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2"/>
  </p:notesMasterIdLst>
  <p:sldIdLst>
    <p:sldId id="339" r:id="rId2"/>
    <p:sldId id="340"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2" r:id="rId24"/>
    <p:sldId id="283" r:id="rId25"/>
    <p:sldId id="284" r:id="rId26"/>
    <p:sldId id="285" r:id="rId27"/>
    <p:sldId id="286"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 id="304" r:id="rId44"/>
    <p:sldId id="305" r:id="rId45"/>
    <p:sldId id="306" r:id="rId46"/>
    <p:sldId id="307" r:id="rId47"/>
    <p:sldId id="308" r:id="rId48"/>
    <p:sldId id="310" r:id="rId49"/>
    <p:sldId id="311" r:id="rId50"/>
    <p:sldId id="312" r:id="rId51"/>
    <p:sldId id="313" r:id="rId52"/>
    <p:sldId id="314" r:id="rId53"/>
    <p:sldId id="316" r:id="rId54"/>
    <p:sldId id="317" r:id="rId55"/>
    <p:sldId id="318" r:id="rId56"/>
    <p:sldId id="319" r:id="rId57"/>
    <p:sldId id="320" r:id="rId58"/>
    <p:sldId id="321" r:id="rId59"/>
    <p:sldId id="323" r:id="rId60"/>
    <p:sldId id="324" r:id="rId61"/>
    <p:sldId id="325" r:id="rId62"/>
    <p:sldId id="326" r:id="rId63"/>
    <p:sldId id="327" r:id="rId64"/>
    <p:sldId id="328" r:id="rId65"/>
    <p:sldId id="330" r:id="rId66"/>
    <p:sldId id="331" r:id="rId67"/>
    <p:sldId id="332" r:id="rId68"/>
    <p:sldId id="334" r:id="rId69"/>
    <p:sldId id="335" r:id="rId70"/>
    <p:sldId id="337" r:id="rId71"/>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4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092D8E6-D19F-4F06-8F80-B6F1A07181DB}" type="datetimeFigureOut">
              <a:rPr lang="zh-CN" altLang="en-US" smtClean="0"/>
              <a:t>2020/2/27</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2B4CF6F6-40AF-467F-BE51-9AF62319686C}" type="slidenum">
              <a:rPr lang="zh-CN" altLang="en-US" smtClean="0"/>
              <a:t>‹#›</a:t>
            </a:fld>
            <a:endParaRPr lang="zh-CN" altLang="en-US"/>
          </a:p>
        </p:txBody>
      </p:sp>
    </p:spTree>
    <p:extLst>
      <p:ext uri="{BB962C8B-B14F-4D97-AF65-F5344CB8AC3E}">
        <p14:creationId xmlns:p14="http://schemas.microsoft.com/office/powerpoint/2010/main" val="371050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https://blog.csdn.net/yumushui/article/details/37903159</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6CB3F-0304-42BC-A9CC-EB4E674BBA9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4CF6F6-40AF-467F-BE51-9AF62319686C}" type="slidenum">
              <a:rPr lang="zh-CN" altLang="en-US" smtClean="0"/>
              <a:t>66</a:t>
            </a:fld>
            <a:endParaRPr lang="zh-CN" altLang="en-US"/>
          </a:p>
        </p:txBody>
      </p:sp>
    </p:spTree>
    <p:extLst>
      <p:ext uri="{BB962C8B-B14F-4D97-AF65-F5344CB8AC3E}">
        <p14:creationId xmlns:p14="http://schemas.microsoft.com/office/powerpoint/2010/main" val="349267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Slide">
    <p:bg>
      <p:bgPr>
        <a:blipFill rotWithShape="1">
          <a:blip r:embed="rId2"/>
          <a:stretch>
            <a:fillRect l="1000" t="1000" r="1000" b="1000"/>
          </a:stretch>
        </a:blipFill>
        <a:effectLst/>
      </p:bgPr>
    </p:bg>
    <p:spTree>
      <p:nvGrpSpPr>
        <p:cNvPr id="1" name=""/>
        <p:cNvGrpSpPr/>
        <p:nvPr/>
      </p:nvGrpSpPr>
      <p:grpSpPr>
        <a:xfrm>
          <a:off x="0" y="0"/>
          <a:ext cx="0" cy="0"/>
          <a:chOff x="0" y="0"/>
          <a:chExt cx="0" cy="0"/>
        </a:xfrm>
      </p:grpSpPr>
      <p:sp>
        <p:nvSpPr>
          <p:cNvPr id="7" name="矩形 6"/>
          <p:cNvSpPr/>
          <p:nvPr userDrawn="1"/>
        </p:nvSpPr>
        <p:spPr>
          <a:xfrm>
            <a:off x="120650" y="1595120"/>
            <a:ext cx="10452735" cy="1527175"/>
          </a:xfrm>
          <a:prstGeom prst="rect">
            <a:avLst/>
          </a:prstGeom>
          <a:solidFill>
            <a:srgbClr val="D348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defRPr/>
            </a:pPr>
            <a:endParaRPr lang="en-US" altLang="zh-CN" sz="1600" noProof="0">
              <a:ln>
                <a:noFill/>
              </a:ln>
              <a:solidFill>
                <a:srgbClr val="FFFFFF"/>
              </a:solidFill>
              <a:effectLst/>
              <a:uLnTx/>
              <a:uFillTx/>
              <a:sym typeface="+mn-ea"/>
            </a:endParaRPr>
          </a:p>
        </p:txBody>
      </p:sp>
      <p:sp>
        <p:nvSpPr>
          <p:cNvPr id="8" name="矩形 7"/>
          <p:cNvSpPr/>
          <p:nvPr userDrawn="1"/>
        </p:nvSpPr>
        <p:spPr>
          <a:xfrm>
            <a:off x="127000" y="1531620"/>
            <a:ext cx="10452735" cy="120650"/>
          </a:xfrm>
          <a:prstGeom prst="rect">
            <a:avLst/>
          </a:prstGeom>
          <a:solidFill>
            <a:srgbClr val="E6B1A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9" name="矩形 8"/>
          <p:cNvSpPr/>
          <p:nvPr userDrawn="1"/>
        </p:nvSpPr>
        <p:spPr>
          <a:xfrm>
            <a:off x="120650" y="3122295"/>
            <a:ext cx="10452735" cy="111125"/>
          </a:xfrm>
          <a:prstGeom prst="rect">
            <a:avLst/>
          </a:prstGeom>
          <a:solidFill>
            <a:srgbClr val="91848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5891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98106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44561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8118" y="387604"/>
            <a:ext cx="8597163" cy="314959"/>
          </a:xfrm>
        </p:spPr>
        <p:txBody>
          <a:bodyPr lIns="0" tIns="0" rIns="0" bIns="0"/>
          <a:lstStyle>
            <a:lvl1pPr>
              <a:defRPr sz="2000" b="0"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09316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灯片编号占位符 4"/>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4" name="文本框 3"/>
          <p:cNvSpPr txBox="1"/>
          <p:nvPr userDrawn="1"/>
        </p:nvSpPr>
        <p:spPr>
          <a:xfrm>
            <a:off x="1035050" y="6937375"/>
            <a:ext cx="2334895" cy="368300"/>
          </a:xfrm>
          <a:prstGeom prst="rect">
            <a:avLst/>
          </a:prstGeom>
          <a:noFill/>
        </p:spPr>
        <p:txBody>
          <a:bodyPr wrap="square" rtlCol="0">
            <a:spAutoFit/>
          </a:bodyPr>
          <a:lstStyle/>
          <a:p>
            <a:r>
              <a:rPr lang="zh-CN" altLang="en-US" u="none" dirty="0">
                <a:latin typeface="宋体" panose="02010600030101010101" pitchFamily="2" charset="-122"/>
                <a:ea typeface="宋体" panose="02010600030101010101" pitchFamily="2" charset="-122"/>
              </a:rPr>
              <a:t>数据库系统基础</a:t>
            </a:r>
          </a:p>
        </p:txBody>
      </p:sp>
      <p:pic>
        <p:nvPicPr>
          <p:cNvPr id="5" name="图片 4"/>
          <p:cNvPicPr>
            <a:picLocks noChangeAspect="1"/>
          </p:cNvPicPr>
          <p:nvPr userDrawn="1"/>
        </p:nvPicPr>
        <p:blipFill>
          <a:blip r:embed="rId2"/>
          <a:stretch>
            <a:fillRect/>
          </a:stretch>
        </p:blipFill>
        <p:spPr>
          <a:xfrm>
            <a:off x="8915400" y="180340"/>
            <a:ext cx="1152525" cy="1333500"/>
          </a:xfrm>
          <a:prstGeom prst="rect">
            <a:avLst/>
          </a:prstGeom>
        </p:spPr>
      </p:pic>
      <p:sp>
        <p:nvSpPr>
          <p:cNvPr id="8" name="标题 7">
            <a:extLst>
              <a:ext uri="{FF2B5EF4-FFF2-40B4-BE49-F238E27FC236}">
                <a16:creationId xmlns:a16="http://schemas.microsoft.com/office/drawing/2014/main" id="{07A1D30D-2EA1-4B00-AC5C-9ED416450B7D}"/>
              </a:ext>
            </a:extLst>
          </p:cNvPr>
          <p:cNvSpPr>
            <a:spLocks noGrp="1"/>
          </p:cNvSpPr>
          <p:nvPr>
            <p:ph type="title"/>
          </p:nvPr>
        </p:nvSpPr>
        <p:spPr>
          <a:xfrm>
            <a:off x="291164" y="257175"/>
            <a:ext cx="7951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defRPr>
            </a:lvl1pPr>
          </a:lstStyle>
          <a:p>
            <a:endParaRPr lang="zh-CN" altLang="en-US" dirty="0"/>
          </a:p>
        </p:txBody>
      </p:sp>
    </p:spTree>
    <p:extLst>
      <p:ext uri="{BB962C8B-B14F-4D97-AF65-F5344CB8AC3E}">
        <p14:creationId xmlns:p14="http://schemas.microsoft.com/office/powerpoint/2010/main" val="154804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2" name="图片 1"/>
          <p:cNvPicPr>
            <a:picLocks noChangeAspect="1"/>
          </p:cNvPicPr>
          <p:nvPr userDrawn="1"/>
        </p:nvPicPr>
        <p:blipFill>
          <a:blip r:embed="rId2"/>
          <a:stretch>
            <a:fillRect/>
          </a:stretch>
        </p:blipFill>
        <p:spPr>
          <a:xfrm>
            <a:off x="9112250" y="195580"/>
            <a:ext cx="1152525" cy="1333500"/>
          </a:xfrm>
          <a:prstGeom prst="rect">
            <a:avLst/>
          </a:prstGeom>
        </p:spPr>
      </p:pic>
    </p:spTree>
    <p:extLst>
      <p:ext uri="{BB962C8B-B14F-4D97-AF65-F5344CB8AC3E}">
        <p14:creationId xmlns:p14="http://schemas.microsoft.com/office/powerpoint/2010/main" val="39333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l="1000" t="1000" r="1000" b="1000"/>
          </a:stretch>
        </a:blip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39944288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g"/></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3937635" y="2043938"/>
            <a:ext cx="2818130" cy="656590"/>
          </a:xfrm>
          <a:prstGeom prst="rect">
            <a:avLst/>
          </a:prstGeom>
        </p:spPr>
        <p:txBody>
          <a:bodyPr vert="horz" wrap="square" lIns="0" tIns="0" rIns="0" bIns="0" rtlCol="0">
            <a:spAutoFit/>
          </a:bodyPr>
          <a:lstStyle/>
          <a:p>
            <a:pPr marL="12700" marR="0" lvl="0" indent="0" algn="l" defTabSz="914400" rtl="0" eaLnBrk="1" fontAlgn="auto" latinLnBrk="0" hangingPunct="1">
              <a:lnSpc>
                <a:spcPts val="5120"/>
              </a:lnSpc>
              <a:spcBef>
                <a:spcPts val="0"/>
              </a:spcBef>
              <a:spcAft>
                <a:spcPts val="0"/>
              </a:spcAft>
              <a:buClrTx/>
              <a:buSzTx/>
              <a:buFontTx/>
              <a:buNone/>
              <a:tabLst/>
              <a:defRPr/>
            </a:pPr>
            <a:r>
              <a:rPr kumimoji="0" sz="4400" b="0" i="0" u="none" strike="noStrike" kern="1200" cap="none" spc="-5" normalizeH="0" baseline="0" noProof="0" dirty="0">
                <a:ln>
                  <a:noFill/>
                </a:ln>
                <a:solidFill>
                  <a:prstClr val="white"/>
                </a:solidFill>
                <a:effectLst/>
                <a:uLnTx/>
                <a:uFillTx/>
                <a:latin typeface="宋体" panose="02010600030101010101" pitchFamily="2" charset="-122"/>
                <a:ea typeface="+mn-ea"/>
                <a:cs typeface="宋体" panose="02010600030101010101" pitchFamily="2" charset="-122"/>
              </a:rPr>
              <a:t>数据库系统</a:t>
            </a:r>
          </a:p>
        </p:txBody>
      </p:sp>
      <p:sp>
        <p:nvSpPr>
          <p:cNvPr id="8" name="object 8"/>
          <p:cNvSpPr txBox="1"/>
          <p:nvPr/>
        </p:nvSpPr>
        <p:spPr>
          <a:xfrm>
            <a:off x="4041013" y="4958079"/>
            <a:ext cx="2868930" cy="307340"/>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5" normalizeH="0" baseline="0" noProof="0" dirty="0" err="1">
                <a:ln>
                  <a:noFill/>
                </a:ln>
                <a:solidFill>
                  <a:prstClr val="black"/>
                </a:solidFill>
                <a:effectLst/>
                <a:uLnTx/>
                <a:uFillTx/>
                <a:latin typeface="宋体" panose="02010600030101010101" pitchFamily="2" charset="-122"/>
                <a:ea typeface="+mn-ea"/>
                <a:cs typeface="宋体" panose="02010600030101010101" pitchFamily="2" charset="-122"/>
              </a:rPr>
              <a:t>哈尔滨工业大学</a:t>
            </a:r>
            <a:r>
              <a:rPr kumimoji="0" lang="zh-CN" altLang="en-US" sz="2000" b="0" i="0" u="none" strike="noStrike" kern="1200" cap="none" spc="-5"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（深圳）</a:t>
            </a:r>
            <a:endParaRPr kumimoji="0" sz="2000" b="0" i="0" u="none" strike="noStrike" kern="1200" cap="none" spc="0" normalizeH="0" baseline="0" noProof="0" dirty="0">
              <a:ln>
                <a:noFill/>
              </a:ln>
              <a:solidFill>
                <a:prstClr val="black"/>
              </a:solidFill>
              <a:effectLst/>
              <a:uLnTx/>
              <a:uFillTx/>
              <a:latin typeface="宋体" panose="02010600030101010101" pitchFamily="2" charset="-122"/>
              <a:ea typeface="+mn-ea"/>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14833" y="4249409"/>
            <a:ext cx="124460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合同条目</a:t>
            </a:r>
            <a:endParaRPr sz="240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4718189" y="4049267"/>
            <a:ext cx="5009515" cy="2266950"/>
          </a:xfrm>
          <a:custGeom>
            <a:avLst/>
            <a:gdLst/>
            <a:ahLst/>
            <a:cxnLst/>
            <a:rect l="l" t="t" r="r" b="b"/>
            <a:pathLst>
              <a:path w="5009515" h="2266950">
                <a:moveTo>
                  <a:pt x="5009388" y="1818132"/>
                </a:moveTo>
                <a:lnTo>
                  <a:pt x="5009388" y="0"/>
                </a:lnTo>
                <a:lnTo>
                  <a:pt x="0" y="0"/>
                </a:lnTo>
                <a:lnTo>
                  <a:pt x="0" y="2117598"/>
                </a:lnTo>
                <a:lnTo>
                  <a:pt x="65785" y="2129646"/>
                </a:lnTo>
                <a:lnTo>
                  <a:pt x="131448" y="2140744"/>
                </a:lnTo>
                <a:lnTo>
                  <a:pt x="196954" y="2151037"/>
                </a:lnTo>
                <a:lnTo>
                  <a:pt x="262274" y="2160672"/>
                </a:lnTo>
                <a:lnTo>
                  <a:pt x="327374" y="2169795"/>
                </a:lnTo>
                <a:lnTo>
                  <a:pt x="392222" y="2178551"/>
                </a:lnTo>
                <a:lnTo>
                  <a:pt x="521037" y="2195553"/>
                </a:lnTo>
                <a:lnTo>
                  <a:pt x="553033" y="2199804"/>
                </a:lnTo>
                <a:lnTo>
                  <a:pt x="584939" y="2204091"/>
                </a:lnTo>
                <a:lnTo>
                  <a:pt x="616750" y="2208432"/>
                </a:lnTo>
                <a:lnTo>
                  <a:pt x="648462" y="2212848"/>
                </a:lnTo>
                <a:lnTo>
                  <a:pt x="675945" y="2216372"/>
                </a:lnTo>
                <a:lnTo>
                  <a:pt x="730532" y="2222707"/>
                </a:lnTo>
                <a:lnTo>
                  <a:pt x="784609" y="2228266"/>
                </a:lnTo>
                <a:lnTo>
                  <a:pt x="838173" y="2233265"/>
                </a:lnTo>
                <a:lnTo>
                  <a:pt x="943737" y="2242443"/>
                </a:lnTo>
                <a:lnTo>
                  <a:pt x="969800" y="2244723"/>
                </a:lnTo>
                <a:lnTo>
                  <a:pt x="1021527" y="2249455"/>
                </a:lnTo>
                <a:lnTo>
                  <a:pt x="1072719" y="2254593"/>
                </a:lnTo>
                <a:lnTo>
                  <a:pt x="1123371" y="2260353"/>
                </a:lnTo>
                <a:lnTo>
                  <a:pt x="1173480" y="2266950"/>
                </a:lnTo>
                <a:lnTo>
                  <a:pt x="1241771" y="2266777"/>
                </a:lnTo>
                <a:lnTo>
                  <a:pt x="1305089" y="2266282"/>
                </a:lnTo>
                <a:lnTo>
                  <a:pt x="1363693" y="2265494"/>
                </a:lnTo>
                <a:lnTo>
                  <a:pt x="1417844" y="2264444"/>
                </a:lnTo>
                <a:lnTo>
                  <a:pt x="1467802" y="2263163"/>
                </a:lnTo>
                <a:lnTo>
                  <a:pt x="1513828" y="2261683"/>
                </a:lnTo>
                <a:lnTo>
                  <a:pt x="1556183" y="2260033"/>
                </a:lnTo>
                <a:lnTo>
                  <a:pt x="1595128" y="2258244"/>
                </a:lnTo>
                <a:lnTo>
                  <a:pt x="1663827" y="2254377"/>
                </a:lnTo>
                <a:lnTo>
                  <a:pt x="1722010" y="2250326"/>
                </a:lnTo>
                <a:lnTo>
                  <a:pt x="1771762" y="2246339"/>
                </a:lnTo>
                <a:lnTo>
                  <a:pt x="1815169" y="2242663"/>
                </a:lnTo>
                <a:lnTo>
                  <a:pt x="1835144" y="2241019"/>
                </a:lnTo>
                <a:lnTo>
                  <a:pt x="1854314" y="2239545"/>
                </a:lnTo>
                <a:lnTo>
                  <a:pt x="1872941" y="2238272"/>
                </a:lnTo>
                <a:lnTo>
                  <a:pt x="1891283" y="2237232"/>
                </a:lnTo>
                <a:lnTo>
                  <a:pt x="1911112" y="2235314"/>
                </a:lnTo>
                <a:lnTo>
                  <a:pt x="1951040" y="2230986"/>
                </a:lnTo>
                <a:lnTo>
                  <a:pt x="1991213" y="2226099"/>
                </a:lnTo>
                <a:lnTo>
                  <a:pt x="2031488" y="2220766"/>
                </a:lnTo>
                <a:lnTo>
                  <a:pt x="2071725" y="2215102"/>
                </a:lnTo>
                <a:lnTo>
                  <a:pt x="2111781" y="2209220"/>
                </a:lnTo>
                <a:lnTo>
                  <a:pt x="2210202" y="2194316"/>
                </a:lnTo>
                <a:lnTo>
                  <a:pt x="2229449" y="2191415"/>
                </a:lnTo>
                <a:lnTo>
                  <a:pt x="2248510" y="2188574"/>
                </a:lnTo>
                <a:lnTo>
                  <a:pt x="2267366" y="2185807"/>
                </a:lnTo>
                <a:lnTo>
                  <a:pt x="2286000" y="2183130"/>
                </a:lnTo>
                <a:lnTo>
                  <a:pt x="2302971" y="2179623"/>
                </a:lnTo>
                <a:lnTo>
                  <a:pt x="2319835" y="2176180"/>
                </a:lnTo>
                <a:lnTo>
                  <a:pt x="2386620" y="2162693"/>
                </a:lnTo>
                <a:lnTo>
                  <a:pt x="2403245" y="2159307"/>
                </a:lnTo>
                <a:lnTo>
                  <a:pt x="2453259" y="2148840"/>
                </a:lnTo>
                <a:lnTo>
                  <a:pt x="2503889" y="2137550"/>
                </a:lnTo>
                <a:lnTo>
                  <a:pt x="2555662" y="2124974"/>
                </a:lnTo>
                <a:lnTo>
                  <a:pt x="2609101" y="2110649"/>
                </a:lnTo>
                <a:lnTo>
                  <a:pt x="2627376" y="2105406"/>
                </a:lnTo>
                <a:lnTo>
                  <a:pt x="2644474" y="2102622"/>
                </a:lnTo>
                <a:lnTo>
                  <a:pt x="2696522" y="2093787"/>
                </a:lnTo>
                <a:lnTo>
                  <a:pt x="2749559" y="2084210"/>
                </a:lnTo>
                <a:lnTo>
                  <a:pt x="2803398" y="2073878"/>
                </a:lnTo>
                <a:lnTo>
                  <a:pt x="2857853" y="2062774"/>
                </a:lnTo>
                <a:lnTo>
                  <a:pt x="2912741" y="2050883"/>
                </a:lnTo>
                <a:lnTo>
                  <a:pt x="2967876" y="2038190"/>
                </a:lnTo>
                <a:lnTo>
                  <a:pt x="2986278" y="2033778"/>
                </a:lnTo>
                <a:lnTo>
                  <a:pt x="3005981" y="2030081"/>
                </a:lnTo>
                <a:lnTo>
                  <a:pt x="3045028" y="2022483"/>
                </a:lnTo>
                <a:lnTo>
                  <a:pt x="3083742" y="2014668"/>
                </a:lnTo>
                <a:lnTo>
                  <a:pt x="3180207" y="1994630"/>
                </a:lnTo>
                <a:lnTo>
                  <a:pt x="3199618" y="1990605"/>
                </a:lnTo>
                <a:lnTo>
                  <a:pt x="3238734" y="1982607"/>
                </a:lnTo>
                <a:lnTo>
                  <a:pt x="3278385" y="1974734"/>
                </a:lnTo>
                <a:lnTo>
                  <a:pt x="3318745" y="1967056"/>
                </a:lnTo>
                <a:lnTo>
                  <a:pt x="3359987" y="1959641"/>
                </a:lnTo>
                <a:lnTo>
                  <a:pt x="3401920" y="1953183"/>
                </a:lnTo>
                <a:lnTo>
                  <a:pt x="3422884" y="1950076"/>
                </a:lnTo>
                <a:lnTo>
                  <a:pt x="3465027" y="1943258"/>
                </a:lnTo>
                <a:lnTo>
                  <a:pt x="3507626" y="1935809"/>
                </a:lnTo>
                <a:lnTo>
                  <a:pt x="3595020" y="1919859"/>
                </a:lnTo>
                <a:lnTo>
                  <a:pt x="3617476" y="1915805"/>
                </a:lnTo>
                <a:lnTo>
                  <a:pt x="3663296" y="1907804"/>
                </a:lnTo>
                <a:lnTo>
                  <a:pt x="3710499" y="1900118"/>
                </a:lnTo>
                <a:lnTo>
                  <a:pt x="3759291" y="1892958"/>
                </a:lnTo>
                <a:lnTo>
                  <a:pt x="3809877" y="1886534"/>
                </a:lnTo>
                <a:lnTo>
                  <a:pt x="3860767" y="1881816"/>
                </a:lnTo>
                <a:lnTo>
                  <a:pt x="3885534" y="1879722"/>
                </a:lnTo>
                <a:lnTo>
                  <a:pt x="3934919" y="1874897"/>
                </a:lnTo>
                <a:lnTo>
                  <a:pt x="3984321" y="1869406"/>
                </a:lnTo>
                <a:lnTo>
                  <a:pt x="4034003" y="1863461"/>
                </a:lnTo>
                <a:lnTo>
                  <a:pt x="4109619" y="1854166"/>
                </a:lnTo>
                <a:lnTo>
                  <a:pt x="4135245" y="1851074"/>
                </a:lnTo>
                <a:lnTo>
                  <a:pt x="4187327" y="1845061"/>
                </a:lnTo>
                <a:lnTo>
                  <a:pt x="4240731" y="1839455"/>
                </a:lnTo>
                <a:lnTo>
                  <a:pt x="4295716" y="1834471"/>
                </a:lnTo>
                <a:lnTo>
                  <a:pt x="4352544" y="1830324"/>
                </a:lnTo>
                <a:lnTo>
                  <a:pt x="4382959" y="1830235"/>
                </a:lnTo>
                <a:lnTo>
                  <a:pt x="4413626" y="1829982"/>
                </a:lnTo>
                <a:lnTo>
                  <a:pt x="4475719" y="1829056"/>
                </a:lnTo>
                <a:lnTo>
                  <a:pt x="4538827" y="1827690"/>
                </a:lnTo>
                <a:lnTo>
                  <a:pt x="4602955" y="1826032"/>
                </a:lnTo>
                <a:lnTo>
                  <a:pt x="4701068" y="1823316"/>
                </a:lnTo>
                <a:lnTo>
                  <a:pt x="4734287" y="1822423"/>
                </a:lnTo>
                <a:lnTo>
                  <a:pt x="4801501" y="1820765"/>
                </a:lnTo>
                <a:lnTo>
                  <a:pt x="4869753" y="1819399"/>
                </a:lnTo>
                <a:lnTo>
                  <a:pt x="4939047" y="1818473"/>
                </a:lnTo>
                <a:lnTo>
                  <a:pt x="4974086" y="1818220"/>
                </a:lnTo>
                <a:lnTo>
                  <a:pt x="5009388" y="1818132"/>
                </a:lnTo>
                <a:close/>
              </a:path>
            </a:pathLst>
          </a:custGeom>
          <a:solidFill>
            <a:srgbClr val="FFCC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4889639" y="4125467"/>
            <a:ext cx="2438400" cy="609600"/>
          </a:xfrm>
          <a:custGeom>
            <a:avLst/>
            <a:gdLst/>
            <a:ahLst/>
            <a:cxnLst/>
            <a:rect l="l" t="t" r="r" b="b"/>
            <a:pathLst>
              <a:path w="2438400" h="609600">
                <a:moveTo>
                  <a:pt x="2438400" y="304799"/>
                </a:moveTo>
                <a:lnTo>
                  <a:pt x="2422449" y="255343"/>
                </a:lnTo>
                <a:lnTo>
                  <a:pt x="2376269" y="208434"/>
                </a:lnTo>
                <a:lnTo>
                  <a:pt x="2342626" y="186130"/>
                </a:lnTo>
                <a:lnTo>
                  <a:pt x="2302364" y="164697"/>
                </a:lnTo>
                <a:lnTo>
                  <a:pt x="2255798" y="144215"/>
                </a:lnTo>
                <a:lnTo>
                  <a:pt x="2203240" y="124760"/>
                </a:lnTo>
                <a:lnTo>
                  <a:pt x="2145004" y="106412"/>
                </a:lnTo>
                <a:lnTo>
                  <a:pt x="2081402" y="89249"/>
                </a:lnTo>
                <a:lnTo>
                  <a:pt x="2012749" y="73348"/>
                </a:lnTo>
                <a:lnTo>
                  <a:pt x="1939357" y="58789"/>
                </a:lnTo>
                <a:lnTo>
                  <a:pt x="1861538" y="45650"/>
                </a:lnTo>
                <a:lnTo>
                  <a:pt x="1779608" y="34008"/>
                </a:lnTo>
                <a:lnTo>
                  <a:pt x="1693878" y="23943"/>
                </a:lnTo>
                <a:lnTo>
                  <a:pt x="1604662" y="15532"/>
                </a:lnTo>
                <a:lnTo>
                  <a:pt x="1512273" y="8854"/>
                </a:lnTo>
                <a:lnTo>
                  <a:pt x="1417024" y="3987"/>
                </a:lnTo>
                <a:lnTo>
                  <a:pt x="1319228" y="1009"/>
                </a:lnTo>
                <a:lnTo>
                  <a:pt x="1219200" y="0"/>
                </a:lnTo>
                <a:lnTo>
                  <a:pt x="1119171" y="1009"/>
                </a:lnTo>
                <a:lnTo>
                  <a:pt x="1021375" y="3987"/>
                </a:lnTo>
                <a:lnTo>
                  <a:pt x="926126" y="8854"/>
                </a:lnTo>
                <a:lnTo>
                  <a:pt x="833737" y="15532"/>
                </a:lnTo>
                <a:lnTo>
                  <a:pt x="744521" y="23943"/>
                </a:lnTo>
                <a:lnTo>
                  <a:pt x="658791" y="34008"/>
                </a:lnTo>
                <a:lnTo>
                  <a:pt x="576861" y="45650"/>
                </a:lnTo>
                <a:lnTo>
                  <a:pt x="499042" y="58789"/>
                </a:lnTo>
                <a:lnTo>
                  <a:pt x="425650" y="73348"/>
                </a:lnTo>
                <a:lnTo>
                  <a:pt x="356997" y="89249"/>
                </a:lnTo>
                <a:lnTo>
                  <a:pt x="293395" y="106412"/>
                </a:lnTo>
                <a:lnTo>
                  <a:pt x="235159" y="124760"/>
                </a:lnTo>
                <a:lnTo>
                  <a:pt x="182601" y="144215"/>
                </a:lnTo>
                <a:lnTo>
                  <a:pt x="136035" y="164697"/>
                </a:lnTo>
                <a:lnTo>
                  <a:pt x="95773" y="186130"/>
                </a:lnTo>
                <a:lnTo>
                  <a:pt x="62130" y="208434"/>
                </a:lnTo>
                <a:lnTo>
                  <a:pt x="15950" y="255343"/>
                </a:lnTo>
                <a:lnTo>
                  <a:pt x="0" y="304800"/>
                </a:lnTo>
                <a:lnTo>
                  <a:pt x="4039" y="329807"/>
                </a:lnTo>
                <a:lnTo>
                  <a:pt x="35418" y="378068"/>
                </a:lnTo>
                <a:lnTo>
                  <a:pt x="95773" y="423469"/>
                </a:lnTo>
                <a:lnTo>
                  <a:pt x="136035" y="444902"/>
                </a:lnTo>
                <a:lnTo>
                  <a:pt x="182601" y="465384"/>
                </a:lnTo>
                <a:lnTo>
                  <a:pt x="235159" y="484839"/>
                </a:lnTo>
                <a:lnTo>
                  <a:pt x="293395" y="503187"/>
                </a:lnTo>
                <a:lnTo>
                  <a:pt x="356997" y="520350"/>
                </a:lnTo>
                <a:lnTo>
                  <a:pt x="425650" y="536251"/>
                </a:lnTo>
                <a:lnTo>
                  <a:pt x="499042" y="550810"/>
                </a:lnTo>
                <a:lnTo>
                  <a:pt x="576861" y="563949"/>
                </a:lnTo>
                <a:lnTo>
                  <a:pt x="658791" y="575591"/>
                </a:lnTo>
                <a:lnTo>
                  <a:pt x="744521" y="585656"/>
                </a:lnTo>
                <a:lnTo>
                  <a:pt x="833737" y="594067"/>
                </a:lnTo>
                <a:lnTo>
                  <a:pt x="926126" y="600745"/>
                </a:lnTo>
                <a:lnTo>
                  <a:pt x="1021375" y="605612"/>
                </a:lnTo>
                <a:lnTo>
                  <a:pt x="1119171" y="608590"/>
                </a:lnTo>
                <a:lnTo>
                  <a:pt x="1219200" y="609600"/>
                </a:lnTo>
                <a:lnTo>
                  <a:pt x="1319228" y="608590"/>
                </a:lnTo>
                <a:lnTo>
                  <a:pt x="1417024" y="605612"/>
                </a:lnTo>
                <a:lnTo>
                  <a:pt x="1512273" y="600745"/>
                </a:lnTo>
                <a:lnTo>
                  <a:pt x="1604662" y="594067"/>
                </a:lnTo>
                <a:lnTo>
                  <a:pt x="1693878" y="585656"/>
                </a:lnTo>
                <a:lnTo>
                  <a:pt x="1779608" y="575591"/>
                </a:lnTo>
                <a:lnTo>
                  <a:pt x="1861538" y="563949"/>
                </a:lnTo>
                <a:lnTo>
                  <a:pt x="1939357" y="550810"/>
                </a:lnTo>
                <a:lnTo>
                  <a:pt x="2012749" y="536251"/>
                </a:lnTo>
                <a:lnTo>
                  <a:pt x="2081402" y="520350"/>
                </a:lnTo>
                <a:lnTo>
                  <a:pt x="2145004" y="503187"/>
                </a:lnTo>
                <a:lnTo>
                  <a:pt x="2203240" y="484839"/>
                </a:lnTo>
                <a:lnTo>
                  <a:pt x="2255798" y="465384"/>
                </a:lnTo>
                <a:lnTo>
                  <a:pt x="2302364" y="444902"/>
                </a:lnTo>
                <a:lnTo>
                  <a:pt x="2342626" y="423469"/>
                </a:lnTo>
                <a:lnTo>
                  <a:pt x="2376269" y="401165"/>
                </a:lnTo>
                <a:lnTo>
                  <a:pt x="2422449" y="354256"/>
                </a:lnTo>
                <a:lnTo>
                  <a:pt x="2438400" y="3047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4889639" y="4125467"/>
            <a:ext cx="2438400" cy="609600"/>
          </a:xfrm>
          <a:custGeom>
            <a:avLst/>
            <a:gdLst/>
            <a:ahLst/>
            <a:cxnLst/>
            <a:rect l="l" t="t" r="r" b="b"/>
            <a:pathLst>
              <a:path w="2438400" h="609600">
                <a:moveTo>
                  <a:pt x="1219200" y="0"/>
                </a:moveTo>
                <a:lnTo>
                  <a:pt x="1119171" y="1009"/>
                </a:lnTo>
                <a:lnTo>
                  <a:pt x="1021375" y="3987"/>
                </a:lnTo>
                <a:lnTo>
                  <a:pt x="926126" y="8854"/>
                </a:lnTo>
                <a:lnTo>
                  <a:pt x="833737" y="15532"/>
                </a:lnTo>
                <a:lnTo>
                  <a:pt x="744521" y="23943"/>
                </a:lnTo>
                <a:lnTo>
                  <a:pt x="658791" y="34008"/>
                </a:lnTo>
                <a:lnTo>
                  <a:pt x="576861" y="45650"/>
                </a:lnTo>
                <a:lnTo>
                  <a:pt x="499042" y="58789"/>
                </a:lnTo>
                <a:lnTo>
                  <a:pt x="425650" y="73348"/>
                </a:lnTo>
                <a:lnTo>
                  <a:pt x="356997" y="89249"/>
                </a:lnTo>
                <a:lnTo>
                  <a:pt x="293395" y="106412"/>
                </a:lnTo>
                <a:lnTo>
                  <a:pt x="235159" y="124760"/>
                </a:lnTo>
                <a:lnTo>
                  <a:pt x="182601" y="144215"/>
                </a:lnTo>
                <a:lnTo>
                  <a:pt x="136035" y="164697"/>
                </a:lnTo>
                <a:lnTo>
                  <a:pt x="95773" y="186130"/>
                </a:lnTo>
                <a:lnTo>
                  <a:pt x="62130" y="208434"/>
                </a:lnTo>
                <a:lnTo>
                  <a:pt x="15950" y="255343"/>
                </a:lnTo>
                <a:lnTo>
                  <a:pt x="0" y="304800"/>
                </a:lnTo>
                <a:lnTo>
                  <a:pt x="4039" y="329807"/>
                </a:lnTo>
                <a:lnTo>
                  <a:pt x="35418" y="378068"/>
                </a:lnTo>
                <a:lnTo>
                  <a:pt x="95773" y="423469"/>
                </a:lnTo>
                <a:lnTo>
                  <a:pt x="136035" y="444902"/>
                </a:lnTo>
                <a:lnTo>
                  <a:pt x="182601" y="465384"/>
                </a:lnTo>
                <a:lnTo>
                  <a:pt x="235159" y="484839"/>
                </a:lnTo>
                <a:lnTo>
                  <a:pt x="293395" y="503187"/>
                </a:lnTo>
                <a:lnTo>
                  <a:pt x="356997" y="520350"/>
                </a:lnTo>
                <a:lnTo>
                  <a:pt x="425650" y="536251"/>
                </a:lnTo>
                <a:lnTo>
                  <a:pt x="499042" y="550810"/>
                </a:lnTo>
                <a:lnTo>
                  <a:pt x="576861" y="563949"/>
                </a:lnTo>
                <a:lnTo>
                  <a:pt x="658791" y="575591"/>
                </a:lnTo>
                <a:lnTo>
                  <a:pt x="744521" y="585656"/>
                </a:lnTo>
                <a:lnTo>
                  <a:pt x="833737" y="594067"/>
                </a:lnTo>
                <a:lnTo>
                  <a:pt x="926126" y="600745"/>
                </a:lnTo>
                <a:lnTo>
                  <a:pt x="1021375" y="605612"/>
                </a:lnTo>
                <a:lnTo>
                  <a:pt x="1119171" y="608590"/>
                </a:lnTo>
                <a:lnTo>
                  <a:pt x="1219200" y="609600"/>
                </a:lnTo>
                <a:lnTo>
                  <a:pt x="1319228" y="608590"/>
                </a:lnTo>
                <a:lnTo>
                  <a:pt x="1417024" y="605612"/>
                </a:lnTo>
                <a:lnTo>
                  <a:pt x="1512273" y="600745"/>
                </a:lnTo>
                <a:lnTo>
                  <a:pt x="1604662" y="594067"/>
                </a:lnTo>
                <a:lnTo>
                  <a:pt x="1693878" y="585656"/>
                </a:lnTo>
                <a:lnTo>
                  <a:pt x="1779608" y="575591"/>
                </a:lnTo>
                <a:lnTo>
                  <a:pt x="1861538" y="563949"/>
                </a:lnTo>
                <a:lnTo>
                  <a:pt x="1939357" y="550810"/>
                </a:lnTo>
                <a:lnTo>
                  <a:pt x="2012749" y="536251"/>
                </a:lnTo>
                <a:lnTo>
                  <a:pt x="2081402" y="520350"/>
                </a:lnTo>
                <a:lnTo>
                  <a:pt x="2145004" y="503187"/>
                </a:lnTo>
                <a:lnTo>
                  <a:pt x="2203240" y="484839"/>
                </a:lnTo>
                <a:lnTo>
                  <a:pt x="2255798" y="465384"/>
                </a:lnTo>
                <a:lnTo>
                  <a:pt x="2302364" y="444902"/>
                </a:lnTo>
                <a:lnTo>
                  <a:pt x="2342626" y="423469"/>
                </a:lnTo>
                <a:lnTo>
                  <a:pt x="2376269" y="401165"/>
                </a:lnTo>
                <a:lnTo>
                  <a:pt x="2422449" y="354256"/>
                </a:lnTo>
                <a:lnTo>
                  <a:pt x="2438400" y="304799"/>
                </a:lnTo>
                <a:lnTo>
                  <a:pt x="2434360" y="279792"/>
                </a:lnTo>
                <a:lnTo>
                  <a:pt x="2402981" y="231531"/>
                </a:lnTo>
                <a:lnTo>
                  <a:pt x="2342626" y="186130"/>
                </a:lnTo>
                <a:lnTo>
                  <a:pt x="2302364" y="164697"/>
                </a:lnTo>
                <a:lnTo>
                  <a:pt x="2255798" y="144215"/>
                </a:lnTo>
                <a:lnTo>
                  <a:pt x="2203240" y="124760"/>
                </a:lnTo>
                <a:lnTo>
                  <a:pt x="2145004" y="106412"/>
                </a:lnTo>
                <a:lnTo>
                  <a:pt x="2081402" y="89249"/>
                </a:lnTo>
                <a:lnTo>
                  <a:pt x="2012749" y="73348"/>
                </a:lnTo>
                <a:lnTo>
                  <a:pt x="1939357" y="58789"/>
                </a:lnTo>
                <a:lnTo>
                  <a:pt x="1861538" y="45650"/>
                </a:lnTo>
                <a:lnTo>
                  <a:pt x="1779608" y="34008"/>
                </a:lnTo>
                <a:lnTo>
                  <a:pt x="1693878" y="23943"/>
                </a:lnTo>
                <a:lnTo>
                  <a:pt x="1604662" y="15532"/>
                </a:lnTo>
                <a:lnTo>
                  <a:pt x="1512273" y="8854"/>
                </a:lnTo>
                <a:lnTo>
                  <a:pt x="1417024" y="3987"/>
                </a:lnTo>
                <a:lnTo>
                  <a:pt x="1319228" y="1009"/>
                </a:lnTo>
                <a:lnTo>
                  <a:pt x="121920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7159625" y="4292346"/>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8016875" y="4305300"/>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9026525" y="4305300"/>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5446648" y="4292346"/>
            <a:ext cx="3948429" cy="0"/>
          </a:xfrm>
          <a:custGeom>
            <a:avLst/>
            <a:gdLst/>
            <a:ahLst/>
            <a:cxnLst/>
            <a:rect l="l" t="t" r="r" b="b"/>
            <a:pathLst>
              <a:path w="3948429">
                <a:moveTo>
                  <a:pt x="0" y="0"/>
                </a:moveTo>
                <a:lnTo>
                  <a:pt x="3947922"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6123304" y="4292346"/>
            <a:ext cx="0" cy="1579880"/>
          </a:xfrm>
          <a:custGeom>
            <a:avLst/>
            <a:gdLst/>
            <a:ahLst/>
            <a:cxnLst/>
            <a:rect l="l" t="t" r="r" b="b"/>
            <a:pathLst>
              <a:path h="1579879">
                <a:moveTo>
                  <a:pt x="0" y="0"/>
                </a:moveTo>
                <a:lnTo>
                  <a:pt x="0" y="157962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4878209" y="3249167"/>
            <a:ext cx="40005" cy="914400"/>
          </a:xfrm>
          <a:custGeom>
            <a:avLst/>
            <a:gdLst/>
            <a:ahLst/>
            <a:cxnLst/>
            <a:rect l="l" t="t" r="r" b="b"/>
            <a:pathLst>
              <a:path w="40004" h="914400">
                <a:moveTo>
                  <a:pt x="39624" y="914400"/>
                </a:moveTo>
                <a:lnTo>
                  <a:pt x="38100" y="0"/>
                </a:lnTo>
                <a:lnTo>
                  <a:pt x="25908" y="0"/>
                </a:lnTo>
                <a:lnTo>
                  <a:pt x="27432" y="914400"/>
                </a:lnTo>
                <a:lnTo>
                  <a:pt x="39624" y="914400"/>
                </a:lnTo>
                <a:close/>
              </a:path>
              <a:path w="40004" h="914400">
                <a:moveTo>
                  <a:pt x="14478" y="914400"/>
                </a:moveTo>
                <a:lnTo>
                  <a:pt x="12954" y="0"/>
                </a:lnTo>
                <a:lnTo>
                  <a:pt x="0" y="0"/>
                </a:lnTo>
                <a:lnTo>
                  <a:pt x="1524" y="914400"/>
                </a:lnTo>
                <a:lnTo>
                  <a:pt x="14478" y="91440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5099189" y="2277617"/>
            <a:ext cx="1162050" cy="457200"/>
          </a:xfrm>
          <a:custGeom>
            <a:avLst/>
            <a:gdLst/>
            <a:ahLst/>
            <a:cxnLst/>
            <a:rect l="l" t="t" r="r" b="b"/>
            <a:pathLst>
              <a:path w="1162050" h="457200">
                <a:moveTo>
                  <a:pt x="1162050" y="228599"/>
                </a:move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5099189" y="2277617"/>
            <a:ext cx="1162050" cy="457200"/>
          </a:xfrm>
          <a:custGeom>
            <a:avLst/>
            <a:gdLst/>
            <a:ahLst/>
            <a:cxnLst/>
            <a:rect l="l" t="t" r="r" b="b"/>
            <a:pathLst>
              <a:path w="1162050" h="457200">
                <a:moveTo>
                  <a:pt x="580644" y="0"/>
                </a:move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lnTo>
                  <a:pt x="1160125" y="209921"/>
                </a:ln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4661039" y="2849117"/>
            <a:ext cx="406400" cy="2171700"/>
          </a:xfrm>
          <a:custGeom>
            <a:avLst/>
            <a:gdLst/>
            <a:ahLst/>
            <a:cxnLst/>
            <a:rect l="l" t="t" r="r" b="b"/>
            <a:pathLst>
              <a:path w="406400" h="2171700">
                <a:moveTo>
                  <a:pt x="406146" y="0"/>
                </a:moveTo>
                <a:lnTo>
                  <a:pt x="0" y="0"/>
                </a:lnTo>
                <a:lnTo>
                  <a:pt x="0" y="2171700"/>
                </a:lnTo>
                <a:lnTo>
                  <a:pt x="125730" y="21717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4757813" y="4792217"/>
            <a:ext cx="513080" cy="419100"/>
          </a:xfrm>
          <a:custGeom>
            <a:avLst/>
            <a:gdLst/>
            <a:ahLst/>
            <a:cxnLst/>
            <a:rect l="l" t="t" r="r" b="b"/>
            <a:pathLst>
              <a:path w="513079" h="419100">
                <a:moveTo>
                  <a:pt x="508253" y="0"/>
                </a:moveTo>
                <a:lnTo>
                  <a:pt x="0" y="0"/>
                </a:lnTo>
                <a:lnTo>
                  <a:pt x="0" y="419100"/>
                </a:lnTo>
                <a:lnTo>
                  <a:pt x="512825" y="4191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4757813" y="5020817"/>
            <a:ext cx="506730" cy="0"/>
          </a:xfrm>
          <a:custGeom>
            <a:avLst/>
            <a:gdLst/>
            <a:ahLst/>
            <a:cxnLst/>
            <a:rect l="l" t="t" r="r" b="b"/>
            <a:pathLst>
              <a:path w="506729">
                <a:moveTo>
                  <a:pt x="0" y="0"/>
                </a:moveTo>
                <a:lnTo>
                  <a:pt x="50673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4611509" y="3058667"/>
            <a:ext cx="461009" cy="2438400"/>
          </a:xfrm>
          <a:custGeom>
            <a:avLst/>
            <a:gdLst/>
            <a:ahLst/>
            <a:cxnLst/>
            <a:rect l="l" t="t" r="r" b="b"/>
            <a:pathLst>
              <a:path w="461010" h="2438400">
                <a:moveTo>
                  <a:pt x="461010" y="0"/>
                </a:moveTo>
                <a:lnTo>
                  <a:pt x="0" y="0"/>
                </a:lnTo>
                <a:lnTo>
                  <a:pt x="0" y="2438400"/>
                </a:lnTo>
                <a:lnTo>
                  <a:pt x="160782" y="24384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4757813" y="5420867"/>
            <a:ext cx="513080" cy="171450"/>
          </a:xfrm>
          <a:custGeom>
            <a:avLst/>
            <a:gdLst/>
            <a:ahLst/>
            <a:cxnLst/>
            <a:rect l="l" t="t" r="r" b="b"/>
            <a:pathLst>
              <a:path w="513079" h="171450">
                <a:moveTo>
                  <a:pt x="508253" y="0"/>
                </a:moveTo>
                <a:lnTo>
                  <a:pt x="0" y="0"/>
                </a:lnTo>
                <a:lnTo>
                  <a:pt x="0" y="171450"/>
                </a:lnTo>
                <a:lnTo>
                  <a:pt x="512825" y="1714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4897259" y="2474595"/>
            <a:ext cx="323850" cy="0"/>
          </a:xfrm>
          <a:custGeom>
            <a:avLst/>
            <a:gdLst/>
            <a:ahLst/>
            <a:cxnLst/>
            <a:rect l="l" t="t" r="r" b="b"/>
            <a:pathLst>
              <a:path w="323850">
                <a:moveTo>
                  <a:pt x="0" y="0"/>
                </a:moveTo>
                <a:lnTo>
                  <a:pt x="323850" y="0"/>
                </a:lnTo>
              </a:path>
            </a:pathLst>
          </a:custGeom>
          <a:ln w="1295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4897259" y="2500122"/>
            <a:ext cx="323850" cy="0"/>
          </a:xfrm>
          <a:custGeom>
            <a:avLst/>
            <a:gdLst/>
            <a:ahLst/>
            <a:cxnLst/>
            <a:rect l="l" t="t" r="r" b="b"/>
            <a:pathLst>
              <a:path w="323850">
                <a:moveTo>
                  <a:pt x="0" y="0"/>
                </a:moveTo>
                <a:lnTo>
                  <a:pt x="323850" y="0"/>
                </a:lnTo>
              </a:path>
            </a:pathLst>
          </a:custGeom>
          <a:ln w="12192">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4910213" y="2487167"/>
            <a:ext cx="0" cy="762000"/>
          </a:xfrm>
          <a:custGeom>
            <a:avLst/>
            <a:gdLst/>
            <a:ahLst/>
            <a:cxnLst/>
            <a:rect l="l" t="t" r="r" b="b"/>
            <a:pathLst>
              <a:path h="762000">
                <a:moveTo>
                  <a:pt x="0" y="0"/>
                </a:moveTo>
                <a:lnTo>
                  <a:pt x="0" y="762000"/>
                </a:lnTo>
              </a:path>
            </a:pathLst>
          </a:custGeom>
          <a:ln w="12192">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4884686" y="2487167"/>
            <a:ext cx="0" cy="762000"/>
          </a:xfrm>
          <a:custGeom>
            <a:avLst/>
            <a:gdLst/>
            <a:ahLst/>
            <a:cxnLst/>
            <a:rect l="l" t="t" r="r" b="b"/>
            <a:pathLst>
              <a:path h="762000">
                <a:moveTo>
                  <a:pt x="0" y="0"/>
                </a:moveTo>
                <a:lnTo>
                  <a:pt x="0" y="762000"/>
                </a:lnTo>
              </a:path>
            </a:pathLst>
          </a:custGeom>
          <a:ln w="12953">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5116715" y="4192523"/>
            <a:ext cx="1162050" cy="457200"/>
          </a:xfrm>
          <a:custGeom>
            <a:avLst/>
            <a:gdLst/>
            <a:ahLst/>
            <a:cxnLst/>
            <a:rect l="l" t="t" r="r" b="b"/>
            <a:pathLst>
              <a:path w="1162050" h="457200">
                <a:moveTo>
                  <a:pt x="1162050" y="228599"/>
                </a:move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close/>
              </a:path>
            </a:pathLst>
          </a:custGeom>
          <a:solidFill>
            <a:srgbClr val="FF99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5116715" y="4192523"/>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lnTo>
                  <a:pt x="1160125" y="209818"/>
                </a:ln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5383415" y="4287773"/>
            <a:ext cx="838200" cy="0"/>
          </a:xfrm>
          <a:custGeom>
            <a:avLst/>
            <a:gdLst/>
            <a:ahLst/>
            <a:cxnLst/>
            <a:rect l="l" t="t" r="r" b="b"/>
            <a:pathLst>
              <a:path w="838200">
                <a:moveTo>
                  <a:pt x="0" y="0"/>
                </a:moveTo>
                <a:lnTo>
                  <a:pt x="83820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6126365" y="4287773"/>
            <a:ext cx="0" cy="438150"/>
          </a:xfrm>
          <a:custGeom>
            <a:avLst/>
            <a:gdLst/>
            <a:ahLst/>
            <a:cxnLst/>
            <a:rect l="l" t="t" r="r" b="b"/>
            <a:pathLst>
              <a:path h="438150">
                <a:moveTo>
                  <a:pt x="0" y="438150"/>
                </a:moveTo>
                <a:lnTo>
                  <a:pt x="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p:nvPr/>
        </p:nvSpPr>
        <p:spPr>
          <a:xfrm>
            <a:off x="4887353" y="4128515"/>
            <a:ext cx="524510" cy="340360"/>
          </a:xfrm>
          <a:custGeom>
            <a:avLst/>
            <a:gdLst/>
            <a:ahLst/>
            <a:cxnLst/>
            <a:rect l="l" t="t" r="r" b="b"/>
            <a:pathLst>
              <a:path w="524510" h="340360">
                <a:moveTo>
                  <a:pt x="424124" y="284602"/>
                </a:moveTo>
                <a:lnTo>
                  <a:pt x="6858" y="21336"/>
                </a:lnTo>
                <a:lnTo>
                  <a:pt x="0" y="32004"/>
                </a:lnTo>
                <a:lnTo>
                  <a:pt x="417365" y="295333"/>
                </a:lnTo>
                <a:lnTo>
                  <a:pt x="424124" y="284602"/>
                </a:lnTo>
                <a:close/>
              </a:path>
              <a:path w="524510" h="340360">
                <a:moveTo>
                  <a:pt x="437973" y="262617"/>
                </a:moveTo>
                <a:lnTo>
                  <a:pt x="20574" y="0"/>
                </a:lnTo>
                <a:lnTo>
                  <a:pt x="13716" y="10668"/>
                </a:lnTo>
                <a:lnTo>
                  <a:pt x="430883" y="273872"/>
                </a:lnTo>
                <a:lnTo>
                  <a:pt x="437973" y="262617"/>
                </a:lnTo>
                <a:close/>
              </a:path>
              <a:path w="524510" h="340360">
                <a:moveTo>
                  <a:pt x="440436" y="331821"/>
                </a:moveTo>
                <a:lnTo>
                  <a:pt x="440436" y="294893"/>
                </a:lnTo>
                <a:lnTo>
                  <a:pt x="433578" y="305561"/>
                </a:lnTo>
                <a:lnTo>
                  <a:pt x="417365" y="295333"/>
                </a:lnTo>
                <a:lnTo>
                  <a:pt x="397002" y="327659"/>
                </a:lnTo>
                <a:lnTo>
                  <a:pt x="440436" y="331821"/>
                </a:lnTo>
                <a:close/>
              </a:path>
              <a:path w="524510" h="340360">
                <a:moveTo>
                  <a:pt x="440436" y="294893"/>
                </a:moveTo>
                <a:lnTo>
                  <a:pt x="424124" y="284602"/>
                </a:lnTo>
                <a:lnTo>
                  <a:pt x="417365" y="295333"/>
                </a:lnTo>
                <a:lnTo>
                  <a:pt x="433578" y="305561"/>
                </a:lnTo>
                <a:lnTo>
                  <a:pt x="440436" y="294893"/>
                </a:lnTo>
                <a:close/>
              </a:path>
              <a:path w="524510" h="340360">
                <a:moveTo>
                  <a:pt x="454152" y="333135"/>
                </a:moveTo>
                <a:lnTo>
                  <a:pt x="454152" y="272795"/>
                </a:lnTo>
                <a:lnTo>
                  <a:pt x="447294" y="284225"/>
                </a:lnTo>
                <a:lnTo>
                  <a:pt x="430883" y="273872"/>
                </a:lnTo>
                <a:lnTo>
                  <a:pt x="424124" y="284602"/>
                </a:lnTo>
                <a:lnTo>
                  <a:pt x="440436" y="294893"/>
                </a:lnTo>
                <a:lnTo>
                  <a:pt x="440436" y="331821"/>
                </a:lnTo>
                <a:lnTo>
                  <a:pt x="454152" y="333135"/>
                </a:lnTo>
                <a:close/>
              </a:path>
              <a:path w="524510" h="340360">
                <a:moveTo>
                  <a:pt x="454152" y="272795"/>
                </a:moveTo>
                <a:lnTo>
                  <a:pt x="437973" y="262617"/>
                </a:lnTo>
                <a:lnTo>
                  <a:pt x="430883" y="273872"/>
                </a:lnTo>
                <a:lnTo>
                  <a:pt x="447294" y="284225"/>
                </a:lnTo>
                <a:lnTo>
                  <a:pt x="454152" y="272795"/>
                </a:lnTo>
                <a:close/>
              </a:path>
              <a:path w="524510" h="340360">
                <a:moveTo>
                  <a:pt x="524256" y="339852"/>
                </a:moveTo>
                <a:lnTo>
                  <a:pt x="457962" y="230885"/>
                </a:lnTo>
                <a:lnTo>
                  <a:pt x="437973" y="262617"/>
                </a:lnTo>
                <a:lnTo>
                  <a:pt x="454152" y="272795"/>
                </a:lnTo>
                <a:lnTo>
                  <a:pt x="454152" y="333135"/>
                </a:lnTo>
                <a:lnTo>
                  <a:pt x="524256" y="339852"/>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9" name="object 29"/>
          <p:cNvSpPr/>
          <p:nvPr/>
        </p:nvSpPr>
        <p:spPr>
          <a:xfrm>
            <a:off x="1598561" y="273481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p:nvPr/>
        </p:nvSpPr>
        <p:spPr>
          <a:xfrm>
            <a:off x="1598561" y="326821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1" name="object 31"/>
          <p:cNvSpPr/>
          <p:nvPr/>
        </p:nvSpPr>
        <p:spPr>
          <a:xfrm>
            <a:off x="5619635" y="5740146"/>
            <a:ext cx="2329815" cy="1320800"/>
          </a:xfrm>
          <a:custGeom>
            <a:avLst/>
            <a:gdLst/>
            <a:ahLst/>
            <a:cxnLst/>
            <a:rect l="l" t="t" r="r" b="b"/>
            <a:pathLst>
              <a:path w="2329815" h="1320800">
                <a:moveTo>
                  <a:pt x="2329434" y="660653"/>
                </a:moveTo>
                <a:lnTo>
                  <a:pt x="2325569" y="606452"/>
                </a:lnTo>
                <a:lnTo>
                  <a:pt x="2314175" y="553461"/>
                </a:lnTo>
                <a:lnTo>
                  <a:pt x="2295553" y="501849"/>
                </a:lnTo>
                <a:lnTo>
                  <a:pt x="2270004" y="451786"/>
                </a:lnTo>
                <a:lnTo>
                  <a:pt x="2237827" y="403443"/>
                </a:lnTo>
                <a:lnTo>
                  <a:pt x="2199324" y="356988"/>
                </a:lnTo>
                <a:lnTo>
                  <a:pt x="2154794" y="312592"/>
                </a:lnTo>
                <a:lnTo>
                  <a:pt x="2104540" y="270424"/>
                </a:lnTo>
                <a:lnTo>
                  <a:pt x="2048861" y="230654"/>
                </a:lnTo>
                <a:lnTo>
                  <a:pt x="1988058" y="193452"/>
                </a:lnTo>
                <a:lnTo>
                  <a:pt x="1922431" y="158988"/>
                </a:lnTo>
                <a:lnTo>
                  <a:pt x="1852281" y="127430"/>
                </a:lnTo>
                <a:lnTo>
                  <a:pt x="1777910" y="98950"/>
                </a:lnTo>
                <a:lnTo>
                  <a:pt x="1699616" y="73716"/>
                </a:lnTo>
                <a:lnTo>
                  <a:pt x="1617702" y="51899"/>
                </a:lnTo>
                <a:lnTo>
                  <a:pt x="1532467" y="33668"/>
                </a:lnTo>
                <a:lnTo>
                  <a:pt x="1444212" y="19192"/>
                </a:lnTo>
                <a:lnTo>
                  <a:pt x="1353238" y="8643"/>
                </a:lnTo>
                <a:lnTo>
                  <a:pt x="1259846" y="2189"/>
                </a:lnTo>
                <a:lnTo>
                  <a:pt x="1164336" y="0"/>
                </a:lnTo>
                <a:lnTo>
                  <a:pt x="1068831" y="2189"/>
                </a:lnTo>
                <a:lnTo>
                  <a:pt x="975454" y="8643"/>
                </a:lnTo>
                <a:lnTo>
                  <a:pt x="884505" y="19192"/>
                </a:lnTo>
                <a:lnTo>
                  <a:pt x="796283" y="33668"/>
                </a:lnTo>
                <a:lnTo>
                  <a:pt x="711088" y="51899"/>
                </a:lnTo>
                <a:lnTo>
                  <a:pt x="629219" y="73716"/>
                </a:lnTo>
                <a:lnTo>
                  <a:pt x="550976" y="98950"/>
                </a:lnTo>
                <a:lnTo>
                  <a:pt x="476658" y="127430"/>
                </a:lnTo>
                <a:lnTo>
                  <a:pt x="406564" y="158988"/>
                </a:lnTo>
                <a:lnTo>
                  <a:pt x="340995" y="193452"/>
                </a:lnTo>
                <a:lnTo>
                  <a:pt x="280248" y="230654"/>
                </a:lnTo>
                <a:lnTo>
                  <a:pt x="224625" y="270424"/>
                </a:lnTo>
                <a:lnTo>
                  <a:pt x="174424" y="312592"/>
                </a:lnTo>
                <a:lnTo>
                  <a:pt x="129945" y="356988"/>
                </a:lnTo>
                <a:lnTo>
                  <a:pt x="91487" y="403443"/>
                </a:lnTo>
                <a:lnTo>
                  <a:pt x="59350" y="451786"/>
                </a:lnTo>
                <a:lnTo>
                  <a:pt x="33833" y="501849"/>
                </a:lnTo>
                <a:lnTo>
                  <a:pt x="15236" y="553461"/>
                </a:lnTo>
                <a:lnTo>
                  <a:pt x="3859" y="606452"/>
                </a:lnTo>
                <a:lnTo>
                  <a:pt x="0" y="660653"/>
                </a:lnTo>
                <a:lnTo>
                  <a:pt x="3859" y="714746"/>
                </a:lnTo>
                <a:lnTo>
                  <a:pt x="15236" y="767640"/>
                </a:lnTo>
                <a:lnTo>
                  <a:pt x="33833" y="819164"/>
                </a:lnTo>
                <a:lnTo>
                  <a:pt x="59350" y="869149"/>
                </a:lnTo>
                <a:lnTo>
                  <a:pt x="91487" y="917424"/>
                </a:lnTo>
                <a:lnTo>
                  <a:pt x="129945" y="963818"/>
                </a:lnTo>
                <a:lnTo>
                  <a:pt x="174424" y="1008162"/>
                </a:lnTo>
                <a:lnTo>
                  <a:pt x="206502" y="1035078"/>
                </a:lnTo>
                <a:lnTo>
                  <a:pt x="206502" y="660653"/>
                </a:lnTo>
                <a:lnTo>
                  <a:pt x="209678" y="616071"/>
                </a:lnTo>
                <a:lnTo>
                  <a:pt x="219042" y="572486"/>
                </a:lnTo>
                <a:lnTo>
                  <a:pt x="234348" y="530036"/>
                </a:lnTo>
                <a:lnTo>
                  <a:pt x="255349" y="488862"/>
                </a:lnTo>
                <a:lnTo>
                  <a:pt x="281797" y="449103"/>
                </a:lnTo>
                <a:lnTo>
                  <a:pt x="313445" y="410899"/>
                </a:lnTo>
                <a:lnTo>
                  <a:pt x="350047" y="374388"/>
                </a:lnTo>
                <a:lnTo>
                  <a:pt x="391357" y="339711"/>
                </a:lnTo>
                <a:lnTo>
                  <a:pt x="437126" y="307007"/>
                </a:lnTo>
                <a:lnTo>
                  <a:pt x="487108" y="276415"/>
                </a:lnTo>
                <a:lnTo>
                  <a:pt x="541056" y="248075"/>
                </a:lnTo>
                <a:lnTo>
                  <a:pt x="598724" y="222126"/>
                </a:lnTo>
                <a:lnTo>
                  <a:pt x="659864" y="198707"/>
                </a:lnTo>
                <a:lnTo>
                  <a:pt x="724230" y="177959"/>
                </a:lnTo>
                <a:lnTo>
                  <a:pt x="791575" y="160019"/>
                </a:lnTo>
                <a:lnTo>
                  <a:pt x="861651" y="145029"/>
                </a:lnTo>
                <a:lnTo>
                  <a:pt x="934212" y="133128"/>
                </a:lnTo>
                <a:lnTo>
                  <a:pt x="1009011" y="124454"/>
                </a:lnTo>
                <a:lnTo>
                  <a:pt x="1085801" y="119147"/>
                </a:lnTo>
                <a:lnTo>
                  <a:pt x="1164336" y="117347"/>
                </a:lnTo>
                <a:lnTo>
                  <a:pt x="1242979" y="119147"/>
                </a:lnTo>
                <a:lnTo>
                  <a:pt x="1319867" y="124454"/>
                </a:lnTo>
                <a:lnTo>
                  <a:pt x="1394753" y="133128"/>
                </a:lnTo>
                <a:lnTo>
                  <a:pt x="1467392" y="145029"/>
                </a:lnTo>
                <a:lnTo>
                  <a:pt x="1537537" y="160019"/>
                </a:lnTo>
                <a:lnTo>
                  <a:pt x="1604941" y="177959"/>
                </a:lnTo>
                <a:lnTo>
                  <a:pt x="1669359" y="198707"/>
                </a:lnTo>
                <a:lnTo>
                  <a:pt x="1730544" y="222126"/>
                </a:lnTo>
                <a:lnTo>
                  <a:pt x="1788250" y="248075"/>
                </a:lnTo>
                <a:lnTo>
                  <a:pt x="1842230" y="276415"/>
                </a:lnTo>
                <a:lnTo>
                  <a:pt x="1892238" y="307007"/>
                </a:lnTo>
                <a:lnTo>
                  <a:pt x="1938028" y="339711"/>
                </a:lnTo>
                <a:lnTo>
                  <a:pt x="1979353" y="374388"/>
                </a:lnTo>
                <a:lnTo>
                  <a:pt x="2015967" y="410899"/>
                </a:lnTo>
                <a:lnTo>
                  <a:pt x="2047624" y="449103"/>
                </a:lnTo>
                <a:lnTo>
                  <a:pt x="2074078" y="488862"/>
                </a:lnTo>
                <a:lnTo>
                  <a:pt x="2095082" y="530036"/>
                </a:lnTo>
                <a:lnTo>
                  <a:pt x="2110390" y="572486"/>
                </a:lnTo>
                <a:lnTo>
                  <a:pt x="2119755" y="616071"/>
                </a:lnTo>
                <a:lnTo>
                  <a:pt x="2122932" y="660653"/>
                </a:lnTo>
                <a:lnTo>
                  <a:pt x="2122932" y="1034870"/>
                </a:lnTo>
                <a:lnTo>
                  <a:pt x="2154794" y="1008162"/>
                </a:lnTo>
                <a:lnTo>
                  <a:pt x="2199324" y="963818"/>
                </a:lnTo>
                <a:lnTo>
                  <a:pt x="2237827" y="917424"/>
                </a:lnTo>
                <a:lnTo>
                  <a:pt x="2270004" y="869149"/>
                </a:lnTo>
                <a:lnTo>
                  <a:pt x="2295553" y="819164"/>
                </a:lnTo>
                <a:lnTo>
                  <a:pt x="2314175" y="767640"/>
                </a:lnTo>
                <a:lnTo>
                  <a:pt x="2325569" y="714746"/>
                </a:lnTo>
                <a:lnTo>
                  <a:pt x="2329434" y="660653"/>
                </a:lnTo>
                <a:close/>
              </a:path>
              <a:path w="2329815" h="1320800">
                <a:moveTo>
                  <a:pt x="2122932" y="1034870"/>
                </a:moveTo>
                <a:lnTo>
                  <a:pt x="2122932" y="660653"/>
                </a:lnTo>
                <a:lnTo>
                  <a:pt x="2119755" y="705133"/>
                </a:lnTo>
                <a:lnTo>
                  <a:pt x="2110390" y="748636"/>
                </a:lnTo>
                <a:lnTo>
                  <a:pt x="2095082" y="791023"/>
                </a:lnTo>
                <a:lnTo>
                  <a:pt x="2074078" y="832152"/>
                </a:lnTo>
                <a:lnTo>
                  <a:pt x="2047624" y="871882"/>
                </a:lnTo>
                <a:lnTo>
                  <a:pt x="2015967" y="910072"/>
                </a:lnTo>
                <a:lnTo>
                  <a:pt x="1979353" y="946581"/>
                </a:lnTo>
                <a:lnTo>
                  <a:pt x="1938028" y="981267"/>
                </a:lnTo>
                <a:lnTo>
                  <a:pt x="1892238" y="1013989"/>
                </a:lnTo>
                <a:lnTo>
                  <a:pt x="1842230" y="1044606"/>
                </a:lnTo>
                <a:lnTo>
                  <a:pt x="1788250" y="1072978"/>
                </a:lnTo>
                <a:lnTo>
                  <a:pt x="1730544" y="1098962"/>
                </a:lnTo>
                <a:lnTo>
                  <a:pt x="1669359" y="1122418"/>
                </a:lnTo>
                <a:lnTo>
                  <a:pt x="1604941" y="1143204"/>
                </a:lnTo>
                <a:lnTo>
                  <a:pt x="1537537" y="1161180"/>
                </a:lnTo>
                <a:lnTo>
                  <a:pt x="1467392" y="1176204"/>
                </a:lnTo>
                <a:lnTo>
                  <a:pt x="1394753" y="1188136"/>
                </a:lnTo>
                <a:lnTo>
                  <a:pt x="1319867" y="1196833"/>
                </a:lnTo>
                <a:lnTo>
                  <a:pt x="1242979" y="1202154"/>
                </a:lnTo>
                <a:lnTo>
                  <a:pt x="1164336" y="1203959"/>
                </a:lnTo>
                <a:lnTo>
                  <a:pt x="1085801" y="1202154"/>
                </a:lnTo>
                <a:lnTo>
                  <a:pt x="1009011" y="1196833"/>
                </a:lnTo>
                <a:lnTo>
                  <a:pt x="934212" y="1188136"/>
                </a:lnTo>
                <a:lnTo>
                  <a:pt x="861651" y="1176204"/>
                </a:lnTo>
                <a:lnTo>
                  <a:pt x="791575" y="1161180"/>
                </a:lnTo>
                <a:lnTo>
                  <a:pt x="724230" y="1143204"/>
                </a:lnTo>
                <a:lnTo>
                  <a:pt x="659864" y="1122418"/>
                </a:lnTo>
                <a:lnTo>
                  <a:pt x="598724" y="1098962"/>
                </a:lnTo>
                <a:lnTo>
                  <a:pt x="541056" y="1072978"/>
                </a:lnTo>
                <a:lnTo>
                  <a:pt x="487108" y="1044606"/>
                </a:lnTo>
                <a:lnTo>
                  <a:pt x="437126" y="1013989"/>
                </a:lnTo>
                <a:lnTo>
                  <a:pt x="391357" y="981267"/>
                </a:lnTo>
                <a:lnTo>
                  <a:pt x="350047" y="946581"/>
                </a:lnTo>
                <a:lnTo>
                  <a:pt x="313445" y="910072"/>
                </a:lnTo>
                <a:lnTo>
                  <a:pt x="281797" y="871882"/>
                </a:lnTo>
                <a:lnTo>
                  <a:pt x="255349" y="832152"/>
                </a:lnTo>
                <a:lnTo>
                  <a:pt x="234348" y="791023"/>
                </a:lnTo>
                <a:lnTo>
                  <a:pt x="219042" y="748636"/>
                </a:lnTo>
                <a:lnTo>
                  <a:pt x="209678" y="705133"/>
                </a:lnTo>
                <a:lnTo>
                  <a:pt x="206502" y="660653"/>
                </a:lnTo>
                <a:lnTo>
                  <a:pt x="206502" y="1035078"/>
                </a:lnTo>
                <a:lnTo>
                  <a:pt x="280248" y="1090017"/>
                </a:lnTo>
                <a:lnTo>
                  <a:pt x="340995" y="1127188"/>
                </a:lnTo>
                <a:lnTo>
                  <a:pt x="406564" y="1161627"/>
                </a:lnTo>
                <a:lnTo>
                  <a:pt x="476658" y="1193163"/>
                </a:lnTo>
                <a:lnTo>
                  <a:pt x="550976" y="1221628"/>
                </a:lnTo>
                <a:lnTo>
                  <a:pt x="629219" y="1246849"/>
                </a:lnTo>
                <a:lnTo>
                  <a:pt x="711088" y="1268658"/>
                </a:lnTo>
                <a:lnTo>
                  <a:pt x="796283" y="1286883"/>
                </a:lnTo>
                <a:lnTo>
                  <a:pt x="884505" y="1301355"/>
                </a:lnTo>
                <a:lnTo>
                  <a:pt x="975454" y="1311903"/>
                </a:lnTo>
                <a:lnTo>
                  <a:pt x="1068831" y="1318356"/>
                </a:lnTo>
                <a:lnTo>
                  <a:pt x="1164336" y="1320545"/>
                </a:lnTo>
                <a:lnTo>
                  <a:pt x="1259846" y="1318356"/>
                </a:lnTo>
                <a:lnTo>
                  <a:pt x="1353238" y="1311903"/>
                </a:lnTo>
                <a:lnTo>
                  <a:pt x="1444212" y="1301355"/>
                </a:lnTo>
                <a:lnTo>
                  <a:pt x="1532467" y="1286883"/>
                </a:lnTo>
                <a:lnTo>
                  <a:pt x="1617702" y="1268658"/>
                </a:lnTo>
                <a:lnTo>
                  <a:pt x="1699616" y="1246849"/>
                </a:lnTo>
                <a:lnTo>
                  <a:pt x="1777910" y="1221628"/>
                </a:lnTo>
                <a:lnTo>
                  <a:pt x="1852281" y="1193163"/>
                </a:lnTo>
                <a:lnTo>
                  <a:pt x="1922431" y="1161627"/>
                </a:lnTo>
                <a:lnTo>
                  <a:pt x="1988058" y="1127188"/>
                </a:lnTo>
                <a:lnTo>
                  <a:pt x="2048861" y="1090017"/>
                </a:lnTo>
                <a:lnTo>
                  <a:pt x="2104540" y="1050285"/>
                </a:lnTo>
                <a:lnTo>
                  <a:pt x="2122932" y="103487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2" name="object 32"/>
          <p:cNvSpPr/>
          <p:nvPr/>
        </p:nvSpPr>
        <p:spPr>
          <a:xfrm>
            <a:off x="5811659" y="5849873"/>
            <a:ext cx="1945005" cy="1103630"/>
          </a:xfrm>
          <a:custGeom>
            <a:avLst/>
            <a:gdLst/>
            <a:ahLst/>
            <a:cxnLst/>
            <a:rect l="l" t="t" r="r" b="b"/>
            <a:pathLst>
              <a:path w="1945004" h="1103629">
                <a:moveTo>
                  <a:pt x="1944624" y="551687"/>
                </a:moveTo>
                <a:lnTo>
                  <a:pt x="1941402" y="506425"/>
                </a:lnTo>
                <a:lnTo>
                  <a:pt x="1931903" y="462174"/>
                </a:lnTo>
                <a:lnTo>
                  <a:pt x="1916378" y="419074"/>
                </a:lnTo>
                <a:lnTo>
                  <a:pt x="1895075" y="377269"/>
                </a:lnTo>
                <a:lnTo>
                  <a:pt x="1868245" y="336899"/>
                </a:lnTo>
                <a:lnTo>
                  <a:pt x="1836137" y="298106"/>
                </a:lnTo>
                <a:lnTo>
                  <a:pt x="1799001" y="261033"/>
                </a:lnTo>
                <a:lnTo>
                  <a:pt x="1757086" y="225820"/>
                </a:lnTo>
                <a:lnTo>
                  <a:pt x="1710643" y="192609"/>
                </a:lnTo>
                <a:lnTo>
                  <a:pt x="1659921" y="161543"/>
                </a:lnTo>
                <a:lnTo>
                  <a:pt x="1605170" y="132764"/>
                </a:lnTo>
                <a:lnTo>
                  <a:pt x="1546640" y="106411"/>
                </a:lnTo>
                <a:lnTo>
                  <a:pt x="1484580" y="82628"/>
                </a:lnTo>
                <a:lnTo>
                  <a:pt x="1419241" y="61557"/>
                </a:lnTo>
                <a:lnTo>
                  <a:pt x="1350871" y="43338"/>
                </a:lnTo>
                <a:lnTo>
                  <a:pt x="1279721" y="28114"/>
                </a:lnTo>
                <a:lnTo>
                  <a:pt x="1206040" y="16027"/>
                </a:lnTo>
                <a:lnTo>
                  <a:pt x="1130078" y="7217"/>
                </a:lnTo>
                <a:lnTo>
                  <a:pt x="1052086" y="1828"/>
                </a:lnTo>
                <a:lnTo>
                  <a:pt x="972312" y="0"/>
                </a:lnTo>
                <a:lnTo>
                  <a:pt x="892641" y="1828"/>
                </a:lnTo>
                <a:lnTo>
                  <a:pt x="814730" y="7217"/>
                </a:lnTo>
                <a:lnTo>
                  <a:pt x="738831" y="16027"/>
                </a:lnTo>
                <a:lnTo>
                  <a:pt x="665195" y="28114"/>
                </a:lnTo>
                <a:lnTo>
                  <a:pt x="594074" y="43338"/>
                </a:lnTo>
                <a:lnTo>
                  <a:pt x="525719" y="61557"/>
                </a:lnTo>
                <a:lnTo>
                  <a:pt x="460381" y="82628"/>
                </a:lnTo>
                <a:lnTo>
                  <a:pt x="398312" y="106411"/>
                </a:lnTo>
                <a:lnTo>
                  <a:pt x="339764" y="132764"/>
                </a:lnTo>
                <a:lnTo>
                  <a:pt x="284988" y="161544"/>
                </a:lnTo>
                <a:lnTo>
                  <a:pt x="234234" y="192609"/>
                </a:lnTo>
                <a:lnTo>
                  <a:pt x="187756" y="225820"/>
                </a:lnTo>
                <a:lnTo>
                  <a:pt x="145804" y="261033"/>
                </a:lnTo>
                <a:lnTo>
                  <a:pt x="108630" y="298106"/>
                </a:lnTo>
                <a:lnTo>
                  <a:pt x="76485" y="336899"/>
                </a:lnTo>
                <a:lnTo>
                  <a:pt x="49621" y="377269"/>
                </a:lnTo>
                <a:lnTo>
                  <a:pt x="28289" y="419074"/>
                </a:lnTo>
                <a:lnTo>
                  <a:pt x="12740" y="462174"/>
                </a:lnTo>
                <a:lnTo>
                  <a:pt x="3227" y="506425"/>
                </a:lnTo>
                <a:lnTo>
                  <a:pt x="0" y="551688"/>
                </a:lnTo>
                <a:lnTo>
                  <a:pt x="3227" y="596950"/>
                </a:lnTo>
                <a:lnTo>
                  <a:pt x="12740" y="641201"/>
                </a:lnTo>
                <a:lnTo>
                  <a:pt x="28289" y="684301"/>
                </a:lnTo>
                <a:lnTo>
                  <a:pt x="49621" y="726106"/>
                </a:lnTo>
                <a:lnTo>
                  <a:pt x="76485" y="766476"/>
                </a:lnTo>
                <a:lnTo>
                  <a:pt x="108630" y="805269"/>
                </a:lnTo>
                <a:lnTo>
                  <a:pt x="145804" y="842342"/>
                </a:lnTo>
                <a:lnTo>
                  <a:pt x="187756" y="877555"/>
                </a:lnTo>
                <a:lnTo>
                  <a:pt x="234234" y="910766"/>
                </a:lnTo>
                <a:lnTo>
                  <a:pt x="284988" y="941832"/>
                </a:lnTo>
                <a:lnTo>
                  <a:pt x="339764" y="970611"/>
                </a:lnTo>
                <a:lnTo>
                  <a:pt x="398312" y="996964"/>
                </a:lnTo>
                <a:lnTo>
                  <a:pt x="460381" y="1020747"/>
                </a:lnTo>
                <a:lnTo>
                  <a:pt x="525719" y="1041818"/>
                </a:lnTo>
                <a:lnTo>
                  <a:pt x="594074" y="1060037"/>
                </a:lnTo>
                <a:lnTo>
                  <a:pt x="665195" y="1075261"/>
                </a:lnTo>
                <a:lnTo>
                  <a:pt x="738831" y="1087348"/>
                </a:lnTo>
                <a:lnTo>
                  <a:pt x="814730" y="1096158"/>
                </a:lnTo>
                <a:lnTo>
                  <a:pt x="892641" y="1101547"/>
                </a:lnTo>
                <a:lnTo>
                  <a:pt x="972312" y="1103376"/>
                </a:lnTo>
                <a:lnTo>
                  <a:pt x="1052086" y="1101547"/>
                </a:lnTo>
                <a:lnTo>
                  <a:pt x="1130078" y="1096158"/>
                </a:lnTo>
                <a:lnTo>
                  <a:pt x="1206040" y="1087348"/>
                </a:lnTo>
                <a:lnTo>
                  <a:pt x="1279721" y="1075261"/>
                </a:lnTo>
                <a:lnTo>
                  <a:pt x="1350871" y="1060037"/>
                </a:lnTo>
                <a:lnTo>
                  <a:pt x="1419241" y="1041818"/>
                </a:lnTo>
                <a:lnTo>
                  <a:pt x="1484580" y="1020747"/>
                </a:lnTo>
                <a:lnTo>
                  <a:pt x="1546640" y="996964"/>
                </a:lnTo>
                <a:lnTo>
                  <a:pt x="1605170" y="970611"/>
                </a:lnTo>
                <a:lnTo>
                  <a:pt x="1659921" y="941832"/>
                </a:lnTo>
                <a:lnTo>
                  <a:pt x="1710643" y="910766"/>
                </a:lnTo>
                <a:lnTo>
                  <a:pt x="1757086" y="877555"/>
                </a:lnTo>
                <a:lnTo>
                  <a:pt x="1799001" y="842342"/>
                </a:lnTo>
                <a:lnTo>
                  <a:pt x="1836137" y="805269"/>
                </a:lnTo>
                <a:lnTo>
                  <a:pt x="1868245" y="766476"/>
                </a:lnTo>
                <a:lnTo>
                  <a:pt x="1895075" y="726106"/>
                </a:lnTo>
                <a:lnTo>
                  <a:pt x="1916378" y="684301"/>
                </a:lnTo>
                <a:lnTo>
                  <a:pt x="1931903" y="641201"/>
                </a:lnTo>
                <a:lnTo>
                  <a:pt x="1941402" y="596950"/>
                </a:lnTo>
                <a:lnTo>
                  <a:pt x="1944624" y="551687"/>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txBox="1"/>
          <p:nvPr/>
        </p:nvSpPr>
        <p:spPr>
          <a:xfrm>
            <a:off x="6248533" y="4348047"/>
            <a:ext cx="1466850" cy="215444"/>
          </a:xfrm>
          <a:prstGeom prst="rect">
            <a:avLst/>
          </a:prstGeom>
        </p:spPr>
        <p:txBody>
          <a:bodyPr vert="horz" wrap="square" lIns="0" tIns="0" rIns="0" bIns="0" rtlCol="0">
            <a:spAutoFit/>
          </a:bodyPr>
          <a:lstStyle/>
          <a:p>
            <a:pPr marL="12700">
              <a:lnSpc>
                <a:spcPct val="100000"/>
              </a:lnSpc>
              <a:tabLst>
                <a:tab pos="1098550" algn="l"/>
              </a:tabLst>
            </a:pPr>
            <a:r>
              <a:rPr sz="1400" b="1" spc="-10" dirty="0">
                <a:latin typeface="Arial" panose="020B0604020202020204" pitchFamily="34" charset="0"/>
                <a:ea typeface="Microsoft JhengHei UI" panose="020B0604030504040204" pitchFamily="34" charset="-120"/>
                <a:cs typeface="新宋体"/>
              </a:rPr>
              <a:t>合同条目号	产品</a:t>
            </a:r>
            <a:endParaRPr sz="1400">
              <a:latin typeface="Arial" panose="020B0604020202020204" pitchFamily="34" charset="0"/>
              <a:ea typeface="Microsoft JhengHei UI" panose="020B0604030504040204" pitchFamily="34" charset="-120"/>
              <a:cs typeface="新宋体"/>
            </a:endParaRPr>
          </a:p>
        </p:txBody>
      </p:sp>
      <p:sp>
        <p:nvSpPr>
          <p:cNvPr id="35" name="object 35"/>
          <p:cNvSpPr txBox="1"/>
          <p:nvPr/>
        </p:nvSpPr>
        <p:spPr>
          <a:xfrm>
            <a:off x="8401491" y="4348047"/>
            <a:ext cx="3810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规格</a:t>
            </a:r>
            <a:endParaRPr sz="1400">
              <a:latin typeface="Arial" panose="020B0604020202020204" pitchFamily="34" charset="0"/>
              <a:ea typeface="Microsoft JhengHei UI" panose="020B0604030504040204" pitchFamily="34" charset="-120"/>
              <a:cs typeface="新宋体"/>
            </a:endParaRPr>
          </a:p>
        </p:txBody>
      </p:sp>
      <p:sp>
        <p:nvSpPr>
          <p:cNvPr id="36" name="object 36"/>
          <p:cNvSpPr txBox="1"/>
          <p:nvPr/>
        </p:nvSpPr>
        <p:spPr>
          <a:xfrm>
            <a:off x="9168277" y="4348047"/>
            <a:ext cx="3810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数量</a:t>
            </a:r>
            <a:endParaRPr sz="1400">
              <a:latin typeface="Arial" panose="020B0604020202020204" pitchFamily="34" charset="0"/>
              <a:ea typeface="Microsoft JhengHei UI" panose="020B0604030504040204" pitchFamily="34" charset="-120"/>
              <a:cs typeface="新宋体"/>
            </a:endParaRPr>
          </a:p>
        </p:txBody>
      </p:sp>
      <p:sp>
        <p:nvSpPr>
          <p:cNvPr id="38" name="object 38"/>
          <p:cNvSpPr txBox="1"/>
          <p:nvPr/>
        </p:nvSpPr>
        <p:spPr>
          <a:xfrm>
            <a:off x="3924433" y="2401559"/>
            <a:ext cx="63500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合同</a:t>
            </a:r>
            <a:endParaRPr sz="2400">
              <a:latin typeface="Arial" panose="020B0604020202020204" pitchFamily="34" charset="0"/>
              <a:ea typeface="Microsoft JhengHei UI" panose="020B0604030504040204" pitchFamily="34" charset="-120"/>
              <a:cs typeface="微软雅黑"/>
            </a:endParaRPr>
          </a:p>
        </p:txBody>
      </p:sp>
      <p:sp>
        <p:nvSpPr>
          <p:cNvPr id="39" name="object 39"/>
          <p:cNvSpPr txBox="1"/>
          <p:nvPr/>
        </p:nvSpPr>
        <p:spPr>
          <a:xfrm>
            <a:off x="5394331" y="433814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新宋体"/>
              </a:rPr>
              <a:t>合</a:t>
            </a:r>
            <a:r>
              <a:rPr sz="1400" b="1" spc="-20" dirty="0">
                <a:latin typeface="Arial" panose="020B0604020202020204" pitchFamily="34" charset="0"/>
                <a:ea typeface="Microsoft JhengHei UI" panose="020B0604030504040204" pitchFamily="34" charset="-120"/>
                <a:cs typeface="新宋体"/>
              </a:rPr>
              <a:t>同</a:t>
            </a:r>
            <a:r>
              <a:rPr sz="1400" b="1" spc="-10" dirty="0">
                <a:latin typeface="Arial" panose="020B0604020202020204" pitchFamily="34" charset="0"/>
                <a:ea typeface="Microsoft JhengHei UI" panose="020B0604030504040204" pitchFamily="34" charset="-120"/>
                <a:cs typeface="新宋体"/>
              </a:rPr>
              <a:t>号</a:t>
            </a:r>
            <a:endParaRPr sz="1400">
              <a:latin typeface="Arial" panose="020B0604020202020204" pitchFamily="34" charset="0"/>
              <a:ea typeface="Microsoft JhengHei UI" panose="020B0604030504040204" pitchFamily="34" charset="-120"/>
              <a:cs typeface="新宋体"/>
            </a:endParaRPr>
          </a:p>
        </p:txBody>
      </p:sp>
      <p:sp>
        <p:nvSpPr>
          <p:cNvPr id="40" name="object 40"/>
          <p:cNvSpPr txBox="1"/>
          <p:nvPr/>
        </p:nvSpPr>
        <p:spPr>
          <a:xfrm>
            <a:off x="1727587" y="2444708"/>
            <a:ext cx="1177290" cy="766877"/>
          </a:xfrm>
          <a:prstGeom prst="rect">
            <a:avLst/>
          </a:prstGeom>
        </p:spPr>
        <p:txBody>
          <a:bodyPr vert="horz" wrap="square" lIns="0" tIns="0" rIns="0" bIns="0" rtlCol="0">
            <a:spAutoFit/>
          </a:bodyPr>
          <a:lstStyle/>
          <a:p>
            <a:pPr algn="ctr">
              <a:lnSpc>
                <a:spcPct val="100000"/>
              </a:lnSpc>
            </a:pPr>
            <a:r>
              <a:rPr sz="1600" b="1" spc="-5" dirty="0">
                <a:latin typeface="Arial" panose="020B0604020202020204" pitchFamily="34" charset="0"/>
                <a:ea typeface="Microsoft JhengHei UI" panose="020B0604030504040204" pitchFamily="34" charset="-120"/>
                <a:cs typeface="微软雅黑"/>
              </a:rPr>
              <a:t>合同条目/E2</a:t>
            </a:r>
            <a:endParaRPr sz="1600">
              <a:latin typeface="Arial" panose="020B0604020202020204" pitchFamily="34" charset="0"/>
              <a:ea typeface="Microsoft JhengHei UI" panose="020B0604030504040204" pitchFamily="34" charset="-120"/>
              <a:cs typeface="微软雅黑"/>
            </a:endParaRPr>
          </a:p>
          <a:p>
            <a:pPr marL="137160" marR="134620" algn="ctr">
              <a:lnSpc>
                <a:spcPct val="100000"/>
              </a:lnSpc>
              <a:spcBef>
                <a:spcPts val="720"/>
              </a:spcBef>
            </a:pPr>
            <a:r>
              <a:rPr sz="1400" b="1" spc="-5" dirty="0">
                <a:latin typeface="Arial" panose="020B0604020202020204" pitchFamily="34" charset="0"/>
                <a:ea typeface="Microsoft JhengHei UI" panose="020B0604030504040204" pitchFamily="34" charset="-120"/>
                <a:cs typeface="微软雅黑"/>
              </a:rPr>
              <a:t>合同号</a:t>
            </a:r>
            <a:r>
              <a:rPr sz="1400" b="1" dirty="0">
                <a:latin typeface="Arial" panose="020B0604020202020204" pitchFamily="34" charset="0"/>
                <a:ea typeface="Microsoft JhengHei UI" panose="020B0604030504040204" pitchFamily="34" charset="-120"/>
                <a:cs typeface="微软雅黑"/>
              </a:rPr>
              <a:t>(F</a:t>
            </a:r>
            <a:r>
              <a:rPr sz="1400" b="1" spc="-5" dirty="0">
                <a:latin typeface="Arial" panose="020B0604020202020204" pitchFamily="34" charset="0"/>
                <a:ea typeface="Microsoft JhengHei UI" panose="020B0604030504040204" pitchFamily="34" charset="-120"/>
                <a:cs typeface="微软雅黑"/>
              </a:rPr>
              <a:t>K) 合同条目号</a:t>
            </a:r>
            <a:endParaRPr sz="1400">
              <a:latin typeface="Arial" panose="020B0604020202020204" pitchFamily="34" charset="0"/>
              <a:ea typeface="Microsoft JhengHei UI" panose="020B0604030504040204" pitchFamily="34" charset="-120"/>
              <a:cs typeface="微软雅黑"/>
            </a:endParaRPr>
          </a:p>
        </p:txBody>
      </p:sp>
      <p:sp>
        <p:nvSpPr>
          <p:cNvPr id="41" name="object 41"/>
          <p:cNvSpPr txBox="1"/>
          <p:nvPr/>
        </p:nvSpPr>
        <p:spPr>
          <a:xfrm>
            <a:off x="1038740" y="5797575"/>
            <a:ext cx="2964815" cy="307777"/>
          </a:xfrm>
          <a:prstGeom prst="rect">
            <a:avLst/>
          </a:prstGeom>
        </p:spPr>
        <p:txBody>
          <a:bodyPr vert="horz" wrap="square" lIns="0" tIns="0" rIns="0" bIns="0" rtlCol="0">
            <a:spAutoFit/>
          </a:bodyPr>
          <a:lstStyle/>
          <a:p>
            <a:pPr marL="12700">
              <a:lnSpc>
                <a:spcPct val="100000"/>
              </a:lnSpc>
            </a:pPr>
            <a:r>
              <a:rPr sz="2000" b="1" spc="-5" dirty="0">
                <a:solidFill>
                  <a:srgbClr val="3333CC"/>
                </a:solidFill>
                <a:latin typeface="Arial" panose="020B0604020202020204" pitchFamily="34" charset="0"/>
                <a:ea typeface="Microsoft JhengHei UI" panose="020B0604030504040204" pitchFamily="34" charset="-120"/>
                <a:cs typeface="微软雅黑"/>
              </a:rPr>
              <a:t>IDEF1X从属实体描述方法</a:t>
            </a:r>
            <a:endParaRPr sz="2000">
              <a:latin typeface="Arial" panose="020B0604020202020204" pitchFamily="34" charset="0"/>
              <a:ea typeface="Microsoft JhengHei UI" panose="020B0604030504040204" pitchFamily="34" charset="-120"/>
              <a:cs typeface="微软雅黑"/>
            </a:endParaRPr>
          </a:p>
        </p:txBody>
      </p:sp>
      <p:sp>
        <p:nvSpPr>
          <p:cNvPr id="42" name="object 42"/>
          <p:cNvSpPr txBox="1"/>
          <p:nvPr/>
        </p:nvSpPr>
        <p:spPr>
          <a:xfrm>
            <a:off x="1068454" y="1405602"/>
            <a:ext cx="6323330" cy="1013098"/>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l"/>
            </a:pPr>
            <a:r>
              <a:rPr sz="2000" spc="-5" dirty="0" err="1">
                <a:solidFill>
                  <a:srgbClr val="3333CC"/>
                </a:solidFill>
                <a:latin typeface="Arial" panose="020B0604020202020204" pitchFamily="34" charset="0"/>
                <a:ea typeface="Microsoft JhengHei UI" panose="020B0604030504040204" pitchFamily="34" charset="-120"/>
                <a:cs typeface="微软雅黑"/>
              </a:rPr>
              <a:t>从属实体需要从其他实体继承属性作为关键字的一部分</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l"/>
            </a:pPr>
            <a:r>
              <a:rPr sz="2000" spc="-5" dirty="0" err="1">
                <a:solidFill>
                  <a:srgbClr val="3333CC"/>
                </a:solidFill>
                <a:latin typeface="Arial" panose="020B0604020202020204" pitchFamily="34" charset="0"/>
                <a:ea typeface="Microsoft JhengHei UI" panose="020B0604030504040204" pitchFamily="34" charset="-120"/>
                <a:cs typeface="微软雅黑"/>
              </a:rPr>
              <a:t>主关键字包含了外来属性的实体为从属实体</a:t>
            </a:r>
            <a:endParaRPr sz="2000" dirty="0">
              <a:latin typeface="Arial" panose="020B0604020202020204" pitchFamily="34" charset="0"/>
              <a:ea typeface="Microsoft JhengHei UI" panose="020B0604030504040204" pitchFamily="34" charset="-120"/>
              <a:cs typeface="微软雅黑"/>
            </a:endParaRPr>
          </a:p>
        </p:txBody>
      </p:sp>
      <p:sp>
        <p:nvSpPr>
          <p:cNvPr id="43" name="object 43"/>
          <p:cNvSpPr/>
          <p:nvPr/>
        </p:nvSpPr>
        <p:spPr>
          <a:xfrm>
            <a:off x="5811659" y="5849873"/>
            <a:ext cx="1945005" cy="1103630"/>
          </a:xfrm>
          <a:custGeom>
            <a:avLst/>
            <a:gdLst/>
            <a:ahLst/>
            <a:cxnLst/>
            <a:rect l="l" t="t" r="r" b="b"/>
            <a:pathLst>
              <a:path w="1945004" h="1103629">
                <a:moveTo>
                  <a:pt x="972312" y="0"/>
                </a:moveTo>
                <a:lnTo>
                  <a:pt x="892641" y="1828"/>
                </a:lnTo>
                <a:lnTo>
                  <a:pt x="814730" y="7217"/>
                </a:lnTo>
                <a:lnTo>
                  <a:pt x="738831" y="16027"/>
                </a:lnTo>
                <a:lnTo>
                  <a:pt x="665195" y="28114"/>
                </a:lnTo>
                <a:lnTo>
                  <a:pt x="594074" y="43338"/>
                </a:lnTo>
                <a:lnTo>
                  <a:pt x="525719" y="61557"/>
                </a:lnTo>
                <a:lnTo>
                  <a:pt x="460381" y="82628"/>
                </a:lnTo>
                <a:lnTo>
                  <a:pt x="398312" y="106411"/>
                </a:lnTo>
                <a:lnTo>
                  <a:pt x="339764" y="132764"/>
                </a:lnTo>
                <a:lnTo>
                  <a:pt x="284988" y="161544"/>
                </a:lnTo>
                <a:lnTo>
                  <a:pt x="234234" y="192609"/>
                </a:lnTo>
                <a:lnTo>
                  <a:pt x="187756" y="225820"/>
                </a:lnTo>
                <a:lnTo>
                  <a:pt x="145804" y="261033"/>
                </a:lnTo>
                <a:lnTo>
                  <a:pt x="108630" y="298106"/>
                </a:lnTo>
                <a:lnTo>
                  <a:pt x="76485" y="336899"/>
                </a:lnTo>
                <a:lnTo>
                  <a:pt x="49621" y="377269"/>
                </a:lnTo>
                <a:lnTo>
                  <a:pt x="28289" y="419074"/>
                </a:lnTo>
                <a:lnTo>
                  <a:pt x="12740" y="462174"/>
                </a:lnTo>
                <a:lnTo>
                  <a:pt x="3227" y="506425"/>
                </a:lnTo>
                <a:lnTo>
                  <a:pt x="0" y="551688"/>
                </a:lnTo>
                <a:lnTo>
                  <a:pt x="3227" y="596950"/>
                </a:lnTo>
                <a:lnTo>
                  <a:pt x="12740" y="641201"/>
                </a:lnTo>
                <a:lnTo>
                  <a:pt x="28289" y="684301"/>
                </a:lnTo>
                <a:lnTo>
                  <a:pt x="49621" y="726106"/>
                </a:lnTo>
                <a:lnTo>
                  <a:pt x="76485" y="766476"/>
                </a:lnTo>
                <a:lnTo>
                  <a:pt x="108630" y="805269"/>
                </a:lnTo>
                <a:lnTo>
                  <a:pt x="145804" y="842342"/>
                </a:lnTo>
                <a:lnTo>
                  <a:pt x="187756" y="877555"/>
                </a:lnTo>
                <a:lnTo>
                  <a:pt x="234234" y="910766"/>
                </a:lnTo>
                <a:lnTo>
                  <a:pt x="284988" y="941832"/>
                </a:lnTo>
                <a:lnTo>
                  <a:pt x="339764" y="970611"/>
                </a:lnTo>
                <a:lnTo>
                  <a:pt x="398312" y="996964"/>
                </a:lnTo>
                <a:lnTo>
                  <a:pt x="460381" y="1020747"/>
                </a:lnTo>
                <a:lnTo>
                  <a:pt x="525719" y="1041818"/>
                </a:lnTo>
                <a:lnTo>
                  <a:pt x="594074" y="1060037"/>
                </a:lnTo>
                <a:lnTo>
                  <a:pt x="665195" y="1075261"/>
                </a:lnTo>
                <a:lnTo>
                  <a:pt x="738831" y="1087348"/>
                </a:lnTo>
                <a:lnTo>
                  <a:pt x="814730" y="1096158"/>
                </a:lnTo>
                <a:lnTo>
                  <a:pt x="892641" y="1101547"/>
                </a:lnTo>
                <a:lnTo>
                  <a:pt x="972312" y="1103376"/>
                </a:lnTo>
                <a:lnTo>
                  <a:pt x="1052086" y="1101547"/>
                </a:lnTo>
                <a:lnTo>
                  <a:pt x="1130078" y="1096158"/>
                </a:lnTo>
                <a:lnTo>
                  <a:pt x="1206040" y="1087348"/>
                </a:lnTo>
                <a:lnTo>
                  <a:pt x="1279721" y="1075261"/>
                </a:lnTo>
                <a:lnTo>
                  <a:pt x="1350871" y="1060037"/>
                </a:lnTo>
                <a:lnTo>
                  <a:pt x="1419241" y="1041818"/>
                </a:lnTo>
                <a:lnTo>
                  <a:pt x="1484580" y="1020747"/>
                </a:lnTo>
                <a:lnTo>
                  <a:pt x="1546640" y="996964"/>
                </a:lnTo>
                <a:lnTo>
                  <a:pt x="1605170" y="970611"/>
                </a:lnTo>
                <a:lnTo>
                  <a:pt x="1659921" y="941832"/>
                </a:lnTo>
                <a:lnTo>
                  <a:pt x="1710643" y="910766"/>
                </a:lnTo>
                <a:lnTo>
                  <a:pt x="1757086" y="877555"/>
                </a:lnTo>
                <a:lnTo>
                  <a:pt x="1799001" y="842342"/>
                </a:lnTo>
                <a:lnTo>
                  <a:pt x="1836137" y="805269"/>
                </a:lnTo>
                <a:lnTo>
                  <a:pt x="1868245" y="766476"/>
                </a:lnTo>
                <a:lnTo>
                  <a:pt x="1895075" y="726106"/>
                </a:lnTo>
                <a:lnTo>
                  <a:pt x="1916378" y="684301"/>
                </a:lnTo>
                <a:lnTo>
                  <a:pt x="1931903" y="641201"/>
                </a:lnTo>
                <a:lnTo>
                  <a:pt x="1941402" y="596950"/>
                </a:lnTo>
                <a:lnTo>
                  <a:pt x="1944624" y="551687"/>
                </a:lnTo>
                <a:lnTo>
                  <a:pt x="1941402" y="506425"/>
                </a:lnTo>
                <a:lnTo>
                  <a:pt x="1931903" y="462174"/>
                </a:lnTo>
                <a:lnTo>
                  <a:pt x="1916378" y="419074"/>
                </a:lnTo>
                <a:lnTo>
                  <a:pt x="1895075" y="377269"/>
                </a:lnTo>
                <a:lnTo>
                  <a:pt x="1868245" y="336899"/>
                </a:lnTo>
                <a:lnTo>
                  <a:pt x="1836137" y="298106"/>
                </a:lnTo>
                <a:lnTo>
                  <a:pt x="1799001" y="261033"/>
                </a:lnTo>
                <a:lnTo>
                  <a:pt x="1757086" y="225820"/>
                </a:lnTo>
                <a:lnTo>
                  <a:pt x="1710643" y="192609"/>
                </a:lnTo>
                <a:lnTo>
                  <a:pt x="1659921" y="161543"/>
                </a:lnTo>
                <a:lnTo>
                  <a:pt x="1605170" y="132764"/>
                </a:lnTo>
                <a:lnTo>
                  <a:pt x="1546640" y="106411"/>
                </a:lnTo>
                <a:lnTo>
                  <a:pt x="1484580" y="82628"/>
                </a:lnTo>
                <a:lnTo>
                  <a:pt x="1419241" y="61557"/>
                </a:lnTo>
                <a:lnTo>
                  <a:pt x="1350871" y="43338"/>
                </a:lnTo>
                <a:lnTo>
                  <a:pt x="1279721" y="28114"/>
                </a:lnTo>
                <a:lnTo>
                  <a:pt x="1206040" y="16027"/>
                </a:lnTo>
                <a:lnTo>
                  <a:pt x="1130078" y="7217"/>
                </a:lnTo>
                <a:lnTo>
                  <a:pt x="1052086" y="1828"/>
                </a:lnTo>
                <a:lnTo>
                  <a:pt x="972312"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4" name="object 44"/>
          <p:cNvSpPr txBox="1"/>
          <p:nvPr/>
        </p:nvSpPr>
        <p:spPr>
          <a:xfrm>
            <a:off x="5958973" y="6017726"/>
            <a:ext cx="1651635" cy="246221"/>
          </a:xfrm>
          <a:prstGeom prst="rect">
            <a:avLst/>
          </a:prstGeom>
        </p:spPr>
        <p:txBody>
          <a:bodyPr vert="horz" wrap="square" lIns="0" tIns="0" rIns="0" bIns="0" rtlCol="0">
            <a:spAutoFit/>
          </a:bodyPr>
          <a:lstStyle/>
          <a:p>
            <a:pPr marL="12700">
              <a:lnSpc>
                <a:spcPct val="100000"/>
              </a:lnSpc>
            </a:pPr>
            <a:r>
              <a:rPr sz="1600" b="1" u="heavy" spc="-5" dirty="0">
                <a:solidFill>
                  <a:srgbClr val="3333CC"/>
                </a:solidFill>
                <a:latin typeface="Arial" panose="020B0604020202020204" pitchFamily="34" charset="0"/>
                <a:ea typeface="Microsoft JhengHei UI" panose="020B0604030504040204" pitchFamily="34" charset="-120"/>
                <a:cs typeface="微软雅黑"/>
              </a:rPr>
              <a:t>从</a:t>
            </a:r>
            <a:r>
              <a:rPr sz="1600" b="1" spc="-5" dirty="0">
                <a:solidFill>
                  <a:srgbClr val="3333CC"/>
                </a:solidFill>
                <a:latin typeface="Arial" panose="020B0604020202020204" pitchFamily="34" charset="0"/>
                <a:ea typeface="Microsoft JhengHei UI" panose="020B0604030504040204" pitchFamily="34" charset="-120"/>
                <a:cs typeface="微软雅黑"/>
              </a:rPr>
              <a:t>属实体的关键字</a:t>
            </a:r>
            <a:endParaRPr sz="1600">
              <a:latin typeface="Arial" panose="020B0604020202020204" pitchFamily="34" charset="0"/>
              <a:ea typeface="Microsoft JhengHei UI" panose="020B0604030504040204" pitchFamily="34" charset="-120"/>
              <a:cs typeface="微软雅黑"/>
            </a:endParaRPr>
          </a:p>
        </p:txBody>
      </p:sp>
      <p:sp>
        <p:nvSpPr>
          <p:cNvPr id="45" name="object 45"/>
          <p:cNvSpPr txBox="1"/>
          <p:nvPr/>
        </p:nvSpPr>
        <p:spPr>
          <a:xfrm>
            <a:off x="5958973" y="6262318"/>
            <a:ext cx="1651635" cy="492443"/>
          </a:xfrm>
          <a:prstGeom prst="rect">
            <a:avLst/>
          </a:prstGeom>
        </p:spPr>
        <p:txBody>
          <a:bodyPr vert="horz" wrap="square" lIns="0" tIns="0" rIns="0" bIns="0" rtlCol="0">
            <a:spAutoFit/>
          </a:bodyPr>
          <a:lstStyle/>
          <a:p>
            <a:pPr marL="215265" marR="5080" indent="-203200">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属性包含继承自其 它实体的属性</a:t>
            </a:r>
            <a:endParaRPr sz="1600">
              <a:latin typeface="Arial" panose="020B0604020202020204" pitchFamily="34" charset="0"/>
              <a:ea typeface="Microsoft JhengHei UI" panose="020B0604030504040204" pitchFamily="34" charset="-120"/>
              <a:cs typeface="微软雅黑"/>
            </a:endParaRPr>
          </a:p>
        </p:txBody>
      </p:sp>
      <p:sp>
        <p:nvSpPr>
          <p:cNvPr id="46" name="object 46"/>
          <p:cNvSpPr/>
          <p:nvPr/>
        </p:nvSpPr>
        <p:spPr>
          <a:xfrm>
            <a:off x="1597037" y="465886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p:nvPr/>
        </p:nvSpPr>
        <p:spPr>
          <a:xfrm>
            <a:off x="1597037" y="5192267"/>
            <a:ext cx="1428750" cy="0"/>
          </a:xfrm>
          <a:custGeom>
            <a:avLst/>
            <a:gdLst/>
            <a:ahLst/>
            <a:cxnLst/>
            <a:rect l="l" t="t" r="r" b="b"/>
            <a:pathLst>
              <a:path w="1428750">
                <a:moveTo>
                  <a:pt x="0" y="0"/>
                </a:moveTo>
                <a:lnTo>
                  <a:pt x="1428750" y="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8" name="object 48"/>
          <p:cNvSpPr txBox="1"/>
          <p:nvPr/>
        </p:nvSpPr>
        <p:spPr>
          <a:xfrm>
            <a:off x="1726063" y="4368758"/>
            <a:ext cx="1342390" cy="246221"/>
          </a:xfrm>
          <a:prstGeom prst="rect">
            <a:avLst/>
          </a:prstGeom>
        </p:spPr>
        <p:txBody>
          <a:bodyPr vert="horz" wrap="square" lIns="0" tIns="0" rIns="0" bIns="0" rtlCol="0">
            <a:spAutoFit/>
          </a:bodyPr>
          <a:lstStyle/>
          <a:p>
            <a:pPr marL="12700">
              <a:lnSpc>
                <a:spcPct val="100000"/>
              </a:lnSpc>
            </a:pPr>
            <a:r>
              <a:rPr sz="1600" b="1" spc="-5" dirty="0">
                <a:solidFill>
                  <a:srgbClr val="CC0000"/>
                </a:solidFill>
                <a:latin typeface="Arial" panose="020B0604020202020204" pitchFamily="34" charset="0"/>
                <a:ea typeface="Microsoft JhengHei UI" panose="020B0604030504040204" pitchFamily="34" charset="-120"/>
                <a:cs typeface="微软雅黑"/>
              </a:rPr>
              <a:t>实体名/实体号</a:t>
            </a:r>
            <a:endParaRPr sz="1600">
              <a:latin typeface="Arial" panose="020B0604020202020204" pitchFamily="34" charset="0"/>
              <a:ea typeface="Microsoft JhengHei UI" panose="020B0604030504040204" pitchFamily="34" charset="-120"/>
              <a:cs typeface="微软雅黑"/>
            </a:endParaRPr>
          </a:p>
        </p:txBody>
      </p:sp>
      <p:sp>
        <p:nvSpPr>
          <p:cNvPr id="49" name="object 49"/>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IDEF1x-</a:t>
            </a:r>
            <a:r>
              <a:rPr sz="2000" spc="-5" dirty="0">
                <a:solidFill>
                  <a:srgbClr val="FFFFFF"/>
                </a:solidFill>
                <a:cs typeface="华文中宋"/>
              </a:rPr>
              <a:t>两种实体的区分 </a:t>
            </a:r>
            <a:r>
              <a:rPr sz="2000" spc="-10" dirty="0">
                <a:solidFill>
                  <a:srgbClr val="FFFFFF"/>
                </a:solidFill>
                <a:cs typeface="Arial"/>
              </a:rPr>
              <a:t>(3</a:t>
            </a:r>
            <a:r>
              <a:rPr sz="2000" spc="-5" dirty="0">
                <a:solidFill>
                  <a:srgbClr val="FFFFFF"/>
                </a:solidFill>
                <a:cs typeface="Arial"/>
              </a:rPr>
              <a:t>)</a:t>
            </a:r>
            <a:r>
              <a:rPr sz="2000" spc="-5" dirty="0">
                <a:solidFill>
                  <a:srgbClr val="FFFFFF"/>
                </a:solidFill>
                <a:cs typeface="华文中宋"/>
              </a:rPr>
              <a:t>从属实体</a:t>
            </a:r>
            <a:endParaRPr sz="2000">
              <a:cs typeface="华文中宋"/>
            </a:endParaRPr>
          </a:p>
        </p:txBody>
      </p:sp>
      <p:graphicFrame>
        <p:nvGraphicFramePr>
          <p:cNvPr id="33" name="object 33"/>
          <p:cNvGraphicFramePr>
            <a:graphicFrameLocks noGrp="1"/>
          </p:cNvGraphicFramePr>
          <p:nvPr/>
        </p:nvGraphicFramePr>
        <p:xfrm>
          <a:off x="1741938" y="4594097"/>
          <a:ext cx="7985638" cy="1192694"/>
        </p:xfrm>
        <a:graphic>
          <a:graphicData uri="http://schemas.openxmlformats.org/drawingml/2006/table">
            <a:tbl>
              <a:tblPr firstRow="1" bandRow="1">
                <a:tableStyleId>{2D5ABB26-0587-4C30-8999-92F81FD0307C}</a:tableStyleId>
              </a:tblPr>
              <a:tblGrid>
                <a:gridCol w="2996063">
                  <a:extLst>
                    <a:ext uri="{9D8B030D-6E8A-4147-A177-3AD203B41FA5}">
                      <a16:colId xmlns:a16="http://schemas.microsoft.com/office/drawing/2014/main" val="20000"/>
                    </a:ext>
                  </a:extLst>
                </a:gridCol>
                <a:gridCol w="1385303">
                  <a:extLst>
                    <a:ext uri="{9D8B030D-6E8A-4147-A177-3AD203B41FA5}">
                      <a16:colId xmlns:a16="http://schemas.microsoft.com/office/drawing/2014/main" val="20001"/>
                    </a:ext>
                  </a:extLst>
                </a:gridCol>
                <a:gridCol w="103632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701052">
                  <a:extLst>
                    <a:ext uri="{9D8B030D-6E8A-4147-A177-3AD203B41FA5}">
                      <a16:colId xmlns:a16="http://schemas.microsoft.com/office/drawing/2014/main" val="20005"/>
                    </a:ext>
                  </a:extLst>
                </a:gridCol>
              </a:tblGrid>
              <a:tr h="320023">
                <a:tc>
                  <a:txBody>
                    <a:bodyPr/>
                    <a:lstStyle/>
                    <a:p>
                      <a:pPr marL="34925">
                        <a:lnSpc>
                          <a:spcPct val="100000"/>
                        </a:lnSpc>
                      </a:pPr>
                      <a:r>
                        <a:rPr sz="1400" b="1" dirty="0">
                          <a:solidFill>
                            <a:srgbClr val="CC0000"/>
                          </a:solidFill>
                          <a:latin typeface="微软雅黑"/>
                          <a:cs typeface="微软雅黑"/>
                        </a:rPr>
                        <a:t>主关键字</a:t>
                      </a:r>
                      <a:r>
                        <a:rPr sz="1400" b="1" spc="5" dirty="0">
                          <a:solidFill>
                            <a:srgbClr val="CC0000"/>
                          </a:solidFill>
                          <a:latin typeface="微软雅黑"/>
                          <a:cs typeface="微软雅黑"/>
                        </a:rPr>
                        <a:t>(F</a:t>
                      </a:r>
                      <a:r>
                        <a:rPr sz="1400" b="1" dirty="0">
                          <a:solidFill>
                            <a:srgbClr val="CC0000"/>
                          </a:solidFill>
                          <a:latin typeface="微软雅黑"/>
                          <a:cs typeface="微软雅黑"/>
                        </a:rPr>
                        <a:t>K)</a:t>
                      </a:r>
                      <a:endParaRPr sz="1400">
                        <a:latin typeface="微软雅黑"/>
                        <a:cs typeface="微软雅黑"/>
                      </a:endParaRPr>
                    </a:p>
                  </a:txBody>
                  <a:tcPr marL="0" marR="0" marT="0" marB="0"/>
                </a:tc>
                <a:tc>
                  <a:txBody>
                    <a:bodyPr/>
                    <a:lstStyle/>
                    <a:p>
                      <a:pPr marL="713740">
                        <a:lnSpc>
                          <a:spcPct val="100000"/>
                        </a:lnSpc>
                      </a:pPr>
                      <a:r>
                        <a:rPr sz="1400" b="1" spc="-5" dirty="0">
                          <a:latin typeface="Arial"/>
                          <a:cs typeface="Arial"/>
                        </a:rPr>
                        <a:t>HT001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Item1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66"/>
                    </a:solidFill>
                  </a:tcPr>
                </a:tc>
                <a:tc>
                  <a:txBody>
                    <a:bodyPr/>
                    <a:lstStyle/>
                    <a:p>
                      <a:pPr marL="281305">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66"/>
                    </a:solidFill>
                  </a:tcPr>
                </a:tc>
                <a:tc>
                  <a:txBody>
                    <a:bodyPr/>
                    <a:lstStyle/>
                    <a:p>
                      <a:pPr marL="136525">
                        <a:lnSpc>
                          <a:spcPct val="100000"/>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0"/>
                  </a:ext>
                </a:extLst>
              </a:tr>
              <a:tr h="212593">
                <a:tc>
                  <a:txBody>
                    <a:bodyPr/>
                    <a:lstStyle/>
                    <a:p>
                      <a:pPr marL="215265">
                        <a:lnSpc>
                          <a:spcPct val="100000"/>
                        </a:lnSpc>
                      </a:pPr>
                      <a:r>
                        <a:rPr sz="1400" b="1" dirty="0">
                          <a:solidFill>
                            <a:srgbClr val="CC0000"/>
                          </a:solidFill>
                          <a:latin typeface="微软雅黑"/>
                          <a:cs typeface="微软雅黑"/>
                        </a:rPr>
                        <a:t>主关键字</a:t>
                      </a:r>
                      <a:endParaRPr sz="1400">
                        <a:latin typeface="微软雅黑"/>
                        <a:cs typeface="微软雅黑"/>
                      </a:endParaRPr>
                    </a:p>
                  </a:txBody>
                  <a:tcPr marL="0" marR="0" marT="0" marB="0"/>
                </a:tc>
                <a:tc>
                  <a:txBody>
                    <a:bodyPr/>
                    <a:lstStyle/>
                    <a:p>
                      <a:pPr marL="713740">
                        <a:lnSpc>
                          <a:spcPct val="100000"/>
                        </a:lnSpc>
                      </a:pPr>
                      <a:r>
                        <a:rPr sz="1400" b="1" spc="-5" dirty="0">
                          <a:latin typeface="Arial"/>
                          <a:cs typeface="Arial"/>
                        </a:rPr>
                        <a:t>HT001</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296545">
                        <a:lnSpc>
                          <a:spcPct val="100000"/>
                        </a:lnSpc>
                      </a:pPr>
                      <a:r>
                        <a:rPr sz="1400" b="1" spc="-5" dirty="0">
                          <a:latin typeface="Arial"/>
                          <a:cs typeface="Arial"/>
                        </a:rPr>
                        <a:t>Item2</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81305">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7160">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1"/>
                  </a:ext>
                </a:extLst>
              </a:tr>
              <a:tr h="212975">
                <a:tc>
                  <a:txBody>
                    <a:bodyPr/>
                    <a:lstStyle/>
                    <a:p>
                      <a:endParaRPr sz="1400">
                        <a:latin typeface="Arial"/>
                        <a:cs typeface="Arial"/>
                      </a:endParaRPr>
                    </a:p>
                  </a:txBody>
                  <a:tcPr marL="0" marR="0" marT="0" marB="0"/>
                </a:tc>
                <a:tc>
                  <a:txBody>
                    <a:bodyPr/>
                    <a:lstStyle/>
                    <a:p>
                      <a:pPr marL="713740">
                        <a:lnSpc>
                          <a:spcPct val="100000"/>
                        </a:lnSpc>
                      </a:pPr>
                      <a:r>
                        <a:rPr sz="1400" b="1" spc="-5" dirty="0">
                          <a:latin typeface="Arial"/>
                          <a:cs typeface="Arial"/>
                        </a:rPr>
                        <a:t>HT001</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296545">
                        <a:lnSpc>
                          <a:spcPct val="100000"/>
                        </a:lnSpc>
                      </a:pPr>
                      <a:r>
                        <a:rPr sz="1400" b="1" spc="-5" dirty="0">
                          <a:latin typeface="Arial"/>
                          <a:cs typeface="Arial"/>
                        </a:rPr>
                        <a:t>Item3</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81305">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7160">
                        <a:lnSpc>
                          <a:spcPct val="100000"/>
                        </a:lnSpc>
                      </a:pPr>
                      <a:r>
                        <a:rPr sz="1400" b="1" spc="-5" dirty="0">
                          <a:latin typeface="Arial"/>
                          <a:cs typeface="Arial"/>
                        </a:rPr>
                        <a:t>100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2"/>
                  </a:ext>
                </a:extLst>
              </a:tr>
              <a:tr h="212593">
                <a:tc>
                  <a:txBody>
                    <a:bodyPr/>
                    <a:lstStyle/>
                    <a:p>
                      <a:endParaRPr sz="1400">
                        <a:latin typeface="Arial"/>
                        <a:cs typeface="Arial"/>
                      </a:endParaRPr>
                    </a:p>
                  </a:txBody>
                  <a:tcPr marL="0" marR="0" marT="0" marB="0"/>
                </a:tc>
                <a:tc>
                  <a:txBody>
                    <a:bodyPr/>
                    <a:lstStyle/>
                    <a:p>
                      <a:pPr marL="713740">
                        <a:lnSpc>
                          <a:spcPct val="100000"/>
                        </a:lnSpc>
                      </a:pPr>
                      <a:r>
                        <a:rPr sz="1400" b="1" spc="-5" dirty="0">
                          <a:latin typeface="Arial"/>
                          <a:cs typeface="Arial"/>
                        </a:rPr>
                        <a:t>HT002</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296545">
                        <a:lnSpc>
                          <a:spcPct val="100000"/>
                        </a:lnSpc>
                      </a:pPr>
                      <a:r>
                        <a:rPr sz="1400" b="1" spc="-5" dirty="0">
                          <a:latin typeface="Arial"/>
                          <a:cs typeface="Arial"/>
                        </a:rPr>
                        <a:t>Item1</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81305">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7160">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3"/>
                  </a:ext>
                </a:extLst>
              </a:tr>
              <a:tr h="232591">
                <a:tc>
                  <a:txBody>
                    <a:bodyPr/>
                    <a:lstStyle/>
                    <a:p>
                      <a:endParaRPr sz="1400">
                        <a:latin typeface="Arial"/>
                        <a:cs typeface="Arial"/>
                      </a:endParaRPr>
                    </a:p>
                  </a:txBody>
                  <a:tcPr marL="0" marR="0" marT="0" marB="0"/>
                </a:tc>
                <a:tc>
                  <a:txBody>
                    <a:bodyPr/>
                    <a:lstStyle/>
                    <a:p>
                      <a:pPr marL="713740">
                        <a:lnSpc>
                          <a:spcPct val="100000"/>
                        </a:lnSpc>
                      </a:pPr>
                      <a:r>
                        <a:rPr sz="1400" b="1" spc="-5" dirty="0">
                          <a:latin typeface="Arial"/>
                          <a:cs typeface="Arial"/>
                        </a:rPr>
                        <a:t>HT002</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296545">
                        <a:lnSpc>
                          <a:spcPct val="100000"/>
                        </a:lnSpc>
                      </a:pPr>
                      <a:r>
                        <a:rPr sz="1400" b="1" spc="-5" dirty="0">
                          <a:latin typeface="Arial"/>
                          <a:cs typeface="Arial"/>
                        </a:rPr>
                        <a:t>Item2</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ct val="100000"/>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4"/>
                  </a:ext>
                </a:extLst>
              </a:tr>
            </a:tbl>
          </a:graphicData>
        </a:graphic>
      </p:graphicFrame>
      <p:graphicFrame>
        <p:nvGraphicFramePr>
          <p:cNvPr id="37" name="object 37"/>
          <p:cNvGraphicFramePr>
            <a:graphicFrameLocks noGrp="1"/>
          </p:cNvGraphicFramePr>
          <p:nvPr/>
        </p:nvGraphicFramePr>
        <p:xfrm>
          <a:off x="5365699" y="2363533"/>
          <a:ext cx="3947921" cy="1639834"/>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882396">
                  <a:extLst>
                    <a:ext uri="{9D8B030D-6E8A-4147-A177-3AD203B41FA5}">
                      <a16:colId xmlns:a16="http://schemas.microsoft.com/office/drawing/2014/main" val="20003"/>
                    </a:ext>
                  </a:extLst>
                </a:gridCol>
              </a:tblGrid>
              <a:tr h="301751">
                <a:tc>
                  <a:txBody>
                    <a:bodyPr/>
                    <a:lstStyle/>
                    <a:p>
                      <a:pPr marL="76200">
                        <a:lnSpc>
                          <a:spcPct val="100000"/>
                        </a:lnSpc>
                      </a:pPr>
                      <a:r>
                        <a:rPr sz="1400" b="1" dirty="0">
                          <a:latin typeface="新宋体"/>
                          <a:cs typeface="新宋体"/>
                        </a:rPr>
                        <a:t>合同号</a:t>
                      </a:r>
                      <a:endParaRPr sz="140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357505">
                        <a:lnSpc>
                          <a:spcPct val="100000"/>
                        </a:lnSpc>
                      </a:pPr>
                      <a:r>
                        <a:rPr sz="1400" b="1" dirty="0">
                          <a:latin typeface="新宋体"/>
                          <a:cs typeface="新宋体"/>
                        </a:rPr>
                        <a:t>合同名称</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9390">
                        <a:lnSpc>
                          <a:spcPct val="100000"/>
                        </a:lnSpc>
                      </a:pPr>
                      <a:r>
                        <a:rPr sz="1400" b="1" dirty="0">
                          <a:latin typeface="新宋体"/>
                          <a:cs typeface="新宋体"/>
                        </a:rPr>
                        <a:t>签约日期</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33679">
                        <a:lnSpc>
                          <a:spcPct val="100000"/>
                        </a:lnSpc>
                      </a:pPr>
                      <a:r>
                        <a:rPr sz="1400" b="1" spc="5" dirty="0">
                          <a:latin typeface="新宋体"/>
                          <a:cs typeface="新宋体"/>
                        </a:rPr>
                        <a:t>签</a:t>
                      </a:r>
                      <a:r>
                        <a:rPr sz="1400" b="1" dirty="0">
                          <a:latin typeface="新宋体"/>
                          <a:cs typeface="新宋体"/>
                        </a:rPr>
                        <a:t>约人</a:t>
                      </a:r>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070">
                <a:tc>
                  <a:txBody>
                    <a:bodyPr/>
                    <a:lstStyle/>
                    <a:p>
                      <a:pPr marL="63500">
                        <a:lnSpc>
                          <a:spcPct val="100000"/>
                        </a:lnSpc>
                      </a:pPr>
                      <a:r>
                        <a:rPr sz="1400" b="1" spc="-5" dirty="0">
                          <a:latin typeface="Arial"/>
                          <a:cs typeface="Arial"/>
                        </a:rPr>
                        <a:t>HT001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160020">
                        <a:lnSpc>
                          <a:spcPct val="100000"/>
                        </a:lnSpc>
                      </a:pPr>
                      <a:r>
                        <a:rPr sz="1400" b="1" spc="5" dirty="0">
                          <a:latin typeface="新宋体"/>
                          <a:cs typeface="新宋体"/>
                        </a:rPr>
                        <a:t>单位</a:t>
                      </a:r>
                      <a:r>
                        <a:rPr sz="1400" b="1" spc="-10" dirty="0">
                          <a:latin typeface="Arial"/>
                          <a:cs typeface="Arial"/>
                        </a:rPr>
                        <a:t>1</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04775">
                        <a:lnSpc>
                          <a:spcPct val="100000"/>
                        </a:lnSpc>
                      </a:pPr>
                      <a:r>
                        <a:rPr sz="1400" b="1" spc="-5" dirty="0">
                          <a:latin typeface="Arial"/>
                          <a:cs typeface="Arial"/>
                        </a:rPr>
                        <a:t>1997.11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67005">
                        <a:lnSpc>
                          <a:spcPct val="100000"/>
                        </a:lnSpc>
                      </a:pPr>
                      <a:r>
                        <a:rPr sz="1400" b="1" dirty="0">
                          <a:latin typeface="新宋体"/>
                          <a:cs typeface="新宋体"/>
                        </a:rPr>
                        <a:t>张三</a:t>
                      </a:r>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593">
                <a:tc>
                  <a:txBody>
                    <a:bodyPr/>
                    <a:lstStyle/>
                    <a:p>
                      <a:pPr marL="63500">
                        <a:lnSpc>
                          <a:spcPct val="100000"/>
                        </a:lnSpc>
                      </a:pPr>
                      <a:r>
                        <a:rPr sz="1400" b="1" spc="-5" dirty="0">
                          <a:latin typeface="Arial"/>
                          <a:cs typeface="Arial"/>
                        </a:rPr>
                        <a:t>HT002</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单位</a:t>
                      </a:r>
                      <a:r>
                        <a:rPr sz="1400" b="1" spc="-10" dirty="0">
                          <a:latin typeface="Arial"/>
                          <a:cs typeface="Arial"/>
                        </a:rPr>
                        <a:t>2</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04775">
                        <a:lnSpc>
                          <a:spcPct val="100000"/>
                        </a:lnSpc>
                      </a:pPr>
                      <a:r>
                        <a:rPr sz="1400" b="1" spc="-5" dirty="0">
                          <a:latin typeface="Arial"/>
                          <a:cs typeface="Arial"/>
                        </a:rPr>
                        <a:t>1998.2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070">
                        <a:lnSpc>
                          <a:spcPct val="100000"/>
                        </a:lnSpc>
                      </a:pPr>
                      <a:r>
                        <a:rPr sz="1400" b="1" spc="5" dirty="0">
                          <a:latin typeface="新宋体"/>
                          <a:cs typeface="新宋体"/>
                        </a:rPr>
                        <a:t>李四</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212975">
                <a:tc>
                  <a:txBody>
                    <a:bodyPr/>
                    <a:lstStyle/>
                    <a:p>
                      <a:pPr marL="63500">
                        <a:lnSpc>
                          <a:spcPct val="100000"/>
                        </a:lnSpc>
                      </a:pPr>
                      <a:r>
                        <a:rPr sz="1400" b="1" spc="-5" dirty="0">
                          <a:latin typeface="Arial"/>
                          <a:cs typeface="Arial"/>
                        </a:rPr>
                        <a:t>HT003</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单位</a:t>
                      </a:r>
                      <a:r>
                        <a:rPr sz="1400" b="1" spc="-10" dirty="0">
                          <a:latin typeface="Arial"/>
                          <a:cs typeface="Arial"/>
                        </a:rPr>
                        <a:t>3</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04775">
                        <a:lnSpc>
                          <a:spcPct val="100000"/>
                        </a:lnSpc>
                      </a:pPr>
                      <a:r>
                        <a:rPr sz="1400" b="1" spc="-5" dirty="0">
                          <a:latin typeface="Arial"/>
                          <a:cs typeface="Arial"/>
                        </a:rPr>
                        <a:t>1996.5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070">
                        <a:lnSpc>
                          <a:spcPct val="100000"/>
                        </a:lnSpc>
                      </a:pPr>
                      <a:r>
                        <a:rPr sz="1400" b="1" spc="5" dirty="0">
                          <a:latin typeface="新宋体"/>
                          <a:cs typeface="新宋体"/>
                        </a:rPr>
                        <a:t>王五</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212975">
                <a:tc>
                  <a:txBody>
                    <a:bodyPr/>
                    <a:lstStyle/>
                    <a:p>
                      <a:pPr marL="63500">
                        <a:lnSpc>
                          <a:spcPct val="100000"/>
                        </a:lnSpc>
                      </a:pPr>
                      <a:r>
                        <a:rPr sz="1400" b="1" spc="-5" dirty="0">
                          <a:latin typeface="Arial"/>
                          <a:cs typeface="Arial"/>
                        </a:rPr>
                        <a:t>HT004</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工厂</a:t>
                      </a:r>
                      <a:r>
                        <a:rPr sz="1400" b="1" spc="-10" dirty="0">
                          <a:latin typeface="Arial"/>
                          <a:cs typeface="Arial"/>
                        </a:rPr>
                        <a:t>2</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04775">
                        <a:lnSpc>
                          <a:spcPct val="100000"/>
                        </a:lnSpc>
                      </a:pPr>
                      <a:r>
                        <a:rPr sz="1400" b="1" spc="-5" dirty="0">
                          <a:latin typeface="Arial"/>
                          <a:cs typeface="Arial"/>
                        </a:rPr>
                        <a:t>1998.3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705">
                        <a:lnSpc>
                          <a:spcPct val="100000"/>
                        </a:lnSpc>
                      </a:pPr>
                      <a:r>
                        <a:rPr sz="1400" b="1" spc="5" dirty="0">
                          <a:latin typeface="新宋体"/>
                          <a:cs typeface="新宋体"/>
                        </a:rPr>
                        <a:t>张三</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4"/>
                  </a:ext>
                </a:extLst>
              </a:tr>
              <a:tr h="382933">
                <a:tc>
                  <a:txBody>
                    <a:bodyPr/>
                    <a:lstStyle/>
                    <a:p>
                      <a:pPr marL="63500">
                        <a:lnSpc>
                          <a:spcPct val="100000"/>
                        </a:lnSpc>
                      </a:pPr>
                      <a:r>
                        <a:rPr sz="1400" b="1" spc="-5" dirty="0">
                          <a:latin typeface="Arial"/>
                          <a:cs typeface="Arial"/>
                        </a:rPr>
                        <a:t>HT005</a:t>
                      </a:r>
                      <a:endParaRPr sz="1400">
                        <a:latin typeface="Arial"/>
                        <a:cs typeface="Arial"/>
                      </a:endParaRPr>
                    </a:p>
                  </a:txBody>
                  <a:tcPr marL="0" marR="0" marT="0" marB="0">
                    <a:lnR w="9525">
                      <a:solidFill>
                        <a:srgbClr val="000000"/>
                      </a:solidFill>
                      <a:prstDash val="solid"/>
                    </a:lnR>
                  </a:tcPr>
                </a:tc>
                <a:tc>
                  <a:txBody>
                    <a:bodyPr/>
                    <a:lstStyle/>
                    <a:p>
                      <a:pPr marL="160655">
                        <a:lnSpc>
                          <a:spcPct val="100000"/>
                        </a:lnSpc>
                      </a:pPr>
                      <a:r>
                        <a:rPr sz="1400" b="1" spc="5" dirty="0">
                          <a:latin typeface="新宋体"/>
                          <a:cs typeface="新宋体"/>
                        </a:rPr>
                        <a:t>工厂</a:t>
                      </a:r>
                      <a:r>
                        <a:rPr sz="1400" b="1" spc="-10" dirty="0">
                          <a:latin typeface="Arial"/>
                          <a:cs typeface="Arial"/>
                        </a:rPr>
                        <a:t>1</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04775">
                        <a:lnSpc>
                          <a:spcPct val="100000"/>
                        </a:lnSpc>
                      </a:pPr>
                      <a:r>
                        <a:rPr sz="1400" b="1" spc="-5" dirty="0">
                          <a:latin typeface="Arial"/>
                          <a:cs typeface="Arial"/>
                        </a:rPr>
                        <a:t>1997.12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7005">
                        <a:lnSpc>
                          <a:spcPct val="100000"/>
                        </a:lnSpc>
                      </a:pPr>
                      <a:r>
                        <a:rPr sz="1400" b="1" dirty="0">
                          <a:latin typeface="新宋体"/>
                          <a:cs typeface="新宋体"/>
                        </a:rPr>
                        <a:t>李四</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5"/>
                  </a:ext>
                </a:extLst>
              </a:tr>
            </a:tbl>
          </a:graphicData>
        </a:graphic>
      </p:graphicFrame>
      <p:sp>
        <p:nvSpPr>
          <p:cNvPr id="50" name="标题 6">
            <a:extLst>
              <a:ext uri="{FF2B5EF4-FFF2-40B4-BE49-F238E27FC236}">
                <a16:creationId xmlns:a16="http://schemas.microsoft.com/office/drawing/2014/main" id="{FB837566-1CF4-421D-A770-ADFC01807ABD}"/>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IDEF1x-</a:t>
            </a:r>
            <a:r>
              <a:rPr sz="2000" spc="-5" dirty="0">
                <a:solidFill>
                  <a:srgbClr val="FFFFFF"/>
                </a:solidFill>
                <a:latin typeface="华文中宋"/>
                <a:cs typeface="华文中宋"/>
              </a:rPr>
              <a:t>两种实体的区分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一些规则</a:t>
            </a:r>
            <a:endParaRPr sz="2000">
              <a:latin typeface="华文中宋"/>
              <a:cs typeface="华文中宋"/>
            </a:endParaRPr>
          </a:p>
        </p:txBody>
      </p:sp>
      <p:sp>
        <p:nvSpPr>
          <p:cNvPr id="3" name="object 3"/>
          <p:cNvSpPr txBox="1">
            <a:spLocks noGrp="1"/>
          </p:cNvSpPr>
          <p:nvPr>
            <p:ph type="body" idx="4294967295"/>
          </p:nvPr>
        </p:nvSpPr>
        <p:spPr>
          <a:xfrm>
            <a:off x="1231900" y="1685505"/>
            <a:ext cx="8664575" cy="1897955"/>
          </a:xfrm>
          <a:prstGeom prst="rect">
            <a:avLst/>
          </a:prstGeom>
        </p:spPr>
        <p:txBody>
          <a:bodyPr vert="horz" wrap="square" lIns="0" tIns="0" rIns="0" bIns="0" rtlCol="0">
            <a:spAutoFit/>
          </a:bodyPr>
          <a:lstStyle/>
          <a:p>
            <a:pPr marL="47625">
              <a:lnSpc>
                <a:spcPct val="100000"/>
              </a:lnSpc>
            </a:pPr>
            <a:r>
              <a:rPr sz="2000" b="0" spc="-5" dirty="0">
                <a:latin typeface="Wingdings"/>
                <a:cs typeface="Wingdings"/>
              </a:rPr>
              <a:t></a:t>
            </a:r>
            <a:r>
              <a:rPr sz="2000" b="1" spc="-5" dirty="0">
                <a:latin typeface="+mn-ea"/>
                <a:cs typeface="微软雅黑"/>
              </a:rPr>
              <a:t>关于实体的规则：工程化的要求</a:t>
            </a:r>
            <a:endParaRPr sz="2000" b="1" dirty="0">
              <a:latin typeface="+mn-ea"/>
              <a:cs typeface="微软雅黑"/>
            </a:endParaRPr>
          </a:p>
          <a:p>
            <a:pPr marL="504190">
              <a:lnSpc>
                <a:spcPct val="100000"/>
              </a:lnSpc>
              <a:spcBef>
                <a:spcPts val="665"/>
              </a:spcBef>
            </a:pPr>
            <a:r>
              <a:rPr sz="2000" b="0" dirty="0">
                <a:solidFill>
                  <a:srgbClr val="CC0000"/>
                </a:solidFill>
                <a:latin typeface="Wingdings"/>
                <a:cs typeface="Wingdings"/>
              </a:rPr>
              <a:t></a:t>
            </a:r>
            <a:r>
              <a:rPr sz="2000" spc="-5" dirty="0">
                <a:solidFill>
                  <a:srgbClr val="CC0000"/>
                </a:solidFill>
                <a:latin typeface="+mn-ea"/>
              </a:rPr>
              <a:t>独立实体</a:t>
            </a:r>
            <a:r>
              <a:rPr sz="2000" b="0" spc="-5" dirty="0">
                <a:latin typeface="+mn-ea"/>
                <a:cs typeface="微软雅黑"/>
              </a:rPr>
              <a:t>用</a:t>
            </a:r>
            <a:r>
              <a:rPr sz="2000" spc="-5" dirty="0">
                <a:solidFill>
                  <a:srgbClr val="3333CC"/>
                </a:solidFill>
                <a:latin typeface="+mn-ea"/>
              </a:rPr>
              <a:t>直角方形框</a:t>
            </a:r>
            <a:r>
              <a:rPr sz="2000" b="0" spc="-5" dirty="0">
                <a:latin typeface="+mn-ea"/>
                <a:cs typeface="微软雅黑"/>
              </a:rPr>
              <a:t>，</a:t>
            </a:r>
            <a:r>
              <a:rPr sz="2000" spc="-5" dirty="0">
                <a:solidFill>
                  <a:srgbClr val="CC0000"/>
                </a:solidFill>
                <a:latin typeface="+mn-ea"/>
              </a:rPr>
              <a:t>从属实</a:t>
            </a:r>
            <a:r>
              <a:rPr sz="2000" dirty="0">
                <a:solidFill>
                  <a:srgbClr val="CC0000"/>
                </a:solidFill>
                <a:latin typeface="+mn-ea"/>
              </a:rPr>
              <a:t>体</a:t>
            </a:r>
            <a:r>
              <a:rPr sz="2000" b="0" spc="-5" dirty="0">
                <a:latin typeface="+mn-ea"/>
                <a:cs typeface="微软雅黑"/>
              </a:rPr>
              <a:t>用</a:t>
            </a:r>
            <a:r>
              <a:rPr sz="2000" spc="-5" dirty="0">
                <a:solidFill>
                  <a:srgbClr val="3333CC"/>
                </a:solidFill>
                <a:latin typeface="+mn-ea"/>
              </a:rPr>
              <a:t>圆角方形</a:t>
            </a:r>
            <a:r>
              <a:rPr sz="2000" dirty="0">
                <a:solidFill>
                  <a:srgbClr val="3333CC"/>
                </a:solidFill>
                <a:latin typeface="+mn-ea"/>
              </a:rPr>
              <a:t>框</a:t>
            </a:r>
            <a:r>
              <a:rPr sz="2000" b="0" spc="-5" dirty="0">
                <a:latin typeface="+mn-ea"/>
                <a:cs typeface="微软雅黑"/>
              </a:rPr>
              <a:t>表示</a:t>
            </a:r>
            <a:endParaRPr sz="2000" dirty="0">
              <a:latin typeface="+mn-ea"/>
              <a:cs typeface="微软雅黑"/>
            </a:endParaRPr>
          </a:p>
          <a:p>
            <a:pPr marL="504190">
              <a:lnSpc>
                <a:spcPct val="100000"/>
              </a:lnSpc>
              <a:spcBef>
                <a:spcPts val="720"/>
              </a:spcBef>
            </a:pPr>
            <a:r>
              <a:rPr sz="2000" b="0" dirty="0">
                <a:latin typeface="Wingdings"/>
                <a:cs typeface="Wingdings"/>
              </a:rPr>
              <a:t></a:t>
            </a:r>
            <a:r>
              <a:rPr sz="2000" b="0" spc="-5" dirty="0">
                <a:latin typeface="+mn-ea"/>
                <a:cs typeface="微软雅黑"/>
              </a:rPr>
              <a:t>实体用实体名/实体号标识</a:t>
            </a:r>
            <a:endParaRPr sz="2000" dirty="0">
              <a:latin typeface="+mn-ea"/>
              <a:cs typeface="微软雅黑"/>
            </a:endParaRPr>
          </a:p>
          <a:p>
            <a:pPr marL="504190">
              <a:lnSpc>
                <a:spcPct val="100000"/>
              </a:lnSpc>
              <a:spcBef>
                <a:spcPts val="725"/>
              </a:spcBef>
            </a:pPr>
            <a:r>
              <a:rPr sz="2000" b="0" dirty="0">
                <a:solidFill>
                  <a:srgbClr val="CC0000"/>
                </a:solidFill>
                <a:latin typeface="Wingdings"/>
                <a:cs typeface="Wingdings"/>
              </a:rPr>
              <a:t></a:t>
            </a:r>
            <a:r>
              <a:rPr sz="2000" spc="-5" dirty="0">
                <a:solidFill>
                  <a:srgbClr val="CC0000"/>
                </a:solidFill>
                <a:latin typeface="+mn-ea"/>
              </a:rPr>
              <a:t>独立实体</a:t>
            </a:r>
            <a:r>
              <a:rPr sz="2000" b="0" spc="-5" dirty="0">
                <a:latin typeface="+mn-ea"/>
                <a:cs typeface="微软雅黑"/>
              </a:rPr>
              <a:t>的</a:t>
            </a:r>
            <a:r>
              <a:rPr sz="2000" spc="-5" dirty="0">
                <a:solidFill>
                  <a:srgbClr val="3333CC"/>
                </a:solidFill>
                <a:latin typeface="+mn-ea"/>
              </a:rPr>
              <a:t>主关键字没有外</a:t>
            </a:r>
            <a:r>
              <a:rPr sz="2000" spc="-10" dirty="0">
                <a:solidFill>
                  <a:srgbClr val="3333CC"/>
                </a:solidFill>
                <a:latin typeface="+mn-ea"/>
              </a:rPr>
              <a:t>键</a:t>
            </a:r>
            <a:r>
              <a:rPr sz="2000" b="0" spc="-5" dirty="0">
                <a:latin typeface="+mn-ea"/>
                <a:cs typeface="微软雅黑"/>
              </a:rPr>
              <a:t>，</a:t>
            </a:r>
            <a:r>
              <a:rPr sz="2000" spc="-5" dirty="0">
                <a:solidFill>
                  <a:srgbClr val="CC0000"/>
                </a:solidFill>
                <a:latin typeface="+mn-ea"/>
              </a:rPr>
              <a:t>从属实</a:t>
            </a:r>
            <a:r>
              <a:rPr sz="2000" dirty="0">
                <a:solidFill>
                  <a:srgbClr val="CC0000"/>
                </a:solidFill>
                <a:latin typeface="+mn-ea"/>
              </a:rPr>
              <a:t>体</a:t>
            </a:r>
            <a:r>
              <a:rPr sz="2000" b="0" spc="-5" dirty="0">
                <a:latin typeface="+mn-ea"/>
                <a:cs typeface="微软雅黑"/>
              </a:rPr>
              <a:t>的</a:t>
            </a:r>
            <a:r>
              <a:rPr sz="2000" spc="-5" dirty="0">
                <a:solidFill>
                  <a:srgbClr val="3333CC"/>
                </a:solidFill>
                <a:latin typeface="+mn-ea"/>
              </a:rPr>
              <a:t>主关键字含有外键</a:t>
            </a:r>
            <a:endParaRPr sz="2000" dirty="0">
              <a:latin typeface="+mn-ea"/>
              <a:cs typeface="微软雅黑"/>
            </a:endParaRPr>
          </a:p>
          <a:p>
            <a:pPr marL="504190">
              <a:lnSpc>
                <a:spcPct val="100000"/>
              </a:lnSpc>
              <a:spcBef>
                <a:spcPts val="725"/>
              </a:spcBef>
            </a:pPr>
            <a:r>
              <a:rPr sz="2000" b="0" dirty="0">
                <a:latin typeface="Wingdings"/>
                <a:cs typeface="Wingdings"/>
              </a:rPr>
              <a:t></a:t>
            </a:r>
            <a:r>
              <a:rPr sz="2000" b="0" spc="-5" dirty="0">
                <a:latin typeface="+mn-ea"/>
                <a:cs typeface="微软雅黑"/>
              </a:rPr>
              <a:t>从属实体的实例依赖于独立实体实例存在而存在</a:t>
            </a:r>
            <a:endParaRPr sz="2000" dirty="0">
              <a:latin typeface="+mn-ea"/>
              <a:cs typeface="微软雅黑"/>
            </a:endParaRPr>
          </a:p>
        </p:txBody>
      </p:sp>
      <p:sp>
        <p:nvSpPr>
          <p:cNvPr id="4" name="object 4"/>
          <p:cNvSpPr txBox="1"/>
          <p:nvPr/>
        </p:nvSpPr>
        <p:spPr>
          <a:xfrm>
            <a:off x="2196974" y="3960409"/>
            <a:ext cx="2310765" cy="307777"/>
          </a:xfrm>
          <a:prstGeom prst="rect">
            <a:avLst/>
          </a:prstGeom>
        </p:spPr>
        <p:txBody>
          <a:bodyPr vert="horz" wrap="square" lIns="0" tIns="0" rIns="0" bIns="0" rtlCol="0">
            <a:spAutoFit/>
          </a:bodyPr>
          <a:lstStyle/>
          <a:p>
            <a:pPr marL="12700">
              <a:lnSpc>
                <a:spcPct val="100000"/>
              </a:lnSpc>
            </a:pPr>
            <a:r>
              <a:rPr sz="2000" b="1" u="heavy" spc="-5" dirty="0">
                <a:solidFill>
                  <a:srgbClr val="3333CC"/>
                </a:solidFill>
                <a:latin typeface="Arial" panose="020B0604020202020204" pitchFamily="34" charset="0"/>
                <a:ea typeface="Microsoft JhengHei UI" panose="020B0604030504040204" pitchFamily="34" charset="-120"/>
                <a:cs typeface="微软雅黑"/>
              </a:rPr>
              <a:t>独立实体的图示规则</a:t>
            </a:r>
            <a:endParaRPr sz="2000" dirty="0">
              <a:latin typeface="Arial" panose="020B0604020202020204" pitchFamily="34" charset="0"/>
              <a:ea typeface="Microsoft JhengHei UI" panose="020B0604030504040204" pitchFamily="34" charset="-120"/>
              <a:cs typeface="微软雅黑"/>
            </a:endParaRPr>
          </a:p>
        </p:txBody>
      </p:sp>
      <p:sp>
        <p:nvSpPr>
          <p:cNvPr id="5" name="object 5"/>
          <p:cNvSpPr/>
          <p:nvPr/>
        </p:nvSpPr>
        <p:spPr>
          <a:xfrm>
            <a:off x="2678315" y="4815840"/>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38100">
            <a:solidFill>
              <a:srgbClr val="CC0000"/>
            </a:solidFill>
          </a:ln>
        </p:spPr>
        <p:txBody>
          <a:bodyPr wrap="square" lIns="0" tIns="0" rIns="0" bIns="0" rtlCol="0"/>
          <a:lstStyle/>
          <a:p>
            <a:endParaRPr/>
          </a:p>
        </p:txBody>
      </p:sp>
      <p:sp>
        <p:nvSpPr>
          <p:cNvPr id="6" name="object 6"/>
          <p:cNvSpPr/>
          <p:nvPr/>
        </p:nvSpPr>
        <p:spPr>
          <a:xfrm>
            <a:off x="2678315" y="5101590"/>
            <a:ext cx="1428750" cy="0"/>
          </a:xfrm>
          <a:custGeom>
            <a:avLst/>
            <a:gdLst/>
            <a:ahLst/>
            <a:cxnLst/>
            <a:rect l="l" t="t" r="r" b="b"/>
            <a:pathLst>
              <a:path w="1428750">
                <a:moveTo>
                  <a:pt x="0" y="0"/>
                </a:moveTo>
                <a:lnTo>
                  <a:pt x="1428750" y="0"/>
                </a:lnTo>
              </a:path>
            </a:pathLst>
          </a:custGeom>
          <a:ln w="38100">
            <a:solidFill>
              <a:srgbClr val="CC0000"/>
            </a:solidFill>
          </a:ln>
        </p:spPr>
        <p:txBody>
          <a:bodyPr wrap="square" lIns="0" tIns="0" rIns="0" bIns="0" rtlCol="0"/>
          <a:lstStyle/>
          <a:p>
            <a:endParaRPr/>
          </a:p>
        </p:txBody>
      </p:sp>
      <p:sp>
        <p:nvSpPr>
          <p:cNvPr id="7" name="object 7"/>
          <p:cNvSpPr txBox="1"/>
          <p:nvPr/>
        </p:nvSpPr>
        <p:spPr>
          <a:xfrm>
            <a:off x="2798951" y="5388499"/>
            <a:ext cx="73596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非键属性</a:t>
            </a:r>
            <a:endParaRPr sz="1400">
              <a:latin typeface="微软雅黑"/>
              <a:cs typeface="微软雅黑"/>
            </a:endParaRPr>
          </a:p>
        </p:txBody>
      </p:sp>
      <p:sp>
        <p:nvSpPr>
          <p:cNvPr id="8" name="object 8"/>
          <p:cNvSpPr/>
          <p:nvPr/>
        </p:nvSpPr>
        <p:spPr>
          <a:xfrm>
            <a:off x="6454775" y="4730496"/>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CC0000"/>
            </a:solidFill>
          </a:ln>
        </p:spPr>
        <p:txBody>
          <a:bodyPr wrap="square" lIns="0" tIns="0" rIns="0" bIns="0" rtlCol="0"/>
          <a:lstStyle/>
          <a:p>
            <a:endParaRPr/>
          </a:p>
        </p:txBody>
      </p:sp>
      <p:sp>
        <p:nvSpPr>
          <p:cNvPr id="9" name="object 9"/>
          <p:cNvSpPr/>
          <p:nvPr/>
        </p:nvSpPr>
        <p:spPr>
          <a:xfrm>
            <a:off x="6454775" y="5263896"/>
            <a:ext cx="1428750" cy="0"/>
          </a:xfrm>
          <a:custGeom>
            <a:avLst/>
            <a:gdLst/>
            <a:ahLst/>
            <a:cxnLst/>
            <a:rect l="l" t="t" r="r" b="b"/>
            <a:pathLst>
              <a:path w="1428750">
                <a:moveTo>
                  <a:pt x="0" y="0"/>
                </a:moveTo>
                <a:lnTo>
                  <a:pt x="1428750" y="0"/>
                </a:lnTo>
              </a:path>
            </a:pathLst>
          </a:custGeom>
          <a:ln w="38100">
            <a:solidFill>
              <a:srgbClr val="CC0000"/>
            </a:solidFill>
          </a:ln>
        </p:spPr>
        <p:txBody>
          <a:bodyPr wrap="square" lIns="0" tIns="0" rIns="0" bIns="0" rtlCol="0"/>
          <a:lstStyle/>
          <a:p>
            <a:endParaRPr/>
          </a:p>
        </p:txBody>
      </p:sp>
      <p:sp>
        <p:nvSpPr>
          <p:cNvPr id="10" name="object 10"/>
          <p:cNvSpPr txBox="1"/>
          <p:nvPr/>
        </p:nvSpPr>
        <p:spPr>
          <a:xfrm>
            <a:off x="6069463" y="3960393"/>
            <a:ext cx="2310765" cy="1375761"/>
          </a:xfrm>
          <a:prstGeom prst="rect">
            <a:avLst/>
          </a:prstGeom>
        </p:spPr>
        <p:txBody>
          <a:bodyPr vert="horz" wrap="square" lIns="0" tIns="0" rIns="0" bIns="0" rtlCol="0">
            <a:spAutoFit/>
          </a:bodyPr>
          <a:lstStyle/>
          <a:p>
            <a:pPr marL="526415" marR="5080" indent="-514350">
              <a:lnSpc>
                <a:spcPct val="152100"/>
              </a:lnSpc>
            </a:pPr>
            <a:r>
              <a:rPr sz="2000" b="1" u="heavy" spc="-5" dirty="0">
                <a:solidFill>
                  <a:srgbClr val="3333CC"/>
                </a:solidFill>
                <a:latin typeface="Arial" panose="020B0604020202020204" pitchFamily="34" charset="0"/>
                <a:ea typeface="Microsoft JhengHei UI" panose="020B0604030504040204" pitchFamily="34" charset="-120"/>
                <a:cs typeface="微软雅黑"/>
              </a:rPr>
              <a:t>从属实体的图示规则</a:t>
            </a:r>
            <a:r>
              <a:rPr sz="2000" b="1" spc="-5" dirty="0">
                <a:solidFill>
                  <a:srgbClr val="3333CC"/>
                </a:solidFill>
                <a:latin typeface="Arial" panose="020B0604020202020204" pitchFamily="34" charset="0"/>
                <a:ea typeface="Microsoft JhengHei UI" panose="020B0604030504040204" pitchFamily="34" charset="-120"/>
                <a:cs typeface="微软雅黑"/>
              </a:rPr>
              <a:t> </a:t>
            </a:r>
            <a:r>
              <a:rPr sz="1600" b="1" spc="-5" dirty="0">
                <a:solidFill>
                  <a:srgbClr val="CC0000"/>
                </a:solidFill>
                <a:latin typeface="Arial" panose="020B0604020202020204" pitchFamily="34" charset="0"/>
                <a:ea typeface="Microsoft JhengHei UI" panose="020B0604030504040204" pitchFamily="34" charset="-120"/>
                <a:cs typeface="微软雅黑"/>
              </a:rPr>
              <a:t>实体名/实体号 </a:t>
            </a:r>
            <a:r>
              <a:rPr sz="1400" b="1" spc="-5" dirty="0">
                <a:solidFill>
                  <a:srgbClr val="CC0000"/>
                </a:solidFill>
                <a:latin typeface="Arial" panose="020B0604020202020204" pitchFamily="34" charset="0"/>
                <a:ea typeface="Microsoft JhengHei UI" panose="020B0604030504040204" pitchFamily="34" charset="-120"/>
                <a:cs typeface="微软雅黑"/>
              </a:rPr>
              <a:t>主关键字</a:t>
            </a:r>
            <a:r>
              <a:rPr sz="1400" b="1" dirty="0">
                <a:solidFill>
                  <a:srgbClr val="CC0000"/>
                </a:solidFill>
                <a:latin typeface="Arial" panose="020B0604020202020204" pitchFamily="34" charset="0"/>
                <a:ea typeface="Microsoft JhengHei UI" panose="020B0604030504040204" pitchFamily="34" charset="-120"/>
                <a:cs typeface="微软雅黑"/>
              </a:rPr>
              <a:t>(F</a:t>
            </a:r>
            <a:r>
              <a:rPr sz="1400" b="1" spc="-5" dirty="0">
                <a:solidFill>
                  <a:srgbClr val="CC0000"/>
                </a:solidFill>
                <a:latin typeface="Arial" panose="020B0604020202020204" pitchFamily="34" charset="0"/>
                <a:ea typeface="Microsoft JhengHei UI" panose="020B0604030504040204" pitchFamily="34" charset="-120"/>
                <a:cs typeface="微软雅黑"/>
              </a:rPr>
              <a:t>K)</a:t>
            </a:r>
            <a:endParaRPr sz="1400">
              <a:latin typeface="Arial" panose="020B0604020202020204" pitchFamily="34" charset="0"/>
              <a:ea typeface="Microsoft JhengHei UI" panose="020B0604030504040204" pitchFamily="34" charset="-120"/>
              <a:cs typeface="微软雅黑"/>
            </a:endParaRPr>
          </a:p>
          <a:p>
            <a:pPr marL="745490">
              <a:lnSpc>
                <a:spcPts val="1675"/>
              </a:lnSpc>
            </a:pPr>
            <a:r>
              <a:rPr sz="1400" b="1" spc="-5" dirty="0">
                <a:solidFill>
                  <a:srgbClr val="CC0000"/>
                </a:solidFill>
                <a:latin typeface="Arial" panose="020B0604020202020204" pitchFamily="34" charset="0"/>
                <a:ea typeface="Microsoft JhengHei UI" panose="020B0604030504040204" pitchFamily="34" charset="-120"/>
                <a:cs typeface="微软雅黑"/>
              </a:rPr>
              <a:t>主关键字</a:t>
            </a:r>
            <a:endParaRPr sz="140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2762383" y="4544780"/>
            <a:ext cx="1342390" cy="246221"/>
          </a:xfrm>
          <a:prstGeom prst="rect">
            <a:avLst/>
          </a:prstGeom>
        </p:spPr>
        <p:txBody>
          <a:bodyPr vert="horz" wrap="square" lIns="0" tIns="0" rIns="0" bIns="0" rtlCol="0">
            <a:spAutoFit/>
          </a:bodyPr>
          <a:lstStyle/>
          <a:p>
            <a:pPr marL="12700">
              <a:lnSpc>
                <a:spcPct val="100000"/>
              </a:lnSpc>
            </a:pPr>
            <a:r>
              <a:rPr sz="1600" b="1" spc="-5" dirty="0">
                <a:solidFill>
                  <a:srgbClr val="CC0000"/>
                </a:solidFill>
                <a:latin typeface="Arial" panose="020B0604020202020204" pitchFamily="34" charset="0"/>
                <a:ea typeface="Microsoft JhengHei UI" panose="020B0604030504040204" pitchFamily="34" charset="-120"/>
                <a:cs typeface="微软雅黑"/>
              </a:rPr>
              <a:t>实体名/实体号</a:t>
            </a:r>
            <a:endParaRPr sz="1600" dirty="0">
              <a:latin typeface="Arial" panose="020B0604020202020204" pitchFamily="34" charset="0"/>
              <a:ea typeface="Microsoft JhengHei UI" panose="020B0604030504040204" pitchFamily="34" charset="-120"/>
              <a:cs typeface="微软雅黑"/>
            </a:endParaRPr>
          </a:p>
        </p:txBody>
      </p:sp>
      <p:sp>
        <p:nvSpPr>
          <p:cNvPr id="13" name="object 13"/>
          <p:cNvSpPr txBox="1"/>
          <p:nvPr/>
        </p:nvSpPr>
        <p:spPr>
          <a:xfrm>
            <a:off x="3008509" y="4871113"/>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主关键字</a:t>
            </a:r>
            <a:endParaRPr sz="1400">
              <a:latin typeface="Arial" panose="020B0604020202020204" pitchFamily="34" charset="0"/>
              <a:ea typeface="Microsoft JhengHei UI" panose="020B0604030504040204" pitchFamily="34" charset="-120"/>
              <a:cs typeface="微软雅黑"/>
            </a:endParaRPr>
          </a:p>
        </p:txBody>
      </p:sp>
      <p:sp>
        <p:nvSpPr>
          <p:cNvPr id="14" name="object 14"/>
          <p:cNvSpPr txBox="1"/>
          <p:nvPr/>
        </p:nvSpPr>
        <p:spPr>
          <a:xfrm>
            <a:off x="2798951" y="5175906"/>
            <a:ext cx="13023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次关键字(AK n)</a:t>
            </a:r>
            <a:endParaRPr sz="1400" dirty="0">
              <a:latin typeface="微软雅黑"/>
              <a:cs typeface="微软雅黑"/>
            </a:endParaRPr>
          </a:p>
        </p:txBody>
      </p:sp>
      <p:sp>
        <p:nvSpPr>
          <p:cNvPr id="15" name="object 15"/>
          <p:cNvSpPr/>
          <p:nvPr/>
        </p:nvSpPr>
        <p:spPr>
          <a:xfrm>
            <a:off x="4891163" y="5097017"/>
            <a:ext cx="1030224" cy="1622298"/>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5088007" y="5299160"/>
            <a:ext cx="636270" cy="473709"/>
          </a:xfrm>
          <a:prstGeom prst="rect">
            <a:avLst/>
          </a:prstGeom>
        </p:spPr>
        <p:txBody>
          <a:bodyPr vert="horz" wrap="square" lIns="0" tIns="0" rIns="0" bIns="0" rtlCol="0">
            <a:spAutoFit/>
          </a:bodyPr>
          <a:lstStyle/>
          <a:p>
            <a:pPr marL="12700" marR="5080">
              <a:lnSpc>
                <a:spcPct val="100000"/>
              </a:lnSpc>
            </a:pPr>
            <a:r>
              <a:rPr sz="1600" b="1" dirty="0">
                <a:solidFill>
                  <a:srgbClr val="3333CC"/>
                </a:solidFill>
                <a:latin typeface="微软雅黑"/>
                <a:cs typeface="微软雅黑"/>
              </a:rPr>
              <a:t>从概念 上理解</a:t>
            </a:r>
            <a:endParaRPr sz="1600">
              <a:latin typeface="微软雅黑"/>
              <a:cs typeface="微软雅黑"/>
            </a:endParaRPr>
          </a:p>
        </p:txBody>
      </p:sp>
      <p:sp>
        <p:nvSpPr>
          <p:cNvPr id="17" name="object 17"/>
          <p:cNvSpPr txBox="1"/>
          <p:nvPr/>
        </p:nvSpPr>
        <p:spPr>
          <a:xfrm>
            <a:off x="5089531" y="6071827"/>
            <a:ext cx="636270" cy="473709"/>
          </a:xfrm>
          <a:prstGeom prst="rect">
            <a:avLst/>
          </a:prstGeom>
        </p:spPr>
        <p:txBody>
          <a:bodyPr vert="horz" wrap="square" lIns="0" tIns="0" rIns="0" bIns="0" rtlCol="0">
            <a:spAutoFit/>
          </a:bodyPr>
          <a:lstStyle/>
          <a:p>
            <a:pPr marL="12700" marR="5080">
              <a:lnSpc>
                <a:spcPct val="100000"/>
              </a:lnSpc>
            </a:pPr>
            <a:r>
              <a:rPr sz="1600" b="1" dirty="0">
                <a:solidFill>
                  <a:srgbClr val="3333CC"/>
                </a:solidFill>
                <a:latin typeface="微软雅黑"/>
                <a:cs typeface="微软雅黑"/>
              </a:rPr>
              <a:t>从图元 上理解</a:t>
            </a:r>
            <a:endParaRPr sz="1600">
              <a:latin typeface="微软雅黑"/>
              <a:cs typeface="微软雅黑"/>
            </a:endParaRPr>
          </a:p>
        </p:txBody>
      </p:sp>
      <p:sp>
        <p:nvSpPr>
          <p:cNvPr id="18" name="标题 6">
            <a:extLst>
              <a:ext uri="{FF2B5EF4-FFF2-40B4-BE49-F238E27FC236}">
                <a16:creationId xmlns:a16="http://schemas.microsoft.com/office/drawing/2014/main" id="{D16606FB-3B65-4739-84FB-387346A51C14}"/>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708436" y="5197792"/>
            <a:ext cx="1560830" cy="1235710"/>
          </a:xfrm>
          <a:custGeom>
            <a:avLst/>
            <a:gdLst/>
            <a:ahLst/>
            <a:cxnLst/>
            <a:rect l="l" t="t" r="r" b="b"/>
            <a:pathLst>
              <a:path w="1560829" h="1235710">
                <a:moveTo>
                  <a:pt x="1560576" y="617981"/>
                </a:move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 name="object 3"/>
          <p:cNvSpPr txBox="1"/>
          <p:nvPr/>
        </p:nvSpPr>
        <p:spPr>
          <a:xfrm>
            <a:off x="1119505" y="1380837"/>
            <a:ext cx="8454390" cy="5052665"/>
          </a:xfrm>
          <a:prstGeom prst="rect">
            <a:avLst/>
          </a:prstGeom>
        </p:spPr>
        <p:txBody>
          <a:bodyPr vert="horz" wrap="square" lIns="0" tIns="0" rIns="0" bIns="0" rtlCol="0">
            <a:spAutoFit/>
          </a:bodyPr>
          <a:lstStyle/>
          <a:p>
            <a:pPr marL="355600" marR="5080" indent="-342900">
              <a:lnSpc>
                <a:spcPct val="1197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每一个实体必须使用唯一的实体名，相同的含义总是用于同一实体名，相</a:t>
            </a:r>
            <a:r>
              <a:rPr sz="2000" spc="-5" dirty="0">
                <a:latin typeface="Arial" panose="020B0604020202020204" pitchFamily="34" charset="0"/>
                <a:ea typeface="Microsoft JhengHei UI" panose="020B0604030504040204" pitchFamily="34" charset="-120"/>
                <a:cs typeface="微软雅黑"/>
              </a:rPr>
              <a:t> 同的含义不能用于不同的实体名</a:t>
            </a:r>
            <a:endParaRPr sz="2000" dirty="0">
              <a:latin typeface="Arial" panose="020B0604020202020204" pitchFamily="34" charset="0"/>
              <a:ea typeface="Microsoft JhengHei UI" panose="020B0604030504040204" pitchFamily="34" charset="-120"/>
              <a:cs typeface="微软雅黑"/>
            </a:endParaRPr>
          </a:p>
          <a:p>
            <a:pPr marL="355600" marR="5080" indent="-342900">
              <a:lnSpc>
                <a:spcPts val="2880"/>
              </a:lnSpc>
              <a:spcBef>
                <a:spcPts val="170"/>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一个实体可以有一个或多个属性，这些属性可以是其自身所具有的，也可</a:t>
            </a:r>
            <a:r>
              <a:rPr sz="2000" spc="-5" dirty="0">
                <a:latin typeface="Arial" panose="020B0604020202020204" pitchFamily="34" charset="0"/>
                <a:ea typeface="Microsoft JhengHei UI" panose="020B0604030504040204" pitchFamily="34" charset="-120"/>
                <a:cs typeface="微软雅黑"/>
              </a:rPr>
              <a:t> 以是通过一个联系而继承得到的</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295"/>
              </a:spcBef>
              <a:buFont typeface="Wingdings" panose="05000000000000000000" pitchFamily="2" charset="2"/>
              <a:buChar char="q"/>
            </a:pPr>
            <a:r>
              <a:rPr sz="2000" spc="-5" dirty="0" err="1">
                <a:solidFill>
                  <a:srgbClr val="FF0000"/>
                </a:solidFill>
                <a:latin typeface="Arial" panose="020B0604020202020204" pitchFamily="34" charset="0"/>
                <a:ea typeface="Microsoft JhengHei UI" panose="020B0604030504040204" pitchFamily="34" charset="-120"/>
                <a:cs typeface="微软雅黑"/>
              </a:rPr>
              <a:t>一个实体应有一个或多个能唯一标识实体每</a:t>
            </a:r>
            <a:r>
              <a:rPr sz="2000" dirty="0" err="1">
                <a:solidFill>
                  <a:srgbClr val="FF0000"/>
                </a:solidFill>
                <a:latin typeface="Arial" panose="020B0604020202020204" pitchFamily="34" charset="0"/>
                <a:ea typeface="Microsoft JhengHei UI" panose="020B0604030504040204" pitchFamily="34" charset="-120"/>
                <a:cs typeface="微软雅黑"/>
              </a:rPr>
              <a:t>一</a:t>
            </a:r>
            <a:r>
              <a:rPr sz="2000" spc="-5" dirty="0" err="1">
                <a:solidFill>
                  <a:srgbClr val="FF0000"/>
                </a:solidFill>
                <a:latin typeface="Arial" panose="020B0604020202020204" pitchFamily="34" charset="0"/>
                <a:ea typeface="Microsoft JhengHei UI" panose="020B0604030504040204" pitchFamily="34" charset="-120"/>
                <a:cs typeface="微软雅黑"/>
              </a:rPr>
              <a:t>个实例的属性</a:t>
            </a:r>
            <a:r>
              <a:rPr sz="2000" spc="-5" dirty="0">
                <a:solidFill>
                  <a:srgbClr val="FF0000"/>
                </a:solidFill>
                <a:latin typeface="Arial" panose="020B0604020202020204" pitchFamily="34" charset="0"/>
                <a:ea typeface="Microsoft JhengHei UI" panose="020B0604030504040204" pitchFamily="34" charset="-120"/>
                <a:cs typeface="微软雅黑"/>
              </a:rPr>
              <a:t>,</a:t>
            </a:r>
            <a:r>
              <a:rPr sz="2000" dirty="0">
                <a:solidFill>
                  <a:srgbClr val="FF0000"/>
                </a:solidFill>
                <a:latin typeface="Arial" panose="020B0604020202020204" pitchFamily="34" charset="0"/>
                <a:ea typeface="Microsoft JhengHei UI" panose="020B0604030504040204" pitchFamily="34" charset="-120"/>
                <a:cs typeface="微软雅黑"/>
              </a:rPr>
              <a:t> </a:t>
            </a:r>
            <a:r>
              <a:rPr sz="2000" spc="-5" dirty="0">
                <a:solidFill>
                  <a:srgbClr val="FF0000"/>
                </a:solidFill>
                <a:latin typeface="Arial" panose="020B0604020202020204" pitchFamily="34" charset="0"/>
                <a:ea typeface="Microsoft JhengHei UI" panose="020B0604030504040204" pitchFamily="34" charset="-120"/>
                <a:cs typeface="微软雅黑"/>
              </a:rPr>
              <a:t>即应有一个</a:t>
            </a:r>
            <a:endParaRPr sz="2000" dirty="0">
              <a:solidFill>
                <a:srgbClr val="FF0000"/>
              </a:solidFill>
              <a:latin typeface="Arial" panose="020B0604020202020204" pitchFamily="34" charset="0"/>
              <a:ea typeface="Microsoft JhengHei UI" panose="020B0604030504040204" pitchFamily="34" charset="-120"/>
              <a:cs typeface="微软雅黑"/>
            </a:endParaRPr>
          </a:p>
          <a:p>
            <a:pPr marL="12700">
              <a:lnSpc>
                <a:spcPct val="100000"/>
              </a:lnSpc>
              <a:spcBef>
                <a:spcPts val="470"/>
              </a:spcBef>
            </a:pPr>
            <a:r>
              <a:rPr sz="2000" spc="-5" dirty="0">
                <a:solidFill>
                  <a:srgbClr val="FF0000"/>
                </a:solidFill>
                <a:latin typeface="Arial" panose="020B0604020202020204" pitchFamily="34" charset="0"/>
                <a:ea typeface="Microsoft JhengHei UI" panose="020B0604030504040204" pitchFamily="34" charset="-120"/>
                <a:cs typeface="微软雅黑"/>
              </a:rPr>
              <a:t>主关键字及若干次关键字(0或多个)</a:t>
            </a:r>
            <a:endParaRPr sz="2000" dirty="0">
              <a:solidFill>
                <a:srgbClr val="FF0000"/>
              </a:solidFill>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470"/>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任意实体都可与模型中任意其他的实体有任何联系</a:t>
            </a:r>
            <a:endParaRPr sz="2000" dirty="0">
              <a:latin typeface="Arial" panose="020B0604020202020204" pitchFamily="34" charset="0"/>
              <a:ea typeface="Microsoft JhengHei UI" panose="020B0604030504040204" pitchFamily="34" charset="-120"/>
              <a:cs typeface="微软雅黑"/>
            </a:endParaRPr>
          </a:p>
          <a:p>
            <a:pPr marL="355600" marR="52705" indent="-342900">
              <a:lnSpc>
                <a:spcPct val="1197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如果一个</a:t>
            </a:r>
            <a:r>
              <a:rPr sz="2000" spc="-5" dirty="0" err="1">
                <a:solidFill>
                  <a:srgbClr val="FF0000"/>
                </a:solidFill>
                <a:latin typeface="Arial" panose="020B0604020202020204" pitchFamily="34" charset="0"/>
                <a:ea typeface="Microsoft JhengHei UI" panose="020B0604030504040204" pitchFamily="34" charset="-120"/>
                <a:cs typeface="微软雅黑"/>
              </a:rPr>
              <a:t>完全外来关键字</a:t>
            </a:r>
            <a:r>
              <a:rPr sz="2000" spc="-5" dirty="0" err="1">
                <a:latin typeface="Arial" panose="020B0604020202020204" pitchFamily="34" charset="0"/>
                <a:ea typeface="Microsoft JhengHei UI" panose="020B0604030504040204" pitchFamily="34" charset="-120"/>
                <a:cs typeface="微软雅黑"/>
              </a:rPr>
              <a:t>是一个实体主关键</a:t>
            </a:r>
            <a:r>
              <a:rPr sz="2000" dirty="0" err="1">
                <a:latin typeface="Arial" panose="020B0604020202020204" pitchFamily="34" charset="0"/>
                <a:ea typeface="Microsoft JhengHei UI" panose="020B0604030504040204" pitchFamily="34" charset="-120"/>
                <a:cs typeface="微软雅黑"/>
              </a:rPr>
              <a:t>字</a:t>
            </a:r>
            <a:r>
              <a:rPr sz="2000" spc="-5" dirty="0" err="1">
                <a:latin typeface="Arial" panose="020B0604020202020204" pitchFamily="34" charset="0"/>
                <a:ea typeface="Microsoft JhengHei UI" panose="020B0604030504040204" pitchFamily="34" charset="-120"/>
                <a:cs typeface="微软雅黑"/>
              </a:rPr>
              <a:t>的全部或部分</a:t>
            </a:r>
            <a:r>
              <a:rPr sz="2000" spc="-5" dirty="0">
                <a:latin typeface="Arial" panose="020B0604020202020204" pitchFamily="34" charset="0"/>
                <a:ea typeface="Microsoft JhengHei UI" panose="020B0604030504040204" pitchFamily="34" charset="-120"/>
                <a:cs typeface="微软雅黑"/>
              </a:rPr>
              <a:t>,</a:t>
            </a:r>
            <a:r>
              <a:rPr sz="2000" dirty="0">
                <a:latin typeface="Arial" panose="020B0604020202020204" pitchFamily="34" charset="0"/>
                <a:ea typeface="Microsoft JhengHei UI" panose="020B0604030504040204" pitchFamily="34" charset="-120"/>
                <a:cs typeface="微软雅黑"/>
              </a:rPr>
              <a:t> </a:t>
            </a:r>
            <a:r>
              <a:rPr sz="2000" spc="-5" dirty="0">
                <a:latin typeface="Arial" panose="020B0604020202020204" pitchFamily="34" charset="0"/>
                <a:ea typeface="Microsoft JhengHei UI" panose="020B0604030504040204" pitchFamily="34" charset="-120"/>
                <a:cs typeface="微软雅黑"/>
              </a:rPr>
              <a:t>那么该实体 就是从属实体。相反，如果仅一部分或</a:t>
            </a:r>
            <a:r>
              <a:rPr sz="2000" dirty="0">
                <a:latin typeface="Arial" panose="020B0604020202020204" pitchFamily="34" charset="0"/>
                <a:ea typeface="Microsoft JhengHei UI" panose="020B0604030504040204" pitchFamily="34" charset="-120"/>
                <a:cs typeface="微软雅黑"/>
              </a:rPr>
              <a:t>根</a:t>
            </a:r>
            <a:r>
              <a:rPr sz="2000" spc="-5" dirty="0">
                <a:latin typeface="Arial" panose="020B0604020202020204" pitchFamily="34" charset="0"/>
                <a:ea typeface="Microsoft JhengHei UI" panose="020B0604030504040204" pitchFamily="34" charset="-120"/>
                <a:cs typeface="微软雅黑"/>
              </a:rPr>
              <a:t>本没有外来关键字属性用作一个实</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480"/>
              </a:spcBef>
              <a:buFont typeface="Wingdings" panose="05000000000000000000" pitchFamily="2" charset="2"/>
              <a:buChar char="q"/>
            </a:pPr>
            <a:r>
              <a:rPr sz="2000" spc="-5" dirty="0">
                <a:latin typeface="Arial" panose="020B0604020202020204" pitchFamily="34" charset="0"/>
                <a:ea typeface="Microsoft JhengHei UI" panose="020B0604030504040204" pitchFamily="34" charset="-120"/>
                <a:cs typeface="微软雅黑"/>
              </a:rPr>
              <a:t>体的主关键字，那么，这个实体就是独立实体</a:t>
            </a:r>
            <a:endParaRPr sz="2000" dirty="0">
              <a:latin typeface="Arial" panose="020B0604020202020204" pitchFamily="34" charset="0"/>
              <a:ea typeface="Microsoft JhengHei UI" panose="020B0604030504040204" pitchFamily="34" charset="-120"/>
              <a:cs typeface="微软雅黑"/>
            </a:endParaRPr>
          </a:p>
          <a:p>
            <a:pPr marL="5775325" marR="1401445" indent="635" algn="ctr">
              <a:lnSpc>
                <a:spcPct val="100000"/>
              </a:lnSpc>
              <a:spcBef>
                <a:spcPts val="400"/>
              </a:spcBef>
            </a:pPr>
            <a:r>
              <a:rPr sz="2000" b="1" spc="-5" dirty="0">
                <a:solidFill>
                  <a:srgbClr val="3333CC"/>
                </a:solidFill>
                <a:latin typeface="Arial" panose="020B0604020202020204" pitchFamily="34" charset="0"/>
                <a:ea typeface="Microsoft JhengHei UI" panose="020B0604030504040204" pitchFamily="34" charset="-120"/>
                <a:cs typeface="微软雅黑"/>
              </a:rPr>
              <a:t>请仔细阅 读，并遵照 执行</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IDEF1x-</a:t>
            </a:r>
            <a:r>
              <a:rPr sz="2000" spc="-5" dirty="0">
                <a:solidFill>
                  <a:srgbClr val="FFFFFF"/>
                </a:solidFill>
                <a:cs typeface="华文中宋"/>
              </a:rPr>
              <a:t>两种实体的区分 </a:t>
            </a:r>
            <a:r>
              <a:rPr sz="2000" spc="-10" dirty="0">
                <a:solidFill>
                  <a:srgbClr val="FFFFFF"/>
                </a:solidFill>
                <a:cs typeface="Arial"/>
              </a:rPr>
              <a:t>(4</a:t>
            </a:r>
            <a:r>
              <a:rPr sz="2000" spc="-5" dirty="0">
                <a:solidFill>
                  <a:srgbClr val="FFFFFF"/>
                </a:solidFill>
                <a:cs typeface="Arial"/>
              </a:rPr>
              <a:t>)</a:t>
            </a:r>
            <a:r>
              <a:rPr sz="2000" spc="-5" dirty="0">
                <a:solidFill>
                  <a:srgbClr val="FFFFFF"/>
                </a:solidFill>
                <a:cs typeface="华文中宋"/>
              </a:rPr>
              <a:t>一些规则</a:t>
            </a:r>
            <a:endParaRPr sz="2000">
              <a:cs typeface="华文中宋"/>
            </a:endParaRPr>
          </a:p>
        </p:txBody>
      </p:sp>
      <p:sp>
        <p:nvSpPr>
          <p:cNvPr id="5" name="object 5"/>
          <p:cNvSpPr/>
          <p:nvPr/>
        </p:nvSpPr>
        <p:spPr>
          <a:xfrm>
            <a:off x="6570646" y="5076825"/>
            <a:ext cx="1871980" cy="1477645"/>
          </a:xfrm>
          <a:custGeom>
            <a:avLst/>
            <a:gdLst/>
            <a:ahLst/>
            <a:cxnLst/>
            <a:rect l="l" t="t" r="r" b="b"/>
            <a:pathLst>
              <a:path w="1871979" h="1477645">
                <a:moveTo>
                  <a:pt x="1871472" y="739140"/>
                </a:moveTo>
                <a:lnTo>
                  <a:pt x="1868368" y="678489"/>
                </a:lnTo>
                <a:lnTo>
                  <a:pt x="1859220" y="619195"/>
                </a:lnTo>
                <a:lnTo>
                  <a:pt x="1844268" y="561445"/>
                </a:lnTo>
                <a:lnTo>
                  <a:pt x="1823752" y="505431"/>
                </a:lnTo>
                <a:lnTo>
                  <a:pt x="1797915" y="451342"/>
                </a:lnTo>
                <a:lnTo>
                  <a:pt x="1766997" y="399367"/>
                </a:lnTo>
                <a:lnTo>
                  <a:pt x="1731239" y="349696"/>
                </a:lnTo>
                <a:lnTo>
                  <a:pt x="1690884" y="302520"/>
                </a:lnTo>
                <a:lnTo>
                  <a:pt x="1646171" y="258027"/>
                </a:lnTo>
                <a:lnTo>
                  <a:pt x="1597342" y="216408"/>
                </a:lnTo>
                <a:lnTo>
                  <a:pt x="1544638" y="177851"/>
                </a:lnTo>
                <a:lnTo>
                  <a:pt x="1488301" y="142548"/>
                </a:lnTo>
                <a:lnTo>
                  <a:pt x="1428572" y="110688"/>
                </a:lnTo>
                <a:lnTo>
                  <a:pt x="1365691" y="82460"/>
                </a:lnTo>
                <a:lnTo>
                  <a:pt x="1299900" y="58054"/>
                </a:lnTo>
                <a:lnTo>
                  <a:pt x="1231440" y="37661"/>
                </a:lnTo>
                <a:lnTo>
                  <a:pt x="1160553" y="21468"/>
                </a:lnTo>
                <a:lnTo>
                  <a:pt x="1087479" y="9668"/>
                </a:lnTo>
                <a:lnTo>
                  <a:pt x="1012459" y="2448"/>
                </a:lnTo>
                <a:lnTo>
                  <a:pt x="935736" y="0"/>
                </a:lnTo>
                <a:lnTo>
                  <a:pt x="858909" y="2448"/>
                </a:lnTo>
                <a:lnTo>
                  <a:pt x="783807" y="9668"/>
                </a:lnTo>
                <a:lnTo>
                  <a:pt x="710671" y="21468"/>
                </a:lnTo>
                <a:lnTo>
                  <a:pt x="639738" y="37661"/>
                </a:lnTo>
                <a:lnTo>
                  <a:pt x="571249" y="58054"/>
                </a:lnTo>
                <a:lnTo>
                  <a:pt x="505444" y="82460"/>
                </a:lnTo>
                <a:lnTo>
                  <a:pt x="442561" y="110688"/>
                </a:lnTo>
                <a:lnTo>
                  <a:pt x="382840" y="142548"/>
                </a:lnTo>
                <a:lnTo>
                  <a:pt x="326521" y="177851"/>
                </a:lnTo>
                <a:lnTo>
                  <a:pt x="273843" y="216408"/>
                </a:lnTo>
                <a:lnTo>
                  <a:pt x="225046" y="258027"/>
                </a:lnTo>
                <a:lnTo>
                  <a:pt x="180368" y="302520"/>
                </a:lnTo>
                <a:lnTo>
                  <a:pt x="140050" y="349696"/>
                </a:lnTo>
                <a:lnTo>
                  <a:pt x="104330" y="399367"/>
                </a:lnTo>
                <a:lnTo>
                  <a:pt x="73449" y="451342"/>
                </a:lnTo>
                <a:lnTo>
                  <a:pt x="47646" y="505431"/>
                </a:lnTo>
                <a:lnTo>
                  <a:pt x="27160" y="561445"/>
                </a:lnTo>
                <a:lnTo>
                  <a:pt x="12230" y="619195"/>
                </a:lnTo>
                <a:lnTo>
                  <a:pt x="3097" y="678489"/>
                </a:lnTo>
                <a:lnTo>
                  <a:pt x="0" y="739140"/>
                </a:lnTo>
                <a:lnTo>
                  <a:pt x="3097" y="799681"/>
                </a:lnTo>
                <a:lnTo>
                  <a:pt x="12230" y="858878"/>
                </a:lnTo>
                <a:lnTo>
                  <a:pt x="27160" y="916540"/>
                </a:lnTo>
                <a:lnTo>
                  <a:pt x="47646" y="972476"/>
                </a:lnTo>
                <a:lnTo>
                  <a:pt x="73449" y="1026497"/>
                </a:lnTo>
                <a:lnTo>
                  <a:pt x="104330" y="1078412"/>
                </a:lnTo>
                <a:lnTo>
                  <a:pt x="140050" y="1128030"/>
                </a:lnTo>
                <a:lnTo>
                  <a:pt x="165354" y="1157610"/>
                </a:lnTo>
                <a:lnTo>
                  <a:pt x="165354" y="739140"/>
                </a:lnTo>
                <a:lnTo>
                  <a:pt x="167909" y="689239"/>
                </a:lnTo>
                <a:lnTo>
                  <a:pt x="175444" y="640455"/>
                </a:lnTo>
                <a:lnTo>
                  <a:pt x="187759" y="592943"/>
                </a:lnTo>
                <a:lnTo>
                  <a:pt x="204654" y="546859"/>
                </a:lnTo>
                <a:lnTo>
                  <a:pt x="225933" y="502360"/>
                </a:lnTo>
                <a:lnTo>
                  <a:pt x="251394" y="459601"/>
                </a:lnTo>
                <a:lnTo>
                  <a:pt x="280840" y="418737"/>
                </a:lnTo>
                <a:lnTo>
                  <a:pt x="314072" y="379927"/>
                </a:lnTo>
                <a:lnTo>
                  <a:pt x="350890" y="343324"/>
                </a:lnTo>
                <a:lnTo>
                  <a:pt x="391096" y="309086"/>
                </a:lnTo>
                <a:lnTo>
                  <a:pt x="434491" y="277368"/>
                </a:lnTo>
                <a:lnTo>
                  <a:pt x="480876" y="248326"/>
                </a:lnTo>
                <a:lnTo>
                  <a:pt x="530053" y="222117"/>
                </a:lnTo>
                <a:lnTo>
                  <a:pt x="581822" y="198896"/>
                </a:lnTo>
                <a:lnTo>
                  <a:pt x="635984" y="178819"/>
                </a:lnTo>
                <a:lnTo>
                  <a:pt x="692341" y="162043"/>
                </a:lnTo>
                <a:lnTo>
                  <a:pt x="750693" y="148724"/>
                </a:lnTo>
                <a:lnTo>
                  <a:pt x="810842" y="139016"/>
                </a:lnTo>
                <a:lnTo>
                  <a:pt x="872589" y="133078"/>
                </a:lnTo>
                <a:lnTo>
                  <a:pt x="935736" y="131064"/>
                </a:lnTo>
                <a:lnTo>
                  <a:pt x="998876" y="133078"/>
                </a:lnTo>
                <a:lnTo>
                  <a:pt x="1060607" y="139016"/>
                </a:lnTo>
                <a:lnTo>
                  <a:pt x="1120732" y="148724"/>
                </a:lnTo>
                <a:lnTo>
                  <a:pt x="1179051" y="162043"/>
                </a:lnTo>
                <a:lnTo>
                  <a:pt x="1235368" y="178819"/>
                </a:lnTo>
                <a:lnTo>
                  <a:pt x="1289485" y="198896"/>
                </a:lnTo>
                <a:lnTo>
                  <a:pt x="1341204" y="222117"/>
                </a:lnTo>
                <a:lnTo>
                  <a:pt x="1390326" y="248326"/>
                </a:lnTo>
                <a:lnTo>
                  <a:pt x="1436656" y="277368"/>
                </a:lnTo>
                <a:lnTo>
                  <a:pt x="1479994" y="309086"/>
                </a:lnTo>
                <a:lnTo>
                  <a:pt x="1520143" y="343324"/>
                </a:lnTo>
                <a:lnTo>
                  <a:pt x="1556906" y="379927"/>
                </a:lnTo>
                <a:lnTo>
                  <a:pt x="1590084" y="418737"/>
                </a:lnTo>
                <a:lnTo>
                  <a:pt x="1619480" y="459601"/>
                </a:lnTo>
                <a:lnTo>
                  <a:pt x="1644896" y="502360"/>
                </a:lnTo>
                <a:lnTo>
                  <a:pt x="1666134" y="546859"/>
                </a:lnTo>
                <a:lnTo>
                  <a:pt x="1682997" y="592943"/>
                </a:lnTo>
                <a:lnTo>
                  <a:pt x="1695286" y="640455"/>
                </a:lnTo>
                <a:lnTo>
                  <a:pt x="1702805" y="689239"/>
                </a:lnTo>
                <a:lnTo>
                  <a:pt x="1705356" y="739140"/>
                </a:lnTo>
                <a:lnTo>
                  <a:pt x="1705356" y="1158260"/>
                </a:lnTo>
                <a:lnTo>
                  <a:pt x="1731239" y="1128030"/>
                </a:lnTo>
                <a:lnTo>
                  <a:pt x="1766997" y="1078412"/>
                </a:lnTo>
                <a:lnTo>
                  <a:pt x="1797915" y="1026497"/>
                </a:lnTo>
                <a:lnTo>
                  <a:pt x="1823752" y="972476"/>
                </a:lnTo>
                <a:lnTo>
                  <a:pt x="1844268" y="916540"/>
                </a:lnTo>
                <a:lnTo>
                  <a:pt x="1859220" y="858878"/>
                </a:lnTo>
                <a:lnTo>
                  <a:pt x="1868368" y="799681"/>
                </a:lnTo>
                <a:lnTo>
                  <a:pt x="1871472" y="739140"/>
                </a:lnTo>
                <a:close/>
              </a:path>
              <a:path w="1871979" h="1477645">
                <a:moveTo>
                  <a:pt x="1705356" y="1158260"/>
                </a:moveTo>
                <a:lnTo>
                  <a:pt x="1705356" y="739140"/>
                </a:lnTo>
                <a:lnTo>
                  <a:pt x="1702805" y="788937"/>
                </a:lnTo>
                <a:lnTo>
                  <a:pt x="1695286" y="837639"/>
                </a:lnTo>
                <a:lnTo>
                  <a:pt x="1682997" y="885088"/>
                </a:lnTo>
                <a:lnTo>
                  <a:pt x="1666134" y="931127"/>
                </a:lnTo>
                <a:lnTo>
                  <a:pt x="1644896" y="975598"/>
                </a:lnTo>
                <a:lnTo>
                  <a:pt x="1619480" y="1018342"/>
                </a:lnTo>
                <a:lnTo>
                  <a:pt x="1590084" y="1059204"/>
                </a:lnTo>
                <a:lnTo>
                  <a:pt x="1556906" y="1098023"/>
                </a:lnTo>
                <a:lnTo>
                  <a:pt x="1520143" y="1134644"/>
                </a:lnTo>
                <a:lnTo>
                  <a:pt x="1479994" y="1168908"/>
                </a:lnTo>
                <a:lnTo>
                  <a:pt x="1436656" y="1200657"/>
                </a:lnTo>
                <a:lnTo>
                  <a:pt x="1390326" y="1229733"/>
                </a:lnTo>
                <a:lnTo>
                  <a:pt x="1341204" y="1255980"/>
                </a:lnTo>
                <a:lnTo>
                  <a:pt x="1289485" y="1279239"/>
                </a:lnTo>
                <a:lnTo>
                  <a:pt x="1235368" y="1299352"/>
                </a:lnTo>
                <a:lnTo>
                  <a:pt x="1179051" y="1316162"/>
                </a:lnTo>
                <a:lnTo>
                  <a:pt x="1120732" y="1329512"/>
                </a:lnTo>
                <a:lnTo>
                  <a:pt x="1060607" y="1339242"/>
                </a:lnTo>
                <a:lnTo>
                  <a:pt x="998876" y="1345196"/>
                </a:lnTo>
                <a:lnTo>
                  <a:pt x="935736" y="1347216"/>
                </a:lnTo>
                <a:lnTo>
                  <a:pt x="872589" y="1345196"/>
                </a:lnTo>
                <a:lnTo>
                  <a:pt x="810842" y="1339242"/>
                </a:lnTo>
                <a:lnTo>
                  <a:pt x="750693" y="1329512"/>
                </a:lnTo>
                <a:lnTo>
                  <a:pt x="692341" y="1316162"/>
                </a:lnTo>
                <a:lnTo>
                  <a:pt x="635984" y="1299352"/>
                </a:lnTo>
                <a:lnTo>
                  <a:pt x="581822" y="1279239"/>
                </a:lnTo>
                <a:lnTo>
                  <a:pt x="530053" y="1255980"/>
                </a:lnTo>
                <a:lnTo>
                  <a:pt x="480876" y="1229733"/>
                </a:lnTo>
                <a:lnTo>
                  <a:pt x="434491" y="1200657"/>
                </a:lnTo>
                <a:lnTo>
                  <a:pt x="391096" y="1168908"/>
                </a:lnTo>
                <a:lnTo>
                  <a:pt x="350890" y="1134644"/>
                </a:lnTo>
                <a:lnTo>
                  <a:pt x="314072" y="1098023"/>
                </a:lnTo>
                <a:lnTo>
                  <a:pt x="280840" y="1059204"/>
                </a:lnTo>
                <a:lnTo>
                  <a:pt x="251394" y="1018342"/>
                </a:lnTo>
                <a:lnTo>
                  <a:pt x="225933" y="975598"/>
                </a:lnTo>
                <a:lnTo>
                  <a:pt x="204654" y="931127"/>
                </a:lnTo>
                <a:lnTo>
                  <a:pt x="187759" y="885088"/>
                </a:lnTo>
                <a:lnTo>
                  <a:pt x="175444" y="837639"/>
                </a:lnTo>
                <a:lnTo>
                  <a:pt x="167909" y="788937"/>
                </a:lnTo>
                <a:lnTo>
                  <a:pt x="165354" y="739140"/>
                </a:lnTo>
                <a:lnTo>
                  <a:pt x="165354" y="1157610"/>
                </a:lnTo>
                <a:lnTo>
                  <a:pt x="225046" y="1219617"/>
                </a:lnTo>
                <a:lnTo>
                  <a:pt x="273843" y="1261205"/>
                </a:lnTo>
                <a:lnTo>
                  <a:pt x="326521" y="1299735"/>
                </a:lnTo>
                <a:lnTo>
                  <a:pt x="382840" y="1335017"/>
                </a:lnTo>
                <a:lnTo>
                  <a:pt x="442561" y="1366862"/>
                </a:lnTo>
                <a:lnTo>
                  <a:pt x="505444" y="1395077"/>
                </a:lnTo>
                <a:lnTo>
                  <a:pt x="571249" y="1419475"/>
                </a:lnTo>
                <a:lnTo>
                  <a:pt x="639738" y="1439863"/>
                </a:lnTo>
                <a:lnTo>
                  <a:pt x="710671" y="1456051"/>
                </a:lnTo>
                <a:lnTo>
                  <a:pt x="783807" y="1467850"/>
                </a:lnTo>
                <a:lnTo>
                  <a:pt x="858909" y="1475069"/>
                </a:lnTo>
                <a:lnTo>
                  <a:pt x="935736" y="1477518"/>
                </a:lnTo>
                <a:lnTo>
                  <a:pt x="1012459" y="1475069"/>
                </a:lnTo>
                <a:lnTo>
                  <a:pt x="1087479" y="1467850"/>
                </a:lnTo>
                <a:lnTo>
                  <a:pt x="1160553" y="1456051"/>
                </a:lnTo>
                <a:lnTo>
                  <a:pt x="1231440" y="1439863"/>
                </a:lnTo>
                <a:lnTo>
                  <a:pt x="1299900" y="1419475"/>
                </a:lnTo>
                <a:lnTo>
                  <a:pt x="1365691" y="1395077"/>
                </a:lnTo>
                <a:lnTo>
                  <a:pt x="1428572" y="1366862"/>
                </a:lnTo>
                <a:lnTo>
                  <a:pt x="1488301" y="1335017"/>
                </a:lnTo>
                <a:lnTo>
                  <a:pt x="1544638" y="1299735"/>
                </a:lnTo>
                <a:lnTo>
                  <a:pt x="1597342" y="1261205"/>
                </a:lnTo>
                <a:lnTo>
                  <a:pt x="1646171" y="1219617"/>
                </a:lnTo>
                <a:lnTo>
                  <a:pt x="1690884" y="1175162"/>
                </a:lnTo>
                <a:lnTo>
                  <a:pt x="1705356" y="115826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6741114" y="5197792"/>
            <a:ext cx="1560830" cy="1235710"/>
          </a:xfrm>
          <a:custGeom>
            <a:avLst/>
            <a:gdLst/>
            <a:ahLst/>
            <a:cxnLst/>
            <a:rect l="l" t="t" r="r" b="b"/>
            <a:pathLst>
              <a:path w="1560829" h="1235710">
                <a:moveTo>
                  <a:pt x="780288" y="0"/>
                </a:move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标题 6">
            <a:extLst>
              <a:ext uri="{FF2B5EF4-FFF2-40B4-BE49-F238E27FC236}">
                <a16:creationId xmlns:a16="http://schemas.microsoft.com/office/drawing/2014/main" id="{25E99117-1E3D-4F18-A7B9-75622CD551D0}"/>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1411" y="1459704"/>
            <a:ext cx="6323330" cy="1359346"/>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属性：表示一类现实或抽象事物的一种特征或性质</a:t>
            </a:r>
            <a:r>
              <a:rPr sz="2000" b="1"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470"/>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关键字：能唯一确定实体每一个实例的属性或属性组</a:t>
            </a:r>
            <a:r>
              <a:rPr sz="2000" b="1"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470"/>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关键字，被区分为主关键字和次关键字</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2378335" y="2795228"/>
            <a:ext cx="14027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实体名</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实体号</a:t>
            </a:r>
            <a:endParaRPr sz="1600">
              <a:latin typeface="Arial" panose="020B0604020202020204" pitchFamily="34" charset="0"/>
              <a:ea typeface="Microsoft JhengHei UI" panose="020B0604030504040204" pitchFamily="34" charset="-120"/>
              <a:cs typeface="微软雅黑"/>
            </a:endParaRPr>
          </a:p>
        </p:txBody>
      </p:sp>
      <p:sp>
        <p:nvSpPr>
          <p:cNvPr id="5" name="object 5"/>
          <p:cNvSpPr/>
          <p:nvPr/>
        </p:nvSpPr>
        <p:spPr>
          <a:xfrm>
            <a:off x="2005469" y="3067050"/>
            <a:ext cx="2052320" cy="1657350"/>
          </a:xfrm>
          <a:custGeom>
            <a:avLst/>
            <a:gdLst/>
            <a:ahLst/>
            <a:cxnLst/>
            <a:rect l="l" t="t" r="r" b="b"/>
            <a:pathLst>
              <a:path w="2052320" h="1657350">
                <a:moveTo>
                  <a:pt x="0" y="0"/>
                </a:moveTo>
                <a:lnTo>
                  <a:pt x="0" y="1657350"/>
                </a:lnTo>
                <a:lnTo>
                  <a:pt x="2052065" y="1657350"/>
                </a:lnTo>
                <a:lnTo>
                  <a:pt x="2052065"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2005469" y="3841241"/>
            <a:ext cx="2052320" cy="0"/>
          </a:xfrm>
          <a:custGeom>
            <a:avLst/>
            <a:gdLst/>
            <a:ahLst/>
            <a:cxnLst/>
            <a:rect l="l" t="t" r="r" b="b"/>
            <a:pathLst>
              <a:path w="2052320">
                <a:moveTo>
                  <a:pt x="0" y="0"/>
                </a:moveTo>
                <a:lnTo>
                  <a:pt x="2052066"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2340235" y="3100028"/>
            <a:ext cx="795020" cy="738664"/>
          </a:xfrm>
          <a:prstGeom prst="rect">
            <a:avLst/>
          </a:prstGeom>
        </p:spPr>
        <p:txBody>
          <a:bodyPr vert="horz" wrap="square" lIns="0" tIns="0" rIns="0" bIns="0" rtlCol="0">
            <a:spAutoFit/>
          </a:bodyPr>
          <a:lstStyle/>
          <a:p>
            <a:pPr marL="12700" marR="5080">
              <a:lnSpc>
                <a:spcPct val="100000"/>
              </a:lnSpc>
            </a:pPr>
            <a:r>
              <a:rPr sz="1600" b="1" dirty="0">
                <a:latin typeface="Arial" panose="020B0604020202020204" pitchFamily="34" charset="0"/>
                <a:ea typeface="Microsoft JhengHei UI" panose="020B0604030504040204" pitchFamily="34" charset="-120"/>
                <a:cs typeface="微软雅黑"/>
              </a:rPr>
              <a:t>属性名 [属性名]</a:t>
            </a:r>
            <a:endParaRPr sz="1600">
              <a:latin typeface="Arial" panose="020B0604020202020204" pitchFamily="34" charset="0"/>
              <a:ea typeface="Microsoft JhengHei UI" panose="020B0604030504040204" pitchFamily="34" charset="-120"/>
              <a:cs typeface="微软雅黑"/>
            </a:endParaRPr>
          </a:p>
          <a:p>
            <a:pPr marL="12700">
              <a:lnSpc>
                <a:spcPct val="100000"/>
              </a:lnSpc>
              <a:spcBef>
                <a:spcPts val="5"/>
              </a:spcBef>
            </a:pPr>
            <a:r>
              <a:rPr sz="1600" b="1" spc="470" dirty="0">
                <a:latin typeface="Arial" panose="020B0604020202020204" pitchFamily="34" charset="0"/>
                <a:ea typeface="Microsoft JhengHei UI" panose="020B0604030504040204" pitchFamily="34" charset="-120"/>
                <a:cs typeface="微软雅黑"/>
              </a:rPr>
              <a:t>…</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a:t>
            </a:r>
            <a:endParaRPr sz="1600">
              <a:latin typeface="Arial" panose="020B0604020202020204" pitchFamily="34" charset="0"/>
              <a:ea typeface="Microsoft JhengHei UI" panose="020B0604030504040204" pitchFamily="34" charset="-120"/>
              <a:cs typeface="微软雅黑"/>
            </a:endParaRPr>
          </a:p>
        </p:txBody>
      </p:sp>
      <p:sp>
        <p:nvSpPr>
          <p:cNvPr id="8" name="object 8"/>
          <p:cNvSpPr txBox="1"/>
          <p:nvPr/>
        </p:nvSpPr>
        <p:spPr>
          <a:xfrm>
            <a:off x="2350896" y="3957261"/>
            <a:ext cx="795020" cy="738664"/>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[属性名]</a:t>
            </a:r>
            <a:endParaRPr sz="1600">
              <a:latin typeface="Arial" panose="020B0604020202020204" pitchFamily="34" charset="0"/>
              <a:ea typeface="Microsoft JhengHei UI" panose="020B0604030504040204" pitchFamily="34" charset="-120"/>
              <a:cs typeface="微软雅黑"/>
            </a:endParaRPr>
          </a:p>
          <a:p>
            <a:pPr marL="12700">
              <a:lnSpc>
                <a:spcPct val="100000"/>
              </a:lnSpc>
              <a:spcBef>
                <a:spcPts val="5"/>
              </a:spcBef>
            </a:pPr>
            <a:r>
              <a:rPr sz="1600" b="1" dirty="0">
                <a:latin typeface="Arial" panose="020B0604020202020204" pitchFamily="34" charset="0"/>
                <a:ea typeface="Microsoft JhengHei UI" panose="020B0604030504040204" pitchFamily="34" charset="-120"/>
                <a:cs typeface="微软雅黑"/>
              </a:rPr>
              <a:t>[属性名]</a:t>
            </a:r>
            <a:endParaRPr sz="1600">
              <a:latin typeface="Arial" panose="020B0604020202020204" pitchFamily="34" charset="0"/>
              <a:ea typeface="Microsoft JhengHei UI" panose="020B0604030504040204" pitchFamily="34" charset="-120"/>
              <a:cs typeface="微软雅黑"/>
            </a:endParaRPr>
          </a:p>
          <a:p>
            <a:pPr marL="12700">
              <a:lnSpc>
                <a:spcPct val="100000"/>
              </a:lnSpc>
              <a:spcBef>
                <a:spcPts val="5"/>
              </a:spcBef>
            </a:pPr>
            <a:r>
              <a:rPr sz="1600" b="1" spc="470" dirty="0">
                <a:latin typeface="Arial" panose="020B0604020202020204" pitchFamily="34" charset="0"/>
                <a:ea typeface="Microsoft JhengHei UI" panose="020B0604030504040204" pitchFamily="34" charset="-120"/>
                <a:cs typeface="微软雅黑"/>
              </a:rPr>
              <a:t>…</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a:t>
            </a:r>
            <a:endParaRPr sz="1600">
              <a:latin typeface="Arial" panose="020B0604020202020204" pitchFamily="34" charset="0"/>
              <a:ea typeface="Microsoft JhengHei UI" panose="020B0604030504040204" pitchFamily="34" charset="-120"/>
              <a:cs typeface="微软雅黑"/>
            </a:endParaRPr>
          </a:p>
        </p:txBody>
      </p:sp>
      <p:sp>
        <p:nvSpPr>
          <p:cNvPr id="9" name="object 9"/>
          <p:cNvSpPr/>
          <p:nvPr/>
        </p:nvSpPr>
        <p:spPr>
          <a:xfrm>
            <a:off x="4100969" y="3067050"/>
            <a:ext cx="200025" cy="762000"/>
          </a:xfrm>
          <a:custGeom>
            <a:avLst/>
            <a:gdLst/>
            <a:ahLst/>
            <a:cxnLst/>
            <a:rect l="l" t="t" r="r" b="b"/>
            <a:pathLst>
              <a:path w="200025" h="762000">
                <a:moveTo>
                  <a:pt x="19050" y="0"/>
                </a:moveTo>
                <a:lnTo>
                  <a:pt x="152400" y="38099"/>
                </a:lnTo>
                <a:lnTo>
                  <a:pt x="152400" y="323850"/>
                </a:lnTo>
                <a:lnTo>
                  <a:pt x="199644" y="400050"/>
                </a:lnTo>
                <a:lnTo>
                  <a:pt x="152400" y="493776"/>
                </a:lnTo>
                <a:lnTo>
                  <a:pt x="152400" y="704850"/>
                </a:lnTo>
                <a:lnTo>
                  <a:pt x="0" y="762000"/>
                </a:lnTo>
              </a:path>
            </a:pathLst>
          </a:custGeom>
          <a:ln w="952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txBox="1"/>
          <p:nvPr/>
        </p:nvSpPr>
        <p:spPr>
          <a:xfrm>
            <a:off x="4393063" y="3407311"/>
            <a:ext cx="1091565"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Arial" panose="020B0604020202020204" pitchFamily="34" charset="0"/>
                <a:ea typeface="Microsoft JhengHei UI" panose="020B0604030504040204" pitchFamily="34" charset="-120"/>
                <a:cs typeface="微软雅黑"/>
              </a:rPr>
              <a:t>主关键字属性</a:t>
            </a:r>
            <a:endParaRPr sz="14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6713353" y="2819612"/>
            <a:ext cx="115887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零部件</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E01</a:t>
            </a:r>
            <a:endParaRPr sz="16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6340475" y="3090672"/>
            <a:ext cx="2052955" cy="1657350"/>
          </a:xfrm>
          <a:custGeom>
            <a:avLst/>
            <a:gdLst/>
            <a:ahLst/>
            <a:cxnLst/>
            <a:rect l="l" t="t" r="r" b="b"/>
            <a:pathLst>
              <a:path w="2052954" h="1657350">
                <a:moveTo>
                  <a:pt x="0" y="0"/>
                </a:moveTo>
                <a:lnTo>
                  <a:pt x="0" y="1657349"/>
                </a:lnTo>
                <a:lnTo>
                  <a:pt x="2052827" y="1657349"/>
                </a:lnTo>
                <a:lnTo>
                  <a:pt x="2052827"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6340475" y="3446526"/>
            <a:ext cx="2052955" cy="0"/>
          </a:xfrm>
          <a:custGeom>
            <a:avLst/>
            <a:gdLst/>
            <a:ahLst/>
            <a:cxnLst/>
            <a:rect l="l" t="t" r="r" b="b"/>
            <a:pathLst>
              <a:path w="2052954">
                <a:moveTo>
                  <a:pt x="0" y="0"/>
                </a:moveTo>
                <a:lnTo>
                  <a:pt x="2052827"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6675253" y="3162512"/>
            <a:ext cx="104203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零部件代码</a:t>
            </a:r>
            <a:endParaRPr sz="1600">
              <a:latin typeface="Arial" panose="020B0604020202020204" pitchFamily="34" charset="0"/>
              <a:ea typeface="Microsoft JhengHei UI" panose="020B0604030504040204" pitchFamily="34" charset="-120"/>
              <a:cs typeface="微软雅黑"/>
            </a:endParaRPr>
          </a:p>
        </p:txBody>
      </p:sp>
      <p:sp>
        <p:nvSpPr>
          <p:cNvPr id="15" name="object 15"/>
          <p:cNvSpPr txBox="1"/>
          <p:nvPr/>
        </p:nvSpPr>
        <p:spPr>
          <a:xfrm>
            <a:off x="6686687" y="3543520"/>
            <a:ext cx="1042035" cy="984885"/>
          </a:xfrm>
          <a:prstGeom prst="rect">
            <a:avLst/>
          </a:prstGeom>
        </p:spPr>
        <p:txBody>
          <a:bodyPr vert="horz" wrap="square" lIns="0" tIns="0" rIns="0" bIns="0" rtlCol="0">
            <a:spAutoFit/>
          </a:bodyPr>
          <a:lstStyle/>
          <a:p>
            <a:pPr marL="12700" marR="5080" algn="just">
              <a:lnSpc>
                <a:spcPct val="100000"/>
              </a:lnSpc>
            </a:pPr>
            <a:r>
              <a:rPr sz="1600" b="1" spc="-5" dirty="0">
                <a:latin typeface="Arial" panose="020B0604020202020204" pitchFamily="34" charset="0"/>
                <a:ea typeface="Microsoft JhengHei UI" panose="020B0604030504040204" pitchFamily="34" charset="-120"/>
                <a:cs typeface="微软雅黑"/>
              </a:rPr>
              <a:t>零部件名称 零部件规格 零部件价格</a:t>
            </a:r>
            <a:endParaRPr sz="1600">
              <a:latin typeface="Arial" panose="020B0604020202020204" pitchFamily="34" charset="0"/>
              <a:ea typeface="Microsoft JhengHei UI" panose="020B0604030504040204" pitchFamily="34" charset="-120"/>
              <a:cs typeface="微软雅黑"/>
            </a:endParaRPr>
          </a:p>
          <a:p>
            <a:pPr marL="12700" algn="just">
              <a:lnSpc>
                <a:spcPct val="100000"/>
              </a:lnSpc>
              <a:spcBef>
                <a:spcPts val="5"/>
              </a:spcBef>
            </a:pPr>
            <a:r>
              <a:rPr sz="1600" b="1" spc="470" dirty="0">
                <a:latin typeface="Arial" panose="020B0604020202020204" pitchFamily="34" charset="0"/>
                <a:ea typeface="Microsoft JhengHei UI" panose="020B0604030504040204" pitchFamily="34" charset="-120"/>
                <a:cs typeface="微软雅黑"/>
              </a:rPr>
              <a:t>…</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a:t>
            </a:r>
            <a:endParaRPr sz="1600">
              <a:latin typeface="Arial" panose="020B0604020202020204" pitchFamily="34" charset="0"/>
              <a:ea typeface="Microsoft JhengHei UI" panose="020B0604030504040204" pitchFamily="34" charset="-120"/>
              <a:cs typeface="微软雅黑"/>
            </a:endParaRPr>
          </a:p>
        </p:txBody>
      </p:sp>
      <p:sp>
        <p:nvSpPr>
          <p:cNvPr id="16" name="object 16"/>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IDEF1x-</a:t>
            </a:r>
            <a:r>
              <a:rPr sz="2000" spc="-5" dirty="0">
                <a:solidFill>
                  <a:srgbClr val="FFFFFF"/>
                </a:solidFill>
                <a:cs typeface="华文中宋"/>
              </a:rPr>
              <a:t>两种实体的区分 </a:t>
            </a:r>
            <a:r>
              <a:rPr sz="2000" spc="-10" dirty="0">
                <a:solidFill>
                  <a:srgbClr val="FFFFFF"/>
                </a:solidFill>
                <a:cs typeface="Arial"/>
              </a:rPr>
              <a:t>(5</a:t>
            </a:r>
            <a:r>
              <a:rPr sz="2000" spc="-5" dirty="0">
                <a:solidFill>
                  <a:srgbClr val="FFFFFF"/>
                </a:solidFill>
                <a:cs typeface="Arial"/>
              </a:rPr>
              <a:t>)</a:t>
            </a:r>
            <a:r>
              <a:rPr sz="2000" spc="-5" dirty="0">
                <a:solidFill>
                  <a:srgbClr val="FFFFFF"/>
                </a:solidFill>
                <a:cs typeface="华文中宋"/>
              </a:rPr>
              <a:t>关于属性和关键字</a:t>
            </a:r>
            <a:endParaRPr sz="2000">
              <a:cs typeface="华文中宋"/>
            </a:endParaRPr>
          </a:p>
        </p:txBody>
      </p:sp>
      <p:sp>
        <p:nvSpPr>
          <p:cNvPr id="17" name="object 17"/>
          <p:cNvSpPr txBox="1"/>
          <p:nvPr/>
        </p:nvSpPr>
        <p:spPr>
          <a:xfrm>
            <a:off x="6831463" y="5038556"/>
            <a:ext cx="956944"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雇员/ E01</a:t>
            </a:r>
            <a:endParaRPr sz="1600">
              <a:latin typeface="Arial" panose="020B0604020202020204" pitchFamily="34" charset="0"/>
              <a:ea typeface="Microsoft JhengHei UI" panose="020B0604030504040204" pitchFamily="34" charset="-120"/>
              <a:cs typeface="微软雅黑"/>
            </a:endParaRPr>
          </a:p>
        </p:txBody>
      </p:sp>
      <p:sp>
        <p:nvSpPr>
          <p:cNvPr id="18" name="object 18"/>
          <p:cNvSpPr/>
          <p:nvPr/>
        </p:nvSpPr>
        <p:spPr>
          <a:xfrm>
            <a:off x="6324485" y="5309615"/>
            <a:ext cx="2052955" cy="1657350"/>
          </a:xfrm>
          <a:custGeom>
            <a:avLst/>
            <a:gdLst/>
            <a:ahLst/>
            <a:cxnLst/>
            <a:rect l="l" t="t" r="r" b="b"/>
            <a:pathLst>
              <a:path w="2052954" h="1657350">
                <a:moveTo>
                  <a:pt x="0" y="0"/>
                </a:moveTo>
                <a:lnTo>
                  <a:pt x="0" y="1657350"/>
                </a:lnTo>
                <a:lnTo>
                  <a:pt x="2052827" y="1657350"/>
                </a:lnTo>
                <a:lnTo>
                  <a:pt x="2052827"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6324485" y="5665470"/>
            <a:ext cx="2052955" cy="0"/>
          </a:xfrm>
          <a:custGeom>
            <a:avLst/>
            <a:gdLst/>
            <a:ahLst/>
            <a:cxnLst/>
            <a:rect l="l" t="t" r="r" b="b"/>
            <a:pathLst>
              <a:path w="2052954">
                <a:moveTo>
                  <a:pt x="0" y="0"/>
                </a:moveTo>
                <a:lnTo>
                  <a:pt x="2052827"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txBox="1"/>
          <p:nvPr/>
        </p:nvSpPr>
        <p:spPr>
          <a:xfrm>
            <a:off x="6660013" y="5381456"/>
            <a:ext cx="636270"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雇员号</a:t>
            </a:r>
            <a:endParaRPr sz="1600">
              <a:latin typeface="Arial" panose="020B0604020202020204" pitchFamily="34" charset="0"/>
              <a:ea typeface="Microsoft JhengHei UI" panose="020B0604030504040204" pitchFamily="34" charset="-120"/>
              <a:cs typeface="微软雅黑"/>
            </a:endParaRPr>
          </a:p>
        </p:txBody>
      </p:sp>
      <p:sp>
        <p:nvSpPr>
          <p:cNvPr id="21" name="object 21"/>
          <p:cNvSpPr txBox="1"/>
          <p:nvPr/>
        </p:nvSpPr>
        <p:spPr>
          <a:xfrm>
            <a:off x="6670674" y="5762464"/>
            <a:ext cx="1476375" cy="738664"/>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身份证号</a:t>
            </a:r>
            <a:r>
              <a:rPr sz="1600" b="1" spc="-5" dirty="0">
                <a:solidFill>
                  <a:srgbClr val="FF0065"/>
                </a:solidFill>
                <a:latin typeface="Arial" panose="020B0604020202020204" pitchFamily="34" charset="0"/>
                <a:ea typeface="Microsoft JhengHei UI" panose="020B0604030504040204" pitchFamily="34" charset="-120"/>
                <a:cs typeface="微软雅黑"/>
              </a:rPr>
              <a:t>(A</a:t>
            </a:r>
            <a:r>
              <a:rPr sz="1600" b="1" dirty="0">
                <a:solidFill>
                  <a:srgbClr val="FF0065"/>
                </a:solidFill>
                <a:latin typeface="Arial" panose="020B0604020202020204" pitchFamily="34" charset="0"/>
                <a:ea typeface="Microsoft JhengHei UI" panose="020B0604030504040204" pitchFamily="34" charset="-120"/>
                <a:cs typeface="微软雅黑"/>
              </a:rPr>
              <a:t>K</a:t>
            </a:r>
            <a:r>
              <a:rPr sz="1600" b="1" spc="-5" dirty="0">
                <a:solidFill>
                  <a:srgbClr val="FF0065"/>
                </a:solidFill>
                <a:latin typeface="Arial" panose="020B0604020202020204" pitchFamily="34" charset="0"/>
                <a:ea typeface="Microsoft JhengHei UI" panose="020B0604030504040204" pitchFamily="34" charset="-120"/>
                <a:cs typeface="微软雅黑"/>
              </a:rPr>
              <a:t> 1)</a:t>
            </a:r>
            <a:endParaRPr sz="1600">
              <a:latin typeface="Arial" panose="020B0604020202020204" pitchFamily="34" charset="0"/>
              <a:ea typeface="Microsoft JhengHei UI" panose="020B0604030504040204" pitchFamily="34" charset="-120"/>
              <a:cs typeface="微软雅黑"/>
            </a:endParaRPr>
          </a:p>
          <a:p>
            <a:pPr marL="12700">
              <a:lnSpc>
                <a:spcPct val="100000"/>
              </a:lnSpc>
              <a:spcBef>
                <a:spcPts val="5"/>
              </a:spcBef>
            </a:pPr>
            <a:r>
              <a:rPr sz="1600" b="1" dirty="0">
                <a:latin typeface="Arial" panose="020B0604020202020204" pitchFamily="34" charset="0"/>
                <a:ea typeface="Microsoft JhengHei UI" panose="020B0604030504040204" pitchFamily="34" charset="-120"/>
                <a:cs typeface="微软雅黑"/>
              </a:rPr>
              <a:t>姓名</a:t>
            </a:r>
            <a:r>
              <a:rPr sz="1600" b="1" dirty="0">
                <a:solidFill>
                  <a:srgbClr val="FF0065"/>
                </a:solidFill>
                <a:latin typeface="Arial" panose="020B0604020202020204" pitchFamily="34" charset="0"/>
                <a:ea typeface="Microsoft JhengHei UI" panose="020B0604030504040204" pitchFamily="34" charset="-120"/>
                <a:cs typeface="微软雅黑"/>
              </a:rPr>
              <a:t>(AK 2)</a:t>
            </a:r>
            <a:endParaRPr sz="1600">
              <a:latin typeface="Arial" panose="020B0604020202020204" pitchFamily="34" charset="0"/>
              <a:ea typeface="Microsoft JhengHei UI" panose="020B0604030504040204" pitchFamily="34" charset="-120"/>
              <a:cs typeface="微软雅黑"/>
            </a:endParaRPr>
          </a:p>
          <a:p>
            <a:pPr marL="12700">
              <a:lnSpc>
                <a:spcPct val="100000"/>
              </a:lnSpc>
              <a:spcBef>
                <a:spcPts val="5"/>
              </a:spcBef>
            </a:pPr>
            <a:r>
              <a:rPr sz="1600" b="1" dirty="0">
                <a:latin typeface="Arial" panose="020B0604020202020204" pitchFamily="34" charset="0"/>
                <a:ea typeface="Microsoft JhengHei UI" panose="020B0604030504040204" pitchFamily="34" charset="-120"/>
                <a:cs typeface="微软雅黑"/>
              </a:rPr>
              <a:t>生日</a:t>
            </a:r>
            <a:r>
              <a:rPr sz="1600" b="1" dirty="0">
                <a:solidFill>
                  <a:srgbClr val="FF0065"/>
                </a:solidFill>
                <a:latin typeface="Arial" panose="020B0604020202020204" pitchFamily="34" charset="0"/>
                <a:ea typeface="Microsoft JhengHei UI" panose="020B0604030504040204" pitchFamily="34" charset="-120"/>
                <a:cs typeface="微软雅黑"/>
              </a:rPr>
              <a:t>(AK 2)</a:t>
            </a:r>
            <a:endParaRPr sz="1600">
              <a:latin typeface="Arial" panose="020B0604020202020204" pitchFamily="34" charset="0"/>
              <a:ea typeface="Microsoft JhengHei UI" panose="020B0604030504040204" pitchFamily="34" charset="-120"/>
              <a:cs typeface="微软雅黑"/>
            </a:endParaRPr>
          </a:p>
        </p:txBody>
      </p:sp>
      <p:sp>
        <p:nvSpPr>
          <p:cNvPr id="22" name="object 22"/>
          <p:cNvSpPr txBox="1"/>
          <p:nvPr/>
        </p:nvSpPr>
        <p:spPr>
          <a:xfrm>
            <a:off x="2375272" y="5038555"/>
            <a:ext cx="14027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实体名</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实体号</a:t>
            </a:r>
            <a:endParaRPr sz="1600">
              <a:latin typeface="Arial" panose="020B0604020202020204" pitchFamily="34" charset="0"/>
              <a:ea typeface="Microsoft JhengHei UI" panose="020B0604030504040204" pitchFamily="34" charset="-120"/>
              <a:cs typeface="微软雅黑"/>
            </a:endParaRPr>
          </a:p>
        </p:txBody>
      </p:sp>
      <p:sp>
        <p:nvSpPr>
          <p:cNvPr id="23" name="object 23"/>
          <p:cNvSpPr txBox="1"/>
          <p:nvPr/>
        </p:nvSpPr>
        <p:spPr>
          <a:xfrm>
            <a:off x="2347848" y="6200589"/>
            <a:ext cx="1439545"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[属性</a:t>
            </a:r>
            <a:r>
              <a:rPr sz="1600" b="1" spc="-5" dirty="0">
                <a:latin typeface="Arial" panose="020B0604020202020204" pitchFamily="34" charset="0"/>
                <a:ea typeface="Microsoft JhengHei UI" panose="020B0604030504040204" pitchFamily="34" charset="-120"/>
                <a:cs typeface="微软雅黑"/>
              </a:rPr>
              <a:t>名</a:t>
            </a:r>
            <a:r>
              <a:rPr sz="1600" b="1" spc="-5" dirty="0">
                <a:solidFill>
                  <a:srgbClr val="FF0065"/>
                </a:solidFill>
                <a:latin typeface="Arial" panose="020B0604020202020204" pitchFamily="34" charset="0"/>
                <a:ea typeface="Microsoft JhengHei UI" panose="020B0604030504040204" pitchFamily="34" charset="-120"/>
                <a:cs typeface="微软雅黑"/>
              </a:rPr>
              <a:t>(A</a:t>
            </a:r>
            <a:r>
              <a:rPr sz="1600" b="1" dirty="0">
                <a:solidFill>
                  <a:srgbClr val="FF0065"/>
                </a:solidFill>
                <a:latin typeface="Arial" panose="020B0604020202020204" pitchFamily="34" charset="0"/>
                <a:ea typeface="Microsoft JhengHei UI" panose="020B0604030504040204" pitchFamily="34" charset="-120"/>
                <a:cs typeface="微软雅黑"/>
              </a:rPr>
              <a:t>K </a:t>
            </a:r>
            <a:r>
              <a:rPr sz="1600" b="1" spc="-5" dirty="0">
                <a:solidFill>
                  <a:srgbClr val="FF0065"/>
                </a:solidFill>
                <a:latin typeface="Arial" panose="020B0604020202020204" pitchFamily="34" charset="0"/>
                <a:ea typeface="Microsoft JhengHei UI" panose="020B0604030504040204" pitchFamily="34" charset="-120"/>
                <a:cs typeface="微软雅黑"/>
              </a:rPr>
              <a:t>n)</a:t>
            </a:r>
            <a:r>
              <a:rPr sz="1600" b="1" dirty="0">
                <a:latin typeface="Arial" panose="020B0604020202020204" pitchFamily="34" charset="0"/>
                <a:ea typeface="Microsoft JhengHei UI" panose="020B0604030504040204" pitchFamily="34" charset="-120"/>
                <a:cs typeface="微软雅黑"/>
              </a:rPr>
              <a:t>]</a:t>
            </a:r>
            <a:endParaRPr sz="1600">
              <a:latin typeface="Arial" panose="020B0604020202020204" pitchFamily="34" charset="0"/>
              <a:ea typeface="Microsoft JhengHei UI" panose="020B0604030504040204" pitchFamily="34" charset="-120"/>
              <a:cs typeface="微软雅黑"/>
            </a:endParaRPr>
          </a:p>
        </p:txBody>
      </p:sp>
      <p:sp>
        <p:nvSpPr>
          <p:cNvPr id="24" name="object 24"/>
          <p:cNvSpPr/>
          <p:nvPr/>
        </p:nvSpPr>
        <p:spPr>
          <a:xfrm>
            <a:off x="4097159" y="5309615"/>
            <a:ext cx="200660" cy="762000"/>
          </a:xfrm>
          <a:custGeom>
            <a:avLst/>
            <a:gdLst/>
            <a:ahLst/>
            <a:cxnLst/>
            <a:rect l="l" t="t" r="r" b="b"/>
            <a:pathLst>
              <a:path w="200660" h="762000">
                <a:moveTo>
                  <a:pt x="19050" y="0"/>
                </a:moveTo>
                <a:lnTo>
                  <a:pt x="152400" y="38099"/>
                </a:lnTo>
                <a:lnTo>
                  <a:pt x="152400" y="323850"/>
                </a:lnTo>
                <a:lnTo>
                  <a:pt x="200406" y="400050"/>
                </a:lnTo>
                <a:lnTo>
                  <a:pt x="152400" y="493776"/>
                </a:lnTo>
                <a:lnTo>
                  <a:pt x="152400" y="704850"/>
                </a:lnTo>
                <a:lnTo>
                  <a:pt x="0" y="7620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txBox="1"/>
          <p:nvPr/>
        </p:nvSpPr>
        <p:spPr>
          <a:xfrm>
            <a:off x="4389253" y="5650639"/>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主关键字</a:t>
            </a:r>
            <a:endParaRPr sz="1400">
              <a:latin typeface="Arial" panose="020B0604020202020204" pitchFamily="34" charset="0"/>
              <a:ea typeface="Microsoft JhengHei UI" panose="020B0604030504040204" pitchFamily="34" charset="-120"/>
              <a:cs typeface="微软雅黑"/>
            </a:endParaRPr>
          </a:p>
        </p:txBody>
      </p:sp>
      <p:sp>
        <p:nvSpPr>
          <p:cNvPr id="27" name="object 27"/>
          <p:cNvSpPr txBox="1"/>
          <p:nvPr/>
        </p:nvSpPr>
        <p:spPr>
          <a:xfrm>
            <a:off x="4408303" y="6241189"/>
            <a:ext cx="735965" cy="430887"/>
          </a:xfrm>
          <a:prstGeom prst="rect">
            <a:avLst/>
          </a:prstGeom>
        </p:spPr>
        <p:txBody>
          <a:bodyPr vert="horz" wrap="square" lIns="0" tIns="0" rIns="0" bIns="0" rtlCol="0">
            <a:spAutoFit/>
          </a:bodyPr>
          <a:lstStyle/>
          <a:p>
            <a:pPr marL="12700" marR="5080">
              <a:lnSpc>
                <a:spcPct val="100000"/>
              </a:lnSpc>
            </a:pPr>
            <a:r>
              <a:rPr sz="1400" b="1" spc="-5" dirty="0">
                <a:latin typeface="Arial" panose="020B0604020202020204" pitchFamily="34" charset="0"/>
                <a:ea typeface="Microsoft JhengHei UI" panose="020B0604030504040204" pitchFamily="34" charset="-120"/>
                <a:cs typeface="微软雅黑"/>
              </a:rPr>
              <a:t>第n个 次关键字</a:t>
            </a:r>
            <a:endParaRPr sz="1400">
              <a:latin typeface="Arial" panose="020B0604020202020204" pitchFamily="34" charset="0"/>
              <a:ea typeface="Microsoft JhengHei UI" panose="020B0604030504040204" pitchFamily="34" charset="-120"/>
              <a:cs typeface="微软雅黑"/>
            </a:endParaRPr>
          </a:p>
        </p:txBody>
      </p:sp>
      <p:graphicFrame>
        <p:nvGraphicFramePr>
          <p:cNvPr id="25" name="object 25"/>
          <p:cNvGraphicFramePr>
            <a:graphicFrameLocks noGrp="1"/>
          </p:cNvGraphicFramePr>
          <p:nvPr/>
        </p:nvGraphicFramePr>
        <p:xfrm>
          <a:off x="1982609" y="5290565"/>
          <a:ext cx="2285999" cy="1666493"/>
        </p:xfrm>
        <a:graphic>
          <a:graphicData uri="http://schemas.openxmlformats.org/drawingml/2006/table">
            <a:tbl>
              <a:tblPr firstRow="1" bandRow="1">
                <a:tableStyleId>{2D5ABB26-0587-4C30-8999-92F81FD0307C}</a:tableStyleId>
              </a:tblPr>
              <a:tblGrid>
                <a:gridCol w="2052827">
                  <a:extLst>
                    <a:ext uri="{9D8B030D-6E8A-4147-A177-3AD203B41FA5}">
                      <a16:colId xmlns:a16="http://schemas.microsoft.com/office/drawing/2014/main" val="20000"/>
                    </a:ext>
                  </a:extLst>
                </a:gridCol>
                <a:gridCol w="233172">
                  <a:extLst>
                    <a:ext uri="{9D8B030D-6E8A-4147-A177-3AD203B41FA5}">
                      <a16:colId xmlns:a16="http://schemas.microsoft.com/office/drawing/2014/main" val="20001"/>
                    </a:ext>
                  </a:extLst>
                </a:gridCol>
              </a:tblGrid>
              <a:tr h="774954">
                <a:tc>
                  <a:txBody>
                    <a:bodyPr/>
                    <a:lstStyle/>
                    <a:p>
                      <a:pPr marL="328930" marR="908685">
                        <a:lnSpc>
                          <a:spcPct val="100000"/>
                        </a:lnSpc>
                      </a:pPr>
                      <a:r>
                        <a:rPr sz="1600" b="1" dirty="0">
                          <a:latin typeface="微软雅黑"/>
                          <a:cs typeface="微软雅黑"/>
                        </a:rPr>
                        <a:t>属性名 [属性名]</a:t>
                      </a:r>
                      <a:endParaRPr sz="1600">
                        <a:latin typeface="微软雅黑"/>
                        <a:cs typeface="微软雅黑"/>
                      </a:endParaRPr>
                    </a:p>
                    <a:p>
                      <a:pPr marL="328930">
                        <a:lnSpc>
                          <a:spcPct val="100000"/>
                        </a:lnSpc>
                        <a:spcBef>
                          <a:spcPts val="5"/>
                        </a:spcBef>
                      </a:pPr>
                      <a:r>
                        <a:rPr sz="1600" b="1" spc="470" dirty="0">
                          <a:latin typeface="微软雅黑"/>
                          <a:cs typeface="微软雅黑"/>
                        </a:rPr>
                        <a:t>…</a:t>
                      </a:r>
                      <a:r>
                        <a:rPr sz="1600" b="1" dirty="0">
                          <a:latin typeface="微软雅黑"/>
                          <a:cs typeface="微软雅黑"/>
                        </a:rPr>
                        <a:t>…</a:t>
                      </a:r>
                      <a:r>
                        <a:rPr sz="1600" b="1" spc="-5" dirty="0">
                          <a:latin typeface="微软雅黑"/>
                          <a:cs typeface="微软雅黑"/>
                        </a:rPr>
                        <a:t> </a:t>
                      </a:r>
                      <a:endParaRPr sz="1600">
                        <a:latin typeface="微软雅黑"/>
                        <a:cs typeface="微软雅黑"/>
                      </a:endParaRPr>
                    </a:p>
                  </a:txBody>
                  <a:tcPr marL="0" marR="0" marT="0" marB="0">
                    <a:lnL w="38099">
                      <a:solidFill>
                        <a:srgbClr val="000000"/>
                      </a:solidFill>
                      <a:prstDash val="solid"/>
                    </a:lnL>
                    <a:lnR w="38099">
                      <a:solidFill>
                        <a:srgbClr val="000000"/>
                      </a:solidFill>
                      <a:prstDash val="solid"/>
                    </a:lnR>
                    <a:lnT w="38099">
                      <a:solidFill>
                        <a:srgbClr val="000000"/>
                      </a:solidFill>
                      <a:prstDash val="solid"/>
                    </a:lnT>
                    <a:lnB w="38100">
                      <a:solidFill>
                        <a:srgbClr val="000000"/>
                      </a:solidFill>
                      <a:prstDash val="solid"/>
                    </a:lnB>
                  </a:tcPr>
                </a:tc>
                <a:tc rowSpan="2">
                  <a:txBody>
                    <a:bodyPr/>
                    <a:lstStyle/>
                    <a:p>
                      <a:endParaRPr sz="1600">
                        <a:latin typeface="微软雅黑"/>
                        <a:cs typeface="微软雅黑"/>
                      </a:endParaRPr>
                    </a:p>
                  </a:txBody>
                  <a:tcPr marL="0" marR="0" marT="0" marB="0">
                    <a:lnL w="38099">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234695">
                <a:tc>
                  <a:txBody>
                    <a:bodyPr/>
                    <a:lstStyle/>
                    <a:p>
                      <a:endParaRPr sz="1600">
                        <a:latin typeface="微软雅黑"/>
                        <a:cs typeface="微软雅黑"/>
                      </a:endParaRPr>
                    </a:p>
                  </a:txBody>
                  <a:tcPr marL="0" marR="0" marT="0" marB="0">
                    <a:lnL w="38099">
                      <a:solidFill>
                        <a:srgbClr val="000000"/>
                      </a:solidFill>
                      <a:prstDash val="solid"/>
                    </a:lnL>
                    <a:lnR w="38099">
                      <a:solidFill>
                        <a:srgbClr val="000000"/>
                      </a:solidFill>
                      <a:prstDash val="solid"/>
                    </a:lnR>
                    <a:lnT w="38100">
                      <a:solidFill>
                        <a:srgbClr val="000000"/>
                      </a:solidFill>
                      <a:prstDash val="solid"/>
                    </a:lnT>
                  </a:tcPr>
                </a:tc>
                <a:tc vMerge="1">
                  <a:txBody>
                    <a:bodyPr/>
                    <a:lstStyle/>
                    <a:p>
                      <a:endParaRPr/>
                    </a:p>
                  </a:txBody>
                  <a:tcPr marL="0" marR="0" marT="0" marB="0">
                    <a:lnL w="38099">
                      <a:solidFill>
                        <a:srgbClr val="000000"/>
                      </a:solidFill>
                      <a:prstDash val="solid"/>
                    </a:lnL>
                    <a:lnB w="9525">
                      <a:solidFill>
                        <a:srgbClr val="000000"/>
                      </a:solidFill>
                      <a:prstDash val="solid"/>
                    </a:lnB>
                  </a:tcPr>
                </a:tc>
                <a:extLst>
                  <a:ext uri="{0D108BD9-81ED-4DB2-BD59-A6C34878D82A}">
                    <a16:rowId xmlns:a16="http://schemas.microsoft.com/office/drawing/2014/main" val="10001"/>
                  </a:ext>
                </a:extLst>
              </a:tr>
              <a:tr h="647699">
                <a:tc>
                  <a:txBody>
                    <a:bodyPr/>
                    <a:lstStyle/>
                    <a:p>
                      <a:pPr marL="339725">
                        <a:lnSpc>
                          <a:spcPct val="100000"/>
                        </a:lnSpc>
                      </a:pPr>
                      <a:r>
                        <a:rPr sz="1600" b="1" dirty="0">
                          <a:latin typeface="微软雅黑"/>
                          <a:cs typeface="微软雅黑"/>
                        </a:rPr>
                        <a:t>[属性名]</a:t>
                      </a:r>
                      <a:endParaRPr sz="1600">
                        <a:latin typeface="微软雅黑"/>
                        <a:cs typeface="微软雅黑"/>
                      </a:endParaRPr>
                    </a:p>
                    <a:p>
                      <a:pPr marL="339725">
                        <a:lnSpc>
                          <a:spcPct val="100000"/>
                        </a:lnSpc>
                        <a:spcBef>
                          <a:spcPts val="5"/>
                        </a:spcBef>
                      </a:pPr>
                      <a:r>
                        <a:rPr sz="1600" b="1" spc="470" dirty="0">
                          <a:latin typeface="微软雅黑"/>
                          <a:cs typeface="微软雅黑"/>
                        </a:rPr>
                        <a:t>…</a:t>
                      </a:r>
                      <a:r>
                        <a:rPr sz="1600" b="1" dirty="0">
                          <a:latin typeface="微软雅黑"/>
                          <a:cs typeface="微软雅黑"/>
                        </a:rPr>
                        <a:t>…</a:t>
                      </a:r>
                      <a:r>
                        <a:rPr sz="1600" b="1" spc="-5" dirty="0">
                          <a:latin typeface="微软雅黑"/>
                          <a:cs typeface="微软雅黑"/>
                        </a:rPr>
                        <a:t> </a:t>
                      </a:r>
                      <a:endParaRPr sz="1600">
                        <a:latin typeface="微软雅黑"/>
                        <a:cs typeface="微软雅黑"/>
                      </a:endParaRPr>
                    </a:p>
                  </a:txBody>
                  <a:tcPr marL="0" marR="0" marT="0" marB="0">
                    <a:lnL w="38099">
                      <a:solidFill>
                        <a:srgbClr val="000000"/>
                      </a:solidFill>
                      <a:prstDash val="solid"/>
                    </a:lnL>
                    <a:lnR w="38099">
                      <a:solidFill>
                        <a:srgbClr val="000000"/>
                      </a:solidFill>
                      <a:prstDash val="solid"/>
                    </a:lnR>
                    <a:lnB w="38099">
                      <a:solidFill>
                        <a:srgbClr val="000000"/>
                      </a:solidFill>
                      <a:prstDash val="solid"/>
                    </a:lnB>
                  </a:tcPr>
                </a:tc>
                <a:tc>
                  <a:txBody>
                    <a:bodyPr/>
                    <a:lstStyle/>
                    <a:p>
                      <a:endParaRPr sz="1600">
                        <a:latin typeface="微软雅黑"/>
                        <a:cs typeface="微软雅黑"/>
                      </a:endParaRPr>
                    </a:p>
                  </a:txBody>
                  <a:tcPr marL="0" marR="0" marT="0" marB="0">
                    <a:lnL w="38099">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bl>
          </a:graphicData>
        </a:graphic>
      </p:graphicFrame>
      <p:sp>
        <p:nvSpPr>
          <p:cNvPr id="28" name="标题 6">
            <a:extLst>
              <a:ext uri="{FF2B5EF4-FFF2-40B4-BE49-F238E27FC236}">
                <a16:creationId xmlns:a16="http://schemas.microsoft.com/office/drawing/2014/main" id="{F0BD2E37-E79F-4974-982A-3436FD9C5030}"/>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21665" y="5155691"/>
            <a:ext cx="1871980" cy="1478280"/>
          </a:xfrm>
          <a:custGeom>
            <a:avLst/>
            <a:gdLst/>
            <a:ahLst/>
            <a:cxnLst/>
            <a:rect l="l" t="t" r="r" b="b"/>
            <a:pathLst>
              <a:path w="1871979" h="1478279">
                <a:moveTo>
                  <a:pt x="1871472" y="739140"/>
                </a:moveTo>
                <a:lnTo>
                  <a:pt x="1868368" y="678489"/>
                </a:lnTo>
                <a:lnTo>
                  <a:pt x="1859220" y="619195"/>
                </a:lnTo>
                <a:lnTo>
                  <a:pt x="1844268" y="561445"/>
                </a:lnTo>
                <a:lnTo>
                  <a:pt x="1823752" y="505431"/>
                </a:lnTo>
                <a:lnTo>
                  <a:pt x="1797915" y="451342"/>
                </a:lnTo>
                <a:lnTo>
                  <a:pt x="1766997" y="399367"/>
                </a:lnTo>
                <a:lnTo>
                  <a:pt x="1731239" y="349696"/>
                </a:lnTo>
                <a:lnTo>
                  <a:pt x="1690884" y="302520"/>
                </a:lnTo>
                <a:lnTo>
                  <a:pt x="1646171" y="258027"/>
                </a:lnTo>
                <a:lnTo>
                  <a:pt x="1597342" y="216408"/>
                </a:lnTo>
                <a:lnTo>
                  <a:pt x="1544638" y="177851"/>
                </a:lnTo>
                <a:lnTo>
                  <a:pt x="1488301" y="142548"/>
                </a:lnTo>
                <a:lnTo>
                  <a:pt x="1428572" y="110688"/>
                </a:lnTo>
                <a:lnTo>
                  <a:pt x="1365691" y="82460"/>
                </a:lnTo>
                <a:lnTo>
                  <a:pt x="1299900" y="58054"/>
                </a:lnTo>
                <a:lnTo>
                  <a:pt x="1231440" y="37661"/>
                </a:lnTo>
                <a:lnTo>
                  <a:pt x="1160553" y="21468"/>
                </a:lnTo>
                <a:lnTo>
                  <a:pt x="1087479" y="9668"/>
                </a:lnTo>
                <a:lnTo>
                  <a:pt x="1012459" y="2448"/>
                </a:lnTo>
                <a:lnTo>
                  <a:pt x="935736" y="0"/>
                </a:lnTo>
                <a:lnTo>
                  <a:pt x="859012" y="2448"/>
                </a:lnTo>
                <a:lnTo>
                  <a:pt x="783992" y="9668"/>
                </a:lnTo>
                <a:lnTo>
                  <a:pt x="710918" y="21468"/>
                </a:lnTo>
                <a:lnTo>
                  <a:pt x="640031" y="37661"/>
                </a:lnTo>
                <a:lnTo>
                  <a:pt x="571571" y="58054"/>
                </a:lnTo>
                <a:lnTo>
                  <a:pt x="505780" y="82460"/>
                </a:lnTo>
                <a:lnTo>
                  <a:pt x="442899" y="110688"/>
                </a:lnTo>
                <a:lnTo>
                  <a:pt x="383170" y="142548"/>
                </a:lnTo>
                <a:lnTo>
                  <a:pt x="326833" y="177851"/>
                </a:lnTo>
                <a:lnTo>
                  <a:pt x="274129" y="216408"/>
                </a:lnTo>
                <a:lnTo>
                  <a:pt x="225300" y="258027"/>
                </a:lnTo>
                <a:lnTo>
                  <a:pt x="180587" y="302520"/>
                </a:lnTo>
                <a:lnTo>
                  <a:pt x="140232" y="349696"/>
                </a:lnTo>
                <a:lnTo>
                  <a:pt x="104474" y="399367"/>
                </a:lnTo>
                <a:lnTo>
                  <a:pt x="73556" y="451342"/>
                </a:lnTo>
                <a:lnTo>
                  <a:pt x="47719" y="505431"/>
                </a:lnTo>
                <a:lnTo>
                  <a:pt x="27203" y="561445"/>
                </a:lnTo>
                <a:lnTo>
                  <a:pt x="12251" y="619195"/>
                </a:lnTo>
                <a:lnTo>
                  <a:pt x="3103" y="678489"/>
                </a:lnTo>
                <a:lnTo>
                  <a:pt x="0" y="739140"/>
                </a:lnTo>
                <a:lnTo>
                  <a:pt x="3103" y="799790"/>
                </a:lnTo>
                <a:lnTo>
                  <a:pt x="12251" y="859084"/>
                </a:lnTo>
                <a:lnTo>
                  <a:pt x="27203" y="916834"/>
                </a:lnTo>
                <a:lnTo>
                  <a:pt x="47719" y="972848"/>
                </a:lnTo>
                <a:lnTo>
                  <a:pt x="73556" y="1026937"/>
                </a:lnTo>
                <a:lnTo>
                  <a:pt x="104474" y="1078912"/>
                </a:lnTo>
                <a:lnTo>
                  <a:pt x="140232" y="1128583"/>
                </a:lnTo>
                <a:lnTo>
                  <a:pt x="166116" y="1158841"/>
                </a:lnTo>
                <a:lnTo>
                  <a:pt x="166116" y="739140"/>
                </a:lnTo>
                <a:lnTo>
                  <a:pt x="168666" y="689239"/>
                </a:lnTo>
                <a:lnTo>
                  <a:pt x="176185" y="640455"/>
                </a:lnTo>
                <a:lnTo>
                  <a:pt x="188474" y="592943"/>
                </a:lnTo>
                <a:lnTo>
                  <a:pt x="205337" y="546859"/>
                </a:lnTo>
                <a:lnTo>
                  <a:pt x="226575" y="502360"/>
                </a:lnTo>
                <a:lnTo>
                  <a:pt x="251991" y="459601"/>
                </a:lnTo>
                <a:lnTo>
                  <a:pt x="281387" y="418737"/>
                </a:lnTo>
                <a:lnTo>
                  <a:pt x="314565" y="379927"/>
                </a:lnTo>
                <a:lnTo>
                  <a:pt x="351328" y="343324"/>
                </a:lnTo>
                <a:lnTo>
                  <a:pt x="391477" y="309086"/>
                </a:lnTo>
                <a:lnTo>
                  <a:pt x="434815" y="277368"/>
                </a:lnTo>
                <a:lnTo>
                  <a:pt x="481145" y="248326"/>
                </a:lnTo>
                <a:lnTo>
                  <a:pt x="530267" y="222117"/>
                </a:lnTo>
                <a:lnTo>
                  <a:pt x="581986" y="198896"/>
                </a:lnTo>
                <a:lnTo>
                  <a:pt x="636103" y="178819"/>
                </a:lnTo>
                <a:lnTo>
                  <a:pt x="692420" y="162043"/>
                </a:lnTo>
                <a:lnTo>
                  <a:pt x="750739" y="148724"/>
                </a:lnTo>
                <a:lnTo>
                  <a:pt x="810864" y="139016"/>
                </a:lnTo>
                <a:lnTo>
                  <a:pt x="872595" y="133078"/>
                </a:lnTo>
                <a:lnTo>
                  <a:pt x="935736" y="131064"/>
                </a:lnTo>
                <a:lnTo>
                  <a:pt x="998876" y="133078"/>
                </a:lnTo>
                <a:lnTo>
                  <a:pt x="1060607" y="139016"/>
                </a:lnTo>
                <a:lnTo>
                  <a:pt x="1120732" y="148724"/>
                </a:lnTo>
                <a:lnTo>
                  <a:pt x="1179051" y="162043"/>
                </a:lnTo>
                <a:lnTo>
                  <a:pt x="1235368" y="178819"/>
                </a:lnTo>
                <a:lnTo>
                  <a:pt x="1289485" y="198896"/>
                </a:lnTo>
                <a:lnTo>
                  <a:pt x="1341204" y="222117"/>
                </a:lnTo>
                <a:lnTo>
                  <a:pt x="1390326" y="248326"/>
                </a:lnTo>
                <a:lnTo>
                  <a:pt x="1436656" y="277368"/>
                </a:lnTo>
                <a:lnTo>
                  <a:pt x="1479994" y="309086"/>
                </a:lnTo>
                <a:lnTo>
                  <a:pt x="1520143" y="343324"/>
                </a:lnTo>
                <a:lnTo>
                  <a:pt x="1556906" y="379927"/>
                </a:lnTo>
                <a:lnTo>
                  <a:pt x="1590084" y="418737"/>
                </a:lnTo>
                <a:lnTo>
                  <a:pt x="1619480" y="459601"/>
                </a:lnTo>
                <a:lnTo>
                  <a:pt x="1644896" y="502360"/>
                </a:lnTo>
                <a:lnTo>
                  <a:pt x="1666134" y="546859"/>
                </a:lnTo>
                <a:lnTo>
                  <a:pt x="1682997" y="592943"/>
                </a:lnTo>
                <a:lnTo>
                  <a:pt x="1695286" y="640455"/>
                </a:lnTo>
                <a:lnTo>
                  <a:pt x="1702805" y="689239"/>
                </a:lnTo>
                <a:lnTo>
                  <a:pt x="1705356" y="739140"/>
                </a:lnTo>
                <a:lnTo>
                  <a:pt x="1705356" y="1158841"/>
                </a:lnTo>
                <a:lnTo>
                  <a:pt x="1731239" y="1128583"/>
                </a:lnTo>
                <a:lnTo>
                  <a:pt x="1766997" y="1078912"/>
                </a:lnTo>
                <a:lnTo>
                  <a:pt x="1797915" y="1026937"/>
                </a:lnTo>
                <a:lnTo>
                  <a:pt x="1823752" y="972848"/>
                </a:lnTo>
                <a:lnTo>
                  <a:pt x="1844268" y="916834"/>
                </a:lnTo>
                <a:lnTo>
                  <a:pt x="1859220" y="859084"/>
                </a:lnTo>
                <a:lnTo>
                  <a:pt x="1868368" y="799790"/>
                </a:lnTo>
                <a:lnTo>
                  <a:pt x="1871472" y="739140"/>
                </a:lnTo>
                <a:close/>
              </a:path>
              <a:path w="1871979" h="1478279">
                <a:moveTo>
                  <a:pt x="1705356" y="1158841"/>
                </a:moveTo>
                <a:lnTo>
                  <a:pt x="1705356" y="739140"/>
                </a:lnTo>
                <a:lnTo>
                  <a:pt x="1702805" y="789040"/>
                </a:lnTo>
                <a:lnTo>
                  <a:pt x="1695286" y="837824"/>
                </a:lnTo>
                <a:lnTo>
                  <a:pt x="1682997" y="885336"/>
                </a:lnTo>
                <a:lnTo>
                  <a:pt x="1666134" y="931420"/>
                </a:lnTo>
                <a:lnTo>
                  <a:pt x="1644896" y="975919"/>
                </a:lnTo>
                <a:lnTo>
                  <a:pt x="1619480" y="1018678"/>
                </a:lnTo>
                <a:lnTo>
                  <a:pt x="1590084" y="1059542"/>
                </a:lnTo>
                <a:lnTo>
                  <a:pt x="1556906" y="1098352"/>
                </a:lnTo>
                <a:lnTo>
                  <a:pt x="1520143" y="1134955"/>
                </a:lnTo>
                <a:lnTo>
                  <a:pt x="1479994" y="1169193"/>
                </a:lnTo>
                <a:lnTo>
                  <a:pt x="1436656" y="1200911"/>
                </a:lnTo>
                <a:lnTo>
                  <a:pt x="1390326" y="1229953"/>
                </a:lnTo>
                <a:lnTo>
                  <a:pt x="1341204" y="1256162"/>
                </a:lnTo>
                <a:lnTo>
                  <a:pt x="1289485" y="1279383"/>
                </a:lnTo>
                <a:lnTo>
                  <a:pt x="1235368" y="1299460"/>
                </a:lnTo>
                <a:lnTo>
                  <a:pt x="1179051" y="1316236"/>
                </a:lnTo>
                <a:lnTo>
                  <a:pt x="1120732" y="1329555"/>
                </a:lnTo>
                <a:lnTo>
                  <a:pt x="1060607" y="1339263"/>
                </a:lnTo>
                <a:lnTo>
                  <a:pt x="998876" y="1345201"/>
                </a:lnTo>
                <a:lnTo>
                  <a:pt x="935736" y="1347216"/>
                </a:lnTo>
                <a:lnTo>
                  <a:pt x="872595" y="1345201"/>
                </a:lnTo>
                <a:lnTo>
                  <a:pt x="810864" y="1339263"/>
                </a:lnTo>
                <a:lnTo>
                  <a:pt x="750739" y="1329555"/>
                </a:lnTo>
                <a:lnTo>
                  <a:pt x="692420" y="1316236"/>
                </a:lnTo>
                <a:lnTo>
                  <a:pt x="636103" y="1299460"/>
                </a:lnTo>
                <a:lnTo>
                  <a:pt x="581986" y="1279383"/>
                </a:lnTo>
                <a:lnTo>
                  <a:pt x="530267" y="1256162"/>
                </a:lnTo>
                <a:lnTo>
                  <a:pt x="481145" y="1229953"/>
                </a:lnTo>
                <a:lnTo>
                  <a:pt x="434815" y="1200911"/>
                </a:lnTo>
                <a:lnTo>
                  <a:pt x="391477" y="1169193"/>
                </a:lnTo>
                <a:lnTo>
                  <a:pt x="351328" y="1134955"/>
                </a:lnTo>
                <a:lnTo>
                  <a:pt x="314565" y="1098352"/>
                </a:lnTo>
                <a:lnTo>
                  <a:pt x="281387" y="1059542"/>
                </a:lnTo>
                <a:lnTo>
                  <a:pt x="251991" y="1018678"/>
                </a:lnTo>
                <a:lnTo>
                  <a:pt x="226575" y="975919"/>
                </a:lnTo>
                <a:lnTo>
                  <a:pt x="205337" y="931420"/>
                </a:lnTo>
                <a:lnTo>
                  <a:pt x="188474" y="885336"/>
                </a:lnTo>
                <a:lnTo>
                  <a:pt x="176185" y="837824"/>
                </a:lnTo>
                <a:lnTo>
                  <a:pt x="168666" y="789040"/>
                </a:lnTo>
                <a:lnTo>
                  <a:pt x="166116" y="739140"/>
                </a:lnTo>
                <a:lnTo>
                  <a:pt x="166116" y="1158841"/>
                </a:lnTo>
                <a:lnTo>
                  <a:pt x="225300" y="1220252"/>
                </a:lnTo>
                <a:lnTo>
                  <a:pt x="274129" y="1261872"/>
                </a:lnTo>
                <a:lnTo>
                  <a:pt x="326833" y="1300428"/>
                </a:lnTo>
                <a:lnTo>
                  <a:pt x="383170" y="1335731"/>
                </a:lnTo>
                <a:lnTo>
                  <a:pt x="442899" y="1367591"/>
                </a:lnTo>
                <a:lnTo>
                  <a:pt x="505780" y="1395819"/>
                </a:lnTo>
                <a:lnTo>
                  <a:pt x="571571" y="1420225"/>
                </a:lnTo>
                <a:lnTo>
                  <a:pt x="640031" y="1440618"/>
                </a:lnTo>
                <a:lnTo>
                  <a:pt x="710918" y="1456811"/>
                </a:lnTo>
                <a:lnTo>
                  <a:pt x="783992" y="1468611"/>
                </a:lnTo>
                <a:lnTo>
                  <a:pt x="859012" y="1475831"/>
                </a:lnTo>
                <a:lnTo>
                  <a:pt x="935736" y="1478280"/>
                </a:lnTo>
                <a:lnTo>
                  <a:pt x="1012459" y="1475831"/>
                </a:lnTo>
                <a:lnTo>
                  <a:pt x="1087479" y="1468611"/>
                </a:lnTo>
                <a:lnTo>
                  <a:pt x="1160553" y="1456811"/>
                </a:lnTo>
                <a:lnTo>
                  <a:pt x="1231440" y="1440618"/>
                </a:lnTo>
                <a:lnTo>
                  <a:pt x="1299900" y="1420225"/>
                </a:lnTo>
                <a:lnTo>
                  <a:pt x="1365691" y="1395819"/>
                </a:lnTo>
                <a:lnTo>
                  <a:pt x="1428572" y="1367591"/>
                </a:lnTo>
                <a:lnTo>
                  <a:pt x="1488301" y="1335731"/>
                </a:lnTo>
                <a:lnTo>
                  <a:pt x="1544638" y="1300428"/>
                </a:lnTo>
                <a:lnTo>
                  <a:pt x="1597342" y="1261872"/>
                </a:lnTo>
                <a:lnTo>
                  <a:pt x="1646171" y="1220252"/>
                </a:lnTo>
                <a:lnTo>
                  <a:pt x="1690884" y="1175759"/>
                </a:lnTo>
                <a:lnTo>
                  <a:pt x="1705356" y="1158841"/>
                </a:lnTo>
                <a:close/>
              </a:path>
            </a:pathLst>
          </a:custGeom>
          <a:solidFill>
            <a:srgbClr val="B90000"/>
          </a:solidFill>
        </p:spPr>
        <p:txBody>
          <a:bodyPr wrap="square" lIns="0" tIns="0" rIns="0" bIns="0" rtlCol="0"/>
          <a:lstStyle/>
          <a:p>
            <a:endParaRPr/>
          </a:p>
        </p:txBody>
      </p:sp>
      <p:sp>
        <p:nvSpPr>
          <p:cNvPr id="4" name="object 4"/>
          <p:cNvSpPr/>
          <p:nvPr/>
        </p:nvSpPr>
        <p:spPr>
          <a:xfrm>
            <a:off x="6777101" y="5278373"/>
            <a:ext cx="1560830" cy="1235710"/>
          </a:xfrm>
          <a:custGeom>
            <a:avLst/>
            <a:gdLst/>
            <a:ahLst/>
            <a:cxnLst/>
            <a:rect l="l" t="t" r="r" b="b"/>
            <a:pathLst>
              <a:path w="1560829" h="1235709">
                <a:moveTo>
                  <a:pt x="1560575" y="617219"/>
                </a:moveTo>
                <a:lnTo>
                  <a:pt x="1557991" y="566634"/>
                </a:lnTo>
                <a:lnTo>
                  <a:pt x="1550372" y="517168"/>
                </a:lnTo>
                <a:lnTo>
                  <a:pt x="1537918" y="468981"/>
                </a:lnTo>
                <a:lnTo>
                  <a:pt x="1520830" y="422233"/>
                </a:lnTo>
                <a:lnTo>
                  <a:pt x="1499306" y="377082"/>
                </a:lnTo>
                <a:lnTo>
                  <a:pt x="1473547" y="333689"/>
                </a:lnTo>
                <a:lnTo>
                  <a:pt x="1443754" y="292213"/>
                </a:lnTo>
                <a:lnTo>
                  <a:pt x="1410126" y="252813"/>
                </a:lnTo>
                <a:lnTo>
                  <a:pt x="1372863" y="215648"/>
                </a:lnTo>
                <a:lnTo>
                  <a:pt x="1332166" y="180879"/>
                </a:lnTo>
                <a:lnTo>
                  <a:pt x="1288234" y="148665"/>
                </a:lnTo>
                <a:lnTo>
                  <a:pt x="1241267" y="119164"/>
                </a:lnTo>
                <a:lnTo>
                  <a:pt x="1191466" y="92537"/>
                </a:lnTo>
                <a:lnTo>
                  <a:pt x="1139029" y="68943"/>
                </a:lnTo>
                <a:lnTo>
                  <a:pt x="1084159" y="48541"/>
                </a:lnTo>
                <a:lnTo>
                  <a:pt x="1027054" y="31491"/>
                </a:lnTo>
                <a:lnTo>
                  <a:pt x="967914" y="17953"/>
                </a:lnTo>
                <a:lnTo>
                  <a:pt x="906940" y="8085"/>
                </a:lnTo>
                <a:lnTo>
                  <a:pt x="844331" y="2047"/>
                </a:lnTo>
                <a:lnTo>
                  <a:pt x="780287" y="0"/>
                </a:lnTo>
                <a:lnTo>
                  <a:pt x="716244" y="2047"/>
                </a:lnTo>
                <a:lnTo>
                  <a:pt x="653635" y="8085"/>
                </a:lnTo>
                <a:lnTo>
                  <a:pt x="592661" y="17953"/>
                </a:lnTo>
                <a:lnTo>
                  <a:pt x="533521" y="31491"/>
                </a:lnTo>
                <a:lnTo>
                  <a:pt x="476416" y="48541"/>
                </a:lnTo>
                <a:lnTo>
                  <a:pt x="421546" y="68943"/>
                </a:lnTo>
                <a:lnTo>
                  <a:pt x="369109" y="92537"/>
                </a:lnTo>
                <a:lnTo>
                  <a:pt x="319308" y="119164"/>
                </a:lnTo>
                <a:lnTo>
                  <a:pt x="272341" y="148665"/>
                </a:lnTo>
                <a:lnTo>
                  <a:pt x="228409" y="180879"/>
                </a:lnTo>
                <a:lnTo>
                  <a:pt x="187712" y="215648"/>
                </a:lnTo>
                <a:lnTo>
                  <a:pt x="150449" y="252813"/>
                </a:lnTo>
                <a:lnTo>
                  <a:pt x="116821" y="292213"/>
                </a:lnTo>
                <a:lnTo>
                  <a:pt x="87028" y="333689"/>
                </a:lnTo>
                <a:lnTo>
                  <a:pt x="61269" y="377082"/>
                </a:lnTo>
                <a:lnTo>
                  <a:pt x="39745" y="422233"/>
                </a:lnTo>
                <a:lnTo>
                  <a:pt x="22657" y="468981"/>
                </a:lnTo>
                <a:lnTo>
                  <a:pt x="10203" y="517168"/>
                </a:lnTo>
                <a:lnTo>
                  <a:pt x="2584" y="566634"/>
                </a:lnTo>
                <a:lnTo>
                  <a:pt x="0" y="617220"/>
                </a:lnTo>
                <a:lnTo>
                  <a:pt x="2584" y="667914"/>
                </a:lnTo>
                <a:lnTo>
                  <a:pt x="10203" y="717477"/>
                </a:lnTo>
                <a:lnTo>
                  <a:pt x="22657" y="765752"/>
                </a:lnTo>
                <a:lnTo>
                  <a:pt x="39745" y="812578"/>
                </a:lnTo>
                <a:lnTo>
                  <a:pt x="61269" y="857797"/>
                </a:lnTo>
                <a:lnTo>
                  <a:pt x="87028" y="901250"/>
                </a:lnTo>
                <a:lnTo>
                  <a:pt x="116821" y="942779"/>
                </a:lnTo>
                <a:lnTo>
                  <a:pt x="150449" y="982224"/>
                </a:lnTo>
                <a:lnTo>
                  <a:pt x="187712" y="1019426"/>
                </a:lnTo>
                <a:lnTo>
                  <a:pt x="228409" y="1054227"/>
                </a:lnTo>
                <a:lnTo>
                  <a:pt x="272341" y="1086467"/>
                </a:lnTo>
                <a:lnTo>
                  <a:pt x="319308" y="1115988"/>
                </a:lnTo>
                <a:lnTo>
                  <a:pt x="369109" y="1142631"/>
                </a:lnTo>
                <a:lnTo>
                  <a:pt x="421546" y="1166237"/>
                </a:lnTo>
                <a:lnTo>
                  <a:pt x="476416" y="1186648"/>
                </a:lnTo>
                <a:lnTo>
                  <a:pt x="533521" y="1203703"/>
                </a:lnTo>
                <a:lnTo>
                  <a:pt x="592661" y="1217246"/>
                </a:lnTo>
                <a:lnTo>
                  <a:pt x="653635" y="1227115"/>
                </a:lnTo>
                <a:lnTo>
                  <a:pt x="716244" y="1233153"/>
                </a:lnTo>
                <a:lnTo>
                  <a:pt x="780287" y="1235202"/>
                </a:lnTo>
                <a:lnTo>
                  <a:pt x="844331" y="1233153"/>
                </a:lnTo>
                <a:lnTo>
                  <a:pt x="906940" y="1227115"/>
                </a:lnTo>
                <a:lnTo>
                  <a:pt x="967914" y="1217246"/>
                </a:lnTo>
                <a:lnTo>
                  <a:pt x="1027054" y="1203703"/>
                </a:lnTo>
                <a:lnTo>
                  <a:pt x="1084159" y="1186648"/>
                </a:lnTo>
                <a:lnTo>
                  <a:pt x="1139029" y="1166237"/>
                </a:lnTo>
                <a:lnTo>
                  <a:pt x="1191466" y="1142631"/>
                </a:lnTo>
                <a:lnTo>
                  <a:pt x="1241267" y="1115988"/>
                </a:lnTo>
                <a:lnTo>
                  <a:pt x="1288234" y="1086467"/>
                </a:lnTo>
                <a:lnTo>
                  <a:pt x="1332166" y="1054227"/>
                </a:lnTo>
                <a:lnTo>
                  <a:pt x="1372863" y="1019426"/>
                </a:lnTo>
                <a:lnTo>
                  <a:pt x="1410126" y="982224"/>
                </a:lnTo>
                <a:lnTo>
                  <a:pt x="1443754" y="942779"/>
                </a:lnTo>
                <a:lnTo>
                  <a:pt x="1473547" y="901250"/>
                </a:lnTo>
                <a:lnTo>
                  <a:pt x="1499306" y="857797"/>
                </a:lnTo>
                <a:lnTo>
                  <a:pt x="1520830" y="812578"/>
                </a:lnTo>
                <a:lnTo>
                  <a:pt x="1537918" y="765752"/>
                </a:lnTo>
                <a:lnTo>
                  <a:pt x="1550372" y="717477"/>
                </a:lnTo>
                <a:lnTo>
                  <a:pt x="1557991" y="667914"/>
                </a:lnTo>
                <a:lnTo>
                  <a:pt x="1560575" y="617219"/>
                </a:lnTo>
                <a:close/>
              </a:path>
            </a:pathLst>
          </a:custGeom>
          <a:solidFill>
            <a:srgbClr val="FFFF66"/>
          </a:solidFill>
        </p:spPr>
        <p:txBody>
          <a:bodyPr wrap="square" lIns="0" tIns="0" rIns="0" bIns="0" rtlCol="0"/>
          <a:lstStyle/>
          <a:p>
            <a:endParaRPr/>
          </a:p>
        </p:txBody>
      </p:sp>
      <p:sp>
        <p:nvSpPr>
          <p:cNvPr id="5" name="object 5"/>
          <p:cNvSpPr/>
          <p:nvPr/>
        </p:nvSpPr>
        <p:spPr>
          <a:xfrm>
            <a:off x="6777101" y="5278373"/>
            <a:ext cx="1560830" cy="1235710"/>
          </a:xfrm>
          <a:custGeom>
            <a:avLst/>
            <a:gdLst/>
            <a:ahLst/>
            <a:cxnLst/>
            <a:rect l="l" t="t" r="r" b="b"/>
            <a:pathLst>
              <a:path w="1560829" h="1235709">
                <a:moveTo>
                  <a:pt x="780287" y="0"/>
                </a:moveTo>
                <a:lnTo>
                  <a:pt x="716244" y="2047"/>
                </a:lnTo>
                <a:lnTo>
                  <a:pt x="653635" y="8085"/>
                </a:lnTo>
                <a:lnTo>
                  <a:pt x="592661" y="17953"/>
                </a:lnTo>
                <a:lnTo>
                  <a:pt x="533521" y="31491"/>
                </a:lnTo>
                <a:lnTo>
                  <a:pt x="476416" y="48541"/>
                </a:lnTo>
                <a:lnTo>
                  <a:pt x="421546" y="68943"/>
                </a:lnTo>
                <a:lnTo>
                  <a:pt x="369109" y="92537"/>
                </a:lnTo>
                <a:lnTo>
                  <a:pt x="319308" y="119164"/>
                </a:lnTo>
                <a:lnTo>
                  <a:pt x="272341" y="148665"/>
                </a:lnTo>
                <a:lnTo>
                  <a:pt x="228409" y="180879"/>
                </a:lnTo>
                <a:lnTo>
                  <a:pt x="187712" y="215648"/>
                </a:lnTo>
                <a:lnTo>
                  <a:pt x="150449" y="252813"/>
                </a:lnTo>
                <a:lnTo>
                  <a:pt x="116821" y="292213"/>
                </a:lnTo>
                <a:lnTo>
                  <a:pt x="87028" y="333689"/>
                </a:lnTo>
                <a:lnTo>
                  <a:pt x="61269" y="377082"/>
                </a:lnTo>
                <a:lnTo>
                  <a:pt x="39745" y="422233"/>
                </a:lnTo>
                <a:lnTo>
                  <a:pt x="22657" y="468981"/>
                </a:lnTo>
                <a:lnTo>
                  <a:pt x="10203" y="517168"/>
                </a:lnTo>
                <a:lnTo>
                  <a:pt x="2584" y="566634"/>
                </a:lnTo>
                <a:lnTo>
                  <a:pt x="0" y="617220"/>
                </a:lnTo>
                <a:lnTo>
                  <a:pt x="2584" y="667914"/>
                </a:lnTo>
                <a:lnTo>
                  <a:pt x="10203" y="717477"/>
                </a:lnTo>
                <a:lnTo>
                  <a:pt x="22657" y="765752"/>
                </a:lnTo>
                <a:lnTo>
                  <a:pt x="39745" y="812578"/>
                </a:lnTo>
                <a:lnTo>
                  <a:pt x="61269" y="857797"/>
                </a:lnTo>
                <a:lnTo>
                  <a:pt x="87028" y="901250"/>
                </a:lnTo>
                <a:lnTo>
                  <a:pt x="116821" y="942779"/>
                </a:lnTo>
                <a:lnTo>
                  <a:pt x="150449" y="982224"/>
                </a:lnTo>
                <a:lnTo>
                  <a:pt x="187712" y="1019426"/>
                </a:lnTo>
                <a:lnTo>
                  <a:pt x="228409" y="1054227"/>
                </a:lnTo>
                <a:lnTo>
                  <a:pt x="272341" y="1086467"/>
                </a:lnTo>
                <a:lnTo>
                  <a:pt x="319308" y="1115988"/>
                </a:lnTo>
                <a:lnTo>
                  <a:pt x="369109" y="1142631"/>
                </a:lnTo>
                <a:lnTo>
                  <a:pt x="421546" y="1166237"/>
                </a:lnTo>
                <a:lnTo>
                  <a:pt x="476416" y="1186648"/>
                </a:lnTo>
                <a:lnTo>
                  <a:pt x="533521" y="1203703"/>
                </a:lnTo>
                <a:lnTo>
                  <a:pt x="592661" y="1217246"/>
                </a:lnTo>
                <a:lnTo>
                  <a:pt x="653635" y="1227115"/>
                </a:lnTo>
                <a:lnTo>
                  <a:pt x="716244" y="1233153"/>
                </a:lnTo>
                <a:lnTo>
                  <a:pt x="780287" y="1235202"/>
                </a:lnTo>
                <a:lnTo>
                  <a:pt x="844331" y="1233153"/>
                </a:lnTo>
                <a:lnTo>
                  <a:pt x="906940" y="1227115"/>
                </a:lnTo>
                <a:lnTo>
                  <a:pt x="967914" y="1217246"/>
                </a:lnTo>
                <a:lnTo>
                  <a:pt x="1027054" y="1203703"/>
                </a:lnTo>
                <a:lnTo>
                  <a:pt x="1084159" y="1186648"/>
                </a:lnTo>
                <a:lnTo>
                  <a:pt x="1139029" y="1166237"/>
                </a:lnTo>
                <a:lnTo>
                  <a:pt x="1191466" y="1142631"/>
                </a:lnTo>
                <a:lnTo>
                  <a:pt x="1241267" y="1115988"/>
                </a:lnTo>
                <a:lnTo>
                  <a:pt x="1288234" y="1086467"/>
                </a:lnTo>
                <a:lnTo>
                  <a:pt x="1332166" y="1054227"/>
                </a:lnTo>
                <a:lnTo>
                  <a:pt x="1372863" y="1019426"/>
                </a:lnTo>
                <a:lnTo>
                  <a:pt x="1410126" y="982224"/>
                </a:lnTo>
                <a:lnTo>
                  <a:pt x="1443754" y="942779"/>
                </a:lnTo>
                <a:lnTo>
                  <a:pt x="1473547" y="901250"/>
                </a:lnTo>
                <a:lnTo>
                  <a:pt x="1499306" y="857797"/>
                </a:lnTo>
                <a:lnTo>
                  <a:pt x="1520830" y="812578"/>
                </a:lnTo>
                <a:lnTo>
                  <a:pt x="1537918" y="765752"/>
                </a:lnTo>
                <a:lnTo>
                  <a:pt x="1550372" y="717477"/>
                </a:lnTo>
                <a:lnTo>
                  <a:pt x="1557991" y="667914"/>
                </a:lnTo>
                <a:lnTo>
                  <a:pt x="1560575" y="617219"/>
                </a:lnTo>
                <a:lnTo>
                  <a:pt x="1557991" y="566634"/>
                </a:lnTo>
                <a:lnTo>
                  <a:pt x="1550372" y="517168"/>
                </a:lnTo>
                <a:lnTo>
                  <a:pt x="1537918" y="468981"/>
                </a:lnTo>
                <a:lnTo>
                  <a:pt x="1520830" y="422233"/>
                </a:lnTo>
                <a:lnTo>
                  <a:pt x="1499306" y="377082"/>
                </a:lnTo>
                <a:lnTo>
                  <a:pt x="1473547" y="333689"/>
                </a:lnTo>
                <a:lnTo>
                  <a:pt x="1443754" y="292213"/>
                </a:lnTo>
                <a:lnTo>
                  <a:pt x="1410126" y="252813"/>
                </a:lnTo>
                <a:lnTo>
                  <a:pt x="1372863" y="215648"/>
                </a:lnTo>
                <a:lnTo>
                  <a:pt x="1332166" y="180879"/>
                </a:lnTo>
                <a:lnTo>
                  <a:pt x="1288234" y="148665"/>
                </a:lnTo>
                <a:lnTo>
                  <a:pt x="1241267" y="119164"/>
                </a:lnTo>
                <a:lnTo>
                  <a:pt x="1191466" y="92537"/>
                </a:lnTo>
                <a:lnTo>
                  <a:pt x="1139029" y="68943"/>
                </a:lnTo>
                <a:lnTo>
                  <a:pt x="1084159" y="48541"/>
                </a:lnTo>
                <a:lnTo>
                  <a:pt x="1027054" y="31491"/>
                </a:lnTo>
                <a:lnTo>
                  <a:pt x="967914" y="17953"/>
                </a:lnTo>
                <a:lnTo>
                  <a:pt x="906940" y="8085"/>
                </a:lnTo>
                <a:lnTo>
                  <a:pt x="844331" y="2047"/>
                </a:lnTo>
                <a:lnTo>
                  <a:pt x="780287" y="0"/>
                </a:lnTo>
                <a:close/>
              </a:path>
            </a:pathLst>
          </a:custGeom>
          <a:ln w="28575">
            <a:solidFill>
              <a:srgbClr val="FFFFFF"/>
            </a:solidFill>
          </a:ln>
        </p:spPr>
        <p:txBody>
          <a:bodyPr wrap="square" lIns="0" tIns="0" rIns="0" bIns="0" rtlCol="0"/>
          <a:lstStyle/>
          <a:p>
            <a:endParaRPr/>
          </a:p>
        </p:txBody>
      </p:sp>
      <p:sp>
        <p:nvSpPr>
          <p:cNvPr id="6" name="object 6"/>
          <p:cNvSpPr txBox="1"/>
          <p:nvPr/>
        </p:nvSpPr>
        <p:spPr>
          <a:xfrm>
            <a:off x="1050931" y="1424652"/>
            <a:ext cx="8150225" cy="5014193"/>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Ø"/>
            </a:pPr>
            <a:r>
              <a:rPr sz="2000" b="1" spc="-5" dirty="0" err="1">
                <a:latin typeface="Arial" panose="020B0604020202020204" pitchFamily="34" charset="0"/>
                <a:ea typeface="Microsoft JhengHei UI" panose="020B0604030504040204" pitchFamily="34" charset="-120"/>
                <a:cs typeface="微软雅黑"/>
              </a:rPr>
              <a:t>关于属性的规则：工程化的要求</a:t>
            </a:r>
            <a:endParaRPr sz="2000" b="1" dirty="0">
              <a:latin typeface="Arial" panose="020B0604020202020204" pitchFamily="34" charset="0"/>
              <a:ea typeface="Microsoft JhengHei UI" panose="020B0604030504040204" pitchFamily="34" charset="-120"/>
              <a:cs typeface="微软雅黑"/>
            </a:endParaRPr>
          </a:p>
          <a:p>
            <a:pPr marL="812165" marR="5080" indent="-342900">
              <a:lnSpc>
                <a:spcPct val="1197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每个属性都必须有一个唯一的名称，且相同的名字必须总是描述相</a:t>
            </a:r>
            <a:r>
              <a:rPr sz="2000" spc="-5" dirty="0">
                <a:latin typeface="Arial" panose="020B0604020202020204" pitchFamily="34" charset="0"/>
                <a:ea typeface="Microsoft JhengHei UI" panose="020B0604030504040204" pitchFamily="34" charset="-120"/>
                <a:cs typeface="微软雅黑"/>
              </a:rPr>
              <a:t> 同的含义。因此相同的含义不可能对应于不同的名字(别名除外)</a:t>
            </a:r>
            <a:endParaRPr sz="2000" dirty="0">
              <a:latin typeface="Arial" panose="020B0604020202020204" pitchFamily="34" charset="0"/>
              <a:ea typeface="Microsoft JhengHei UI" panose="020B0604030504040204" pitchFamily="34" charset="-120"/>
              <a:cs typeface="微软雅黑"/>
            </a:endParaRPr>
          </a:p>
          <a:p>
            <a:pPr marL="812165" marR="5080" indent="-342900">
              <a:lnSpc>
                <a:spcPct val="1197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每个实体可以具有任意个属性，一个属性只能归属于一个实体，这</a:t>
            </a:r>
            <a:r>
              <a:rPr sz="2000" spc="-5" dirty="0">
                <a:latin typeface="Arial" panose="020B0604020202020204" pitchFamily="34" charset="0"/>
                <a:ea typeface="Microsoft JhengHei UI" panose="020B0604030504040204" pitchFamily="34" charset="-120"/>
                <a:cs typeface="微软雅黑"/>
              </a:rPr>
              <a:t> 一规则称“单主规则”</a:t>
            </a:r>
            <a:endParaRPr sz="2000" dirty="0">
              <a:latin typeface="Arial" panose="020B0604020202020204" pitchFamily="34" charset="0"/>
              <a:ea typeface="Microsoft JhengHei UI" panose="020B0604030504040204" pitchFamily="34" charset="-120"/>
              <a:cs typeface="微软雅黑"/>
            </a:endParaRPr>
          </a:p>
          <a:p>
            <a:pPr marL="812165" marR="5080" indent="-342900">
              <a:lnSpc>
                <a:spcPct val="119700"/>
              </a:lnSpc>
              <a:spcBef>
                <a:spcPts val="5"/>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一个实体可有任意个</a:t>
            </a:r>
            <a:r>
              <a:rPr sz="2000" spc="-5" dirty="0" err="1">
                <a:solidFill>
                  <a:srgbClr val="FF0000"/>
                </a:solidFill>
                <a:latin typeface="Arial" panose="020B0604020202020204" pitchFamily="34" charset="0"/>
                <a:ea typeface="Microsoft JhengHei UI" panose="020B0604030504040204" pitchFamily="34" charset="-120"/>
                <a:cs typeface="微软雅黑"/>
              </a:rPr>
              <a:t>继承属性</a:t>
            </a:r>
            <a:r>
              <a:rPr sz="2000" spc="-5" dirty="0" err="1">
                <a:latin typeface="Arial" panose="020B0604020202020204" pitchFamily="34" charset="0"/>
                <a:ea typeface="Microsoft JhengHei UI" panose="020B0604030504040204" pitchFamily="34" charset="-120"/>
                <a:cs typeface="微软雅黑"/>
              </a:rPr>
              <a:t>，而每个继承属性都</a:t>
            </a:r>
            <a:r>
              <a:rPr sz="2000" spc="-5" dirty="0" err="1">
                <a:solidFill>
                  <a:srgbClr val="FF0000"/>
                </a:solidFill>
                <a:latin typeface="Arial" panose="020B0604020202020204" pitchFamily="34" charset="0"/>
                <a:ea typeface="Microsoft JhengHei UI" panose="020B0604030504040204" pitchFamily="34" charset="-120"/>
                <a:cs typeface="微软雅黑"/>
              </a:rPr>
              <a:t>必须是</a:t>
            </a:r>
            <a:r>
              <a:rPr sz="2000" spc="-5" dirty="0" err="1">
                <a:latin typeface="Arial" panose="020B0604020202020204" pitchFamily="34" charset="0"/>
                <a:ea typeface="Microsoft JhengHei UI" panose="020B0604030504040204" pitchFamily="34" charset="-120"/>
                <a:cs typeface="微软雅黑"/>
              </a:rPr>
              <a:t>某个相关</a:t>
            </a:r>
            <a:r>
              <a:rPr sz="2000" spc="-5" dirty="0">
                <a:latin typeface="Arial" panose="020B0604020202020204" pitchFamily="34" charset="0"/>
                <a:ea typeface="Microsoft JhengHei UI" panose="020B0604030504040204" pitchFamily="34" charset="-120"/>
                <a:cs typeface="微软雅黑"/>
              </a:rPr>
              <a:t> 的父亲实体或一般</a:t>
            </a:r>
            <a:r>
              <a:rPr sz="2000" spc="-5" dirty="0">
                <a:solidFill>
                  <a:srgbClr val="FF0000"/>
                </a:solidFill>
                <a:latin typeface="Arial" panose="020B0604020202020204" pitchFamily="34" charset="0"/>
                <a:ea typeface="Microsoft JhengHei UI" panose="020B0604030504040204" pitchFamily="34" charset="-120"/>
                <a:cs typeface="微软雅黑"/>
              </a:rPr>
              <a:t>实体主关键字</a:t>
            </a:r>
            <a:r>
              <a:rPr sz="2000" spc="-5" dirty="0">
                <a:latin typeface="Arial" panose="020B0604020202020204" pitchFamily="34" charset="0"/>
                <a:ea typeface="Microsoft JhengHei UI" panose="020B0604030504040204" pitchFamily="34" charset="-120"/>
                <a:cs typeface="微软雅黑"/>
              </a:rPr>
              <a:t>的一部分。</a:t>
            </a:r>
            <a:endParaRPr sz="2000" dirty="0">
              <a:latin typeface="Arial" panose="020B0604020202020204" pitchFamily="34" charset="0"/>
              <a:ea typeface="Microsoft JhengHei UI" panose="020B0604030504040204" pitchFamily="34" charset="-120"/>
              <a:cs typeface="微软雅黑"/>
            </a:endParaRPr>
          </a:p>
          <a:p>
            <a:pPr marL="812165" marR="5080" indent="-342900">
              <a:lnSpc>
                <a:spcPct val="119700"/>
              </a:lnSpc>
              <a:buFont typeface="Wingdings" panose="05000000000000000000" pitchFamily="2" charset="2"/>
              <a:buChar char="q"/>
            </a:pPr>
            <a:r>
              <a:rPr sz="2000" spc="-5" dirty="0" err="1">
                <a:solidFill>
                  <a:srgbClr val="FF0000"/>
                </a:solidFill>
                <a:latin typeface="Arial" panose="020B0604020202020204" pitchFamily="34" charset="0"/>
                <a:ea typeface="Microsoft JhengHei UI" panose="020B0604030504040204" pitchFamily="34" charset="-120"/>
                <a:cs typeface="微软雅黑"/>
              </a:rPr>
              <a:t>实体的每一个实例，对每一个属性都必须具有一个值。这一规则称</a:t>
            </a:r>
            <a:r>
              <a:rPr sz="2000" spc="-5" dirty="0">
                <a:solidFill>
                  <a:srgbClr val="FF0000"/>
                </a:solidFill>
                <a:latin typeface="Arial" panose="020B0604020202020204" pitchFamily="34" charset="0"/>
                <a:ea typeface="Microsoft JhengHei UI" panose="020B0604030504040204" pitchFamily="34" charset="-120"/>
                <a:cs typeface="微软雅黑"/>
              </a:rPr>
              <a:t> </a:t>
            </a:r>
            <a:r>
              <a:rPr sz="2000" spc="-5" dirty="0" err="1">
                <a:solidFill>
                  <a:srgbClr val="FF0000"/>
                </a:solidFill>
                <a:latin typeface="Arial" panose="020B0604020202020204" pitchFamily="34" charset="0"/>
                <a:ea typeface="Microsoft JhengHei UI" panose="020B0604030504040204" pitchFamily="34" charset="-120"/>
                <a:cs typeface="微软雅黑"/>
              </a:rPr>
              <a:t>为“非空规则</a:t>
            </a:r>
            <a:r>
              <a:rPr sz="2000" spc="-5" dirty="0">
                <a:solidFill>
                  <a:srgbClr val="FF0000"/>
                </a:solidFill>
                <a:latin typeface="Arial" panose="020B0604020202020204" pitchFamily="34" charset="0"/>
                <a:ea typeface="Microsoft JhengHei UI" panose="020B0604030504040204" pitchFamily="34" charset="-120"/>
                <a:cs typeface="微软雅黑"/>
              </a:rPr>
              <a:t>”</a:t>
            </a:r>
            <a:r>
              <a:rPr lang="zh-CN" altLang="en-US" sz="2000" spc="-5" dirty="0">
                <a:solidFill>
                  <a:srgbClr val="FF0000"/>
                </a:solidFill>
                <a:latin typeface="Arial" panose="020B0604020202020204" pitchFamily="34" charset="0"/>
                <a:ea typeface="Microsoft JhengHei UI" panose="020B0604030504040204" pitchFamily="34" charset="-120"/>
                <a:cs typeface="微软雅黑"/>
              </a:rPr>
              <a:t>？？？</a:t>
            </a:r>
            <a:endParaRPr sz="2000" dirty="0">
              <a:solidFill>
                <a:srgbClr val="FF0000"/>
              </a:solidFill>
              <a:latin typeface="Arial" panose="020B0604020202020204" pitchFamily="34" charset="0"/>
              <a:ea typeface="Microsoft JhengHei UI" panose="020B0604030504040204" pitchFamily="34" charset="-120"/>
              <a:cs typeface="微软雅黑"/>
            </a:endParaRPr>
          </a:p>
          <a:p>
            <a:pPr marL="812165" marR="5080" indent="-342900">
              <a:lnSpc>
                <a:spcPct val="1197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对于同某实体相关的属性而言，该实体没有一个实例可能具有一个</a:t>
            </a:r>
            <a:r>
              <a:rPr sz="2000" spc="-5" dirty="0">
                <a:latin typeface="Arial" panose="020B0604020202020204" pitchFamily="34" charset="0"/>
                <a:ea typeface="Microsoft JhengHei UI" panose="020B0604030504040204" pitchFamily="34" charset="-120"/>
                <a:cs typeface="微软雅黑"/>
              </a:rPr>
              <a:t> 以上的值。这一规则称为“非重复规则”</a:t>
            </a:r>
            <a:endParaRPr sz="2000" dirty="0">
              <a:latin typeface="Arial" panose="020B0604020202020204" pitchFamily="34" charset="0"/>
              <a:ea typeface="Microsoft JhengHei UI" panose="020B0604030504040204" pitchFamily="34" charset="-120"/>
              <a:cs typeface="微软雅黑"/>
            </a:endParaRPr>
          </a:p>
          <a:p>
            <a:pPr marL="5870575" marR="1001394" indent="635" algn="ctr">
              <a:lnSpc>
                <a:spcPct val="100000"/>
              </a:lnSpc>
              <a:spcBef>
                <a:spcPts val="665"/>
              </a:spcBef>
            </a:pPr>
            <a:r>
              <a:rPr sz="2000" b="1" spc="-5" dirty="0">
                <a:solidFill>
                  <a:srgbClr val="3333CC"/>
                </a:solidFill>
                <a:latin typeface="Arial" panose="020B0604020202020204" pitchFamily="34" charset="0"/>
                <a:ea typeface="Microsoft JhengHei UI" panose="020B0604030504040204" pitchFamily="34" charset="-120"/>
                <a:cs typeface="微软雅黑"/>
              </a:rPr>
              <a:t>请仔细阅 读，并遵照 执行</a:t>
            </a:r>
            <a:endParaRPr sz="2000" dirty="0">
              <a:latin typeface="Arial" panose="020B0604020202020204" pitchFamily="34" charset="0"/>
              <a:ea typeface="Microsoft JhengHei UI" panose="020B0604030504040204" pitchFamily="34" charset="-120"/>
              <a:cs typeface="微软雅黑"/>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IDEF1x-</a:t>
            </a:r>
            <a:r>
              <a:rPr sz="2000" spc="-5" dirty="0">
                <a:solidFill>
                  <a:srgbClr val="FFFFFF"/>
                </a:solidFill>
                <a:latin typeface="华文中宋"/>
                <a:cs typeface="华文中宋"/>
              </a:rPr>
              <a:t>两种实体的区分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关于属性和关键字</a:t>
            </a:r>
            <a:endParaRPr sz="2000">
              <a:latin typeface="华文中宋"/>
              <a:cs typeface="华文中宋"/>
            </a:endParaRPr>
          </a:p>
        </p:txBody>
      </p:sp>
      <p:sp>
        <p:nvSpPr>
          <p:cNvPr id="8" name="标题 6">
            <a:extLst>
              <a:ext uri="{FF2B5EF4-FFF2-40B4-BE49-F238E27FC236}">
                <a16:creationId xmlns:a16="http://schemas.microsoft.com/office/drawing/2014/main" id="{3DD979AC-393E-4C8F-AC7C-738A7B34EC1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IDEF1x-</a:t>
            </a:r>
            <a:r>
              <a:rPr sz="2000" spc="-5" dirty="0">
                <a:solidFill>
                  <a:srgbClr val="FFFFFF"/>
                </a:solidFill>
                <a:latin typeface="华文中宋"/>
                <a:cs typeface="华文中宋"/>
              </a:rPr>
              <a:t>两种实体的区分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关于属性和关键字</a:t>
            </a:r>
            <a:endParaRPr sz="2000">
              <a:latin typeface="华文中宋"/>
              <a:cs typeface="华文中宋"/>
            </a:endParaRPr>
          </a:p>
        </p:txBody>
      </p:sp>
      <p:sp>
        <p:nvSpPr>
          <p:cNvPr id="3" name="object 3"/>
          <p:cNvSpPr txBox="1">
            <a:spLocks noGrp="1"/>
          </p:cNvSpPr>
          <p:nvPr>
            <p:ph type="body" idx="4294967295"/>
          </p:nvPr>
        </p:nvSpPr>
        <p:spPr>
          <a:xfrm>
            <a:off x="1384300" y="1213045"/>
            <a:ext cx="8664575" cy="4616450"/>
          </a:xfrm>
          <a:prstGeom prst="rect">
            <a:avLst/>
          </a:prstGeom>
        </p:spPr>
        <p:txBody>
          <a:bodyPr vert="horz" wrap="square" lIns="0" tIns="0" rIns="0" bIns="0" rtlCol="0">
            <a:spAutoFit/>
          </a:bodyPr>
          <a:lstStyle/>
          <a:p>
            <a:pPr marL="12700" algn="just">
              <a:lnSpc>
                <a:spcPct val="100000"/>
              </a:lnSpc>
            </a:pPr>
            <a:r>
              <a:rPr sz="2000" b="0" spc="-5" dirty="0">
                <a:latin typeface="Wingdings"/>
                <a:cs typeface="Wingdings"/>
              </a:rPr>
              <a:t></a:t>
            </a:r>
            <a:r>
              <a:rPr sz="2000" b="1" spc="-5" dirty="0">
                <a:latin typeface="Arial" panose="020B0604020202020204" pitchFamily="34" charset="0"/>
                <a:ea typeface="Microsoft JhengHei UI" panose="020B0604030504040204" pitchFamily="34" charset="-120"/>
                <a:cs typeface="微软雅黑"/>
              </a:rPr>
              <a:t>关于主关键字和次关键字的规则：工程化的要求</a:t>
            </a:r>
            <a:endParaRPr sz="2000" b="1" dirty="0">
              <a:latin typeface="Arial" panose="020B0604020202020204" pitchFamily="34" charset="0"/>
              <a:ea typeface="Microsoft JhengHei UI" panose="020B0604030504040204" pitchFamily="34" charset="-120"/>
              <a:cs typeface="微软雅黑"/>
            </a:endParaRPr>
          </a:p>
          <a:p>
            <a:pPr marL="35560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每个实体必须有一个主关键字，可有任意个次关键字</a:t>
            </a:r>
            <a:endParaRPr sz="2000" dirty="0">
              <a:latin typeface="Arial" panose="020B0604020202020204" pitchFamily="34" charset="0"/>
              <a:ea typeface="Microsoft JhengHei UI" panose="020B0604030504040204" pitchFamily="34" charset="-120"/>
              <a:cs typeface="微软雅黑"/>
            </a:endParaRPr>
          </a:p>
          <a:p>
            <a:pPr marL="35560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主关键字和次关键字可由单个或多个属性组成</a:t>
            </a:r>
            <a:endParaRPr sz="2000" dirty="0">
              <a:latin typeface="Arial" panose="020B0604020202020204" pitchFamily="34" charset="0"/>
              <a:ea typeface="Microsoft JhengHei UI" panose="020B0604030504040204" pitchFamily="34" charset="-120"/>
              <a:cs typeface="微软雅黑"/>
            </a:endParaRPr>
          </a:p>
          <a:p>
            <a:pPr marL="35560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个别属性可以是多个关键字的一部分</a:t>
            </a:r>
            <a:endParaRPr sz="2000" dirty="0">
              <a:latin typeface="Arial" panose="020B0604020202020204" pitchFamily="34" charset="0"/>
              <a:ea typeface="Microsoft JhengHei UI" panose="020B0604030504040204" pitchFamily="34" charset="-120"/>
              <a:cs typeface="微软雅黑"/>
            </a:endParaRPr>
          </a:p>
          <a:p>
            <a:pPr marL="355600" marR="5080" indent="-342900" algn="just">
              <a:lnSpc>
                <a:spcPct val="100000"/>
              </a:lnSpc>
              <a:buFont typeface="Wingdings" panose="05000000000000000000" pitchFamily="2" charset="2"/>
              <a:buChar char="q"/>
            </a:pPr>
            <a:r>
              <a:rPr sz="2000" b="0" spc="-5" dirty="0" err="1">
                <a:solidFill>
                  <a:srgbClr val="FF0000"/>
                </a:solidFill>
                <a:latin typeface="Arial" panose="020B0604020202020204" pitchFamily="34" charset="0"/>
                <a:ea typeface="Microsoft JhengHei UI" panose="020B0604030504040204" pitchFamily="34" charset="-120"/>
                <a:cs typeface="微软雅黑"/>
              </a:rPr>
              <a:t>构成主关键字或次关键字的属性可以是实体自身所具有的或由某些联系继</a:t>
            </a:r>
            <a:r>
              <a:rPr sz="2000" b="0" spc="-5" dirty="0">
                <a:solidFill>
                  <a:srgbClr val="FF0000"/>
                </a:solidFill>
                <a:latin typeface="Arial" panose="020B0604020202020204" pitchFamily="34" charset="0"/>
                <a:ea typeface="Microsoft JhengHei UI" panose="020B0604030504040204" pitchFamily="34" charset="-120"/>
                <a:cs typeface="微软雅黑"/>
              </a:rPr>
              <a:t> 承得到的属性</a:t>
            </a:r>
            <a:endParaRPr sz="2000" dirty="0">
              <a:solidFill>
                <a:srgbClr val="FF0000"/>
              </a:solidFill>
              <a:latin typeface="Arial" panose="020B0604020202020204" pitchFamily="34" charset="0"/>
              <a:ea typeface="Microsoft JhengHei UI" panose="020B0604030504040204" pitchFamily="34" charset="-120"/>
              <a:cs typeface="微软雅黑"/>
            </a:endParaRPr>
          </a:p>
          <a:p>
            <a:pPr marL="355600" marR="508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主关键字和次关键字必须仅包含有助于唯一标识实体的那些属性。也就是</a:t>
            </a:r>
            <a:r>
              <a:rPr sz="2000" b="0" spc="-5" dirty="0">
                <a:latin typeface="Arial" panose="020B0604020202020204" pitchFamily="34" charset="0"/>
                <a:ea typeface="Microsoft JhengHei UI" panose="020B0604030504040204" pitchFamily="34" charset="-120"/>
                <a:cs typeface="微软雅黑"/>
              </a:rPr>
              <a:t> 说，如果主关键字或次关键字中去掉任</a:t>
            </a:r>
            <a:r>
              <a:rPr sz="2000" b="0" dirty="0">
                <a:latin typeface="Arial" panose="020B0604020202020204" pitchFamily="34" charset="0"/>
                <a:ea typeface="Microsoft JhengHei UI" panose="020B0604030504040204" pitchFamily="34" charset="-120"/>
                <a:cs typeface="微软雅黑"/>
              </a:rPr>
              <a:t>一</a:t>
            </a:r>
            <a:r>
              <a:rPr sz="2000" b="0" spc="-5" dirty="0">
                <a:latin typeface="Arial" panose="020B0604020202020204" pitchFamily="34" charset="0"/>
                <a:ea typeface="Microsoft JhengHei UI" panose="020B0604030504040204" pitchFamily="34" charset="-120"/>
                <a:cs typeface="微软雅黑"/>
              </a:rPr>
              <a:t>部分属性，那么都无法唯一确定实 体的实例。此规则称“</a:t>
            </a:r>
            <a:r>
              <a:rPr sz="2000" spc="-5" dirty="0">
                <a:latin typeface="Arial" panose="020B0604020202020204" pitchFamily="34" charset="0"/>
                <a:ea typeface="Microsoft JhengHei UI" panose="020B0604030504040204" pitchFamily="34" charset="-120"/>
              </a:rPr>
              <a:t>最小关键字规则</a:t>
            </a:r>
            <a:r>
              <a:rPr sz="2000" b="0"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marL="355600" marR="508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如主关键字是由多个属性组成，那么每个非键属性的值必须完全函数依赖</a:t>
            </a:r>
            <a:r>
              <a:rPr sz="2000" b="0" spc="-5" dirty="0">
                <a:latin typeface="Arial" panose="020B0604020202020204" pitchFamily="34" charset="0"/>
                <a:ea typeface="Microsoft JhengHei UI" panose="020B0604030504040204" pitchFamily="34" charset="-120"/>
                <a:cs typeface="微软雅黑"/>
              </a:rPr>
              <a:t> 于主关键字，也就是，如果主关键字的</a:t>
            </a:r>
            <a:r>
              <a:rPr sz="2000" b="0" dirty="0">
                <a:latin typeface="Arial" panose="020B0604020202020204" pitchFamily="34" charset="0"/>
                <a:ea typeface="Microsoft JhengHei UI" panose="020B0604030504040204" pitchFamily="34" charset="-120"/>
                <a:cs typeface="微软雅黑"/>
              </a:rPr>
              <a:t>一</a:t>
            </a:r>
            <a:r>
              <a:rPr sz="2000" b="0" spc="-5" dirty="0">
                <a:latin typeface="Arial" panose="020B0604020202020204" pitchFamily="34" charset="0"/>
                <a:ea typeface="Microsoft JhengHei UI" panose="020B0604030504040204" pitchFamily="34" charset="-120"/>
                <a:cs typeface="微软雅黑"/>
              </a:rPr>
              <a:t>部分属性被确定了，那么非键属性 的值无法唯一确定。此规则称“</a:t>
            </a:r>
            <a:r>
              <a:rPr sz="2000" spc="-5" dirty="0">
                <a:latin typeface="Arial" panose="020B0604020202020204" pitchFamily="34" charset="0"/>
                <a:ea typeface="Microsoft JhengHei UI" panose="020B0604030504040204" pitchFamily="34" charset="-120"/>
              </a:rPr>
              <a:t>完全函数依赖规</a:t>
            </a:r>
            <a:r>
              <a:rPr sz="2000" spc="-10" dirty="0">
                <a:latin typeface="Arial" panose="020B0604020202020204" pitchFamily="34" charset="0"/>
                <a:ea typeface="Microsoft JhengHei UI" panose="020B0604030504040204" pitchFamily="34" charset="-120"/>
              </a:rPr>
              <a:t>则</a:t>
            </a:r>
            <a:r>
              <a:rPr sz="2000" b="0"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marL="355600" marR="5080" indent="-342900" algn="just">
              <a:lnSpc>
                <a:spcPct val="100000"/>
              </a:lnSpc>
              <a:buFont typeface="Wingdings" panose="05000000000000000000" pitchFamily="2" charset="2"/>
              <a:buChar char="q"/>
            </a:pPr>
            <a:r>
              <a:rPr sz="2000" b="0" spc="-5" dirty="0" err="1">
                <a:latin typeface="Arial" panose="020B0604020202020204" pitchFamily="34" charset="0"/>
                <a:ea typeface="Microsoft JhengHei UI" panose="020B0604030504040204" pitchFamily="34" charset="-120"/>
                <a:cs typeface="微软雅黑"/>
              </a:rPr>
              <a:t>每个非键属性必须是仅仅函数依赖于主关键字和次关键字，也就是，没有</a:t>
            </a:r>
            <a:r>
              <a:rPr sz="2000" b="0" spc="-5" dirty="0">
                <a:latin typeface="Arial" panose="020B0604020202020204" pitchFamily="34" charset="0"/>
                <a:ea typeface="Microsoft JhengHei UI" panose="020B0604030504040204" pitchFamily="34" charset="-120"/>
                <a:cs typeface="微软雅黑"/>
              </a:rPr>
              <a:t> 一个非键属性的值能够由其他非键属性的值所确定。此规则称“</a:t>
            </a:r>
            <a:r>
              <a:rPr sz="2000" spc="-5" dirty="0">
                <a:latin typeface="Arial" panose="020B0604020202020204" pitchFamily="34" charset="0"/>
                <a:ea typeface="Microsoft JhengHei UI" panose="020B0604030504040204" pitchFamily="34" charset="-120"/>
              </a:rPr>
              <a:t>非传递依赖 规则</a:t>
            </a:r>
            <a:r>
              <a:rPr sz="2000" b="0"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6550025" y="5728715"/>
            <a:ext cx="1871980" cy="1478280"/>
          </a:xfrm>
          <a:custGeom>
            <a:avLst/>
            <a:gdLst/>
            <a:ahLst/>
            <a:cxnLst/>
            <a:rect l="l" t="t" r="r" b="b"/>
            <a:pathLst>
              <a:path w="1871979" h="1478279">
                <a:moveTo>
                  <a:pt x="1871472" y="739139"/>
                </a:moveTo>
                <a:lnTo>
                  <a:pt x="1868374" y="678592"/>
                </a:lnTo>
                <a:lnTo>
                  <a:pt x="1859241" y="619380"/>
                </a:lnTo>
                <a:lnTo>
                  <a:pt x="1844311" y="561693"/>
                </a:lnTo>
                <a:lnTo>
                  <a:pt x="1823825" y="505724"/>
                </a:lnTo>
                <a:lnTo>
                  <a:pt x="1798022" y="451663"/>
                </a:lnTo>
                <a:lnTo>
                  <a:pt x="1767141" y="399703"/>
                </a:lnTo>
                <a:lnTo>
                  <a:pt x="1731421" y="350034"/>
                </a:lnTo>
                <a:lnTo>
                  <a:pt x="1691103" y="302849"/>
                </a:lnTo>
                <a:lnTo>
                  <a:pt x="1646425" y="258338"/>
                </a:lnTo>
                <a:lnTo>
                  <a:pt x="1597628" y="216693"/>
                </a:lnTo>
                <a:lnTo>
                  <a:pt x="1544950" y="178106"/>
                </a:lnTo>
                <a:lnTo>
                  <a:pt x="1488631" y="142768"/>
                </a:lnTo>
                <a:lnTo>
                  <a:pt x="1428910" y="110870"/>
                </a:lnTo>
                <a:lnTo>
                  <a:pt x="1366027" y="82604"/>
                </a:lnTo>
                <a:lnTo>
                  <a:pt x="1300222" y="58162"/>
                </a:lnTo>
                <a:lnTo>
                  <a:pt x="1231733" y="37734"/>
                </a:lnTo>
                <a:lnTo>
                  <a:pt x="1160800" y="21512"/>
                </a:lnTo>
                <a:lnTo>
                  <a:pt x="1087664" y="9688"/>
                </a:lnTo>
                <a:lnTo>
                  <a:pt x="1012562" y="2454"/>
                </a:lnTo>
                <a:lnTo>
                  <a:pt x="935736" y="0"/>
                </a:lnTo>
                <a:lnTo>
                  <a:pt x="859012" y="2454"/>
                </a:lnTo>
                <a:lnTo>
                  <a:pt x="783992" y="9688"/>
                </a:lnTo>
                <a:lnTo>
                  <a:pt x="710918" y="21512"/>
                </a:lnTo>
                <a:lnTo>
                  <a:pt x="640031" y="37734"/>
                </a:lnTo>
                <a:lnTo>
                  <a:pt x="571571" y="58162"/>
                </a:lnTo>
                <a:lnTo>
                  <a:pt x="505780" y="82604"/>
                </a:lnTo>
                <a:lnTo>
                  <a:pt x="442899" y="110870"/>
                </a:lnTo>
                <a:lnTo>
                  <a:pt x="383170" y="142768"/>
                </a:lnTo>
                <a:lnTo>
                  <a:pt x="326833" y="178106"/>
                </a:lnTo>
                <a:lnTo>
                  <a:pt x="274129" y="216693"/>
                </a:lnTo>
                <a:lnTo>
                  <a:pt x="225300" y="258338"/>
                </a:lnTo>
                <a:lnTo>
                  <a:pt x="180587" y="302849"/>
                </a:lnTo>
                <a:lnTo>
                  <a:pt x="140232" y="350034"/>
                </a:lnTo>
                <a:lnTo>
                  <a:pt x="104474" y="399703"/>
                </a:lnTo>
                <a:lnTo>
                  <a:pt x="73556" y="451663"/>
                </a:lnTo>
                <a:lnTo>
                  <a:pt x="47719" y="505724"/>
                </a:lnTo>
                <a:lnTo>
                  <a:pt x="27203" y="561693"/>
                </a:lnTo>
                <a:lnTo>
                  <a:pt x="12251" y="619380"/>
                </a:lnTo>
                <a:lnTo>
                  <a:pt x="3103" y="678592"/>
                </a:lnTo>
                <a:lnTo>
                  <a:pt x="0" y="739139"/>
                </a:lnTo>
                <a:lnTo>
                  <a:pt x="3103" y="799790"/>
                </a:lnTo>
                <a:lnTo>
                  <a:pt x="12251" y="859084"/>
                </a:lnTo>
                <a:lnTo>
                  <a:pt x="27203" y="916834"/>
                </a:lnTo>
                <a:lnTo>
                  <a:pt x="47719" y="972848"/>
                </a:lnTo>
                <a:lnTo>
                  <a:pt x="73556" y="1026937"/>
                </a:lnTo>
                <a:lnTo>
                  <a:pt x="104474" y="1078912"/>
                </a:lnTo>
                <a:lnTo>
                  <a:pt x="140232" y="1128583"/>
                </a:lnTo>
                <a:lnTo>
                  <a:pt x="166116" y="1158841"/>
                </a:lnTo>
                <a:lnTo>
                  <a:pt x="166116" y="739139"/>
                </a:lnTo>
                <a:lnTo>
                  <a:pt x="168666" y="689239"/>
                </a:lnTo>
                <a:lnTo>
                  <a:pt x="176185" y="640455"/>
                </a:lnTo>
                <a:lnTo>
                  <a:pt x="188474" y="592943"/>
                </a:lnTo>
                <a:lnTo>
                  <a:pt x="205337" y="546859"/>
                </a:lnTo>
                <a:lnTo>
                  <a:pt x="226575" y="502360"/>
                </a:lnTo>
                <a:lnTo>
                  <a:pt x="251991" y="459601"/>
                </a:lnTo>
                <a:lnTo>
                  <a:pt x="281387" y="418737"/>
                </a:lnTo>
                <a:lnTo>
                  <a:pt x="314565" y="379927"/>
                </a:lnTo>
                <a:lnTo>
                  <a:pt x="351328" y="343324"/>
                </a:lnTo>
                <a:lnTo>
                  <a:pt x="391477" y="309086"/>
                </a:lnTo>
                <a:lnTo>
                  <a:pt x="434815" y="277368"/>
                </a:lnTo>
                <a:lnTo>
                  <a:pt x="481145" y="248326"/>
                </a:lnTo>
                <a:lnTo>
                  <a:pt x="530267" y="222117"/>
                </a:lnTo>
                <a:lnTo>
                  <a:pt x="581986" y="198896"/>
                </a:lnTo>
                <a:lnTo>
                  <a:pt x="636103" y="178819"/>
                </a:lnTo>
                <a:lnTo>
                  <a:pt x="692420" y="162043"/>
                </a:lnTo>
                <a:lnTo>
                  <a:pt x="750739" y="148724"/>
                </a:lnTo>
                <a:lnTo>
                  <a:pt x="810864" y="139016"/>
                </a:lnTo>
                <a:lnTo>
                  <a:pt x="872595" y="133078"/>
                </a:lnTo>
                <a:lnTo>
                  <a:pt x="935736" y="131063"/>
                </a:lnTo>
                <a:lnTo>
                  <a:pt x="998882" y="133078"/>
                </a:lnTo>
                <a:lnTo>
                  <a:pt x="1060629" y="139016"/>
                </a:lnTo>
                <a:lnTo>
                  <a:pt x="1120778" y="148724"/>
                </a:lnTo>
                <a:lnTo>
                  <a:pt x="1179130" y="162043"/>
                </a:lnTo>
                <a:lnTo>
                  <a:pt x="1235487" y="178819"/>
                </a:lnTo>
                <a:lnTo>
                  <a:pt x="1289649" y="198896"/>
                </a:lnTo>
                <a:lnTo>
                  <a:pt x="1341418" y="222117"/>
                </a:lnTo>
                <a:lnTo>
                  <a:pt x="1390595" y="248326"/>
                </a:lnTo>
                <a:lnTo>
                  <a:pt x="1436980" y="277368"/>
                </a:lnTo>
                <a:lnTo>
                  <a:pt x="1480375" y="309086"/>
                </a:lnTo>
                <a:lnTo>
                  <a:pt x="1520581" y="343324"/>
                </a:lnTo>
                <a:lnTo>
                  <a:pt x="1557399" y="379927"/>
                </a:lnTo>
                <a:lnTo>
                  <a:pt x="1590631" y="418737"/>
                </a:lnTo>
                <a:lnTo>
                  <a:pt x="1620077" y="459601"/>
                </a:lnTo>
                <a:lnTo>
                  <a:pt x="1645539" y="502360"/>
                </a:lnTo>
                <a:lnTo>
                  <a:pt x="1666817" y="546859"/>
                </a:lnTo>
                <a:lnTo>
                  <a:pt x="1683712" y="592943"/>
                </a:lnTo>
                <a:lnTo>
                  <a:pt x="1696027" y="640455"/>
                </a:lnTo>
                <a:lnTo>
                  <a:pt x="1703562" y="689239"/>
                </a:lnTo>
                <a:lnTo>
                  <a:pt x="1706118" y="739139"/>
                </a:lnTo>
                <a:lnTo>
                  <a:pt x="1706118" y="1158191"/>
                </a:lnTo>
                <a:lnTo>
                  <a:pt x="1731421" y="1128583"/>
                </a:lnTo>
                <a:lnTo>
                  <a:pt x="1767141" y="1078912"/>
                </a:lnTo>
                <a:lnTo>
                  <a:pt x="1798022" y="1026937"/>
                </a:lnTo>
                <a:lnTo>
                  <a:pt x="1823825" y="972848"/>
                </a:lnTo>
                <a:lnTo>
                  <a:pt x="1844311" y="916834"/>
                </a:lnTo>
                <a:lnTo>
                  <a:pt x="1859241" y="859084"/>
                </a:lnTo>
                <a:lnTo>
                  <a:pt x="1868374" y="799790"/>
                </a:lnTo>
                <a:lnTo>
                  <a:pt x="1871472" y="739139"/>
                </a:lnTo>
                <a:close/>
              </a:path>
              <a:path w="1871979" h="1478279">
                <a:moveTo>
                  <a:pt x="1706118" y="1158191"/>
                </a:moveTo>
                <a:lnTo>
                  <a:pt x="1706118" y="739139"/>
                </a:lnTo>
                <a:lnTo>
                  <a:pt x="1703562" y="789040"/>
                </a:lnTo>
                <a:lnTo>
                  <a:pt x="1696027" y="837824"/>
                </a:lnTo>
                <a:lnTo>
                  <a:pt x="1683712" y="885336"/>
                </a:lnTo>
                <a:lnTo>
                  <a:pt x="1666817" y="931420"/>
                </a:lnTo>
                <a:lnTo>
                  <a:pt x="1645539" y="975919"/>
                </a:lnTo>
                <a:lnTo>
                  <a:pt x="1620077" y="1018678"/>
                </a:lnTo>
                <a:lnTo>
                  <a:pt x="1590631" y="1059542"/>
                </a:lnTo>
                <a:lnTo>
                  <a:pt x="1557399" y="1098352"/>
                </a:lnTo>
                <a:lnTo>
                  <a:pt x="1520581" y="1134955"/>
                </a:lnTo>
                <a:lnTo>
                  <a:pt x="1480375" y="1169193"/>
                </a:lnTo>
                <a:lnTo>
                  <a:pt x="1436980" y="1200911"/>
                </a:lnTo>
                <a:lnTo>
                  <a:pt x="1390595" y="1229953"/>
                </a:lnTo>
                <a:lnTo>
                  <a:pt x="1341418" y="1256162"/>
                </a:lnTo>
                <a:lnTo>
                  <a:pt x="1289649" y="1279383"/>
                </a:lnTo>
                <a:lnTo>
                  <a:pt x="1235487" y="1299460"/>
                </a:lnTo>
                <a:lnTo>
                  <a:pt x="1179130" y="1316236"/>
                </a:lnTo>
                <a:lnTo>
                  <a:pt x="1120778" y="1329555"/>
                </a:lnTo>
                <a:lnTo>
                  <a:pt x="1060629" y="1339263"/>
                </a:lnTo>
                <a:lnTo>
                  <a:pt x="998882" y="1345201"/>
                </a:lnTo>
                <a:lnTo>
                  <a:pt x="935736" y="1347215"/>
                </a:lnTo>
                <a:lnTo>
                  <a:pt x="872595" y="1345201"/>
                </a:lnTo>
                <a:lnTo>
                  <a:pt x="810864" y="1339263"/>
                </a:lnTo>
                <a:lnTo>
                  <a:pt x="750739" y="1329555"/>
                </a:lnTo>
                <a:lnTo>
                  <a:pt x="692420" y="1316236"/>
                </a:lnTo>
                <a:lnTo>
                  <a:pt x="636103" y="1299460"/>
                </a:lnTo>
                <a:lnTo>
                  <a:pt x="581986" y="1279383"/>
                </a:lnTo>
                <a:lnTo>
                  <a:pt x="530267" y="1256162"/>
                </a:lnTo>
                <a:lnTo>
                  <a:pt x="481145" y="1229953"/>
                </a:lnTo>
                <a:lnTo>
                  <a:pt x="434815" y="1200911"/>
                </a:lnTo>
                <a:lnTo>
                  <a:pt x="391477" y="1169193"/>
                </a:lnTo>
                <a:lnTo>
                  <a:pt x="351328" y="1134955"/>
                </a:lnTo>
                <a:lnTo>
                  <a:pt x="314565" y="1098352"/>
                </a:lnTo>
                <a:lnTo>
                  <a:pt x="281387" y="1059542"/>
                </a:lnTo>
                <a:lnTo>
                  <a:pt x="251991" y="1018678"/>
                </a:lnTo>
                <a:lnTo>
                  <a:pt x="226575" y="975919"/>
                </a:lnTo>
                <a:lnTo>
                  <a:pt x="205337" y="931420"/>
                </a:lnTo>
                <a:lnTo>
                  <a:pt x="188474" y="885336"/>
                </a:lnTo>
                <a:lnTo>
                  <a:pt x="176185" y="837824"/>
                </a:lnTo>
                <a:lnTo>
                  <a:pt x="168666" y="789040"/>
                </a:lnTo>
                <a:lnTo>
                  <a:pt x="166116" y="739139"/>
                </a:lnTo>
                <a:lnTo>
                  <a:pt x="166116" y="1158841"/>
                </a:lnTo>
                <a:lnTo>
                  <a:pt x="225300" y="1220252"/>
                </a:lnTo>
                <a:lnTo>
                  <a:pt x="274129" y="1261871"/>
                </a:lnTo>
                <a:lnTo>
                  <a:pt x="326833" y="1300428"/>
                </a:lnTo>
                <a:lnTo>
                  <a:pt x="383170" y="1335731"/>
                </a:lnTo>
                <a:lnTo>
                  <a:pt x="442899" y="1367591"/>
                </a:lnTo>
                <a:lnTo>
                  <a:pt x="505780" y="1395819"/>
                </a:lnTo>
                <a:lnTo>
                  <a:pt x="571571" y="1420225"/>
                </a:lnTo>
                <a:lnTo>
                  <a:pt x="640031" y="1440618"/>
                </a:lnTo>
                <a:lnTo>
                  <a:pt x="710918" y="1456811"/>
                </a:lnTo>
                <a:lnTo>
                  <a:pt x="783992" y="1468611"/>
                </a:lnTo>
                <a:lnTo>
                  <a:pt x="859012" y="1475831"/>
                </a:lnTo>
                <a:lnTo>
                  <a:pt x="935736" y="1478279"/>
                </a:lnTo>
                <a:lnTo>
                  <a:pt x="1012562" y="1475831"/>
                </a:lnTo>
                <a:lnTo>
                  <a:pt x="1087664" y="1468611"/>
                </a:lnTo>
                <a:lnTo>
                  <a:pt x="1160800" y="1456811"/>
                </a:lnTo>
                <a:lnTo>
                  <a:pt x="1231733" y="1440618"/>
                </a:lnTo>
                <a:lnTo>
                  <a:pt x="1300222" y="1420225"/>
                </a:lnTo>
                <a:lnTo>
                  <a:pt x="1366027" y="1395819"/>
                </a:lnTo>
                <a:lnTo>
                  <a:pt x="1428910" y="1367591"/>
                </a:lnTo>
                <a:lnTo>
                  <a:pt x="1488631" y="1335731"/>
                </a:lnTo>
                <a:lnTo>
                  <a:pt x="1544950" y="1300428"/>
                </a:lnTo>
                <a:lnTo>
                  <a:pt x="1597628" y="1261871"/>
                </a:lnTo>
                <a:lnTo>
                  <a:pt x="1646425" y="1220252"/>
                </a:lnTo>
                <a:lnTo>
                  <a:pt x="1691103" y="1175759"/>
                </a:lnTo>
                <a:lnTo>
                  <a:pt x="1706118" y="1158191"/>
                </a:lnTo>
                <a:close/>
              </a:path>
            </a:pathLst>
          </a:custGeom>
          <a:solidFill>
            <a:srgbClr val="B90000"/>
          </a:solidFill>
        </p:spPr>
        <p:txBody>
          <a:bodyPr wrap="square" lIns="0" tIns="0" rIns="0" bIns="0" rtlCol="0"/>
          <a:lstStyle/>
          <a:p>
            <a:endParaRPr/>
          </a:p>
        </p:txBody>
      </p:sp>
      <p:sp>
        <p:nvSpPr>
          <p:cNvPr id="5" name="object 5"/>
          <p:cNvSpPr/>
          <p:nvPr/>
        </p:nvSpPr>
        <p:spPr>
          <a:xfrm>
            <a:off x="6705486" y="5851397"/>
            <a:ext cx="1560830" cy="1235710"/>
          </a:xfrm>
          <a:custGeom>
            <a:avLst/>
            <a:gdLst/>
            <a:ahLst/>
            <a:cxnLst/>
            <a:rect l="l" t="t" r="r" b="b"/>
            <a:pathLst>
              <a:path w="1560829" h="1235709">
                <a:moveTo>
                  <a:pt x="1560576" y="617219"/>
                </a:moveTo>
                <a:lnTo>
                  <a:pt x="1557991" y="566634"/>
                </a:lnTo>
                <a:lnTo>
                  <a:pt x="1550372" y="517168"/>
                </a:lnTo>
                <a:lnTo>
                  <a:pt x="1537918" y="468981"/>
                </a:lnTo>
                <a:lnTo>
                  <a:pt x="1520830" y="422233"/>
                </a:lnTo>
                <a:lnTo>
                  <a:pt x="1499306" y="377082"/>
                </a:lnTo>
                <a:lnTo>
                  <a:pt x="1473547" y="333689"/>
                </a:lnTo>
                <a:lnTo>
                  <a:pt x="1443754" y="292213"/>
                </a:lnTo>
                <a:lnTo>
                  <a:pt x="1410126" y="252813"/>
                </a:lnTo>
                <a:lnTo>
                  <a:pt x="1372863" y="215648"/>
                </a:lnTo>
                <a:lnTo>
                  <a:pt x="1332166" y="180879"/>
                </a:lnTo>
                <a:lnTo>
                  <a:pt x="1288234" y="148665"/>
                </a:lnTo>
                <a:lnTo>
                  <a:pt x="1241267" y="119164"/>
                </a:lnTo>
                <a:lnTo>
                  <a:pt x="1191466" y="92537"/>
                </a:lnTo>
                <a:lnTo>
                  <a:pt x="1139029" y="68943"/>
                </a:lnTo>
                <a:lnTo>
                  <a:pt x="1084159" y="48541"/>
                </a:lnTo>
                <a:lnTo>
                  <a:pt x="1027054" y="31491"/>
                </a:lnTo>
                <a:lnTo>
                  <a:pt x="967914" y="17953"/>
                </a:lnTo>
                <a:lnTo>
                  <a:pt x="906940" y="8085"/>
                </a:lnTo>
                <a:lnTo>
                  <a:pt x="844331" y="2047"/>
                </a:lnTo>
                <a:lnTo>
                  <a:pt x="780288" y="0"/>
                </a:lnTo>
                <a:lnTo>
                  <a:pt x="716347" y="2047"/>
                </a:lnTo>
                <a:lnTo>
                  <a:pt x="653821" y="8085"/>
                </a:lnTo>
                <a:lnTo>
                  <a:pt x="592909" y="17953"/>
                </a:lnTo>
                <a:lnTo>
                  <a:pt x="533814" y="31491"/>
                </a:lnTo>
                <a:lnTo>
                  <a:pt x="476738" y="48541"/>
                </a:lnTo>
                <a:lnTo>
                  <a:pt x="421882" y="68943"/>
                </a:lnTo>
                <a:lnTo>
                  <a:pt x="369447" y="92537"/>
                </a:lnTo>
                <a:lnTo>
                  <a:pt x="319637" y="119164"/>
                </a:lnTo>
                <a:lnTo>
                  <a:pt x="272652" y="148665"/>
                </a:lnTo>
                <a:lnTo>
                  <a:pt x="228695" y="180879"/>
                </a:lnTo>
                <a:lnTo>
                  <a:pt x="187966" y="215648"/>
                </a:lnTo>
                <a:lnTo>
                  <a:pt x="150668" y="252813"/>
                </a:lnTo>
                <a:lnTo>
                  <a:pt x="117003" y="292213"/>
                </a:lnTo>
                <a:lnTo>
                  <a:pt x="87172" y="333689"/>
                </a:lnTo>
                <a:lnTo>
                  <a:pt x="61376" y="377082"/>
                </a:lnTo>
                <a:lnTo>
                  <a:pt x="39819" y="422233"/>
                </a:lnTo>
                <a:lnTo>
                  <a:pt x="22700" y="468981"/>
                </a:lnTo>
                <a:lnTo>
                  <a:pt x="10223" y="517168"/>
                </a:lnTo>
                <a:lnTo>
                  <a:pt x="2589" y="566634"/>
                </a:lnTo>
                <a:lnTo>
                  <a:pt x="0" y="617220"/>
                </a:lnTo>
                <a:lnTo>
                  <a:pt x="2589" y="667914"/>
                </a:lnTo>
                <a:lnTo>
                  <a:pt x="10223" y="717477"/>
                </a:lnTo>
                <a:lnTo>
                  <a:pt x="22700" y="765752"/>
                </a:lnTo>
                <a:lnTo>
                  <a:pt x="39819" y="812578"/>
                </a:lnTo>
                <a:lnTo>
                  <a:pt x="61376" y="857797"/>
                </a:lnTo>
                <a:lnTo>
                  <a:pt x="87172" y="901250"/>
                </a:lnTo>
                <a:lnTo>
                  <a:pt x="117003" y="942779"/>
                </a:lnTo>
                <a:lnTo>
                  <a:pt x="150668" y="982224"/>
                </a:lnTo>
                <a:lnTo>
                  <a:pt x="187966" y="1019426"/>
                </a:lnTo>
                <a:lnTo>
                  <a:pt x="228695" y="1054227"/>
                </a:lnTo>
                <a:lnTo>
                  <a:pt x="272652" y="1086467"/>
                </a:lnTo>
                <a:lnTo>
                  <a:pt x="319637" y="1115988"/>
                </a:lnTo>
                <a:lnTo>
                  <a:pt x="369447" y="1142631"/>
                </a:lnTo>
                <a:lnTo>
                  <a:pt x="421882" y="1166237"/>
                </a:lnTo>
                <a:lnTo>
                  <a:pt x="476738" y="1186648"/>
                </a:lnTo>
                <a:lnTo>
                  <a:pt x="533814" y="1203703"/>
                </a:lnTo>
                <a:lnTo>
                  <a:pt x="592909" y="1217246"/>
                </a:lnTo>
                <a:lnTo>
                  <a:pt x="653821" y="1227115"/>
                </a:lnTo>
                <a:lnTo>
                  <a:pt x="716347" y="1233153"/>
                </a:lnTo>
                <a:lnTo>
                  <a:pt x="780288" y="1235202"/>
                </a:lnTo>
                <a:lnTo>
                  <a:pt x="844331" y="1233153"/>
                </a:lnTo>
                <a:lnTo>
                  <a:pt x="906940" y="1227115"/>
                </a:lnTo>
                <a:lnTo>
                  <a:pt x="967914" y="1217246"/>
                </a:lnTo>
                <a:lnTo>
                  <a:pt x="1027054" y="1203703"/>
                </a:lnTo>
                <a:lnTo>
                  <a:pt x="1084159" y="1186648"/>
                </a:lnTo>
                <a:lnTo>
                  <a:pt x="1139029" y="1166237"/>
                </a:lnTo>
                <a:lnTo>
                  <a:pt x="1191466" y="1142631"/>
                </a:lnTo>
                <a:lnTo>
                  <a:pt x="1241267" y="1115988"/>
                </a:lnTo>
                <a:lnTo>
                  <a:pt x="1288234" y="1086467"/>
                </a:lnTo>
                <a:lnTo>
                  <a:pt x="1332166" y="1054227"/>
                </a:lnTo>
                <a:lnTo>
                  <a:pt x="1372863" y="1019426"/>
                </a:lnTo>
                <a:lnTo>
                  <a:pt x="1410126" y="982224"/>
                </a:lnTo>
                <a:lnTo>
                  <a:pt x="1443754" y="942779"/>
                </a:lnTo>
                <a:lnTo>
                  <a:pt x="1473547" y="901250"/>
                </a:lnTo>
                <a:lnTo>
                  <a:pt x="1499306" y="857797"/>
                </a:lnTo>
                <a:lnTo>
                  <a:pt x="1520830" y="812578"/>
                </a:lnTo>
                <a:lnTo>
                  <a:pt x="1537918" y="765752"/>
                </a:lnTo>
                <a:lnTo>
                  <a:pt x="1550372" y="717477"/>
                </a:lnTo>
                <a:lnTo>
                  <a:pt x="1557991" y="667914"/>
                </a:lnTo>
                <a:lnTo>
                  <a:pt x="1560576" y="617219"/>
                </a:lnTo>
                <a:close/>
              </a:path>
            </a:pathLst>
          </a:custGeom>
          <a:solidFill>
            <a:srgbClr val="FFFF66"/>
          </a:solidFill>
        </p:spPr>
        <p:txBody>
          <a:bodyPr wrap="square" lIns="0" tIns="0" rIns="0" bIns="0" rtlCol="0"/>
          <a:lstStyle/>
          <a:p>
            <a:endParaRPr/>
          </a:p>
        </p:txBody>
      </p:sp>
      <p:sp>
        <p:nvSpPr>
          <p:cNvPr id="6" name="object 6"/>
          <p:cNvSpPr/>
          <p:nvPr/>
        </p:nvSpPr>
        <p:spPr>
          <a:xfrm>
            <a:off x="6705486" y="5851397"/>
            <a:ext cx="1560830" cy="1235710"/>
          </a:xfrm>
          <a:custGeom>
            <a:avLst/>
            <a:gdLst/>
            <a:ahLst/>
            <a:cxnLst/>
            <a:rect l="l" t="t" r="r" b="b"/>
            <a:pathLst>
              <a:path w="1560829" h="1235709">
                <a:moveTo>
                  <a:pt x="780288" y="0"/>
                </a:moveTo>
                <a:lnTo>
                  <a:pt x="716347" y="2047"/>
                </a:lnTo>
                <a:lnTo>
                  <a:pt x="653821" y="8085"/>
                </a:lnTo>
                <a:lnTo>
                  <a:pt x="592909" y="17953"/>
                </a:lnTo>
                <a:lnTo>
                  <a:pt x="533814" y="31491"/>
                </a:lnTo>
                <a:lnTo>
                  <a:pt x="476738" y="48541"/>
                </a:lnTo>
                <a:lnTo>
                  <a:pt x="421882" y="68943"/>
                </a:lnTo>
                <a:lnTo>
                  <a:pt x="369447" y="92537"/>
                </a:lnTo>
                <a:lnTo>
                  <a:pt x="319637" y="119164"/>
                </a:lnTo>
                <a:lnTo>
                  <a:pt x="272652" y="148665"/>
                </a:lnTo>
                <a:lnTo>
                  <a:pt x="228695" y="180879"/>
                </a:lnTo>
                <a:lnTo>
                  <a:pt x="187966" y="215648"/>
                </a:lnTo>
                <a:lnTo>
                  <a:pt x="150668" y="252813"/>
                </a:lnTo>
                <a:lnTo>
                  <a:pt x="117003" y="292213"/>
                </a:lnTo>
                <a:lnTo>
                  <a:pt x="87172" y="333689"/>
                </a:lnTo>
                <a:lnTo>
                  <a:pt x="61376" y="377082"/>
                </a:lnTo>
                <a:lnTo>
                  <a:pt x="39819" y="422233"/>
                </a:lnTo>
                <a:lnTo>
                  <a:pt x="22700" y="468981"/>
                </a:lnTo>
                <a:lnTo>
                  <a:pt x="10223" y="517168"/>
                </a:lnTo>
                <a:lnTo>
                  <a:pt x="2589" y="566634"/>
                </a:lnTo>
                <a:lnTo>
                  <a:pt x="0" y="617220"/>
                </a:lnTo>
                <a:lnTo>
                  <a:pt x="2589" y="667914"/>
                </a:lnTo>
                <a:lnTo>
                  <a:pt x="10223" y="717477"/>
                </a:lnTo>
                <a:lnTo>
                  <a:pt x="22700" y="765752"/>
                </a:lnTo>
                <a:lnTo>
                  <a:pt x="39819" y="812578"/>
                </a:lnTo>
                <a:lnTo>
                  <a:pt x="61376" y="857797"/>
                </a:lnTo>
                <a:lnTo>
                  <a:pt x="87172" y="901250"/>
                </a:lnTo>
                <a:lnTo>
                  <a:pt x="117003" y="942779"/>
                </a:lnTo>
                <a:lnTo>
                  <a:pt x="150668" y="982224"/>
                </a:lnTo>
                <a:lnTo>
                  <a:pt x="187966" y="1019426"/>
                </a:lnTo>
                <a:lnTo>
                  <a:pt x="228695" y="1054227"/>
                </a:lnTo>
                <a:lnTo>
                  <a:pt x="272652" y="1086467"/>
                </a:lnTo>
                <a:lnTo>
                  <a:pt x="319637" y="1115988"/>
                </a:lnTo>
                <a:lnTo>
                  <a:pt x="369447" y="1142631"/>
                </a:lnTo>
                <a:lnTo>
                  <a:pt x="421882" y="1166237"/>
                </a:lnTo>
                <a:lnTo>
                  <a:pt x="476738" y="1186648"/>
                </a:lnTo>
                <a:lnTo>
                  <a:pt x="533814" y="1203703"/>
                </a:lnTo>
                <a:lnTo>
                  <a:pt x="592909" y="1217246"/>
                </a:lnTo>
                <a:lnTo>
                  <a:pt x="653821" y="1227115"/>
                </a:lnTo>
                <a:lnTo>
                  <a:pt x="716347" y="1233153"/>
                </a:lnTo>
                <a:lnTo>
                  <a:pt x="780288" y="1235202"/>
                </a:lnTo>
                <a:lnTo>
                  <a:pt x="844331" y="1233153"/>
                </a:lnTo>
                <a:lnTo>
                  <a:pt x="906940" y="1227115"/>
                </a:lnTo>
                <a:lnTo>
                  <a:pt x="967914" y="1217246"/>
                </a:lnTo>
                <a:lnTo>
                  <a:pt x="1027054" y="1203703"/>
                </a:lnTo>
                <a:lnTo>
                  <a:pt x="1084159" y="1186648"/>
                </a:lnTo>
                <a:lnTo>
                  <a:pt x="1139029" y="1166237"/>
                </a:lnTo>
                <a:lnTo>
                  <a:pt x="1191466" y="1142631"/>
                </a:lnTo>
                <a:lnTo>
                  <a:pt x="1241267" y="1115988"/>
                </a:lnTo>
                <a:lnTo>
                  <a:pt x="1288234" y="1086467"/>
                </a:lnTo>
                <a:lnTo>
                  <a:pt x="1332166" y="1054227"/>
                </a:lnTo>
                <a:lnTo>
                  <a:pt x="1372863" y="1019426"/>
                </a:lnTo>
                <a:lnTo>
                  <a:pt x="1410126" y="982224"/>
                </a:lnTo>
                <a:lnTo>
                  <a:pt x="1443754" y="942779"/>
                </a:lnTo>
                <a:lnTo>
                  <a:pt x="1473547" y="901250"/>
                </a:lnTo>
                <a:lnTo>
                  <a:pt x="1499306" y="857797"/>
                </a:lnTo>
                <a:lnTo>
                  <a:pt x="1520830" y="812578"/>
                </a:lnTo>
                <a:lnTo>
                  <a:pt x="1537918" y="765752"/>
                </a:lnTo>
                <a:lnTo>
                  <a:pt x="1550372" y="717477"/>
                </a:lnTo>
                <a:lnTo>
                  <a:pt x="1557991" y="667914"/>
                </a:lnTo>
                <a:lnTo>
                  <a:pt x="1560576" y="617219"/>
                </a:lnTo>
                <a:lnTo>
                  <a:pt x="1557991" y="566634"/>
                </a:lnTo>
                <a:lnTo>
                  <a:pt x="1550372" y="517168"/>
                </a:lnTo>
                <a:lnTo>
                  <a:pt x="1537918" y="468981"/>
                </a:lnTo>
                <a:lnTo>
                  <a:pt x="1520830" y="422233"/>
                </a:lnTo>
                <a:lnTo>
                  <a:pt x="1499306" y="377082"/>
                </a:lnTo>
                <a:lnTo>
                  <a:pt x="1473547" y="333689"/>
                </a:lnTo>
                <a:lnTo>
                  <a:pt x="1443754" y="292213"/>
                </a:lnTo>
                <a:lnTo>
                  <a:pt x="1410126" y="252813"/>
                </a:lnTo>
                <a:lnTo>
                  <a:pt x="1372863" y="215648"/>
                </a:lnTo>
                <a:lnTo>
                  <a:pt x="1332166" y="180879"/>
                </a:lnTo>
                <a:lnTo>
                  <a:pt x="1288234" y="148665"/>
                </a:lnTo>
                <a:lnTo>
                  <a:pt x="1241267" y="119164"/>
                </a:lnTo>
                <a:lnTo>
                  <a:pt x="1191466" y="92537"/>
                </a:lnTo>
                <a:lnTo>
                  <a:pt x="1139029" y="68943"/>
                </a:lnTo>
                <a:lnTo>
                  <a:pt x="1084159" y="48541"/>
                </a:lnTo>
                <a:lnTo>
                  <a:pt x="1027054" y="31491"/>
                </a:lnTo>
                <a:lnTo>
                  <a:pt x="967914" y="17953"/>
                </a:lnTo>
                <a:lnTo>
                  <a:pt x="906940" y="8085"/>
                </a:lnTo>
                <a:lnTo>
                  <a:pt x="844331" y="2047"/>
                </a:lnTo>
                <a:lnTo>
                  <a:pt x="780288" y="0"/>
                </a:lnTo>
                <a:close/>
              </a:path>
            </a:pathLst>
          </a:custGeom>
          <a:ln w="28575">
            <a:solidFill>
              <a:srgbClr val="FFFFFF"/>
            </a:solidFill>
          </a:ln>
        </p:spPr>
        <p:txBody>
          <a:bodyPr wrap="square" lIns="0" tIns="0" rIns="0" bIns="0" rtlCol="0"/>
          <a:lstStyle/>
          <a:p>
            <a:endParaRPr/>
          </a:p>
        </p:txBody>
      </p:sp>
      <p:sp>
        <p:nvSpPr>
          <p:cNvPr id="7" name="object 7"/>
          <p:cNvSpPr txBox="1"/>
          <p:nvPr/>
        </p:nvSpPr>
        <p:spPr>
          <a:xfrm>
            <a:off x="6838321" y="6039891"/>
            <a:ext cx="1295400" cy="889000"/>
          </a:xfrm>
          <a:prstGeom prst="rect">
            <a:avLst/>
          </a:prstGeom>
        </p:spPr>
        <p:txBody>
          <a:bodyPr vert="horz" wrap="square" lIns="0" tIns="0" rIns="0" bIns="0" rtlCol="0">
            <a:spAutoFit/>
          </a:bodyPr>
          <a:lstStyle/>
          <a:p>
            <a:pPr marL="12700" marR="5080" indent="635" algn="ctr">
              <a:lnSpc>
                <a:spcPct val="100000"/>
              </a:lnSpc>
            </a:pPr>
            <a:r>
              <a:rPr sz="2000" b="1" spc="-5" dirty="0">
                <a:solidFill>
                  <a:srgbClr val="3333CC"/>
                </a:solidFill>
                <a:latin typeface="微软雅黑"/>
                <a:cs typeface="微软雅黑"/>
              </a:rPr>
              <a:t>请仔细阅 读，并遵照 执行</a:t>
            </a:r>
            <a:endParaRPr sz="2000">
              <a:latin typeface="微软雅黑"/>
              <a:cs typeface="微软雅黑"/>
            </a:endParaRPr>
          </a:p>
        </p:txBody>
      </p:sp>
      <p:sp>
        <p:nvSpPr>
          <p:cNvPr id="8" name="object 8"/>
          <p:cNvSpPr/>
          <p:nvPr/>
        </p:nvSpPr>
        <p:spPr>
          <a:xfrm>
            <a:off x="2879483" y="5803391"/>
            <a:ext cx="1771650" cy="1175385"/>
          </a:xfrm>
          <a:custGeom>
            <a:avLst/>
            <a:gdLst/>
            <a:ahLst/>
            <a:cxnLst/>
            <a:rect l="l" t="t" r="r" b="b"/>
            <a:pathLst>
              <a:path w="1771650" h="1175384">
                <a:moveTo>
                  <a:pt x="1771650" y="587501"/>
                </a:moveTo>
                <a:lnTo>
                  <a:pt x="1768716" y="539298"/>
                </a:lnTo>
                <a:lnTo>
                  <a:pt x="1760066" y="492171"/>
                </a:lnTo>
                <a:lnTo>
                  <a:pt x="1745927" y="446271"/>
                </a:lnTo>
                <a:lnTo>
                  <a:pt x="1726527" y="401750"/>
                </a:lnTo>
                <a:lnTo>
                  <a:pt x="1702093" y="358759"/>
                </a:lnTo>
                <a:lnTo>
                  <a:pt x="1672853" y="317447"/>
                </a:lnTo>
                <a:lnTo>
                  <a:pt x="1639034" y="277967"/>
                </a:lnTo>
                <a:lnTo>
                  <a:pt x="1600864" y="240468"/>
                </a:lnTo>
                <a:lnTo>
                  <a:pt x="1558570" y="205103"/>
                </a:lnTo>
                <a:lnTo>
                  <a:pt x="1512379" y="172021"/>
                </a:lnTo>
                <a:lnTo>
                  <a:pt x="1462519" y="141374"/>
                </a:lnTo>
                <a:lnTo>
                  <a:pt x="1409218" y="113312"/>
                </a:lnTo>
                <a:lnTo>
                  <a:pt x="1352702" y="87986"/>
                </a:lnTo>
                <a:lnTo>
                  <a:pt x="1293200" y="65548"/>
                </a:lnTo>
                <a:lnTo>
                  <a:pt x="1230939" y="46148"/>
                </a:lnTo>
                <a:lnTo>
                  <a:pt x="1166146" y="29937"/>
                </a:lnTo>
                <a:lnTo>
                  <a:pt x="1099049" y="17066"/>
                </a:lnTo>
                <a:lnTo>
                  <a:pt x="1029875" y="7685"/>
                </a:lnTo>
                <a:lnTo>
                  <a:pt x="958851" y="1946"/>
                </a:lnTo>
                <a:lnTo>
                  <a:pt x="886206" y="0"/>
                </a:lnTo>
                <a:lnTo>
                  <a:pt x="813555" y="1946"/>
                </a:lnTo>
                <a:lnTo>
                  <a:pt x="742515" y="7685"/>
                </a:lnTo>
                <a:lnTo>
                  <a:pt x="673316" y="17066"/>
                </a:lnTo>
                <a:lnTo>
                  <a:pt x="606186" y="29937"/>
                </a:lnTo>
                <a:lnTo>
                  <a:pt x="541353" y="46148"/>
                </a:lnTo>
                <a:lnTo>
                  <a:pt x="479046" y="65548"/>
                </a:lnTo>
                <a:lnTo>
                  <a:pt x="419494" y="87986"/>
                </a:lnTo>
                <a:lnTo>
                  <a:pt x="362925" y="113312"/>
                </a:lnTo>
                <a:lnTo>
                  <a:pt x="309568" y="141374"/>
                </a:lnTo>
                <a:lnTo>
                  <a:pt x="259651" y="172021"/>
                </a:lnTo>
                <a:lnTo>
                  <a:pt x="213403" y="205103"/>
                </a:lnTo>
                <a:lnTo>
                  <a:pt x="171053" y="240468"/>
                </a:lnTo>
                <a:lnTo>
                  <a:pt x="132829" y="277967"/>
                </a:lnTo>
                <a:lnTo>
                  <a:pt x="98960" y="317447"/>
                </a:lnTo>
                <a:lnTo>
                  <a:pt x="69675" y="358759"/>
                </a:lnTo>
                <a:lnTo>
                  <a:pt x="45201" y="401750"/>
                </a:lnTo>
                <a:lnTo>
                  <a:pt x="25768" y="446271"/>
                </a:lnTo>
                <a:lnTo>
                  <a:pt x="11605" y="492171"/>
                </a:lnTo>
                <a:lnTo>
                  <a:pt x="2939" y="539298"/>
                </a:lnTo>
                <a:lnTo>
                  <a:pt x="0" y="587501"/>
                </a:lnTo>
                <a:lnTo>
                  <a:pt x="2939" y="635705"/>
                </a:lnTo>
                <a:lnTo>
                  <a:pt x="11605" y="682832"/>
                </a:lnTo>
                <a:lnTo>
                  <a:pt x="25768" y="728732"/>
                </a:lnTo>
                <a:lnTo>
                  <a:pt x="45201" y="773253"/>
                </a:lnTo>
                <a:lnTo>
                  <a:pt x="69675" y="816244"/>
                </a:lnTo>
                <a:lnTo>
                  <a:pt x="98960" y="857556"/>
                </a:lnTo>
                <a:lnTo>
                  <a:pt x="132829" y="897036"/>
                </a:lnTo>
                <a:lnTo>
                  <a:pt x="156972" y="920720"/>
                </a:lnTo>
                <a:lnTo>
                  <a:pt x="156972" y="587501"/>
                </a:lnTo>
                <a:lnTo>
                  <a:pt x="159392" y="547894"/>
                </a:lnTo>
                <a:lnTo>
                  <a:pt x="166527" y="509166"/>
                </a:lnTo>
                <a:lnTo>
                  <a:pt x="178188" y="471442"/>
                </a:lnTo>
                <a:lnTo>
                  <a:pt x="194188" y="434845"/>
                </a:lnTo>
                <a:lnTo>
                  <a:pt x="214336" y="399502"/>
                </a:lnTo>
                <a:lnTo>
                  <a:pt x="238445" y="365535"/>
                </a:lnTo>
                <a:lnTo>
                  <a:pt x="266325" y="333071"/>
                </a:lnTo>
                <a:lnTo>
                  <a:pt x="297789" y="302233"/>
                </a:lnTo>
                <a:lnTo>
                  <a:pt x="332648" y="273146"/>
                </a:lnTo>
                <a:lnTo>
                  <a:pt x="370713" y="245935"/>
                </a:lnTo>
                <a:lnTo>
                  <a:pt x="411795" y="220724"/>
                </a:lnTo>
                <a:lnTo>
                  <a:pt x="455706" y="197638"/>
                </a:lnTo>
                <a:lnTo>
                  <a:pt x="502258" y="176801"/>
                </a:lnTo>
                <a:lnTo>
                  <a:pt x="551261" y="158339"/>
                </a:lnTo>
                <a:lnTo>
                  <a:pt x="602527" y="142374"/>
                </a:lnTo>
                <a:lnTo>
                  <a:pt x="655868" y="129034"/>
                </a:lnTo>
                <a:lnTo>
                  <a:pt x="711095" y="118440"/>
                </a:lnTo>
                <a:lnTo>
                  <a:pt x="768019" y="110720"/>
                </a:lnTo>
                <a:lnTo>
                  <a:pt x="826452" y="105996"/>
                </a:lnTo>
                <a:lnTo>
                  <a:pt x="886206" y="104393"/>
                </a:lnTo>
                <a:lnTo>
                  <a:pt x="945953" y="105996"/>
                </a:lnTo>
                <a:lnTo>
                  <a:pt x="1004370" y="110720"/>
                </a:lnTo>
                <a:lnTo>
                  <a:pt x="1061270" y="118440"/>
                </a:lnTo>
                <a:lnTo>
                  <a:pt x="1116464" y="129034"/>
                </a:lnTo>
                <a:lnTo>
                  <a:pt x="1169765" y="142374"/>
                </a:lnTo>
                <a:lnTo>
                  <a:pt x="1220986" y="158339"/>
                </a:lnTo>
                <a:lnTo>
                  <a:pt x="1269939" y="176801"/>
                </a:lnTo>
                <a:lnTo>
                  <a:pt x="1316437" y="197638"/>
                </a:lnTo>
                <a:lnTo>
                  <a:pt x="1360292" y="220724"/>
                </a:lnTo>
                <a:lnTo>
                  <a:pt x="1401318" y="245935"/>
                </a:lnTo>
                <a:lnTo>
                  <a:pt x="1439325" y="273146"/>
                </a:lnTo>
                <a:lnTo>
                  <a:pt x="1474128" y="302233"/>
                </a:lnTo>
                <a:lnTo>
                  <a:pt x="1505539" y="333071"/>
                </a:lnTo>
                <a:lnTo>
                  <a:pt x="1533369" y="365535"/>
                </a:lnTo>
                <a:lnTo>
                  <a:pt x="1557432" y="399502"/>
                </a:lnTo>
                <a:lnTo>
                  <a:pt x="1577541" y="434845"/>
                </a:lnTo>
                <a:lnTo>
                  <a:pt x="1593507" y="471442"/>
                </a:lnTo>
                <a:lnTo>
                  <a:pt x="1605143" y="509166"/>
                </a:lnTo>
                <a:lnTo>
                  <a:pt x="1612263" y="547894"/>
                </a:lnTo>
                <a:lnTo>
                  <a:pt x="1614678" y="587501"/>
                </a:lnTo>
                <a:lnTo>
                  <a:pt x="1614678" y="920964"/>
                </a:lnTo>
                <a:lnTo>
                  <a:pt x="1639034" y="897036"/>
                </a:lnTo>
                <a:lnTo>
                  <a:pt x="1672853" y="857556"/>
                </a:lnTo>
                <a:lnTo>
                  <a:pt x="1702093" y="816244"/>
                </a:lnTo>
                <a:lnTo>
                  <a:pt x="1726527" y="773253"/>
                </a:lnTo>
                <a:lnTo>
                  <a:pt x="1745927" y="728732"/>
                </a:lnTo>
                <a:lnTo>
                  <a:pt x="1760066" y="682832"/>
                </a:lnTo>
                <a:lnTo>
                  <a:pt x="1768716" y="635705"/>
                </a:lnTo>
                <a:lnTo>
                  <a:pt x="1771650" y="587501"/>
                </a:lnTo>
                <a:close/>
              </a:path>
              <a:path w="1771650" h="1175384">
                <a:moveTo>
                  <a:pt x="1614678" y="920964"/>
                </a:moveTo>
                <a:lnTo>
                  <a:pt x="1614678" y="587501"/>
                </a:lnTo>
                <a:lnTo>
                  <a:pt x="1612263" y="627109"/>
                </a:lnTo>
                <a:lnTo>
                  <a:pt x="1605143" y="665837"/>
                </a:lnTo>
                <a:lnTo>
                  <a:pt x="1593507" y="703561"/>
                </a:lnTo>
                <a:lnTo>
                  <a:pt x="1577541" y="740158"/>
                </a:lnTo>
                <a:lnTo>
                  <a:pt x="1557432" y="775501"/>
                </a:lnTo>
                <a:lnTo>
                  <a:pt x="1533369" y="809468"/>
                </a:lnTo>
                <a:lnTo>
                  <a:pt x="1505539" y="841932"/>
                </a:lnTo>
                <a:lnTo>
                  <a:pt x="1474128" y="872770"/>
                </a:lnTo>
                <a:lnTo>
                  <a:pt x="1439325" y="901857"/>
                </a:lnTo>
                <a:lnTo>
                  <a:pt x="1401317" y="929068"/>
                </a:lnTo>
                <a:lnTo>
                  <a:pt x="1360292" y="954279"/>
                </a:lnTo>
                <a:lnTo>
                  <a:pt x="1316437" y="977365"/>
                </a:lnTo>
                <a:lnTo>
                  <a:pt x="1269939" y="998202"/>
                </a:lnTo>
                <a:lnTo>
                  <a:pt x="1220986" y="1016664"/>
                </a:lnTo>
                <a:lnTo>
                  <a:pt x="1169765" y="1032629"/>
                </a:lnTo>
                <a:lnTo>
                  <a:pt x="1116464" y="1045969"/>
                </a:lnTo>
                <a:lnTo>
                  <a:pt x="1061270" y="1056563"/>
                </a:lnTo>
                <a:lnTo>
                  <a:pt x="1004370" y="1064283"/>
                </a:lnTo>
                <a:lnTo>
                  <a:pt x="945953" y="1069007"/>
                </a:lnTo>
                <a:lnTo>
                  <a:pt x="886206" y="1070609"/>
                </a:lnTo>
                <a:lnTo>
                  <a:pt x="826452" y="1069007"/>
                </a:lnTo>
                <a:lnTo>
                  <a:pt x="768019" y="1064283"/>
                </a:lnTo>
                <a:lnTo>
                  <a:pt x="711095" y="1056563"/>
                </a:lnTo>
                <a:lnTo>
                  <a:pt x="655868" y="1045969"/>
                </a:lnTo>
                <a:lnTo>
                  <a:pt x="602527" y="1032629"/>
                </a:lnTo>
                <a:lnTo>
                  <a:pt x="551261" y="1016664"/>
                </a:lnTo>
                <a:lnTo>
                  <a:pt x="502258" y="998202"/>
                </a:lnTo>
                <a:lnTo>
                  <a:pt x="455706" y="977365"/>
                </a:lnTo>
                <a:lnTo>
                  <a:pt x="411795" y="954279"/>
                </a:lnTo>
                <a:lnTo>
                  <a:pt x="370713" y="929068"/>
                </a:lnTo>
                <a:lnTo>
                  <a:pt x="332648" y="901857"/>
                </a:lnTo>
                <a:lnTo>
                  <a:pt x="297789" y="872770"/>
                </a:lnTo>
                <a:lnTo>
                  <a:pt x="266325" y="841932"/>
                </a:lnTo>
                <a:lnTo>
                  <a:pt x="238445" y="809468"/>
                </a:lnTo>
                <a:lnTo>
                  <a:pt x="214336" y="775501"/>
                </a:lnTo>
                <a:lnTo>
                  <a:pt x="194188" y="740158"/>
                </a:lnTo>
                <a:lnTo>
                  <a:pt x="178188" y="703561"/>
                </a:lnTo>
                <a:lnTo>
                  <a:pt x="166527" y="665837"/>
                </a:lnTo>
                <a:lnTo>
                  <a:pt x="159392" y="627109"/>
                </a:lnTo>
                <a:lnTo>
                  <a:pt x="156972" y="587501"/>
                </a:lnTo>
                <a:lnTo>
                  <a:pt x="156972" y="920720"/>
                </a:lnTo>
                <a:lnTo>
                  <a:pt x="213403" y="969900"/>
                </a:lnTo>
                <a:lnTo>
                  <a:pt x="259651" y="1002982"/>
                </a:lnTo>
                <a:lnTo>
                  <a:pt x="309568" y="1033629"/>
                </a:lnTo>
                <a:lnTo>
                  <a:pt x="362925" y="1061691"/>
                </a:lnTo>
                <a:lnTo>
                  <a:pt x="419494" y="1087017"/>
                </a:lnTo>
                <a:lnTo>
                  <a:pt x="479046" y="1109455"/>
                </a:lnTo>
                <a:lnTo>
                  <a:pt x="541353" y="1128855"/>
                </a:lnTo>
                <a:lnTo>
                  <a:pt x="606186" y="1145066"/>
                </a:lnTo>
                <a:lnTo>
                  <a:pt x="673316" y="1157937"/>
                </a:lnTo>
                <a:lnTo>
                  <a:pt x="742515" y="1167318"/>
                </a:lnTo>
                <a:lnTo>
                  <a:pt x="813555" y="1173057"/>
                </a:lnTo>
                <a:lnTo>
                  <a:pt x="886206" y="1175003"/>
                </a:lnTo>
                <a:lnTo>
                  <a:pt x="958851" y="1173057"/>
                </a:lnTo>
                <a:lnTo>
                  <a:pt x="1029875" y="1167318"/>
                </a:lnTo>
                <a:lnTo>
                  <a:pt x="1099049" y="1157937"/>
                </a:lnTo>
                <a:lnTo>
                  <a:pt x="1166146" y="1145066"/>
                </a:lnTo>
                <a:lnTo>
                  <a:pt x="1230939" y="1128855"/>
                </a:lnTo>
                <a:lnTo>
                  <a:pt x="1293200" y="1109455"/>
                </a:lnTo>
                <a:lnTo>
                  <a:pt x="1352702" y="1087017"/>
                </a:lnTo>
                <a:lnTo>
                  <a:pt x="1409218" y="1061691"/>
                </a:lnTo>
                <a:lnTo>
                  <a:pt x="1462519" y="1033629"/>
                </a:lnTo>
                <a:lnTo>
                  <a:pt x="1512379" y="1002982"/>
                </a:lnTo>
                <a:lnTo>
                  <a:pt x="1558570" y="969900"/>
                </a:lnTo>
                <a:lnTo>
                  <a:pt x="1600864" y="934535"/>
                </a:lnTo>
                <a:lnTo>
                  <a:pt x="1614678" y="920964"/>
                </a:lnTo>
                <a:close/>
              </a:path>
            </a:pathLst>
          </a:custGeom>
          <a:solidFill>
            <a:srgbClr val="B90000"/>
          </a:solidFill>
        </p:spPr>
        <p:txBody>
          <a:bodyPr wrap="square" lIns="0" tIns="0" rIns="0" bIns="0" rtlCol="0"/>
          <a:lstStyle/>
          <a:p>
            <a:endParaRPr/>
          </a:p>
        </p:txBody>
      </p:sp>
      <p:sp>
        <p:nvSpPr>
          <p:cNvPr id="9" name="object 9"/>
          <p:cNvSpPr/>
          <p:nvPr/>
        </p:nvSpPr>
        <p:spPr>
          <a:xfrm>
            <a:off x="3025787" y="5900165"/>
            <a:ext cx="1480185" cy="982980"/>
          </a:xfrm>
          <a:custGeom>
            <a:avLst/>
            <a:gdLst/>
            <a:ahLst/>
            <a:cxnLst/>
            <a:rect l="l" t="t" r="r" b="b"/>
            <a:pathLst>
              <a:path w="1480185" h="982979">
                <a:moveTo>
                  <a:pt x="1479803" y="491489"/>
                </a:moveTo>
                <a:lnTo>
                  <a:pt x="1477349" y="451203"/>
                </a:lnTo>
                <a:lnTo>
                  <a:pt x="1470114" y="411809"/>
                </a:lnTo>
                <a:lnTo>
                  <a:pt x="1458288" y="373434"/>
                </a:lnTo>
                <a:lnTo>
                  <a:pt x="1442063" y="336206"/>
                </a:lnTo>
                <a:lnTo>
                  <a:pt x="1421630" y="300251"/>
                </a:lnTo>
                <a:lnTo>
                  <a:pt x="1397178" y="265697"/>
                </a:lnTo>
                <a:lnTo>
                  <a:pt x="1368900" y="232669"/>
                </a:lnTo>
                <a:lnTo>
                  <a:pt x="1336986" y="201296"/>
                </a:lnTo>
                <a:lnTo>
                  <a:pt x="1301628" y="171703"/>
                </a:lnTo>
                <a:lnTo>
                  <a:pt x="1263014" y="144017"/>
                </a:lnTo>
                <a:lnTo>
                  <a:pt x="1221338" y="118367"/>
                </a:lnTo>
                <a:lnTo>
                  <a:pt x="1176790" y="94878"/>
                </a:lnTo>
                <a:lnTo>
                  <a:pt x="1129560" y="73677"/>
                </a:lnTo>
                <a:lnTo>
                  <a:pt x="1079839" y="54891"/>
                </a:lnTo>
                <a:lnTo>
                  <a:pt x="1027818" y="38647"/>
                </a:lnTo>
                <a:lnTo>
                  <a:pt x="973689" y="25072"/>
                </a:lnTo>
                <a:lnTo>
                  <a:pt x="917642" y="14293"/>
                </a:lnTo>
                <a:lnTo>
                  <a:pt x="859868" y="6437"/>
                </a:lnTo>
                <a:lnTo>
                  <a:pt x="800557" y="1630"/>
                </a:lnTo>
                <a:lnTo>
                  <a:pt x="739901" y="0"/>
                </a:lnTo>
                <a:lnTo>
                  <a:pt x="679246" y="1630"/>
                </a:lnTo>
                <a:lnTo>
                  <a:pt x="619935" y="6437"/>
                </a:lnTo>
                <a:lnTo>
                  <a:pt x="562161" y="14293"/>
                </a:lnTo>
                <a:lnTo>
                  <a:pt x="506114" y="25072"/>
                </a:lnTo>
                <a:lnTo>
                  <a:pt x="451985" y="38647"/>
                </a:lnTo>
                <a:lnTo>
                  <a:pt x="399964" y="54891"/>
                </a:lnTo>
                <a:lnTo>
                  <a:pt x="350243" y="73677"/>
                </a:lnTo>
                <a:lnTo>
                  <a:pt x="303013" y="94878"/>
                </a:lnTo>
                <a:lnTo>
                  <a:pt x="258465" y="118367"/>
                </a:lnTo>
                <a:lnTo>
                  <a:pt x="216788" y="144018"/>
                </a:lnTo>
                <a:lnTo>
                  <a:pt x="178175" y="171703"/>
                </a:lnTo>
                <a:lnTo>
                  <a:pt x="142817" y="201296"/>
                </a:lnTo>
                <a:lnTo>
                  <a:pt x="110903" y="232669"/>
                </a:lnTo>
                <a:lnTo>
                  <a:pt x="82625" y="265697"/>
                </a:lnTo>
                <a:lnTo>
                  <a:pt x="58173" y="300251"/>
                </a:lnTo>
                <a:lnTo>
                  <a:pt x="37740" y="336206"/>
                </a:lnTo>
                <a:lnTo>
                  <a:pt x="21515" y="373434"/>
                </a:lnTo>
                <a:lnTo>
                  <a:pt x="9689" y="411809"/>
                </a:lnTo>
                <a:lnTo>
                  <a:pt x="2454" y="451203"/>
                </a:lnTo>
                <a:lnTo>
                  <a:pt x="0" y="491490"/>
                </a:lnTo>
                <a:lnTo>
                  <a:pt x="2454" y="531776"/>
                </a:lnTo>
                <a:lnTo>
                  <a:pt x="9689" y="571170"/>
                </a:lnTo>
                <a:lnTo>
                  <a:pt x="21515" y="609545"/>
                </a:lnTo>
                <a:lnTo>
                  <a:pt x="37740" y="646773"/>
                </a:lnTo>
                <a:lnTo>
                  <a:pt x="58173" y="682728"/>
                </a:lnTo>
                <a:lnTo>
                  <a:pt x="82625" y="717282"/>
                </a:lnTo>
                <a:lnTo>
                  <a:pt x="110903" y="750310"/>
                </a:lnTo>
                <a:lnTo>
                  <a:pt x="142817" y="781683"/>
                </a:lnTo>
                <a:lnTo>
                  <a:pt x="178175" y="811276"/>
                </a:lnTo>
                <a:lnTo>
                  <a:pt x="216789" y="838962"/>
                </a:lnTo>
                <a:lnTo>
                  <a:pt x="258465" y="864612"/>
                </a:lnTo>
                <a:lnTo>
                  <a:pt x="303013" y="888101"/>
                </a:lnTo>
                <a:lnTo>
                  <a:pt x="350243" y="909302"/>
                </a:lnTo>
                <a:lnTo>
                  <a:pt x="399964" y="928088"/>
                </a:lnTo>
                <a:lnTo>
                  <a:pt x="451985" y="944332"/>
                </a:lnTo>
                <a:lnTo>
                  <a:pt x="506114" y="957907"/>
                </a:lnTo>
                <a:lnTo>
                  <a:pt x="562161" y="968686"/>
                </a:lnTo>
                <a:lnTo>
                  <a:pt x="619935" y="976542"/>
                </a:lnTo>
                <a:lnTo>
                  <a:pt x="679246" y="981349"/>
                </a:lnTo>
                <a:lnTo>
                  <a:pt x="739902" y="982980"/>
                </a:lnTo>
                <a:lnTo>
                  <a:pt x="800557" y="981349"/>
                </a:lnTo>
                <a:lnTo>
                  <a:pt x="859868" y="976542"/>
                </a:lnTo>
                <a:lnTo>
                  <a:pt x="917642" y="968686"/>
                </a:lnTo>
                <a:lnTo>
                  <a:pt x="973689" y="957907"/>
                </a:lnTo>
                <a:lnTo>
                  <a:pt x="1027818" y="944332"/>
                </a:lnTo>
                <a:lnTo>
                  <a:pt x="1079839" y="928088"/>
                </a:lnTo>
                <a:lnTo>
                  <a:pt x="1129560" y="909302"/>
                </a:lnTo>
                <a:lnTo>
                  <a:pt x="1176790" y="888101"/>
                </a:lnTo>
                <a:lnTo>
                  <a:pt x="1221338" y="864612"/>
                </a:lnTo>
                <a:lnTo>
                  <a:pt x="1263014" y="838962"/>
                </a:lnTo>
                <a:lnTo>
                  <a:pt x="1301628" y="811276"/>
                </a:lnTo>
                <a:lnTo>
                  <a:pt x="1336986" y="781683"/>
                </a:lnTo>
                <a:lnTo>
                  <a:pt x="1368900" y="750310"/>
                </a:lnTo>
                <a:lnTo>
                  <a:pt x="1397178" y="717282"/>
                </a:lnTo>
                <a:lnTo>
                  <a:pt x="1421630" y="682728"/>
                </a:lnTo>
                <a:lnTo>
                  <a:pt x="1442063" y="646773"/>
                </a:lnTo>
                <a:lnTo>
                  <a:pt x="1458288" y="609545"/>
                </a:lnTo>
                <a:lnTo>
                  <a:pt x="1470114" y="571170"/>
                </a:lnTo>
                <a:lnTo>
                  <a:pt x="1477349" y="531776"/>
                </a:lnTo>
                <a:lnTo>
                  <a:pt x="1479803" y="491489"/>
                </a:lnTo>
                <a:close/>
              </a:path>
            </a:pathLst>
          </a:custGeom>
          <a:solidFill>
            <a:srgbClr val="FFFF66"/>
          </a:solidFill>
        </p:spPr>
        <p:txBody>
          <a:bodyPr wrap="square" lIns="0" tIns="0" rIns="0" bIns="0" rtlCol="0"/>
          <a:lstStyle/>
          <a:p>
            <a:endParaRPr/>
          </a:p>
        </p:txBody>
      </p:sp>
      <p:sp>
        <p:nvSpPr>
          <p:cNvPr id="10" name="object 10"/>
          <p:cNvSpPr/>
          <p:nvPr/>
        </p:nvSpPr>
        <p:spPr>
          <a:xfrm>
            <a:off x="3025787" y="5900165"/>
            <a:ext cx="1480185" cy="982980"/>
          </a:xfrm>
          <a:custGeom>
            <a:avLst/>
            <a:gdLst/>
            <a:ahLst/>
            <a:cxnLst/>
            <a:rect l="l" t="t" r="r" b="b"/>
            <a:pathLst>
              <a:path w="1480185" h="982979">
                <a:moveTo>
                  <a:pt x="739901" y="0"/>
                </a:moveTo>
                <a:lnTo>
                  <a:pt x="679246" y="1630"/>
                </a:lnTo>
                <a:lnTo>
                  <a:pt x="619935" y="6437"/>
                </a:lnTo>
                <a:lnTo>
                  <a:pt x="562161" y="14293"/>
                </a:lnTo>
                <a:lnTo>
                  <a:pt x="506114" y="25072"/>
                </a:lnTo>
                <a:lnTo>
                  <a:pt x="451985" y="38647"/>
                </a:lnTo>
                <a:lnTo>
                  <a:pt x="399964" y="54891"/>
                </a:lnTo>
                <a:lnTo>
                  <a:pt x="350243" y="73677"/>
                </a:lnTo>
                <a:lnTo>
                  <a:pt x="303013" y="94878"/>
                </a:lnTo>
                <a:lnTo>
                  <a:pt x="258465" y="118367"/>
                </a:lnTo>
                <a:lnTo>
                  <a:pt x="216788" y="144018"/>
                </a:lnTo>
                <a:lnTo>
                  <a:pt x="178175" y="171703"/>
                </a:lnTo>
                <a:lnTo>
                  <a:pt x="142817" y="201296"/>
                </a:lnTo>
                <a:lnTo>
                  <a:pt x="110903" y="232669"/>
                </a:lnTo>
                <a:lnTo>
                  <a:pt x="82625" y="265697"/>
                </a:lnTo>
                <a:lnTo>
                  <a:pt x="58173" y="300251"/>
                </a:lnTo>
                <a:lnTo>
                  <a:pt x="37740" y="336206"/>
                </a:lnTo>
                <a:lnTo>
                  <a:pt x="21515" y="373434"/>
                </a:lnTo>
                <a:lnTo>
                  <a:pt x="9689" y="411809"/>
                </a:lnTo>
                <a:lnTo>
                  <a:pt x="2454" y="451203"/>
                </a:lnTo>
                <a:lnTo>
                  <a:pt x="0" y="491490"/>
                </a:lnTo>
                <a:lnTo>
                  <a:pt x="2454" y="531776"/>
                </a:lnTo>
                <a:lnTo>
                  <a:pt x="9689" y="571170"/>
                </a:lnTo>
                <a:lnTo>
                  <a:pt x="21515" y="609545"/>
                </a:lnTo>
                <a:lnTo>
                  <a:pt x="37740" y="646773"/>
                </a:lnTo>
                <a:lnTo>
                  <a:pt x="58173" y="682728"/>
                </a:lnTo>
                <a:lnTo>
                  <a:pt x="82625" y="717282"/>
                </a:lnTo>
                <a:lnTo>
                  <a:pt x="110903" y="750310"/>
                </a:lnTo>
                <a:lnTo>
                  <a:pt x="142817" y="781683"/>
                </a:lnTo>
                <a:lnTo>
                  <a:pt x="178175" y="811276"/>
                </a:lnTo>
                <a:lnTo>
                  <a:pt x="216789" y="838962"/>
                </a:lnTo>
                <a:lnTo>
                  <a:pt x="258465" y="864612"/>
                </a:lnTo>
                <a:lnTo>
                  <a:pt x="303013" y="888101"/>
                </a:lnTo>
                <a:lnTo>
                  <a:pt x="350243" y="909302"/>
                </a:lnTo>
                <a:lnTo>
                  <a:pt x="399964" y="928088"/>
                </a:lnTo>
                <a:lnTo>
                  <a:pt x="451985" y="944332"/>
                </a:lnTo>
                <a:lnTo>
                  <a:pt x="506114" y="957907"/>
                </a:lnTo>
                <a:lnTo>
                  <a:pt x="562161" y="968686"/>
                </a:lnTo>
                <a:lnTo>
                  <a:pt x="619935" y="976542"/>
                </a:lnTo>
                <a:lnTo>
                  <a:pt x="679246" y="981349"/>
                </a:lnTo>
                <a:lnTo>
                  <a:pt x="739902" y="982980"/>
                </a:lnTo>
                <a:lnTo>
                  <a:pt x="800557" y="981349"/>
                </a:lnTo>
                <a:lnTo>
                  <a:pt x="859868" y="976542"/>
                </a:lnTo>
                <a:lnTo>
                  <a:pt x="917642" y="968686"/>
                </a:lnTo>
                <a:lnTo>
                  <a:pt x="973689" y="957907"/>
                </a:lnTo>
                <a:lnTo>
                  <a:pt x="1027818" y="944332"/>
                </a:lnTo>
                <a:lnTo>
                  <a:pt x="1079839" y="928088"/>
                </a:lnTo>
                <a:lnTo>
                  <a:pt x="1129560" y="909302"/>
                </a:lnTo>
                <a:lnTo>
                  <a:pt x="1176790" y="888101"/>
                </a:lnTo>
                <a:lnTo>
                  <a:pt x="1221338" y="864612"/>
                </a:lnTo>
                <a:lnTo>
                  <a:pt x="1263014" y="838962"/>
                </a:lnTo>
                <a:lnTo>
                  <a:pt x="1301628" y="811276"/>
                </a:lnTo>
                <a:lnTo>
                  <a:pt x="1336986" y="781683"/>
                </a:lnTo>
                <a:lnTo>
                  <a:pt x="1368900" y="750310"/>
                </a:lnTo>
                <a:lnTo>
                  <a:pt x="1397178" y="717282"/>
                </a:lnTo>
                <a:lnTo>
                  <a:pt x="1421630" y="682728"/>
                </a:lnTo>
                <a:lnTo>
                  <a:pt x="1442063" y="646773"/>
                </a:lnTo>
                <a:lnTo>
                  <a:pt x="1458288" y="609545"/>
                </a:lnTo>
                <a:lnTo>
                  <a:pt x="1470114" y="571170"/>
                </a:lnTo>
                <a:lnTo>
                  <a:pt x="1477349" y="531776"/>
                </a:lnTo>
                <a:lnTo>
                  <a:pt x="1479803" y="491489"/>
                </a:lnTo>
                <a:lnTo>
                  <a:pt x="1477349" y="451203"/>
                </a:lnTo>
                <a:lnTo>
                  <a:pt x="1470114" y="411809"/>
                </a:lnTo>
                <a:lnTo>
                  <a:pt x="1458288" y="373434"/>
                </a:lnTo>
                <a:lnTo>
                  <a:pt x="1442063" y="336206"/>
                </a:lnTo>
                <a:lnTo>
                  <a:pt x="1421630" y="300251"/>
                </a:lnTo>
                <a:lnTo>
                  <a:pt x="1397178" y="265697"/>
                </a:lnTo>
                <a:lnTo>
                  <a:pt x="1368900" y="232669"/>
                </a:lnTo>
                <a:lnTo>
                  <a:pt x="1336986" y="201296"/>
                </a:lnTo>
                <a:lnTo>
                  <a:pt x="1301628" y="171703"/>
                </a:lnTo>
                <a:lnTo>
                  <a:pt x="1263014" y="144017"/>
                </a:lnTo>
                <a:lnTo>
                  <a:pt x="1221338" y="118367"/>
                </a:lnTo>
                <a:lnTo>
                  <a:pt x="1176790" y="94878"/>
                </a:lnTo>
                <a:lnTo>
                  <a:pt x="1129560" y="73677"/>
                </a:lnTo>
                <a:lnTo>
                  <a:pt x="1079839" y="54891"/>
                </a:lnTo>
                <a:lnTo>
                  <a:pt x="1027818" y="38647"/>
                </a:lnTo>
                <a:lnTo>
                  <a:pt x="973689" y="25072"/>
                </a:lnTo>
                <a:lnTo>
                  <a:pt x="917642" y="14293"/>
                </a:lnTo>
                <a:lnTo>
                  <a:pt x="859868" y="6437"/>
                </a:lnTo>
                <a:lnTo>
                  <a:pt x="800557" y="1630"/>
                </a:lnTo>
                <a:lnTo>
                  <a:pt x="739901" y="0"/>
                </a:lnTo>
                <a:close/>
              </a:path>
            </a:pathLst>
          </a:custGeom>
          <a:ln w="28575">
            <a:solidFill>
              <a:srgbClr val="FFFFFF"/>
            </a:solidFill>
          </a:ln>
        </p:spPr>
        <p:txBody>
          <a:bodyPr wrap="square" lIns="0" tIns="0" rIns="0" bIns="0" rtlCol="0"/>
          <a:lstStyle/>
          <a:p>
            <a:endParaRPr/>
          </a:p>
        </p:txBody>
      </p:sp>
      <p:sp>
        <p:nvSpPr>
          <p:cNvPr id="11" name="object 11"/>
          <p:cNvSpPr txBox="1"/>
          <p:nvPr/>
        </p:nvSpPr>
        <p:spPr>
          <a:xfrm>
            <a:off x="3118237" y="6065799"/>
            <a:ext cx="1295400" cy="584200"/>
          </a:xfrm>
          <a:prstGeom prst="rect">
            <a:avLst/>
          </a:prstGeom>
        </p:spPr>
        <p:txBody>
          <a:bodyPr vert="horz" wrap="square" lIns="0" tIns="0" rIns="0" bIns="0" rtlCol="0">
            <a:spAutoFit/>
          </a:bodyPr>
          <a:lstStyle/>
          <a:p>
            <a:pPr marL="139700" marR="5080" indent="-127635">
              <a:lnSpc>
                <a:spcPct val="100000"/>
              </a:lnSpc>
            </a:pPr>
            <a:r>
              <a:rPr sz="2000" b="1" spc="-5" dirty="0">
                <a:solidFill>
                  <a:srgbClr val="3333CC"/>
                </a:solidFill>
                <a:latin typeface="微软雅黑"/>
                <a:cs typeface="微软雅黑"/>
              </a:rPr>
              <a:t>这三个规则 后面会讲</a:t>
            </a:r>
            <a:endParaRPr sz="2000">
              <a:latin typeface="微软雅黑"/>
              <a:cs typeface="微软雅黑"/>
            </a:endParaRPr>
          </a:p>
        </p:txBody>
      </p:sp>
      <p:sp>
        <p:nvSpPr>
          <p:cNvPr id="13" name="标题 6">
            <a:extLst>
              <a:ext uri="{FF2B5EF4-FFF2-40B4-BE49-F238E27FC236}">
                <a16:creationId xmlns:a16="http://schemas.microsoft.com/office/drawing/2014/main" id="{EDB9EC6B-9FBE-4A5E-B919-ED975FE56DA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14177" y="1439697"/>
            <a:ext cx="3836670" cy="307777"/>
          </a:xfrm>
          <a:prstGeom prst="rect">
            <a:avLst/>
          </a:prstGeom>
        </p:spPr>
        <p:txBody>
          <a:bodyPr vert="horz" wrap="square" lIns="0" tIns="0" rIns="0" bIns="0" rtlCol="0">
            <a:spAutoFit/>
          </a:bodyPr>
          <a:lstStyle/>
          <a:p>
            <a:pPr marL="12700">
              <a:lnSpc>
                <a:spcPct val="100000"/>
              </a:lnSpc>
            </a:pPr>
            <a:r>
              <a:rPr sz="2000" b="1" spc="-5" dirty="0">
                <a:latin typeface="+mn-ea"/>
                <a:cs typeface="微软雅黑"/>
              </a:rPr>
              <a:t>外来关键字：是其他实体的关键字</a:t>
            </a:r>
            <a:endParaRPr sz="2000" dirty="0">
              <a:latin typeface="+mn-ea"/>
              <a:cs typeface="微软雅黑"/>
            </a:endParaRPr>
          </a:p>
        </p:txBody>
      </p:sp>
      <p:sp>
        <p:nvSpPr>
          <p:cNvPr id="4" name="object 4"/>
          <p:cNvSpPr txBox="1"/>
          <p:nvPr/>
        </p:nvSpPr>
        <p:spPr>
          <a:xfrm>
            <a:off x="3956437" y="2176484"/>
            <a:ext cx="1402715" cy="246221"/>
          </a:xfrm>
          <a:prstGeom prst="rect">
            <a:avLst/>
          </a:prstGeom>
        </p:spPr>
        <p:txBody>
          <a:bodyPr vert="horz" wrap="square" lIns="0" tIns="0" rIns="0" bIns="0" rtlCol="0">
            <a:spAutoFit/>
          </a:bodyPr>
          <a:lstStyle/>
          <a:p>
            <a:pPr marL="12700">
              <a:lnSpc>
                <a:spcPct val="100000"/>
              </a:lnSpc>
            </a:pPr>
            <a:r>
              <a:rPr sz="1600" b="1" spc="-5" dirty="0">
                <a:latin typeface="+mn-ea"/>
                <a:cs typeface="微软雅黑"/>
              </a:rPr>
              <a:t>实体名</a:t>
            </a:r>
            <a:r>
              <a:rPr sz="1600" b="1" dirty="0">
                <a:latin typeface="+mn-ea"/>
                <a:cs typeface="微软雅黑"/>
              </a:rPr>
              <a:t>/</a:t>
            </a:r>
            <a:r>
              <a:rPr sz="1600" b="1" spc="-5" dirty="0">
                <a:latin typeface="+mn-ea"/>
                <a:cs typeface="微软雅黑"/>
              </a:rPr>
              <a:t> 实体号</a:t>
            </a:r>
            <a:endParaRPr sz="1600">
              <a:latin typeface="+mn-ea"/>
              <a:cs typeface="微软雅黑"/>
            </a:endParaRPr>
          </a:p>
        </p:txBody>
      </p:sp>
      <p:sp>
        <p:nvSpPr>
          <p:cNvPr id="5" name="object 5"/>
          <p:cNvSpPr/>
          <p:nvPr/>
        </p:nvSpPr>
        <p:spPr>
          <a:xfrm>
            <a:off x="5678309" y="2447544"/>
            <a:ext cx="200660" cy="762000"/>
          </a:xfrm>
          <a:custGeom>
            <a:avLst/>
            <a:gdLst/>
            <a:ahLst/>
            <a:cxnLst/>
            <a:rect l="l" t="t" r="r" b="b"/>
            <a:pathLst>
              <a:path w="200660" h="762000">
                <a:moveTo>
                  <a:pt x="19050" y="0"/>
                </a:moveTo>
                <a:lnTo>
                  <a:pt x="152400" y="38099"/>
                </a:lnTo>
                <a:lnTo>
                  <a:pt x="152400" y="323850"/>
                </a:lnTo>
                <a:lnTo>
                  <a:pt x="200406" y="400050"/>
                </a:lnTo>
                <a:lnTo>
                  <a:pt x="152400" y="493776"/>
                </a:lnTo>
                <a:lnTo>
                  <a:pt x="152400" y="704850"/>
                </a:lnTo>
                <a:lnTo>
                  <a:pt x="0" y="762000"/>
                </a:lnTo>
              </a:path>
            </a:pathLst>
          </a:custGeom>
          <a:ln w="9525">
            <a:solidFill>
              <a:srgbClr val="FF0066"/>
            </a:solidFill>
          </a:ln>
        </p:spPr>
        <p:txBody>
          <a:bodyPr wrap="square" lIns="0" tIns="0" rIns="0" bIns="0" rtlCol="0"/>
          <a:lstStyle/>
          <a:p>
            <a:endParaRPr>
              <a:latin typeface="+mn-ea"/>
            </a:endParaRPr>
          </a:p>
        </p:txBody>
      </p:sp>
      <p:sp>
        <p:nvSpPr>
          <p:cNvPr id="7" name="object 7"/>
          <p:cNvSpPr txBox="1"/>
          <p:nvPr/>
        </p:nvSpPr>
        <p:spPr>
          <a:xfrm>
            <a:off x="5970403" y="2787805"/>
            <a:ext cx="735965"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mn-ea"/>
                <a:cs typeface="微软雅黑"/>
              </a:rPr>
              <a:t>主关键字</a:t>
            </a:r>
            <a:endParaRPr sz="1400">
              <a:latin typeface="+mn-ea"/>
              <a:cs typeface="微软雅黑"/>
            </a:endParaRPr>
          </a:p>
        </p:txBody>
      </p:sp>
      <p:sp>
        <p:nvSpPr>
          <p:cNvPr id="8" name="object 8"/>
          <p:cNvSpPr txBox="1"/>
          <p:nvPr/>
        </p:nvSpPr>
        <p:spPr>
          <a:xfrm>
            <a:off x="5989453" y="3378355"/>
            <a:ext cx="914400"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mn-ea"/>
                <a:cs typeface="微软雅黑"/>
              </a:rPr>
              <a:t>外来关键字</a:t>
            </a:r>
            <a:endParaRPr sz="1400">
              <a:latin typeface="+mn-ea"/>
              <a:cs typeface="微软雅黑"/>
            </a:endParaRPr>
          </a:p>
        </p:txBody>
      </p:sp>
      <p:sp>
        <p:nvSpPr>
          <p:cNvPr id="9" name="object 9"/>
          <p:cNvSpPr/>
          <p:nvPr/>
        </p:nvSpPr>
        <p:spPr>
          <a:xfrm>
            <a:off x="1293761" y="4687823"/>
            <a:ext cx="2052955" cy="1657350"/>
          </a:xfrm>
          <a:custGeom>
            <a:avLst/>
            <a:gdLst/>
            <a:ahLst/>
            <a:cxnLst/>
            <a:rect l="l" t="t" r="r" b="b"/>
            <a:pathLst>
              <a:path w="2052954" h="1657350">
                <a:moveTo>
                  <a:pt x="276606" y="0"/>
                </a:moveTo>
                <a:lnTo>
                  <a:pt x="231827" y="3608"/>
                </a:lnTo>
                <a:lnTo>
                  <a:pt x="189317" y="14057"/>
                </a:lnTo>
                <a:lnTo>
                  <a:pt x="149650" y="30778"/>
                </a:lnTo>
                <a:lnTo>
                  <a:pt x="113403" y="53205"/>
                </a:lnTo>
                <a:lnTo>
                  <a:pt x="81153" y="80772"/>
                </a:lnTo>
                <a:lnTo>
                  <a:pt x="53474" y="112910"/>
                </a:lnTo>
                <a:lnTo>
                  <a:pt x="30943" y="149053"/>
                </a:lnTo>
                <a:lnTo>
                  <a:pt x="14136" y="188634"/>
                </a:lnTo>
                <a:lnTo>
                  <a:pt x="3630" y="231087"/>
                </a:lnTo>
                <a:lnTo>
                  <a:pt x="0" y="275844"/>
                </a:lnTo>
                <a:lnTo>
                  <a:pt x="0" y="1380744"/>
                </a:lnTo>
                <a:lnTo>
                  <a:pt x="3630" y="1425522"/>
                </a:lnTo>
                <a:lnTo>
                  <a:pt x="14136" y="1468032"/>
                </a:lnTo>
                <a:lnTo>
                  <a:pt x="30943" y="1507699"/>
                </a:lnTo>
                <a:lnTo>
                  <a:pt x="53474" y="1543946"/>
                </a:lnTo>
                <a:lnTo>
                  <a:pt x="81153" y="1576197"/>
                </a:lnTo>
                <a:lnTo>
                  <a:pt x="113403" y="1603875"/>
                </a:lnTo>
                <a:lnTo>
                  <a:pt x="149650" y="1626406"/>
                </a:lnTo>
                <a:lnTo>
                  <a:pt x="189317" y="1643213"/>
                </a:lnTo>
                <a:lnTo>
                  <a:pt x="231827" y="1653719"/>
                </a:lnTo>
                <a:lnTo>
                  <a:pt x="276606" y="1657350"/>
                </a:lnTo>
                <a:lnTo>
                  <a:pt x="1776222" y="1657350"/>
                </a:lnTo>
                <a:lnTo>
                  <a:pt x="1821185" y="1653719"/>
                </a:lnTo>
                <a:lnTo>
                  <a:pt x="1863803" y="1643213"/>
                </a:lnTo>
                <a:lnTo>
                  <a:pt x="1903513" y="1626406"/>
                </a:lnTo>
                <a:lnTo>
                  <a:pt x="1939753" y="1603875"/>
                </a:lnTo>
                <a:lnTo>
                  <a:pt x="1971960" y="1576196"/>
                </a:lnTo>
                <a:lnTo>
                  <a:pt x="1999573" y="1543946"/>
                </a:lnTo>
                <a:lnTo>
                  <a:pt x="2022028" y="1507699"/>
                </a:lnTo>
                <a:lnTo>
                  <a:pt x="2038764" y="1468032"/>
                </a:lnTo>
                <a:lnTo>
                  <a:pt x="2049218" y="1425522"/>
                </a:lnTo>
                <a:lnTo>
                  <a:pt x="2052828" y="1380743"/>
                </a:lnTo>
                <a:lnTo>
                  <a:pt x="2052828" y="275843"/>
                </a:lnTo>
                <a:lnTo>
                  <a:pt x="2049218" y="231087"/>
                </a:lnTo>
                <a:lnTo>
                  <a:pt x="2038764" y="188634"/>
                </a:lnTo>
                <a:lnTo>
                  <a:pt x="2022028" y="149053"/>
                </a:lnTo>
                <a:lnTo>
                  <a:pt x="1999573" y="112910"/>
                </a:lnTo>
                <a:lnTo>
                  <a:pt x="1971960" y="80771"/>
                </a:lnTo>
                <a:lnTo>
                  <a:pt x="1939753" y="53205"/>
                </a:lnTo>
                <a:lnTo>
                  <a:pt x="1903513" y="30778"/>
                </a:lnTo>
                <a:lnTo>
                  <a:pt x="1863803" y="14057"/>
                </a:lnTo>
                <a:lnTo>
                  <a:pt x="1821185" y="3608"/>
                </a:lnTo>
                <a:lnTo>
                  <a:pt x="1776222" y="0"/>
                </a:lnTo>
                <a:lnTo>
                  <a:pt x="276606" y="0"/>
                </a:lnTo>
                <a:close/>
              </a:path>
            </a:pathLst>
          </a:custGeom>
          <a:ln w="38100">
            <a:solidFill>
              <a:srgbClr val="000000"/>
            </a:solidFill>
          </a:ln>
        </p:spPr>
        <p:txBody>
          <a:bodyPr wrap="square" lIns="0" tIns="0" rIns="0" bIns="0" rtlCol="0"/>
          <a:lstStyle/>
          <a:p>
            <a:endParaRPr>
              <a:latin typeface="+mn-ea"/>
            </a:endParaRPr>
          </a:p>
        </p:txBody>
      </p:sp>
      <p:sp>
        <p:nvSpPr>
          <p:cNvPr id="10" name="object 10"/>
          <p:cNvSpPr/>
          <p:nvPr/>
        </p:nvSpPr>
        <p:spPr>
          <a:xfrm>
            <a:off x="1293761" y="5462015"/>
            <a:ext cx="2052955" cy="0"/>
          </a:xfrm>
          <a:custGeom>
            <a:avLst/>
            <a:gdLst/>
            <a:ahLst/>
            <a:cxnLst/>
            <a:rect l="l" t="t" r="r" b="b"/>
            <a:pathLst>
              <a:path w="2052954">
                <a:moveTo>
                  <a:pt x="0" y="0"/>
                </a:moveTo>
                <a:lnTo>
                  <a:pt x="2052827" y="0"/>
                </a:lnTo>
              </a:path>
            </a:pathLst>
          </a:custGeom>
          <a:ln w="38100">
            <a:solidFill>
              <a:srgbClr val="000000"/>
            </a:solidFill>
          </a:ln>
        </p:spPr>
        <p:txBody>
          <a:bodyPr wrap="square" lIns="0" tIns="0" rIns="0" bIns="0" rtlCol="0"/>
          <a:lstStyle/>
          <a:p>
            <a:endParaRPr>
              <a:latin typeface="+mn-ea"/>
            </a:endParaRPr>
          </a:p>
        </p:txBody>
      </p:sp>
      <p:sp>
        <p:nvSpPr>
          <p:cNvPr id="11" name="object 11"/>
          <p:cNvSpPr txBox="1"/>
          <p:nvPr/>
        </p:nvSpPr>
        <p:spPr>
          <a:xfrm>
            <a:off x="1629289" y="4396952"/>
            <a:ext cx="1440815" cy="1061829"/>
          </a:xfrm>
          <a:prstGeom prst="rect">
            <a:avLst/>
          </a:prstGeom>
        </p:spPr>
        <p:txBody>
          <a:bodyPr vert="horz" wrap="square" lIns="0" tIns="0" rIns="0" bIns="0" rtlCol="0">
            <a:spAutoFit/>
          </a:bodyPr>
          <a:lstStyle/>
          <a:p>
            <a:pPr marL="12700" indent="38100">
              <a:lnSpc>
                <a:spcPct val="100000"/>
              </a:lnSpc>
            </a:pPr>
            <a:r>
              <a:rPr sz="1600" b="1" spc="-5" dirty="0">
                <a:latin typeface="+mn-ea"/>
                <a:cs typeface="微软雅黑"/>
              </a:rPr>
              <a:t>实体名</a:t>
            </a:r>
            <a:r>
              <a:rPr sz="1600" b="1" dirty="0">
                <a:latin typeface="+mn-ea"/>
                <a:cs typeface="微软雅黑"/>
              </a:rPr>
              <a:t>/</a:t>
            </a:r>
            <a:r>
              <a:rPr sz="1600" b="1" spc="-5" dirty="0">
                <a:latin typeface="+mn-ea"/>
                <a:cs typeface="微软雅黑"/>
              </a:rPr>
              <a:t> 实体号</a:t>
            </a:r>
            <a:endParaRPr sz="1600" dirty="0">
              <a:latin typeface="+mn-ea"/>
              <a:cs typeface="微软雅黑"/>
            </a:endParaRPr>
          </a:p>
          <a:p>
            <a:pPr marL="12700" marR="238760">
              <a:lnSpc>
                <a:spcPct val="100000"/>
              </a:lnSpc>
              <a:spcBef>
                <a:spcPts val="630"/>
              </a:spcBef>
            </a:pPr>
            <a:r>
              <a:rPr sz="1600" b="1" dirty="0">
                <a:latin typeface="+mn-ea"/>
                <a:cs typeface="微软雅黑"/>
              </a:rPr>
              <a:t>属性名 [属性</a:t>
            </a:r>
            <a:r>
              <a:rPr sz="1600" b="1" spc="-5" dirty="0">
                <a:latin typeface="+mn-ea"/>
                <a:cs typeface="微软雅黑"/>
              </a:rPr>
              <a:t>名</a:t>
            </a:r>
            <a:r>
              <a:rPr sz="1600" b="1" spc="-5" dirty="0">
                <a:solidFill>
                  <a:srgbClr val="CC0000"/>
                </a:solidFill>
                <a:latin typeface="+mn-ea"/>
                <a:cs typeface="微软雅黑"/>
              </a:rPr>
              <a:t>(FK)</a:t>
            </a:r>
            <a:r>
              <a:rPr sz="1600" b="1" dirty="0">
                <a:latin typeface="+mn-ea"/>
                <a:cs typeface="微软雅黑"/>
              </a:rPr>
              <a:t>]</a:t>
            </a:r>
            <a:endParaRPr sz="1600" dirty="0">
              <a:latin typeface="+mn-ea"/>
              <a:cs typeface="微软雅黑"/>
            </a:endParaRPr>
          </a:p>
          <a:p>
            <a:pPr marL="12700">
              <a:lnSpc>
                <a:spcPct val="100000"/>
              </a:lnSpc>
              <a:spcBef>
                <a:spcPts val="5"/>
              </a:spcBef>
            </a:pPr>
            <a:r>
              <a:rPr sz="1600" b="1" spc="470" dirty="0">
                <a:latin typeface="+mn-ea"/>
                <a:cs typeface="微软雅黑"/>
              </a:rPr>
              <a:t>…</a:t>
            </a:r>
            <a:r>
              <a:rPr sz="1600" b="1" dirty="0">
                <a:latin typeface="+mn-ea"/>
                <a:cs typeface="微软雅黑"/>
              </a:rPr>
              <a:t>…</a:t>
            </a:r>
            <a:r>
              <a:rPr sz="1600" b="1" spc="-5" dirty="0">
                <a:latin typeface="+mn-ea"/>
                <a:cs typeface="微软雅黑"/>
              </a:rPr>
              <a:t> </a:t>
            </a:r>
            <a:endParaRPr sz="1600" dirty="0">
              <a:latin typeface="+mn-ea"/>
              <a:cs typeface="微软雅黑"/>
            </a:endParaRPr>
          </a:p>
        </p:txBody>
      </p:sp>
      <p:sp>
        <p:nvSpPr>
          <p:cNvPr id="12" name="object 12"/>
          <p:cNvSpPr txBox="1"/>
          <p:nvPr/>
        </p:nvSpPr>
        <p:spPr>
          <a:xfrm>
            <a:off x="1629289" y="5478497"/>
            <a:ext cx="1439545" cy="738664"/>
          </a:xfrm>
          <a:prstGeom prst="rect">
            <a:avLst/>
          </a:prstGeom>
        </p:spPr>
        <p:txBody>
          <a:bodyPr vert="horz" wrap="square" lIns="0" tIns="0" rIns="0" bIns="0" rtlCol="0">
            <a:spAutoFit/>
          </a:bodyPr>
          <a:lstStyle/>
          <a:p>
            <a:pPr marL="12700" marR="5080">
              <a:lnSpc>
                <a:spcPct val="100000"/>
              </a:lnSpc>
            </a:pPr>
            <a:r>
              <a:rPr sz="1600" b="1" spc="-5" dirty="0">
                <a:latin typeface="+mn-ea"/>
                <a:cs typeface="微软雅黑"/>
              </a:rPr>
              <a:t>[属性名(A</a:t>
            </a:r>
            <a:r>
              <a:rPr sz="1600" b="1" dirty="0">
                <a:latin typeface="+mn-ea"/>
                <a:cs typeface="微软雅黑"/>
              </a:rPr>
              <a:t>K </a:t>
            </a:r>
            <a:r>
              <a:rPr sz="1600" b="1" spc="-5" dirty="0">
                <a:latin typeface="+mn-ea"/>
                <a:cs typeface="微软雅黑"/>
              </a:rPr>
              <a:t>n)] </a:t>
            </a:r>
            <a:r>
              <a:rPr sz="1600" b="1" dirty="0">
                <a:latin typeface="+mn-ea"/>
                <a:cs typeface="微软雅黑"/>
              </a:rPr>
              <a:t>[属性名]</a:t>
            </a:r>
            <a:endParaRPr sz="1600">
              <a:latin typeface="+mn-ea"/>
              <a:cs typeface="微软雅黑"/>
            </a:endParaRPr>
          </a:p>
          <a:p>
            <a:pPr marL="12700">
              <a:lnSpc>
                <a:spcPct val="100000"/>
              </a:lnSpc>
              <a:spcBef>
                <a:spcPts val="5"/>
              </a:spcBef>
            </a:pPr>
            <a:r>
              <a:rPr sz="1600" b="1" spc="470" dirty="0">
                <a:latin typeface="+mn-ea"/>
                <a:cs typeface="微软雅黑"/>
              </a:rPr>
              <a:t>…</a:t>
            </a:r>
            <a:r>
              <a:rPr sz="1600" b="1" dirty="0">
                <a:latin typeface="+mn-ea"/>
                <a:cs typeface="微软雅黑"/>
              </a:rPr>
              <a:t>…</a:t>
            </a:r>
            <a:r>
              <a:rPr sz="1600" b="1" spc="-5" dirty="0">
                <a:latin typeface="+mn-ea"/>
                <a:cs typeface="微软雅黑"/>
              </a:rPr>
              <a:t> </a:t>
            </a:r>
            <a:endParaRPr sz="1600">
              <a:latin typeface="+mn-ea"/>
              <a:cs typeface="微软雅黑"/>
            </a:endParaRPr>
          </a:p>
        </p:txBody>
      </p:sp>
      <p:sp>
        <p:nvSpPr>
          <p:cNvPr id="13" name="object 13"/>
          <p:cNvSpPr/>
          <p:nvPr/>
        </p:nvSpPr>
        <p:spPr>
          <a:xfrm>
            <a:off x="3389261" y="4687823"/>
            <a:ext cx="200660" cy="762000"/>
          </a:xfrm>
          <a:custGeom>
            <a:avLst/>
            <a:gdLst/>
            <a:ahLst/>
            <a:cxnLst/>
            <a:rect l="l" t="t" r="r" b="b"/>
            <a:pathLst>
              <a:path w="200660" h="762000">
                <a:moveTo>
                  <a:pt x="19050" y="0"/>
                </a:moveTo>
                <a:lnTo>
                  <a:pt x="152400" y="38099"/>
                </a:lnTo>
                <a:lnTo>
                  <a:pt x="152400" y="323850"/>
                </a:lnTo>
                <a:lnTo>
                  <a:pt x="200406" y="400050"/>
                </a:lnTo>
                <a:lnTo>
                  <a:pt x="152400" y="493776"/>
                </a:lnTo>
                <a:lnTo>
                  <a:pt x="152400" y="704850"/>
                </a:lnTo>
                <a:lnTo>
                  <a:pt x="0" y="762000"/>
                </a:lnTo>
              </a:path>
            </a:pathLst>
          </a:custGeom>
          <a:ln w="9525">
            <a:solidFill>
              <a:srgbClr val="FF0066"/>
            </a:solidFill>
          </a:ln>
        </p:spPr>
        <p:txBody>
          <a:bodyPr wrap="square" lIns="0" tIns="0" rIns="0" bIns="0" rtlCol="0"/>
          <a:lstStyle/>
          <a:p>
            <a:endParaRPr>
              <a:latin typeface="+mn-ea"/>
            </a:endParaRPr>
          </a:p>
        </p:txBody>
      </p:sp>
      <p:sp>
        <p:nvSpPr>
          <p:cNvPr id="14" name="object 14"/>
          <p:cNvSpPr txBox="1"/>
          <p:nvPr/>
        </p:nvSpPr>
        <p:spPr>
          <a:xfrm>
            <a:off x="3681355" y="5028084"/>
            <a:ext cx="735965"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mn-ea"/>
                <a:cs typeface="微软雅黑"/>
              </a:rPr>
              <a:t>主关键字</a:t>
            </a:r>
            <a:endParaRPr sz="1400">
              <a:latin typeface="+mn-ea"/>
              <a:cs typeface="微软雅黑"/>
            </a:endParaRPr>
          </a:p>
        </p:txBody>
      </p:sp>
      <p:sp>
        <p:nvSpPr>
          <p:cNvPr id="15" name="object 15"/>
          <p:cNvSpPr txBox="1"/>
          <p:nvPr/>
        </p:nvSpPr>
        <p:spPr>
          <a:xfrm>
            <a:off x="3700405" y="5618638"/>
            <a:ext cx="914400"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mn-ea"/>
                <a:cs typeface="微软雅黑"/>
              </a:rPr>
              <a:t>外来关键字</a:t>
            </a:r>
            <a:endParaRPr sz="1400">
              <a:latin typeface="+mn-ea"/>
              <a:cs typeface="微软雅黑"/>
            </a:endParaRPr>
          </a:p>
        </p:txBody>
      </p:sp>
      <p:sp>
        <p:nvSpPr>
          <p:cNvPr id="16" name="object 16"/>
          <p:cNvSpPr/>
          <p:nvPr/>
        </p:nvSpPr>
        <p:spPr>
          <a:xfrm>
            <a:off x="2893961" y="5068823"/>
            <a:ext cx="781050" cy="666750"/>
          </a:xfrm>
          <a:custGeom>
            <a:avLst/>
            <a:gdLst/>
            <a:ahLst/>
            <a:cxnLst/>
            <a:rect l="l" t="t" r="r" b="b"/>
            <a:pathLst>
              <a:path w="781050" h="666750">
                <a:moveTo>
                  <a:pt x="0" y="0"/>
                </a:moveTo>
                <a:lnTo>
                  <a:pt x="781050" y="666749"/>
                </a:lnTo>
              </a:path>
            </a:pathLst>
          </a:custGeom>
          <a:ln w="9525">
            <a:solidFill>
              <a:srgbClr val="FF0066"/>
            </a:solidFill>
          </a:ln>
        </p:spPr>
        <p:txBody>
          <a:bodyPr wrap="square" lIns="0" tIns="0" rIns="0" bIns="0" rtlCol="0"/>
          <a:lstStyle/>
          <a:p>
            <a:endParaRPr>
              <a:latin typeface="+mn-ea"/>
            </a:endParaRPr>
          </a:p>
        </p:txBody>
      </p:sp>
      <p:sp>
        <p:nvSpPr>
          <p:cNvPr id="17" name="object 17"/>
          <p:cNvSpPr txBox="1"/>
          <p:nvPr/>
        </p:nvSpPr>
        <p:spPr>
          <a:xfrm>
            <a:off x="5813431" y="4408382"/>
            <a:ext cx="1402715" cy="246221"/>
          </a:xfrm>
          <a:prstGeom prst="rect">
            <a:avLst/>
          </a:prstGeom>
        </p:spPr>
        <p:txBody>
          <a:bodyPr vert="horz" wrap="square" lIns="0" tIns="0" rIns="0" bIns="0" rtlCol="0">
            <a:spAutoFit/>
          </a:bodyPr>
          <a:lstStyle/>
          <a:p>
            <a:pPr marL="12700">
              <a:lnSpc>
                <a:spcPct val="100000"/>
              </a:lnSpc>
            </a:pPr>
            <a:r>
              <a:rPr sz="1600" b="1" spc="-5" dirty="0">
                <a:latin typeface="+mn-ea"/>
                <a:cs typeface="微软雅黑"/>
              </a:rPr>
              <a:t>实体名</a:t>
            </a:r>
            <a:r>
              <a:rPr sz="1600" b="1" dirty="0">
                <a:latin typeface="+mn-ea"/>
                <a:cs typeface="微软雅黑"/>
              </a:rPr>
              <a:t>/</a:t>
            </a:r>
            <a:r>
              <a:rPr sz="1600" b="1" spc="-5" dirty="0">
                <a:latin typeface="+mn-ea"/>
                <a:cs typeface="微软雅黑"/>
              </a:rPr>
              <a:t> 实体号</a:t>
            </a:r>
            <a:endParaRPr sz="1600">
              <a:latin typeface="+mn-ea"/>
              <a:cs typeface="微软雅黑"/>
            </a:endParaRPr>
          </a:p>
        </p:txBody>
      </p:sp>
      <p:sp>
        <p:nvSpPr>
          <p:cNvPr id="18" name="object 18"/>
          <p:cNvSpPr/>
          <p:nvPr/>
        </p:nvSpPr>
        <p:spPr>
          <a:xfrm>
            <a:off x="7536065" y="4679441"/>
            <a:ext cx="200025" cy="762000"/>
          </a:xfrm>
          <a:custGeom>
            <a:avLst/>
            <a:gdLst/>
            <a:ahLst/>
            <a:cxnLst/>
            <a:rect l="l" t="t" r="r" b="b"/>
            <a:pathLst>
              <a:path w="200025" h="762000">
                <a:moveTo>
                  <a:pt x="19050" y="0"/>
                </a:moveTo>
                <a:lnTo>
                  <a:pt x="152400" y="38099"/>
                </a:lnTo>
                <a:lnTo>
                  <a:pt x="152400" y="323850"/>
                </a:lnTo>
                <a:lnTo>
                  <a:pt x="199644" y="400050"/>
                </a:lnTo>
                <a:lnTo>
                  <a:pt x="152400" y="493776"/>
                </a:lnTo>
                <a:lnTo>
                  <a:pt x="152400" y="704850"/>
                </a:lnTo>
                <a:lnTo>
                  <a:pt x="0" y="762000"/>
                </a:lnTo>
              </a:path>
            </a:pathLst>
          </a:custGeom>
          <a:ln w="9525">
            <a:solidFill>
              <a:srgbClr val="FF0066"/>
            </a:solidFill>
          </a:ln>
        </p:spPr>
        <p:txBody>
          <a:bodyPr wrap="square" lIns="0" tIns="0" rIns="0" bIns="0" rtlCol="0"/>
          <a:lstStyle/>
          <a:p>
            <a:endParaRPr>
              <a:latin typeface="+mn-ea"/>
            </a:endParaRPr>
          </a:p>
        </p:txBody>
      </p:sp>
      <p:sp>
        <p:nvSpPr>
          <p:cNvPr id="20" name="object 20"/>
          <p:cNvSpPr txBox="1"/>
          <p:nvPr/>
        </p:nvSpPr>
        <p:spPr>
          <a:xfrm>
            <a:off x="8005705" y="5020464"/>
            <a:ext cx="558165"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mn-ea"/>
                <a:cs typeface="微软雅黑"/>
              </a:rPr>
              <a:t>关键字</a:t>
            </a:r>
            <a:endParaRPr sz="1400">
              <a:latin typeface="+mn-ea"/>
              <a:cs typeface="微软雅黑"/>
            </a:endParaRPr>
          </a:p>
        </p:txBody>
      </p:sp>
      <p:sp>
        <p:nvSpPr>
          <p:cNvPr id="21" name="object 21"/>
          <p:cNvSpPr txBox="1"/>
          <p:nvPr/>
        </p:nvSpPr>
        <p:spPr>
          <a:xfrm>
            <a:off x="8075809" y="5420514"/>
            <a:ext cx="1269365" cy="861774"/>
          </a:xfrm>
          <a:prstGeom prst="rect">
            <a:avLst/>
          </a:prstGeom>
        </p:spPr>
        <p:txBody>
          <a:bodyPr vert="horz" wrap="square" lIns="0" tIns="0" rIns="0" bIns="0" rtlCol="0">
            <a:spAutoFit/>
          </a:bodyPr>
          <a:lstStyle/>
          <a:p>
            <a:pPr marL="12700" marR="5080" algn="just">
              <a:lnSpc>
                <a:spcPct val="100000"/>
              </a:lnSpc>
            </a:pPr>
            <a:r>
              <a:rPr sz="1400" b="1" spc="-5" dirty="0">
                <a:solidFill>
                  <a:srgbClr val="FF0065"/>
                </a:solidFill>
                <a:latin typeface="+mn-ea"/>
                <a:cs typeface="微软雅黑"/>
              </a:rPr>
              <a:t>作用名是所继承 的外来关键字在 该实体中的重新 命名。</a:t>
            </a:r>
            <a:endParaRPr sz="1400">
              <a:latin typeface="+mn-ea"/>
              <a:cs typeface="微软雅黑"/>
            </a:endParaRPr>
          </a:p>
        </p:txBody>
      </p:sp>
      <p:sp>
        <p:nvSpPr>
          <p:cNvPr id="22" name="object 22"/>
          <p:cNvSpPr txBox="1">
            <a:spLocks noGrp="1"/>
          </p:cNvSpPr>
          <p:nvPr>
            <p:ph type="title"/>
          </p:nvPr>
        </p:nvSpPr>
        <p:spPr>
          <a:xfrm>
            <a:off x="291164" y="257175"/>
            <a:ext cx="7951136"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mn-ea"/>
                <a:ea typeface="+mn-ea"/>
                <a:cs typeface="Arial"/>
              </a:rPr>
              <a:t>IDEF1x-</a:t>
            </a:r>
            <a:r>
              <a:rPr sz="2000" spc="-5" dirty="0">
                <a:solidFill>
                  <a:srgbClr val="FFFFFF"/>
                </a:solidFill>
                <a:latin typeface="+mn-ea"/>
                <a:ea typeface="+mn-ea"/>
                <a:cs typeface="华文中宋"/>
              </a:rPr>
              <a:t>两种实体的区分 </a:t>
            </a:r>
            <a:r>
              <a:rPr sz="2000" spc="-10" dirty="0">
                <a:solidFill>
                  <a:srgbClr val="FFFFFF"/>
                </a:solidFill>
                <a:latin typeface="+mn-ea"/>
                <a:ea typeface="+mn-ea"/>
                <a:cs typeface="Arial"/>
              </a:rPr>
              <a:t>(6</a:t>
            </a:r>
            <a:r>
              <a:rPr sz="2000" spc="-5" dirty="0">
                <a:solidFill>
                  <a:srgbClr val="FFFFFF"/>
                </a:solidFill>
                <a:latin typeface="+mn-ea"/>
                <a:ea typeface="+mn-ea"/>
                <a:cs typeface="Arial"/>
              </a:rPr>
              <a:t>)</a:t>
            </a:r>
            <a:r>
              <a:rPr sz="2000" spc="-5" dirty="0">
                <a:solidFill>
                  <a:srgbClr val="FFFFFF"/>
                </a:solidFill>
                <a:latin typeface="+mn-ea"/>
                <a:ea typeface="+mn-ea"/>
                <a:cs typeface="华文中宋"/>
              </a:rPr>
              <a:t>关于外码</a:t>
            </a:r>
            <a:r>
              <a:rPr sz="2000" spc="-5" dirty="0">
                <a:solidFill>
                  <a:srgbClr val="FFFFFF"/>
                </a:solidFill>
                <a:latin typeface="+mn-ea"/>
                <a:ea typeface="+mn-ea"/>
                <a:cs typeface="Arial"/>
              </a:rPr>
              <a:t>-</a:t>
            </a:r>
            <a:r>
              <a:rPr sz="2000" spc="-5" dirty="0">
                <a:solidFill>
                  <a:srgbClr val="FFFFFF"/>
                </a:solidFill>
                <a:latin typeface="+mn-ea"/>
                <a:ea typeface="+mn-ea"/>
                <a:cs typeface="华文中宋"/>
              </a:rPr>
              <a:t>外来关键字</a:t>
            </a:r>
            <a:endParaRPr sz="2000">
              <a:latin typeface="+mn-ea"/>
              <a:ea typeface="+mn-ea"/>
              <a:cs typeface="华文中宋"/>
            </a:endParaRPr>
          </a:p>
        </p:txBody>
      </p:sp>
      <p:graphicFrame>
        <p:nvGraphicFramePr>
          <p:cNvPr id="6" name="object 6"/>
          <p:cNvGraphicFramePr>
            <a:graphicFrameLocks noGrp="1"/>
          </p:cNvGraphicFramePr>
          <p:nvPr/>
        </p:nvGraphicFramePr>
        <p:xfrm>
          <a:off x="3563759" y="2428494"/>
          <a:ext cx="2285999" cy="1666494"/>
        </p:xfrm>
        <a:graphic>
          <a:graphicData uri="http://schemas.openxmlformats.org/drawingml/2006/table">
            <a:tbl>
              <a:tblPr firstRow="1" bandRow="1">
                <a:tableStyleId>{2D5ABB26-0587-4C30-8999-92F81FD0307C}</a:tableStyleId>
              </a:tblPr>
              <a:tblGrid>
                <a:gridCol w="1790700">
                  <a:extLst>
                    <a:ext uri="{9D8B030D-6E8A-4147-A177-3AD203B41FA5}">
                      <a16:colId xmlns:a16="http://schemas.microsoft.com/office/drawing/2014/main" val="20000"/>
                    </a:ext>
                  </a:extLst>
                </a:gridCol>
                <a:gridCol w="262127">
                  <a:extLst>
                    <a:ext uri="{9D8B030D-6E8A-4147-A177-3AD203B41FA5}">
                      <a16:colId xmlns:a16="http://schemas.microsoft.com/office/drawing/2014/main" val="20001"/>
                    </a:ext>
                  </a:extLst>
                </a:gridCol>
                <a:gridCol w="233172">
                  <a:extLst>
                    <a:ext uri="{9D8B030D-6E8A-4147-A177-3AD203B41FA5}">
                      <a16:colId xmlns:a16="http://schemas.microsoft.com/office/drawing/2014/main" val="20002"/>
                    </a:ext>
                  </a:extLst>
                </a:gridCol>
              </a:tblGrid>
              <a:tr h="774954">
                <a:tc gridSpan="2">
                  <a:txBody>
                    <a:bodyPr/>
                    <a:lstStyle/>
                    <a:p>
                      <a:pPr marL="328930" marR="908685">
                        <a:lnSpc>
                          <a:spcPct val="100000"/>
                        </a:lnSpc>
                      </a:pPr>
                      <a:r>
                        <a:rPr sz="1600" b="1" dirty="0">
                          <a:latin typeface="微软雅黑"/>
                          <a:cs typeface="微软雅黑"/>
                        </a:rPr>
                        <a:t>属性名 [属性名]</a:t>
                      </a:r>
                      <a:endParaRPr sz="1600">
                        <a:latin typeface="微软雅黑"/>
                        <a:cs typeface="微软雅黑"/>
                      </a:endParaRPr>
                    </a:p>
                    <a:p>
                      <a:pPr marL="328930">
                        <a:lnSpc>
                          <a:spcPct val="100000"/>
                        </a:lnSpc>
                      </a:pPr>
                      <a:r>
                        <a:rPr sz="1600" b="1" spc="470" dirty="0">
                          <a:latin typeface="微软雅黑"/>
                          <a:cs typeface="微软雅黑"/>
                        </a:rPr>
                        <a:t>…</a:t>
                      </a:r>
                      <a:r>
                        <a:rPr sz="1600" b="1" dirty="0">
                          <a:latin typeface="微软雅黑"/>
                          <a:cs typeface="微软雅黑"/>
                        </a:rPr>
                        <a:t>…</a:t>
                      </a:r>
                      <a:r>
                        <a:rPr sz="1600" b="1" spc="-5" dirty="0">
                          <a:latin typeface="微软雅黑"/>
                          <a:cs typeface="微软雅黑"/>
                        </a:rPr>
                        <a:t> </a:t>
                      </a:r>
                      <a:endParaRPr sz="16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hMerge="1">
                  <a:txBody>
                    <a:bodyPr/>
                    <a:lstStyle/>
                    <a:p>
                      <a:endParaRPr/>
                    </a:p>
                  </a:txBody>
                  <a:tcPr marL="0" marR="0" marT="0" marB="0"/>
                </a:tc>
                <a:tc rowSpan="2">
                  <a:txBody>
                    <a:bodyPr/>
                    <a:lstStyle/>
                    <a:p>
                      <a:endParaRPr sz="1600">
                        <a:latin typeface="微软雅黑"/>
                        <a:cs typeface="微软雅黑"/>
                      </a:endParaRPr>
                    </a:p>
                  </a:txBody>
                  <a:tcPr marL="0" marR="0" marT="0" marB="0">
                    <a:lnL w="38100">
                      <a:solidFill>
                        <a:srgbClr val="000000"/>
                      </a:solidFill>
                      <a:prstDash val="solid"/>
                    </a:lnL>
                    <a:lnB w="9525">
                      <a:solidFill>
                        <a:srgbClr val="FF0066"/>
                      </a:solidFill>
                      <a:prstDash val="solid"/>
                    </a:lnB>
                  </a:tcPr>
                </a:tc>
                <a:extLst>
                  <a:ext uri="{0D108BD9-81ED-4DB2-BD59-A6C34878D82A}">
                    <a16:rowId xmlns:a16="http://schemas.microsoft.com/office/drawing/2014/main" val="10000"/>
                  </a:ext>
                </a:extLst>
              </a:tr>
              <a:tr h="234696">
                <a:tc rowSpan="2">
                  <a:txBody>
                    <a:bodyPr/>
                    <a:lstStyle/>
                    <a:p>
                      <a:pPr marL="339725" marR="242570">
                        <a:lnSpc>
                          <a:spcPct val="100000"/>
                        </a:lnSpc>
                      </a:pPr>
                      <a:r>
                        <a:rPr sz="1600" b="1" dirty="0">
                          <a:latin typeface="微软雅黑"/>
                          <a:cs typeface="微软雅黑"/>
                        </a:rPr>
                        <a:t>[属性</a:t>
                      </a:r>
                      <a:r>
                        <a:rPr sz="1600" b="1" spc="-5" dirty="0">
                          <a:latin typeface="微软雅黑"/>
                          <a:cs typeface="微软雅黑"/>
                        </a:rPr>
                        <a:t>名</a:t>
                      </a:r>
                      <a:r>
                        <a:rPr sz="1600" b="1" spc="-5" dirty="0">
                          <a:solidFill>
                            <a:srgbClr val="CC0000"/>
                          </a:solidFill>
                          <a:latin typeface="微软雅黑"/>
                          <a:cs typeface="微软雅黑"/>
                        </a:rPr>
                        <a:t>(FK)</a:t>
                      </a:r>
                      <a:r>
                        <a:rPr sz="1600" b="1" dirty="0">
                          <a:latin typeface="微软雅黑"/>
                          <a:cs typeface="微软雅黑"/>
                        </a:rPr>
                        <a:t>] [属性名]</a:t>
                      </a:r>
                      <a:endParaRPr sz="1600">
                        <a:latin typeface="微软雅黑"/>
                        <a:cs typeface="微软雅黑"/>
                      </a:endParaRPr>
                    </a:p>
                    <a:p>
                      <a:pPr marL="339725">
                        <a:lnSpc>
                          <a:spcPct val="100000"/>
                        </a:lnSpc>
                      </a:pPr>
                      <a:r>
                        <a:rPr sz="1600" b="1" spc="470" dirty="0">
                          <a:latin typeface="微软雅黑"/>
                          <a:cs typeface="微软雅黑"/>
                        </a:rPr>
                        <a:t>…</a:t>
                      </a:r>
                      <a:r>
                        <a:rPr sz="1600" b="1" dirty="0">
                          <a:latin typeface="微软雅黑"/>
                          <a:cs typeface="微软雅黑"/>
                        </a:rPr>
                        <a:t>…</a:t>
                      </a:r>
                      <a:r>
                        <a:rPr sz="1600" b="1" spc="-5" dirty="0">
                          <a:latin typeface="微软雅黑"/>
                          <a:cs typeface="微软雅黑"/>
                        </a:rPr>
                        <a:t> </a:t>
                      </a:r>
                      <a:endParaRPr sz="1600">
                        <a:latin typeface="微软雅黑"/>
                        <a:cs typeface="微软雅黑"/>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c>
                  <a:txBody>
                    <a:bodyPr/>
                    <a:lstStyle/>
                    <a:p>
                      <a:endParaRPr sz="1600">
                        <a:latin typeface="微软雅黑"/>
                        <a:cs typeface="微软雅黑"/>
                      </a:endParaRPr>
                    </a:p>
                  </a:txBody>
                  <a:tcPr marL="0" marR="0" marT="0" marB="0">
                    <a:lnR w="38100">
                      <a:solidFill>
                        <a:srgbClr val="000000"/>
                      </a:solidFill>
                      <a:prstDash val="solid"/>
                    </a:lnR>
                    <a:lnT w="38100">
                      <a:solidFill>
                        <a:srgbClr val="000000"/>
                      </a:solidFill>
                      <a:prstDash val="solid"/>
                    </a:lnT>
                    <a:lnB w="9525">
                      <a:solidFill>
                        <a:srgbClr val="FF0066"/>
                      </a:solidFill>
                      <a:prstDash val="solid"/>
                    </a:lnB>
                  </a:tcPr>
                </a:tc>
                <a:tc vMerge="1">
                  <a:txBody>
                    <a:bodyPr/>
                    <a:lstStyle/>
                    <a:p>
                      <a:endParaRPr/>
                    </a:p>
                  </a:txBody>
                  <a:tcPr marL="0" marR="0" marT="0" marB="0">
                    <a:lnL w="38100">
                      <a:solidFill>
                        <a:srgbClr val="000000"/>
                      </a:solidFill>
                      <a:prstDash val="solid"/>
                    </a:lnL>
                    <a:lnB w="9525">
                      <a:solidFill>
                        <a:srgbClr val="FF0066"/>
                      </a:solidFill>
                      <a:prstDash val="solid"/>
                    </a:lnB>
                  </a:tcPr>
                </a:tc>
                <a:extLst>
                  <a:ext uri="{0D108BD9-81ED-4DB2-BD59-A6C34878D82A}">
                    <a16:rowId xmlns:a16="http://schemas.microsoft.com/office/drawing/2014/main" val="10001"/>
                  </a:ext>
                </a:extLst>
              </a:tr>
              <a:tr h="647700">
                <a:tc vMerge="1">
                  <a:txBody>
                    <a:bodyPr/>
                    <a:lstStyle/>
                    <a:p>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c>
                  <a:txBody>
                    <a:bodyPr/>
                    <a:lstStyle/>
                    <a:p>
                      <a:endParaRPr sz="1600">
                        <a:latin typeface="微软雅黑"/>
                        <a:cs typeface="微软雅黑"/>
                      </a:endParaRPr>
                    </a:p>
                  </a:txBody>
                  <a:tcPr marL="0" marR="0" marT="0" marB="0">
                    <a:lnR w="38100">
                      <a:solidFill>
                        <a:srgbClr val="000000"/>
                      </a:solidFill>
                      <a:prstDash val="solid"/>
                    </a:lnR>
                    <a:lnT w="9525">
                      <a:solidFill>
                        <a:srgbClr val="FF0066"/>
                      </a:solidFill>
                      <a:prstDash val="solid"/>
                    </a:lnT>
                    <a:lnB w="38100">
                      <a:solidFill>
                        <a:srgbClr val="000000"/>
                      </a:solidFill>
                      <a:prstDash val="solid"/>
                    </a:lnB>
                  </a:tcPr>
                </a:tc>
                <a:tc>
                  <a:txBody>
                    <a:bodyPr/>
                    <a:lstStyle/>
                    <a:p>
                      <a:endParaRPr sz="1600" dirty="0">
                        <a:latin typeface="微软雅黑"/>
                        <a:cs typeface="微软雅黑"/>
                      </a:endParaRPr>
                    </a:p>
                  </a:txBody>
                  <a:tcPr marL="0" marR="0" marT="0" marB="0">
                    <a:lnL w="38100">
                      <a:solidFill>
                        <a:srgbClr val="000000"/>
                      </a:solidFill>
                      <a:prstDash val="solid"/>
                    </a:lnL>
                    <a:lnT w="9525">
                      <a:solidFill>
                        <a:srgbClr val="FF0066"/>
                      </a:solidFill>
                      <a:prstDash val="solid"/>
                    </a:lnT>
                  </a:tcPr>
                </a:tc>
                <a:extLst>
                  <a:ext uri="{0D108BD9-81ED-4DB2-BD59-A6C34878D82A}">
                    <a16:rowId xmlns:a16="http://schemas.microsoft.com/office/drawing/2014/main" val="10002"/>
                  </a:ext>
                </a:extLst>
              </a:tr>
            </a:tbl>
          </a:graphicData>
        </a:graphic>
      </p:graphicFrame>
      <p:graphicFrame>
        <p:nvGraphicFramePr>
          <p:cNvPr id="19" name="object 19"/>
          <p:cNvGraphicFramePr>
            <a:graphicFrameLocks noGrp="1"/>
          </p:cNvGraphicFramePr>
          <p:nvPr/>
        </p:nvGraphicFramePr>
        <p:xfrm>
          <a:off x="5421515" y="4660391"/>
          <a:ext cx="2514599" cy="1657349"/>
        </p:xfrm>
        <a:graphic>
          <a:graphicData uri="http://schemas.openxmlformats.org/drawingml/2006/table">
            <a:tbl>
              <a:tblPr firstRow="1" bandRow="1">
                <a:tableStyleId>{2D5ABB26-0587-4C30-8999-92F81FD0307C}</a:tableStyleId>
              </a:tblPr>
              <a:tblGrid>
                <a:gridCol w="2052827">
                  <a:extLst>
                    <a:ext uri="{9D8B030D-6E8A-4147-A177-3AD203B41FA5}">
                      <a16:colId xmlns:a16="http://schemas.microsoft.com/office/drawing/2014/main" val="20000"/>
                    </a:ext>
                  </a:extLst>
                </a:gridCol>
                <a:gridCol w="461772">
                  <a:extLst>
                    <a:ext uri="{9D8B030D-6E8A-4147-A177-3AD203B41FA5}">
                      <a16:colId xmlns:a16="http://schemas.microsoft.com/office/drawing/2014/main" val="20001"/>
                    </a:ext>
                  </a:extLst>
                </a:gridCol>
              </a:tblGrid>
              <a:tr h="774954">
                <a:tc>
                  <a:txBody>
                    <a:bodyPr/>
                    <a:lstStyle/>
                    <a:p>
                      <a:pPr marL="99695" marR="1137920">
                        <a:lnSpc>
                          <a:spcPct val="100000"/>
                        </a:lnSpc>
                      </a:pPr>
                      <a:r>
                        <a:rPr sz="1600" b="1" dirty="0">
                          <a:latin typeface="微软雅黑"/>
                          <a:cs typeface="微软雅黑"/>
                        </a:rPr>
                        <a:t>属性名 [属性名]</a:t>
                      </a:r>
                      <a:endParaRPr sz="1600">
                        <a:latin typeface="微软雅黑"/>
                        <a:cs typeface="微软雅黑"/>
                      </a:endParaRPr>
                    </a:p>
                    <a:p>
                      <a:pPr marL="99695">
                        <a:lnSpc>
                          <a:spcPct val="100000"/>
                        </a:lnSpc>
                        <a:spcBef>
                          <a:spcPts val="5"/>
                        </a:spcBef>
                      </a:pPr>
                      <a:r>
                        <a:rPr sz="1600" b="1" spc="470" dirty="0">
                          <a:latin typeface="微软雅黑"/>
                          <a:cs typeface="微软雅黑"/>
                        </a:rPr>
                        <a:t>…</a:t>
                      </a:r>
                      <a:r>
                        <a:rPr sz="1600" b="1" dirty="0">
                          <a:latin typeface="微软雅黑"/>
                          <a:cs typeface="微软雅黑"/>
                        </a:rPr>
                        <a:t>…</a:t>
                      </a:r>
                      <a:r>
                        <a:rPr sz="1600" b="1" spc="-5" dirty="0">
                          <a:latin typeface="微软雅黑"/>
                          <a:cs typeface="微软雅黑"/>
                        </a:rPr>
                        <a:t> </a:t>
                      </a:r>
                      <a:endParaRPr sz="16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rowSpan="2">
                  <a:txBody>
                    <a:bodyPr/>
                    <a:lstStyle/>
                    <a:p>
                      <a:pPr algn="r">
                        <a:lnSpc>
                          <a:spcPct val="100000"/>
                        </a:lnSpc>
                      </a:pPr>
                      <a:r>
                        <a:rPr sz="1400" b="1" dirty="0">
                          <a:solidFill>
                            <a:srgbClr val="FF0065"/>
                          </a:solidFill>
                          <a:latin typeface="微软雅黑"/>
                          <a:cs typeface="微软雅黑"/>
                        </a:rPr>
                        <a:t>主</a:t>
                      </a:r>
                      <a:endParaRPr sz="1400">
                        <a:latin typeface="微软雅黑"/>
                        <a:cs typeface="微软雅黑"/>
                      </a:endParaRPr>
                    </a:p>
                  </a:txBody>
                  <a:tcPr marL="0" marR="0" marT="0" marB="0">
                    <a:lnL w="38100">
                      <a:solidFill>
                        <a:srgbClr val="000000"/>
                      </a:solidFill>
                      <a:prstDash val="solid"/>
                    </a:lnL>
                    <a:lnB w="9525">
                      <a:solidFill>
                        <a:srgbClr val="FF0066"/>
                      </a:solidFill>
                      <a:prstDash val="solid"/>
                    </a:lnB>
                  </a:tcPr>
                </a:tc>
                <a:extLst>
                  <a:ext uri="{0D108BD9-81ED-4DB2-BD59-A6C34878D82A}">
                    <a16:rowId xmlns:a16="http://schemas.microsoft.com/office/drawing/2014/main" val="10000"/>
                  </a:ext>
                </a:extLst>
              </a:tr>
              <a:tr h="234695">
                <a:tc rowSpan="2">
                  <a:txBody>
                    <a:bodyPr/>
                    <a:lstStyle/>
                    <a:p>
                      <a:pPr marL="111125" marR="205740">
                        <a:lnSpc>
                          <a:spcPct val="100000"/>
                        </a:lnSpc>
                      </a:pPr>
                      <a:r>
                        <a:rPr sz="1200" b="1" dirty="0">
                          <a:latin typeface="微软雅黑"/>
                          <a:cs typeface="微软雅黑"/>
                        </a:rPr>
                        <a:t>[</a:t>
                      </a:r>
                      <a:r>
                        <a:rPr sz="1200" b="1" spc="-5" dirty="0">
                          <a:solidFill>
                            <a:srgbClr val="FF0065"/>
                          </a:solidFill>
                          <a:latin typeface="微软雅黑"/>
                          <a:cs typeface="微软雅黑"/>
                        </a:rPr>
                        <a:t>作用名.</a:t>
                      </a:r>
                      <a:r>
                        <a:rPr sz="1200" b="1" spc="-5" dirty="0">
                          <a:latin typeface="微软雅黑"/>
                          <a:cs typeface="微软雅黑"/>
                        </a:rPr>
                        <a:t>继承属性名</a:t>
                      </a:r>
                      <a:r>
                        <a:rPr sz="1200" b="1" dirty="0">
                          <a:solidFill>
                            <a:srgbClr val="CC0000"/>
                          </a:solidFill>
                          <a:latin typeface="微软雅黑"/>
                          <a:cs typeface="微软雅黑"/>
                        </a:rPr>
                        <a:t>(FK</a:t>
                      </a:r>
                      <a:r>
                        <a:rPr sz="1200" b="1" spc="-5" dirty="0">
                          <a:solidFill>
                            <a:srgbClr val="CC0000"/>
                          </a:solidFill>
                          <a:latin typeface="微软雅黑"/>
                          <a:cs typeface="微软雅黑"/>
                        </a:rPr>
                        <a:t>)</a:t>
                      </a:r>
                      <a:r>
                        <a:rPr sz="1200" b="1" dirty="0">
                          <a:latin typeface="微软雅黑"/>
                          <a:cs typeface="微软雅黑"/>
                        </a:rPr>
                        <a:t>] </a:t>
                      </a:r>
                      <a:r>
                        <a:rPr sz="1200" b="1" spc="-5" dirty="0">
                          <a:latin typeface="微软雅黑"/>
                          <a:cs typeface="微软雅黑"/>
                        </a:rPr>
                        <a:t>[属性名]</a:t>
                      </a:r>
                      <a:endParaRPr sz="1200">
                        <a:latin typeface="微软雅黑"/>
                        <a:cs typeface="微软雅黑"/>
                      </a:endParaRPr>
                    </a:p>
                    <a:p>
                      <a:pPr marL="111125">
                        <a:lnSpc>
                          <a:spcPts val="1435"/>
                        </a:lnSpc>
                      </a:pPr>
                      <a:r>
                        <a:rPr sz="1200" b="1" spc="355" dirty="0">
                          <a:latin typeface="微软雅黑"/>
                          <a:cs typeface="微软雅黑"/>
                        </a:rPr>
                        <a:t>…</a:t>
                      </a:r>
                      <a:r>
                        <a:rPr sz="1200" b="1" dirty="0">
                          <a:latin typeface="微软雅黑"/>
                          <a:cs typeface="微软雅黑"/>
                        </a:rPr>
                        <a:t>…</a:t>
                      </a:r>
                      <a:r>
                        <a:rPr sz="1200" b="1" spc="-5" dirty="0">
                          <a:latin typeface="微软雅黑"/>
                          <a:cs typeface="微软雅黑"/>
                        </a:rPr>
                        <a:t> </a:t>
                      </a:r>
                      <a:endParaRPr sz="12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vMerge="1">
                  <a:txBody>
                    <a:bodyPr/>
                    <a:lstStyle/>
                    <a:p>
                      <a:endParaRPr/>
                    </a:p>
                  </a:txBody>
                  <a:tcPr marL="0" marR="0" marT="0" marB="0">
                    <a:lnL w="38100">
                      <a:solidFill>
                        <a:srgbClr val="000000"/>
                      </a:solidFill>
                      <a:prstDash val="solid"/>
                    </a:lnL>
                    <a:lnB w="9525">
                      <a:solidFill>
                        <a:srgbClr val="FF0066"/>
                      </a:solidFill>
                      <a:prstDash val="solid"/>
                    </a:lnB>
                  </a:tcPr>
                </a:tc>
                <a:extLst>
                  <a:ext uri="{0D108BD9-81ED-4DB2-BD59-A6C34878D82A}">
                    <a16:rowId xmlns:a16="http://schemas.microsoft.com/office/drawing/2014/main" val="10001"/>
                  </a:ext>
                </a:extLst>
              </a:tr>
              <a:tr h="647700">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200">
                        <a:latin typeface="微软雅黑"/>
                        <a:cs typeface="微软雅黑"/>
                      </a:endParaRPr>
                    </a:p>
                  </a:txBody>
                  <a:tcPr marL="0" marR="0" marT="0" marB="0">
                    <a:lnL w="38100">
                      <a:solidFill>
                        <a:srgbClr val="000000"/>
                      </a:solidFill>
                      <a:prstDash val="solid"/>
                    </a:lnL>
                    <a:lnT w="9525">
                      <a:solidFill>
                        <a:srgbClr val="FF0066"/>
                      </a:solidFill>
                      <a:prstDash val="solid"/>
                    </a:lnT>
                  </a:tcPr>
                </a:tc>
                <a:extLst>
                  <a:ext uri="{0D108BD9-81ED-4DB2-BD59-A6C34878D82A}">
                    <a16:rowId xmlns:a16="http://schemas.microsoft.com/office/drawing/2014/main" val="10002"/>
                  </a:ext>
                </a:extLst>
              </a:tr>
            </a:tbl>
          </a:graphicData>
        </a:graphic>
      </p:graphicFrame>
      <p:sp>
        <p:nvSpPr>
          <p:cNvPr id="23" name="标题 6">
            <a:extLst>
              <a:ext uri="{FF2B5EF4-FFF2-40B4-BE49-F238E27FC236}">
                <a16:creationId xmlns:a16="http://schemas.microsoft.com/office/drawing/2014/main" id="{1F474EFC-AFEE-4D25-AEEF-78062090A0F8}"/>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latin typeface="+mn-ea"/>
                <a:ea typeface="+mn-ea"/>
              </a:rPr>
              <a:t>IDEF1x-</a:t>
            </a:r>
            <a:r>
              <a:rPr lang="zh-CN" altLang="en-US" spc="-5" dirty="0">
                <a:latin typeface="+mn-ea"/>
                <a:ea typeface="+mn-ea"/>
              </a:rPr>
              <a:t>两种实体的区分</a:t>
            </a:r>
            <a:endParaRPr lang="zh-CN" altLang="en-US" kern="0" dirty="0">
              <a:solidFill>
                <a:sysClr val="windowText" lastClr="000000"/>
              </a:solidFill>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13E6AC8-8FBA-4C78-9475-0492D7075DB5}"/>
              </a:ext>
            </a:extLst>
          </p:cNvPr>
          <p:cNvGrpSpPr/>
          <p:nvPr/>
        </p:nvGrpSpPr>
        <p:grpSpPr>
          <a:xfrm>
            <a:off x="6718300" y="5381625"/>
            <a:ext cx="1871980" cy="1477645"/>
            <a:chOff x="6807593" y="4957571"/>
            <a:chExt cx="1871980" cy="1477645"/>
          </a:xfrm>
        </p:grpSpPr>
        <p:sp>
          <p:nvSpPr>
            <p:cNvPr id="3" name="object 3"/>
            <p:cNvSpPr/>
            <p:nvPr/>
          </p:nvSpPr>
          <p:spPr>
            <a:xfrm>
              <a:off x="6807593" y="4957571"/>
              <a:ext cx="1871980" cy="1477645"/>
            </a:xfrm>
            <a:custGeom>
              <a:avLst/>
              <a:gdLst/>
              <a:ahLst/>
              <a:cxnLst/>
              <a:rect l="l" t="t" r="r" b="b"/>
              <a:pathLst>
                <a:path w="1871979" h="1477645">
                  <a:moveTo>
                    <a:pt x="1871472" y="739140"/>
                  </a:moveTo>
                  <a:lnTo>
                    <a:pt x="1868368" y="678489"/>
                  </a:lnTo>
                  <a:lnTo>
                    <a:pt x="1859220" y="619195"/>
                  </a:lnTo>
                  <a:lnTo>
                    <a:pt x="1844268" y="561445"/>
                  </a:lnTo>
                  <a:lnTo>
                    <a:pt x="1823752" y="505431"/>
                  </a:lnTo>
                  <a:lnTo>
                    <a:pt x="1797915" y="451342"/>
                  </a:lnTo>
                  <a:lnTo>
                    <a:pt x="1766997" y="399367"/>
                  </a:lnTo>
                  <a:lnTo>
                    <a:pt x="1731239" y="349696"/>
                  </a:lnTo>
                  <a:lnTo>
                    <a:pt x="1690884" y="302520"/>
                  </a:lnTo>
                  <a:lnTo>
                    <a:pt x="1646171" y="258027"/>
                  </a:lnTo>
                  <a:lnTo>
                    <a:pt x="1597342" y="216408"/>
                  </a:lnTo>
                  <a:lnTo>
                    <a:pt x="1544638" y="177851"/>
                  </a:lnTo>
                  <a:lnTo>
                    <a:pt x="1488301" y="142548"/>
                  </a:lnTo>
                  <a:lnTo>
                    <a:pt x="1428572" y="110688"/>
                  </a:lnTo>
                  <a:lnTo>
                    <a:pt x="1365691" y="82460"/>
                  </a:lnTo>
                  <a:lnTo>
                    <a:pt x="1299900" y="58054"/>
                  </a:lnTo>
                  <a:lnTo>
                    <a:pt x="1231440" y="37661"/>
                  </a:lnTo>
                  <a:lnTo>
                    <a:pt x="1160553" y="21468"/>
                  </a:lnTo>
                  <a:lnTo>
                    <a:pt x="1087479" y="9668"/>
                  </a:lnTo>
                  <a:lnTo>
                    <a:pt x="1012459" y="2448"/>
                  </a:lnTo>
                  <a:lnTo>
                    <a:pt x="935736" y="0"/>
                  </a:lnTo>
                  <a:lnTo>
                    <a:pt x="858909" y="2448"/>
                  </a:lnTo>
                  <a:lnTo>
                    <a:pt x="783807" y="9668"/>
                  </a:lnTo>
                  <a:lnTo>
                    <a:pt x="710671" y="21468"/>
                  </a:lnTo>
                  <a:lnTo>
                    <a:pt x="639738" y="37661"/>
                  </a:lnTo>
                  <a:lnTo>
                    <a:pt x="571249" y="58054"/>
                  </a:lnTo>
                  <a:lnTo>
                    <a:pt x="505444" y="82460"/>
                  </a:lnTo>
                  <a:lnTo>
                    <a:pt x="442561" y="110688"/>
                  </a:lnTo>
                  <a:lnTo>
                    <a:pt x="382840" y="142548"/>
                  </a:lnTo>
                  <a:lnTo>
                    <a:pt x="326521" y="177851"/>
                  </a:lnTo>
                  <a:lnTo>
                    <a:pt x="273843" y="216408"/>
                  </a:lnTo>
                  <a:lnTo>
                    <a:pt x="225046" y="258027"/>
                  </a:lnTo>
                  <a:lnTo>
                    <a:pt x="180368" y="302520"/>
                  </a:lnTo>
                  <a:lnTo>
                    <a:pt x="140050" y="349696"/>
                  </a:lnTo>
                  <a:lnTo>
                    <a:pt x="104330" y="399367"/>
                  </a:lnTo>
                  <a:lnTo>
                    <a:pt x="73449" y="451342"/>
                  </a:lnTo>
                  <a:lnTo>
                    <a:pt x="47646" y="505431"/>
                  </a:lnTo>
                  <a:lnTo>
                    <a:pt x="27160" y="561445"/>
                  </a:lnTo>
                  <a:lnTo>
                    <a:pt x="12230" y="619195"/>
                  </a:lnTo>
                  <a:lnTo>
                    <a:pt x="3097" y="678489"/>
                  </a:lnTo>
                  <a:lnTo>
                    <a:pt x="0" y="739140"/>
                  </a:lnTo>
                  <a:lnTo>
                    <a:pt x="3097" y="799681"/>
                  </a:lnTo>
                  <a:lnTo>
                    <a:pt x="12230" y="858878"/>
                  </a:lnTo>
                  <a:lnTo>
                    <a:pt x="27160" y="916540"/>
                  </a:lnTo>
                  <a:lnTo>
                    <a:pt x="47646" y="972476"/>
                  </a:lnTo>
                  <a:lnTo>
                    <a:pt x="73449" y="1026497"/>
                  </a:lnTo>
                  <a:lnTo>
                    <a:pt x="104330" y="1078412"/>
                  </a:lnTo>
                  <a:lnTo>
                    <a:pt x="140050" y="1128030"/>
                  </a:lnTo>
                  <a:lnTo>
                    <a:pt x="165354" y="1157610"/>
                  </a:lnTo>
                  <a:lnTo>
                    <a:pt x="165354" y="739140"/>
                  </a:lnTo>
                  <a:lnTo>
                    <a:pt x="167909" y="689239"/>
                  </a:lnTo>
                  <a:lnTo>
                    <a:pt x="175444" y="640455"/>
                  </a:lnTo>
                  <a:lnTo>
                    <a:pt x="187759" y="592943"/>
                  </a:lnTo>
                  <a:lnTo>
                    <a:pt x="204654" y="546859"/>
                  </a:lnTo>
                  <a:lnTo>
                    <a:pt x="225933" y="502360"/>
                  </a:lnTo>
                  <a:lnTo>
                    <a:pt x="251394" y="459601"/>
                  </a:lnTo>
                  <a:lnTo>
                    <a:pt x="280840" y="418737"/>
                  </a:lnTo>
                  <a:lnTo>
                    <a:pt x="314072" y="379927"/>
                  </a:lnTo>
                  <a:lnTo>
                    <a:pt x="350890" y="343324"/>
                  </a:lnTo>
                  <a:lnTo>
                    <a:pt x="391096" y="309086"/>
                  </a:lnTo>
                  <a:lnTo>
                    <a:pt x="434491" y="277368"/>
                  </a:lnTo>
                  <a:lnTo>
                    <a:pt x="480876" y="248326"/>
                  </a:lnTo>
                  <a:lnTo>
                    <a:pt x="530053" y="222117"/>
                  </a:lnTo>
                  <a:lnTo>
                    <a:pt x="581822" y="198896"/>
                  </a:lnTo>
                  <a:lnTo>
                    <a:pt x="635984" y="178819"/>
                  </a:lnTo>
                  <a:lnTo>
                    <a:pt x="692341" y="162043"/>
                  </a:lnTo>
                  <a:lnTo>
                    <a:pt x="750693" y="148724"/>
                  </a:lnTo>
                  <a:lnTo>
                    <a:pt x="810842" y="139016"/>
                  </a:lnTo>
                  <a:lnTo>
                    <a:pt x="872589" y="133078"/>
                  </a:lnTo>
                  <a:lnTo>
                    <a:pt x="935736" y="131064"/>
                  </a:lnTo>
                  <a:lnTo>
                    <a:pt x="998876" y="133078"/>
                  </a:lnTo>
                  <a:lnTo>
                    <a:pt x="1060607" y="139016"/>
                  </a:lnTo>
                  <a:lnTo>
                    <a:pt x="1120732" y="148724"/>
                  </a:lnTo>
                  <a:lnTo>
                    <a:pt x="1179051" y="162043"/>
                  </a:lnTo>
                  <a:lnTo>
                    <a:pt x="1235368" y="178819"/>
                  </a:lnTo>
                  <a:lnTo>
                    <a:pt x="1289485" y="198896"/>
                  </a:lnTo>
                  <a:lnTo>
                    <a:pt x="1341204" y="222117"/>
                  </a:lnTo>
                  <a:lnTo>
                    <a:pt x="1390326" y="248326"/>
                  </a:lnTo>
                  <a:lnTo>
                    <a:pt x="1436656" y="277368"/>
                  </a:lnTo>
                  <a:lnTo>
                    <a:pt x="1479994" y="309086"/>
                  </a:lnTo>
                  <a:lnTo>
                    <a:pt x="1520143" y="343324"/>
                  </a:lnTo>
                  <a:lnTo>
                    <a:pt x="1556906" y="379927"/>
                  </a:lnTo>
                  <a:lnTo>
                    <a:pt x="1590084" y="418737"/>
                  </a:lnTo>
                  <a:lnTo>
                    <a:pt x="1619480" y="459601"/>
                  </a:lnTo>
                  <a:lnTo>
                    <a:pt x="1644896" y="502360"/>
                  </a:lnTo>
                  <a:lnTo>
                    <a:pt x="1666134" y="546859"/>
                  </a:lnTo>
                  <a:lnTo>
                    <a:pt x="1682997" y="592943"/>
                  </a:lnTo>
                  <a:lnTo>
                    <a:pt x="1695286" y="640455"/>
                  </a:lnTo>
                  <a:lnTo>
                    <a:pt x="1702805" y="689239"/>
                  </a:lnTo>
                  <a:lnTo>
                    <a:pt x="1705356" y="739140"/>
                  </a:lnTo>
                  <a:lnTo>
                    <a:pt x="1705356" y="1158260"/>
                  </a:lnTo>
                  <a:lnTo>
                    <a:pt x="1731239" y="1128030"/>
                  </a:lnTo>
                  <a:lnTo>
                    <a:pt x="1766997" y="1078412"/>
                  </a:lnTo>
                  <a:lnTo>
                    <a:pt x="1797915" y="1026497"/>
                  </a:lnTo>
                  <a:lnTo>
                    <a:pt x="1823752" y="972476"/>
                  </a:lnTo>
                  <a:lnTo>
                    <a:pt x="1844268" y="916540"/>
                  </a:lnTo>
                  <a:lnTo>
                    <a:pt x="1859220" y="858878"/>
                  </a:lnTo>
                  <a:lnTo>
                    <a:pt x="1868368" y="799681"/>
                  </a:lnTo>
                  <a:lnTo>
                    <a:pt x="1871472" y="739140"/>
                  </a:lnTo>
                  <a:close/>
                </a:path>
                <a:path w="1871979" h="1477645">
                  <a:moveTo>
                    <a:pt x="1705356" y="1158260"/>
                  </a:moveTo>
                  <a:lnTo>
                    <a:pt x="1705356" y="739140"/>
                  </a:lnTo>
                  <a:lnTo>
                    <a:pt x="1702805" y="788937"/>
                  </a:lnTo>
                  <a:lnTo>
                    <a:pt x="1695286" y="837639"/>
                  </a:lnTo>
                  <a:lnTo>
                    <a:pt x="1682997" y="885088"/>
                  </a:lnTo>
                  <a:lnTo>
                    <a:pt x="1666134" y="931127"/>
                  </a:lnTo>
                  <a:lnTo>
                    <a:pt x="1644896" y="975598"/>
                  </a:lnTo>
                  <a:lnTo>
                    <a:pt x="1619480" y="1018342"/>
                  </a:lnTo>
                  <a:lnTo>
                    <a:pt x="1590084" y="1059204"/>
                  </a:lnTo>
                  <a:lnTo>
                    <a:pt x="1556906" y="1098023"/>
                  </a:lnTo>
                  <a:lnTo>
                    <a:pt x="1520143" y="1134644"/>
                  </a:lnTo>
                  <a:lnTo>
                    <a:pt x="1479994" y="1168908"/>
                  </a:lnTo>
                  <a:lnTo>
                    <a:pt x="1436656" y="1200657"/>
                  </a:lnTo>
                  <a:lnTo>
                    <a:pt x="1390326" y="1229733"/>
                  </a:lnTo>
                  <a:lnTo>
                    <a:pt x="1341204" y="1255980"/>
                  </a:lnTo>
                  <a:lnTo>
                    <a:pt x="1289485" y="1279239"/>
                  </a:lnTo>
                  <a:lnTo>
                    <a:pt x="1235368" y="1299352"/>
                  </a:lnTo>
                  <a:lnTo>
                    <a:pt x="1179051" y="1316162"/>
                  </a:lnTo>
                  <a:lnTo>
                    <a:pt x="1120732" y="1329512"/>
                  </a:lnTo>
                  <a:lnTo>
                    <a:pt x="1060607" y="1339242"/>
                  </a:lnTo>
                  <a:lnTo>
                    <a:pt x="998876" y="1345196"/>
                  </a:lnTo>
                  <a:lnTo>
                    <a:pt x="935736" y="1347216"/>
                  </a:lnTo>
                  <a:lnTo>
                    <a:pt x="872589" y="1345196"/>
                  </a:lnTo>
                  <a:lnTo>
                    <a:pt x="810842" y="1339242"/>
                  </a:lnTo>
                  <a:lnTo>
                    <a:pt x="750693" y="1329512"/>
                  </a:lnTo>
                  <a:lnTo>
                    <a:pt x="692341" y="1316162"/>
                  </a:lnTo>
                  <a:lnTo>
                    <a:pt x="635984" y="1299352"/>
                  </a:lnTo>
                  <a:lnTo>
                    <a:pt x="581822" y="1279239"/>
                  </a:lnTo>
                  <a:lnTo>
                    <a:pt x="530053" y="1255980"/>
                  </a:lnTo>
                  <a:lnTo>
                    <a:pt x="480876" y="1229733"/>
                  </a:lnTo>
                  <a:lnTo>
                    <a:pt x="434491" y="1200657"/>
                  </a:lnTo>
                  <a:lnTo>
                    <a:pt x="391096" y="1168908"/>
                  </a:lnTo>
                  <a:lnTo>
                    <a:pt x="350890" y="1134644"/>
                  </a:lnTo>
                  <a:lnTo>
                    <a:pt x="314072" y="1098023"/>
                  </a:lnTo>
                  <a:lnTo>
                    <a:pt x="280840" y="1059204"/>
                  </a:lnTo>
                  <a:lnTo>
                    <a:pt x="251394" y="1018342"/>
                  </a:lnTo>
                  <a:lnTo>
                    <a:pt x="225933" y="975598"/>
                  </a:lnTo>
                  <a:lnTo>
                    <a:pt x="204654" y="931127"/>
                  </a:lnTo>
                  <a:lnTo>
                    <a:pt x="187759" y="885088"/>
                  </a:lnTo>
                  <a:lnTo>
                    <a:pt x="175444" y="837639"/>
                  </a:lnTo>
                  <a:lnTo>
                    <a:pt x="167909" y="788937"/>
                  </a:lnTo>
                  <a:lnTo>
                    <a:pt x="165354" y="739140"/>
                  </a:lnTo>
                  <a:lnTo>
                    <a:pt x="165354" y="1157610"/>
                  </a:lnTo>
                  <a:lnTo>
                    <a:pt x="225046" y="1219617"/>
                  </a:lnTo>
                  <a:lnTo>
                    <a:pt x="273843" y="1261205"/>
                  </a:lnTo>
                  <a:lnTo>
                    <a:pt x="326521" y="1299735"/>
                  </a:lnTo>
                  <a:lnTo>
                    <a:pt x="382840" y="1335017"/>
                  </a:lnTo>
                  <a:lnTo>
                    <a:pt x="442561" y="1366862"/>
                  </a:lnTo>
                  <a:lnTo>
                    <a:pt x="505444" y="1395077"/>
                  </a:lnTo>
                  <a:lnTo>
                    <a:pt x="571249" y="1419475"/>
                  </a:lnTo>
                  <a:lnTo>
                    <a:pt x="639738" y="1439863"/>
                  </a:lnTo>
                  <a:lnTo>
                    <a:pt x="710671" y="1456051"/>
                  </a:lnTo>
                  <a:lnTo>
                    <a:pt x="783807" y="1467850"/>
                  </a:lnTo>
                  <a:lnTo>
                    <a:pt x="858909" y="1475069"/>
                  </a:lnTo>
                  <a:lnTo>
                    <a:pt x="935736" y="1477518"/>
                  </a:lnTo>
                  <a:lnTo>
                    <a:pt x="1012459" y="1475069"/>
                  </a:lnTo>
                  <a:lnTo>
                    <a:pt x="1087479" y="1467850"/>
                  </a:lnTo>
                  <a:lnTo>
                    <a:pt x="1160553" y="1456051"/>
                  </a:lnTo>
                  <a:lnTo>
                    <a:pt x="1231440" y="1439863"/>
                  </a:lnTo>
                  <a:lnTo>
                    <a:pt x="1299900" y="1419475"/>
                  </a:lnTo>
                  <a:lnTo>
                    <a:pt x="1365691" y="1395077"/>
                  </a:lnTo>
                  <a:lnTo>
                    <a:pt x="1428572" y="1366862"/>
                  </a:lnTo>
                  <a:lnTo>
                    <a:pt x="1488301" y="1335017"/>
                  </a:lnTo>
                  <a:lnTo>
                    <a:pt x="1544638" y="1299735"/>
                  </a:lnTo>
                  <a:lnTo>
                    <a:pt x="1597342" y="1261205"/>
                  </a:lnTo>
                  <a:lnTo>
                    <a:pt x="1646171" y="1219617"/>
                  </a:lnTo>
                  <a:lnTo>
                    <a:pt x="1690884" y="1175162"/>
                  </a:lnTo>
                  <a:lnTo>
                    <a:pt x="1705356" y="1158260"/>
                  </a:lnTo>
                  <a:close/>
                </a:path>
              </a:pathLst>
            </a:custGeom>
            <a:solidFill>
              <a:srgbClr val="B90000"/>
            </a:solidFill>
          </p:spPr>
          <p:txBody>
            <a:bodyPr wrap="square" lIns="0" tIns="0" rIns="0" bIns="0" rtlCol="0"/>
            <a:lstStyle/>
            <a:p>
              <a:endParaRPr/>
            </a:p>
          </p:txBody>
        </p:sp>
        <p:sp>
          <p:nvSpPr>
            <p:cNvPr id="4" name="object 4"/>
            <p:cNvSpPr/>
            <p:nvPr/>
          </p:nvSpPr>
          <p:spPr>
            <a:xfrm>
              <a:off x="6963041" y="5079491"/>
              <a:ext cx="1560830" cy="1235710"/>
            </a:xfrm>
            <a:custGeom>
              <a:avLst/>
              <a:gdLst/>
              <a:ahLst/>
              <a:cxnLst/>
              <a:rect l="l" t="t" r="r" b="b"/>
              <a:pathLst>
                <a:path w="1560829" h="1235710">
                  <a:moveTo>
                    <a:pt x="1560576" y="617981"/>
                  </a:move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close/>
                </a:path>
              </a:pathLst>
            </a:custGeom>
            <a:solidFill>
              <a:srgbClr val="FFFF66"/>
            </a:solidFill>
          </p:spPr>
          <p:txBody>
            <a:bodyPr wrap="square" lIns="0" tIns="0" rIns="0" bIns="0" rtlCol="0"/>
            <a:lstStyle/>
            <a:p>
              <a:endParaRPr/>
            </a:p>
          </p:txBody>
        </p:sp>
        <p:sp>
          <p:nvSpPr>
            <p:cNvPr id="5" name="object 5"/>
            <p:cNvSpPr/>
            <p:nvPr/>
          </p:nvSpPr>
          <p:spPr>
            <a:xfrm>
              <a:off x="6963041" y="5079491"/>
              <a:ext cx="1560830" cy="1235710"/>
            </a:xfrm>
            <a:custGeom>
              <a:avLst/>
              <a:gdLst/>
              <a:ahLst/>
              <a:cxnLst/>
              <a:rect l="l" t="t" r="r" b="b"/>
              <a:pathLst>
                <a:path w="1560829" h="1235710">
                  <a:moveTo>
                    <a:pt x="780288" y="0"/>
                  </a:move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close/>
                </a:path>
              </a:pathLst>
            </a:custGeom>
            <a:ln w="28575">
              <a:solidFill>
                <a:srgbClr val="FFFFFF"/>
              </a:solidFill>
            </a:ln>
          </p:spPr>
          <p:txBody>
            <a:bodyPr wrap="square" lIns="0" tIns="0" rIns="0" bIns="0" rtlCol="0"/>
            <a:lstStyle/>
            <a:p>
              <a:endParaRPr/>
            </a:p>
          </p:txBody>
        </p:sp>
      </p:grpSp>
      <p:sp>
        <p:nvSpPr>
          <p:cNvPr id="6" name="object 6"/>
          <p:cNvSpPr txBox="1"/>
          <p:nvPr/>
        </p:nvSpPr>
        <p:spPr>
          <a:xfrm>
            <a:off x="1079500" y="1419225"/>
            <a:ext cx="8404860" cy="5245026"/>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Ø"/>
            </a:pPr>
            <a:r>
              <a:rPr sz="2000" b="1" spc="-5" dirty="0" err="1">
                <a:latin typeface="+mn-ea"/>
                <a:cs typeface="微软雅黑"/>
              </a:rPr>
              <a:t>关于外来关键字的规则：工程化的要求</a:t>
            </a:r>
            <a:endParaRPr sz="2000" b="1" dirty="0">
              <a:latin typeface="+mn-ea"/>
              <a:cs typeface="微软雅黑"/>
            </a:endParaRPr>
          </a:p>
          <a:p>
            <a:pPr marL="812165" marR="5080" indent="-342900">
              <a:lnSpc>
                <a:spcPct val="119700"/>
              </a:lnSpc>
              <a:buFont typeface="Wingdings" panose="05000000000000000000" pitchFamily="2" charset="2"/>
              <a:buChar char="q"/>
            </a:pPr>
            <a:r>
              <a:rPr sz="2000" spc="-5" dirty="0" err="1">
                <a:latin typeface="+mn-ea"/>
                <a:cs typeface="微软雅黑"/>
              </a:rPr>
              <a:t>在确定连接联系或分类联系中的儿子实体或分类实体时必须包含一个</a:t>
            </a:r>
            <a:r>
              <a:rPr sz="2000" spc="-5" dirty="0">
                <a:latin typeface="+mn-ea"/>
                <a:cs typeface="微软雅黑"/>
              </a:rPr>
              <a:t> 外来关键字</a:t>
            </a:r>
            <a:endParaRPr sz="2000" dirty="0">
              <a:latin typeface="+mn-ea"/>
              <a:cs typeface="微软雅黑"/>
            </a:endParaRPr>
          </a:p>
          <a:p>
            <a:pPr marL="812165" indent="-342900">
              <a:lnSpc>
                <a:spcPct val="100000"/>
              </a:lnSpc>
              <a:spcBef>
                <a:spcPts val="480"/>
              </a:spcBef>
              <a:buFont typeface="Wingdings" panose="05000000000000000000" pitchFamily="2" charset="2"/>
              <a:buChar char="q"/>
            </a:pPr>
            <a:r>
              <a:rPr sz="2000" spc="-5" dirty="0" err="1">
                <a:latin typeface="+mn-ea"/>
                <a:cs typeface="微软雅黑"/>
              </a:rPr>
              <a:t>一般实体的主关键字必须遗传为每一个分类实体的主关键字</a:t>
            </a:r>
            <a:endParaRPr sz="2000" dirty="0">
              <a:latin typeface="+mn-ea"/>
              <a:cs typeface="微软雅黑"/>
            </a:endParaRPr>
          </a:p>
          <a:p>
            <a:pPr marL="812165" indent="-342900">
              <a:lnSpc>
                <a:spcPct val="100000"/>
              </a:lnSpc>
              <a:spcBef>
                <a:spcPts val="470"/>
              </a:spcBef>
              <a:buFont typeface="Wingdings" panose="05000000000000000000" pitchFamily="2" charset="2"/>
              <a:buChar char="q"/>
            </a:pPr>
            <a:r>
              <a:rPr sz="2000" b="1" spc="-5" dirty="0" err="1">
                <a:solidFill>
                  <a:srgbClr val="CC0000"/>
                </a:solidFill>
                <a:latin typeface="+mn-ea"/>
                <a:cs typeface="微软雅黑"/>
              </a:rPr>
              <a:t>存在一个联系，只能有一个外来关键字</a:t>
            </a:r>
            <a:endParaRPr sz="2000" dirty="0">
              <a:latin typeface="+mn-ea"/>
              <a:cs typeface="微软雅黑"/>
            </a:endParaRPr>
          </a:p>
          <a:p>
            <a:pPr marL="812165" indent="-342900">
              <a:lnSpc>
                <a:spcPct val="100000"/>
              </a:lnSpc>
              <a:spcBef>
                <a:spcPts val="90"/>
              </a:spcBef>
              <a:buFont typeface="Wingdings" panose="05000000000000000000" pitchFamily="2" charset="2"/>
              <a:buChar char="q"/>
            </a:pPr>
            <a:r>
              <a:rPr sz="2000" b="1" spc="-5" dirty="0" err="1">
                <a:solidFill>
                  <a:srgbClr val="CC0000"/>
                </a:solidFill>
                <a:latin typeface="+mn-ea"/>
                <a:cs typeface="微软雅黑"/>
              </a:rPr>
              <a:t>被继承属性只能是主关键字所包含的属性</a:t>
            </a:r>
            <a:endParaRPr sz="2000" dirty="0">
              <a:latin typeface="+mn-ea"/>
              <a:cs typeface="微软雅黑"/>
            </a:endParaRPr>
          </a:p>
          <a:p>
            <a:pPr marL="812165" marR="17145" indent="-342900">
              <a:lnSpc>
                <a:spcPts val="2870"/>
              </a:lnSpc>
              <a:spcBef>
                <a:spcPts val="85"/>
              </a:spcBef>
              <a:buFont typeface="Wingdings" panose="05000000000000000000" pitchFamily="2" charset="2"/>
              <a:buChar char="q"/>
            </a:pPr>
            <a:r>
              <a:rPr sz="2000" spc="-5" dirty="0" err="1">
                <a:latin typeface="+mn-ea"/>
                <a:cs typeface="微软雅黑"/>
              </a:rPr>
              <a:t>分配给继承属性的每一个作用名</a:t>
            </a:r>
            <a:r>
              <a:rPr sz="2000" spc="-5" dirty="0">
                <a:latin typeface="+mn-ea"/>
                <a:cs typeface="微软雅黑"/>
              </a:rPr>
              <a:t>(Role</a:t>
            </a:r>
            <a:r>
              <a:rPr sz="2000" dirty="0">
                <a:latin typeface="+mn-ea"/>
                <a:cs typeface="微软雅黑"/>
              </a:rPr>
              <a:t> </a:t>
            </a:r>
            <a:r>
              <a:rPr sz="2000" spc="-5" dirty="0">
                <a:latin typeface="+mn-ea"/>
                <a:cs typeface="微软雅黑"/>
              </a:rPr>
              <a:t>Name)都必须是唯一的，同时 同一含义必须应用于同一作用名</a:t>
            </a:r>
            <a:endParaRPr sz="2000" dirty="0">
              <a:latin typeface="+mn-ea"/>
              <a:cs typeface="微软雅黑"/>
            </a:endParaRPr>
          </a:p>
          <a:p>
            <a:pPr marL="812165" marR="5080" indent="-342900">
              <a:lnSpc>
                <a:spcPts val="2870"/>
              </a:lnSpc>
              <a:buFont typeface="Wingdings" panose="05000000000000000000" pitchFamily="2" charset="2"/>
              <a:buChar char="q"/>
            </a:pPr>
            <a:r>
              <a:rPr sz="2000" spc="-5" dirty="0" err="1">
                <a:latin typeface="+mn-ea"/>
                <a:cs typeface="微软雅黑"/>
              </a:rPr>
              <a:t>如果在某实体的任一给定实例中，对于两个外来关键字而言，单一遗</a:t>
            </a:r>
            <a:r>
              <a:rPr sz="2000" spc="-5" dirty="0">
                <a:latin typeface="+mn-ea"/>
                <a:cs typeface="微软雅黑"/>
              </a:rPr>
              <a:t> 传属性总是具有相同值，那么，该属性可以是多个外来关键字的部分</a:t>
            </a:r>
            <a:endParaRPr sz="2000" dirty="0">
              <a:latin typeface="+mn-ea"/>
              <a:cs typeface="微软雅黑"/>
            </a:endParaRPr>
          </a:p>
          <a:p>
            <a:pPr>
              <a:lnSpc>
                <a:spcPct val="100000"/>
              </a:lnSpc>
              <a:spcBef>
                <a:spcPts val="2"/>
              </a:spcBef>
            </a:pPr>
            <a:endParaRPr sz="2200" dirty="0">
              <a:latin typeface="+mn-ea"/>
              <a:cs typeface="Times New Roman"/>
            </a:endParaRPr>
          </a:p>
          <a:p>
            <a:pPr marL="6029325" marR="1097280" indent="635" algn="ctr">
              <a:lnSpc>
                <a:spcPct val="100000"/>
              </a:lnSpc>
            </a:pPr>
            <a:r>
              <a:rPr sz="2000" b="1" spc="-5" dirty="0">
                <a:solidFill>
                  <a:srgbClr val="3333CC"/>
                </a:solidFill>
                <a:latin typeface="+mn-ea"/>
                <a:cs typeface="微软雅黑"/>
              </a:rPr>
              <a:t>请仔细阅 读，并遵照 执行</a:t>
            </a:r>
            <a:endParaRPr sz="2000" dirty="0">
              <a:latin typeface="+mn-ea"/>
              <a:cs typeface="微软雅黑"/>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IDEF1x-</a:t>
            </a:r>
            <a:r>
              <a:rPr sz="2000" spc="-5" dirty="0">
                <a:solidFill>
                  <a:srgbClr val="FFFFFF"/>
                </a:solidFill>
                <a:latin typeface="华文中宋"/>
                <a:cs typeface="华文中宋"/>
              </a:rPr>
              <a:t>两种实体的区分 </a:t>
            </a:r>
            <a:r>
              <a:rPr sz="2000" spc="-10" dirty="0">
                <a:solidFill>
                  <a:srgbClr val="FFFFFF"/>
                </a:solidFill>
                <a:latin typeface="Arial"/>
                <a:cs typeface="Arial"/>
              </a:rPr>
              <a:t>(6</a:t>
            </a:r>
            <a:r>
              <a:rPr sz="2000" spc="-5" dirty="0">
                <a:solidFill>
                  <a:srgbClr val="FFFFFF"/>
                </a:solidFill>
                <a:latin typeface="Arial"/>
                <a:cs typeface="Arial"/>
              </a:rPr>
              <a:t>)</a:t>
            </a:r>
            <a:r>
              <a:rPr sz="2000" spc="-5" dirty="0">
                <a:solidFill>
                  <a:srgbClr val="FFFFFF"/>
                </a:solidFill>
                <a:latin typeface="华文中宋"/>
                <a:cs typeface="华文中宋"/>
              </a:rPr>
              <a:t>关于外码</a:t>
            </a:r>
            <a:r>
              <a:rPr sz="2000" spc="-5" dirty="0">
                <a:solidFill>
                  <a:srgbClr val="FFFFFF"/>
                </a:solidFill>
                <a:latin typeface="Arial"/>
                <a:cs typeface="Arial"/>
              </a:rPr>
              <a:t>-</a:t>
            </a:r>
            <a:r>
              <a:rPr sz="2000" spc="-5" dirty="0">
                <a:solidFill>
                  <a:srgbClr val="FFFFFF"/>
                </a:solidFill>
                <a:latin typeface="华文中宋"/>
                <a:cs typeface="华文中宋"/>
              </a:rPr>
              <a:t>外来关键字</a:t>
            </a:r>
            <a:endParaRPr sz="2000">
              <a:latin typeface="华文中宋"/>
              <a:cs typeface="华文中宋"/>
            </a:endParaRPr>
          </a:p>
        </p:txBody>
      </p:sp>
      <p:sp>
        <p:nvSpPr>
          <p:cNvPr id="8" name="标题 6">
            <a:extLst>
              <a:ext uri="{FF2B5EF4-FFF2-40B4-BE49-F238E27FC236}">
                <a16:creationId xmlns:a16="http://schemas.microsoft.com/office/drawing/2014/main" id="{5902E141-DCE8-4A42-A955-FB7F07751AE4}"/>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a:t>IDEF1x-</a:t>
            </a:r>
            <a:r>
              <a:rPr lang="zh-CN" altLang="en-US" spc="-5"/>
              <a:t>两种实体的区分</a:t>
            </a:r>
            <a:endParaRPr lang="zh-CN" altLang="en-US" kern="0" dirty="0">
              <a:solidFill>
                <a:sysClr val="windowText" lastClr="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598043" y="4757165"/>
            <a:ext cx="1776730" cy="1329055"/>
          </a:xfrm>
          <a:custGeom>
            <a:avLst/>
            <a:gdLst/>
            <a:ahLst/>
            <a:cxnLst/>
            <a:rect l="l" t="t" r="r" b="b"/>
            <a:pathLst>
              <a:path w="1776729" h="1329054">
                <a:moveTo>
                  <a:pt x="1776221" y="664463"/>
                </a:move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close/>
              </a:path>
            </a:pathLst>
          </a:custGeom>
          <a:solidFill>
            <a:srgbClr val="FFFF66"/>
          </a:solidFill>
        </p:spPr>
        <p:txBody>
          <a:bodyPr wrap="square" lIns="0" tIns="0" rIns="0" bIns="0" rtlCol="0"/>
          <a:lstStyle/>
          <a:p>
            <a:endParaRPr/>
          </a:p>
        </p:txBody>
      </p:sp>
      <p:sp>
        <p:nvSpPr>
          <p:cNvPr id="3" name="object 3"/>
          <p:cNvSpPr txBox="1"/>
          <p:nvPr/>
        </p:nvSpPr>
        <p:spPr>
          <a:xfrm>
            <a:off x="1087500" y="1437085"/>
            <a:ext cx="8101330" cy="4493538"/>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联系(Relationship</a:t>
            </a:r>
            <a:r>
              <a:rPr sz="2400" b="1" spc="-10" dirty="0">
                <a:latin typeface="Arial" panose="020B0604020202020204" pitchFamily="34" charset="0"/>
                <a:ea typeface="Microsoft JhengHei UI" panose="020B0604030504040204" pitchFamily="34" charset="-120"/>
                <a:cs typeface="微软雅黑"/>
              </a:rPr>
              <a:t>)</a:t>
            </a:r>
            <a:r>
              <a:rPr sz="2400" spc="-5" dirty="0">
                <a:latin typeface="Arial" panose="020B0604020202020204" pitchFamily="34" charset="0"/>
                <a:ea typeface="Microsoft JhengHei UI" panose="020B0604030504040204" pitchFamily="34" charset="-120"/>
                <a:cs typeface="微软雅黑"/>
              </a:rPr>
              <a:t>:</a:t>
            </a:r>
            <a:r>
              <a:rPr sz="2400" dirty="0">
                <a:latin typeface="Arial" panose="020B0604020202020204" pitchFamily="34" charset="0"/>
                <a:ea typeface="Microsoft JhengHei UI" panose="020B0604030504040204" pitchFamily="34" charset="-120"/>
                <a:cs typeface="微软雅黑"/>
              </a:rPr>
              <a:t> </a:t>
            </a:r>
            <a:r>
              <a:rPr sz="2000" spc="-5" dirty="0">
                <a:latin typeface="Arial" panose="020B0604020202020204" pitchFamily="34" charset="0"/>
                <a:ea typeface="Microsoft JhengHei UI" panose="020B0604030504040204" pitchFamily="34" charset="-120"/>
                <a:cs typeface="微软雅黑"/>
              </a:rPr>
              <a:t>是实体之间的一种连接关系</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810"/>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联系有连接联系、分类联系、和不确定性联系</a:t>
            </a:r>
            <a:endParaRPr sz="2000" dirty="0">
              <a:latin typeface="Arial" panose="020B0604020202020204" pitchFamily="34" charset="0"/>
              <a:ea typeface="Microsoft JhengHei UI" panose="020B0604030504040204" pitchFamily="34" charset="-120"/>
              <a:cs typeface="微软雅黑"/>
            </a:endParaRPr>
          </a:p>
          <a:p>
            <a:pPr marL="355600" marR="5080" indent="-342900">
              <a:lnSpc>
                <a:spcPct val="130300"/>
              </a:lnSpc>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连接联系，又称父子联系或依存联系，又可进一步区分为标定联系和非</a:t>
            </a:r>
            <a:r>
              <a:rPr sz="2000" spc="-5" dirty="0">
                <a:latin typeface="Arial" panose="020B0604020202020204" pitchFamily="34" charset="0"/>
                <a:ea typeface="Microsoft JhengHei UI" panose="020B0604030504040204" pitchFamily="34" charset="-120"/>
                <a:cs typeface="微软雅黑"/>
              </a:rPr>
              <a:t> 标定联系</a:t>
            </a:r>
            <a:endParaRPr sz="2000" dirty="0">
              <a:latin typeface="Arial" panose="020B0604020202020204" pitchFamily="34" charset="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标定联系</a:t>
            </a:r>
            <a:endParaRPr sz="2000" dirty="0">
              <a:latin typeface="Arial" panose="020B0604020202020204" pitchFamily="34" charset="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非标定联系</a:t>
            </a:r>
            <a:endParaRPr sz="2000" dirty="0">
              <a:latin typeface="Arial" panose="020B0604020202020204" pitchFamily="34" charset="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q"/>
            </a:pPr>
            <a:r>
              <a:rPr sz="2000" b="1" spc="-5" dirty="0" err="1">
                <a:solidFill>
                  <a:srgbClr val="656533"/>
                </a:solidFill>
                <a:latin typeface="Arial" panose="020B0604020202020204" pitchFamily="34" charset="0"/>
                <a:ea typeface="Microsoft JhengHei UI" panose="020B0604030504040204" pitchFamily="34" charset="-120"/>
                <a:cs typeface="微软雅黑"/>
              </a:rPr>
              <a:t>分类联系</a:t>
            </a:r>
            <a:endParaRPr sz="2000" dirty="0">
              <a:latin typeface="Arial" panose="020B0604020202020204" pitchFamily="34" charset="0"/>
              <a:ea typeface="Microsoft JhengHei UI" panose="020B0604030504040204" pitchFamily="34" charset="-120"/>
              <a:cs typeface="微软雅黑"/>
            </a:endParaRPr>
          </a:p>
          <a:p>
            <a:pPr marL="812165" indent="-342900">
              <a:lnSpc>
                <a:spcPct val="100000"/>
              </a:lnSpc>
              <a:spcBef>
                <a:spcPts val="720"/>
              </a:spcBef>
              <a:buFont typeface="Wingdings" panose="05000000000000000000" pitchFamily="2" charset="2"/>
              <a:buChar char="q"/>
            </a:pPr>
            <a:r>
              <a:rPr sz="2000" b="1" spc="-5" dirty="0" err="1">
                <a:solidFill>
                  <a:srgbClr val="656533"/>
                </a:solidFill>
                <a:latin typeface="Arial" panose="020B0604020202020204" pitchFamily="34" charset="0"/>
                <a:ea typeface="Microsoft JhengHei UI" panose="020B0604030504040204" pitchFamily="34" charset="-120"/>
                <a:cs typeface="微软雅黑"/>
              </a:rPr>
              <a:t>非确定联系</a:t>
            </a:r>
            <a:endParaRPr sz="2000" dirty="0">
              <a:latin typeface="Arial" panose="020B0604020202020204" pitchFamily="34" charset="0"/>
              <a:ea typeface="Microsoft JhengHei UI" panose="020B0604030504040204" pitchFamily="34" charset="-120"/>
              <a:cs typeface="微软雅黑"/>
            </a:endParaRPr>
          </a:p>
          <a:p>
            <a:pPr>
              <a:lnSpc>
                <a:spcPct val="100000"/>
              </a:lnSpc>
              <a:spcBef>
                <a:spcPts val="7"/>
              </a:spcBef>
            </a:pPr>
            <a:endParaRPr sz="2200" dirty="0">
              <a:latin typeface="Arial" panose="020B0604020202020204" pitchFamily="34" charset="0"/>
              <a:ea typeface="Microsoft JhengHei UI" panose="020B0604030504040204" pitchFamily="34" charset="-120"/>
              <a:cs typeface="Times New Roman"/>
            </a:endParaRPr>
          </a:p>
          <a:p>
            <a:pPr marL="5636260" marR="934085" algn="ctr">
              <a:lnSpc>
                <a:spcPct val="100000"/>
              </a:lnSpc>
            </a:pPr>
            <a:r>
              <a:rPr sz="2000" b="1" spc="-5" dirty="0">
                <a:solidFill>
                  <a:srgbClr val="3333CC"/>
                </a:solidFill>
                <a:latin typeface="Arial" panose="020B0604020202020204" pitchFamily="34" charset="0"/>
                <a:ea typeface="Microsoft JhengHei UI" panose="020B0604030504040204" pitchFamily="34" charset="-120"/>
                <a:cs typeface="Arial"/>
              </a:rPr>
              <a:t>IDEF1</a:t>
            </a:r>
            <a:r>
              <a:rPr sz="2000" b="1" spc="-10" dirty="0">
                <a:solidFill>
                  <a:srgbClr val="3333CC"/>
                </a:solidFill>
                <a:latin typeface="Arial" panose="020B0604020202020204" pitchFamily="34" charset="0"/>
                <a:ea typeface="Microsoft JhengHei UI" panose="020B0604030504040204" pitchFamily="34" charset="-120"/>
                <a:cs typeface="Arial"/>
              </a:rPr>
              <a:t>x</a:t>
            </a:r>
            <a:r>
              <a:rPr sz="2000" b="1" spc="-5" dirty="0">
                <a:solidFill>
                  <a:srgbClr val="3333CC"/>
                </a:solidFill>
                <a:latin typeface="Arial" panose="020B0604020202020204" pitchFamily="34" charset="0"/>
                <a:ea typeface="Microsoft JhengHei UI" panose="020B0604030504040204" pitchFamily="34" charset="-120"/>
                <a:cs typeface="微软雅黑"/>
              </a:rPr>
              <a:t>建模 重点在联系的 识别与处理</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的标定联系与非标定联系 </a:t>
            </a:r>
            <a:r>
              <a:rPr sz="2000" spc="-5" dirty="0">
                <a:solidFill>
                  <a:srgbClr val="FFFFFF"/>
                </a:solidFill>
                <a:latin typeface="Arial"/>
                <a:cs typeface="Arial"/>
              </a:rPr>
              <a:t>(1)IDEF1</a:t>
            </a:r>
            <a:r>
              <a:rPr sz="2000" spc="-10" dirty="0">
                <a:solidFill>
                  <a:srgbClr val="FFFFFF"/>
                </a:solidFill>
                <a:latin typeface="Arial"/>
                <a:cs typeface="Arial"/>
              </a:rPr>
              <a:t>x</a:t>
            </a:r>
            <a:r>
              <a:rPr sz="2000" spc="-5" dirty="0">
                <a:solidFill>
                  <a:srgbClr val="FFFFFF"/>
                </a:solidFill>
                <a:latin typeface="华文中宋"/>
                <a:cs typeface="华文中宋"/>
              </a:rPr>
              <a:t>的联系分类</a:t>
            </a:r>
            <a:endParaRPr sz="2000" dirty="0">
              <a:latin typeface="华文中宋"/>
              <a:cs typeface="华文中宋"/>
            </a:endParaRPr>
          </a:p>
        </p:txBody>
      </p:sp>
      <p:sp>
        <p:nvSpPr>
          <p:cNvPr id="5" name="object 5"/>
          <p:cNvSpPr/>
          <p:nvPr/>
        </p:nvSpPr>
        <p:spPr>
          <a:xfrm>
            <a:off x="6421259" y="4627626"/>
            <a:ext cx="2129155" cy="1587500"/>
          </a:xfrm>
          <a:custGeom>
            <a:avLst/>
            <a:gdLst/>
            <a:ahLst/>
            <a:cxnLst/>
            <a:rect l="l" t="t" r="r" b="b"/>
            <a:pathLst>
              <a:path w="2129154" h="1587500">
                <a:moveTo>
                  <a:pt x="2129028" y="793242"/>
                </a:moveTo>
                <a:lnTo>
                  <a:pt x="2125501" y="728176"/>
                </a:lnTo>
                <a:lnTo>
                  <a:pt x="2115104" y="664560"/>
                </a:lnTo>
                <a:lnTo>
                  <a:pt x="2098110" y="602599"/>
                </a:lnTo>
                <a:lnTo>
                  <a:pt x="2074791" y="542495"/>
                </a:lnTo>
                <a:lnTo>
                  <a:pt x="2045422" y="484453"/>
                </a:lnTo>
                <a:lnTo>
                  <a:pt x="2010274" y="428677"/>
                </a:lnTo>
                <a:lnTo>
                  <a:pt x="1969622" y="375371"/>
                </a:lnTo>
                <a:lnTo>
                  <a:pt x="1923739" y="324740"/>
                </a:lnTo>
                <a:lnTo>
                  <a:pt x="1872897" y="276986"/>
                </a:lnTo>
                <a:lnTo>
                  <a:pt x="1817369" y="232314"/>
                </a:lnTo>
                <a:lnTo>
                  <a:pt x="1757430" y="190929"/>
                </a:lnTo>
                <a:lnTo>
                  <a:pt x="1693352" y="153033"/>
                </a:lnTo>
                <a:lnTo>
                  <a:pt x="1625409" y="118832"/>
                </a:lnTo>
                <a:lnTo>
                  <a:pt x="1553873" y="88529"/>
                </a:lnTo>
                <a:lnTo>
                  <a:pt x="1479018" y="62329"/>
                </a:lnTo>
                <a:lnTo>
                  <a:pt x="1401116" y="40434"/>
                </a:lnTo>
                <a:lnTo>
                  <a:pt x="1320442" y="23050"/>
                </a:lnTo>
                <a:lnTo>
                  <a:pt x="1237268" y="10380"/>
                </a:lnTo>
                <a:lnTo>
                  <a:pt x="1151867" y="2629"/>
                </a:lnTo>
                <a:lnTo>
                  <a:pt x="1064514" y="0"/>
                </a:lnTo>
                <a:lnTo>
                  <a:pt x="977263" y="2629"/>
                </a:lnTo>
                <a:lnTo>
                  <a:pt x="891944" y="10380"/>
                </a:lnTo>
                <a:lnTo>
                  <a:pt x="808833" y="23050"/>
                </a:lnTo>
                <a:lnTo>
                  <a:pt x="728203" y="40434"/>
                </a:lnTo>
                <a:lnTo>
                  <a:pt x="650331" y="62329"/>
                </a:lnTo>
                <a:lnTo>
                  <a:pt x="575490" y="88529"/>
                </a:lnTo>
                <a:lnTo>
                  <a:pt x="503956" y="118832"/>
                </a:lnTo>
                <a:lnTo>
                  <a:pt x="436004" y="153033"/>
                </a:lnTo>
                <a:lnTo>
                  <a:pt x="371908" y="190929"/>
                </a:lnTo>
                <a:lnTo>
                  <a:pt x="311943" y="232314"/>
                </a:lnTo>
                <a:lnTo>
                  <a:pt x="256385" y="276986"/>
                </a:lnTo>
                <a:lnTo>
                  <a:pt x="205508" y="324740"/>
                </a:lnTo>
                <a:lnTo>
                  <a:pt x="159587" y="375371"/>
                </a:lnTo>
                <a:lnTo>
                  <a:pt x="118897" y="428677"/>
                </a:lnTo>
                <a:lnTo>
                  <a:pt x="83712" y="484453"/>
                </a:lnTo>
                <a:lnTo>
                  <a:pt x="54309" y="542495"/>
                </a:lnTo>
                <a:lnTo>
                  <a:pt x="30961" y="602599"/>
                </a:lnTo>
                <a:lnTo>
                  <a:pt x="13943" y="664560"/>
                </a:lnTo>
                <a:lnTo>
                  <a:pt x="3531" y="728176"/>
                </a:lnTo>
                <a:lnTo>
                  <a:pt x="0" y="793242"/>
                </a:lnTo>
                <a:lnTo>
                  <a:pt x="3531" y="858416"/>
                </a:lnTo>
                <a:lnTo>
                  <a:pt x="13943" y="922129"/>
                </a:lnTo>
                <a:lnTo>
                  <a:pt x="30961" y="984179"/>
                </a:lnTo>
                <a:lnTo>
                  <a:pt x="54309" y="1044360"/>
                </a:lnTo>
                <a:lnTo>
                  <a:pt x="83712" y="1102471"/>
                </a:lnTo>
                <a:lnTo>
                  <a:pt x="118897" y="1158307"/>
                </a:lnTo>
                <a:lnTo>
                  <a:pt x="159587" y="1211664"/>
                </a:lnTo>
                <a:lnTo>
                  <a:pt x="188976" y="1244097"/>
                </a:lnTo>
                <a:lnTo>
                  <a:pt x="188976" y="793242"/>
                </a:lnTo>
                <a:lnTo>
                  <a:pt x="191876" y="739714"/>
                </a:lnTo>
                <a:lnTo>
                  <a:pt x="200426" y="687373"/>
                </a:lnTo>
                <a:lnTo>
                  <a:pt x="214402" y="636386"/>
                </a:lnTo>
                <a:lnTo>
                  <a:pt x="233580" y="586922"/>
                </a:lnTo>
                <a:lnTo>
                  <a:pt x="257734" y="539150"/>
                </a:lnTo>
                <a:lnTo>
                  <a:pt x="286640" y="493238"/>
                </a:lnTo>
                <a:lnTo>
                  <a:pt x="320074" y="449355"/>
                </a:lnTo>
                <a:lnTo>
                  <a:pt x="357810" y="407670"/>
                </a:lnTo>
                <a:lnTo>
                  <a:pt x="399625" y="368350"/>
                </a:lnTo>
                <a:lnTo>
                  <a:pt x="445293" y="331565"/>
                </a:lnTo>
                <a:lnTo>
                  <a:pt x="494591" y="297483"/>
                </a:lnTo>
                <a:lnTo>
                  <a:pt x="547292" y="266273"/>
                </a:lnTo>
                <a:lnTo>
                  <a:pt x="603174" y="238103"/>
                </a:lnTo>
                <a:lnTo>
                  <a:pt x="662011" y="213142"/>
                </a:lnTo>
                <a:lnTo>
                  <a:pt x="723578" y="191559"/>
                </a:lnTo>
                <a:lnTo>
                  <a:pt x="787651" y="173522"/>
                </a:lnTo>
                <a:lnTo>
                  <a:pt x="854006" y="159200"/>
                </a:lnTo>
                <a:lnTo>
                  <a:pt x="922418" y="148761"/>
                </a:lnTo>
                <a:lnTo>
                  <a:pt x="992662" y="142374"/>
                </a:lnTo>
                <a:lnTo>
                  <a:pt x="1064514" y="140208"/>
                </a:lnTo>
                <a:lnTo>
                  <a:pt x="1136371" y="142374"/>
                </a:lnTo>
                <a:lnTo>
                  <a:pt x="1206630" y="148761"/>
                </a:lnTo>
                <a:lnTo>
                  <a:pt x="1275067" y="159200"/>
                </a:lnTo>
                <a:lnTo>
                  <a:pt x="1341455" y="173522"/>
                </a:lnTo>
                <a:lnTo>
                  <a:pt x="1405568" y="191559"/>
                </a:lnTo>
                <a:lnTo>
                  <a:pt x="1467181" y="213142"/>
                </a:lnTo>
                <a:lnTo>
                  <a:pt x="1526068" y="238103"/>
                </a:lnTo>
                <a:lnTo>
                  <a:pt x="1582003" y="266273"/>
                </a:lnTo>
                <a:lnTo>
                  <a:pt x="1634760" y="297483"/>
                </a:lnTo>
                <a:lnTo>
                  <a:pt x="1684115" y="331565"/>
                </a:lnTo>
                <a:lnTo>
                  <a:pt x="1729840" y="368350"/>
                </a:lnTo>
                <a:lnTo>
                  <a:pt x="1771710" y="407670"/>
                </a:lnTo>
                <a:lnTo>
                  <a:pt x="1809500" y="449355"/>
                </a:lnTo>
                <a:lnTo>
                  <a:pt x="1842984" y="493238"/>
                </a:lnTo>
                <a:lnTo>
                  <a:pt x="1871936" y="539150"/>
                </a:lnTo>
                <a:lnTo>
                  <a:pt x="1896130" y="586922"/>
                </a:lnTo>
                <a:lnTo>
                  <a:pt x="1915340" y="636386"/>
                </a:lnTo>
                <a:lnTo>
                  <a:pt x="1929342" y="687373"/>
                </a:lnTo>
                <a:lnTo>
                  <a:pt x="1937908" y="739714"/>
                </a:lnTo>
                <a:lnTo>
                  <a:pt x="1940814" y="793242"/>
                </a:lnTo>
                <a:lnTo>
                  <a:pt x="1940814" y="1243482"/>
                </a:lnTo>
                <a:lnTo>
                  <a:pt x="1969622" y="1211664"/>
                </a:lnTo>
                <a:lnTo>
                  <a:pt x="2010274" y="1158307"/>
                </a:lnTo>
                <a:lnTo>
                  <a:pt x="2045422" y="1102471"/>
                </a:lnTo>
                <a:lnTo>
                  <a:pt x="2074791" y="1044360"/>
                </a:lnTo>
                <a:lnTo>
                  <a:pt x="2098110" y="984179"/>
                </a:lnTo>
                <a:lnTo>
                  <a:pt x="2115104" y="922129"/>
                </a:lnTo>
                <a:lnTo>
                  <a:pt x="2125501" y="858416"/>
                </a:lnTo>
                <a:lnTo>
                  <a:pt x="2129028" y="793242"/>
                </a:lnTo>
                <a:close/>
              </a:path>
              <a:path w="2129154" h="1587500">
                <a:moveTo>
                  <a:pt x="1940814" y="1243482"/>
                </a:moveTo>
                <a:lnTo>
                  <a:pt x="1940814" y="793242"/>
                </a:lnTo>
                <a:lnTo>
                  <a:pt x="1937908" y="846872"/>
                </a:lnTo>
                <a:lnTo>
                  <a:pt x="1929342" y="899295"/>
                </a:lnTo>
                <a:lnTo>
                  <a:pt x="1915340" y="950345"/>
                </a:lnTo>
                <a:lnTo>
                  <a:pt x="1896130" y="999853"/>
                </a:lnTo>
                <a:lnTo>
                  <a:pt x="1871936" y="1047654"/>
                </a:lnTo>
                <a:lnTo>
                  <a:pt x="1842984" y="1093581"/>
                </a:lnTo>
                <a:lnTo>
                  <a:pt x="1809500" y="1137466"/>
                </a:lnTo>
                <a:lnTo>
                  <a:pt x="1771710" y="1179143"/>
                </a:lnTo>
                <a:lnTo>
                  <a:pt x="1729840" y="1218444"/>
                </a:lnTo>
                <a:lnTo>
                  <a:pt x="1684115" y="1255204"/>
                </a:lnTo>
                <a:lnTo>
                  <a:pt x="1634760" y="1289255"/>
                </a:lnTo>
                <a:lnTo>
                  <a:pt x="1582003" y="1320430"/>
                </a:lnTo>
                <a:lnTo>
                  <a:pt x="1526068" y="1348562"/>
                </a:lnTo>
                <a:lnTo>
                  <a:pt x="1467181" y="1373485"/>
                </a:lnTo>
                <a:lnTo>
                  <a:pt x="1405568" y="1395031"/>
                </a:lnTo>
                <a:lnTo>
                  <a:pt x="1341455" y="1413034"/>
                </a:lnTo>
                <a:lnTo>
                  <a:pt x="1275067" y="1427327"/>
                </a:lnTo>
                <a:lnTo>
                  <a:pt x="1206630" y="1437743"/>
                </a:lnTo>
                <a:lnTo>
                  <a:pt x="1136371" y="1444114"/>
                </a:lnTo>
                <a:lnTo>
                  <a:pt x="1064514" y="1446276"/>
                </a:lnTo>
                <a:lnTo>
                  <a:pt x="992662" y="1444114"/>
                </a:lnTo>
                <a:lnTo>
                  <a:pt x="922418" y="1437743"/>
                </a:lnTo>
                <a:lnTo>
                  <a:pt x="854006" y="1427327"/>
                </a:lnTo>
                <a:lnTo>
                  <a:pt x="787651" y="1413034"/>
                </a:lnTo>
                <a:lnTo>
                  <a:pt x="723578" y="1395031"/>
                </a:lnTo>
                <a:lnTo>
                  <a:pt x="662011" y="1373485"/>
                </a:lnTo>
                <a:lnTo>
                  <a:pt x="603174" y="1348562"/>
                </a:lnTo>
                <a:lnTo>
                  <a:pt x="547292" y="1320430"/>
                </a:lnTo>
                <a:lnTo>
                  <a:pt x="494591" y="1289255"/>
                </a:lnTo>
                <a:lnTo>
                  <a:pt x="445293" y="1255204"/>
                </a:lnTo>
                <a:lnTo>
                  <a:pt x="399625" y="1218444"/>
                </a:lnTo>
                <a:lnTo>
                  <a:pt x="357810" y="1179143"/>
                </a:lnTo>
                <a:lnTo>
                  <a:pt x="320074" y="1137466"/>
                </a:lnTo>
                <a:lnTo>
                  <a:pt x="286640" y="1093581"/>
                </a:lnTo>
                <a:lnTo>
                  <a:pt x="257734" y="1047654"/>
                </a:lnTo>
                <a:lnTo>
                  <a:pt x="233580" y="999853"/>
                </a:lnTo>
                <a:lnTo>
                  <a:pt x="214402" y="950345"/>
                </a:lnTo>
                <a:lnTo>
                  <a:pt x="200426" y="899295"/>
                </a:lnTo>
                <a:lnTo>
                  <a:pt x="191876" y="846872"/>
                </a:lnTo>
                <a:lnTo>
                  <a:pt x="188976" y="793242"/>
                </a:lnTo>
                <a:lnTo>
                  <a:pt x="188976" y="1244097"/>
                </a:lnTo>
                <a:lnTo>
                  <a:pt x="256385" y="1310132"/>
                </a:lnTo>
                <a:lnTo>
                  <a:pt x="311943" y="1354836"/>
                </a:lnTo>
                <a:lnTo>
                  <a:pt x="371908" y="1396247"/>
                </a:lnTo>
                <a:lnTo>
                  <a:pt x="436004" y="1434163"/>
                </a:lnTo>
                <a:lnTo>
                  <a:pt x="503956" y="1468380"/>
                </a:lnTo>
                <a:lnTo>
                  <a:pt x="575490" y="1498695"/>
                </a:lnTo>
                <a:lnTo>
                  <a:pt x="650331" y="1524904"/>
                </a:lnTo>
                <a:lnTo>
                  <a:pt x="728203" y="1546805"/>
                </a:lnTo>
                <a:lnTo>
                  <a:pt x="808833" y="1564192"/>
                </a:lnTo>
                <a:lnTo>
                  <a:pt x="891944" y="1576864"/>
                </a:lnTo>
                <a:lnTo>
                  <a:pt x="977263" y="1584616"/>
                </a:lnTo>
                <a:lnTo>
                  <a:pt x="1064514" y="1587246"/>
                </a:lnTo>
                <a:lnTo>
                  <a:pt x="1151867" y="1584616"/>
                </a:lnTo>
                <a:lnTo>
                  <a:pt x="1237268" y="1576864"/>
                </a:lnTo>
                <a:lnTo>
                  <a:pt x="1320442" y="1564192"/>
                </a:lnTo>
                <a:lnTo>
                  <a:pt x="1401116" y="1546805"/>
                </a:lnTo>
                <a:lnTo>
                  <a:pt x="1479018" y="1524904"/>
                </a:lnTo>
                <a:lnTo>
                  <a:pt x="1553873" y="1498695"/>
                </a:lnTo>
                <a:lnTo>
                  <a:pt x="1625409" y="1468380"/>
                </a:lnTo>
                <a:lnTo>
                  <a:pt x="1693352" y="1434163"/>
                </a:lnTo>
                <a:lnTo>
                  <a:pt x="1757430" y="1396247"/>
                </a:lnTo>
                <a:lnTo>
                  <a:pt x="1817370" y="1354836"/>
                </a:lnTo>
                <a:lnTo>
                  <a:pt x="1872897" y="1310132"/>
                </a:lnTo>
                <a:lnTo>
                  <a:pt x="1923739" y="1262341"/>
                </a:lnTo>
                <a:lnTo>
                  <a:pt x="1940814" y="1243482"/>
                </a:lnTo>
                <a:close/>
              </a:path>
            </a:pathLst>
          </a:custGeom>
          <a:solidFill>
            <a:srgbClr val="B90000"/>
          </a:solidFill>
        </p:spPr>
        <p:txBody>
          <a:bodyPr wrap="square" lIns="0" tIns="0" rIns="0" bIns="0" rtlCol="0"/>
          <a:lstStyle/>
          <a:p>
            <a:endParaRPr/>
          </a:p>
        </p:txBody>
      </p:sp>
      <p:sp>
        <p:nvSpPr>
          <p:cNvPr id="7" name="object 7"/>
          <p:cNvSpPr/>
          <p:nvPr/>
        </p:nvSpPr>
        <p:spPr>
          <a:xfrm>
            <a:off x="6598043" y="4757165"/>
            <a:ext cx="1776730" cy="1329055"/>
          </a:xfrm>
          <a:custGeom>
            <a:avLst/>
            <a:gdLst/>
            <a:ahLst/>
            <a:cxnLst/>
            <a:rect l="l" t="t" r="r" b="b"/>
            <a:pathLst>
              <a:path w="1776729" h="1329054">
                <a:moveTo>
                  <a:pt x="887729" y="0"/>
                </a:move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close/>
              </a:path>
            </a:pathLst>
          </a:custGeom>
          <a:ln w="28574">
            <a:solidFill>
              <a:srgbClr val="FFFFFF"/>
            </a:solidFill>
          </a:ln>
        </p:spPr>
        <p:txBody>
          <a:bodyPr wrap="square" lIns="0" tIns="0" rIns="0" bIns="0" rtlCol="0"/>
          <a:lstStyle/>
          <a:p>
            <a:endParaRPr/>
          </a:p>
        </p:txBody>
      </p:sp>
      <p:sp>
        <p:nvSpPr>
          <p:cNvPr id="8" name="标题 6">
            <a:extLst>
              <a:ext uri="{FF2B5EF4-FFF2-40B4-BE49-F238E27FC236}">
                <a16:creationId xmlns:a16="http://schemas.microsoft.com/office/drawing/2014/main" id="{07604963-D3A7-4A86-AEE0-BB1A6AFA5793}"/>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的标定联系与非标定联系</a:t>
            </a:r>
            <a:endParaRPr lang="zh-CN" altLang="en-US" kern="0" dirty="0">
              <a:solidFill>
                <a:sysClr val="windowText" lastClr="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2692793" y="4068317"/>
            <a:ext cx="1146175" cy="417830"/>
          </a:xfrm>
          <a:custGeom>
            <a:avLst/>
            <a:gdLst/>
            <a:ahLst/>
            <a:cxnLst/>
            <a:rect l="l" t="t" r="r" b="b"/>
            <a:pathLst>
              <a:path w="1146175" h="417829">
                <a:moveTo>
                  <a:pt x="1146048" y="55625"/>
                </a:moveTo>
                <a:lnTo>
                  <a:pt x="1122219" y="19192"/>
                </a:lnTo>
                <a:lnTo>
                  <a:pt x="1080333" y="2958"/>
                </a:lnTo>
                <a:lnTo>
                  <a:pt x="664463" y="0"/>
                </a:lnTo>
                <a:lnTo>
                  <a:pt x="646691" y="947"/>
                </a:lnTo>
                <a:lnTo>
                  <a:pt x="600953" y="13757"/>
                </a:lnTo>
                <a:lnTo>
                  <a:pt x="568716" y="47559"/>
                </a:lnTo>
                <a:lnTo>
                  <a:pt x="567690" y="193548"/>
                </a:lnTo>
                <a:lnTo>
                  <a:pt x="0" y="417576"/>
                </a:lnTo>
                <a:lnTo>
                  <a:pt x="567690" y="276606"/>
                </a:lnTo>
                <a:lnTo>
                  <a:pt x="569327" y="286773"/>
                </a:lnTo>
                <a:lnTo>
                  <a:pt x="574042" y="296351"/>
                </a:lnTo>
                <a:lnTo>
                  <a:pt x="617747" y="325268"/>
                </a:lnTo>
                <a:lnTo>
                  <a:pt x="1049273" y="332231"/>
                </a:lnTo>
                <a:lnTo>
                  <a:pt x="1067046" y="331284"/>
                </a:lnTo>
                <a:lnTo>
                  <a:pt x="1112784" y="318474"/>
                </a:lnTo>
                <a:lnTo>
                  <a:pt x="1145021" y="284672"/>
                </a:lnTo>
                <a:lnTo>
                  <a:pt x="1146048" y="55625"/>
                </a:lnTo>
                <a:close/>
              </a:path>
            </a:pathLst>
          </a:custGeom>
          <a:solidFill>
            <a:srgbClr val="CCFF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 name="object 3"/>
          <p:cNvSpPr txBox="1"/>
          <p:nvPr/>
        </p:nvSpPr>
        <p:spPr>
          <a:xfrm>
            <a:off x="1038740" y="1430989"/>
            <a:ext cx="8051165" cy="754053"/>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标定联</a:t>
            </a:r>
            <a:r>
              <a:rPr sz="2400" b="1" spc="-10" dirty="0">
                <a:latin typeface="Arial" panose="020B0604020202020204" pitchFamily="34" charset="0"/>
                <a:ea typeface="Microsoft JhengHei UI" panose="020B0604030504040204" pitchFamily="34" charset="-120"/>
                <a:cs typeface="微软雅黑"/>
              </a:rPr>
              <a:t>系</a:t>
            </a:r>
            <a:r>
              <a:rPr sz="2000" b="1" spc="-5" dirty="0">
                <a:solidFill>
                  <a:srgbClr val="3333CC"/>
                </a:solidFill>
                <a:latin typeface="Arial" panose="020B0604020202020204" pitchFamily="34" charset="0"/>
                <a:ea typeface="Microsoft JhengHei UI" panose="020B0604030504040204" pitchFamily="34" charset="-120"/>
                <a:cs typeface="微软雅黑"/>
              </a:rPr>
              <a:t>：</a:t>
            </a:r>
            <a:r>
              <a:rPr sz="2000" spc="-5" dirty="0">
                <a:solidFill>
                  <a:srgbClr val="3333CC"/>
                </a:solidFill>
                <a:latin typeface="Arial" panose="020B0604020202020204" pitchFamily="34" charset="0"/>
                <a:ea typeface="Microsoft JhengHei UI" panose="020B0604030504040204" pitchFamily="34" charset="-120"/>
                <a:cs typeface="微软雅黑"/>
              </a:rPr>
              <a:t>子实体的实例都是由它与父实体的联系而确定</a:t>
            </a:r>
            <a:r>
              <a:rPr sz="2000" spc="-10" dirty="0">
                <a:solidFill>
                  <a:srgbClr val="3333CC"/>
                </a:solidFill>
                <a:latin typeface="Arial" panose="020B0604020202020204" pitchFamily="34" charset="0"/>
                <a:ea typeface="Microsoft JhengHei UI" panose="020B0604030504040204" pitchFamily="34" charset="-120"/>
                <a:cs typeface="微软雅黑"/>
              </a:rPr>
              <a:t>。</a:t>
            </a:r>
            <a:r>
              <a:rPr sz="2000" b="1" spc="-5" dirty="0">
                <a:solidFill>
                  <a:srgbClr val="3333CC"/>
                </a:solidFill>
                <a:latin typeface="Arial" panose="020B0604020202020204" pitchFamily="34" charset="0"/>
                <a:ea typeface="Microsoft JhengHei UI" panose="020B0604030504040204" pitchFamily="34" charset="-120"/>
                <a:cs typeface="微软雅黑"/>
              </a:rPr>
              <a:t>父实体的</a:t>
            </a:r>
            <a:endParaRPr sz="2000" dirty="0">
              <a:latin typeface="Arial" panose="020B0604020202020204" pitchFamily="34" charset="0"/>
              <a:ea typeface="Microsoft JhengHei UI" panose="020B0604030504040204" pitchFamily="34" charset="-120"/>
              <a:cs typeface="微软雅黑"/>
            </a:endParaRPr>
          </a:p>
          <a:p>
            <a:pPr marL="12700">
              <a:lnSpc>
                <a:spcPct val="100000"/>
              </a:lnSpc>
              <a:spcBef>
                <a:spcPts val="560"/>
              </a:spcBef>
            </a:pPr>
            <a:r>
              <a:rPr sz="2000" b="1" spc="-5" dirty="0">
                <a:solidFill>
                  <a:srgbClr val="3333CC"/>
                </a:solidFill>
                <a:latin typeface="Arial" panose="020B0604020202020204" pitchFamily="34" charset="0"/>
                <a:ea typeface="Microsoft JhengHei UI" panose="020B0604030504040204" pitchFamily="34" charset="-120"/>
                <a:cs typeface="微软雅黑"/>
              </a:rPr>
              <a:t>主关键字是子实体主关键字的一部分</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2254129" y="3022304"/>
            <a:ext cx="8312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零件</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E1</a:t>
            </a:r>
            <a:endParaRPr sz="1600">
              <a:latin typeface="Arial" panose="020B0604020202020204" pitchFamily="34" charset="0"/>
              <a:ea typeface="Microsoft JhengHei UI" panose="020B0604030504040204" pitchFamily="34" charset="-120"/>
              <a:cs typeface="微软雅黑"/>
            </a:endParaRPr>
          </a:p>
        </p:txBody>
      </p:sp>
      <p:sp>
        <p:nvSpPr>
          <p:cNvPr id="5" name="object 5"/>
          <p:cNvSpPr/>
          <p:nvPr/>
        </p:nvSpPr>
        <p:spPr>
          <a:xfrm>
            <a:off x="1922411" y="3294126"/>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1922411" y="3579876"/>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2252605" y="3348637"/>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零件代码</a:t>
            </a:r>
            <a:endParaRPr sz="1400">
              <a:latin typeface="Arial" panose="020B0604020202020204" pitchFamily="34" charset="0"/>
              <a:ea typeface="Microsoft JhengHei UI" panose="020B0604030504040204" pitchFamily="34" charset="-120"/>
              <a:cs typeface="微软雅黑"/>
            </a:endParaRPr>
          </a:p>
        </p:txBody>
      </p:sp>
      <p:sp>
        <p:nvSpPr>
          <p:cNvPr id="8" name="object 8"/>
          <p:cNvSpPr/>
          <p:nvPr/>
        </p:nvSpPr>
        <p:spPr>
          <a:xfrm>
            <a:off x="1903361" y="5161026"/>
            <a:ext cx="1428750" cy="1028700"/>
          </a:xfrm>
          <a:custGeom>
            <a:avLst/>
            <a:gdLst/>
            <a:ahLst/>
            <a:cxnLst/>
            <a:rect l="l" t="t" r="r" b="b"/>
            <a:pathLst>
              <a:path w="1428750" h="1028700">
                <a:moveTo>
                  <a:pt x="171450" y="0"/>
                </a:moveTo>
                <a:lnTo>
                  <a:pt x="128436" y="5422"/>
                </a:lnTo>
                <a:lnTo>
                  <a:pt x="89403" y="20803"/>
                </a:lnTo>
                <a:lnTo>
                  <a:pt x="55734" y="44813"/>
                </a:lnTo>
                <a:lnTo>
                  <a:pt x="28811" y="76120"/>
                </a:lnTo>
                <a:lnTo>
                  <a:pt x="10020" y="113394"/>
                </a:lnTo>
                <a:lnTo>
                  <a:pt x="744" y="155305"/>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647"/>
                </a:lnTo>
                <a:lnTo>
                  <a:pt x="1419161" y="114615"/>
                </a:lnTo>
                <a:lnTo>
                  <a:pt x="1400641" y="77179"/>
                </a:lnTo>
                <a:lnTo>
                  <a:pt x="1373947" y="45670"/>
                </a:lnTo>
                <a:lnTo>
                  <a:pt x="1340464" y="21417"/>
                </a:lnTo>
                <a:lnTo>
                  <a:pt x="1301574" y="5752"/>
                </a:lnTo>
                <a:lnTo>
                  <a:pt x="1258662" y="5"/>
                </a:lnTo>
                <a:lnTo>
                  <a:pt x="17145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1890661" y="4870154"/>
            <a:ext cx="1454150" cy="773032"/>
          </a:xfrm>
          <a:prstGeom prst="rect">
            <a:avLst/>
          </a:prstGeom>
        </p:spPr>
        <p:txBody>
          <a:bodyPr vert="horz" wrap="square" lIns="0" tIns="0" rIns="0" bIns="0" rtlCol="0">
            <a:spAutoFit/>
          </a:bodyPr>
          <a:lstStyle/>
          <a:p>
            <a:pPr marL="66675" algn="ctr">
              <a:lnSpc>
                <a:spcPct val="100000"/>
              </a:lnSpc>
            </a:pPr>
            <a:r>
              <a:rPr sz="1600" b="1" spc="-5" dirty="0">
                <a:latin typeface="Arial" panose="020B0604020202020204" pitchFamily="34" charset="0"/>
                <a:ea typeface="Microsoft JhengHei UI" panose="020B0604030504040204" pitchFamily="34" charset="-120"/>
                <a:cs typeface="微软雅黑"/>
              </a:rPr>
              <a:t>零件工序</a:t>
            </a:r>
            <a:r>
              <a:rPr sz="1600" b="1" dirty="0">
                <a:latin typeface="Arial" panose="020B0604020202020204" pitchFamily="34" charset="0"/>
                <a:ea typeface="Microsoft JhengHei UI" panose="020B0604030504040204" pitchFamily="34" charset="-120"/>
                <a:cs typeface="微软雅黑"/>
              </a:rPr>
              <a:t>/ </a:t>
            </a:r>
            <a:r>
              <a:rPr sz="1600" b="1" spc="-5" dirty="0">
                <a:latin typeface="Arial" panose="020B0604020202020204" pitchFamily="34" charset="0"/>
                <a:ea typeface="Microsoft JhengHei UI" panose="020B0604030504040204" pitchFamily="34" charset="-120"/>
                <a:cs typeface="微软雅黑"/>
              </a:rPr>
              <a:t>E2</a:t>
            </a:r>
            <a:endParaRPr sz="1600">
              <a:latin typeface="Arial" panose="020B0604020202020204" pitchFamily="34" charset="0"/>
              <a:ea typeface="Microsoft JhengHei UI" panose="020B0604030504040204" pitchFamily="34" charset="-120"/>
              <a:cs typeface="微软雅黑"/>
            </a:endParaRPr>
          </a:p>
          <a:p>
            <a:pPr marL="4445" algn="ctr">
              <a:lnSpc>
                <a:spcPts val="1675"/>
              </a:lnSpc>
              <a:spcBef>
                <a:spcPts val="835"/>
              </a:spcBef>
            </a:pPr>
            <a:r>
              <a:rPr sz="1400" b="1" spc="-5" dirty="0">
                <a:latin typeface="Arial" panose="020B0604020202020204" pitchFamily="34" charset="0"/>
                <a:ea typeface="Microsoft JhengHei UI" panose="020B0604030504040204" pitchFamily="34" charset="-120"/>
                <a:cs typeface="微软雅黑"/>
              </a:rPr>
              <a:t>零件代码</a:t>
            </a:r>
            <a:r>
              <a:rPr sz="1400" b="1" dirty="0">
                <a:latin typeface="Arial" panose="020B0604020202020204" pitchFamily="34" charset="0"/>
                <a:ea typeface="Microsoft JhengHei UI" panose="020B0604030504040204" pitchFamily="34" charset="-120"/>
                <a:cs typeface="微软雅黑"/>
              </a:rPr>
              <a:t>(F</a:t>
            </a:r>
            <a:r>
              <a:rPr sz="1400" b="1" spc="-5" dirty="0">
                <a:latin typeface="Arial" panose="020B0604020202020204" pitchFamily="34" charset="0"/>
                <a:ea typeface="Microsoft JhengHei UI" panose="020B0604030504040204" pitchFamily="34" charset="-120"/>
                <a:cs typeface="微软雅黑"/>
              </a:rPr>
              <a:t>K)</a:t>
            </a:r>
            <a:endParaRPr sz="1400">
              <a:latin typeface="Arial" panose="020B0604020202020204" pitchFamily="34" charset="0"/>
              <a:ea typeface="Microsoft JhengHei UI" panose="020B0604030504040204" pitchFamily="34" charset="-120"/>
              <a:cs typeface="微软雅黑"/>
            </a:endParaRPr>
          </a:p>
          <a:p>
            <a:pPr algn="ctr">
              <a:lnSpc>
                <a:spcPts val="1675"/>
              </a:lnSpc>
              <a:tabLst>
                <a:tab pos="360045" algn="l"/>
                <a:tab pos="1428115" algn="l"/>
              </a:tabLst>
            </a:pPr>
            <a:r>
              <a:rPr sz="1400" u="heavy" spc="-5" dirty="0">
                <a:latin typeface="Arial" panose="020B0604020202020204" pitchFamily="34" charset="0"/>
                <a:ea typeface="Microsoft JhengHei UI" panose="020B0604030504040204" pitchFamily="34" charset="-120"/>
                <a:cs typeface="Times New Roman"/>
              </a:rPr>
              <a:t> 	</a:t>
            </a:r>
            <a:r>
              <a:rPr sz="1400" b="1" u="heavy" spc="-5" dirty="0">
                <a:latin typeface="Arial" panose="020B0604020202020204" pitchFamily="34" charset="0"/>
                <a:ea typeface="Microsoft JhengHei UI" panose="020B0604030504040204" pitchFamily="34" charset="-120"/>
                <a:cs typeface="微软雅黑"/>
              </a:rPr>
              <a:t>工序序号</a:t>
            </a:r>
            <a:r>
              <a:rPr sz="1400" u="heavy" spc="-5" dirty="0">
                <a:latin typeface="Arial" panose="020B0604020202020204" pitchFamily="34" charset="0"/>
                <a:ea typeface="Microsoft JhengHei UI" panose="020B0604030504040204" pitchFamily="34" charset="-120"/>
                <a:cs typeface="Times New Roman"/>
              </a:rPr>
              <a:t> 	</a:t>
            </a:r>
            <a:endParaRPr sz="1400">
              <a:latin typeface="Arial" panose="020B0604020202020204" pitchFamily="34" charset="0"/>
              <a:ea typeface="Microsoft JhengHei UI" panose="020B0604030504040204" pitchFamily="34" charset="-120"/>
              <a:cs typeface="Times New Roman"/>
            </a:endParaRPr>
          </a:p>
        </p:txBody>
      </p:sp>
      <p:sp>
        <p:nvSpPr>
          <p:cNvPr id="10" name="object 10"/>
          <p:cNvSpPr/>
          <p:nvPr/>
        </p:nvSpPr>
        <p:spPr>
          <a:xfrm>
            <a:off x="1148219" y="2855976"/>
            <a:ext cx="769620" cy="474345"/>
          </a:xfrm>
          <a:custGeom>
            <a:avLst/>
            <a:gdLst/>
            <a:ahLst/>
            <a:cxnLst/>
            <a:rect l="l" t="t" r="r" b="b"/>
            <a:pathLst>
              <a:path w="769619" h="474345">
                <a:moveTo>
                  <a:pt x="769620" y="54863"/>
                </a:moveTo>
                <a:lnTo>
                  <a:pt x="738097" y="18708"/>
                </a:lnTo>
                <a:lnTo>
                  <a:pt x="695244" y="4991"/>
                </a:lnTo>
                <a:lnTo>
                  <a:pt x="641604" y="507"/>
                </a:lnTo>
                <a:lnTo>
                  <a:pt x="448818" y="0"/>
                </a:lnTo>
                <a:lnTo>
                  <a:pt x="128015" y="0"/>
                </a:lnTo>
                <a:lnTo>
                  <a:pt x="73827" y="5099"/>
                </a:lnTo>
                <a:lnTo>
                  <a:pt x="31131" y="18901"/>
                </a:lnTo>
                <a:lnTo>
                  <a:pt x="1302" y="46958"/>
                </a:lnTo>
                <a:lnTo>
                  <a:pt x="0" y="275844"/>
                </a:lnTo>
                <a:lnTo>
                  <a:pt x="1386" y="284016"/>
                </a:lnTo>
                <a:lnTo>
                  <a:pt x="31395" y="312266"/>
                </a:lnTo>
                <a:lnTo>
                  <a:pt x="74090" y="326283"/>
                </a:lnTo>
                <a:lnTo>
                  <a:pt x="128016" y="330904"/>
                </a:lnTo>
                <a:lnTo>
                  <a:pt x="448818" y="331470"/>
                </a:lnTo>
                <a:lnTo>
                  <a:pt x="641604" y="418549"/>
                </a:lnTo>
                <a:lnTo>
                  <a:pt x="641604" y="331470"/>
                </a:lnTo>
                <a:lnTo>
                  <a:pt x="660574" y="330860"/>
                </a:lnTo>
                <a:lnTo>
                  <a:pt x="678667" y="329091"/>
                </a:lnTo>
                <a:lnTo>
                  <a:pt x="725717" y="317722"/>
                </a:lnTo>
                <a:lnTo>
                  <a:pt x="764254" y="291762"/>
                </a:lnTo>
                <a:lnTo>
                  <a:pt x="768259" y="283940"/>
                </a:lnTo>
                <a:lnTo>
                  <a:pt x="769620" y="54863"/>
                </a:lnTo>
                <a:close/>
              </a:path>
              <a:path w="769619" h="474345">
                <a:moveTo>
                  <a:pt x="764286" y="473964"/>
                </a:moveTo>
                <a:lnTo>
                  <a:pt x="641604" y="331470"/>
                </a:lnTo>
                <a:lnTo>
                  <a:pt x="641604" y="418549"/>
                </a:lnTo>
                <a:lnTo>
                  <a:pt x="764286" y="473964"/>
                </a:lnTo>
                <a:close/>
              </a:path>
            </a:pathLst>
          </a:custGeom>
          <a:solidFill>
            <a:srgbClr val="CCFF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1148219" y="2855976"/>
            <a:ext cx="769620" cy="474345"/>
          </a:xfrm>
          <a:custGeom>
            <a:avLst/>
            <a:gdLst/>
            <a:ahLst/>
            <a:cxnLst/>
            <a:rect l="l" t="t" r="r" b="b"/>
            <a:pathLst>
              <a:path w="769619" h="474345">
                <a:moveTo>
                  <a:pt x="128015" y="0"/>
                </a:moveTo>
                <a:lnTo>
                  <a:pt x="73827" y="5099"/>
                </a:lnTo>
                <a:lnTo>
                  <a:pt x="31131" y="18901"/>
                </a:lnTo>
                <a:lnTo>
                  <a:pt x="1302" y="46958"/>
                </a:lnTo>
                <a:lnTo>
                  <a:pt x="0" y="275844"/>
                </a:lnTo>
                <a:lnTo>
                  <a:pt x="1386" y="284016"/>
                </a:lnTo>
                <a:lnTo>
                  <a:pt x="31395" y="312266"/>
                </a:lnTo>
                <a:lnTo>
                  <a:pt x="74090" y="326283"/>
                </a:lnTo>
                <a:lnTo>
                  <a:pt x="448818" y="331470"/>
                </a:lnTo>
                <a:lnTo>
                  <a:pt x="764286" y="473964"/>
                </a:lnTo>
                <a:lnTo>
                  <a:pt x="641604" y="331470"/>
                </a:lnTo>
                <a:lnTo>
                  <a:pt x="660574" y="330860"/>
                </a:lnTo>
                <a:lnTo>
                  <a:pt x="678667" y="329091"/>
                </a:lnTo>
                <a:lnTo>
                  <a:pt x="725717" y="317722"/>
                </a:lnTo>
                <a:lnTo>
                  <a:pt x="764254" y="291762"/>
                </a:lnTo>
                <a:lnTo>
                  <a:pt x="769620" y="54863"/>
                </a:lnTo>
                <a:lnTo>
                  <a:pt x="768227" y="46691"/>
                </a:lnTo>
                <a:lnTo>
                  <a:pt x="738097" y="18708"/>
                </a:lnTo>
                <a:lnTo>
                  <a:pt x="695244" y="4991"/>
                </a:lnTo>
                <a:lnTo>
                  <a:pt x="448818" y="0"/>
                </a:lnTo>
                <a:lnTo>
                  <a:pt x="128015" y="0"/>
                </a:lnTo>
                <a:close/>
              </a:path>
            </a:pathLst>
          </a:custGeom>
          <a:ln w="9524">
            <a:solidFill>
              <a:srgbClr val="3333CC"/>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txBox="1"/>
          <p:nvPr/>
        </p:nvSpPr>
        <p:spPr>
          <a:xfrm>
            <a:off x="1254385" y="29325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父实体</a:t>
            </a:r>
            <a:endParaRPr sz="1400">
              <a:latin typeface="Arial" panose="020B0604020202020204" pitchFamily="34" charset="0"/>
              <a:ea typeface="Microsoft JhengHei UI" panose="020B0604030504040204" pitchFamily="34" charset="-120"/>
              <a:cs typeface="微软雅黑"/>
            </a:endParaRPr>
          </a:p>
        </p:txBody>
      </p:sp>
      <p:sp>
        <p:nvSpPr>
          <p:cNvPr id="13" name="object 13"/>
          <p:cNvSpPr/>
          <p:nvPr/>
        </p:nvSpPr>
        <p:spPr>
          <a:xfrm>
            <a:off x="1158888" y="5985509"/>
            <a:ext cx="770890" cy="578485"/>
          </a:xfrm>
          <a:custGeom>
            <a:avLst/>
            <a:gdLst/>
            <a:ahLst/>
            <a:cxnLst/>
            <a:rect l="l" t="t" r="r" b="b"/>
            <a:pathLst>
              <a:path w="770889" h="578484">
                <a:moveTo>
                  <a:pt x="749807" y="0"/>
                </a:moveTo>
                <a:lnTo>
                  <a:pt x="449579" y="246887"/>
                </a:lnTo>
                <a:lnTo>
                  <a:pt x="128355" y="246901"/>
                </a:lnTo>
                <a:lnTo>
                  <a:pt x="109842" y="247476"/>
                </a:lnTo>
                <a:lnTo>
                  <a:pt x="58889" y="255648"/>
                </a:lnTo>
                <a:lnTo>
                  <a:pt x="20948" y="271709"/>
                </a:lnTo>
                <a:lnTo>
                  <a:pt x="0" y="301570"/>
                </a:lnTo>
                <a:lnTo>
                  <a:pt x="0" y="523497"/>
                </a:lnTo>
                <a:lnTo>
                  <a:pt x="31555" y="559504"/>
                </a:lnTo>
                <a:lnTo>
                  <a:pt x="74336" y="573236"/>
                </a:lnTo>
                <a:lnTo>
                  <a:pt x="128355" y="578357"/>
                </a:lnTo>
                <a:lnTo>
                  <a:pt x="642025" y="578344"/>
                </a:lnTo>
                <a:lnTo>
                  <a:pt x="642025" y="246888"/>
                </a:lnTo>
                <a:lnTo>
                  <a:pt x="749807" y="0"/>
                </a:lnTo>
                <a:close/>
              </a:path>
              <a:path w="770889" h="578484">
                <a:moveTo>
                  <a:pt x="770381" y="301751"/>
                </a:moveTo>
                <a:lnTo>
                  <a:pt x="738824" y="265741"/>
                </a:lnTo>
                <a:lnTo>
                  <a:pt x="696043" y="252009"/>
                </a:lnTo>
                <a:lnTo>
                  <a:pt x="642025" y="246888"/>
                </a:lnTo>
                <a:lnTo>
                  <a:pt x="642025" y="578344"/>
                </a:lnTo>
                <a:lnTo>
                  <a:pt x="695683" y="573307"/>
                </a:lnTo>
                <a:lnTo>
                  <a:pt x="738566" y="559630"/>
                </a:lnTo>
                <a:lnTo>
                  <a:pt x="768923" y="531800"/>
                </a:lnTo>
                <a:lnTo>
                  <a:pt x="770381" y="301751"/>
                </a:lnTo>
                <a:close/>
              </a:path>
            </a:pathLst>
          </a:custGeom>
          <a:solidFill>
            <a:srgbClr val="CCFF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1158887" y="5985509"/>
            <a:ext cx="770890" cy="578485"/>
          </a:xfrm>
          <a:custGeom>
            <a:avLst/>
            <a:gdLst/>
            <a:ahLst/>
            <a:cxnLst/>
            <a:rect l="l" t="t" r="r" b="b"/>
            <a:pathLst>
              <a:path w="770889" h="578484">
                <a:moveTo>
                  <a:pt x="128778" y="246887"/>
                </a:moveTo>
                <a:lnTo>
                  <a:pt x="74697" y="251938"/>
                </a:lnTo>
                <a:lnTo>
                  <a:pt x="31814" y="265615"/>
                </a:lnTo>
                <a:lnTo>
                  <a:pt x="1457" y="293445"/>
                </a:lnTo>
                <a:lnTo>
                  <a:pt x="0" y="523494"/>
                </a:lnTo>
                <a:lnTo>
                  <a:pt x="1396" y="531626"/>
                </a:lnTo>
                <a:lnTo>
                  <a:pt x="31556" y="559504"/>
                </a:lnTo>
                <a:lnTo>
                  <a:pt x="74337" y="573236"/>
                </a:lnTo>
                <a:lnTo>
                  <a:pt x="128355" y="578357"/>
                </a:lnTo>
                <a:lnTo>
                  <a:pt x="641604" y="578357"/>
                </a:lnTo>
                <a:lnTo>
                  <a:pt x="660539" y="577769"/>
                </a:lnTo>
                <a:lnTo>
                  <a:pt x="711491" y="569597"/>
                </a:lnTo>
                <a:lnTo>
                  <a:pt x="749433" y="553536"/>
                </a:lnTo>
                <a:lnTo>
                  <a:pt x="770382" y="301751"/>
                </a:lnTo>
                <a:lnTo>
                  <a:pt x="768985" y="293619"/>
                </a:lnTo>
                <a:lnTo>
                  <a:pt x="738825" y="265741"/>
                </a:lnTo>
                <a:lnTo>
                  <a:pt x="696044" y="252009"/>
                </a:lnTo>
                <a:lnTo>
                  <a:pt x="642026" y="246888"/>
                </a:lnTo>
                <a:lnTo>
                  <a:pt x="749808" y="0"/>
                </a:lnTo>
                <a:lnTo>
                  <a:pt x="449580" y="246887"/>
                </a:lnTo>
                <a:lnTo>
                  <a:pt x="128778" y="246887"/>
                </a:lnTo>
                <a:close/>
              </a:path>
            </a:pathLst>
          </a:custGeom>
          <a:ln w="9525">
            <a:solidFill>
              <a:srgbClr val="3333CC"/>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1265053" y="630900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子实体</a:t>
            </a:r>
            <a:endParaRPr sz="1400">
              <a:latin typeface="Arial" panose="020B0604020202020204" pitchFamily="34" charset="0"/>
              <a:ea typeface="Microsoft JhengHei UI" panose="020B0604030504040204" pitchFamily="34" charset="-120"/>
              <a:cs typeface="微软雅黑"/>
            </a:endParaRPr>
          </a:p>
        </p:txBody>
      </p:sp>
      <p:sp>
        <p:nvSpPr>
          <p:cNvPr id="16" name="object 16"/>
          <p:cNvSpPr/>
          <p:nvPr/>
        </p:nvSpPr>
        <p:spPr>
          <a:xfrm>
            <a:off x="5061089" y="3446526"/>
            <a:ext cx="762000" cy="2171700"/>
          </a:xfrm>
          <a:custGeom>
            <a:avLst/>
            <a:gdLst/>
            <a:ahLst/>
            <a:cxnLst/>
            <a:rect l="l" t="t" r="r" b="b"/>
            <a:pathLst>
              <a:path w="762000" h="2171700">
                <a:moveTo>
                  <a:pt x="762000" y="0"/>
                </a:moveTo>
                <a:lnTo>
                  <a:pt x="0" y="0"/>
                </a:lnTo>
                <a:lnTo>
                  <a:pt x="0" y="2171700"/>
                </a:lnTo>
                <a:lnTo>
                  <a:pt x="235458" y="21717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5270639" y="5389626"/>
            <a:ext cx="571500" cy="419100"/>
          </a:xfrm>
          <a:custGeom>
            <a:avLst/>
            <a:gdLst/>
            <a:ahLst/>
            <a:cxnLst/>
            <a:rect l="l" t="t" r="r" b="b"/>
            <a:pathLst>
              <a:path w="571500" h="419100">
                <a:moveTo>
                  <a:pt x="533400" y="0"/>
                </a:moveTo>
                <a:lnTo>
                  <a:pt x="0" y="0"/>
                </a:lnTo>
                <a:lnTo>
                  <a:pt x="0" y="419100"/>
                </a:lnTo>
                <a:lnTo>
                  <a:pt x="571500" y="4191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5270639" y="5618226"/>
            <a:ext cx="571500" cy="0"/>
          </a:xfrm>
          <a:custGeom>
            <a:avLst/>
            <a:gdLst/>
            <a:ahLst/>
            <a:cxnLst/>
            <a:rect l="l" t="t" r="r" b="b"/>
            <a:pathLst>
              <a:path w="571500">
                <a:moveTo>
                  <a:pt x="0" y="0"/>
                </a:moveTo>
                <a:lnTo>
                  <a:pt x="57150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2627261" y="4132326"/>
            <a:ext cx="0" cy="552450"/>
          </a:xfrm>
          <a:custGeom>
            <a:avLst/>
            <a:gdLst/>
            <a:ahLst/>
            <a:cxnLst/>
            <a:rect l="l" t="t" r="r" b="b"/>
            <a:pathLst>
              <a:path h="552450">
                <a:moveTo>
                  <a:pt x="0" y="0"/>
                </a:moveTo>
                <a:lnTo>
                  <a:pt x="0" y="55245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2552635" y="4646676"/>
            <a:ext cx="131445" cy="113664"/>
          </a:xfrm>
          <a:custGeom>
            <a:avLst/>
            <a:gdLst/>
            <a:ahLst/>
            <a:cxnLst/>
            <a:rect l="l" t="t" r="r" b="b"/>
            <a:pathLst>
              <a:path w="131444" h="113664">
                <a:moveTo>
                  <a:pt x="131329" y="63734"/>
                </a:moveTo>
                <a:lnTo>
                  <a:pt x="118098" y="23637"/>
                </a:lnTo>
                <a:lnTo>
                  <a:pt x="83859" y="2229"/>
                </a:lnTo>
                <a:lnTo>
                  <a:pt x="65482" y="0"/>
                </a:lnTo>
                <a:lnTo>
                  <a:pt x="49877" y="1512"/>
                </a:lnTo>
                <a:lnTo>
                  <a:pt x="12732" y="21573"/>
                </a:lnTo>
                <a:lnTo>
                  <a:pt x="0" y="44596"/>
                </a:lnTo>
                <a:lnTo>
                  <a:pt x="917" y="60732"/>
                </a:lnTo>
                <a:lnTo>
                  <a:pt x="19551" y="97232"/>
                </a:lnTo>
                <a:lnTo>
                  <a:pt x="55477" y="113659"/>
                </a:lnTo>
                <a:lnTo>
                  <a:pt x="73098" y="112562"/>
                </a:lnTo>
                <a:lnTo>
                  <a:pt x="113473" y="95415"/>
                </a:lnTo>
                <a:lnTo>
                  <a:pt x="131329" y="63734"/>
                </a:lnTo>
                <a:close/>
              </a:path>
            </a:pathLst>
          </a:custGeom>
          <a:solidFill>
            <a:srgbClr val="00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2552635" y="4646676"/>
            <a:ext cx="131445" cy="113664"/>
          </a:xfrm>
          <a:custGeom>
            <a:avLst/>
            <a:gdLst/>
            <a:ahLst/>
            <a:cxnLst/>
            <a:rect l="l" t="t" r="r" b="b"/>
            <a:pathLst>
              <a:path w="131444" h="113664">
                <a:moveTo>
                  <a:pt x="65482" y="0"/>
                </a:moveTo>
                <a:lnTo>
                  <a:pt x="23105" y="12628"/>
                </a:lnTo>
                <a:lnTo>
                  <a:pt x="0" y="44596"/>
                </a:lnTo>
                <a:lnTo>
                  <a:pt x="917" y="60732"/>
                </a:lnTo>
                <a:lnTo>
                  <a:pt x="19551" y="97232"/>
                </a:lnTo>
                <a:lnTo>
                  <a:pt x="55477" y="113659"/>
                </a:lnTo>
                <a:lnTo>
                  <a:pt x="73098" y="112562"/>
                </a:lnTo>
                <a:lnTo>
                  <a:pt x="113473" y="95415"/>
                </a:lnTo>
                <a:lnTo>
                  <a:pt x="131329" y="63734"/>
                </a:lnTo>
                <a:lnTo>
                  <a:pt x="129860" y="48597"/>
                </a:lnTo>
                <a:lnTo>
                  <a:pt x="108533" y="14181"/>
                </a:lnTo>
                <a:lnTo>
                  <a:pt x="69478" y="100"/>
                </a:lnTo>
                <a:lnTo>
                  <a:pt x="65482"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5327777" y="4722876"/>
            <a:ext cx="2438400" cy="552450"/>
          </a:xfrm>
          <a:custGeom>
            <a:avLst/>
            <a:gdLst/>
            <a:ahLst/>
            <a:cxnLst/>
            <a:rect l="l" t="t" r="r" b="b"/>
            <a:pathLst>
              <a:path w="2438400" h="552450">
                <a:moveTo>
                  <a:pt x="2438400" y="275843"/>
                </a:moveTo>
                <a:lnTo>
                  <a:pt x="2422449" y="231087"/>
                </a:lnTo>
                <a:lnTo>
                  <a:pt x="2376269" y="188634"/>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5327777" y="4722876"/>
            <a:ext cx="2438400" cy="552450"/>
          </a:xfrm>
          <a:custGeom>
            <a:avLst/>
            <a:gdLst/>
            <a:ahLst/>
            <a:cxnLst/>
            <a:rect l="l" t="t" r="r" b="b"/>
            <a:pathLst>
              <a:path w="2438400" h="552450">
                <a:moveTo>
                  <a:pt x="1219200" y="0"/>
                </a:move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lnTo>
                  <a:pt x="2434360" y="253212"/>
                </a:lnTo>
                <a:lnTo>
                  <a:pt x="2402981" y="209537"/>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5537339" y="4780026"/>
            <a:ext cx="1162050" cy="457200"/>
          </a:xfrm>
          <a:custGeom>
            <a:avLst/>
            <a:gdLst/>
            <a:ahLst/>
            <a:cxnLst/>
            <a:rect l="l" t="t" r="r" b="b"/>
            <a:pathLst>
              <a:path w="1162050" h="457200">
                <a:moveTo>
                  <a:pt x="1162050" y="228599"/>
                </a:move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close/>
              </a:path>
            </a:pathLst>
          </a:custGeom>
          <a:solidFill>
            <a:srgbClr val="FF99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5537339" y="4780026"/>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lnTo>
                  <a:pt x="1160125" y="209818"/>
                </a:ln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txBox="1"/>
          <p:nvPr/>
        </p:nvSpPr>
        <p:spPr>
          <a:xfrm>
            <a:off x="1701679" y="4145689"/>
            <a:ext cx="2038350" cy="424219"/>
          </a:xfrm>
          <a:prstGeom prst="rect">
            <a:avLst/>
          </a:prstGeom>
        </p:spPr>
        <p:txBody>
          <a:bodyPr vert="horz" wrap="square" lIns="0" tIns="0" rIns="0" bIns="0" rtlCol="0">
            <a:spAutoFit/>
          </a:bodyPr>
          <a:lstStyle/>
          <a:p>
            <a:pPr marR="5080" algn="r">
              <a:lnSpc>
                <a:spcPts val="1675"/>
              </a:lnSpc>
            </a:pPr>
            <a:r>
              <a:rPr sz="1400" b="1" spc="-5" dirty="0">
                <a:latin typeface="Arial" panose="020B0604020202020204" pitchFamily="34" charset="0"/>
                <a:ea typeface="Microsoft JhengHei UI" panose="020B0604030504040204" pitchFamily="34" charset="-120"/>
                <a:cs typeface="微软雅黑"/>
              </a:rPr>
              <a:t>实线</a:t>
            </a:r>
            <a:endParaRPr sz="1400">
              <a:latin typeface="Arial" panose="020B0604020202020204" pitchFamily="34" charset="0"/>
              <a:ea typeface="Microsoft JhengHei UI" panose="020B0604030504040204" pitchFamily="34" charset="-120"/>
              <a:cs typeface="微软雅黑"/>
            </a:endParaRPr>
          </a:p>
          <a:p>
            <a:pPr marL="12700">
              <a:lnSpc>
                <a:spcPts val="1675"/>
              </a:lnSpc>
            </a:pPr>
            <a:r>
              <a:rPr sz="1400" b="1" spc="-5" dirty="0">
                <a:latin typeface="Arial" panose="020B0604020202020204" pitchFamily="34" charset="0"/>
                <a:ea typeface="Microsoft JhengHei UI" panose="020B0604030504040204" pitchFamily="34" charset="-120"/>
                <a:cs typeface="微软雅黑"/>
              </a:rPr>
              <a:t>按…</a:t>
            </a:r>
            <a:r>
              <a:rPr sz="1400" b="1" spc="-1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加工</a:t>
            </a:r>
            <a:endParaRPr sz="1400">
              <a:latin typeface="Arial" panose="020B0604020202020204" pitchFamily="34" charset="0"/>
              <a:ea typeface="Microsoft JhengHei UI" panose="020B0604030504040204" pitchFamily="34" charset="-120"/>
              <a:cs typeface="微软雅黑"/>
            </a:endParaRPr>
          </a:p>
        </p:txBody>
      </p:sp>
      <p:sp>
        <p:nvSpPr>
          <p:cNvPr id="28" name="object 28"/>
          <p:cNvSpPr txBox="1"/>
          <p:nvPr/>
        </p:nvSpPr>
        <p:spPr>
          <a:xfrm>
            <a:off x="5814955" y="4944669"/>
            <a:ext cx="2032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零</a:t>
            </a:r>
            <a:endParaRPr sz="1400">
              <a:latin typeface="Arial" panose="020B0604020202020204" pitchFamily="34" charset="0"/>
              <a:ea typeface="Microsoft JhengHei UI" panose="020B0604030504040204" pitchFamily="34" charset="-120"/>
              <a:cs typeface="新宋体"/>
            </a:endParaRPr>
          </a:p>
        </p:txBody>
      </p:sp>
      <p:sp>
        <p:nvSpPr>
          <p:cNvPr id="29" name="object 29"/>
          <p:cNvSpPr txBox="1"/>
          <p:nvPr/>
        </p:nvSpPr>
        <p:spPr>
          <a:xfrm>
            <a:off x="4540129" y="4761646"/>
            <a:ext cx="431165" cy="492443"/>
          </a:xfrm>
          <a:prstGeom prst="rect">
            <a:avLst/>
          </a:prstGeom>
        </p:spPr>
        <p:txBody>
          <a:bodyPr vert="horz" wrap="square" lIns="0" tIns="0" rIns="0" bIns="0" rtlCol="0">
            <a:spAutoFit/>
          </a:bodyPr>
          <a:lstStyle/>
          <a:p>
            <a:pPr marL="12700" marR="5080">
              <a:lnSpc>
                <a:spcPct val="100000"/>
              </a:lnSpc>
            </a:pPr>
            <a:r>
              <a:rPr sz="1600" b="1" spc="-15" dirty="0">
                <a:latin typeface="Arial" panose="020B0604020202020204" pitchFamily="34" charset="0"/>
                <a:ea typeface="Microsoft JhengHei UI" panose="020B0604030504040204" pitchFamily="34" charset="-120"/>
                <a:cs typeface="新宋体"/>
              </a:rPr>
              <a:t>零件 工序</a:t>
            </a:r>
            <a:endParaRPr sz="1600">
              <a:latin typeface="Arial" panose="020B0604020202020204" pitchFamily="34" charset="0"/>
              <a:ea typeface="Microsoft JhengHei UI" panose="020B0604030504040204" pitchFamily="34" charset="-120"/>
              <a:cs typeface="新宋体"/>
            </a:endParaRPr>
          </a:p>
        </p:txBody>
      </p:sp>
      <p:sp>
        <p:nvSpPr>
          <p:cNvPr id="30" name="object 30"/>
          <p:cNvSpPr/>
          <p:nvPr/>
        </p:nvSpPr>
        <p:spPr>
          <a:xfrm>
            <a:off x="5537339" y="2875026"/>
            <a:ext cx="1162050" cy="457200"/>
          </a:xfrm>
          <a:custGeom>
            <a:avLst/>
            <a:gdLst/>
            <a:ahLst/>
            <a:cxnLst/>
            <a:rect l="l" t="t" r="r" b="b"/>
            <a:pathLst>
              <a:path w="1162050" h="457200">
                <a:moveTo>
                  <a:pt x="1162050" y="228599"/>
                </a:move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1" name="object 31"/>
          <p:cNvSpPr/>
          <p:nvPr/>
        </p:nvSpPr>
        <p:spPr>
          <a:xfrm>
            <a:off x="5537339" y="2875026"/>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lnTo>
                  <a:pt x="1160125" y="209818"/>
                </a:ln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txBox="1"/>
          <p:nvPr/>
        </p:nvSpPr>
        <p:spPr>
          <a:xfrm>
            <a:off x="5719705" y="3020619"/>
            <a:ext cx="2032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零</a:t>
            </a:r>
            <a:endParaRPr sz="1400">
              <a:latin typeface="Arial" panose="020B0604020202020204" pitchFamily="34" charset="0"/>
              <a:ea typeface="Microsoft JhengHei UI" panose="020B0604030504040204" pitchFamily="34" charset="-120"/>
              <a:cs typeface="新宋体"/>
            </a:endParaRPr>
          </a:p>
        </p:txBody>
      </p:sp>
      <p:sp>
        <p:nvSpPr>
          <p:cNvPr id="34" name="object 34"/>
          <p:cNvSpPr txBox="1"/>
          <p:nvPr/>
        </p:nvSpPr>
        <p:spPr>
          <a:xfrm>
            <a:off x="4540129" y="2989996"/>
            <a:ext cx="431165" cy="246221"/>
          </a:xfrm>
          <a:prstGeom prst="rect">
            <a:avLst/>
          </a:prstGeom>
        </p:spPr>
        <p:txBody>
          <a:bodyPr vert="horz" wrap="square" lIns="0" tIns="0" rIns="0" bIns="0" rtlCol="0">
            <a:spAutoFit/>
          </a:bodyPr>
          <a:lstStyle/>
          <a:p>
            <a:pPr marL="12700">
              <a:lnSpc>
                <a:spcPct val="100000"/>
              </a:lnSpc>
            </a:pPr>
            <a:r>
              <a:rPr sz="1600" b="1" spc="-15" dirty="0">
                <a:latin typeface="Arial" panose="020B0604020202020204" pitchFamily="34" charset="0"/>
                <a:ea typeface="Microsoft JhengHei UI" panose="020B0604030504040204" pitchFamily="34" charset="-120"/>
                <a:cs typeface="新宋体"/>
              </a:rPr>
              <a:t>零件</a:t>
            </a:r>
            <a:endParaRPr sz="1600">
              <a:latin typeface="Arial" panose="020B0604020202020204" pitchFamily="34" charset="0"/>
              <a:ea typeface="Microsoft JhengHei UI" panose="020B0604030504040204" pitchFamily="34" charset="-120"/>
              <a:cs typeface="新宋体"/>
            </a:endParaRPr>
          </a:p>
        </p:txBody>
      </p:sp>
      <p:sp>
        <p:nvSpPr>
          <p:cNvPr id="36" name="object 36"/>
          <p:cNvSpPr/>
          <p:nvPr/>
        </p:nvSpPr>
        <p:spPr>
          <a:xfrm>
            <a:off x="2692793" y="4068317"/>
            <a:ext cx="1146175" cy="417830"/>
          </a:xfrm>
          <a:custGeom>
            <a:avLst/>
            <a:gdLst/>
            <a:ahLst/>
            <a:cxnLst/>
            <a:rect l="l" t="t" r="r" b="b"/>
            <a:pathLst>
              <a:path w="1146175" h="417829">
                <a:moveTo>
                  <a:pt x="664463" y="0"/>
                </a:moveTo>
                <a:lnTo>
                  <a:pt x="614639" y="8001"/>
                </a:lnTo>
                <a:lnTo>
                  <a:pt x="579740" y="28853"/>
                </a:lnTo>
                <a:lnTo>
                  <a:pt x="567690" y="193548"/>
                </a:lnTo>
                <a:lnTo>
                  <a:pt x="0" y="417576"/>
                </a:lnTo>
                <a:lnTo>
                  <a:pt x="567690" y="276606"/>
                </a:lnTo>
                <a:lnTo>
                  <a:pt x="569327" y="286773"/>
                </a:lnTo>
                <a:lnTo>
                  <a:pt x="574042" y="296351"/>
                </a:lnTo>
                <a:lnTo>
                  <a:pt x="617747" y="325268"/>
                </a:lnTo>
                <a:lnTo>
                  <a:pt x="1049273" y="332231"/>
                </a:lnTo>
                <a:lnTo>
                  <a:pt x="1067046" y="331284"/>
                </a:lnTo>
                <a:lnTo>
                  <a:pt x="1112784" y="318474"/>
                </a:lnTo>
                <a:lnTo>
                  <a:pt x="1145021" y="284672"/>
                </a:lnTo>
                <a:lnTo>
                  <a:pt x="1146048" y="55625"/>
                </a:lnTo>
                <a:lnTo>
                  <a:pt x="1144410" y="45458"/>
                </a:lnTo>
                <a:lnTo>
                  <a:pt x="1110051" y="12433"/>
                </a:lnTo>
                <a:lnTo>
                  <a:pt x="1063377" y="593"/>
                </a:lnTo>
                <a:lnTo>
                  <a:pt x="664463" y="0"/>
                </a:lnTo>
                <a:close/>
              </a:path>
            </a:pathLst>
          </a:custGeom>
          <a:ln w="9524">
            <a:solidFill>
              <a:srgbClr val="3333CC"/>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a:t>
            </a:r>
            <a:r>
              <a:rPr sz="2000" spc="-10" dirty="0">
                <a:solidFill>
                  <a:srgbClr val="FFFFFF"/>
                </a:solidFill>
                <a:cs typeface="Arial"/>
              </a:rPr>
              <a:t>x</a:t>
            </a:r>
            <a:r>
              <a:rPr sz="2000" spc="-5" dirty="0">
                <a:solidFill>
                  <a:srgbClr val="FFFFFF"/>
                </a:solidFill>
                <a:cs typeface="华文中宋"/>
              </a:rPr>
              <a:t>的标定联系与非标定联系 </a:t>
            </a:r>
            <a:r>
              <a:rPr sz="2000" spc="-10" dirty="0">
                <a:solidFill>
                  <a:srgbClr val="FFFFFF"/>
                </a:solidFill>
                <a:cs typeface="Arial"/>
              </a:rPr>
              <a:t>(2</a:t>
            </a:r>
            <a:r>
              <a:rPr sz="2000" spc="-5" dirty="0">
                <a:solidFill>
                  <a:srgbClr val="FFFFFF"/>
                </a:solidFill>
                <a:cs typeface="Arial"/>
              </a:rPr>
              <a:t>)</a:t>
            </a:r>
            <a:r>
              <a:rPr sz="2000" spc="-5" dirty="0">
                <a:solidFill>
                  <a:srgbClr val="FFFFFF"/>
                </a:solidFill>
                <a:cs typeface="华文中宋"/>
              </a:rPr>
              <a:t>标定联系</a:t>
            </a:r>
            <a:endParaRPr sz="2000">
              <a:cs typeface="华文中宋"/>
            </a:endParaRPr>
          </a:p>
        </p:txBody>
      </p:sp>
      <p:graphicFrame>
        <p:nvGraphicFramePr>
          <p:cNvPr id="27" name="object 27"/>
          <p:cNvGraphicFramePr>
            <a:graphicFrameLocks noGrp="1"/>
          </p:cNvGraphicFramePr>
          <p:nvPr/>
        </p:nvGraphicFramePr>
        <p:xfrm>
          <a:off x="5880049" y="4884229"/>
          <a:ext cx="3947921" cy="1640216"/>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368046">
                  <a:extLst>
                    <a:ext uri="{9D8B030D-6E8A-4147-A177-3AD203B41FA5}">
                      <a16:colId xmlns:a16="http://schemas.microsoft.com/office/drawing/2014/main" val="20004"/>
                    </a:ext>
                  </a:extLst>
                </a:gridCol>
              </a:tblGrid>
              <a:tr h="301751">
                <a:tc>
                  <a:txBody>
                    <a:bodyPr/>
                    <a:lstStyle/>
                    <a:p>
                      <a:pPr marL="120014">
                        <a:lnSpc>
                          <a:spcPct val="100000"/>
                        </a:lnSpc>
                      </a:pPr>
                      <a:r>
                        <a:rPr sz="1400" b="1" dirty="0">
                          <a:latin typeface="新宋体"/>
                          <a:cs typeface="新宋体"/>
                        </a:rPr>
                        <a:t>件代码</a:t>
                      </a:r>
                      <a:endParaRPr sz="140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FF99FF"/>
                    </a:solidFill>
                  </a:tcPr>
                </a:tc>
                <a:tc>
                  <a:txBody>
                    <a:bodyPr/>
                    <a:lstStyle/>
                    <a:p>
                      <a:pPr marL="168910">
                        <a:lnSpc>
                          <a:spcPct val="100000"/>
                        </a:lnSpc>
                      </a:pPr>
                      <a:r>
                        <a:rPr sz="1400" b="1" dirty="0">
                          <a:latin typeface="新宋体"/>
                          <a:cs typeface="新宋体"/>
                        </a:rPr>
                        <a:t>工序序号</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40640">
                        <a:lnSpc>
                          <a:spcPct val="100000"/>
                        </a:lnSpc>
                      </a:pPr>
                      <a:r>
                        <a:rPr sz="1400" b="1" dirty="0">
                          <a:latin typeface="新宋体"/>
                          <a:cs typeface="新宋体"/>
                        </a:rPr>
                        <a:t>工序内容</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9855">
                        <a:lnSpc>
                          <a:spcPct val="100000"/>
                        </a:lnSpc>
                      </a:pPr>
                      <a:r>
                        <a:rPr sz="1400" b="1" spc="5" dirty="0">
                          <a:latin typeface="新宋体"/>
                          <a:cs typeface="新宋体"/>
                        </a:rPr>
                        <a:t>工</a:t>
                      </a:r>
                      <a:r>
                        <a:rPr sz="1400" b="1" dirty="0">
                          <a:latin typeface="新宋体"/>
                          <a:cs typeface="新宋体"/>
                        </a:rPr>
                        <a:t>作中心</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9807">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75260">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232410">
                        <a:lnSpc>
                          <a:spcPct val="100000"/>
                        </a:lnSpc>
                      </a:pPr>
                      <a:r>
                        <a:rPr sz="1400" b="1" dirty="0">
                          <a:latin typeface="Arial"/>
                          <a:cs typeface="Arial"/>
                        </a:rPr>
                        <a:t>WC1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5">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593">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212593">
                <a:tc>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378578">
                <a:tc>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5"/>
                  </a:ext>
                </a:extLst>
              </a:tr>
            </a:tbl>
          </a:graphicData>
        </a:graphic>
      </p:graphicFrame>
      <p:graphicFrame>
        <p:nvGraphicFramePr>
          <p:cNvPr id="32" name="object 32"/>
          <p:cNvGraphicFramePr>
            <a:graphicFrameLocks noGrp="1"/>
          </p:cNvGraphicFramePr>
          <p:nvPr/>
        </p:nvGraphicFramePr>
        <p:xfrm>
          <a:off x="5803849" y="2960179"/>
          <a:ext cx="3947921" cy="1628024"/>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853946">
                  <a:extLst>
                    <a:ext uri="{9D8B030D-6E8A-4147-A177-3AD203B41FA5}">
                      <a16:colId xmlns:a16="http://schemas.microsoft.com/office/drawing/2014/main" val="20002"/>
                    </a:ext>
                  </a:extLst>
                </a:gridCol>
              </a:tblGrid>
              <a:tr h="301751">
                <a:tc>
                  <a:txBody>
                    <a:bodyPr/>
                    <a:lstStyle/>
                    <a:p>
                      <a:pPr marL="100965">
                        <a:lnSpc>
                          <a:spcPct val="100000"/>
                        </a:lnSpc>
                      </a:pPr>
                      <a:r>
                        <a:rPr sz="1400" b="1" dirty="0">
                          <a:latin typeface="新宋体"/>
                          <a:cs typeface="新宋体"/>
                        </a:rPr>
                        <a:t>件代码</a:t>
                      </a:r>
                      <a:endParaRPr sz="140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56210">
                        <a:lnSpc>
                          <a:spcPct val="100000"/>
                        </a:lnSpc>
                      </a:pPr>
                      <a:r>
                        <a:rPr sz="1400" b="1" dirty="0">
                          <a:latin typeface="新宋体"/>
                          <a:cs typeface="新宋体"/>
                        </a:rPr>
                        <a:t>零件名称</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93370">
                        <a:lnSpc>
                          <a:spcPct val="100000"/>
                        </a:lnSpc>
                      </a:pPr>
                      <a:r>
                        <a:rPr sz="1400" b="1" dirty="0">
                          <a:latin typeface="新宋体"/>
                          <a:cs typeface="新宋体"/>
                        </a:rPr>
                        <a:t>其他属性</a:t>
                      </a:r>
                      <a:r>
                        <a:rPr sz="1400" b="1" dirty="0">
                          <a:latin typeface="Arial"/>
                          <a:cs typeface="Arial"/>
                        </a:rPr>
                        <a:t>… … </a:t>
                      </a:r>
                      <a:endParaRPr sz="14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452">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6545">
                        <a:lnSpc>
                          <a:spcPct val="100000"/>
                        </a:lnSpc>
                      </a:pPr>
                      <a:r>
                        <a:rPr sz="1400" b="1" spc="5" dirty="0">
                          <a:latin typeface="新宋体"/>
                          <a:cs typeface="新宋体"/>
                        </a:rPr>
                        <a:t>螺栓</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5">
                  <a:txBody>
                    <a:bodyPr/>
                    <a:lstStyle/>
                    <a:p>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螺母</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593">
                <a:tc>
                  <a:txBody>
                    <a:bodyPr/>
                    <a:lstStyle/>
                    <a:p>
                      <a:pPr marL="63500">
                        <a:lnSpc>
                          <a:spcPct val="100000"/>
                        </a:lnSpc>
                      </a:pPr>
                      <a:r>
                        <a:rPr sz="1400" b="1" dirty="0">
                          <a:latin typeface="Arial"/>
                          <a:cs typeface="Arial"/>
                        </a:rPr>
                        <a:t>P1003</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钉子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212593">
                <a:tc>
                  <a:txBody>
                    <a:bodyPr/>
                    <a:lstStyle/>
                    <a:p>
                      <a:pPr marL="63500">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扳子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370741">
                <a:tc>
                  <a:txBody>
                    <a:bodyPr/>
                    <a:lstStyle/>
                    <a:p>
                      <a:pPr marL="63500">
                        <a:lnSpc>
                          <a:spcPct val="100000"/>
                        </a:lnSpc>
                      </a:pPr>
                      <a:r>
                        <a:rPr sz="1400" b="1" dirty="0">
                          <a:latin typeface="Arial"/>
                          <a:cs typeface="Arial"/>
                        </a:rPr>
                        <a:t>P1005</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铁钉</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5"/>
                  </a:ext>
                </a:extLst>
              </a:tr>
            </a:tbl>
          </a:graphicData>
        </a:graphic>
      </p:graphicFrame>
      <p:sp>
        <p:nvSpPr>
          <p:cNvPr id="38" name="标题 6">
            <a:extLst>
              <a:ext uri="{FF2B5EF4-FFF2-40B4-BE49-F238E27FC236}">
                <a16:creationId xmlns:a16="http://schemas.microsoft.com/office/drawing/2014/main" id="{0AB68ED5-15DA-400F-9080-CB88AF98BB3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的标定联系与非标定联系</a:t>
            </a:r>
            <a:endParaRPr lang="zh-CN" altLang="en-US" kern="0" dirty="0">
              <a:solidFill>
                <a:sysClr val="windowText" lastClr="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89100" y="2181225"/>
            <a:ext cx="7683373" cy="553998"/>
          </a:xfrm>
          <a:prstGeom prst="rect">
            <a:avLst/>
          </a:prstGeom>
        </p:spPr>
        <p:txBody>
          <a:bodyPr vert="horz" wrap="square" lIns="0" tIns="0" rIns="0" bIns="0" rtlCol="0">
            <a:spAutoFit/>
          </a:bodyPr>
          <a:lstStyle/>
          <a:p>
            <a:pPr marL="12700" lvl="0">
              <a:tabLst>
                <a:tab pos="1637030" algn="l"/>
              </a:tabLst>
              <a:defRPr/>
            </a:pPr>
            <a:r>
              <a:rPr kumimoji="0" sz="3600" b="0" i="0" u="none" strike="noStrike" kern="1200" cap="none" spc="0" normalizeH="0" baseline="0" noProof="0" dirty="0">
                <a:ln>
                  <a:noFill/>
                </a:ln>
                <a:solidFill>
                  <a:prstClr val="white"/>
                </a:solidFill>
                <a:effectLst/>
                <a:uLnTx/>
                <a:uFillTx/>
                <a:latin typeface="宋体" panose="02010600030101010101" pitchFamily="2" charset="-122"/>
                <a:ea typeface="+mn-ea"/>
                <a:cs typeface="宋体" panose="02010600030101010101" pitchFamily="2" charset="-122"/>
              </a:rPr>
              <a:t>第</a:t>
            </a:r>
            <a:r>
              <a:rPr kumimoji="0" lang="en-US" altLang="zh-CN" sz="3600" b="1" i="0" u="none" strike="noStrike" kern="1200" cap="none" spc="-5" normalizeH="0" baseline="0" noProof="0" dirty="0">
                <a:ln>
                  <a:noFill/>
                </a:ln>
                <a:solidFill>
                  <a:prstClr val="white"/>
                </a:solidFill>
                <a:effectLst/>
                <a:uLnTx/>
                <a:uFillTx/>
                <a:latin typeface="Arial" panose="020B0604020202020204"/>
                <a:ea typeface="+mn-ea"/>
                <a:cs typeface="Arial" panose="020B0604020202020204"/>
              </a:rPr>
              <a:t>12</a:t>
            </a:r>
            <a:r>
              <a:rPr kumimoji="0" lang="zh-CN" altLang="en-US" sz="3600" b="1" i="0" u="none" strike="noStrike" kern="1200" cap="none" spc="-5" normalizeH="0" baseline="0" noProof="0" dirty="0">
                <a:ln>
                  <a:noFill/>
                </a:ln>
                <a:solidFill>
                  <a:prstClr val="white"/>
                </a:solidFill>
                <a:effectLst/>
                <a:uLnTx/>
                <a:uFillTx/>
                <a:latin typeface="Arial" panose="020B0604020202020204"/>
                <a:ea typeface="+mn-ea"/>
                <a:cs typeface="Arial" panose="020B0604020202020204"/>
              </a:rPr>
              <a:t>讲</a:t>
            </a:r>
            <a:r>
              <a:rPr kumimoji="0" sz="3600" b="0" i="0" u="none" strike="noStrike" kern="1200" cap="none" spc="-5" normalizeH="0" baseline="0" noProof="0" dirty="0">
                <a:ln>
                  <a:noFill/>
                </a:ln>
                <a:solidFill>
                  <a:prstClr val="white"/>
                </a:solidFill>
                <a:effectLst/>
                <a:uLnTx/>
                <a:uFillTx/>
                <a:latin typeface="宋体" panose="02010600030101010101" pitchFamily="2" charset="-122"/>
                <a:ea typeface="+mn-ea"/>
                <a:cs typeface="宋体" panose="02010600030101010101" pitchFamily="2" charset="-122"/>
              </a:rPr>
              <a:t>	</a:t>
            </a:r>
            <a:r>
              <a:rPr lang="zh-CN" altLang="en-US" sz="3600" spc="-5" dirty="0">
                <a:solidFill>
                  <a:prstClr val="white"/>
                </a:solidFill>
                <a:latin typeface="宋体" panose="02010600030101010101" pitchFamily="2" charset="-122"/>
                <a:cs typeface="宋体" panose="02010600030101010101" pitchFamily="2" charset="-122"/>
              </a:rPr>
              <a:t>数学建模工程方法及案例分析</a:t>
            </a:r>
            <a:endParaRPr kumimoji="0" sz="3600" b="0" i="0" u="none" strike="noStrike" kern="1200" cap="none" spc="-5" normalizeH="0" baseline="0" noProof="0" dirty="0">
              <a:ln>
                <a:noFill/>
              </a:ln>
              <a:solidFill>
                <a:prstClr val="white"/>
              </a:solidFill>
              <a:effectLst/>
              <a:uLnTx/>
              <a:uFillTx/>
              <a:latin typeface="宋体" panose="02010600030101010101" pitchFamily="2" charset="-122"/>
              <a:ea typeface="+mn-ea"/>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7508" y="1508713"/>
            <a:ext cx="8152130" cy="754053"/>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非标定联</a:t>
            </a:r>
            <a:r>
              <a:rPr sz="2400" b="1" dirty="0">
                <a:latin typeface="Arial" panose="020B0604020202020204" pitchFamily="34" charset="0"/>
                <a:ea typeface="Microsoft JhengHei UI" panose="020B0604030504040204" pitchFamily="34" charset="-120"/>
                <a:cs typeface="微软雅黑"/>
              </a:rPr>
              <a:t>系</a:t>
            </a:r>
            <a:r>
              <a:rPr sz="2000" spc="-5" dirty="0">
                <a:latin typeface="Arial" panose="020B0604020202020204" pitchFamily="34" charset="0"/>
                <a:ea typeface="Microsoft JhengHei UI" panose="020B0604030504040204" pitchFamily="34" charset="-120"/>
                <a:cs typeface="微软雅黑"/>
              </a:rPr>
              <a:t>：子实体的实例能够被唯一标识而无需依赖与其实体的联</a:t>
            </a:r>
            <a:endParaRPr sz="2000" dirty="0">
              <a:latin typeface="Arial" panose="020B0604020202020204" pitchFamily="34" charset="0"/>
              <a:ea typeface="Microsoft JhengHei UI" panose="020B0604030504040204" pitchFamily="34" charset="-120"/>
              <a:cs typeface="微软雅黑"/>
            </a:endParaRPr>
          </a:p>
          <a:p>
            <a:pPr marL="12700">
              <a:lnSpc>
                <a:spcPct val="100000"/>
              </a:lnSpc>
              <a:spcBef>
                <a:spcPts val="560"/>
              </a:spcBef>
            </a:pPr>
            <a:r>
              <a:rPr sz="2000" spc="-5" dirty="0">
                <a:latin typeface="Arial" panose="020B0604020202020204" pitchFamily="34" charset="0"/>
                <a:ea typeface="Microsoft JhengHei UI" panose="020B0604030504040204" pitchFamily="34" charset="-120"/>
                <a:cs typeface="微软雅黑"/>
              </a:rPr>
              <a:t>系。父实体的主关键字不是子实体的主关键字。</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2152535" y="3552444"/>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2152535" y="3838194"/>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4523117" y="3617976"/>
            <a:ext cx="2514600" cy="2228850"/>
          </a:xfrm>
          <a:custGeom>
            <a:avLst/>
            <a:gdLst/>
            <a:ahLst/>
            <a:cxnLst/>
            <a:rect l="l" t="t" r="r" b="b"/>
            <a:pathLst>
              <a:path w="2514600" h="2228850">
                <a:moveTo>
                  <a:pt x="2514600" y="0"/>
                </a:moveTo>
                <a:lnTo>
                  <a:pt x="0" y="0"/>
                </a:lnTo>
                <a:lnTo>
                  <a:pt x="0" y="2228850"/>
                </a:lnTo>
                <a:lnTo>
                  <a:pt x="276606" y="22288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4789817" y="5618226"/>
            <a:ext cx="571500" cy="857250"/>
          </a:xfrm>
          <a:custGeom>
            <a:avLst/>
            <a:gdLst/>
            <a:ahLst/>
            <a:cxnLst/>
            <a:rect l="l" t="t" r="r" b="b"/>
            <a:pathLst>
              <a:path w="571500" h="857250">
                <a:moveTo>
                  <a:pt x="533400" y="0"/>
                </a:moveTo>
                <a:lnTo>
                  <a:pt x="0" y="0"/>
                </a:lnTo>
                <a:lnTo>
                  <a:pt x="0" y="857250"/>
                </a:lnTo>
                <a:lnTo>
                  <a:pt x="571500" y="8572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2857385" y="4390644"/>
            <a:ext cx="0" cy="552450"/>
          </a:xfrm>
          <a:custGeom>
            <a:avLst/>
            <a:gdLst/>
            <a:ahLst/>
            <a:cxnLst/>
            <a:rect l="l" t="t" r="r" b="b"/>
            <a:pathLst>
              <a:path h="552450">
                <a:moveTo>
                  <a:pt x="0" y="0"/>
                </a:moveTo>
                <a:lnTo>
                  <a:pt x="0" y="552450"/>
                </a:lnTo>
              </a:path>
            </a:pathLst>
          </a:custGeom>
          <a:ln w="38100">
            <a:solidFill>
              <a:srgbClr val="000000"/>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2782759" y="4904994"/>
            <a:ext cx="131445" cy="114300"/>
          </a:xfrm>
          <a:custGeom>
            <a:avLst/>
            <a:gdLst/>
            <a:ahLst/>
            <a:cxnLst/>
            <a:rect l="l" t="t" r="r" b="b"/>
            <a:pathLst>
              <a:path w="131444" h="114300">
                <a:moveTo>
                  <a:pt x="131347" y="63735"/>
                </a:moveTo>
                <a:lnTo>
                  <a:pt x="118098" y="23958"/>
                </a:lnTo>
                <a:lnTo>
                  <a:pt x="83847" y="2284"/>
                </a:lnTo>
                <a:lnTo>
                  <a:pt x="65482" y="0"/>
                </a:lnTo>
                <a:lnTo>
                  <a:pt x="49877" y="1553"/>
                </a:lnTo>
                <a:lnTo>
                  <a:pt x="12732" y="21895"/>
                </a:lnTo>
                <a:lnTo>
                  <a:pt x="0" y="44827"/>
                </a:lnTo>
                <a:lnTo>
                  <a:pt x="921" y="61135"/>
                </a:lnTo>
                <a:lnTo>
                  <a:pt x="19615" y="97592"/>
                </a:lnTo>
                <a:lnTo>
                  <a:pt x="55641" y="113698"/>
                </a:lnTo>
                <a:lnTo>
                  <a:pt x="73232" y="112618"/>
                </a:lnTo>
                <a:lnTo>
                  <a:pt x="113554" y="95666"/>
                </a:lnTo>
                <a:lnTo>
                  <a:pt x="131347" y="63735"/>
                </a:lnTo>
                <a:close/>
              </a:path>
            </a:pathLst>
          </a:custGeom>
          <a:solidFill>
            <a:srgbClr val="00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2782759" y="4904994"/>
            <a:ext cx="131445" cy="114300"/>
          </a:xfrm>
          <a:custGeom>
            <a:avLst/>
            <a:gdLst/>
            <a:ahLst/>
            <a:cxnLst/>
            <a:rect l="l" t="t" r="r" b="b"/>
            <a:pathLst>
              <a:path w="131444" h="114300">
                <a:moveTo>
                  <a:pt x="65482" y="0"/>
                </a:moveTo>
                <a:lnTo>
                  <a:pt x="23105" y="12870"/>
                </a:lnTo>
                <a:lnTo>
                  <a:pt x="0" y="44827"/>
                </a:lnTo>
                <a:lnTo>
                  <a:pt x="921" y="61135"/>
                </a:lnTo>
                <a:lnTo>
                  <a:pt x="19615" y="97592"/>
                </a:lnTo>
                <a:lnTo>
                  <a:pt x="55641" y="113698"/>
                </a:lnTo>
                <a:lnTo>
                  <a:pt x="73232" y="112618"/>
                </a:lnTo>
                <a:lnTo>
                  <a:pt x="113554" y="95666"/>
                </a:lnTo>
                <a:lnTo>
                  <a:pt x="131347" y="63735"/>
                </a:lnTo>
                <a:lnTo>
                  <a:pt x="129872" y="48830"/>
                </a:lnTo>
                <a:lnTo>
                  <a:pt x="108529" y="14430"/>
                </a:lnTo>
                <a:lnTo>
                  <a:pt x="69464" y="103"/>
                </a:lnTo>
                <a:lnTo>
                  <a:pt x="65482"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2133485" y="5419344"/>
            <a:ext cx="1428750" cy="1028700"/>
          </a:xfrm>
          <a:custGeom>
            <a:avLst/>
            <a:gdLst/>
            <a:ahLst/>
            <a:cxnLst/>
            <a:rect l="l" t="t" r="r" b="b"/>
            <a:pathLst>
              <a:path w="1428750" h="1028700">
                <a:moveTo>
                  <a:pt x="0" y="0"/>
                </a:moveTo>
                <a:lnTo>
                  <a:pt x="0" y="1028700"/>
                </a:lnTo>
                <a:lnTo>
                  <a:pt x="1428750" y="1028700"/>
                </a:lnTo>
                <a:lnTo>
                  <a:pt x="1428749"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2133485" y="5724144"/>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1052969" y="4095750"/>
            <a:ext cx="1641475" cy="471170"/>
          </a:xfrm>
          <a:custGeom>
            <a:avLst/>
            <a:gdLst/>
            <a:ahLst/>
            <a:cxnLst/>
            <a:rect l="l" t="t" r="r" b="b"/>
            <a:pathLst>
              <a:path w="1641475" h="471170">
                <a:moveTo>
                  <a:pt x="1641348" y="470915"/>
                </a:moveTo>
                <a:lnTo>
                  <a:pt x="577596" y="194310"/>
                </a:lnTo>
                <a:lnTo>
                  <a:pt x="577596" y="55625"/>
                </a:lnTo>
                <a:lnTo>
                  <a:pt x="575958" y="45254"/>
                </a:lnTo>
                <a:lnTo>
                  <a:pt x="541599" y="12191"/>
                </a:lnTo>
                <a:lnTo>
                  <a:pt x="494925" y="577"/>
                </a:lnTo>
                <a:lnTo>
                  <a:pt x="336804" y="0"/>
                </a:lnTo>
                <a:lnTo>
                  <a:pt x="96012" y="0"/>
                </a:lnTo>
                <a:lnTo>
                  <a:pt x="46136" y="7914"/>
                </a:lnTo>
                <a:lnTo>
                  <a:pt x="11579" y="28821"/>
                </a:lnTo>
                <a:lnTo>
                  <a:pt x="0" y="277368"/>
                </a:lnTo>
                <a:lnTo>
                  <a:pt x="1628" y="287594"/>
                </a:lnTo>
                <a:lnTo>
                  <a:pt x="35926" y="320742"/>
                </a:lnTo>
                <a:lnTo>
                  <a:pt x="82758" y="332468"/>
                </a:lnTo>
                <a:lnTo>
                  <a:pt x="480822" y="332993"/>
                </a:lnTo>
                <a:lnTo>
                  <a:pt x="498594" y="332046"/>
                </a:lnTo>
                <a:lnTo>
                  <a:pt x="544332" y="319236"/>
                </a:lnTo>
                <a:lnTo>
                  <a:pt x="576569" y="285434"/>
                </a:lnTo>
                <a:lnTo>
                  <a:pt x="1641348" y="470915"/>
                </a:lnTo>
                <a:close/>
              </a:path>
            </a:pathLst>
          </a:custGeom>
          <a:solidFill>
            <a:srgbClr val="CCFF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1052969" y="4095750"/>
            <a:ext cx="1641475" cy="471170"/>
          </a:xfrm>
          <a:custGeom>
            <a:avLst/>
            <a:gdLst/>
            <a:ahLst/>
            <a:cxnLst/>
            <a:rect l="l" t="t" r="r" b="b"/>
            <a:pathLst>
              <a:path w="1641475" h="471170">
                <a:moveTo>
                  <a:pt x="96012" y="0"/>
                </a:moveTo>
                <a:lnTo>
                  <a:pt x="46136" y="7914"/>
                </a:lnTo>
                <a:lnTo>
                  <a:pt x="11579" y="28821"/>
                </a:lnTo>
                <a:lnTo>
                  <a:pt x="0" y="277368"/>
                </a:lnTo>
                <a:lnTo>
                  <a:pt x="1628" y="287594"/>
                </a:lnTo>
                <a:lnTo>
                  <a:pt x="35926" y="320742"/>
                </a:lnTo>
                <a:lnTo>
                  <a:pt x="82758" y="332468"/>
                </a:lnTo>
                <a:lnTo>
                  <a:pt x="480822" y="332993"/>
                </a:lnTo>
                <a:lnTo>
                  <a:pt x="498594" y="332046"/>
                </a:lnTo>
                <a:lnTo>
                  <a:pt x="544332" y="319236"/>
                </a:lnTo>
                <a:lnTo>
                  <a:pt x="576569" y="285434"/>
                </a:lnTo>
                <a:lnTo>
                  <a:pt x="1641348" y="470915"/>
                </a:lnTo>
                <a:lnTo>
                  <a:pt x="577596" y="194310"/>
                </a:lnTo>
                <a:lnTo>
                  <a:pt x="577596" y="55625"/>
                </a:lnTo>
                <a:lnTo>
                  <a:pt x="575958" y="45254"/>
                </a:lnTo>
                <a:lnTo>
                  <a:pt x="541599" y="12191"/>
                </a:lnTo>
                <a:lnTo>
                  <a:pt x="494925" y="577"/>
                </a:lnTo>
                <a:lnTo>
                  <a:pt x="336804" y="0"/>
                </a:lnTo>
                <a:lnTo>
                  <a:pt x="96012" y="0"/>
                </a:lnTo>
                <a:close/>
              </a:path>
            </a:pathLst>
          </a:custGeom>
          <a:ln w="9524">
            <a:solidFill>
              <a:srgbClr val="3333CC"/>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6771005" y="3027426"/>
            <a:ext cx="1162050" cy="457200"/>
          </a:xfrm>
          <a:custGeom>
            <a:avLst/>
            <a:gdLst/>
            <a:ahLst/>
            <a:cxnLst/>
            <a:rect l="l" t="t" r="r" b="b"/>
            <a:pathLst>
              <a:path w="1162050" h="457200">
                <a:moveTo>
                  <a:pt x="1162050" y="228599"/>
                </a:move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287" y="456438"/>
                </a:lnTo>
                <a:lnTo>
                  <a:pt x="674878" y="454193"/>
                </a:lnTo>
                <a:lnTo>
                  <a:pt x="720265" y="450526"/>
                </a:lnTo>
                <a:lnTo>
                  <a:pt x="764298" y="445495"/>
                </a:lnTo>
                <a:lnTo>
                  <a:pt x="806827" y="439162"/>
                </a:lnTo>
                <a:lnTo>
                  <a:pt x="847701" y="431585"/>
                </a:lnTo>
                <a:lnTo>
                  <a:pt x="886770" y="422825"/>
                </a:lnTo>
                <a:lnTo>
                  <a:pt x="923885" y="412943"/>
                </a:lnTo>
                <a:lnTo>
                  <a:pt x="991647" y="390048"/>
                </a:lnTo>
                <a:lnTo>
                  <a:pt x="1049786" y="363382"/>
                </a:lnTo>
                <a:lnTo>
                  <a:pt x="1097097" y="333424"/>
                </a:lnTo>
                <a:lnTo>
                  <a:pt x="1132380" y="300654"/>
                </a:lnTo>
                <a:lnTo>
                  <a:pt x="1154432" y="265553"/>
                </a:lnTo>
                <a:lnTo>
                  <a:pt x="1162050" y="2285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6771005" y="3027426"/>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287" y="456438"/>
                </a:lnTo>
                <a:lnTo>
                  <a:pt x="674878" y="454193"/>
                </a:lnTo>
                <a:lnTo>
                  <a:pt x="720265" y="450526"/>
                </a:lnTo>
                <a:lnTo>
                  <a:pt x="764298" y="445495"/>
                </a:lnTo>
                <a:lnTo>
                  <a:pt x="806827" y="439162"/>
                </a:lnTo>
                <a:lnTo>
                  <a:pt x="847701" y="431585"/>
                </a:lnTo>
                <a:lnTo>
                  <a:pt x="886770" y="422825"/>
                </a:lnTo>
                <a:lnTo>
                  <a:pt x="923885" y="412943"/>
                </a:lnTo>
                <a:lnTo>
                  <a:pt x="991647" y="390048"/>
                </a:lnTo>
                <a:lnTo>
                  <a:pt x="1049786" y="363382"/>
                </a:lnTo>
                <a:lnTo>
                  <a:pt x="1097097" y="333424"/>
                </a:lnTo>
                <a:lnTo>
                  <a:pt x="1132380" y="300654"/>
                </a:lnTo>
                <a:lnTo>
                  <a:pt x="1154432" y="265553"/>
                </a:lnTo>
                <a:lnTo>
                  <a:pt x="1162050" y="228599"/>
                </a:lnTo>
                <a:lnTo>
                  <a:pt x="1160120" y="209818"/>
                </a:ln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1150753" y="3085246"/>
            <a:ext cx="5102225" cy="1326004"/>
          </a:xfrm>
          <a:prstGeom prst="rect">
            <a:avLst/>
          </a:prstGeom>
        </p:spPr>
        <p:txBody>
          <a:bodyPr vert="horz" wrap="square" lIns="0" tIns="0" rIns="0" bIns="0" rtlCol="0">
            <a:spAutoFit/>
          </a:bodyPr>
          <a:lstStyle/>
          <a:p>
            <a:pPr marR="5080" algn="r">
              <a:lnSpc>
                <a:spcPts val="1685"/>
              </a:lnSpc>
            </a:pPr>
            <a:r>
              <a:rPr sz="1600" b="1" spc="-15" dirty="0">
                <a:latin typeface="Arial" panose="020B0604020202020204" pitchFamily="34" charset="0"/>
                <a:ea typeface="Microsoft JhengHei UI" panose="020B0604030504040204" pitchFamily="34" charset="-120"/>
                <a:cs typeface="新宋体"/>
              </a:rPr>
              <a:t>顾客</a:t>
            </a:r>
            <a:endParaRPr sz="1600">
              <a:latin typeface="Arial" panose="020B0604020202020204" pitchFamily="34" charset="0"/>
              <a:ea typeface="Microsoft JhengHei UI" panose="020B0604030504040204" pitchFamily="34" charset="-120"/>
              <a:cs typeface="新宋体"/>
            </a:endParaRPr>
          </a:p>
          <a:p>
            <a:pPr marL="1439545" indent="-93980">
              <a:lnSpc>
                <a:spcPts val="1685"/>
              </a:lnSpc>
            </a:pPr>
            <a:r>
              <a:rPr sz="1600" b="1" spc="0" dirty="0">
                <a:latin typeface="Arial" panose="020B0604020202020204" pitchFamily="34" charset="0"/>
                <a:ea typeface="Microsoft JhengHei UI" panose="020B0604030504040204" pitchFamily="34" charset="-120"/>
                <a:cs typeface="宋体"/>
              </a:rPr>
              <a:t>顾</a:t>
            </a:r>
            <a:r>
              <a:rPr sz="1600" b="1" dirty="0">
                <a:latin typeface="Arial" panose="020B0604020202020204" pitchFamily="34" charset="0"/>
                <a:ea typeface="Microsoft JhengHei UI" panose="020B0604030504040204" pitchFamily="34" charset="-120"/>
                <a:cs typeface="宋体"/>
              </a:rPr>
              <a:t>客</a:t>
            </a:r>
            <a:r>
              <a:rPr sz="1600" b="1" spc="-10" dirty="0">
                <a:latin typeface="Arial" panose="020B0604020202020204" pitchFamily="34" charset="0"/>
                <a:ea typeface="Microsoft JhengHei UI" panose="020B0604030504040204" pitchFamily="34" charset="-120"/>
                <a:cs typeface="宋体"/>
              </a:rPr>
              <a:t>/</a:t>
            </a:r>
            <a:r>
              <a:rPr sz="1600" b="1" spc="20" dirty="0">
                <a:latin typeface="Arial" panose="020B0604020202020204" pitchFamily="34" charset="0"/>
                <a:ea typeface="Microsoft JhengHei UI" panose="020B0604030504040204" pitchFamily="34" charset="-120"/>
                <a:cs typeface="宋体"/>
              </a:rPr>
              <a:t> </a:t>
            </a:r>
            <a:r>
              <a:rPr sz="1600" b="1" dirty="0">
                <a:latin typeface="Arial" panose="020B0604020202020204" pitchFamily="34" charset="0"/>
                <a:ea typeface="Microsoft JhengHei UI" panose="020B0604030504040204" pitchFamily="34" charset="-120"/>
                <a:cs typeface="宋体"/>
              </a:rPr>
              <a:t>E1</a:t>
            </a:r>
            <a:endParaRPr sz="1600">
              <a:latin typeface="Arial" panose="020B0604020202020204" pitchFamily="34" charset="0"/>
              <a:ea typeface="Microsoft JhengHei UI" panose="020B0604030504040204" pitchFamily="34" charset="-120"/>
              <a:cs typeface="宋体"/>
            </a:endParaRPr>
          </a:p>
          <a:p>
            <a:pPr marL="12700" indent="1426845">
              <a:lnSpc>
                <a:spcPct val="100000"/>
              </a:lnSpc>
              <a:spcBef>
                <a:spcPts val="680"/>
              </a:spcBef>
            </a:pPr>
            <a:r>
              <a:rPr sz="1400" b="1" spc="-10" dirty="0">
                <a:latin typeface="Arial" panose="020B0604020202020204" pitchFamily="34" charset="0"/>
                <a:ea typeface="Microsoft JhengHei UI" panose="020B0604030504040204" pitchFamily="34" charset="-120"/>
                <a:cs typeface="宋体"/>
              </a:rPr>
              <a:t>顾客号</a:t>
            </a:r>
            <a:endParaRPr sz="1400">
              <a:latin typeface="Arial" panose="020B0604020202020204" pitchFamily="34" charset="0"/>
              <a:ea typeface="Microsoft JhengHei UI" panose="020B0604030504040204" pitchFamily="34" charset="-120"/>
              <a:cs typeface="宋体"/>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marL="12700">
              <a:lnSpc>
                <a:spcPct val="100000"/>
              </a:lnSpc>
              <a:spcBef>
                <a:spcPts val="1245"/>
              </a:spcBef>
            </a:pPr>
            <a:r>
              <a:rPr sz="1400" b="1" spc="-5" dirty="0">
                <a:latin typeface="Arial" panose="020B0604020202020204" pitchFamily="34" charset="0"/>
                <a:ea typeface="Microsoft JhengHei UI" panose="020B0604030504040204" pitchFamily="34" charset="-120"/>
                <a:cs typeface="宋体"/>
              </a:rPr>
              <a:t>虚线</a:t>
            </a:r>
            <a:endParaRPr sz="1400">
              <a:latin typeface="Arial" panose="020B0604020202020204" pitchFamily="34" charset="0"/>
              <a:ea typeface="Microsoft JhengHei UI" panose="020B0604030504040204" pitchFamily="34" charset="-120"/>
              <a:cs typeface="宋体"/>
            </a:endParaRPr>
          </a:p>
        </p:txBody>
      </p:sp>
      <p:sp>
        <p:nvSpPr>
          <p:cNvPr id="18" name="object 18"/>
          <p:cNvSpPr txBox="1"/>
          <p:nvPr/>
        </p:nvSpPr>
        <p:spPr>
          <a:xfrm>
            <a:off x="2394337" y="4663515"/>
            <a:ext cx="38227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宋体"/>
              </a:rPr>
              <a:t>签订</a:t>
            </a:r>
            <a:endParaRPr sz="1400">
              <a:latin typeface="Arial" panose="020B0604020202020204" pitchFamily="34" charset="0"/>
              <a:ea typeface="Microsoft JhengHei UI" panose="020B0604030504040204" pitchFamily="34" charset="-120"/>
              <a:cs typeface="宋体"/>
            </a:endParaRPr>
          </a:p>
        </p:txBody>
      </p:sp>
      <p:sp>
        <p:nvSpPr>
          <p:cNvPr id="19" name="object 19"/>
          <p:cNvSpPr txBox="1"/>
          <p:nvPr/>
        </p:nvSpPr>
        <p:spPr>
          <a:xfrm>
            <a:off x="2422531" y="5117500"/>
            <a:ext cx="955040" cy="898066"/>
          </a:xfrm>
          <a:prstGeom prst="rect">
            <a:avLst/>
          </a:prstGeom>
        </p:spPr>
        <p:txBody>
          <a:bodyPr vert="horz" wrap="square" lIns="0" tIns="0" rIns="0" bIns="0" rtlCol="0">
            <a:spAutoFit/>
          </a:bodyPr>
          <a:lstStyle/>
          <a:p>
            <a:pPr marL="119380">
              <a:lnSpc>
                <a:spcPct val="100000"/>
              </a:lnSpc>
            </a:pPr>
            <a:r>
              <a:rPr sz="1600" b="1" spc="0" dirty="0">
                <a:latin typeface="Arial" panose="020B0604020202020204" pitchFamily="34" charset="0"/>
                <a:ea typeface="Microsoft JhengHei UI" panose="020B0604030504040204" pitchFamily="34" charset="-120"/>
                <a:cs typeface="宋体"/>
              </a:rPr>
              <a:t>合</a:t>
            </a:r>
            <a:r>
              <a:rPr sz="1600" b="1" dirty="0">
                <a:latin typeface="Arial" panose="020B0604020202020204" pitchFamily="34" charset="0"/>
                <a:ea typeface="Microsoft JhengHei UI" panose="020B0604030504040204" pitchFamily="34" charset="-120"/>
                <a:cs typeface="宋体"/>
              </a:rPr>
              <a:t>同</a:t>
            </a:r>
            <a:r>
              <a:rPr sz="1600" b="1" spc="-10" dirty="0">
                <a:latin typeface="Arial" panose="020B0604020202020204" pitchFamily="34" charset="0"/>
                <a:ea typeface="Microsoft JhengHei UI" panose="020B0604030504040204" pitchFamily="34" charset="-120"/>
                <a:cs typeface="宋体"/>
              </a:rPr>
              <a:t>/</a:t>
            </a:r>
            <a:r>
              <a:rPr sz="1600" b="1" spc="20" dirty="0">
                <a:latin typeface="Arial" panose="020B0604020202020204" pitchFamily="34" charset="0"/>
                <a:ea typeface="Microsoft JhengHei UI" panose="020B0604030504040204" pitchFamily="34" charset="-120"/>
                <a:cs typeface="宋体"/>
              </a:rPr>
              <a:t> </a:t>
            </a:r>
            <a:r>
              <a:rPr sz="1600" b="1" dirty="0">
                <a:latin typeface="Arial" panose="020B0604020202020204" pitchFamily="34" charset="0"/>
                <a:ea typeface="Microsoft JhengHei UI" panose="020B0604030504040204" pitchFamily="34" charset="-120"/>
                <a:cs typeface="宋体"/>
              </a:rPr>
              <a:t>E2</a:t>
            </a:r>
            <a:endParaRPr sz="1600">
              <a:latin typeface="Arial" panose="020B0604020202020204" pitchFamily="34" charset="0"/>
              <a:ea typeface="Microsoft JhengHei UI" panose="020B0604030504040204" pitchFamily="34" charset="-120"/>
              <a:cs typeface="宋体"/>
            </a:endParaRPr>
          </a:p>
          <a:p>
            <a:pPr marL="12700" marR="45085" indent="144780">
              <a:lnSpc>
                <a:spcPts val="2550"/>
              </a:lnSpc>
              <a:spcBef>
                <a:spcPts val="190"/>
              </a:spcBef>
            </a:pPr>
            <a:r>
              <a:rPr sz="1400" b="1" spc="-10" dirty="0">
                <a:latin typeface="Arial" panose="020B0604020202020204" pitchFamily="34" charset="0"/>
                <a:ea typeface="Microsoft JhengHei UI" panose="020B0604030504040204" pitchFamily="34" charset="-120"/>
                <a:cs typeface="宋体"/>
              </a:rPr>
              <a:t>合同号 顾客号(FK)</a:t>
            </a:r>
            <a:endParaRPr sz="1400">
              <a:latin typeface="Arial" panose="020B0604020202020204" pitchFamily="34" charset="0"/>
              <a:ea typeface="Microsoft JhengHei UI" panose="020B0604030504040204" pitchFamily="34" charset="-120"/>
              <a:cs typeface="宋体"/>
            </a:endParaRPr>
          </a:p>
        </p:txBody>
      </p:sp>
      <p:sp>
        <p:nvSpPr>
          <p:cNvPr id="21" name="object 21"/>
          <p:cNvSpPr/>
          <p:nvPr/>
        </p:nvSpPr>
        <p:spPr>
          <a:xfrm>
            <a:off x="5056517" y="4951476"/>
            <a:ext cx="1238250" cy="571500"/>
          </a:xfrm>
          <a:custGeom>
            <a:avLst/>
            <a:gdLst/>
            <a:ahLst/>
            <a:cxnLst/>
            <a:rect l="l" t="t" r="r" b="b"/>
            <a:pathLst>
              <a:path w="1238250" h="571500">
                <a:moveTo>
                  <a:pt x="1238250" y="285749"/>
                </a:moveTo>
                <a:lnTo>
                  <a:pt x="1230141" y="239234"/>
                </a:lnTo>
                <a:lnTo>
                  <a:pt x="1206666" y="195169"/>
                </a:lnTo>
                <a:lnTo>
                  <a:pt x="1169100" y="154131"/>
                </a:lnTo>
                <a:lnTo>
                  <a:pt x="1118719" y="116695"/>
                </a:lnTo>
                <a:lnTo>
                  <a:pt x="1056798" y="83438"/>
                </a:lnTo>
                <a:lnTo>
                  <a:pt x="984613" y="54937"/>
                </a:lnTo>
                <a:lnTo>
                  <a:pt x="945070" y="42649"/>
                </a:lnTo>
                <a:lnTo>
                  <a:pt x="903440" y="31766"/>
                </a:lnTo>
                <a:lnTo>
                  <a:pt x="859881" y="22359"/>
                </a:lnTo>
                <a:lnTo>
                  <a:pt x="814553" y="14502"/>
                </a:lnTo>
                <a:lnTo>
                  <a:pt x="767616" y="8265"/>
                </a:lnTo>
                <a:lnTo>
                  <a:pt x="719229" y="3721"/>
                </a:lnTo>
                <a:lnTo>
                  <a:pt x="669552" y="942"/>
                </a:lnTo>
                <a:lnTo>
                  <a:pt x="618744" y="0"/>
                </a:lnTo>
                <a:lnTo>
                  <a:pt x="567941" y="942"/>
                </a:lnTo>
                <a:lnTo>
                  <a:pt x="518279" y="3721"/>
                </a:lnTo>
                <a:lnTo>
                  <a:pt x="469917" y="8265"/>
                </a:lnTo>
                <a:lnTo>
                  <a:pt x="423013" y="14502"/>
                </a:lnTo>
                <a:lnTo>
                  <a:pt x="377725" y="22359"/>
                </a:lnTo>
                <a:lnTo>
                  <a:pt x="334212" y="31766"/>
                </a:lnTo>
                <a:lnTo>
                  <a:pt x="292631" y="42649"/>
                </a:lnTo>
                <a:lnTo>
                  <a:pt x="253142" y="54937"/>
                </a:lnTo>
                <a:lnTo>
                  <a:pt x="215902" y="68557"/>
                </a:lnTo>
                <a:lnTo>
                  <a:pt x="148804" y="99509"/>
                </a:lnTo>
                <a:lnTo>
                  <a:pt x="92602" y="134927"/>
                </a:lnTo>
                <a:lnTo>
                  <a:pt x="48565" y="174236"/>
                </a:lnTo>
                <a:lnTo>
                  <a:pt x="17958" y="216859"/>
                </a:lnTo>
                <a:lnTo>
                  <a:pt x="2048" y="262221"/>
                </a:lnTo>
                <a:lnTo>
                  <a:pt x="0" y="285750"/>
                </a:lnTo>
                <a:lnTo>
                  <a:pt x="2048" y="309174"/>
                </a:lnTo>
                <a:lnTo>
                  <a:pt x="17958" y="354392"/>
                </a:lnTo>
                <a:lnTo>
                  <a:pt x="48565" y="396942"/>
                </a:lnTo>
                <a:lnTo>
                  <a:pt x="92602" y="436234"/>
                </a:lnTo>
                <a:lnTo>
                  <a:pt x="148804" y="471679"/>
                </a:lnTo>
                <a:lnTo>
                  <a:pt x="215902" y="502687"/>
                </a:lnTo>
                <a:lnTo>
                  <a:pt x="253142" y="516343"/>
                </a:lnTo>
                <a:lnTo>
                  <a:pt x="292631" y="528668"/>
                </a:lnTo>
                <a:lnTo>
                  <a:pt x="334212" y="539589"/>
                </a:lnTo>
                <a:lnTo>
                  <a:pt x="377725" y="549032"/>
                </a:lnTo>
                <a:lnTo>
                  <a:pt x="423013" y="556924"/>
                </a:lnTo>
                <a:lnTo>
                  <a:pt x="469917" y="563190"/>
                </a:lnTo>
                <a:lnTo>
                  <a:pt x="518279" y="567757"/>
                </a:lnTo>
                <a:lnTo>
                  <a:pt x="567941" y="570552"/>
                </a:lnTo>
                <a:lnTo>
                  <a:pt x="618744" y="571500"/>
                </a:lnTo>
                <a:lnTo>
                  <a:pt x="669552" y="570552"/>
                </a:lnTo>
                <a:lnTo>
                  <a:pt x="719229" y="567757"/>
                </a:lnTo>
                <a:lnTo>
                  <a:pt x="767616" y="563190"/>
                </a:lnTo>
                <a:lnTo>
                  <a:pt x="814553" y="556924"/>
                </a:lnTo>
                <a:lnTo>
                  <a:pt x="859881" y="549032"/>
                </a:lnTo>
                <a:lnTo>
                  <a:pt x="903440" y="539589"/>
                </a:lnTo>
                <a:lnTo>
                  <a:pt x="945070" y="528668"/>
                </a:lnTo>
                <a:lnTo>
                  <a:pt x="984613" y="516343"/>
                </a:lnTo>
                <a:lnTo>
                  <a:pt x="1021909" y="502687"/>
                </a:lnTo>
                <a:lnTo>
                  <a:pt x="1089121" y="471679"/>
                </a:lnTo>
                <a:lnTo>
                  <a:pt x="1145432" y="436234"/>
                </a:lnTo>
                <a:lnTo>
                  <a:pt x="1189565" y="396942"/>
                </a:lnTo>
                <a:lnTo>
                  <a:pt x="1220245" y="354392"/>
                </a:lnTo>
                <a:lnTo>
                  <a:pt x="1236196" y="309174"/>
                </a:lnTo>
                <a:lnTo>
                  <a:pt x="1238250" y="28574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5056517" y="4951476"/>
            <a:ext cx="1238250" cy="571500"/>
          </a:xfrm>
          <a:custGeom>
            <a:avLst/>
            <a:gdLst/>
            <a:ahLst/>
            <a:cxnLst/>
            <a:rect l="l" t="t" r="r" b="b"/>
            <a:pathLst>
              <a:path w="1238250" h="571500">
                <a:moveTo>
                  <a:pt x="618744" y="0"/>
                </a:moveTo>
                <a:lnTo>
                  <a:pt x="567941" y="942"/>
                </a:lnTo>
                <a:lnTo>
                  <a:pt x="518279" y="3721"/>
                </a:lnTo>
                <a:lnTo>
                  <a:pt x="469917" y="8265"/>
                </a:lnTo>
                <a:lnTo>
                  <a:pt x="423013" y="14502"/>
                </a:lnTo>
                <a:lnTo>
                  <a:pt x="377725" y="22359"/>
                </a:lnTo>
                <a:lnTo>
                  <a:pt x="334212" y="31766"/>
                </a:lnTo>
                <a:lnTo>
                  <a:pt x="292631" y="42649"/>
                </a:lnTo>
                <a:lnTo>
                  <a:pt x="253142" y="54937"/>
                </a:lnTo>
                <a:lnTo>
                  <a:pt x="215902" y="68557"/>
                </a:lnTo>
                <a:lnTo>
                  <a:pt x="148804" y="99509"/>
                </a:lnTo>
                <a:lnTo>
                  <a:pt x="92602" y="134927"/>
                </a:lnTo>
                <a:lnTo>
                  <a:pt x="48565" y="174236"/>
                </a:lnTo>
                <a:lnTo>
                  <a:pt x="17958" y="216859"/>
                </a:lnTo>
                <a:lnTo>
                  <a:pt x="2048" y="262221"/>
                </a:lnTo>
                <a:lnTo>
                  <a:pt x="0" y="285750"/>
                </a:lnTo>
                <a:lnTo>
                  <a:pt x="2048" y="309174"/>
                </a:lnTo>
                <a:lnTo>
                  <a:pt x="17958" y="354392"/>
                </a:lnTo>
                <a:lnTo>
                  <a:pt x="48565" y="396942"/>
                </a:lnTo>
                <a:lnTo>
                  <a:pt x="92602" y="436234"/>
                </a:lnTo>
                <a:lnTo>
                  <a:pt x="148804" y="471679"/>
                </a:lnTo>
                <a:lnTo>
                  <a:pt x="215902" y="502687"/>
                </a:lnTo>
                <a:lnTo>
                  <a:pt x="253142" y="516343"/>
                </a:lnTo>
                <a:lnTo>
                  <a:pt x="292631" y="528668"/>
                </a:lnTo>
                <a:lnTo>
                  <a:pt x="334212" y="539589"/>
                </a:lnTo>
                <a:lnTo>
                  <a:pt x="377725" y="549032"/>
                </a:lnTo>
                <a:lnTo>
                  <a:pt x="423013" y="556924"/>
                </a:lnTo>
                <a:lnTo>
                  <a:pt x="469917" y="563190"/>
                </a:lnTo>
                <a:lnTo>
                  <a:pt x="518279" y="567757"/>
                </a:lnTo>
                <a:lnTo>
                  <a:pt x="567941" y="570552"/>
                </a:lnTo>
                <a:lnTo>
                  <a:pt x="618744" y="571500"/>
                </a:lnTo>
                <a:lnTo>
                  <a:pt x="669552" y="570552"/>
                </a:lnTo>
                <a:lnTo>
                  <a:pt x="719229" y="567757"/>
                </a:lnTo>
                <a:lnTo>
                  <a:pt x="767616" y="563190"/>
                </a:lnTo>
                <a:lnTo>
                  <a:pt x="814553" y="556924"/>
                </a:lnTo>
                <a:lnTo>
                  <a:pt x="859881" y="549032"/>
                </a:lnTo>
                <a:lnTo>
                  <a:pt x="903440" y="539589"/>
                </a:lnTo>
                <a:lnTo>
                  <a:pt x="945070" y="528668"/>
                </a:lnTo>
                <a:lnTo>
                  <a:pt x="984613" y="516343"/>
                </a:lnTo>
                <a:lnTo>
                  <a:pt x="1021909" y="502687"/>
                </a:lnTo>
                <a:lnTo>
                  <a:pt x="1089121" y="471679"/>
                </a:lnTo>
                <a:lnTo>
                  <a:pt x="1145432" y="436234"/>
                </a:lnTo>
                <a:lnTo>
                  <a:pt x="1189565" y="396942"/>
                </a:lnTo>
                <a:lnTo>
                  <a:pt x="1220245" y="354392"/>
                </a:lnTo>
                <a:lnTo>
                  <a:pt x="1236196" y="309174"/>
                </a:lnTo>
                <a:lnTo>
                  <a:pt x="1238250" y="285749"/>
                </a:lnTo>
                <a:lnTo>
                  <a:pt x="1236196" y="262221"/>
                </a:lnTo>
                <a:lnTo>
                  <a:pt x="1220245" y="216859"/>
                </a:lnTo>
                <a:lnTo>
                  <a:pt x="1189565" y="174236"/>
                </a:lnTo>
                <a:lnTo>
                  <a:pt x="1145432" y="134927"/>
                </a:lnTo>
                <a:lnTo>
                  <a:pt x="1089121" y="99509"/>
                </a:lnTo>
                <a:lnTo>
                  <a:pt x="1021909" y="68557"/>
                </a:lnTo>
                <a:lnTo>
                  <a:pt x="984613" y="54937"/>
                </a:lnTo>
                <a:lnTo>
                  <a:pt x="945070" y="42649"/>
                </a:lnTo>
                <a:lnTo>
                  <a:pt x="903440" y="31766"/>
                </a:lnTo>
                <a:lnTo>
                  <a:pt x="859881" y="22359"/>
                </a:lnTo>
                <a:lnTo>
                  <a:pt x="814553" y="14502"/>
                </a:lnTo>
                <a:lnTo>
                  <a:pt x="767616" y="8265"/>
                </a:lnTo>
                <a:lnTo>
                  <a:pt x="719229" y="3721"/>
                </a:lnTo>
                <a:lnTo>
                  <a:pt x="669552" y="942"/>
                </a:lnTo>
                <a:lnTo>
                  <a:pt x="6187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8618855" y="5027676"/>
            <a:ext cx="1162050" cy="457200"/>
          </a:xfrm>
          <a:custGeom>
            <a:avLst/>
            <a:gdLst/>
            <a:ahLst/>
            <a:cxnLst/>
            <a:rect l="l" t="t" r="r" b="b"/>
            <a:pathLst>
              <a:path w="1162050" h="457200">
                <a:moveTo>
                  <a:pt x="1162050" y="228599"/>
                </a:move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287" y="456438"/>
                </a:lnTo>
                <a:lnTo>
                  <a:pt x="674878" y="454193"/>
                </a:lnTo>
                <a:lnTo>
                  <a:pt x="720265" y="450526"/>
                </a:lnTo>
                <a:lnTo>
                  <a:pt x="764298" y="445495"/>
                </a:lnTo>
                <a:lnTo>
                  <a:pt x="806827" y="439162"/>
                </a:lnTo>
                <a:lnTo>
                  <a:pt x="847701" y="431585"/>
                </a:lnTo>
                <a:lnTo>
                  <a:pt x="886770" y="422825"/>
                </a:lnTo>
                <a:lnTo>
                  <a:pt x="923885" y="412943"/>
                </a:lnTo>
                <a:lnTo>
                  <a:pt x="991647" y="390048"/>
                </a:lnTo>
                <a:lnTo>
                  <a:pt x="1049786" y="363382"/>
                </a:lnTo>
                <a:lnTo>
                  <a:pt x="1097097" y="333424"/>
                </a:lnTo>
                <a:lnTo>
                  <a:pt x="1132380" y="300654"/>
                </a:lnTo>
                <a:lnTo>
                  <a:pt x="1154432" y="265553"/>
                </a:lnTo>
                <a:lnTo>
                  <a:pt x="1162050" y="228599"/>
                </a:lnTo>
                <a:close/>
              </a:path>
            </a:pathLst>
          </a:custGeom>
          <a:solidFill>
            <a:srgbClr val="FF99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8618855" y="5027676"/>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287" y="456438"/>
                </a:lnTo>
                <a:lnTo>
                  <a:pt x="674878" y="454193"/>
                </a:lnTo>
                <a:lnTo>
                  <a:pt x="720265" y="450526"/>
                </a:lnTo>
                <a:lnTo>
                  <a:pt x="764298" y="445495"/>
                </a:lnTo>
                <a:lnTo>
                  <a:pt x="806827" y="439162"/>
                </a:lnTo>
                <a:lnTo>
                  <a:pt x="847701" y="431585"/>
                </a:lnTo>
                <a:lnTo>
                  <a:pt x="886770" y="422825"/>
                </a:lnTo>
                <a:lnTo>
                  <a:pt x="923885" y="412943"/>
                </a:lnTo>
                <a:lnTo>
                  <a:pt x="991647" y="390048"/>
                </a:lnTo>
                <a:lnTo>
                  <a:pt x="1049786" y="363382"/>
                </a:lnTo>
                <a:lnTo>
                  <a:pt x="1097097" y="333424"/>
                </a:lnTo>
                <a:lnTo>
                  <a:pt x="1132380" y="300654"/>
                </a:lnTo>
                <a:lnTo>
                  <a:pt x="1154432" y="265553"/>
                </a:lnTo>
                <a:lnTo>
                  <a:pt x="1162050" y="228599"/>
                </a:lnTo>
                <a:lnTo>
                  <a:pt x="1160120" y="209818"/>
                </a:ln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txBox="1"/>
          <p:nvPr/>
        </p:nvSpPr>
        <p:spPr>
          <a:xfrm>
            <a:off x="5783713" y="4628296"/>
            <a:ext cx="431165" cy="246221"/>
          </a:xfrm>
          <a:prstGeom prst="rect">
            <a:avLst/>
          </a:prstGeom>
        </p:spPr>
        <p:txBody>
          <a:bodyPr vert="horz" wrap="square" lIns="0" tIns="0" rIns="0" bIns="0" rtlCol="0">
            <a:spAutoFit/>
          </a:bodyPr>
          <a:lstStyle/>
          <a:p>
            <a:pPr marL="12700">
              <a:lnSpc>
                <a:spcPct val="100000"/>
              </a:lnSpc>
            </a:pPr>
            <a:r>
              <a:rPr sz="1600" b="1" spc="-15" dirty="0">
                <a:latin typeface="Arial" panose="020B0604020202020204" pitchFamily="34" charset="0"/>
                <a:ea typeface="Microsoft JhengHei UI" panose="020B0604030504040204" pitchFamily="34" charset="-120"/>
                <a:cs typeface="新宋体"/>
              </a:rPr>
              <a:t>合同</a:t>
            </a:r>
            <a:endParaRPr sz="1600">
              <a:latin typeface="Arial" panose="020B0604020202020204" pitchFamily="34" charset="0"/>
              <a:ea typeface="Microsoft JhengHei UI" panose="020B0604030504040204" pitchFamily="34" charset="-120"/>
              <a:cs typeface="新宋体"/>
            </a:endParaRPr>
          </a:p>
        </p:txBody>
      </p:sp>
      <p:sp>
        <p:nvSpPr>
          <p:cNvPr id="27" name="object 27"/>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a:t>
            </a:r>
            <a:r>
              <a:rPr sz="2000" spc="-10" dirty="0">
                <a:solidFill>
                  <a:srgbClr val="FFFFFF"/>
                </a:solidFill>
                <a:cs typeface="Arial"/>
              </a:rPr>
              <a:t>x</a:t>
            </a:r>
            <a:r>
              <a:rPr sz="2000" spc="-5" dirty="0">
                <a:solidFill>
                  <a:srgbClr val="FFFFFF"/>
                </a:solidFill>
                <a:cs typeface="华文中宋"/>
              </a:rPr>
              <a:t>的标定联系与非标定联系 </a:t>
            </a:r>
            <a:r>
              <a:rPr sz="2000" spc="-10" dirty="0">
                <a:solidFill>
                  <a:srgbClr val="FFFFFF"/>
                </a:solidFill>
                <a:cs typeface="Arial"/>
              </a:rPr>
              <a:t>(3</a:t>
            </a:r>
            <a:r>
              <a:rPr sz="2000" spc="-5" dirty="0">
                <a:solidFill>
                  <a:srgbClr val="FFFFFF"/>
                </a:solidFill>
                <a:cs typeface="Arial"/>
              </a:rPr>
              <a:t>)</a:t>
            </a:r>
            <a:r>
              <a:rPr sz="2000" spc="-5" dirty="0">
                <a:solidFill>
                  <a:srgbClr val="FFFFFF"/>
                </a:solidFill>
                <a:cs typeface="华文中宋"/>
              </a:rPr>
              <a:t>非标定联系</a:t>
            </a:r>
            <a:endParaRPr sz="2000">
              <a:cs typeface="华文中宋"/>
            </a:endParaRPr>
          </a:p>
        </p:txBody>
      </p:sp>
      <p:graphicFrame>
        <p:nvGraphicFramePr>
          <p:cNvPr id="20" name="object 20"/>
          <p:cNvGraphicFramePr>
            <a:graphicFrameLocks noGrp="1"/>
          </p:cNvGraphicFramePr>
          <p:nvPr/>
        </p:nvGraphicFramePr>
        <p:xfrm>
          <a:off x="7037514" y="3112579"/>
          <a:ext cx="1757171" cy="1581542"/>
        </p:xfrm>
        <a:graphic>
          <a:graphicData uri="http://schemas.openxmlformats.org/drawingml/2006/table">
            <a:tbl>
              <a:tblPr firstRow="1" bandRow="1">
                <a:tableStyleId>{2D5ABB26-0587-4C30-8999-92F81FD0307C}</a:tableStyleId>
              </a:tblPr>
              <a:tblGrid>
                <a:gridCol w="790194">
                  <a:extLst>
                    <a:ext uri="{9D8B030D-6E8A-4147-A177-3AD203B41FA5}">
                      <a16:colId xmlns:a16="http://schemas.microsoft.com/office/drawing/2014/main" val="20000"/>
                    </a:ext>
                  </a:extLst>
                </a:gridCol>
                <a:gridCol w="966977">
                  <a:extLst>
                    <a:ext uri="{9D8B030D-6E8A-4147-A177-3AD203B41FA5}">
                      <a16:colId xmlns:a16="http://schemas.microsoft.com/office/drawing/2014/main" val="20001"/>
                    </a:ext>
                  </a:extLst>
                </a:gridCol>
              </a:tblGrid>
              <a:tr h="282701">
                <a:tc>
                  <a:txBody>
                    <a:bodyPr/>
                    <a:lstStyle/>
                    <a:p>
                      <a:pPr marL="76200">
                        <a:lnSpc>
                          <a:spcPct val="100000"/>
                        </a:lnSpc>
                      </a:pPr>
                      <a:r>
                        <a:rPr sz="1400" b="1" dirty="0">
                          <a:latin typeface="新宋体"/>
                          <a:cs typeface="新宋体"/>
                        </a:rPr>
                        <a:t>顾客号</a:t>
                      </a:r>
                      <a:endParaRPr sz="140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94945">
                        <a:lnSpc>
                          <a:spcPct val="100000"/>
                        </a:lnSpc>
                      </a:pPr>
                      <a:r>
                        <a:rPr sz="1400" b="1" spc="5" dirty="0">
                          <a:latin typeface="新宋体"/>
                          <a:cs typeface="新宋体"/>
                        </a:rPr>
                        <a:t>顾</a:t>
                      </a:r>
                      <a:r>
                        <a:rPr sz="1400" b="1" dirty="0">
                          <a:latin typeface="新宋体"/>
                          <a:cs typeface="新宋体"/>
                        </a:rPr>
                        <a:t>客名称</a:t>
                      </a:r>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34502">
                <a:tc>
                  <a:txBody>
                    <a:bodyPr/>
                    <a:lstStyle/>
                    <a:p>
                      <a:pPr marL="62865">
                        <a:lnSpc>
                          <a:spcPct val="100000"/>
                        </a:lnSpc>
                      </a:pPr>
                      <a:r>
                        <a:rPr sz="1400" b="1" dirty="0">
                          <a:latin typeface="Arial"/>
                          <a:cs typeface="Arial"/>
                        </a:rPr>
                        <a:t>CUS001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135890">
                        <a:lnSpc>
                          <a:spcPct val="100000"/>
                        </a:lnSpc>
                      </a:pPr>
                      <a:r>
                        <a:rPr sz="1400" b="1" dirty="0">
                          <a:latin typeface="新宋体"/>
                          <a:cs typeface="新宋体"/>
                        </a:rPr>
                        <a:t>凌津滩</a:t>
                      </a:r>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2865">
                        <a:lnSpc>
                          <a:spcPct val="100000"/>
                        </a:lnSpc>
                      </a:pPr>
                      <a:r>
                        <a:rPr sz="1400" b="1" dirty="0">
                          <a:latin typeface="Arial"/>
                          <a:cs typeface="Arial"/>
                        </a:rPr>
                        <a:t>CUS002</a:t>
                      </a:r>
                      <a:endParaRPr sz="1400">
                        <a:latin typeface="Arial"/>
                        <a:cs typeface="Arial"/>
                      </a:endParaRPr>
                    </a:p>
                  </a:txBody>
                  <a:tcPr marL="0" marR="0" marT="0" marB="0">
                    <a:lnR w="9525">
                      <a:solidFill>
                        <a:srgbClr val="000000"/>
                      </a:solidFill>
                      <a:prstDash val="solid"/>
                    </a:lnR>
                  </a:tcPr>
                </a:tc>
                <a:tc>
                  <a:txBody>
                    <a:bodyPr/>
                    <a:lstStyle/>
                    <a:p>
                      <a:pPr marL="185420">
                        <a:lnSpc>
                          <a:spcPct val="100000"/>
                        </a:lnSpc>
                      </a:pPr>
                      <a:r>
                        <a:rPr sz="1400" b="1" dirty="0">
                          <a:latin typeface="新宋体"/>
                          <a:cs typeface="新宋体"/>
                        </a:rPr>
                        <a:t>三峡</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212593">
                <a:tc>
                  <a:txBody>
                    <a:bodyPr/>
                    <a:lstStyle/>
                    <a:p>
                      <a:pPr marL="62865">
                        <a:lnSpc>
                          <a:spcPct val="100000"/>
                        </a:lnSpc>
                      </a:pPr>
                      <a:r>
                        <a:rPr sz="1400" b="1" dirty="0">
                          <a:latin typeface="Arial"/>
                          <a:cs typeface="Arial"/>
                        </a:rPr>
                        <a:t>CUS003</a:t>
                      </a:r>
                      <a:endParaRPr sz="1400">
                        <a:latin typeface="Arial"/>
                        <a:cs typeface="Arial"/>
                      </a:endParaRPr>
                    </a:p>
                  </a:txBody>
                  <a:tcPr marL="0" marR="0" marT="0" marB="0">
                    <a:lnR w="9525">
                      <a:solidFill>
                        <a:srgbClr val="000000"/>
                      </a:solidFill>
                      <a:prstDash val="solid"/>
                    </a:lnR>
                  </a:tcPr>
                </a:tc>
                <a:tc>
                  <a:txBody>
                    <a:bodyPr/>
                    <a:lstStyle/>
                    <a:p>
                      <a:pPr marL="135890">
                        <a:lnSpc>
                          <a:spcPct val="100000"/>
                        </a:lnSpc>
                      </a:pPr>
                      <a:r>
                        <a:rPr sz="1400" b="1" dirty="0">
                          <a:latin typeface="新宋体"/>
                          <a:cs typeface="新宋体"/>
                        </a:rPr>
                        <a:t>五强溪</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212593">
                <a:tc>
                  <a:txBody>
                    <a:bodyPr/>
                    <a:lstStyle/>
                    <a:p>
                      <a:pPr marL="62865">
                        <a:lnSpc>
                          <a:spcPct val="100000"/>
                        </a:lnSpc>
                      </a:pPr>
                      <a:r>
                        <a:rPr sz="1400" b="1" dirty="0">
                          <a:latin typeface="Arial"/>
                          <a:cs typeface="Arial"/>
                        </a:rPr>
                        <a:t>CUS004</a:t>
                      </a:r>
                      <a:endParaRPr sz="1400">
                        <a:latin typeface="Arial"/>
                        <a:cs typeface="Arial"/>
                      </a:endParaRPr>
                    </a:p>
                  </a:txBody>
                  <a:tcPr marL="0" marR="0" marT="0" marB="0">
                    <a:lnR w="9525">
                      <a:solidFill>
                        <a:srgbClr val="000000"/>
                      </a:solidFill>
                      <a:prstDash val="solid"/>
                    </a:lnR>
                  </a:tcPr>
                </a:tc>
                <a:tc>
                  <a:txBody>
                    <a:bodyPr/>
                    <a:lstStyle/>
                    <a:p>
                      <a:pPr marL="185420">
                        <a:lnSpc>
                          <a:spcPct val="100000"/>
                        </a:lnSpc>
                      </a:pPr>
                      <a:r>
                        <a:rPr sz="1400" b="1" dirty="0">
                          <a:latin typeface="新宋体"/>
                          <a:cs typeface="新宋体"/>
                        </a:rPr>
                        <a:t>岩滩</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4"/>
                  </a:ext>
                </a:extLst>
              </a:tr>
              <a:tr h="324259">
                <a:tc>
                  <a:txBody>
                    <a:bodyPr/>
                    <a:lstStyle/>
                    <a:p>
                      <a:pPr marL="62865">
                        <a:lnSpc>
                          <a:spcPct val="100000"/>
                        </a:lnSpc>
                      </a:pPr>
                      <a:r>
                        <a:rPr sz="1400" b="1" dirty="0">
                          <a:latin typeface="Arial"/>
                          <a:cs typeface="Arial"/>
                        </a:rPr>
                        <a:t>CUS005</a:t>
                      </a:r>
                      <a:endParaRPr sz="1400">
                        <a:latin typeface="Arial"/>
                        <a:cs typeface="Arial"/>
                      </a:endParaRPr>
                    </a:p>
                  </a:txBody>
                  <a:tcPr marL="0" marR="0" marT="0" marB="0">
                    <a:lnR w="9525">
                      <a:solidFill>
                        <a:srgbClr val="000000"/>
                      </a:solidFill>
                      <a:prstDash val="solid"/>
                    </a:lnR>
                  </a:tcPr>
                </a:tc>
                <a:tc>
                  <a:txBody>
                    <a:bodyPr/>
                    <a:lstStyle/>
                    <a:p>
                      <a:pPr marL="185420">
                        <a:lnSpc>
                          <a:spcPct val="100000"/>
                        </a:lnSpc>
                      </a:pPr>
                      <a:r>
                        <a:rPr sz="1400" b="1" dirty="0">
                          <a:latin typeface="新宋体"/>
                          <a:cs typeface="新宋体"/>
                        </a:rPr>
                        <a:t>葛洲坝</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5"/>
                  </a:ext>
                </a:extLst>
              </a:tr>
            </a:tbl>
          </a:graphicData>
        </a:graphic>
      </p:graphicFrame>
      <p:graphicFrame>
        <p:nvGraphicFramePr>
          <p:cNvPr id="25" name="object 25"/>
          <p:cNvGraphicFramePr>
            <a:graphicFrameLocks noGrp="1"/>
          </p:cNvGraphicFramePr>
          <p:nvPr/>
        </p:nvGraphicFramePr>
        <p:xfrm>
          <a:off x="5380177" y="5112829"/>
          <a:ext cx="4309871" cy="1640216"/>
        </p:xfrm>
        <a:graphic>
          <a:graphicData uri="http://schemas.openxmlformats.org/drawingml/2006/table">
            <a:tbl>
              <a:tblPr firstRow="1" bandRow="1">
                <a:tableStyleId>{2D5ABB26-0587-4C30-8999-92F81FD0307C}</a:tableStyleId>
              </a:tblPr>
              <a:tblGrid>
                <a:gridCol w="675894">
                  <a:extLst>
                    <a:ext uri="{9D8B030D-6E8A-4147-A177-3AD203B41FA5}">
                      <a16:colId xmlns:a16="http://schemas.microsoft.com/office/drawing/2014/main" val="20000"/>
                    </a:ext>
                  </a:extLst>
                </a:gridCol>
                <a:gridCol w="1037081">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1015746">
                  <a:extLst>
                    <a:ext uri="{9D8B030D-6E8A-4147-A177-3AD203B41FA5}">
                      <a16:colId xmlns:a16="http://schemas.microsoft.com/office/drawing/2014/main" val="20004"/>
                    </a:ext>
                  </a:extLst>
                </a:gridCol>
              </a:tblGrid>
              <a:tr h="301751">
                <a:tc>
                  <a:txBody>
                    <a:bodyPr/>
                    <a:lstStyle/>
                    <a:p>
                      <a:pPr marL="76200">
                        <a:lnSpc>
                          <a:spcPct val="100000"/>
                        </a:lnSpc>
                      </a:pPr>
                      <a:r>
                        <a:rPr sz="1400" b="1" dirty="0">
                          <a:latin typeface="新宋体"/>
                          <a:cs typeface="新宋体"/>
                        </a:rPr>
                        <a:t>合同号</a:t>
                      </a:r>
                      <a:endParaRPr sz="140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309880">
                        <a:lnSpc>
                          <a:spcPct val="100000"/>
                        </a:lnSpc>
                      </a:pPr>
                      <a:r>
                        <a:rPr sz="1400" b="1" spc="5" dirty="0">
                          <a:latin typeface="新宋体"/>
                          <a:cs typeface="新宋体"/>
                        </a:rPr>
                        <a:t>产</a:t>
                      </a:r>
                      <a:r>
                        <a:rPr sz="1400" b="1" dirty="0">
                          <a:latin typeface="新宋体"/>
                          <a:cs typeface="新宋体"/>
                        </a:rPr>
                        <a:t>品</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85115">
                        <a:lnSpc>
                          <a:spcPct val="100000"/>
                        </a:lnSpc>
                      </a:pPr>
                      <a:r>
                        <a:rPr sz="1400" b="1" spc="5" dirty="0">
                          <a:latin typeface="新宋体"/>
                          <a:cs typeface="新宋体"/>
                        </a:rPr>
                        <a:t>规</a:t>
                      </a:r>
                      <a:r>
                        <a:rPr sz="1400" b="1" dirty="0">
                          <a:latin typeface="新宋体"/>
                          <a:cs typeface="新宋体"/>
                        </a:rPr>
                        <a:t>格</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8590">
                        <a:lnSpc>
                          <a:spcPct val="100000"/>
                        </a:lnSpc>
                      </a:pPr>
                      <a:r>
                        <a:rPr sz="1400" b="1" spc="5" dirty="0">
                          <a:latin typeface="新宋体"/>
                          <a:cs typeface="新宋体"/>
                        </a:rPr>
                        <a:t>数</a:t>
                      </a:r>
                      <a:r>
                        <a:rPr sz="1400" b="1" dirty="0">
                          <a:latin typeface="新宋体"/>
                          <a:cs typeface="新宋体"/>
                        </a:rPr>
                        <a:t>量</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9240">
                        <a:lnSpc>
                          <a:spcPct val="100000"/>
                        </a:lnSpc>
                      </a:pPr>
                      <a:r>
                        <a:rPr sz="1400" b="1" spc="5" dirty="0">
                          <a:latin typeface="新宋体"/>
                          <a:cs typeface="新宋体"/>
                        </a:rPr>
                        <a:t>顾</a:t>
                      </a:r>
                      <a:r>
                        <a:rPr sz="1400" b="1" spc="-10" dirty="0">
                          <a:latin typeface="新宋体"/>
                          <a:cs typeface="新宋体"/>
                        </a:rPr>
                        <a:t>客</a:t>
                      </a:r>
                      <a:r>
                        <a:rPr sz="1400" b="1" dirty="0">
                          <a:latin typeface="新宋体"/>
                          <a:cs typeface="新宋体"/>
                        </a:rPr>
                        <a:t>号</a:t>
                      </a:r>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FF99FF"/>
                    </a:solidFill>
                  </a:tcPr>
                </a:tc>
                <a:extLst>
                  <a:ext uri="{0D108BD9-81ED-4DB2-BD59-A6C34878D82A}">
                    <a16:rowId xmlns:a16="http://schemas.microsoft.com/office/drawing/2014/main" val="10000"/>
                  </a:ext>
                </a:extLst>
              </a:tr>
              <a:tr h="315452">
                <a:tc>
                  <a:txBody>
                    <a:bodyPr/>
                    <a:lstStyle/>
                    <a:p>
                      <a:pPr marL="62865">
                        <a:lnSpc>
                          <a:spcPct val="100000"/>
                        </a:lnSpc>
                      </a:pPr>
                      <a:r>
                        <a:rPr sz="1400" b="1" dirty="0">
                          <a:latin typeface="Arial"/>
                          <a:cs typeface="Arial"/>
                        </a:rPr>
                        <a:t>HT001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654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223520">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35890">
                        <a:lnSpc>
                          <a:spcPct val="100000"/>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96215">
                        <a:lnSpc>
                          <a:spcPct val="100000"/>
                        </a:lnSpc>
                      </a:pPr>
                      <a:r>
                        <a:rPr sz="1400" b="1" dirty="0">
                          <a:latin typeface="Arial"/>
                          <a:cs typeface="Arial"/>
                        </a:rPr>
                        <a:t>CU</a:t>
                      </a:r>
                      <a:r>
                        <a:rPr sz="1400" b="1" spc="-5" dirty="0">
                          <a:latin typeface="Arial"/>
                          <a:cs typeface="Arial"/>
                        </a:rPr>
                        <a:t>S001</a:t>
                      </a:r>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2865">
                        <a:lnSpc>
                          <a:spcPct val="100000"/>
                        </a:lnSpc>
                      </a:pPr>
                      <a:r>
                        <a:rPr sz="1400" b="1" spc="-5" dirty="0">
                          <a:latin typeface="Arial"/>
                          <a:cs typeface="Arial"/>
                        </a:rPr>
                        <a:t>HT002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223520">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36525">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6215">
                        <a:lnSpc>
                          <a:spcPct val="100000"/>
                        </a:lnSpc>
                      </a:pPr>
                      <a:r>
                        <a:rPr sz="1400" b="1" dirty="0">
                          <a:latin typeface="Arial"/>
                          <a:cs typeface="Arial"/>
                        </a:rPr>
                        <a:t>CU</a:t>
                      </a:r>
                      <a:r>
                        <a:rPr sz="1400" b="1" spc="-5" dirty="0">
                          <a:latin typeface="Arial"/>
                          <a:cs typeface="Arial"/>
                        </a:rPr>
                        <a:t>S002</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212593">
                <a:tc>
                  <a:txBody>
                    <a:bodyPr/>
                    <a:lstStyle/>
                    <a:p>
                      <a:pPr marL="62865">
                        <a:lnSpc>
                          <a:spcPct val="100000"/>
                        </a:lnSpc>
                      </a:pPr>
                      <a:r>
                        <a:rPr sz="1400" b="1" spc="-5" dirty="0">
                          <a:latin typeface="Arial"/>
                          <a:cs typeface="Arial"/>
                        </a:rPr>
                        <a:t>HT003</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223520">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36525">
                        <a:lnSpc>
                          <a:spcPct val="100000"/>
                        </a:lnSpc>
                      </a:pPr>
                      <a:r>
                        <a:rPr sz="1400" b="1" spc="-5" dirty="0">
                          <a:latin typeface="Arial"/>
                          <a:cs typeface="Arial"/>
                        </a:rPr>
                        <a:t>100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6215">
                        <a:lnSpc>
                          <a:spcPct val="100000"/>
                        </a:lnSpc>
                      </a:pPr>
                      <a:r>
                        <a:rPr sz="1400" b="1" dirty="0">
                          <a:latin typeface="Arial"/>
                          <a:cs typeface="Arial"/>
                        </a:rPr>
                        <a:t>CU</a:t>
                      </a:r>
                      <a:r>
                        <a:rPr sz="1400" b="1" spc="-5" dirty="0">
                          <a:latin typeface="Arial"/>
                          <a:cs typeface="Arial"/>
                        </a:rPr>
                        <a:t>S003</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212593">
                <a:tc>
                  <a:txBody>
                    <a:bodyPr/>
                    <a:lstStyle/>
                    <a:p>
                      <a:pPr marL="62865">
                        <a:lnSpc>
                          <a:spcPct val="100000"/>
                        </a:lnSpc>
                      </a:pPr>
                      <a:r>
                        <a:rPr sz="1400" b="1" spc="-5" dirty="0">
                          <a:latin typeface="Arial"/>
                          <a:cs typeface="Arial"/>
                        </a:rPr>
                        <a:t>HT004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223520">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36525">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6215">
                        <a:lnSpc>
                          <a:spcPct val="100000"/>
                        </a:lnSpc>
                      </a:pPr>
                      <a:r>
                        <a:rPr sz="1400" b="1" dirty="0">
                          <a:latin typeface="Arial"/>
                          <a:cs typeface="Arial"/>
                        </a:rPr>
                        <a:t>CU</a:t>
                      </a:r>
                      <a:r>
                        <a:rPr sz="1400" b="1" spc="-5" dirty="0">
                          <a:latin typeface="Arial"/>
                          <a:cs typeface="Arial"/>
                        </a:rPr>
                        <a:t>S002</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4"/>
                  </a:ext>
                </a:extLst>
              </a:tr>
              <a:tr h="382933">
                <a:tc>
                  <a:txBody>
                    <a:bodyPr/>
                    <a:lstStyle/>
                    <a:p>
                      <a:pPr marL="62865">
                        <a:lnSpc>
                          <a:spcPct val="100000"/>
                        </a:lnSpc>
                      </a:pPr>
                      <a:r>
                        <a:rPr sz="1400" b="1" spc="-5" dirty="0">
                          <a:latin typeface="Arial"/>
                          <a:cs typeface="Arial"/>
                        </a:rPr>
                        <a:t>HT005</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223520">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36525">
                        <a:lnSpc>
                          <a:spcPct val="100000"/>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6215">
                        <a:lnSpc>
                          <a:spcPct val="100000"/>
                        </a:lnSpc>
                      </a:pPr>
                      <a:r>
                        <a:rPr sz="1400" b="1" dirty="0">
                          <a:latin typeface="Arial"/>
                          <a:cs typeface="Arial"/>
                        </a:rPr>
                        <a:t>CU</a:t>
                      </a:r>
                      <a:r>
                        <a:rPr sz="1400" b="1" spc="-5" dirty="0">
                          <a:latin typeface="Arial"/>
                          <a:cs typeface="Arial"/>
                        </a:rPr>
                        <a:t>S001</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5"/>
                  </a:ext>
                </a:extLst>
              </a:tr>
            </a:tbl>
          </a:graphicData>
        </a:graphic>
      </p:graphicFrame>
      <p:sp>
        <p:nvSpPr>
          <p:cNvPr id="29" name="标题 6">
            <a:extLst>
              <a:ext uri="{FF2B5EF4-FFF2-40B4-BE49-F238E27FC236}">
                <a16:creationId xmlns:a16="http://schemas.microsoft.com/office/drawing/2014/main" id="{99A9DFDA-11B8-48FA-8A42-987CE590879B}"/>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的标定联系与非标定联系</a:t>
            </a:r>
            <a:endParaRPr lang="zh-CN" altLang="en-US" kern="0" dirty="0">
              <a:solidFill>
                <a:sysClr val="windowText" lastClr="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1405013" y="4225290"/>
            <a:ext cx="1030224" cy="1623059"/>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 name="object 3"/>
          <p:cNvSpPr txBox="1"/>
          <p:nvPr/>
        </p:nvSpPr>
        <p:spPr>
          <a:xfrm>
            <a:off x="3733933" y="3524462"/>
            <a:ext cx="10725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实体-A</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E1</a:t>
            </a:r>
            <a:endParaRPr sz="160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3521087" y="5662421"/>
            <a:ext cx="1428750" cy="1028700"/>
          </a:xfrm>
          <a:custGeom>
            <a:avLst/>
            <a:gdLst/>
            <a:ahLst/>
            <a:cxnLst/>
            <a:rect l="l" t="t" r="r" b="b"/>
            <a:pathLst>
              <a:path w="1428750" h="1028700">
                <a:moveTo>
                  <a:pt x="0" y="0"/>
                </a:moveTo>
                <a:lnTo>
                  <a:pt x="0" y="1028700"/>
                </a:lnTo>
                <a:lnTo>
                  <a:pt x="1428750" y="1028700"/>
                </a:lnTo>
                <a:lnTo>
                  <a:pt x="1428750" y="0"/>
                </a:lnTo>
                <a:lnTo>
                  <a:pt x="0" y="0"/>
                </a:lnTo>
                <a:close/>
              </a:path>
            </a:pathLst>
          </a:custGeom>
          <a:ln w="38099">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3521087" y="5967221"/>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3493903" y="6040783"/>
            <a:ext cx="1487805" cy="215444"/>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Arial" panose="020B0604020202020204" pitchFamily="34" charset="0"/>
                <a:ea typeface="Microsoft JhengHei UI" panose="020B0604030504040204" pitchFamily="34" charset="-120"/>
                <a:cs typeface="微软雅黑"/>
              </a:rPr>
              <a:t>关键字属性-A</a:t>
            </a:r>
            <a:r>
              <a:rPr sz="1400" b="1" dirty="0">
                <a:solidFill>
                  <a:srgbClr val="FF0065"/>
                </a:solidFill>
                <a:latin typeface="Arial" panose="020B0604020202020204" pitchFamily="34" charset="0"/>
                <a:ea typeface="Microsoft JhengHei UI" panose="020B0604030504040204" pitchFamily="34" charset="-120"/>
                <a:cs typeface="微软雅黑"/>
              </a:rPr>
              <a:t>(</a:t>
            </a:r>
            <a:r>
              <a:rPr sz="1400" b="1" spc="-5" dirty="0">
                <a:solidFill>
                  <a:srgbClr val="FF0065"/>
                </a:solidFill>
                <a:latin typeface="Arial" panose="020B0604020202020204" pitchFamily="34" charset="0"/>
                <a:ea typeface="Microsoft JhengHei UI" panose="020B0604030504040204" pitchFamily="34" charset="-120"/>
                <a:cs typeface="微软雅黑"/>
              </a:rPr>
              <a:t>FK)</a:t>
            </a:r>
            <a:endParaRPr sz="1400">
              <a:latin typeface="Arial" panose="020B0604020202020204" pitchFamily="34" charset="0"/>
              <a:ea typeface="Microsoft JhengHei UI" panose="020B0604030504040204" pitchFamily="34" charset="-120"/>
              <a:cs typeface="微软雅黑"/>
            </a:endParaRPr>
          </a:p>
        </p:txBody>
      </p:sp>
      <p:sp>
        <p:nvSpPr>
          <p:cNvPr id="7" name="object 7"/>
          <p:cNvSpPr txBox="1"/>
          <p:nvPr/>
        </p:nvSpPr>
        <p:spPr>
          <a:xfrm>
            <a:off x="3745363" y="5372312"/>
            <a:ext cx="1059815"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实体-B/ E2</a:t>
            </a:r>
            <a:endParaRPr sz="1600">
              <a:latin typeface="Arial" panose="020B0604020202020204" pitchFamily="34" charset="0"/>
              <a:ea typeface="Microsoft JhengHei UI" panose="020B0604030504040204" pitchFamily="34" charset="-120"/>
              <a:cs typeface="微软雅黑"/>
            </a:endParaRPr>
          </a:p>
        </p:txBody>
      </p:sp>
      <p:sp>
        <p:nvSpPr>
          <p:cNvPr id="8" name="object 8"/>
          <p:cNvSpPr/>
          <p:nvPr/>
        </p:nvSpPr>
        <p:spPr>
          <a:xfrm>
            <a:off x="4170361" y="5148071"/>
            <a:ext cx="131445" cy="113664"/>
          </a:xfrm>
          <a:custGeom>
            <a:avLst/>
            <a:gdLst/>
            <a:ahLst/>
            <a:cxnLst/>
            <a:rect l="l" t="t" r="r" b="b"/>
            <a:pathLst>
              <a:path w="131445" h="113664">
                <a:moveTo>
                  <a:pt x="65482" y="0"/>
                </a:moveTo>
                <a:lnTo>
                  <a:pt x="23105" y="12628"/>
                </a:lnTo>
                <a:lnTo>
                  <a:pt x="0" y="44596"/>
                </a:lnTo>
                <a:lnTo>
                  <a:pt x="917" y="60732"/>
                </a:lnTo>
                <a:lnTo>
                  <a:pt x="19551" y="97232"/>
                </a:lnTo>
                <a:lnTo>
                  <a:pt x="55477" y="113659"/>
                </a:lnTo>
                <a:lnTo>
                  <a:pt x="73098" y="112562"/>
                </a:lnTo>
                <a:lnTo>
                  <a:pt x="113473" y="95415"/>
                </a:lnTo>
                <a:lnTo>
                  <a:pt x="131329" y="63734"/>
                </a:lnTo>
                <a:lnTo>
                  <a:pt x="129860" y="48597"/>
                </a:lnTo>
                <a:lnTo>
                  <a:pt x="108533" y="14181"/>
                </a:lnTo>
                <a:lnTo>
                  <a:pt x="69478" y="100"/>
                </a:lnTo>
                <a:lnTo>
                  <a:pt x="65482"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txBox="1"/>
          <p:nvPr/>
        </p:nvSpPr>
        <p:spPr>
          <a:xfrm>
            <a:off x="3714887" y="5735978"/>
            <a:ext cx="111379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关键字属性</a:t>
            </a:r>
            <a:r>
              <a:rPr sz="1400" b="1" dirty="0">
                <a:latin typeface="Arial" panose="020B0604020202020204" pitchFamily="34" charset="0"/>
                <a:ea typeface="Microsoft JhengHei UI" panose="020B0604030504040204" pitchFamily="34" charset="-120"/>
                <a:cs typeface="微软雅黑"/>
              </a:rPr>
              <a:t>-</a:t>
            </a:r>
            <a:r>
              <a:rPr sz="1400" b="1" spc="-5" dirty="0">
                <a:latin typeface="Arial" panose="020B0604020202020204" pitchFamily="34" charset="0"/>
                <a:ea typeface="Microsoft JhengHei UI" panose="020B0604030504040204" pitchFamily="34" charset="-120"/>
                <a:cs typeface="微软雅黑"/>
              </a:rPr>
              <a:t>B</a:t>
            </a:r>
            <a:endParaRPr sz="14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7045585" y="3536654"/>
            <a:ext cx="10725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实体-A</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E1</a:t>
            </a:r>
            <a:endParaRPr sz="16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6809117" y="3808476"/>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6809117" y="4094226"/>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6790067" y="5675376"/>
            <a:ext cx="1428750" cy="1028700"/>
          </a:xfrm>
          <a:custGeom>
            <a:avLst/>
            <a:gdLst/>
            <a:ahLst/>
            <a:cxnLst/>
            <a:rect l="l" t="t" r="r" b="b"/>
            <a:pathLst>
              <a:path w="1428750" h="1028700">
                <a:moveTo>
                  <a:pt x="171450" y="0"/>
                </a:moveTo>
                <a:lnTo>
                  <a:pt x="128181" y="5422"/>
                </a:lnTo>
                <a:lnTo>
                  <a:pt x="89065" y="20803"/>
                </a:lnTo>
                <a:lnTo>
                  <a:pt x="55432" y="44813"/>
                </a:lnTo>
                <a:lnTo>
                  <a:pt x="28613" y="76120"/>
                </a:lnTo>
                <a:lnTo>
                  <a:pt x="9938" y="113394"/>
                </a:lnTo>
                <a:lnTo>
                  <a:pt x="737" y="155305"/>
                </a:lnTo>
                <a:lnTo>
                  <a:pt x="0" y="857250"/>
                </a:lnTo>
                <a:lnTo>
                  <a:pt x="618" y="871944"/>
                </a:lnTo>
                <a:lnTo>
                  <a:pt x="9508" y="913784"/>
                </a:lnTo>
                <a:lnTo>
                  <a:pt x="27914" y="951183"/>
                </a:lnTo>
                <a:lnTo>
                  <a:pt x="54503" y="982757"/>
                </a:lnTo>
                <a:lnTo>
                  <a:pt x="87947" y="1007123"/>
                </a:lnTo>
                <a:lnTo>
                  <a:pt x="126915" y="1022897"/>
                </a:lnTo>
                <a:lnTo>
                  <a:pt x="170076"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647"/>
                </a:lnTo>
                <a:lnTo>
                  <a:pt x="1419161" y="114615"/>
                </a:lnTo>
                <a:lnTo>
                  <a:pt x="1400641" y="77179"/>
                </a:lnTo>
                <a:lnTo>
                  <a:pt x="1373947" y="45670"/>
                </a:lnTo>
                <a:lnTo>
                  <a:pt x="1340464" y="21417"/>
                </a:lnTo>
                <a:lnTo>
                  <a:pt x="1301574" y="5752"/>
                </a:lnTo>
                <a:lnTo>
                  <a:pt x="1258662" y="5"/>
                </a:lnTo>
                <a:lnTo>
                  <a:pt x="17145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7507096" y="4652771"/>
            <a:ext cx="6985" cy="546735"/>
          </a:xfrm>
          <a:custGeom>
            <a:avLst/>
            <a:gdLst/>
            <a:ahLst/>
            <a:cxnLst/>
            <a:rect l="l" t="t" r="r" b="b"/>
            <a:pathLst>
              <a:path w="6984" h="546735">
                <a:moveTo>
                  <a:pt x="0" y="0"/>
                </a:moveTo>
                <a:lnTo>
                  <a:pt x="6858" y="546354"/>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7439198" y="5161026"/>
            <a:ext cx="132080" cy="114300"/>
          </a:xfrm>
          <a:custGeom>
            <a:avLst/>
            <a:gdLst/>
            <a:ahLst/>
            <a:cxnLst/>
            <a:rect l="l" t="t" r="r" b="b"/>
            <a:pathLst>
              <a:path w="132079" h="114300">
                <a:moveTo>
                  <a:pt x="64850" y="0"/>
                </a:moveTo>
                <a:lnTo>
                  <a:pt x="22870" y="12785"/>
                </a:lnTo>
                <a:lnTo>
                  <a:pt x="0" y="45108"/>
                </a:lnTo>
                <a:lnTo>
                  <a:pt x="985" y="61223"/>
                </a:lnTo>
                <a:lnTo>
                  <a:pt x="19949" y="97653"/>
                </a:lnTo>
                <a:lnTo>
                  <a:pt x="56016" y="113783"/>
                </a:lnTo>
                <a:lnTo>
                  <a:pt x="73565" y="112632"/>
                </a:lnTo>
                <a:lnTo>
                  <a:pt x="113812" y="95283"/>
                </a:lnTo>
                <a:lnTo>
                  <a:pt x="131506" y="63377"/>
                </a:lnTo>
                <a:lnTo>
                  <a:pt x="130028" y="48410"/>
                </a:lnTo>
                <a:lnTo>
                  <a:pt x="108667" y="14247"/>
                </a:lnTo>
                <a:lnTo>
                  <a:pt x="69240" y="117"/>
                </a:lnTo>
                <a:lnTo>
                  <a:pt x="64850"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6762883" y="5384504"/>
            <a:ext cx="1487805" cy="818173"/>
          </a:xfrm>
          <a:prstGeom prst="rect">
            <a:avLst/>
          </a:prstGeom>
        </p:spPr>
        <p:txBody>
          <a:bodyPr vert="horz" wrap="square" lIns="0" tIns="0" rIns="0" bIns="0" rtlCol="0">
            <a:spAutoFit/>
          </a:bodyPr>
          <a:lstStyle/>
          <a:p>
            <a:pPr algn="ctr">
              <a:lnSpc>
                <a:spcPct val="100000"/>
              </a:lnSpc>
            </a:pPr>
            <a:r>
              <a:rPr sz="1600" b="1" dirty="0">
                <a:latin typeface="Arial" panose="020B0604020202020204" pitchFamily="34" charset="0"/>
                <a:ea typeface="Microsoft JhengHei UI" panose="020B0604030504040204" pitchFamily="34" charset="-120"/>
                <a:cs typeface="微软雅黑"/>
              </a:rPr>
              <a:t>实体-B/ E2</a:t>
            </a:r>
            <a:endParaRPr sz="1600">
              <a:latin typeface="Arial" panose="020B0604020202020204" pitchFamily="34" charset="0"/>
              <a:ea typeface="Microsoft JhengHei UI" panose="020B0604030504040204" pitchFamily="34" charset="-120"/>
              <a:cs typeface="微软雅黑"/>
            </a:endParaRPr>
          </a:p>
          <a:p>
            <a:pPr algn="ctr">
              <a:lnSpc>
                <a:spcPct val="100000"/>
              </a:lnSpc>
              <a:spcBef>
                <a:spcPts val="985"/>
              </a:spcBef>
            </a:pPr>
            <a:r>
              <a:rPr sz="1400" b="1" spc="-5" dirty="0">
                <a:solidFill>
                  <a:srgbClr val="FF0065"/>
                </a:solidFill>
                <a:latin typeface="Arial" panose="020B0604020202020204" pitchFamily="34" charset="0"/>
                <a:ea typeface="Microsoft JhengHei UI" panose="020B0604030504040204" pitchFamily="34" charset="-120"/>
                <a:cs typeface="微软雅黑"/>
              </a:rPr>
              <a:t>关键字属性-A</a:t>
            </a:r>
            <a:r>
              <a:rPr sz="1400" b="1" dirty="0">
                <a:solidFill>
                  <a:srgbClr val="FF0065"/>
                </a:solidFill>
                <a:latin typeface="Arial" panose="020B0604020202020204" pitchFamily="34" charset="0"/>
                <a:ea typeface="Microsoft JhengHei UI" panose="020B0604030504040204" pitchFamily="34" charset="-120"/>
                <a:cs typeface="微软雅黑"/>
              </a:rPr>
              <a:t>(</a:t>
            </a:r>
            <a:r>
              <a:rPr sz="1400" b="1" spc="-5" dirty="0">
                <a:solidFill>
                  <a:srgbClr val="FF0065"/>
                </a:solidFill>
                <a:latin typeface="Arial" panose="020B0604020202020204" pitchFamily="34" charset="0"/>
                <a:ea typeface="Microsoft JhengHei UI" panose="020B0604030504040204" pitchFamily="34" charset="-120"/>
                <a:cs typeface="微软雅黑"/>
              </a:rPr>
              <a:t>FK)</a:t>
            </a:r>
            <a:endParaRPr sz="1400">
              <a:latin typeface="Arial" panose="020B0604020202020204" pitchFamily="34" charset="0"/>
              <a:ea typeface="Microsoft JhengHei UI" panose="020B0604030504040204" pitchFamily="34" charset="-120"/>
              <a:cs typeface="微软雅黑"/>
            </a:endParaRPr>
          </a:p>
          <a:p>
            <a:pPr algn="ctr">
              <a:lnSpc>
                <a:spcPct val="100000"/>
              </a:lnSpc>
              <a:spcBef>
                <a:spcPts val="120"/>
              </a:spcBef>
              <a:tabLst>
                <a:tab pos="206375" algn="l"/>
                <a:tab pos="1428115" algn="l"/>
              </a:tabLst>
            </a:pPr>
            <a:r>
              <a:rPr sz="1400" u="heavy" spc="-5" dirty="0">
                <a:latin typeface="Arial" panose="020B0604020202020204" pitchFamily="34" charset="0"/>
                <a:ea typeface="Microsoft JhengHei UI" panose="020B0604030504040204" pitchFamily="34" charset="-120"/>
                <a:cs typeface="Times New Roman"/>
              </a:rPr>
              <a:t> 	</a:t>
            </a:r>
            <a:r>
              <a:rPr sz="1400" b="1" u="heavy" spc="-5" dirty="0">
                <a:latin typeface="Arial" panose="020B0604020202020204" pitchFamily="34" charset="0"/>
                <a:ea typeface="Microsoft JhengHei UI" panose="020B0604030504040204" pitchFamily="34" charset="-120"/>
                <a:cs typeface="微软雅黑"/>
              </a:rPr>
              <a:t>关键字属性</a:t>
            </a:r>
            <a:r>
              <a:rPr sz="1400" b="1" u="heavy" dirty="0">
                <a:latin typeface="Arial" panose="020B0604020202020204" pitchFamily="34" charset="0"/>
                <a:ea typeface="Microsoft JhengHei UI" panose="020B0604030504040204" pitchFamily="34" charset="-120"/>
                <a:cs typeface="微软雅黑"/>
              </a:rPr>
              <a:t>-</a:t>
            </a:r>
            <a:r>
              <a:rPr sz="1400" b="1" u="heavy" spc="-5" dirty="0">
                <a:latin typeface="Arial" panose="020B0604020202020204" pitchFamily="34" charset="0"/>
                <a:ea typeface="Microsoft JhengHei UI" panose="020B0604030504040204" pitchFamily="34" charset="-120"/>
                <a:cs typeface="微软雅黑"/>
              </a:rPr>
              <a:t>B</a:t>
            </a:r>
            <a:r>
              <a:rPr sz="1400" u="heavy" spc="-5" dirty="0">
                <a:latin typeface="Arial" panose="020B0604020202020204" pitchFamily="34" charset="0"/>
                <a:ea typeface="Microsoft JhengHei UI" panose="020B0604030504040204" pitchFamily="34" charset="-120"/>
                <a:cs typeface="Times New Roman"/>
              </a:rPr>
              <a:t> </a:t>
            </a:r>
            <a:r>
              <a:rPr sz="1400" u="heavy" dirty="0">
                <a:latin typeface="Arial" panose="020B0604020202020204" pitchFamily="34" charset="0"/>
                <a:ea typeface="Microsoft JhengHei UI" panose="020B0604030504040204" pitchFamily="34" charset="-120"/>
                <a:cs typeface="Times New Roman"/>
              </a:rPr>
              <a:t>	</a:t>
            </a:r>
            <a:endParaRPr sz="1400">
              <a:latin typeface="Arial" panose="020B0604020202020204" pitchFamily="34" charset="0"/>
              <a:ea typeface="Microsoft JhengHei UI" panose="020B0604030504040204" pitchFamily="34" charset="-120"/>
              <a:cs typeface="Times New Roman"/>
            </a:endParaRPr>
          </a:p>
        </p:txBody>
      </p:sp>
      <p:sp>
        <p:nvSpPr>
          <p:cNvPr id="18" name="object 18"/>
          <p:cNvSpPr txBox="1"/>
          <p:nvPr/>
        </p:nvSpPr>
        <p:spPr>
          <a:xfrm>
            <a:off x="1601857" y="3843935"/>
            <a:ext cx="6510655" cy="1272143"/>
          </a:xfrm>
          <a:prstGeom prst="rect">
            <a:avLst/>
          </a:prstGeom>
        </p:spPr>
        <p:txBody>
          <a:bodyPr vert="horz" wrap="square" lIns="0" tIns="0" rIns="0" bIns="0" rtlCol="0">
            <a:spAutoFit/>
          </a:bodyPr>
          <a:lstStyle/>
          <a:p>
            <a:pPr marL="12700" indent="5384800">
              <a:lnSpc>
                <a:spcPct val="100000"/>
              </a:lnSpc>
            </a:pPr>
            <a:r>
              <a:rPr sz="1400" b="1" spc="-5" dirty="0">
                <a:latin typeface="Arial" panose="020B0604020202020204" pitchFamily="34" charset="0"/>
                <a:ea typeface="Microsoft JhengHei UI" panose="020B0604030504040204" pitchFamily="34" charset="-120"/>
                <a:cs typeface="微软雅黑"/>
              </a:rPr>
              <a:t>关键字属性-A</a:t>
            </a:r>
            <a:endParaRPr sz="1400">
              <a:latin typeface="Arial" panose="020B0604020202020204" pitchFamily="34" charset="0"/>
              <a:ea typeface="Microsoft JhengHei UI" panose="020B0604030504040204" pitchFamily="34" charset="-120"/>
              <a:cs typeface="微软雅黑"/>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a:lnSpc>
                <a:spcPct val="100000"/>
              </a:lnSpc>
              <a:spcBef>
                <a:spcPts val="3"/>
              </a:spcBef>
            </a:pPr>
            <a:endParaRPr sz="1100">
              <a:latin typeface="Arial" panose="020B0604020202020204" pitchFamily="34" charset="0"/>
              <a:ea typeface="Microsoft JhengHei UI" panose="020B0604030504040204" pitchFamily="34" charset="-120"/>
              <a:cs typeface="Times New Roman"/>
            </a:endParaRPr>
          </a:p>
          <a:p>
            <a:pPr marL="12700" marR="5879465">
              <a:lnSpc>
                <a:spcPct val="100000"/>
              </a:lnSpc>
            </a:pPr>
            <a:r>
              <a:rPr sz="1600" b="1" dirty="0">
                <a:solidFill>
                  <a:srgbClr val="3333CC"/>
                </a:solidFill>
                <a:latin typeface="Arial" panose="020B0604020202020204" pitchFamily="34" charset="0"/>
                <a:ea typeface="Microsoft JhengHei UI" panose="020B0604030504040204" pitchFamily="34" charset="-120"/>
                <a:cs typeface="微软雅黑"/>
              </a:rPr>
              <a:t>从概念 上理解</a:t>
            </a:r>
            <a:endParaRPr sz="1600">
              <a:latin typeface="Arial" panose="020B0604020202020204" pitchFamily="34" charset="0"/>
              <a:ea typeface="Microsoft JhengHei UI" panose="020B0604030504040204" pitchFamily="34" charset="-120"/>
              <a:cs typeface="微软雅黑"/>
            </a:endParaRPr>
          </a:p>
          <a:p>
            <a:pPr marR="708660" algn="r">
              <a:lnSpc>
                <a:spcPts val="1375"/>
              </a:lnSpc>
            </a:pPr>
            <a:r>
              <a:rPr sz="1400" b="1" spc="-5" dirty="0">
                <a:solidFill>
                  <a:srgbClr val="CC0000"/>
                </a:solidFill>
                <a:latin typeface="Arial" panose="020B0604020202020204" pitchFamily="34" charset="0"/>
                <a:ea typeface="Microsoft JhengHei UI" panose="020B0604030504040204" pitchFamily="34" charset="-120"/>
                <a:cs typeface="微软雅黑"/>
              </a:rPr>
              <a:t>联系名</a:t>
            </a:r>
            <a:endParaRPr sz="140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1066933" y="1416270"/>
            <a:ext cx="6297930" cy="1410643"/>
          </a:xfrm>
          <a:prstGeom prst="rect">
            <a:avLst/>
          </a:prstGeom>
        </p:spPr>
        <p:txBody>
          <a:bodyPr vert="horz" wrap="square" lIns="0" tIns="0" rIns="0" bIns="0" rtlCol="0">
            <a:spAutoFit/>
          </a:bodyPr>
          <a:lstStyle/>
          <a:p>
            <a:pPr marL="469900" indent="-457200">
              <a:lnSpc>
                <a:spcPct val="100000"/>
              </a:lnSpc>
              <a:buFont typeface="Wingdings" panose="05000000000000000000" pitchFamily="2" charset="2"/>
              <a:buChar char="Ø"/>
            </a:pPr>
            <a:r>
              <a:rPr sz="2000" b="1" spc="-5" dirty="0" err="1">
                <a:latin typeface="Arial" panose="020B0604020202020204" pitchFamily="34" charset="0"/>
                <a:ea typeface="Microsoft JhengHei UI" panose="020B0604030504040204" pitchFamily="34" charset="-120"/>
                <a:cs typeface="微软雅黑"/>
              </a:rPr>
              <a:t>关于标定联系和非标定联系的规则：工程化的要求</a:t>
            </a:r>
            <a:endParaRPr sz="2000" b="1" dirty="0">
              <a:latin typeface="Arial" panose="020B0604020202020204" pitchFamily="34" charset="0"/>
              <a:ea typeface="Microsoft JhengHei UI" panose="020B0604030504040204" pitchFamily="34" charset="-120"/>
              <a:cs typeface="微软雅黑"/>
            </a:endParaRPr>
          </a:p>
          <a:p>
            <a:pPr marL="926465" indent="-457200">
              <a:lnSpc>
                <a:spcPct val="100000"/>
              </a:lnSpc>
              <a:spcBef>
                <a:spcPts val="665"/>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标定联系用实直线表示，非标定联系用虚直线表示</a:t>
            </a:r>
            <a:endParaRPr sz="2000" dirty="0">
              <a:latin typeface="Arial" panose="020B0604020202020204" pitchFamily="34" charset="0"/>
              <a:ea typeface="Microsoft JhengHei UI" panose="020B0604030504040204" pitchFamily="34" charset="-120"/>
              <a:cs typeface="微软雅黑"/>
            </a:endParaRPr>
          </a:p>
          <a:p>
            <a:pPr marL="926465" indent="-457200">
              <a:lnSpc>
                <a:spcPct val="100000"/>
              </a:lnSpc>
              <a:spcBef>
                <a:spcPts val="725"/>
              </a:spcBef>
              <a:buFont typeface="Wingdings" panose="05000000000000000000" pitchFamily="2" charset="2"/>
              <a:buChar char="q"/>
            </a:pPr>
            <a:r>
              <a:rPr sz="2000" spc="-5" dirty="0" err="1">
                <a:latin typeface="Arial" panose="020B0604020202020204" pitchFamily="34" charset="0"/>
                <a:ea typeface="Microsoft JhengHei UI" panose="020B0604030504040204" pitchFamily="34" charset="-120"/>
                <a:cs typeface="微软雅黑"/>
              </a:rPr>
              <a:t>在子实体一侧有圆圈，联系名标注在直线旁</a:t>
            </a:r>
            <a:endParaRPr sz="2000" dirty="0">
              <a:latin typeface="Arial" panose="020B0604020202020204" pitchFamily="34" charset="0"/>
              <a:ea typeface="Microsoft JhengHei UI" panose="020B0604030504040204" pitchFamily="34" charset="-120"/>
              <a:cs typeface="微软雅黑"/>
            </a:endParaRPr>
          </a:p>
        </p:txBody>
      </p:sp>
      <p:sp>
        <p:nvSpPr>
          <p:cNvPr id="20" name="object 20"/>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a:t>
            </a:r>
            <a:r>
              <a:rPr sz="2000" spc="-10" dirty="0">
                <a:solidFill>
                  <a:srgbClr val="FFFFFF"/>
                </a:solidFill>
                <a:cs typeface="Arial"/>
              </a:rPr>
              <a:t>x</a:t>
            </a:r>
            <a:r>
              <a:rPr sz="2000" spc="-5" dirty="0">
                <a:solidFill>
                  <a:srgbClr val="FFFFFF"/>
                </a:solidFill>
                <a:cs typeface="华文中宋"/>
              </a:rPr>
              <a:t>的标定联系与非标定联系 </a:t>
            </a:r>
            <a:r>
              <a:rPr sz="2000" spc="-10" dirty="0">
                <a:solidFill>
                  <a:srgbClr val="FFFFFF"/>
                </a:solidFill>
                <a:cs typeface="Arial"/>
              </a:rPr>
              <a:t>(4</a:t>
            </a:r>
            <a:r>
              <a:rPr sz="2000" spc="-5" dirty="0">
                <a:solidFill>
                  <a:srgbClr val="FFFFFF"/>
                </a:solidFill>
                <a:cs typeface="Arial"/>
              </a:rPr>
              <a:t>)</a:t>
            </a:r>
            <a:r>
              <a:rPr sz="2000" spc="-5" dirty="0">
                <a:solidFill>
                  <a:srgbClr val="FFFFFF"/>
                </a:solidFill>
                <a:cs typeface="华文中宋"/>
              </a:rPr>
              <a:t>一些规则</a:t>
            </a:r>
            <a:endParaRPr sz="2000">
              <a:cs typeface="华文中宋"/>
            </a:endParaRPr>
          </a:p>
        </p:txBody>
      </p:sp>
      <p:sp>
        <p:nvSpPr>
          <p:cNvPr id="22" name="object 22"/>
          <p:cNvSpPr txBox="1"/>
          <p:nvPr/>
        </p:nvSpPr>
        <p:spPr>
          <a:xfrm>
            <a:off x="1603381" y="5200862"/>
            <a:ext cx="636270" cy="492443"/>
          </a:xfrm>
          <a:prstGeom prst="rect">
            <a:avLst/>
          </a:prstGeom>
        </p:spPr>
        <p:txBody>
          <a:bodyPr vert="horz" wrap="square" lIns="0" tIns="0" rIns="0" bIns="0" rtlCol="0">
            <a:spAutoFit/>
          </a:bodyPr>
          <a:lstStyle/>
          <a:p>
            <a:pPr marL="12700" marR="5080">
              <a:lnSpc>
                <a:spcPct val="100000"/>
              </a:lnSpc>
            </a:pPr>
            <a:r>
              <a:rPr sz="1600" b="1" dirty="0">
                <a:solidFill>
                  <a:srgbClr val="3333CC"/>
                </a:solidFill>
                <a:latin typeface="Arial" panose="020B0604020202020204" pitchFamily="34" charset="0"/>
                <a:ea typeface="Microsoft JhengHei UI" panose="020B0604030504040204" pitchFamily="34" charset="-120"/>
                <a:cs typeface="微软雅黑"/>
              </a:rPr>
              <a:t>从图元 上理解</a:t>
            </a:r>
            <a:endParaRPr sz="1600">
              <a:latin typeface="Arial" panose="020B0604020202020204" pitchFamily="34" charset="0"/>
              <a:ea typeface="Microsoft JhengHei UI" panose="020B0604030504040204" pitchFamily="34" charset="-120"/>
              <a:cs typeface="微软雅黑"/>
            </a:endParaRPr>
          </a:p>
        </p:txBody>
      </p:sp>
      <p:graphicFrame>
        <p:nvGraphicFramePr>
          <p:cNvPr id="9" name="object 9"/>
          <p:cNvGraphicFramePr>
            <a:graphicFrameLocks noGrp="1"/>
          </p:cNvGraphicFramePr>
          <p:nvPr/>
        </p:nvGraphicFramePr>
        <p:xfrm>
          <a:off x="3521087" y="3776471"/>
          <a:ext cx="1428750" cy="1390650"/>
        </p:xfrm>
        <a:graphic>
          <a:graphicData uri="http://schemas.openxmlformats.org/drawingml/2006/table">
            <a:tbl>
              <a:tblPr firstRow="1" bandRow="1">
                <a:tableStyleId>{2D5ABB26-0587-4C30-8999-92F81FD0307C}</a:tableStyleId>
              </a:tblPr>
              <a:tblGrid>
                <a:gridCol w="70485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285750">
                <a:tc gridSpan="2">
                  <a:txBody>
                    <a:bodyPr/>
                    <a:lstStyle/>
                    <a:p>
                      <a:pPr marL="151765">
                        <a:lnSpc>
                          <a:spcPct val="100000"/>
                        </a:lnSpc>
                      </a:pPr>
                      <a:r>
                        <a:rPr sz="1400" b="1" dirty="0">
                          <a:latin typeface="微软雅黑"/>
                          <a:cs typeface="微软雅黑"/>
                        </a:rPr>
                        <a:t>关键字属性-A</a:t>
                      </a:r>
                      <a:endParaRPr sz="14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552450">
                <a:tc gridSpan="2">
                  <a:txBody>
                    <a:bodyPr/>
                    <a:lstStyle/>
                    <a:p>
                      <a:endParaRPr sz="14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552450">
                <a:tc>
                  <a:txBody>
                    <a:bodyPr/>
                    <a:lstStyle/>
                    <a:p>
                      <a:pPr marL="53975">
                        <a:lnSpc>
                          <a:spcPct val="100000"/>
                        </a:lnSpc>
                      </a:pPr>
                      <a:r>
                        <a:rPr sz="1400" b="1" dirty="0">
                          <a:solidFill>
                            <a:srgbClr val="CC0000"/>
                          </a:solidFill>
                          <a:latin typeface="微软雅黑"/>
                          <a:cs typeface="微软雅黑"/>
                        </a:rPr>
                        <a:t>联系名</a:t>
                      </a:r>
                      <a:endParaRPr sz="1400">
                        <a:latin typeface="微软雅黑"/>
                        <a:cs typeface="微软雅黑"/>
                      </a:endParaRPr>
                    </a:p>
                  </a:txBody>
                  <a:tcPr marL="0" marR="0" marT="0" marB="0">
                    <a:lnR w="38100">
                      <a:solidFill>
                        <a:srgbClr val="CC0000"/>
                      </a:solidFill>
                      <a:prstDash val="solid"/>
                    </a:lnR>
                    <a:lnT w="38100">
                      <a:solidFill>
                        <a:srgbClr val="000000"/>
                      </a:solidFill>
                      <a:prstDash val="solid"/>
                    </a:lnT>
                  </a:tcPr>
                </a:tc>
                <a:tc>
                  <a:txBody>
                    <a:bodyPr/>
                    <a:lstStyle/>
                    <a:p>
                      <a:endParaRPr sz="1400" dirty="0">
                        <a:latin typeface="微软雅黑"/>
                        <a:cs typeface="微软雅黑"/>
                      </a:endParaRPr>
                    </a:p>
                  </a:txBody>
                  <a:tcPr marL="0" marR="0" marT="0" marB="0">
                    <a:lnL w="38100">
                      <a:solidFill>
                        <a:srgbClr val="CC0000"/>
                      </a:solidFill>
                      <a:prstDash val="solid"/>
                    </a:lnL>
                    <a:lnT w="38100">
                      <a:solidFill>
                        <a:srgbClr val="000000"/>
                      </a:solidFill>
                      <a:prstDash val="solid"/>
                    </a:lnT>
                  </a:tcPr>
                </a:tc>
                <a:extLst>
                  <a:ext uri="{0D108BD9-81ED-4DB2-BD59-A6C34878D82A}">
                    <a16:rowId xmlns:a16="http://schemas.microsoft.com/office/drawing/2014/main" val="10002"/>
                  </a:ext>
                </a:extLst>
              </a:tr>
            </a:tbl>
          </a:graphicData>
        </a:graphic>
      </p:graphicFrame>
      <p:sp>
        <p:nvSpPr>
          <p:cNvPr id="23" name="标题 6">
            <a:extLst>
              <a:ext uri="{FF2B5EF4-FFF2-40B4-BE49-F238E27FC236}">
                <a16:creationId xmlns:a16="http://schemas.microsoft.com/office/drawing/2014/main" id="{E96D8C38-697C-4353-AF01-F5B129654D44}"/>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的标定联系与非标定联系</a:t>
            </a:r>
            <a:endParaRPr lang="zh-CN" altLang="en-US" kern="0" dirty="0">
              <a:solidFill>
                <a:sysClr val="windowText" lastClr="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77291" y="4849367"/>
            <a:ext cx="1560830" cy="1235710"/>
          </a:xfrm>
          <a:custGeom>
            <a:avLst/>
            <a:gdLst/>
            <a:ahLst/>
            <a:cxnLst/>
            <a:rect l="l" t="t" r="r" b="b"/>
            <a:pathLst>
              <a:path w="1560829" h="1235710">
                <a:moveTo>
                  <a:pt x="1560576" y="617981"/>
                </a:move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close/>
              </a:path>
            </a:pathLst>
          </a:custGeom>
          <a:solidFill>
            <a:srgbClr val="FFFF66"/>
          </a:solidFill>
        </p:spPr>
        <p:txBody>
          <a:bodyPr wrap="square" lIns="0" tIns="0" rIns="0" bIns="0" rtlCol="0"/>
          <a:lstStyle/>
          <a:p>
            <a:endParaRPr/>
          </a:p>
        </p:txBody>
      </p:sp>
      <p:sp>
        <p:nvSpPr>
          <p:cNvPr id="3" name="object 3"/>
          <p:cNvSpPr txBox="1"/>
          <p:nvPr/>
        </p:nvSpPr>
        <p:spPr>
          <a:xfrm>
            <a:off x="1003300" y="1176041"/>
            <a:ext cx="8425180" cy="4909036"/>
          </a:xfrm>
          <a:prstGeom prst="rect">
            <a:avLst/>
          </a:prstGeom>
        </p:spPr>
        <p:txBody>
          <a:bodyPr vert="horz" wrap="square" lIns="0" tIns="0" rIns="0" bIns="0" rtlCol="0">
            <a:spAutoFit/>
          </a:bodyPr>
          <a:lstStyle/>
          <a:p>
            <a:pPr marL="12700" marR="49530">
              <a:lnSpc>
                <a:spcPct val="119700"/>
              </a:lnSpc>
            </a:pPr>
            <a:r>
              <a:rPr sz="2000" dirty="0">
                <a:latin typeface="Wingdings"/>
                <a:cs typeface="Wingdings"/>
              </a:rPr>
              <a:t></a:t>
            </a:r>
            <a:r>
              <a:rPr sz="2000" spc="-5" dirty="0">
                <a:latin typeface="+mn-ea"/>
                <a:cs typeface="微软雅黑"/>
              </a:rPr>
              <a:t>一个确定性连接联系总是存在于两个实</a:t>
            </a:r>
            <a:r>
              <a:rPr sz="2000" dirty="0">
                <a:latin typeface="+mn-ea"/>
                <a:cs typeface="微软雅黑"/>
              </a:rPr>
              <a:t>体</a:t>
            </a:r>
            <a:r>
              <a:rPr sz="2000" spc="-5" dirty="0">
                <a:latin typeface="+mn-ea"/>
                <a:cs typeface="微软雅黑"/>
              </a:rPr>
              <a:t>之间，一个作为父实体，另一个 作为子实体</a:t>
            </a:r>
            <a:endParaRPr sz="2000" dirty="0">
              <a:latin typeface="+mn-ea"/>
              <a:cs typeface="微软雅黑"/>
            </a:endParaRPr>
          </a:p>
          <a:p>
            <a:pPr marL="355600" indent="-342900">
              <a:lnSpc>
                <a:spcPct val="100000"/>
              </a:lnSpc>
              <a:spcBef>
                <a:spcPts val="470"/>
              </a:spcBef>
              <a:buFont typeface="Wingdings" panose="05000000000000000000" pitchFamily="2" charset="2"/>
              <a:buChar char="q"/>
            </a:pPr>
            <a:r>
              <a:rPr sz="2000" spc="-5" dirty="0" err="1">
                <a:latin typeface="+mn-ea"/>
                <a:cs typeface="微软雅黑"/>
              </a:rPr>
              <a:t>子实体的一个实例必须且总是恰好地与父实体的一个实例相联系</a:t>
            </a:r>
            <a:endParaRPr sz="2000" dirty="0">
              <a:latin typeface="+mn-ea"/>
              <a:cs typeface="微软雅黑"/>
            </a:endParaRPr>
          </a:p>
          <a:p>
            <a:pPr marL="355600" indent="-342900">
              <a:lnSpc>
                <a:spcPct val="100000"/>
              </a:lnSpc>
              <a:spcBef>
                <a:spcPts val="470"/>
              </a:spcBef>
              <a:buFont typeface="Wingdings" panose="05000000000000000000" pitchFamily="2" charset="2"/>
              <a:buChar char="q"/>
            </a:pPr>
            <a:r>
              <a:rPr sz="2000" spc="-5" dirty="0">
                <a:solidFill>
                  <a:srgbClr val="FF0065"/>
                </a:solidFill>
                <a:latin typeface="+mn-ea"/>
                <a:cs typeface="微软雅黑"/>
              </a:rPr>
              <a:t>父实体一个实例可与子实体的0个、1个或多个实例相联系</a:t>
            </a:r>
            <a:r>
              <a:rPr sz="2000" spc="-5" dirty="0">
                <a:latin typeface="+mn-ea"/>
                <a:cs typeface="微软雅黑"/>
              </a:rPr>
              <a:t>，具体情况由特定基数而定。在子实体端标注</a:t>
            </a:r>
            <a:r>
              <a:rPr sz="2000" spc="-5" dirty="0">
                <a:solidFill>
                  <a:srgbClr val="FF0065"/>
                </a:solidFill>
                <a:latin typeface="+mn-ea"/>
                <a:cs typeface="微软雅黑"/>
              </a:rPr>
              <a:t>P</a:t>
            </a:r>
            <a:r>
              <a:rPr sz="2000" spc="-5" dirty="0">
                <a:latin typeface="+mn-ea"/>
                <a:cs typeface="微软雅黑"/>
              </a:rPr>
              <a:t>(1或大于1)/</a:t>
            </a:r>
            <a:r>
              <a:rPr sz="2000" spc="-10" dirty="0">
                <a:solidFill>
                  <a:srgbClr val="FF0065"/>
                </a:solidFill>
                <a:latin typeface="+mn-ea"/>
                <a:cs typeface="微软雅黑"/>
              </a:rPr>
              <a:t>Z</a:t>
            </a:r>
            <a:r>
              <a:rPr sz="2000" spc="-10" dirty="0">
                <a:latin typeface="+mn-ea"/>
                <a:cs typeface="微软雅黑"/>
              </a:rPr>
              <a:t>(0或1)</a:t>
            </a:r>
            <a:r>
              <a:rPr sz="2000" dirty="0">
                <a:latin typeface="+mn-ea"/>
                <a:cs typeface="微软雅黑"/>
              </a:rPr>
              <a:t>/</a:t>
            </a:r>
            <a:r>
              <a:rPr sz="2000" dirty="0">
                <a:solidFill>
                  <a:srgbClr val="FF0065"/>
                </a:solidFill>
                <a:latin typeface="+mn-ea"/>
                <a:cs typeface="微软雅黑"/>
              </a:rPr>
              <a:t>n</a:t>
            </a:r>
            <a:r>
              <a:rPr sz="2000" spc="-10" dirty="0">
                <a:latin typeface="+mn-ea"/>
                <a:cs typeface="微软雅黑"/>
              </a:rPr>
              <a:t>(确定数目)/</a:t>
            </a:r>
            <a:r>
              <a:rPr sz="2000" spc="-5" dirty="0">
                <a:solidFill>
                  <a:srgbClr val="FF0065"/>
                </a:solidFill>
                <a:latin typeface="+mn-ea"/>
                <a:cs typeface="微软雅黑"/>
              </a:rPr>
              <a:t>&lt;省略&gt; </a:t>
            </a:r>
            <a:r>
              <a:rPr sz="2000" spc="-5" dirty="0">
                <a:latin typeface="+mn-ea"/>
                <a:cs typeface="微软雅黑"/>
              </a:rPr>
              <a:t>(0,1或大于1)</a:t>
            </a:r>
            <a:endParaRPr sz="2000" dirty="0">
              <a:latin typeface="+mn-ea"/>
              <a:cs typeface="微软雅黑"/>
            </a:endParaRPr>
          </a:p>
          <a:p>
            <a:pPr marL="355600" indent="-342900">
              <a:lnSpc>
                <a:spcPct val="100000"/>
              </a:lnSpc>
              <a:spcBef>
                <a:spcPts val="90"/>
              </a:spcBef>
              <a:buFont typeface="Wingdings" panose="05000000000000000000" pitchFamily="2" charset="2"/>
              <a:buChar char="q"/>
            </a:pPr>
            <a:r>
              <a:rPr sz="2000" spc="-5" dirty="0" err="1">
                <a:latin typeface="+mn-ea"/>
                <a:cs typeface="微软雅黑"/>
              </a:rPr>
              <a:t>在标定联系中的子实体总是一个从属标识符实体</a:t>
            </a:r>
            <a:r>
              <a:rPr sz="2000" spc="-5" dirty="0">
                <a:latin typeface="+mn-ea"/>
                <a:cs typeface="微软雅黑"/>
              </a:rPr>
              <a:t>。</a:t>
            </a:r>
            <a:endParaRPr sz="2000" dirty="0">
              <a:latin typeface="+mn-ea"/>
              <a:cs typeface="微软雅黑"/>
            </a:endParaRPr>
          </a:p>
          <a:p>
            <a:pPr marL="355600" marR="49530" indent="-342900">
              <a:lnSpc>
                <a:spcPts val="2870"/>
              </a:lnSpc>
              <a:spcBef>
                <a:spcPts val="85"/>
              </a:spcBef>
              <a:buFont typeface="Wingdings" panose="05000000000000000000" pitchFamily="2" charset="2"/>
              <a:buChar char="q"/>
            </a:pPr>
            <a:r>
              <a:rPr sz="2000" spc="-5" dirty="0" err="1">
                <a:latin typeface="+mn-ea"/>
                <a:cs typeface="微软雅黑"/>
              </a:rPr>
              <a:t>一个实体可以与任意多个其他实体相联</a:t>
            </a:r>
            <a:r>
              <a:rPr sz="2000" dirty="0" err="1">
                <a:latin typeface="+mn-ea"/>
                <a:cs typeface="微软雅黑"/>
              </a:rPr>
              <a:t>系</a:t>
            </a:r>
            <a:r>
              <a:rPr sz="2000" spc="-5" dirty="0" err="1">
                <a:latin typeface="+mn-ea"/>
                <a:cs typeface="微软雅黑"/>
              </a:rPr>
              <a:t>，可以在不同的联系中充当不同</a:t>
            </a:r>
            <a:r>
              <a:rPr sz="2000" spc="-5" dirty="0">
                <a:latin typeface="+mn-ea"/>
                <a:cs typeface="微软雅黑"/>
              </a:rPr>
              <a:t> 的角色，如在一些联系中充当父实体，</a:t>
            </a:r>
            <a:r>
              <a:rPr sz="2000" dirty="0">
                <a:latin typeface="+mn-ea"/>
                <a:cs typeface="微软雅黑"/>
              </a:rPr>
              <a:t>而</a:t>
            </a:r>
            <a:r>
              <a:rPr sz="2000" spc="-5" dirty="0">
                <a:latin typeface="+mn-ea"/>
                <a:cs typeface="微软雅黑"/>
              </a:rPr>
              <a:t>在另外一些联系中充当子实体</a:t>
            </a:r>
            <a:r>
              <a:rPr sz="2000" spc="-5" dirty="0">
                <a:latin typeface="微软雅黑"/>
                <a:cs typeface="微软雅黑"/>
              </a:rPr>
              <a:t>。</a:t>
            </a:r>
            <a:endParaRPr sz="2000" dirty="0">
              <a:latin typeface="微软雅黑"/>
              <a:cs typeface="微软雅黑"/>
            </a:endParaRPr>
          </a:p>
          <a:p>
            <a:pPr>
              <a:lnSpc>
                <a:spcPct val="100000"/>
              </a:lnSpc>
              <a:spcBef>
                <a:spcPts val="29"/>
              </a:spcBef>
            </a:pPr>
            <a:endParaRPr sz="2850" dirty="0">
              <a:latin typeface="Times New Roman"/>
              <a:cs typeface="Times New Roman"/>
            </a:endParaRPr>
          </a:p>
          <a:p>
            <a:pPr marL="5747385" marR="1400175" indent="635" algn="ctr">
              <a:lnSpc>
                <a:spcPct val="100000"/>
              </a:lnSpc>
            </a:pPr>
            <a:r>
              <a:rPr sz="2000" b="1" spc="-5" dirty="0">
                <a:solidFill>
                  <a:srgbClr val="3333CC"/>
                </a:solidFill>
                <a:latin typeface="微软雅黑"/>
                <a:cs typeface="微软雅黑"/>
              </a:rPr>
              <a:t>请仔细阅 读，并遵照 执行</a:t>
            </a:r>
            <a:endParaRPr sz="2000" dirty="0">
              <a:latin typeface="微软雅黑"/>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的标定联系与非标定联系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一些规则</a:t>
            </a:r>
            <a:endParaRPr sz="2000" dirty="0">
              <a:latin typeface="华文中宋"/>
              <a:cs typeface="华文中宋"/>
            </a:endParaRPr>
          </a:p>
        </p:txBody>
      </p:sp>
      <p:sp>
        <p:nvSpPr>
          <p:cNvPr id="5" name="object 5"/>
          <p:cNvSpPr/>
          <p:nvPr/>
        </p:nvSpPr>
        <p:spPr>
          <a:xfrm>
            <a:off x="6521843" y="4727447"/>
            <a:ext cx="1871980" cy="1477645"/>
          </a:xfrm>
          <a:custGeom>
            <a:avLst/>
            <a:gdLst/>
            <a:ahLst/>
            <a:cxnLst/>
            <a:rect l="l" t="t" r="r" b="b"/>
            <a:pathLst>
              <a:path w="1871979" h="1477645">
                <a:moveTo>
                  <a:pt x="1871472" y="739140"/>
                </a:moveTo>
                <a:lnTo>
                  <a:pt x="1868368" y="678489"/>
                </a:lnTo>
                <a:lnTo>
                  <a:pt x="1859220" y="619195"/>
                </a:lnTo>
                <a:lnTo>
                  <a:pt x="1844268" y="561445"/>
                </a:lnTo>
                <a:lnTo>
                  <a:pt x="1823752" y="505431"/>
                </a:lnTo>
                <a:lnTo>
                  <a:pt x="1797915" y="451342"/>
                </a:lnTo>
                <a:lnTo>
                  <a:pt x="1766997" y="399367"/>
                </a:lnTo>
                <a:lnTo>
                  <a:pt x="1731239" y="349696"/>
                </a:lnTo>
                <a:lnTo>
                  <a:pt x="1690884" y="302520"/>
                </a:lnTo>
                <a:lnTo>
                  <a:pt x="1646171" y="258027"/>
                </a:lnTo>
                <a:lnTo>
                  <a:pt x="1597342" y="216408"/>
                </a:lnTo>
                <a:lnTo>
                  <a:pt x="1544638" y="177851"/>
                </a:lnTo>
                <a:lnTo>
                  <a:pt x="1488301" y="142548"/>
                </a:lnTo>
                <a:lnTo>
                  <a:pt x="1428572" y="110688"/>
                </a:lnTo>
                <a:lnTo>
                  <a:pt x="1365691" y="82460"/>
                </a:lnTo>
                <a:lnTo>
                  <a:pt x="1299900" y="58054"/>
                </a:lnTo>
                <a:lnTo>
                  <a:pt x="1231440" y="37661"/>
                </a:lnTo>
                <a:lnTo>
                  <a:pt x="1160553" y="21468"/>
                </a:lnTo>
                <a:lnTo>
                  <a:pt x="1087479" y="9668"/>
                </a:lnTo>
                <a:lnTo>
                  <a:pt x="1012459" y="2448"/>
                </a:lnTo>
                <a:lnTo>
                  <a:pt x="935736" y="0"/>
                </a:lnTo>
                <a:lnTo>
                  <a:pt x="858909" y="2448"/>
                </a:lnTo>
                <a:lnTo>
                  <a:pt x="783807" y="9668"/>
                </a:lnTo>
                <a:lnTo>
                  <a:pt x="710671" y="21468"/>
                </a:lnTo>
                <a:lnTo>
                  <a:pt x="639738" y="37661"/>
                </a:lnTo>
                <a:lnTo>
                  <a:pt x="571249" y="58054"/>
                </a:lnTo>
                <a:lnTo>
                  <a:pt x="505444" y="82460"/>
                </a:lnTo>
                <a:lnTo>
                  <a:pt x="442561" y="110688"/>
                </a:lnTo>
                <a:lnTo>
                  <a:pt x="382840" y="142548"/>
                </a:lnTo>
                <a:lnTo>
                  <a:pt x="326521" y="177851"/>
                </a:lnTo>
                <a:lnTo>
                  <a:pt x="273843" y="216408"/>
                </a:lnTo>
                <a:lnTo>
                  <a:pt x="225046" y="258027"/>
                </a:lnTo>
                <a:lnTo>
                  <a:pt x="180368" y="302520"/>
                </a:lnTo>
                <a:lnTo>
                  <a:pt x="140050" y="349696"/>
                </a:lnTo>
                <a:lnTo>
                  <a:pt x="104330" y="399367"/>
                </a:lnTo>
                <a:lnTo>
                  <a:pt x="73449" y="451342"/>
                </a:lnTo>
                <a:lnTo>
                  <a:pt x="47646" y="505431"/>
                </a:lnTo>
                <a:lnTo>
                  <a:pt x="27160" y="561445"/>
                </a:lnTo>
                <a:lnTo>
                  <a:pt x="12230" y="619195"/>
                </a:lnTo>
                <a:lnTo>
                  <a:pt x="3097" y="678489"/>
                </a:lnTo>
                <a:lnTo>
                  <a:pt x="0" y="739140"/>
                </a:lnTo>
                <a:lnTo>
                  <a:pt x="3097" y="799681"/>
                </a:lnTo>
                <a:lnTo>
                  <a:pt x="12230" y="858878"/>
                </a:lnTo>
                <a:lnTo>
                  <a:pt x="27160" y="916540"/>
                </a:lnTo>
                <a:lnTo>
                  <a:pt x="47646" y="972476"/>
                </a:lnTo>
                <a:lnTo>
                  <a:pt x="73449" y="1026497"/>
                </a:lnTo>
                <a:lnTo>
                  <a:pt x="104330" y="1078412"/>
                </a:lnTo>
                <a:lnTo>
                  <a:pt x="140050" y="1128030"/>
                </a:lnTo>
                <a:lnTo>
                  <a:pt x="165354" y="1157610"/>
                </a:lnTo>
                <a:lnTo>
                  <a:pt x="165354" y="739140"/>
                </a:lnTo>
                <a:lnTo>
                  <a:pt x="167909" y="689239"/>
                </a:lnTo>
                <a:lnTo>
                  <a:pt x="175444" y="640455"/>
                </a:lnTo>
                <a:lnTo>
                  <a:pt x="187759" y="592943"/>
                </a:lnTo>
                <a:lnTo>
                  <a:pt x="204654" y="546859"/>
                </a:lnTo>
                <a:lnTo>
                  <a:pt x="225933" y="502360"/>
                </a:lnTo>
                <a:lnTo>
                  <a:pt x="251394" y="459601"/>
                </a:lnTo>
                <a:lnTo>
                  <a:pt x="280840" y="418737"/>
                </a:lnTo>
                <a:lnTo>
                  <a:pt x="314072" y="379927"/>
                </a:lnTo>
                <a:lnTo>
                  <a:pt x="350890" y="343324"/>
                </a:lnTo>
                <a:lnTo>
                  <a:pt x="391096" y="309086"/>
                </a:lnTo>
                <a:lnTo>
                  <a:pt x="434491" y="277368"/>
                </a:lnTo>
                <a:lnTo>
                  <a:pt x="480876" y="248326"/>
                </a:lnTo>
                <a:lnTo>
                  <a:pt x="530053" y="222117"/>
                </a:lnTo>
                <a:lnTo>
                  <a:pt x="581822" y="198896"/>
                </a:lnTo>
                <a:lnTo>
                  <a:pt x="635984" y="178819"/>
                </a:lnTo>
                <a:lnTo>
                  <a:pt x="692341" y="162043"/>
                </a:lnTo>
                <a:lnTo>
                  <a:pt x="750693" y="148724"/>
                </a:lnTo>
                <a:lnTo>
                  <a:pt x="810842" y="139016"/>
                </a:lnTo>
                <a:lnTo>
                  <a:pt x="872589" y="133078"/>
                </a:lnTo>
                <a:lnTo>
                  <a:pt x="935736" y="131064"/>
                </a:lnTo>
                <a:lnTo>
                  <a:pt x="998876" y="133078"/>
                </a:lnTo>
                <a:lnTo>
                  <a:pt x="1060607" y="139016"/>
                </a:lnTo>
                <a:lnTo>
                  <a:pt x="1120732" y="148724"/>
                </a:lnTo>
                <a:lnTo>
                  <a:pt x="1179051" y="162043"/>
                </a:lnTo>
                <a:lnTo>
                  <a:pt x="1235368" y="178819"/>
                </a:lnTo>
                <a:lnTo>
                  <a:pt x="1289485" y="198896"/>
                </a:lnTo>
                <a:lnTo>
                  <a:pt x="1341204" y="222117"/>
                </a:lnTo>
                <a:lnTo>
                  <a:pt x="1390326" y="248326"/>
                </a:lnTo>
                <a:lnTo>
                  <a:pt x="1436656" y="277368"/>
                </a:lnTo>
                <a:lnTo>
                  <a:pt x="1479994" y="309086"/>
                </a:lnTo>
                <a:lnTo>
                  <a:pt x="1520143" y="343324"/>
                </a:lnTo>
                <a:lnTo>
                  <a:pt x="1556906" y="379927"/>
                </a:lnTo>
                <a:lnTo>
                  <a:pt x="1590084" y="418737"/>
                </a:lnTo>
                <a:lnTo>
                  <a:pt x="1619480" y="459601"/>
                </a:lnTo>
                <a:lnTo>
                  <a:pt x="1644896" y="502360"/>
                </a:lnTo>
                <a:lnTo>
                  <a:pt x="1666134" y="546859"/>
                </a:lnTo>
                <a:lnTo>
                  <a:pt x="1682997" y="592943"/>
                </a:lnTo>
                <a:lnTo>
                  <a:pt x="1695286" y="640455"/>
                </a:lnTo>
                <a:lnTo>
                  <a:pt x="1702805" y="689239"/>
                </a:lnTo>
                <a:lnTo>
                  <a:pt x="1705356" y="739140"/>
                </a:lnTo>
                <a:lnTo>
                  <a:pt x="1705356" y="1158260"/>
                </a:lnTo>
                <a:lnTo>
                  <a:pt x="1731239" y="1128030"/>
                </a:lnTo>
                <a:lnTo>
                  <a:pt x="1766997" y="1078412"/>
                </a:lnTo>
                <a:lnTo>
                  <a:pt x="1797915" y="1026497"/>
                </a:lnTo>
                <a:lnTo>
                  <a:pt x="1823752" y="972476"/>
                </a:lnTo>
                <a:lnTo>
                  <a:pt x="1844268" y="916540"/>
                </a:lnTo>
                <a:lnTo>
                  <a:pt x="1859220" y="858878"/>
                </a:lnTo>
                <a:lnTo>
                  <a:pt x="1868368" y="799681"/>
                </a:lnTo>
                <a:lnTo>
                  <a:pt x="1871472" y="739140"/>
                </a:lnTo>
                <a:close/>
              </a:path>
              <a:path w="1871979" h="1477645">
                <a:moveTo>
                  <a:pt x="1705356" y="1158260"/>
                </a:moveTo>
                <a:lnTo>
                  <a:pt x="1705356" y="739140"/>
                </a:lnTo>
                <a:lnTo>
                  <a:pt x="1702805" y="788937"/>
                </a:lnTo>
                <a:lnTo>
                  <a:pt x="1695286" y="837639"/>
                </a:lnTo>
                <a:lnTo>
                  <a:pt x="1682997" y="885088"/>
                </a:lnTo>
                <a:lnTo>
                  <a:pt x="1666134" y="931127"/>
                </a:lnTo>
                <a:lnTo>
                  <a:pt x="1644896" y="975598"/>
                </a:lnTo>
                <a:lnTo>
                  <a:pt x="1619480" y="1018342"/>
                </a:lnTo>
                <a:lnTo>
                  <a:pt x="1590084" y="1059204"/>
                </a:lnTo>
                <a:lnTo>
                  <a:pt x="1556906" y="1098023"/>
                </a:lnTo>
                <a:lnTo>
                  <a:pt x="1520143" y="1134644"/>
                </a:lnTo>
                <a:lnTo>
                  <a:pt x="1479994" y="1168908"/>
                </a:lnTo>
                <a:lnTo>
                  <a:pt x="1436656" y="1200657"/>
                </a:lnTo>
                <a:lnTo>
                  <a:pt x="1390326" y="1229733"/>
                </a:lnTo>
                <a:lnTo>
                  <a:pt x="1341204" y="1255980"/>
                </a:lnTo>
                <a:lnTo>
                  <a:pt x="1289485" y="1279239"/>
                </a:lnTo>
                <a:lnTo>
                  <a:pt x="1235368" y="1299352"/>
                </a:lnTo>
                <a:lnTo>
                  <a:pt x="1179051" y="1316162"/>
                </a:lnTo>
                <a:lnTo>
                  <a:pt x="1120732" y="1329512"/>
                </a:lnTo>
                <a:lnTo>
                  <a:pt x="1060607" y="1339242"/>
                </a:lnTo>
                <a:lnTo>
                  <a:pt x="998876" y="1345196"/>
                </a:lnTo>
                <a:lnTo>
                  <a:pt x="935736" y="1347216"/>
                </a:lnTo>
                <a:lnTo>
                  <a:pt x="872589" y="1345196"/>
                </a:lnTo>
                <a:lnTo>
                  <a:pt x="810842" y="1339242"/>
                </a:lnTo>
                <a:lnTo>
                  <a:pt x="750693" y="1329512"/>
                </a:lnTo>
                <a:lnTo>
                  <a:pt x="692341" y="1316162"/>
                </a:lnTo>
                <a:lnTo>
                  <a:pt x="635984" y="1299352"/>
                </a:lnTo>
                <a:lnTo>
                  <a:pt x="581822" y="1279239"/>
                </a:lnTo>
                <a:lnTo>
                  <a:pt x="530053" y="1255980"/>
                </a:lnTo>
                <a:lnTo>
                  <a:pt x="480876" y="1229733"/>
                </a:lnTo>
                <a:lnTo>
                  <a:pt x="434491" y="1200657"/>
                </a:lnTo>
                <a:lnTo>
                  <a:pt x="391096" y="1168908"/>
                </a:lnTo>
                <a:lnTo>
                  <a:pt x="350890" y="1134644"/>
                </a:lnTo>
                <a:lnTo>
                  <a:pt x="314072" y="1098023"/>
                </a:lnTo>
                <a:lnTo>
                  <a:pt x="280840" y="1059204"/>
                </a:lnTo>
                <a:lnTo>
                  <a:pt x="251394" y="1018342"/>
                </a:lnTo>
                <a:lnTo>
                  <a:pt x="225933" y="975598"/>
                </a:lnTo>
                <a:lnTo>
                  <a:pt x="204654" y="931127"/>
                </a:lnTo>
                <a:lnTo>
                  <a:pt x="187759" y="885088"/>
                </a:lnTo>
                <a:lnTo>
                  <a:pt x="175444" y="837639"/>
                </a:lnTo>
                <a:lnTo>
                  <a:pt x="167909" y="788937"/>
                </a:lnTo>
                <a:lnTo>
                  <a:pt x="165354" y="739140"/>
                </a:lnTo>
                <a:lnTo>
                  <a:pt x="165354" y="1157610"/>
                </a:lnTo>
                <a:lnTo>
                  <a:pt x="225046" y="1219617"/>
                </a:lnTo>
                <a:lnTo>
                  <a:pt x="273843" y="1261205"/>
                </a:lnTo>
                <a:lnTo>
                  <a:pt x="326521" y="1299735"/>
                </a:lnTo>
                <a:lnTo>
                  <a:pt x="382840" y="1335017"/>
                </a:lnTo>
                <a:lnTo>
                  <a:pt x="442561" y="1366862"/>
                </a:lnTo>
                <a:lnTo>
                  <a:pt x="505444" y="1395077"/>
                </a:lnTo>
                <a:lnTo>
                  <a:pt x="571249" y="1419475"/>
                </a:lnTo>
                <a:lnTo>
                  <a:pt x="639738" y="1439863"/>
                </a:lnTo>
                <a:lnTo>
                  <a:pt x="710671" y="1456051"/>
                </a:lnTo>
                <a:lnTo>
                  <a:pt x="783807" y="1467850"/>
                </a:lnTo>
                <a:lnTo>
                  <a:pt x="858909" y="1475069"/>
                </a:lnTo>
                <a:lnTo>
                  <a:pt x="935736" y="1477518"/>
                </a:lnTo>
                <a:lnTo>
                  <a:pt x="1012459" y="1475069"/>
                </a:lnTo>
                <a:lnTo>
                  <a:pt x="1087479" y="1467850"/>
                </a:lnTo>
                <a:lnTo>
                  <a:pt x="1160553" y="1456051"/>
                </a:lnTo>
                <a:lnTo>
                  <a:pt x="1231440" y="1439863"/>
                </a:lnTo>
                <a:lnTo>
                  <a:pt x="1299900" y="1419475"/>
                </a:lnTo>
                <a:lnTo>
                  <a:pt x="1365691" y="1395077"/>
                </a:lnTo>
                <a:lnTo>
                  <a:pt x="1428572" y="1366862"/>
                </a:lnTo>
                <a:lnTo>
                  <a:pt x="1488301" y="1335017"/>
                </a:lnTo>
                <a:lnTo>
                  <a:pt x="1544638" y="1299735"/>
                </a:lnTo>
                <a:lnTo>
                  <a:pt x="1597342" y="1261205"/>
                </a:lnTo>
                <a:lnTo>
                  <a:pt x="1646171" y="1219617"/>
                </a:lnTo>
                <a:lnTo>
                  <a:pt x="1690884" y="1175162"/>
                </a:lnTo>
                <a:lnTo>
                  <a:pt x="1705356" y="1158260"/>
                </a:lnTo>
                <a:close/>
              </a:path>
            </a:pathLst>
          </a:custGeom>
          <a:solidFill>
            <a:srgbClr val="B90000"/>
          </a:solidFill>
        </p:spPr>
        <p:txBody>
          <a:bodyPr wrap="square" lIns="0" tIns="0" rIns="0" bIns="0" rtlCol="0"/>
          <a:lstStyle/>
          <a:p>
            <a:endParaRPr/>
          </a:p>
        </p:txBody>
      </p:sp>
      <p:sp>
        <p:nvSpPr>
          <p:cNvPr id="7" name="object 7"/>
          <p:cNvSpPr/>
          <p:nvPr/>
        </p:nvSpPr>
        <p:spPr>
          <a:xfrm>
            <a:off x="6677291" y="4849367"/>
            <a:ext cx="1560830" cy="1235710"/>
          </a:xfrm>
          <a:custGeom>
            <a:avLst/>
            <a:gdLst/>
            <a:ahLst/>
            <a:cxnLst/>
            <a:rect l="l" t="t" r="r" b="b"/>
            <a:pathLst>
              <a:path w="1560829" h="1235710">
                <a:moveTo>
                  <a:pt x="780288" y="0"/>
                </a:move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close/>
              </a:path>
            </a:pathLst>
          </a:custGeom>
          <a:ln w="28575">
            <a:solidFill>
              <a:srgbClr val="FFFFFF"/>
            </a:solidFill>
          </a:ln>
        </p:spPr>
        <p:txBody>
          <a:bodyPr wrap="square" lIns="0" tIns="0" rIns="0" bIns="0" rtlCol="0"/>
          <a:lstStyle/>
          <a:p>
            <a:endParaRPr/>
          </a:p>
        </p:txBody>
      </p:sp>
      <p:sp>
        <p:nvSpPr>
          <p:cNvPr id="8" name="标题 6">
            <a:extLst>
              <a:ext uri="{FF2B5EF4-FFF2-40B4-BE49-F238E27FC236}">
                <a16:creationId xmlns:a16="http://schemas.microsoft.com/office/drawing/2014/main" id="{CB352265-A35E-479A-9932-D230F9688090}"/>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的标定联系与非标定联系</a:t>
            </a:r>
            <a:endParaRPr lang="zh-CN" altLang="en-US" kern="0" dirty="0">
              <a:solidFill>
                <a:sysClr val="windowText" lastClr="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598043" y="4757165"/>
            <a:ext cx="1776730" cy="1329055"/>
          </a:xfrm>
          <a:custGeom>
            <a:avLst/>
            <a:gdLst/>
            <a:ahLst/>
            <a:cxnLst/>
            <a:rect l="l" t="t" r="r" b="b"/>
            <a:pathLst>
              <a:path w="1776729" h="1329054">
                <a:moveTo>
                  <a:pt x="1776221" y="664463"/>
                </a:move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close/>
              </a:path>
            </a:pathLst>
          </a:custGeom>
          <a:solidFill>
            <a:srgbClr val="FFFF66"/>
          </a:solidFill>
        </p:spPr>
        <p:txBody>
          <a:bodyPr wrap="square" lIns="0" tIns="0" rIns="0" bIns="0" rtlCol="0"/>
          <a:lstStyle/>
          <a:p>
            <a:endParaRPr/>
          </a:p>
        </p:txBody>
      </p:sp>
      <p:sp>
        <p:nvSpPr>
          <p:cNvPr id="3" name="object 3"/>
          <p:cNvSpPr txBox="1"/>
          <p:nvPr/>
        </p:nvSpPr>
        <p:spPr>
          <a:xfrm>
            <a:off x="1087500" y="1437085"/>
            <a:ext cx="8101330" cy="4493538"/>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联系(Relationship</a:t>
            </a:r>
            <a:r>
              <a:rPr sz="2400" b="1" spc="-10" dirty="0">
                <a:latin typeface="Arial" panose="020B0604020202020204" pitchFamily="34" charset="0"/>
                <a:ea typeface="Microsoft JhengHei UI" panose="020B0604030504040204" pitchFamily="34" charset="-120"/>
                <a:cs typeface="微软雅黑"/>
              </a:rPr>
              <a:t>)</a:t>
            </a:r>
            <a:r>
              <a:rPr sz="2400" spc="-5" dirty="0">
                <a:latin typeface="Arial" panose="020B0604020202020204" pitchFamily="34" charset="0"/>
                <a:ea typeface="Microsoft JhengHei UI" panose="020B0604030504040204" pitchFamily="34" charset="-120"/>
                <a:cs typeface="微软雅黑"/>
              </a:rPr>
              <a:t>:</a:t>
            </a:r>
            <a:r>
              <a:rPr sz="2400" dirty="0">
                <a:latin typeface="Arial" panose="020B0604020202020204" pitchFamily="34" charset="0"/>
                <a:ea typeface="Microsoft JhengHei UI" panose="020B0604030504040204" pitchFamily="34" charset="-120"/>
                <a:cs typeface="微软雅黑"/>
              </a:rPr>
              <a:t> </a:t>
            </a:r>
            <a:r>
              <a:rPr sz="2000" spc="-5" dirty="0">
                <a:latin typeface="Arial" panose="020B0604020202020204" pitchFamily="34" charset="0"/>
                <a:ea typeface="Microsoft JhengHei UI" panose="020B0604030504040204" pitchFamily="34" charset="-120"/>
                <a:cs typeface="微软雅黑"/>
              </a:rPr>
              <a:t>是实体之间的一种连接关系</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810"/>
              </a:spcBef>
              <a:buFont typeface="Wingdings" panose="05000000000000000000" pitchFamily="2" charset="2"/>
              <a:buChar char="q"/>
            </a:pPr>
            <a:r>
              <a:rPr sz="2000" spc="-5" dirty="0" err="1">
                <a:latin typeface="+mn-ea"/>
                <a:cs typeface="微软雅黑"/>
              </a:rPr>
              <a:t>联系有连接联系、分类联系、和不确定性联系</a:t>
            </a:r>
            <a:endParaRPr sz="2000" dirty="0">
              <a:latin typeface="+mn-ea"/>
              <a:cs typeface="微软雅黑"/>
            </a:endParaRPr>
          </a:p>
          <a:p>
            <a:pPr marL="355600" marR="5080" indent="-342900">
              <a:lnSpc>
                <a:spcPct val="130300"/>
              </a:lnSpc>
              <a:buFont typeface="Wingdings" panose="05000000000000000000" pitchFamily="2" charset="2"/>
              <a:buChar char="q"/>
            </a:pPr>
            <a:r>
              <a:rPr sz="2000" spc="-5" dirty="0" err="1">
                <a:latin typeface="+mn-ea"/>
                <a:cs typeface="微软雅黑"/>
              </a:rPr>
              <a:t>连接联系，又称父子联系或依存联系，又可进一步区分为标定联系和非</a:t>
            </a:r>
            <a:r>
              <a:rPr sz="2000" spc="-5" dirty="0">
                <a:latin typeface="+mn-ea"/>
                <a:cs typeface="微软雅黑"/>
              </a:rPr>
              <a:t> 标定联系</a:t>
            </a:r>
            <a:endParaRPr sz="2000" dirty="0">
              <a:latin typeface="+mn-ea"/>
              <a:cs typeface="微软雅黑"/>
            </a:endParaRPr>
          </a:p>
          <a:p>
            <a:pPr marL="812165" indent="-342900">
              <a:lnSpc>
                <a:spcPct val="100000"/>
              </a:lnSpc>
              <a:spcBef>
                <a:spcPts val="725"/>
              </a:spcBef>
              <a:buFont typeface="Wingdings" panose="05000000000000000000" pitchFamily="2" charset="2"/>
              <a:buChar char="ü"/>
            </a:pPr>
            <a:r>
              <a:rPr sz="2000" b="1" spc="-5" dirty="0" err="1">
                <a:solidFill>
                  <a:srgbClr val="656533"/>
                </a:solidFill>
                <a:latin typeface="+mn-ea"/>
                <a:cs typeface="微软雅黑"/>
              </a:rPr>
              <a:t>标定联系</a:t>
            </a:r>
            <a:endParaRPr sz="2000" dirty="0">
              <a:latin typeface="+mn-ea"/>
              <a:cs typeface="微软雅黑"/>
            </a:endParaRPr>
          </a:p>
          <a:p>
            <a:pPr marL="812165" indent="-342900">
              <a:lnSpc>
                <a:spcPct val="100000"/>
              </a:lnSpc>
              <a:spcBef>
                <a:spcPts val="725"/>
              </a:spcBef>
              <a:buFont typeface="Wingdings" panose="05000000000000000000" pitchFamily="2" charset="2"/>
              <a:buChar char="ü"/>
            </a:pPr>
            <a:r>
              <a:rPr sz="2000" b="1" spc="-5" dirty="0" err="1">
                <a:solidFill>
                  <a:srgbClr val="656533"/>
                </a:solidFill>
                <a:latin typeface="+mn-ea"/>
                <a:cs typeface="微软雅黑"/>
              </a:rPr>
              <a:t>非标定联系</a:t>
            </a:r>
            <a:endParaRPr sz="2000" dirty="0">
              <a:latin typeface="+mn-ea"/>
              <a:cs typeface="微软雅黑"/>
            </a:endParaRPr>
          </a:p>
          <a:p>
            <a:pPr marL="812165" indent="-342900">
              <a:lnSpc>
                <a:spcPct val="100000"/>
              </a:lnSpc>
              <a:spcBef>
                <a:spcPts val="725"/>
              </a:spcBef>
              <a:buFont typeface="Wingdings" panose="05000000000000000000" pitchFamily="2" charset="2"/>
              <a:buChar char="ü"/>
            </a:pPr>
            <a:r>
              <a:rPr sz="2000" b="1" spc="-5" dirty="0" err="1">
                <a:solidFill>
                  <a:srgbClr val="656533"/>
                </a:solidFill>
                <a:latin typeface="+mn-ea"/>
                <a:cs typeface="微软雅黑"/>
              </a:rPr>
              <a:t>分类联系</a:t>
            </a:r>
            <a:endParaRPr sz="2000" dirty="0">
              <a:latin typeface="+mn-ea"/>
              <a:cs typeface="微软雅黑"/>
            </a:endParaRPr>
          </a:p>
          <a:p>
            <a:pPr marL="812165" indent="-342900">
              <a:lnSpc>
                <a:spcPct val="100000"/>
              </a:lnSpc>
              <a:spcBef>
                <a:spcPts val="720"/>
              </a:spcBef>
              <a:buFont typeface="Wingdings" panose="05000000000000000000" pitchFamily="2" charset="2"/>
              <a:buChar char="ü"/>
            </a:pPr>
            <a:r>
              <a:rPr sz="2000" b="1" spc="-5" dirty="0" err="1">
                <a:latin typeface="+mn-ea"/>
                <a:cs typeface="微软雅黑"/>
              </a:rPr>
              <a:t>非确定联系</a:t>
            </a:r>
            <a:endParaRPr sz="2000" dirty="0">
              <a:latin typeface="+mn-ea"/>
              <a:cs typeface="微软雅黑"/>
            </a:endParaRPr>
          </a:p>
          <a:p>
            <a:pPr>
              <a:lnSpc>
                <a:spcPct val="100000"/>
              </a:lnSpc>
              <a:spcBef>
                <a:spcPts val="7"/>
              </a:spcBef>
            </a:pPr>
            <a:endParaRPr sz="2200" dirty="0">
              <a:latin typeface="Arial" panose="020B0604020202020204" pitchFamily="34" charset="0"/>
              <a:ea typeface="Microsoft JhengHei UI" panose="020B0604030504040204" pitchFamily="34" charset="-120"/>
              <a:cs typeface="Times New Roman"/>
            </a:endParaRPr>
          </a:p>
          <a:p>
            <a:pPr marL="5636260" marR="934085" algn="ctr">
              <a:lnSpc>
                <a:spcPct val="100000"/>
              </a:lnSpc>
            </a:pPr>
            <a:r>
              <a:rPr sz="2000" b="1" spc="-5" dirty="0">
                <a:solidFill>
                  <a:srgbClr val="3333CC"/>
                </a:solidFill>
                <a:latin typeface="+mn-ea"/>
                <a:cs typeface="Arial"/>
              </a:rPr>
              <a:t>IDEF1</a:t>
            </a:r>
            <a:r>
              <a:rPr sz="2000" b="1" spc="-10" dirty="0">
                <a:solidFill>
                  <a:srgbClr val="3333CC"/>
                </a:solidFill>
                <a:latin typeface="+mn-ea"/>
                <a:cs typeface="Arial"/>
              </a:rPr>
              <a:t>x</a:t>
            </a:r>
            <a:r>
              <a:rPr sz="2000" b="1" spc="-5" dirty="0">
                <a:solidFill>
                  <a:srgbClr val="3333CC"/>
                </a:solidFill>
                <a:latin typeface="+mn-ea"/>
                <a:cs typeface="微软雅黑"/>
              </a:rPr>
              <a:t>建模 重点在联系的 识别与处理</a:t>
            </a:r>
            <a:endParaRPr sz="2000" dirty="0">
              <a:latin typeface="+mn-ea"/>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的非确定联系 </a:t>
            </a:r>
            <a:r>
              <a:rPr sz="2000" spc="-5" dirty="0">
                <a:solidFill>
                  <a:srgbClr val="FFFFFF"/>
                </a:solidFill>
                <a:latin typeface="Arial"/>
                <a:cs typeface="Arial"/>
              </a:rPr>
              <a:t>(1)IDEF1</a:t>
            </a:r>
            <a:r>
              <a:rPr sz="2000" spc="-10" dirty="0">
                <a:solidFill>
                  <a:srgbClr val="FFFFFF"/>
                </a:solidFill>
                <a:latin typeface="Arial"/>
                <a:cs typeface="Arial"/>
              </a:rPr>
              <a:t>x</a:t>
            </a:r>
            <a:r>
              <a:rPr sz="2000" spc="-5" dirty="0">
                <a:solidFill>
                  <a:srgbClr val="FFFFFF"/>
                </a:solidFill>
                <a:latin typeface="华文中宋"/>
                <a:cs typeface="华文中宋"/>
              </a:rPr>
              <a:t>的联系分类</a:t>
            </a:r>
            <a:endParaRPr sz="2000">
              <a:latin typeface="华文中宋"/>
              <a:cs typeface="华文中宋"/>
            </a:endParaRPr>
          </a:p>
        </p:txBody>
      </p:sp>
      <p:sp>
        <p:nvSpPr>
          <p:cNvPr id="5" name="object 5"/>
          <p:cNvSpPr/>
          <p:nvPr/>
        </p:nvSpPr>
        <p:spPr>
          <a:xfrm>
            <a:off x="6421259" y="4627626"/>
            <a:ext cx="2129155" cy="1587500"/>
          </a:xfrm>
          <a:custGeom>
            <a:avLst/>
            <a:gdLst/>
            <a:ahLst/>
            <a:cxnLst/>
            <a:rect l="l" t="t" r="r" b="b"/>
            <a:pathLst>
              <a:path w="2129154" h="1587500">
                <a:moveTo>
                  <a:pt x="2129028" y="793242"/>
                </a:moveTo>
                <a:lnTo>
                  <a:pt x="2125501" y="728176"/>
                </a:lnTo>
                <a:lnTo>
                  <a:pt x="2115104" y="664560"/>
                </a:lnTo>
                <a:lnTo>
                  <a:pt x="2098110" y="602599"/>
                </a:lnTo>
                <a:lnTo>
                  <a:pt x="2074791" y="542495"/>
                </a:lnTo>
                <a:lnTo>
                  <a:pt x="2045422" y="484453"/>
                </a:lnTo>
                <a:lnTo>
                  <a:pt x="2010274" y="428677"/>
                </a:lnTo>
                <a:lnTo>
                  <a:pt x="1969622" y="375371"/>
                </a:lnTo>
                <a:lnTo>
                  <a:pt x="1923739" y="324740"/>
                </a:lnTo>
                <a:lnTo>
                  <a:pt x="1872897" y="276986"/>
                </a:lnTo>
                <a:lnTo>
                  <a:pt x="1817369" y="232314"/>
                </a:lnTo>
                <a:lnTo>
                  <a:pt x="1757430" y="190929"/>
                </a:lnTo>
                <a:lnTo>
                  <a:pt x="1693352" y="153033"/>
                </a:lnTo>
                <a:lnTo>
                  <a:pt x="1625409" y="118832"/>
                </a:lnTo>
                <a:lnTo>
                  <a:pt x="1553873" y="88529"/>
                </a:lnTo>
                <a:lnTo>
                  <a:pt x="1479018" y="62329"/>
                </a:lnTo>
                <a:lnTo>
                  <a:pt x="1401116" y="40434"/>
                </a:lnTo>
                <a:lnTo>
                  <a:pt x="1320442" y="23050"/>
                </a:lnTo>
                <a:lnTo>
                  <a:pt x="1237268" y="10380"/>
                </a:lnTo>
                <a:lnTo>
                  <a:pt x="1151867" y="2629"/>
                </a:lnTo>
                <a:lnTo>
                  <a:pt x="1064514" y="0"/>
                </a:lnTo>
                <a:lnTo>
                  <a:pt x="977263" y="2629"/>
                </a:lnTo>
                <a:lnTo>
                  <a:pt x="891944" y="10380"/>
                </a:lnTo>
                <a:lnTo>
                  <a:pt x="808833" y="23050"/>
                </a:lnTo>
                <a:lnTo>
                  <a:pt x="728203" y="40434"/>
                </a:lnTo>
                <a:lnTo>
                  <a:pt x="650331" y="62329"/>
                </a:lnTo>
                <a:lnTo>
                  <a:pt x="575490" y="88529"/>
                </a:lnTo>
                <a:lnTo>
                  <a:pt x="503956" y="118832"/>
                </a:lnTo>
                <a:lnTo>
                  <a:pt x="436004" y="153033"/>
                </a:lnTo>
                <a:lnTo>
                  <a:pt x="371908" y="190929"/>
                </a:lnTo>
                <a:lnTo>
                  <a:pt x="311943" y="232314"/>
                </a:lnTo>
                <a:lnTo>
                  <a:pt x="256385" y="276986"/>
                </a:lnTo>
                <a:lnTo>
                  <a:pt x="205508" y="324740"/>
                </a:lnTo>
                <a:lnTo>
                  <a:pt x="159587" y="375371"/>
                </a:lnTo>
                <a:lnTo>
                  <a:pt x="118897" y="428677"/>
                </a:lnTo>
                <a:lnTo>
                  <a:pt x="83712" y="484453"/>
                </a:lnTo>
                <a:lnTo>
                  <a:pt x="54309" y="542495"/>
                </a:lnTo>
                <a:lnTo>
                  <a:pt x="30961" y="602599"/>
                </a:lnTo>
                <a:lnTo>
                  <a:pt x="13943" y="664560"/>
                </a:lnTo>
                <a:lnTo>
                  <a:pt x="3531" y="728176"/>
                </a:lnTo>
                <a:lnTo>
                  <a:pt x="0" y="793242"/>
                </a:lnTo>
                <a:lnTo>
                  <a:pt x="3531" y="858416"/>
                </a:lnTo>
                <a:lnTo>
                  <a:pt x="13943" y="922129"/>
                </a:lnTo>
                <a:lnTo>
                  <a:pt x="30961" y="984179"/>
                </a:lnTo>
                <a:lnTo>
                  <a:pt x="54309" y="1044360"/>
                </a:lnTo>
                <a:lnTo>
                  <a:pt x="83712" y="1102471"/>
                </a:lnTo>
                <a:lnTo>
                  <a:pt x="118897" y="1158307"/>
                </a:lnTo>
                <a:lnTo>
                  <a:pt x="159587" y="1211664"/>
                </a:lnTo>
                <a:lnTo>
                  <a:pt x="188976" y="1244097"/>
                </a:lnTo>
                <a:lnTo>
                  <a:pt x="188976" y="793242"/>
                </a:lnTo>
                <a:lnTo>
                  <a:pt x="191876" y="739714"/>
                </a:lnTo>
                <a:lnTo>
                  <a:pt x="200426" y="687373"/>
                </a:lnTo>
                <a:lnTo>
                  <a:pt x="214402" y="636386"/>
                </a:lnTo>
                <a:lnTo>
                  <a:pt x="233580" y="586922"/>
                </a:lnTo>
                <a:lnTo>
                  <a:pt x="257734" y="539150"/>
                </a:lnTo>
                <a:lnTo>
                  <a:pt x="286640" y="493238"/>
                </a:lnTo>
                <a:lnTo>
                  <a:pt x="320074" y="449355"/>
                </a:lnTo>
                <a:lnTo>
                  <a:pt x="357810" y="407670"/>
                </a:lnTo>
                <a:lnTo>
                  <a:pt x="399625" y="368350"/>
                </a:lnTo>
                <a:lnTo>
                  <a:pt x="445293" y="331565"/>
                </a:lnTo>
                <a:lnTo>
                  <a:pt x="494591" y="297483"/>
                </a:lnTo>
                <a:lnTo>
                  <a:pt x="547292" y="266273"/>
                </a:lnTo>
                <a:lnTo>
                  <a:pt x="603174" y="238103"/>
                </a:lnTo>
                <a:lnTo>
                  <a:pt x="662011" y="213142"/>
                </a:lnTo>
                <a:lnTo>
                  <a:pt x="723578" y="191559"/>
                </a:lnTo>
                <a:lnTo>
                  <a:pt x="787651" y="173522"/>
                </a:lnTo>
                <a:lnTo>
                  <a:pt x="854006" y="159200"/>
                </a:lnTo>
                <a:lnTo>
                  <a:pt x="922418" y="148761"/>
                </a:lnTo>
                <a:lnTo>
                  <a:pt x="992662" y="142374"/>
                </a:lnTo>
                <a:lnTo>
                  <a:pt x="1064514" y="140208"/>
                </a:lnTo>
                <a:lnTo>
                  <a:pt x="1136371" y="142374"/>
                </a:lnTo>
                <a:lnTo>
                  <a:pt x="1206630" y="148761"/>
                </a:lnTo>
                <a:lnTo>
                  <a:pt x="1275067" y="159200"/>
                </a:lnTo>
                <a:lnTo>
                  <a:pt x="1341455" y="173522"/>
                </a:lnTo>
                <a:lnTo>
                  <a:pt x="1405568" y="191559"/>
                </a:lnTo>
                <a:lnTo>
                  <a:pt x="1467181" y="213142"/>
                </a:lnTo>
                <a:lnTo>
                  <a:pt x="1526068" y="238103"/>
                </a:lnTo>
                <a:lnTo>
                  <a:pt x="1582003" y="266273"/>
                </a:lnTo>
                <a:lnTo>
                  <a:pt x="1634760" y="297483"/>
                </a:lnTo>
                <a:lnTo>
                  <a:pt x="1684115" y="331565"/>
                </a:lnTo>
                <a:lnTo>
                  <a:pt x="1729840" y="368350"/>
                </a:lnTo>
                <a:lnTo>
                  <a:pt x="1771710" y="407670"/>
                </a:lnTo>
                <a:lnTo>
                  <a:pt x="1809500" y="449355"/>
                </a:lnTo>
                <a:lnTo>
                  <a:pt x="1842984" y="493238"/>
                </a:lnTo>
                <a:lnTo>
                  <a:pt x="1871936" y="539150"/>
                </a:lnTo>
                <a:lnTo>
                  <a:pt x="1896130" y="586922"/>
                </a:lnTo>
                <a:lnTo>
                  <a:pt x="1915340" y="636386"/>
                </a:lnTo>
                <a:lnTo>
                  <a:pt x="1929342" y="687373"/>
                </a:lnTo>
                <a:lnTo>
                  <a:pt x="1937908" y="739714"/>
                </a:lnTo>
                <a:lnTo>
                  <a:pt x="1940814" y="793242"/>
                </a:lnTo>
                <a:lnTo>
                  <a:pt x="1940814" y="1243482"/>
                </a:lnTo>
                <a:lnTo>
                  <a:pt x="1969622" y="1211664"/>
                </a:lnTo>
                <a:lnTo>
                  <a:pt x="2010274" y="1158307"/>
                </a:lnTo>
                <a:lnTo>
                  <a:pt x="2045422" y="1102471"/>
                </a:lnTo>
                <a:lnTo>
                  <a:pt x="2074791" y="1044360"/>
                </a:lnTo>
                <a:lnTo>
                  <a:pt x="2098110" y="984179"/>
                </a:lnTo>
                <a:lnTo>
                  <a:pt x="2115104" y="922129"/>
                </a:lnTo>
                <a:lnTo>
                  <a:pt x="2125501" y="858416"/>
                </a:lnTo>
                <a:lnTo>
                  <a:pt x="2129028" y="793242"/>
                </a:lnTo>
                <a:close/>
              </a:path>
              <a:path w="2129154" h="1587500">
                <a:moveTo>
                  <a:pt x="1940814" y="1243482"/>
                </a:moveTo>
                <a:lnTo>
                  <a:pt x="1940814" y="793242"/>
                </a:lnTo>
                <a:lnTo>
                  <a:pt x="1937908" y="846872"/>
                </a:lnTo>
                <a:lnTo>
                  <a:pt x="1929342" y="899295"/>
                </a:lnTo>
                <a:lnTo>
                  <a:pt x="1915340" y="950345"/>
                </a:lnTo>
                <a:lnTo>
                  <a:pt x="1896130" y="999853"/>
                </a:lnTo>
                <a:lnTo>
                  <a:pt x="1871936" y="1047654"/>
                </a:lnTo>
                <a:lnTo>
                  <a:pt x="1842984" y="1093581"/>
                </a:lnTo>
                <a:lnTo>
                  <a:pt x="1809500" y="1137466"/>
                </a:lnTo>
                <a:lnTo>
                  <a:pt x="1771710" y="1179143"/>
                </a:lnTo>
                <a:lnTo>
                  <a:pt x="1729840" y="1218444"/>
                </a:lnTo>
                <a:lnTo>
                  <a:pt x="1684115" y="1255204"/>
                </a:lnTo>
                <a:lnTo>
                  <a:pt x="1634760" y="1289255"/>
                </a:lnTo>
                <a:lnTo>
                  <a:pt x="1582003" y="1320430"/>
                </a:lnTo>
                <a:lnTo>
                  <a:pt x="1526068" y="1348562"/>
                </a:lnTo>
                <a:lnTo>
                  <a:pt x="1467181" y="1373485"/>
                </a:lnTo>
                <a:lnTo>
                  <a:pt x="1405568" y="1395031"/>
                </a:lnTo>
                <a:lnTo>
                  <a:pt x="1341455" y="1413034"/>
                </a:lnTo>
                <a:lnTo>
                  <a:pt x="1275067" y="1427327"/>
                </a:lnTo>
                <a:lnTo>
                  <a:pt x="1206630" y="1437743"/>
                </a:lnTo>
                <a:lnTo>
                  <a:pt x="1136371" y="1444114"/>
                </a:lnTo>
                <a:lnTo>
                  <a:pt x="1064514" y="1446276"/>
                </a:lnTo>
                <a:lnTo>
                  <a:pt x="992662" y="1444114"/>
                </a:lnTo>
                <a:lnTo>
                  <a:pt x="922418" y="1437743"/>
                </a:lnTo>
                <a:lnTo>
                  <a:pt x="854006" y="1427327"/>
                </a:lnTo>
                <a:lnTo>
                  <a:pt x="787651" y="1413034"/>
                </a:lnTo>
                <a:lnTo>
                  <a:pt x="723578" y="1395031"/>
                </a:lnTo>
                <a:lnTo>
                  <a:pt x="662011" y="1373485"/>
                </a:lnTo>
                <a:lnTo>
                  <a:pt x="603174" y="1348562"/>
                </a:lnTo>
                <a:lnTo>
                  <a:pt x="547292" y="1320430"/>
                </a:lnTo>
                <a:lnTo>
                  <a:pt x="494591" y="1289255"/>
                </a:lnTo>
                <a:lnTo>
                  <a:pt x="445293" y="1255204"/>
                </a:lnTo>
                <a:lnTo>
                  <a:pt x="399625" y="1218444"/>
                </a:lnTo>
                <a:lnTo>
                  <a:pt x="357810" y="1179143"/>
                </a:lnTo>
                <a:lnTo>
                  <a:pt x="320074" y="1137466"/>
                </a:lnTo>
                <a:lnTo>
                  <a:pt x="286640" y="1093581"/>
                </a:lnTo>
                <a:lnTo>
                  <a:pt x="257734" y="1047654"/>
                </a:lnTo>
                <a:lnTo>
                  <a:pt x="233580" y="999853"/>
                </a:lnTo>
                <a:lnTo>
                  <a:pt x="214402" y="950345"/>
                </a:lnTo>
                <a:lnTo>
                  <a:pt x="200426" y="899295"/>
                </a:lnTo>
                <a:lnTo>
                  <a:pt x="191876" y="846872"/>
                </a:lnTo>
                <a:lnTo>
                  <a:pt x="188976" y="793242"/>
                </a:lnTo>
                <a:lnTo>
                  <a:pt x="188976" y="1244097"/>
                </a:lnTo>
                <a:lnTo>
                  <a:pt x="256385" y="1310132"/>
                </a:lnTo>
                <a:lnTo>
                  <a:pt x="311943" y="1354836"/>
                </a:lnTo>
                <a:lnTo>
                  <a:pt x="371908" y="1396247"/>
                </a:lnTo>
                <a:lnTo>
                  <a:pt x="436004" y="1434163"/>
                </a:lnTo>
                <a:lnTo>
                  <a:pt x="503956" y="1468380"/>
                </a:lnTo>
                <a:lnTo>
                  <a:pt x="575490" y="1498695"/>
                </a:lnTo>
                <a:lnTo>
                  <a:pt x="650331" y="1524904"/>
                </a:lnTo>
                <a:lnTo>
                  <a:pt x="728203" y="1546805"/>
                </a:lnTo>
                <a:lnTo>
                  <a:pt x="808833" y="1564192"/>
                </a:lnTo>
                <a:lnTo>
                  <a:pt x="891944" y="1576864"/>
                </a:lnTo>
                <a:lnTo>
                  <a:pt x="977263" y="1584616"/>
                </a:lnTo>
                <a:lnTo>
                  <a:pt x="1064514" y="1587246"/>
                </a:lnTo>
                <a:lnTo>
                  <a:pt x="1151867" y="1584616"/>
                </a:lnTo>
                <a:lnTo>
                  <a:pt x="1237268" y="1576864"/>
                </a:lnTo>
                <a:lnTo>
                  <a:pt x="1320442" y="1564192"/>
                </a:lnTo>
                <a:lnTo>
                  <a:pt x="1401116" y="1546805"/>
                </a:lnTo>
                <a:lnTo>
                  <a:pt x="1479018" y="1524904"/>
                </a:lnTo>
                <a:lnTo>
                  <a:pt x="1553873" y="1498695"/>
                </a:lnTo>
                <a:lnTo>
                  <a:pt x="1625409" y="1468380"/>
                </a:lnTo>
                <a:lnTo>
                  <a:pt x="1693352" y="1434163"/>
                </a:lnTo>
                <a:lnTo>
                  <a:pt x="1757430" y="1396247"/>
                </a:lnTo>
                <a:lnTo>
                  <a:pt x="1817370" y="1354836"/>
                </a:lnTo>
                <a:lnTo>
                  <a:pt x="1872897" y="1310132"/>
                </a:lnTo>
                <a:lnTo>
                  <a:pt x="1923739" y="1262341"/>
                </a:lnTo>
                <a:lnTo>
                  <a:pt x="1940814" y="1243482"/>
                </a:lnTo>
                <a:close/>
              </a:path>
            </a:pathLst>
          </a:custGeom>
          <a:solidFill>
            <a:srgbClr val="B90000"/>
          </a:solidFill>
        </p:spPr>
        <p:txBody>
          <a:bodyPr wrap="square" lIns="0" tIns="0" rIns="0" bIns="0" rtlCol="0"/>
          <a:lstStyle/>
          <a:p>
            <a:endParaRPr/>
          </a:p>
        </p:txBody>
      </p:sp>
      <p:sp>
        <p:nvSpPr>
          <p:cNvPr id="7" name="object 7"/>
          <p:cNvSpPr/>
          <p:nvPr/>
        </p:nvSpPr>
        <p:spPr>
          <a:xfrm>
            <a:off x="6598043" y="4757165"/>
            <a:ext cx="1776730" cy="1329055"/>
          </a:xfrm>
          <a:custGeom>
            <a:avLst/>
            <a:gdLst/>
            <a:ahLst/>
            <a:cxnLst/>
            <a:rect l="l" t="t" r="r" b="b"/>
            <a:pathLst>
              <a:path w="1776729" h="1329054">
                <a:moveTo>
                  <a:pt x="887729" y="0"/>
                </a:move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close/>
              </a:path>
            </a:pathLst>
          </a:custGeom>
          <a:ln w="28574">
            <a:solidFill>
              <a:srgbClr val="FFFFFF"/>
            </a:solidFill>
          </a:ln>
        </p:spPr>
        <p:txBody>
          <a:bodyPr wrap="square" lIns="0" tIns="0" rIns="0" bIns="0" rtlCol="0"/>
          <a:lstStyle/>
          <a:p>
            <a:endParaRPr/>
          </a:p>
        </p:txBody>
      </p:sp>
      <p:sp>
        <p:nvSpPr>
          <p:cNvPr id="8" name="标题 6">
            <a:extLst>
              <a:ext uri="{FF2B5EF4-FFF2-40B4-BE49-F238E27FC236}">
                <a16:creationId xmlns:a16="http://schemas.microsoft.com/office/drawing/2014/main" id="{3263F442-F19C-43A7-B374-08A27C1C7E0E}"/>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的不确定联系</a:t>
            </a:r>
            <a:endParaRPr lang="zh-CN" altLang="en-US" kern="0" dirty="0">
              <a:solidFill>
                <a:sysClr val="windowText" lastClr="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92079" y="1475185"/>
            <a:ext cx="5815330" cy="1087477"/>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非确定联</a:t>
            </a:r>
            <a:r>
              <a:rPr sz="2400" b="1" dirty="0">
                <a:latin typeface="Arial" panose="020B0604020202020204" pitchFamily="34" charset="0"/>
                <a:ea typeface="Microsoft JhengHei UI" panose="020B0604030504040204" pitchFamily="34" charset="-120"/>
                <a:cs typeface="微软雅黑"/>
              </a:rPr>
              <a:t>系</a:t>
            </a:r>
            <a:r>
              <a:rPr sz="2400" spc="-5" dirty="0">
                <a:latin typeface="Arial" panose="020B0604020202020204" pitchFamily="34" charset="0"/>
                <a:ea typeface="Microsoft JhengHei UI" panose="020B0604030504040204" pitchFamily="34" charset="-120"/>
                <a:cs typeface="微软雅黑"/>
              </a:rPr>
              <a:t>：</a:t>
            </a:r>
            <a:r>
              <a:rPr sz="2000" spc="-5" dirty="0">
                <a:latin typeface="Arial" panose="020B0604020202020204" pitchFamily="34" charset="0"/>
                <a:ea typeface="Microsoft JhengHei UI" panose="020B0604030504040204" pitchFamily="34" charset="-120"/>
                <a:cs typeface="微软雅黑"/>
              </a:rPr>
              <a:t>即实体之间的多对多的联系</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810"/>
              </a:spcBef>
              <a:buFont typeface="Wingdings" panose="05000000000000000000" pitchFamily="2" charset="2"/>
              <a:buChar char="ü"/>
            </a:pPr>
            <a:r>
              <a:rPr sz="2000" b="1" spc="-5" dirty="0" err="1">
                <a:solidFill>
                  <a:srgbClr val="CC0000"/>
                </a:solidFill>
                <a:latin typeface="Arial" panose="020B0604020202020204" pitchFamily="34" charset="0"/>
                <a:ea typeface="Microsoft JhengHei UI" panose="020B0604030504040204" pitchFamily="34" charset="-120"/>
                <a:cs typeface="微软雅黑"/>
              </a:rPr>
              <a:t>非确定联系必须分解为若干个一对多的联系来表达</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3502285" y="3366728"/>
            <a:ext cx="107251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图书-A</a:t>
            </a:r>
            <a:r>
              <a:rPr sz="1600" b="1" dirty="0">
                <a:latin typeface="微软雅黑"/>
                <a:cs typeface="微软雅黑"/>
              </a:rPr>
              <a:t>/</a:t>
            </a:r>
            <a:r>
              <a:rPr sz="1600" b="1" spc="-5" dirty="0">
                <a:latin typeface="微软雅黑"/>
                <a:cs typeface="微软雅黑"/>
              </a:rPr>
              <a:t> E1</a:t>
            </a:r>
            <a:endParaRPr sz="1600">
              <a:latin typeface="微软雅黑"/>
              <a:cs typeface="微软雅黑"/>
            </a:endParaRPr>
          </a:p>
        </p:txBody>
      </p:sp>
      <p:sp>
        <p:nvSpPr>
          <p:cNvPr id="5" name="object 5"/>
          <p:cNvSpPr/>
          <p:nvPr/>
        </p:nvSpPr>
        <p:spPr>
          <a:xfrm>
            <a:off x="3378593" y="3649217"/>
            <a:ext cx="1224280" cy="866140"/>
          </a:xfrm>
          <a:custGeom>
            <a:avLst/>
            <a:gdLst/>
            <a:ahLst/>
            <a:cxnLst/>
            <a:rect l="l" t="t" r="r" b="b"/>
            <a:pathLst>
              <a:path w="1224279" h="866139">
                <a:moveTo>
                  <a:pt x="0" y="0"/>
                </a:moveTo>
                <a:lnTo>
                  <a:pt x="0" y="865632"/>
                </a:lnTo>
                <a:lnTo>
                  <a:pt x="1223772" y="865632"/>
                </a:lnTo>
                <a:lnTo>
                  <a:pt x="1223772" y="0"/>
                </a:lnTo>
                <a:lnTo>
                  <a:pt x="0" y="0"/>
                </a:lnTo>
                <a:close/>
              </a:path>
            </a:pathLst>
          </a:custGeom>
          <a:ln w="38100">
            <a:solidFill>
              <a:srgbClr val="000000"/>
            </a:solidFill>
          </a:ln>
        </p:spPr>
        <p:txBody>
          <a:bodyPr wrap="square" lIns="0" tIns="0" rIns="0" bIns="0" rtlCol="0"/>
          <a:lstStyle/>
          <a:p>
            <a:endParaRPr/>
          </a:p>
        </p:txBody>
      </p:sp>
      <p:sp>
        <p:nvSpPr>
          <p:cNvPr id="6" name="object 6"/>
          <p:cNvSpPr/>
          <p:nvPr/>
        </p:nvSpPr>
        <p:spPr>
          <a:xfrm>
            <a:off x="3378593" y="3944873"/>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7" name="object 7"/>
          <p:cNvSpPr txBox="1"/>
          <p:nvPr/>
        </p:nvSpPr>
        <p:spPr>
          <a:xfrm>
            <a:off x="3798703" y="3712111"/>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书号</a:t>
            </a:r>
            <a:endParaRPr sz="1400">
              <a:latin typeface="微软雅黑"/>
              <a:cs typeface="微软雅黑"/>
            </a:endParaRPr>
          </a:p>
        </p:txBody>
      </p:sp>
      <p:sp>
        <p:nvSpPr>
          <p:cNvPr id="8" name="object 8"/>
          <p:cNvSpPr txBox="1"/>
          <p:nvPr/>
        </p:nvSpPr>
        <p:spPr>
          <a:xfrm>
            <a:off x="6178429" y="3366728"/>
            <a:ext cx="105981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读者-B/ E2</a:t>
            </a:r>
            <a:endParaRPr sz="1600">
              <a:latin typeface="微软雅黑"/>
              <a:cs typeface="微软雅黑"/>
            </a:endParaRPr>
          </a:p>
        </p:txBody>
      </p:sp>
      <p:sp>
        <p:nvSpPr>
          <p:cNvPr id="9" name="object 9"/>
          <p:cNvSpPr/>
          <p:nvPr/>
        </p:nvSpPr>
        <p:spPr>
          <a:xfrm>
            <a:off x="6135509" y="3649217"/>
            <a:ext cx="1224915" cy="866140"/>
          </a:xfrm>
          <a:custGeom>
            <a:avLst/>
            <a:gdLst/>
            <a:ahLst/>
            <a:cxnLst/>
            <a:rect l="l" t="t" r="r" b="b"/>
            <a:pathLst>
              <a:path w="1224915" h="866139">
                <a:moveTo>
                  <a:pt x="0" y="0"/>
                </a:moveTo>
                <a:lnTo>
                  <a:pt x="0" y="865632"/>
                </a:lnTo>
                <a:lnTo>
                  <a:pt x="1224533" y="865632"/>
                </a:lnTo>
                <a:lnTo>
                  <a:pt x="1224533" y="0"/>
                </a:lnTo>
                <a:lnTo>
                  <a:pt x="0" y="0"/>
                </a:lnTo>
                <a:close/>
              </a:path>
            </a:pathLst>
          </a:custGeom>
          <a:ln w="38100">
            <a:solidFill>
              <a:srgbClr val="000000"/>
            </a:solidFill>
          </a:ln>
        </p:spPr>
        <p:txBody>
          <a:bodyPr wrap="square" lIns="0" tIns="0" rIns="0" bIns="0" rtlCol="0"/>
          <a:lstStyle/>
          <a:p>
            <a:endParaRPr/>
          </a:p>
        </p:txBody>
      </p:sp>
      <p:sp>
        <p:nvSpPr>
          <p:cNvPr id="10" name="object 10"/>
          <p:cNvSpPr/>
          <p:nvPr/>
        </p:nvSpPr>
        <p:spPr>
          <a:xfrm>
            <a:off x="6135509" y="3944873"/>
            <a:ext cx="1224915" cy="0"/>
          </a:xfrm>
          <a:custGeom>
            <a:avLst/>
            <a:gdLst/>
            <a:ahLst/>
            <a:cxnLst/>
            <a:rect l="l" t="t" r="r" b="b"/>
            <a:pathLst>
              <a:path w="1224915">
                <a:moveTo>
                  <a:pt x="0" y="0"/>
                </a:moveTo>
                <a:lnTo>
                  <a:pt x="1224534" y="0"/>
                </a:lnTo>
              </a:path>
            </a:pathLst>
          </a:custGeom>
          <a:ln w="38100">
            <a:solidFill>
              <a:srgbClr val="000000"/>
            </a:solidFill>
          </a:ln>
        </p:spPr>
        <p:txBody>
          <a:bodyPr wrap="square" lIns="0" tIns="0" rIns="0" bIns="0" rtlCol="0"/>
          <a:lstStyle/>
          <a:p>
            <a:endParaRPr/>
          </a:p>
        </p:txBody>
      </p:sp>
      <p:sp>
        <p:nvSpPr>
          <p:cNvPr id="11" name="object 11"/>
          <p:cNvSpPr txBox="1"/>
          <p:nvPr/>
        </p:nvSpPr>
        <p:spPr>
          <a:xfrm>
            <a:off x="6294253" y="3712111"/>
            <a:ext cx="7359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借书证号</a:t>
            </a:r>
            <a:endParaRPr sz="1400">
              <a:latin typeface="微软雅黑"/>
              <a:cs typeface="微软雅黑"/>
            </a:endParaRPr>
          </a:p>
        </p:txBody>
      </p:sp>
      <p:sp>
        <p:nvSpPr>
          <p:cNvPr id="12" name="object 12"/>
          <p:cNvSpPr/>
          <p:nvPr/>
        </p:nvSpPr>
        <p:spPr>
          <a:xfrm>
            <a:off x="4883543" y="4119371"/>
            <a:ext cx="1028700" cy="0"/>
          </a:xfrm>
          <a:custGeom>
            <a:avLst/>
            <a:gdLst/>
            <a:ahLst/>
            <a:cxnLst/>
            <a:rect l="l" t="t" r="r" b="b"/>
            <a:pathLst>
              <a:path w="1028700">
                <a:moveTo>
                  <a:pt x="0" y="0"/>
                </a:moveTo>
                <a:lnTo>
                  <a:pt x="1028700" y="0"/>
                </a:lnTo>
              </a:path>
            </a:pathLst>
          </a:custGeom>
          <a:ln w="38100">
            <a:solidFill>
              <a:srgbClr val="CC0000"/>
            </a:solidFill>
          </a:ln>
        </p:spPr>
        <p:txBody>
          <a:bodyPr wrap="square" lIns="0" tIns="0" rIns="0" bIns="0" rtlCol="0"/>
          <a:lstStyle/>
          <a:p>
            <a:endParaRPr/>
          </a:p>
        </p:txBody>
      </p:sp>
      <p:sp>
        <p:nvSpPr>
          <p:cNvPr id="13" name="object 13"/>
          <p:cNvSpPr/>
          <p:nvPr/>
        </p:nvSpPr>
        <p:spPr>
          <a:xfrm>
            <a:off x="5877617" y="4060697"/>
            <a:ext cx="114300" cy="117475"/>
          </a:xfrm>
          <a:custGeom>
            <a:avLst/>
            <a:gdLst/>
            <a:ahLst/>
            <a:cxnLst/>
            <a:rect l="l" t="t" r="r" b="b"/>
            <a:pathLst>
              <a:path w="114300" h="117475">
                <a:moveTo>
                  <a:pt x="113751" y="63321"/>
                </a:moveTo>
                <a:lnTo>
                  <a:pt x="100204" y="21701"/>
                </a:lnTo>
                <a:lnTo>
                  <a:pt x="66590" y="904"/>
                </a:lnTo>
                <a:lnTo>
                  <a:pt x="56723" y="0"/>
                </a:lnTo>
                <a:lnTo>
                  <a:pt x="42490" y="1822"/>
                </a:lnTo>
                <a:lnTo>
                  <a:pt x="9657" y="25558"/>
                </a:lnTo>
                <a:lnTo>
                  <a:pt x="0" y="52093"/>
                </a:lnTo>
                <a:lnTo>
                  <a:pt x="1351" y="68548"/>
                </a:lnTo>
                <a:lnTo>
                  <a:pt x="21149" y="105505"/>
                </a:lnTo>
                <a:lnTo>
                  <a:pt x="44113" y="117430"/>
                </a:lnTo>
                <a:lnTo>
                  <a:pt x="61125" y="116493"/>
                </a:lnTo>
                <a:lnTo>
                  <a:pt x="98773" y="98052"/>
                </a:lnTo>
                <a:lnTo>
                  <a:pt x="113751" y="63321"/>
                </a:lnTo>
                <a:close/>
              </a:path>
            </a:pathLst>
          </a:custGeom>
          <a:solidFill>
            <a:srgbClr val="FFFFFF"/>
          </a:solidFill>
        </p:spPr>
        <p:txBody>
          <a:bodyPr wrap="square" lIns="0" tIns="0" rIns="0" bIns="0" rtlCol="0"/>
          <a:lstStyle/>
          <a:p>
            <a:endParaRPr/>
          </a:p>
        </p:txBody>
      </p:sp>
      <p:sp>
        <p:nvSpPr>
          <p:cNvPr id="14" name="object 14"/>
          <p:cNvSpPr/>
          <p:nvPr/>
        </p:nvSpPr>
        <p:spPr>
          <a:xfrm>
            <a:off x="5877617" y="4060697"/>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38100">
            <a:solidFill>
              <a:srgbClr val="CC0000"/>
            </a:solidFill>
          </a:ln>
        </p:spPr>
        <p:txBody>
          <a:bodyPr wrap="square" lIns="0" tIns="0" rIns="0" bIns="0" rtlCol="0"/>
          <a:lstStyle/>
          <a:p>
            <a:endParaRPr/>
          </a:p>
        </p:txBody>
      </p:sp>
      <p:sp>
        <p:nvSpPr>
          <p:cNvPr id="15" name="object 15"/>
          <p:cNvSpPr/>
          <p:nvPr/>
        </p:nvSpPr>
        <p:spPr>
          <a:xfrm>
            <a:off x="4783397" y="4060697"/>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FFFFFF"/>
          </a:solidFill>
        </p:spPr>
        <p:txBody>
          <a:bodyPr wrap="square" lIns="0" tIns="0" rIns="0" bIns="0" rtlCol="0"/>
          <a:lstStyle/>
          <a:p>
            <a:endParaRPr/>
          </a:p>
        </p:txBody>
      </p:sp>
      <p:sp>
        <p:nvSpPr>
          <p:cNvPr id="16" name="object 16"/>
          <p:cNvSpPr/>
          <p:nvPr/>
        </p:nvSpPr>
        <p:spPr>
          <a:xfrm>
            <a:off x="4783397" y="4060697"/>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CC0000"/>
            </a:solidFill>
          </a:ln>
        </p:spPr>
        <p:txBody>
          <a:bodyPr wrap="square" lIns="0" tIns="0" rIns="0" bIns="0" rtlCol="0"/>
          <a:lstStyle/>
          <a:p>
            <a:endParaRPr/>
          </a:p>
        </p:txBody>
      </p:sp>
      <p:sp>
        <p:nvSpPr>
          <p:cNvPr id="17" name="object 17"/>
          <p:cNvSpPr txBox="1"/>
          <p:nvPr/>
        </p:nvSpPr>
        <p:spPr>
          <a:xfrm>
            <a:off x="4770253" y="3786787"/>
            <a:ext cx="1150620"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被...借阅/借阅</a:t>
            </a:r>
            <a:endParaRPr sz="1400">
              <a:latin typeface="微软雅黑"/>
              <a:cs typeface="微软雅黑"/>
            </a:endParaRPr>
          </a:p>
        </p:txBody>
      </p:sp>
      <p:sp>
        <p:nvSpPr>
          <p:cNvPr id="18" name="object 18"/>
          <p:cNvSpPr txBox="1"/>
          <p:nvPr/>
        </p:nvSpPr>
        <p:spPr>
          <a:xfrm>
            <a:off x="3518287" y="5054558"/>
            <a:ext cx="107251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学生-A</a:t>
            </a:r>
            <a:r>
              <a:rPr sz="1600" b="1" dirty="0">
                <a:latin typeface="微软雅黑"/>
                <a:cs typeface="微软雅黑"/>
              </a:rPr>
              <a:t>/</a:t>
            </a:r>
            <a:r>
              <a:rPr sz="1600" b="1" spc="-5" dirty="0">
                <a:latin typeface="微软雅黑"/>
                <a:cs typeface="微软雅黑"/>
              </a:rPr>
              <a:t> E1</a:t>
            </a:r>
            <a:endParaRPr sz="1600">
              <a:latin typeface="微软雅黑"/>
              <a:cs typeface="微软雅黑"/>
            </a:endParaRPr>
          </a:p>
        </p:txBody>
      </p:sp>
      <p:sp>
        <p:nvSpPr>
          <p:cNvPr id="19" name="object 19"/>
          <p:cNvSpPr/>
          <p:nvPr/>
        </p:nvSpPr>
        <p:spPr>
          <a:xfrm>
            <a:off x="3393833" y="5337047"/>
            <a:ext cx="1224915" cy="864869"/>
          </a:xfrm>
          <a:custGeom>
            <a:avLst/>
            <a:gdLst/>
            <a:ahLst/>
            <a:cxnLst/>
            <a:rect l="l" t="t" r="r" b="b"/>
            <a:pathLst>
              <a:path w="1224914" h="864870">
                <a:moveTo>
                  <a:pt x="0" y="0"/>
                </a:moveTo>
                <a:lnTo>
                  <a:pt x="0" y="864870"/>
                </a:lnTo>
                <a:lnTo>
                  <a:pt x="1224534" y="864870"/>
                </a:lnTo>
                <a:lnTo>
                  <a:pt x="1224534" y="0"/>
                </a:lnTo>
                <a:lnTo>
                  <a:pt x="0" y="0"/>
                </a:lnTo>
                <a:close/>
              </a:path>
            </a:pathLst>
          </a:custGeom>
          <a:ln w="38099">
            <a:solidFill>
              <a:srgbClr val="000000"/>
            </a:solidFill>
          </a:ln>
        </p:spPr>
        <p:txBody>
          <a:bodyPr wrap="square" lIns="0" tIns="0" rIns="0" bIns="0" rtlCol="0"/>
          <a:lstStyle/>
          <a:p>
            <a:endParaRPr/>
          </a:p>
        </p:txBody>
      </p:sp>
      <p:sp>
        <p:nvSpPr>
          <p:cNvPr id="20" name="object 20"/>
          <p:cNvSpPr/>
          <p:nvPr/>
        </p:nvSpPr>
        <p:spPr>
          <a:xfrm>
            <a:off x="3393833" y="5631941"/>
            <a:ext cx="1224915" cy="0"/>
          </a:xfrm>
          <a:custGeom>
            <a:avLst/>
            <a:gdLst/>
            <a:ahLst/>
            <a:cxnLst/>
            <a:rect l="l" t="t" r="r" b="b"/>
            <a:pathLst>
              <a:path w="1224914">
                <a:moveTo>
                  <a:pt x="0" y="0"/>
                </a:moveTo>
                <a:lnTo>
                  <a:pt x="1224534" y="0"/>
                </a:lnTo>
              </a:path>
            </a:pathLst>
          </a:custGeom>
          <a:ln w="38100">
            <a:solidFill>
              <a:srgbClr val="000000"/>
            </a:solidFill>
          </a:ln>
        </p:spPr>
        <p:txBody>
          <a:bodyPr wrap="square" lIns="0" tIns="0" rIns="0" bIns="0" rtlCol="0"/>
          <a:lstStyle/>
          <a:p>
            <a:endParaRPr/>
          </a:p>
        </p:txBody>
      </p:sp>
      <p:sp>
        <p:nvSpPr>
          <p:cNvPr id="21" name="object 21"/>
          <p:cNvSpPr txBox="1"/>
          <p:nvPr/>
        </p:nvSpPr>
        <p:spPr>
          <a:xfrm>
            <a:off x="3814705" y="5399178"/>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学号</a:t>
            </a:r>
            <a:endParaRPr sz="1400">
              <a:latin typeface="微软雅黑"/>
              <a:cs typeface="微软雅黑"/>
            </a:endParaRPr>
          </a:p>
        </p:txBody>
      </p:sp>
      <p:sp>
        <p:nvSpPr>
          <p:cNvPr id="22" name="object 22"/>
          <p:cNvSpPr txBox="1"/>
          <p:nvPr/>
        </p:nvSpPr>
        <p:spPr>
          <a:xfrm>
            <a:off x="6194431" y="5054558"/>
            <a:ext cx="105981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课程-B/ E2</a:t>
            </a:r>
            <a:endParaRPr sz="1600">
              <a:latin typeface="微软雅黑"/>
              <a:cs typeface="微软雅黑"/>
            </a:endParaRPr>
          </a:p>
        </p:txBody>
      </p:sp>
      <p:sp>
        <p:nvSpPr>
          <p:cNvPr id="23" name="object 23"/>
          <p:cNvSpPr/>
          <p:nvPr/>
        </p:nvSpPr>
        <p:spPr>
          <a:xfrm>
            <a:off x="6151511" y="5337047"/>
            <a:ext cx="1224280" cy="864869"/>
          </a:xfrm>
          <a:custGeom>
            <a:avLst/>
            <a:gdLst/>
            <a:ahLst/>
            <a:cxnLst/>
            <a:rect l="l" t="t" r="r" b="b"/>
            <a:pathLst>
              <a:path w="1224279" h="864870">
                <a:moveTo>
                  <a:pt x="0" y="0"/>
                </a:moveTo>
                <a:lnTo>
                  <a:pt x="0" y="864870"/>
                </a:lnTo>
                <a:lnTo>
                  <a:pt x="1223772" y="864870"/>
                </a:lnTo>
                <a:lnTo>
                  <a:pt x="1223772" y="0"/>
                </a:lnTo>
                <a:lnTo>
                  <a:pt x="0" y="0"/>
                </a:lnTo>
                <a:close/>
              </a:path>
            </a:pathLst>
          </a:custGeom>
          <a:ln w="38100">
            <a:solidFill>
              <a:srgbClr val="000000"/>
            </a:solidFill>
          </a:ln>
        </p:spPr>
        <p:txBody>
          <a:bodyPr wrap="square" lIns="0" tIns="0" rIns="0" bIns="0" rtlCol="0"/>
          <a:lstStyle/>
          <a:p>
            <a:endParaRPr/>
          </a:p>
        </p:txBody>
      </p:sp>
      <p:sp>
        <p:nvSpPr>
          <p:cNvPr id="24" name="object 24"/>
          <p:cNvSpPr/>
          <p:nvPr/>
        </p:nvSpPr>
        <p:spPr>
          <a:xfrm>
            <a:off x="6151511" y="5631941"/>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25" name="object 25"/>
          <p:cNvSpPr txBox="1"/>
          <p:nvPr/>
        </p:nvSpPr>
        <p:spPr>
          <a:xfrm>
            <a:off x="6310255" y="5399178"/>
            <a:ext cx="5581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课程号</a:t>
            </a:r>
            <a:endParaRPr sz="1400">
              <a:latin typeface="微软雅黑"/>
              <a:cs typeface="微软雅黑"/>
            </a:endParaRPr>
          </a:p>
        </p:txBody>
      </p:sp>
      <p:sp>
        <p:nvSpPr>
          <p:cNvPr id="26" name="object 26"/>
          <p:cNvSpPr/>
          <p:nvPr/>
        </p:nvSpPr>
        <p:spPr>
          <a:xfrm>
            <a:off x="4898783" y="5806440"/>
            <a:ext cx="1028700" cy="0"/>
          </a:xfrm>
          <a:custGeom>
            <a:avLst/>
            <a:gdLst/>
            <a:ahLst/>
            <a:cxnLst/>
            <a:rect l="l" t="t" r="r" b="b"/>
            <a:pathLst>
              <a:path w="1028700">
                <a:moveTo>
                  <a:pt x="0" y="0"/>
                </a:moveTo>
                <a:lnTo>
                  <a:pt x="1028700" y="0"/>
                </a:lnTo>
              </a:path>
            </a:pathLst>
          </a:custGeom>
          <a:ln w="38100">
            <a:solidFill>
              <a:srgbClr val="CC0000"/>
            </a:solidFill>
          </a:ln>
        </p:spPr>
        <p:txBody>
          <a:bodyPr wrap="square" lIns="0" tIns="0" rIns="0" bIns="0" rtlCol="0"/>
          <a:lstStyle/>
          <a:p>
            <a:endParaRPr/>
          </a:p>
        </p:txBody>
      </p:sp>
      <p:sp>
        <p:nvSpPr>
          <p:cNvPr id="27" name="object 27"/>
          <p:cNvSpPr/>
          <p:nvPr/>
        </p:nvSpPr>
        <p:spPr>
          <a:xfrm>
            <a:off x="5893690" y="5747765"/>
            <a:ext cx="113664" cy="118110"/>
          </a:xfrm>
          <a:custGeom>
            <a:avLst/>
            <a:gdLst/>
            <a:ahLst/>
            <a:cxnLst/>
            <a:rect l="l" t="t" r="r" b="b"/>
            <a:pathLst>
              <a:path w="113664" h="118110">
                <a:moveTo>
                  <a:pt x="113646" y="64574"/>
                </a:moveTo>
                <a:lnTo>
                  <a:pt x="100407" y="22282"/>
                </a:lnTo>
                <a:lnTo>
                  <a:pt x="67401" y="1077"/>
                </a:lnTo>
                <a:lnTo>
                  <a:pt x="56652" y="0"/>
                </a:lnTo>
                <a:lnTo>
                  <a:pt x="42510" y="1802"/>
                </a:lnTo>
                <a:lnTo>
                  <a:pt x="9791" y="25426"/>
                </a:lnTo>
                <a:lnTo>
                  <a:pt x="0" y="52100"/>
                </a:lnTo>
                <a:lnTo>
                  <a:pt x="1305" y="68727"/>
                </a:lnTo>
                <a:lnTo>
                  <a:pt x="20810" y="105963"/>
                </a:lnTo>
                <a:lnTo>
                  <a:pt x="43504" y="118060"/>
                </a:lnTo>
                <a:lnTo>
                  <a:pt x="60623" y="117183"/>
                </a:lnTo>
                <a:lnTo>
                  <a:pt x="98462" y="98999"/>
                </a:lnTo>
                <a:lnTo>
                  <a:pt x="113646" y="64574"/>
                </a:lnTo>
                <a:close/>
              </a:path>
            </a:pathLst>
          </a:custGeom>
          <a:solidFill>
            <a:srgbClr val="FFFFFF"/>
          </a:solidFill>
        </p:spPr>
        <p:txBody>
          <a:bodyPr wrap="square" lIns="0" tIns="0" rIns="0" bIns="0" rtlCol="0"/>
          <a:lstStyle/>
          <a:p>
            <a:endParaRPr/>
          </a:p>
        </p:txBody>
      </p:sp>
      <p:sp>
        <p:nvSpPr>
          <p:cNvPr id="28" name="object 28"/>
          <p:cNvSpPr/>
          <p:nvPr/>
        </p:nvSpPr>
        <p:spPr>
          <a:xfrm>
            <a:off x="5893690" y="5747765"/>
            <a:ext cx="113664" cy="118110"/>
          </a:xfrm>
          <a:custGeom>
            <a:avLst/>
            <a:gdLst/>
            <a:ahLst/>
            <a:cxnLst/>
            <a:rect l="l" t="t" r="r" b="b"/>
            <a:pathLst>
              <a:path w="113664" h="118110">
                <a:moveTo>
                  <a:pt x="56652" y="0"/>
                </a:moveTo>
                <a:lnTo>
                  <a:pt x="18686" y="14941"/>
                </a:lnTo>
                <a:lnTo>
                  <a:pt x="0" y="52100"/>
                </a:lnTo>
                <a:lnTo>
                  <a:pt x="1305" y="68727"/>
                </a:lnTo>
                <a:lnTo>
                  <a:pt x="20810" y="105963"/>
                </a:lnTo>
                <a:lnTo>
                  <a:pt x="43504" y="118060"/>
                </a:lnTo>
                <a:lnTo>
                  <a:pt x="60623" y="117183"/>
                </a:lnTo>
                <a:lnTo>
                  <a:pt x="98462" y="98999"/>
                </a:lnTo>
                <a:lnTo>
                  <a:pt x="113646" y="64574"/>
                </a:lnTo>
                <a:lnTo>
                  <a:pt x="112089" y="48625"/>
                </a:lnTo>
                <a:lnTo>
                  <a:pt x="91073" y="12478"/>
                </a:lnTo>
                <a:lnTo>
                  <a:pt x="56652" y="0"/>
                </a:lnTo>
                <a:close/>
              </a:path>
            </a:pathLst>
          </a:custGeom>
          <a:ln w="38100">
            <a:solidFill>
              <a:srgbClr val="CC0000"/>
            </a:solidFill>
          </a:ln>
        </p:spPr>
        <p:txBody>
          <a:bodyPr wrap="square" lIns="0" tIns="0" rIns="0" bIns="0" rtlCol="0"/>
          <a:lstStyle/>
          <a:p>
            <a:endParaRPr/>
          </a:p>
        </p:txBody>
      </p:sp>
      <p:sp>
        <p:nvSpPr>
          <p:cNvPr id="29" name="object 29"/>
          <p:cNvSpPr/>
          <p:nvPr/>
        </p:nvSpPr>
        <p:spPr>
          <a:xfrm>
            <a:off x="4799472" y="5747765"/>
            <a:ext cx="113664" cy="118110"/>
          </a:xfrm>
          <a:custGeom>
            <a:avLst/>
            <a:gdLst/>
            <a:ahLst/>
            <a:cxnLst/>
            <a:rect l="l" t="t" r="r" b="b"/>
            <a:pathLst>
              <a:path w="113664" h="118110">
                <a:moveTo>
                  <a:pt x="113648" y="64402"/>
                </a:moveTo>
                <a:lnTo>
                  <a:pt x="100605" y="22199"/>
                </a:lnTo>
                <a:lnTo>
                  <a:pt x="67467" y="1051"/>
                </a:lnTo>
                <a:lnTo>
                  <a:pt x="56638" y="0"/>
                </a:lnTo>
                <a:lnTo>
                  <a:pt x="42746" y="1802"/>
                </a:lnTo>
                <a:lnTo>
                  <a:pt x="9987" y="25426"/>
                </a:lnTo>
                <a:lnTo>
                  <a:pt x="0" y="52100"/>
                </a:lnTo>
                <a:lnTo>
                  <a:pt x="1340" y="68725"/>
                </a:lnTo>
                <a:lnTo>
                  <a:pt x="21113" y="105959"/>
                </a:lnTo>
                <a:lnTo>
                  <a:pt x="43721" y="118058"/>
                </a:lnTo>
                <a:lnTo>
                  <a:pt x="61020" y="117177"/>
                </a:lnTo>
                <a:lnTo>
                  <a:pt x="98793" y="98930"/>
                </a:lnTo>
                <a:lnTo>
                  <a:pt x="113648" y="64402"/>
                </a:lnTo>
                <a:close/>
              </a:path>
            </a:pathLst>
          </a:custGeom>
          <a:solidFill>
            <a:srgbClr val="FFFFFF"/>
          </a:solidFill>
        </p:spPr>
        <p:txBody>
          <a:bodyPr wrap="square" lIns="0" tIns="0" rIns="0" bIns="0" rtlCol="0"/>
          <a:lstStyle/>
          <a:p>
            <a:endParaRPr/>
          </a:p>
        </p:txBody>
      </p:sp>
      <p:sp>
        <p:nvSpPr>
          <p:cNvPr id="30" name="object 30"/>
          <p:cNvSpPr/>
          <p:nvPr/>
        </p:nvSpPr>
        <p:spPr>
          <a:xfrm>
            <a:off x="4799472" y="5747765"/>
            <a:ext cx="113664" cy="118110"/>
          </a:xfrm>
          <a:custGeom>
            <a:avLst/>
            <a:gdLst/>
            <a:ahLst/>
            <a:cxnLst/>
            <a:rect l="l" t="t" r="r" b="b"/>
            <a:pathLst>
              <a:path w="113664" h="118110">
                <a:moveTo>
                  <a:pt x="56638" y="0"/>
                </a:moveTo>
                <a:lnTo>
                  <a:pt x="18979" y="14941"/>
                </a:lnTo>
                <a:lnTo>
                  <a:pt x="0" y="52100"/>
                </a:lnTo>
                <a:lnTo>
                  <a:pt x="1340" y="68725"/>
                </a:lnTo>
                <a:lnTo>
                  <a:pt x="21113" y="105959"/>
                </a:lnTo>
                <a:lnTo>
                  <a:pt x="43721" y="118058"/>
                </a:lnTo>
                <a:lnTo>
                  <a:pt x="61020" y="117177"/>
                </a:lnTo>
                <a:lnTo>
                  <a:pt x="98793" y="98930"/>
                </a:lnTo>
                <a:lnTo>
                  <a:pt x="113648" y="64402"/>
                </a:lnTo>
                <a:lnTo>
                  <a:pt x="112122" y="48494"/>
                </a:lnTo>
                <a:lnTo>
                  <a:pt x="91320" y="12411"/>
                </a:lnTo>
                <a:lnTo>
                  <a:pt x="56638" y="0"/>
                </a:lnTo>
                <a:close/>
              </a:path>
            </a:pathLst>
          </a:custGeom>
          <a:ln w="38099">
            <a:solidFill>
              <a:srgbClr val="CC0000"/>
            </a:solidFill>
          </a:ln>
        </p:spPr>
        <p:txBody>
          <a:bodyPr wrap="square" lIns="0" tIns="0" rIns="0" bIns="0" rtlCol="0"/>
          <a:lstStyle/>
          <a:p>
            <a:endParaRPr/>
          </a:p>
        </p:txBody>
      </p:sp>
      <p:sp>
        <p:nvSpPr>
          <p:cNvPr id="31" name="object 31"/>
          <p:cNvSpPr txBox="1"/>
          <p:nvPr/>
        </p:nvSpPr>
        <p:spPr>
          <a:xfrm>
            <a:off x="4786255" y="5473855"/>
            <a:ext cx="120205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选修../被..选修</a:t>
            </a:r>
            <a:endParaRPr sz="1400">
              <a:latin typeface="微软雅黑"/>
              <a:cs typeface="微软雅黑"/>
            </a:endParaRPr>
          </a:p>
        </p:txBody>
      </p:sp>
      <p:sp>
        <p:nvSpPr>
          <p:cNvPr id="32" name="object 32"/>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的非确定联系 </a:t>
            </a:r>
            <a:r>
              <a:rPr sz="2000" spc="-10" dirty="0">
                <a:solidFill>
                  <a:srgbClr val="FFFFFF"/>
                </a:solidFill>
                <a:latin typeface="Arial"/>
                <a:cs typeface="Arial"/>
              </a:rPr>
              <a:t>(2</a:t>
            </a:r>
            <a:r>
              <a:rPr sz="2000" spc="-5" dirty="0">
                <a:solidFill>
                  <a:srgbClr val="FFFFFF"/>
                </a:solidFill>
                <a:latin typeface="Arial"/>
                <a:cs typeface="Arial"/>
              </a:rPr>
              <a:t>)</a:t>
            </a:r>
            <a:r>
              <a:rPr sz="2000" spc="-5" dirty="0">
                <a:solidFill>
                  <a:srgbClr val="FFFFFF"/>
                </a:solidFill>
                <a:latin typeface="华文中宋"/>
                <a:cs typeface="华文中宋"/>
              </a:rPr>
              <a:t>什么是非确定性联</a:t>
            </a:r>
            <a:r>
              <a:rPr sz="2000" dirty="0">
                <a:solidFill>
                  <a:srgbClr val="FFFFFF"/>
                </a:solidFill>
                <a:latin typeface="华文中宋"/>
                <a:cs typeface="华文中宋"/>
              </a:rPr>
              <a:t>系</a:t>
            </a:r>
            <a:r>
              <a:rPr sz="2000" spc="-5" dirty="0">
                <a:solidFill>
                  <a:srgbClr val="FFFFFF"/>
                </a:solidFill>
                <a:latin typeface="Arial"/>
                <a:cs typeface="Arial"/>
              </a:rPr>
              <a:t>?</a:t>
            </a:r>
            <a:endParaRPr sz="2000">
              <a:latin typeface="Arial"/>
              <a:cs typeface="Arial"/>
            </a:endParaRPr>
          </a:p>
        </p:txBody>
      </p:sp>
      <p:sp>
        <p:nvSpPr>
          <p:cNvPr id="33" name="object 33"/>
          <p:cNvSpPr/>
          <p:nvPr/>
        </p:nvSpPr>
        <p:spPr>
          <a:xfrm>
            <a:off x="4606937" y="2655570"/>
            <a:ext cx="1515110" cy="879475"/>
          </a:xfrm>
          <a:custGeom>
            <a:avLst/>
            <a:gdLst/>
            <a:ahLst/>
            <a:cxnLst/>
            <a:rect l="l" t="t" r="r" b="b"/>
            <a:pathLst>
              <a:path w="1515110" h="879475">
                <a:moveTo>
                  <a:pt x="1514856" y="439673"/>
                </a:moveTo>
                <a:lnTo>
                  <a:pt x="1504943" y="368295"/>
                </a:lnTo>
                <a:lnTo>
                  <a:pt x="1476243" y="300605"/>
                </a:lnTo>
                <a:lnTo>
                  <a:pt x="1455336" y="268426"/>
                </a:lnTo>
                <a:lnTo>
                  <a:pt x="1430317" y="237507"/>
                </a:lnTo>
                <a:lnTo>
                  <a:pt x="1401381" y="207960"/>
                </a:lnTo>
                <a:lnTo>
                  <a:pt x="1368722" y="179899"/>
                </a:lnTo>
                <a:lnTo>
                  <a:pt x="1332536" y="153435"/>
                </a:lnTo>
                <a:lnTo>
                  <a:pt x="1293018" y="128682"/>
                </a:lnTo>
                <a:lnTo>
                  <a:pt x="1250363" y="105752"/>
                </a:lnTo>
                <a:lnTo>
                  <a:pt x="1204764" y="84758"/>
                </a:lnTo>
                <a:lnTo>
                  <a:pt x="1156418" y="65812"/>
                </a:lnTo>
                <a:lnTo>
                  <a:pt x="1105519" y="49027"/>
                </a:lnTo>
                <a:lnTo>
                  <a:pt x="1052262" y="34516"/>
                </a:lnTo>
                <a:lnTo>
                  <a:pt x="996842" y="22390"/>
                </a:lnTo>
                <a:lnTo>
                  <a:pt x="939453" y="12763"/>
                </a:lnTo>
                <a:lnTo>
                  <a:pt x="880292" y="5747"/>
                </a:lnTo>
                <a:lnTo>
                  <a:pt x="819551" y="1455"/>
                </a:lnTo>
                <a:lnTo>
                  <a:pt x="757428" y="0"/>
                </a:lnTo>
                <a:lnTo>
                  <a:pt x="695304" y="1455"/>
                </a:lnTo>
                <a:lnTo>
                  <a:pt x="634563" y="5747"/>
                </a:lnTo>
                <a:lnTo>
                  <a:pt x="575402" y="12763"/>
                </a:lnTo>
                <a:lnTo>
                  <a:pt x="518013" y="22390"/>
                </a:lnTo>
                <a:lnTo>
                  <a:pt x="462593" y="34516"/>
                </a:lnTo>
                <a:lnTo>
                  <a:pt x="409336" y="49027"/>
                </a:lnTo>
                <a:lnTo>
                  <a:pt x="358437" y="65812"/>
                </a:lnTo>
                <a:lnTo>
                  <a:pt x="310091" y="84758"/>
                </a:lnTo>
                <a:lnTo>
                  <a:pt x="264492" y="105752"/>
                </a:lnTo>
                <a:lnTo>
                  <a:pt x="221837" y="128682"/>
                </a:lnTo>
                <a:lnTo>
                  <a:pt x="182319" y="153435"/>
                </a:lnTo>
                <a:lnTo>
                  <a:pt x="146133" y="179899"/>
                </a:lnTo>
                <a:lnTo>
                  <a:pt x="113474" y="207960"/>
                </a:lnTo>
                <a:lnTo>
                  <a:pt x="84538" y="237507"/>
                </a:lnTo>
                <a:lnTo>
                  <a:pt x="59519" y="268426"/>
                </a:lnTo>
                <a:lnTo>
                  <a:pt x="38612" y="300605"/>
                </a:lnTo>
                <a:lnTo>
                  <a:pt x="9912" y="368295"/>
                </a:lnTo>
                <a:lnTo>
                  <a:pt x="0" y="439674"/>
                </a:lnTo>
                <a:lnTo>
                  <a:pt x="2510" y="475768"/>
                </a:lnTo>
                <a:lnTo>
                  <a:pt x="22011" y="545414"/>
                </a:lnTo>
                <a:lnTo>
                  <a:pt x="59519" y="610921"/>
                </a:lnTo>
                <a:lnTo>
                  <a:pt x="84538" y="641840"/>
                </a:lnTo>
                <a:lnTo>
                  <a:pt x="113474" y="671387"/>
                </a:lnTo>
                <a:lnTo>
                  <a:pt x="134112" y="689119"/>
                </a:lnTo>
                <a:lnTo>
                  <a:pt x="134112" y="439674"/>
                </a:lnTo>
                <a:lnTo>
                  <a:pt x="136177" y="410023"/>
                </a:lnTo>
                <a:lnTo>
                  <a:pt x="152217" y="352776"/>
                </a:lnTo>
                <a:lnTo>
                  <a:pt x="183070" y="298894"/>
                </a:lnTo>
                <a:lnTo>
                  <a:pt x="227457" y="249127"/>
                </a:lnTo>
                <a:lnTo>
                  <a:pt x="284096" y="204225"/>
                </a:lnTo>
                <a:lnTo>
                  <a:pt x="316611" y="183832"/>
                </a:lnTo>
                <a:lnTo>
                  <a:pt x="351708" y="164937"/>
                </a:lnTo>
                <a:lnTo>
                  <a:pt x="389229" y="147632"/>
                </a:lnTo>
                <a:lnTo>
                  <a:pt x="429013" y="132013"/>
                </a:lnTo>
                <a:lnTo>
                  <a:pt x="470900" y="118172"/>
                </a:lnTo>
                <a:lnTo>
                  <a:pt x="514731" y="106203"/>
                </a:lnTo>
                <a:lnTo>
                  <a:pt x="560344" y="96200"/>
                </a:lnTo>
                <a:lnTo>
                  <a:pt x="607580" y="88257"/>
                </a:lnTo>
                <a:lnTo>
                  <a:pt x="656280" y="82468"/>
                </a:lnTo>
                <a:lnTo>
                  <a:pt x="706282" y="78925"/>
                </a:lnTo>
                <a:lnTo>
                  <a:pt x="757428" y="77724"/>
                </a:lnTo>
                <a:lnTo>
                  <a:pt x="808470" y="78925"/>
                </a:lnTo>
                <a:lnTo>
                  <a:pt x="858390" y="82468"/>
                </a:lnTo>
                <a:lnTo>
                  <a:pt x="907027" y="88257"/>
                </a:lnTo>
                <a:lnTo>
                  <a:pt x="954219" y="96200"/>
                </a:lnTo>
                <a:lnTo>
                  <a:pt x="999803" y="106203"/>
                </a:lnTo>
                <a:lnTo>
                  <a:pt x="1043619" y="118172"/>
                </a:lnTo>
                <a:lnTo>
                  <a:pt x="1085504" y="132013"/>
                </a:lnTo>
                <a:lnTo>
                  <a:pt x="1125297" y="147632"/>
                </a:lnTo>
                <a:lnTo>
                  <a:pt x="1162836" y="164937"/>
                </a:lnTo>
                <a:lnTo>
                  <a:pt x="1197959" y="183832"/>
                </a:lnTo>
                <a:lnTo>
                  <a:pt x="1230504" y="204225"/>
                </a:lnTo>
                <a:lnTo>
                  <a:pt x="1287216" y="249127"/>
                </a:lnTo>
                <a:lnTo>
                  <a:pt x="1331678" y="298894"/>
                </a:lnTo>
                <a:lnTo>
                  <a:pt x="1362595" y="352776"/>
                </a:lnTo>
                <a:lnTo>
                  <a:pt x="1378673" y="410023"/>
                </a:lnTo>
                <a:lnTo>
                  <a:pt x="1380744" y="439673"/>
                </a:lnTo>
                <a:lnTo>
                  <a:pt x="1380744" y="689119"/>
                </a:lnTo>
                <a:lnTo>
                  <a:pt x="1401381" y="671387"/>
                </a:lnTo>
                <a:lnTo>
                  <a:pt x="1430317" y="641840"/>
                </a:lnTo>
                <a:lnTo>
                  <a:pt x="1455336" y="610921"/>
                </a:lnTo>
                <a:lnTo>
                  <a:pt x="1476243" y="578742"/>
                </a:lnTo>
                <a:lnTo>
                  <a:pt x="1504943" y="511052"/>
                </a:lnTo>
                <a:lnTo>
                  <a:pt x="1512345" y="475768"/>
                </a:lnTo>
                <a:lnTo>
                  <a:pt x="1514856" y="439673"/>
                </a:lnTo>
                <a:close/>
              </a:path>
              <a:path w="1515110" h="879475">
                <a:moveTo>
                  <a:pt x="1380744" y="689119"/>
                </a:moveTo>
                <a:lnTo>
                  <a:pt x="1380744" y="439673"/>
                </a:lnTo>
                <a:lnTo>
                  <a:pt x="1378673" y="469324"/>
                </a:lnTo>
                <a:lnTo>
                  <a:pt x="1372570" y="498322"/>
                </a:lnTo>
                <a:lnTo>
                  <a:pt x="1348910" y="553980"/>
                </a:lnTo>
                <a:lnTo>
                  <a:pt x="1311059" y="605898"/>
                </a:lnTo>
                <a:lnTo>
                  <a:pt x="1260311" y="653326"/>
                </a:lnTo>
                <a:lnTo>
                  <a:pt x="1197959" y="695515"/>
                </a:lnTo>
                <a:lnTo>
                  <a:pt x="1162836" y="714410"/>
                </a:lnTo>
                <a:lnTo>
                  <a:pt x="1125297" y="731715"/>
                </a:lnTo>
                <a:lnTo>
                  <a:pt x="1085504" y="747334"/>
                </a:lnTo>
                <a:lnTo>
                  <a:pt x="1043619" y="761175"/>
                </a:lnTo>
                <a:lnTo>
                  <a:pt x="999803" y="773144"/>
                </a:lnTo>
                <a:lnTo>
                  <a:pt x="954219" y="783147"/>
                </a:lnTo>
                <a:lnTo>
                  <a:pt x="907027" y="791090"/>
                </a:lnTo>
                <a:lnTo>
                  <a:pt x="858390" y="796879"/>
                </a:lnTo>
                <a:lnTo>
                  <a:pt x="808470" y="800422"/>
                </a:lnTo>
                <a:lnTo>
                  <a:pt x="757428" y="801624"/>
                </a:lnTo>
                <a:lnTo>
                  <a:pt x="706282" y="800422"/>
                </a:lnTo>
                <a:lnTo>
                  <a:pt x="656280" y="796879"/>
                </a:lnTo>
                <a:lnTo>
                  <a:pt x="607580" y="791090"/>
                </a:lnTo>
                <a:lnTo>
                  <a:pt x="560344" y="783147"/>
                </a:lnTo>
                <a:lnTo>
                  <a:pt x="514731" y="773144"/>
                </a:lnTo>
                <a:lnTo>
                  <a:pt x="470900" y="761175"/>
                </a:lnTo>
                <a:lnTo>
                  <a:pt x="429013" y="747334"/>
                </a:lnTo>
                <a:lnTo>
                  <a:pt x="389229" y="731715"/>
                </a:lnTo>
                <a:lnTo>
                  <a:pt x="351708" y="714410"/>
                </a:lnTo>
                <a:lnTo>
                  <a:pt x="316611" y="695515"/>
                </a:lnTo>
                <a:lnTo>
                  <a:pt x="284096" y="675122"/>
                </a:lnTo>
                <a:lnTo>
                  <a:pt x="227457" y="630220"/>
                </a:lnTo>
                <a:lnTo>
                  <a:pt x="183070" y="580453"/>
                </a:lnTo>
                <a:lnTo>
                  <a:pt x="152217" y="526571"/>
                </a:lnTo>
                <a:lnTo>
                  <a:pt x="136177" y="469324"/>
                </a:lnTo>
                <a:lnTo>
                  <a:pt x="134112" y="439674"/>
                </a:lnTo>
                <a:lnTo>
                  <a:pt x="134112" y="689119"/>
                </a:lnTo>
                <a:lnTo>
                  <a:pt x="182319" y="725912"/>
                </a:lnTo>
                <a:lnTo>
                  <a:pt x="221837" y="750665"/>
                </a:lnTo>
                <a:lnTo>
                  <a:pt x="264492" y="773595"/>
                </a:lnTo>
                <a:lnTo>
                  <a:pt x="310091" y="794589"/>
                </a:lnTo>
                <a:lnTo>
                  <a:pt x="358437" y="813535"/>
                </a:lnTo>
                <a:lnTo>
                  <a:pt x="409336" y="830320"/>
                </a:lnTo>
                <a:lnTo>
                  <a:pt x="462593" y="844831"/>
                </a:lnTo>
                <a:lnTo>
                  <a:pt x="518013" y="856957"/>
                </a:lnTo>
                <a:lnTo>
                  <a:pt x="575402" y="866584"/>
                </a:lnTo>
                <a:lnTo>
                  <a:pt x="634563" y="873600"/>
                </a:lnTo>
                <a:lnTo>
                  <a:pt x="695304" y="877892"/>
                </a:lnTo>
                <a:lnTo>
                  <a:pt x="757428" y="879347"/>
                </a:lnTo>
                <a:lnTo>
                  <a:pt x="819551" y="877892"/>
                </a:lnTo>
                <a:lnTo>
                  <a:pt x="880292" y="873600"/>
                </a:lnTo>
                <a:lnTo>
                  <a:pt x="939453" y="866584"/>
                </a:lnTo>
                <a:lnTo>
                  <a:pt x="996842" y="856957"/>
                </a:lnTo>
                <a:lnTo>
                  <a:pt x="1052262" y="844831"/>
                </a:lnTo>
                <a:lnTo>
                  <a:pt x="1105519" y="830320"/>
                </a:lnTo>
                <a:lnTo>
                  <a:pt x="1156418" y="813535"/>
                </a:lnTo>
                <a:lnTo>
                  <a:pt x="1204764" y="794589"/>
                </a:lnTo>
                <a:lnTo>
                  <a:pt x="1250363" y="773595"/>
                </a:lnTo>
                <a:lnTo>
                  <a:pt x="1293018" y="750665"/>
                </a:lnTo>
                <a:lnTo>
                  <a:pt x="1332536" y="725912"/>
                </a:lnTo>
                <a:lnTo>
                  <a:pt x="1368722" y="699448"/>
                </a:lnTo>
                <a:lnTo>
                  <a:pt x="1380744" y="689119"/>
                </a:lnTo>
                <a:close/>
              </a:path>
            </a:pathLst>
          </a:custGeom>
          <a:solidFill>
            <a:srgbClr val="B90000"/>
          </a:solidFill>
        </p:spPr>
        <p:txBody>
          <a:bodyPr wrap="square" lIns="0" tIns="0" rIns="0" bIns="0" rtlCol="0"/>
          <a:lstStyle/>
          <a:p>
            <a:endParaRPr/>
          </a:p>
        </p:txBody>
      </p:sp>
      <p:sp>
        <p:nvSpPr>
          <p:cNvPr id="34" name="object 34"/>
          <p:cNvSpPr/>
          <p:nvPr/>
        </p:nvSpPr>
        <p:spPr>
          <a:xfrm>
            <a:off x="4732667" y="2728722"/>
            <a:ext cx="1263650" cy="734695"/>
          </a:xfrm>
          <a:custGeom>
            <a:avLst/>
            <a:gdLst/>
            <a:ahLst/>
            <a:cxnLst/>
            <a:rect l="l" t="t" r="r" b="b"/>
            <a:pathLst>
              <a:path w="1263650" h="734695">
                <a:moveTo>
                  <a:pt x="1263396" y="367284"/>
                </a:moveTo>
                <a:lnTo>
                  <a:pt x="1255131" y="307745"/>
                </a:lnTo>
                <a:lnTo>
                  <a:pt x="1231203" y="251252"/>
                </a:lnTo>
                <a:lnTo>
                  <a:pt x="1192909" y="198563"/>
                </a:lnTo>
                <a:lnTo>
                  <a:pt x="1141549" y="150437"/>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89"/>
                </a:lnTo>
                <a:lnTo>
                  <a:pt x="18352" y="455744"/>
                </a:lnTo>
                <a:lnTo>
                  <a:pt x="49625" y="510504"/>
                </a:lnTo>
                <a:lnTo>
                  <a:pt x="94614" y="561023"/>
                </a:lnTo>
                <a:lnTo>
                  <a:pt x="152021" y="606557"/>
                </a:lnTo>
                <a:lnTo>
                  <a:pt x="184975" y="627221"/>
                </a:lnTo>
                <a:lnTo>
                  <a:pt x="220547" y="646359"/>
                </a:lnTo>
                <a:lnTo>
                  <a:pt x="258574" y="663878"/>
                </a:lnTo>
                <a:lnTo>
                  <a:pt x="298893" y="679685"/>
                </a:lnTo>
                <a:lnTo>
                  <a:pt x="341343" y="693687"/>
                </a:lnTo>
                <a:lnTo>
                  <a:pt x="385762" y="705790"/>
                </a:lnTo>
                <a:lnTo>
                  <a:pt x="431986" y="715902"/>
                </a:lnTo>
                <a:lnTo>
                  <a:pt x="479855" y="723928"/>
                </a:lnTo>
                <a:lnTo>
                  <a:pt x="529204" y="729777"/>
                </a:lnTo>
                <a:lnTo>
                  <a:pt x="579872" y="733354"/>
                </a:lnTo>
                <a:lnTo>
                  <a:pt x="631698" y="734568"/>
                </a:lnTo>
                <a:lnTo>
                  <a:pt x="683523" y="733354"/>
                </a:lnTo>
                <a:lnTo>
                  <a:pt x="734191" y="729777"/>
                </a:lnTo>
                <a:lnTo>
                  <a:pt x="783540" y="723928"/>
                </a:lnTo>
                <a:lnTo>
                  <a:pt x="831409" y="715902"/>
                </a:lnTo>
                <a:lnTo>
                  <a:pt x="877633" y="705790"/>
                </a:lnTo>
                <a:lnTo>
                  <a:pt x="922052" y="693687"/>
                </a:lnTo>
                <a:lnTo>
                  <a:pt x="964502" y="679685"/>
                </a:lnTo>
                <a:lnTo>
                  <a:pt x="1004821" y="663878"/>
                </a:lnTo>
                <a:lnTo>
                  <a:pt x="1042848" y="646359"/>
                </a:lnTo>
                <a:lnTo>
                  <a:pt x="1078420" y="627221"/>
                </a:lnTo>
                <a:lnTo>
                  <a:pt x="1111374" y="606557"/>
                </a:lnTo>
                <a:lnTo>
                  <a:pt x="1168781" y="561023"/>
                </a:lnTo>
                <a:lnTo>
                  <a:pt x="1213770" y="510504"/>
                </a:lnTo>
                <a:lnTo>
                  <a:pt x="1245043" y="455744"/>
                </a:lnTo>
                <a:lnTo>
                  <a:pt x="1261302" y="397489"/>
                </a:lnTo>
                <a:lnTo>
                  <a:pt x="1263396" y="367284"/>
                </a:lnTo>
                <a:close/>
              </a:path>
            </a:pathLst>
          </a:custGeom>
          <a:solidFill>
            <a:srgbClr val="FFFF66"/>
          </a:solidFill>
        </p:spPr>
        <p:txBody>
          <a:bodyPr wrap="square" lIns="0" tIns="0" rIns="0" bIns="0" rtlCol="0"/>
          <a:lstStyle/>
          <a:p>
            <a:endParaRPr/>
          </a:p>
        </p:txBody>
      </p:sp>
      <p:sp>
        <p:nvSpPr>
          <p:cNvPr id="35" name="object 35"/>
          <p:cNvSpPr/>
          <p:nvPr/>
        </p:nvSpPr>
        <p:spPr>
          <a:xfrm>
            <a:off x="4732667" y="2728722"/>
            <a:ext cx="1263650" cy="734695"/>
          </a:xfrm>
          <a:custGeom>
            <a:avLst/>
            <a:gdLst/>
            <a:ahLst/>
            <a:cxnLst/>
            <a:rect l="l" t="t" r="r" b="b"/>
            <a:pathLst>
              <a:path w="1263650" h="734695">
                <a:moveTo>
                  <a:pt x="631698" y="0"/>
                </a:move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89"/>
                </a:lnTo>
                <a:lnTo>
                  <a:pt x="18352" y="455744"/>
                </a:lnTo>
                <a:lnTo>
                  <a:pt x="49625" y="510504"/>
                </a:lnTo>
                <a:lnTo>
                  <a:pt x="94614" y="561023"/>
                </a:lnTo>
                <a:lnTo>
                  <a:pt x="152021" y="606557"/>
                </a:lnTo>
                <a:lnTo>
                  <a:pt x="184975" y="627221"/>
                </a:lnTo>
                <a:lnTo>
                  <a:pt x="220547" y="646359"/>
                </a:lnTo>
                <a:lnTo>
                  <a:pt x="258574" y="663878"/>
                </a:lnTo>
                <a:lnTo>
                  <a:pt x="298893" y="679685"/>
                </a:lnTo>
                <a:lnTo>
                  <a:pt x="341343" y="693687"/>
                </a:lnTo>
                <a:lnTo>
                  <a:pt x="385762" y="705790"/>
                </a:lnTo>
                <a:lnTo>
                  <a:pt x="431986" y="715902"/>
                </a:lnTo>
                <a:lnTo>
                  <a:pt x="479855" y="723928"/>
                </a:lnTo>
                <a:lnTo>
                  <a:pt x="529204" y="729777"/>
                </a:lnTo>
                <a:lnTo>
                  <a:pt x="579872" y="733354"/>
                </a:lnTo>
                <a:lnTo>
                  <a:pt x="631698" y="734568"/>
                </a:lnTo>
                <a:lnTo>
                  <a:pt x="683523" y="733354"/>
                </a:lnTo>
                <a:lnTo>
                  <a:pt x="734191" y="729777"/>
                </a:lnTo>
                <a:lnTo>
                  <a:pt x="783540" y="723928"/>
                </a:lnTo>
                <a:lnTo>
                  <a:pt x="831409" y="715902"/>
                </a:lnTo>
                <a:lnTo>
                  <a:pt x="877633" y="705790"/>
                </a:lnTo>
                <a:lnTo>
                  <a:pt x="922052" y="693687"/>
                </a:lnTo>
                <a:lnTo>
                  <a:pt x="964502" y="679685"/>
                </a:lnTo>
                <a:lnTo>
                  <a:pt x="1004821" y="663878"/>
                </a:lnTo>
                <a:lnTo>
                  <a:pt x="1042848" y="646359"/>
                </a:lnTo>
                <a:lnTo>
                  <a:pt x="1078420" y="627221"/>
                </a:lnTo>
                <a:lnTo>
                  <a:pt x="1111374" y="606557"/>
                </a:lnTo>
                <a:lnTo>
                  <a:pt x="1168781" y="561023"/>
                </a:lnTo>
                <a:lnTo>
                  <a:pt x="1213770" y="510504"/>
                </a:lnTo>
                <a:lnTo>
                  <a:pt x="1245043" y="455744"/>
                </a:lnTo>
                <a:lnTo>
                  <a:pt x="1261302" y="397489"/>
                </a:lnTo>
                <a:lnTo>
                  <a:pt x="1263396" y="367284"/>
                </a:lnTo>
                <a:lnTo>
                  <a:pt x="1261302" y="337181"/>
                </a:lnTo>
                <a:lnTo>
                  <a:pt x="1245043" y="279071"/>
                </a:lnTo>
                <a:lnTo>
                  <a:pt x="1213770" y="224385"/>
                </a:lnTo>
                <a:lnTo>
                  <a:pt x="1168781" y="173882"/>
                </a:lnTo>
                <a:lnTo>
                  <a:pt x="1111374" y="128322"/>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close/>
              </a:path>
            </a:pathLst>
          </a:custGeom>
          <a:ln w="28575">
            <a:solidFill>
              <a:srgbClr val="FFFFFF"/>
            </a:solidFill>
          </a:ln>
        </p:spPr>
        <p:txBody>
          <a:bodyPr wrap="square" lIns="0" tIns="0" rIns="0" bIns="0" rtlCol="0"/>
          <a:lstStyle/>
          <a:p>
            <a:endParaRPr/>
          </a:p>
        </p:txBody>
      </p:sp>
      <p:sp>
        <p:nvSpPr>
          <p:cNvPr id="36" name="object 36"/>
          <p:cNvSpPr txBox="1"/>
          <p:nvPr/>
        </p:nvSpPr>
        <p:spPr>
          <a:xfrm>
            <a:off x="4843405" y="2862284"/>
            <a:ext cx="1042035" cy="473709"/>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微软雅黑"/>
                <a:cs typeface="微软雅黑"/>
              </a:rPr>
              <a:t>这样表达是 不被允许的</a:t>
            </a:r>
            <a:endParaRPr sz="1600">
              <a:latin typeface="微软雅黑"/>
              <a:cs typeface="微软雅黑"/>
            </a:endParaRPr>
          </a:p>
        </p:txBody>
      </p:sp>
      <p:sp>
        <p:nvSpPr>
          <p:cNvPr id="37" name="object 37"/>
          <p:cNvSpPr/>
          <p:nvPr/>
        </p:nvSpPr>
        <p:spPr>
          <a:xfrm>
            <a:off x="4651133" y="6084570"/>
            <a:ext cx="1515110" cy="879475"/>
          </a:xfrm>
          <a:custGeom>
            <a:avLst/>
            <a:gdLst/>
            <a:ahLst/>
            <a:cxnLst/>
            <a:rect l="l" t="t" r="r" b="b"/>
            <a:pathLst>
              <a:path w="1515110" h="879475">
                <a:moveTo>
                  <a:pt x="1514856" y="439673"/>
                </a:moveTo>
                <a:lnTo>
                  <a:pt x="1504943" y="368295"/>
                </a:lnTo>
                <a:lnTo>
                  <a:pt x="1476243" y="300605"/>
                </a:lnTo>
                <a:lnTo>
                  <a:pt x="1455336" y="268426"/>
                </a:lnTo>
                <a:lnTo>
                  <a:pt x="1430317" y="237507"/>
                </a:lnTo>
                <a:lnTo>
                  <a:pt x="1401381" y="207960"/>
                </a:lnTo>
                <a:lnTo>
                  <a:pt x="1368722" y="179899"/>
                </a:lnTo>
                <a:lnTo>
                  <a:pt x="1332536" y="153435"/>
                </a:lnTo>
                <a:lnTo>
                  <a:pt x="1293018" y="128682"/>
                </a:lnTo>
                <a:lnTo>
                  <a:pt x="1250363" y="105752"/>
                </a:lnTo>
                <a:lnTo>
                  <a:pt x="1204764" y="84758"/>
                </a:lnTo>
                <a:lnTo>
                  <a:pt x="1156418" y="65812"/>
                </a:lnTo>
                <a:lnTo>
                  <a:pt x="1105519" y="49027"/>
                </a:lnTo>
                <a:lnTo>
                  <a:pt x="1052262" y="34516"/>
                </a:lnTo>
                <a:lnTo>
                  <a:pt x="996842" y="22390"/>
                </a:lnTo>
                <a:lnTo>
                  <a:pt x="939453" y="12763"/>
                </a:lnTo>
                <a:lnTo>
                  <a:pt x="880292" y="5747"/>
                </a:lnTo>
                <a:lnTo>
                  <a:pt x="819551" y="1455"/>
                </a:lnTo>
                <a:lnTo>
                  <a:pt x="757428" y="0"/>
                </a:lnTo>
                <a:lnTo>
                  <a:pt x="695304" y="1455"/>
                </a:lnTo>
                <a:lnTo>
                  <a:pt x="634563" y="5747"/>
                </a:lnTo>
                <a:lnTo>
                  <a:pt x="575402" y="12763"/>
                </a:lnTo>
                <a:lnTo>
                  <a:pt x="518013" y="22390"/>
                </a:lnTo>
                <a:lnTo>
                  <a:pt x="462593" y="34516"/>
                </a:lnTo>
                <a:lnTo>
                  <a:pt x="409336" y="49027"/>
                </a:lnTo>
                <a:lnTo>
                  <a:pt x="358437" y="65812"/>
                </a:lnTo>
                <a:lnTo>
                  <a:pt x="310091" y="84758"/>
                </a:lnTo>
                <a:lnTo>
                  <a:pt x="264492" y="105752"/>
                </a:lnTo>
                <a:lnTo>
                  <a:pt x="221837" y="128682"/>
                </a:lnTo>
                <a:lnTo>
                  <a:pt x="182319" y="153435"/>
                </a:lnTo>
                <a:lnTo>
                  <a:pt x="146133" y="179899"/>
                </a:lnTo>
                <a:lnTo>
                  <a:pt x="113474" y="207960"/>
                </a:lnTo>
                <a:lnTo>
                  <a:pt x="84538" y="237507"/>
                </a:lnTo>
                <a:lnTo>
                  <a:pt x="59519" y="268426"/>
                </a:lnTo>
                <a:lnTo>
                  <a:pt x="38612" y="300605"/>
                </a:lnTo>
                <a:lnTo>
                  <a:pt x="9912" y="368295"/>
                </a:lnTo>
                <a:lnTo>
                  <a:pt x="0" y="439674"/>
                </a:lnTo>
                <a:lnTo>
                  <a:pt x="2510" y="475768"/>
                </a:lnTo>
                <a:lnTo>
                  <a:pt x="22011" y="545414"/>
                </a:lnTo>
                <a:lnTo>
                  <a:pt x="59519" y="610921"/>
                </a:lnTo>
                <a:lnTo>
                  <a:pt x="84538" y="641840"/>
                </a:lnTo>
                <a:lnTo>
                  <a:pt x="113474" y="671387"/>
                </a:lnTo>
                <a:lnTo>
                  <a:pt x="134874" y="689774"/>
                </a:lnTo>
                <a:lnTo>
                  <a:pt x="134874" y="439674"/>
                </a:lnTo>
                <a:lnTo>
                  <a:pt x="136938" y="410023"/>
                </a:lnTo>
                <a:lnTo>
                  <a:pt x="152976" y="352776"/>
                </a:lnTo>
                <a:lnTo>
                  <a:pt x="183820" y="298894"/>
                </a:lnTo>
                <a:lnTo>
                  <a:pt x="228186" y="249127"/>
                </a:lnTo>
                <a:lnTo>
                  <a:pt x="284789" y="204225"/>
                </a:lnTo>
                <a:lnTo>
                  <a:pt x="317277" y="183832"/>
                </a:lnTo>
                <a:lnTo>
                  <a:pt x="352343" y="164937"/>
                </a:lnTo>
                <a:lnTo>
                  <a:pt x="389827" y="147632"/>
                </a:lnTo>
                <a:lnTo>
                  <a:pt x="429566" y="132013"/>
                </a:lnTo>
                <a:lnTo>
                  <a:pt x="471401" y="118172"/>
                </a:lnTo>
                <a:lnTo>
                  <a:pt x="515171" y="106203"/>
                </a:lnTo>
                <a:lnTo>
                  <a:pt x="560716" y="96200"/>
                </a:lnTo>
                <a:lnTo>
                  <a:pt x="607874" y="88257"/>
                </a:lnTo>
                <a:lnTo>
                  <a:pt x="656486" y="82468"/>
                </a:lnTo>
                <a:lnTo>
                  <a:pt x="706391" y="78925"/>
                </a:lnTo>
                <a:lnTo>
                  <a:pt x="757428" y="77724"/>
                </a:lnTo>
                <a:lnTo>
                  <a:pt x="808573" y="78925"/>
                </a:lnTo>
                <a:lnTo>
                  <a:pt x="858575" y="82468"/>
                </a:lnTo>
                <a:lnTo>
                  <a:pt x="907275" y="88257"/>
                </a:lnTo>
                <a:lnTo>
                  <a:pt x="954511" y="96200"/>
                </a:lnTo>
                <a:lnTo>
                  <a:pt x="1000125" y="106203"/>
                </a:lnTo>
                <a:lnTo>
                  <a:pt x="1043955" y="118172"/>
                </a:lnTo>
                <a:lnTo>
                  <a:pt x="1085842" y="132013"/>
                </a:lnTo>
                <a:lnTo>
                  <a:pt x="1125626" y="147632"/>
                </a:lnTo>
                <a:lnTo>
                  <a:pt x="1163147" y="164937"/>
                </a:lnTo>
                <a:lnTo>
                  <a:pt x="1198245" y="183832"/>
                </a:lnTo>
                <a:lnTo>
                  <a:pt x="1230759" y="204225"/>
                </a:lnTo>
                <a:lnTo>
                  <a:pt x="1287398" y="249127"/>
                </a:lnTo>
                <a:lnTo>
                  <a:pt x="1331785" y="298894"/>
                </a:lnTo>
                <a:lnTo>
                  <a:pt x="1362638" y="352776"/>
                </a:lnTo>
                <a:lnTo>
                  <a:pt x="1378678" y="410023"/>
                </a:lnTo>
                <a:lnTo>
                  <a:pt x="1380744" y="439673"/>
                </a:lnTo>
                <a:lnTo>
                  <a:pt x="1380744" y="689119"/>
                </a:lnTo>
                <a:lnTo>
                  <a:pt x="1401381" y="671387"/>
                </a:lnTo>
                <a:lnTo>
                  <a:pt x="1430317" y="641840"/>
                </a:lnTo>
                <a:lnTo>
                  <a:pt x="1455336" y="610921"/>
                </a:lnTo>
                <a:lnTo>
                  <a:pt x="1476243" y="578742"/>
                </a:lnTo>
                <a:lnTo>
                  <a:pt x="1504943" y="511052"/>
                </a:lnTo>
                <a:lnTo>
                  <a:pt x="1512345" y="475768"/>
                </a:lnTo>
                <a:lnTo>
                  <a:pt x="1514856" y="439673"/>
                </a:lnTo>
                <a:close/>
              </a:path>
              <a:path w="1515110" h="879475">
                <a:moveTo>
                  <a:pt x="1380744" y="689119"/>
                </a:moveTo>
                <a:lnTo>
                  <a:pt x="1380744" y="439673"/>
                </a:lnTo>
                <a:lnTo>
                  <a:pt x="1378678" y="469324"/>
                </a:lnTo>
                <a:lnTo>
                  <a:pt x="1372590" y="498322"/>
                </a:lnTo>
                <a:lnTo>
                  <a:pt x="1348983" y="553980"/>
                </a:lnTo>
                <a:lnTo>
                  <a:pt x="1311203" y="605898"/>
                </a:lnTo>
                <a:lnTo>
                  <a:pt x="1260530" y="653326"/>
                </a:lnTo>
                <a:lnTo>
                  <a:pt x="1198245" y="695515"/>
                </a:lnTo>
                <a:lnTo>
                  <a:pt x="1163147" y="714410"/>
                </a:lnTo>
                <a:lnTo>
                  <a:pt x="1125626" y="731715"/>
                </a:lnTo>
                <a:lnTo>
                  <a:pt x="1085842" y="747334"/>
                </a:lnTo>
                <a:lnTo>
                  <a:pt x="1043955" y="761175"/>
                </a:lnTo>
                <a:lnTo>
                  <a:pt x="1000125" y="773144"/>
                </a:lnTo>
                <a:lnTo>
                  <a:pt x="954511" y="783147"/>
                </a:lnTo>
                <a:lnTo>
                  <a:pt x="907275" y="791090"/>
                </a:lnTo>
                <a:lnTo>
                  <a:pt x="858575" y="796879"/>
                </a:lnTo>
                <a:lnTo>
                  <a:pt x="808573" y="800422"/>
                </a:lnTo>
                <a:lnTo>
                  <a:pt x="757428" y="801624"/>
                </a:lnTo>
                <a:lnTo>
                  <a:pt x="706391" y="800422"/>
                </a:lnTo>
                <a:lnTo>
                  <a:pt x="656486" y="796879"/>
                </a:lnTo>
                <a:lnTo>
                  <a:pt x="607874" y="791090"/>
                </a:lnTo>
                <a:lnTo>
                  <a:pt x="560716" y="783147"/>
                </a:lnTo>
                <a:lnTo>
                  <a:pt x="515171" y="773144"/>
                </a:lnTo>
                <a:lnTo>
                  <a:pt x="471401" y="761175"/>
                </a:lnTo>
                <a:lnTo>
                  <a:pt x="429566" y="747334"/>
                </a:lnTo>
                <a:lnTo>
                  <a:pt x="389827" y="731715"/>
                </a:lnTo>
                <a:lnTo>
                  <a:pt x="352343" y="714410"/>
                </a:lnTo>
                <a:lnTo>
                  <a:pt x="317277" y="695515"/>
                </a:lnTo>
                <a:lnTo>
                  <a:pt x="284789" y="675122"/>
                </a:lnTo>
                <a:lnTo>
                  <a:pt x="228186" y="630220"/>
                </a:lnTo>
                <a:lnTo>
                  <a:pt x="183820" y="580453"/>
                </a:lnTo>
                <a:lnTo>
                  <a:pt x="152976" y="526571"/>
                </a:lnTo>
                <a:lnTo>
                  <a:pt x="136938" y="469324"/>
                </a:lnTo>
                <a:lnTo>
                  <a:pt x="134874" y="439674"/>
                </a:lnTo>
                <a:lnTo>
                  <a:pt x="134874" y="689774"/>
                </a:lnTo>
                <a:lnTo>
                  <a:pt x="182319" y="725912"/>
                </a:lnTo>
                <a:lnTo>
                  <a:pt x="221837" y="750665"/>
                </a:lnTo>
                <a:lnTo>
                  <a:pt x="264492" y="773595"/>
                </a:lnTo>
                <a:lnTo>
                  <a:pt x="310091" y="794589"/>
                </a:lnTo>
                <a:lnTo>
                  <a:pt x="358437" y="813535"/>
                </a:lnTo>
                <a:lnTo>
                  <a:pt x="409336" y="830320"/>
                </a:lnTo>
                <a:lnTo>
                  <a:pt x="462593" y="844831"/>
                </a:lnTo>
                <a:lnTo>
                  <a:pt x="518013" y="856957"/>
                </a:lnTo>
                <a:lnTo>
                  <a:pt x="575402" y="866584"/>
                </a:lnTo>
                <a:lnTo>
                  <a:pt x="634563" y="873600"/>
                </a:lnTo>
                <a:lnTo>
                  <a:pt x="695304" y="877892"/>
                </a:lnTo>
                <a:lnTo>
                  <a:pt x="757428" y="879347"/>
                </a:lnTo>
                <a:lnTo>
                  <a:pt x="819551" y="877892"/>
                </a:lnTo>
                <a:lnTo>
                  <a:pt x="880292" y="873600"/>
                </a:lnTo>
                <a:lnTo>
                  <a:pt x="939453" y="866584"/>
                </a:lnTo>
                <a:lnTo>
                  <a:pt x="996842" y="856957"/>
                </a:lnTo>
                <a:lnTo>
                  <a:pt x="1052262" y="844831"/>
                </a:lnTo>
                <a:lnTo>
                  <a:pt x="1105519" y="830320"/>
                </a:lnTo>
                <a:lnTo>
                  <a:pt x="1156418" y="813535"/>
                </a:lnTo>
                <a:lnTo>
                  <a:pt x="1204764" y="794589"/>
                </a:lnTo>
                <a:lnTo>
                  <a:pt x="1250363" y="773595"/>
                </a:lnTo>
                <a:lnTo>
                  <a:pt x="1293018" y="750665"/>
                </a:lnTo>
                <a:lnTo>
                  <a:pt x="1332536" y="725912"/>
                </a:lnTo>
                <a:lnTo>
                  <a:pt x="1368722" y="699448"/>
                </a:lnTo>
                <a:lnTo>
                  <a:pt x="1380744" y="689119"/>
                </a:lnTo>
                <a:close/>
              </a:path>
            </a:pathLst>
          </a:custGeom>
          <a:solidFill>
            <a:srgbClr val="B90000"/>
          </a:solidFill>
        </p:spPr>
        <p:txBody>
          <a:bodyPr wrap="square" lIns="0" tIns="0" rIns="0" bIns="0" rtlCol="0"/>
          <a:lstStyle/>
          <a:p>
            <a:endParaRPr/>
          </a:p>
        </p:txBody>
      </p:sp>
      <p:sp>
        <p:nvSpPr>
          <p:cNvPr id="38" name="object 38"/>
          <p:cNvSpPr/>
          <p:nvPr/>
        </p:nvSpPr>
        <p:spPr>
          <a:xfrm>
            <a:off x="4776863" y="6157721"/>
            <a:ext cx="1263650" cy="734695"/>
          </a:xfrm>
          <a:custGeom>
            <a:avLst/>
            <a:gdLst/>
            <a:ahLst/>
            <a:cxnLst/>
            <a:rect l="l" t="t" r="r" b="b"/>
            <a:pathLst>
              <a:path w="1263650" h="734695">
                <a:moveTo>
                  <a:pt x="1263396" y="367284"/>
                </a:moveTo>
                <a:lnTo>
                  <a:pt x="1255131" y="307745"/>
                </a:lnTo>
                <a:lnTo>
                  <a:pt x="1231203" y="251252"/>
                </a:lnTo>
                <a:lnTo>
                  <a:pt x="1192909" y="198563"/>
                </a:lnTo>
                <a:lnTo>
                  <a:pt x="1141549" y="150437"/>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89"/>
                </a:lnTo>
                <a:lnTo>
                  <a:pt x="18352" y="455744"/>
                </a:lnTo>
                <a:lnTo>
                  <a:pt x="49625" y="510504"/>
                </a:lnTo>
                <a:lnTo>
                  <a:pt x="94614" y="561023"/>
                </a:lnTo>
                <a:lnTo>
                  <a:pt x="152021" y="606557"/>
                </a:lnTo>
                <a:lnTo>
                  <a:pt x="184975" y="627221"/>
                </a:lnTo>
                <a:lnTo>
                  <a:pt x="220547" y="646359"/>
                </a:lnTo>
                <a:lnTo>
                  <a:pt x="258574" y="663878"/>
                </a:lnTo>
                <a:lnTo>
                  <a:pt x="298893" y="679685"/>
                </a:lnTo>
                <a:lnTo>
                  <a:pt x="341343" y="693687"/>
                </a:lnTo>
                <a:lnTo>
                  <a:pt x="385762" y="705790"/>
                </a:lnTo>
                <a:lnTo>
                  <a:pt x="431986" y="715902"/>
                </a:lnTo>
                <a:lnTo>
                  <a:pt x="479855" y="723928"/>
                </a:lnTo>
                <a:lnTo>
                  <a:pt x="529204" y="729777"/>
                </a:lnTo>
                <a:lnTo>
                  <a:pt x="579872" y="733354"/>
                </a:lnTo>
                <a:lnTo>
                  <a:pt x="631698" y="734568"/>
                </a:lnTo>
                <a:lnTo>
                  <a:pt x="683523" y="733354"/>
                </a:lnTo>
                <a:lnTo>
                  <a:pt x="734191" y="729777"/>
                </a:lnTo>
                <a:lnTo>
                  <a:pt x="783540" y="723928"/>
                </a:lnTo>
                <a:lnTo>
                  <a:pt x="831409" y="715902"/>
                </a:lnTo>
                <a:lnTo>
                  <a:pt x="877633" y="705790"/>
                </a:lnTo>
                <a:lnTo>
                  <a:pt x="922052" y="693687"/>
                </a:lnTo>
                <a:lnTo>
                  <a:pt x="964502" y="679685"/>
                </a:lnTo>
                <a:lnTo>
                  <a:pt x="1004821" y="663878"/>
                </a:lnTo>
                <a:lnTo>
                  <a:pt x="1042848" y="646359"/>
                </a:lnTo>
                <a:lnTo>
                  <a:pt x="1078420" y="627221"/>
                </a:lnTo>
                <a:lnTo>
                  <a:pt x="1111374" y="606557"/>
                </a:lnTo>
                <a:lnTo>
                  <a:pt x="1168781" y="561023"/>
                </a:lnTo>
                <a:lnTo>
                  <a:pt x="1213770" y="510504"/>
                </a:lnTo>
                <a:lnTo>
                  <a:pt x="1245043" y="455744"/>
                </a:lnTo>
                <a:lnTo>
                  <a:pt x="1261302" y="397489"/>
                </a:lnTo>
                <a:lnTo>
                  <a:pt x="1263396" y="367284"/>
                </a:lnTo>
                <a:close/>
              </a:path>
            </a:pathLst>
          </a:custGeom>
          <a:solidFill>
            <a:srgbClr val="FFFF66"/>
          </a:solidFill>
        </p:spPr>
        <p:txBody>
          <a:bodyPr wrap="square" lIns="0" tIns="0" rIns="0" bIns="0" rtlCol="0"/>
          <a:lstStyle/>
          <a:p>
            <a:endParaRPr/>
          </a:p>
        </p:txBody>
      </p:sp>
      <p:sp>
        <p:nvSpPr>
          <p:cNvPr id="39" name="object 39"/>
          <p:cNvSpPr/>
          <p:nvPr/>
        </p:nvSpPr>
        <p:spPr>
          <a:xfrm>
            <a:off x="4776863" y="6157721"/>
            <a:ext cx="1263650" cy="734695"/>
          </a:xfrm>
          <a:custGeom>
            <a:avLst/>
            <a:gdLst/>
            <a:ahLst/>
            <a:cxnLst/>
            <a:rect l="l" t="t" r="r" b="b"/>
            <a:pathLst>
              <a:path w="1263650" h="734695">
                <a:moveTo>
                  <a:pt x="631698" y="0"/>
                </a:move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89"/>
                </a:lnTo>
                <a:lnTo>
                  <a:pt x="18352" y="455744"/>
                </a:lnTo>
                <a:lnTo>
                  <a:pt x="49625" y="510504"/>
                </a:lnTo>
                <a:lnTo>
                  <a:pt x="94614" y="561023"/>
                </a:lnTo>
                <a:lnTo>
                  <a:pt x="152021" y="606557"/>
                </a:lnTo>
                <a:lnTo>
                  <a:pt x="184975" y="627221"/>
                </a:lnTo>
                <a:lnTo>
                  <a:pt x="220547" y="646359"/>
                </a:lnTo>
                <a:lnTo>
                  <a:pt x="258574" y="663878"/>
                </a:lnTo>
                <a:lnTo>
                  <a:pt x="298893" y="679685"/>
                </a:lnTo>
                <a:lnTo>
                  <a:pt x="341343" y="693687"/>
                </a:lnTo>
                <a:lnTo>
                  <a:pt x="385762" y="705790"/>
                </a:lnTo>
                <a:lnTo>
                  <a:pt x="431986" y="715902"/>
                </a:lnTo>
                <a:lnTo>
                  <a:pt x="479855" y="723928"/>
                </a:lnTo>
                <a:lnTo>
                  <a:pt x="529204" y="729777"/>
                </a:lnTo>
                <a:lnTo>
                  <a:pt x="579872" y="733354"/>
                </a:lnTo>
                <a:lnTo>
                  <a:pt x="631698" y="734568"/>
                </a:lnTo>
                <a:lnTo>
                  <a:pt x="683523" y="733354"/>
                </a:lnTo>
                <a:lnTo>
                  <a:pt x="734191" y="729777"/>
                </a:lnTo>
                <a:lnTo>
                  <a:pt x="783540" y="723928"/>
                </a:lnTo>
                <a:lnTo>
                  <a:pt x="831409" y="715902"/>
                </a:lnTo>
                <a:lnTo>
                  <a:pt x="877633" y="705790"/>
                </a:lnTo>
                <a:lnTo>
                  <a:pt x="922052" y="693687"/>
                </a:lnTo>
                <a:lnTo>
                  <a:pt x="964502" y="679685"/>
                </a:lnTo>
                <a:lnTo>
                  <a:pt x="1004821" y="663878"/>
                </a:lnTo>
                <a:lnTo>
                  <a:pt x="1042848" y="646359"/>
                </a:lnTo>
                <a:lnTo>
                  <a:pt x="1078420" y="627221"/>
                </a:lnTo>
                <a:lnTo>
                  <a:pt x="1111374" y="606557"/>
                </a:lnTo>
                <a:lnTo>
                  <a:pt x="1168781" y="561023"/>
                </a:lnTo>
                <a:lnTo>
                  <a:pt x="1213770" y="510504"/>
                </a:lnTo>
                <a:lnTo>
                  <a:pt x="1245043" y="455744"/>
                </a:lnTo>
                <a:lnTo>
                  <a:pt x="1261302" y="397489"/>
                </a:lnTo>
                <a:lnTo>
                  <a:pt x="1263396" y="367284"/>
                </a:lnTo>
                <a:lnTo>
                  <a:pt x="1261302" y="337181"/>
                </a:lnTo>
                <a:lnTo>
                  <a:pt x="1245043" y="279071"/>
                </a:lnTo>
                <a:lnTo>
                  <a:pt x="1213770" y="224385"/>
                </a:lnTo>
                <a:lnTo>
                  <a:pt x="1168781" y="173882"/>
                </a:lnTo>
                <a:lnTo>
                  <a:pt x="1111374" y="128322"/>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close/>
              </a:path>
            </a:pathLst>
          </a:custGeom>
          <a:ln w="28575">
            <a:solidFill>
              <a:srgbClr val="FFFFFF"/>
            </a:solidFill>
          </a:ln>
        </p:spPr>
        <p:txBody>
          <a:bodyPr wrap="square" lIns="0" tIns="0" rIns="0" bIns="0" rtlCol="0"/>
          <a:lstStyle/>
          <a:p>
            <a:endParaRPr/>
          </a:p>
        </p:txBody>
      </p:sp>
      <p:sp>
        <p:nvSpPr>
          <p:cNvPr id="40" name="object 40"/>
          <p:cNvSpPr txBox="1"/>
          <p:nvPr/>
        </p:nvSpPr>
        <p:spPr>
          <a:xfrm>
            <a:off x="4887601" y="6291284"/>
            <a:ext cx="1042035" cy="473709"/>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微软雅黑"/>
                <a:cs typeface="微软雅黑"/>
              </a:rPr>
              <a:t>这样表达是 不被允许的</a:t>
            </a:r>
            <a:endParaRPr sz="1600">
              <a:latin typeface="微软雅黑"/>
              <a:cs typeface="微软雅黑"/>
            </a:endParaRPr>
          </a:p>
        </p:txBody>
      </p:sp>
      <p:sp>
        <p:nvSpPr>
          <p:cNvPr id="41" name="标题 6">
            <a:extLst>
              <a:ext uri="{FF2B5EF4-FFF2-40B4-BE49-F238E27FC236}">
                <a16:creationId xmlns:a16="http://schemas.microsoft.com/office/drawing/2014/main" id="{E796F1EF-AFEF-4302-B24E-0591702C3FE1}"/>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的不确定联系</a:t>
            </a:r>
            <a:endParaRPr lang="zh-CN" altLang="en-US" kern="0" dirty="0">
              <a:solidFill>
                <a:sysClr val="windowText" lastClr="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603633" y="3377946"/>
            <a:ext cx="3930015" cy="3629025"/>
          </a:xfrm>
          <a:custGeom>
            <a:avLst/>
            <a:gdLst/>
            <a:ahLst/>
            <a:cxnLst/>
            <a:rect l="l" t="t" r="r" b="b"/>
            <a:pathLst>
              <a:path w="3930015" h="3629025">
                <a:moveTo>
                  <a:pt x="3929634" y="1814322"/>
                </a:moveTo>
                <a:lnTo>
                  <a:pt x="3923123" y="1665518"/>
                </a:lnTo>
                <a:lnTo>
                  <a:pt x="3903927" y="1520027"/>
                </a:lnTo>
                <a:lnTo>
                  <a:pt x="3872551" y="1378316"/>
                </a:lnTo>
                <a:lnTo>
                  <a:pt x="3829501" y="1240852"/>
                </a:lnTo>
                <a:lnTo>
                  <a:pt x="3775281" y="1108102"/>
                </a:lnTo>
                <a:lnTo>
                  <a:pt x="3710397" y="980533"/>
                </a:lnTo>
                <a:lnTo>
                  <a:pt x="3635354" y="858611"/>
                </a:lnTo>
                <a:lnTo>
                  <a:pt x="3550657" y="742803"/>
                </a:lnTo>
                <a:lnTo>
                  <a:pt x="3456812" y="633577"/>
                </a:lnTo>
                <a:lnTo>
                  <a:pt x="3354324" y="531399"/>
                </a:lnTo>
                <a:lnTo>
                  <a:pt x="3243697" y="436737"/>
                </a:lnTo>
                <a:lnTo>
                  <a:pt x="3125437" y="350056"/>
                </a:lnTo>
                <a:lnTo>
                  <a:pt x="3000050" y="271825"/>
                </a:lnTo>
                <a:lnTo>
                  <a:pt x="2868039" y="202509"/>
                </a:lnTo>
                <a:lnTo>
                  <a:pt x="2729912" y="142577"/>
                </a:lnTo>
                <a:lnTo>
                  <a:pt x="2586173" y="92494"/>
                </a:lnTo>
                <a:lnTo>
                  <a:pt x="2437326" y="52728"/>
                </a:lnTo>
                <a:lnTo>
                  <a:pt x="2283878" y="23746"/>
                </a:lnTo>
                <a:lnTo>
                  <a:pt x="2126333" y="6014"/>
                </a:lnTo>
                <a:lnTo>
                  <a:pt x="1965198" y="0"/>
                </a:lnTo>
                <a:lnTo>
                  <a:pt x="1804056" y="6014"/>
                </a:lnTo>
                <a:lnTo>
                  <a:pt x="1646496" y="23746"/>
                </a:lnTo>
                <a:lnTo>
                  <a:pt x="1493022" y="52728"/>
                </a:lnTo>
                <a:lnTo>
                  <a:pt x="1344143" y="92494"/>
                </a:lnTo>
                <a:lnTo>
                  <a:pt x="1200364" y="142577"/>
                </a:lnTo>
                <a:lnTo>
                  <a:pt x="1062191" y="202509"/>
                </a:lnTo>
                <a:lnTo>
                  <a:pt x="930131" y="271825"/>
                </a:lnTo>
                <a:lnTo>
                  <a:pt x="804690" y="350056"/>
                </a:lnTo>
                <a:lnTo>
                  <a:pt x="686374" y="436737"/>
                </a:lnTo>
                <a:lnTo>
                  <a:pt x="575691" y="531399"/>
                </a:lnTo>
                <a:lnTo>
                  <a:pt x="473145" y="633577"/>
                </a:lnTo>
                <a:lnTo>
                  <a:pt x="379244" y="742803"/>
                </a:lnTo>
                <a:lnTo>
                  <a:pt x="294494" y="858611"/>
                </a:lnTo>
                <a:lnTo>
                  <a:pt x="219401" y="980533"/>
                </a:lnTo>
                <a:lnTo>
                  <a:pt x="154471" y="1108102"/>
                </a:lnTo>
                <a:lnTo>
                  <a:pt x="100212" y="1240852"/>
                </a:lnTo>
                <a:lnTo>
                  <a:pt x="57128" y="1378316"/>
                </a:lnTo>
                <a:lnTo>
                  <a:pt x="25728" y="1520027"/>
                </a:lnTo>
                <a:lnTo>
                  <a:pt x="6516" y="1665518"/>
                </a:lnTo>
                <a:lnTo>
                  <a:pt x="0" y="1814322"/>
                </a:lnTo>
                <a:lnTo>
                  <a:pt x="6516" y="1963125"/>
                </a:lnTo>
                <a:lnTo>
                  <a:pt x="25728" y="2108616"/>
                </a:lnTo>
                <a:lnTo>
                  <a:pt x="57128" y="2250327"/>
                </a:lnTo>
                <a:lnTo>
                  <a:pt x="100212" y="2387791"/>
                </a:lnTo>
                <a:lnTo>
                  <a:pt x="154471" y="2520541"/>
                </a:lnTo>
                <a:lnTo>
                  <a:pt x="219401" y="2648110"/>
                </a:lnTo>
                <a:lnTo>
                  <a:pt x="294494" y="2770032"/>
                </a:lnTo>
                <a:lnTo>
                  <a:pt x="379244" y="2885840"/>
                </a:lnTo>
                <a:lnTo>
                  <a:pt x="473145" y="2995066"/>
                </a:lnTo>
                <a:lnTo>
                  <a:pt x="575691" y="3097244"/>
                </a:lnTo>
                <a:lnTo>
                  <a:pt x="686374" y="3191906"/>
                </a:lnTo>
                <a:lnTo>
                  <a:pt x="804690" y="3278587"/>
                </a:lnTo>
                <a:lnTo>
                  <a:pt x="930131" y="3356818"/>
                </a:lnTo>
                <a:lnTo>
                  <a:pt x="1062191" y="3426134"/>
                </a:lnTo>
                <a:lnTo>
                  <a:pt x="1200364" y="3486066"/>
                </a:lnTo>
                <a:lnTo>
                  <a:pt x="1344143" y="3536149"/>
                </a:lnTo>
                <a:lnTo>
                  <a:pt x="1493022" y="3575915"/>
                </a:lnTo>
                <a:lnTo>
                  <a:pt x="1646496" y="3604897"/>
                </a:lnTo>
                <a:lnTo>
                  <a:pt x="1804056" y="3622629"/>
                </a:lnTo>
                <a:lnTo>
                  <a:pt x="1965198" y="3628644"/>
                </a:lnTo>
                <a:lnTo>
                  <a:pt x="2126333" y="3622629"/>
                </a:lnTo>
                <a:lnTo>
                  <a:pt x="2283878" y="3604897"/>
                </a:lnTo>
                <a:lnTo>
                  <a:pt x="2437326" y="3575915"/>
                </a:lnTo>
                <a:lnTo>
                  <a:pt x="2586173" y="3536149"/>
                </a:lnTo>
                <a:lnTo>
                  <a:pt x="2729912" y="3486066"/>
                </a:lnTo>
                <a:lnTo>
                  <a:pt x="2868039" y="3426134"/>
                </a:lnTo>
                <a:lnTo>
                  <a:pt x="3000050" y="3356818"/>
                </a:lnTo>
                <a:lnTo>
                  <a:pt x="3125437" y="3278587"/>
                </a:lnTo>
                <a:lnTo>
                  <a:pt x="3243697" y="3191906"/>
                </a:lnTo>
                <a:lnTo>
                  <a:pt x="3354324" y="3097244"/>
                </a:lnTo>
                <a:lnTo>
                  <a:pt x="3456812" y="2995066"/>
                </a:lnTo>
                <a:lnTo>
                  <a:pt x="3550657" y="2885840"/>
                </a:lnTo>
                <a:lnTo>
                  <a:pt x="3635354" y="2770032"/>
                </a:lnTo>
                <a:lnTo>
                  <a:pt x="3710397" y="2648110"/>
                </a:lnTo>
                <a:lnTo>
                  <a:pt x="3775281" y="2520541"/>
                </a:lnTo>
                <a:lnTo>
                  <a:pt x="3829501" y="2387791"/>
                </a:lnTo>
                <a:lnTo>
                  <a:pt x="3872551" y="2250327"/>
                </a:lnTo>
                <a:lnTo>
                  <a:pt x="3903927" y="2108616"/>
                </a:lnTo>
                <a:lnTo>
                  <a:pt x="3923123" y="1963125"/>
                </a:lnTo>
                <a:lnTo>
                  <a:pt x="3929634" y="1814322"/>
                </a:lnTo>
                <a:close/>
              </a:path>
            </a:pathLst>
          </a:custGeom>
          <a:solidFill>
            <a:srgbClr val="FFFFFF"/>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 name="object 4"/>
          <p:cNvSpPr/>
          <p:nvPr/>
        </p:nvSpPr>
        <p:spPr>
          <a:xfrm>
            <a:off x="5603633" y="3377946"/>
            <a:ext cx="3930015" cy="3629025"/>
          </a:xfrm>
          <a:custGeom>
            <a:avLst/>
            <a:gdLst/>
            <a:ahLst/>
            <a:cxnLst/>
            <a:rect l="l" t="t" r="r" b="b"/>
            <a:pathLst>
              <a:path w="3930015" h="3629025">
                <a:moveTo>
                  <a:pt x="1965198" y="0"/>
                </a:moveTo>
                <a:lnTo>
                  <a:pt x="1804056" y="6014"/>
                </a:lnTo>
                <a:lnTo>
                  <a:pt x="1646496" y="23746"/>
                </a:lnTo>
                <a:lnTo>
                  <a:pt x="1493022" y="52728"/>
                </a:lnTo>
                <a:lnTo>
                  <a:pt x="1344143" y="92494"/>
                </a:lnTo>
                <a:lnTo>
                  <a:pt x="1200364" y="142577"/>
                </a:lnTo>
                <a:lnTo>
                  <a:pt x="1062191" y="202509"/>
                </a:lnTo>
                <a:lnTo>
                  <a:pt x="930131" y="271825"/>
                </a:lnTo>
                <a:lnTo>
                  <a:pt x="804690" y="350056"/>
                </a:lnTo>
                <a:lnTo>
                  <a:pt x="686374" y="436737"/>
                </a:lnTo>
                <a:lnTo>
                  <a:pt x="575691" y="531399"/>
                </a:lnTo>
                <a:lnTo>
                  <a:pt x="473145" y="633577"/>
                </a:lnTo>
                <a:lnTo>
                  <a:pt x="379244" y="742803"/>
                </a:lnTo>
                <a:lnTo>
                  <a:pt x="294494" y="858611"/>
                </a:lnTo>
                <a:lnTo>
                  <a:pt x="219401" y="980533"/>
                </a:lnTo>
                <a:lnTo>
                  <a:pt x="154471" y="1108102"/>
                </a:lnTo>
                <a:lnTo>
                  <a:pt x="100212" y="1240852"/>
                </a:lnTo>
                <a:lnTo>
                  <a:pt x="57128" y="1378316"/>
                </a:lnTo>
                <a:lnTo>
                  <a:pt x="25728" y="1520027"/>
                </a:lnTo>
                <a:lnTo>
                  <a:pt x="6516" y="1665518"/>
                </a:lnTo>
                <a:lnTo>
                  <a:pt x="0" y="1814322"/>
                </a:lnTo>
                <a:lnTo>
                  <a:pt x="6516" y="1963125"/>
                </a:lnTo>
                <a:lnTo>
                  <a:pt x="25728" y="2108616"/>
                </a:lnTo>
                <a:lnTo>
                  <a:pt x="57128" y="2250327"/>
                </a:lnTo>
                <a:lnTo>
                  <a:pt x="100212" y="2387791"/>
                </a:lnTo>
                <a:lnTo>
                  <a:pt x="154471" y="2520541"/>
                </a:lnTo>
                <a:lnTo>
                  <a:pt x="219401" y="2648110"/>
                </a:lnTo>
                <a:lnTo>
                  <a:pt x="294494" y="2770032"/>
                </a:lnTo>
                <a:lnTo>
                  <a:pt x="379244" y="2885840"/>
                </a:lnTo>
                <a:lnTo>
                  <a:pt x="473145" y="2995066"/>
                </a:lnTo>
                <a:lnTo>
                  <a:pt x="575691" y="3097244"/>
                </a:lnTo>
                <a:lnTo>
                  <a:pt x="686374" y="3191906"/>
                </a:lnTo>
                <a:lnTo>
                  <a:pt x="804690" y="3278587"/>
                </a:lnTo>
                <a:lnTo>
                  <a:pt x="930131" y="3356818"/>
                </a:lnTo>
                <a:lnTo>
                  <a:pt x="1062191" y="3426134"/>
                </a:lnTo>
                <a:lnTo>
                  <a:pt x="1200364" y="3486066"/>
                </a:lnTo>
                <a:lnTo>
                  <a:pt x="1344143" y="3536149"/>
                </a:lnTo>
                <a:lnTo>
                  <a:pt x="1493022" y="3575915"/>
                </a:lnTo>
                <a:lnTo>
                  <a:pt x="1646496" y="3604897"/>
                </a:lnTo>
                <a:lnTo>
                  <a:pt x="1804056" y="3622629"/>
                </a:lnTo>
                <a:lnTo>
                  <a:pt x="1965198" y="3628644"/>
                </a:lnTo>
                <a:lnTo>
                  <a:pt x="2126333" y="3622629"/>
                </a:lnTo>
                <a:lnTo>
                  <a:pt x="2283878" y="3604897"/>
                </a:lnTo>
                <a:lnTo>
                  <a:pt x="2437326" y="3575915"/>
                </a:lnTo>
                <a:lnTo>
                  <a:pt x="2586173" y="3536149"/>
                </a:lnTo>
                <a:lnTo>
                  <a:pt x="2729912" y="3486066"/>
                </a:lnTo>
                <a:lnTo>
                  <a:pt x="2868039" y="3426134"/>
                </a:lnTo>
                <a:lnTo>
                  <a:pt x="3000050" y="3356818"/>
                </a:lnTo>
                <a:lnTo>
                  <a:pt x="3125437" y="3278587"/>
                </a:lnTo>
                <a:lnTo>
                  <a:pt x="3243697" y="3191906"/>
                </a:lnTo>
                <a:lnTo>
                  <a:pt x="3354324" y="3097244"/>
                </a:lnTo>
                <a:lnTo>
                  <a:pt x="3456812" y="2995066"/>
                </a:lnTo>
                <a:lnTo>
                  <a:pt x="3550657" y="2885840"/>
                </a:lnTo>
                <a:lnTo>
                  <a:pt x="3635354" y="2770032"/>
                </a:lnTo>
                <a:lnTo>
                  <a:pt x="3710397" y="2648110"/>
                </a:lnTo>
                <a:lnTo>
                  <a:pt x="3775281" y="2520541"/>
                </a:lnTo>
                <a:lnTo>
                  <a:pt x="3829501" y="2387791"/>
                </a:lnTo>
                <a:lnTo>
                  <a:pt x="3872551" y="2250327"/>
                </a:lnTo>
                <a:lnTo>
                  <a:pt x="3903927" y="2108616"/>
                </a:lnTo>
                <a:lnTo>
                  <a:pt x="3923123" y="1963125"/>
                </a:lnTo>
                <a:lnTo>
                  <a:pt x="3929634" y="1814322"/>
                </a:lnTo>
                <a:lnTo>
                  <a:pt x="3923123" y="1665518"/>
                </a:lnTo>
                <a:lnTo>
                  <a:pt x="3903927" y="1520027"/>
                </a:lnTo>
                <a:lnTo>
                  <a:pt x="3872551" y="1378316"/>
                </a:lnTo>
                <a:lnTo>
                  <a:pt x="3829501" y="1240852"/>
                </a:lnTo>
                <a:lnTo>
                  <a:pt x="3775281" y="1108102"/>
                </a:lnTo>
                <a:lnTo>
                  <a:pt x="3710397" y="980533"/>
                </a:lnTo>
                <a:lnTo>
                  <a:pt x="3635354" y="858611"/>
                </a:lnTo>
                <a:lnTo>
                  <a:pt x="3550657" y="742803"/>
                </a:lnTo>
                <a:lnTo>
                  <a:pt x="3456812" y="633577"/>
                </a:lnTo>
                <a:lnTo>
                  <a:pt x="3354324" y="531399"/>
                </a:lnTo>
                <a:lnTo>
                  <a:pt x="3243697" y="436737"/>
                </a:lnTo>
                <a:lnTo>
                  <a:pt x="3125437" y="350056"/>
                </a:lnTo>
                <a:lnTo>
                  <a:pt x="3000050" y="271825"/>
                </a:lnTo>
                <a:lnTo>
                  <a:pt x="2868039" y="202509"/>
                </a:lnTo>
                <a:lnTo>
                  <a:pt x="2729912" y="142577"/>
                </a:lnTo>
                <a:lnTo>
                  <a:pt x="2586173" y="92494"/>
                </a:lnTo>
                <a:lnTo>
                  <a:pt x="2437326" y="52728"/>
                </a:lnTo>
                <a:lnTo>
                  <a:pt x="2283878" y="23746"/>
                </a:lnTo>
                <a:lnTo>
                  <a:pt x="2126333" y="6014"/>
                </a:lnTo>
                <a:lnTo>
                  <a:pt x="1965198" y="0"/>
                </a:lnTo>
                <a:close/>
              </a:path>
            </a:pathLst>
          </a:custGeom>
          <a:ln w="127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5" name="object 5"/>
          <p:cNvSpPr/>
          <p:nvPr/>
        </p:nvSpPr>
        <p:spPr>
          <a:xfrm>
            <a:off x="6414389" y="3348990"/>
            <a:ext cx="2249805" cy="349885"/>
          </a:xfrm>
          <a:custGeom>
            <a:avLst/>
            <a:gdLst/>
            <a:ahLst/>
            <a:cxnLst/>
            <a:rect l="l" t="t" r="r" b="b"/>
            <a:pathLst>
              <a:path w="2249804" h="349885">
                <a:moveTo>
                  <a:pt x="2249424" y="0"/>
                </a:moveTo>
                <a:lnTo>
                  <a:pt x="1962150" y="0"/>
                </a:lnTo>
                <a:lnTo>
                  <a:pt x="1898142" y="17526"/>
                </a:lnTo>
                <a:lnTo>
                  <a:pt x="1862912" y="27343"/>
                </a:lnTo>
                <a:lnTo>
                  <a:pt x="1827481" y="36981"/>
                </a:lnTo>
                <a:lnTo>
                  <a:pt x="1791880" y="46485"/>
                </a:lnTo>
                <a:lnTo>
                  <a:pt x="1756139" y="55897"/>
                </a:lnTo>
                <a:lnTo>
                  <a:pt x="1648382" y="84032"/>
                </a:lnTo>
                <a:lnTo>
                  <a:pt x="1612387" y="93523"/>
                </a:lnTo>
                <a:lnTo>
                  <a:pt x="1540468" y="112937"/>
                </a:lnTo>
                <a:lnTo>
                  <a:pt x="1468847" y="133223"/>
                </a:lnTo>
                <a:lnTo>
                  <a:pt x="1397769" y="154731"/>
                </a:lnTo>
                <a:lnTo>
                  <a:pt x="1327277" y="177887"/>
                </a:lnTo>
                <a:lnTo>
                  <a:pt x="1258222" y="202829"/>
                </a:lnTo>
                <a:lnTo>
                  <a:pt x="1190244" y="230124"/>
                </a:lnTo>
                <a:lnTo>
                  <a:pt x="1151382" y="249174"/>
                </a:lnTo>
                <a:lnTo>
                  <a:pt x="1119378" y="232410"/>
                </a:lnTo>
                <a:lnTo>
                  <a:pt x="1060374" y="199664"/>
                </a:lnTo>
                <a:lnTo>
                  <a:pt x="998723" y="170284"/>
                </a:lnTo>
                <a:lnTo>
                  <a:pt x="934892" y="143995"/>
                </a:lnTo>
                <a:lnTo>
                  <a:pt x="869349" y="120526"/>
                </a:lnTo>
                <a:lnTo>
                  <a:pt x="802562" y="99602"/>
                </a:lnTo>
                <a:lnTo>
                  <a:pt x="734998" y="80952"/>
                </a:lnTo>
                <a:lnTo>
                  <a:pt x="667127" y="64302"/>
                </a:lnTo>
                <a:lnTo>
                  <a:pt x="599416" y="49378"/>
                </a:lnTo>
                <a:lnTo>
                  <a:pt x="532332" y="35909"/>
                </a:lnTo>
                <a:lnTo>
                  <a:pt x="466344" y="23622"/>
                </a:lnTo>
                <a:lnTo>
                  <a:pt x="315468" y="0"/>
                </a:lnTo>
                <a:lnTo>
                  <a:pt x="0" y="0"/>
                </a:lnTo>
                <a:lnTo>
                  <a:pt x="110490" y="18288"/>
                </a:lnTo>
                <a:lnTo>
                  <a:pt x="151351" y="26580"/>
                </a:lnTo>
                <a:lnTo>
                  <a:pt x="235608" y="43531"/>
                </a:lnTo>
                <a:lnTo>
                  <a:pt x="278756" y="52318"/>
                </a:lnTo>
                <a:lnTo>
                  <a:pt x="322419" y="61398"/>
                </a:lnTo>
                <a:lnTo>
                  <a:pt x="366472" y="70837"/>
                </a:lnTo>
                <a:lnTo>
                  <a:pt x="410792" y="80697"/>
                </a:lnTo>
                <a:lnTo>
                  <a:pt x="455254" y="91044"/>
                </a:lnTo>
                <a:lnTo>
                  <a:pt x="499735" y="101943"/>
                </a:lnTo>
                <a:lnTo>
                  <a:pt x="544110" y="113457"/>
                </a:lnTo>
                <a:lnTo>
                  <a:pt x="588256" y="125650"/>
                </a:lnTo>
                <a:lnTo>
                  <a:pt x="632049" y="138588"/>
                </a:lnTo>
                <a:lnTo>
                  <a:pt x="675364" y="152334"/>
                </a:lnTo>
                <a:lnTo>
                  <a:pt x="718077" y="166953"/>
                </a:lnTo>
                <a:lnTo>
                  <a:pt x="760065" y="182510"/>
                </a:lnTo>
                <a:lnTo>
                  <a:pt x="801204" y="199068"/>
                </a:lnTo>
                <a:lnTo>
                  <a:pt x="841369" y="216692"/>
                </a:lnTo>
                <a:lnTo>
                  <a:pt x="880438" y="235447"/>
                </a:lnTo>
                <a:lnTo>
                  <a:pt x="918284" y="255397"/>
                </a:lnTo>
                <a:lnTo>
                  <a:pt x="954786" y="276606"/>
                </a:lnTo>
                <a:lnTo>
                  <a:pt x="973074" y="290322"/>
                </a:lnTo>
                <a:lnTo>
                  <a:pt x="973074" y="322349"/>
                </a:lnTo>
                <a:lnTo>
                  <a:pt x="1108710" y="349758"/>
                </a:lnTo>
                <a:lnTo>
                  <a:pt x="1267968" y="320040"/>
                </a:lnTo>
                <a:lnTo>
                  <a:pt x="1267968" y="290322"/>
                </a:lnTo>
                <a:lnTo>
                  <a:pt x="1280922" y="279654"/>
                </a:lnTo>
                <a:lnTo>
                  <a:pt x="1315493" y="262711"/>
                </a:lnTo>
                <a:lnTo>
                  <a:pt x="1362994" y="244932"/>
                </a:lnTo>
                <a:lnTo>
                  <a:pt x="1399113" y="232572"/>
                </a:lnTo>
                <a:lnTo>
                  <a:pt x="1447574" y="216827"/>
                </a:lnTo>
                <a:lnTo>
                  <a:pt x="1483902" y="205184"/>
                </a:lnTo>
                <a:lnTo>
                  <a:pt x="1495971" y="201276"/>
                </a:lnTo>
                <a:lnTo>
                  <a:pt x="1508008" y="197337"/>
                </a:lnTo>
                <a:lnTo>
                  <a:pt x="1565148" y="179832"/>
                </a:lnTo>
                <a:lnTo>
                  <a:pt x="1608582" y="167640"/>
                </a:lnTo>
                <a:lnTo>
                  <a:pt x="1628721" y="161448"/>
                </a:lnTo>
                <a:lnTo>
                  <a:pt x="1669257" y="149310"/>
                </a:lnTo>
                <a:lnTo>
                  <a:pt x="1710086" y="137480"/>
                </a:lnTo>
                <a:lnTo>
                  <a:pt x="1751144" y="125935"/>
                </a:lnTo>
                <a:lnTo>
                  <a:pt x="1792370" y="114656"/>
                </a:lnTo>
                <a:lnTo>
                  <a:pt x="1833700" y="103619"/>
                </a:lnTo>
                <a:lnTo>
                  <a:pt x="1875072" y="92804"/>
                </a:lnTo>
                <a:lnTo>
                  <a:pt x="1916424" y="82190"/>
                </a:lnTo>
                <a:lnTo>
                  <a:pt x="1957691" y="71754"/>
                </a:lnTo>
                <a:lnTo>
                  <a:pt x="1998813" y="61475"/>
                </a:lnTo>
                <a:lnTo>
                  <a:pt x="2019300" y="56388"/>
                </a:lnTo>
                <a:lnTo>
                  <a:pt x="2092452" y="37338"/>
                </a:lnTo>
                <a:lnTo>
                  <a:pt x="2168652" y="19050"/>
                </a:lnTo>
                <a:lnTo>
                  <a:pt x="2249424" y="0"/>
                </a:lnTo>
                <a:close/>
              </a:path>
              <a:path w="2249804" h="349885">
                <a:moveTo>
                  <a:pt x="973074" y="322349"/>
                </a:moveTo>
                <a:lnTo>
                  <a:pt x="973074" y="290322"/>
                </a:lnTo>
                <a:lnTo>
                  <a:pt x="814578" y="290322"/>
                </a:lnTo>
                <a:lnTo>
                  <a:pt x="973074" y="322349"/>
                </a:lnTo>
                <a:close/>
              </a:path>
              <a:path w="2249804" h="349885">
                <a:moveTo>
                  <a:pt x="1427226" y="290322"/>
                </a:moveTo>
                <a:lnTo>
                  <a:pt x="1267968" y="290322"/>
                </a:lnTo>
                <a:lnTo>
                  <a:pt x="1267968" y="320040"/>
                </a:lnTo>
                <a:lnTo>
                  <a:pt x="1427226" y="290322"/>
                </a:lnTo>
                <a:close/>
              </a:path>
            </a:pathLst>
          </a:custGeom>
          <a:solidFill>
            <a:srgbClr val="008000"/>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6" name="object 6"/>
          <p:cNvSpPr/>
          <p:nvPr/>
        </p:nvSpPr>
        <p:spPr>
          <a:xfrm>
            <a:off x="7225156" y="3642359"/>
            <a:ext cx="266065" cy="0"/>
          </a:xfrm>
          <a:custGeom>
            <a:avLst/>
            <a:gdLst/>
            <a:ahLst/>
            <a:cxnLst/>
            <a:rect l="l" t="t" r="r" b="b"/>
            <a:pathLst>
              <a:path w="266065">
                <a:moveTo>
                  <a:pt x="0" y="0"/>
                </a:moveTo>
                <a:lnTo>
                  <a:pt x="265938"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7" name="object 7"/>
          <p:cNvSpPr/>
          <p:nvPr/>
        </p:nvSpPr>
        <p:spPr>
          <a:xfrm>
            <a:off x="7227455" y="3639311"/>
            <a:ext cx="399415" cy="64769"/>
          </a:xfrm>
          <a:custGeom>
            <a:avLst/>
            <a:gdLst/>
            <a:ahLst/>
            <a:cxnLst/>
            <a:rect l="l" t="t" r="r" b="b"/>
            <a:pathLst>
              <a:path w="399415" h="64770">
                <a:moveTo>
                  <a:pt x="399288" y="64770"/>
                </a:moveTo>
                <a:lnTo>
                  <a:pt x="107442" y="6096"/>
                </a:lnTo>
                <a:lnTo>
                  <a:pt x="0" y="0"/>
                </a:lnTo>
                <a:lnTo>
                  <a:pt x="294894" y="59436"/>
                </a:lnTo>
                <a:lnTo>
                  <a:pt x="399288" y="64770"/>
                </a:lnTo>
                <a:close/>
              </a:path>
            </a:pathLst>
          </a:custGeom>
          <a:solidFill>
            <a:srgbClr val="008000"/>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8" name="object 8"/>
          <p:cNvSpPr/>
          <p:nvPr/>
        </p:nvSpPr>
        <p:spPr>
          <a:xfrm>
            <a:off x="7747889" y="3642359"/>
            <a:ext cx="196850" cy="0"/>
          </a:xfrm>
          <a:custGeom>
            <a:avLst/>
            <a:gdLst/>
            <a:ahLst/>
            <a:cxnLst/>
            <a:rect l="l" t="t" r="r" b="b"/>
            <a:pathLst>
              <a:path w="196850">
                <a:moveTo>
                  <a:pt x="0" y="0"/>
                </a:moveTo>
                <a:lnTo>
                  <a:pt x="196596"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9" name="object 9"/>
          <p:cNvSpPr/>
          <p:nvPr/>
        </p:nvSpPr>
        <p:spPr>
          <a:xfrm>
            <a:off x="6416687" y="3352038"/>
            <a:ext cx="415290" cy="0"/>
          </a:xfrm>
          <a:custGeom>
            <a:avLst/>
            <a:gdLst/>
            <a:ahLst/>
            <a:cxnLst/>
            <a:rect l="l" t="t" r="r" b="b"/>
            <a:pathLst>
              <a:path w="415290">
                <a:moveTo>
                  <a:pt x="0" y="0"/>
                </a:moveTo>
                <a:lnTo>
                  <a:pt x="415289"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0" name="object 10"/>
          <p:cNvSpPr/>
          <p:nvPr/>
        </p:nvSpPr>
        <p:spPr>
          <a:xfrm>
            <a:off x="8378825" y="3352038"/>
            <a:ext cx="390525" cy="0"/>
          </a:xfrm>
          <a:custGeom>
            <a:avLst/>
            <a:gdLst/>
            <a:ahLst/>
            <a:cxnLst/>
            <a:rect l="l" t="t" r="r" b="b"/>
            <a:pathLst>
              <a:path w="390525">
                <a:moveTo>
                  <a:pt x="0" y="0"/>
                </a:moveTo>
                <a:lnTo>
                  <a:pt x="390144"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1" name="object 11"/>
          <p:cNvSpPr/>
          <p:nvPr/>
        </p:nvSpPr>
        <p:spPr>
          <a:xfrm>
            <a:off x="6518033" y="3355085"/>
            <a:ext cx="2250440" cy="349250"/>
          </a:xfrm>
          <a:custGeom>
            <a:avLst/>
            <a:gdLst/>
            <a:ahLst/>
            <a:cxnLst/>
            <a:rect l="l" t="t" r="r" b="b"/>
            <a:pathLst>
              <a:path w="2250440" h="349250">
                <a:moveTo>
                  <a:pt x="2250185" y="0"/>
                </a:moveTo>
                <a:lnTo>
                  <a:pt x="1962149" y="0"/>
                </a:lnTo>
                <a:lnTo>
                  <a:pt x="1899665" y="17526"/>
                </a:lnTo>
                <a:lnTo>
                  <a:pt x="1864449" y="27325"/>
                </a:lnTo>
                <a:lnTo>
                  <a:pt x="1829005" y="36957"/>
                </a:lnTo>
                <a:lnTo>
                  <a:pt x="1793083" y="46540"/>
                </a:lnTo>
                <a:lnTo>
                  <a:pt x="1757570" y="55891"/>
                </a:lnTo>
                <a:lnTo>
                  <a:pt x="1649549" y="84102"/>
                </a:lnTo>
                <a:lnTo>
                  <a:pt x="1613444" y="93624"/>
                </a:lnTo>
                <a:lnTo>
                  <a:pt x="1541287" y="113099"/>
                </a:lnTo>
                <a:lnTo>
                  <a:pt x="1469424" y="133433"/>
                </a:lnTo>
                <a:lnTo>
                  <a:pt x="1398121" y="154963"/>
                </a:lnTo>
                <a:lnTo>
                  <a:pt x="1327645" y="178030"/>
                </a:lnTo>
                <a:lnTo>
                  <a:pt x="1258264" y="202970"/>
                </a:lnTo>
                <a:lnTo>
                  <a:pt x="1190243" y="230124"/>
                </a:lnTo>
                <a:lnTo>
                  <a:pt x="1152143" y="249174"/>
                </a:lnTo>
                <a:lnTo>
                  <a:pt x="1120139" y="232410"/>
                </a:lnTo>
                <a:lnTo>
                  <a:pt x="1061132" y="199697"/>
                </a:lnTo>
                <a:lnTo>
                  <a:pt x="999523" y="170358"/>
                </a:lnTo>
                <a:lnTo>
                  <a:pt x="935769" y="144114"/>
                </a:lnTo>
                <a:lnTo>
                  <a:pt x="870328" y="120685"/>
                </a:lnTo>
                <a:lnTo>
                  <a:pt x="803657" y="99793"/>
                </a:lnTo>
                <a:lnTo>
                  <a:pt x="736214" y="81159"/>
                </a:lnTo>
                <a:lnTo>
                  <a:pt x="668456" y="64503"/>
                </a:lnTo>
                <a:lnTo>
                  <a:pt x="600841" y="49548"/>
                </a:lnTo>
                <a:lnTo>
                  <a:pt x="533825" y="36014"/>
                </a:lnTo>
                <a:lnTo>
                  <a:pt x="467867" y="23622"/>
                </a:lnTo>
                <a:lnTo>
                  <a:pt x="316229" y="0"/>
                </a:lnTo>
                <a:lnTo>
                  <a:pt x="0" y="0"/>
                </a:lnTo>
                <a:lnTo>
                  <a:pt x="111251" y="18288"/>
                </a:lnTo>
                <a:lnTo>
                  <a:pt x="151981" y="26661"/>
                </a:lnTo>
                <a:lnTo>
                  <a:pt x="236066" y="43700"/>
                </a:lnTo>
                <a:lnTo>
                  <a:pt x="279166" y="52499"/>
                </a:lnTo>
                <a:lnTo>
                  <a:pt x="322801" y="61575"/>
                </a:lnTo>
                <a:lnTo>
                  <a:pt x="366844" y="70994"/>
                </a:lnTo>
                <a:lnTo>
                  <a:pt x="411167" y="80824"/>
                </a:lnTo>
                <a:lnTo>
                  <a:pt x="455642" y="91132"/>
                </a:lnTo>
                <a:lnTo>
                  <a:pt x="500142" y="101986"/>
                </a:lnTo>
                <a:lnTo>
                  <a:pt x="544539" y="113452"/>
                </a:lnTo>
                <a:lnTo>
                  <a:pt x="588706" y="125598"/>
                </a:lnTo>
                <a:lnTo>
                  <a:pt x="632514" y="138491"/>
                </a:lnTo>
                <a:lnTo>
                  <a:pt x="675837" y="152198"/>
                </a:lnTo>
                <a:lnTo>
                  <a:pt x="718547" y="166788"/>
                </a:lnTo>
                <a:lnTo>
                  <a:pt x="760517" y="182326"/>
                </a:lnTo>
                <a:lnTo>
                  <a:pt x="801617" y="198880"/>
                </a:lnTo>
                <a:lnTo>
                  <a:pt x="841722" y="216518"/>
                </a:lnTo>
                <a:lnTo>
                  <a:pt x="880704" y="235307"/>
                </a:lnTo>
                <a:lnTo>
                  <a:pt x="918434" y="255314"/>
                </a:lnTo>
                <a:lnTo>
                  <a:pt x="954785" y="276606"/>
                </a:lnTo>
                <a:lnTo>
                  <a:pt x="973835" y="290322"/>
                </a:lnTo>
                <a:lnTo>
                  <a:pt x="973835" y="322008"/>
                </a:lnTo>
                <a:lnTo>
                  <a:pt x="1109471" y="348996"/>
                </a:lnTo>
                <a:lnTo>
                  <a:pt x="1268729" y="319588"/>
                </a:lnTo>
                <a:lnTo>
                  <a:pt x="1268729" y="290322"/>
                </a:lnTo>
                <a:lnTo>
                  <a:pt x="1282445" y="279654"/>
                </a:lnTo>
                <a:lnTo>
                  <a:pt x="1327990" y="258178"/>
                </a:lnTo>
                <a:lnTo>
                  <a:pt x="1375698" y="240709"/>
                </a:lnTo>
                <a:lnTo>
                  <a:pt x="1411956" y="228409"/>
                </a:lnTo>
                <a:lnTo>
                  <a:pt x="1448396" y="216645"/>
                </a:lnTo>
                <a:lnTo>
                  <a:pt x="1496918" y="201560"/>
                </a:lnTo>
                <a:lnTo>
                  <a:pt x="1508986" y="197862"/>
                </a:lnTo>
                <a:lnTo>
                  <a:pt x="1566671" y="179832"/>
                </a:lnTo>
                <a:lnTo>
                  <a:pt x="1609343" y="167640"/>
                </a:lnTo>
                <a:lnTo>
                  <a:pt x="1629456" y="161437"/>
                </a:lnTo>
                <a:lnTo>
                  <a:pt x="1649664" y="155317"/>
                </a:lnTo>
                <a:lnTo>
                  <a:pt x="1690333" y="143314"/>
                </a:lnTo>
                <a:lnTo>
                  <a:pt x="1731282" y="131611"/>
                </a:lnTo>
                <a:lnTo>
                  <a:pt x="1772444" y="120187"/>
                </a:lnTo>
                <a:lnTo>
                  <a:pt x="1813750" y="109023"/>
                </a:lnTo>
                <a:lnTo>
                  <a:pt x="1855132" y="98098"/>
                </a:lnTo>
                <a:lnTo>
                  <a:pt x="1896523" y="87392"/>
                </a:lnTo>
                <a:lnTo>
                  <a:pt x="1937853" y="76885"/>
                </a:lnTo>
                <a:lnTo>
                  <a:pt x="1979056" y="66557"/>
                </a:lnTo>
                <a:lnTo>
                  <a:pt x="2020061" y="56388"/>
                </a:lnTo>
                <a:lnTo>
                  <a:pt x="2093975" y="37338"/>
                </a:lnTo>
                <a:lnTo>
                  <a:pt x="2169413" y="19812"/>
                </a:lnTo>
                <a:lnTo>
                  <a:pt x="2250185" y="0"/>
                </a:lnTo>
                <a:close/>
              </a:path>
              <a:path w="2250440" h="349250">
                <a:moveTo>
                  <a:pt x="973835" y="322008"/>
                </a:moveTo>
                <a:lnTo>
                  <a:pt x="973835" y="290322"/>
                </a:lnTo>
                <a:lnTo>
                  <a:pt x="814577" y="290322"/>
                </a:lnTo>
                <a:lnTo>
                  <a:pt x="973835" y="322008"/>
                </a:lnTo>
                <a:close/>
              </a:path>
              <a:path w="2250440" h="349250">
                <a:moveTo>
                  <a:pt x="1427225" y="290322"/>
                </a:moveTo>
                <a:lnTo>
                  <a:pt x="1268729" y="290322"/>
                </a:lnTo>
                <a:lnTo>
                  <a:pt x="1268729" y="319588"/>
                </a:lnTo>
                <a:lnTo>
                  <a:pt x="1427225" y="290322"/>
                </a:lnTo>
                <a:close/>
              </a:path>
            </a:pathLst>
          </a:custGeom>
          <a:solidFill>
            <a:srgbClr val="00FF00"/>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2" name="object 12"/>
          <p:cNvSpPr txBox="1"/>
          <p:nvPr/>
        </p:nvSpPr>
        <p:spPr>
          <a:xfrm>
            <a:off x="5773807" y="2066756"/>
            <a:ext cx="10725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panose="020B0604030504040204" pitchFamily="34" charset="-120"/>
                <a:cs typeface="微软雅黑"/>
              </a:rPr>
              <a:t>图书-A</a:t>
            </a:r>
            <a:r>
              <a:rPr sz="1600" b="1" dirty="0">
                <a:latin typeface="Arial" panose="020B0604020202020204" pitchFamily="34" charset="0"/>
                <a:ea typeface="Microsoft JhengHei" panose="020B0604030504040204" pitchFamily="34" charset="-120"/>
                <a:cs typeface="微软雅黑"/>
              </a:rPr>
              <a:t>/</a:t>
            </a:r>
            <a:r>
              <a:rPr sz="1600" b="1" spc="-5" dirty="0">
                <a:latin typeface="Arial" panose="020B0604020202020204" pitchFamily="34" charset="0"/>
                <a:ea typeface="Microsoft JhengHei" panose="020B0604030504040204" pitchFamily="34" charset="-120"/>
                <a:cs typeface="微软雅黑"/>
              </a:rPr>
              <a:t> E1</a:t>
            </a:r>
            <a:endParaRPr sz="1600">
              <a:latin typeface="Arial" panose="020B0604020202020204" pitchFamily="34" charset="0"/>
              <a:ea typeface="Microsoft JhengHei" panose="020B0604030504040204" pitchFamily="34" charset="-120"/>
              <a:cs typeface="微软雅黑"/>
            </a:endParaRPr>
          </a:p>
        </p:txBody>
      </p:sp>
      <p:sp>
        <p:nvSpPr>
          <p:cNvPr id="13" name="object 13"/>
          <p:cNvSpPr/>
          <p:nvPr/>
        </p:nvSpPr>
        <p:spPr>
          <a:xfrm>
            <a:off x="5650115" y="2349245"/>
            <a:ext cx="1224280" cy="864869"/>
          </a:xfrm>
          <a:custGeom>
            <a:avLst/>
            <a:gdLst/>
            <a:ahLst/>
            <a:cxnLst/>
            <a:rect l="l" t="t" r="r" b="b"/>
            <a:pathLst>
              <a:path w="1224279" h="864869">
                <a:moveTo>
                  <a:pt x="0" y="0"/>
                </a:moveTo>
                <a:lnTo>
                  <a:pt x="0" y="864869"/>
                </a:lnTo>
                <a:lnTo>
                  <a:pt x="1223771" y="864869"/>
                </a:lnTo>
                <a:lnTo>
                  <a:pt x="1223771"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4" name="object 14"/>
          <p:cNvSpPr/>
          <p:nvPr/>
        </p:nvSpPr>
        <p:spPr>
          <a:xfrm>
            <a:off x="5650115" y="2644139"/>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5" name="object 15"/>
          <p:cNvSpPr txBox="1"/>
          <p:nvPr/>
        </p:nvSpPr>
        <p:spPr>
          <a:xfrm>
            <a:off x="6070987" y="2412139"/>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panose="020B0604030504040204" pitchFamily="34" charset="-120"/>
                <a:cs typeface="微软雅黑"/>
              </a:rPr>
              <a:t>书号</a:t>
            </a:r>
            <a:endParaRPr sz="1400">
              <a:latin typeface="Arial" panose="020B0604020202020204" pitchFamily="34" charset="0"/>
              <a:ea typeface="Microsoft JhengHei" panose="020B0604030504040204" pitchFamily="34" charset="-120"/>
              <a:cs typeface="微软雅黑"/>
            </a:endParaRPr>
          </a:p>
        </p:txBody>
      </p:sp>
      <p:sp>
        <p:nvSpPr>
          <p:cNvPr id="16" name="object 16"/>
          <p:cNvSpPr txBox="1"/>
          <p:nvPr/>
        </p:nvSpPr>
        <p:spPr>
          <a:xfrm>
            <a:off x="8450713" y="2066756"/>
            <a:ext cx="1059815"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panose="020B0604030504040204" pitchFamily="34" charset="-120"/>
                <a:cs typeface="微软雅黑"/>
              </a:rPr>
              <a:t>读者-B/ E2</a:t>
            </a:r>
            <a:endParaRPr sz="1600">
              <a:latin typeface="Arial" panose="020B0604020202020204" pitchFamily="34" charset="0"/>
              <a:ea typeface="Microsoft JhengHei" panose="020B0604030504040204" pitchFamily="34" charset="-120"/>
              <a:cs typeface="微软雅黑"/>
            </a:endParaRPr>
          </a:p>
        </p:txBody>
      </p:sp>
      <p:sp>
        <p:nvSpPr>
          <p:cNvPr id="17" name="object 17"/>
          <p:cNvSpPr/>
          <p:nvPr/>
        </p:nvSpPr>
        <p:spPr>
          <a:xfrm>
            <a:off x="8407793" y="2349245"/>
            <a:ext cx="1224280" cy="864869"/>
          </a:xfrm>
          <a:custGeom>
            <a:avLst/>
            <a:gdLst/>
            <a:ahLst/>
            <a:cxnLst/>
            <a:rect l="l" t="t" r="r" b="b"/>
            <a:pathLst>
              <a:path w="1224279" h="864869">
                <a:moveTo>
                  <a:pt x="0" y="0"/>
                </a:moveTo>
                <a:lnTo>
                  <a:pt x="0" y="864870"/>
                </a:lnTo>
                <a:lnTo>
                  <a:pt x="1223772" y="864870"/>
                </a:lnTo>
                <a:lnTo>
                  <a:pt x="1223772"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8" name="object 18"/>
          <p:cNvSpPr/>
          <p:nvPr/>
        </p:nvSpPr>
        <p:spPr>
          <a:xfrm>
            <a:off x="8407793" y="2644139"/>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19" name="object 19"/>
          <p:cNvSpPr txBox="1"/>
          <p:nvPr/>
        </p:nvSpPr>
        <p:spPr>
          <a:xfrm>
            <a:off x="8566537" y="2412139"/>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panose="020B0604030504040204" pitchFamily="34" charset="-120"/>
                <a:cs typeface="微软雅黑"/>
              </a:rPr>
              <a:t>借书证号</a:t>
            </a:r>
            <a:endParaRPr sz="1400">
              <a:latin typeface="Arial" panose="020B0604020202020204" pitchFamily="34" charset="0"/>
              <a:ea typeface="Microsoft JhengHei" panose="020B0604030504040204" pitchFamily="34" charset="-120"/>
              <a:cs typeface="微软雅黑"/>
            </a:endParaRPr>
          </a:p>
        </p:txBody>
      </p:sp>
      <p:sp>
        <p:nvSpPr>
          <p:cNvPr id="20" name="object 20"/>
          <p:cNvSpPr/>
          <p:nvPr/>
        </p:nvSpPr>
        <p:spPr>
          <a:xfrm>
            <a:off x="6154559" y="4197096"/>
            <a:ext cx="1224915" cy="864869"/>
          </a:xfrm>
          <a:custGeom>
            <a:avLst/>
            <a:gdLst/>
            <a:ahLst/>
            <a:cxnLst/>
            <a:rect l="l" t="t" r="r" b="b"/>
            <a:pathLst>
              <a:path w="1224915" h="864870">
                <a:moveTo>
                  <a:pt x="0" y="0"/>
                </a:moveTo>
                <a:lnTo>
                  <a:pt x="0" y="864870"/>
                </a:lnTo>
                <a:lnTo>
                  <a:pt x="1224533" y="864870"/>
                </a:lnTo>
                <a:lnTo>
                  <a:pt x="1224533"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21" name="object 21"/>
          <p:cNvSpPr/>
          <p:nvPr/>
        </p:nvSpPr>
        <p:spPr>
          <a:xfrm>
            <a:off x="6154559" y="4491990"/>
            <a:ext cx="1224915" cy="0"/>
          </a:xfrm>
          <a:custGeom>
            <a:avLst/>
            <a:gdLst/>
            <a:ahLst/>
            <a:cxnLst/>
            <a:rect l="l" t="t" r="r" b="b"/>
            <a:pathLst>
              <a:path w="1224915">
                <a:moveTo>
                  <a:pt x="0" y="0"/>
                </a:moveTo>
                <a:lnTo>
                  <a:pt x="1224534"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22" name="object 22"/>
          <p:cNvSpPr txBox="1"/>
          <p:nvPr/>
        </p:nvSpPr>
        <p:spPr>
          <a:xfrm>
            <a:off x="6259963" y="3952706"/>
            <a:ext cx="10725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panose="020B0604030504040204" pitchFamily="34" charset="-120"/>
                <a:cs typeface="微软雅黑"/>
              </a:rPr>
              <a:t>图书-A</a:t>
            </a:r>
            <a:r>
              <a:rPr sz="1600" b="1" dirty="0">
                <a:latin typeface="Arial" panose="020B0604020202020204" pitchFamily="34" charset="0"/>
                <a:ea typeface="Microsoft JhengHei" panose="020B0604030504040204" pitchFamily="34" charset="-120"/>
                <a:cs typeface="微软雅黑"/>
              </a:rPr>
              <a:t>/</a:t>
            </a:r>
            <a:r>
              <a:rPr sz="1600" b="1" spc="-5" dirty="0">
                <a:latin typeface="Arial" panose="020B0604020202020204" pitchFamily="34" charset="0"/>
                <a:ea typeface="Microsoft JhengHei" panose="020B0604030504040204" pitchFamily="34" charset="-120"/>
                <a:cs typeface="微软雅黑"/>
              </a:rPr>
              <a:t> E1</a:t>
            </a:r>
            <a:endParaRPr sz="1600">
              <a:latin typeface="Arial" panose="020B0604020202020204" pitchFamily="34" charset="0"/>
              <a:ea typeface="Microsoft JhengHei" panose="020B0604030504040204" pitchFamily="34" charset="-120"/>
              <a:cs typeface="微软雅黑"/>
            </a:endParaRPr>
          </a:p>
        </p:txBody>
      </p:sp>
      <p:sp>
        <p:nvSpPr>
          <p:cNvPr id="23" name="object 23"/>
          <p:cNvSpPr txBox="1"/>
          <p:nvPr/>
        </p:nvSpPr>
        <p:spPr>
          <a:xfrm>
            <a:off x="6575431" y="4259989"/>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panose="020B0604030504040204" pitchFamily="34" charset="-120"/>
                <a:cs typeface="微软雅黑"/>
              </a:rPr>
              <a:t>书号</a:t>
            </a:r>
            <a:endParaRPr sz="1400">
              <a:latin typeface="Arial" panose="020B0604020202020204" pitchFamily="34" charset="0"/>
              <a:ea typeface="Microsoft JhengHei" panose="020B0604030504040204" pitchFamily="34" charset="-120"/>
              <a:cs typeface="微软雅黑"/>
            </a:endParaRPr>
          </a:p>
        </p:txBody>
      </p:sp>
      <p:sp>
        <p:nvSpPr>
          <p:cNvPr id="24" name="object 24"/>
          <p:cNvSpPr/>
          <p:nvPr/>
        </p:nvSpPr>
        <p:spPr>
          <a:xfrm>
            <a:off x="7779143" y="4197096"/>
            <a:ext cx="1224280" cy="864869"/>
          </a:xfrm>
          <a:custGeom>
            <a:avLst/>
            <a:gdLst/>
            <a:ahLst/>
            <a:cxnLst/>
            <a:rect l="l" t="t" r="r" b="b"/>
            <a:pathLst>
              <a:path w="1224279" h="864870">
                <a:moveTo>
                  <a:pt x="0" y="0"/>
                </a:moveTo>
                <a:lnTo>
                  <a:pt x="0" y="864870"/>
                </a:lnTo>
                <a:lnTo>
                  <a:pt x="1223772" y="864870"/>
                </a:lnTo>
                <a:lnTo>
                  <a:pt x="1223772"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25" name="object 25"/>
          <p:cNvSpPr/>
          <p:nvPr/>
        </p:nvSpPr>
        <p:spPr>
          <a:xfrm>
            <a:off x="7779143" y="449199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26" name="object 26"/>
          <p:cNvSpPr txBox="1"/>
          <p:nvPr/>
        </p:nvSpPr>
        <p:spPr>
          <a:xfrm>
            <a:off x="7888357" y="3952706"/>
            <a:ext cx="1059815"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panose="020B0604030504040204" pitchFamily="34" charset="-120"/>
                <a:cs typeface="微软雅黑"/>
              </a:rPr>
              <a:t>读者-B/ E2</a:t>
            </a:r>
            <a:endParaRPr sz="1600">
              <a:latin typeface="Arial" panose="020B0604020202020204" pitchFamily="34" charset="0"/>
              <a:ea typeface="Microsoft JhengHei" panose="020B0604030504040204" pitchFamily="34" charset="-120"/>
              <a:cs typeface="微软雅黑"/>
            </a:endParaRPr>
          </a:p>
        </p:txBody>
      </p:sp>
      <p:sp>
        <p:nvSpPr>
          <p:cNvPr id="27" name="object 27"/>
          <p:cNvSpPr txBox="1"/>
          <p:nvPr/>
        </p:nvSpPr>
        <p:spPr>
          <a:xfrm>
            <a:off x="8061331" y="4259989"/>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panose="020B0604030504040204" pitchFamily="34" charset="-120"/>
                <a:cs typeface="微软雅黑"/>
              </a:rPr>
              <a:t>借书证号</a:t>
            </a:r>
            <a:endParaRPr sz="1400">
              <a:latin typeface="Arial" panose="020B0604020202020204" pitchFamily="34" charset="0"/>
              <a:ea typeface="Microsoft JhengHei" panose="020B0604030504040204" pitchFamily="34" charset="-120"/>
              <a:cs typeface="微软雅黑"/>
            </a:endParaRPr>
          </a:p>
        </p:txBody>
      </p:sp>
      <p:sp>
        <p:nvSpPr>
          <p:cNvPr id="28" name="object 28"/>
          <p:cNvSpPr/>
          <p:nvPr/>
        </p:nvSpPr>
        <p:spPr>
          <a:xfrm>
            <a:off x="7040753" y="5854446"/>
            <a:ext cx="1224280" cy="1036319"/>
          </a:xfrm>
          <a:custGeom>
            <a:avLst/>
            <a:gdLst/>
            <a:ahLst/>
            <a:cxnLst/>
            <a:rect l="l" t="t" r="r" b="b"/>
            <a:pathLst>
              <a:path w="1224279" h="1036320">
                <a:moveTo>
                  <a:pt x="172974" y="0"/>
                </a:moveTo>
                <a:lnTo>
                  <a:pt x="129717" y="5382"/>
                </a:lnTo>
                <a:lnTo>
                  <a:pt x="90546" y="20653"/>
                </a:lnTo>
                <a:lnTo>
                  <a:pt x="56773" y="44500"/>
                </a:lnTo>
                <a:lnTo>
                  <a:pt x="29712" y="75610"/>
                </a:lnTo>
                <a:lnTo>
                  <a:pt x="10674" y="112671"/>
                </a:lnTo>
                <a:lnTo>
                  <a:pt x="974" y="154369"/>
                </a:lnTo>
                <a:lnTo>
                  <a:pt x="0" y="864108"/>
                </a:lnTo>
                <a:lnTo>
                  <a:pt x="616" y="878819"/>
                </a:lnTo>
                <a:lnTo>
                  <a:pt x="9478" y="920674"/>
                </a:lnTo>
                <a:lnTo>
                  <a:pt x="27830" y="958070"/>
                </a:lnTo>
                <a:lnTo>
                  <a:pt x="54349" y="989669"/>
                </a:lnTo>
                <a:lnTo>
                  <a:pt x="87714" y="1014131"/>
                </a:lnTo>
                <a:lnTo>
                  <a:pt x="126603" y="1030117"/>
                </a:lnTo>
                <a:lnTo>
                  <a:pt x="169696" y="1036290"/>
                </a:lnTo>
                <a:lnTo>
                  <a:pt x="1050798" y="1036319"/>
                </a:lnTo>
                <a:lnTo>
                  <a:pt x="1065622" y="1035703"/>
                </a:lnTo>
                <a:lnTo>
                  <a:pt x="1107747" y="1026847"/>
                </a:lnTo>
                <a:lnTo>
                  <a:pt x="1145326" y="1008526"/>
                </a:lnTo>
                <a:lnTo>
                  <a:pt x="1177037" y="982078"/>
                </a:lnTo>
                <a:lnTo>
                  <a:pt x="1201557" y="948841"/>
                </a:lnTo>
                <a:lnTo>
                  <a:pt x="1217566" y="910155"/>
                </a:lnTo>
                <a:lnTo>
                  <a:pt x="1223742" y="867359"/>
                </a:lnTo>
                <a:lnTo>
                  <a:pt x="1223772" y="172973"/>
                </a:lnTo>
                <a:lnTo>
                  <a:pt x="1223157" y="158182"/>
                </a:lnTo>
                <a:lnTo>
                  <a:pt x="1214333" y="116141"/>
                </a:lnTo>
                <a:lnTo>
                  <a:pt x="1196057" y="78624"/>
                </a:lnTo>
                <a:lnTo>
                  <a:pt x="1169643" y="46942"/>
                </a:lnTo>
                <a:lnTo>
                  <a:pt x="1136404" y="22410"/>
                </a:lnTo>
                <a:lnTo>
                  <a:pt x="1097651" y="6339"/>
                </a:lnTo>
                <a:lnTo>
                  <a:pt x="1054699" y="42"/>
                </a:lnTo>
                <a:lnTo>
                  <a:pt x="172974"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29" name="object 29"/>
          <p:cNvSpPr/>
          <p:nvPr/>
        </p:nvSpPr>
        <p:spPr>
          <a:xfrm>
            <a:off x="7040765" y="632079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0" name="object 30"/>
          <p:cNvSpPr txBox="1"/>
          <p:nvPr/>
        </p:nvSpPr>
        <p:spPr>
          <a:xfrm>
            <a:off x="7151497" y="5629106"/>
            <a:ext cx="1099820" cy="695511"/>
          </a:xfrm>
          <a:prstGeom prst="rect">
            <a:avLst/>
          </a:prstGeom>
        </p:spPr>
        <p:txBody>
          <a:bodyPr vert="horz" wrap="square" lIns="0" tIns="0" rIns="0" bIns="0" rtlCol="0">
            <a:spAutoFit/>
          </a:bodyPr>
          <a:lstStyle/>
          <a:p>
            <a:pPr marL="12065" marR="5080" indent="-92710" algn="ctr">
              <a:lnSpc>
                <a:spcPct val="105300"/>
              </a:lnSpc>
            </a:pPr>
            <a:r>
              <a:rPr sz="1600" b="1" dirty="0">
                <a:latin typeface="Arial" panose="020B0604020202020204" pitchFamily="34" charset="0"/>
                <a:ea typeface="Microsoft JhengHei" panose="020B0604030504040204" pitchFamily="34" charset="-120"/>
                <a:cs typeface="微软雅黑"/>
              </a:rPr>
              <a:t>借阅-C/E6 </a:t>
            </a:r>
            <a:r>
              <a:rPr sz="1400" b="1" spc="-5" dirty="0">
                <a:latin typeface="Arial" panose="020B0604020202020204" pitchFamily="34" charset="0"/>
                <a:ea typeface="Microsoft JhengHei" panose="020B0604030504040204" pitchFamily="34" charset="-120"/>
                <a:cs typeface="微软雅黑"/>
              </a:rPr>
              <a:t>借书证号</a:t>
            </a:r>
            <a:r>
              <a:rPr sz="1400" b="1" dirty="0">
                <a:latin typeface="Arial" panose="020B0604020202020204" pitchFamily="34" charset="0"/>
                <a:ea typeface="Microsoft JhengHei" panose="020B0604030504040204" pitchFamily="34" charset="-120"/>
                <a:cs typeface="微软雅黑"/>
              </a:rPr>
              <a:t>(F</a:t>
            </a:r>
            <a:r>
              <a:rPr sz="1400" b="1" spc="-5" dirty="0">
                <a:latin typeface="Arial" panose="020B0604020202020204" pitchFamily="34" charset="0"/>
                <a:ea typeface="Microsoft JhengHei" panose="020B0604030504040204" pitchFamily="34" charset="-120"/>
                <a:cs typeface="微软雅黑"/>
              </a:rPr>
              <a:t>K) 书号</a:t>
            </a:r>
            <a:r>
              <a:rPr sz="1400" b="1" dirty="0">
                <a:latin typeface="Arial" panose="020B0604020202020204" pitchFamily="34" charset="0"/>
                <a:ea typeface="Microsoft JhengHei" panose="020B0604030504040204" pitchFamily="34" charset="-120"/>
                <a:cs typeface="微软雅黑"/>
              </a:rPr>
              <a:t>(</a:t>
            </a:r>
            <a:r>
              <a:rPr sz="1400" b="1" spc="-5" dirty="0">
                <a:latin typeface="Arial" panose="020B0604020202020204" pitchFamily="34" charset="0"/>
                <a:ea typeface="Microsoft JhengHei" panose="020B0604030504040204" pitchFamily="34" charset="-120"/>
                <a:cs typeface="微软雅黑"/>
              </a:rPr>
              <a:t>FK)</a:t>
            </a:r>
            <a:endParaRPr sz="1400">
              <a:latin typeface="Arial" panose="020B0604020202020204" pitchFamily="34" charset="0"/>
              <a:ea typeface="Microsoft JhengHei" panose="020B0604030504040204" pitchFamily="34" charset="-120"/>
              <a:cs typeface="微软雅黑"/>
            </a:endParaRPr>
          </a:p>
        </p:txBody>
      </p:sp>
      <p:sp>
        <p:nvSpPr>
          <p:cNvPr id="31" name="object 31"/>
          <p:cNvSpPr/>
          <p:nvPr/>
        </p:nvSpPr>
        <p:spPr>
          <a:xfrm>
            <a:off x="7098341" y="5465826"/>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2" name="object 32"/>
          <p:cNvSpPr/>
          <p:nvPr/>
        </p:nvSpPr>
        <p:spPr>
          <a:xfrm>
            <a:off x="7150493" y="5061965"/>
            <a:ext cx="0" cy="419100"/>
          </a:xfrm>
          <a:custGeom>
            <a:avLst/>
            <a:gdLst/>
            <a:ahLst/>
            <a:cxnLst/>
            <a:rect l="l" t="t" r="r" b="b"/>
            <a:pathLst>
              <a:path h="419100">
                <a:moveTo>
                  <a:pt x="0" y="0"/>
                </a:moveTo>
                <a:lnTo>
                  <a:pt x="0" y="41910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3" name="object 33"/>
          <p:cNvSpPr txBox="1"/>
          <p:nvPr/>
        </p:nvSpPr>
        <p:spPr>
          <a:xfrm>
            <a:off x="6365881" y="5205631"/>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panose="020B0604030504040204" pitchFamily="34" charset="-120"/>
                <a:cs typeface="微软雅黑"/>
              </a:rPr>
              <a:t>发生借阅</a:t>
            </a:r>
            <a:endParaRPr sz="1400">
              <a:latin typeface="Arial" panose="020B0604020202020204" pitchFamily="34" charset="0"/>
              <a:ea typeface="Microsoft JhengHei" panose="020B0604030504040204" pitchFamily="34" charset="-120"/>
              <a:cs typeface="微软雅黑"/>
            </a:endParaRPr>
          </a:p>
        </p:txBody>
      </p:sp>
      <p:sp>
        <p:nvSpPr>
          <p:cNvPr id="34" name="object 34"/>
          <p:cNvSpPr/>
          <p:nvPr/>
        </p:nvSpPr>
        <p:spPr>
          <a:xfrm>
            <a:off x="7907585" y="5465826"/>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5" name="object 35"/>
          <p:cNvSpPr/>
          <p:nvPr/>
        </p:nvSpPr>
        <p:spPr>
          <a:xfrm>
            <a:off x="7959725" y="5061965"/>
            <a:ext cx="0" cy="419100"/>
          </a:xfrm>
          <a:custGeom>
            <a:avLst/>
            <a:gdLst/>
            <a:ahLst/>
            <a:cxnLst/>
            <a:rect l="l" t="t" r="r" b="b"/>
            <a:pathLst>
              <a:path h="419100">
                <a:moveTo>
                  <a:pt x="0" y="0"/>
                </a:moveTo>
                <a:lnTo>
                  <a:pt x="0" y="41910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6" name="object 36"/>
          <p:cNvSpPr txBox="1"/>
          <p:nvPr/>
        </p:nvSpPr>
        <p:spPr>
          <a:xfrm>
            <a:off x="8033137" y="5205631"/>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panose="020B0604030504040204" pitchFamily="34" charset="-120"/>
                <a:cs typeface="微软雅黑"/>
              </a:rPr>
              <a:t>产生借阅</a:t>
            </a:r>
            <a:endParaRPr sz="1400">
              <a:latin typeface="Arial" panose="020B0604020202020204" pitchFamily="34" charset="0"/>
              <a:ea typeface="Microsoft JhengHei" panose="020B0604030504040204" pitchFamily="34" charset="-120"/>
              <a:cs typeface="微软雅黑"/>
            </a:endParaRPr>
          </a:p>
        </p:txBody>
      </p:sp>
      <p:sp>
        <p:nvSpPr>
          <p:cNvPr id="37" name="object 37"/>
          <p:cNvSpPr/>
          <p:nvPr/>
        </p:nvSpPr>
        <p:spPr>
          <a:xfrm>
            <a:off x="7126096" y="2804922"/>
            <a:ext cx="1028700" cy="0"/>
          </a:xfrm>
          <a:custGeom>
            <a:avLst/>
            <a:gdLst/>
            <a:ahLst/>
            <a:cxnLst/>
            <a:rect l="l" t="t" r="r" b="b"/>
            <a:pathLst>
              <a:path w="1028700">
                <a:moveTo>
                  <a:pt x="0" y="0"/>
                </a:moveTo>
                <a:lnTo>
                  <a:pt x="1028700" y="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8" name="object 38"/>
          <p:cNvSpPr/>
          <p:nvPr/>
        </p:nvSpPr>
        <p:spPr>
          <a:xfrm>
            <a:off x="8120946" y="2746248"/>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39" name="object 39"/>
          <p:cNvSpPr/>
          <p:nvPr/>
        </p:nvSpPr>
        <p:spPr>
          <a:xfrm>
            <a:off x="7026726" y="2746248"/>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0" name="object 40"/>
          <p:cNvSpPr txBox="1"/>
          <p:nvPr/>
        </p:nvSpPr>
        <p:spPr>
          <a:xfrm>
            <a:off x="7013581" y="2472337"/>
            <a:ext cx="1150620"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panose="020B0604030504040204" pitchFamily="34" charset="-120"/>
                <a:cs typeface="微软雅黑"/>
              </a:rPr>
              <a:t>被...借阅/借阅</a:t>
            </a:r>
            <a:endParaRPr sz="1400">
              <a:latin typeface="Arial" panose="020B0604020202020204" pitchFamily="34" charset="0"/>
              <a:ea typeface="Microsoft JhengHei" panose="020B0604030504040204" pitchFamily="34" charset="-120"/>
              <a:cs typeface="微软雅黑"/>
            </a:endParaRPr>
          </a:p>
        </p:txBody>
      </p:sp>
      <p:sp>
        <p:nvSpPr>
          <p:cNvPr id="41" name="object 41"/>
          <p:cNvSpPr txBox="1"/>
          <p:nvPr/>
        </p:nvSpPr>
        <p:spPr>
          <a:xfrm>
            <a:off x="1114940" y="1440133"/>
            <a:ext cx="3760470" cy="2005677"/>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panose="020B0604030504040204" pitchFamily="34" charset="-120"/>
                <a:cs typeface="微软雅黑"/>
              </a:rPr>
              <a:t>相交实体/相关实体</a:t>
            </a:r>
            <a:endParaRPr sz="2400" dirty="0">
              <a:latin typeface="Arial" panose="020B0604020202020204" pitchFamily="34" charset="0"/>
              <a:ea typeface="Microsoft JhengHei" panose="020B0604030504040204" pitchFamily="34" charset="-120"/>
              <a:cs typeface="微软雅黑"/>
            </a:endParaRPr>
          </a:p>
          <a:p>
            <a:pPr marL="355600" marR="5080" indent="-342900">
              <a:lnSpc>
                <a:spcPct val="130200"/>
              </a:lnSpc>
              <a:spcBef>
                <a:spcPts val="90"/>
              </a:spcBef>
              <a:buFont typeface="Wingdings" panose="05000000000000000000" pitchFamily="2" charset="2"/>
              <a:buChar char="q"/>
            </a:pPr>
            <a:r>
              <a:rPr sz="2000" b="1" spc="-5" dirty="0" err="1">
                <a:solidFill>
                  <a:srgbClr val="CC0000"/>
                </a:solidFill>
                <a:latin typeface="Arial" panose="020B0604020202020204" pitchFamily="34" charset="0"/>
                <a:ea typeface="Microsoft JhengHei" panose="020B0604030504040204" pitchFamily="34" charset="-120"/>
                <a:cs typeface="微软雅黑"/>
              </a:rPr>
              <a:t>非确定联系通过引入相交实体</a:t>
            </a:r>
            <a:r>
              <a:rPr sz="2000" b="1" spc="-5" dirty="0">
                <a:solidFill>
                  <a:srgbClr val="CC0000"/>
                </a:solidFill>
                <a:latin typeface="Arial" panose="020B0604020202020204" pitchFamily="34" charset="0"/>
                <a:ea typeface="Microsoft JhengHei" panose="020B0604030504040204" pitchFamily="34" charset="-120"/>
                <a:cs typeface="微软雅黑"/>
              </a:rPr>
              <a:t> </a:t>
            </a:r>
            <a:r>
              <a:rPr sz="1600" b="1" dirty="0">
                <a:solidFill>
                  <a:srgbClr val="CC0000"/>
                </a:solidFill>
                <a:latin typeface="Arial" panose="020B0604020202020204" pitchFamily="34" charset="0"/>
                <a:ea typeface="Microsoft JhengHei" panose="020B0604030504040204" pitchFamily="34" charset="-120"/>
                <a:cs typeface="Times New Roman"/>
              </a:rPr>
              <a:t>(Intersection Entity)</a:t>
            </a:r>
            <a:r>
              <a:rPr sz="2000" b="1" spc="-5" dirty="0">
                <a:solidFill>
                  <a:srgbClr val="CC0000"/>
                </a:solidFill>
                <a:latin typeface="Arial" panose="020B0604020202020204" pitchFamily="34" charset="0"/>
                <a:ea typeface="Microsoft JhengHei" panose="020B0604030504040204" pitchFamily="34" charset="-120"/>
                <a:cs typeface="微软雅黑"/>
              </a:rPr>
              <a:t>或者称相关实体 </a:t>
            </a:r>
            <a:r>
              <a:rPr sz="1600" b="1" dirty="0">
                <a:solidFill>
                  <a:srgbClr val="CC0000"/>
                </a:solidFill>
                <a:latin typeface="Arial" panose="020B0604020202020204" pitchFamily="34" charset="0"/>
                <a:ea typeface="Microsoft JhengHei" panose="020B0604030504040204" pitchFamily="34" charset="-120"/>
                <a:cs typeface="Times New Roman"/>
              </a:rPr>
              <a:t>(Associative</a:t>
            </a:r>
            <a:r>
              <a:rPr sz="1600" b="1" spc="-5" dirty="0">
                <a:solidFill>
                  <a:srgbClr val="CC0000"/>
                </a:solidFill>
                <a:latin typeface="Arial" panose="020B0604020202020204" pitchFamily="34" charset="0"/>
                <a:ea typeface="Microsoft JhengHei" panose="020B0604030504040204" pitchFamily="34" charset="-120"/>
                <a:cs typeface="Times New Roman"/>
              </a:rPr>
              <a:t> </a:t>
            </a:r>
            <a:r>
              <a:rPr sz="1600" b="1" dirty="0">
                <a:solidFill>
                  <a:srgbClr val="CC0000"/>
                </a:solidFill>
                <a:latin typeface="Arial" panose="020B0604020202020204" pitchFamily="34" charset="0"/>
                <a:ea typeface="Microsoft JhengHei" panose="020B0604030504040204" pitchFamily="34" charset="-120"/>
                <a:cs typeface="Times New Roman"/>
              </a:rPr>
              <a:t>Entity</a:t>
            </a:r>
            <a:r>
              <a:rPr sz="1600" b="1" spc="-5" dirty="0">
                <a:solidFill>
                  <a:srgbClr val="CC0000"/>
                </a:solidFill>
                <a:latin typeface="Arial" panose="020B0604020202020204" pitchFamily="34" charset="0"/>
                <a:ea typeface="Microsoft JhengHei" panose="020B0604030504040204" pitchFamily="34" charset="-120"/>
                <a:cs typeface="Times New Roman"/>
              </a:rPr>
              <a:t>)</a:t>
            </a:r>
            <a:r>
              <a:rPr sz="2000" b="1" spc="-5" dirty="0">
                <a:solidFill>
                  <a:srgbClr val="CC0000"/>
                </a:solidFill>
                <a:latin typeface="Arial" panose="020B0604020202020204" pitchFamily="34" charset="0"/>
                <a:ea typeface="Microsoft JhengHei" panose="020B0604030504040204" pitchFamily="34" charset="-120"/>
                <a:cs typeface="微软雅黑"/>
              </a:rPr>
              <a:t>来分解为若干个一 对多的联系来表达</a:t>
            </a:r>
            <a:endParaRPr sz="2000" dirty="0">
              <a:latin typeface="Arial" panose="020B0604020202020204" pitchFamily="34" charset="0"/>
              <a:ea typeface="Microsoft JhengHei" panose="020B0604030504040204" pitchFamily="34" charset="-120"/>
              <a:cs typeface="微软雅黑"/>
            </a:endParaRPr>
          </a:p>
        </p:txBody>
      </p:sp>
      <p:sp>
        <p:nvSpPr>
          <p:cNvPr id="42" name="object 42"/>
          <p:cNvSpPr txBox="1">
            <a:spLocks noGrp="1"/>
          </p:cNvSpPr>
          <p:nvPr>
            <p:ph type="title"/>
          </p:nvPr>
        </p:nvSpPr>
        <p:spPr>
          <a:xfrm>
            <a:off x="291164" y="257175"/>
            <a:ext cx="7951136" cy="335798"/>
          </a:xfrm>
          <a:prstGeom prst="rect">
            <a:avLst/>
          </a:prstGeom>
        </p:spPr>
        <p:txBody>
          <a:bodyPr vert="horz" wrap="square" lIns="0" tIns="0" rIns="0" bIns="0" rtlCol="0">
            <a:spAutoFit/>
          </a:bodyPr>
          <a:lstStyle/>
          <a:p>
            <a:pPr>
              <a:lnSpc>
                <a:spcPct val="119700"/>
              </a:lnSpc>
            </a:pPr>
            <a:r>
              <a:rPr sz="2000" spc="-5" dirty="0">
                <a:solidFill>
                  <a:srgbClr val="FFFFFF"/>
                </a:solidFill>
                <a:ea typeface="Microsoft JhengHei" panose="020B0604030504040204" pitchFamily="34" charset="-120"/>
                <a:cs typeface="Arial"/>
              </a:rPr>
              <a:t>IDEF1</a:t>
            </a:r>
            <a:r>
              <a:rPr sz="2000" spc="-10" dirty="0">
                <a:solidFill>
                  <a:srgbClr val="FFFFFF"/>
                </a:solidFill>
                <a:ea typeface="Microsoft JhengHei" panose="020B0604030504040204" pitchFamily="34" charset="-120"/>
                <a:cs typeface="Arial"/>
              </a:rPr>
              <a:t>x</a:t>
            </a:r>
            <a:r>
              <a:rPr sz="2000" spc="-5" dirty="0">
                <a:solidFill>
                  <a:srgbClr val="FFFFFF"/>
                </a:solidFill>
                <a:ea typeface="Microsoft JhengHei" panose="020B0604030504040204" pitchFamily="34" charset="-120"/>
                <a:cs typeface="华文中宋"/>
              </a:rPr>
              <a:t>的非确定联系 </a:t>
            </a:r>
            <a:r>
              <a:rPr sz="2000" spc="-10" dirty="0">
                <a:solidFill>
                  <a:srgbClr val="FFFFFF"/>
                </a:solidFill>
                <a:ea typeface="Microsoft JhengHei" panose="020B0604030504040204" pitchFamily="34" charset="-120"/>
                <a:cs typeface="Arial"/>
              </a:rPr>
              <a:t>(3</a:t>
            </a:r>
            <a:r>
              <a:rPr sz="2000" spc="-5" dirty="0">
                <a:solidFill>
                  <a:srgbClr val="FFFFFF"/>
                </a:solidFill>
                <a:ea typeface="Microsoft JhengHei" panose="020B0604030504040204" pitchFamily="34" charset="-120"/>
                <a:cs typeface="Arial"/>
              </a:rPr>
              <a:t>)</a:t>
            </a:r>
            <a:r>
              <a:rPr sz="2000" spc="-5" dirty="0">
                <a:solidFill>
                  <a:srgbClr val="FFFFFF"/>
                </a:solidFill>
                <a:ea typeface="Microsoft JhengHei" panose="020B0604030504040204" pitchFamily="34" charset="-120"/>
                <a:cs typeface="华文中宋"/>
              </a:rPr>
              <a:t>怎样处理非确定联</a:t>
            </a:r>
            <a:r>
              <a:rPr sz="2000" dirty="0">
                <a:solidFill>
                  <a:srgbClr val="FFFFFF"/>
                </a:solidFill>
                <a:ea typeface="Microsoft JhengHei" panose="020B0604030504040204" pitchFamily="34" charset="-120"/>
                <a:cs typeface="华文中宋"/>
              </a:rPr>
              <a:t>系</a:t>
            </a:r>
            <a:r>
              <a:rPr sz="2000" spc="-5" dirty="0">
                <a:solidFill>
                  <a:srgbClr val="FFFFFF"/>
                </a:solidFill>
                <a:ea typeface="Microsoft JhengHei" panose="020B0604030504040204" pitchFamily="34" charset="-120"/>
                <a:cs typeface="Arial"/>
              </a:rPr>
              <a:t>?</a:t>
            </a:r>
            <a:endParaRPr sz="2000">
              <a:ea typeface="Microsoft JhengHei" panose="020B0604030504040204" pitchFamily="34" charset="-120"/>
              <a:cs typeface="Arial"/>
            </a:endParaRPr>
          </a:p>
        </p:txBody>
      </p:sp>
      <p:sp>
        <p:nvSpPr>
          <p:cNvPr id="43" name="object 43"/>
          <p:cNvSpPr/>
          <p:nvPr/>
        </p:nvSpPr>
        <p:spPr>
          <a:xfrm>
            <a:off x="6864743" y="1212341"/>
            <a:ext cx="1514475" cy="879475"/>
          </a:xfrm>
          <a:custGeom>
            <a:avLst/>
            <a:gdLst/>
            <a:ahLst/>
            <a:cxnLst/>
            <a:rect l="l" t="t" r="r" b="b"/>
            <a:pathLst>
              <a:path w="1514475" h="879475">
                <a:moveTo>
                  <a:pt x="1514094" y="439673"/>
                </a:moveTo>
                <a:lnTo>
                  <a:pt x="1504181" y="368480"/>
                </a:lnTo>
                <a:lnTo>
                  <a:pt x="1475481" y="300898"/>
                </a:lnTo>
                <a:lnTo>
                  <a:pt x="1454574" y="268747"/>
                </a:lnTo>
                <a:lnTo>
                  <a:pt x="1429555" y="237843"/>
                </a:lnTo>
                <a:lnTo>
                  <a:pt x="1400619" y="208298"/>
                </a:lnTo>
                <a:lnTo>
                  <a:pt x="1367960" y="180228"/>
                </a:lnTo>
                <a:lnTo>
                  <a:pt x="1331774" y="153746"/>
                </a:lnTo>
                <a:lnTo>
                  <a:pt x="1292256" y="128968"/>
                </a:lnTo>
                <a:lnTo>
                  <a:pt x="1249601" y="106007"/>
                </a:lnTo>
                <a:lnTo>
                  <a:pt x="1204002" y="84978"/>
                </a:lnTo>
                <a:lnTo>
                  <a:pt x="1155656" y="65994"/>
                </a:lnTo>
                <a:lnTo>
                  <a:pt x="1104757" y="49171"/>
                </a:lnTo>
                <a:lnTo>
                  <a:pt x="1051500" y="34623"/>
                </a:lnTo>
                <a:lnTo>
                  <a:pt x="996080" y="22463"/>
                </a:lnTo>
                <a:lnTo>
                  <a:pt x="938691" y="12807"/>
                </a:lnTo>
                <a:lnTo>
                  <a:pt x="879530" y="5768"/>
                </a:lnTo>
                <a:lnTo>
                  <a:pt x="818789" y="1461"/>
                </a:lnTo>
                <a:lnTo>
                  <a:pt x="756666" y="0"/>
                </a:lnTo>
                <a:lnTo>
                  <a:pt x="694650" y="1461"/>
                </a:lnTo>
                <a:lnTo>
                  <a:pt x="634008" y="5768"/>
                </a:lnTo>
                <a:lnTo>
                  <a:pt x="574934" y="12807"/>
                </a:lnTo>
                <a:lnTo>
                  <a:pt x="517623" y="22463"/>
                </a:lnTo>
                <a:lnTo>
                  <a:pt x="462272" y="34623"/>
                </a:lnTo>
                <a:lnTo>
                  <a:pt x="409075" y="49171"/>
                </a:lnTo>
                <a:lnTo>
                  <a:pt x="358228" y="65994"/>
                </a:lnTo>
                <a:lnTo>
                  <a:pt x="309926" y="84978"/>
                </a:lnTo>
                <a:lnTo>
                  <a:pt x="264366" y="106007"/>
                </a:lnTo>
                <a:lnTo>
                  <a:pt x="221742" y="128968"/>
                </a:lnTo>
                <a:lnTo>
                  <a:pt x="182249" y="153746"/>
                </a:lnTo>
                <a:lnTo>
                  <a:pt x="146084" y="180228"/>
                </a:lnTo>
                <a:lnTo>
                  <a:pt x="113442" y="208298"/>
                </a:lnTo>
                <a:lnTo>
                  <a:pt x="84517" y="237843"/>
                </a:lnTo>
                <a:lnTo>
                  <a:pt x="59507" y="268747"/>
                </a:lnTo>
                <a:lnTo>
                  <a:pt x="38605" y="300898"/>
                </a:lnTo>
                <a:lnTo>
                  <a:pt x="9912" y="368480"/>
                </a:lnTo>
                <a:lnTo>
                  <a:pt x="0" y="439674"/>
                </a:lnTo>
                <a:lnTo>
                  <a:pt x="2510" y="475768"/>
                </a:lnTo>
                <a:lnTo>
                  <a:pt x="22009" y="545414"/>
                </a:lnTo>
                <a:lnTo>
                  <a:pt x="59507" y="610921"/>
                </a:lnTo>
                <a:lnTo>
                  <a:pt x="84517" y="641840"/>
                </a:lnTo>
                <a:lnTo>
                  <a:pt x="113442" y="671387"/>
                </a:lnTo>
                <a:lnTo>
                  <a:pt x="134112" y="689156"/>
                </a:lnTo>
                <a:lnTo>
                  <a:pt x="134112" y="439674"/>
                </a:lnTo>
                <a:lnTo>
                  <a:pt x="136176" y="410028"/>
                </a:lnTo>
                <a:lnTo>
                  <a:pt x="152214" y="352822"/>
                </a:lnTo>
                <a:lnTo>
                  <a:pt x="183058" y="299013"/>
                </a:lnTo>
                <a:lnTo>
                  <a:pt x="227424" y="249342"/>
                </a:lnTo>
                <a:lnTo>
                  <a:pt x="284027" y="204549"/>
                </a:lnTo>
                <a:lnTo>
                  <a:pt x="316515" y="184213"/>
                </a:lnTo>
                <a:lnTo>
                  <a:pt x="351581" y="165375"/>
                </a:lnTo>
                <a:lnTo>
                  <a:pt x="389065" y="148126"/>
                </a:lnTo>
                <a:lnTo>
                  <a:pt x="428804" y="132560"/>
                </a:lnTo>
                <a:lnTo>
                  <a:pt x="470639" y="118769"/>
                </a:lnTo>
                <a:lnTo>
                  <a:pt x="514409" y="106846"/>
                </a:lnTo>
                <a:lnTo>
                  <a:pt x="559954" y="96883"/>
                </a:lnTo>
                <a:lnTo>
                  <a:pt x="607112" y="88973"/>
                </a:lnTo>
                <a:lnTo>
                  <a:pt x="655724" y="83208"/>
                </a:lnTo>
                <a:lnTo>
                  <a:pt x="705629" y="79682"/>
                </a:lnTo>
                <a:lnTo>
                  <a:pt x="756666" y="78486"/>
                </a:lnTo>
                <a:lnTo>
                  <a:pt x="807811" y="79682"/>
                </a:lnTo>
                <a:lnTo>
                  <a:pt x="857813" y="83208"/>
                </a:lnTo>
                <a:lnTo>
                  <a:pt x="906513" y="88973"/>
                </a:lnTo>
                <a:lnTo>
                  <a:pt x="953749" y="96883"/>
                </a:lnTo>
                <a:lnTo>
                  <a:pt x="999363" y="106846"/>
                </a:lnTo>
                <a:lnTo>
                  <a:pt x="1043193" y="118769"/>
                </a:lnTo>
                <a:lnTo>
                  <a:pt x="1085080" y="132560"/>
                </a:lnTo>
                <a:lnTo>
                  <a:pt x="1124864" y="148126"/>
                </a:lnTo>
                <a:lnTo>
                  <a:pt x="1162385" y="165375"/>
                </a:lnTo>
                <a:lnTo>
                  <a:pt x="1197483" y="184213"/>
                </a:lnTo>
                <a:lnTo>
                  <a:pt x="1229997" y="204549"/>
                </a:lnTo>
                <a:lnTo>
                  <a:pt x="1286636" y="249342"/>
                </a:lnTo>
                <a:lnTo>
                  <a:pt x="1331023" y="299013"/>
                </a:lnTo>
                <a:lnTo>
                  <a:pt x="1361876" y="352822"/>
                </a:lnTo>
                <a:lnTo>
                  <a:pt x="1377916" y="410028"/>
                </a:lnTo>
                <a:lnTo>
                  <a:pt x="1379982" y="439673"/>
                </a:lnTo>
                <a:lnTo>
                  <a:pt x="1379982" y="689119"/>
                </a:lnTo>
                <a:lnTo>
                  <a:pt x="1400619" y="671387"/>
                </a:lnTo>
                <a:lnTo>
                  <a:pt x="1429555" y="641840"/>
                </a:lnTo>
                <a:lnTo>
                  <a:pt x="1454574" y="610921"/>
                </a:lnTo>
                <a:lnTo>
                  <a:pt x="1475481" y="578742"/>
                </a:lnTo>
                <a:lnTo>
                  <a:pt x="1504181" y="511052"/>
                </a:lnTo>
                <a:lnTo>
                  <a:pt x="1511583" y="475768"/>
                </a:lnTo>
                <a:lnTo>
                  <a:pt x="1514094" y="439673"/>
                </a:lnTo>
                <a:close/>
              </a:path>
              <a:path w="1514475" h="879475">
                <a:moveTo>
                  <a:pt x="1379982" y="689119"/>
                </a:moveTo>
                <a:lnTo>
                  <a:pt x="1379982" y="439673"/>
                </a:lnTo>
                <a:lnTo>
                  <a:pt x="1377916" y="469428"/>
                </a:lnTo>
                <a:lnTo>
                  <a:pt x="1371828" y="498507"/>
                </a:lnTo>
                <a:lnTo>
                  <a:pt x="1348221" y="554272"/>
                </a:lnTo>
                <a:lnTo>
                  <a:pt x="1310441" y="606234"/>
                </a:lnTo>
                <a:lnTo>
                  <a:pt x="1259768" y="653655"/>
                </a:lnTo>
                <a:lnTo>
                  <a:pt x="1197483" y="695801"/>
                </a:lnTo>
                <a:lnTo>
                  <a:pt x="1162385" y="714665"/>
                </a:lnTo>
                <a:lnTo>
                  <a:pt x="1124864" y="731934"/>
                </a:lnTo>
                <a:lnTo>
                  <a:pt x="1085080" y="747516"/>
                </a:lnTo>
                <a:lnTo>
                  <a:pt x="1043193" y="761319"/>
                </a:lnTo>
                <a:lnTo>
                  <a:pt x="999363" y="773251"/>
                </a:lnTo>
                <a:lnTo>
                  <a:pt x="953749" y="783220"/>
                </a:lnTo>
                <a:lnTo>
                  <a:pt x="906513" y="791133"/>
                </a:lnTo>
                <a:lnTo>
                  <a:pt x="857813" y="796900"/>
                </a:lnTo>
                <a:lnTo>
                  <a:pt x="807811" y="800427"/>
                </a:lnTo>
                <a:lnTo>
                  <a:pt x="756666" y="801624"/>
                </a:lnTo>
                <a:lnTo>
                  <a:pt x="705629" y="800427"/>
                </a:lnTo>
                <a:lnTo>
                  <a:pt x="655724" y="796900"/>
                </a:lnTo>
                <a:lnTo>
                  <a:pt x="607112" y="791133"/>
                </a:lnTo>
                <a:lnTo>
                  <a:pt x="559954" y="783220"/>
                </a:lnTo>
                <a:lnTo>
                  <a:pt x="514409" y="773251"/>
                </a:lnTo>
                <a:lnTo>
                  <a:pt x="470639" y="761319"/>
                </a:lnTo>
                <a:lnTo>
                  <a:pt x="428804" y="747516"/>
                </a:lnTo>
                <a:lnTo>
                  <a:pt x="389065" y="731934"/>
                </a:lnTo>
                <a:lnTo>
                  <a:pt x="351581" y="714665"/>
                </a:lnTo>
                <a:lnTo>
                  <a:pt x="316515" y="695801"/>
                </a:lnTo>
                <a:lnTo>
                  <a:pt x="284027" y="675434"/>
                </a:lnTo>
                <a:lnTo>
                  <a:pt x="227424" y="630558"/>
                </a:lnTo>
                <a:lnTo>
                  <a:pt x="183058" y="580774"/>
                </a:lnTo>
                <a:lnTo>
                  <a:pt x="152214" y="526819"/>
                </a:lnTo>
                <a:lnTo>
                  <a:pt x="136176" y="469428"/>
                </a:lnTo>
                <a:lnTo>
                  <a:pt x="134112" y="439674"/>
                </a:lnTo>
                <a:lnTo>
                  <a:pt x="134112" y="689156"/>
                </a:lnTo>
                <a:lnTo>
                  <a:pt x="182249" y="725912"/>
                </a:lnTo>
                <a:lnTo>
                  <a:pt x="221742" y="750665"/>
                </a:lnTo>
                <a:lnTo>
                  <a:pt x="264366" y="773595"/>
                </a:lnTo>
                <a:lnTo>
                  <a:pt x="309926" y="794589"/>
                </a:lnTo>
                <a:lnTo>
                  <a:pt x="358228" y="813535"/>
                </a:lnTo>
                <a:lnTo>
                  <a:pt x="409075" y="830320"/>
                </a:lnTo>
                <a:lnTo>
                  <a:pt x="462272" y="844831"/>
                </a:lnTo>
                <a:lnTo>
                  <a:pt x="517623" y="856957"/>
                </a:lnTo>
                <a:lnTo>
                  <a:pt x="574934" y="866584"/>
                </a:lnTo>
                <a:lnTo>
                  <a:pt x="634008" y="873600"/>
                </a:lnTo>
                <a:lnTo>
                  <a:pt x="694650" y="877892"/>
                </a:lnTo>
                <a:lnTo>
                  <a:pt x="756666" y="879347"/>
                </a:lnTo>
                <a:lnTo>
                  <a:pt x="818789" y="877892"/>
                </a:lnTo>
                <a:lnTo>
                  <a:pt x="879530" y="873600"/>
                </a:lnTo>
                <a:lnTo>
                  <a:pt x="938691" y="866584"/>
                </a:lnTo>
                <a:lnTo>
                  <a:pt x="996080" y="856957"/>
                </a:lnTo>
                <a:lnTo>
                  <a:pt x="1051500" y="844831"/>
                </a:lnTo>
                <a:lnTo>
                  <a:pt x="1104757" y="830320"/>
                </a:lnTo>
                <a:lnTo>
                  <a:pt x="1155656" y="813535"/>
                </a:lnTo>
                <a:lnTo>
                  <a:pt x="1204002" y="794589"/>
                </a:lnTo>
                <a:lnTo>
                  <a:pt x="1249601" y="773595"/>
                </a:lnTo>
                <a:lnTo>
                  <a:pt x="1292256" y="750665"/>
                </a:lnTo>
                <a:lnTo>
                  <a:pt x="1331774" y="725912"/>
                </a:lnTo>
                <a:lnTo>
                  <a:pt x="1367960" y="699448"/>
                </a:lnTo>
                <a:lnTo>
                  <a:pt x="1379982" y="689119"/>
                </a:lnTo>
                <a:close/>
              </a:path>
            </a:pathLst>
          </a:custGeom>
          <a:solidFill>
            <a:srgbClr val="B90000"/>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4" name="object 44"/>
          <p:cNvSpPr/>
          <p:nvPr/>
        </p:nvSpPr>
        <p:spPr>
          <a:xfrm>
            <a:off x="6989698" y="1285494"/>
            <a:ext cx="1264285" cy="735330"/>
          </a:xfrm>
          <a:custGeom>
            <a:avLst/>
            <a:gdLst/>
            <a:ahLst/>
            <a:cxnLst/>
            <a:rect l="l" t="t" r="r" b="b"/>
            <a:pathLst>
              <a:path w="1264284" h="735330">
                <a:moveTo>
                  <a:pt x="1264158" y="367284"/>
                </a:moveTo>
                <a:lnTo>
                  <a:pt x="1255872" y="307745"/>
                </a:lnTo>
                <a:lnTo>
                  <a:pt x="1231885" y="251252"/>
                </a:lnTo>
                <a:lnTo>
                  <a:pt x="1193506" y="198563"/>
                </a:lnTo>
                <a:lnTo>
                  <a:pt x="1142042" y="150437"/>
                </a:lnTo>
                <a:lnTo>
                  <a:pt x="1078801" y="107632"/>
                </a:lnTo>
                <a:lnTo>
                  <a:pt x="1043172" y="88463"/>
                </a:lnTo>
                <a:lnTo>
                  <a:pt x="1005090" y="70908"/>
                </a:lnTo>
                <a:lnTo>
                  <a:pt x="964716" y="55064"/>
                </a:lnTo>
                <a:lnTo>
                  <a:pt x="922216" y="41024"/>
                </a:lnTo>
                <a:lnTo>
                  <a:pt x="877752" y="28884"/>
                </a:lnTo>
                <a:lnTo>
                  <a:pt x="831488" y="18739"/>
                </a:lnTo>
                <a:lnTo>
                  <a:pt x="783587" y="10683"/>
                </a:lnTo>
                <a:lnTo>
                  <a:pt x="734212" y="4811"/>
                </a:lnTo>
                <a:lnTo>
                  <a:pt x="683528" y="1218"/>
                </a:lnTo>
                <a:lnTo>
                  <a:pt x="631698" y="0"/>
                </a:ln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94"/>
                </a:lnTo>
                <a:lnTo>
                  <a:pt x="18352" y="455790"/>
                </a:lnTo>
                <a:lnTo>
                  <a:pt x="49625" y="510623"/>
                </a:lnTo>
                <a:lnTo>
                  <a:pt x="94614" y="561238"/>
                </a:lnTo>
                <a:lnTo>
                  <a:pt x="152021" y="606881"/>
                </a:lnTo>
                <a:lnTo>
                  <a:pt x="184975" y="627602"/>
                </a:lnTo>
                <a:lnTo>
                  <a:pt x="220547" y="646797"/>
                </a:lnTo>
                <a:lnTo>
                  <a:pt x="258574" y="664372"/>
                </a:lnTo>
                <a:lnTo>
                  <a:pt x="298893" y="680233"/>
                </a:lnTo>
                <a:lnTo>
                  <a:pt x="341343" y="694284"/>
                </a:lnTo>
                <a:lnTo>
                  <a:pt x="385762" y="706433"/>
                </a:lnTo>
                <a:lnTo>
                  <a:pt x="431986" y="716584"/>
                </a:lnTo>
                <a:lnTo>
                  <a:pt x="479855" y="724644"/>
                </a:lnTo>
                <a:lnTo>
                  <a:pt x="529204" y="730517"/>
                </a:lnTo>
                <a:lnTo>
                  <a:pt x="579872" y="734111"/>
                </a:lnTo>
                <a:lnTo>
                  <a:pt x="631698" y="735330"/>
                </a:lnTo>
                <a:lnTo>
                  <a:pt x="683528" y="734111"/>
                </a:lnTo>
                <a:lnTo>
                  <a:pt x="734212" y="730517"/>
                </a:lnTo>
                <a:lnTo>
                  <a:pt x="783587" y="724644"/>
                </a:lnTo>
                <a:lnTo>
                  <a:pt x="831488" y="716584"/>
                </a:lnTo>
                <a:lnTo>
                  <a:pt x="877752" y="706433"/>
                </a:lnTo>
                <a:lnTo>
                  <a:pt x="922216" y="694284"/>
                </a:lnTo>
                <a:lnTo>
                  <a:pt x="964716" y="680233"/>
                </a:lnTo>
                <a:lnTo>
                  <a:pt x="1005090" y="664372"/>
                </a:lnTo>
                <a:lnTo>
                  <a:pt x="1043172" y="646797"/>
                </a:lnTo>
                <a:lnTo>
                  <a:pt x="1078801" y="627602"/>
                </a:lnTo>
                <a:lnTo>
                  <a:pt x="1111812" y="606881"/>
                </a:lnTo>
                <a:lnTo>
                  <a:pt x="1169328" y="561238"/>
                </a:lnTo>
                <a:lnTo>
                  <a:pt x="1214413" y="510623"/>
                </a:lnTo>
                <a:lnTo>
                  <a:pt x="1245759" y="455790"/>
                </a:lnTo>
                <a:lnTo>
                  <a:pt x="1262059" y="397494"/>
                </a:lnTo>
                <a:lnTo>
                  <a:pt x="1264158" y="367284"/>
                </a:lnTo>
                <a:close/>
              </a:path>
            </a:pathLst>
          </a:custGeom>
          <a:solidFill>
            <a:srgbClr val="FFFF66"/>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5" name="object 45"/>
          <p:cNvSpPr/>
          <p:nvPr/>
        </p:nvSpPr>
        <p:spPr>
          <a:xfrm>
            <a:off x="6989698" y="1285494"/>
            <a:ext cx="1264285" cy="735330"/>
          </a:xfrm>
          <a:custGeom>
            <a:avLst/>
            <a:gdLst/>
            <a:ahLst/>
            <a:cxnLst/>
            <a:rect l="l" t="t" r="r" b="b"/>
            <a:pathLst>
              <a:path w="1264284" h="735330">
                <a:moveTo>
                  <a:pt x="631698" y="0"/>
                </a:move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94"/>
                </a:lnTo>
                <a:lnTo>
                  <a:pt x="18352" y="455790"/>
                </a:lnTo>
                <a:lnTo>
                  <a:pt x="49625" y="510623"/>
                </a:lnTo>
                <a:lnTo>
                  <a:pt x="94614" y="561238"/>
                </a:lnTo>
                <a:lnTo>
                  <a:pt x="152021" y="606881"/>
                </a:lnTo>
                <a:lnTo>
                  <a:pt x="184975" y="627602"/>
                </a:lnTo>
                <a:lnTo>
                  <a:pt x="220547" y="646797"/>
                </a:lnTo>
                <a:lnTo>
                  <a:pt x="258574" y="664372"/>
                </a:lnTo>
                <a:lnTo>
                  <a:pt x="298893" y="680233"/>
                </a:lnTo>
                <a:lnTo>
                  <a:pt x="341343" y="694284"/>
                </a:lnTo>
                <a:lnTo>
                  <a:pt x="385762" y="706433"/>
                </a:lnTo>
                <a:lnTo>
                  <a:pt x="431986" y="716584"/>
                </a:lnTo>
                <a:lnTo>
                  <a:pt x="479855" y="724644"/>
                </a:lnTo>
                <a:lnTo>
                  <a:pt x="529204" y="730517"/>
                </a:lnTo>
                <a:lnTo>
                  <a:pt x="579872" y="734111"/>
                </a:lnTo>
                <a:lnTo>
                  <a:pt x="631698" y="735330"/>
                </a:lnTo>
                <a:lnTo>
                  <a:pt x="683528" y="734111"/>
                </a:lnTo>
                <a:lnTo>
                  <a:pt x="734212" y="730517"/>
                </a:lnTo>
                <a:lnTo>
                  <a:pt x="783587" y="724644"/>
                </a:lnTo>
                <a:lnTo>
                  <a:pt x="831488" y="716584"/>
                </a:lnTo>
                <a:lnTo>
                  <a:pt x="877752" y="706433"/>
                </a:lnTo>
                <a:lnTo>
                  <a:pt x="922216" y="694284"/>
                </a:lnTo>
                <a:lnTo>
                  <a:pt x="964716" y="680233"/>
                </a:lnTo>
                <a:lnTo>
                  <a:pt x="1005090" y="664372"/>
                </a:lnTo>
                <a:lnTo>
                  <a:pt x="1043172" y="646797"/>
                </a:lnTo>
                <a:lnTo>
                  <a:pt x="1078801" y="627602"/>
                </a:lnTo>
                <a:lnTo>
                  <a:pt x="1111812" y="606881"/>
                </a:lnTo>
                <a:lnTo>
                  <a:pt x="1169328" y="561238"/>
                </a:lnTo>
                <a:lnTo>
                  <a:pt x="1214413" y="510623"/>
                </a:lnTo>
                <a:lnTo>
                  <a:pt x="1245759" y="455790"/>
                </a:lnTo>
                <a:lnTo>
                  <a:pt x="1262059" y="397494"/>
                </a:lnTo>
                <a:lnTo>
                  <a:pt x="1264158" y="367284"/>
                </a:lnTo>
                <a:lnTo>
                  <a:pt x="1262059" y="337181"/>
                </a:lnTo>
                <a:lnTo>
                  <a:pt x="1245759" y="279071"/>
                </a:lnTo>
                <a:lnTo>
                  <a:pt x="1214413" y="224385"/>
                </a:lnTo>
                <a:lnTo>
                  <a:pt x="1169328" y="173882"/>
                </a:lnTo>
                <a:lnTo>
                  <a:pt x="1111812" y="128322"/>
                </a:lnTo>
                <a:lnTo>
                  <a:pt x="1078801" y="107632"/>
                </a:lnTo>
                <a:lnTo>
                  <a:pt x="1043172" y="88463"/>
                </a:lnTo>
                <a:lnTo>
                  <a:pt x="1005090" y="70908"/>
                </a:lnTo>
                <a:lnTo>
                  <a:pt x="964716" y="55064"/>
                </a:lnTo>
                <a:lnTo>
                  <a:pt x="922216" y="41024"/>
                </a:lnTo>
                <a:lnTo>
                  <a:pt x="877752" y="28884"/>
                </a:lnTo>
                <a:lnTo>
                  <a:pt x="831488" y="18739"/>
                </a:lnTo>
                <a:lnTo>
                  <a:pt x="783587" y="10683"/>
                </a:lnTo>
                <a:lnTo>
                  <a:pt x="734212" y="4811"/>
                </a:lnTo>
                <a:lnTo>
                  <a:pt x="683528" y="1218"/>
                </a:lnTo>
                <a:lnTo>
                  <a:pt x="63169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6" name="object 46"/>
          <p:cNvSpPr txBox="1"/>
          <p:nvPr/>
        </p:nvSpPr>
        <p:spPr>
          <a:xfrm>
            <a:off x="7101211" y="1419056"/>
            <a:ext cx="1042035" cy="492443"/>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Arial" panose="020B0604020202020204" pitchFamily="34" charset="0"/>
                <a:ea typeface="Microsoft JhengHei" panose="020B0604030504040204" pitchFamily="34" charset="-120"/>
                <a:cs typeface="微软雅黑"/>
              </a:rPr>
              <a:t>这样表达是 不被允许的</a:t>
            </a:r>
            <a:endParaRPr sz="1600" dirty="0">
              <a:latin typeface="Arial" panose="020B0604020202020204" pitchFamily="34" charset="0"/>
              <a:ea typeface="Microsoft JhengHei" panose="020B0604030504040204" pitchFamily="34" charset="-120"/>
              <a:cs typeface="微软雅黑"/>
            </a:endParaRPr>
          </a:p>
        </p:txBody>
      </p:sp>
      <p:sp>
        <p:nvSpPr>
          <p:cNvPr id="47" name="object 47"/>
          <p:cNvSpPr/>
          <p:nvPr/>
        </p:nvSpPr>
        <p:spPr>
          <a:xfrm>
            <a:off x="4879733" y="5514594"/>
            <a:ext cx="1515110" cy="879475"/>
          </a:xfrm>
          <a:custGeom>
            <a:avLst/>
            <a:gdLst/>
            <a:ahLst/>
            <a:cxnLst/>
            <a:rect l="l" t="t" r="r" b="b"/>
            <a:pathLst>
              <a:path w="1515110" h="879475">
                <a:moveTo>
                  <a:pt x="1514856" y="439673"/>
                </a:moveTo>
                <a:lnTo>
                  <a:pt x="1504943" y="368295"/>
                </a:lnTo>
                <a:lnTo>
                  <a:pt x="1476243" y="300605"/>
                </a:lnTo>
                <a:lnTo>
                  <a:pt x="1455336" y="268426"/>
                </a:lnTo>
                <a:lnTo>
                  <a:pt x="1430317" y="237507"/>
                </a:lnTo>
                <a:lnTo>
                  <a:pt x="1401381" y="207960"/>
                </a:lnTo>
                <a:lnTo>
                  <a:pt x="1368722" y="179899"/>
                </a:lnTo>
                <a:lnTo>
                  <a:pt x="1332536" y="153435"/>
                </a:lnTo>
                <a:lnTo>
                  <a:pt x="1293018" y="128682"/>
                </a:lnTo>
                <a:lnTo>
                  <a:pt x="1250363" y="105752"/>
                </a:lnTo>
                <a:lnTo>
                  <a:pt x="1204764" y="84758"/>
                </a:lnTo>
                <a:lnTo>
                  <a:pt x="1156418" y="65812"/>
                </a:lnTo>
                <a:lnTo>
                  <a:pt x="1105519" y="49027"/>
                </a:lnTo>
                <a:lnTo>
                  <a:pt x="1052262" y="34516"/>
                </a:lnTo>
                <a:lnTo>
                  <a:pt x="996842" y="22390"/>
                </a:lnTo>
                <a:lnTo>
                  <a:pt x="939453" y="12763"/>
                </a:lnTo>
                <a:lnTo>
                  <a:pt x="880292" y="5747"/>
                </a:lnTo>
                <a:lnTo>
                  <a:pt x="819551" y="1455"/>
                </a:lnTo>
                <a:lnTo>
                  <a:pt x="757428" y="0"/>
                </a:lnTo>
                <a:lnTo>
                  <a:pt x="695304" y="1455"/>
                </a:lnTo>
                <a:lnTo>
                  <a:pt x="634563" y="5747"/>
                </a:lnTo>
                <a:lnTo>
                  <a:pt x="575402" y="12763"/>
                </a:lnTo>
                <a:lnTo>
                  <a:pt x="518013" y="22390"/>
                </a:lnTo>
                <a:lnTo>
                  <a:pt x="462593" y="34516"/>
                </a:lnTo>
                <a:lnTo>
                  <a:pt x="409336" y="49027"/>
                </a:lnTo>
                <a:lnTo>
                  <a:pt x="358437" y="65812"/>
                </a:lnTo>
                <a:lnTo>
                  <a:pt x="310091" y="84758"/>
                </a:lnTo>
                <a:lnTo>
                  <a:pt x="264492" y="105752"/>
                </a:lnTo>
                <a:lnTo>
                  <a:pt x="221837" y="128682"/>
                </a:lnTo>
                <a:lnTo>
                  <a:pt x="182319" y="153435"/>
                </a:lnTo>
                <a:lnTo>
                  <a:pt x="146133" y="179899"/>
                </a:lnTo>
                <a:lnTo>
                  <a:pt x="113474" y="207960"/>
                </a:lnTo>
                <a:lnTo>
                  <a:pt x="84538" y="237507"/>
                </a:lnTo>
                <a:lnTo>
                  <a:pt x="59519" y="268426"/>
                </a:lnTo>
                <a:lnTo>
                  <a:pt x="38612" y="300605"/>
                </a:lnTo>
                <a:lnTo>
                  <a:pt x="9912" y="368295"/>
                </a:lnTo>
                <a:lnTo>
                  <a:pt x="0" y="439674"/>
                </a:lnTo>
                <a:lnTo>
                  <a:pt x="2510" y="475768"/>
                </a:lnTo>
                <a:lnTo>
                  <a:pt x="22011" y="545414"/>
                </a:lnTo>
                <a:lnTo>
                  <a:pt x="59519" y="610921"/>
                </a:lnTo>
                <a:lnTo>
                  <a:pt x="84538" y="641840"/>
                </a:lnTo>
                <a:lnTo>
                  <a:pt x="113474" y="671387"/>
                </a:lnTo>
                <a:lnTo>
                  <a:pt x="134874" y="689774"/>
                </a:lnTo>
                <a:lnTo>
                  <a:pt x="134874" y="439674"/>
                </a:lnTo>
                <a:lnTo>
                  <a:pt x="136938" y="410023"/>
                </a:lnTo>
                <a:lnTo>
                  <a:pt x="152976" y="352776"/>
                </a:lnTo>
                <a:lnTo>
                  <a:pt x="183820" y="298894"/>
                </a:lnTo>
                <a:lnTo>
                  <a:pt x="228186" y="249127"/>
                </a:lnTo>
                <a:lnTo>
                  <a:pt x="284789" y="204225"/>
                </a:lnTo>
                <a:lnTo>
                  <a:pt x="317277" y="183832"/>
                </a:lnTo>
                <a:lnTo>
                  <a:pt x="352343" y="164937"/>
                </a:lnTo>
                <a:lnTo>
                  <a:pt x="389827" y="147632"/>
                </a:lnTo>
                <a:lnTo>
                  <a:pt x="429566" y="132013"/>
                </a:lnTo>
                <a:lnTo>
                  <a:pt x="471401" y="118172"/>
                </a:lnTo>
                <a:lnTo>
                  <a:pt x="515171" y="106203"/>
                </a:lnTo>
                <a:lnTo>
                  <a:pt x="560716" y="96200"/>
                </a:lnTo>
                <a:lnTo>
                  <a:pt x="607874" y="88257"/>
                </a:lnTo>
                <a:lnTo>
                  <a:pt x="656486" y="82468"/>
                </a:lnTo>
                <a:lnTo>
                  <a:pt x="706391" y="78925"/>
                </a:lnTo>
                <a:lnTo>
                  <a:pt x="757428" y="77724"/>
                </a:lnTo>
                <a:lnTo>
                  <a:pt x="808573" y="78925"/>
                </a:lnTo>
                <a:lnTo>
                  <a:pt x="858575" y="82468"/>
                </a:lnTo>
                <a:lnTo>
                  <a:pt x="907275" y="88257"/>
                </a:lnTo>
                <a:lnTo>
                  <a:pt x="954511" y="96200"/>
                </a:lnTo>
                <a:lnTo>
                  <a:pt x="1000125" y="106203"/>
                </a:lnTo>
                <a:lnTo>
                  <a:pt x="1043955" y="118172"/>
                </a:lnTo>
                <a:lnTo>
                  <a:pt x="1085842" y="132013"/>
                </a:lnTo>
                <a:lnTo>
                  <a:pt x="1125626" y="147632"/>
                </a:lnTo>
                <a:lnTo>
                  <a:pt x="1163147" y="164937"/>
                </a:lnTo>
                <a:lnTo>
                  <a:pt x="1198245" y="183832"/>
                </a:lnTo>
                <a:lnTo>
                  <a:pt x="1230759" y="204225"/>
                </a:lnTo>
                <a:lnTo>
                  <a:pt x="1287398" y="249127"/>
                </a:lnTo>
                <a:lnTo>
                  <a:pt x="1331785" y="298894"/>
                </a:lnTo>
                <a:lnTo>
                  <a:pt x="1362638" y="352776"/>
                </a:lnTo>
                <a:lnTo>
                  <a:pt x="1378678" y="410023"/>
                </a:lnTo>
                <a:lnTo>
                  <a:pt x="1380744" y="439673"/>
                </a:lnTo>
                <a:lnTo>
                  <a:pt x="1380744" y="689119"/>
                </a:lnTo>
                <a:lnTo>
                  <a:pt x="1401381" y="671387"/>
                </a:lnTo>
                <a:lnTo>
                  <a:pt x="1430317" y="641840"/>
                </a:lnTo>
                <a:lnTo>
                  <a:pt x="1455336" y="610921"/>
                </a:lnTo>
                <a:lnTo>
                  <a:pt x="1476243" y="578742"/>
                </a:lnTo>
                <a:lnTo>
                  <a:pt x="1504943" y="511052"/>
                </a:lnTo>
                <a:lnTo>
                  <a:pt x="1512345" y="475768"/>
                </a:lnTo>
                <a:lnTo>
                  <a:pt x="1514856" y="439673"/>
                </a:lnTo>
                <a:close/>
              </a:path>
              <a:path w="1515110" h="879475">
                <a:moveTo>
                  <a:pt x="1380744" y="689119"/>
                </a:moveTo>
                <a:lnTo>
                  <a:pt x="1380744" y="439673"/>
                </a:lnTo>
                <a:lnTo>
                  <a:pt x="1378678" y="469324"/>
                </a:lnTo>
                <a:lnTo>
                  <a:pt x="1372590" y="498322"/>
                </a:lnTo>
                <a:lnTo>
                  <a:pt x="1348983" y="553980"/>
                </a:lnTo>
                <a:lnTo>
                  <a:pt x="1311203" y="605898"/>
                </a:lnTo>
                <a:lnTo>
                  <a:pt x="1260530" y="653326"/>
                </a:lnTo>
                <a:lnTo>
                  <a:pt x="1198245" y="695515"/>
                </a:lnTo>
                <a:lnTo>
                  <a:pt x="1163147" y="714410"/>
                </a:lnTo>
                <a:lnTo>
                  <a:pt x="1125626" y="731715"/>
                </a:lnTo>
                <a:lnTo>
                  <a:pt x="1085842" y="747334"/>
                </a:lnTo>
                <a:lnTo>
                  <a:pt x="1043955" y="761175"/>
                </a:lnTo>
                <a:lnTo>
                  <a:pt x="1000125" y="773144"/>
                </a:lnTo>
                <a:lnTo>
                  <a:pt x="954511" y="783147"/>
                </a:lnTo>
                <a:lnTo>
                  <a:pt x="907275" y="791090"/>
                </a:lnTo>
                <a:lnTo>
                  <a:pt x="858575" y="796879"/>
                </a:lnTo>
                <a:lnTo>
                  <a:pt x="808573" y="800422"/>
                </a:lnTo>
                <a:lnTo>
                  <a:pt x="757428" y="801624"/>
                </a:lnTo>
                <a:lnTo>
                  <a:pt x="706391" y="800422"/>
                </a:lnTo>
                <a:lnTo>
                  <a:pt x="656486" y="796879"/>
                </a:lnTo>
                <a:lnTo>
                  <a:pt x="607874" y="791090"/>
                </a:lnTo>
                <a:lnTo>
                  <a:pt x="560716" y="783147"/>
                </a:lnTo>
                <a:lnTo>
                  <a:pt x="515171" y="773144"/>
                </a:lnTo>
                <a:lnTo>
                  <a:pt x="471401" y="761175"/>
                </a:lnTo>
                <a:lnTo>
                  <a:pt x="429566" y="747334"/>
                </a:lnTo>
                <a:lnTo>
                  <a:pt x="389827" y="731715"/>
                </a:lnTo>
                <a:lnTo>
                  <a:pt x="352343" y="714410"/>
                </a:lnTo>
                <a:lnTo>
                  <a:pt x="317277" y="695515"/>
                </a:lnTo>
                <a:lnTo>
                  <a:pt x="284789" y="675122"/>
                </a:lnTo>
                <a:lnTo>
                  <a:pt x="228186" y="630220"/>
                </a:lnTo>
                <a:lnTo>
                  <a:pt x="183820" y="580453"/>
                </a:lnTo>
                <a:lnTo>
                  <a:pt x="152976" y="526571"/>
                </a:lnTo>
                <a:lnTo>
                  <a:pt x="136938" y="469324"/>
                </a:lnTo>
                <a:lnTo>
                  <a:pt x="134874" y="439674"/>
                </a:lnTo>
                <a:lnTo>
                  <a:pt x="134874" y="689774"/>
                </a:lnTo>
                <a:lnTo>
                  <a:pt x="182319" y="725912"/>
                </a:lnTo>
                <a:lnTo>
                  <a:pt x="221837" y="750665"/>
                </a:lnTo>
                <a:lnTo>
                  <a:pt x="264492" y="773595"/>
                </a:lnTo>
                <a:lnTo>
                  <a:pt x="310091" y="794589"/>
                </a:lnTo>
                <a:lnTo>
                  <a:pt x="358437" y="813535"/>
                </a:lnTo>
                <a:lnTo>
                  <a:pt x="409336" y="830320"/>
                </a:lnTo>
                <a:lnTo>
                  <a:pt x="462593" y="844831"/>
                </a:lnTo>
                <a:lnTo>
                  <a:pt x="518013" y="856957"/>
                </a:lnTo>
                <a:lnTo>
                  <a:pt x="575402" y="866584"/>
                </a:lnTo>
                <a:lnTo>
                  <a:pt x="634563" y="873600"/>
                </a:lnTo>
                <a:lnTo>
                  <a:pt x="695304" y="877892"/>
                </a:lnTo>
                <a:lnTo>
                  <a:pt x="757428" y="879347"/>
                </a:lnTo>
                <a:lnTo>
                  <a:pt x="819551" y="877892"/>
                </a:lnTo>
                <a:lnTo>
                  <a:pt x="880292" y="873600"/>
                </a:lnTo>
                <a:lnTo>
                  <a:pt x="939453" y="866584"/>
                </a:lnTo>
                <a:lnTo>
                  <a:pt x="996842" y="856957"/>
                </a:lnTo>
                <a:lnTo>
                  <a:pt x="1052262" y="844831"/>
                </a:lnTo>
                <a:lnTo>
                  <a:pt x="1105519" y="830320"/>
                </a:lnTo>
                <a:lnTo>
                  <a:pt x="1156418" y="813535"/>
                </a:lnTo>
                <a:lnTo>
                  <a:pt x="1204764" y="794589"/>
                </a:lnTo>
                <a:lnTo>
                  <a:pt x="1250363" y="773595"/>
                </a:lnTo>
                <a:lnTo>
                  <a:pt x="1293018" y="750665"/>
                </a:lnTo>
                <a:lnTo>
                  <a:pt x="1332536" y="725912"/>
                </a:lnTo>
                <a:lnTo>
                  <a:pt x="1368722" y="699448"/>
                </a:lnTo>
                <a:lnTo>
                  <a:pt x="1380744" y="689119"/>
                </a:lnTo>
                <a:close/>
              </a:path>
            </a:pathLst>
          </a:custGeom>
          <a:solidFill>
            <a:srgbClr val="B90000"/>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8" name="object 48"/>
          <p:cNvSpPr/>
          <p:nvPr/>
        </p:nvSpPr>
        <p:spPr>
          <a:xfrm>
            <a:off x="5005463" y="5587746"/>
            <a:ext cx="1263650" cy="735330"/>
          </a:xfrm>
          <a:custGeom>
            <a:avLst/>
            <a:gdLst/>
            <a:ahLst/>
            <a:cxnLst/>
            <a:rect l="l" t="t" r="r" b="b"/>
            <a:pathLst>
              <a:path w="1263650" h="735329">
                <a:moveTo>
                  <a:pt x="1263396" y="367284"/>
                </a:moveTo>
                <a:lnTo>
                  <a:pt x="1255131" y="307745"/>
                </a:lnTo>
                <a:lnTo>
                  <a:pt x="1231203" y="251252"/>
                </a:lnTo>
                <a:lnTo>
                  <a:pt x="1192909" y="198563"/>
                </a:lnTo>
                <a:lnTo>
                  <a:pt x="1141549" y="150437"/>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94"/>
                </a:lnTo>
                <a:lnTo>
                  <a:pt x="18352" y="455790"/>
                </a:lnTo>
                <a:lnTo>
                  <a:pt x="49625" y="510623"/>
                </a:lnTo>
                <a:lnTo>
                  <a:pt x="94614" y="561238"/>
                </a:lnTo>
                <a:lnTo>
                  <a:pt x="152021" y="606881"/>
                </a:lnTo>
                <a:lnTo>
                  <a:pt x="184975" y="627602"/>
                </a:lnTo>
                <a:lnTo>
                  <a:pt x="220547" y="646797"/>
                </a:lnTo>
                <a:lnTo>
                  <a:pt x="258574" y="664372"/>
                </a:lnTo>
                <a:lnTo>
                  <a:pt x="298893" y="680233"/>
                </a:lnTo>
                <a:lnTo>
                  <a:pt x="341343" y="694284"/>
                </a:lnTo>
                <a:lnTo>
                  <a:pt x="385762" y="706433"/>
                </a:lnTo>
                <a:lnTo>
                  <a:pt x="431986" y="716584"/>
                </a:lnTo>
                <a:lnTo>
                  <a:pt x="479855" y="724644"/>
                </a:lnTo>
                <a:lnTo>
                  <a:pt x="529204" y="730517"/>
                </a:lnTo>
                <a:lnTo>
                  <a:pt x="579872" y="734111"/>
                </a:lnTo>
                <a:lnTo>
                  <a:pt x="631698" y="735330"/>
                </a:lnTo>
                <a:lnTo>
                  <a:pt x="683523" y="734111"/>
                </a:lnTo>
                <a:lnTo>
                  <a:pt x="734191" y="730517"/>
                </a:lnTo>
                <a:lnTo>
                  <a:pt x="783540" y="724644"/>
                </a:lnTo>
                <a:lnTo>
                  <a:pt x="831409" y="716584"/>
                </a:lnTo>
                <a:lnTo>
                  <a:pt x="877633" y="706433"/>
                </a:lnTo>
                <a:lnTo>
                  <a:pt x="922052" y="694284"/>
                </a:lnTo>
                <a:lnTo>
                  <a:pt x="964502" y="680233"/>
                </a:lnTo>
                <a:lnTo>
                  <a:pt x="1004821" y="664372"/>
                </a:lnTo>
                <a:lnTo>
                  <a:pt x="1042848" y="646797"/>
                </a:lnTo>
                <a:lnTo>
                  <a:pt x="1078420" y="627602"/>
                </a:lnTo>
                <a:lnTo>
                  <a:pt x="1111374" y="606881"/>
                </a:lnTo>
                <a:lnTo>
                  <a:pt x="1168781" y="561238"/>
                </a:lnTo>
                <a:lnTo>
                  <a:pt x="1213770" y="510623"/>
                </a:lnTo>
                <a:lnTo>
                  <a:pt x="1245043" y="455790"/>
                </a:lnTo>
                <a:lnTo>
                  <a:pt x="1261302" y="397494"/>
                </a:lnTo>
                <a:lnTo>
                  <a:pt x="1263396" y="367284"/>
                </a:lnTo>
                <a:close/>
              </a:path>
            </a:pathLst>
          </a:custGeom>
          <a:solidFill>
            <a:srgbClr val="FFFF66"/>
          </a:solidFill>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49" name="object 49"/>
          <p:cNvSpPr/>
          <p:nvPr/>
        </p:nvSpPr>
        <p:spPr>
          <a:xfrm>
            <a:off x="5005463" y="5587746"/>
            <a:ext cx="1263650" cy="735330"/>
          </a:xfrm>
          <a:custGeom>
            <a:avLst/>
            <a:gdLst/>
            <a:ahLst/>
            <a:cxnLst/>
            <a:rect l="l" t="t" r="r" b="b"/>
            <a:pathLst>
              <a:path w="1263650" h="735329">
                <a:moveTo>
                  <a:pt x="631698" y="0"/>
                </a:moveTo>
                <a:lnTo>
                  <a:pt x="579872" y="1218"/>
                </a:lnTo>
                <a:lnTo>
                  <a:pt x="529204" y="4811"/>
                </a:lnTo>
                <a:lnTo>
                  <a:pt x="479855" y="10683"/>
                </a:lnTo>
                <a:lnTo>
                  <a:pt x="431986" y="18739"/>
                </a:lnTo>
                <a:lnTo>
                  <a:pt x="385762" y="28884"/>
                </a:lnTo>
                <a:lnTo>
                  <a:pt x="341343" y="41024"/>
                </a:lnTo>
                <a:lnTo>
                  <a:pt x="298893" y="55064"/>
                </a:lnTo>
                <a:lnTo>
                  <a:pt x="258574" y="70908"/>
                </a:lnTo>
                <a:lnTo>
                  <a:pt x="220547" y="88463"/>
                </a:lnTo>
                <a:lnTo>
                  <a:pt x="184975" y="107632"/>
                </a:lnTo>
                <a:lnTo>
                  <a:pt x="152021" y="128322"/>
                </a:lnTo>
                <a:lnTo>
                  <a:pt x="94614" y="173882"/>
                </a:lnTo>
                <a:lnTo>
                  <a:pt x="49625" y="224385"/>
                </a:lnTo>
                <a:lnTo>
                  <a:pt x="18352" y="279071"/>
                </a:lnTo>
                <a:lnTo>
                  <a:pt x="2093" y="337181"/>
                </a:lnTo>
                <a:lnTo>
                  <a:pt x="0" y="367284"/>
                </a:lnTo>
                <a:lnTo>
                  <a:pt x="2093" y="397494"/>
                </a:lnTo>
                <a:lnTo>
                  <a:pt x="18352" y="455790"/>
                </a:lnTo>
                <a:lnTo>
                  <a:pt x="49625" y="510623"/>
                </a:lnTo>
                <a:lnTo>
                  <a:pt x="94614" y="561238"/>
                </a:lnTo>
                <a:lnTo>
                  <a:pt x="152021" y="606881"/>
                </a:lnTo>
                <a:lnTo>
                  <a:pt x="184975" y="627602"/>
                </a:lnTo>
                <a:lnTo>
                  <a:pt x="220547" y="646797"/>
                </a:lnTo>
                <a:lnTo>
                  <a:pt x="258574" y="664372"/>
                </a:lnTo>
                <a:lnTo>
                  <a:pt x="298893" y="680233"/>
                </a:lnTo>
                <a:lnTo>
                  <a:pt x="341343" y="694284"/>
                </a:lnTo>
                <a:lnTo>
                  <a:pt x="385762" y="706433"/>
                </a:lnTo>
                <a:lnTo>
                  <a:pt x="431986" y="716584"/>
                </a:lnTo>
                <a:lnTo>
                  <a:pt x="479855" y="724644"/>
                </a:lnTo>
                <a:lnTo>
                  <a:pt x="529204" y="730517"/>
                </a:lnTo>
                <a:lnTo>
                  <a:pt x="579872" y="734111"/>
                </a:lnTo>
                <a:lnTo>
                  <a:pt x="631698" y="735330"/>
                </a:lnTo>
                <a:lnTo>
                  <a:pt x="683523" y="734111"/>
                </a:lnTo>
                <a:lnTo>
                  <a:pt x="734191" y="730517"/>
                </a:lnTo>
                <a:lnTo>
                  <a:pt x="783540" y="724644"/>
                </a:lnTo>
                <a:lnTo>
                  <a:pt x="831409" y="716584"/>
                </a:lnTo>
                <a:lnTo>
                  <a:pt x="877633" y="706433"/>
                </a:lnTo>
                <a:lnTo>
                  <a:pt x="922052" y="694284"/>
                </a:lnTo>
                <a:lnTo>
                  <a:pt x="964502" y="680233"/>
                </a:lnTo>
                <a:lnTo>
                  <a:pt x="1004821" y="664372"/>
                </a:lnTo>
                <a:lnTo>
                  <a:pt x="1042848" y="646797"/>
                </a:lnTo>
                <a:lnTo>
                  <a:pt x="1078420" y="627602"/>
                </a:lnTo>
                <a:lnTo>
                  <a:pt x="1111374" y="606881"/>
                </a:lnTo>
                <a:lnTo>
                  <a:pt x="1168781" y="561238"/>
                </a:lnTo>
                <a:lnTo>
                  <a:pt x="1213770" y="510623"/>
                </a:lnTo>
                <a:lnTo>
                  <a:pt x="1245043" y="455790"/>
                </a:lnTo>
                <a:lnTo>
                  <a:pt x="1261302" y="397494"/>
                </a:lnTo>
                <a:lnTo>
                  <a:pt x="1263396" y="367284"/>
                </a:lnTo>
                <a:lnTo>
                  <a:pt x="1261302" y="337181"/>
                </a:lnTo>
                <a:lnTo>
                  <a:pt x="1245043" y="279071"/>
                </a:lnTo>
                <a:lnTo>
                  <a:pt x="1213770" y="224385"/>
                </a:lnTo>
                <a:lnTo>
                  <a:pt x="1168781" y="173882"/>
                </a:lnTo>
                <a:lnTo>
                  <a:pt x="1111374" y="128322"/>
                </a:lnTo>
                <a:lnTo>
                  <a:pt x="1078420" y="107632"/>
                </a:lnTo>
                <a:lnTo>
                  <a:pt x="1042848" y="88463"/>
                </a:lnTo>
                <a:lnTo>
                  <a:pt x="1004821" y="70908"/>
                </a:lnTo>
                <a:lnTo>
                  <a:pt x="964502" y="55064"/>
                </a:lnTo>
                <a:lnTo>
                  <a:pt x="922052" y="41024"/>
                </a:lnTo>
                <a:lnTo>
                  <a:pt x="877633" y="28884"/>
                </a:lnTo>
                <a:lnTo>
                  <a:pt x="831409" y="18739"/>
                </a:lnTo>
                <a:lnTo>
                  <a:pt x="783540" y="10683"/>
                </a:lnTo>
                <a:lnTo>
                  <a:pt x="734191" y="4811"/>
                </a:lnTo>
                <a:lnTo>
                  <a:pt x="683523" y="1218"/>
                </a:lnTo>
                <a:lnTo>
                  <a:pt x="63169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panose="020B0604030504040204" pitchFamily="34" charset="-120"/>
            </a:endParaRPr>
          </a:p>
        </p:txBody>
      </p:sp>
      <p:sp>
        <p:nvSpPr>
          <p:cNvPr id="50" name="object 50"/>
          <p:cNvSpPr txBox="1"/>
          <p:nvPr/>
        </p:nvSpPr>
        <p:spPr>
          <a:xfrm>
            <a:off x="5217547" y="5721308"/>
            <a:ext cx="838835" cy="492443"/>
          </a:xfrm>
          <a:prstGeom prst="rect">
            <a:avLst/>
          </a:prstGeom>
        </p:spPr>
        <p:txBody>
          <a:bodyPr vert="horz" wrap="square" lIns="0" tIns="0" rIns="0" bIns="0" rtlCol="0">
            <a:spAutoFit/>
          </a:bodyPr>
          <a:lstStyle/>
          <a:p>
            <a:pPr marL="215900" marR="5080" indent="-203835">
              <a:lnSpc>
                <a:spcPct val="100000"/>
              </a:lnSpc>
            </a:pPr>
            <a:r>
              <a:rPr sz="1600" b="1" spc="-5" dirty="0">
                <a:solidFill>
                  <a:srgbClr val="3333CC"/>
                </a:solidFill>
                <a:latin typeface="Arial" panose="020B0604020202020204" pitchFamily="34" charset="0"/>
                <a:ea typeface="Microsoft JhengHei" panose="020B0604030504040204" pitchFamily="34" charset="-120"/>
                <a:cs typeface="微软雅黑"/>
              </a:rPr>
              <a:t>应该这样 </a:t>
            </a:r>
            <a:r>
              <a:rPr sz="1600" b="1" dirty="0">
                <a:solidFill>
                  <a:srgbClr val="3333CC"/>
                </a:solidFill>
                <a:latin typeface="Arial" panose="020B0604020202020204" pitchFamily="34" charset="0"/>
                <a:ea typeface="Microsoft JhengHei" panose="020B0604030504040204" pitchFamily="34" charset="-120"/>
                <a:cs typeface="微软雅黑"/>
              </a:rPr>
              <a:t>表达</a:t>
            </a:r>
            <a:endParaRPr sz="1600">
              <a:latin typeface="Arial" panose="020B0604020202020204" pitchFamily="34" charset="0"/>
              <a:ea typeface="Microsoft JhengHei" panose="020B0604030504040204" pitchFamily="34" charset="-120"/>
              <a:cs typeface="微软雅黑"/>
            </a:endParaRPr>
          </a:p>
        </p:txBody>
      </p:sp>
      <p:sp>
        <p:nvSpPr>
          <p:cNvPr id="51" name="标题 6">
            <a:extLst>
              <a:ext uri="{FF2B5EF4-FFF2-40B4-BE49-F238E27FC236}">
                <a16:creationId xmlns:a16="http://schemas.microsoft.com/office/drawing/2014/main" id="{EA1D5D60-9A03-4894-BB56-3E5A4CCFA332}"/>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ea typeface="Microsoft JhengHei" panose="020B0604030504040204" pitchFamily="34" charset="-120"/>
              </a:rPr>
              <a:t>IDEF1x</a:t>
            </a:r>
            <a:r>
              <a:rPr lang="zh-CN" altLang="en-US" dirty="0">
                <a:solidFill>
                  <a:srgbClr val="000000"/>
                </a:solidFill>
                <a:ea typeface="Microsoft JhengHei" panose="020B0604030504040204" pitchFamily="34" charset="-120"/>
              </a:rPr>
              <a:t>的不确定联系</a:t>
            </a:r>
            <a:endParaRPr lang="zh-CN" altLang="en-US" kern="0" dirty="0">
              <a:solidFill>
                <a:sysClr val="windowText" lastClr="000000"/>
              </a:solidFill>
              <a:ea typeface="Microsoft JhengHei" panose="020B0604030504040204" pitchFamily="34"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973957" y="2419759"/>
            <a:ext cx="116967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由…供应/供应</a:t>
            </a:r>
            <a:endParaRPr sz="1400">
              <a:latin typeface="微软雅黑"/>
              <a:cs typeface="微软雅黑"/>
            </a:endParaRPr>
          </a:p>
        </p:txBody>
      </p:sp>
      <p:sp>
        <p:nvSpPr>
          <p:cNvPr id="4" name="object 4"/>
          <p:cNvSpPr/>
          <p:nvPr/>
        </p:nvSpPr>
        <p:spPr>
          <a:xfrm>
            <a:off x="7018667" y="2750820"/>
            <a:ext cx="1028700" cy="0"/>
          </a:xfrm>
          <a:custGeom>
            <a:avLst/>
            <a:gdLst/>
            <a:ahLst/>
            <a:cxnLst/>
            <a:rect l="l" t="t" r="r" b="b"/>
            <a:pathLst>
              <a:path w="1028700">
                <a:moveTo>
                  <a:pt x="0" y="0"/>
                </a:moveTo>
                <a:lnTo>
                  <a:pt x="1028700" y="0"/>
                </a:lnTo>
              </a:path>
            </a:pathLst>
          </a:custGeom>
          <a:ln w="38100">
            <a:solidFill>
              <a:srgbClr val="000000"/>
            </a:solidFill>
          </a:ln>
        </p:spPr>
        <p:txBody>
          <a:bodyPr wrap="square" lIns="0" tIns="0" rIns="0" bIns="0" rtlCol="0"/>
          <a:lstStyle/>
          <a:p>
            <a:endParaRPr/>
          </a:p>
        </p:txBody>
      </p:sp>
      <p:sp>
        <p:nvSpPr>
          <p:cNvPr id="5" name="object 5"/>
          <p:cNvSpPr/>
          <p:nvPr/>
        </p:nvSpPr>
        <p:spPr>
          <a:xfrm>
            <a:off x="8036362" y="2692145"/>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FFFFFF"/>
          </a:solidFill>
        </p:spPr>
        <p:txBody>
          <a:bodyPr wrap="square" lIns="0" tIns="0" rIns="0" bIns="0" rtlCol="0"/>
          <a:lstStyle/>
          <a:p>
            <a:endParaRPr/>
          </a:p>
        </p:txBody>
      </p:sp>
      <p:sp>
        <p:nvSpPr>
          <p:cNvPr id="6" name="object 6"/>
          <p:cNvSpPr/>
          <p:nvPr/>
        </p:nvSpPr>
        <p:spPr>
          <a:xfrm>
            <a:off x="8036362" y="2692145"/>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000000"/>
            </a:solidFill>
          </a:ln>
        </p:spPr>
        <p:txBody>
          <a:bodyPr wrap="square" lIns="0" tIns="0" rIns="0" bIns="0" rtlCol="0"/>
          <a:lstStyle/>
          <a:p>
            <a:endParaRPr/>
          </a:p>
        </p:txBody>
      </p:sp>
      <p:sp>
        <p:nvSpPr>
          <p:cNvPr id="7" name="object 7"/>
          <p:cNvSpPr/>
          <p:nvPr/>
        </p:nvSpPr>
        <p:spPr>
          <a:xfrm>
            <a:off x="6904794" y="2692145"/>
            <a:ext cx="114300" cy="117475"/>
          </a:xfrm>
          <a:custGeom>
            <a:avLst/>
            <a:gdLst/>
            <a:ahLst/>
            <a:cxnLst/>
            <a:rect l="l" t="t" r="r" b="b"/>
            <a:pathLst>
              <a:path w="114300" h="117475">
                <a:moveTo>
                  <a:pt x="113751" y="63321"/>
                </a:moveTo>
                <a:lnTo>
                  <a:pt x="100204" y="21701"/>
                </a:lnTo>
                <a:lnTo>
                  <a:pt x="66590" y="904"/>
                </a:lnTo>
                <a:lnTo>
                  <a:pt x="56723" y="0"/>
                </a:lnTo>
                <a:lnTo>
                  <a:pt x="42490" y="1822"/>
                </a:lnTo>
                <a:lnTo>
                  <a:pt x="9657" y="25558"/>
                </a:lnTo>
                <a:lnTo>
                  <a:pt x="0" y="52093"/>
                </a:lnTo>
                <a:lnTo>
                  <a:pt x="1351" y="68548"/>
                </a:lnTo>
                <a:lnTo>
                  <a:pt x="21149" y="105505"/>
                </a:lnTo>
                <a:lnTo>
                  <a:pt x="44113" y="117430"/>
                </a:lnTo>
                <a:lnTo>
                  <a:pt x="61125" y="116493"/>
                </a:lnTo>
                <a:lnTo>
                  <a:pt x="98773" y="98052"/>
                </a:lnTo>
                <a:lnTo>
                  <a:pt x="113751" y="63321"/>
                </a:lnTo>
                <a:close/>
              </a:path>
            </a:pathLst>
          </a:custGeom>
          <a:solidFill>
            <a:srgbClr val="FFFFFF"/>
          </a:solidFill>
        </p:spPr>
        <p:txBody>
          <a:bodyPr wrap="square" lIns="0" tIns="0" rIns="0" bIns="0" rtlCol="0"/>
          <a:lstStyle/>
          <a:p>
            <a:endParaRPr/>
          </a:p>
        </p:txBody>
      </p:sp>
      <p:sp>
        <p:nvSpPr>
          <p:cNvPr id="8" name="object 8"/>
          <p:cNvSpPr/>
          <p:nvPr/>
        </p:nvSpPr>
        <p:spPr>
          <a:xfrm>
            <a:off x="6904794" y="2692145"/>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38100">
            <a:solidFill>
              <a:srgbClr val="000000"/>
            </a:solidFill>
          </a:ln>
        </p:spPr>
        <p:txBody>
          <a:bodyPr wrap="square" lIns="0" tIns="0" rIns="0" bIns="0" rtlCol="0"/>
          <a:lstStyle/>
          <a:p>
            <a:endParaRPr/>
          </a:p>
        </p:txBody>
      </p:sp>
      <p:sp>
        <p:nvSpPr>
          <p:cNvPr id="9" name="object 9"/>
          <p:cNvSpPr txBox="1"/>
          <p:nvPr/>
        </p:nvSpPr>
        <p:spPr>
          <a:xfrm>
            <a:off x="5726563" y="2000462"/>
            <a:ext cx="105664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零件-C</a:t>
            </a:r>
            <a:r>
              <a:rPr sz="1600" b="1" dirty="0">
                <a:latin typeface="微软雅黑"/>
                <a:cs typeface="微软雅黑"/>
              </a:rPr>
              <a:t>/</a:t>
            </a:r>
            <a:r>
              <a:rPr sz="1600" b="1" spc="-5" dirty="0">
                <a:latin typeface="微软雅黑"/>
                <a:cs typeface="微软雅黑"/>
              </a:rPr>
              <a:t> E3</a:t>
            </a:r>
            <a:endParaRPr sz="1600">
              <a:latin typeface="微软雅黑"/>
              <a:cs typeface="微软雅黑"/>
            </a:endParaRPr>
          </a:p>
        </p:txBody>
      </p:sp>
      <p:sp>
        <p:nvSpPr>
          <p:cNvPr id="10" name="object 10"/>
          <p:cNvSpPr/>
          <p:nvPr/>
        </p:nvSpPr>
        <p:spPr>
          <a:xfrm>
            <a:off x="5594489" y="2282189"/>
            <a:ext cx="1224280" cy="866140"/>
          </a:xfrm>
          <a:custGeom>
            <a:avLst/>
            <a:gdLst/>
            <a:ahLst/>
            <a:cxnLst/>
            <a:rect l="l" t="t" r="r" b="b"/>
            <a:pathLst>
              <a:path w="1224279" h="866139">
                <a:moveTo>
                  <a:pt x="0" y="0"/>
                </a:moveTo>
                <a:lnTo>
                  <a:pt x="0" y="865632"/>
                </a:lnTo>
                <a:lnTo>
                  <a:pt x="1223771" y="865632"/>
                </a:lnTo>
                <a:lnTo>
                  <a:pt x="1223771" y="0"/>
                </a:lnTo>
                <a:lnTo>
                  <a:pt x="0" y="0"/>
                </a:lnTo>
                <a:close/>
              </a:path>
            </a:pathLst>
          </a:custGeom>
          <a:ln w="38100">
            <a:solidFill>
              <a:srgbClr val="000000"/>
            </a:solidFill>
          </a:ln>
        </p:spPr>
        <p:txBody>
          <a:bodyPr wrap="square" lIns="0" tIns="0" rIns="0" bIns="0" rtlCol="0"/>
          <a:lstStyle/>
          <a:p>
            <a:endParaRPr/>
          </a:p>
        </p:txBody>
      </p:sp>
      <p:sp>
        <p:nvSpPr>
          <p:cNvPr id="11" name="object 11"/>
          <p:cNvSpPr/>
          <p:nvPr/>
        </p:nvSpPr>
        <p:spPr>
          <a:xfrm>
            <a:off x="5594489" y="2577845"/>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12" name="object 12"/>
          <p:cNvSpPr txBox="1"/>
          <p:nvPr/>
        </p:nvSpPr>
        <p:spPr>
          <a:xfrm>
            <a:off x="5953639" y="2345083"/>
            <a:ext cx="5581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零件号</a:t>
            </a:r>
            <a:endParaRPr sz="1400">
              <a:latin typeface="微软雅黑"/>
              <a:cs typeface="微软雅黑"/>
            </a:endParaRPr>
          </a:p>
        </p:txBody>
      </p:sp>
      <p:sp>
        <p:nvSpPr>
          <p:cNvPr id="13" name="object 13"/>
          <p:cNvSpPr txBox="1"/>
          <p:nvPr/>
        </p:nvSpPr>
        <p:spPr>
          <a:xfrm>
            <a:off x="8273929" y="1981412"/>
            <a:ext cx="128397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供应商-D</a:t>
            </a:r>
            <a:r>
              <a:rPr sz="1600" b="1" dirty="0">
                <a:latin typeface="微软雅黑"/>
                <a:cs typeface="微软雅黑"/>
              </a:rPr>
              <a:t>/</a:t>
            </a:r>
            <a:r>
              <a:rPr sz="1600" b="1" spc="-5" dirty="0">
                <a:latin typeface="微软雅黑"/>
                <a:cs typeface="微软雅黑"/>
              </a:rPr>
              <a:t> E4</a:t>
            </a:r>
            <a:endParaRPr sz="1600">
              <a:latin typeface="微软雅黑"/>
              <a:cs typeface="微软雅黑"/>
            </a:endParaRPr>
          </a:p>
        </p:txBody>
      </p:sp>
      <p:sp>
        <p:nvSpPr>
          <p:cNvPr id="14" name="object 14"/>
          <p:cNvSpPr/>
          <p:nvPr/>
        </p:nvSpPr>
        <p:spPr>
          <a:xfrm>
            <a:off x="8242427" y="2263139"/>
            <a:ext cx="1224280" cy="866140"/>
          </a:xfrm>
          <a:custGeom>
            <a:avLst/>
            <a:gdLst/>
            <a:ahLst/>
            <a:cxnLst/>
            <a:rect l="l" t="t" r="r" b="b"/>
            <a:pathLst>
              <a:path w="1224279" h="866139">
                <a:moveTo>
                  <a:pt x="0" y="0"/>
                </a:moveTo>
                <a:lnTo>
                  <a:pt x="0" y="865632"/>
                </a:lnTo>
                <a:lnTo>
                  <a:pt x="1223772" y="865632"/>
                </a:lnTo>
                <a:lnTo>
                  <a:pt x="1223772" y="0"/>
                </a:lnTo>
                <a:lnTo>
                  <a:pt x="0" y="0"/>
                </a:lnTo>
                <a:close/>
              </a:path>
            </a:pathLst>
          </a:custGeom>
          <a:ln w="38100">
            <a:solidFill>
              <a:srgbClr val="000000"/>
            </a:solidFill>
          </a:ln>
        </p:spPr>
        <p:txBody>
          <a:bodyPr wrap="square" lIns="0" tIns="0" rIns="0" bIns="0" rtlCol="0"/>
          <a:lstStyle/>
          <a:p>
            <a:endParaRPr/>
          </a:p>
        </p:txBody>
      </p:sp>
      <p:sp>
        <p:nvSpPr>
          <p:cNvPr id="15" name="object 15"/>
          <p:cNvSpPr/>
          <p:nvPr/>
        </p:nvSpPr>
        <p:spPr>
          <a:xfrm>
            <a:off x="8242427" y="2558795"/>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16" name="object 16"/>
          <p:cNvSpPr txBox="1"/>
          <p:nvPr/>
        </p:nvSpPr>
        <p:spPr>
          <a:xfrm>
            <a:off x="8487289" y="2326033"/>
            <a:ext cx="7359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供应商号</a:t>
            </a:r>
            <a:endParaRPr sz="1400">
              <a:latin typeface="微软雅黑"/>
              <a:cs typeface="微软雅黑"/>
            </a:endParaRPr>
          </a:p>
        </p:txBody>
      </p:sp>
      <p:sp>
        <p:nvSpPr>
          <p:cNvPr id="17" name="object 17"/>
          <p:cNvSpPr/>
          <p:nvPr/>
        </p:nvSpPr>
        <p:spPr>
          <a:xfrm>
            <a:off x="6113411" y="4220717"/>
            <a:ext cx="1224280" cy="866140"/>
          </a:xfrm>
          <a:custGeom>
            <a:avLst/>
            <a:gdLst/>
            <a:ahLst/>
            <a:cxnLst/>
            <a:rect l="l" t="t" r="r" b="b"/>
            <a:pathLst>
              <a:path w="1224279" h="866139">
                <a:moveTo>
                  <a:pt x="0" y="0"/>
                </a:moveTo>
                <a:lnTo>
                  <a:pt x="0" y="865632"/>
                </a:lnTo>
                <a:lnTo>
                  <a:pt x="1223772" y="865632"/>
                </a:lnTo>
                <a:lnTo>
                  <a:pt x="1223772" y="0"/>
                </a:lnTo>
                <a:lnTo>
                  <a:pt x="0" y="0"/>
                </a:lnTo>
                <a:close/>
              </a:path>
            </a:pathLst>
          </a:custGeom>
          <a:ln w="38100">
            <a:solidFill>
              <a:srgbClr val="000000"/>
            </a:solidFill>
          </a:ln>
        </p:spPr>
        <p:txBody>
          <a:bodyPr wrap="square" lIns="0" tIns="0" rIns="0" bIns="0" rtlCol="0"/>
          <a:lstStyle/>
          <a:p>
            <a:endParaRPr/>
          </a:p>
        </p:txBody>
      </p:sp>
      <p:sp>
        <p:nvSpPr>
          <p:cNvPr id="18" name="object 18"/>
          <p:cNvSpPr/>
          <p:nvPr/>
        </p:nvSpPr>
        <p:spPr>
          <a:xfrm>
            <a:off x="6113411" y="4516373"/>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19" name="object 19"/>
          <p:cNvSpPr/>
          <p:nvPr/>
        </p:nvSpPr>
        <p:spPr>
          <a:xfrm>
            <a:off x="7737220" y="4220717"/>
            <a:ext cx="1224915" cy="866140"/>
          </a:xfrm>
          <a:custGeom>
            <a:avLst/>
            <a:gdLst/>
            <a:ahLst/>
            <a:cxnLst/>
            <a:rect l="l" t="t" r="r" b="b"/>
            <a:pathLst>
              <a:path w="1224915" h="866139">
                <a:moveTo>
                  <a:pt x="0" y="0"/>
                </a:moveTo>
                <a:lnTo>
                  <a:pt x="0" y="865632"/>
                </a:lnTo>
                <a:lnTo>
                  <a:pt x="1224533" y="865632"/>
                </a:lnTo>
                <a:lnTo>
                  <a:pt x="1224533" y="0"/>
                </a:lnTo>
                <a:lnTo>
                  <a:pt x="0" y="0"/>
                </a:lnTo>
                <a:close/>
              </a:path>
            </a:pathLst>
          </a:custGeom>
          <a:ln w="38100">
            <a:solidFill>
              <a:srgbClr val="000000"/>
            </a:solidFill>
          </a:ln>
        </p:spPr>
        <p:txBody>
          <a:bodyPr wrap="square" lIns="0" tIns="0" rIns="0" bIns="0" rtlCol="0"/>
          <a:lstStyle/>
          <a:p>
            <a:endParaRPr/>
          </a:p>
        </p:txBody>
      </p:sp>
      <p:sp>
        <p:nvSpPr>
          <p:cNvPr id="20" name="object 20"/>
          <p:cNvSpPr/>
          <p:nvPr/>
        </p:nvSpPr>
        <p:spPr>
          <a:xfrm>
            <a:off x="7737220" y="4516373"/>
            <a:ext cx="1224915" cy="0"/>
          </a:xfrm>
          <a:custGeom>
            <a:avLst/>
            <a:gdLst/>
            <a:ahLst/>
            <a:cxnLst/>
            <a:rect l="l" t="t" r="r" b="b"/>
            <a:pathLst>
              <a:path w="1224915">
                <a:moveTo>
                  <a:pt x="0" y="0"/>
                </a:moveTo>
                <a:lnTo>
                  <a:pt x="1224534" y="0"/>
                </a:lnTo>
              </a:path>
            </a:pathLst>
          </a:custGeom>
          <a:ln w="38100">
            <a:solidFill>
              <a:srgbClr val="000000"/>
            </a:solidFill>
          </a:ln>
        </p:spPr>
        <p:txBody>
          <a:bodyPr wrap="square" lIns="0" tIns="0" rIns="0" bIns="0" rtlCol="0"/>
          <a:lstStyle/>
          <a:p>
            <a:endParaRPr/>
          </a:p>
        </p:txBody>
      </p:sp>
      <p:sp>
        <p:nvSpPr>
          <p:cNvPr id="21" name="object 21"/>
          <p:cNvSpPr txBox="1"/>
          <p:nvPr/>
        </p:nvSpPr>
        <p:spPr>
          <a:xfrm>
            <a:off x="6218053" y="3976328"/>
            <a:ext cx="105664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零件-C</a:t>
            </a:r>
            <a:r>
              <a:rPr sz="1600" b="1" dirty="0">
                <a:latin typeface="微软雅黑"/>
                <a:cs typeface="微软雅黑"/>
              </a:rPr>
              <a:t>/</a:t>
            </a:r>
            <a:r>
              <a:rPr sz="1600" b="1" spc="-5" dirty="0">
                <a:latin typeface="微软雅黑"/>
                <a:cs typeface="微软雅黑"/>
              </a:rPr>
              <a:t> E3</a:t>
            </a:r>
            <a:endParaRPr sz="1600">
              <a:latin typeface="微软雅黑"/>
              <a:cs typeface="微软雅黑"/>
            </a:endParaRPr>
          </a:p>
        </p:txBody>
      </p:sp>
      <p:sp>
        <p:nvSpPr>
          <p:cNvPr id="22" name="object 22"/>
          <p:cNvSpPr txBox="1"/>
          <p:nvPr/>
        </p:nvSpPr>
        <p:spPr>
          <a:xfrm>
            <a:off x="7799277" y="3976328"/>
            <a:ext cx="128397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供应商-D</a:t>
            </a:r>
            <a:r>
              <a:rPr sz="1600" b="1" dirty="0">
                <a:latin typeface="微软雅黑"/>
                <a:cs typeface="微软雅黑"/>
              </a:rPr>
              <a:t>/</a:t>
            </a:r>
            <a:r>
              <a:rPr sz="1600" b="1" spc="-5" dirty="0">
                <a:latin typeface="微软雅黑"/>
                <a:cs typeface="微软雅黑"/>
              </a:rPr>
              <a:t> E4</a:t>
            </a:r>
            <a:endParaRPr sz="1600">
              <a:latin typeface="微软雅黑"/>
              <a:cs typeface="微软雅黑"/>
            </a:endParaRPr>
          </a:p>
        </p:txBody>
      </p:sp>
      <p:sp>
        <p:nvSpPr>
          <p:cNvPr id="23" name="object 23"/>
          <p:cNvSpPr/>
          <p:nvPr/>
        </p:nvSpPr>
        <p:spPr>
          <a:xfrm>
            <a:off x="7085386" y="5489447"/>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00CC99"/>
          </a:solidFill>
        </p:spPr>
        <p:txBody>
          <a:bodyPr wrap="square" lIns="0" tIns="0" rIns="0" bIns="0" rtlCol="0"/>
          <a:lstStyle/>
          <a:p>
            <a:endParaRPr/>
          </a:p>
        </p:txBody>
      </p:sp>
      <p:sp>
        <p:nvSpPr>
          <p:cNvPr id="24" name="object 24"/>
          <p:cNvSpPr/>
          <p:nvPr/>
        </p:nvSpPr>
        <p:spPr>
          <a:xfrm>
            <a:off x="7085386" y="5489447"/>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000000"/>
            </a:solidFill>
          </a:ln>
        </p:spPr>
        <p:txBody>
          <a:bodyPr wrap="square" lIns="0" tIns="0" rIns="0" bIns="0" rtlCol="0"/>
          <a:lstStyle/>
          <a:p>
            <a:endParaRPr/>
          </a:p>
        </p:txBody>
      </p:sp>
      <p:sp>
        <p:nvSpPr>
          <p:cNvPr id="25" name="object 25"/>
          <p:cNvSpPr/>
          <p:nvPr/>
        </p:nvSpPr>
        <p:spPr>
          <a:xfrm>
            <a:off x="7137527" y="5086350"/>
            <a:ext cx="0" cy="419100"/>
          </a:xfrm>
          <a:custGeom>
            <a:avLst/>
            <a:gdLst/>
            <a:ahLst/>
            <a:cxnLst/>
            <a:rect l="l" t="t" r="r" b="b"/>
            <a:pathLst>
              <a:path h="419100">
                <a:moveTo>
                  <a:pt x="0" y="0"/>
                </a:moveTo>
                <a:lnTo>
                  <a:pt x="0" y="419100"/>
                </a:lnTo>
              </a:path>
            </a:pathLst>
          </a:custGeom>
          <a:ln w="38100">
            <a:solidFill>
              <a:srgbClr val="000000"/>
            </a:solidFill>
          </a:ln>
        </p:spPr>
        <p:txBody>
          <a:bodyPr wrap="square" lIns="0" tIns="0" rIns="0" bIns="0" rtlCol="0"/>
          <a:lstStyle/>
          <a:p>
            <a:endParaRPr/>
          </a:p>
        </p:txBody>
      </p:sp>
      <p:sp>
        <p:nvSpPr>
          <p:cNvPr id="26" name="object 26"/>
          <p:cNvSpPr/>
          <p:nvPr/>
        </p:nvSpPr>
        <p:spPr>
          <a:xfrm>
            <a:off x="6913498" y="5920740"/>
            <a:ext cx="1224280" cy="1037590"/>
          </a:xfrm>
          <a:custGeom>
            <a:avLst/>
            <a:gdLst/>
            <a:ahLst/>
            <a:cxnLst/>
            <a:rect l="l" t="t" r="r" b="b"/>
            <a:pathLst>
              <a:path w="1224279" h="1037590">
                <a:moveTo>
                  <a:pt x="172974" y="0"/>
                </a:moveTo>
                <a:lnTo>
                  <a:pt x="129971" y="5428"/>
                </a:lnTo>
                <a:lnTo>
                  <a:pt x="90883" y="20805"/>
                </a:lnTo>
                <a:lnTo>
                  <a:pt x="57076" y="44766"/>
                </a:lnTo>
                <a:lnTo>
                  <a:pt x="29914" y="75945"/>
                </a:lnTo>
                <a:lnTo>
                  <a:pt x="10761" y="112978"/>
                </a:lnTo>
                <a:lnTo>
                  <a:pt x="983" y="154500"/>
                </a:lnTo>
                <a:lnTo>
                  <a:pt x="0" y="864108"/>
                </a:lnTo>
                <a:lnTo>
                  <a:pt x="620" y="878793"/>
                </a:lnTo>
                <a:lnTo>
                  <a:pt x="9516" y="920642"/>
                </a:lnTo>
                <a:lnTo>
                  <a:pt x="27906" y="958121"/>
                </a:lnTo>
                <a:lnTo>
                  <a:pt x="54424" y="989864"/>
                </a:lnTo>
                <a:lnTo>
                  <a:pt x="87706" y="1014508"/>
                </a:lnTo>
                <a:lnTo>
                  <a:pt x="126387" y="1030688"/>
                </a:lnTo>
                <a:lnTo>
                  <a:pt x="169103" y="1037039"/>
                </a:lnTo>
                <a:lnTo>
                  <a:pt x="1051560" y="1037082"/>
                </a:lnTo>
                <a:lnTo>
                  <a:pt x="1066271" y="1036459"/>
                </a:lnTo>
                <a:lnTo>
                  <a:pt x="1108126" y="1027524"/>
                </a:lnTo>
                <a:lnTo>
                  <a:pt x="1145522" y="1009058"/>
                </a:lnTo>
                <a:lnTo>
                  <a:pt x="1177121" y="982436"/>
                </a:lnTo>
                <a:lnTo>
                  <a:pt x="1201583" y="949029"/>
                </a:lnTo>
                <a:lnTo>
                  <a:pt x="1217569" y="910212"/>
                </a:lnTo>
                <a:lnTo>
                  <a:pt x="1223742" y="867360"/>
                </a:lnTo>
                <a:lnTo>
                  <a:pt x="1223772" y="172973"/>
                </a:lnTo>
                <a:lnTo>
                  <a:pt x="1223155" y="158256"/>
                </a:lnTo>
                <a:lnTo>
                  <a:pt x="1214299" y="116322"/>
                </a:lnTo>
                <a:lnTo>
                  <a:pt x="1195978" y="78781"/>
                </a:lnTo>
                <a:lnTo>
                  <a:pt x="1169530" y="47008"/>
                </a:lnTo>
                <a:lnTo>
                  <a:pt x="1136293" y="22376"/>
                </a:lnTo>
                <a:lnTo>
                  <a:pt x="1097607" y="6259"/>
                </a:lnTo>
                <a:lnTo>
                  <a:pt x="1054811" y="30"/>
                </a:lnTo>
                <a:lnTo>
                  <a:pt x="172974" y="0"/>
                </a:lnTo>
                <a:close/>
              </a:path>
            </a:pathLst>
          </a:custGeom>
          <a:ln w="38099">
            <a:solidFill>
              <a:srgbClr val="000000"/>
            </a:solidFill>
          </a:ln>
        </p:spPr>
        <p:txBody>
          <a:bodyPr wrap="square" lIns="0" tIns="0" rIns="0" bIns="0" rtlCol="0"/>
          <a:lstStyle/>
          <a:p>
            <a:endParaRPr/>
          </a:p>
        </p:txBody>
      </p:sp>
      <p:sp>
        <p:nvSpPr>
          <p:cNvPr id="27" name="object 27"/>
          <p:cNvSpPr/>
          <p:nvPr/>
        </p:nvSpPr>
        <p:spPr>
          <a:xfrm>
            <a:off x="6913498" y="641604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28" name="object 28"/>
          <p:cNvSpPr/>
          <p:nvPr/>
        </p:nvSpPr>
        <p:spPr>
          <a:xfrm>
            <a:off x="7866436" y="5489447"/>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00CC99"/>
          </a:solidFill>
        </p:spPr>
        <p:txBody>
          <a:bodyPr wrap="square" lIns="0" tIns="0" rIns="0" bIns="0" rtlCol="0"/>
          <a:lstStyle/>
          <a:p>
            <a:endParaRPr/>
          </a:p>
        </p:txBody>
      </p:sp>
      <p:sp>
        <p:nvSpPr>
          <p:cNvPr id="29" name="object 29"/>
          <p:cNvSpPr/>
          <p:nvPr/>
        </p:nvSpPr>
        <p:spPr>
          <a:xfrm>
            <a:off x="7866436" y="5489447"/>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000000"/>
            </a:solidFill>
          </a:ln>
        </p:spPr>
        <p:txBody>
          <a:bodyPr wrap="square" lIns="0" tIns="0" rIns="0" bIns="0" rtlCol="0"/>
          <a:lstStyle/>
          <a:p>
            <a:endParaRPr/>
          </a:p>
        </p:txBody>
      </p:sp>
      <p:sp>
        <p:nvSpPr>
          <p:cNvPr id="30" name="object 30"/>
          <p:cNvSpPr/>
          <p:nvPr/>
        </p:nvSpPr>
        <p:spPr>
          <a:xfrm>
            <a:off x="7918577" y="5086350"/>
            <a:ext cx="0" cy="419100"/>
          </a:xfrm>
          <a:custGeom>
            <a:avLst/>
            <a:gdLst/>
            <a:ahLst/>
            <a:cxnLst/>
            <a:rect l="l" t="t" r="r" b="b"/>
            <a:pathLst>
              <a:path h="419100">
                <a:moveTo>
                  <a:pt x="0" y="0"/>
                </a:moveTo>
                <a:lnTo>
                  <a:pt x="0" y="419100"/>
                </a:lnTo>
              </a:path>
            </a:pathLst>
          </a:custGeom>
          <a:ln w="38100">
            <a:solidFill>
              <a:srgbClr val="000000"/>
            </a:solidFill>
          </a:ln>
        </p:spPr>
        <p:txBody>
          <a:bodyPr wrap="square" lIns="0" tIns="0" rIns="0" bIns="0" rtlCol="0"/>
          <a:lstStyle/>
          <a:p>
            <a:endParaRPr/>
          </a:p>
        </p:txBody>
      </p:sp>
      <p:sp>
        <p:nvSpPr>
          <p:cNvPr id="31" name="object 31"/>
          <p:cNvSpPr txBox="1"/>
          <p:nvPr/>
        </p:nvSpPr>
        <p:spPr>
          <a:xfrm>
            <a:off x="6477133" y="4283611"/>
            <a:ext cx="5581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零件号</a:t>
            </a:r>
            <a:endParaRPr sz="1400">
              <a:latin typeface="微软雅黑"/>
              <a:cs typeface="微软雅黑"/>
            </a:endParaRPr>
          </a:p>
        </p:txBody>
      </p:sp>
      <p:sp>
        <p:nvSpPr>
          <p:cNvPr id="32" name="object 32"/>
          <p:cNvSpPr txBox="1"/>
          <p:nvPr/>
        </p:nvSpPr>
        <p:spPr>
          <a:xfrm>
            <a:off x="8020185" y="4283611"/>
            <a:ext cx="7359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供应商号</a:t>
            </a:r>
            <a:endParaRPr sz="1400">
              <a:latin typeface="微软雅黑"/>
              <a:cs typeface="微软雅黑"/>
            </a:endParaRPr>
          </a:p>
        </p:txBody>
      </p:sp>
      <p:sp>
        <p:nvSpPr>
          <p:cNvPr id="33" name="object 33"/>
          <p:cNvSpPr txBox="1"/>
          <p:nvPr/>
        </p:nvSpPr>
        <p:spPr>
          <a:xfrm>
            <a:off x="6715645" y="5230014"/>
            <a:ext cx="1657350" cy="1147445"/>
          </a:xfrm>
          <a:prstGeom prst="rect">
            <a:avLst/>
          </a:prstGeom>
        </p:spPr>
        <p:txBody>
          <a:bodyPr vert="horz" wrap="square" lIns="0" tIns="0" rIns="0" bIns="0" rtlCol="0">
            <a:spAutoFit/>
          </a:bodyPr>
          <a:lstStyle/>
          <a:p>
            <a:pPr algn="ctr">
              <a:lnSpc>
                <a:spcPct val="100000"/>
              </a:lnSpc>
              <a:tabLst>
                <a:tab pos="1275715" algn="l"/>
              </a:tabLst>
            </a:pPr>
            <a:r>
              <a:rPr sz="1400" b="1" spc="-5" dirty="0">
                <a:latin typeface="微软雅黑"/>
                <a:cs typeface="微软雅黑"/>
              </a:rPr>
              <a:t>发生	产生</a:t>
            </a:r>
            <a:endParaRPr sz="1400" dirty="0">
              <a:latin typeface="微软雅黑"/>
              <a:cs typeface="微软雅黑"/>
            </a:endParaRPr>
          </a:p>
          <a:p>
            <a:pPr>
              <a:lnSpc>
                <a:spcPct val="100000"/>
              </a:lnSpc>
              <a:spcBef>
                <a:spcPts val="13"/>
              </a:spcBef>
            </a:pPr>
            <a:endParaRPr sz="1150" dirty="0">
              <a:latin typeface="Times New Roman"/>
              <a:cs typeface="Times New Roman"/>
            </a:endParaRPr>
          </a:p>
          <a:p>
            <a:pPr marL="173990" marR="118110" algn="ctr">
              <a:lnSpc>
                <a:spcPct val="114399"/>
              </a:lnSpc>
            </a:pPr>
            <a:r>
              <a:rPr sz="1600" b="1" spc="-5" dirty="0">
                <a:latin typeface="微软雅黑"/>
                <a:cs typeface="微软雅黑"/>
              </a:rPr>
              <a:t>零件供应-E/E5 </a:t>
            </a:r>
            <a:r>
              <a:rPr sz="1400" b="1" spc="-5" dirty="0">
                <a:latin typeface="微软雅黑"/>
                <a:cs typeface="微软雅黑"/>
              </a:rPr>
              <a:t>供应商号</a:t>
            </a:r>
            <a:r>
              <a:rPr sz="1400" b="1" dirty="0">
                <a:latin typeface="微软雅黑"/>
                <a:cs typeface="微软雅黑"/>
              </a:rPr>
              <a:t>(F</a:t>
            </a:r>
            <a:r>
              <a:rPr sz="1400" b="1" spc="-5" dirty="0">
                <a:latin typeface="微软雅黑"/>
                <a:cs typeface="微软雅黑"/>
              </a:rPr>
              <a:t>K) </a:t>
            </a:r>
            <a:endParaRPr lang="en-US" altLang="zh-CN" sz="1400" b="1" spc="-5" dirty="0">
              <a:latin typeface="微软雅黑"/>
              <a:cs typeface="微软雅黑"/>
            </a:endParaRPr>
          </a:p>
          <a:p>
            <a:pPr marL="173990" marR="118110" algn="ctr">
              <a:lnSpc>
                <a:spcPct val="114399"/>
              </a:lnSpc>
            </a:pPr>
            <a:r>
              <a:rPr lang="zh-CN" altLang="en-US" sz="1400" b="1" spc="-5" dirty="0">
                <a:latin typeface="微软雅黑"/>
                <a:cs typeface="微软雅黑"/>
              </a:rPr>
              <a:t>零</a:t>
            </a:r>
            <a:r>
              <a:rPr sz="1400" b="1" spc="-5" dirty="0" err="1">
                <a:latin typeface="微软雅黑"/>
                <a:cs typeface="微软雅黑"/>
              </a:rPr>
              <a:t>件号</a:t>
            </a:r>
            <a:r>
              <a:rPr sz="1400" b="1" dirty="0">
                <a:latin typeface="微软雅黑"/>
                <a:cs typeface="微软雅黑"/>
              </a:rPr>
              <a:t>(F</a:t>
            </a:r>
            <a:r>
              <a:rPr sz="1400" b="1" spc="-5" dirty="0">
                <a:latin typeface="微软雅黑"/>
                <a:cs typeface="微软雅黑"/>
              </a:rPr>
              <a:t>K)</a:t>
            </a:r>
            <a:endParaRPr sz="1400" dirty="0">
              <a:latin typeface="微软雅黑"/>
              <a:cs typeface="微软雅黑"/>
            </a:endParaRPr>
          </a:p>
        </p:txBody>
      </p:sp>
      <p:sp>
        <p:nvSpPr>
          <p:cNvPr id="34" name="object 34"/>
          <p:cNvSpPr txBox="1"/>
          <p:nvPr/>
        </p:nvSpPr>
        <p:spPr>
          <a:xfrm>
            <a:off x="2589409" y="2435761"/>
            <a:ext cx="120205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学习../被..学习</a:t>
            </a:r>
            <a:endParaRPr sz="1400">
              <a:latin typeface="微软雅黑"/>
              <a:cs typeface="微软雅黑"/>
            </a:endParaRPr>
          </a:p>
        </p:txBody>
      </p:sp>
      <p:sp>
        <p:nvSpPr>
          <p:cNvPr id="35" name="object 35"/>
          <p:cNvSpPr/>
          <p:nvPr/>
        </p:nvSpPr>
        <p:spPr>
          <a:xfrm>
            <a:off x="2634119" y="2766822"/>
            <a:ext cx="1028700" cy="0"/>
          </a:xfrm>
          <a:custGeom>
            <a:avLst/>
            <a:gdLst/>
            <a:ahLst/>
            <a:cxnLst/>
            <a:rect l="l" t="t" r="r" b="b"/>
            <a:pathLst>
              <a:path w="1028700">
                <a:moveTo>
                  <a:pt x="0" y="0"/>
                </a:moveTo>
                <a:lnTo>
                  <a:pt x="1028700" y="0"/>
                </a:lnTo>
              </a:path>
            </a:pathLst>
          </a:custGeom>
          <a:ln w="38100">
            <a:solidFill>
              <a:srgbClr val="000000"/>
            </a:solidFill>
          </a:ln>
        </p:spPr>
        <p:txBody>
          <a:bodyPr wrap="square" lIns="0" tIns="0" rIns="0" bIns="0" rtlCol="0"/>
          <a:lstStyle/>
          <a:p>
            <a:endParaRPr/>
          </a:p>
        </p:txBody>
      </p:sp>
      <p:sp>
        <p:nvSpPr>
          <p:cNvPr id="36" name="object 36"/>
          <p:cNvSpPr/>
          <p:nvPr/>
        </p:nvSpPr>
        <p:spPr>
          <a:xfrm>
            <a:off x="3651827" y="2708148"/>
            <a:ext cx="114300" cy="117475"/>
          </a:xfrm>
          <a:custGeom>
            <a:avLst/>
            <a:gdLst/>
            <a:ahLst/>
            <a:cxnLst/>
            <a:rect l="l" t="t" r="r" b="b"/>
            <a:pathLst>
              <a:path w="114300" h="117475">
                <a:moveTo>
                  <a:pt x="113749" y="63152"/>
                </a:moveTo>
                <a:lnTo>
                  <a:pt x="100154" y="21621"/>
                </a:lnTo>
                <a:lnTo>
                  <a:pt x="66454" y="881"/>
                </a:lnTo>
                <a:lnTo>
                  <a:pt x="56711" y="0"/>
                </a:lnTo>
                <a:lnTo>
                  <a:pt x="42730" y="1822"/>
                </a:lnTo>
                <a:lnTo>
                  <a:pt x="9852" y="25558"/>
                </a:lnTo>
                <a:lnTo>
                  <a:pt x="0" y="52093"/>
                </a:lnTo>
                <a:lnTo>
                  <a:pt x="1387" y="68547"/>
                </a:lnTo>
                <a:lnTo>
                  <a:pt x="21456" y="105502"/>
                </a:lnTo>
                <a:lnTo>
                  <a:pt x="44326" y="117428"/>
                </a:lnTo>
                <a:lnTo>
                  <a:pt x="61286" y="116488"/>
                </a:lnTo>
                <a:lnTo>
                  <a:pt x="98846" y="97983"/>
                </a:lnTo>
                <a:lnTo>
                  <a:pt x="113749" y="63152"/>
                </a:lnTo>
                <a:close/>
              </a:path>
            </a:pathLst>
          </a:custGeom>
          <a:solidFill>
            <a:srgbClr val="FFFFFF"/>
          </a:solidFill>
        </p:spPr>
        <p:txBody>
          <a:bodyPr wrap="square" lIns="0" tIns="0" rIns="0" bIns="0" rtlCol="0"/>
          <a:lstStyle/>
          <a:p>
            <a:endParaRPr/>
          </a:p>
        </p:txBody>
      </p:sp>
      <p:sp>
        <p:nvSpPr>
          <p:cNvPr id="37" name="object 37"/>
          <p:cNvSpPr/>
          <p:nvPr/>
        </p:nvSpPr>
        <p:spPr>
          <a:xfrm>
            <a:off x="3651827" y="2708148"/>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286" y="116488"/>
                </a:lnTo>
                <a:lnTo>
                  <a:pt x="98846" y="97983"/>
                </a:lnTo>
                <a:lnTo>
                  <a:pt x="113749" y="63152"/>
                </a:lnTo>
                <a:lnTo>
                  <a:pt x="112135" y="47556"/>
                </a:lnTo>
                <a:lnTo>
                  <a:pt x="90607" y="11952"/>
                </a:lnTo>
                <a:lnTo>
                  <a:pt x="56711" y="0"/>
                </a:lnTo>
                <a:close/>
              </a:path>
            </a:pathLst>
          </a:custGeom>
          <a:ln w="38100">
            <a:solidFill>
              <a:srgbClr val="000000"/>
            </a:solidFill>
          </a:ln>
        </p:spPr>
        <p:txBody>
          <a:bodyPr wrap="square" lIns="0" tIns="0" rIns="0" bIns="0" rtlCol="0"/>
          <a:lstStyle/>
          <a:p>
            <a:endParaRPr/>
          </a:p>
        </p:txBody>
      </p:sp>
      <p:sp>
        <p:nvSpPr>
          <p:cNvPr id="38" name="object 38"/>
          <p:cNvSpPr/>
          <p:nvPr/>
        </p:nvSpPr>
        <p:spPr>
          <a:xfrm>
            <a:off x="2520245" y="2708148"/>
            <a:ext cx="114300" cy="117475"/>
          </a:xfrm>
          <a:custGeom>
            <a:avLst/>
            <a:gdLst/>
            <a:ahLst/>
            <a:cxnLst/>
            <a:rect l="l" t="t" r="r" b="b"/>
            <a:pathLst>
              <a:path w="114300" h="117475">
                <a:moveTo>
                  <a:pt x="113751" y="63321"/>
                </a:moveTo>
                <a:lnTo>
                  <a:pt x="100204" y="21701"/>
                </a:lnTo>
                <a:lnTo>
                  <a:pt x="66590" y="904"/>
                </a:lnTo>
                <a:lnTo>
                  <a:pt x="56723" y="0"/>
                </a:lnTo>
                <a:lnTo>
                  <a:pt x="42490" y="1822"/>
                </a:lnTo>
                <a:lnTo>
                  <a:pt x="9657" y="25558"/>
                </a:lnTo>
                <a:lnTo>
                  <a:pt x="0" y="52093"/>
                </a:lnTo>
                <a:lnTo>
                  <a:pt x="1351" y="68548"/>
                </a:lnTo>
                <a:lnTo>
                  <a:pt x="21149" y="105505"/>
                </a:lnTo>
                <a:lnTo>
                  <a:pt x="44113" y="117430"/>
                </a:lnTo>
                <a:lnTo>
                  <a:pt x="61125" y="116493"/>
                </a:lnTo>
                <a:lnTo>
                  <a:pt x="98773" y="98052"/>
                </a:lnTo>
                <a:lnTo>
                  <a:pt x="113751" y="63321"/>
                </a:lnTo>
                <a:close/>
              </a:path>
            </a:pathLst>
          </a:custGeom>
          <a:solidFill>
            <a:srgbClr val="FFFFFF"/>
          </a:solidFill>
        </p:spPr>
        <p:txBody>
          <a:bodyPr wrap="square" lIns="0" tIns="0" rIns="0" bIns="0" rtlCol="0"/>
          <a:lstStyle/>
          <a:p>
            <a:endParaRPr/>
          </a:p>
        </p:txBody>
      </p:sp>
      <p:sp>
        <p:nvSpPr>
          <p:cNvPr id="39" name="object 39"/>
          <p:cNvSpPr/>
          <p:nvPr/>
        </p:nvSpPr>
        <p:spPr>
          <a:xfrm>
            <a:off x="2520245" y="2708148"/>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38100">
            <a:solidFill>
              <a:srgbClr val="000000"/>
            </a:solidFill>
          </a:ln>
        </p:spPr>
        <p:txBody>
          <a:bodyPr wrap="square" lIns="0" tIns="0" rIns="0" bIns="0" rtlCol="0"/>
          <a:lstStyle/>
          <a:p>
            <a:endParaRPr/>
          </a:p>
        </p:txBody>
      </p:sp>
      <p:sp>
        <p:nvSpPr>
          <p:cNvPr id="40" name="object 40"/>
          <p:cNvSpPr txBox="1"/>
          <p:nvPr/>
        </p:nvSpPr>
        <p:spPr>
          <a:xfrm>
            <a:off x="1078364" y="1403339"/>
            <a:ext cx="1306195" cy="841375"/>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示例</a:t>
            </a:r>
            <a:endParaRPr sz="2400">
              <a:latin typeface="微软雅黑"/>
              <a:cs typeface="微软雅黑"/>
            </a:endParaRPr>
          </a:p>
          <a:p>
            <a:pPr marL="274955">
              <a:lnSpc>
                <a:spcPct val="100000"/>
              </a:lnSpc>
              <a:spcBef>
                <a:spcPts val="2100"/>
              </a:spcBef>
            </a:pPr>
            <a:r>
              <a:rPr sz="1600" b="1" dirty="0">
                <a:latin typeface="微软雅黑"/>
                <a:cs typeface="微软雅黑"/>
              </a:rPr>
              <a:t>学生-S/ E1</a:t>
            </a:r>
            <a:endParaRPr sz="1600">
              <a:latin typeface="微软雅黑"/>
              <a:cs typeface="微软雅黑"/>
            </a:endParaRPr>
          </a:p>
        </p:txBody>
      </p:sp>
      <p:sp>
        <p:nvSpPr>
          <p:cNvPr id="41" name="object 41"/>
          <p:cNvSpPr/>
          <p:nvPr/>
        </p:nvSpPr>
        <p:spPr>
          <a:xfrm>
            <a:off x="1209941" y="2298192"/>
            <a:ext cx="1224280" cy="866140"/>
          </a:xfrm>
          <a:custGeom>
            <a:avLst/>
            <a:gdLst/>
            <a:ahLst/>
            <a:cxnLst/>
            <a:rect l="l" t="t" r="r" b="b"/>
            <a:pathLst>
              <a:path w="1224280" h="866139">
                <a:moveTo>
                  <a:pt x="0" y="0"/>
                </a:moveTo>
                <a:lnTo>
                  <a:pt x="0" y="865631"/>
                </a:lnTo>
                <a:lnTo>
                  <a:pt x="1223772" y="865631"/>
                </a:lnTo>
                <a:lnTo>
                  <a:pt x="1223771" y="0"/>
                </a:lnTo>
                <a:lnTo>
                  <a:pt x="0" y="0"/>
                </a:lnTo>
                <a:close/>
              </a:path>
            </a:pathLst>
          </a:custGeom>
          <a:ln w="38100">
            <a:solidFill>
              <a:srgbClr val="000000"/>
            </a:solidFill>
          </a:ln>
        </p:spPr>
        <p:txBody>
          <a:bodyPr wrap="square" lIns="0" tIns="0" rIns="0" bIns="0" rtlCol="0"/>
          <a:lstStyle/>
          <a:p>
            <a:endParaRPr/>
          </a:p>
        </p:txBody>
      </p:sp>
      <p:sp>
        <p:nvSpPr>
          <p:cNvPr id="42" name="object 42"/>
          <p:cNvSpPr/>
          <p:nvPr/>
        </p:nvSpPr>
        <p:spPr>
          <a:xfrm>
            <a:off x="1209941" y="2593848"/>
            <a:ext cx="1224280" cy="0"/>
          </a:xfrm>
          <a:custGeom>
            <a:avLst/>
            <a:gdLst/>
            <a:ahLst/>
            <a:cxnLst/>
            <a:rect l="l" t="t" r="r" b="b"/>
            <a:pathLst>
              <a:path w="1224280">
                <a:moveTo>
                  <a:pt x="0" y="0"/>
                </a:moveTo>
                <a:lnTo>
                  <a:pt x="1223772" y="0"/>
                </a:lnTo>
              </a:path>
            </a:pathLst>
          </a:custGeom>
          <a:ln w="38100">
            <a:solidFill>
              <a:srgbClr val="000000"/>
            </a:solidFill>
          </a:ln>
        </p:spPr>
        <p:txBody>
          <a:bodyPr wrap="square" lIns="0" tIns="0" rIns="0" bIns="0" rtlCol="0"/>
          <a:lstStyle/>
          <a:p>
            <a:endParaRPr/>
          </a:p>
        </p:txBody>
      </p:sp>
      <p:sp>
        <p:nvSpPr>
          <p:cNvPr id="43" name="object 43"/>
          <p:cNvSpPr txBox="1"/>
          <p:nvPr/>
        </p:nvSpPr>
        <p:spPr>
          <a:xfrm>
            <a:off x="1568329" y="2361085"/>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学号</a:t>
            </a:r>
            <a:endParaRPr sz="1400">
              <a:latin typeface="微软雅黑"/>
              <a:cs typeface="微软雅黑"/>
            </a:endParaRPr>
          </a:p>
        </p:txBody>
      </p:sp>
      <p:sp>
        <p:nvSpPr>
          <p:cNvPr id="44" name="object 44"/>
          <p:cNvSpPr txBox="1"/>
          <p:nvPr/>
        </p:nvSpPr>
        <p:spPr>
          <a:xfrm>
            <a:off x="3889381" y="1996652"/>
            <a:ext cx="105727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课程-C/</a:t>
            </a:r>
            <a:r>
              <a:rPr sz="1600" b="1" spc="-5" dirty="0">
                <a:latin typeface="微软雅黑"/>
                <a:cs typeface="微软雅黑"/>
              </a:rPr>
              <a:t> </a:t>
            </a:r>
            <a:r>
              <a:rPr sz="1600" b="1" dirty="0">
                <a:latin typeface="微软雅黑"/>
                <a:cs typeface="微软雅黑"/>
              </a:rPr>
              <a:t>E2</a:t>
            </a:r>
            <a:endParaRPr sz="1600">
              <a:latin typeface="微软雅黑"/>
              <a:cs typeface="微软雅黑"/>
            </a:endParaRPr>
          </a:p>
        </p:txBody>
      </p:sp>
      <p:sp>
        <p:nvSpPr>
          <p:cNvPr id="45" name="object 45"/>
          <p:cNvSpPr/>
          <p:nvPr/>
        </p:nvSpPr>
        <p:spPr>
          <a:xfrm>
            <a:off x="3857891" y="2279142"/>
            <a:ext cx="1224280" cy="866140"/>
          </a:xfrm>
          <a:custGeom>
            <a:avLst/>
            <a:gdLst/>
            <a:ahLst/>
            <a:cxnLst/>
            <a:rect l="l" t="t" r="r" b="b"/>
            <a:pathLst>
              <a:path w="1224279" h="866139">
                <a:moveTo>
                  <a:pt x="0" y="0"/>
                </a:moveTo>
                <a:lnTo>
                  <a:pt x="0" y="865632"/>
                </a:lnTo>
                <a:lnTo>
                  <a:pt x="1223772" y="865632"/>
                </a:lnTo>
                <a:lnTo>
                  <a:pt x="1223772" y="0"/>
                </a:lnTo>
                <a:lnTo>
                  <a:pt x="0" y="0"/>
                </a:lnTo>
                <a:close/>
              </a:path>
            </a:pathLst>
          </a:custGeom>
          <a:ln w="38100">
            <a:solidFill>
              <a:srgbClr val="000000"/>
            </a:solidFill>
          </a:ln>
        </p:spPr>
        <p:txBody>
          <a:bodyPr wrap="square" lIns="0" tIns="0" rIns="0" bIns="0" rtlCol="0"/>
          <a:lstStyle/>
          <a:p>
            <a:endParaRPr/>
          </a:p>
        </p:txBody>
      </p:sp>
      <p:sp>
        <p:nvSpPr>
          <p:cNvPr id="46" name="object 46"/>
          <p:cNvSpPr/>
          <p:nvPr/>
        </p:nvSpPr>
        <p:spPr>
          <a:xfrm>
            <a:off x="3857891" y="2574798"/>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47" name="object 47"/>
          <p:cNvSpPr txBox="1"/>
          <p:nvPr/>
        </p:nvSpPr>
        <p:spPr>
          <a:xfrm>
            <a:off x="4101979" y="2342035"/>
            <a:ext cx="5581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课程号</a:t>
            </a:r>
            <a:endParaRPr sz="1400">
              <a:latin typeface="微软雅黑"/>
              <a:cs typeface="微软雅黑"/>
            </a:endParaRPr>
          </a:p>
        </p:txBody>
      </p:sp>
      <p:sp>
        <p:nvSpPr>
          <p:cNvPr id="48" name="object 48"/>
          <p:cNvSpPr/>
          <p:nvPr/>
        </p:nvSpPr>
        <p:spPr>
          <a:xfrm>
            <a:off x="1728863" y="4236720"/>
            <a:ext cx="1224280" cy="864869"/>
          </a:xfrm>
          <a:custGeom>
            <a:avLst/>
            <a:gdLst/>
            <a:ahLst/>
            <a:cxnLst/>
            <a:rect l="l" t="t" r="r" b="b"/>
            <a:pathLst>
              <a:path w="1224280" h="864870">
                <a:moveTo>
                  <a:pt x="0" y="0"/>
                </a:moveTo>
                <a:lnTo>
                  <a:pt x="0" y="864870"/>
                </a:lnTo>
                <a:lnTo>
                  <a:pt x="1223771" y="864870"/>
                </a:lnTo>
                <a:lnTo>
                  <a:pt x="1223771" y="0"/>
                </a:lnTo>
                <a:lnTo>
                  <a:pt x="0" y="0"/>
                </a:lnTo>
                <a:close/>
              </a:path>
            </a:pathLst>
          </a:custGeom>
          <a:ln w="38100">
            <a:solidFill>
              <a:srgbClr val="000000"/>
            </a:solidFill>
          </a:ln>
        </p:spPr>
        <p:txBody>
          <a:bodyPr wrap="square" lIns="0" tIns="0" rIns="0" bIns="0" rtlCol="0"/>
          <a:lstStyle/>
          <a:p>
            <a:endParaRPr/>
          </a:p>
        </p:txBody>
      </p:sp>
      <p:sp>
        <p:nvSpPr>
          <p:cNvPr id="49" name="object 49"/>
          <p:cNvSpPr/>
          <p:nvPr/>
        </p:nvSpPr>
        <p:spPr>
          <a:xfrm>
            <a:off x="1728863" y="4532376"/>
            <a:ext cx="1224280" cy="0"/>
          </a:xfrm>
          <a:custGeom>
            <a:avLst/>
            <a:gdLst/>
            <a:ahLst/>
            <a:cxnLst/>
            <a:rect l="l" t="t" r="r" b="b"/>
            <a:pathLst>
              <a:path w="1224280">
                <a:moveTo>
                  <a:pt x="0" y="0"/>
                </a:moveTo>
                <a:lnTo>
                  <a:pt x="1223772" y="0"/>
                </a:lnTo>
              </a:path>
            </a:pathLst>
          </a:custGeom>
          <a:ln w="38100">
            <a:solidFill>
              <a:srgbClr val="000000"/>
            </a:solidFill>
          </a:ln>
        </p:spPr>
        <p:txBody>
          <a:bodyPr wrap="square" lIns="0" tIns="0" rIns="0" bIns="0" rtlCol="0"/>
          <a:lstStyle/>
          <a:p>
            <a:endParaRPr/>
          </a:p>
        </p:txBody>
      </p:sp>
      <p:sp>
        <p:nvSpPr>
          <p:cNvPr id="50" name="object 50"/>
          <p:cNvSpPr/>
          <p:nvPr/>
        </p:nvSpPr>
        <p:spPr>
          <a:xfrm>
            <a:off x="3352685" y="4236720"/>
            <a:ext cx="1224915" cy="864869"/>
          </a:xfrm>
          <a:custGeom>
            <a:avLst/>
            <a:gdLst/>
            <a:ahLst/>
            <a:cxnLst/>
            <a:rect l="l" t="t" r="r" b="b"/>
            <a:pathLst>
              <a:path w="1224914" h="864870">
                <a:moveTo>
                  <a:pt x="0" y="0"/>
                </a:moveTo>
                <a:lnTo>
                  <a:pt x="0" y="864870"/>
                </a:lnTo>
                <a:lnTo>
                  <a:pt x="1224534" y="864870"/>
                </a:lnTo>
                <a:lnTo>
                  <a:pt x="1224534" y="0"/>
                </a:lnTo>
                <a:lnTo>
                  <a:pt x="0" y="0"/>
                </a:lnTo>
                <a:close/>
              </a:path>
            </a:pathLst>
          </a:custGeom>
          <a:ln w="38100">
            <a:solidFill>
              <a:srgbClr val="000000"/>
            </a:solidFill>
          </a:ln>
        </p:spPr>
        <p:txBody>
          <a:bodyPr wrap="square" lIns="0" tIns="0" rIns="0" bIns="0" rtlCol="0"/>
          <a:lstStyle/>
          <a:p>
            <a:endParaRPr/>
          </a:p>
        </p:txBody>
      </p:sp>
      <p:sp>
        <p:nvSpPr>
          <p:cNvPr id="51" name="object 51"/>
          <p:cNvSpPr/>
          <p:nvPr/>
        </p:nvSpPr>
        <p:spPr>
          <a:xfrm>
            <a:off x="3352685" y="4532376"/>
            <a:ext cx="1224915" cy="0"/>
          </a:xfrm>
          <a:custGeom>
            <a:avLst/>
            <a:gdLst/>
            <a:ahLst/>
            <a:cxnLst/>
            <a:rect l="l" t="t" r="r" b="b"/>
            <a:pathLst>
              <a:path w="1224914">
                <a:moveTo>
                  <a:pt x="0" y="0"/>
                </a:moveTo>
                <a:lnTo>
                  <a:pt x="1224534" y="0"/>
                </a:lnTo>
              </a:path>
            </a:pathLst>
          </a:custGeom>
          <a:ln w="38100">
            <a:solidFill>
              <a:srgbClr val="000000"/>
            </a:solidFill>
          </a:ln>
        </p:spPr>
        <p:txBody>
          <a:bodyPr wrap="square" lIns="0" tIns="0" rIns="0" bIns="0" rtlCol="0"/>
          <a:lstStyle/>
          <a:p>
            <a:endParaRPr/>
          </a:p>
        </p:txBody>
      </p:sp>
      <p:sp>
        <p:nvSpPr>
          <p:cNvPr id="52" name="object 52"/>
          <p:cNvSpPr txBox="1"/>
          <p:nvPr/>
        </p:nvSpPr>
        <p:spPr>
          <a:xfrm>
            <a:off x="1833505" y="3992330"/>
            <a:ext cx="104330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学生-S/ E1</a:t>
            </a:r>
            <a:endParaRPr sz="1600">
              <a:latin typeface="微软雅黑"/>
              <a:cs typeface="微软雅黑"/>
            </a:endParaRPr>
          </a:p>
        </p:txBody>
      </p:sp>
      <p:sp>
        <p:nvSpPr>
          <p:cNvPr id="53" name="object 53"/>
          <p:cNvSpPr txBox="1"/>
          <p:nvPr/>
        </p:nvSpPr>
        <p:spPr>
          <a:xfrm>
            <a:off x="3372634" y="3992330"/>
            <a:ext cx="105727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课程-C/</a:t>
            </a:r>
            <a:r>
              <a:rPr sz="1600" b="1" spc="-5" dirty="0">
                <a:latin typeface="微软雅黑"/>
                <a:cs typeface="微软雅黑"/>
              </a:rPr>
              <a:t> </a:t>
            </a:r>
            <a:r>
              <a:rPr sz="1600" b="1" dirty="0">
                <a:latin typeface="微软雅黑"/>
                <a:cs typeface="微软雅黑"/>
              </a:rPr>
              <a:t>E2</a:t>
            </a:r>
            <a:endParaRPr sz="1600">
              <a:latin typeface="微软雅黑"/>
              <a:cs typeface="微软雅黑"/>
            </a:endParaRPr>
          </a:p>
        </p:txBody>
      </p:sp>
      <p:sp>
        <p:nvSpPr>
          <p:cNvPr id="54" name="object 54"/>
          <p:cNvSpPr/>
          <p:nvPr/>
        </p:nvSpPr>
        <p:spPr>
          <a:xfrm>
            <a:off x="2700852" y="5505450"/>
            <a:ext cx="114300" cy="117475"/>
          </a:xfrm>
          <a:custGeom>
            <a:avLst/>
            <a:gdLst/>
            <a:ahLst/>
            <a:cxnLst/>
            <a:rect l="l" t="t" r="r" b="b"/>
            <a:pathLst>
              <a:path w="114300" h="117475">
                <a:moveTo>
                  <a:pt x="113749" y="63152"/>
                </a:moveTo>
                <a:lnTo>
                  <a:pt x="100154" y="21621"/>
                </a:lnTo>
                <a:lnTo>
                  <a:pt x="66454" y="881"/>
                </a:lnTo>
                <a:lnTo>
                  <a:pt x="56711" y="0"/>
                </a:lnTo>
                <a:lnTo>
                  <a:pt x="42730" y="1822"/>
                </a:lnTo>
                <a:lnTo>
                  <a:pt x="9852" y="25558"/>
                </a:lnTo>
                <a:lnTo>
                  <a:pt x="0" y="52093"/>
                </a:lnTo>
                <a:lnTo>
                  <a:pt x="1387" y="68547"/>
                </a:lnTo>
                <a:lnTo>
                  <a:pt x="21456" y="105502"/>
                </a:lnTo>
                <a:lnTo>
                  <a:pt x="44326" y="117428"/>
                </a:lnTo>
                <a:lnTo>
                  <a:pt x="61286" y="116488"/>
                </a:lnTo>
                <a:lnTo>
                  <a:pt x="98846" y="97983"/>
                </a:lnTo>
                <a:lnTo>
                  <a:pt x="113749" y="63152"/>
                </a:lnTo>
                <a:close/>
              </a:path>
            </a:pathLst>
          </a:custGeom>
          <a:solidFill>
            <a:srgbClr val="00CC99"/>
          </a:solidFill>
        </p:spPr>
        <p:txBody>
          <a:bodyPr wrap="square" lIns="0" tIns="0" rIns="0" bIns="0" rtlCol="0"/>
          <a:lstStyle/>
          <a:p>
            <a:endParaRPr/>
          </a:p>
        </p:txBody>
      </p:sp>
      <p:sp>
        <p:nvSpPr>
          <p:cNvPr id="55" name="object 55"/>
          <p:cNvSpPr/>
          <p:nvPr/>
        </p:nvSpPr>
        <p:spPr>
          <a:xfrm>
            <a:off x="2700852" y="5505450"/>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286" y="116488"/>
                </a:lnTo>
                <a:lnTo>
                  <a:pt x="98846" y="97983"/>
                </a:lnTo>
                <a:lnTo>
                  <a:pt x="113749" y="63152"/>
                </a:lnTo>
                <a:lnTo>
                  <a:pt x="112135" y="47556"/>
                </a:lnTo>
                <a:lnTo>
                  <a:pt x="90607" y="11952"/>
                </a:lnTo>
                <a:lnTo>
                  <a:pt x="56711" y="0"/>
                </a:lnTo>
                <a:close/>
              </a:path>
            </a:pathLst>
          </a:custGeom>
          <a:ln w="38100">
            <a:solidFill>
              <a:srgbClr val="000000"/>
            </a:solidFill>
          </a:ln>
        </p:spPr>
        <p:txBody>
          <a:bodyPr wrap="square" lIns="0" tIns="0" rIns="0" bIns="0" rtlCol="0"/>
          <a:lstStyle/>
          <a:p>
            <a:endParaRPr/>
          </a:p>
        </p:txBody>
      </p:sp>
      <p:sp>
        <p:nvSpPr>
          <p:cNvPr id="56" name="object 56"/>
          <p:cNvSpPr/>
          <p:nvPr/>
        </p:nvSpPr>
        <p:spPr>
          <a:xfrm>
            <a:off x="2752991" y="5101590"/>
            <a:ext cx="0" cy="419100"/>
          </a:xfrm>
          <a:custGeom>
            <a:avLst/>
            <a:gdLst/>
            <a:ahLst/>
            <a:cxnLst/>
            <a:rect l="l" t="t" r="r" b="b"/>
            <a:pathLst>
              <a:path h="419100">
                <a:moveTo>
                  <a:pt x="0" y="0"/>
                </a:moveTo>
                <a:lnTo>
                  <a:pt x="0" y="419100"/>
                </a:lnTo>
              </a:path>
            </a:pathLst>
          </a:custGeom>
          <a:ln w="38100">
            <a:solidFill>
              <a:srgbClr val="000000"/>
            </a:solidFill>
          </a:ln>
        </p:spPr>
        <p:txBody>
          <a:bodyPr wrap="square" lIns="0" tIns="0" rIns="0" bIns="0" rtlCol="0"/>
          <a:lstStyle/>
          <a:p>
            <a:endParaRPr/>
          </a:p>
        </p:txBody>
      </p:sp>
      <p:sp>
        <p:nvSpPr>
          <p:cNvPr id="57" name="object 57"/>
          <p:cNvSpPr/>
          <p:nvPr/>
        </p:nvSpPr>
        <p:spPr>
          <a:xfrm>
            <a:off x="2528963" y="5894070"/>
            <a:ext cx="1224280" cy="1036319"/>
          </a:xfrm>
          <a:custGeom>
            <a:avLst/>
            <a:gdLst/>
            <a:ahLst/>
            <a:cxnLst/>
            <a:rect l="l" t="t" r="r" b="b"/>
            <a:pathLst>
              <a:path w="1224279" h="1036320">
                <a:moveTo>
                  <a:pt x="172974" y="0"/>
                </a:moveTo>
                <a:lnTo>
                  <a:pt x="129971" y="5428"/>
                </a:lnTo>
                <a:lnTo>
                  <a:pt x="90883" y="20805"/>
                </a:lnTo>
                <a:lnTo>
                  <a:pt x="57076" y="44766"/>
                </a:lnTo>
                <a:lnTo>
                  <a:pt x="29914" y="75945"/>
                </a:lnTo>
                <a:lnTo>
                  <a:pt x="10761" y="112978"/>
                </a:lnTo>
                <a:lnTo>
                  <a:pt x="983" y="154500"/>
                </a:lnTo>
                <a:lnTo>
                  <a:pt x="0" y="864108"/>
                </a:lnTo>
                <a:lnTo>
                  <a:pt x="622" y="878819"/>
                </a:lnTo>
                <a:lnTo>
                  <a:pt x="9557" y="920674"/>
                </a:lnTo>
                <a:lnTo>
                  <a:pt x="28023" y="958070"/>
                </a:lnTo>
                <a:lnTo>
                  <a:pt x="54645" y="989669"/>
                </a:lnTo>
                <a:lnTo>
                  <a:pt x="88052" y="1014131"/>
                </a:lnTo>
                <a:lnTo>
                  <a:pt x="126869" y="1030117"/>
                </a:lnTo>
                <a:lnTo>
                  <a:pt x="169721" y="1036290"/>
                </a:lnTo>
                <a:lnTo>
                  <a:pt x="1051560" y="1036319"/>
                </a:lnTo>
                <a:lnTo>
                  <a:pt x="1066303" y="1035700"/>
                </a:lnTo>
                <a:lnTo>
                  <a:pt x="1108243" y="1026807"/>
                </a:lnTo>
                <a:lnTo>
                  <a:pt x="1145702" y="1008409"/>
                </a:lnTo>
                <a:lnTo>
                  <a:pt x="1177329" y="981856"/>
                </a:lnTo>
                <a:lnTo>
                  <a:pt x="1201779" y="948494"/>
                </a:lnTo>
                <a:lnTo>
                  <a:pt x="1217702" y="909671"/>
                </a:lnTo>
                <a:lnTo>
                  <a:pt x="1223752" y="866736"/>
                </a:lnTo>
                <a:lnTo>
                  <a:pt x="1223772" y="172973"/>
                </a:lnTo>
                <a:lnTo>
                  <a:pt x="1223155" y="158256"/>
                </a:lnTo>
                <a:lnTo>
                  <a:pt x="1214299" y="116322"/>
                </a:lnTo>
                <a:lnTo>
                  <a:pt x="1195978" y="78781"/>
                </a:lnTo>
                <a:lnTo>
                  <a:pt x="1169530" y="47008"/>
                </a:lnTo>
                <a:lnTo>
                  <a:pt x="1136293" y="22376"/>
                </a:lnTo>
                <a:lnTo>
                  <a:pt x="1097607" y="6259"/>
                </a:lnTo>
                <a:lnTo>
                  <a:pt x="1054811" y="30"/>
                </a:lnTo>
                <a:lnTo>
                  <a:pt x="172974" y="0"/>
                </a:lnTo>
                <a:close/>
              </a:path>
            </a:pathLst>
          </a:custGeom>
          <a:ln w="38100">
            <a:solidFill>
              <a:srgbClr val="000000"/>
            </a:solidFill>
          </a:ln>
        </p:spPr>
        <p:txBody>
          <a:bodyPr wrap="square" lIns="0" tIns="0" rIns="0" bIns="0" rtlCol="0"/>
          <a:lstStyle/>
          <a:p>
            <a:endParaRPr/>
          </a:p>
        </p:txBody>
      </p:sp>
      <p:sp>
        <p:nvSpPr>
          <p:cNvPr id="58" name="object 58"/>
          <p:cNvSpPr/>
          <p:nvPr/>
        </p:nvSpPr>
        <p:spPr>
          <a:xfrm>
            <a:off x="2528963" y="6403847"/>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p>
        </p:txBody>
      </p:sp>
      <p:sp>
        <p:nvSpPr>
          <p:cNvPr id="59" name="object 59"/>
          <p:cNvSpPr/>
          <p:nvPr/>
        </p:nvSpPr>
        <p:spPr>
          <a:xfrm>
            <a:off x="3481901" y="5505450"/>
            <a:ext cx="114300" cy="117475"/>
          </a:xfrm>
          <a:custGeom>
            <a:avLst/>
            <a:gdLst/>
            <a:ahLst/>
            <a:cxnLst/>
            <a:rect l="l" t="t" r="r" b="b"/>
            <a:pathLst>
              <a:path w="114300" h="117475">
                <a:moveTo>
                  <a:pt x="113749" y="63152"/>
                </a:moveTo>
                <a:lnTo>
                  <a:pt x="100154" y="21621"/>
                </a:lnTo>
                <a:lnTo>
                  <a:pt x="66454" y="881"/>
                </a:lnTo>
                <a:lnTo>
                  <a:pt x="56711" y="0"/>
                </a:lnTo>
                <a:lnTo>
                  <a:pt x="42730" y="1822"/>
                </a:lnTo>
                <a:lnTo>
                  <a:pt x="9852" y="25558"/>
                </a:lnTo>
                <a:lnTo>
                  <a:pt x="0" y="52093"/>
                </a:lnTo>
                <a:lnTo>
                  <a:pt x="1387" y="68547"/>
                </a:lnTo>
                <a:lnTo>
                  <a:pt x="21456" y="105502"/>
                </a:lnTo>
                <a:lnTo>
                  <a:pt x="44326" y="117428"/>
                </a:lnTo>
                <a:lnTo>
                  <a:pt x="61286" y="116488"/>
                </a:lnTo>
                <a:lnTo>
                  <a:pt x="98846" y="97983"/>
                </a:lnTo>
                <a:lnTo>
                  <a:pt x="113749" y="63152"/>
                </a:lnTo>
                <a:close/>
              </a:path>
            </a:pathLst>
          </a:custGeom>
          <a:solidFill>
            <a:srgbClr val="00CC99"/>
          </a:solidFill>
        </p:spPr>
        <p:txBody>
          <a:bodyPr wrap="square" lIns="0" tIns="0" rIns="0" bIns="0" rtlCol="0"/>
          <a:lstStyle/>
          <a:p>
            <a:endParaRPr/>
          </a:p>
        </p:txBody>
      </p:sp>
      <p:sp>
        <p:nvSpPr>
          <p:cNvPr id="60" name="object 60"/>
          <p:cNvSpPr/>
          <p:nvPr/>
        </p:nvSpPr>
        <p:spPr>
          <a:xfrm>
            <a:off x="3481901" y="5505450"/>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286" y="116488"/>
                </a:lnTo>
                <a:lnTo>
                  <a:pt x="98846" y="97983"/>
                </a:lnTo>
                <a:lnTo>
                  <a:pt x="113749" y="63152"/>
                </a:lnTo>
                <a:lnTo>
                  <a:pt x="112135" y="47556"/>
                </a:lnTo>
                <a:lnTo>
                  <a:pt x="90607" y="11952"/>
                </a:lnTo>
                <a:lnTo>
                  <a:pt x="56711" y="0"/>
                </a:lnTo>
                <a:close/>
              </a:path>
            </a:pathLst>
          </a:custGeom>
          <a:ln w="38100">
            <a:solidFill>
              <a:srgbClr val="000000"/>
            </a:solidFill>
          </a:ln>
        </p:spPr>
        <p:txBody>
          <a:bodyPr wrap="square" lIns="0" tIns="0" rIns="0" bIns="0" rtlCol="0"/>
          <a:lstStyle/>
          <a:p>
            <a:endParaRPr/>
          </a:p>
        </p:txBody>
      </p:sp>
      <p:sp>
        <p:nvSpPr>
          <p:cNvPr id="61" name="object 61"/>
          <p:cNvSpPr/>
          <p:nvPr/>
        </p:nvSpPr>
        <p:spPr>
          <a:xfrm>
            <a:off x="3534041" y="5101590"/>
            <a:ext cx="0" cy="419100"/>
          </a:xfrm>
          <a:custGeom>
            <a:avLst/>
            <a:gdLst/>
            <a:ahLst/>
            <a:cxnLst/>
            <a:rect l="l" t="t" r="r" b="b"/>
            <a:pathLst>
              <a:path h="419100">
                <a:moveTo>
                  <a:pt x="0" y="0"/>
                </a:moveTo>
                <a:lnTo>
                  <a:pt x="0" y="419100"/>
                </a:lnTo>
              </a:path>
            </a:pathLst>
          </a:custGeom>
          <a:ln w="38100">
            <a:solidFill>
              <a:srgbClr val="000000"/>
            </a:solidFill>
          </a:ln>
        </p:spPr>
        <p:txBody>
          <a:bodyPr wrap="square" lIns="0" tIns="0" rIns="0" bIns="0" rtlCol="0"/>
          <a:lstStyle/>
          <a:p>
            <a:endParaRPr/>
          </a:p>
        </p:txBody>
      </p:sp>
      <p:sp>
        <p:nvSpPr>
          <p:cNvPr id="62" name="object 62"/>
          <p:cNvSpPr txBox="1"/>
          <p:nvPr/>
        </p:nvSpPr>
        <p:spPr>
          <a:xfrm>
            <a:off x="2092585" y="4299613"/>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学号</a:t>
            </a:r>
            <a:endParaRPr sz="1400">
              <a:latin typeface="微软雅黑"/>
              <a:cs typeface="微软雅黑"/>
            </a:endParaRPr>
          </a:p>
        </p:txBody>
      </p:sp>
      <p:sp>
        <p:nvSpPr>
          <p:cNvPr id="63" name="object 63"/>
          <p:cNvSpPr txBox="1"/>
          <p:nvPr/>
        </p:nvSpPr>
        <p:spPr>
          <a:xfrm>
            <a:off x="3635637" y="4299613"/>
            <a:ext cx="5581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课程号</a:t>
            </a:r>
            <a:endParaRPr sz="1400">
              <a:latin typeface="微软雅黑"/>
              <a:cs typeface="微软雅黑"/>
            </a:endParaRPr>
          </a:p>
        </p:txBody>
      </p:sp>
      <p:sp>
        <p:nvSpPr>
          <p:cNvPr id="64" name="object 64"/>
          <p:cNvSpPr txBox="1"/>
          <p:nvPr/>
        </p:nvSpPr>
        <p:spPr>
          <a:xfrm>
            <a:off x="2330317" y="5245244"/>
            <a:ext cx="1657350" cy="1105535"/>
          </a:xfrm>
          <a:prstGeom prst="rect">
            <a:avLst/>
          </a:prstGeom>
        </p:spPr>
        <p:txBody>
          <a:bodyPr vert="horz" wrap="square" lIns="0" tIns="0" rIns="0" bIns="0" rtlCol="0">
            <a:spAutoFit/>
          </a:bodyPr>
          <a:lstStyle/>
          <a:p>
            <a:pPr algn="ctr">
              <a:lnSpc>
                <a:spcPct val="100000"/>
              </a:lnSpc>
              <a:tabLst>
                <a:tab pos="1275715" algn="l"/>
              </a:tabLst>
            </a:pPr>
            <a:r>
              <a:rPr sz="1400" b="1" spc="-5" dirty="0">
                <a:latin typeface="微软雅黑"/>
                <a:cs typeface="微软雅黑"/>
              </a:rPr>
              <a:t>产生	发生</a:t>
            </a:r>
            <a:endParaRPr sz="1400">
              <a:latin typeface="微软雅黑"/>
              <a:cs typeface="微软雅黑"/>
            </a:endParaRPr>
          </a:p>
          <a:p>
            <a:pPr>
              <a:lnSpc>
                <a:spcPct val="100000"/>
              </a:lnSpc>
              <a:spcBef>
                <a:spcPts val="9"/>
              </a:spcBef>
            </a:pPr>
            <a:endParaRPr sz="1300">
              <a:latin typeface="Times New Roman"/>
              <a:cs typeface="Times New Roman"/>
            </a:endParaRPr>
          </a:p>
          <a:p>
            <a:pPr marR="57785" algn="ctr">
              <a:lnSpc>
                <a:spcPct val="100000"/>
              </a:lnSpc>
            </a:pPr>
            <a:r>
              <a:rPr sz="1600" b="1" spc="-5" dirty="0">
                <a:latin typeface="微软雅黑"/>
                <a:cs typeface="微软雅黑"/>
              </a:rPr>
              <a:t>学生选课-SC/E3</a:t>
            </a:r>
            <a:endParaRPr sz="1600">
              <a:latin typeface="微软雅黑"/>
              <a:cs typeface="微软雅黑"/>
            </a:endParaRPr>
          </a:p>
          <a:p>
            <a:pPr marL="355600" marR="396875" indent="-15875" algn="ctr">
              <a:lnSpc>
                <a:spcPts val="1650"/>
              </a:lnSpc>
              <a:spcBef>
                <a:spcPts val="430"/>
              </a:spcBef>
            </a:pPr>
            <a:r>
              <a:rPr sz="1400" b="1" spc="-5" dirty="0">
                <a:latin typeface="微软雅黑"/>
                <a:cs typeface="微软雅黑"/>
              </a:rPr>
              <a:t>学号</a:t>
            </a:r>
            <a:r>
              <a:rPr sz="1400" b="1" dirty="0">
                <a:latin typeface="微软雅黑"/>
                <a:cs typeface="微软雅黑"/>
              </a:rPr>
              <a:t>(</a:t>
            </a:r>
            <a:r>
              <a:rPr sz="1400" b="1" spc="-5" dirty="0">
                <a:latin typeface="微软雅黑"/>
                <a:cs typeface="微软雅黑"/>
              </a:rPr>
              <a:t>FK) 课程号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65" name="object 65"/>
          <p:cNvSpPr/>
          <p:nvPr/>
        </p:nvSpPr>
        <p:spPr>
          <a:xfrm>
            <a:off x="6399910" y="3348990"/>
            <a:ext cx="2249805" cy="349885"/>
          </a:xfrm>
          <a:custGeom>
            <a:avLst/>
            <a:gdLst/>
            <a:ahLst/>
            <a:cxnLst/>
            <a:rect l="l" t="t" r="r" b="b"/>
            <a:pathLst>
              <a:path w="2249804" h="349885">
                <a:moveTo>
                  <a:pt x="2249424" y="0"/>
                </a:moveTo>
                <a:lnTo>
                  <a:pt x="1962150" y="0"/>
                </a:lnTo>
                <a:lnTo>
                  <a:pt x="1898142" y="17526"/>
                </a:lnTo>
                <a:lnTo>
                  <a:pt x="1862912" y="27343"/>
                </a:lnTo>
                <a:lnTo>
                  <a:pt x="1827481" y="36981"/>
                </a:lnTo>
                <a:lnTo>
                  <a:pt x="1791880" y="46485"/>
                </a:lnTo>
                <a:lnTo>
                  <a:pt x="1756139" y="55897"/>
                </a:lnTo>
                <a:lnTo>
                  <a:pt x="1648382" y="84032"/>
                </a:lnTo>
                <a:lnTo>
                  <a:pt x="1612387" y="93523"/>
                </a:lnTo>
                <a:lnTo>
                  <a:pt x="1540468" y="112937"/>
                </a:lnTo>
                <a:lnTo>
                  <a:pt x="1468847" y="133223"/>
                </a:lnTo>
                <a:lnTo>
                  <a:pt x="1397769" y="154731"/>
                </a:lnTo>
                <a:lnTo>
                  <a:pt x="1327277" y="177887"/>
                </a:lnTo>
                <a:lnTo>
                  <a:pt x="1258222" y="202829"/>
                </a:lnTo>
                <a:lnTo>
                  <a:pt x="1190244" y="230124"/>
                </a:lnTo>
                <a:lnTo>
                  <a:pt x="1151382" y="249174"/>
                </a:lnTo>
                <a:lnTo>
                  <a:pt x="1119378" y="232410"/>
                </a:lnTo>
                <a:lnTo>
                  <a:pt x="1060374" y="199664"/>
                </a:lnTo>
                <a:lnTo>
                  <a:pt x="998723" y="170284"/>
                </a:lnTo>
                <a:lnTo>
                  <a:pt x="934892" y="143995"/>
                </a:lnTo>
                <a:lnTo>
                  <a:pt x="869349" y="120526"/>
                </a:lnTo>
                <a:lnTo>
                  <a:pt x="802562" y="99602"/>
                </a:lnTo>
                <a:lnTo>
                  <a:pt x="734998" y="80952"/>
                </a:lnTo>
                <a:lnTo>
                  <a:pt x="667127" y="64302"/>
                </a:lnTo>
                <a:lnTo>
                  <a:pt x="599416" y="49378"/>
                </a:lnTo>
                <a:lnTo>
                  <a:pt x="532332" y="35909"/>
                </a:lnTo>
                <a:lnTo>
                  <a:pt x="466344" y="23622"/>
                </a:lnTo>
                <a:lnTo>
                  <a:pt x="315468" y="0"/>
                </a:lnTo>
                <a:lnTo>
                  <a:pt x="0" y="0"/>
                </a:lnTo>
                <a:lnTo>
                  <a:pt x="110490" y="18288"/>
                </a:lnTo>
                <a:lnTo>
                  <a:pt x="151351" y="26580"/>
                </a:lnTo>
                <a:lnTo>
                  <a:pt x="235609" y="43531"/>
                </a:lnTo>
                <a:lnTo>
                  <a:pt x="278757" y="52318"/>
                </a:lnTo>
                <a:lnTo>
                  <a:pt x="322421" y="61398"/>
                </a:lnTo>
                <a:lnTo>
                  <a:pt x="366475" y="70837"/>
                </a:lnTo>
                <a:lnTo>
                  <a:pt x="410795" y="80697"/>
                </a:lnTo>
                <a:lnTo>
                  <a:pt x="455258" y="91044"/>
                </a:lnTo>
                <a:lnTo>
                  <a:pt x="499739" y="101943"/>
                </a:lnTo>
                <a:lnTo>
                  <a:pt x="544115" y="113457"/>
                </a:lnTo>
                <a:lnTo>
                  <a:pt x="588261" y="125650"/>
                </a:lnTo>
                <a:lnTo>
                  <a:pt x="632054" y="138588"/>
                </a:lnTo>
                <a:lnTo>
                  <a:pt x="675369" y="152334"/>
                </a:lnTo>
                <a:lnTo>
                  <a:pt x="718083" y="166953"/>
                </a:lnTo>
                <a:lnTo>
                  <a:pt x="760071" y="182510"/>
                </a:lnTo>
                <a:lnTo>
                  <a:pt x="801209" y="199068"/>
                </a:lnTo>
                <a:lnTo>
                  <a:pt x="841374" y="216692"/>
                </a:lnTo>
                <a:lnTo>
                  <a:pt x="880441" y="235447"/>
                </a:lnTo>
                <a:lnTo>
                  <a:pt x="918286" y="255397"/>
                </a:lnTo>
                <a:lnTo>
                  <a:pt x="954786" y="276606"/>
                </a:lnTo>
                <a:lnTo>
                  <a:pt x="973074" y="290322"/>
                </a:lnTo>
                <a:lnTo>
                  <a:pt x="973074" y="322349"/>
                </a:lnTo>
                <a:lnTo>
                  <a:pt x="1108710" y="349758"/>
                </a:lnTo>
                <a:lnTo>
                  <a:pt x="1267968" y="320040"/>
                </a:lnTo>
                <a:lnTo>
                  <a:pt x="1267968" y="290322"/>
                </a:lnTo>
                <a:lnTo>
                  <a:pt x="1280922" y="279654"/>
                </a:lnTo>
                <a:lnTo>
                  <a:pt x="1315493" y="262713"/>
                </a:lnTo>
                <a:lnTo>
                  <a:pt x="1362994" y="244938"/>
                </a:lnTo>
                <a:lnTo>
                  <a:pt x="1399113" y="232577"/>
                </a:lnTo>
                <a:lnTo>
                  <a:pt x="1447574" y="216830"/>
                </a:lnTo>
                <a:lnTo>
                  <a:pt x="1483902" y="205185"/>
                </a:lnTo>
                <a:lnTo>
                  <a:pt x="1495971" y="201277"/>
                </a:lnTo>
                <a:lnTo>
                  <a:pt x="1508008" y="197337"/>
                </a:lnTo>
                <a:lnTo>
                  <a:pt x="1565148" y="179832"/>
                </a:lnTo>
                <a:lnTo>
                  <a:pt x="1608582" y="167640"/>
                </a:lnTo>
                <a:lnTo>
                  <a:pt x="1628721" y="161448"/>
                </a:lnTo>
                <a:lnTo>
                  <a:pt x="1669257" y="149310"/>
                </a:lnTo>
                <a:lnTo>
                  <a:pt x="1710086" y="137480"/>
                </a:lnTo>
                <a:lnTo>
                  <a:pt x="1751144" y="125935"/>
                </a:lnTo>
                <a:lnTo>
                  <a:pt x="1792370" y="114656"/>
                </a:lnTo>
                <a:lnTo>
                  <a:pt x="1833700" y="103619"/>
                </a:lnTo>
                <a:lnTo>
                  <a:pt x="1875072" y="92804"/>
                </a:lnTo>
                <a:lnTo>
                  <a:pt x="1916424" y="82190"/>
                </a:lnTo>
                <a:lnTo>
                  <a:pt x="1957691" y="71754"/>
                </a:lnTo>
                <a:lnTo>
                  <a:pt x="1998813" y="61475"/>
                </a:lnTo>
                <a:lnTo>
                  <a:pt x="2019300" y="56388"/>
                </a:lnTo>
                <a:lnTo>
                  <a:pt x="2092452" y="37338"/>
                </a:lnTo>
                <a:lnTo>
                  <a:pt x="2168652" y="19050"/>
                </a:lnTo>
                <a:lnTo>
                  <a:pt x="2249424" y="0"/>
                </a:lnTo>
                <a:close/>
              </a:path>
              <a:path w="2249804" h="349885">
                <a:moveTo>
                  <a:pt x="973074" y="322349"/>
                </a:moveTo>
                <a:lnTo>
                  <a:pt x="973074" y="290322"/>
                </a:lnTo>
                <a:lnTo>
                  <a:pt x="814578" y="290322"/>
                </a:lnTo>
                <a:lnTo>
                  <a:pt x="973074" y="322349"/>
                </a:lnTo>
                <a:close/>
              </a:path>
              <a:path w="2249804" h="349885">
                <a:moveTo>
                  <a:pt x="1427226" y="290322"/>
                </a:moveTo>
                <a:lnTo>
                  <a:pt x="1267968" y="290322"/>
                </a:lnTo>
                <a:lnTo>
                  <a:pt x="1267968" y="320040"/>
                </a:lnTo>
                <a:lnTo>
                  <a:pt x="1427226" y="290322"/>
                </a:lnTo>
                <a:close/>
              </a:path>
            </a:pathLst>
          </a:custGeom>
          <a:solidFill>
            <a:srgbClr val="008000"/>
          </a:solidFill>
        </p:spPr>
        <p:txBody>
          <a:bodyPr wrap="square" lIns="0" tIns="0" rIns="0" bIns="0" rtlCol="0"/>
          <a:lstStyle/>
          <a:p>
            <a:endParaRPr/>
          </a:p>
        </p:txBody>
      </p:sp>
      <p:sp>
        <p:nvSpPr>
          <p:cNvPr id="66" name="object 66"/>
          <p:cNvSpPr/>
          <p:nvPr/>
        </p:nvSpPr>
        <p:spPr>
          <a:xfrm>
            <a:off x="7210691" y="3642359"/>
            <a:ext cx="266065" cy="0"/>
          </a:xfrm>
          <a:custGeom>
            <a:avLst/>
            <a:gdLst/>
            <a:ahLst/>
            <a:cxnLst/>
            <a:rect l="l" t="t" r="r" b="b"/>
            <a:pathLst>
              <a:path w="266065">
                <a:moveTo>
                  <a:pt x="0" y="0"/>
                </a:moveTo>
                <a:lnTo>
                  <a:pt x="265938" y="0"/>
                </a:lnTo>
              </a:path>
            </a:pathLst>
          </a:custGeom>
          <a:ln w="6096">
            <a:solidFill>
              <a:srgbClr val="008000"/>
            </a:solidFill>
          </a:ln>
        </p:spPr>
        <p:txBody>
          <a:bodyPr wrap="square" lIns="0" tIns="0" rIns="0" bIns="0" rtlCol="0"/>
          <a:lstStyle/>
          <a:p>
            <a:endParaRPr/>
          </a:p>
        </p:txBody>
      </p:sp>
      <p:sp>
        <p:nvSpPr>
          <p:cNvPr id="67" name="object 67"/>
          <p:cNvSpPr/>
          <p:nvPr/>
        </p:nvSpPr>
        <p:spPr>
          <a:xfrm>
            <a:off x="7212977" y="3639311"/>
            <a:ext cx="399415" cy="64769"/>
          </a:xfrm>
          <a:custGeom>
            <a:avLst/>
            <a:gdLst/>
            <a:ahLst/>
            <a:cxnLst/>
            <a:rect l="l" t="t" r="r" b="b"/>
            <a:pathLst>
              <a:path w="399415" h="64770">
                <a:moveTo>
                  <a:pt x="399288" y="64770"/>
                </a:moveTo>
                <a:lnTo>
                  <a:pt x="107442" y="6096"/>
                </a:lnTo>
                <a:lnTo>
                  <a:pt x="0" y="0"/>
                </a:lnTo>
                <a:lnTo>
                  <a:pt x="294894" y="59436"/>
                </a:lnTo>
                <a:lnTo>
                  <a:pt x="399288" y="64770"/>
                </a:lnTo>
                <a:close/>
              </a:path>
            </a:pathLst>
          </a:custGeom>
          <a:solidFill>
            <a:srgbClr val="008000"/>
          </a:solidFill>
        </p:spPr>
        <p:txBody>
          <a:bodyPr wrap="square" lIns="0" tIns="0" rIns="0" bIns="0" rtlCol="0"/>
          <a:lstStyle/>
          <a:p>
            <a:endParaRPr/>
          </a:p>
        </p:txBody>
      </p:sp>
      <p:sp>
        <p:nvSpPr>
          <p:cNvPr id="68" name="object 68"/>
          <p:cNvSpPr/>
          <p:nvPr/>
        </p:nvSpPr>
        <p:spPr>
          <a:xfrm>
            <a:off x="7733424" y="3642359"/>
            <a:ext cx="196850" cy="0"/>
          </a:xfrm>
          <a:custGeom>
            <a:avLst/>
            <a:gdLst/>
            <a:ahLst/>
            <a:cxnLst/>
            <a:rect l="l" t="t" r="r" b="b"/>
            <a:pathLst>
              <a:path w="196850">
                <a:moveTo>
                  <a:pt x="0" y="0"/>
                </a:moveTo>
                <a:lnTo>
                  <a:pt x="196596" y="0"/>
                </a:lnTo>
              </a:path>
            </a:pathLst>
          </a:custGeom>
          <a:ln w="6096">
            <a:solidFill>
              <a:srgbClr val="008000"/>
            </a:solidFill>
          </a:ln>
        </p:spPr>
        <p:txBody>
          <a:bodyPr wrap="square" lIns="0" tIns="0" rIns="0" bIns="0" rtlCol="0"/>
          <a:lstStyle/>
          <a:p>
            <a:endParaRPr/>
          </a:p>
        </p:txBody>
      </p:sp>
      <p:sp>
        <p:nvSpPr>
          <p:cNvPr id="69" name="object 69"/>
          <p:cNvSpPr/>
          <p:nvPr/>
        </p:nvSpPr>
        <p:spPr>
          <a:xfrm>
            <a:off x="6402196" y="3352038"/>
            <a:ext cx="415290" cy="0"/>
          </a:xfrm>
          <a:custGeom>
            <a:avLst/>
            <a:gdLst/>
            <a:ahLst/>
            <a:cxnLst/>
            <a:rect l="l" t="t" r="r" b="b"/>
            <a:pathLst>
              <a:path w="415290">
                <a:moveTo>
                  <a:pt x="0" y="0"/>
                </a:moveTo>
                <a:lnTo>
                  <a:pt x="415289" y="0"/>
                </a:lnTo>
              </a:path>
            </a:pathLst>
          </a:custGeom>
          <a:ln w="6096">
            <a:solidFill>
              <a:srgbClr val="008000"/>
            </a:solidFill>
          </a:ln>
        </p:spPr>
        <p:txBody>
          <a:bodyPr wrap="square" lIns="0" tIns="0" rIns="0" bIns="0" rtlCol="0"/>
          <a:lstStyle/>
          <a:p>
            <a:endParaRPr/>
          </a:p>
        </p:txBody>
      </p:sp>
      <p:sp>
        <p:nvSpPr>
          <p:cNvPr id="70" name="object 70"/>
          <p:cNvSpPr/>
          <p:nvPr/>
        </p:nvSpPr>
        <p:spPr>
          <a:xfrm>
            <a:off x="8364346" y="3352038"/>
            <a:ext cx="390525" cy="0"/>
          </a:xfrm>
          <a:custGeom>
            <a:avLst/>
            <a:gdLst/>
            <a:ahLst/>
            <a:cxnLst/>
            <a:rect l="l" t="t" r="r" b="b"/>
            <a:pathLst>
              <a:path w="390525">
                <a:moveTo>
                  <a:pt x="0" y="0"/>
                </a:moveTo>
                <a:lnTo>
                  <a:pt x="390144" y="0"/>
                </a:lnTo>
              </a:path>
            </a:pathLst>
          </a:custGeom>
          <a:ln w="6096">
            <a:solidFill>
              <a:srgbClr val="008000"/>
            </a:solidFill>
          </a:ln>
        </p:spPr>
        <p:txBody>
          <a:bodyPr wrap="square" lIns="0" tIns="0" rIns="0" bIns="0" rtlCol="0"/>
          <a:lstStyle/>
          <a:p>
            <a:endParaRPr/>
          </a:p>
        </p:txBody>
      </p:sp>
      <p:sp>
        <p:nvSpPr>
          <p:cNvPr id="71" name="object 71"/>
          <p:cNvSpPr/>
          <p:nvPr/>
        </p:nvSpPr>
        <p:spPr>
          <a:xfrm>
            <a:off x="6503555" y="3355085"/>
            <a:ext cx="2250440" cy="349250"/>
          </a:xfrm>
          <a:custGeom>
            <a:avLst/>
            <a:gdLst/>
            <a:ahLst/>
            <a:cxnLst/>
            <a:rect l="l" t="t" r="r" b="b"/>
            <a:pathLst>
              <a:path w="2250440" h="349250">
                <a:moveTo>
                  <a:pt x="2250186" y="0"/>
                </a:moveTo>
                <a:lnTo>
                  <a:pt x="1962150" y="0"/>
                </a:lnTo>
                <a:lnTo>
                  <a:pt x="1899666" y="17526"/>
                </a:lnTo>
                <a:lnTo>
                  <a:pt x="1864449" y="27325"/>
                </a:lnTo>
                <a:lnTo>
                  <a:pt x="1829005" y="36957"/>
                </a:lnTo>
                <a:lnTo>
                  <a:pt x="1793083" y="46540"/>
                </a:lnTo>
                <a:lnTo>
                  <a:pt x="1757570" y="55891"/>
                </a:lnTo>
                <a:lnTo>
                  <a:pt x="1649549" y="84102"/>
                </a:lnTo>
                <a:lnTo>
                  <a:pt x="1613444" y="93624"/>
                </a:lnTo>
                <a:lnTo>
                  <a:pt x="1541287" y="113099"/>
                </a:lnTo>
                <a:lnTo>
                  <a:pt x="1469424" y="133433"/>
                </a:lnTo>
                <a:lnTo>
                  <a:pt x="1398121" y="154963"/>
                </a:lnTo>
                <a:lnTo>
                  <a:pt x="1327645" y="178030"/>
                </a:lnTo>
                <a:lnTo>
                  <a:pt x="1258264" y="202970"/>
                </a:lnTo>
                <a:lnTo>
                  <a:pt x="1190244" y="230124"/>
                </a:lnTo>
                <a:lnTo>
                  <a:pt x="1152144" y="249174"/>
                </a:lnTo>
                <a:lnTo>
                  <a:pt x="1120140" y="232410"/>
                </a:lnTo>
                <a:lnTo>
                  <a:pt x="1061132" y="199697"/>
                </a:lnTo>
                <a:lnTo>
                  <a:pt x="999523" y="170358"/>
                </a:lnTo>
                <a:lnTo>
                  <a:pt x="935769" y="144114"/>
                </a:lnTo>
                <a:lnTo>
                  <a:pt x="870328" y="120685"/>
                </a:lnTo>
                <a:lnTo>
                  <a:pt x="803657" y="99793"/>
                </a:lnTo>
                <a:lnTo>
                  <a:pt x="736214" y="81159"/>
                </a:lnTo>
                <a:lnTo>
                  <a:pt x="668456" y="64503"/>
                </a:lnTo>
                <a:lnTo>
                  <a:pt x="600841" y="49548"/>
                </a:lnTo>
                <a:lnTo>
                  <a:pt x="533825" y="36014"/>
                </a:lnTo>
                <a:lnTo>
                  <a:pt x="467868" y="23622"/>
                </a:lnTo>
                <a:lnTo>
                  <a:pt x="316230" y="0"/>
                </a:lnTo>
                <a:lnTo>
                  <a:pt x="0" y="0"/>
                </a:lnTo>
                <a:lnTo>
                  <a:pt x="111252" y="18288"/>
                </a:lnTo>
                <a:lnTo>
                  <a:pt x="151981" y="26661"/>
                </a:lnTo>
                <a:lnTo>
                  <a:pt x="236066" y="43700"/>
                </a:lnTo>
                <a:lnTo>
                  <a:pt x="279166" y="52499"/>
                </a:lnTo>
                <a:lnTo>
                  <a:pt x="322801" y="61575"/>
                </a:lnTo>
                <a:lnTo>
                  <a:pt x="366844" y="70994"/>
                </a:lnTo>
                <a:lnTo>
                  <a:pt x="411167" y="80824"/>
                </a:lnTo>
                <a:lnTo>
                  <a:pt x="455642" y="91132"/>
                </a:lnTo>
                <a:lnTo>
                  <a:pt x="500142" y="101986"/>
                </a:lnTo>
                <a:lnTo>
                  <a:pt x="544539" y="113452"/>
                </a:lnTo>
                <a:lnTo>
                  <a:pt x="588706" y="125598"/>
                </a:lnTo>
                <a:lnTo>
                  <a:pt x="632514" y="138491"/>
                </a:lnTo>
                <a:lnTo>
                  <a:pt x="675837" y="152198"/>
                </a:lnTo>
                <a:lnTo>
                  <a:pt x="718547" y="166788"/>
                </a:lnTo>
                <a:lnTo>
                  <a:pt x="760517" y="182326"/>
                </a:lnTo>
                <a:lnTo>
                  <a:pt x="801617" y="198880"/>
                </a:lnTo>
                <a:lnTo>
                  <a:pt x="841722" y="216518"/>
                </a:lnTo>
                <a:lnTo>
                  <a:pt x="880704" y="235307"/>
                </a:lnTo>
                <a:lnTo>
                  <a:pt x="918434" y="255314"/>
                </a:lnTo>
                <a:lnTo>
                  <a:pt x="954786" y="276606"/>
                </a:lnTo>
                <a:lnTo>
                  <a:pt x="973836" y="290322"/>
                </a:lnTo>
                <a:lnTo>
                  <a:pt x="973836" y="322008"/>
                </a:lnTo>
                <a:lnTo>
                  <a:pt x="1109472" y="348996"/>
                </a:lnTo>
                <a:lnTo>
                  <a:pt x="1268730" y="319588"/>
                </a:lnTo>
                <a:lnTo>
                  <a:pt x="1268730" y="290322"/>
                </a:lnTo>
                <a:lnTo>
                  <a:pt x="1282446" y="279654"/>
                </a:lnTo>
                <a:lnTo>
                  <a:pt x="1327990" y="258175"/>
                </a:lnTo>
                <a:lnTo>
                  <a:pt x="1375698" y="240703"/>
                </a:lnTo>
                <a:lnTo>
                  <a:pt x="1411956" y="228404"/>
                </a:lnTo>
                <a:lnTo>
                  <a:pt x="1448396" y="216642"/>
                </a:lnTo>
                <a:lnTo>
                  <a:pt x="1496918" y="201560"/>
                </a:lnTo>
                <a:lnTo>
                  <a:pt x="1508986" y="197862"/>
                </a:lnTo>
                <a:lnTo>
                  <a:pt x="1566672" y="179832"/>
                </a:lnTo>
                <a:lnTo>
                  <a:pt x="1609344" y="167640"/>
                </a:lnTo>
                <a:lnTo>
                  <a:pt x="1629456" y="161437"/>
                </a:lnTo>
                <a:lnTo>
                  <a:pt x="1649664" y="155317"/>
                </a:lnTo>
                <a:lnTo>
                  <a:pt x="1690333" y="143314"/>
                </a:lnTo>
                <a:lnTo>
                  <a:pt x="1731282" y="131611"/>
                </a:lnTo>
                <a:lnTo>
                  <a:pt x="1772444" y="120187"/>
                </a:lnTo>
                <a:lnTo>
                  <a:pt x="1813750" y="109023"/>
                </a:lnTo>
                <a:lnTo>
                  <a:pt x="1855132" y="98098"/>
                </a:lnTo>
                <a:lnTo>
                  <a:pt x="1896523" y="87392"/>
                </a:lnTo>
                <a:lnTo>
                  <a:pt x="1937853" y="76885"/>
                </a:lnTo>
                <a:lnTo>
                  <a:pt x="1979056" y="66557"/>
                </a:lnTo>
                <a:lnTo>
                  <a:pt x="2020062" y="56388"/>
                </a:lnTo>
                <a:lnTo>
                  <a:pt x="2093976" y="37338"/>
                </a:lnTo>
                <a:lnTo>
                  <a:pt x="2169414" y="19812"/>
                </a:lnTo>
                <a:lnTo>
                  <a:pt x="2250186" y="0"/>
                </a:lnTo>
                <a:close/>
              </a:path>
              <a:path w="2250440" h="349250">
                <a:moveTo>
                  <a:pt x="973836" y="322008"/>
                </a:moveTo>
                <a:lnTo>
                  <a:pt x="973836" y="290322"/>
                </a:lnTo>
                <a:lnTo>
                  <a:pt x="814578" y="290322"/>
                </a:lnTo>
                <a:lnTo>
                  <a:pt x="973836" y="322008"/>
                </a:lnTo>
                <a:close/>
              </a:path>
              <a:path w="2250440" h="349250">
                <a:moveTo>
                  <a:pt x="1427226" y="290322"/>
                </a:moveTo>
                <a:lnTo>
                  <a:pt x="1268730" y="290322"/>
                </a:lnTo>
                <a:lnTo>
                  <a:pt x="1268730" y="319588"/>
                </a:lnTo>
                <a:lnTo>
                  <a:pt x="1427226" y="290322"/>
                </a:lnTo>
                <a:close/>
              </a:path>
            </a:pathLst>
          </a:custGeom>
          <a:solidFill>
            <a:srgbClr val="00FF00"/>
          </a:solidFill>
        </p:spPr>
        <p:txBody>
          <a:bodyPr wrap="square" lIns="0" tIns="0" rIns="0" bIns="0" rtlCol="0"/>
          <a:lstStyle/>
          <a:p>
            <a:endParaRPr/>
          </a:p>
        </p:txBody>
      </p:sp>
      <p:sp>
        <p:nvSpPr>
          <p:cNvPr id="72" name="object 72"/>
          <p:cNvSpPr/>
          <p:nvPr/>
        </p:nvSpPr>
        <p:spPr>
          <a:xfrm>
            <a:off x="1929269" y="3293364"/>
            <a:ext cx="2249805" cy="349885"/>
          </a:xfrm>
          <a:custGeom>
            <a:avLst/>
            <a:gdLst/>
            <a:ahLst/>
            <a:cxnLst/>
            <a:rect l="l" t="t" r="r" b="b"/>
            <a:pathLst>
              <a:path w="2249804" h="349885">
                <a:moveTo>
                  <a:pt x="2249424" y="0"/>
                </a:moveTo>
                <a:lnTo>
                  <a:pt x="1962150" y="0"/>
                </a:lnTo>
                <a:lnTo>
                  <a:pt x="1898142" y="17526"/>
                </a:lnTo>
                <a:lnTo>
                  <a:pt x="1862912" y="27343"/>
                </a:lnTo>
                <a:lnTo>
                  <a:pt x="1827481" y="36981"/>
                </a:lnTo>
                <a:lnTo>
                  <a:pt x="1791880" y="46485"/>
                </a:lnTo>
                <a:lnTo>
                  <a:pt x="1756139" y="55897"/>
                </a:lnTo>
                <a:lnTo>
                  <a:pt x="1648382" y="84032"/>
                </a:lnTo>
                <a:lnTo>
                  <a:pt x="1612387" y="93523"/>
                </a:lnTo>
                <a:lnTo>
                  <a:pt x="1540468" y="112937"/>
                </a:lnTo>
                <a:lnTo>
                  <a:pt x="1468847" y="133223"/>
                </a:lnTo>
                <a:lnTo>
                  <a:pt x="1397769" y="154731"/>
                </a:lnTo>
                <a:lnTo>
                  <a:pt x="1327277" y="177887"/>
                </a:lnTo>
                <a:lnTo>
                  <a:pt x="1258222" y="202829"/>
                </a:lnTo>
                <a:lnTo>
                  <a:pt x="1190244" y="230124"/>
                </a:lnTo>
                <a:lnTo>
                  <a:pt x="1151382" y="249174"/>
                </a:lnTo>
                <a:lnTo>
                  <a:pt x="1119378" y="232410"/>
                </a:lnTo>
                <a:lnTo>
                  <a:pt x="1060374" y="199664"/>
                </a:lnTo>
                <a:lnTo>
                  <a:pt x="998723" y="170284"/>
                </a:lnTo>
                <a:lnTo>
                  <a:pt x="934892" y="143995"/>
                </a:lnTo>
                <a:lnTo>
                  <a:pt x="869349" y="120526"/>
                </a:lnTo>
                <a:lnTo>
                  <a:pt x="802562" y="99602"/>
                </a:lnTo>
                <a:lnTo>
                  <a:pt x="734998" y="80952"/>
                </a:lnTo>
                <a:lnTo>
                  <a:pt x="667127" y="64302"/>
                </a:lnTo>
                <a:lnTo>
                  <a:pt x="599416" y="49378"/>
                </a:lnTo>
                <a:lnTo>
                  <a:pt x="532332" y="35909"/>
                </a:lnTo>
                <a:lnTo>
                  <a:pt x="466344" y="23622"/>
                </a:lnTo>
                <a:lnTo>
                  <a:pt x="315468" y="0"/>
                </a:lnTo>
                <a:lnTo>
                  <a:pt x="0" y="0"/>
                </a:lnTo>
                <a:lnTo>
                  <a:pt x="110490" y="18288"/>
                </a:lnTo>
                <a:lnTo>
                  <a:pt x="151351" y="26580"/>
                </a:lnTo>
                <a:lnTo>
                  <a:pt x="235608" y="43531"/>
                </a:lnTo>
                <a:lnTo>
                  <a:pt x="278756" y="52318"/>
                </a:lnTo>
                <a:lnTo>
                  <a:pt x="322419" y="61398"/>
                </a:lnTo>
                <a:lnTo>
                  <a:pt x="366472" y="70837"/>
                </a:lnTo>
                <a:lnTo>
                  <a:pt x="410792" y="80697"/>
                </a:lnTo>
                <a:lnTo>
                  <a:pt x="455254" y="91044"/>
                </a:lnTo>
                <a:lnTo>
                  <a:pt x="499735" y="101943"/>
                </a:lnTo>
                <a:lnTo>
                  <a:pt x="544110" y="113457"/>
                </a:lnTo>
                <a:lnTo>
                  <a:pt x="588256" y="125650"/>
                </a:lnTo>
                <a:lnTo>
                  <a:pt x="632049" y="138588"/>
                </a:lnTo>
                <a:lnTo>
                  <a:pt x="675364" y="152334"/>
                </a:lnTo>
                <a:lnTo>
                  <a:pt x="718077" y="166953"/>
                </a:lnTo>
                <a:lnTo>
                  <a:pt x="760065" y="182510"/>
                </a:lnTo>
                <a:lnTo>
                  <a:pt x="801204" y="199068"/>
                </a:lnTo>
                <a:lnTo>
                  <a:pt x="841369" y="216692"/>
                </a:lnTo>
                <a:lnTo>
                  <a:pt x="880438" y="235447"/>
                </a:lnTo>
                <a:lnTo>
                  <a:pt x="918284" y="255397"/>
                </a:lnTo>
                <a:lnTo>
                  <a:pt x="954786" y="276606"/>
                </a:lnTo>
                <a:lnTo>
                  <a:pt x="973074" y="290322"/>
                </a:lnTo>
                <a:lnTo>
                  <a:pt x="973074" y="322349"/>
                </a:lnTo>
                <a:lnTo>
                  <a:pt x="1108710" y="349758"/>
                </a:lnTo>
                <a:lnTo>
                  <a:pt x="1267968" y="320040"/>
                </a:lnTo>
                <a:lnTo>
                  <a:pt x="1267968" y="290322"/>
                </a:lnTo>
                <a:lnTo>
                  <a:pt x="1280922" y="279654"/>
                </a:lnTo>
                <a:lnTo>
                  <a:pt x="1315493" y="262711"/>
                </a:lnTo>
                <a:lnTo>
                  <a:pt x="1362994" y="244932"/>
                </a:lnTo>
                <a:lnTo>
                  <a:pt x="1399113" y="232572"/>
                </a:lnTo>
                <a:lnTo>
                  <a:pt x="1447574" y="216827"/>
                </a:lnTo>
                <a:lnTo>
                  <a:pt x="1483902" y="205184"/>
                </a:lnTo>
                <a:lnTo>
                  <a:pt x="1495971" y="201276"/>
                </a:lnTo>
                <a:lnTo>
                  <a:pt x="1508008" y="197337"/>
                </a:lnTo>
                <a:lnTo>
                  <a:pt x="1565148" y="179832"/>
                </a:lnTo>
                <a:lnTo>
                  <a:pt x="1608582" y="167640"/>
                </a:lnTo>
                <a:lnTo>
                  <a:pt x="1628719" y="161448"/>
                </a:lnTo>
                <a:lnTo>
                  <a:pt x="1669253" y="149310"/>
                </a:lnTo>
                <a:lnTo>
                  <a:pt x="1710080" y="137480"/>
                </a:lnTo>
                <a:lnTo>
                  <a:pt x="1751139" y="125935"/>
                </a:lnTo>
                <a:lnTo>
                  <a:pt x="1792365" y="114656"/>
                </a:lnTo>
                <a:lnTo>
                  <a:pt x="1833696" y="103619"/>
                </a:lnTo>
                <a:lnTo>
                  <a:pt x="1875069" y="92804"/>
                </a:lnTo>
                <a:lnTo>
                  <a:pt x="1916422" y="82190"/>
                </a:lnTo>
                <a:lnTo>
                  <a:pt x="1957691" y="71754"/>
                </a:lnTo>
                <a:lnTo>
                  <a:pt x="1998813" y="61475"/>
                </a:lnTo>
                <a:lnTo>
                  <a:pt x="2019300" y="56388"/>
                </a:lnTo>
                <a:lnTo>
                  <a:pt x="2092452" y="37338"/>
                </a:lnTo>
                <a:lnTo>
                  <a:pt x="2168652" y="19050"/>
                </a:lnTo>
                <a:lnTo>
                  <a:pt x="2249424" y="0"/>
                </a:lnTo>
                <a:close/>
              </a:path>
              <a:path w="2249804" h="349885">
                <a:moveTo>
                  <a:pt x="973074" y="322349"/>
                </a:moveTo>
                <a:lnTo>
                  <a:pt x="973074" y="290322"/>
                </a:lnTo>
                <a:lnTo>
                  <a:pt x="814578" y="290322"/>
                </a:lnTo>
                <a:lnTo>
                  <a:pt x="973074" y="322349"/>
                </a:lnTo>
                <a:close/>
              </a:path>
              <a:path w="2249804" h="349885">
                <a:moveTo>
                  <a:pt x="1427226" y="290322"/>
                </a:moveTo>
                <a:lnTo>
                  <a:pt x="1267968" y="290322"/>
                </a:lnTo>
                <a:lnTo>
                  <a:pt x="1267968" y="320040"/>
                </a:lnTo>
                <a:lnTo>
                  <a:pt x="1427226" y="290322"/>
                </a:lnTo>
                <a:close/>
              </a:path>
            </a:pathLst>
          </a:custGeom>
          <a:solidFill>
            <a:srgbClr val="008000"/>
          </a:solidFill>
        </p:spPr>
        <p:txBody>
          <a:bodyPr wrap="square" lIns="0" tIns="0" rIns="0" bIns="0" rtlCol="0"/>
          <a:lstStyle/>
          <a:p>
            <a:endParaRPr/>
          </a:p>
        </p:txBody>
      </p:sp>
      <p:sp>
        <p:nvSpPr>
          <p:cNvPr id="73" name="object 73"/>
          <p:cNvSpPr/>
          <p:nvPr/>
        </p:nvSpPr>
        <p:spPr>
          <a:xfrm>
            <a:off x="2740037" y="3586734"/>
            <a:ext cx="266065" cy="0"/>
          </a:xfrm>
          <a:custGeom>
            <a:avLst/>
            <a:gdLst/>
            <a:ahLst/>
            <a:cxnLst/>
            <a:rect l="l" t="t" r="r" b="b"/>
            <a:pathLst>
              <a:path w="266064">
                <a:moveTo>
                  <a:pt x="0" y="0"/>
                </a:moveTo>
                <a:lnTo>
                  <a:pt x="265938" y="0"/>
                </a:lnTo>
              </a:path>
            </a:pathLst>
          </a:custGeom>
          <a:ln w="6096">
            <a:solidFill>
              <a:srgbClr val="008000"/>
            </a:solidFill>
          </a:ln>
        </p:spPr>
        <p:txBody>
          <a:bodyPr wrap="square" lIns="0" tIns="0" rIns="0" bIns="0" rtlCol="0"/>
          <a:lstStyle/>
          <a:p>
            <a:endParaRPr/>
          </a:p>
        </p:txBody>
      </p:sp>
      <p:sp>
        <p:nvSpPr>
          <p:cNvPr id="74" name="object 74"/>
          <p:cNvSpPr/>
          <p:nvPr/>
        </p:nvSpPr>
        <p:spPr>
          <a:xfrm>
            <a:off x="2742323" y="3583685"/>
            <a:ext cx="399415" cy="64769"/>
          </a:xfrm>
          <a:custGeom>
            <a:avLst/>
            <a:gdLst/>
            <a:ahLst/>
            <a:cxnLst/>
            <a:rect l="l" t="t" r="r" b="b"/>
            <a:pathLst>
              <a:path w="399414" h="64770">
                <a:moveTo>
                  <a:pt x="399288" y="64770"/>
                </a:moveTo>
                <a:lnTo>
                  <a:pt x="107441" y="6096"/>
                </a:lnTo>
                <a:lnTo>
                  <a:pt x="0" y="0"/>
                </a:lnTo>
                <a:lnTo>
                  <a:pt x="294894" y="59436"/>
                </a:lnTo>
                <a:lnTo>
                  <a:pt x="399288" y="64770"/>
                </a:lnTo>
                <a:close/>
              </a:path>
            </a:pathLst>
          </a:custGeom>
          <a:solidFill>
            <a:srgbClr val="008000"/>
          </a:solidFill>
        </p:spPr>
        <p:txBody>
          <a:bodyPr wrap="square" lIns="0" tIns="0" rIns="0" bIns="0" rtlCol="0"/>
          <a:lstStyle/>
          <a:p>
            <a:endParaRPr/>
          </a:p>
        </p:txBody>
      </p:sp>
      <p:sp>
        <p:nvSpPr>
          <p:cNvPr id="75" name="object 75"/>
          <p:cNvSpPr/>
          <p:nvPr/>
        </p:nvSpPr>
        <p:spPr>
          <a:xfrm>
            <a:off x="3262769" y="3586734"/>
            <a:ext cx="196850" cy="0"/>
          </a:xfrm>
          <a:custGeom>
            <a:avLst/>
            <a:gdLst/>
            <a:ahLst/>
            <a:cxnLst/>
            <a:rect l="l" t="t" r="r" b="b"/>
            <a:pathLst>
              <a:path w="196850">
                <a:moveTo>
                  <a:pt x="0" y="0"/>
                </a:moveTo>
                <a:lnTo>
                  <a:pt x="196596" y="0"/>
                </a:lnTo>
              </a:path>
            </a:pathLst>
          </a:custGeom>
          <a:ln w="6096">
            <a:solidFill>
              <a:srgbClr val="008000"/>
            </a:solidFill>
          </a:ln>
        </p:spPr>
        <p:txBody>
          <a:bodyPr wrap="square" lIns="0" tIns="0" rIns="0" bIns="0" rtlCol="0"/>
          <a:lstStyle/>
          <a:p>
            <a:endParaRPr/>
          </a:p>
        </p:txBody>
      </p:sp>
      <p:sp>
        <p:nvSpPr>
          <p:cNvPr id="76" name="object 76"/>
          <p:cNvSpPr/>
          <p:nvPr/>
        </p:nvSpPr>
        <p:spPr>
          <a:xfrm>
            <a:off x="1931555" y="3296411"/>
            <a:ext cx="415290" cy="0"/>
          </a:xfrm>
          <a:custGeom>
            <a:avLst/>
            <a:gdLst/>
            <a:ahLst/>
            <a:cxnLst/>
            <a:rect l="l" t="t" r="r" b="b"/>
            <a:pathLst>
              <a:path w="415289">
                <a:moveTo>
                  <a:pt x="0" y="0"/>
                </a:moveTo>
                <a:lnTo>
                  <a:pt x="415290" y="0"/>
                </a:lnTo>
              </a:path>
            </a:pathLst>
          </a:custGeom>
          <a:ln w="6096">
            <a:solidFill>
              <a:srgbClr val="008000"/>
            </a:solidFill>
          </a:ln>
        </p:spPr>
        <p:txBody>
          <a:bodyPr wrap="square" lIns="0" tIns="0" rIns="0" bIns="0" rtlCol="0"/>
          <a:lstStyle/>
          <a:p>
            <a:endParaRPr/>
          </a:p>
        </p:txBody>
      </p:sp>
      <p:sp>
        <p:nvSpPr>
          <p:cNvPr id="77" name="object 77"/>
          <p:cNvSpPr/>
          <p:nvPr/>
        </p:nvSpPr>
        <p:spPr>
          <a:xfrm>
            <a:off x="3893705" y="3296411"/>
            <a:ext cx="390525" cy="0"/>
          </a:xfrm>
          <a:custGeom>
            <a:avLst/>
            <a:gdLst/>
            <a:ahLst/>
            <a:cxnLst/>
            <a:rect l="l" t="t" r="r" b="b"/>
            <a:pathLst>
              <a:path w="390525">
                <a:moveTo>
                  <a:pt x="0" y="0"/>
                </a:moveTo>
                <a:lnTo>
                  <a:pt x="390143" y="0"/>
                </a:lnTo>
              </a:path>
            </a:pathLst>
          </a:custGeom>
          <a:ln w="6096">
            <a:solidFill>
              <a:srgbClr val="008000"/>
            </a:solidFill>
          </a:ln>
        </p:spPr>
        <p:txBody>
          <a:bodyPr wrap="square" lIns="0" tIns="0" rIns="0" bIns="0" rtlCol="0"/>
          <a:lstStyle/>
          <a:p>
            <a:endParaRPr/>
          </a:p>
        </p:txBody>
      </p:sp>
      <p:sp>
        <p:nvSpPr>
          <p:cNvPr id="78" name="object 78"/>
          <p:cNvSpPr/>
          <p:nvPr/>
        </p:nvSpPr>
        <p:spPr>
          <a:xfrm>
            <a:off x="2032901" y="3299459"/>
            <a:ext cx="2250440" cy="349250"/>
          </a:xfrm>
          <a:custGeom>
            <a:avLst/>
            <a:gdLst/>
            <a:ahLst/>
            <a:cxnLst/>
            <a:rect l="l" t="t" r="r" b="b"/>
            <a:pathLst>
              <a:path w="2250440" h="349250">
                <a:moveTo>
                  <a:pt x="2250186" y="0"/>
                </a:moveTo>
                <a:lnTo>
                  <a:pt x="1962150" y="0"/>
                </a:lnTo>
                <a:lnTo>
                  <a:pt x="1899666" y="17526"/>
                </a:lnTo>
                <a:lnTo>
                  <a:pt x="1864449" y="27325"/>
                </a:lnTo>
                <a:lnTo>
                  <a:pt x="1829005" y="36957"/>
                </a:lnTo>
                <a:lnTo>
                  <a:pt x="1793083" y="46540"/>
                </a:lnTo>
                <a:lnTo>
                  <a:pt x="1757570" y="55891"/>
                </a:lnTo>
                <a:lnTo>
                  <a:pt x="1649549" y="84102"/>
                </a:lnTo>
                <a:lnTo>
                  <a:pt x="1613444" y="93624"/>
                </a:lnTo>
                <a:lnTo>
                  <a:pt x="1541287" y="113099"/>
                </a:lnTo>
                <a:lnTo>
                  <a:pt x="1469424" y="133433"/>
                </a:lnTo>
                <a:lnTo>
                  <a:pt x="1398121" y="154963"/>
                </a:lnTo>
                <a:lnTo>
                  <a:pt x="1327645" y="178030"/>
                </a:lnTo>
                <a:lnTo>
                  <a:pt x="1258264" y="202970"/>
                </a:lnTo>
                <a:lnTo>
                  <a:pt x="1190244" y="230124"/>
                </a:lnTo>
                <a:lnTo>
                  <a:pt x="1152144" y="249174"/>
                </a:lnTo>
                <a:lnTo>
                  <a:pt x="1120140" y="232410"/>
                </a:lnTo>
                <a:lnTo>
                  <a:pt x="1061133" y="199697"/>
                </a:lnTo>
                <a:lnTo>
                  <a:pt x="999524" y="170358"/>
                </a:lnTo>
                <a:lnTo>
                  <a:pt x="935771" y="144114"/>
                </a:lnTo>
                <a:lnTo>
                  <a:pt x="870332" y="120685"/>
                </a:lnTo>
                <a:lnTo>
                  <a:pt x="803662" y="99793"/>
                </a:lnTo>
                <a:lnTo>
                  <a:pt x="736220" y="81159"/>
                </a:lnTo>
                <a:lnTo>
                  <a:pt x="668462" y="64503"/>
                </a:lnTo>
                <a:lnTo>
                  <a:pt x="600846" y="49548"/>
                </a:lnTo>
                <a:lnTo>
                  <a:pt x="533829" y="36014"/>
                </a:lnTo>
                <a:lnTo>
                  <a:pt x="467868" y="23622"/>
                </a:lnTo>
                <a:lnTo>
                  <a:pt x="316230" y="0"/>
                </a:lnTo>
                <a:lnTo>
                  <a:pt x="0" y="0"/>
                </a:lnTo>
                <a:lnTo>
                  <a:pt x="111252" y="18288"/>
                </a:lnTo>
                <a:lnTo>
                  <a:pt x="151981" y="26660"/>
                </a:lnTo>
                <a:lnTo>
                  <a:pt x="236066" y="43696"/>
                </a:lnTo>
                <a:lnTo>
                  <a:pt x="279167" y="52495"/>
                </a:lnTo>
                <a:lnTo>
                  <a:pt x="322803" y="61570"/>
                </a:lnTo>
                <a:lnTo>
                  <a:pt x="366846" y="70989"/>
                </a:lnTo>
                <a:lnTo>
                  <a:pt x="411170" y="80819"/>
                </a:lnTo>
                <a:lnTo>
                  <a:pt x="455646" y="91127"/>
                </a:lnTo>
                <a:lnTo>
                  <a:pt x="500146" y="101981"/>
                </a:lnTo>
                <a:lnTo>
                  <a:pt x="544544" y="113447"/>
                </a:lnTo>
                <a:lnTo>
                  <a:pt x="588711" y="125593"/>
                </a:lnTo>
                <a:lnTo>
                  <a:pt x="632520" y="138487"/>
                </a:lnTo>
                <a:lnTo>
                  <a:pt x="675843" y="152195"/>
                </a:lnTo>
                <a:lnTo>
                  <a:pt x="718553" y="166785"/>
                </a:lnTo>
                <a:lnTo>
                  <a:pt x="760522" y="182324"/>
                </a:lnTo>
                <a:lnTo>
                  <a:pt x="801622" y="198879"/>
                </a:lnTo>
                <a:lnTo>
                  <a:pt x="841726" y="216517"/>
                </a:lnTo>
                <a:lnTo>
                  <a:pt x="880707" y="235307"/>
                </a:lnTo>
                <a:lnTo>
                  <a:pt x="918436" y="255313"/>
                </a:lnTo>
                <a:lnTo>
                  <a:pt x="954786" y="276606"/>
                </a:lnTo>
                <a:lnTo>
                  <a:pt x="973836" y="290322"/>
                </a:lnTo>
                <a:lnTo>
                  <a:pt x="973836" y="322008"/>
                </a:lnTo>
                <a:lnTo>
                  <a:pt x="1109472" y="348996"/>
                </a:lnTo>
                <a:lnTo>
                  <a:pt x="1268730" y="319588"/>
                </a:lnTo>
                <a:lnTo>
                  <a:pt x="1268730" y="290322"/>
                </a:lnTo>
                <a:lnTo>
                  <a:pt x="1282446" y="279654"/>
                </a:lnTo>
                <a:lnTo>
                  <a:pt x="1327990" y="258175"/>
                </a:lnTo>
                <a:lnTo>
                  <a:pt x="1375698" y="240703"/>
                </a:lnTo>
                <a:lnTo>
                  <a:pt x="1411956" y="228404"/>
                </a:lnTo>
                <a:lnTo>
                  <a:pt x="1448396" y="216642"/>
                </a:lnTo>
                <a:lnTo>
                  <a:pt x="1496918" y="201560"/>
                </a:lnTo>
                <a:lnTo>
                  <a:pt x="1508986" y="197862"/>
                </a:lnTo>
                <a:lnTo>
                  <a:pt x="1566672" y="179832"/>
                </a:lnTo>
                <a:lnTo>
                  <a:pt x="1609344" y="167640"/>
                </a:lnTo>
                <a:lnTo>
                  <a:pt x="1629456" y="161437"/>
                </a:lnTo>
                <a:lnTo>
                  <a:pt x="1649664" y="155317"/>
                </a:lnTo>
                <a:lnTo>
                  <a:pt x="1690333" y="143314"/>
                </a:lnTo>
                <a:lnTo>
                  <a:pt x="1731282" y="131611"/>
                </a:lnTo>
                <a:lnTo>
                  <a:pt x="1772444" y="120187"/>
                </a:lnTo>
                <a:lnTo>
                  <a:pt x="1813750" y="109023"/>
                </a:lnTo>
                <a:lnTo>
                  <a:pt x="1855132" y="98098"/>
                </a:lnTo>
                <a:lnTo>
                  <a:pt x="1896523" y="87392"/>
                </a:lnTo>
                <a:lnTo>
                  <a:pt x="1937853" y="76885"/>
                </a:lnTo>
                <a:lnTo>
                  <a:pt x="1979056" y="66557"/>
                </a:lnTo>
                <a:lnTo>
                  <a:pt x="2020062" y="56388"/>
                </a:lnTo>
                <a:lnTo>
                  <a:pt x="2093976" y="37338"/>
                </a:lnTo>
                <a:lnTo>
                  <a:pt x="2169414" y="19812"/>
                </a:lnTo>
                <a:lnTo>
                  <a:pt x="2250186" y="0"/>
                </a:lnTo>
                <a:close/>
              </a:path>
              <a:path w="2250440" h="349250">
                <a:moveTo>
                  <a:pt x="973836" y="322008"/>
                </a:moveTo>
                <a:lnTo>
                  <a:pt x="973836" y="290322"/>
                </a:lnTo>
                <a:lnTo>
                  <a:pt x="814578" y="290322"/>
                </a:lnTo>
                <a:lnTo>
                  <a:pt x="973836" y="322008"/>
                </a:lnTo>
                <a:close/>
              </a:path>
              <a:path w="2250440" h="349250">
                <a:moveTo>
                  <a:pt x="1427226" y="290322"/>
                </a:moveTo>
                <a:lnTo>
                  <a:pt x="1268730" y="290322"/>
                </a:lnTo>
                <a:lnTo>
                  <a:pt x="1268730" y="319588"/>
                </a:lnTo>
                <a:lnTo>
                  <a:pt x="1427226" y="290322"/>
                </a:lnTo>
                <a:close/>
              </a:path>
            </a:pathLst>
          </a:custGeom>
          <a:solidFill>
            <a:srgbClr val="00FF00"/>
          </a:solidFill>
        </p:spPr>
        <p:txBody>
          <a:bodyPr wrap="square" lIns="0" tIns="0" rIns="0" bIns="0" rtlCol="0"/>
          <a:lstStyle/>
          <a:p>
            <a:endParaRPr/>
          </a:p>
        </p:txBody>
      </p:sp>
      <p:sp>
        <p:nvSpPr>
          <p:cNvPr id="79" name="object 79"/>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的非确定联系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怎样处理非确定联</a:t>
            </a:r>
            <a:r>
              <a:rPr sz="2000" dirty="0">
                <a:solidFill>
                  <a:srgbClr val="FFFFFF"/>
                </a:solidFill>
                <a:latin typeface="华文中宋"/>
                <a:cs typeface="华文中宋"/>
              </a:rPr>
              <a:t>系</a:t>
            </a:r>
            <a:r>
              <a:rPr sz="2000" spc="-5" dirty="0">
                <a:solidFill>
                  <a:srgbClr val="FFFFFF"/>
                </a:solidFill>
                <a:latin typeface="Arial"/>
                <a:cs typeface="Arial"/>
              </a:rPr>
              <a:t>?</a:t>
            </a:r>
            <a:endParaRPr sz="2000">
              <a:latin typeface="Arial"/>
              <a:cs typeface="Arial"/>
            </a:endParaRPr>
          </a:p>
        </p:txBody>
      </p:sp>
      <p:sp>
        <p:nvSpPr>
          <p:cNvPr id="80" name="标题 6">
            <a:extLst>
              <a:ext uri="{FF2B5EF4-FFF2-40B4-BE49-F238E27FC236}">
                <a16:creationId xmlns:a16="http://schemas.microsoft.com/office/drawing/2014/main" id="{CADF9EBE-3991-4806-8322-D2132BB257E0}"/>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的不确定联系</a:t>
            </a:r>
            <a:endParaRPr lang="zh-CN" altLang="en-US" kern="0" dirty="0">
              <a:solidFill>
                <a:sysClr val="windowText" lastClr="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46339" y="2830067"/>
            <a:ext cx="2992755" cy="3721735"/>
          </a:xfrm>
          <a:custGeom>
            <a:avLst/>
            <a:gdLst/>
            <a:ahLst/>
            <a:cxnLst/>
            <a:rect l="l" t="t" r="r" b="b"/>
            <a:pathLst>
              <a:path w="2992754" h="3721734">
                <a:moveTo>
                  <a:pt x="2992374" y="3222498"/>
                </a:moveTo>
                <a:lnTo>
                  <a:pt x="2992374" y="499109"/>
                </a:lnTo>
                <a:lnTo>
                  <a:pt x="2990720" y="458149"/>
                </a:lnTo>
                <a:lnTo>
                  <a:pt x="2985847" y="418104"/>
                </a:lnTo>
                <a:lnTo>
                  <a:pt x="2977882" y="379105"/>
                </a:lnTo>
                <a:lnTo>
                  <a:pt x="2966953" y="341278"/>
                </a:lnTo>
                <a:lnTo>
                  <a:pt x="2953190" y="304752"/>
                </a:lnTo>
                <a:lnTo>
                  <a:pt x="2936721" y="269655"/>
                </a:lnTo>
                <a:lnTo>
                  <a:pt x="2917674" y="236114"/>
                </a:lnTo>
                <a:lnTo>
                  <a:pt x="2896179" y="204258"/>
                </a:lnTo>
                <a:lnTo>
                  <a:pt x="2872363" y="174215"/>
                </a:lnTo>
                <a:lnTo>
                  <a:pt x="2846355" y="146113"/>
                </a:lnTo>
                <a:lnTo>
                  <a:pt x="2818285" y="120080"/>
                </a:lnTo>
                <a:lnTo>
                  <a:pt x="2788279" y="96243"/>
                </a:lnTo>
                <a:lnTo>
                  <a:pt x="2756468" y="74732"/>
                </a:lnTo>
                <a:lnTo>
                  <a:pt x="2722980" y="55673"/>
                </a:lnTo>
                <a:lnTo>
                  <a:pt x="2687943" y="39195"/>
                </a:lnTo>
                <a:lnTo>
                  <a:pt x="2651485" y="25426"/>
                </a:lnTo>
                <a:lnTo>
                  <a:pt x="2613736" y="14494"/>
                </a:lnTo>
                <a:lnTo>
                  <a:pt x="2574824" y="6527"/>
                </a:lnTo>
                <a:lnTo>
                  <a:pt x="2534878" y="1653"/>
                </a:lnTo>
                <a:lnTo>
                  <a:pt x="2494026" y="0"/>
                </a:lnTo>
                <a:lnTo>
                  <a:pt x="498348" y="0"/>
                </a:lnTo>
                <a:lnTo>
                  <a:pt x="457495" y="1653"/>
                </a:lnTo>
                <a:lnTo>
                  <a:pt x="417549" y="6527"/>
                </a:lnTo>
                <a:lnTo>
                  <a:pt x="378637" y="14494"/>
                </a:lnTo>
                <a:lnTo>
                  <a:pt x="340888" y="25426"/>
                </a:lnTo>
                <a:lnTo>
                  <a:pt x="304430" y="39195"/>
                </a:lnTo>
                <a:lnTo>
                  <a:pt x="269393" y="55673"/>
                </a:lnTo>
                <a:lnTo>
                  <a:pt x="235905" y="74732"/>
                </a:lnTo>
                <a:lnTo>
                  <a:pt x="204094" y="96243"/>
                </a:lnTo>
                <a:lnTo>
                  <a:pt x="174088" y="120080"/>
                </a:lnTo>
                <a:lnTo>
                  <a:pt x="146018" y="146113"/>
                </a:lnTo>
                <a:lnTo>
                  <a:pt x="120010" y="174215"/>
                </a:lnTo>
                <a:lnTo>
                  <a:pt x="96194" y="204258"/>
                </a:lnTo>
                <a:lnTo>
                  <a:pt x="74699" y="236114"/>
                </a:lnTo>
                <a:lnTo>
                  <a:pt x="55652" y="269655"/>
                </a:lnTo>
                <a:lnTo>
                  <a:pt x="39183" y="304752"/>
                </a:lnTo>
                <a:lnTo>
                  <a:pt x="25420" y="341278"/>
                </a:lnTo>
                <a:lnTo>
                  <a:pt x="14491" y="379105"/>
                </a:lnTo>
                <a:lnTo>
                  <a:pt x="6526" y="418104"/>
                </a:lnTo>
                <a:lnTo>
                  <a:pt x="1653" y="458149"/>
                </a:lnTo>
                <a:lnTo>
                  <a:pt x="0" y="499109"/>
                </a:lnTo>
                <a:lnTo>
                  <a:pt x="0" y="3222498"/>
                </a:lnTo>
                <a:lnTo>
                  <a:pt x="1653" y="3263355"/>
                </a:lnTo>
                <a:lnTo>
                  <a:pt x="6526" y="3303318"/>
                </a:lnTo>
                <a:lnTo>
                  <a:pt x="14491" y="3342254"/>
                </a:lnTo>
                <a:lnTo>
                  <a:pt x="25420" y="3380036"/>
                </a:lnTo>
                <a:lnTo>
                  <a:pt x="39183" y="3416534"/>
                </a:lnTo>
                <a:lnTo>
                  <a:pt x="55652" y="3451616"/>
                </a:lnTo>
                <a:lnTo>
                  <a:pt x="74699" y="3485155"/>
                </a:lnTo>
                <a:lnTo>
                  <a:pt x="96194" y="3517020"/>
                </a:lnTo>
                <a:lnTo>
                  <a:pt x="120010" y="3547081"/>
                </a:lnTo>
                <a:lnTo>
                  <a:pt x="146018" y="3575208"/>
                </a:lnTo>
                <a:lnTo>
                  <a:pt x="174088" y="3601273"/>
                </a:lnTo>
                <a:lnTo>
                  <a:pt x="204094" y="3625144"/>
                </a:lnTo>
                <a:lnTo>
                  <a:pt x="235905" y="3646693"/>
                </a:lnTo>
                <a:lnTo>
                  <a:pt x="269393" y="3665790"/>
                </a:lnTo>
                <a:lnTo>
                  <a:pt x="304430" y="3682305"/>
                </a:lnTo>
                <a:lnTo>
                  <a:pt x="340888" y="3696108"/>
                </a:lnTo>
                <a:lnTo>
                  <a:pt x="378637" y="3707069"/>
                </a:lnTo>
                <a:lnTo>
                  <a:pt x="417549" y="3715060"/>
                </a:lnTo>
                <a:lnTo>
                  <a:pt x="457495" y="3719949"/>
                </a:lnTo>
                <a:lnTo>
                  <a:pt x="498348" y="3721608"/>
                </a:lnTo>
                <a:lnTo>
                  <a:pt x="2494026" y="3721608"/>
                </a:lnTo>
                <a:lnTo>
                  <a:pt x="2534878" y="3719949"/>
                </a:lnTo>
                <a:lnTo>
                  <a:pt x="2574824" y="3715060"/>
                </a:lnTo>
                <a:lnTo>
                  <a:pt x="2613736" y="3707069"/>
                </a:lnTo>
                <a:lnTo>
                  <a:pt x="2651485" y="3696108"/>
                </a:lnTo>
                <a:lnTo>
                  <a:pt x="2687943" y="3682305"/>
                </a:lnTo>
                <a:lnTo>
                  <a:pt x="2722980" y="3665790"/>
                </a:lnTo>
                <a:lnTo>
                  <a:pt x="2756468" y="3646693"/>
                </a:lnTo>
                <a:lnTo>
                  <a:pt x="2788279" y="3625144"/>
                </a:lnTo>
                <a:lnTo>
                  <a:pt x="2818285" y="3601273"/>
                </a:lnTo>
                <a:lnTo>
                  <a:pt x="2846355" y="3575208"/>
                </a:lnTo>
                <a:lnTo>
                  <a:pt x="2872363" y="3547081"/>
                </a:lnTo>
                <a:lnTo>
                  <a:pt x="2896179" y="3517020"/>
                </a:lnTo>
                <a:lnTo>
                  <a:pt x="2917674" y="3485155"/>
                </a:lnTo>
                <a:lnTo>
                  <a:pt x="2936721" y="3451616"/>
                </a:lnTo>
                <a:lnTo>
                  <a:pt x="2953190" y="3416534"/>
                </a:lnTo>
                <a:lnTo>
                  <a:pt x="2966953" y="3380036"/>
                </a:lnTo>
                <a:lnTo>
                  <a:pt x="2977882" y="3342254"/>
                </a:lnTo>
                <a:lnTo>
                  <a:pt x="2985847" y="3303318"/>
                </a:lnTo>
                <a:lnTo>
                  <a:pt x="2990720" y="3263355"/>
                </a:lnTo>
                <a:lnTo>
                  <a:pt x="2992374" y="3222498"/>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5208917" y="3943350"/>
            <a:ext cx="3564254" cy="3164205"/>
          </a:xfrm>
          <a:custGeom>
            <a:avLst/>
            <a:gdLst/>
            <a:ahLst/>
            <a:cxnLst/>
            <a:rect l="l" t="t" r="r" b="b"/>
            <a:pathLst>
              <a:path w="3564254" h="3164204">
                <a:moveTo>
                  <a:pt x="3563874" y="2636519"/>
                </a:moveTo>
                <a:lnTo>
                  <a:pt x="3563874" y="527303"/>
                </a:lnTo>
                <a:lnTo>
                  <a:pt x="3562125" y="484075"/>
                </a:lnTo>
                <a:lnTo>
                  <a:pt x="3556968" y="441806"/>
                </a:lnTo>
                <a:lnTo>
                  <a:pt x="3548541" y="400631"/>
                </a:lnTo>
                <a:lnTo>
                  <a:pt x="3536978" y="360688"/>
                </a:lnTo>
                <a:lnTo>
                  <a:pt x="3522416" y="322111"/>
                </a:lnTo>
                <a:lnTo>
                  <a:pt x="3504991" y="285038"/>
                </a:lnTo>
                <a:lnTo>
                  <a:pt x="3484838" y="249603"/>
                </a:lnTo>
                <a:lnTo>
                  <a:pt x="3462095" y="215944"/>
                </a:lnTo>
                <a:lnTo>
                  <a:pt x="3436896" y="184196"/>
                </a:lnTo>
                <a:lnTo>
                  <a:pt x="3409378" y="154495"/>
                </a:lnTo>
                <a:lnTo>
                  <a:pt x="3379677" y="126977"/>
                </a:lnTo>
                <a:lnTo>
                  <a:pt x="3347929" y="101778"/>
                </a:lnTo>
                <a:lnTo>
                  <a:pt x="3314270" y="79035"/>
                </a:lnTo>
                <a:lnTo>
                  <a:pt x="3278835" y="58882"/>
                </a:lnTo>
                <a:lnTo>
                  <a:pt x="3241762" y="41457"/>
                </a:lnTo>
                <a:lnTo>
                  <a:pt x="3203185" y="26895"/>
                </a:lnTo>
                <a:lnTo>
                  <a:pt x="3163242" y="15332"/>
                </a:lnTo>
                <a:lnTo>
                  <a:pt x="3122067" y="6905"/>
                </a:lnTo>
                <a:lnTo>
                  <a:pt x="3079798" y="1748"/>
                </a:lnTo>
                <a:lnTo>
                  <a:pt x="3036570" y="0"/>
                </a:lnTo>
                <a:lnTo>
                  <a:pt x="527303" y="0"/>
                </a:lnTo>
                <a:lnTo>
                  <a:pt x="484075" y="1748"/>
                </a:lnTo>
                <a:lnTo>
                  <a:pt x="441806" y="6905"/>
                </a:lnTo>
                <a:lnTo>
                  <a:pt x="400631" y="15332"/>
                </a:lnTo>
                <a:lnTo>
                  <a:pt x="360688" y="26895"/>
                </a:lnTo>
                <a:lnTo>
                  <a:pt x="322111" y="41457"/>
                </a:lnTo>
                <a:lnTo>
                  <a:pt x="285038" y="58882"/>
                </a:lnTo>
                <a:lnTo>
                  <a:pt x="249603" y="79035"/>
                </a:lnTo>
                <a:lnTo>
                  <a:pt x="215944" y="101778"/>
                </a:lnTo>
                <a:lnTo>
                  <a:pt x="184196" y="126977"/>
                </a:lnTo>
                <a:lnTo>
                  <a:pt x="154495" y="154495"/>
                </a:lnTo>
                <a:lnTo>
                  <a:pt x="126977" y="184196"/>
                </a:lnTo>
                <a:lnTo>
                  <a:pt x="101778" y="215944"/>
                </a:lnTo>
                <a:lnTo>
                  <a:pt x="79035" y="249603"/>
                </a:lnTo>
                <a:lnTo>
                  <a:pt x="58882" y="285038"/>
                </a:lnTo>
                <a:lnTo>
                  <a:pt x="41457" y="322111"/>
                </a:lnTo>
                <a:lnTo>
                  <a:pt x="26895" y="360688"/>
                </a:lnTo>
                <a:lnTo>
                  <a:pt x="15332" y="400631"/>
                </a:lnTo>
                <a:lnTo>
                  <a:pt x="6905" y="441806"/>
                </a:lnTo>
                <a:lnTo>
                  <a:pt x="1748" y="484075"/>
                </a:lnTo>
                <a:lnTo>
                  <a:pt x="0" y="527304"/>
                </a:lnTo>
                <a:lnTo>
                  <a:pt x="0" y="2636520"/>
                </a:lnTo>
                <a:lnTo>
                  <a:pt x="1748" y="2679748"/>
                </a:lnTo>
                <a:lnTo>
                  <a:pt x="6905" y="2722017"/>
                </a:lnTo>
                <a:lnTo>
                  <a:pt x="15332" y="2763192"/>
                </a:lnTo>
                <a:lnTo>
                  <a:pt x="26895" y="2803135"/>
                </a:lnTo>
                <a:lnTo>
                  <a:pt x="41457" y="2841712"/>
                </a:lnTo>
                <a:lnTo>
                  <a:pt x="58882" y="2878785"/>
                </a:lnTo>
                <a:lnTo>
                  <a:pt x="79035" y="2914220"/>
                </a:lnTo>
                <a:lnTo>
                  <a:pt x="101778" y="2947879"/>
                </a:lnTo>
                <a:lnTo>
                  <a:pt x="126977" y="2979627"/>
                </a:lnTo>
                <a:lnTo>
                  <a:pt x="154495" y="3009328"/>
                </a:lnTo>
                <a:lnTo>
                  <a:pt x="184196" y="3036846"/>
                </a:lnTo>
                <a:lnTo>
                  <a:pt x="215944" y="3062045"/>
                </a:lnTo>
                <a:lnTo>
                  <a:pt x="249603" y="3084788"/>
                </a:lnTo>
                <a:lnTo>
                  <a:pt x="285038" y="3104941"/>
                </a:lnTo>
                <a:lnTo>
                  <a:pt x="322111" y="3122366"/>
                </a:lnTo>
                <a:lnTo>
                  <a:pt x="360688" y="3136928"/>
                </a:lnTo>
                <a:lnTo>
                  <a:pt x="400631" y="3148491"/>
                </a:lnTo>
                <a:lnTo>
                  <a:pt x="441806" y="3156918"/>
                </a:lnTo>
                <a:lnTo>
                  <a:pt x="484075" y="3162075"/>
                </a:lnTo>
                <a:lnTo>
                  <a:pt x="527304" y="3163824"/>
                </a:lnTo>
                <a:lnTo>
                  <a:pt x="3036570" y="3163824"/>
                </a:lnTo>
                <a:lnTo>
                  <a:pt x="3079798" y="3162075"/>
                </a:lnTo>
                <a:lnTo>
                  <a:pt x="3122067" y="3156918"/>
                </a:lnTo>
                <a:lnTo>
                  <a:pt x="3163242" y="3148491"/>
                </a:lnTo>
                <a:lnTo>
                  <a:pt x="3203185" y="3136928"/>
                </a:lnTo>
                <a:lnTo>
                  <a:pt x="3241762" y="3122366"/>
                </a:lnTo>
                <a:lnTo>
                  <a:pt x="3278835" y="3104941"/>
                </a:lnTo>
                <a:lnTo>
                  <a:pt x="3314270" y="3084788"/>
                </a:lnTo>
                <a:lnTo>
                  <a:pt x="3347929" y="3062045"/>
                </a:lnTo>
                <a:lnTo>
                  <a:pt x="3379677" y="3036846"/>
                </a:lnTo>
                <a:lnTo>
                  <a:pt x="3409378" y="3009328"/>
                </a:lnTo>
                <a:lnTo>
                  <a:pt x="3436896" y="2979627"/>
                </a:lnTo>
                <a:lnTo>
                  <a:pt x="3462095" y="2947879"/>
                </a:lnTo>
                <a:lnTo>
                  <a:pt x="3484838" y="2914220"/>
                </a:lnTo>
                <a:lnTo>
                  <a:pt x="3504991" y="2878785"/>
                </a:lnTo>
                <a:lnTo>
                  <a:pt x="3522416" y="2841712"/>
                </a:lnTo>
                <a:lnTo>
                  <a:pt x="3536978" y="2803135"/>
                </a:lnTo>
                <a:lnTo>
                  <a:pt x="3548541" y="2763192"/>
                </a:lnTo>
                <a:lnTo>
                  <a:pt x="3556968" y="2722017"/>
                </a:lnTo>
                <a:lnTo>
                  <a:pt x="3562125" y="2679748"/>
                </a:lnTo>
                <a:lnTo>
                  <a:pt x="3563874" y="2636519"/>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6540379" y="2764183"/>
            <a:ext cx="116967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由…供应/供应</a:t>
            </a:r>
            <a:endParaRPr sz="1400">
              <a:latin typeface="Arial" panose="020B0604020202020204" pitchFamily="34" charset="0"/>
              <a:ea typeface="Microsoft JhengHei UI" panose="020B0604030504040204" pitchFamily="34" charset="-120"/>
              <a:cs typeface="微软雅黑"/>
            </a:endParaRPr>
          </a:p>
        </p:txBody>
      </p:sp>
      <p:sp>
        <p:nvSpPr>
          <p:cNvPr id="6" name="object 6"/>
          <p:cNvSpPr/>
          <p:nvPr/>
        </p:nvSpPr>
        <p:spPr>
          <a:xfrm>
            <a:off x="6585077" y="3095244"/>
            <a:ext cx="1028700" cy="0"/>
          </a:xfrm>
          <a:custGeom>
            <a:avLst/>
            <a:gdLst/>
            <a:ahLst/>
            <a:cxnLst/>
            <a:rect l="l" t="t" r="r" b="b"/>
            <a:pathLst>
              <a:path w="1028700">
                <a:moveTo>
                  <a:pt x="0" y="0"/>
                </a:moveTo>
                <a:lnTo>
                  <a:pt x="102870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7602785" y="3036570"/>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7602785" y="3036570"/>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6471215" y="3036570"/>
            <a:ext cx="114300" cy="117475"/>
          </a:xfrm>
          <a:custGeom>
            <a:avLst/>
            <a:gdLst/>
            <a:ahLst/>
            <a:cxnLst/>
            <a:rect l="l" t="t" r="r" b="b"/>
            <a:pathLst>
              <a:path w="114300" h="117475">
                <a:moveTo>
                  <a:pt x="113749" y="63152"/>
                </a:moveTo>
                <a:lnTo>
                  <a:pt x="100154" y="21621"/>
                </a:lnTo>
                <a:lnTo>
                  <a:pt x="66454" y="881"/>
                </a:lnTo>
                <a:lnTo>
                  <a:pt x="56711" y="0"/>
                </a:lnTo>
                <a:lnTo>
                  <a:pt x="42730" y="1822"/>
                </a:lnTo>
                <a:lnTo>
                  <a:pt x="9852" y="25558"/>
                </a:lnTo>
                <a:lnTo>
                  <a:pt x="0" y="52093"/>
                </a:lnTo>
                <a:lnTo>
                  <a:pt x="1387" y="68547"/>
                </a:lnTo>
                <a:lnTo>
                  <a:pt x="21456" y="105502"/>
                </a:lnTo>
                <a:lnTo>
                  <a:pt x="44326" y="117428"/>
                </a:lnTo>
                <a:lnTo>
                  <a:pt x="61286" y="116488"/>
                </a:lnTo>
                <a:lnTo>
                  <a:pt x="98846" y="97983"/>
                </a:lnTo>
                <a:lnTo>
                  <a:pt x="113749" y="63152"/>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6471215" y="3036570"/>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286" y="116488"/>
                </a:lnTo>
                <a:lnTo>
                  <a:pt x="98846" y="97983"/>
                </a:lnTo>
                <a:lnTo>
                  <a:pt x="113749" y="63152"/>
                </a:lnTo>
                <a:lnTo>
                  <a:pt x="112135" y="47556"/>
                </a:lnTo>
                <a:lnTo>
                  <a:pt x="90607" y="11952"/>
                </a:lnTo>
                <a:lnTo>
                  <a:pt x="56711"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5302129" y="2402036"/>
            <a:ext cx="1056640"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零件-C</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E3</a:t>
            </a:r>
            <a:endParaRPr sz="16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5170817" y="2684526"/>
            <a:ext cx="1224280" cy="864869"/>
          </a:xfrm>
          <a:custGeom>
            <a:avLst/>
            <a:gdLst/>
            <a:ahLst/>
            <a:cxnLst/>
            <a:rect l="l" t="t" r="r" b="b"/>
            <a:pathLst>
              <a:path w="1224279" h="864870">
                <a:moveTo>
                  <a:pt x="0" y="0"/>
                </a:moveTo>
                <a:lnTo>
                  <a:pt x="0" y="864870"/>
                </a:lnTo>
                <a:lnTo>
                  <a:pt x="1223772" y="864869"/>
                </a:lnTo>
                <a:lnTo>
                  <a:pt x="1223772"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5170817" y="297942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5529205" y="2746656"/>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15" name="object 15"/>
          <p:cNvSpPr txBox="1"/>
          <p:nvPr/>
        </p:nvSpPr>
        <p:spPr>
          <a:xfrm>
            <a:off x="7850257" y="2382986"/>
            <a:ext cx="1283970"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供应商-D</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E4</a:t>
            </a:r>
            <a:endParaRPr sz="1600">
              <a:latin typeface="Arial" panose="020B0604020202020204" pitchFamily="34" charset="0"/>
              <a:ea typeface="Microsoft JhengHei UI" panose="020B0604030504040204" pitchFamily="34" charset="-120"/>
              <a:cs typeface="微软雅黑"/>
            </a:endParaRPr>
          </a:p>
        </p:txBody>
      </p:sp>
      <p:sp>
        <p:nvSpPr>
          <p:cNvPr id="16" name="object 16"/>
          <p:cNvSpPr/>
          <p:nvPr/>
        </p:nvSpPr>
        <p:spPr>
          <a:xfrm>
            <a:off x="7818767" y="2665476"/>
            <a:ext cx="1224280" cy="864869"/>
          </a:xfrm>
          <a:custGeom>
            <a:avLst/>
            <a:gdLst/>
            <a:ahLst/>
            <a:cxnLst/>
            <a:rect l="l" t="t" r="r" b="b"/>
            <a:pathLst>
              <a:path w="1224279" h="864870">
                <a:moveTo>
                  <a:pt x="0" y="0"/>
                </a:moveTo>
                <a:lnTo>
                  <a:pt x="0" y="864870"/>
                </a:lnTo>
                <a:lnTo>
                  <a:pt x="1223772" y="864870"/>
                </a:lnTo>
                <a:lnTo>
                  <a:pt x="1223772"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7818767" y="296037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txBox="1"/>
          <p:nvPr/>
        </p:nvSpPr>
        <p:spPr>
          <a:xfrm>
            <a:off x="8062855" y="2727606"/>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19" name="object 19"/>
          <p:cNvSpPr/>
          <p:nvPr/>
        </p:nvSpPr>
        <p:spPr>
          <a:xfrm>
            <a:off x="5891657" y="3703320"/>
            <a:ext cx="2249805" cy="349885"/>
          </a:xfrm>
          <a:custGeom>
            <a:avLst/>
            <a:gdLst/>
            <a:ahLst/>
            <a:cxnLst/>
            <a:rect l="l" t="t" r="r" b="b"/>
            <a:pathLst>
              <a:path w="2249804" h="349885">
                <a:moveTo>
                  <a:pt x="2249424" y="0"/>
                </a:moveTo>
                <a:lnTo>
                  <a:pt x="1962150" y="0"/>
                </a:lnTo>
                <a:lnTo>
                  <a:pt x="1898142" y="17526"/>
                </a:lnTo>
                <a:lnTo>
                  <a:pt x="1862912" y="27343"/>
                </a:lnTo>
                <a:lnTo>
                  <a:pt x="1827481" y="36981"/>
                </a:lnTo>
                <a:lnTo>
                  <a:pt x="1791880" y="46485"/>
                </a:lnTo>
                <a:lnTo>
                  <a:pt x="1756139" y="55897"/>
                </a:lnTo>
                <a:lnTo>
                  <a:pt x="1648382" y="84032"/>
                </a:lnTo>
                <a:lnTo>
                  <a:pt x="1612387" y="93523"/>
                </a:lnTo>
                <a:lnTo>
                  <a:pt x="1540468" y="112937"/>
                </a:lnTo>
                <a:lnTo>
                  <a:pt x="1468847" y="133223"/>
                </a:lnTo>
                <a:lnTo>
                  <a:pt x="1397769" y="154731"/>
                </a:lnTo>
                <a:lnTo>
                  <a:pt x="1327277" y="177887"/>
                </a:lnTo>
                <a:lnTo>
                  <a:pt x="1258222" y="202829"/>
                </a:lnTo>
                <a:lnTo>
                  <a:pt x="1190244" y="230124"/>
                </a:lnTo>
                <a:lnTo>
                  <a:pt x="1151382" y="249174"/>
                </a:lnTo>
                <a:lnTo>
                  <a:pt x="1119378" y="232410"/>
                </a:lnTo>
                <a:lnTo>
                  <a:pt x="1060374" y="199664"/>
                </a:lnTo>
                <a:lnTo>
                  <a:pt x="998723" y="170284"/>
                </a:lnTo>
                <a:lnTo>
                  <a:pt x="934892" y="143995"/>
                </a:lnTo>
                <a:lnTo>
                  <a:pt x="869349" y="120526"/>
                </a:lnTo>
                <a:lnTo>
                  <a:pt x="802562" y="99602"/>
                </a:lnTo>
                <a:lnTo>
                  <a:pt x="734998" y="80952"/>
                </a:lnTo>
                <a:lnTo>
                  <a:pt x="667127" y="64302"/>
                </a:lnTo>
                <a:lnTo>
                  <a:pt x="599416" y="49378"/>
                </a:lnTo>
                <a:lnTo>
                  <a:pt x="532332" y="35909"/>
                </a:lnTo>
                <a:lnTo>
                  <a:pt x="466344" y="23622"/>
                </a:lnTo>
                <a:lnTo>
                  <a:pt x="315468" y="0"/>
                </a:lnTo>
                <a:lnTo>
                  <a:pt x="0" y="0"/>
                </a:lnTo>
                <a:lnTo>
                  <a:pt x="110490" y="18288"/>
                </a:lnTo>
                <a:lnTo>
                  <a:pt x="151351" y="26580"/>
                </a:lnTo>
                <a:lnTo>
                  <a:pt x="235609" y="43532"/>
                </a:lnTo>
                <a:lnTo>
                  <a:pt x="278757" y="52319"/>
                </a:lnTo>
                <a:lnTo>
                  <a:pt x="322421" y="61400"/>
                </a:lnTo>
                <a:lnTo>
                  <a:pt x="366475" y="70839"/>
                </a:lnTo>
                <a:lnTo>
                  <a:pt x="410795" y="80700"/>
                </a:lnTo>
                <a:lnTo>
                  <a:pt x="455258" y="91048"/>
                </a:lnTo>
                <a:lnTo>
                  <a:pt x="499739" y="101947"/>
                </a:lnTo>
                <a:lnTo>
                  <a:pt x="544115" y="113461"/>
                </a:lnTo>
                <a:lnTo>
                  <a:pt x="588261" y="125655"/>
                </a:lnTo>
                <a:lnTo>
                  <a:pt x="632054" y="138593"/>
                </a:lnTo>
                <a:lnTo>
                  <a:pt x="675369" y="152340"/>
                </a:lnTo>
                <a:lnTo>
                  <a:pt x="718083" y="166959"/>
                </a:lnTo>
                <a:lnTo>
                  <a:pt x="760071" y="182515"/>
                </a:lnTo>
                <a:lnTo>
                  <a:pt x="801209" y="199073"/>
                </a:lnTo>
                <a:lnTo>
                  <a:pt x="841374" y="216696"/>
                </a:lnTo>
                <a:lnTo>
                  <a:pt x="880441" y="235450"/>
                </a:lnTo>
                <a:lnTo>
                  <a:pt x="918286" y="255398"/>
                </a:lnTo>
                <a:lnTo>
                  <a:pt x="954786" y="276606"/>
                </a:lnTo>
                <a:lnTo>
                  <a:pt x="973074" y="290322"/>
                </a:lnTo>
                <a:lnTo>
                  <a:pt x="973074" y="322349"/>
                </a:lnTo>
                <a:lnTo>
                  <a:pt x="1108710" y="349758"/>
                </a:lnTo>
                <a:lnTo>
                  <a:pt x="1267968" y="320040"/>
                </a:lnTo>
                <a:lnTo>
                  <a:pt x="1267968" y="290322"/>
                </a:lnTo>
                <a:lnTo>
                  <a:pt x="1280922" y="279654"/>
                </a:lnTo>
                <a:lnTo>
                  <a:pt x="1315493" y="262713"/>
                </a:lnTo>
                <a:lnTo>
                  <a:pt x="1362994" y="244938"/>
                </a:lnTo>
                <a:lnTo>
                  <a:pt x="1399113" y="232577"/>
                </a:lnTo>
                <a:lnTo>
                  <a:pt x="1447574" y="216830"/>
                </a:lnTo>
                <a:lnTo>
                  <a:pt x="1483902" y="205185"/>
                </a:lnTo>
                <a:lnTo>
                  <a:pt x="1495971" y="201277"/>
                </a:lnTo>
                <a:lnTo>
                  <a:pt x="1508008" y="197337"/>
                </a:lnTo>
                <a:lnTo>
                  <a:pt x="1565148" y="179832"/>
                </a:lnTo>
                <a:lnTo>
                  <a:pt x="1608582" y="167640"/>
                </a:lnTo>
                <a:lnTo>
                  <a:pt x="1628719" y="161448"/>
                </a:lnTo>
                <a:lnTo>
                  <a:pt x="1669253" y="149310"/>
                </a:lnTo>
                <a:lnTo>
                  <a:pt x="1710080" y="137480"/>
                </a:lnTo>
                <a:lnTo>
                  <a:pt x="1751139" y="125935"/>
                </a:lnTo>
                <a:lnTo>
                  <a:pt x="1792365" y="114656"/>
                </a:lnTo>
                <a:lnTo>
                  <a:pt x="1833696" y="103619"/>
                </a:lnTo>
                <a:lnTo>
                  <a:pt x="1875069" y="92804"/>
                </a:lnTo>
                <a:lnTo>
                  <a:pt x="1916422" y="82190"/>
                </a:lnTo>
                <a:lnTo>
                  <a:pt x="1957691" y="71754"/>
                </a:lnTo>
                <a:lnTo>
                  <a:pt x="1998813" y="61475"/>
                </a:lnTo>
                <a:lnTo>
                  <a:pt x="2019300" y="56388"/>
                </a:lnTo>
                <a:lnTo>
                  <a:pt x="2092452" y="37338"/>
                </a:lnTo>
                <a:lnTo>
                  <a:pt x="2168652" y="19050"/>
                </a:lnTo>
                <a:lnTo>
                  <a:pt x="2249424" y="0"/>
                </a:lnTo>
                <a:close/>
              </a:path>
              <a:path w="2249804" h="349885">
                <a:moveTo>
                  <a:pt x="973074" y="322349"/>
                </a:moveTo>
                <a:lnTo>
                  <a:pt x="973074" y="290322"/>
                </a:lnTo>
                <a:lnTo>
                  <a:pt x="814578" y="290322"/>
                </a:lnTo>
                <a:lnTo>
                  <a:pt x="973074" y="322349"/>
                </a:lnTo>
                <a:close/>
              </a:path>
              <a:path w="2249804" h="349885">
                <a:moveTo>
                  <a:pt x="1427226" y="290322"/>
                </a:moveTo>
                <a:lnTo>
                  <a:pt x="1267968" y="290322"/>
                </a:lnTo>
                <a:lnTo>
                  <a:pt x="1267968" y="320040"/>
                </a:lnTo>
                <a:lnTo>
                  <a:pt x="1427226" y="290322"/>
                </a:lnTo>
                <a:close/>
              </a:path>
            </a:pathLst>
          </a:custGeom>
          <a:solidFill>
            <a:srgbClr val="008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6702425" y="3996690"/>
            <a:ext cx="266065" cy="0"/>
          </a:xfrm>
          <a:custGeom>
            <a:avLst/>
            <a:gdLst/>
            <a:ahLst/>
            <a:cxnLst/>
            <a:rect l="l" t="t" r="r" b="b"/>
            <a:pathLst>
              <a:path w="266065">
                <a:moveTo>
                  <a:pt x="0" y="0"/>
                </a:moveTo>
                <a:lnTo>
                  <a:pt x="265938"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6704710" y="3993641"/>
            <a:ext cx="399415" cy="64769"/>
          </a:xfrm>
          <a:custGeom>
            <a:avLst/>
            <a:gdLst/>
            <a:ahLst/>
            <a:cxnLst/>
            <a:rect l="l" t="t" r="r" b="b"/>
            <a:pathLst>
              <a:path w="399415" h="64770">
                <a:moveTo>
                  <a:pt x="399288" y="64770"/>
                </a:moveTo>
                <a:lnTo>
                  <a:pt x="107442" y="6096"/>
                </a:lnTo>
                <a:lnTo>
                  <a:pt x="0" y="0"/>
                </a:lnTo>
                <a:lnTo>
                  <a:pt x="294894" y="59436"/>
                </a:lnTo>
                <a:lnTo>
                  <a:pt x="399288" y="64770"/>
                </a:lnTo>
                <a:close/>
              </a:path>
            </a:pathLst>
          </a:custGeom>
          <a:solidFill>
            <a:srgbClr val="008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7225156" y="3996690"/>
            <a:ext cx="196850" cy="0"/>
          </a:xfrm>
          <a:custGeom>
            <a:avLst/>
            <a:gdLst/>
            <a:ahLst/>
            <a:cxnLst/>
            <a:rect l="l" t="t" r="r" b="b"/>
            <a:pathLst>
              <a:path w="196850">
                <a:moveTo>
                  <a:pt x="0" y="0"/>
                </a:moveTo>
                <a:lnTo>
                  <a:pt x="196596"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5893942" y="3706367"/>
            <a:ext cx="415290" cy="0"/>
          </a:xfrm>
          <a:custGeom>
            <a:avLst/>
            <a:gdLst/>
            <a:ahLst/>
            <a:cxnLst/>
            <a:rect l="l" t="t" r="r" b="b"/>
            <a:pathLst>
              <a:path w="415289">
                <a:moveTo>
                  <a:pt x="0" y="0"/>
                </a:moveTo>
                <a:lnTo>
                  <a:pt x="415289"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7856093" y="3706367"/>
            <a:ext cx="390525" cy="0"/>
          </a:xfrm>
          <a:custGeom>
            <a:avLst/>
            <a:gdLst/>
            <a:ahLst/>
            <a:cxnLst/>
            <a:rect l="l" t="t" r="r" b="b"/>
            <a:pathLst>
              <a:path w="390525">
                <a:moveTo>
                  <a:pt x="0" y="0"/>
                </a:moveTo>
                <a:lnTo>
                  <a:pt x="390144" y="0"/>
                </a:lnTo>
              </a:path>
            </a:pathLst>
          </a:custGeom>
          <a:ln w="6096">
            <a:solidFill>
              <a:srgbClr val="008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5995289" y="3709415"/>
            <a:ext cx="2250440" cy="349250"/>
          </a:xfrm>
          <a:custGeom>
            <a:avLst/>
            <a:gdLst/>
            <a:ahLst/>
            <a:cxnLst/>
            <a:rect l="l" t="t" r="r" b="b"/>
            <a:pathLst>
              <a:path w="2250440" h="349250">
                <a:moveTo>
                  <a:pt x="2250186" y="0"/>
                </a:moveTo>
                <a:lnTo>
                  <a:pt x="1962150" y="0"/>
                </a:lnTo>
                <a:lnTo>
                  <a:pt x="1899666" y="17526"/>
                </a:lnTo>
                <a:lnTo>
                  <a:pt x="1864449" y="27325"/>
                </a:lnTo>
                <a:lnTo>
                  <a:pt x="1829005" y="36957"/>
                </a:lnTo>
                <a:lnTo>
                  <a:pt x="1793083" y="46540"/>
                </a:lnTo>
                <a:lnTo>
                  <a:pt x="1757570" y="55891"/>
                </a:lnTo>
                <a:lnTo>
                  <a:pt x="1649549" y="84102"/>
                </a:lnTo>
                <a:lnTo>
                  <a:pt x="1613444" y="93624"/>
                </a:lnTo>
                <a:lnTo>
                  <a:pt x="1541287" y="113099"/>
                </a:lnTo>
                <a:lnTo>
                  <a:pt x="1469424" y="133433"/>
                </a:lnTo>
                <a:lnTo>
                  <a:pt x="1398121" y="154963"/>
                </a:lnTo>
                <a:lnTo>
                  <a:pt x="1327645" y="178030"/>
                </a:lnTo>
                <a:lnTo>
                  <a:pt x="1258264" y="202970"/>
                </a:lnTo>
                <a:lnTo>
                  <a:pt x="1190244" y="230124"/>
                </a:lnTo>
                <a:lnTo>
                  <a:pt x="1152144" y="249174"/>
                </a:lnTo>
                <a:lnTo>
                  <a:pt x="1120140" y="232410"/>
                </a:lnTo>
                <a:lnTo>
                  <a:pt x="1061132" y="199697"/>
                </a:lnTo>
                <a:lnTo>
                  <a:pt x="999523" y="170358"/>
                </a:lnTo>
                <a:lnTo>
                  <a:pt x="935769" y="144114"/>
                </a:lnTo>
                <a:lnTo>
                  <a:pt x="870328" y="120685"/>
                </a:lnTo>
                <a:lnTo>
                  <a:pt x="803657" y="99793"/>
                </a:lnTo>
                <a:lnTo>
                  <a:pt x="736214" y="81159"/>
                </a:lnTo>
                <a:lnTo>
                  <a:pt x="668456" y="64503"/>
                </a:lnTo>
                <a:lnTo>
                  <a:pt x="600841" y="49548"/>
                </a:lnTo>
                <a:lnTo>
                  <a:pt x="533825" y="36014"/>
                </a:lnTo>
                <a:lnTo>
                  <a:pt x="467868" y="23622"/>
                </a:lnTo>
                <a:lnTo>
                  <a:pt x="316230" y="0"/>
                </a:lnTo>
                <a:lnTo>
                  <a:pt x="0" y="0"/>
                </a:lnTo>
                <a:lnTo>
                  <a:pt x="111252" y="18288"/>
                </a:lnTo>
                <a:lnTo>
                  <a:pt x="151981" y="26660"/>
                </a:lnTo>
                <a:lnTo>
                  <a:pt x="236066" y="43696"/>
                </a:lnTo>
                <a:lnTo>
                  <a:pt x="279167" y="52495"/>
                </a:lnTo>
                <a:lnTo>
                  <a:pt x="322803" y="61570"/>
                </a:lnTo>
                <a:lnTo>
                  <a:pt x="366846" y="70989"/>
                </a:lnTo>
                <a:lnTo>
                  <a:pt x="411170" y="80819"/>
                </a:lnTo>
                <a:lnTo>
                  <a:pt x="455646" y="91127"/>
                </a:lnTo>
                <a:lnTo>
                  <a:pt x="500146" y="101981"/>
                </a:lnTo>
                <a:lnTo>
                  <a:pt x="544544" y="113447"/>
                </a:lnTo>
                <a:lnTo>
                  <a:pt x="588711" y="125593"/>
                </a:lnTo>
                <a:lnTo>
                  <a:pt x="632520" y="138487"/>
                </a:lnTo>
                <a:lnTo>
                  <a:pt x="675843" y="152195"/>
                </a:lnTo>
                <a:lnTo>
                  <a:pt x="718553" y="166785"/>
                </a:lnTo>
                <a:lnTo>
                  <a:pt x="760522" y="182324"/>
                </a:lnTo>
                <a:lnTo>
                  <a:pt x="801622" y="198879"/>
                </a:lnTo>
                <a:lnTo>
                  <a:pt x="841726" y="216517"/>
                </a:lnTo>
                <a:lnTo>
                  <a:pt x="880707" y="235307"/>
                </a:lnTo>
                <a:lnTo>
                  <a:pt x="918436" y="255313"/>
                </a:lnTo>
                <a:lnTo>
                  <a:pt x="954786" y="276606"/>
                </a:lnTo>
                <a:lnTo>
                  <a:pt x="973836" y="290322"/>
                </a:lnTo>
                <a:lnTo>
                  <a:pt x="973836" y="322008"/>
                </a:lnTo>
                <a:lnTo>
                  <a:pt x="1109472" y="348996"/>
                </a:lnTo>
                <a:lnTo>
                  <a:pt x="1268730" y="319588"/>
                </a:lnTo>
                <a:lnTo>
                  <a:pt x="1268730" y="290322"/>
                </a:lnTo>
                <a:lnTo>
                  <a:pt x="1282446" y="279654"/>
                </a:lnTo>
                <a:lnTo>
                  <a:pt x="1327990" y="258175"/>
                </a:lnTo>
                <a:lnTo>
                  <a:pt x="1375698" y="240703"/>
                </a:lnTo>
                <a:lnTo>
                  <a:pt x="1411956" y="228404"/>
                </a:lnTo>
                <a:lnTo>
                  <a:pt x="1448396" y="216642"/>
                </a:lnTo>
                <a:lnTo>
                  <a:pt x="1496918" y="201560"/>
                </a:lnTo>
                <a:lnTo>
                  <a:pt x="1508986" y="197862"/>
                </a:lnTo>
                <a:lnTo>
                  <a:pt x="1566672" y="179832"/>
                </a:lnTo>
                <a:lnTo>
                  <a:pt x="1609344" y="167640"/>
                </a:lnTo>
                <a:lnTo>
                  <a:pt x="1629456" y="161437"/>
                </a:lnTo>
                <a:lnTo>
                  <a:pt x="1649664" y="155317"/>
                </a:lnTo>
                <a:lnTo>
                  <a:pt x="1690333" y="143314"/>
                </a:lnTo>
                <a:lnTo>
                  <a:pt x="1731282" y="131611"/>
                </a:lnTo>
                <a:lnTo>
                  <a:pt x="1772444" y="120187"/>
                </a:lnTo>
                <a:lnTo>
                  <a:pt x="1813750" y="109023"/>
                </a:lnTo>
                <a:lnTo>
                  <a:pt x="1855132" y="98098"/>
                </a:lnTo>
                <a:lnTo>
                  <a:pt x="1896523" y="87392"/>
                </a:lnTo>
                <a:lnTo>
                  <a:pt x="1937853" y="76885"/>
                </a:lnTo>
                <a:lnTo>
                  <a:pt x="1979056" y="66557"/>
                </a:lnTo>
                <a:lnTo>
                  <a:pt x="2020062" y="56388"/>
                </a:lnTo>
                <a:lnTo>
                  <a:pt x="2093976" y="37338"/>
                </a:lnTo>
                <a:lnTo>
                  <a:pt x="2169414" y="19812"/>
                </a:lnTo>
                <a:lnTo>
                  <a:pt x="2250186" y="0"/>
                </a:lnTo>
                <a:close/>
              </a:path>
              <a:path w="2250440" h="349250">
                <a:moveTo>
                  <a:pt x="973836" y="322008"/>
                </a:moveTo>
                <a:lnTo>
                  <a:pt x="973836" y="290322"/>
                </a:lnTo>
                <a:lnTo>
                  <a:pt x="814578" y="290322"/>
                </a:lnTo>
                <a:lnTo>
                  <a:pt x="973836" y="322008"/>
                </a:lnTo>
                <a:close/>
              </a:path>
              <a:path w="2250440" h="349250">
                <a:moveTo>
                  <a:pt x="1427226" y="290322"/>
                </a:moveTo>
                <a:lnTo>
                  <a:pt x="1268730" y="290322"/>
                </a:lnTo>
                <a:lnTo>
                  <a:pt x="1268730" y="319588"/>
                </a:lnTo>
                <a:lnTo>
                  <a:pt x="1427226" y="290322"/>
                </a:lnTo>
                <a:close/>
              </a:path>
            </a:pathLst>
          </a:custGeom>
          <a:solidFill>
            <a:srgbClr val="00FF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5546483" y="4379976"/>
            <a:ext cx="1224915" cy="864869"/>
          </a:xfrm>
          <a:custGeom>
            <a:avLst/>
            <a:gdLst/>
            <a:ahLst/>
            <a:cxnLst/>
            <a:rect l="l" t="t" r="r" b="b"/>
            <a:pathLst>
              <a:path w="1224915" h="864870">
                <a:moveTo>
                  <a:pt x="0" y="0"/>
                </a:moveTo>
                <a:lnTo>
                  <a:pt x="0" y="864870"/>
                </a:lnTo>
                <a:lnTo>
                  <a:pt x="1224533" y="864870"/>
                </a:lnTo>
                <a:lnTo>
                  <a:pt x="1224533"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5546483" y="4674870"/>
            <a:ext cx="1224915" cy="0"/>
          </a:xfrm>
          <a:custGeom>
            <a:avLst/>
            <a:gdLst/>
            <a:ahLst/>
            <a:cxnLst/>
            <a:rect l="l" t="t" r="r" b="b"/>
            <a:pathLst>
              <a:path w="1224915">
                <a:moveTo>
                  <a:pt x="0" y="0"/>
                </a:moveTo>
                <a:lnTo>
                  <a:pt x="1224534"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p:nvPr/>
        </p:nvSpPr>
        <p:spPr>
          <a:xfrm>
            <a:off x="7171067" y="4379976"/>
            <a:ext cx="1224280" cy="864869"/>
          </a:xfrm>
          <a:custGeom>
            <a:avLst/>
            <a:gdLst/>
            <a:ahLst/>
            <a:cxnLst/>
            <a:rect l="l" t="t" r="r" b="b"/>
            <a:pathLst>
              <a:path w="1224279" h="864870">
                <a:moveTo>
                  <a:pt x="0" y="0"/>
                </a:moveTo>
                <a:lnTo>
                  <a:pt x="0" y="864870"/>
                </a:lnTo>
                <a:lnTo>
                  <a:pt x="1223772" y="864870"/>
                </a:lnTo>
                <a:lnTo>
                  <a:pt x="1223772"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9" name="object 29"/>
          <p:cNvSpPr/>
          <p:nvPr/>
        </p:nvSpPr>
        <p:spPr>
          <a:xfrm>
            <a:off x="7171067" y="4674870"/>
            <a:ext cx="1224280" cy="0"/>
          </a:xfrm>
          <a:custGeom>
            <a:avLst/>
            <a:gdLst/>
            <a:ahLst/>
            <a:cxnLst/>
            <a:rect l="l" t="t" r="r" b="b"/>
            <a:pathLst>
              <a:path w="1224279">
                <a:moveTo>
                  <a:pt x="0" y="0"/>
                </a:moveTo>
                <a:lnTo>
                  <a:pt x="1223772"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5651887" y="4135586"/>
            <a:ext cx="1056640"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零件-C</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E3</a:t>
            </a:r>
            <a:endParaRPr sz="1600">
              <a:latin typeface="Arial" panose="020B0604020202020204" pitchFamily="34" charset="0"/>
              <a:ea typeface="Microsoft JhengHei UI" panose="020B0604030504040204" pitchFamily="34" charset="-120"/>
              <a:cs typeface="微软雅黑"/>
            </a:endParaRPr>
          </a:p>
        </p:txBody>
      </p:sp>
      <p:sp>
        <p:nvSpPr>
          <p:cNvPr id="31" name="object 31"/>
          <p:cNvSpPr txBox="1"/>
          <p:nvPr/>
        </p:nvSpPr>
        <p:spPr>
          <a:xfrm>
            <a:off x="7204160" y="4135586"/>
            <a:ext cx="1283970"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供应商-D</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E4</a:t>
            </a:r>
            <a:endParaRPr sz="1600">
              <a:latin typeface="Arial" panose="020B0604020202020204" pitchFamily="34" charset="0"/>
              <a:ea typeface="Microsoft JhengHei UI" panose="020B0604030504040204" pitchFamily="34" charset="-120"/>
              <a:cs typeface="微软雅黑"/>
            </a:endParaRPr>
          </a:p>
        </p:txBody>
      </p:sp>
      <p:sp>
        <p:nvSpPr>
          <p:cNvPr id="32" name="object 32"/>
          <p:cNvSpPr/>
          <p:nvPr/>
        </p:nvSpPr>
        <p:spPr>
          <a:xfrm>
            <a:off x="6518459" y="5647944"/>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p:nvPr/>
        </p:nvSpPr>
        <p:spPr>
          <a:xfrm>
            <a:off x="6570598" y="5244846"/>
            <a:ext cx="0" cy="419100"/>
          </a:xfrm>
          <a:custGeom>
            <a:avLst/>
            <a:gdLst/>
            <a:ahLst/>
            <a:cxnLst/>
            <a:rect l="l" t="t" r="r" b="b"/>
            <a:pathLst>
              <a:path h="419100">
                <a:moveTo>
                  <a:pt x="0" y="0"/>
                </a:moveTo>
                <a:lnTo>
                  <a:pt x="0" y="41910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p:nvPr/>
        </p:nvSpPr>
        <p:spPr>
          <a:xfrm>
            <a:off x="6346583" y="6037326"/>
            <a:ext cx="1224915" cy="826769"/>
          </a:xfrm>
          <a:custGeom>
            <a:avLst/>
            <a:gdLst/>
            <a:ahLst/>
            <a:cxnLst/>
            <a:rect l="l" t="t" r="r" b="b"/>
            <a:pathLst>
              <a:path w="1224915" h="826770">
                <a:moveTo>
                  <a:pt x="137922" y="0"/>
                </a:moveTo>
                <a:lnTo>
                  <a:pt x="95166" y="6743"/>
                </a:lnTo>
                <a:lnTo>
                  <a:pt x="57874" y="25530"/>
                </a:lnTo>
                <a:lnTo>
                  <a:pt x="28175" y="54196"/>
                </a:lnTo>
                <a:lnTo>
                  <a:pt x="8200" y="90577"/>
                </a:lnTo>
                <a:lnTo>
                  <a:pt x="78" y="132508"/>
                </a:lnTo>
                <a:lnTo>
                  <a:pt x="0" y="688848"/>
                </a:lnTo>
                <a:lnTo>
                  <a:pt x="771" y="703535"/>
                </a:lnTo>
                <a:lnTo>
                  <a:pt x="11725" y="744604"/>
                </a:lnTo>
                <a:lnTo>
                  <a:pt x="33992" y="779543"/>
                </a:lnTo>
                <a:lnTo>
                  <a:pt x="65459" y="806237"/>
                </a:lnTo>
                <a:lnTo>
                  <a:pt x="104014" y="822574"/>
                </a:lnTo>
                <a:lnTo>
                  <a:pt x="1086612" y="826769"/>
                </a:lnTo>
                <a:lnTo>
                  <a:pt x="1101299" y="825998"/>
                </a:lnTo>
                <a:lnTo>
                  <a:pt x="1142368" y="815044"/>
                </a:lnTo>
                <a:lnTo>
                  <a:pt x="1177307" y="792777"/>
                </a:lnTo>
                <a:lnTo>
                  <a:pt x="1204001" y="761310"/>
                </a:lnTo>
                <a:lnTo>
                  <a:pt x="1220338" y="722755"/>
                </a:lnTo>
                <a:lnTo>
                  <a:pt x="1224534" y="137159"/>
                </a:lnTo>
                <a:lnTo>
                  <a:pt x="1223757" y="122572"/>
                </a:lnTo>
                <a:lnTo>
                  <a:pt x="1212745" y="81716"/>
                </a:lnTo>
                <a:lnTo>
                  <a:pt x="1190366" y="46903"/>
                </a:lnTo>
                <a:lnTo>
                  <a:pt x="1158748" y="20299"/>
                </a:lnTo>
                <a:lnTo>
                  <a:pt x="1120023" y="4067"/>
                </a:lnTo>
                <a:lnTo>
                  <a:pt x="137922"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5" name="object 35"/>
          <p:cNvSpPr/>
          <p:nvPr/>
        </p:nvSpPr>
        <p:spPr>
          <a:xfrm>
            <a:off x="6346571" y="6503669"/>
            <a:ext cx="1224915" cy="0"/>
          </a:xfrm>
          <a:custGeom>
            <a:avLst/>
            <a:gdLst/>
            <a:ahLst/>
            <a:cxnLst/>
            <a:rect l="l" t="t" r="r" b="b"/>
            <a:pathLst>
              <a:path w="1224915">
                <a:moveTo>
                  <a:pt x="0" y="0"/>
                </a:moveTo>
                <a:lnTo>
                  <a:pt x="1224534"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6" name="object 36"/>
          <p:cNvSpPr/>
          <p:nvPr/>
        </p:nvSpPr>
        <p:spPr>
          <a:xfrm>
            <a:off x="7299509" y="5647944"/>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p:nvPr/>
        </p:nvSpPr>
        <p:spPr>
          <a:xfrm>
            <a:off x="7351648" y="5244846"/>
            <a:ext cx="0" cy="419100"/>
          </a:xfrm>
          <a:custGeom>
            <a:avLst/>
            <a:gdLst/>
            <a:ahLst/>
            <a:cxnLst/>
            <a:rect l="l" t="t" r="r" b="b"/>
            <a:pathLst>
              <a:path h="419100">
                <a:moveTo>
                  <a:pt x="0" y="0"/>
                </a:moveTo>
                <a:lnTo>
                  <a:pt x="0" y="41910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8" name="object 38"/>
          <p:cNvSpPr txBox="1"/>
          <p:nvPr/>
        </p:nvSpPr>
        <p:spPr>
          <a:xfrm>
            <a:off x="5910205" y="4442107"/>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39" name="object 39"/>
          <p:cNvSpPr txBox="1"/>
          <p:nvPr/>
        </p:nvSpPr>
        <p:spPr>
          <a:xfrm>
            <a:off x="7453257" y="4442107"/>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40" name="object 40"/>
          <p:cNvSpPr txBox="1"/>
          <p:nvPr/>
        </p:nvSpPr>
        <p:spPr>
          <a:xfrm>
            <a:off x="6148699" y="5388501"/>
            <a:ext cx="1657350" cy="1104900"/>
          </a:xfrm>
          <a:prstGeom prst="rect">
            <a:avLst/>
          </a:prstGeom>
        </p:spPr>
        <p:txBody>
          <a:bodyPr vert="horz" wrap="square" lIns="0" tIns="0" rIns="0" bIns="0" rtlCol="0">
            <a:spAutoFit/>
          </a:bodyPr>
          <a:lstStyle/>
          <a:p>
            <a:pPr marL="12700">
              <a:lnSpc>
                <a:spcPct val="100000"/>
              </a:lnSpc>
              <a:tabLst>
                <a:tab pos="1288415" algn="l"/>
              </a:tabLst>
            </a:pPr>
            <a:r>
              <a:rPr sz="1400" b="1" spc="-5" dirty="0">
                <a:solidFill>
                  <a:srgbClr val="CC0000"/>
                </a:solidFill>
                <a:latin typeface="Arial" panose="020B0604020202020204" pitchFamily="34" charset="0"/>
                <a:ea typeface="Microsoft JhengHei UI" panose="020B0604030504040204" pitchFamily="34" charset="-120"/>
                <a:cs typeface="微软雅黑"/>
              </a:rPr>
              <a:t>发生	产生</a:t>
            </a:r>
            <a:endParaRPr sz="1400">
              <a:latin typeface="Arial" panose="020B0604020202020204" pitchFamily="34" charset="0"/>
              <a:ea typeface="Microsoft JhengHei UI" panose="020B0604030504040204" pitchFamily="34" charset="-120"/>
              <a:cs typeface="微软雅黑"/>
            </a:endParaRPr>
          </a:p>
          <a:p>
            <a:pPr>
              <a:lnSpc>
                <a:spcPct val="100000"/>
              </a:lnSpc>
              <a:spcBef>
                <a:spcPts val="25"/>
              </a:spcBef>
            </a:pPr>
            <a:endParaRPr sz="1300">
              <a:latin typeface="Arial" panose="020B0604020202020204" pitchFamily="34" charset="0"/>
              <a:ea typeface="Microsoft JhengHei UI" panose="020B0604030504040204" pitchFamily="34" charset="-120"/>
              <a:cs typeface="Times New Roman"/>
            </a:endParaRPr>
          </a:p>
          <a:p>
            <a:pPr marL="269240" marR="118110" indent="-95250">
              <a:lnSpc>
                <a:spcPct val="105100"/>
              </a:lnSpc>
            </a:pPr>
            <a:r>
              <a:rPr sz="1600" b="1" spc="-5" dirty="0">
                <a:latin typeface="Arial" panose="020B0604020202020204" pitchFamily="34" charset="0"/>
                <a:ea typeface="Microsoft JhengHei UI" panose="020B0604030504040204" pitchFamily="34" charset="-120"/>
                <a:cs typeface="微软雅黑"/>
              </a:rPr>
              <a:t>零件供应-E/E5 </a:t>
            </a:r>
            <a:r>
              <a:rPr sz="1400" b="1" spc="-5" dirty="0">
                <a:solidFill>
                  <a:srgbClr val="CC0000"/>
                </a:solidFill>
                <a:latin typeface="Arial" panose="020B0604020202020204" pitchFamily="34" charset="0"/>
                <a:ea typeface="Microsoft JhengHei UI" panose="020B0604030504040204" pitchFamily="34" charset="-120"/>
                <a:cs typeface="微软雅黑"/>
              </a:rPr>
              <a:t>供应商号</a:t>
            </a:r>
            <a:r>
              <a:rPr sz="1400" b="1" dirty="0">
                <a:solidFill>
                  <a:srgbClr val="CC0000"/>
                </a:solidFill>
                <a:latin typeface="Arial" panose="020B0604020202020204" pitchFamily="34" charset="0"/>
                <a:ea typeface="Microsoft JhengHei UI" panose="020B0604030504040204" pitchFamily="34" charset="-120"/>
                <a:cs typeface="微软雅黑"/>
              </a:rPr>
              <a:t>(F</a:t>
            </a:r>
            <a:r>
              <a:rPr sz="1400" b="1" spc="-5" dirty="0">
                <a:solidFill>
                  <a:srgbClr val="CC0000"/>
                </a:solidFill>
                <a:latin typeface="Arial" panose="020B0604020202020204" pitchFamily="34" charset="0"/>
                <a:ea typeface="Microsoft JhengHei UI" panose="020B0604030504040204" pitchFamily="34" charset="-120"/>
                <a:cs typeface="微软雅黑"/>
              </a:rPr>
              <a:t>K) 零件号</a:t>
            </a:r>
            <a:r>
              <a:rPr sz="1400" b="1" dirty="0">
                <a:solidFill>
                  <a:srgbClr val="CC0000"/>
                </a:solidFill>
                <a:latin typeface="Arial" panose="020B0604020202020204" pitchFamily="34" charset="0"/>
                <a:ea typeface="Microsoft JhengHei UI" panose="020B0604030504040204" pitchFamily="34" charset="-120"/>
                <a:cs typeface="微软雅黑"/>
              </a:rPr>
              <a:t>(F</a:t>
            </a:r>
            <a:r>
              <a:rPr sz="1400" b="1" spc="-5" dirty="0">
                <a:solidFill>
                  <a:srgbClr val="CC0000"/>
                </a:solidFill>
                <a:latin typeface="Arial" panose="020B0604020202020204" pitchFamily="34" charset="0"/>
                <a:ea typeface="Microsoft JhengHei UI" panose="020B0604030504040204" pitchFamily="34" charset="-120"/>
                <a:cs typeface="微软雅黑"/>
              </a:rPr>
              <a:t>K)</a:t>
            </a:r>
            <a:endParaRPr sz="1400">
              <a:latin typeface="Arial" panose="020B0604020202020204" pitchFamily="34" charset="0"/>
              <a:ea typeface="Microsoft JhengHei UI" panose="020B0604030504040204" pitchFamily="34" charset="-120"/>
              <a:cs typeface="微软雅黑"/>
            </a:endParaRPr>
          </a:p>
        </p:txBody>
      </p:sp>
      <p:sp>
        <p:nvSpPr>
          <p:cNvPr id="41" name="object 41"/>
          <p:cNvSpPr txBox="1"/>
          <p:nvPr/>
        </p:nvSpPr>
        <p:spPr>
          <a:xfrm>
            <a:off x="1005211" y="1424449"/>
            <a:ext cx="6974205" cy="1146468"/>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q"/>
            </a:pPr>
            <a:r>
              <a:rPr sz="2400" b="1" dirty="0" err="1">
                <a:solidFill>
                  <a:srgbClr val="3333CC"/>
                </a:solidFill>
                <a:latin typeface="Arial" panose="020B0604020202020204" pitchFamily="34" charset="0"/>
                <a:ea typeface="Microsoft JhengHei UI" panose="020B0604030504040204" pitchFamily="34" charset="-120"/>
                <a:cs typeface="微软雅黑"/>
              </a:rPr>
              <a:t>确定性联系通过属性继承实现两实体之间的联系</a:t>
            </a:r>
            <a:endParaRPr sz="24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280"/>
              </a:spcBef>
              <a:buFont typeface="Wingdings" panose="05000000000000000000" pitchFamily="2" charset="2"/>
              <a:buChar char="q"/>
            </a:pPr>
            <a:r>
              <a:rPr sz="2400" b="1" dirty="0" err="1">
                <a:solidFill>
                  <a:srgbClr val="3333CC"/>
                </a:solidFill>
                <a:latin typeface="Arial" panose="020B0604020202020204" pitchFamily="34" charset="0"/>
                <a:ea typeface="Microsoft JhengHei UI" panose="020B0604030504040204" pitchFamily="34" charset="-120"/>
                <a:cs typeface="微软雅黑"/>
              </a:rPr>
              <a:t>非确定性联系通过引入相交实体实现两实体的联系</a:t>
            </a:r>
            <a:endParaRPr sz="2400" dirty="0">
              <a:latin typeface="Arial" panose="020B0604020202020204" pitchFamily="34" charset="0"/>
              <a:ea typeface="Microsoft JhengHei UI" panose="020B0604030504040204" pitchFamily="34" charset="-120"/>
              <a:cs typeface="微软雅黑"/>
            </a:endParaRPr>
          </a:p>
        </p:txBody>
      </p:sp>
      <p:sp>
        <p:nvSpPr>
          <p:cNvPr id="42" name="object 42"/>
          <p:cNvSpPr/>
          <p:nvPr/>
        </p:nvSpPr>
        <p:spPr>
          <a:xfrm>
            <a:off x="4581410" y="2677667"/>
            <a:ext cx="0" cy="3771900"/>
          </a:xfrm>
          <a:custGeom>
            <a:avLst/>
            <a:gdLst/>
            <a:ahLst/>
            <a:cxnLst/>
            <a:rect l="l" t="t" r="r" b="b"/>
            <a:pathLst>
              <a:path h="3771900">
                <a:moveTo>
                  <a:pt x="0" y="0"/>
                </a:moveTo>
                <a:lnTo>
                  <a:pt x="0" y="3771900"/>
                </a:lnTo>
              </a:path>
            </a:pathLst>
          </a:custGeom>
          <a:ln w="12954">
            <a:solidFill>
              <a:srgbClr val="FF99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p:nvPr/>
        </p:nvSpPr>
        <p:spPr>
          <a:xfrm>
            <a:off x="4549787" y="2677667"/>
            <a:ext cx="0" cy="3771900"/>
          </a:xfrm>
          <a:custGeom>
            <a:avLst/>
            <a:gdLst/>
            <a:ahLst/>
            <a:cxnLst/>
            <a:rect l="l" t="t" r="r" b="b"/>
            <a:pathLst>
              <a:path h="3771900">
                <a:moveTo>
                  <a:pt x="0" y="0"/>
                </a:moveTo>
                <a:lnTo>
                  <a:pt x="0" y="3771900"/>
                </a:lnTo>
              </a:path>
            </a:pathLst>
          </a:custGeom>
          <a:ln w="25908">
            <a:solidFill>
              <a:srgbClr val="FF99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4" name="object 44"/>
          <p:cNvSpPr/>
          <p:nvPr/>
        </p:nvSpPr>
        <p:spPr>
          <a:xfrm>
            <a:off x="4518164" y="2677667"/>
            <a:ext cx="0" cy="3771900"/>
          </a:xfrm>
          <a:custGeom>
            <a:avLst/>
            <a:gdLst/>
            <a:ahLst/>
            <a:cxnLst/>
            <a:rect l="l" t="t" r="r" b="b"/>
            <a:pathLst>
              <a:path h="3771900">
                <a:moveTo>
                  <a:pt x="0" y="0"/>
                </a:moveTo>
                <a:lnTo>
                  <a:pt x="0" y="3771900"/>
                </a:lnTo>
              </a:path>
            </a:pathLst>
          </a:custGeom>
          <a:ln w="12954">
            <a:solidFill>
              <a:srgbClr val="FF99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txBox="1"/>
          <p:nvPr/>
        </p:nvSpPr>
        <p:spPr>
          <a:xfrm>
            <a:off x="2424055" y="3038306"/>
            <a:ext cx="831215" cy="246221"/>
          </a:xfrm>
          <a:prstGeom prst="rect">
            <a:avLst/>
          </a:prstGeom>
        </p:spPr>
        <p:txBody>
          <a:bodyPr vert="horz" wrap="square" lIns="0" tIns="0" rIns="0" bIns="0" rtlCol="0">
            <a:spAutoFit/>
          </a:bodyPr>
          <a:lstStyle/>
          <a:p>
            <a:pPr marL="12700">
              <a:lnSpc>
                <a:spcPct val="100000"/>
              </a:lnSpc>
            </a:pPr>
            <a:r>
              <a:rPr sz="1600" b="1" spc="-5" dirty="0">
                <a:latin typeface="Arial" panose="020B0604020202020204" pitchFamily="34" charset="0"/>
                <a:ea typeface="Microsoft JhengHei UI" panose="020B0604030504040204" pitchFamily="34" charset="-120"/>
                <a:cs typeface="微软雅黑"/>
              </a:rPr>
              <a:t>零件</a:t>
            </a:r>
            <a:r>
              <a:rPr sz="1600" b="1" dirty="0">
                <a:latin typeface="Arial" panose="020B0604020202020204" pitchFamily="34" charset="0"/>
                <a:ea typeface="Microsoft JhengHei UI" panose="020B0604030504040204" pitchFamily="34" charset="-120"/>
                <a:cs typeface="微软雅黑"/>
              </a:rPr>
              <a:t>/</a:t>
            </a:r>
            <a:r>
              <a:rPr sz="1600" b="1" spc="-5" dirty="0">
                <a:latin typeface="Arial" panose="020B0604020202020204" pitchFamily="34" charset="0"/>
                <a:ea typeface="Microsoft JhengHei UI" panose="020B0604030504040204" pitchFamily="34" charset="-120"/>
                <a:cs typeface="微软雅黑"/>
              </a:rPr>
              <a:t> E1</a:t>
            </a:r>
            <a:endParaRPr sz="1600">
              <a:latin typeface="Arial" panose="020B0604020202020204" pitchFamily="34" charset="0"/>
              <a:ea typeface="Microsoft JhengHei UI" panose="020B0604030504040204" pitchFamily="34" charset="-120"/>
              <a:cs typeface="微软雅黑"/>
            </a:endParaRPr>
          </a:p>
        </p:txBody>
      </p:sp>
      <p:sp>
        <p:nvSpPr>
          <p:cNvPr id="46" name="object 46"/>
          <p:cNvSpPr/>
          <p:nvPr/>
        </p:nvSpPr>
        <p:spPr>
          <a:xfrm>
            <a:off x="2073287" y="5176265"/>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2052"/>
                </a:lnTo>
                <a:lnTo>
                  <a:pt x="9588" y="914084"/>
                </a:lnTo>
                <a:lnTo>
                  <a:pt x="28108" y="951520"/>
                </a:lnTo>
                <a:lnTo>
                  <a:pt x="54802" y="983029"/>
                </a:lnTo>
                <a:lnTo>
                  <a:pt x="88285" y="1007282"/>
                </a:lnTo>
                <a:lnTo>
                  <a:pt x="127175" y="1022947"/>
                </a:lnTo>
                <a:lnTo>
                  <a:pt x="170087" y="1028694"/>
                </a:lnTo>
                <a:lnTo>
                  <a:pt x="1257300" y="1028700"/>
                </a:lnTo>
                <a:lnTo>
                  <a:pt x="1271994" y="1028081"/>
                </a:lnTo>
                <a:lnTo>
                  <a:pt x="1313834" y="1019191"/>
                </a:lnTo>
                <a:lnTo>
                  <a:pt x="1351233" y="1000785"/>
                </a:lnTo>
                <a:lnTo>
                  <a:pt x="1382807" y="974196"/>
                </a:lnTo>
                <a:lnTo>
                  <a:pt x="1407173" y="940752"/>
                </a:lnTo>
                <a:lnTo>
                  <a:pt x="1422947" y="901784"/>
                </a:lnTo>
                <a:lnTo>
                  <a:pt x="1428744" y="858623"/>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p:nvPr/>
        </p:nvSpPr>
        <p:spPr>
          <a:xfrm>
            <a:off x="2073287" y="5709665"/>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8" name="object 48"/>
          <p:cNvSpPr txBox="1"/>
          <p:nvPr/>
        </p:nvSpPr>
        <p:spPr>
          <a:xfrm>
            <a:off x="2202313" y="4886156"/>
            <a:ext cx="1238250" cy="779701"/>
          </a:xfrm>
          <a:prstGeom prst="rect">
            <a:avLst/>
          </a:prstGeom>
        </p:spPr>
        <p:txBody>
          <a:bodyPr vert="horz" wrap="square" lIns="0" tIns="0" rIns="0" bIns="0" rtlCol="0">
            <a:spAutoFit/>
          </a:bodyPr>
          <a:lstStyle/>
          <a:p>
            <a:pPr algn="ctr">
              <a:lnSpc>
                <a:spcPct val="100000"/>
              </a:lnSpc>
            </a:pPr>
            <a:r>
              <a:rPr sz="1600" b="1" spc="-5" dirty="0">
                <a:latin typeface="Arial" panose="020B0604020202020204" pitchFamily="34" charset="0"/>
                <a:ea typeface="Microsoft JhengHei UI" panose="020B0604030504040204" pitchFamily="34" charset="-120"/>
                <a:cs typeface="微软雅黑"/>
              </a:rPr>
              <a:t>零件工序</a:t>
            </a:r>
            <a:r>
              <a:rPr sz="1600" b="1" dirty="0">
                <a:latin typeface="Arial" panose="020B0604020202020204" pitchFamily="34" charset="0"/>
                <a:ea typeface="Microsoft JhengHei UI" panose="020B0604030504040204" pitchFamily="34" charset="-120"/>
                <a:cs typeface="微软雅黑"/>
              </a:rPr>
              <a:t>/ </a:t>
            </a:r>
            <a:r>
              <a:rPr sz="1600" b="1" spc="-5" dirty="0">
                <a:latin typeface="Arial" panose="020B0604020202020204" pitchFamily="34" charset="0"/>
                <a:ea typeface="Microsoft JhengHei UI" panose="020B0604030504040204" pitchFamily="34" charset="-120"/>
                <a:cs typeface="微软雅黑"/>
              </a:rPr>
              <a:t>E2</a:t>
            </a:r>
            <a:endParaRPr sz="1600">
              <a:latin typeface="Arial" panose="020B0604020202020204" pitchFamily="34" charset="0"/>
              <a:ea typeface="Microsoft JhengHei UI" panose="020B0604030504040204" pitchFamily="34" charset="-120"/>
              <a:cs typeface="微软雅黑"/>
            </a:endParaRPr>
          </a:p>
          <a:p>
            <a:pPr marL="50165" marR="104775" algn="ctr">
              <a:lnSpc>
                <a:spcPct val="100000"/>
              </a:lnSpc>
              <a:spcBef>
                <a:spcPts val="835"/>
              </a:spcBef>
            </a:pPr>
            <a:r>
              <a:rPr sz="1400" b="1" spc="-5" dirty="0">
                <a:solidFill>
                  <a:srgbClr val="CC0000"/>
                </a:solidFill>
                <a:latin typeface="Arial" panose="020B0604020202020204" pitchFamily="34" charset="0"/>
                <a:ea typeface="Microsoft JhengHei UI" panose="020B0604030504040204" pitchFamily="34" charset="-120"/>
                <a:cs typeface="微软雅黑"/>
              </a:rPr>
              <a:t>零件代码</a:t>
            </a:r>
            <a:r>
              <a:rPr sz="1400" b="1" dirty="0">
                <a:solidFill>
                  <a:srgbClr val="CC0000"/>
                </a:solidFill>
                <a:latin typeface="Arial" panose="020B0604020202020204" pitchFamily="34" charset="0"/>
                <a:ea typeface="Microsoft JhengHei UI" panose="020B0604030504040204" pitchFamily="34" charset="-120"/>
                <a:cs typeface="微软雅黑"/>
              </a:rPr>
              <a:t>(F</a:t>
            </a:r>
            <a:r>
              <a:rPr sz="1400" b="1" spc="-5" dirty="0">
                <a:solidFill>
                  <a:srgbClr val="CC0000"/>
                </a:solidFill>
                <a:latin typeface="Arial" panose="020B0604020202020204" pitchFamily="34" charset="0"/>
                <a:ea typeface="Microsoft JhengHei UI" panose="020B0604030504040204" pitchFamily="34" charset="-120"/>
                <a:cs typeface="微软雅黑"/>
              </a:rPr>
              <a:t>K) </a:t>
            </a:r>
            <a:r>
              <a:rPr sz="1400" b="1" spc="-5" dirty="0">
                <a:latin typeface="Arial" panose="020B0604020202020204" pitchFamily="34" charset="0"/>
                <a:ea typeface="Microsoft JhengHei UI" panose="020B0604030504040204" pitchFamily="34" charset="-120"/>
                <a:cs typeface="微软雅黑"/>
              </a:rPr>
              <a:t>工序序号</a:t>
            </a:r>
            <a:endParaRPr sz="1400">
              <a:latin typeface="Arial" panose="020B0604020202020204" pitchFamily="34" charset="0"/>
              <a:ea typeface="Microsoft JhengHei UI" panose="020B0604030504040204" pitchFamily="34" charset="-120"/>
              <a:cs typeface="微软雅黑"/>
            </a:endParaRPr>
          </a:p>
        </p:txBody>
      </p:sp>
      <p:sp>
        <p:nvSpPr>
          <p:cNvPr id="49" name="object 49"/>
          <p:cNvSpPr/>
          <p:nvPr/>
        </p:nvSpPr>
        <p:spPr>
          <a:xfrm>
            <a:off x="2722561" y="4661915"/>
            <a:ext cx="131445" cy="114300"/>
          </a:xfrm>
          <a:custGeom>
            <a:avLst/>
            <a:gdLst/>
            <a:ahLst/>
            <a:cxnLst/>
            <a:rect l="l" t="t" r="r" b="b"/>
            <a:pathLst>
              <a:path w="131444" h="114300">
                <a:moveTo>
                  <a:pt x="65482" y="0"/>
                </a:moveTo>
                <a:lnTo>
                  <a:pt x="23105" y="12870"/>
                </a:lnTo>
                <a:lnTo>
                  <a:pt x="0" y="44827"/>
                </a:lnTo>
                <a:lnTo>
                  <a:pt x="921" y="61135"/>
                </a:lnTo>
                <a:lnTo>
                  <a:pt x="19615" y="97592"/>
                </a:lnTo>
                <a:lnTo>
                  <a:pt x="55641" y="113698"/>
                </a:lnTo>
                <a:lnTo>
                  <a:pt x="73232" y="112618"/>
                </a:lnTo>
                <a:lnTo>
                  <a:pt x="113554" y="95666"/>
                </a:lnTo>
                <a:lnTo>
                  <a:pt x="131347" y="63735"/>
                </a:lnTo>
                <a:lnTo>
                  <a:pt x="129872" y="48830"/>
                </a:lnTo>
                <a:lnTo>
                  <a:pt x="108529" y="14430"/>
                </a:lnTo>
                <a:lnTo>
                  <a:pt x="69464" y="103"/>
                </a:lnTo>
                <a:lnTo>
                  <a:pt x="65482"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1" name="object 51"/>
          <p:cNvSpPr txBox="1"/>
          <p:nvPr/>
        </p:nvSpPr>
        <p:spPr>
          <a:xfrm>
            <a:off x="1886083" y="4388005"/>
            <a:ext cx="20383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按</a:t>
            </a:r>
            <a:endParaRPr sz="1400">
              <a:latin typeface="Arial" panose="020B0604020202020204" pitchFamily="34" charset="0"/>
              <a:ea typeface="Microsoft JhengHei UI" panose="020B0604030504040204" pitchFamily="34" charset="-120"/>
              <a:cs typeface="微软雅黑"/>
            </a:endParaRPr>
          </a:p>
        </p:txBody>
      </p:sp>
      <p:sp>
        <p:nvSpPr>
          <p:cNvPr id="52" name="object 52"/>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a:t>
            </a:r>
            <a:r>
              <a:rPr sz="2000" spc="-10" dirty="0">
                <a:solidFill>
                  <a:srgbClr val="FFFFFF"/>
                </a:solidFill>
                <a:cs typeface="Arial"/>
              </a:rPr>
              <a:t>x</a:t>
            </a:r>
            <a:r>
              <a:rPr sz="2000" spc="-5" dirty="0">
                <a:solidFill>
                  <a:srgbClr val="FFFFFF"/>
                </a:solidFill>
                <a:cs typeface="华文中宋"/>
              </a:rPr>
              <a:t>的非确定联系 </a:t>
            </a:r>
            <a:r>
              <a:rPr sz="2000" spc="-5" dirty="0">
                <a:solidFill>
                  <a:srgbClr val="FFFFFF"/>
                </a:solidFill>
                <a:cs typeface="Arial"/>
              </a:rPr>
              <a:t>(4)IDEF1</a:t>
            </a:r>
            <a:r>
              <a:rPr sz="2000" spc="-10" dirty="0">
                <a:solidFill>
                  <a:srgbClr val="FFFFFF"/>
                </a:solidFill>
                <a:cs typeface="Arial"/>
              </a:rPr>
              <a:t>x</a:t>
            </a:r>
            <a:r>
              <a:rPr sz="2000" spc="-5" dirty="0">
                <a:solidFill>
                  <a:srgbClr val="FFFFFF"/>
                </a:solidFill>
                <a:cs typeface="华文中宋"/>
              </a:rPr>
              <a:t>对联系的两种处理机制</a:t>
            </a:r>
            <a:endParaRPr sz="2000">
              <a:cs typeface="华文中宋"/>
            </a:endParaRPr>
          </a:p>
        </p:txBody>
      </p:sp>
      <p:graphicFrame>
        <p:nvGraphicFramePr>
          <p:cNvPr id="50" name="object 50"/>
          <p:cNvGraphicFramePr>
            <a:graphicFrameLocks noGrp="1"/>
          </p:cNvGraphicFramePr>
          <p:nvPr/>
        </p:nvGraphicFramePr>
        <p:xfrm>
          <a:off x="2073287" y="3290315"/>
          <a:ext cx="1428749" cy="1390650"/>
        </p:xfrm>
        <a:graphic>
          <a:graphicData uri="http://schemas.openxmlformats.org/drawingml/2006/table">
            <a:tbl>
              <a:tblPr firstRow="1" bandRow="1">
                <a:tableStyleId>{2D5ABB26-0587-4C30-8999-92F81FD0307C}</a:tableStyleId>
              </a:tblPr>
              <a:tblGrid>
                <a:gridCol w="704850">
                  <a:extLst>
                    <a:ext uri="{9D8B030D-6E8A-4147-A177-3AD203B41FA5}">
                      <a16:colId xmlns:a16="http://schemas.microsoft.com/office/drawing/2014/main" val="20000"/>
                    </a:ext>
                  </a:extLst>
                </a:gridCol>
                <a:gridCol w="723899">
                  <a:extLst>
                    <a:ext uri="{9D8B030D-6E8A-4147-A177-3AD203B41FA5}">
                      <a16:colId xmlns:a16="http://schemas.microsoft.com/office/drawing/2014/main" val="20001"/>
                    </a:ext>
                  </a:extLst>
                </a:gridCol>
              </a:tblGrid>
              <a:tr h="285750">
                <a:tc gridSpan="2">
                  <a:txBody>
                    <a:bodyPr/>
                    <a:lstStyle/>
                    <a:p>
                      <a:pPr marL="323215">
                        <a:lnSpc>
                          <a:spcPct val="100000"/>
                        </a:lnSpc>
                      </a:pPr>
                      <a:r>
                        <a:rPr sz="1400" b="1" dirty="0">
                          <a:latin typeface="微软雅黑"/>
                          <a:cs typeface="微软雅黑"/>
                        </a:rPr>
                        <a:t>零件代码</a:t>
                      </a:r>
                      <a:endParaRPr sz="14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552450">
                <a:tc gridSpan="2">
                  <a:txBody>
                    <a:bodyPr/>
                    <a:lstStyle/>
                    <a:p>
                      <a:endParaRPr sz="1400">
                        <a:latin typeface="微软雅黑"/>
                        <a:cs typeface="微软雅黑"/>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552450">
                <a:tc>
                  <a:txBody>
                    <a:bodyPr/>
                    <a:lstStyle/>
                    <a:p>
                      <a:pPr>
                        <a:lnSpc>
                          <a:spcPct val="100000"/>
                        </a:lnSpc>
                      </a:pPr>
                      <a:r>
                        <a:rPr sz="1400" b="1" dirty="0">
                          <a:solidFill>
                            <a:srgbClr val="CC0000"/>
                          </a:solidFill>
                          <a:latin typeface="微软雅黑"/>
                          <a:cs typeface="微软雅黑"/>
                        </a:rPr>
                        <a:t>…</a:t>
                      </a:r>
                      <a:r>
                        <a:rPr sz="1400" b="1" spc="-10" dirty="0">
                          <a:solidFill>
                            <a:srgbClr val="CC0000"/>
                          </a:solidFill>
                          <a:latin typeface="微软雅黑"/>
                          <a:cs typeface="微软雅黑"/>
                        </a:rPr>
                        <a:t> </a:t>
                      </a:r>
                      <a:r>
                        <a:rPr sz="1400" b="1" dirty="0">
                          <a:solidFill>
                            <a:srgbClr val="CC0000"/>
                          </a:solidFill>
                          <a:latin typeface="微软雅黑"/>
                          <a:cs typeface="微软雅黑"/>
                        </a:rPr>
                        <a:t>加工</a:t>
                      </a:r>
                      <a:endParaRPr sz="1400">
                        <a:latin typeface="微软雅黑"/>
                        <a:cs typeface="微软雅黑"/>
                      </a:endParaRPr>
                    </a:p>
                  </a:txBody>
                  <a:tcPr marL="0" marR="0" marT="0" marB="0">
                    <a:lnR w="38100">
                      <a:solidFill>
                        <a:srgbClr val="CC0000"/>
                      </a:solidFill>
                      <a:prstDash val="solid"/>
                    </a:lnR>
                    <a:lnT w="38100">
                      <a:solidFill>
                        <a:srgbClr val="000000"/>
                      </a:solidFill>
                      <a:prstDash val="solid"/>
                    </a:lnT>
                    <a:solidFill>
                      <a:srgbClr val="FFFFFF"/>
                    </a:solidFill>
                  </a:tcPr>
                </a:tc>
                <a:tc>
                  <a:txBody>
                    <a:bodyPr/>
                    <a:lstStyle/>
                    <a:p>
                      <a:endParaRPr sz="1400">
                        <a:latin typeface="微软雅黑"/>
                        <a:cs typeface="微软雅黑"/>
                      </a:endParaRPr>
                    </a:p>
                  </a:txBody>
                  <a:tcPr marL="0" marR="0" marT="0" marB="0">
                    <a:lnL w="38100">
                      <a:solidFill>
                        <a:srgbClr val="CC0000"/>
                      </a:solidFill>
                      <a:prstDash val="solid"/>
                    </a:lnL>
                    <a:lnT w="38100">
                      <a:solidFill>
                        <a:srgbClr val="000000"/>
                      </a:solidFill>
                      <a:prstDash val="solid"/>
                    </a:lnT>
                    <a:solidFill>
                      <a:srgbClr val="FFFFFF"/>
                    </a:solidFill>
                  </a:tcPr>
                </a:tc>
                <a:extLst>
                  <a:ext uri="{0D108BD9-81ED-4DB2-BD59-A6C34878D82A}">
                    <a16:rowId xmlns:a16="http://schemas.microsoft.com/office/drawing/2014/main" val="10002"/>
                  </a:ext>
                </a:extLst>
              </a:tr>
            </a:tbl>
          </a:graphicData>
        </a:graphic>
      </p:graphicFrame>
      <p:sp>
        <p:nvSpPr>
          <p:cNvPr id="53" name="标题 6">
            <a:extLst>
              <a:ext uri="{FF2B5EF4-FFF2-40B4-BE49-F238E27FC236}">
                <a16:creationId xmlns:a16="http://schemas.microsoft.com/office/drawing/2014/main" id="{40EC6930-66A3-4E67-80F1-B2086D4A58BD}"/>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的不确定联系</a:t>
            </a:r>
            <a:endParaRPr lang="zh-CN" altLang="en-US" kern="0" dirty="0">
              <a:solidFill>
                <a:sysClr val="windowText" lastClr="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200653" y="4512824"/>
            <a:ext cx="1560195" cy="1235710"/>
          </a:xfrm>
          <a:custGeom>
            <a:avLst/>
            <a:gdLst/>
            <a:ahLst/>
            <a:cxnLst/>
            <a:rect l="l" t="t" r="r" b="b"/>
            <a:pathLst>
              <a:path w="1560195" h="1235710">
                <a:moveTo>
                  <a:pt x="1559813" y="617981"/>
                </a:moveTo>
                <a:lnTo>
                  <a:pt x="1557229" y="567287"/>
                </a:lnTo>
                <a:lnTo>
                  <a:pt x="1549611" y="517724"/>
                </a:lnTo>
                <a:lnTo>
                  <a:pt x="1537159" y="469449"/>
                </a:lnTo>
                <a:lnTo>
                  <a:pt x="1520074" y="422623"/>
                </a:lnTo>
                <a:lnTo>
                  <a:pt x="1498556" y="377404"/>
                </a:lnTo>
                <a:lnTo>
                  <a:pt x="1472806" y="333951"/>
                </a:lnTo>
                <a:lnTo>
                  <a:pt x="1443025" y="292422"/>
                </a:lnTo>
                <a:lnTo>
                  <a:pt x="1409413" y="252977"/>
                </a:lnTo>
                <a:lnTo>
                  <a:pt x="1372171" y="215775"/>
                </a:lnTo>
                <a:lnTo>
                  <a:pt x="1331499" y="180974"/>
                </a:lnTo>
                <a:lnTo>
                  <a:pt x="1287599" y="148734"/>
                </a:lnTo>
                <a:lnTo>
                  <a:pt x="1240670" y="119213"/>
                </a:lnTo>
                <a:lnTo>
                  <a:pt x="1190913" y="92570"/>
                </a:lnTo>
                <a:lnTo>
                  <a:pt x="1138529" y="68964"/>
                </a:lnTo>
                <a:lnTo>
                  <a:pt x="1083718" y="48553"/>
                </a:lnTo>
                <a:lnTo>
                  <a:pt x="1026682" y="31498"/>
                </a:lnTo>
                <a:lnTo>
                  <a:pt x="967620" y="17955"/>
                </a:lnTo>
                <a:lnTo>
                  <a:pt x="906733" y="8086"/>
                </a:lnTo>
                <a:lnTo>
                  <a:pt x="844222" y="2048"/>
                </a:lnTo>
                <a:lnTo>
                  <a:pt x="780287" y="0"/>
                </a:ln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7" y="1235202"/>
                </a:lnTo>
                <a:lnTo>
                  <a:pt x="844222" y="1233154"/>
                </a:lnTo>
                <a:lnTo>
                  <a:pt x="906733" y="1227116"/>
                </a:lnTo>
                <a:lnTo>
                  <a:pt x="967620" y="1217248"/>
                </a:lnTo>
                <a:lnTo>
                  <a:pt x="1026682" y="1203710"/>
                </a:lnTo>
                <a:lnTo>
                  <a:pt x="1083718" y="1186660"/>
                </a:lnTo>
                <a:lnTo>
                  <a:pt x="1138529" y="1166258"/>
                </a:lnTo>
                <a:lnTo>
                  <a:pt x="1190913" y="1142664"/>
                </a:lnTo>
                <a:lnTo>
                  <a:pt x="1240670" y="1116037"/>
                </a:lnTo>
                <a:lnTo>
                  <a:pt x="1287599" y="1086536"/>
                </a:lnTo>
                <a:lnTo>
                  <a:pt x="1331499" y="1054322"/>
                </a:lnTo>
                <a:lnTo>
                  <a:pt x="1372171" y="1019553"/>
                </a:lnTo>
                <a:lnTo>
                  <a:pt x="1409413" y="982388"/>
                </a:lnTo>
                <a:lnTo>
                  <a:pt x="1443025" y="942988"/>
                </a:lnTo>
                <a:lnTo>
                  <a:pt x="1472806" y="901512"/>
                </a:lnTo>
                <a:lnTo>
                  <a:pt x="1498556" y="858119"/>
                </a:lnTo>
                <a:lnTo>
                  <a:pt x="1520074" y="812968"/>
                </a:lnTo>
                <a:lnTo>
                  <a:pt x="1537159" y="766220"/>
                </a:lnTo>
                <a:lnTo>
                  <a:pt x="1549611" y="718033"/>
                </a:lnTo>
                <a:lnTo>
                  <a:pt x="1557229" y="668567"/>
                </a:lnTo>
                <a:lnTo>
                  <a:pt x="1559813" y="617981"/>
                </a:lnTo>
                <a:close/>
              </a:path>
            </a:pathLst>
          </a:custGeom>
          <a:solidFill>
            <a:srgbClr val="FFFF66"/>
          </a:solidFill>
        </p:spPr>
        <p:txBody>
          <a:bodyPr wrap="square" lIns="0" tIns="0" rIns="0" bIns="0" rtlCol="0"/>
          <a:lstStyle/>
          <a:p>
            <a:endParaRPr/>
          </a:p>
        </p:txBody>
      </p:sp>
      <p:sp>
        <p:nvSpPr>
          <p:cNvPr id="3" name="object 3"/>
          <p:cNvSpPr txBox="1"/>
          <p:nvPr/>
        </p:nvSpPr>
        <p:spPr>
          <a:xfrm>
            <a:off x="1231900" y="2020686"/>
            <a:ext cx="8454390" cy="3521477"/>
          </a:xfrm>
          <a:prstGeom prst="rect">
            <a:avLst/>
          </a:prstGeom>
        </p:spPr>
        <p:txBody>
          <a:bodyPr vert="horz" wrap="square" lIns="0" tIns="0" rIns="0" bIns="0" rtlCol="0">
            <a:spAutoFit/>
          </a:bodyPr>
          <a:lstStyle/>
          <a:p>
            <a:pPr marL="12700">
              <a:lnSpc>
                <a:spcPct val="100000"/>
              </a:lnSpc>
            </a:pPr>
            <a:r>
              <a:rPr sz="2000" spc="-5" dirty="0">
                <a:latin typeface="Wingdings"/>
                <a:cs typeface="Wingdings"/>
              </a:rPr>
              <a:t></a:t>
            </a:r>
            <a:r>
              <a:rPr sz="2000" b="1" spc="-5" dirty="0">
                <a:latin typeface="+mn-ea"/>
                <a:cs typeface="微软雅黑"/>
              </a:rPr>
              <a:t>关于非确定联系的规则：工程化的要求</a:t>
            </a:r>
            <a:endParaRPr sz="2000" b="1" dirty="0">
              <a:latin typeface="+mn-ea"/>
              <a:cs typeface="微软雅黑"/>
            </a:endParaRPr>
          </a:p>
          <a:p>
            <a:pPr marL="355600" indent="-342900">
              <a:lnSpc>
                <a:spcPct val="100000"/>
              </a:lnSpc>
              <a:spcBef>
                <a:spcPts val="725"/>
              </a:spcBef>
              <a:buFont typeface="Wingdings" panose="05000000000000000000" pitchFamily="2" charset="2"/>
              <a:buChar char="q"/>
            </a:pPr>
            <a:r>
              <a:rPr sz="2000" spc="-5" dirty="0" err="1">
                <a:solidFill>
                  <a:srgbClr val="FF0000"/>
                </a:solidFill>
                <a:latin typeface="+mn-ea"/>
                <a:cs typeface="微软雅黑"/>
              </a:rPr>
              <a:t>一个非确定联系总是存在于两个实体之间，而不是三个或更多个实体之间</a:t>
            </a:r>
            <a:endParaRPr sz="2000" dirty="0">
              <a:solidFill>
                <a:srgbClr val="FF0000"/>
              </a:solidFill>
              <a:latin typeface="+mn-ea"/>
              <a:cs typeface="微软雅黑"/>
            </a:endParaRPr>
          </a:p>
          <a:p>
            <a:pPr marL="354965" marR="269875" indent="-342900">
              <a:lnSpc>
                <a:spcPts val="3130"/>
              </a:lnSpc>
              <a:spcBef>
                <a:spcPts val="215"/>
              </a:spcBef>
              <a:buFont typeface="Wingdings" panose="05000000000000000000" pitchFamily="2" charset="2"/>
              <a:buChar char="q"/>
            </a:pPr>
            <a:r>
              <a:rPr sz="2000" spc="-5" dirty="0" err="1">
                <a:latin typeface="+mn-ea"/>
                <a:cs typeface="微软雅黑"/>
              </a:rPr>
              <a:t>两个实体中</a:t>
            </a:r>
            <a:r>
              <a:rPr sz="2000" spc="-5" dirty="0">
                <a:latin typeface="+mn-ea"/>
                <a:cs typeface="微软雅黑"/>
              </a:rPr>
              <a:t>,</a:t>
            </a:r>
            <a:r>
              <a:rPr sz="2000" dirty="0">
                <a:latin typeface="+mn-ea"/>
                <a:cs typeface="微软雅黑"/>
              </a:rPr>
              <a:t> </a:t>
            </a:r>
            <a:r>
              <a:rPr sz="2000" spc="-5" dirty="0">
                <a:latin typeface="+mn-ea"/>
                <a:cs typeface="微软雅黑"/>
              </a:rPr>
              <a:t>任意一个实体的实例可</a:t>
            </a:r>
            <a:r>
              <a:rPr sz="2000" dirty="0">
                <a:latin typeface="+mn-ea"/>
                <a:cs typeface="微软雅黑"/>
              </a:rPr>
              <a:t>以</a:t>
            </a:r>
            <a:r>
              <a:rPr sz="2000" spc="-5" dirty="0">
                <a:latin typeface="+mn-ea"/>
                <a:cs typeface="微软雅黑"/>
              </a:rPr>
              <a:t>与另一实体的0,1或多个实例相关 联，具体情况要视情况而定，在图中标出其基数</a:t>
            </a:r>
            <a:endParaRPr sz="2000" dirty="0">
              <a:latin typeface="+mn-ea"/>
              <a:cs typeface="微软雅黑"/>
            </a:endParaRPr>
          </a:p>
          <a:p>
            <a:pPr marL="355600" indent="-342900">
              <a:lnSpc>
                <a:spcPct val="100000"/>
              </a:lnSpc>
              <a:spcBef>
                <a:spcPts val="500"/>
              </a:spcBef>
              <a:buFont typeface="Wingdings" panose="05000000000000000000" pitchFamily="2" charset="2"/>
              <a:buChar char="q"/>
            </a:pPr>
            <a:r>
              <a:rPr sz="2000" spc="-5" dirty="0" err="1">
                <a:latin typeface="+mn-ea"/>
                <a:cs typeface="微软雅黑"/>
              </a:rPr>
              <a:t>为了完全地设计出一个模型，</a:t>
            </a:r>
            <a:r>
              <a:rPr sz="2000" spc="-5" dirty="0" err="1">
                <a:solidFill>
                  <a:srgbClr val="FF0000"/>
                </a:solidFill>
                <a:latin typeface="+mn-ea"/>
                <a:cs typeface="微软雅黑"/>
              </a:rPr>
              <a:t>非确定联系必须由确定联系来替代</a:t>
            </a:r>
            <a:endParaRPr sz="2000" dirty="0">
              <a:solidFill>
                <a:srgbClr val="FF0000"/>
              </a:solidFill>
              <a:latin typeface="+mn-ea"/>
              <a:cs typeface="微软雅黑"/>
            </a:endParaRPr>
          </a:p>
          <a:p>
            <a:pPr>
              <a:lnSpc>
                <a:spcPct val="100000"/>
              </a:lnSpc>
              <a:spcBef>
                <a:spcPts val="7"/>
              </a:spcBef>
            </a:pPr>
            <a:endParaRPr sz="2550" dirty="0">
              <a:latin typeface="Times New Roman"/>
              <a:cs typeface="Times New Roman"/>
            </a:endParaRPr>
          </a:p>
          <a:p>
            <a:pPr marL="6166485" marR="1010285" indent="635" algn="ctr">
              <a:lnSpc>
                <a:spcPct val="100000"/>
              </a:lnSpc>
            </a:pPr>
            <a:r>
              <a:rPr sz="2000" b="1" spc="-5" dirty="0">
                <a:solidFill>
                  <a:srgbClr val="3333CC"/>
                </a:solidFill>
                <a:latin typeface="微软雅黑"/>
                <a:cs typeface="微软雅黑"/>
              </a:rPr>
              <a:t>请仔细阅 读，并遵照 执行</a:t>
            </a:r>
            <a:endParaRPr sz="2000" dirty="0">
              <a:latin typeface="微软雅黑"/>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的非确定联系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一些规则</a:t>
            </a:r>
            <a:endParaRPr sz="2000" dirty="0">
              <a:latin typeface="华文中宋"/>
              <a:cs typeface="华文中宋"/>
            </a:endParaRPr>
          </a:p>
        </p:txBody>
      </p:sp>
      <p:sp>
        <p:nvSpPr>
          <p:cNvPr id="5" name="object 5"/>
          <p:cNvSpPr/>
          <p:nvPr/>
        </p:nvSpPr>
        <p:spPr>
          <a:xfrm>
            <a:off x="7054218" y="4391025"/>
            <a:ext cx="1872614" cy="1477645"/>
          </a:xfrm>
          <a:custGeom>
            <a:avLst/>
            <a:gdLst/>
            <a:ahLst/>
            <a:cxnLst/>
            <a:rect l="l" t="t" r="r" b="b"/>
            <a:pathLst>
              <a:path w="1872615" h="1477645">
                <a:moveTo>
                  <a:pt x="1872233" y="739139"/>
                </a:moveTo>
                <a:lnTo>
                  <a:pt x="1869130" y="678489"/>
                </a:lnTo>
                <a:lnTo>
                  <a:pt x="1859982" y="619195"/>
                </a:lnTo>
                <a:lnTo>
                  <a:pt x="1845030" y="561445"/>
                </a:lnTo>
                <a:lnTo>
                  <a:pt x="1824514" y="505431"/>
                </a:lnTo>
                <a:lnTo>
                  <a:pt x="1798677" y="451342"/>
                </a:lnTo>
                <a:lnTo>
                  <a:pt x="1767759" y="399367"/>
                </a:lnTo>
                <a:lnTo>
                  <a:pt x="1732001" y="349696"/>
                </a:lnTo>
                <a:lnTo>
                  <a:pt x="1691646" y="302520"/>
                </a:lnTo>
                <a:lnTo>
                  <a:pt x="1646933" y="258027"/>
                </a:lnTo>
                <a:lnTo>
                  <a:pt x="1598104" y="216407"/>
                </a:lnTo>
                <a:lnTo>
                  <a:pt x="1545400" y="177851"/>
                </a:lnTo>
                <a:lnTo>
                  <a:pt x="1489063" y="142548"/>
                </a:lnTo>
                <a:lnTo>
                  <a:pt x="1429334" y="110688"/>
                </a:lnTo>
                <a:lnTo>
                  <a:pt x="1366453" y="82460"/>
                </a:lnTo>
                <a:lnTo>
                  <a:pt x="1300662" y="58054"/>
                </a:lnTo>
                <a:lnTo>
                  <a:pt x="1232202" y="37661"/>
                </a:lnTo>
                <a:lnTo>
                  <a:pt x="1161315" y="21468"/>
                </a:lnTo>
                <a:lnTo>
                  <a:pt x="1088241" y="9668"/>
                </a:lnTo>
                <a:lnTo>
                  <a:pt x="1013221" y="2448"/>
                </a:lnTo>
                <a:lnTo>
                  <a:pt x="936497" y="0"/>
                </a:lnTo>
                <a:lnTo>
                  <a:pt x="859665" y="2448"/>
                </a:lnTo>
                <a:lnTo>
                  <a:pt x="784548" y="9668"/>
                </a:lnTo>
                <a:lnTo>
                  <a:pt x="711386" y="21468"/>
                </a:lnTo>
                <a:lnTo>
                  <a:pt x="640421" y="37661"/>
                </a:lnTo>
                <a:lnTo>
                  <a:pt x="571892" y="58054"/>
                </a:lnTo>
                <a:lnTo>
                  <a:pt x="506041" y="82460"/>
                </a:lnTo>
                <a:lnTo>
                  <a:pt x="443109" y="110688"/>
                </a:lnTo>
                <a:lnTo>
                  <a:pt x="383334" y="142548"/>
                </a:lnTo>
                <a:lnTo>
                  <a:pt x="326959" y="177851"/>
                </a:lnTo>
                <a:lnTo>
                  <a:pt x="274224" y="216407"/>
                </a:lnTo>
                <a:lnTo>
                  <a:pt x="225370" y="258027"/>
                </a:lnTo>
                <a:lnTo>
                  <a:pt x="180636" y="302520"/>
                </a:lnTo>
                <a:lnTo>
                  <a:pt x="140264" y="349696"/>
                </a:lnTo>
                <a:lnTo>
                  <a:pt x="104495" y="399367"/>
                </a:lnTo>
                <a:lnTo>
                  <a:pt x="73568" y="451342"/>
                </a:lnTo>
                <a:lnTo>
                  <a:pt x="47725" y="505431"/>
                </a:lnTo>
                <a:lnTo>
                  <a:pt x="27206" y="561445"/>
                </a:lnTo>
                <a:lnTo>
                  <a:pt x="12252" y="619195"/>
                </a:lnTo>
                <a:lnTo>
                  <a:pt x="3103" y="678489"/>
                </a:lnTo>
                <a:lnTo>
                  <a:pt x="0" y="739139"/>
                </a:lnTo>
                <a:lnTo>
                  <a:pt x="3103" y="799681"/>
                </a:lnTo>
                <a:lnTo>
                  <a:pt x="12252" y="858878"/>
                </a:lnTo>
                <a:lnTo>
                  <a:pt x="27206" y="916540"/>
                </a:lnTo>
                <a:lnTo>
                  <a:pt x="47725" y="972476"/>
                </a:lnTo>
                <a:lnTo>
                  <a:pt x="73568" y="1026497"/>
                </a:lnTo>
                <a:lnTo>
                  <a:pt x="104495" y="1078412"/>
                </a:lnTo>
                <a:lnTo>
                  <a:pt x="140264" y="1128030"/>
                </a:lnTo>
                <a:lnTo>
                  <a:pt x="166116" y="1158210"/>
                </a:lnTo>
                <a:lnTo>
                  <a:pt x="166116" y="739139"/>
                </a:lnTo>
                <a:lnTo>
                  <a:pt x="168666" y="689239"/>
                </a:lnTo>
                <a:lnTo>
                  <a:pt x="176185" y="640455"/>
                </a:lnTo>
                <a:lnTo>
                  <a:pt x="188477" y="592943"/>
                </a:lnTo>
                <a:lnTo>
                  <a:pt x="205343" y="546859"/>
                </a:lnTo>
                <a:lnTo>
                  <a:pt x="226587" y="502360"/>
                </a:lnTo>
                <a:lnTo>
                  <a:pt x="252012" y="459601"/>
                </a:lnTo>
                <a:lnTo>
                  <a:pt x="281420" y="418737"/>
                </a:lnTo>
                <a:lnTo>
                  <a:pt x="314614" y="379927"/>
                </a:lnTo>
                <a:lnTo>
                  <a:pt x="351397" y="343324"/>
                </a:lnTo>
                <a:lnTo>
                  <a:pt x="391572" y="309086"/>
                </a:lnTo>
                <a:lnTo>
                  <a:pt x="434942" y="277368"/>
                </a:lnTo>
                <a:lnTo>
                  <a:pt x="481309" y="248326"/>
                </a:lnTo>
                <a:lnTo>
                  <a:pt x="530477" y="222117"/>
                </a:lnTo>
                <a:lnTo>
                  <a:pt x="582248" y="198896"/>
                </a:lnTo>
                <a:lnTo>
                  <a:pt x="636424" y="178819"/>
                </a:lnTo>
                <a:lnTo>
                  <a:pt x="692810" y="162043"/>
                </a:lnTo>
                <a:lnTo>
                  <a:pt x="751207" y="148724"/>
                </a:lnTo>
                <a:lnTo>
                  <a:pt x="811419" y="139016"/>
                </a:lnTo>
                <a:lnTo>
                  <a:pt x="873248" y="133078"/>
                </a:lnTo>
                <a:lnTo>
                  <a:pt x="936497" y="131063"/>
                </a:lnTo>
                <a:lnTo>
                  <a:pt x="999638" y="133078"/>
                </a:lnTo>
                <a:lnTo>
                  <a:pt x="1061369" y="139016"/>
                </a:lnTo>
                <a:lnTo>
                  <a:pt x="1121494" y="148724"/>
                </a:lnTo>
                <a:lnTo>
                  <a:pt x="1179813" y="162043"/>
                </a:lnTo>
                <a:lnTo>
                  <a:pt x="1236130" y="178819"/>
                </a:lnTo>
                <a:lnTo>
                  <a:pt x="1290247" y="198896"/>
                </a:lnTo>
                <a:lnTo>
                  <a:pt x="1341966" y="222117"/>
                </a:lnTo>
                <a:lnTo>
                  <a:pt x="1391088" y="248326"/>
                </a:lnTo>
                <a:lnTo>
                  <a:pt x="1437418" y="277368"/>
                </a:lnTo>
                <a:lnTo>
                  <a:pt x="1480756" y="309086"/>
                </a:lnTo>
                <a:lnTo>
                  <a:pt x="1520905" y="343324"/>
                </a:lnTo>
                <a:lnTo>
                  <a:pt x="1557668" y="379927"/>
                </a:lnTo>
                <a:lnTo>
                  <a:pt x="1590846" y="418737"/>
                </a:lnTo>
                <a:lnTo>
                  <a:pt x="1620242" y="459601"/>
                </a:lnTo>
                <a:lnTo>
                  <a:pt x="1645658" y="502360"/>
                </a:lnTo>
                <a:lnTo>
                  <a:pt x="1666896" y="546859"/>
                </a:lnTo>
                <a:lnTo>
                  <a:pt x="1683759" y="592943"/>
                </a:lnTo>
                <a:lnTo>
                  <a:pt x="1696048" y="640455"/>
                </a:lnTo>
                <a:lnTo>
                  <a:pt x="1703567" y="689239"/>
                </a:lnTo>
                <a:lnTo>
                  <a:pt x="1706118" y="739139"/>
                </a:lnTo>
                <a:lnTo>
                  <a:pt x="1706118" y="1158260"/>
                </a:lnTo>
                <a:lnTo>
                  <a:pt x="1732001" y="1128030"/>
                </a:lnTo>
                <a:lnTo>
                  <a:pt x="1767759" y="1078412"/>
                </a:lnTo>
                <a:lnTo>
                  <a:pt x="1798677" y="1026497"/>
                </a:lnTo>
                <a:lnTo>
                  <a:pt x="1824514" y="972476"/>
                </a:lnTo>
                <a:lnTo>
                  <a:pt x="1845030" y="916540"/>
                </a:lnTo>
                <a:lnTo>
                  <a:pt x="1859982" y="858878"/>
                </a:lnTo>
                <a:lnTo>
                  <a:pt x="1869130" y="799681"/>
                </a:lnTo>
                <a:lnTo>
                  <a:pt x="1872233" y="739139"/>
                </a:lnTo>
                <a:close/>
              </a:path>
              <a:path w="1872615" h="1477645">
                <a:moveTo>
                  <a:pt x="1706118" y="1158260"/>
                </a:moveTo>
                <a:lnTo>
                  <a:pt x="1706118" y="739139"/>
                </a:lnTo>
                <a:lnTo>
                  <a:pt x="1703567" y="788937"/>
                </a:lnTo>
                <a:lnTo>
                  <a:pt x="1696048" y="837639"/>
                </a:lnTo>
                <a:lnTo>
                  <a:pt x="1683759" y="885088"/>
                </a:lnTo>
                <a:lnTo>
                  <a:pt x="1666896" y="931127"/>
                </a:lnTo>
                <a:lnTo>
                  <a:pt x="1645658" y="975598"/>
                </a:lnTo>
                <a:lnTo>
                  <a:pt x="1620242" y="1018342"/>
                </a:lnTo>
                <a:lnTo>
                  <a:pt x="1590846" y="1059204"/>
                </a:lnTo>
                <a:lnTo>
                  <a:pt x="1557668" y="1098023"/>
                </a:lnTo>
                <a:lnTo>
                  <a:pt x="1520905" y="1134644"/>
                </a:lnTo>
                <a:lnTo>
                  <a:pt x="1480756" y="1168908"/>
                </a:lnTo>
                <a:lnTo>
                  <a:pt x="1437418" y="1200657"/>
                </a:lnTo>
                <a:lnTo>
                  <a:pt x="1391088" y="1229733"/>
                </a:lnTo>
                <a:lnTo>
                  <a:pt x="1341966" y="1255980"/>
                </a:lnTo>
                <a:lnTo>
                  <a:pt x="1290247" y="1279239"/>
                </a:lnTo>
                <a:lnTo>
                  <a:pt x="1236130" y="1299352"/>
                </a:lnTo>
                <a:lnTo>
                  <a:pt x="1179813" y="1316162"/>
                </a:lnTo>
                <a:lnTo>
                  <a:pt x="1121494" y="1329512"/>
                </a:lnTo>
                <a:lnTo>
                  <a:pt x="1061369" y="1339242"/>
                </a:lnTo>
                <a:lnTo>
                  <a:pt x="999638" y="1345196"/>
                </a:lnTo>
                <a:lnTo>
                  <a:pt x="936497" y="1347215"/>
                </a:lnTo>
                <a:lnTo>
                  <a:pt x="873248" y="1345196"/>
                </a:lnTo>
                <a:lnTo>
                  <a:pt x="811419" y="1339242"/>
                </a:lnTo>
                <a:lnTo>
                  <a:pt x="751207" y="1329512"/>
                </a:lnTo>
                <a:lnTo>
                  <a:pt x="692810" y="1316162"/>
                </a:lnTo>
                <a:lnTo>
                  <a:pt x="636424" y="1299352"/>
                </a:lnTo>
                <a:lnTo>
                  <a:pt x="582248" y="1279239"/>
                </a:lnTo>
                <a:lnTo>
                  <a:pt x="530477" y="1255980"/>
                </a:lnTo>
                <a:lnTo>
                  <a:pt x="481309" y="1229733"/>
                </a:lnTo>
                <a:lnTo>
                  <a:pt x="434942" y="1200657"/>
                </a:lnTo>
                <a:lnTo>
                  <a:pt x="391572" y="1168908"/>
                </a:lnTo>
                <a:lnTo>
                  <a:pt x="351397" y="1134644"/>
                </a:lnTo>
                <a:lnTo>
                  <a:pt x="314614" y="1098023"/>
                </a:lnTo>
                <a:lnTo>
                  <a:pt x="281420" y="1059204"/>
                </a:lnTo>
                <a:lnTo>
                  <a:pt x="252012" y="1018342"/>
                </a:lnTo>
                <a:lnTo>
                  <a:pt x="226587" y="975598"/>
                </a:lnTo>
                <a:lnTo>
                  <a:pt x="205343" y="931127"/>
                </a:lnTo>
                <a:lnTo>
                  <a:pt x="188477" y="885088"/>
                </a:lnTo>
                <a:lnTo>
                  <a:pt x="176185" y="837639"/>
                </a:lnTo>
                <a:lnTo>
                  <a:pt x="168666" y="788937"/>
                </a:lnTo>
                <a:lnTo>
                  <a:pt x="166116" y="739139"/>
                </a:lnTo>
                <a:lnTo>
                  <a:pt x="166116" y="1158210"/>
                </a:lnTo>
                <a:lnTo>
                  <a:pt x="225370" y="1219617"/>
                </a:lnTo>
                <a:lnTo>
                  <a:pt x="274224" y="1261205"/>
                </a:lnTo>
                <a:lnTo>
                  <a:pt x="326959" y="1299735"/>
                </a:lnTo>
                <a:lnTo>
                  <a:pt x="383334" y="1335017"/>
                </a:lnTo>
                <a:lnTo>
                  <a:pt x="443109" y="1366862"/>
                </a:lnTo>
                <a:lnTo>
                  <a:pt x="506041" y="1395077"/>
                </a:lnTo>
                <a:lnTo>
                  <a:pt x="571892" y="1419475"/>
                </a:lnTo>
                <a:lnTo>
                  <a:pt x="640421" y="1439863"/>
                </a:lnTo>
                <a:lnTo>
                  <a:pt x="711386" y="1456051"/>
                </a:lnTo>
                <a:lnTo>
                  <a:pt x="784548" y="1467850"/>
                </a:lnTo>
                <a:lnTo>
                  <a:pt x="859665" y="1475069"/>
                </a:lnTo>
                <a:lnTo>
                  <a:pt x="936497" y="1477517"/>
                </a:lnTo>
                <a:lnTo>
                  <a:pt x="1013221" y="1475069"/>
                </a:lnTo>
                <a:lnTo>
                  <a:pt x="1088241" y="1467850"/>
                </a:lnTo>
                <a:lnTo>
                  <a:pt x="1161315" y="1456051"/>
                </a:lnTo>
                <a:lnTo>
                  <a:pt x="1232202" y="1439863"/>
                </a:lnTo>
                <a:lnTo>
                  <a:pt x="1300662" y="1419475"/>
                </a:lnTo>
                <a:lnTo>
                  <a:pt x="1366453" y="1395077"/>
                </a:lnTo>
                <a:lnTo>
                  <a:pt x="1429334" y="1366862"/>
                </a:lnTo>
                <a:lnTo>
                  <a:pt x="1489063" y="1335017"/>
                </a:lnTo>
                <a:lnTo>
                  <a:pt x="1545400" y="1299735"/>
                </a:lnTo>
                <a:lnTo>
                  <a:pt x="1598104" y="1261205"/>
                </a:lnTo>
                <a:lnTo>
                  <a:pt x="1646933" y="1219617"/>
                </a:lnTo>
                <a:lnTo>
                  <a:pt x="1691646" y="1175162"/>
                </a:lnTo>
                <a:lnTo>
                  <a:pt x="1706118" y="1158260"/>
                </a:lnTo>
                <a:close/>
              </a:path>
            </a:pathLst>
          </a:custGeom>
          <a:solidFill>
            <a:srgbClr val="B90000"/>
          </a:solidFill>
        </p:spPr>
        <p:txBody>
          <a:bodyPr wrap="square" lIns="0" tIns="0" rIns="0" bIns="0" rtlCol="0"/>
          <a:lstStyle/>
          <a:p>
            <a:endParaRPr/>
          </a:p>
        </p:txBody>
      </p:sp>
      <p:sp>
        <p:nvSpPr>
          <p:cNvPr id="7" name="object 7"/>
          <p:cNvSpPr/>
          <p:nvPr/>
        </p:nvSpPr>
        <p:spPr>
          <a:xfrm>
            <a:off x="7210427" y="4511992"/>
            <a:ext cx="1560195" cy="1235710"/>
          </a:xfrm>
          <a:custGeom>
            <a:avLst/>
            <a:gdLst/>
            <a:ahLst/>
            <a:cxnLst/>
            <a:rect l="l" t="t" r="r" b="b"/>
            <a:pathLst>
              <a:path w="1560195" h="1235710">
                <a:moveTo>
                  <a:pt x="780287" y="0"/>
                </a:move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7" y="1235202"/>
                </a:lnTo>
                <a:lnTo>
                  <a:pt x="844222" y="1233154"/>
                </a:lnTo>
                <a:lnTo>
                  <a:pt x="906733" y="1227116"/>
                </a:lnTo>
                <a:lnTo>
                  <a:pt x="967620" y="1217248"/>
                </a:lnTo>
                <a:lnTo>
                  <a:pt x="1026682" y="1203710"/>
                </a:lnTo>
                <a:lnTo>
                  <a:pt x="1083718" y="1186660"/>
                </a:lnTo>
                <a:lnTo>
                  <a:pt x="1138529" y="1166258"/>
                </a:lnTo>
                <a:lnTo>
                  <a:pt x="1190913" y="1142664"/>
                </a:lnTo>
                <a:lnTo>
                  <a:pt x="1240670" y="1116037"/>
                </a:lnTo>
                <a:lnTo>
                  <a:pt x="1287599" y="1086536"/>
                </a:lnTo>
                <a:lnTo>
                  <a:pt x="1331499" y="1054322"/>
                </a:lnTo>
                <a:lnTo>
                  <a:pt x="1372171" y="1019553"/>
                </a:lnTo>
                <a:lnTo>
                  <a:pt x="1409413" y="982388"/>
                </a:lnTo>
                <a:lnTo>
                  <a:pt x="1443025" y="942988"/>
                </a:lnTo>
                <a:lnTo>
                  <a:pt x="1472806" y="901512"/>
                </a:lnTo>
                <a:lnTo>
                  <a:pt x="1498556" y="858119"/>
                </a:lnTo>
                <a:lnTo>
                  <a:pt x="1520074" y="812968"/>
                </a:lnTo>
                <a:lnTo>
                  <a:pt x="1537159" y="766220"/>
                </a:lnTo>
                <a:lnTo>
                  <a:pt x="1549611" y="718033"/>
                </a:lnTo>
                <a:lnTo>
                  <a:pt x="1557229" y="668567"/>
                </a:lnTo>
                <a:lnTo>
                  <a:pt x="1559813" y="617981"/>
                </a:lnTo>
                <a:lnTo>
                  <a:pt x="1557229" y="567287"/>
                </a:lnTo>
                <a:lnTo>
                  <a:pt x="1549611" y="517724"/>
                </a:lnTo>
                <a:lnTo>
                  <a:pt x="1537159" y="469449"/>
                </a:lnTo>
                <a:lnTo>
                  <a:pt x="1520074" y="422623"/>
                </a:lnTo>
                <a:lnTo>
                  <a:pt x="1498556" y="377404"/>
                </a:lnTo>
                <a:lnTo>
                  <a:pt x="1472806" y="333951"/>
                </a:lnTo>
                <a:lnTo>
                  <a:pt x="1443025" y="292422"/>
                </a:lnTo>
                <a:lnTo>
                  <a:pt x="1409413" y="252977"/>
                </a:lnTo>
                <a:lnTo>
                  <a:pt x="1372171" y="215775"/>
                </a:lnTo>
                <a:lnTo>
                  <a:pt x="1331499" y="180974"/>
                </a:lnTo>
                <a:lnTo>
                  <a:pt x="1287599" y="148734"/>
                </a:lnTo>
                <a:lnTo>
                  <a:pt x="1240670" y="119213"/>
                </a:lnTo>
                <a:lnTo>
                  <a:pt x="1190913" y="92570"/>
                </a:lnTo>
                <a:lnTo>
                  <a:pt x="1138529" y="68964"/>
                </a:lnTo>
                <a:lnTo>
                  <a:pt x="1083718" y="48553"/>
                </a:lnTo>
                <a:lnTo>
                  <a:pt x="1026682" y="31498"/>
                </a:lnTo>
                <a:lnTo>
                  <a:pt x="967620" y="17955"/>
                </a:lnTo>
                <a:lnTo>
                  <a:pt x="906733" y="8086"/>
                </a:lnTo>
                <a:lnTo>
                  <a:pt x="844222" y="2048"/>
                </a:lnTo>
                <a:lnTo>
                  <a:pt x="780287" y="0"/>
                </a:lnTo>
                <a:close/>
              </a:path>
            </a:pathLst>
          </a:custGeom>
          <a:ln w="28575">
            <a:solidFill>
              <a:srgbClr val="FFFFFF"/>
            </a:solidFill>
          </a:ln>
        </p:spPr>
        <p:txBody>
          <a:bodyPr wrap="square" lIns="0" tIns="0" rIns="0" bIns="0" rtlCol="0"/>
          <a:lstStyle/>
          <a:p>
            <a:endParaRPr/>
          </a:p>
        </p:txBody>
      </p:sp>
      <p:sp>
        <p:nvSpPr>
          <p:cNvPr id="8" name="标题 6">
            <a:extLst>
              <a:ext uri="{FF2B5EF4-FFF2-40B4-BE49-F238E27FC236}">
                <a16:creationId xmlns:a16="http://schemas.microsoft.com/office/drawing/2014/main" id="{3FE51342-AF76-4CA2-8A0A-FC629E7635E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的不确定联系</a:t>
            </a:r>
            <a:endParaRPr lang="zh-CN" altLang="en-US" kern="0" dirty="0">
              <a:solidFill>
                <a:sysClr val="windowText" lastClr="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598043" y="4757165"/>
            <a:ext cx="1776730" cy="1329055"/>
          </a:xfrm>
          <a:custGeom>
            <a:avLst/>
            <a:gdLst/>
            <a:ahLst/>
            <a:cxnLst/>
            <a:rect l="l" t="t" r="r" b="b"/>
            <a:pathLst>
              <a:path w="1776729" h="1329054">
                <a:moveTo>
                  <a:pt x="1776221" y="664463"/>
                </a:move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close/>
              </a:path>
            </a:pathLst>
          </a:custGeom>
          <a:solidFill>
            <a:srgbClr val="FFFF66"/>
          </a:solidFill>
        </p:spPr>
        <p:txBody>
          <a:bodyPr wrap="square" lIns="0" tIns="0" rIns="0" bIns="0" rtlCol="0"/>
          <a:lstStyle/>
          <a:p>
            <a:endParaRPr/>
          </a:p>
        </p:txBody>
      </p:sp>
      <p:sp>
        <p:nvSpPr>
          <p:cNvPr id="3" name="object 3"/>
          <p:cNvSpPr txBox="1"/>
          <p:nvPr/>
        </p:nvSpPr>
        <p:spPr>
          <a:xfrm>
            <a:off x="1087500" y="1437085"/>
            <a:ext cx="8101330" cy="4493538"/>
          </a:xfrm>
          <a:prstGeom prst="rect">
            <a:avLst/>
          </a:prstGeom>
        </p:spPr>
        <p:txBody>
          <a:bodyPr vert="horz" wrap="square" lIns="0" tIns="0" rIns="0" bIns="0" rtlCol="0">
            <a:spAutoFit/>
          </a:bodyPr>
          <a:lstStyle/>
          <a:p>
            <a:pPr marL="12700">
              <a:lnSpc>
                <a:spcPct val="100000"/>
              </a:lnSpc>
            </a:pPr>
            <a:r>
              <a:rPr sz="2400" b="1" spc="-5" dirty="0">
                <a:latin typeface="微软雅黑"/>
                <a:cs typeface="微软雅黑"/>
              </a:rPr>
              <a:t>联系(Relationship</a:t>
            </a:r>
            <a:r>
              <a:rPr sz="2400" b="1" spc="-10" dirty="0">
                <a:latin typeface="微软雅黑"/>
                <a:cs typeface="微软雅黑"/>
              </a:rPr>
              <a:t>)</a:t>
            </a:r>
            <a:r>
              <a:rPr sz="2400" spc="-5" dirty="0">
                <a:latin typeface="微软雅黑"/>
                <a:cs typeface="微软雅黑"/>
              </a:rPr>
              <a:t>:</a:t>
            </a:r>
            <a:r>
              <a:rPr sz="2400" dirty="0">
                <a:latin typeface="微软雅黑"/>
                <a:cs typeface="微软雅黑"/>
              </a:rPr>
              <a:t> </a:t>
            </a:r>
            <a:r>
              <a:rPr sz="2000" spc="-5" dirty="0">
                <a:latin typeface="微软雅黑"/>
                <a:cs typeface="微软雅黑"/>
              </a:rPr>
              <a:t>是实体之间的一种连接关系</a:t>
            </a:r>
            <a:endParaRPr sz="2000" dirty="0">
              <a:latin typeface="微软雅黑"/>
              <a:cs typeface="微软雅黑"/>
            </a:endParaRPr>
          </a:p>
          <a:p>
            <a:pPr marL="12700">
              <a:lnSpc>
                <a:spcPct val="100000"/>
              </a:lnSpc>
              <a:spcBef>
                <a:spcPts val="810"/>
              </a:spcBef>
            </a:pPr>
            <a:r>
              <a:rPr sz="2000" spc="-5" dirty="0">
                <a:latin typeface="Wingdings"/>
                <a:cs typeface="Wingdings"/>
              </a:rPr>
              <a:t></a:t>
            </a:r>
            <a:r>
              <a:rPr sz="2000" spc="-5" dirty="0">
                <a:latin typeface="微软雅黑"/>
                <a:cs typeface="微软雅黑"/>
              </a:rPr>
              <a:t>联系有连接联系、分类联系、和不确定性联系</a:t>
            </a:r>
            <a:endParaRPr sz="2000" dirty="0">
              <a:latin typeface="微软雅黑"/>
              <a:cs typeface="微软雅黑"/>
            </a:endParaRPr>
          </a:p>
          <a:p>
            <a:pPr marL="12700" marR="5080">
              <a:lnSpc>
                <a:spcPct val="130300"/>
              </a:lnSpc>
            </a:pPr>
            <a:r>
              <a:rPr sz="2000" spc="-5" dirty="0">
                <a:latin typeface="Wingdings"/>
                <a:cs typeface="Wingdings"/>
              </a:rPr>
              <a:t></a:t>
            </a:r>
            <a:r>
              <a:rPr sz="2000" spc="-5" dirty="0">
                <a:latin typeface="微软雅黑"/>
                <a:cs typeface="微软雅黑"/>
              </a:rPr>
              <a:t>连接联系，又称父子联系或依存联系，又可进一步区分为标定联系和非 标定联系</a:t>
            </a:r>
            <a:endParaRPr sz="2000" dirty="0">
              <a:latin typeface="微软雅黑"/>
              <a:cs typeface="微软雅黑"/>
            </a:endParaRPr>
          </a:p>
          <a:p>
            <a:pPr marL="469265">
              <a:lnSpc>
                <a:spcPct val="100000"/>
              </a:lnSpc>
              <a:spcBef>
                <a:spcPts val="725"/>
              </a:spcBef>
            </a:pPr>
            <a:r>
              <a:rPr sz="2000" dirty="0">
                <a:solidFill>
                  <a:srgbClr val="656533"/>
                </a:solidFill>
                <a:latin typeface="Wingdings"/>
                <a:cs typeface="Wingdings"/>
              </a:rPr>
              <a:t></a:t>
            </a:r>
            <a:r>
              <a:rPr sz="2000" b="1" spc="-5" dirty="0">
                <a:solidFill>
                  <a:srgbClr val="656533"/>
                </a:solidFill>
                <a:latin typeface="微软雅黑"/>
                <a:cs typeface="微软雅黑"/>
              </a:rPr>
              <a:t>标定联系</a:t>
            </a:r>
            <a:endParaRPr sz="2000" dirty="0">
              <a:latin typeface="微软雅黑"/>
              <a:cs typeface="微软雅黑"/>
            </a:endParaRPr>
          </a:p>
          <a:p>
            <a:pPr marL="469265">
              <a:lnSpc>
                <a:spcPct val="100000"/>
              </a:lnSpc>
              <a:spcBef>
                <a:spcPts val="725"/>
              </a:spcBef>
            </a:pPr>
            <a:r>
              <a:rPr sz="2000" dirty="0">
                <a:solidFill>
                  <a:srgbClr val="656533"/>
                </a:solidFill>
                <a:latin typeface="Wingdings"/>
                <a:cs typeface="Wingdings"/>
              </a:rPr>
              <a:t></a:t>
            </a:r>
            <a:r>
              <a:rPr sz="2000" b="1" spc="-5" dirty="0">
                <a:solidFill>
                  <a:srgbClr val="656533"/>
                </a:solidFill>
                <a:latin typeface="微软雅黑"/>
                <a:cs typeface="微软雅黑"/>
              </a:rPr>
              <a:t>非标定联系</a:t>
            </a:r>
            <a:endParaRPr sz="2000" dirty="0">
              <a:latin typeface="微软雅黑"/>
              <a:cs typeface="微软雅黑"/>
            </a:endParaRPr>
          </a:p>
          <a:p>
            <a:pPr marL="469265">
              <a:lnSpc>
                <a:spcPct val="100000"/>
              </a:lnSpc>
              <a:spcBef>
                <a:spcPts val="725"/>
              </a:spcBef>
            </a:pPr>
            <a:r>
              <a:rPr sz="2000" dirty="0">
                <a:latin typeface="Wingdings"/>
                <a:cs typeface="Wingdings"/>
              </a:rPr>
              <a:t></a:t>
            </a:r>
            <a:r>
              <a:rPr sz="2000" b="1" spc="-5" dirty="0">
                <a:latin typeface="微软雅黑"/>
                <a:cs typeface="微软雅黑"/>
              </a:rPr>
              <a:t>分类联系</a:t>
            </a:r>
            <a:endParaRPr sz="2000" dirty="0">
              <a:latin typeface="微软雅黑"/>
              <a:cs typeface="微软雅黑"/>
            </a:endParaRPr>
          </a:p>
          <a:p>
            <a:pPr marL="469265">
              <a:lnSpc>
                <a:spcPct val="100000"/>
              </a:lnSpc>
              <a:spcBef>
                <a:spcPts val="720"/>
              </a:spcBef>
            </a:pPr>
            <a:r>
              <a:rPr sz="2000" dirty="0">
                <a:solidFill>
                  <a:srgbClr val="656533"/>
                </a:solidFill>
                <a:latin typeface="Wingdings"/>
                <a:cs typeface="Wingdings"/>
              </a:rPr>
              <a:t></a:t>
            </a:r>
            <a:r>
              <a:rPr sz="2000" b="1" spc="-5" dirty="0">
                <a:solidFill>
                  <a:srgbClr val="656533"/>
                </a:solidFill>
                <a:latin typeface="微软雅黑"/>
                <a:cs typeface="微软雅黑"/>
              </a:rPr>
              <a:t>非确定联系</a:t>
            </a:r>
            <a:endParaRPr sz="2000" dirty="0">
              <a:latin typeface="微软雅黑"/>
              <a:cs typeface="微软雅黑"/>
            </a:endParaRPr>
          </a:p>
          <a:p>
            <a:pPr>
              <a:lnSpc>
                <a:spcPct val="100000"/>
              </a:lnSpc>
              <a:spcBef>
                <a:spcPts val="7"/>
              </a:spcBef>
            </a:pPr>
            <a:endParaRPr sz="2200" dirty="0">
              <a:latin typeface="Times New Roman"/>
              <a:cs typeface="Times New Roman"/>
            </a:endParaRPr>
          </a:p>
          <a:p>
            <a:pPr marL="5636260" marR="934085" algn="ctr">
              <a:lnSpc>
                <a:spcPct val="100000"/>
              </a:lnSpc>
            </a:pPr>
            <a:r>
              <a:rPr sz="2000" b="1" spc="-5" dirty="0">
                <a:solidFill>
                  <a:srgbClr val="3333CC"/>
                </a:solidFill>
                <a:latin typeface="Arial"/>
                <a:cs typeface="Arial"/>
              </a:rPr>
              <a:t>IDEF1</a:t>
            </a:r>
            <a:r>
              <a:rPr sz="2000" b="1" spc="-10" dirty="0">
                <a:solidFill>
                  <a:srgbClr val="3333CC"/>
                </a:solidFill>
                <a:latin typeface="Arial"/>
                <a:cs typeface="Arial"/>
              </a:rPr>
              <a:t>x</a:t>
            </a:r>
            <a:r>
              <a:rPr sz="2000" b="1" spc="-5" dirty="0">
                <a:solidFill>
                  <a:srgbClr val="3333CC"/>
                </a:solidFill>
                <a:latin typeface="微软雅黑"/>
                <a:cs typeface="微软雅黑"/>
              </a:rPr>
              <a:t>建模 重点在联系的 识别与处理</a:t>
            </a:r>
            <a:endParaRPr sz="2000" dirty="0">
              <a:latin typeface="微软雅黑"/>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5" dirty="0">
                <a:solidFill>
                  <a:srgbClr val="FFFFFF"/>
                </a:solidFill>
                <a:latin typeface="Arial"/>
                <a:cs typeface="Arial"/>
              </a:rPr>
              <a:t>(1)IDEF1</a:t>
            </a:r>
            <a:r>
              <a:rPr sz="2000" spc="-10" dirty="0">
                <a:solidFill>
                  <a:srgbClr val="FFFFFF"/>
                </a:solidFill>
                <a:latin typeface="Arial"/>
                <a:cs typeface="Arial"/>
              </a:rPr>
              <a:t>x</a:t>
            </a:r>
            <a:r>
              <a:rPr sz="2000" spc="-5" dirty="0">
                <a:solidFill>
                  <a:srgbClr val="FFFFFF"/>
                </a:solidFill>
                <a:latin typeface="华文中宋"/>
                <a:cs typeface="华文中宋"/>
              </a:rPr>
              <a:t>的联系分类</a:t>
            </a:r>
            <a:endParaRPr sz="2000" dirty="0">
              <a:latin typeface="华文中宋"/>
              <a:cs typeface="华文中宋"/>
            </a:endParaRPr>
          </a:p>
        </p:txBody>
      </p:sp>
      <p:sp>
        <p:nvSpPr>
          <p:cNvPr id="5" name="object 5"/>
          <p:cNvSpPr/>
          <p:nvPr/>
        </p:nvSpPr>
        <p:spPr>
          <a:xfrm>
            <a:off x="6421259" y="4627626"/>
            <a:ext cx="2129155" cy="1587500"/>
          </a:xfrm>
          <a:custGeom>
            <a:avLst/>
            <a:gdLst/>
            <a:ahLst/>
            <a:cxnLst/>
            <a:rect l="l" t="t" r="r" b="b"/>
            <a:pathLst>
              <a:path w="2129154" h="1587500">
                <a:moveTo>
                  <a:pt x="2129028" y="793242"/>
                </a:moveTo>
                <a:lnTo>
                  <a:pt x="2125501" y="728176"/>
                </a:lnTo>
                <a:lnTo>
                  <a:pt x="2115104" y="664560"/>
                </a:lnTo>
                <a:lnTo>
                  <a:pt x="2098110" y="602599"/>
                </a:lnTo>
                <a:lnTo>
                  <a:pt x="2074791" y="542495"/>
                </a:lnTo>
                <a:lnTo>
                  <a:pt x="2045422" y="484453"/>
                </a:lnTo>
                <a:lnTo>
                  <a:pt x="2010274" y="428677"/>
                </a:lnTo>
                <a:lnTo>
                  <a:pt x="1969622" y="375371"/>
                </a:lnTo>
                <a:lnTo>
                  <a:pt x="1923739" y="324740"/>
                </a:lnTo>
                <a:lnTo>
                  <a:pt x="1872897" y="276986"/>
                </a:lnTo>
                <a:lnTo>
                  <a:pt x="1817369" y="232314"/>
                </a:lnTo>
                <a:lnTo>
                  <a:pt x="1757430" y="190929"/>
                </a:lnTo>
                <a:lnTo>
                  <a:pt x="1693352" y="153033"/>
                </a:lnTo>
                <a:lnTo>
                  <a:pt x="1625409" y="118832"/>
                </a:lnTo>
                <a:lnTo>
                  <a:pt x="1553873" y="88529"/>
                </a:lnTo>
                <a:lnTo>
                  <a:pt x="1479018" y="62329"/>
                </a:lnTo>
                <a:lnTo>
                  <a:pt x="1401116" y="40434"/>
                </a:lnTo>
                <a:lnTo>
                  <a:pt x="1320442" y="23050"/>
                </a:lnTo>
                <a:lnTo>
                  <a:pt x="1237268" y="10380"/>
                </a:lnTo>
                <a:lnTo>
                  <a:pt x="1151867" y="2629"/>
                </a:lnTo>
                <a:lnTo>
                  <a:pt x="1064514" y="0"/>
                </a:lnTo>
                <a:lnTo>
                  <a:pt x="977263" y="2629"/>
                </a:lnTo>
                <a:lnTo>
                  <a:pt x="891944" y="10380"/>
                </a:lnTo>
                <a:lnTo>
                  <a:pt x="808833" y="23050"/>
                </a:lnTo>
                <a:lnTo>
                  <a:pt x="728203" y="40434"/>
                </a:lnTo>
                <a:lnTo>
                  <a:pt x="650331" y="62329"/>
                </a:lnTo>
                <a:lnTo>
                  <a:pt x="575490" y="88529"/>
                </a:lnTo>
                <a:lnTo>
                  <a:pt x="503956" y="118832"/>
                </a:lnTo>
                <a:lnTo>
                  <a:pt x="436004" y="153033"/>
                </a:lnTo>
                <a:lnTo>
                  <a:pt x="371908" y="190929"/>
                </a:lnTo>
                <a:lnTo>
                  <a:pt x="311943" y="232314"/>
                </a:lnTo>
                <a:lnTo>
                  <a:pt x="256385" y="276986"/>
                </a:lnTo>
                <a:lnTo>
                  <a:pt x="205508" y="324740"/>
                </a:lnTo>
                <a:lnTo>
                  <a:pt x="159587" y="375371"/>
                </a:lnTo>
                <a:lnTo>
                  <a:pt x="118897" y="428677"/>
                </a:lnTo>
                <a:lnTo>
                  <a:pt x="83712" y="484453"/>
                </a:lnTo>
                <a:lnTo>
                  <a:pt x="54309" y="542495"/>
                </a:lnTo>
                <a:lnTo>
                  <a:pt x="30961" y="602599"/>
                </a:lnTo>
                <a:lnTo>
                  <a:pt x="13943" y="664560"/>
                </a:lnTo>
                <a:lnTo>
                  <a:pt x="3531" y="728176"/>
                </a:lnTo>
                <a:lnTo>
                  <a:pt x="0" y="793242"/>
                </a:lnTo>
                <a:lnTo>
                  <a:pt x="3531" y="858416"/>
                </a:lnTo>
                <a:lnTo>
                  <a:pt x="13943" y="922129"/>
                </a:lnTo>
                <a:lnTo>
                  <a:pt x="30961" y="984179"/>
                </a:lnTo>
                <a:lnTo>
                  <a:pt x="54309" y="1044360"/>
                </a:lnTo>
                <a:lnTo>
                  <a:pt x="83712" y="1102471"/>
                </a:lnTo>
                <a:lnTo>
                  <a:pt x="118897" y="1158307"/>
                </a:lnTo>
                <a:lnTo>
                  <a:pt x="159587" y="1211664"/>
                </a:lnTo>
                <a:lnTo>
                  <a:pt x="188976" y="1244097"/>
                </a:lnTo>
                <a:lnTo>
                  <a:pt x="188976" y="793242"/>
                </a:lnTo>
                <a:lnTo>
                  <a:pt x="191876" y="739714"/>
                </a:lnTo>
                <a:lnTo>
                  <a:pt x="200426" y="687373"/>
                </a:lnTo>
                <a:lnTo>
                  <a:pt x="214402" y="636386"/>
                </a:lnTo>
                <a:lnTo>
                  <a:pt x="233580" y="586922"/>
                </a:lnTo>
                <a:lnTo>
                  <a:pt x="257734" y="539150"/>
                </a:lnTo>
                <a:lnTo>
                  <a:pt x="286640" y="493238"/>
                </a:lnTo>
                <a:lnTo>
                  <a:pt x="320074" y="449355"/>
                </a:lnTo>
                <a:lnTo>
                  <a:pt x="357810" y="407670"/>
                </a:lnTo>
                <a:lnTo>
                  <a:pt x="399625" y="368350"/>
                </a:lnTo>
                <a:lnTo>
                  <a:pt x="445293" y="331565"/>
                </a:lnTo>
                <a:lnTo>
                  <a:pt x="494591" y="297483"/>
                </a:lnTo>
                <a:lnTo>
                  <a:pt x="547292" y="266273"/>
                </a:lnTo>
                <a:lnTo>
                  <a:pt x="603174" y="238103"/>
                </a:lnTo>
                <a:lnTo>
                  <a:pt x="662011" y="213142"/>
                </a:lnTo>
                <a:lnTo>
                  <a:pt x="723578" y="191559"/>
                </a:lnTo>
                <a:lnTo>
                  <a:pt x="787651" y="173522"/>
                </a:lnTo>
                <a:lnTo>
                  <a:pt x="854006" y="159200"/>
                </a:lnTo>
                <a:lnTo>
                  <a:pt x="922418" y="148761"/>
                </a:lnTo>
                <a:lnTo>
                  <a:pt x="992662" y="142374"/>
                </a:lnTo>
                <a:lnTo>
                  <a:pt x="1064514" y="140208"/>
                </a:lnTo>
                <a:lnTo>
                  <a:pt x="1136371" y="142374"/>
                </a:lnTo>
                <a:lnTo>
                  <a:pt x="1206630" y="148761"/>
                </a:lnTo>
                <a:lnTo>
                  <a:pt x="1275067" y="159200"/>
                </a:lnTo>
                <a:lnTo>
                  <a:pt x="1341455" y="173522"/>
                </a:lnTo>
                <a:lnTo>
                  <a:pt x="1405568" y="191559"/>
                </a:lnTo>
                <a:lnTo>
                  <a:pt x="1467181" y="213142"/>
                </a:lnTo>
                <a:lnTo>
                  <a:pt x="1526068" y="238103"/>
                </a:lnTo>
                <a:lnTo>
                  <a:pt x="1582003" y="266273"/>
                </a:lnTo>
                <a:lnTo>
                  <a:pt x="1634760" y="297483"/>
                </a:lnTo>
                <a:lnTo>
                  <a:pt x="1684115" y="331565"/>
                </a:lnTo>
                <a:lnTo>
                  <a:pt x="1729840" y="368350"/>
                </a:lnTo>
                <a:lnTo>
                  <a:pt x="1771710" y="407670"/>
                </a:lnTo>
                <a:lnTo>
                  <a:pt x="1809500" y="449355"/>
                </a:lnTo>
                <a:lnTo>
                  <a:pt x="1842984" y="493238"/>
                </a:lnTo>
                <a:lnTo>
                  <a:pt x="1871936" y="539150"/>
                </a:lnTo>
                <a:lnTo>
                  <a:pt x="1896130" y="586922"/>
                </a:lnTo>
                <a:lnTo>
                  <a:pt x="1915340" y="636386"/>
                </a:lnTo>
                <a:lnTo>
                  <a:pt x="1929342" y="687373"/>
                </a:lnTo>
                <a:lnTo>
                  <a:pt x="1937908" y="739714"/>
                </a:lnTo>
                <a:lnTo>
                  <a:pt x="1940814" y="793242"/>
                </a:lnTo>
                <a:lnTo>
                  <a:pt x="1940814" y="1243482"/>
                </a:lnTo>
                <a:lnTo>
                  <a:pt x="1969622" y="1211664"/>
                </a:lnTo>
                <a:lnTo>
                  <a:pt x="2010274" y="1158307"/>
                </a:lnTo>
                <a:lnTo>
                  <a:pt x="2045422" y="1102471"/>
                </a:lnTo>
                <a:lnTo>
                  <a:pt x="2074791" y="1044360"/>
                </a:lnTo>
                <a:lnTo>
                  <a:pt x="2098110" y="984179"/>
                </a:lnTo>
                <a:lnTo>
                  <a:pt x="2115104" y="922129"/>
                </a:lnTo>
                <a:lnTo>
                  <a:pt x="2125501" y="858416"/>
                </a:lnTo>
                <a:lnTo>
                  <a:pt x="2129028" y="793242"/>
                </a:lnTo>
                <a:close/>
              </a:path>
              <a:path w="2129154" h="1587500">
                <a:moveTo>
                  <a:pt x="1940814" y="1243482"/>
                </a:moveTo>
                <a:lnTo>
                  <a:pt x="1940814" y="793242"/>
                </a:lnTo>
                <a:lnTo>
                  <a:pt x="1937908" y="846872"/>
                </a:lnTo>
                <a:lnTo>
                  <a:pt x="1929342" y="899295"/>
                </a:lnTo>
                <a:lnTo>
                  <a:pt x="1915340" y="950345"/>
                </a:lnTo>
                <a:lnTo>
                  <a:pt x="1896130" y="999853"/>
                </a:lnTo>
                <a:lnTo>
                  <a:pt x="1871936" y="1047654"/>
                </a:lnTo>
                <a:lnTo>
                  <a:pt x="1842984" y="1093581"/>
                </a:lnTo>
                <a:lnTo>
                  <a:pt x="1809500" y="1137466"/>
                </a:lnTo>
                <a:lnTo>
                  <a:pt x="1771710" y="1179143"/>
                </a:lnTo>
                <a:lnTo>
                  <a:pt x="1729840" y="1218444"/>
                </a:lnTo>
                <a:lnTo>
                  <a:pt x="1684115" y="1255204"/>
                </a:lnTo>
                <a:lnTo>
                  <a:pt x="1634760" y="1289255"/>
                </a:lnTo>
                <a:lnTo>
                  <a:pt x="1582003" y="1320430"/>
                </a:lnTo>
                <a:lnTo>
                  <a:pt x="1526068" y="1348562"/>
                </a:lnTo>
                <a:lnTo>
                  <a:pt x="1467181" y="1373485"/>
                </a:lnTo>
                <a:lnTo>
                  <a:pt x="1405568" y="1395031"/>
                </a:lnTo>
                <a:lnTo>
                  <a:pt x="1341455" y="1413034"/>
                </a:lnTo>
                <a:lnTo>
                  <a:pt x="1275067" y="1427327"/>
                </a:lnTo>
                <a:lnTo>
                  <a:pt x="1206630" y="1437743"/>
                </a:lnTo>
                <a:lnTo>
                  <a:pt x="1136371" y="1444114"/>
                </a:lnTo>
                <a:lnTo>
                  <a:pt x="1064514" y="1446276"/>
                </a:lnTo>
                <a:lnTo>
                  <a:pt x="992662" y="1444114"/>
                </a:lnTo>
                <a:lnTo>
                  <a:pt x="922418" y="1437743"/>
                </a:lnTo>
                <a:lnTo>
                  <a:pt x="854006" y="1427327"/>
                </a:lnTo>
                <a:lnTo>
                  <a:pt x="787651" y="1413034"/>
                </a:lnTo>
                <a:lnTo>
                  <a:pt x="723578" y="1395031"/>
                </a:lnTo>
                <a:lnTo>
                  <a:pt x="662011" y="1373485"/>
                </a:lnTo>
                <a:lnTo>
                  <a:pt x="603174" y="1348562"/>
                </a:lnTo>
                <a:lnTo>
                  <a:pt x="547292" y="1320430"/>
                </a:lnTo>
                <a:lnTo>
                  <a:pt x="494591" y="1289255"/>
                </a:lnTo>
                <a:lnTo>
                  <a:pt x="445293" y="1255204"/>
                </a:lnTo>
                <a:lnTo>
                  <a:pt x="399625" y="1218444"/>
                </a:lnTo>
                <a:lnTo>
                  <a:pt x="357810" y="1179143"/>
                </a:lnTo>
                <a:lnTo>
                  <a:pt x="320074" y="1137466"/>
                </a:lnTo>
                <a:lnTo>
                  <a:pt x="286640" y="1093581"/>
                </a:lnTo>
                <a:lnTo>
                  <a:pt x="257734" y="1047654"/>
                </a:lnTo>
                <a:lnTo>
                  <a:pt x="233580" y="999853"/>
                </a:lnTo>
                <a:lnTo>
                  <a:pt x="214402" y="950345"/>
                </a:lnTo>
                <a:lnTo>
                  <a:pt x="200426" y="899295"/>
                </a:lnTo>
                <a:lnTo>
                  <a:pt x="191876" y="846872"/>
                </a:lnTo>
                <a:lnTo>
                  <a:pt x="188976" y="793242"/>
                </a:lnTo>
                <a:lnTo>
                  <a:pt x="188976" y="1244097"/>
                </a:lnTo>
                <a:lnTo>
                  <a:pt x="256385" y="1310132"/>
                </a:lnTo>
                <a:lnTo>
                  <a:pt x="311943" y="1354836"/>
                </a:lnTo>
                <a:lnTo>
                  <a:pt x="371908" y="1396247"/>
                </a:lnTo>
                <a:lnTo>
                  <a:pt x="436004" y="1434163"/>
                </a:lnTo>
                <a:lnTo>
                  <a:pt x="503956" y="1468380"/>
                </a:lnTo>
                <a:lnTo>
                  <a:pt x="575490" y="1498695"/>
                </a:lnTo>
                <a:lnTo>
                  <a:pt x="650331" y="1524904"/>
                </a:lnTo>
                <a:lnTo>
                  <a:pt x="728203" y="1546805"/>
                </a:lnTo>
                <a:lnTo>
                  <a:pt x="808833" y="1564192"/>
                </a:lnTo>
                <a:lnTo>
                  <a:pt x="891944" y="1576864"/>
                </a:lnTo>
                <a:lnTo>
                  <a:pt x="977263" y="1584616"/>
                </a:lnTo>
                <a:lnTo>
                  <a:pt x="1064514" y="1587246"/>
                </a:lnTo>
                <a:lnTo>
                  <a:pt x="1151867" y="1584616"/>
                </a:lnTo>
                <a:lnTo>
                  <a:pt x="1237268" y="1576864"/>
                </a:lnTo>
                <a:lnTo>
                  <a:pt x="1320442" y="1564192"/>
                </a:lnTo>
                <a:lnTo>
                  <a:pt x="1401116" y="1546805"/>
                </a:lnTo>
                <a:lnTo>
                  <a:pt x="1479018" y="1524904"/>
                </a:lnTo>
                <a:lnTo>
                  <a:pt x="1553873" y="1498695"/>
                </a:lnTo>
                <a:lnTo>
                  <a:pt x="1625409" y="1468380"/>
                </a:lnTo>
                <a:lnTo>
                  <a:pt x="1693352" y="1434163"/>
                </a:lnTo>
                <a:lnTo>
                  <a:pt x="1757430" y="1396247"/>
                </a:lnTo>
                <a:lnTo>
                  <a:pt x="1817370" y="1354836"/>
                </a:lnTo>
                <a:lnTo>
                  <a:pt x="1872897" y="1310132"/>
                </a:lnTo>
                <a:lnTo>
                  <a:pt x="1923739" y="1262341"/>
                </a:lnTo>
                <a:lnTo>
                  <a:pt x="1940814" y="1243482"/>
                </a:lnTo>
                <a:close/>
              </a:path>
            </a:pathLst>
          </a:custGeom>
          <a:solidFill>
            <a:srgbClr val="B90000"/>
          </a:solidFill>
        </p:spPr>
        <p:txBody>
          <a:bodyPr wrap="square" lIns="0" tIns="0" rIns="0" bIns="0" rtlCol="0"/>
          <a:lstStyle/>
          <a:p>
            <a:endParaRPr/>
          </a:p>
        </p:txBody>
      </p:sp>
      <p:sp>
        <p:nvSpPr>
          <p:cNvPr id="7" name="object 7"/>
          <p:cNvSpPr/>
          <p:nvPr/>
        </p:nvSpPr>
        <p:spPr>
          <a:xfrm>
            <a:off x="6598043" y="4757165"/>
            <a:ext cx="1776730" cy="1329055"/>
          </a:xfrm>
          <a:custGeom>
            <a:avLst/>
            <a:gdLst/>
            <a:ahLst/>
            <a:cxnLst/>
            <a:rect l="l" t="t" r="r" b="b"/>
            <a:pathLst>
              <a:path w="1776729" h="1329054">
                <a:moveTo>
                  <a:pt x="887729" y="0"/>
                </a:moveTo>
                <a:lnTo>
                  <a:pt x="814861" y="2205"/>
                </a:lnTo>
                <a:lnTo>
                  <a:pt x="743626" y="8708"/>
                </a:lnTo>
                <a:lnTo>
                  <a:pt x="674252" y="19336"/>
                </a:lnTo>
                <a:lnTo>
                  <a:pt x="606966" y="33918"/>
                </a:lnTo>
                <a:lnTo>
                  <a:pt x="541996" y="52280"/>
                </a:lnTo>
                <a:lnTo>
                  <a:pt x="479569" y="74251"/>
                </a:lnTo>
                <a:lnTo>
                  <a:pt x="419912" y="99659"/>
                </a:lnTo>
                <a:lnTo>
                  <a:pt x="363254" y="128332"/>
                </a:lnTo>
                <a:lnTo>
                  <a:pt x="309821" y="160099"/>
                </a:lnTo>
                <a:lnTo>
                  <a:pt x="259841" y="194786"/>
                </a:lnTo>
                <a:lnTo>
                  <a:pt x="213542" y="232222"/>
                </a:lnTo>
                <a:lnTo>
                  <a:pt x="171151" y="272235"/>
                </a:lnTo>
                <a:lnTo>
                  <a:pt x="132895" y="314652"/>
                </a:lnTo>
                <a:lnTo>
                  <a:pt x="99002" y="359303"/>
                </a:lnTo>
                <a:lnTo>
                  <a:pt x="69699" y="406015"/>
                </a:lnTo>
                <a:lnTo>
                  <a:pt x="45214" y="454615"/>
                </a:lnTo>
                <a:lnTo>
                  <a:pt x="25774" y="504932"/>
                </a:lnTo>
                <a:lnTo>
                  <a:pt x="11606" y="556794"/>
                </a:lnTo>
                <a:lnTo>
                  <a:pt x="2939" y="610028"/>
                </a:lnTo>
                <a:lnTo>
                  <a:pt x="0" y="664464"/>
                </a:lnTo>
                <a:lnTo>
                  <a:pt x="2939" y="719002"/>
                </a:lnTo>
                <a:lnTo>
                  <a:pt x="11606" y="772319"/>
                </a:lnTo>
                <a:lnTo>
                  <a:pt x="25774" y="824243"/>
                </a:lnTo>
                <a:lnTo>
                  <a:pt x="45214" y="874605"/>
                </a:lnTo>
                <a:lnTo>
                  <a:pt x="69699" y="923234"/>
                </a:lnTo>
                <a:lnTo>
                  <a:pt x="99002" y="969960"/>
                </a:lnTo>
                <a:lnTo>
                  <a:pt x="132895" y="1014613"/>
                </a:lnTo>
                <a:lnTo>
                  <a:pt x="171151" y="1057022"/>
                </a:lnTo>
                <a:lnTo>
                  <a:pt x="213542" y="1097016"/>
                </a:lnTo>
                <a:lnTo>
                  <a:pt x="259841" y="1134427"/>
                </a:lnTo>
                <a:lnTo>
                  <a:pt x="309821" y="1169083"/>
                </a:lnTo>
                <a:lnTo>
                  <a:pt x="363254" y="1200814"/>
                </a:lnTo>
                <a:lnTo>
                  <a:pt x="419912" y="1229450"/>
                </a:lnTo>
                <a:lnTo>
                  <a:pt x="479569" y="1254820"/>
                </a:lnTo>
                <a:lnTo>
                  <a:pt x="541996" y="1276754"/>
                </a:lnTo>
                <a:lnTo>
                  <a:pt x="606966" y="1295083"/>
                </a:lnTo>
                <a:lnTo>
                  <a:pt x="674252" y="1309634"/>
                </a:lnTo>
                <a:lnTo>
                  <a:pt x="743626" y="1320239"/>
                </a:lnTo>
                <a:lnTo>
                  <a:pt x="814861" y="1326727"/>
                </a:lnTo>
                <a:lnTo>
                  <a:pt x="887729" y="1328928"/>
                </a:lnTo>
                <a:lnTo>
                  <a:pt x="960603" y="1326727"/>
                </a:lnTo>
                <a:lnTo>
                  <a:pt x="1031854" y="1320239"/>
                </a:lnTo>
                <a:lnTo>
                  <a:pt x="1101253" y="1309634"/>
                </a:lnTo>
                <a:lnTo>
                  <a:pt x="1168572" y="1295083"/>
                </a:lnTo>
                <a:lnTo>
                  <a:pt x="1233582" y="1276754"/>
                </a:lnTo>
                <a:lnTo>
                  <a:pt x="1296055" y="1254820"/>
                </a:lnTo>
                <a:lnTo>
                  <a:pt x="1355761" y="1229450"/>
                </a:lnTo>
                <a:lnTo>
                  <a:pt x="1412473" y="1200814"/>
                </a:lnTo>
                <a:lnTo>
                  <a:pt x="1465962" y="1169083"/>
                </a:lnTo>
                <a:lnTo>
                  <a:pt x="1515998" y="1134427"/>
                </a:lnTo>
                <a:lnTo>
                  <a:pt x="1562355" y="1097016"/>
                </a:lnTo>
                <a:lnTo>
                  <a:pt x="1604802" y="1057022"/>
                </a:lnTo>
                <a:lnTo>
                  <a:pt x="1643112" y="1014613"/>
                </a:lnTo>
                <a:lnTo>
                  <a:pt x="1677055" y="969960"/>
                </a:lnTo>
                <a:lnTo>
                  <a:pt x="1706403" y="923234"/>
                </a:lnTo>
                <a:lnTo>
                  <a:pt x="1730928" y="874605"/>
                </a:lnTo>
                <a:lnTo>
                  <a:pt x="1750401" y="824243"/>
                </a:lnTo>
                <a:lnTo>
                  <a:pt x="1764593" y="772319"/>
                </a:lnTo>
                <a:lnTo>
                  <a:pt x="1773276" y="719002"/>
                </a:lnTo>
                <a:lnTo>
                  <a:pt x="1776221" y="664463"/>
                </a:lnTo>
                <a:lnTo>
                  <a:pt x="1773276" y="610028"/>
                </a:lnTo>
                <a:lnTo>
                  <a:pt x="1764593" y="556794"/>
                </a:lnTo>
                <a:lnTo>
                  <a:pt x="1750401" y="504932"/>
                </a:lnTo>
                <a:lnTo>
                  <a:pt x="1730928" y="454615"/>
                </a:lnTo>
                <a:lnTo>
                  <a:pt x="1706403" y="406015"/>
                </a:lnTo>
                <a:lnTo>
                  <a:pt x="1677055" y="359303"/>
                </a:lnTo>
                <a:lnTo>
                  <a:pt x="1643112" y="314652"/>
                </a:lnTo>
                <a:lnTo>
                  <a:pt x="1604802" y="272235"/>
                </a:lnTo>
                <a:lnTo>
                  <a:pt x="1562355" y="232222"/>
                </a:lnTo>
                <a:lnTo>
                  <a:pt x="1515998" y="194786"/>
                </a:lnTo>
                <a:lnTo>
                  <a:pt x="1465962" y="160099"/>
                </a:lnTo>
                <a:lnTo>
                  <a:pt x="1412473" y="128332"/>
                </a:lnTo>
                <a:lnTo>
                  <a:pt x="1355761" y="99659"/>
                </a:lnTo>
                <a:lnTo>
                  <a:pt x="1296055" y="74251"/>
                </a:lnTo>
                <a:lnTo>
                  <a:pt x="1233582" y="52280"/>
                </a:lnTo>
                <a:lnTo>
                  <a:pt x="1168572" y="33918"/>
                </a:lnTo>
                <a:lnTo>
                  <a:pt x="1101253" y="19336"/>
                </a:lnTo>
                <a:lnTo>
                  <a:pt x="1031854" y="8708"/>
                </a:lnTo>
                <a:lnTo>
                  <a:pt x="960603" y="2205"/>
                </a:lnTo>
                <a:lnTo>
                  <a:pt x="887729" y="0"/>
                </a:lnTo>
                <a:close/>
              </a:path>
            </a:pathLst>
          </a:custGeom>
          <a:ln w="28574">
            <a:solidFill>
              <a:srgbClr val="FFFFFF"/>
            </a:solidFill>
          </a:ln>
        </p:spPr>
        <p:txBody>
          <a:bodyPr wrap="square" lIns="0" tIns="0" rIns="0" bIns="0" rtlCol="0"/>
          <a:lstStyle/>
          <a:p>
            <a:endParaRPr/>
          </a:p>
        </p:txBody>
      </p:sp>
      <p:sp>
        <p:nvSpPr>
          <p:cNvPr id="8" name="标题 6">
            <a:extLst>
              <a:ext uri="{FF2B5EF4-FFF2-40B4-BE49-F238E27FC236}">
                <a16:creationId xmlns:a16="http://schemas.microsoft.com/office/drawing/2014/main" id="{0601FFB9-D322-4DAF-BF76-F6DCC2EB71FF}"/>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4294967295"/>
          </p:nvPr>
        </p:nvSpPr>
        <p:spPr>
          <a:xfrm>
            <a:off x="1014412" y="1343025"/>
            <a:ext cx="8664575" cy="2807934"/>
          </a:xfrm>
          <a:prstGeom prst="rect">
            <a:avLst/>
          </a:prstGeom>
        </p:spPr>
        <p:txBody>
          <a:bodyPr vert="horz" wrap="square" lIns="0" tIns="68058" rIns="0" bIns="0" rtlCol="0">
            <a:spAutoFit/>
          </a:bodyPr>
          <a:lstStyle/>
          <a:p>
            <a:pPr marL="438150">
              <a:lnSpc>
                <a:spcPct val="100000"/>
              </a:lnSpc>
            </a:pPr>
            <a:r>
              <a:rPr sz="2800" spc="-5" dirty="0">
                <a:solidFill>
                  <a:srgbClr val="CC0000"/>
                </a:solidFill>
                <a:latin typeface="Arial" panose="020B0604020202020204" pitchFamily="34" charset="0"/>
                <a:ea typeface="Microsoft JhengHei UI" panose="020B0604030504040204" pitchFamily="34" charset="-120"/>
              </a:rPr>
              <a:t>基本内容</a:t>
            </a:r>
            <a:endParaRPr sz="2800" dirty="0">
              <a:latin typeface="Arial" panose="020B0604020202020204" pitchFamily="34" charset="0"/>
              <a:ea typeface="Microsoft JhengHei UI" panose="020B0604030504040204" pitchFamily="34" charset="-120"/>
            </a:endParaRPr>
          </a:p>
          <a:p>
            <a:pPr marL="438150">
              <a:lnSpc>
                <a:spcPct val="100000"/>
              </a:lnSpc>
              <a:spcBef>
                <a:spcPts val="620"/>
              </a:spcBef>
            </a:pPr>
            <a:r>
              <a:rPr sz="2000" b="1" spc="-5" dirty="0">
                <a:latin typeface="Arial" panose="020B0604020202020204" pitchFamily="34" charset="0"/>
                <a:ea typeface="Microsoft JhengHei UI" panose="020B0604030504040204" pitchFamily="34" charset="-120"/>
              </a:rPr>
              <a:t>1</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IDEF1x两种实体的区分</a:t>
            </a:r>
          </a:p>
          <a:p>
            <a:pPr marL="438150">
              <a:lnSpc>
                <a:spcPct val="100000"/>
              </a:lnSpc>
              <a:spcBef>
                <a:spcPts val="570"/>
              </a:spcBef>
            </a:pPr>
            <a:r>
              <a:rPr sz="2000" b="1" spc="-5" dirty="0">
                <a:latin typeface="Arial" panose="020B0604020202020204" pitchFamily="34" charset="0"/>
                <a:ea typeface="Microsoft JhengHei UI" panose="020B0604030504040204" pitchFamily="34" charset="-120"/>
              </a:rPr>
              <a:t>2</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IDEF1x的标定联系与非标定联系</a:t>
            </a:r>
          </a:p>
          <a:p>
            <a:pPr marL="438150">
              <a:lnSpc>
                <a:spcPct val="100000"/>
              </a:lnSpc>
              <a:spcBef>
                <a:spcPts val="570"/>
              </a:spcBef>
            </a:pPr>
            <a:r>
              <a:rPr sz="2000" b="1" spc="-5" dirty="0">
                <a:latin typeface="Arial" panose="020B0604020202020204" pitchFamily="34" charset="0"/>
                <a:ea typeface="Microsoft JhengHei UI" panose="020B0604030504040204" pitchFamily="34" charset="-120"/>
              </a:rPr>
              <a:t>3</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IDEF1x的不确定联系</a:t>
            </a:r>
          </a:p>
          <a:p>
            <a:pPr marL="438150">
              <a:lnSpc>
                <a:spcPct val="100000"/>
              </a:lnSpc>
              <a:spcBef>
                <a:spcPts val="570"/>
              </a:spcBef>
            </a:pPr>
            <a:r>
              <a:rPr sz="2000" b="1" spc="-5" dirty="0">
                <a:latin typeface="Arial" panose="020B0604020202020204" pitchFamily="34" charset="0"/>
                <a:ea typeface="Microsoft JhengHei UI" panose="020B0604030504040204" pitchFamily="34" charset="-120"/>
              </a:rPr>
              <a:t>4</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IDEF1x的分类联系</a:t>
            </a:r>
          </a:p>
          <a:p>
            <a:pPr marL="438150">
              <a:lnSpc>
                <a:spcPct val="100000"/>
              </a:lnSpc>
              <a:spcBef>
                <a:spcPts val="570"/>
              </a:spcBef>
            </a:pPr>
            <a:r>
              <a:rPr sz="2000" b="1" spc="-5" dirty="0">
                <a:latin typeface="Arial" panose="020B0604020202020204" pitchFamily="34" charset="0"/>
                <a:ea typeface="Microsoft JhengHei UI" panose="020B0604030504040204" pitchFamily="34" charset="-120"/>
              </a:rPr>
              <a:t>5</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IDEF1x建模之案例讲解</a:t>
            </a:r>
          </a:p>
          <a:p>
            <a:pPr marL="438150">
              <a:lnSpc>
                <a:spcPct val="100000"/>
              </a:lnSpc>
              <a:spcBef>
                <a:spcPts val="570"/>
              </a:spcBef>
            </a:pPr>
            <a:r>
              <a:rPr sz="2000" b="1" spc="-5" dirty="0">
                <a:latin typeface="Arial" panose="020B0604020202020204" pitchFamily="34" charset="0"/>
                <a:ea typeface="Microsoft JhengHei UI" panose="020B0604030504040204" pitchFamily="34" charset="-120"/>
              </a:rPr>
              <a:t>6</a:t>
            </a:r>
            <a:r>
              <a:rPr sz="2000" b="1" dirty="0">
                <a:latin typeface="Arial" panose="020B0604020202020204" pitchFamily="34" charset="0"/>
                <a:ea typeface="Microsoft JhengHei UI" panose="020B0604030504040204" pitchFamily="34" charset="-120"/>
              </a:rPr>
              <a:t>.</a:t>
            </a:r>
            <a:r>
              <a:rPr sz="2000" b="1" spc="-5" dirty="0">
                <a:latin typeface="Arial" panose="020B0604020202020204" pitchFamily="34" charset="0"/>
                <a:ea typeface="Microsoft JhengHei UI" panose="020B0604030504040204" pitchFamily="34" charset="-120"/>
              </a:rPr>
              <a:t> IDEF1x建模之案例作业点评</a:t>
            </a:r>
          </a:p>
        </p:txBody>
      </p:sp>
      <p:sp>
        <p:nvSpPr>
          <p:cNvPr id="5" name="object 5"/>
          <p:cNvSpPr txBox="1"/>
          <p:nvPr/>
        </p:nvSpPr>
        <p:spPr>
          <a:xfrm>
            <a:off x="1437017" y="4603241"/>
            <a:ext cx="7881620" cy="1964640"/>
          </a:xfrm>
          <a:prstGeom prst="rect">
            <a:avLst/>
          </a:prstGeom>
          <a:ln w="38100">
            <a:solidFill>
              <a:srgbClr val="666633"/>
            </a:solidFill>
          </a:ln>
        </p:spPr>
        <p:txBody>
          <a:bodyPr vert="horz" wrap="square" lIns="0" tIns="0" rIns="0" bIns="0" rtlCol="0">
            <a:spAutoFit/>
          </a:bodyPr>
          <a:lstStyle/>
          <a:p>
            <a:pPr marL="92075">
              <a:lnSpc>
                <a:spcPct val="100000"/>
              </a:lnSpc>
            </a:pPr>
            <a:r>
              <a:rPr sz="2400" b="1" dirty="0">
                <a:solidFill>
                  <a:srgbClr val="CC0000"/>
                </a:solidFill>
                <a:latin typeface="Arial" panose="020B0604020202020204" pitchFamily="34" charset="0"/>
                <a:ea typeface="Microsoft JhengHei UI" panose="020B0604030504040204" pitchFamily="34" charset="-120"/>
                <a:cs typeface="微软雅黑"/>
              </a:rPr>
              <a:t>重点与难点</a:t>
            </a:r>
            <a:endParaRPr sz="2400" dirty="0">
              <a:latin typeface="Arial" panose="020B0604020202020204" pitchFamily="34" charset="0"/>
              <a:ea typeface="Microsoft JhengHei UI" panose="020B0604030504040204" pitchFamily="34" charset="-120"/>
              <a:cs typeface="微软雅黑"/>
            </a:endParaRPr>
          </a:p>
          <a:p>
            <a:pPr marL="434975" marR="238125" indent="-342900">
              <a:lnSpc>
                <a:spcPct val="130000"/>
              </a:lnSpc>
              <a:spcBef>
                <a:spcPts val="25"/>
              </a:spcBef>
              <a:buFont typeface="Wingdings" panose="05000000000000000000" pitchFamily="2" charset="2"/>
              <a:buChar char="p"/>
            </a:pPr>
            <a:r>
              <a:rPr sz="2000" b="1" spc="-5" dirty="0">
                <a:latin typeface="Arial" panose="020B0604020202020204" pitchFamily="34" charset="0"/>
                <a:ea typeface="Microsoft JhengHei UI" panose="020B0604030504040204" pitchFamily="34" charset="-120"/>
                <a:cs typeface="微软雅黑"/>
              </a:rPr>
              <a:t>理解E-R模型进行数据建模的思想，熟练掌握E-R模型</a:t>
            </a:r>
            <a:r>
              <a:rPr sz="2000" b="1" spc="-10" dirty="0">
                <a:latin typeface="Arial" panose="020B0604020202020204" pitchFamily="34" charset="0"/>
                <a:ea typeface="Microsoft JhengHei UI" panose="020B0604030504040204" pitchFamily="34" charset="-120"/>
                <a:cs typeface="微软雅黑"/>
              </a:rPr>
              <a:t>的</a:t>
            </a:r>
            <a:r>
              <a:rPr sz="2000" b="1" spc="-5" dirty="0">
                <a:latin typeface="Arial" panose="020B0604020202020204" pitchFamily="34" charset="0"/>
                <a:ea typeface="Microsoft JhengHei UI" panose="020B0604030504040204" pitchFamily="34" charset="-120"/>
                <a:cs typeface="Arial"/>
              </a:rPr>
              <a:t>IDEF1x</a:t>
            </a:r>
            <a:r>
              <a:rPr sz="2000" b="1" spc="-5" dirty="0">
                <a:latin typeface="Arial" panose="020B0604020202020204" pitchFamily="34" charset="0"/>
                <a:ea typeface="Microsoft JhengHei UI" panose="020B0604030504040204" pitchFamily="34" charset="-120"/>
                <a:cs typeface="微软雅黑"/>
              </a:rPr>
              <a:t>表 达方法</a:t>
            </a:r>
            <a:endParaRPr sz="2000" dirty="0">
              <a:latin typeface="Arial" panose="020B0604020202020204" pitchFamily="34" charset="0"/>
              <a:ea typeface="Microsoft JhengHei UI" panose="020B0604030504040204" pitchFamily="34" charset="-120"/>
              <a:cs typeface="微软雅黑"/>
            </a:endParaRPr>
          </a:p>
          <a:p>
            <a:pPr marL="434975" indent="-342900">
              <a:lnSpc>
                <a:spcPct val="100000"/>
              </a:lnSpc>
              <a:spcBef>
                <a:spcPts val="725"/>
              </a:spcBef>
              <a:buFont typeface="Wingdings" panose="05000000000000000000" pitchFamily="2" charset="2"/>
              <a:buChar char="p"/>
            </a:pPr>
            <a:r>
              <a:rPr sz="2000" b="1" spc="-5" dirty="0">
                <a:latin typeface="Arial" panose="020B0604020202020204" pitchFamily="34" charset="0"/>
                <a:ea typeface="Microsoft JhengHei UI" panose="020B0604030504040204" pitchFamily="34" charset="-120"/>
                <a:cs typeface="微软雅黑"/>
              </a:rPr>
              <a:t>熟练运用IDEF1x方法进行数据建模，即建模训练</a:t>
            </a:r>
            <a:endParaRPr sz="2000" dirty="0">
              <a:latin typeface="Arial" panose="020B0604020202020204" pitchFamily="34" charset="0"/>
              <a:ea typeface="Microsoft JhengHei UI" panose="020B0604030504040204" pitchFamily="34" charset="-120"/>
              <a:cs typeface="微软雅黑"/>
            </a:endParaRPr>
          </a:p>
          <a:p>
            <a:pPr marL="434975" indent="-342900">
              <a:lnSpc>
                <a:spcPct val="100000"/>
              </a:lnSpc>
              <a:spcBef>
                <a:spcPts val="725"/>
              </a:spcBef>
              <a:buFont typeface="Wingdings" panose="05000000000000000000" pitchFamily="2" charset="2"/>
              <a:buChar char="p"/>
            </a:pPr>
            <a:r>
              <a:rPr sz="2000" b="1" spc="-5" dirty="0" err="1">
                <a:latin typeface="Arial" panose="020B0604020202020204" pitchFamily="34" charset="0"/>
                <a:ea typeface="Microsoft JhengHei UI" panose="020B0604030504040204" pitchFamily="34" charset="-120"/>
                <a:cs typeface="微软雅黑"/>
              </a:rPr>
              <a:t>强化案例的学习与理解</a:t>
            </a:r>
            <a:endParaRPr sz="2000" dirty="0">
              <a:latin typeface="Arial" panose="020B0604020202020204" pitchFamily="34" charset="0"/>
              <a:ea typeface="Microsoft JhengHei UI" panose="020B0604030504040204" pitchFamily="34" charset="-120"/>
              <a:cs typeface="微软雅黑"/>
            </a:endParaRPr>
          </a:p>
        </p:txBody>
      </p:sp>
      <p:sp>
        <p:nvSpPr>
          <p:cNvPr id="7" name="标题 6">
            <a:extLst>
              <a:ext uri="{FF2B5EF4-FFF2-40B4-BE49-F238E27FC236}">
                <a16:creationId xmlns:a16="http://schemas.microsoft.com/office/drawing/2014/main" id="{8736C6EE-D739-4551-9C4E-2AD55D53EFAD}"/>
              </a:ext>
            </a:extLst>
          </p:cNvPr>
          <p:cNvSpPr>
            <a:spLocks noGrp="1"/>
          </p:cNvSpPr>
          <p:nvPr>
            <p:ph type="title"/>
          </p:nvPr>
        </p:nvSpPr>
        <p:spPr>
          <a:xfrm>
            <a:off x="698500" y="491151"/>
            <a:ext cx="6808136" cy="533400"/>
          </a:xfrm>
        </p:spPr>
        <p:txBody>
          <a:bodyPr/>
          <a:lstStyle/>
          <a:p>
            <a:r>
              <a:rPr lang="zh-CN" altLang="en-US" dirty="0"/>
              <a:t>数学建模工程方法及案例分析</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(2</a:t>
            </a:r>
            <a:r>
              <a:rPr sz="2000" spc="-5" dirty="0">
                <a:solidFill>
                  <a:srgbClr val="FFFFFF"/>
                </a:solidFill>
                <a:latin typeface="Arial"/>
                <a:cs typeface="Arial"/>
              </a:rPr>
              <a:t>)</a:t>
            </a:r>
            <a:r>
              <a:rPr sz="2000" spc="-5" dirty="0">
                <a:solidFill>
                  <a:srgbClr val="FFFFFF"/>
                </a:solidFill>
                <a:latin typeface="华文中宋"/>
                <a:cs typeface="华文中宋"/>
              </a:rPr>
              <a:t>分类联系</a:t>
            </a:r>
            <a:endParaRPr sz="2000">
              <a:latin typeface="华文中宋"/>
              <a:cs typeface="华文中宋"/>
            </a:endParaRPr>
          </a:p>
        </p:txBody>
      </p:sp>
      <p:sp>
        <p:nvSpPr>
          <p:cNvPr id="3" name="object 3"/>
          <p:cNvSpPr txBox="1">
            <a:spLocks noGrp="1"/>
          </p:cNvSpPr>
          <p:nvPr>
            <p:ph type="body" idx="4294967295"/>
          </p:nvPr>
        </p:nvSpPr>
        <p:spPr>
          <a:xfrm>
            <a:off x="1014412" y="1876425"/>
            <a:ext cx="8664575" cy="2069527"/>
          </a:xfrm>
          <a:prstGeom prst="rect">
            <a:avLst/>
          </a:prstGeom>
        </p:spPr>
        <p:txBody>
          <a:bodyPr vert="horz" wrap="square" lIns="0" tIns="96252" rIns="0" bIns="0" rtlCol="0">
            <a:spAutoFit/>
          </a:bodyPr>
          <a:lstStyle/>
          <a:p>
            <a:pPr marL="81280">
              <a:lnSpc>
                <a:spcPct val="100000"/>
              </a:lnSpc>
            </a:pPr>
            <a:r>
              <a:rPr sz="2400" b="1" spc="-5" dirty="0"/>
              <a:t>分类联</a:t>
            </a:r>
            <a:r>
              <a:rPr sz="2400" b="1" spc="-10" dirty="0"/>
              <a:t>系</a:t>
            </a:r>
            <a:r>
              <a:rPr sz="2000" b="0" spc="-5" dirty="0">
                <a:latin typeface="微软雅黑"/>
                <a:cs typeface="微软雅黑"/>
              </a:rPr>
              <a:t>：一个实体实例是由一</a:t>
            </a:r>
            <a:r>
              <a:rPr sz="2000" b="0" dirty="0">
                <a:latin typeface="微软雅黑"/>
                <a:cs typeface="微软雅黑"/>
              </a:rPr>
              <a:t>个</a:t>
            </a:r>
            <a:r>
              <a:rPr dirty="0"/>
              <a:t>一般实体</a:t>
            </a:r>
            <a:r>
              <a:rPr sz="2000" spc="-5" dirty="0"/>
              <a:t>实例</a:t>
            </a:r>
            <a:r>
              <a:rPr sz="2000" b="0" spc="-5" dirty="0">
                <a:latin typeface="微软雅黑"/>
                <a:cs typeface="微软雅黑"/>
              </a:rPr>
              <a:t>及多</a:t>
            </a:r>
            <a:r>
              <a:rPr sz="2000" b="0" dirty="0">
                <a:latin typeface="微软雅黑"/>
                <a:cs typeface="微软雅黑"/>
              </a:rPr>
              <a:t>个</a:t>
            </a:r>
            <a:r>
              <a:rPr dirty="0"/>
              <a:t>分类实体</a:t>
            </a:r>
            <a:r>
              <a:rPr sz="2000" spc="-5" dirty="0"/>
              <a:t>实</a:t>
            </a:r>
            <a:endParaRPr sz="2000" dirty="0">
              <a:latin typeface="微软雅黑"/>
              <a:cs typeface="微软雅黑"/>
            </a:endParaRPr>
          </a:p>
          <a:p>
            <a:pPr marL="81280">
              <a:lnSpc>
                <a:spcPct val="100000"/>
              </a:lnSpc>
              <a:spcBef>
                <a:spcPts val="815"/>
              </a:spcBef>
            </a:pPr>
            <a:r>
              <a:rPr sz="2000" spc="-5" dirty="0"/>
              <a:t>例</a:t>
            </a:r>
            <a:r>
              <a:rPr sz="2000" b="0" spc="-5" dirty="0">
                <a:latin typeface="微软雅黑"/>
                <a:cs typeface="微软雅黑"/>
              </a:rPr>
              <a:t>构成的</a:t>
            </a:r>
            <a:endParaRPr sz="2000" dirty="0">
              <a:latin typeface="微软雅黑"/>
              <a:cs typeface="微软雅黑"/>
            </a:endParaRPr>
          </a:p>
          <a:p>
            <a:pPr marL="81280">
              <a:lnSpc>
                <a:spcPct val="100000"/>
              </a:lnSpc>
              <a:spcBef>
                <a:spcPts val="725"/>
              </a:spcBef>
            </a:pPr>
            <a:r>
              <a:rPr sz="2000" b="0" spc="-5" dirty="0">
                <a:latin typeface="Wingdings"/>
                <a:cs typeface="Wingdings"/>
              </a:rPr>
              <a:t></a:t>
            </a:r>
            <a:r>
              <a:rPr sz="2000" b="0" spc="-5" dirty="0">
                <a:latin typeface="微软雅黑"/>
                <a:cs typeface="微软雅黑"/>
              </a:rPr>
              <a:t>一个一般实体是若干具体实体(分类实体)的类</a:t>
            </a:r>
            <a:endParaRPr sz="2000" dirty="0">
              <a:latin typeface="微软雅黑"/>
              <a:cs typeface="微软雅黑"/>
            </a:endParaRPr>
          </a:p>
          <a:p>
            <a:pPr marL="81280">
              <a:lnSpc>
                <a:spcPct val="100000"/>
              </a:lnSpc>
              <a:spcBef>
                <a:spcPts val="725"/>
              </a:spcBef>
            </a:pPr>
            <a:r>
              <a:rPr sz="2000" b="0" spc="-5" dirty="0">
                <a:latin typeface="Wingdings"/>
                <a:cs typeface="Wingdings"/>
              </a:rPr>
              <a:t></a:t>
            </a:r>
            <a:r>
              <a:rPr sz="2000" b="0" spc="-5" dirty="0">
                <a:latin typeface="微软雅黑"/>
                <a:cs typeface="微软雅黑"/>
              </a:rPr>
              <a:t>分类实体与一般实体具有相同的主关键字</a:t>
            </a:r>
            <a:endParaRPr sz="2000" dirty="0">
              <a:latin typeface="微软雅黑"/>
              <a:cs typeface="微软雅黑"/>
            </a:endParaRPr>
          </a:p>
          <a:p>
            <a:pPr marL="81280">
              <a:lnSpc>
                <a:spcPct val="100000"/>
              </a:lnSpc>
              <a:spcBef>
                <a:spcPts val="725"/>
              </a:spcBef>
            </a:pPr>
            <a:r>
              <a:rPr sz="2000" b="0" spc="-5" dirty="0">
                <a:latin typeface="Wingdings"/>
                <a:cs typeface="Wingdings"/>
              </a:rPr>
              <a:t></a:t>
            </a:r>
            <a:r>
              <a:rPr sz="2000" b="0" spc="-5" dirty="0">
                <a:latin typeface="微软雅黑"/>
                <a:cs typeface="微软雅黑"/>
              </a:rPr>
              <a:t>不同分类实体除具有一般实体特征外，各自还可能具有不同的属性特征</a:t>
            </a:r>
            <a:endParaRPr sz="2000" dirty="0">
              <a:latin typeface="微软雅黑"/>
              <a:cs typeface="微软雅黑"/>
            </a:endParaRPr>
          </a:p>
        </p:txBody>
      </p:sp>
      <p:sp>
        <p:nvSpPr>
          <p:cNvPr id="5" name="标题 6">
            <a:extLst>
              <a:ext uri="{FF2B5EF4-FFF2-40B4-BE49-F238E27FC236}">
                <a16:creationId xmlns:a16="http://schemas.microsoft.com/office/drawing/2014/main" id="{1C048C8E-96B8-4151-B6BA-A8CFBDFBDAA7}"/>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068209" y="3874770"/>
            <a:ext cx="3124200" cy="791210"/>
          </a:xfrm>
          <a:custGeom>
            <a:avLst/>
            <a:gdLst/>
            <a:ahLst/>
            <a:cxnLst/>
            <a:rect l="l" t="t" r="r" b="b"/>
            <a:pathLst>
              <a:path w="3124200" h="791210">
                <a:moveTo>
                  <a:pt x="3124200" y="771905"/>
                </a:moveTo>
                <a:lnTo>
                  <a:pt x="1346454" y="461009"/>
                </a:lnTo>
                <a:lnTo>
                  <a:pt x="1346454" y="131825"/>
                </a:lnTo>
                <a:lnTo>
                  <a:pt x="1345709" y="120967"/>
                </a:lnTo>
                <a:lnTo>
                  <a:pt x="1328808" y="80367"/>
                </a:lnTo>
                <a:lnTo>
                  <a:pt x="1292431" y="45893"/>
                </a:lnTo>
                <a:lnTo>
                  <a:pt x="1254611" y="25334"/>
                </a:lnTo>
                <a:lnTo>
                  <a:pt x="1209508" y="10310"/>
                </a:lnTo>
                <a:lnTo>
                  <a:pt x="1158695" y="1716"/>
                </a:lnTo>
                <a:lnTo>
                  <a:pt x="1122426" y="0"/>
                </a:lnTo>
                <a:lnTo>
                  <a:pt x="224790" y="0"/>
                </a:lnTo>
                <a:lnTo>
                  <a:pt x="170751" y="3811"/>
                </a:lnTo>
                <a:lnTo>
                  <a:pt x="121460" y="14648"/>
                </a:lnTo>
                <a:lnTo>
                  <a:pt x="78475" y="31617"/>
                </a:lnTo>
                <a:lnTo>
                  <a:pt x="43354" y="53821"/>
                </a:lnTo>
                <a:lnTo>
                  <a:pt x="11454" y="90025"/>
                </a:lnTo>
                <a:lnTo>
                  <a:pt x="0" y="131826"/>
                </a:lnTo>
                <a:lnTo>
                  <a:pt x="0" y="659130"/>
                </a:lnTo>
                <a:lnTo>
                  <a:pt x="11454" y="700637"/>
                </a:lnTo>
                <a:lnTo>
                  <a:pt x="43354" y="736805"/>
                </a:lnTo>
                <a:lnTo>
                  <a:pt x="78475" y="759084"/>
                </a:lnTo>
                <a:lnTo>
                  <a:pt x="121460" y="776163"/>
                </a:lnTo>
                <a:lnTo>
                  <a:pt x="170751" y="787100"/>
                </a:lnTo>
                <a:lnTo>
                  <a:pt x="224790" y="790956"/>
                </a:lnTo>
                <a:lnTo>
                  <a:pt x="1122426" y="790955"/>
                </a:lnTo>
                <a:lnTo>
                  <a:pt x="1176170" y="787100"/>
                </a:lnTo>
                <a:lnTo>
                  <a:pt x="1225254" y="776163"/>
                </a:lnTo>
                <a:lnTo>
                  <a:pt x="1268105" y="759084"/>
                </a:lnTo>
                <a:lnTo>
                  <a:pt x="1303148" y="736805"/>
                </a:lnTo>
                <a:lnTo>
                  <a:pt x="1335005" y="700637"/>
                </a:lnTo>
                <a:lnTo>
                  <a:pt x="1346454" y="659129"/>
                </a:lnTo>
                <a:lnTo>
                  <a:pt x="3124200" y="771905"/>
                </a:lnTo>
                <a:close/>
              </a:path>
            </a:pathLst>
          </a:custGeom>
          <a:solidFill>
            <a:srgbClr val="CCFF33"/>
          </a:solidFill>
        </p:spPr>
        <p:txBody>
          <a:bodyPr wrap="square" lIns="0" tIns="0" rIns="0" bIns="0" rtlCol="0"/>
          <a:lstStyle/>
          <a:p>
            <a:endParaRPr/>
          </a:p>
        </p:txBody>
      </p:sp>
      <p:sp>
        <p:nvSpPr>
          <p:cNvPr id="3" name="object 3"/>
          <p:cNvSpPr txBox="1"/>
          <p:nvPr/>
        </p:nvSpPr>
        <p:spPr>
          <a:xfrm>
            <a:off x="4402207" y="3106886"/>
            <a:ext cx="107251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零件-A</a:t>
            </a:r>
            <a:r>
              <a:rPr sz="1600" b="1" dirty="0">
                <a:latin typeface="微软雅黑"/>
                <a:cs typeface="微软雅黑"/>
              </a:rPr>
              <a:t>/</a:t>
            </a:r>
            <a:r>
              <a:rPr sz="1600" b="1" spc="-5" dirty="0">
                <a:latin typeface="微软雅黑"/>
                <a:cs typeface="微软雅黑"/>
              </a:rPr>
              <a:t> E1</a:t>
            </a:r>
            <a:endParaRPr sz="1600">
              <a:latin typeface="微软雅黑"/>
              <a:cs typeface="微软雅黑"/>
            </a:endParaRPr>
          </a:p>
        </p:txBody>
      </p:sp>
      <p:sp>
        <p:nvSpPr>
          <p:cNvPr id="4" name="object 4"/>
          <p:cNvSpPr/>
          <p:nvPr/>
        </p:nvSpPr>
        <p:spPr>
          <a:xfrm>
            <a:off x="4127639" y="3393947"/>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38100">
            <a:solidFill>
              <a:srgbClr val="000000"/>
            </a:solidFill>
          </a:ln>
        </p:spPr>
        <p:txBody>
          <a:bodyPr wrap="square" lIns="0" tIns="0" rIns="0" bIns="0" rtlCol="0"/>
          <a:lstStyle/>
          <a:p>
            <a:endParaRPr/>
          </a:p>
        </p:txBody>
      </p:sp>
      <p:sp>
        <p:nvSpPr>
          <p:cNvPr id="5" name="object 5"/>
          <p:cNvSpPr/>
          <p:nvPr/>
        </p:nvSpPr>
        <p:spPr>
          <a:xfrm>
            <a:off x="4127639" y="367969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6" name="object 6"/>
          <p:cNvSpPr/>
          <p:nvPr/>
        </p:nvSpPr>
        <p:spPr>
          <a:xfrm>
            <a:off x="3276485" y="566089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2102" y="1028075"/>
                </a:lnTo>
                <a:lnTo>
                  <a:pt x="1314134" y="1019111"/>
                </a:lnTo>
                <a:lnTo>
                  <a:pt x="1351570" y="1000591"/>
                </a:lnTo>
                <a:lnTo>
                  <a:pt x="1383079" y="973897"/>
                </a:lnTo>
                <a:lnTo>
                  <a:pt x="1407332" y="940414"/>
                </a:lnTo>
                <a:lnTo>
                  <a:pt x="1422997" y="901524"/>
                </a:lnTo>
                <a:lnTo>
                  <a:pt x="1428744" y="858612"/>
                </a:lnTo>
                <a:lnTo>
                  <a:pt x="1428750" y="171449"/>
                </a:lnTo>
                <a:lnTo>
                  <a:pt x="1428131" y="156755"/>
                </a:lnTo>
                <a:lnTo>
                  <a:pt x="1419241" y="114915"/>
                </a:lnTo>
                <a:lnTo>
                  <a:pt x="1400835" y="77516"/>
                </a:lnTo>
                <a:lnTo>
                  <a:pt x="1374246" y="45942"/>
                </a:lnTo>
                <a:lnTo>
                  <a:pt x="1340802" y="21576"/>
                </a:lnTo>
                <a:lnTo>
                  <a:pt x="1301834" y="5802"/>
                </a:lnTo>
                <a:lnTo>
                  <a:pt x="1258673" y="5"/>
                </a:lnTo>
                <a:lnTo>
                  <a:pt x="171450" y="0"/>
                </a:lnTo>
                <a:close/>
              </a:path>
            </a:pathLst>
          </a:custGeom>
          <a:ln w="38100">
            <a:solidFill>
              <a:srgbClr val="000000"/>
            </a:solidFill>
          </a:ln>
        </p:spPr>
        <p:txBody>
          <a:bodyPr wrap="square" lIns="0" tIns="0" rIns="0" bIns="0" rtlCol="0"/>
          <a:lstStyle/>
          <a:p>
            <a:endParaRPr/>
          </a:p>
        </p:txBody>
      </p:sp>
      <p:sp>
        <p:nvSpPr>
          <p:cNvPr id="7" name="object 7"/>
          <p:cNvSpPr/>
          <p:nvPr/>
        </p:nvSpPr>
        <p:spPr>
          <a:xfrm>
            <a:off x="3276485" y="596569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8" name="object 8"/>
          <p:cNvSpPr txBox="1"/>
          <p:nvPr/>
        </p:nvSpPr>
        <p:spPr>
          <a:xfrm>
            <a:off x="3333883" y="5370026"/>
            <a:ext cx="126365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自制件-B/ E2</a:t>
            </a:r>
            <a:endParaRPr sz="1600">
              <a:latin typeface="微软雅黑"/>
              <a:cs typeface="微软雅黑"/>
            </a:endParaRPr>
          </a:p>
        </p:txBody>
      </p:sp>
      <p:sp>
        <p:nvSpPr>
          <p:cNvPr id="9" name="object 9"/>
          <p:cNvSpPr/>
          <p:nvPr/>
        </p:nvSpPr>
        <p:spPr>
          <a:xfrm>
            <a:off x="4889639" y="564184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p>
        </p:txBody>
      </p:sp>
      <p:sp>
        <p:nvSpPr>
          <p:cNvPr id="10" name="object 10"/>
          <p:cNvSpPr/>
          <p:nvPr/>
        </p:nvSpPr>
        <p:spPr>
          <a:xfrm>
            <a:off x="4889639" y="594664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11" name="object 11"/>
          <p:cNvSpPr txBox="1"/>
          <p:nvPr/>
        </p:nvSpPr>
        <p:spPr>
          <a:xfrm>
            <a:off x="4951609" y="5370026"/>
            <a:ext cx="125984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外购件-C</a:t>
            </a:r>
            <a:r>
              <a:rPr sz="1600" b="1" dirty="0">
                <a:latin typeface="微软雅黑"/>
                <a:cs typeface="微软雅黑"/>
              </a:rPr>
              <a:t>/</a:t>
            </a:r>
            <a:r>
              <a:rPr sz="1600" b="1" spc="-5" dirty="0">
                <a:latin typeface="微软雅黑"/>
                <a:cs typeface="微软雅黑"/>
              </a:rPr>
              <a:t> E3</a:t>
            </a:r>
            <a:endParaRPr sz="1600">
              <a:latin typeface="微软雅黑"/>
              <a:cs typeface="微软雅黑"/>
            </a:endParaRPr>
          </a:p>
        </p:txBody>
      </p:sp>
      <p:sp>
        <p:nvSpPr>
          <p:cNvPr id="12" name="object 12"/>
          <p:cNvSpPr/>
          <p:nvPr/>
        </p:nvSpPr>
        <p:spPr>
          <a:xfrm>
            <a:off x="4832489" y="4232147"/>
            <a:ext cx="0" cy="323850"/>
          </a:xfrm>
          <a:custGeom>
            <a:avLst/>
            <a:gdLst/>
            <a:ahLst/>
            <a:cxnLst/>
            <a:rect l="l" t="t" r="r" b="b"/>
            <a:pathLst>
              <a:path h="323850">
                <a:moveTo>
                  <a:pt x="0" y="0"/>
                </a:moveTo>
                <a:lnTo>
                  <a:pt x="0" y="323850"/>
                </a:lnTo>
              </a:path>
            </a:pathLst>
          </a:custGeom>
          <a:ln w="38100">
            <a:solidFill>
              <a:srgbClr val="CC0000"/>
            </a:solidFill>
          </a:ln>
        </p:spPr>
        <p:txBody>
          <a:bodyPr wrap="square" lIns="0" tIns="0" rIns="0" bIns="0" rtlCol="0"/>
          <a:lstStyle/>
          <a:p>
            <a:endParaRPr/>
          </a:p>
        </p:txBody>
      </p:sp>
      <p:sp>
        <p:nvSpPr>
          <p:cNvPr id="13" name="object 13"/>
          <p:cNvSpPr/>
          <p:nvPr/>
        </p:nvSpPr>
        <p:spPr>
          <a:xfrm>
            <a:off x="4757733" y="4536947"/>
            <a:ext cx="132080" cy="114300"/>
          </a:xfrm>
          <a:custGeom>
            <a:avLst/>
            <a:gdLst/>
            <a:ahLst/>
            <a:cxnLst/>
            <a:rect l="l" t="t" r="r" b="b"/>
            <a:pathLst>
              <a:path w="132079" h="114300">
                <a:moveTo>
                  <a:pt x="64850" y="0"/>
                </a:moveTo>
                <a:lnTo>
                  <a:pt x="22870" y="12785"/>
                </a:lnTo>
                <a:lnTo>
                  <a:pt x="0" y="45108"/>
                </a:lnTo>
                <a:lnTo>
                  <a:pt x="985" y="61223"/>
                </a:lnTo>
                <a:lnTo>
                  <a:pt x="19949" y="97653"/>
                </a:lnTo>
                <a:lnTo>
                  <a:pt x="56016" y="113783"/>
                </a:lnTo>
                <a:lnTo>
                  <a:pt x="73565" y="112632"/>
                </a:lnTo>
                <a:lnTo>
                  <a:pt x="113812" y="95283"/>
                </a:lnTo>
                <a:lnTo>
                  <a:pt x="131506" y="63377"/>
                </a:lnTo>
                <a:lnTo>
                  <a:pt x="130028" y="48410"/>
                </a:lnTo>
                <a:lnTo>
                  <a:pt x="108667" y="14247"/>
                </a:lnTo>
                <a:lnTo>
                  <a:pt x="69240" y="117"/>
                </a:lnTo>
                <a:lnTo>
                  <a:pt x="64850" y="0"/>
                </a:lnTo>
                <a:close/>
              </a:path>
            </a:pathLst>
          </a:custGeom>
          <a:ln w="38100">
            <a:solidFill>
              <a:srgbClr val="CC0000"/>
            </a:solidFill>
          </a:ln>
        </p:spPr>
        <p:txBody>
          <a:bodyPr wrap="square" lIns="0" tIns="0" rIns="0" bIns="0" rtlCol="0"/>
          <a:lstStyle/>
          <a:p>
            <a:endParaRPr/>
          </a:p>
        </p:txBody>
      </p:sp>
      <p:sp>
        <p:nvSpPr>
          <p:cNvPr id="14" name="object 14"/>
          <p:cNvSpPr/>
          <p:nvPr/>
        </p:nvSpPr>
        <p:spPr>
          <a:xfrm>
            <a:off x="4527689" y="4651247"/>
            <a:ext cx="590550" cy="0"/>
          </a:xfrm>
          <a:custGeom>
            <a:avLst/>
            <a:gdLst/>
            <a:ahLst/>
            <a:cxnLst/>
            <a:rect l="l" t="t" r="r" b="b"/>
            <a:pathLst>
              <a:path w="590550">
                <a:moveTo>
                  <a:pt x="0" y="0"/>
                </a:moveTo>
                <a:lnTo>
                  <a:pt x="590550" y="0"/>
                </a:lnTo>
              </a:path>
            </a:pathLst>
          </a:custGeom>
          <a:ln w="38100">
            <a:solidFill>
              <a:srgbClr val="CC0000"/>
            </a:solidFill>
          </a:ln>
        </p:spPr>
        <p:txBody>
          <a:bodyPr wrap="square" lIns="0" tIns="0" rIns="0" bIns="0" rtlCol="0"/>
          <a:lstStyle/>
          <a:p>
            <a:endParaRPr/>
          </a:p>
        </p:txBody>
      </p:sp>
      <p:sp>
        <p:nvSpPr>
          <p:cNvPr id="15" name="object 15"/>
          <p:cNvSpPr/>
          <p:nvPr/>
        </p:nvSpPr>
        <p:spPr>
          <a:xfrm>
            <a:off x="4527689" y="4727447"/>
            <a:ext cx="590550" cy="0"/>
          </a:xfrm>
          <a:custGeom>
            <a:avLst/>
            <a:gdLst/>
            <a:ahLst/>
            <a:cxnLst/>
            <a:rect l="l" t="t" r="r" b="b"/>
            <a:pathLst>
              <a:path w="590550">
                <a:moveTo>
                  <a:pt x="0" y="0"/>
                </a:moveTo>
                <a:lnTo>
                  <a:pt x="590550" y="0"/>
                </a:lnTo>
              </a:path>
            </a:pathLst>
          </a:custGeom>
          <a:ln w="38100">
            <a:solidFill>
              <a:srgbClr val="CC0000"/>
            </a:solidFill>
          </a:ln>
        </p:spPr>
        <p:txBody>
          <a:bodyPr wrap="square" lIns="0" tIns="0" rIns="0" bIns="0" rtlCol="0"/>
          <a:lstStyle/>
          <a:p>
            <a:endParaRPr/>
          </a:p>
        </p:txBody>
      </p:sp>
      <p:sp>
        <p:nvSpPr>
          <p:cNvPr id="16" name="object 16"/>
          <p:cNvSpPr/>
          <p:nvPr/>
        </p:nvSpPr>
        <p:spPr>
          <a:xfrm>
            <a:off x="4013339" y="4727447"/>
            <a:ext cx="666750" cy="933450"/>
          </a:xfrm>
          <a:custGeom>
            <a:avLst/>
            <a:gdLst/>
            <a:ahLst/>
            <a:cxnLst/>
            <a:rect l="l" t="t" r="r" b="b"/>
            <a:pathLst>
              <a:path w="666750" h="933450">
                <a:moveTo>
                  <a:pt x="666750" y="0"/>
                </a:moveTo>
                <a:lnTo>
                  <a:pt x="666750" y="304800"/>
                </a:lnTo>
                <a:lnTo>
                  <a:pt x="0" y="304800"/>
                </a:lnTo>
                <a:lnTo>
                  <a:pt x="0" y="933450"/>
                </a:lnTo>
              </a:path>
            </a:pathLst>
          </a:custGeom>
          <a:ln w="38100">
            <a:solidFill>
              <a:srgbClr val="CC0000"/>
            </a:solidFill>
          </a:ln>
        </p:spPr>
        <p:txBody>
          <a:bodyPr wrap="square" lIns="0" tIns="0" rIns="0" bIns="0" rtlCol="0"/>
          <a:lstStyle/>
          <a:p>
            <a:endParaRPr/>
          </a:p>
        </p:txBody>
      </p:sp>
      <p:sp>
        <p:nvSpPr>
          <p:cNvPr id="17" name="object 17"/>
          <p:cNvSpPr/>
          <p:nvPr/>
        </p:nvSpPr>
        <p:spPr>
          <a:xfrm>
            <a:off x="4946789" y="4727447"/>
            <a:ext cx="666750" cy="933450"/>
          </a:xfrm>
          <a:custGeom>
            <a:avLst/>
            <a:gdLst/>
            <a:ahLst/>
            <a:cxnLst/>
            <a:rect l="l" t="t" r="r" b="b"/>
            <a:pathLst>
              <a:path w="666750" h="933450">
                <a:moveTo>
                  <a:pt x="0" y="0"/>
                </a:moveTo>
                <a:lnTo>
                  <a:pt x="0" y="304800"/>
                </a:lnTo>
                <a:lnTo>
                  <a:pt x="666750" y="304799"/>
                </a:lnTo>
                <a:lnTo>
                  <a:pt x="666750" y="933450"/>
                </a:lnTo>
              </a:path>
            </a:pathLst>
          </a:custGeom>
          <a:ln w="38100">
            <a:solidFill>
              <a:srgbClr val="CC0000"/>
            </a:solidFill>
          </a:ln>
        </p:spPr>
        <p:txBody>
          <a:bodyPr wrap="square" lIns="0" tIns="0" rIns="0" bIns="0" rtlCol="0"/>
          <a:lstStyle/>
          <a:p>
            <a:endParaRPr/>
          </a:p>
        </p:txBody>
      </p:sp>
      <p:sp>
        <p:nvSpPr>
          <p:cNvPr id="18" name="object 18"/>
          <p:cNvSpPr/>
          <p:nvPr/>
        </p:nvSpPr>
        <p:spPr>
          <a:xfrm>
            <a:off x="6800736" y="3052572"/>
            <a:ext cx="2765425" cy="561975"/>
          </a:xfrm>
          <a:custGeom>
            <a:avLst/>
            <a:gdLst/>
            <a:ahLst/>
            <a:cxnLst/>
            <a:rect l="l" t="t" r="r" b="b"/>
            <a:pathLst>
              <a:path w="2765425" h="561975">
                <a:moveTo>
                  <a:pt x="2765297" y="467867"/>
                </a:moveTo>
                <a:lnTo>
                  <a:pt x="2765297" y="93725"/>
                </a:lnTo>
                <a:lnTo>
                  <a:pt x="2764028" y="86031"/>
                </a:lnTo>
                <a:lnTo>
                  <a:pt x="2735187" y="57221"/>
                </a:lnTo>
                <a:lnTo>
                  <a:pt x="2691341" y="38349"/>
                </a:lnTo>
                <a:lnTo>
                  <a:pt x="2652998" y="27431"/>
                </a:lnTo>
                <a:lnTo>
                  <a:pt x="2608277" y="18068"/>
                </a:lnTo>
                <a:lnTo>
                  <a:pt x="2557960" y="10451"/>
                </a:lnTo>
                <a:lnTo>
                  <a:pt x="2502828" y="4773"/>
                </a:lnTo>
                <a:lnTo>
                  <a:pt x="2443664" y="1225"/>
                </a:lnTo>
                <a:lnTo>
                  <a:pt x="2381249" y="0"/>
                </a:lnTo>
                <a:lnTo>
                  <a:pt x="845057" y="0"/>
                </a:lnTo>
                <a:lnTo>
                  <a:pt x="782622" y="1225"/>
                </a:lnTo>
                <a:lnTo>
                  <a:pt x="723400" y="4773"/>
                </a:lnTo>
                <a:lnTo>
                  <a:pt x="668183" y="10451"/>
                </a:lnTo>
                <a:lnTo>
                  <a:pt x="617762" y="18068"/>
                </a:lnTo>
                <a:lnTo>
                  <a:pt x="572928" y="27432"/>
                </a:lnTo>
                <a:lnTo>
                  <a:pt x="534472" y="38349"/>
                </a:lnTo>
                <a:lnTo>
                  <a:pt x="490477" y="57221"/>
                </a:lnTo>
                <a:lnTo>
                  <a:pt x="461523" y="86031"/>
                </a:lnTo>
                <a:lnTo>
                  <a:pt x="460247" y="93726"/>
                </a:lnTo>
                <a:lnTo>
                  <a:pt x="460247" y="327660"/>
                </a:lnTo>
                <a:lnTo>
                  <a:pt x="0" y="493776"/>
                </a:lnTo>
                <a:lnTo>
                  <a:pt x="460247" y="467868"/>
                </a:lnTo>
                <a:lnTo>
                  <a:pt x="461523" y="475562"/>
                </a:lnTo>
                <a:lnTo>
                  <a:pt x="465282" y="483083"/>
                </a:lnTo>
                <a:lnTo>
                  <a:pt x="503185" y="510963"/>
                </a:lnTo>
                <a:lnTo>
                  <a:pt x="552854" y="528885"/>
                </a:lnTo>
                <a:lnTo>
                  <a:pt x="594597" y="539050"/>
                </a:lnTo>
                <a:lnTo>
                  <a:pt x="642323" y="547564"/>
                </a:lnTo>
                <a:lnTo>
                  <a:pt x="695241" y="554235"/>
                </a:lnTo>
                <a:lnTo>
                  <a:pt x="752559" y="558873"/>
                </a:lnTo>
                <a:lnTo>
                  <a:pt x="813487" y="561283"/>
                </a:lnTo>
                <a:lnTo>
                  <a:pt x="845057" y="561594"/>
                </a:lnTo>
                <a:lnTo>
                  <a:pt x="2381249" y="561593"/>
                </a:lnTo>
                <a:lnTo>
                  <a:pt x="2443664" y="560368"/>
                </a:lnTo>
                <a:lnTo>
                  <a:pt x="2502828" y="556820"/>
                </a:lnTo>
                <a:lnTo>
                  <a:pt x="2557960" y="551142"/>
                </a:lnTo>
                <a:lnTo>
                  <a:pt x="2608277" y="543525"/>
                </a:lnTo>
                <a:lnTo>
                  <a:pt x="2652998" y="534161"/>
                </a:lnTo>
                <a:lnTo>
                  <a:pt x="2691341" y="523244"/>
                </a:lnTo>
                <a:lnTo>
                  <a:pt x="2735187" y="504372"/>
                </a:lnTo>
                <a:lnTo>
                  <a:pt x="2764028" y="475562"/>
                </a:lnTo>
                <a:lnTo>
                  <a:pt x="2765297" y="467867"/>
                </a:lnTo>
                <a:close/>
              </a:path>
            </a:pathLst>
          </a:custGeom>
          <a:solidFill>
            <a:srgbClr val="CCFF33"/>
          </a:solidFill>
        </p:spPr>
        <p:txBody>
          <a:bodyPr wrap="square" lIns="0" tIns="0" rIns="0" bIns="0" rtlCol="0"/>
          <a:lstStyle/>
          <a:p>
            <a:endParaRPr/>
          </a:p>
        </p:txBody>
      </p:sp>
      <p:sp>
        <p:nvSpPr>
          <p:cNvPr id="19" name="object 19"/>
          <p:cNvSpPr/>
          <p:nvPr/>
        </p:nvSpPr>
        <p:spPr>
          <a:xfrm>
            <a:off x="6800736" y="3052572"/>
            <a:ext cx="2765425" cy="561975"/>
          </a:xfrm>
          <a:custGeom>
            <a:avLst/>
            <a:gdLst/>
            <a:ahLst/>
            <a:cxnLst/>
            <a:rect l="l" t="t" r="r" b="b"/>
            <a:pathLst>
              <a:path w="2765425" h="561975">
                <a:moveTo>
                  <a:pt x="845057" y="0"/>
                </a:moveTo>
                <a:lnTo>
                  <a:pt x="782622" y="1225"/>
                </a:lnTo>
                <a:lnTo>
                  <a:pt x="723400" y="4773"/>
                </a:lnTo>
                <a:lnTo>
                  <a:pt x="668183" y="10451"/>
                </a:lnTo>
                <a:lnTo>
                  <a:pt x="617762" y="18068"/>
                </a:lnTo>
                <a:lnTo>
                  <a:pt x="572928" y="27432"/>
                </a:lnTo>
                <a:lnTo>
                  <a:pt x="534472" y="38349"/>
                </a:lnTo>
                <a:lnTo>
                  <a:pt x="490477" y="57221"/>
                </a:lnTo>
                <a:lnTo>
                  <a:pt x="461523" y="86031"/>
                </a:lnTo>
                <a:lnTo>
                  <a:pt x="460247" y="93726"/>
                </a:lnTo>
                <a:lnTo>
                  <a:pt x="460247" y="327660"/>
                </a:lnTo>
                <a:lnTo>
                  <a:pt x="0" y="493776"/>
                </a:lnTo>
                <a:lnTo>
                  <a:pt x="460247" y="467868"/>
                </a:lnTo>
                <a:lnTo>
                  <a:pt x="461523" y="475562"/>
                </a:lnTo>
                <a:lnTo>
                  <a:pt x="465282" y="483083"/>
                </a:lnTo>
                <a:lnTo>
                  <a:pt x="503185" y="510963"/>
                </a:lnTo>
                <a:lnTo>
                  <a:pt x="552854" y="528885"/>
                </a:lnTo>
                <a:lnTo>
                  <a:pt x="594597" y="539050"/>
                </a:lnTo>
                <a:lnTo>
                  <a:pt x="642323" y="547564"/>
                </a:lnTo>
                <a:lnTo>
                  <a:pt x="695241" y="554235"/>
                </a:lnTo>
                <a:lnTo>
                  <a:pt x="752559" y="558873"/>
                </a:lnTo>
                <a:lnTo>
                  <a:pt x="813487" y="561283"/>
                </a:lnTo>
                <a:lnTo>
                  <a:pt x="845057" y="561594"/>
                </a:lnTo>
                <a:lnTo>
                  <a:pt x="2381249" y="561593"/>
                </a:lnTo>
                <a:lnTo>
                  <a:pt x="2443664" y="560368"/>
                </a:lnTo>
                <a:lnTo>
                  <a:pt x="2502828" y="556820"/>
                </a:lnTo>
                <a:lnTo>
                  <a:pt x="2557960" y="551142"/>
                </a:lnTo>
                <a:lnTo>
                  <a:pt x="2608277" y="543525"/>
                </a:lnTo>
                <a:lnTo>
                  <a:pt x="2652998" y="534161"/>
                </a:lnTo>
                <a:lnTo>
                  <a:pt x="2691341" y="523244"/>
                </a:lnTo>
                <a:lnTo>
                  <a:pt x="2735187" y="504372"/>
                </a:lnTo>
                <a:lnTo>
                  <a:pt x="2764028" y="475562"/>
                </a:lnTo>
                <a:lnTo>
                  <a:pt x="2765297" y="467867"/>
                </a:lnTo>
                <a:lnTo>
                  <a:pt x="2765297" y="93725"/>
                </a:lnTo>
                <a:lnTo>
                  <a:pt x="2735187" y="57221"/>
                </a:lnTo>
                <a:lnTo>
                  <a:pt x="2691341" y="38349"/>
                </a:lnTo>
                <a:lnTo>
                  <a:pt x="2652998" y="27431"/>
                </a:lnTo>
                <a:lnTo>
                  <a:pt x="2608277" y="18068"/>
                </a:lnTo>
                <a:lnTo>
                  <a:pt x="2557960" y="10451"/>
                </a:lnTo>
                <a:lnTo>
                  <a:pt x="2502828" y="4773"/>
                </a:lnTo>
                <a:lnTo>
                  <a:pt x="2443664" y="1225"/>
                </a:lnTo>
                <a:lnTo>
                  <a:pt x="2381249" y="0"/>
                </a:lnTo>
                <a:lnTo>
                  <a:pt x="845057" y="0"/>
                </a:lnTo>
                <a:close/>
              </a:path>
            </a:pathLst>
          </a:custGeom>
          <a:ln w="9525">
            <a:solidFill>
              <a:srgbClr val="3333CC"/>
            </a:solidFill>
          </a:ln>
        </p:spPr>
        <p:txBody>
          <a:bodyPr wrap="square" lIns="0" tIns="0" rIns="0" bIns="0" rtlCol="0"/>
          <a:lstStyle/>
          <a:p>
            <a:endParaRPr/>
          </a:p>
        </p:txBody>
      </p:sp>
      <p:sp>
        <p:nvSpPr>
          <p:cNvPr id="20" name="object 20"/>
          <p:cNvSpPr txBox="1"/>
          <p:nvPr/>
        </p:nvSpPr>
        <p:spPr>
          <a:xfrm>
            <a:off x="1195711" y="3967809"/>
            <a:ext cx="7673975" cy="1276985"/>
          </a:xfrm>
          <a:prstGeom prst="rect">
            <a:avLst/>
          </a:prstGeom>
        </p:spPr>
        <p:txBody>
          <a:bodyPr vert="horz" wrap="square" lIns="0" tIns="0" rIns="0" bIns="0" rtlCol="0">
            <a:spAutoFit/>
          </a:bodyPr>
          <a:lstStyle/>
          <a:p>
            <a:pPr marL="12700" marR="6586220" algn="just">
              <a:lnSpc>
                <a:spcPct val="100000"/>
              </a:lnSpc>
            </a:pPr>
            <a:r>
              <a:rPr sz="1400" b="1" spc="-10" dirty="0">
                <a:latin typeface="宋体"/>
                <a:cs typeface="宋体"/>
              </a:rPr>
              <a:t>用于区分不同 分类的属性， 称鉴别器属性</a:t>
            </a:r>
            <a:endParaRPr sz="1400">
              <a:latin typeface="宋体"/>
              <a:cs typeface="宋体"/>
            </a:endParaRPr>
          </a:p>
          <a:p>
            <a:pPr marL="1342390" algn="ctr">
              <a:lnSpc>
                <a:spcPts val="1475"/>
              </a:lnSpc>
            </a:pPr>
            <a:r>
              <a:rPr sz="1400" b="1" spc="-5" dirty="0">
                <a:solidFill>
                  <a:srgbClr val="CC0000"/>
                </a:solidFill>
                <a:latin typeface="微软雅黑"/>
                <a:cs typeface="微软雅黑"/>
              </a:rPr>
              <a:t>自制外购类别</a:t>
            </a:r>
            <a:endParaRPr sz="1400">
              <a:latin typeface="微软雅黑"/>
              <a:cs typeface="微软雅黑"/>
            </a:endParaRPr>
          </a:p>
          <a:p>
            <a:pPr marL="6238875" marR="5080">
              <a:lnSpc>
                <a:spcPct val="100000"/>
              </a:lnSpc>
              <a:spcBef>
                <a:spcPts val="260"/>
              </a:spcBef>
            </a:pPr>
            <a:r>
              <a:rPr sz="1400" b="1" spc="-10" dirty="0">
                <a:latin typeface="宋体"/>
                <a:cs typeface="宋体"/>
              </a:rPr>
              <a:t>一个实体实例是由 两部分构成的</a:t>
            </a:r>
            <a:endParaRPr sz="1400">
              <a:latin typeface="宋体"/>
              <a:cs typeface="宋体"/>
            </a:endParaRPr>
          </a:p>
        </p:txBody>
      </p:sp>
      <p:sp>
        <p:nvSpPr>
          <p:cNvPr id="21" name="object 21"/>
          <p:cNvSpPr txBox="1"/>
          <p:nvPr/>
        </p:nvSpPr>
        <p:spPr>
          <a:xfrm>
            <a:off x="7423537" y="3137991"/>
            <a:ext cx="1981200" cy="415925"/>
          </a:xfrm>
          <a:prstGeom prst="rect">
            <a:avLst/>
          </a:prstGeom>
        </p:spPr>
        <p:txBody>
          <a:bodyPr vert="horz" wrap="square" lIns="0" tIns="0" rIns="0" bIns="0" rtlCol="0">
            <a:spAutoFit/>
          </a:bodyPr>
          <a:lstStyle/>
          <a:p>
            <a:pPr marL="12700" marR="5080">
              <a:lnSpc>
                <a:spcPct val="100000"/>
              </a:lnSpc>
            </a:pPr>
            <a:r>
              <a:rPr sz="1400" b="1" spc="-10" dirty="0">
                <a:latin typeface="宋体"/>
                <a:cs typeface="宋体"/>
              </a:rPr>
              <a:t>一般实体：表示实体实例 具有一般性质</a:t>
            </a:r>
            <a:endParaRPr sz="1400">
              <a:latin typeface="宋体"/>
              <a:cs typeface="宋体"/>
            </a:endParaRPr>
          </a:p>
        </p:txBody>
      </p:sp>
      <p:sp>
        <p:nvSpPr>
          <p:cNvPr id="22" name="object 22"/>
          <p:cNvSpPr/>
          <p:nvPr/>
        </p:nvSpPr>
        <p:spPr>
          <a:xfrm>
            <a:off x="8115172" y="3622547"/>
            <a:ext cx="0" cy="1143000"/>
          </a:xfrm>
          <a:custGeom>
            <a:avLst/>
            <a:gdLst/>
            <a:ahLst/>
            <a:cxnLst/>
            <a:rect l="l" t="t" r="r" b="b"/>
            <a:pathLst>
              <a:path h="1143000">
                <a:moveTo>
                  <a:pt x="0" y="1143000"/>
                </a:moveTo>
                <a:lnTo>
                  <a:pt x="0" y="0"/>
                </a:lnTo>
              </a:path>
            </a:pathLst>
          </a:custGeom>
          <a:ln w="9525">
            <a:solidFill>
              <a:srgbClr val="000000"/>
            </a:solidFill>
          </a:ln>
        </p:spPr>
        <p:txBody>
          <a:bodyPr wrap="square" lIns="0" tIns="0" rIns="0" bIns="0" rtlCol="0"/>
          <a:lstStyle/>
          <a:p>
            <a:endParaRPr/>
          </a:p>
        </p:txBody>
      </p:sp>
      <p:sp>
        <p:nvSpPr>
          <p:cNvPr id="23" name="object 23"/>
          <p:cNvSpPr/>
          <p:nvPr/>
        </p:nvSpPr>
        <p:spPr>
          <a:xfrm>
            <a:off x="6731381" y="6232397"/>
            <a:ext cx="2752725" cy="601345"/>
          </a:xfrm>
          <a:custGeom>
            <a:avLst/>
            <a:gdLst/>
            <a:ahLst/>
            <a:cxnLst/>
            <a:rect l="l" t="t" r="r" b="b"/>
            <a:pathLst>
              <a:path w="2752725" h="601345">
                <a:moveTo>
                  <a:pt x="2752344" y="507492"/>
                </a:moveTo>
                <a:lnTo>
                  <a:pt x="2752344" y="133349"/>
                </a:lnTo>
                <a:lnTo>
                  <a:pt x="2751068" y="125655"/>
                </a:lnTo>
                <a:lnTo>
                  <a:pt x="2722125" y="96845"/>
                </a:lnTo>
                <a:lnTo>
                  <a:pt x="2678167" y="77973"/>
                </a:lnTo>
                <a:lnTo>
                  <a:pt x="2639758" y="67055"/>
                </a:lnTo>
                <a:lnTo>
                  <a:pt x="2594994" y="57692"/>
                </a:lnTo>
                <a:lnTo>
                  <a:pt x="2544670" y="50075"/>
                </a:lnTo>
                <a:lnTo>
                  <a:pt x="2489582" y="44397"/>
                </a:lnTo>
                <a:lnTo>
                  <a:pt x="2430525" y="40849"/>
                </a:lnTo>
                <a:lnTo>
                  <a:pt x="2368296" y="39623"/>
                </a:lnTo>
                <a:lnTo>
                  <a:pt x="831342" y="39624"/>
                </a:lnTo>
                <a:lnTo>
                  <a:pt x="769112" y="40849"/>
                </a:lnTo>
                <a:lnTo>
                  <a:pt x="710055" y="44397"/>
                </a:lnTo>
                <a:lnTo>
                  <a:pt x="654967" y="50075"/>
                </a:lnTo>
                <a:lnTo>
                  <a:pt x="604643" y="57692"/>
                </a:lnTo>
                <a:lnTo>
                  <a:pt x="559879" y="67056"/>
                </a:lnTo>
                <a:lnTo>
                  <a:pt x="521470" y="77973"/>
                </a:lnTo>
                <a:lnTo>
                  <a:pt x="477512" y="96845"/>
                </a:lnTo>
                <a:lnTo>
                  <a:pt x="448569" y="125655"/>
                </a:lnTo>
                <a:lnTo>
                  <a:pt x="447294" y="133350"/>
                </a:lnTo>
                <a:lnTo>
                  <a:pt x="0" y="0"/>
                </a:lnTo>
                <a:lnTo>
                  <a:pt x="447294" y="273558"/>
                </a:lnTo>
                <a:lnTo>
                  <a:pt x="447294" y="507492"/>
                </a:lnTo>
                <a:lnTo>
                  <a:pt x="448569" y="515186"/>
                </a:lnTo>
                <a:lnTo>
                  <a:pt x="477512" y="543996"/>
                </a:lnTo>
                <a:lnTo>
                  <a:pt x="521470" y="562868"/>
                </a:lnTo>
                <a:lnTo>
                  <a:pt x="559879" y="573786"/>
                </a:lnTo>
                <a:lnTo>
                  <a:pt x="604643" y="583149"/>
                </a:lnTo>
                <a:lnTo>
                  <a:pt x="654967" y="590766"/>
                </a:lnTo>
                <a:lnTo>
                  <a:pt x="710055" y="596444"/>
                </a:lnTo>
                <a:lnTo>
                  <a:pt x="769112" y="599992"/>
                </a:lnTo>
                <a:lnTo>
                  <a:pt x="831342" y="601218"/>
                </a:lnTo>
                <a:lnTo>
                  <a:pt x="2368296" y="601218"/>
                </a:lnTo>
                <a:lnTo>
                  <a:pt x="2430525" y="599992"/>
                </a:lnTo>
                <a:lnTo>
                  <a:pt x="2489582" y="596444"/>
                </a:lnTo>
                <a:lnTo>
                  <a:pt x="2544670" y="590766"/>
                </a:lnTo>
                <a:lnTo>
                  <a:pt x="2594994" y="583149"/>
                </a:lnTo>
                <a:lnTo>
                  <a:pt x="2639758" y="573786"/>
                </a:lnTo>
                <a:lnTo>
                  <a:pt x="2678167" y="562868"/>
                </a:lnTo>
                <a:lnTo>
                  <a:pt x="2722125" y="543996"/>
                </a:lnTo>
                <a:lnTo>
                  <a:pt x="2751068" y="515186"/>
                </a:lnTo>
                <a:lnTo>
                  <a:pt x="2752344" y="507492"/>
                </a:lnTo>
                <a:close/>
              </a:path>
            </a:pathLst>
          </a:custGeom>
          <a:solidFill>
            <a:srgbClr val="CCFF33"/>
          </a:solidFill>
        </p:spPr>
        <p:txBody>
          <a:bodyPr wrap="square" lIns="0" tIns="0" rIns="0" bIns="0" rtlCol="0"/>
          <a:lstStyle/>
          <a:p>
            <a:endParaRPr/>
          </a:p>
        </p:txBody>
      </p:sp>
      <p:sp>
        <p:nvSpPr>
          <p:cNvPr id="24" name="object 24"/>
          <p:cNvSpPr/>
          <p:nvPr/>
        </p:nvSpPr>
        <p:spPr>
          <a:xfrm>
            <a:off x="6731381" y="6232397"/>
            <a:ext cx="2752725" cy="601345"/>
          </a:xfrm>
          <a:custGeom>
            <a:avLst/>
            <a:gdLst/>
            <a:ahLst/>
            <a:cxnLst/>
            <a:rect l="l" t="t" r="r" b="b"/>
            <a:pathLst>
              <a:path w="2752725" h="601345">
                <a:moveTo>
                  <a:pt x="831342" y="39624"/>
                </a:moveTo>
                <a:lnTo>
                  <a:pt x="769112" y="40849"/>
                </a:lnTo>
                <a:lnTo>
                  <a:pt x="710055" y="44397"/>
                </a:lnTo>
                <a:lnTo>
                  <a:pt x="654967" y="50075"/>
                </a:lnTo>
                <a:lnTo>
                  <a:pt x="604643" y="57692"/>
                </a:lnTo>
                <a:lnTo>
                  <a:pt x="559879" y="67056"/>
                </a:lnTo>
                <a:lnTo>
                  <a:pt x="521470" y="77973"/>
                </a:lnTo>
                <a:lnTo>
                  <a:pt x="477512" y="96845"/>
                </a:lnTo>
                <a:lnTo>
                  <a:pt x="448569" y="125655"/>
                </a:lnTo>
                <a:lnTo>
                  <a:pt x="447294" y="133350"/>
                </a:lnTo>
                <a:lnTo>
                  <a:pt x="0" y="0"/>
                </a:lnTo>
                <a:lnTo>
                  <a:pt x="447294" y="273558"/>
                </a:lnTo>
                <a:lnTo>
                  <a:pt x="447294" y="507492"/>
                </a:lnTo>
                <a:lnTo>
                  <a:pt x="448569" y="515186"/>
                </a:lnTo>
                <a:lnTo>
                  <a:pt x="477512" y="543996"/>
                </a:lnTo>
                <a:lnTo>
                  <a:pt x="521470" y="562868"/>
                </a:lnTo>
                <a:lnTo>
                  <a:pt x="559879" y="573786"/>
                </a:lnTo>
                <a:lnTo>
                  <a:pt x="604643" y="583149"/>
                </a:lnTo>
                <a:lnTo>
                  <a:pt x="654967" y="590766"/>
                </a:lnTo>
                <a:lnTo>
                  <a:pt x="710055" y="596444"/>
                </a:lnTo>
                <a:lnTo>
                  <a:pt x="769112" y="599992"/>
                </a:lnTo>
                <a:lnTo>
                  <a:pt x="831342" y="601218"/>
                </a:lnTo>
                <a:lnTo>
                  <a:pt x="2368296" y="601218"/>
                </a:lnTo>
                <a:lnTo>
                  <a:pt x="2430525" y="599992"/>
                </a:lnTo>
                <a:lnTo>
                  <a:pt x="2489582" y="596444"/>
                </a:lnTo>
                <a:lnTo>
                  <a:pt x="2544670" y="590766"/>
                </a:lnTo>
                <a:lnTo>
                  <a:pt x="2594994" y="583149"/>
                </a:lnTo>
                <a:lnTo>
                  <a:pt x="2639758" y="573786"/>
                </a:lnTo>
                <a:lnTo>
                  <a:pt x="2678167" y="562868"/>
                </a:lnTo>
                <a:lnTo>
                  <a:pt x="2722125" y="543996"/>
                </a:lnTo>
                <a:lnTo>
                  <a:pt x="2751068" y="515186"/>
                </a:lnTo>
                <a:lnTo>
                  <a:pt x="2752344" y="507492"/>
                </a:lnTo>
                <a:lnTo>
                  <a:pt x="2752344" y="133349"/>
                </a:lnTo>
                <a:lnTo>
                  <a:pt x="2722125" y="96845"/>
                </a:lnTo>
                <a:lnTo>
                  <a:pt x="2678167" y="77973"/>
                </a:lnTo>
                <a:lnTo>
                  <a:pt x="2639758" y="67055"/>
                </a:lnTo>
                <a:lnTo>
                  <a:pt x="2594994" y="57692"/>
                </a:lnTo>
                <a:lnTo>
                  <a:pt x="2544670" y="50075"/>
                </a:lnTo>
                <a:lnTo>
                  <a:pt x="2489582" y="44397"/>
                </a:lnTo>
                <a:lnTo>
                  <a:pt x="2430525" y="40849"/>
                </a:lnTo>
                <a:lnTo>
                  <a:pt x="2368296" y="39623"/>
                </a:lnTo>
                <a:lnTo>
                  <a:pt x="831342" y="39624"/>
                </a:lnTo>
                <a:close/>
              </a:path>
            </a:pathLst>
          </a:custGeom>
          <a:ln w="9525">
            <a:solidFill>
              <a:srgbClr val="3333CC"/>
            </a:solidFill>
          </a:ln>
        </p:spPr>
        <p:txBody>
          <a:bodyPr wrap="square" lIns="0" tIns="0" rIns="0" bIns="0" rtlCol="0"/>
          <a:lstStyle/>
          <a:p>
            <a:endParaRPr/>
          </a:p>
        </p:txBody>
      </p:sp>
      <p:sp>
        <p:nvSpPr>
          <p:cNvPr id="25" name="object 25"/>
          <p:cNvSpPr txBox="1"/>
          <p:nvPr/>
        </p:nvSpPr>
        <p:spPr>
          <a:xfrm>
            <a:off x="7340479" y="6357441"/>
            <a:ext cx="1981200" cy="415925"/>
          </a:xfrm>
          <a:prstGeom prst="rect">
            <a:avLst/>
          </a:prstGeom>
        </p:spPr>
        <p:txBody>
          <a:bodyPr vert="horz" wrap="square" lIns="0" tIns="0" rIns="0" bIns="0" rtlCol="0">
            <a:spAutoFit/>
          </a:bodyPr>
          <a:lstStyle/>
          <a:p>
            <a:pPr marL="12700" marR="5080">
              <a:lnSpc>
                <a:spcPct val="100000"/>
              </a:lnSpc>
            </a:pPr>
            <a:r>
              <a:rPr sz="1400" b="1" spc="-10" dirty="0">
                <a:latin typeface="宋体"/>
                <a:cs typeface="宋体"/>
              </a:rPr>
              <a:t>分类实体：表示一个实体 实例还具有特殊性质</a:t>
            </a:r>
            <a:endParaRPr sz="1400">
              <a:latin typeface="宋体"/>
              <a:cs typeface="宋体"/>
            </a:endParaRPr>
          </a:p>
        </p:txBody>
      </p:sp>
      <p:sp>
        <p:nvSpPr>
          <p:cNvPr id="26" name="object 26"/>
          <p:cNvSpPr/>
          <p:nvPr/>
        </p:nvSpPr>
        <p:spPr>
          <a:xfrm>
            <a:off x="8113648" y="5298947"/>
            <a:ext cx="0" cy="971550"/>
          </a:xfrm>
          <a:custGeom>
            <a:avLst/>
            <a:gdLst/>
            <a:ahLst/>
            <a:cxnLst/>
            <a:rect l="l" t="t" r="r" b="b"/>
            <a:pathLst>
              <a:path h="971550">
                <a:moveTo>
                  <a:pt x="0" y="0"/>
                </a:moveTo>
                <a:lnTo>
                  <a:pt x="0" y="971550"/>
                </a:lnTo>
              </a:path>
            </a:pathLst>
          </a:custGeom>
          <a:ln w="9525">
            <a:solidFill>
              <a:srgbClr val="000000"/>
            </a:solidFill>
          </a:ln>
        </p:spPr>
        <p:txBody>
          <a:bodyPr wrap="square" lIns="0" tIns="0" rIns="0" bIns="0" rtlCol="0"/>
          <a:lstStyle/>
          <a:p>
            <a:endParaRPr/>
          </a:p>
        </p:txBody>
      </p:sp>
      <p:sp>
        <p:nvSpPr>
          <p:cNvPr id="28" name="object 28"/>
          <p:cNvSpPr/>
          <p:nvPr/>
        </p:nvSpPr>
        <p:spPr>
          <a:xfrm>
            <a:off x="1068209" y="3874770"/>
            <a:ext cx="3124200" cy="791210"/>
          </a:xfrm>
          <a:custGeom>
            <a:avLst/>
            <a:gdLst/>
            <a:ahLst/>
            <a:cxnLst/>
            <a:rect l="l" t="t" r="r" b="b"/>
            <a:pathLst>
              <a:path w="3124200" h="791210">
                <a:moveTo>
                  <a:pt x="224790" y="0"/>
                </a:moveTo>
                <a:lnTo>
                  <a:pt x="170751" y="3811"/>
                </a:lnTo>
                <a:lnTo>
                  <a:pt x="121460" y="14648"/>
                </a:lnTo>
                <a:lnTo>
                  <a:pt x="78475" y="31617"/>
                </a:lnTo>
                <a:lnTo>
                  <a:pt x="43354" y="53821"/>
                </a:lnTo>
                <a:lnTo>
                  <a:pt x="11454" y="90025"/>
                </a:lnTo>
                <a:lnTo>
                  <a:pt x="0" y="131826"/>
                </a:lnTo>
                <a:lnTo>
                  <a:pt x="0" y="659130"/>
                </a:lnTo>
                <a:lnTo>
                  <a:pt x="11454" y="700637"/>
                </a:lnTo>
                <a:lnTo>
                  <a:pt x="43354" y="736805"/>
                </a:lnTo>
                <a:lnTo>
                  <a:pt x="78475" y="759084"/>
                </a:lnTo>
                <a:lnTo>
                  <a:pt x="121460" y="776163"/>
                </a:lnTo>
                <a:lnTo>
                  <a:pt x="170751" y="787100"/>
                </a:lnTo>
                <a:lnTo>
                  <a:pt x="224790" y="790956"/>
                </a:lnTo>
                <a:lnTo>
                  <a:pt x="1122426" y="790955"/>
                </a:lnTo>
                <a:lnTo>
                  <a:pt x="1176170" y="787100"/>
                </a:lnTo>
                <a:lnTo>
                  <a:pt x="1225254" y="776163"/>
                </a:lnTo>
                <a:lnTo>
                  <a:pt x="1268105" y="759084"/>
                </a:lnTo>
                <a:lnTo>
                  <a:pt x="1303148" y="736805"/>
                </a:lnTo>
                <a:lnTo>
                  <a:pt x="1335005" y="700637"/>
                </a:lnTo>
                <a:lnTo>
                  <a:pt x="1346454" y="659129"/>
                </a:lnTo>
                <a:lnTo>
                  <a:pt x="3124200" y="771905"/>
                </a:lnTo>
                <a:lnTo>
                  <a:pt x="1346454" y="461009"/>
                </a:lnTo>
                <a:lnTo>
                  <a:pt x="1346454" y="131825"/>
                </a:lnTo>
                <a:lnTo>
                  <a:pt x="1345709" y="120967"/>
                </a:lnTo>
                <a:lnTo>
                  <a:pt x="1328808" y="80367"/>
                </a:lnTo>
                <a:lnTo>
                  <a:pt x="1292431" y="45893"/>
                </a:lnTo>
                <a:lnTo>
                  <a:pt x="1254611" y="25334"/>
                </a:lnTo>
                <a:lnTo>
                  <a:pt x="1209508" y="10310"/>
                </a:lnTo>
                <a:lnTo>
                  <a:pt x="1158695" y="1716"/>
                </a:lnTo>
                <a:lnTo>
                  <a:pt x="1122426" y="0"/>
                </a:lnTo>
                <a:lnTo>
                  <a:pt x="785622" y="0"/>
                </a:lnTo>
                <a:lnTo>
                  <a:pt x="224790" y="0"/>
                </a:lnTo>
                <a:close/>
              </a:path>
            </a:pathLst>
          </a:custGeom>
          <a:ln w="9525">
            <a:solidFill>
              <a:srgbClr val="3333CC"/>
            </a:solidFill>
          </a:ln>
        </p:spPr>
        <p:txBody>
          <a:bodyPr wrap="square" lIns="0" tIns="0" rIns="0" bIns="0" rtlCol="0"/>
          <a:lstStyle/>
          <a:p>
            <a:endParaRPr/>
          </a:p>
        </p:txBody>
      </p:sp>
      <p:sp>
        <p:nvSpPr>
          <p:cNvPr id="29" name="object 29"/>
          <p:cNvSpPr txBox="1"/>
          <p:nvPr/>
        </p:nvSpPr>
        <p:spPr>
          <a:xfrm>
            <a:off x="1038740" y="1717065"/>
            <a:ext cx="1428750" cy="279400"/>
          </a:xfrm>
          <a:prstGeom prst="rect">
            <a:avLst/>
          </a:prstGeom>
        </p:spPr>
        <p:txBody>
          <a:bodyPr vert="horz" wrap="square" lIns="0" tIns="0" rIns="0" bIns="0" rtlCol="0">
            <a:spAutoFit/>
          </a:bodyPr>
          <a:lstStyle/>
          <a:p>
            <a:pPr marL="12700">
              <a:lnSpc>
                <a:spcPct val="100000"/>
              </a:lnSpc>
              <a:tabLst>
                <a:tab pos="907415" algn="l"/>
              </a:tabLst>
            </a:pPr>
            <a:r>
              <a:rPr sz="2000" b="1" spc="-5" dirty="0">
                <a:latin typeface="微软雅黑"/>
                <a:cs typeface="微软雅黑"/>
              </a:rPr>
              <a:t>示例：	零件</a:t>
            </a:r>
            <a:endParaRPr sz="2000">
              <a:latin typeface="微软雅黑"/>
              <a:cs typeface="微软雅黑"/>
            </a:endParaRPr>
          </a:p>
        </p:txBody>
      </p:sp>
      <p:sp>
        <p:nvSpPr>
          <p:cNvPr id="30" name="object 30"/>
          <p:cNvSpPr txBox="1"/>
          <p:nvPr/>
        </p:nvSpPr>
        <p:spPr>
          <a:xfrm>
            <a:off x="3172338" y="1534951"/>
            <a:ext cx="786765" cy="584200"/>
          </a:xfrm>
          <a:prstGeom prst="rect">
            <a:avLst/>
          </a:prstGeom>
        </p:spPr>
        <p:txBody>
          <a:bodyPr vert="horz" wrap="square" lIns="0" tIns="0" rIns="0" bIns="0" rtlCol="0">
            <a:spAutoFit/>
          </a:bodyPr>
          <a:lstStyle/>
          <a:p>
            <a:pPr marL="12700" marR="5080">
              <a:lnSpc>
                <a:spcPct val="100000"/>
              </a:lnSpc>
            </a:pPr>
            <a:r>
              <a:rPr sz="2000" b="1" spc="-5" dirty="0">
                <a:latin typeface="微软雅黑"/>
                <a:cs typeface="微软雅黑"/>
              </a:rPr>
              <a:t>自制件 外购件</a:t>
            </a:r>
            <a:endParaRPr sz="2000">
              <a:latin typeface="微软雅黑"/>
              <a:cs typeface="微软雅黑"/>
            </a:endParaRPr>
          </a:p>
        </p:txBody>
      </p:sp>
      <p:sp>
        <p:nvSpPr>
          <p:cNvPr id="31" name="object 31"/>
          <p:cNvSpPr/>
          <p:nvPr/>
        </p:nvSpPr>
        <p:spPr>
          <a:xfrm>
            <a:off x="2875369" y="1553717"/>
            <a:ext cx="137795" cy="494665"/>
          </a:xfrm>
          <a:custGeom>
            <a:avLst/>
            <a:gdLst/>
            <a:ahLst/>
            <a:cxnLst/>
            <a:rect l="l" t="t" r="r" b="b"/>
            <a:pathLst>
              <a:path w="137794" h="494664">
                <a:moveTo>
                  <a:pt x="137463" y="0"/>
                </a:moveTo>
                <a:lnTo>
                  <a:pt x="88844" y="9451"/>
                </a:lnTo>
                <a:lnTo>
                  <a:pt x="61263" y="206502"/>
                </a:lnTo>
                <a:lnTo>
                  <a:pt x="59177" y="216221"/>
                </a:lnTo>
                <a:lnTo>
                  <a:pt x="16796" y="244006"/>
                </a:lnTo>
                <a:lnTo>
                  <a:pt x="0" y="246882"/>
                </a:lnTo>
                <a:lnTo>
                  <a:pt x="14547" y="248750"/>
                </a:lnTo>
                <a:lnTo>
                  <a:pt x="52479" y="268924"/>
                </a:lnTo>
                <a:lnTo>
                  <a:pt x="61263" y="454152"/>
                </a:lnTo>
                <a:lnTo>
                  <a:pt x="63392" y="463871"/>
                </a:lnTo>
                <a:lnTo>
                  <a:pt x="69440" y="472740"/>
                </a:lnTo>
                <a:lnTo>
                  <a:pt x="78904" y="480501"/>
                </a:lnTo>
                <a:lnTo>
                  <a:pt x="91278" y="486892"/>
                </a:lnTo>
                <a:lnTo>
                  <a:pt x="106058" y="491656"/>
                </a:lnTo>
                <a:lnTo>
                  <a:pt x="122740" y="494532"/>
                </a:lnTo>
              </a:path>
            </a:pathLst>
          </a:custGeom>
          <a:ln w="9524">
            <a:solidFill>
              <a:srgbClr val="000000"/>
            </a:solidFill>
          </a:ln>
        </p:spPr>
        <p:txBody>
          <a:bodyPr wrap="square" lIns="0" tIns="0" rIns="0" bIns="0" rtlCol="0"/>
          <a:lstStyle/>
          <a:p>
            <a:endParaRPr/>
          </a:p>
        </p:txBody>
      </p:sp>
      <p:sp>
        <p:nvSpPr>
          <p:cNvPr id="32" name="object 32"/>
          <p:cNvSpPr/>
          <p:nvPr/>
        </p:nvSpPr>
        <p:spPr>
          <a:xfrm>
            <a:off x="2593733" y="1801367"/>
            <a:ext cx="304800" cy="0"/>
          </a:xfrm>
          <a:custGeom>
            <a:avLst/>
            <a:gdLst/>
            <a:ahLst/>
            <a:cxnLst/>
            <a:rect l="l" t="t" r="r" b="b"/>
            <a:pathLst>
              <a:path w="304800">
                <a:moveTo>
                  <a:pt x="0" y="0"/>
                </a:moveTo>
                <a:lnTo>
                  <a:pt x="304800" y="0"/>
                </a:lnTo>
              </a:path>
            </a:pathLst>
          </a:custGeom>
          <a:ln w="9525">
            <a:solidFill>
              <a:srgbClr val="000000"/>
            </a:solidFill>
          </a:ln>
        </p:spPr>
        <p:txBody>
          <a:bodyPr wrap="square" lIns="0" tIns="0" rIns="0" bIns="0" rtlCol="0"/>
          <a:lstStyle/>
          <a:p>
            <a:endParaRPr/>
          </a:p>
        </p:txBody>
      </p:sp>
      <p:sp>
        <p:nvSpPr>
          <p:cNvPr id="33" name="object 33"/>
          <p:cNvSpPr txBox="1"/>
          <p:nvPr/>
        </p:nvSpPr>
        <p:spPr>
          <a:xfrm>
            <a:off x="4527937" y="1567299"/>
            <a:ext cx="5054600" cy="584200"/>
          </a:xfrm>
          <a:prstGeom prst="rect">
            <a:avLst/>
          </a:prstGeom>
        </p:spPr>
        <p:txBody>
          <a:bodyPr vert="horz" wrap="square" lIns="0" tIns="0" rIns="0" bIns="0" rtlCol="0">
            <a:spAutoFit/>
          </a:bodyPr>
          <a:lstStyle/>
          <a:p>
            <a:pPr marL="12700" marR="5080">
              <a:lnSpc>
                <a:spcPct val="120300"/>
              </a:lnSpc>
            </a:pPr>
            <a:r>
              <a:rPr sz="1800" b="1" dirty="0">
                <a:latin typeface="微软雅黑"/>
                <a:cs typeface="微软雅黑"/>
              </a:rPr>
              <a:t>自制件和外购件不仅具有相同的属性，而且还各自 具有不同的属性，如自制件需有工艺信息等。</a:t>
            </a:r>
            <a:endParaRPr sz="1800">
              <a:latin typeface="微软雅黑"/>
              <a:cs typeface="微软雅黑"/>
            </a:endParaRPr>
          </a:p>
        </p:txBody>
      </p:sp>
      <p:sp>
        <p:nvSpPr>
          <p:cNvPr id="34" name="object 3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(2</a:t>
            </a:r>
            <a:r>
              <a:rPr sz="2000" spc="-5" dirty="0">
                <a:solidFill>
                  <a:srgbClr val="FFFFFF"/>
                </a:solidFill>
                <a:latin typeface="Arial"/>
                <a:cs typeface="Arial"/>
              </a:rPr>
              <a:t>)</a:t>
            </a:r>
            <a:r>
              <a:rPr sz="2000" spc="-5" dirty="0">
                <a:solidFill>
                  <a:srgbClr val="FFFFFF"/>
                </a:solidFill>
                <a:latin typeface="华文中宋"/>
                <a:cs typeface="华文中宋"/>
              </a:rPr>
              <a:t>分类联系</a:t>
            </a:r>
            <a:endParaRPr sz="2000">
              <a:latin typeface="华文中宋"/>
              <a:cs typeface="华文中宋"/>
            </a:endParaRPr>
          </a:p>
        </p:txBody>
      </p:sp>
      <p:sp>
        <p:nvSpPr>
          <p:cNvPr id="35" name="标题 6">
            <a:extLst>
              <a:ext uri="{FF2B5EF4-FFF2-40B4-BE49-F238E27FC236}">
                <a16:creationId xmlns:a16="http://schemas.microsoft.com/office/drawing/2014/main" id="{B4E83592-1B2F-4178-BE83-A274ED6B0B82}"/>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76840" y="1497065"/>
            <a:ext cx="8380730" cy="4302125"/>
          </a:xfrm>
          <a:prstGeom prst="rect">
            <a:avLst/>
          </a:prstGeom>
        </p:spPr>
        <p:txBody>
          <a:bodyPr vert="horz" wrap="square" lIns="0" tIns="0" rIns="0" bIns="0" rtlCol="0">
            <a:spAutoFit/>
          </a:bodyPr>
          <a:lstStyle/>
          <a:p>
            <a:pPr marL="12700" algn="just">
              <a:lnSpc>
                <a:spcPct val="100000"/>
              </a:lnSpc>
            </a:pPr>
            <a:r>
              <a:rPr sz="2400" b="1" dirty="0">
                <a:latin typeface="微软雅黑"/>
                <a:cs typeface="微软雅黑"/>
              </a:rPr>
              <a:t>具体化(Specialization)</a:t>
            </a:r>
            <a:endParaRPr sz="2400" dirty="0">
              <a:latin typeface="微软雅黑"/>
              <a:cs typeface="微软雅黑"/>
            </a:endParaRPr>
          </a:p>
          <a:p>
            <a:pPr marL="12700" marR="5080" algn="just">
              <a:lnSpc>
                <a:spcPct val="130300"/>
              </a:lnSpc>
              <a:spcBef>
                <a:spcPts val="15"/>
              </a:spcBef>
            </a:pPr>
            <a:r>
              <a:rPr sz="2000" dirty="0">
                <a:latin typeface="Wingdings"/>
                <a:cs typeface="Wingdings"/>
              </a:rPr>
              <a:t></a:t>
            </a:r>
            <a:r>
              <a:rPr sz="2000" spc="-5" dirty="0">
                <a:latin typeface="微软雅黑"/>
                <a:cs typeface="微软雅黑"/>
              </a:rPr>
              <a:t>实体的实例集中，某些实例子集具有区</a:t>
            </a:r>
            <a:r>
              <a:rPr sz="2000" dirty="0">
                <a:latin typeface="微软雅黑"/>
                <a:cs typeface="微软雅黑"/>
              </a:rPr>
              <a:t>别</a:t>
            </a:r>
            <a:r>
              <a:rPr sz="2000" spc="-5" dirty="0">
                <a:latin typeface="微软雅黑"/>
                <a:cs typeface="微软雅黑"/>
              </a:rPr>
              <a:t>于该实例集内其它实例的特性， 可以根据这些差异特性对该实例集进行分组/分类，这一分组/分类的过程称 作具体化</a:t>
            </a:r>
            <a:endParaRPr sz="2000" dirty="0">
              <a:latin typeface="微软雅黑"/>
              <a:cs typeface="微软雅黑"/>
            </a:endParaRPr>
          </a:p>
          <a:p>
            <a:pPr marL="12700" algn="just">
              <a:lnSpc>
                <a:spcPct val="100000"/>
              </a:lnSpc>
              <a:spcBef>
                <a:spcPts val="725"/>
              </a:spcBef>
            </a:pPr>
            <a:r>
              <a:rPr sz="2000" dirty="0">
                <a:latin typeface="Wingdings"/>
                <a:cs typeface="Wingdings"/>
              </a:rPr>
              <a:t></a:t>
            </a:r>
            <a:r>
              <a:rPr sz="2000" spc="-5" dirty="0">
                <a:latin typeface="微软雅黑"/>
                <a:cs typeface="微软雅黑"/>
              </a:rPr>
              <a:t>自顶向下、逐步求精</a:t>
            </a:r>
            <a:endParaRPr sz="2000" dirty="0">
              <a:latin typeface="微软雅黑"/>
              <a:cs typeface="微软雅黑"/>
            </a:endParaRPr>
          </a:p>
          <a:p>
            <a:pPr marL="12700" algn="just">
              <a:lnSpc>
                <a:spcPct val="100000"/>
              </a:lnSpc>
              <a:spcBef>
                <a:spcPts val="725"/>
              </a:spcBef>
            </a:pPr>
            <a:r>
              <a:rPr sz="2000" dirty="0">
                <a:latin typeface="Wingdings"/>
                <a:cs typeface="Wingdings"/>
              </a:rPr>
              <a:t></a:t>
            </a:r>
            <a:r>
              <a:rPr sz="2000" spc="-5" dirty="0">
                <a:latin typeface="微软雅黑"/>
                <a:cs typeface="微软雅黑"/>
              </a:rPr>
              <a:t>(面向对象中的) 父类--子类</a:t>
            </a:r>
            <a:endParaRPr sz="2000" dirty="0">
              <a:latin typeface="微软雅黑"/>
              <a:cs typeface="微软雅黑"/>
            </a:endParaRPr>
          </a:p>
          <a:p>
            <a:pPr marL="12700" algn="just">
              <a:lnSpc>
                <a:spcPct val="100000"/>
              </a:lnSpc>
              <a:spcBef>
                <a:spcPts val="725"/>
              </a:spcBef>
            </a:pPr>
            <a:r>
              <a:rPr sz="2000" dirty="0">
                <a:latin typeface="Wingdings"/>
                <a:cs typeface="Wingdings"/>
              </a:rPr>
              <a:t></a:t>
            </a:r>
            <a:r>
              <a:rPr sz="2000" spc="-5" dirty="0">
                <a:latin typeface="微软雅黑"/>
                <a:cs typeface="微软雅黑"/>
              </a:rPr>
              <a:t>子类==</a:t>
            </a:r>
            <a:r>
              <a:rPr sz="2000" dirty="0">
                <a:latin typeface="微软雅黑"/>
                <a:cs typeface="微软雅黑"/>
              </a:rPr>
              <a:t> </a:t>
            </a:r>
            <a:r>
              <a:rPr sz="2000" spc="-5" dirty="0">
                <a:latin typeface="微软雅黑"/>
                <a:cs typeface="微软雅黑"/>
              </a:rPr>
              <a:t>特例</a:t>
            </a:r>
            <a:r>
              <a:rPr sz="2000" spc="5" dirty="0">
                <a:latin typeface="微软雅黑"/>
                <a:cs typeface="微软雅黑"/>
              </a:rPr>
              <a:t> </a:t>
            </a:r>
            <a:r>
              <a:rPr sz="2000" spc="-5" dirty="0">
                <a:latin typeface="微软雅黑"/>
                <a:cs typeface="微软雅黑"/>
              </a:rPr>
              <a:t>==</a:t>
            </a:r>
            <a:r>
              <a:rPr sz="2000" dirty="0">
                <a:latin typeface="微软雅黑"/>
                <a:cs typeface="微软雅黑"/>
              </a:rPr>
              <a:t> </a:t>
            </a:r>
            <a:r>
              <a:rPr sz="2000" spc="-5" dirty="0">
                <a:latin typeface="微软雅黑"/>
                <a:cs typeface="微软雅黑"/>
              </a:rPr>
              <a:t>更小的实例集合==</a:t>
            </a:r>
            <a:r>
              <a:rPr sz="2000" dirty="0">
                <a:latin typeface="微软雅黑"/>
                <a:cs typeface="微软雅黑"/>
              </a:rPr>
              <a:t> </a:t>
            </a:r>
            <a:r>
              <a:rPr sz="2000" spc="-5" dirty="0">
                <a:latin typeface="微软雅黑"/>
                <a:cs typeface="微软雅黑"/>
              </a:rPr>
              <a:t>更多的属性</a:t>
            </a:r>
            <a:endParaRPr sz="2000" dirty="0">
              <a:latin typeface="微软雅黑"/>
              <a:cs typeface="微软雅黑"/>
            </a:endParaRPr>
          </a:p>
          <a:p>
            <a:pPr marL="12700" marR="5080">
              <a:lnSpc>
                <a:spcPts val="3130"/>
              </a:lnSpc>
              <a:spcBef>
                <a:spcPts val="215"/>
              </a:spcBef>
            </a:pPr>
            <a:r>
              <a:rPr sz="2000" dirty="0">
                <a:latin typeface="Wingdings"/>
                <a:cs typeface="Wingdings"/>
              </a:rPr>
              <a:t></a:t>
            </a:r>
            <a:r>
              <a:rPr sz="2000" spc="-5" dirty="0">
                <a:latin typeface="微软雅黑"/>
                <a:cs typeface="微软雅黑"/>
              </a:rPr>
              <a:t>示例</a:t>
            </a:r>
            <a:r>
              <a:rPr sz="2000" dirty="0">
                <a:latin typeface="微软雅黑"/>
                <a:cs typeface="微软雅黑"/>
              </a:rPr>
              <a:t>：</a:t>
            </a:r>
            <a:r>
              <a:rPr sz="2000" spc="-5" dirty="0">
                <a:solidFill>
                  <a:srgbClr val="FF0065"/>
                </a:solidFill>
                <a:latin typeface="微软雅黑"/>
                <a:cs typeface="微软雅黑"/>
              </a:rPr>
              <a:t>一个银行帐号可以有存款帐号、贷款帐号。这两类账号包含不同的 属性来刻画不同的特性</a:t>
            </a:r>
            <a:endParaRPr sz="2000" dirty="0">
              <a:latin typeface="微软雅黑"/>
              <a:cs typeface="微软雅黑"/>
            </a:endParaRPr>
          </a:p>
          <a:p>
            <a:pPr marL="12700" marR="5080">
              <a:lnSpc>
                <a:spcPts val="3130"/>
              </a:lnSpc>
            </a:pPr>
            <a:r>
              <a:rPr sz="2000" dirty="0">
                <a:solidFill>
                  <a:srgbClr val="FF0065"/>
                </a:solidFill>
                <a:latin typeface="Wingdings"/>
                <a:cs typeface="Wingdings"/>
              </a:rPr>
              <a:t></a:t>
            </a:r>
            <a:r>
              <a:rPr sz="2000" spc="-5" dirty="0">
                <a:solidFill>
                  <a:srgbClr val="FF0065"/>
                </a:solidFill>
                <a:latin typeface="微软雅黑"/>
                <a:cs typeface="微软雅黑"/>
              </a:rPr>
              <a:t>示例：学生可以有研究生、本科生。研</a:t>
            </a:r>
            <a:r>
              <a:rPr sz="2000" dirty="0">
                <a:solidFill>
                  <a:srgbClr val="FF0065"/>
                </a:solidFill>
                <a:latin typeface="微软雅黑"/>
                <a:cs typeface="微软雅黑"/>
              </a:rPr>
              <a:t>究</a:t>
            </a:r>
            <a:r>
              <a:rPr sz="2000" spc="-5" dirty="0">
                <a:solidFill>
                  <a:srgbClr val="FF0065"/>
                </a:solidFill>
                <a:latin typeface="微软雅黑"/>
                <a:cs typeface="微软雅黑"/>
              </a:rPr>
              <a:t>生有“论文”属性，而本科生有 “军训”属性。</a:t>
            </a:r>
            <a:endParaRPr sz="2000" dirty="0">
              <a:latin typeface="微软雅黑"/>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泛化与具体化</a:t>
            </a:r>
            <a:endParaRPr sz="2000">
              <a:latin typeface="华文中宋"/>
              <a:cs typeface="华文中宋"/>
            </a:endParaRPr>
          </a:p>
        </p:txBody>
      </p:sp>
      <p:sp>
        <p:nvSpPr>
          <p:cNvPr id="5" name="标题 6">
            <a:extLst>
              <a:ext uri="{FF2B5EF4-FFF2-40B4-BE49-F238E27FC236}">
                <a16:creationId xmlns:a16="http://schemas.microsoft.com/office/drawing/2014/main" id="{9E1C9E20-D281-48E7-BF0E-E39A1A35E352}"/>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泛化与具体化</a:t>
            </a:r>
            <a:endParaRPr sz="2000">
              <a:latin typeface="华文中宋"/>
              <a:cs typeface="华文中宋"/>
            </a:endParaRPr>
          </a:p>
        </p:txBody>
      </p:sp>
      <p:sp>
        <p:nvSpPr>
          <p:cNvPr id="3" name="object 3"/>
          <p:cNvSpPr txBox="1">
            <a:spLocks noGrp="1"/>
          </p:cNvSpPr>
          <p:nvPr>
            <p:ph type="body" idx="4294967295"/>
          </p:nvPr>
        </p:nvSpPr>
        <p:spPr>
          <a:xfrm>
            <a:off x="1371131" y="1343025"/>
            <a:ext cx="7951137" cy="4540497"/>
          </a:xfrm>
          <a:prstGeom prst="rect">
            <a:avLst/>
          </a:prstGeom>
        </p:spPr>
        <p:txBody>
          <a:bodyPr vert="horz" wrap="square" lIns="0" tIns="76985" rIns="0" bIns="0" rtlCol="0">
            <a:spAutoFit/>
          </a:bodyPr>
          <a:lstStyle/>
          <a:p>
            <a:pPr>
              <a:lnSpc>
                <a:spcPct val="150000"/>
              </a:lnSpc>
            </a:pPr>
            <a:r>
              <a:rPr sz="2400" b="1" dirty="0"/>
              <a:t>泛化(Generalization)</a:t>
            </a:r>
          </a:p>
          <a:p>
            <a:pPr marR="5080">
              <a:lnSpc>
                <a:spcPct val="150000"/>
              </a:lnSpc>
              <a:spcBef>
                <a:spcPts val="20"/>
              </a:spcBef>
            </a:pPr>
            <a:r>
              <a:rPr sz="2000" b="0" dirty="0">
                <a:latin typeface="Wingdings"/>
                <a:cs typeface="Wingdings"/>
              </a:rPr>
              <a:t></a:t>
            </a:r>
            <a:r>
              <a:rPr sz="2000" b="0" spc="-5" dirty="0">
                <a:latin typeface="微软雅黑"/>
                <a:cs typeface="微软雅黑"/>
              </a:rPr>
              <a:t>若干个实体根据共有的性质，可以合成</a:t>
            </a:r>
            <a:r>
              <a:rPr sz="2000" b="0" dirty="0">
                <a:latin typeface="微软雅黑"/>
                <a:cs typeface="微软雅黑"/>
              </a:rPr>
              <a:t>一</a:t>
            </a:r>
            <a:r>
              <a:rPr sz="2000" b="0" spc="-5" dirty="0">
                <a:latin typeface="微软雅黑"/>
                <a:cs typeface="微软雅黑"/>
              </a:rPr>
              <a:t>个较高层的实体。泛化是一个高层 实体与若干个低层实体之间的包含关系</a:t>
            </a:r>
            <a:endParaRPr sz="2000" dirty="0">
              <a:latin typeface="微软雅黑"/>
              <a:cs typeface="微软雅黑"/>
            </a:endParaRPr>
          </a:p>
          <a:p>
            <a:pPr>
              <a:lnSpc>
                <a:spcPct val="150000"/>
              </a:lnSpc>
              <a:spcBef>
                <a:spcPts val="725"/>
              </a:spcBef>
            </a:pPr>
            <a:r>
              <a:rPr sz="2000" b="0" dirty="0">
                <a:latin typeface="Wingdings"/>
                <a:cs typeface="Wingdings"/>
              </a:rPr>
              <a:t></a:t>
            </a:r>
            <a:r>
              <a:rPr sz="2000" b="0" spc="-5" dirty="0">
                <a:latin typeface="微软雅黑"/>
                <a:cs typeface="微软雅黑"/>
              </a:rPr>
              <a:t>自底向上、逐步合成</a:t>
            </a:r>
            <a:endParaRPr sz="2000" dirty="0">
              <a:latin typeface="微软雅黑"/>
              <a:cs typeface="微软雅黑"/>
            </a:endParaRPr>
          </a:p>
          <a:p>
            <a:pPr>
              <a:lnSpc>
                <a:spcPct val="150000"/>
              </a:lnSpc>
              <a:spcBef>
                <a:spcPts val="720"/>
              </a:spcBef>
            </a:pPr>
            <a:r>
              <a:rPr sz="2000" b="0" dirty="0">
                <a:latin typeface="Wingdings"/>
                <a:cs typeface="Wingdings"/>
              </a:rPr>
              <a:t></a:t>
            </a:r>
            <a:r>
              <a:rPr sz="2000" b="0" spc="-5" dirty="0">
                <a:latin typeface="微软雅黑"/>
                <a:cs typeface="微软雅黑"/>
              </a:rPr>
              <a:t>泛化与具体化是个互逆的过程</a:t>
            </a:r>
            <a:endParaRPr sz="2000" dirty="0">
              <a:latin typeface="微软雅黑"/>
              <a:cs typeface="微软雅黑"/>
            </a:endParaRPr>
          </a:p>
          <a:p>
            <a:pPr marR="5080">
              <a:lnSpc>
                <a:spcPct val="150000"/>
              </a:lnSpc>
            </a:pPr>
            <a:r>
              <a:rPr sz="2000" b="0" dirty="0">
                <a:latin typeface="Wingdings"/>
                <a:cs typeface="Wingdings"/>
              </a:rPr>
              <a:t></a:t>
            </a:r>
            <a:r>
              <a:rPr sz="2000" spc="-5" dirty="0"/>
              <a:t>具体</a:t>
            </a:r>
            <a:r>
              <a:rPr sz="2000" dirty="0"/>
              <a:t>化</a:t>
            </a:r>
            <a:r>
              <a:rPr sz="2000" b="0" spc="-5" dirty="0">
                <a:latin typeface="微软雅黑"/>
                <a:cs typeface="微软雅黑"/>
              </a:rPr>
              <a:t>强调同一实体不同实例之间的</a:t>
            </a:r>
            <a:r>
              <a:rPr sz="2000" spc="-5" dirty="0"/>
              <a:t>差异属性</a:t>
            </a:r>
            <a:r>
              <a:rPr sz="2000" b="0" dirty="0">
                <a:latin typeface="微软雅黑"/>
                <a:cs typeface="微软雅黑"/>
              </a:rPr>
              <a:t>，</a:t>
            </a:r>
            <a:r>
              <a:rPr sz="2000" spc="-5" dirty="0">
                <a:solidFill>
                  <a:srgbClr val="CC0000"/>
                </a:solidFill>
              </a:rPr>
              <a:t>泛化</a:t>
            </a:r>
            <a:r>
              <a:rPr sz="2000" b="0" spc="-5" dirty="0">
                <a:latin typeface="微软雅黑"/>
                <a:cs typeface="微软雅黑"/>
              </a:rPr>
              <a:t>强调不同实体之间的</a:t>
            </a:r>
            <a:r>
              <a:rPr sz="2000" spc="-5" dirty="0">
                <a:solidFill>
                  <a:srgbClr val="CC0000"/>
                </a:solidFill>
              </a:rPr>
              <a:t>相 似属性</a:t>
            </a:r>
            <a:endParaRPr sz="2000" dirty="0">
              <a:latin typeface="微软雅黑"/>
              <a:cs typeface="微软雅黑"/>
            </a:endParaRPr>
          </a:p>
          <a:p>
            <a:pPr>
              <a:lnSpc>
                <a:spcPct val="150000"/>
              </a:lnSpc>
              <a:spcBef>
                <a:spcPts val="725"/>
              </a:spcBef>
            </a:pPr>
            <a:r>
              <a:rPr sz="2000" b="0" dirty="0">
                <a:latin typeface="Wingdings"/>
                <a:cs typeface="Wingdings"/>
              </a:rPr>
              <a:t></a:t>
            </a:r>
            <a:r>
              <a:rPr sz="2000" b="0" spc="-5" dirty="0">
                <a:latin typeface="微软雅黑"/>
                <a:cs typeface="微软雅黑"/>
              </a:rPr>
              <a:t>反映了数据库设计或数据库抽象的不同</a:t>
            </a:r>
            <a:r>
              <a:rPr sz="2000" b="0" dirty="0">
                <a:latin typeface="微软雅黑"/>
                <a:cs typeface="微软雅黑"/>
              </a:rPr>
              <a:t>思</a:t>
            </a:r>
            <a:r>
              <a:rPr sz="2000" b="0" spc="-5" dirty="0">
                <a:latin typeface="微软雅黑"/>
                <a:cs typeface="微软雅黑"/>
              </a:rPr>
              <a:t>路或方法：自底向上或者自顶向下</a:t>
            </a:r>
            <a:endParaRPr sz="2000" dirty="0">
              <a:latin typeface="微软雅黑"/>
              <a:cs typeface="微软雅黑"/>
            </a:endParaRPr>
          </a:p>
        </p:txBody>
      </p:sp>
      <p:sp>
        <p:nvSpPr>
          <p:cNvPr id="5" name="标题 6">
            <a:extLst>
              <a:ext uri="{FF2B5EF4-FFF2-40B4-BE49-F238E27FC236}">
                <a16:creationId xmlns:a16="http://schemas.microsoft.com/office/drawing/2014/main" id="{B4EE4274-CA34-4C04-982B-7FF928EF9CE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8635" y="1427700"/>
            <a:ext cx="8444865" cy="1075690"/>
          </a:xfrm>
          <a:prstGeom prst="rect">
            <a:avLst/>
          </a:prstGeom>
        </p:spPr>
        <p:txBody>
          <a:bodyPr vert="horz" wrap="square" lIns="0" tIns="0" rIns="0" bIns="0" rtlCol="0">
            <a:spAutoFit/>
          </a:bodyPr>
          <a:lstStyle/>
          <a:p>
            <a:pPr marL="12700">
              <a:lnSpc>
                <a:spcPct val="100000"/>
              </a:lnSpc>
            </a:pPr>
            <a:r>
              <a:rPr sz="2000" spc="-5" dirty="0">
                <a:latin typeface="Wingdings"/>
                <a:cs typeface="Wingdings"/>
              </a:rPr>
              <a:t></a:t>
            </a:r>
            <a:r>
              <a:rPr sz="2000" spc="-5" dirty="0">
                <a:latin typeface="微软雅黑"/>
                <a:cs typeface="微软雅黑"/>
              </a:rPr>
              <a:t>具体化和泛化在E-R图中</a:t>
            </a:r>
            <a:r>
              <a:rPr sz="2000" dirty="0">
                <a:latin typeface="微软雅黑"/>
                <a:cs typeface="微软雅黑"/>
              </a:rPr>
              <a:t>用</a:t>
            </a:r>
            <a:r>
              <a:rPr sz="2000" spc="-5" dirty="0">
                <a:solidFill>
                  <a:srgbClr val="FF3300"/>
                </a:solidFill>
                <a:latin typeface="微软雅黑"/>
                <a:cs typeface="微软雅黑"/>
              </a:rPr>
              <a:t>标记</a:t>
            </a:r>
            <a:r>
              <a:rPr sz="2000" dirty="0">
                <a:solidFill>
                  <a:srgbClr val="FF3300"/>
                </a:solidFill>
                <a:latin typeface="微软雅黑"/>
                <a:cs typeface="微软雅黑"/>
              </a:rPr>
              <a:t>为</a:t>
            </a:r>
            <a:r>
              <a:rPr sz="2000" spc="-10" dirty="0">
                <a:solidFill>
                  <a:srgbClr val="FF3300"/>
                </a:solidFill>
                <a:latin typeface="微软雅黑"/>
                <a:cs typeface="微软雅黑"/>
              </a:rPr>
              <a:t>ISA</a:t>
            </a:r>
            <a:r>
              <a:rPr sz="2000" spc="-5" dirty="0">
                <a:solidFill>
                  <a:srgbClr val="FF3300"/>
                </a:solidFill>
                <a:latin typeface="微软雅黑"/>
                <a:cs typeface="微软雅黑"/>
              </a:rPr>
              <a:t>的三角</a:t>
            </a:r>
            <a:r>
              <a:rPr sz="2000" dirty="0">
                <a:solidFill>
                  <a:srgbClr val="FF3300"/>
                </a:solidFill>
                <a:latin typeface="微软雅黑"/>
                <a:cs typeface="微软雅黑"/>
              </a:rPr>
              <a:t>形</a:t>
            </a:r>
            <a:r>
              <a:rPr sz="2000" spc="-5" dirty="0">
                <a:latin typeface="微软雅黑"/>
                <a:cs typeface="微软雅黑"/>
              </a:rPr>
              <a:t>来表示</a:t>
            </a:r>
            <a:endParaRPr sz="2000">
              <a:latin typeface="微软雅黑"/>
              <a:cs typeface="微软雅黑"/>
            </a:endParaRPr>
          </a:p>
          <a:p>
            <a:pPr marL="469900">
              <a:lnSpc>
                <a:spcPct val="100000"/>
              </a:lnSpc>
              <a:spcBef>
                <a:spcPts val="725"/>
              </a:spcBef>
            </a:pPr>
            <a:r>
              <a:rPr sz="2000" spc="-5" dirty="0">
                <a:latin typeface="Wingdings"/>
                <a:cs typeface="Wingdings"/>
              </a:rPr>
              <a:t></a:t>
            </a:r>
            <a:r>
              <a:rPr sz="2000" spc="100" dirty="0">
                <a:latin typeface="Times New Roman"/>
                <a:cs typeface="Times New Roman"/>
              </a:rPr>
              <a:t> </a:t>
            </a:r>
            <a:r>
              <a:rPr sz="2000" spc="-5" dirty="0">
                <a:latin typeface="微软雅黑"/>
                <a:cs typeface="微软雅黑"/>
              </a:rPr>
              <a:t>ISA</a:t>
            </a:r>
            <a:r>
              <a:rPr sz="2000" dirty="0">
                <a:latin typeface="微软雅黑"/>
                <a:cs typeface="微软雅黑"/>
              </a:rPr>
              <a:t> </a:t>
            </a:r>
            <a:r>
              <a:rPr sz="2000" spc="-5" dirty="0">
                <a:latin typeface="微软雅黑"/>
                <a:cs typeface="微软雅黑"/>
              </a:rPr>
              <a:t>=</a:t>
            </a:r>
            <a:r>
              <a:rPr sz="2000" dirty="0">
                <a:latin typeface="微软雅黑"/>
                <a:cs typeface="微软雅黑"/>
              </a:rPr>
              <a:t> </a:t>
            </a:r>
            <a:r>
              <a:rPr sz="2000" spc="-5" dirty="0">
                <a:latin typeface="微软雅黑"/>
                <a:cs typeface="微软雅黑"/>
              </a:rPr>
              <a:t>“is-a”,</a:t>
            </a:r>
            <a:r>
              <a:rPr sz="2000" dirty="0">
                <a:latin typeface="微软雅黑"/>
                <a:cs typeface="微软雅黑"/>
              </a:rPr>
              <a:t> </a:t>
            </a:r>
            <a:r>
              <a:rPr sz="2000" spc="-5" dirty="0">
                <a:latin typeface="微软雅黑"/>
                <a:cs typeface="微软雅黑"/>
              </a:rPr>
              <a:t>表示高层实体和低层实体之间的“父类－子类”联系</a:t>
            </a:r>
            <a:endParaRPr sz="2000">
              <a:latin typeface="微软雅黑"/>
              <a:cs typeface="微软雅黑"/>
            </a:endParaRPr>
          </a:p>
          <a:p>
            <a:pPr marL="12700">
              <a:lnSpc>
                <a:spcPct val="100000"/>
              </a:lnSpc>
              <a:spcBef>
                <a:spcPts val="725"/>
              </a:spcBef>
            </a:pPr>
            <a:r>
              <a:rPr sz="2000" spc="-5" dirty="0">
                <a:latin typeface="Wingdings"/>
                <a:cs typeface="Wingdings"/>
              </a:rPr>
              <a:t></a:t>
            </a:r>
            <a:r>
              <a:rPr sz="2000" spc="-5" dirty="0">
                <a:latin typeface="微软雅黑"/>
                <a:cs typeface="微软雅黑"/>
              </a:rPr>
              <a:t>在IDEF1X中具体化和泛化表征的就是一种分类联系</a:t>
            </a:r>
            <a:endParaRPr sz="2000">
              <a:latin typeface="微软雅黑"/>
              <a:cs typeface="微软雅黑"/>
            </a:endParaRPr>
          </a:p>
        </p:txBody>
      </p:sp>
      <p:sp>
        <p:nvSpPr>
          <p:cNvPr id="4" name="object 4"/>
          <p:cNvSpPr/>
          <p:nvPr/>
        </p:nvSpPr>
        <p:spPr>
          <a:xfrm>
            <a:off x="1836305" y="3294126"/>
            <a:ext cx="6486144" cy="25557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92965" y="3830573"/>
            <a:ext cx="506095" cy="0"/>
          </a:xfrm>
          <a:custGeom>
            <a:avLst/>
            <a:gdLst/>
            <a:ahLst/>
            <a:cxnLst/>
            <a:rect l="l" t="t" r="r" b="b"/>
            <a:pathLst>
              <a:path w="506095">
                <a:moveTo>
                  <a:pt x="0" y="0"/>
                </a:moveTo>
                <a:lnTo>
                  <a:pt x="505968" y="0"/>
                </a:lnTo>
              </a:path>
            </a:pathLst>
          </a:custGeom>
          <a:ln w="28575">
            <a:solidFill>
              <a:srgbClr val="000000"/>
            </a:solidFill>
          </a:ln>
        </p:spPr>
        <p:txBody>
          <a:bodyPr wrap="square" lIns="0" tIns="0" rIns="0" bIns="0" rtlCol="0"/>
          <a:lstStyle/>
          <a:p>
            <a:endParaRPr/>
          </a:p>
        </p:txBody>
      </p:sp>
      <p:sp>
        <p:nvSpPr>
          <p:cNvPr id="6" name="object 6"/>
          <p:cNvSpPr txBox="1"/>
          <p:nvPr/>
        </p:nvSpPr>
        <p:spPr>
          <a:xfrm>
            <a:off x="3776605" y="6249659"/>
            <a:ext cx="32893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E-R图中的分类联系示例</a:t>
            </a:r>
            <a:endParaRPr sz="2400">
              <a:latin typeface="微软雅黑"/>
              <a:cs typeface="微软雅黑"/>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泛化与具体化</a:t>
            </a:r>
            <a:endParaRPr sz="2000">
              <a:latin typeface="华文中宋"/>
              <a:cs typeface="华文中宋"/>
            </a:endParaRPr>
          </a:p>
        </p:txBody>
      </p:sp>
      <p:sp>
        <p:nvSpPr>
          <p:cNvPr id="8" name="标题 6">
            <a:extLst>
              <a:ext uri="{FF2B5EF4-FFF2-40B4-BE49-F238E27FC236}">
                <a16:creationId xmlns:a16="http://schemas.microsoft.com/office/drawing/2014/main" id="{AB4A4761-46A6-4C7D-B937-ECFBDF34086D}"/>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3311" y="1458965"/>
            <a:ext cx="454914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Crow's</a:t>
            </a:r>
            <a:r>
              <a:rPr sz="2400" b="1" spc="-5" dirty="0">
                <a:latin typeface="微软雅黑"/>
                <a:cs typeface="微软雅黑"/>
              </a:rPr>
              <a:t> </a:t>
            </a:r>
            <a:r>
              <a:rPr sz="2400" b="1" dirty="0">
                <a:latin typeface="微软雅黑"/>
                <a:cs typeface="微软雅黑"/>
              </a:rPr>
              <a:t>foot表达分类联系的符号</a:t>
            </a:r>
            <a:endParaRPr sz="2400">
              <a:latin typeface="微软雅黑"/>
              <a:cs typeface="微软雅黑"/>
            </a:endParaRPr>
          </a:p>
        </p:txBody>
      </p:sp>
      <p:sp>
        <p:nvSpPr>
          <p:cNvPr id="4" name="object 4"/>
          <p:cNvSpPr/>
          <p:nvPr/>
        </p:nvSpPr>
        <p:spPr>
          <a:xfrm>
            <a:off x="4335665" y="2304288"/>
            <a:ext cx="2633472" cy="16916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492387" y="3968496"/>
            <a:ext cx="5797296" cy="277063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16009" y="6711695"/>
            <a:ext cx="2240279" cy="82296"/>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泛化与具体化</a:t>
            </a:r>
            <a:endParaRPr sz="2000">
              <a:latin typeface="华文中宋"/>
              <a:cs typeface="华文中宋"/>
            </a:endParaRPr>
          </a:p>
        </p:txBody>
      </p:sp>
      <p:sp>
        <p:nvSpPr>
          <p:cNvPr id="8" name="标题 6">
            <a:extLst>
              <a:ext uri="{FF2B5EF4-FFF2-40B4-BE49-F238E27FC236}">
                <a16:creationId xmlns:a16="http://schemas.microsoft.com/office/drawing/2014/main" id="{1224F870-7500-400C-8182-3B026F4D781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泛化与具体化</a:t>
            </a:r>
            <a:endParaRPr sz="2000">
              <a:latin typeface="华文中宋"/>
              <a:cs typeface="华文中宋"/>
            </a:endParaRPr>
          </a:p>
        </p:txBody>
      </p:sp>
      <p:sp>
        <p:nvSpPr>
          <p:cNvPr id="3" name="object 3"/>
          <p:cNvSpPr txBox="1">
            <a:spLocks noGrp="1"/>
          </p:cNvSpPr>
          <p:nvPr>
            <p:ph type="body" idx="4294967295"/>
          </p:nvPr>
        </p:nvSpPr>
        <p:spPr>
          <a:xfrm>
            <a:off x="850900" y="2028825"/>
            <a:ext cx="8664575" cy="1815882"/>
          </a:xfrm>
          <a:prstGeom prst="rect">
            <a:avLst/>
          </a:prstGeom>
        </p:spPr>
        <p:txBody>
          <a:bodyPr vert="horz" wrap="square" lIns="0" tIns="0" rIns="0" bIns="0" rtlCol="0">
            <a:spAutoFit/>
          </a:bodyPr>
          <a:lstStyle/>
          <a:p>
            <a:pPr marL="100330">
              <a:lnSpc>
                <a:spcPct val="100000"/>
              </a:lnSpc>
            </a:pPr>
            <a:r>
              <a:rPr sz="2400" b="1" dirty="0"/>
              <a:t>属性继承</a:t>
            </a:r>
          </a:p>
          <a:p>
            <a:pPr marL="100330">
              <a:lnSpc>
                <a:spcPct val="100000"/>
              </a:lnSpc>
              <a:spcBef>
                <a:spcPts val="1210"/>
              </a:spcBef>
            </a:pPr>
            <a:r>
              <a:rPr sz="2000" b="0" dirty="0">
                <a:latin typeface="Wingdings"/>
                <a:cs typeface="Wingdings"/>
              </a:rPr>
              <a:t></a:t>
            </a:r>
            <a:r>
              <a:rPr sz="2000" b="0" spc="-5" dirty="0">
                <a:latin typeface="微软雅黑"/>
                <a:cs typeface="微软雅黑"/>
              </a:rPr>
              <a:t>高层实体的属性被低层实体自动继承</a:t>
            </a:r>
            <a:endParaRPr sz="2000" dirty="0">
              <a:latin typeface="微软雅黑"/>
              <a:cs typeface="微软雅黑"/>
            </a:endParaRPr>
          </a:p>
          <a:p>
            <a:pPr marL="100330">
              <a:lnSpc>
                <a:spcPct val="100000"/>
              </a:lnSpc>
              <a:spcBef>
                <a:spcPts val="1200"/>
              </a:spcBef>
            </a:pPr>
            <a:r>
              <a:rPr sz="2000" b="0" dirty="0">
                <a:latin typeface="Wingdings"/>
                <a:cs typeface="Wingdings"/>
              </a:rPr>
              <a:t></a:t>
            </a:r>
            <a:r>
              <a:rPr sz="2000" b="0" spc="-5" dirty="0">
                <a:latin typeface="微软雅黑"/>
                <a:cs typeface="微软雅黑"/>
              </a:rPr>
              <a:t>低层实体特有的性质仅适用于某个特定的低层实例</a:t>
            </a:r>
            <a:endParaRPr sz="2000" dirty="0">
              <a:latin typeface="微软雅黑"/>
              <a:cs typeface="微软雅黑"/>
            </a:endParaRPr>
          </a:p>
          <a:p>
            <a:pPr marL="100330">
              <a:lnSpc>
                <a:spcPct val="100000"/>
              </a:lnSpc>
              <a:spcBef>
                <a:spcPts val="1200"/>
              </a:spcBef>
            </a:pPr>
            <a:r>
              <a:rPr sz="2000" b="0" dirty="0">
                <a:solidFill>
                  <a:srgbClr val="FF0065"/>
                </a:solidFill>
                <a:latin typeface="Wingdings"/>
                <a:cs typeface="Wingdings"/>
              </a:rPr>
              <a:t></a:t>
            </a:r>
            <a:r>
              <a:rPr sz="2000" b="0" spc="-5" dirty="0">
                <a:solidFill>
                  <a:srgbClr val="FF0065"/>
                </a:solidFill>
                <a:latin typeface="微软雅黑"/>
                <a:cs typeface="微软雅黑"/>
              </a:rPr>
              <a:t>如“Dissertation”属性只适用于“研究生”实例</a:t>
            </a:r>
            <a:endParaRPr sz="2000" dirty="0">
              <a:latin typeface="微软雅黑"/>
              <a:cs typeface="微软雅黑"/>
            </a:endParaRPr>
          </a:p>
        </p:txBody>
      </p:sp>
      <p:sp>
        <p:nvSpPr>
          <p:cNvPr id="5" name="标题 6">
            <a:extLst>
              <a:ext uri="{FF2B5EF4-FFF2-40B4-BE49-F238E27FC236}">
                <a16:creationId xmlns:a16="http://schemas.microsoft.com/office/drawing/2014/main" id="{F669A135-47F4-41FF-8536-7E56E478D83A}"/>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87707" y="2525480"/>
            <a:ext cx="107251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零件-A</a:t>
            </a:r>
            <a:r>
              <a:rPr sz="1600" b="1" dirty="0">
                <a:latin typeface="微软雅黑"/>
                <a:cs typeface="微软雅黑"/>
              </a:rPr>
              <a:t>/</a:t>
            </a:r>
            <a:r>
              <a:rPr sz="1600" b="1" spc="-5" dirty="0">
                <a:latin typeface="微软雅黑"/>
                <a:cs typeface="微软雅黑"/>
              </a:rPr>
              <a:t> E1</a:t>
            </a:r>
            <a:endParaRPr sz="1600">
              <a:latin typeface="微软雅黑"/>
              <a:cs typeface="微软雅黑"/>
            </a:endParaRPr>
          </a:p>
        </p:txBody>
      </p:sp>
      <p:sp>
        <p:nvSpPr>
          <p:cNvPr id="4" name="object 4"/>
          <p:cNvSpPr/>
          <p:nvPr/>
        </p:nvSpPr>
        <p:spPr>
          <a:xfrm>
            <a:off x="2413139" y="2796539"/>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38100">
            <a:solidFill>
              <a:srgbClr val="000000"/>
            </a:solidFill>
          </a:ln>
        </p:spPr>
        <p:txBody>
          <a:bodyPr wrap="square" lIns="0" tIns="0" rIns="0" bIns="0" rtlCol="0"/>
          <a:lstStyle/>
          <a:p>
            <a:endParaRPr/>
          </a:p>
        </p:txBody>
      </p:sp>
      <p:sp>
        <p:nvSpPr>
          <p:cNvPr id="5" name="object 5"/>
          <p:cNvSpPr/>
          <p:nvPr/>
        </p:nvSpPr>
        <p:spPr>
          <a:xfrm>
            <a:off x="2413139" y="3082289"/>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6" name="object 6"/>
          <p:cNvSpPr/>
          <p:nvPr/>
        </p:nvSpPr>
        <p:spPr>
          <a:xfrm>
            <a:off x="1536839" y="4758690"/>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2052"/>
                </a:lnTo>
                <a:lnTo>
                  <a:pt x="9588" y="914084"/>
                </a:lnTo>
                <a:lnTo>
                  <a:pt x="28108" y="951520"/>
                </a:lnTo>
                <a:lnTo>
                  <a:pt x="54802" y="983029"/>
                </a:lnTo>
                <a:lnTo>
                  <a:pt x="88285" y="1007282"/>
                </a:lnTo>
                <a:lnTo>
                  <a:pt x="127175" y="1022947"/>
                </a:lnTo>
                <a:lnTo>
                  <a:pt x="170087" y="1028694"/>
                </a:lnTo>
                <a:lnTo>
                  <a:pt x="1257300" y="1028700"/>
                </a:lnTo>
                <a:lnTo>
                  <a:pt x="1271994" y="1028081"/>
                </a:lnTo>
                <a:lnTo>
                  <a:pt x="1313834" y="1019191"/>
                </a:lnTo>
                <a:lnTo>
                  <a:pt x="1351233" y="1000785"/>
                </a:lnTo>
                <a:lnTo>
                  <a:pt x="1382807" y="974196"/>
                </a:lnTo>
                <a:lnTo>
                  <a:pt x="1407173" y="940752"/>
                </a:lnTo>
                <a:lnTo>
                  <a:pt x="1422947" y="901784"/>
                </a:lnTo>
                <a:lnTo>
                  <a:pt x="1428744" y="858623"/>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p>
        </p:txBody>
      </p:sp>
      <p:sp>
        <p:nvSpPr>
          <p:cNvPr id="7" name="object 7"/>
          <p:cNvSpPr/>
          <p:nvPr/>
        </p:nvSpPr>
        <p:spPr>
          <a:xfrm>
            <a:off x="1536839" y="5063490"/>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8" name="object 8"/>
          <p:cNvSpPr txBox="1"/>
          <p:nvPr/>
        </p:nvSpPr>
        <p:spPr>
          <a:xfrm>
            <a:off x="1665103" y="4468580"/>
            <a:ext cx="126365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自制件-B/ E2</a:t>
            </a:r>
            <a:endParaRPr sz="1600">
              <a:latin typeface="微软雅黑"/>
              <a:cs typeface="微软雅黑"/>
            </a:endParaRPr>
          </a:p>
        </p:txBody>
      </p:sp>
      <p:sp>
        <p:nvSpPr>
          <p:cNvPr id="9" name="object 9"/>
          <p:cNvSpPr/>
          <p:nvPr/>
        </p:nvSpPr>
        <p:spPr>
          <a:xfrm>
            <a:off x="3117989" y="3634740"/>
            <a:ext cx="0" cy="323850"/>
          </a:xfrm>
          <a:custGeom>
            <a:avLst/>
            <a:gdLst/>
            <a:ahLst/>
            <a:cxnLst/>
            <a:rect l="l" t="t" r="r" b="b"/>
            <a:pathLst>
              <a:path h="323850">
                <a:moveTo>
                  <a:pt x="0" y="0"/>
                </a:moveTo>
                <a:lnTo>
                  <a:pt x="0" y="323850"/>
                </a:lnTo>
              </a:path>
            </a:pathLst>
          </a:custGeom>
          <a:ln w="38100">
            <a:solidFill>
              <a:srgbClr val="CC0000"/>
            </a:solidFill>
          </a:ln>
        </p:spPr>
        <p:txBody>
          <a:bodyPr wrap="square" lIns="0" tIns="0" rIns="0" bIns="0" rtlCol="0"/>
          <a:lstStyle/>
          <a:p>
            <a:endParaRPr/>
          </a:p>
        </p:txBody>
      </p:sp>
      <p:sp>
        <p:nvSpPr>
          <p:cNvPr id="10" name="object 10"/>
          <p:cNvSpPr/>
          <p:nvPr/>
        </p:nvSpPr>
        <p:spPr>
          <a:xfrm>
            <a:off x="3043233" y="3939540"/>
            <a:ext cx="132080" cy="114300"/>
          </a:xfrm>
          <a:custGeom>
            <a:avLst/>
            <a:gdLst/>
            <a:ahLst/>
            <a:cxnLst/>
            <a:rect l="l" t="t" r="r" b="b"/>
            <a:pathLst>
              <a:path w="132080" h="114300">
                <a:moveTo>
                  <a:pt x="131523" y="63376"/>
                </a:moveTo>
                <a:lnTo>
                  <a:pt x="118259" y="23979"/>
                </a:lnTo>
                <a:lnTo>
                  <a:pt x="83796" y="2345"/>
                </a:lnTo>
                <a:lnTo>
                  <a:pt x="64850" y="0"/>
                </a:lnTo>
                <a:lnTo>
                  <a:pt x="49432" y="1573"/>
                </a:lnTo>
                <a:lnTo>
                  <a:pt x="12564" y="22159"/>
                </a:lnTo>
                <a:lnTo>
                  <a:pt x="0" y="45333"/>
                </a:lnTo>
                <a:lnTo>
                  <a:pt x="989" y="61622"/>
                </a:lnTo>
                <a:lnTo>
                  <a:pt x="20013" y="98006"/>
                </a:lnTo>
                <a:lnTo>
                  <a:pt x="56177" y="113816"/>
                </a:lnTo>
                <a:lnTo>
                  <a:pt x="73696" y="112685"/>
                </a:lnTo>
                <a:lnTo>
                  <a:pt x="113890" y="95536"/>
                </a:lnTo>
                <a:lnTo>
                  <a:pt x="131523" y="63376"/>
                </a:lnTo>
                <a:close/>
              </a:path>
            </a:pathLst>
          </a:custGeom>
          <a:solidFill>
            <a:srgbClr val="000000"/>
          </a:solidFill>
        </p:spPr>
        <p:txBody>
          <a:bodyPr wrap="square" lIns="0" tIns="0" rIns="0" bIns="0" rtlCol="0"/>
          <a:lstStyle/>
          <a:p>
            <a:endParaRPr/>
          </a:p>
        </p:txBody>
      </p:sp>
      <p:sp>
        <p:nvSpPr>
          <p:cNvPr id="11" name="object 11"/>
          <p:cNvSpPr/>
          <p:nvPr/>
        </p:nvSpPr>
        <p:spPr>
          <a:xfrm>
            <a:off x="3043233" y="3939540"/>
            <a:ext cx="132080" cy="114300"/>
          </a:xfrm>
          <a:custGeom>
            <a:avLst/>
            <a:gdLst/>
            <a:ahLst/>
            <a:cxnLst/>
            <a:rect l="l" t="t" r="r" b="b"/>
            <a:pathLst>
              <a:path w="132080" h="114300">
                <a:moveTo>
                  <a:pt x="64850" y="0"/>
                </a:moveTo>
                <a:lnTo>
                  <a:pt x="22870" y="13030"/>
                </a:lnTo>
                <a:lnTo>
                  <a:pt x="0" y="45333"/>
                </a:lnTo>
                <a:lnTo>
                  <a:pt x="989" y="61622"/>
                </a:lnTo>
                <a:lnTo>
                  <a:pt x="20013" y="98006"/>
                </a:lnTo>
                <a:lnTo>
                  <a:pt x="56177" y="113816"/>
                </a:lnTo>
                <a:lnTo>
                  <a:pt x="73696" y="112685"/>
                </a:lnTo>
                <a:lnTo>
                  <a:pt x="113890" y="95536"/>
                </a:lnTo>
                <a:lnTo>
                  <a:pt x="131523" y="63376"/>
                </a:lnTo>
                <a:lnTo>
                  <a:pt x="130038" y="48641"/>
                </a:lnTo>
                <a:lnTo>
                  <a:pt x="108662" y="14497"/>
                </a:lnTo>
                <a:lnTo>
                  <a:pt x="69225" y="119"/>
                </a:lnTo>
                <a:lnTo>
                  <a:pt x="64850" y="0"/>
                </a:lnTo>
                <a:close/>
              </a:path>
            </a:pathLst>
          </a:custGeom>
          <a:ln w="9525">
            <a:solidFill>
              <a:srgbClr val="CC0000"/>
            </a:solidFill>
          </a:ln>
        </p:spPr>
        <p:txBody>
          <a:bodyPr wrap="square" lIns="0" tIns="0" rIns="0" bIns="0" rtlCol="0"/>
          <a:lstStyle/>
          <a:p>
            <a:endParaRPr/>
          </a:p>
        </p:txBody>
      </p:sp>
      <p:sp>
        <p:nvSpPr>
          <p:cNvPr id="12" name="object 12"/>
          <p:cNvSpPr/>
          <p:nvPr/>
        </p:nvSpPr>
        <p:spPr>
          <a:xfrm>
            <a:off x="2813189" y="4053840"/>
            <a:ext cx="590550" cy="0"/>
          </a:xfrm>
          <a:custGeom>
            <a:avLst/>
            <a:gdLst/>
            <a:ahLst/>
            <a:cxnLst/>
            <a:rect l="l" t="t" r="r" b="b"/>
            <a:pathLst>
              <a:path w="590550">
                <a:moveTo>
                  <a:pt x="0" y="0"/>
                </a:moveTo>
                <a:lnTo>
                  <a:pt x="590550" y="0"/>
                </a:lnTo>
              </a:path>
            </a:pathLst>
          </a:custGeom>
          <a:ln w="38100">
            <a:solidFill>
              <a:srgbClr val="CC0000"/>
            </a:solidFill>
          </a:ln>
        </p:spPr>
        <p:txBody>
          <a:bodyPr wrap="square" lIns="0" tIns="0" rIns="0" bIns="0" rtlCol="0"/>
          <a:lstStyle/>
          <a:p>
            <a:endParaRPr/>
          </a:p>
        </p:txBody>
      </p:sp>
      <p:sp>
        <p:nvSpPr>
          <p:cNvPr id="13" name="object 13"/>
          <p:cNvSpPr/>
          <p:nvPr/>
        </p:nvSpPr>
        <p:spPr>
          <a:xfrm>
            <a:off x="2813189" y="4130040"/>
            <a:ext cx="590550" cy="0"/>
          </a:xfrm>
          <a:custGeom>
            <a:avLst/>
            <a:gdLst/>
            <a:ahLst/>
            <a:cxnLst/>
            <a:rect l="l" t="t" r="r" b="b"/>
            <a:pathLst>
              <a:path w="590550">
                <a:moveTo>
                  <a:pt x="0" y="0"/>
                </a:moveTo>
                <a:lnTo>
                  <a:pt x="590550" y="0"/>
                </a:lnTo>
              </a:path>
            </a:pathLst>
          </a:custGeom>
          <a:ln w="38100">
            <a:solidFill>
              <a:srgbClr val="CC0000"/>
            </a:solidFill>
          </a:ln>
        </p:spPr>
        <p:txBody>
          <a:bodyPr wrap="square" lIns="0" tIns="0" rIns="0" bIns="0" rtlCol="0"/>
          <a:lstStyle/>
          <a:p>
            <a:endParaRPr/>
          </a:p>
        </p:txBody>
      </p:sp>
      <p:sp>
        <p:nvSpPr>
          <p:cNvPr id="14" name="object 14"/>
          <p:cNvSpPr/>
          <p:nvPr/>
        </p:nvSpPr>
        <p:spPr>
          <a:xfrm>
            <a:off x="3117976" y="4739640"/>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2052"/>
                </a:lnTo>
                <a:lnTo>
                  <a:pt x="9588" y="914084"/>
                </a:lnTo>
                <a:lnTo>
                  <a:pt x="28108" y="951520"/>
                </a:lnTo>
                <a:lnTo>
                  <a:pt x="54802" y="983029"/>
                </a:lnTo>
                <a:lnTo>
                  <a:pt x="88285" y="1007282"/>
                </a:lnTo>
                <a:lnTo>
                  <a:pt x="127175" y="1022947"/>
                </a:lnTo>
                <a:lnTo>
                  <a:pt x="170087" y="1028694"/>
                </a:lnTo>
                <a:lnTo>
                  <a:pt x="1257300" y="1028700"/>
                </a:lnTo>
                <a:lnTo>
                  <a:pt x="1271994" y="1028081"/>
                </a:lnTo>
                <a:lnTo>
                  <a:pt x="1313834" y="1019191"/>
                </a:lnTo>
                <a:lnTo>
                  <a:pt x="1351233" y="1000785"/>
                </a:lnTo>
                <a:lnTo>
                  <a:pt x="1382807" y="974196"/>
                </a:lnTo>
                <a:lnTo>
                  <a:pt x="1407173" y="940752"/>
                </a:lnTo>
                <a:lnTo>
                  <a:pt x="1422947" y="901784"/>
                </a:lnTo>
                <a:lnTo>
                  <a:pt x="1428744" y="858623"/>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p>
        </p:txBody>
      </p:sp>
      <p:sp>
        <p:nvSpPr>
          <p:cNvPr id="15" name="object 15"/>
          <p:cNvSpPr/>
          <p:nvPr/>
        </p:nvSpPr>
        <p:spPr>
          <a:xfrm>
            <a:off x="3117989" y="5044440"/>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16" name="object 16"/>
          <p:cNvSpPr txBox="1"/>
          <p:nvPr/>
        </p:nvSpPr>
        <p:spPr>
          <a:xfrm>
            <a:off x="3265303" y="4468580"/>
            <a:ext cx="125984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外购件-C</a:t>
            </a:r>
            <a:r>
              <a:rPr sz="1600" b="1" dirty="0">
                <a:latin typeface="微软雅黑"/>
                <a:cs typeface="微软雅黑"/>
              </a:rPr>
              <a:t>/</a:t>
            </a:r>
            <a:r>
              <a:rPr sz="1600" b="1" spc="-5" dirty="0">
                <a:latin typeface="微软雅黑"/>
                <a:cs typeface="微软雅黑"/>
              </a:rPr>
              <a:t> E3</a:t>
            </a:r>
            <a:endParaRPr sz="1600">
              <a:latin typeface="微软雅黑"/>
              <a:cs typeface="微软雅黑"/>
            </a:endParaRPr>
          </a:p>
        </p:txBody>
      </p:sp>
      <p:sp>
        <p:nvSpPr>
          <p:cNvPr id="17" name="object 17"/>
          <p:cNvSpPr txBox="1"/>
          <p:nvPr/>
        </p:nvSpPr>
        <p:spPr>
          <a:xfrm>
            <a:off x="3257683" y="3823363"/>
            <a:ext cx="109156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自制外购类别</a:t>
            </a:r>
            <a:endParaRPr sz="1400">
              <a:latin typeface="微软雅黑"/>
              <a:cs typeface="微软雅黑"/>
            </a:endParaRPr>
          </a:p>
        </p:txBody>
      </p:sp>
      <p:sp>
        <p:nvSpPr>
          <p:cNvPr id="18" name="object 18"/>
          <p:cNvSpPr/>
          <p:nvPr/>
        </p:nvSpPr>
        <p:spPr>
          <a:xfrm>
            <a:off x="2298839" y="4130040"/>
            <a:ext cx="666750" cy="647700"/>
          </a:xfrm>
          <a:custGeom>
            <a:avLst/>
            <a:gdLst/>
            <a:ahLst/>
            <a:cxnLst/>
            <a:rect l="l" t="t" r="r" b="b"/>
            <a:pathLst>
              <a:path w="666750" h="647700">
                <a:moveTo>
                  <a:pt x="666750" y="0"/>
                </a:moveTo>
                <a:lnTo>
                  <a:pt x="666750" y="211836"/>
                </a:lnTo>
                <a:lnTo>
                  <a:pt x="0" y="211836"/>
                </a:lnTo>
                <a:lnTo>
                  <a:pt x="0" y="647700"/>
                </a:lnTo>
              </a:path>
            </a:pathLst>
          </a:custGeom>
          <a:ln w="38100">
            <a:solidFill>
              <a:srgbClr val="CC0000"/>
            </a:solidFill>
          </a:ln>
        </p:spPr>
        <p:txBody>
          <a:bodyPr wrap="square" lIns="0" tIns="0" rIns="0" bIns="0" rtlCol="0"/>
          <a:lstStyle/>
          <a:p>
            <a:endParaRPr/>
          </a:p>
        </p:txBody>
      </p:sp>
      <p:sp>
        <p:nvSpPr>
          <p:cNvPr id="19" name="object 19"/>
          <p:cNvSpPr/>
          <p:nvPr/>
        </p:nvSpPr>
        <p:spPr>
          <a:xfrm>
            <a:off x="3232289" y="4130040"/>
            <a:ext cx="666750" cy="647700"/>
          </a:xfrm>
          <a:custGeom>
            <a:avLst/>
            <a:gdLst/>
            <a:ahLst/>
            <a:cxnLst/>
            <a:rect l="l" t="t" r="r" b="b"/>
            <a:pathLst>
              <a:path w="666750" h="647700">
                <a:moveTo>
                  <a:pt x="0" y="0"/>
                </a:moveTo>
                <a:lnTo>
                  <a:pt x="0" y="211836"/>
                </a:lnTo>
                <a:lnTo>
                  <a:pt x="666750" y="211835"/>
                </a:lnTo>
                <a:lnTo>
                  <a:pt x="666750" y="647700"/>
                </a:lnTo>
              </a:path>
            </a:pathLst>
          </a:custGeom>
          <a:ln w="38100">
            <a:solidFill>
              <a:srgbClr val="CC0000"/>
            </a:solidFill>
          </a:ln>
        </p:spPr>
        <p:txBody>
          <a:bodyPr wrap="square" lIns="0" tIns="0" rIns="0" bIns="0" rtlCol="0"/>
          <a:lstStyle/>
          <a:p>
            <a:endParaRPr/>
          </a:p>
        </p:txBody>
      </p:sp>
      <p:sp>
        <p:nvSpPr>
          <p:cNvPr id="20" name="object 20"/>
          <p:cNvSpPr txBox="1"/>
          <p:nvPr/>
        </p:nvSpPr>
        <p:spPr>
          <a:xfrm>
            <a:off x="1292485" y="6008996"/>
            <a:ext cx="3721735" cy="803910"/>
          </a:xfrm>
          <a:prstGeom prst="rect">
            <a:avLst/>
          </a:prstGeom>
        </p:spPr>
        <p:txBody>
          <a:bodyPr vert="horz" wrap="square" lIns="0" tIns="0" rIns="0" bIns="0" rtlCol="0">
            <a:spAutoFit/>
          </a:bodyPr>
          <a:lstStyle/>
          <a:p>
            <a:pPr marL="12700" marR="5080">
              <a:lnSpc>
                <a:spcPct val="100000"/>
              </a:lnSpc>
            </a:pPr>
            <a:r>
              <a:rPr sz="1800" b="1" dirty="0">
                <a:solidFill>
                  <a:srgbClr val="FF0065"/>
                </a:solidFill>
                <a:latin typeface="微软雅黑"/>
                <a:cs typeface="微软雅黑"/>
              </a:rPr>
              <a:t>业务规则:</a:t>
            </a:r>
            <a:r>
              <a:rPr sz="1800" b="1" spc="-5" dirty="0">
                <a:solidFill>
                  <a:srgbClr val="FF0065"/>
                </a:solidFill>
                <a:latin typeface="微软雅黑"/>
                <a:cs typeface="微软雅黑"/>
              </a:rPr>
              <a:t> </a:t>
            </a:r>
            <a:r>
              <a:rPr sz="1800" b="1" dirty="0">
                <a:latin typeface="微软雅黑"/>
                <a:cs typeface="微软雅黑"/>
              </a:rPr>
              <a:t>一个零件, 或者是自制件或 者是外购件，只能是二者之一 </a:t>
            </a:r>
            <a:r>
              <a:rPr sz="1800" b="1" dirty="0">
                <a:solidFill>
                  <a:srgbClr val="FF0065"/>
                </a:solidFill>
                <a:latin typeface="微软雅黑"/>
                <a:cs typeface="微软雅黑"/>
              </a:rPr>
              <a:t>此分类是</a:t>
            </a:r>
            <a:r>
              <a:rPr sz="1800" b="1" dirty="0">
                <a:solidFill>
                  <a:srgbClr val="3333CC"/>
                </a:solidFill>
                <a:latin typeface="微软雅黑"/>
                <a:cs typeface="微软雅黑"/>
              </a:rPr>
              <a:t>分类完全集</a:t>
            </a:r>
            <a:endParaRPr sz="1800">
              <a:latin typeface="微软雅黑"/>
              <a:cs typeface="微软雅黑"/>
            </a:endParaRPr>
          </a:p>
        </p:txBody>
      </p:sp>
      <p:sp>
        <p:nvSpPr>
          <p:cNvPr id="21" name="object 21"/>
          <p:cNvSpPr txBox="1"/>
          <p:nvPr/>
        </p:nvSpPr>
        <p:spPr>
          <a:xfrm>
            <a:off x="5616842" y="6008996"/>
            <a:ext cx="3816350" cy="803910"/>
          </a:xfrm>
          <a:prstGeom prst="rect">
            <a:avLst/>
          </a:prstGeom>
        </p:spPr>
        <p:txBody>
          <a:bodyPr vert="horz" wrap="square" lIns="0" tIns="0" rIns="0" bIns="0" rtlCol="0">
            <a:spAutoFit/>
          </a:bodyPr>
          <a:lstStyle/>
          <a:p>
            <a:pPr marL="12700" marR="5080">
              <a:lnSpc>
                <a:spcPct val="100000"/>
              </a:lnSpc>
            </a:pPr>
            <a:r>
              <a:rPr sz="1800" b="1" dirty="0">
                <a:solidFill>
                  <a:srgbClr val="FF0065"/>
                </a:solidFill>
                <a:latin typeface="微软雅黑"/>
                <a:cs typeface="微软雅黑"/>
              </a:rPr>
              <a:t>业务规则:</a:t>
            </a:r>
            <a:r>
              <a:rPr sz="1800" b="1" spc="-5" dirty="0">
                <a:solidFill>
                  <a:srgbClr val="FF0065"/>
                </a:solidFill>
                <a:latin typeface="微软雅黑"/>
                <a:cs typeface="微软雅黑"/>
              </a:rPr>
              <a:t> </a:t>
            </a:r>
            <a:r>
              <a:rPr sz="1800" b="1" dirty="0">
                <a:latin typeface="微软雅黑"/>
                <a:cs typeface="微软雅黑"/>
              </a:rPr>
              <a:t>零部件除产品、零件外，还 可能有部件/部套还有组合件等 </a:t>
            </a:r>
            <a:r>
              <a:rPr sz="1800" b="1" dirty="0">
                <a:solidFill>
                  <a:srgbClr val="FF0065"/>
                </a:solidFill>
                <a:latin typeface="微软雅黑"/>
                <a:cs typeface="微软雅黑"/>
              </a:rPr>
              <a:t>此分类是</a:t>
            </a:r>
            <a:r>
              <a:rPr sz="1800" b="1" dirty="0">
                <a:solidFill>
                  <a:srgbClr val="3333CC"/>
                </a:solidFill>
                <a:latin typeface="微软雅黑"/>
                <a:cs typeface="微软雅黑"/>
              </a:rPr>
              <a:t>分类非完全集</a:t>
            </a:r>
            <a:endParaRPr sz="1800">
              <a:latin typeface="微软雅黑"/>
              <a:cs typeface="微软雅黑"/>
            </a:endParaRPr>
          </a:p>
        </p:txBody>
      </p:sp>
      <p:sp>
        <p:nvSpPr>
          <p:cNvPr id="22" name="object 22"/>
          <p:cNvSpPr/>
          <p:nvPr/>
        </p:nvSpPr>
        <p:spPr>
          <a:xfrm>
            <a:off x="846467" y="3419094"/>
            <a:ext cx="1502410" cy="603885"/>
          </a:xfrm>
          <a:custGeom>
            <a:avLst/>
            <a:gdLst/>
            <a:ahLst/>
            <a:cxnLst/>
            <a:rect l="l" t="t" r="r" b="b"/>
            <a:pathLst>
              <a:path w="1502410" h="603885">
                <a:moveTo>
                  <a:pt x="1501902" y="603504"/>
                </a:moveTo>
                <a:lnTo>
                  <a:pt x="960119" y="326897"/>
                </a:lnTo>
                <a:lnTo>
                  <a:pt x="960119" y="93725"/>
                </a:lnTo>
                <a:lnTo>
                  <a:pt x="959129" y="83230"/>
                </a:lnTo>
                <a:lnTo>
                  <a:pt x="937128" y="45267"/>
                </a:lnTo>
                <a:lnTo>
                  <a:pt x="904643" y="22744"/>
                </a:lnTo>
                <a:lnTo>
                  <a:pt x="861631" y="7170"/>
                </a:lnTo>
                <a:lnTo>
                  <a:pt x="810946" y="211"/>
                </a:lnTo>
                <a:lnTo>
                  <a:pt x="560069" y="0"/>
                </a:lnTo>
                <a:lnTo>
                  <a:pt x="160019" y="0"/>
                </a:lnTo>
                <a:lnTo>
                  <a:pt x="108138" y="5029"/>
                </a:lnTo>
                <a:lnTo>
                  <a:pt x="63357" y="19007"/>
                </a:lnTo>
                <a:lnTo>
                  <a:pt x="28530" y="40269"/>
                </a:lnTo>
                <a:lnTo>
                  <a:pt x="2514" y="77069"/>
                </a:lnTo>
                <a:lnTo>
                  <a:pt x="0" y="467106"/>
                </a:lnTo>
                <a:lnTo>
                  <a:pt x="990" y="477601"/>
                </a:lnTo>
                <a:lnTo>
                  <a:pt x="22991" y="515564"/>
                </a:lnTo>
                <a:lnTo>
                  <a:pt x="55476" y="538087"/>
                </a:lnTo>
                <a:lnTo>
                  <a:pt x="98488" y="553661"/>
                </a:lnTo>
                <a:lnTo>
                  <a:pt x="149173" y="560620"/>
                </a:lnTo>
                <a:lnTo>
                  <a:pt x="800099" y="560832"/>
                </a:lnTo>
                <a:lnTo>
                  <a:pt x="818006" y="560252"/>
                </a:lnTo>
                <a:lnTo>
                  <a:pt x="867838" y="552055"/>
                </a:lnTo>
                <a:lnTo>
                  <a:pt x="909618" y="535464"/>
                </a:lnTo>
                <a:lnTo>
                  <a:pt x="940492" y="512144"/>
                </a:lnTo>
                <a:lnTo>
                  <a:pt x="959758" y="473463"/>
                </a:lnTo>
                <a:lnTo>
                  <a:pt x="1501902" y="603504"/>
                </a:lnTo>
                <a:close/>
              </a:path>
            </a:pathLst>
          </a:custGeom>
          <a:solidFill>
            <a:srgbClr val="CCFF33"/>
          </a:solidFill>
        </p:spPr>
        <p:txBody>
          <a:bodyPr wrap="square" lIns="0" tIns="0" rIns="0" bIns="0" rtlCol="0"/>
          <a:lstStyle/>
          <a:p>
            <a:endParaRPr/>
          </a:p>
        </p:txBody>
      </p:sp>
      <p:sp>
        <p:nvSpPr>
          <p:cNvPr id="23" name="object 23"/>
          <p:cNvSpPr/>
          <p:nvPr/>
        </p:nvSpPr>
        <p:spPr>
          <a:xfrm>
            <a:off x="846467" y="3419094"/>
            <a:ext cx="1502410" cy="603885"/>
          </a:xfrm>
          <a:custGeom>
            <a:avLst/>
            <a:gdLst/>
            <a:ahLst/>
            <a:cxnLst/>
            <a:rect l="l" t="t" r="r" b="b"/>
            <a:pathLst>
              <a:path w="1502410" h="603885">
                <a:moveTo>
                  <a:pt x="160019" y="0"/>
                </a:moveTo>
                <a:lnTo>
                  <a:pt x="108138" y="5029"/>
                </a:lnTo>
                <a:lnTo>
                  <a:pt x="63357" y="19007"/>
                </a:lnTo>
                <a:lnTo>
                  <a:pt x="28530" y="40269"/>
                </a:lnTo>
                <a:lnTo>
                  <a:pt x="2514" y="77069"/>
                </a:lnTo>
                <a:lnTo>
                  <a:pt x="0" y="467106"/>
                </a:lnTo>
                <a:lnTo>
                  <a:pt x="990" y="477601"/>
                </a:lnTo>
                <a:lnTo>
                  <a:pt x="22991" y="515564"/>
                </a:lnTo>
                <a:lnTo>
                  <a:pt x="55476" y="538087"/>
                </a:lnTo>
                <a:lnTo>
                  <a:pt x="98488" y="553661"/>
                </a:lnTo>
                <a:lnTo>
                  <a:pt x="149173" y="560620"/>
                </a:lnTo>
                <a:lnTo>
                  <a:pt x="800099" y="560832"/>
                </a:lnTo>
                <a:lnTo>
                  <a:pt x="818006" y="560252"/>
                </a:lnTo>
                <a:lnTo>
                  <a:pt x="867838" y="552055"/>
                </a:lnTo>
                <a:lnTo>
                  <a:pt x="909618" y="535464"/>
                </a:lnTo>
                <a:lnTo>
                  <a:pt x="940492" y="512144"/>
                </a:lnTo>
                <a:lnTo>
                  <a:pt x="959758" y="473463"/>
                </a:lnTo>
                <a:lnTo>
                  <a:pt x="1501902" y="603504"/>
                </a:lnTo>
                <a:lnTo>
                  <a:pt x="960119" y="326897"/>
                </a:lnTo>
                <a:lnTo>
                  <a:pt x="960119" y="93725"/>
                </a:lnTo>
                <a:lnTo>
                  <a:pt x="959129" y="83230"/>
                </a:lnTo>
                <a:lnTo>
                  <a:pt x="937128" y="45267"/>
                </a:lnTo>
                <a:lnTo>
                  <a:pt x="904643" y="22744"/>
                </a:lnTo>
                <a:lnTo>
                  <a:pt x="861631" y="7170"/>
                </a:lnTo>
                <a:lnTo>
                  <a:pt x="810946" y="211"/>
                </a:lnTo>
                <a:lnTo>
                  <a:pt x="560069" y="0"/>
                </a:lnTo>
                <a:lnTo>
                  <a:pt x="160019" y="0"/>
                </a:lnTo>
                <a:close/>
              </a:path>
            </a:pathLst>
          </a:custGeom>
          <a:ln w="9525">
            <a:solidFill>
              <a:srgbClr val="3333CC"/>
            </a:solidFill>
          </a:ln>
        </p:spPr>
        <p:txBody>
          <a:bodyPr wrap="square" lIns="0" tIns="0" rIns="0" bIns="0" rtlCol="0"/>
          <a:lstStyle/>
          <a:p>
            <a:endParaRPr/>
          </a:p>
        </p:txBody>
      </p:sp>
      <p:sp>
        <p:nvSpPr>
          <p:cNvPr id="24" name="object 24"/>
          <p:cNvSpPr txBox="1"/>
          <p:nvPr/>
        </p:nvSpPr>
        <p:spPr>
          <a:xfrm>
            <a:off x="958729" y="3504084"/>
            <a:ext cx="735965" cy="415925"/>
          </a:xfrm>
          <a:prstGeom prst="rect">
            <a:avLst/>
          </a:prstGeom>
        </p:spPr>
        <p:txBody>
          <a:bodyPr vert="horz" wrap="square" lIns="0" tIns="0" rIns="0" bIns="0" rtlCol="0">
            <a:spAutoFit/>
          </a:bodyPr>
          <a:lstStyle/>
          <a:p>
            <a:pPr marL="12700" marR="5080">
              <a:lnSpc>
                <a:spcPct val="100000"/>
              </a:lnSpc>
            </a:pPr>
            <a:r>
              <a:rPr sz="1400" b="1" spc="-5" dirty="0">
                <a:latin typeface="微软雅黑"/>
                <a:cs typeface="微软雅黑"/>
              </a:rPr>
              <a:t>完全分类 联系标识</a:t>
            </a:r>
            <a:endParaRPr sz="1400">
              <a:latin typeface="微软雅黑"/>
              <a:cs typeface="微软雅黑"/>
            </a:endParaRPr>
          </a:p>
        </p:txBody>
      </p:sp>
      <p:sp>
        <p:nvSpPr>
          <p:cNvPr id="25" name="object 25"/>
          <p:cNvSpPr/>
          <p:nvPr/>
        </p:nvSpPr>
        <p:spPr>
          <a:xfrm>
            <a:off x="8226425" y="3490721"/>
            <a:ext cx="1556385" cy="560070"/>
          </a:xfrm>
          <a:custGeom>
            <a:avLst/>
            <a:gdLst/>
            <a:ahLst/>
            <a:cxnLst/>
            <a:rect l="l" t="t" r="r" b="b"/>
            <a:pathLst>
              <a:path w="1556384" h="560070">
                <a:moveTo>
                  <a:pt x="1556004" y="92963"/>
                </a:moveTo>
                <a:lnTo>
                  <a:pt x="1534867" y="50670"/>
                </a:lnTo>
                <a:lnTo>
                  <a:pt x="1492052" y="23819"/>
                </a:lnTo>
                <a:lnTo>
                  <a:pt x="1448354" y="9495"/>
                </a:lnTo>
                <a:lnTo>
                  <a:pt x="1397240" y="1401"/>
                </a:lnTo>
                <a:lnTo>
                  <a:pt x="595122" y="0"/>
                </a:lnTo>
                <a:lnTo>
                  <a:pt x="576431" y="438"/>
                </a:lnTo>
                <a:lnTo>
                  <a:pt x="523725" y="6686"/>
                </a:lnTo>
                <a:lnTo>
                  <a:pt x="477831" y="19460"/>
                </a:lnTo>
                <a:lnTo>
                  <a:pt x="441014" y="37642"/>
                </a:lnTo>
                <a:lnTo>
                  <a:pt x="409961" y="68359"/>
                </a:lnTo>
                <a:lnTo>
                  <a:pt x="403098" y="326898"/>
                </a:lnTo>
                <a:lnTo>
                  <a:pt x="0" y="512826"/>
                </a:lnTo>
                <a:lnTo>
                  <a:pt x="403098" y="467106"/>
                </a:lnTo>
                <a:lnTo>
                  <a:pt x="403999" y="476119"/>
                </a:lnTo>
                <a:lnTo>
                  <a:pt x="406647" y="484896"/>
                </a:lnTo>
                <a:lnTo>
                  <a:pt x="433031" y="516818"/>
                </a:lnTo>
                <a:lnTo>
                  <a:pt x="467049" y="536250"/>
                </a:lnTo>
                <a:lnTo>
                  <a:pt x="510747" y="550574"/>
                </a:lnTo>
                <a:lnTo>
                  <a:pt x="561861" y="558668"/>
                </a:lnTo>
                <a:lnTo>
                  <a:pt x="1363980" y="560069"/>
                </a:lnTo>
                <a:lnTo>
                  <a:pt x="1382670" y="559631"/>
                </a:lnTo>
                <a:lnTo>
                  <a:pt x="1435376" y="553383"/>
                </a:lnTo>
                <a:lnTo>
                  <a:pt x="1481270" y="540609"/>
                </a:lnTo>
                <a:lnTo>
                  <a:pt x="1518087" y="522427"/>
                </a:lnTo>
                <a:lnTo>
                  <a:pt x="1549140" y="491710"/>
                </a:lnTo>
                <a:lnTo>
                  <a:pt x="1555427" y="474322"/>
                </a:lnTo>
                <a:lnTo>
                  <a:pt x="1556004" y="92963"/>
                </a:lnTo>
                <a:close/>
              </a:path>
            </a:pathLst>
          </a:custGeom>
          <a:solidFill>
            <a:srgbClr val="CCFF33"/>
          </a:solidFill>
        </p:spPr>
        <p:txBody>
          <a:bodyPr wrap="square" lIns="0" tIns="0" rIns="0" bIns="0" rtlCol="0"/>
          <a:lstStyle/>
          <a:p>
            <a:endParaRPr/>
          </a:p>
        </p:txBody>
      </p:sp>
      <p:sp>
        <p:nvSpPr>
          <p:cNvPr id="26" name="object 26"/>
          <p:cNvSpPr/>
          <p:nvPr/>
        </p:nvSpPr>
        <p:spPr>
          <a:xfrm>
            <a:off x="8226425" y="3490721"/>
            <a:ext cx="1556385" cy="560070"/>
          </a:xfrm>
          <a:custGeom>
            <a:avLst/>
            <a:gdLst/>
            <a:ahLst/>
            <a:cxnLst/>
            <a:rect l="l" t="t" r="r" b="b"/>
            <a:pathLst>
              <a:path w="1556384" h="560070">
                <a:moveTo>
                  <a:pt x="595122" y="0"/>
                </a:moveTo>
                <a:lnTo>
                  <a:pt x="540649" y="3823"/>
                </a:lnTo>
                <a:lnTo>
                  <a:pt x="492232" y="14546"/>
                </a:lnTo>
                <a:lnTo>
                  <a:pt x="452138" y="31050"/>
                </a:lnTo>
                <a:lnTo>
                  <a:pt x="415540" y="60110"/>
                </a:lnTo>
                <a:lnTo>
                  <a:pt x="403098" y="326898"/>
                </a:lnTo>
                <a:lnTo>
                  <a:pt x="0" y="512826"/>
                </a:lnTo>
                <a:lnTo>
                  <a:pt x="403098" y="467106"/>
                </a:lnTo>
                <a:lnTo>
                  <a:pt x="403999" y="476119"/>
                </a:lnTo>
                <a:lnTo>
                  <a:pt x="406647" y="484896"/>
                </a:lnTo>
                <a:lnTo>
                  <a:pt x="433031" y="516818"/>
                </a:lnTo>
                <a:lnTo>
                  <a:pt x="467049" y="536250"/>
                </a:lnTo>
                <a:lnTo>
                  <a:pt x="510747" y="550574"/>
                </a:lnTo>
                <a:lnTo>
                  <a:pt x="561861" y="558668"/>
                </a:lnTo>
                <a:lnTo>
                  <a:pt x="1363980" y="560069"/>
                </a:lnTo>
                <a:lnTo>
                  <a:pt x="1382670" y="559631"/>
                </a:lnTo>
                <a:lnTo>
                  <a:pt x="1435376" y="553383"/>
                </a:lnTo>
                <a:lnTo>
                  <a:pt x="1481270" y="540609"/>
                </a:lnTo>
                <a:lnTo>
                  <a:pt x="1518087" y="522427"/>
                </a:lnTo>
                <a:lnTo>
                  <a:pt x="1549140" y="491710"/>
                </a:lnTo>
                <a:lnTo>
                  <a:pt x="1556004" y="92963"/>
                </a:lnTo>
                <a:lnTo>
                  <a:pt x="1555102" y="83950"/>
                </a:lnTo>
                <a:lnTo>
                  <a:pt x="1534867" y="50670"/>
                </a:lnTo>
                <a:lnTo>
                  <a:pt x="1492052" y="23819"/>
                </a:lnTo>
                <a:lnTo>
                  <a:pt x="1448354" y="9495"/>
                </a:lnTo>
                <a:lnTo>
                  <a:pt x="1397240" y="1401"/>
                </a:lnTo>
                <a:lnTo>
                  <a:pt x="1378946" y="280"/>
                </a:lnTo>
                <a:lnTo>
                  <a:pt x="595122" y="0"/>
                </a:lnTo>
                <a:close/>
              </a:path>
            </a:pathLst>
          </a:custGeom>
          <a:ln w="9525">
            <a:solidFill>
              <a:srgbClr val="3333CC"/>
            </a:solidFill>
          </a:ln>
        </p:spPr>
        <p:txBody>
          <a:bodyPr wrap="square" lIns="0" tIns="0" rIns="0" bIns="0" rtlCol="0"/>
          <a:lstStyle/>
          <a:p>
            <a:endParaRPr/>
          </a:p>
        </p:txBody>
      </p:sp>
      <p:sp>
        <p:nvSpPr>
          <p:cNvPr id="27" name="object 27"/>
          <p:cNvSpPr txBox="1"/>
          <p:nvPr/>
        </p:nvSpPr>
        <p:spPr>
          <a:xfrm>
            <a:off x="8748655" y="3575713"/>
            <a:ext cx="914400" cy="415925"/>
          </a:xfrm>
          <a:prstGeom prst="rect">
            <a:avLst/>
          </a:prstGeom>
        </p:spPr>
        <p:txBody>
          <a:bodyPr vert="horz" wrap="square" lIns="0" tIns="0" rIns="0" bIns="0" rtlCol="0">
            <a:spAutoFit/>
          </a:bodyPr>
          <a:lstStyle/>
          <a:p>
            <a:pPr marL="12700" marR="5080">
              <a:lnSpc>
                <a:spcPct val="100000"/>
              </a:lnSpc>
            </a:pPr>
            <a:r>
              <a:rPr sz="1400" b="1" spc="-5" dirty="0">
                <a:latin typeface="微软雅黑"/>
                <a:cs typeface="微软雅黑"/>
              </a:rPr>
              <a:t>非完全分类 联系标识</a:t>
            </a:r>
            <a:endParaRPr sz="1400">
              <a:latin typeface="微软雅黑"/>
              <a:cs typeface="微软雅黑"/>
            </a:endParaRPr>
          </a:p>
        </p:txBody>
      </p:sp>
      <p:sp>
        <p:nvSpPr>
          <p:cNvPr id="28" name="object 28"/>
          <p:cNvSpPr txBox="1"/>
          <p:nvPr/>
        </p:nvSpPr>
        <p:spPr>
          <a:xfrm>
            <a:off x="6764407" y="2520908"/>
            <a:ext cx="127635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零部件-A</a:t>
            </a:r>
            <a:r>
              <a:rPr sz="1600" b="1" dirty="0">
                <a:latin typeface="微软雅黑"/>
                <a:cs typeface="微软雅黑"/>
              </a:rPr>
              <a:t>/</a:t>
            </a:r>
            <a:r>
              <a:rPr sz="1600" b="1" spc="-5" dirty="0">
                <a:latin typeface="微软雅黑"/>
                <a:cs typeface="微软雅黑"/>
              </a:rPr>
              <a:t> E1</a:t>
            </a:r>
            <a:endParaRPr sz="1600">
              <a:latin typeface="微软雅黑"/>
              <a:cs typeface="微软雅黑"/>
            </a:endParaRPr>
          </a:p>
        </p:txBody>
      </p:sp>
      <p:sp>
        <p:nvSpPr>
          <p:cNvPr id="29" name="object 29"/>
          <p:cNvSpPr/>
          <p:nvPr/>
        </p:nvSpPr>
        <p:spPr>
          <a:xfrm>
            <a:off x="6642227" y="2791967"/>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38100">
            <a:solidFill>
              <a:srgbClr val="000000"/>
            </a:solidFill>
          </a:ln>
        </p:spPr>
        <p:txBody>
          <a:bodyPr wrap="square" lIns="0" tIns="0" rIns="0" bIns="0" rtlCol="0"/>
          <a:lstStyle/>
          <a:p>
            <a:endParaRPr/>
          </a:p>
        </p:txBody>
      </p:sp>
      <p:sp>
        <p:nvSpPr>
          <p:cNvPr id="30" name="object 30"/>
          <p:cNvSpPr/>
          <p:nvPr/>
        </p:nvSpPr>
        <p:spPr>
          <a:xfrm>
            <a:off x="6642227" y="307771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31" name="object 31"/>
          <p:cNvSpPr/>
          <p:nvPr/>
        </p:nvSpPr>
        <p:spPr>
          <a:xfrm>
            <a:off x="5861189" y="475411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p>
        </p:txBody>
      </p:sp>
      <p:sp>
        <p:nvSpPr>
          <p:cNvPr id="32" name="object 32"/>
          <p:cNvSpPr/>
          <p:nvPr/>
        </p:nvSpPr>
        <p:spPr>
          <a:xfrm>
            <a:off x="5861189" y="505891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33" name="object 33"/>
          <p:cNvSpPr txBox="1"/>
          <p:nvPr/>
        </p:nvSpPr>
        <p:spPr>
          <a:xfrm>
            <a:off x="6103753" y="4464008"/>
            <a:ext cx="1059815"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产品-B/ E2</a:t>
            </a:r>
            <a:endParaRPr sz="1600">
              <a:latin typeface="微软雅黑"/>
              <a:cs typeface="微软雅黑"/>
            </a:endParaRPr>
          </a:p>
        </p:txBody>
      </p:sp>
      <p:sp>
        <p:nvSpPr>
          <p:cNvPr id="34" name="object 34"/>
          <p:cNvSpPr/>
          <p:nvPr/>
        </p:nvSpPr>
        <p:spPr>
          <a:xfrm>
            <a:off x="7347077" y="3630167"/>
            <a:ext cx="0" cy="419100"/>
          </a:xfrm>
          <a:custGeom>
            <a:avLst/>
            <a:gdLst/>
            <a:ahLst/>
            <a:cxnLst/>
            <a:rect l="l" t="t" r="r" b="b"/>
            <a:pathLst>
              <a:path h="419100">
                <a:moveTo>
                  <a:pt x="0" y="0"/>
                </a:moveTo>
                <a:lnTo>
                  <a:pt x="0" y="419100"/>
                </a:lnTo>
              </a:path>
            </a:pathLst>
          </a:custGeom>
          <a:ln w="38100">
            <a:solidFill>
              <a:srgbClr val="CC0000"/>
            </a:solidFill>
          </a:ln>
        </p:spPr>
        <p:txBody>
          <a:bodyPr wrap="square" lIns="0" tIns="0" rIns="0" bIns="0" rtlCol="0"/>
          <a:lstStyle/>
          <a:p>
            <a:endParaRPr/>
          </a:p>
        </p:txBody>
      </p:sp>
      <p:sp>
        <p:nvSpPr>
          <p:cNvPr id="35" name="object 35"/>
          <p:cNvSpPr/>
          <p:nvPr/>
        </p:nvSpPr>
        <p:spPr>
          <a:xfrm>
            <a:off x="7272320" y="4011167"/>
            <a:ext cx="132080" cy="114300"/>
          </a:xfrm>
          <a:custGeom>
            <a:avLst/>
            <a:gdLst/>
            <a:ahLst/>
            <a:cxnLst/>
            <a:rect l="l" t="t" r="r" b="b"/>
            <a:pathLst>
              <a:path w="132079" h="114300">
                <a:moveTo>
                  <a:pt x="131523" y="63376"/>
                </a:moveTo>
                <a:lnTo>
                  <a:pt x="118259" y="23979"/>
                </a:lnTo>
                <a:lnTo>
                  <a:pt x="83796" y="2345"/>
                </a:lnTo>
                <a:lnTo>
                  <a:pt x="64850" y="0"/>
                </a:lnTo>
                <a:lnTo>
                  <a:pt x="49432" y="1573"/>
                </a:lnTo>
                <a:lnTo>
                  <a:pt x="12564" y="22159"/>
                </a:lnTo>
                <a:lnTo>
                  <a:pt x="0" y="45333"/>
                </a:lnTo>
                <a:lnTo>
                  <a:pt x="989" y="61622"/>
                </a:lnTo>
                <a:lnTo>
                  <a:pt x="20013" y="98006"/>
                </a:lnTo>
                <a:lnTo>
                  <a:pt x="56177" y="113816"/>
                </a:lnTo>
                <a:lnTo>
                  <a:pt x="73696" y="112685"/>
                </a:lnTo>
                <a:lnTo>
                  <a:pt x="113890" y="95536"/>
                </a:lnTo>
                <a:lnTo>
                  <a:pt x="131523" y="63376"/>
                </a:lnTo>
                <a:close/>
              </a:path>
            </a:pathLst>
          </a:custGeom>
          <a:solidFill>
            <a:srgbClr val="000000"/>
          </a:solidFill>
        </p:spPr>
        <p:txBody>
          <a:bodyPr wrap="square" lIns="0" tIns="0" rIns="0" bIns="0" rtlCol="0"/>
          <a:lstStyle/>
          <a:p>
            <a:endParaRPr/>
          </a:p>
        </p:txBody>
      </p:sp>
      <p:sp>
        <p:nvSpPr>
          <p:cNvPr id="36" name="object 36"/>
          <p:cNvSpPr/>
          <p:nvPr/>
        </p:nvSpPr>
        <p:spPr>
          <a:xfrm>
            <a:off x="7272320" y="4011167"/>
            <a:ext cx="132080" cy="114300"/>
          </a:xfrm>
          <a:custGeom>
            <a:avLst/>
            <a:gdLst/>
            <a:ahLst/>
            <a:cxnLst/>
            <a:rect l="l" t="t" r="r" b="b"/>
            <a:pathLst>
              <a:path w="132079" h="114300">
                <a:moveTo>
                  <a:pt x="64850" y="0"/>
                </a:moveTo>
                <a:lnTo>
                  <a:pt x="22870" y="13030"/>
                </a:lnTo>
                <a:lnTo>
                  <a:pt x="0" y="45333"/>
                </a:lnTo>
                <a:lnTo>
                  <a:pt x="989" y="61622"/>
                </a:lnTo>
                <a:lnTo>
                  <a:pt x="20013" y="98006"/>
                </a:lnTo>
                <a:lnTo>
                  <a:pt x="56177" y="113816"/>
                </a:lnTo>
                <a:lnTo>
                  <a:pt x="73696" y="112685"/>
                </a:lnTo>
                <a:lnTo>
                  <a:pt x="113890" y="95536"/>
                </a:lnTo>
                <a:lnTo>
                  <a:pt x="131523" y="63376"/>
                </a:lnTo>
                <a:lnTo>
                  <a:pt x="130038" y="48641"/>
                </a:lnTo>
                <a:lnTo>
                  <a:pt x="108662" y="14497"/>
                </a:lnTo>
                <a:lnTo>
                  <a:pt x="69225" y="119"/>
                </a:lnTo>
                <a:lnTo>
                  <a:pt x="64850" y="0"/>
                </a:lnTo>
                <a:close/>
              </a:path>
            </a:pathLst>
          </a:custGeom>
          <a:ln w="9525">
            <a:solidFill>
              <a:srgbClr val="CC0000"/>
            </a:solidFill>
          </a:ln>
        </p:spPr>
        <p:txBody>
          <a:bodyPr wrap="square" lIns="0" tIns="0" rIns="0" bIns="0" rtlCol="0"/>
          <a:lstStyle/>
          <a:p>
            <a:endParaRPr/>
          </a:p>
        </p:txBody>
      </p:sp>
      <p:sp>
        <p:nvSpPr>
          <p:cNvPr id="37" name="object 37"/>
          <p:cNvSpPr/>
          <p:nvPr/>
        </p:nvSpPr>
        <p:spPr>
          <a:xfrm>
            <a:off x="7042277" y="4125467"/>
            <a:ext cx="590550" cy="0"/>
          </a:xfrm>
          <a:custGeom>
            <a:avLst/>
            <a:gdLst/>
            <a:ahLst/>
            <a:cxnLst/>
            <a:rect l="l" t="t" r="r" b="b"/>
            <a:pathLst>
              <a:path w="590550">
                <a:moveTo>
                  <a:pt x="0" y="0"/>
                </a:moveTo>
                <a:lnTo>
                  <a:pt x="590550" y="0"/>
                </a:lnTo>
              </a:path>
            </a:pathLst>
          </a:custGeom>
          <a:ln w="38100">
            <a:solidFill>
              <a:srgbClr val="CC0000"/>
            </a:solidFill>
          </a:ln>
        </p:spPr>
        <p:txBody>
          <a:bodyPr wrap="square" lIns="0" tIns="0" rIns="0" bIns="0" rtlCol="0"/>
          <a:lstStyle/>
          <a:p>
            <a:endParaRPr/>
          </a:p>
        </p:txBody>
      </p:sp>
      <p:sp>
        <p:nvSpPr>
          <p:cNvPr id="38" name="object 38"/>
          <p:cNvSpPr/>
          <p:nvPr/>
        </p:nvSpPr>
        <p:spPr>
          <a:xfrm>
            <a:off x="7442327" y="473506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38100">
            <a:solidFill>
              <a:srgbClr val="000000"/>
            </a:solidFill>
          </a:ln>
        </p:spPr>
        <p:txBody>
          <a:bodyPr wrap="square" lIns="0" tIns="0" rIns="0" bIns="0" rtlCol="0"/>
          <a:lstStyle/>
          <a:p>
            <a:endParaRPr/>
          </a:p>
        </p:txBody>
      </p:sp>
      <p:sp>
        <p:nvSpPr>
          <p:cNvPr id="39" name="object 39"/>
          <p:cNvSpPr/>
          <p:nvPr/>
        </p:nvSpPr>
        <p:spPr>
          <a:xfrm>
            <a:off x="7442327" y="5039867"/>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40" name="object 40"/>
          <p:cNvSpPr txBox="1"/>
          <p:nvPr/>
        </p:nvSpPr>
        <p:spPr>
          <a:xfrm>
            <a:off x="7570603" y="4444958"/>
            <a:ext cx="1056640"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零件-C</a:t>
            </a:r>
            <a:r>
              <a:rPr sz="1600" b="1" dirty="0">
                <a:latin typeface="微软雅黑"/>
                <a:cs typeface="微软雅黑"/>
              </a:rPr>
              <a:t>/</a:t>
            </a:r>
            <a:r>
              <a:rPr sz="1600" b="1" spc="-5" dirty="0">
                <a:latin typeface="微软雅黑"/>
                <a:cs typeface="微软雅黑"/>
              </a:rPr>
              <a:t> E3</a:t>
            </a:r>
            <a:endParaRPr sz="1600">
              <a:latin typeface="微软雅黑"/>
              <a:cs typeface="微软雅黑"/>
            </a:endParaRPr>
          </a:p>
        </p:txBody>
      </p:sp>
      <p:sp>
        <p:nvSpPr>
          <p:cNvPr id="41" name="object 41"/>
          <p:cNvSpPr txBox="1"/>
          <p:nvPr/>
        </p:nvSpPr>
        <p:spPr>
          <a:xfrm>
            <a:off x="7429633" y="3818028"/>
            <a:ext cx="381000"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类别</a:t>
            </a:r>
            <a:endParaRPr sz="1400">
              <a:latin typeface="微软雅黑"/>
              <a:cs typeface="微软雅黑"/>
            </a:endParaRPr>
          </a:p>
        </p:txBody>
      </p:sp>
      <p:sp>
        <p:nvSpPr>
          <p:cNvPr id="42" name="object 42"/>
          <p:cNvSpPr/>
          <p:nvPr/>
        </p:nvSpPr>
        <p:spPr>
          <a:xfrm>
            <a:off x="6527927" y="4144517"/>
            <a:ext cx="666750" cy="609600"/>
          </a:xfrm>
          <a:custGeom>
            <a:avLst/>
            <a:gdLst/>
            <a:ahLst/>
            <a:cxnLst/>
            <a:rect l="l" t="t" r="r" b="b"/>
            <a:pathLst>
              <a:path w="666750" h="609600">
                <a:moveTo>
                  <a:pt x="666750" y="0"/>
                </a:moveTo>
                <a:lnTo>
                  <a:pt x="666750" y="198882"/>
                </a:lnTo>
                <a:lnTo>
                  <a:pt x="0" y="198882"/>
                </a:lnTo>
                <a:lnTo>
                  <a:pt x="0" y="609600"/>
                </a:lnTo>
              </a:path>
            </a:pathLst>
          </a:custGeom>
          <a:ln w="38100">
            <a:solidFill>
              <a:srgbClr val="CC0000"/>
            </a:solidFill>
          </a:ln>
        </p:spPr>
        <p:txBody>
          <a:bodyPr wrap="square" lIns="0" tIns="0" rIns="0" bIns="0" rtlCol="0"/>
          <a:lstStyle/>
          <a:p>
            <a:endParaRPr/>
          </a:p>
        </p:txBody>
      </p:sp>
      <p:sp>
        <p:nvSpPr>
          <p:cNvPr id="43" name="object 43"/>
          <p:cNvSpPr/>
          <p:nvPr/>
        </p:nvSpPr>
        <p:spPr>
          <a:xfrm>
            <a:off x="7461377" y="4144517"/>
            <a:ext cx="666750" cy="609600"/>
          </a:xfrm>
          <a:custGeom>
            <a:avLst/>
            <a:gdLst/>
            <a:ahLst/>
            <a:cxnLst/>
            <a:rect l="l" t="t" r="r" b="b"/>
            <a:pathLst>
              <a:path w="666750" h="609600">
                <a:moveTo>
                  <a:pt x="0" y="0"/>
                </a:moveTo>
                <a:lnTo>
                  <a:pt x="0" y="198882"/>
                </a:lnTo>
                <a:lnTo>
                  <a:pt x="666750" y="198881"/>
                </a:lnTo>
                <a:lnTo>
                  <a:pt x="666750" y="609600"/>
                </a:lnTo>
              </a:path>
            </a:pathLst>
          </a:custGeom>
          <a:ln w="38100">
            <a:solidFill>
              <a:srgbClr val="CC0000"/>
            </a:solidFill>
          </a:ln>
        </p:spPr>
        <p:txBody>
          <a:bodyPr wrap="square" lIns="0" tIns="0" rIns="0" bIns="0" rtlCol="0"/>
          <a:lstStyle/>
          <a:p>
            <a:endParaRPr/>
          </a:p>
        </p:txBody>
      </p:sp>
      <p:sp>
        <p:nvSpPr>
          <p:cNvPr id="44" name="object 44"/>
          <p:cNvSpPr txBox="1"/>
          <p:nvPr/>
        </p:nvSpPr>
        <p:spPr>
          <a:xfrm>
            <a:off x="1044835" y="1514113"/>
            <a:ext cx="5560060" cy="369332"/>
          </a:xfrm>
          <a:prstGeom prst="rect">
            <a:avLst/>
          </a:prstGeom>
        </p:spPr>
        <p:txBody>
          <a:bodyPr vert="horz" wrap="square" lIns="0" tIns="0" rIns="0" bIns="0" rtlCol="0">
            <a:spAutoFit/>
          </a:bodyPr>
          <a:lstStyle/>
          <a:p>
            <a:pPr marL="12700">
              <a:lnSpc>
                <a:spcPct val="100000"/>
              </a:lnSpc>
            </a:pPr>
            <a:r>
              <a:rPr sz="2400" b="1" spc="-5" dirty="0">
                <a:latin typeface="微软雅黑"/>
              </a:rPr>
              <a:t>完全分类联系与非完全分类联系</a:t>
            </a:r>
          </a:p>
        </p:txBody>
      </p:sp>
      <p:sp>
        <p:nvSpPr>
          <p:cNvPr id="45" name="object 45"/>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完全分类联系与非完全分类联系</a:t>
            </a:r>
            <a:endParaRPr sz="2000">
              <a:latin typeface="华文中宋"/>
              <a:cs typeface="华文中宋"/>
            </a:endParaRPr>
          </a:p>
        </p:txBody>
      </p:sp>
      <p:sp>
        <p:nvSpPr>
          <p:cNvPr id="46" name="标题 6">
            <a:extLst>
              <a:ext uri="{FF2B5EF4-FFF2-40B4-BE49-F238E27FC236}">
                <a16:creationId xmlns:a16="http://schemas.microsoft.com/office/drawing/2014/main" id="{CF808E4E-0163-417E-8061-6712ECE1195C}"/>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83963" y="2852160"/>
            <a:ext cx="810260" cy="177800"/>
          </a:xfrm>
          <a:prstGeom prst="rect">
            <a:avLst/>
          </a:prstGeom>
        </p:spPr>
        <p:txBody>
          <a:bodyPr vert="horz" wrap="square" lIns="0" tIns="0" rIns="0" bIns="0" rtlCol="0">
            <a:spAutoFit/>
          </a:bodyPr>
          <a:lstStyle/>
          <a:p>
            <a:pPr marL="12700">
              <a:lnSpc>
                <a:spcPct val="100000"/>
              </a:lnSpc>
            </a:pPr>
            <a:r>
              <a:rPr sz="1200" b="1" spc="-5" dirty="0">
                <a:latin typeface="微软雅黑"/>
                <a:cs typeface="微软雅黑"/>
              </a:rPr>
              <a:t>实体-A</a:t>
            </a:r>
            <a:r>
              <a:rPr sz="1200" b="1" dirty="0">
                <a:latin typeface="微软雅黑"/>
                <a:cs typeface="微软雅黑"/>
              </a:rPr>
              <a:t>/</a:t>
            </a:r>
            <a:r>
              <a:rPr sz="1200" b="1" spc="-5" dirty="0">
                <a:latin typeface="微软雅黑"/>
                <a:cs typeface="微软雅黑"/>
              </a:rPr>
              <a:t> E1</a:t>
            </a:r>
            <a:endParaRPr sz="1200">
              <a:latin typeface="微软雅黑"/>
              <a:cs typeface="微软雅黑"/>
            </a:endParaRPr>
          </a:p>
        </p:txBody>
      </p:sp>
      <p:sp>
        <p:nvSpPr>
          <p:cNvPr id="4" name="object 4"/>
          <p:cNvSpPr txBox="1"/>
          <p:nvPr/>
        </p:nvSpPr>
        <p:spPr>
          <a:xfrm>
            <a:off x="2640463" y="2881116"/>
            <a:ext cx="810260" cy="177800"/>
          </a:xfrm>
          <a:prstGeom prst="rect">
            <a:avLst/>
          </a:prstGeom>
        </p:spPr>
        <p:txBody>
          <a:bodyPr vert="horz" wrap="square" lIns="0" tIns="0" rIns="0" bIns="0" rtlCol="0">
            <a:spAutoFit/>
          </a:bodyPr>
          <a:lstStyle/>
          <a:p>
            <a:pPr marL="12700">
              <a:lnSpc>
                <a:spcPct val="100000"/>
              </a:lnSpc>
            </a:pPr>
            <a:r>
              <a:rPr sz="1200" b="1" spc="-5" dirty="0">
                <a:latin typeface="微软雅黑"/>
                <a:cs typeface="微软雅黑"/>
              </a:rPr>
              <a:t>实体-A</a:t>
            </a:r>
            <a:r>
              <a:rPr sz="1200" b="1" dirty="0">
                <a:latin typeface="微软雅黑"/>
                <a:cs typeface="微软雅黑"/>
              </a:rPr>
              <a:t>/</a:t>
            </a:r>
            <a:r>
              <a:rPr sz="1200" b="1" spc="-5" dirty="0">
                <a:latin typeface="微软雅黑"/>
                <a:cs typeface="微软雅黑"/>
              </a:rPr>
              <a:t> E1</a:t>
            </a:r>
            <a:endParaRPr sz="1200">
              <a:latin typeface="微软雅黑"/>
              <a:cs typeface="微软雅黑"/>
            </a:endParaRPr>
          </a:p>
        </p:txBody>
      </p:sp>
      <p:sp>
        <p:nvSpPr>
          <p:cNvPr id="5" name="object 5"/>
          <p:cNvSpPr/>
          <p:nvPr/>
        </p:nvSpPr>
        <p:spPr>
          <a:xfrm>
            <a:off x="2429141" y="3077717"/>
            <a:ext cx="1195705" cy="533400"/>
          </a:xfrm>
          <a:custGeom>
            <a:avLst/>
            <a:gdLst/>
            <a:ahLst/>
            <a:cxnLst/>
            <a:rect l="l" t="t" r="r" b="b"/>
            <a:pathLst>
              <a:path w="1195704" h="533400">
                <a:moveTo>
                  <a:pt x="0" y="0"/>
                </a:moveTo>
                <a:lnTo>
                  <a:pt x="0" y="533400"/>
                </a:lnTo>
                <a:lnTo>
                  <a:pt x="1195577" y="533400"/>
                </a:lnTo>
                <a:lnTo>
                  <a:pt x="1195577" y="0"/>
                </a:lnTo>
                <a:lnTo>
                  <a:pt x="0" y="0"/>
                </a:lnTo>
                <a:close/>
              </a:path>
            </a:pathLst>
          </a:custGeom>
          <a:ln w="38099">
            <a:solidFill>
              <a:srgbClr val="000000"/>
            </a:solidFill>
          </a:ln>
        </p:spPr>
        <p:txBody>
          <a:bodyPr wrap="square" lIns="0" tIns="0" rIns="0" bIns="0" rtlCol="0"/>
          <a:lstStyle/>
          <a:p>
            <a:endParaRPr/>
          </a:p>
        </p:txBody>
      </p:sp>
      <p:sp>
        <p:nvSpPr>
          <p:cNvPr id="6" name="object 6"/>
          <p:cNvSpPr/>
          <p:nvPr/>
        </p:nvSpPr>
        <p:spPr>
          <a:xfrm>
            <a:off x="2429141" y="3259073"/>
            <a:ext cx="1195705" cy="0"/>
          </a:xfrm>
          <a:custGeom>
            <a:avLst/>
            <a:gdLst/>
            <a:ahLst/>
            <a:cxnLst/>
            <a:rect l="l" t="t" r="r" b="b"/>
            <a:pathLst>
              <a:path w="1195704">
                <a:moveTo>
                  <a:pt x="0" y="0"/>
                </a:moveTo>
                <a:lnTo>
                  <a:pt x="1195578" y="0"/>
                </a:lnTo>
              </a:path>
            </a:pathLst>
          </a:custGeom>
          <a:ln w="38100">
            <a:solidFill>
              <a:srgbClr val="000000"/>
            </a:solidFill>
          </a:ln>
        </p:spPr>
        <p:txBody>
          <a:bodyPr wrap="square" lIns="0" tIns="0" rIns="0" bIns="0" rtlCol="0"/>
          <a:lstStyle/>
          <a:p>
            <a:endParaRPr/>
          </a:p>
        </p:txBody>
      </p:sp>
      <p:sp>
        <p:nvSpPr>
          <p:cNvPr id="7" name="object 7"/>
          <p:cNvSpPr/>
          <p:nvPr/>
        </p:nvSpPr>
        <p:spPr>
          <a:xfrm>
            <a:off x="1088783" y="4522470"/>
            <a:ext cx="1195705" cy="655320"/>
          </a:xfrm>
          <a:custGeom>
            <a:avLst/>
            <a:gdLst/>
            <a:ahLst/>
            <a:cxnLst/>
            <a:rect l="l" t="t" r="r" b="b"/>
            <a:pathLst>
              <a:path w="1195705" h="655320">
                <a:moveTo>
                  <a:pt x="109728" y="0"/>
                </a:moveTo>
                <a:lnTo>
                  <a:pt x="67757" y="8322"/>
                </a:lnTo>
                <a:lnTo>
                  <a:pt x="33159" y="31056"/>
                </a:lnTo>
                <a:lnTo>
                  <a:pt x="9421" y="64851"/>
                </a:lnTo>
                <a:lnTo>
                  <a:pt x="31" y="106356"/>
                </a:lnTo>
                <a:lnTo>
                  <a:pt x="0" y="546354"/>
                </a:lnTo>
                <a:lnTo>
                  <a:pt x="980" y="560933"/>
                </a:lnTo>
                <a:lnTo>
                  <a:pt x="14657" y="600655"/>
                </a:lnTo>
                <a:lnTo>
                  <a:pt x="41723" y="631747"/>
                </a:lnTo>
                <a:lnTo>
                  <a:pt x="78692" y="650858"/>
                </a:lnTo>
                <a:lnTo>
                  <a:pt x="1086612" y="655319"/>
                </a:lnTo>
                <a:lnTo>
                  <a:pt x="1101241" y="654347"/>
                </a:lnTo>
                <a:lnTo>
                  <a:pt x="1141081" y="640758"/>
                </a:lnTo>
                <a:lnTo>
                  <a:pt x="1172214" y="613797"/>
                </a:lnTo>
                <a:lnTo>
                  <a:pt x="1191256" y="576850"/>
                </a:lnTo>
                <a:lnTo>
                  <a:pt x="1195578" y="108965"/>
                </a:lnTo>
                <a:lnTo>
                  <a:pt x="1194605" y="94336"/>
                </a:lnTo>
                <a:lnTo>
                  <a:pt x="1181016" y="54496"/>
                </a:lnTo>
                <a:lnTo>
                  <a:pt x="1154055" y="23363"/>
                </a:lnTo>
                <a:lnTo>
                  <a:pt x="1117108" y="4321"/>
                </a:lnTo>
                <a:lnTo>
                  <a:pt x="109728" y="0"/>
                </a:lnTo>
                <a:close/>
              </a:path>
            </a:pathLst>
          </a:custGeom>
          <a:ln w="38100">
            <a:solidFill>
              <a:srgbClr val="000000"/>
            </a:solidFill>
          </a:ln>
        </p:spPr>
        <p:txBody>
          <a:bodyPr wrap="square" lIns="0" tIns="0" rIns="0" bIns="0" rtlCol="0"/>
          <a:lstStyle/>
          <a:p>
            <a:endParaRPr/>
          </a:p>
        </p:txBody>
      </p:sp>
      <p:sp>
        <p:nvSpPr>
          <p:cNvPr id="8" name="object 8"/>
          <p:cNvSpPr/>
          <p:nvPr/>
        </p:nvSpPr>
        <p:spPr>
          <a:xfrm>
            <a:off x="1088783" y="4716017"/>
            <a:ext cx="1195705" cy="0"/>
          </a:xfrm>
          <a:custGeom>
            <a:avLst/>
            <a:gdLst/>
            <a:ahLst/>
            <a:cxnLst/>
            <a:rect l="l" t="t" r="r" b="b"/>
            <a:pathLst>
              <a:path w="1195705">
                <a:moveTo>
                  <a:pt x="0" y="0"/>
                </a:moveTo>
                <a:lnTo>
                  <a:pt x="1195578" y="0"/>
                </a:lnTo>
              </a:path>
            </a:pathLst>
          </a:custGeom>
          <a:ln w="38100">
            <a:solidFill>
              <a:srgbClr val="000000"/>
            </a:solidFill>
          </a:ln>
        </p:spPr>
        <p:txBody>
          <a:bodyPr wrap="square" lIns="0" tIns="0" rIns="0" bIns="0" rtlCol="0"/>
          <a:lstStyle/>
          <a:p>
            <a:endParaRPr/>
          </a:p>
        </p:txBody>
      </p:sp>
      <p:sp>
        <p:nvSpPr>
          <p:cNvPr id="9" name="object 9"/>
          <p:cNvSpPr txBox="1"/>
          <p:nvPr/>
        </p:nvSpPr>
        <p:spPr>
          <a:xfrm>
            <a:off x="1326014" y="4331964"/>
            <a:ext cx="80073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实体-B/ E2</a:t>
            </a:r>
            <a:endParaRPr sz="1200">
              <a:latin typeface="微软雅黑"/>
              <a:cs typeface="微软雅黑"/>
            </a:endParaRPr>
          </a:p>
        </p:txBody>
      </p:sp>
      <p:sp>
        <p:nvSpPr>
          <p:cNvPr id="10" name="object 10"/>
          <p:cNvSpPr/>
          <p:nvPr/>
        </p:nvSpPr>
        <p:spPr>
          <a:xfrm>
            <a:off x="3018167" y="3611117"/>
            <a:ext cx="0" cy="207010"/>
          </a:xfrm>
          <a:custGeom>
            <a:avLst/>
            <a:gdLst/>
            <a:ahLst/>
            <a:cxnLst/>
            <a:rect l="l" t="t" r="r" b="b"/>
            <a:pathLst>
              <a:path h="207010">
                <a:moveTo>
                  <a:pt x="0" y="0"/>
                </a:moveTo>
                <a:lnTo>
                  <a:pt x="0" y="206502"/>
                </a:lnTo>
              </a:path>
            </a:pathLst>
          </a:custGeom>
          <a:ln w="38100">
            <a:solidFill>
              <a:srgbClr val="CC0000"/>
            </a:solidFill>
          </a:ln>
        </p:spPr>
        <p:txBody>
          <a:bodyPr wrap="square" lIns="0" tIns="0" rIns="0" bIns="0" rtlCol="0"/>
          <a:lstStyle/>
          <a:p>
            <a:endParaRPr/>
          </a:p>
        </p:txBody>
      </p:sp>
      <p:sp>
        <p:nvSpPr>
          <p:cNvPr id="11" name="object 11"/>
          <p:cNvSpPr/>
          <p:nvPr/>
        </p:nvSpPr>
        <p:spPr>
          <a:xfrm>
            <a:off x="2954341" y="3792473"/>
            <a:ext cx="111760" cy="71120"/>
          </a:xfrm>
          <a:custGeom>
            <a:avLst/>
            <a:gdLst/>
            <a:ahLst/>
            <a:cxnLst/>
            <a:rect l="l" t="t" r="r" b="b"/>
            <a:pathLst>
              <a:path w="111760" h="71120">
                <a:moveTo>
                  <a:pt x="111583" y="42348"/>
                </a:moveTo>
                <a:lnTo>
                  <a:pt x="81188" y="3841"/>
                </a:lnTo>
                <a:lnTo>
                  <a:pt x="56206" y="0"/>
                </a:lnTo>
                <a:lnTo>
                  <a:pt x="39178" y="1651"/>
                </a:lnTo>
                <a:lnTo>
                  <a:pt x="24259" y="6270"/>
                </a:lnTo>
                <a:lnTo>
                  <a:pt x="12232" y="13354"/>
                </a:lnTo>
                <a:lnTo>
                  <a:pt x="3884" y="22401"/>
                </a:lnTo>
                <a:lnTo>
                  <a:pt x="0" y="32907"/>
                </a:lnTo>
                <a:lnTo>
                  <a:pt x="2414" y="44500"/>
                </a:lnTo>
                <a:lnTo>
                  <a:pt x="9362" y="54462"/>
                </a:lnTo>
                <a:lnTo>
                  <a:pt x="20096" y="62401"/>
                </a:lnTo>
                <a:lnTo>
                  <a:pt x="33869" y="67926"/>
                </a:lnTo>
                <a:lnTo>
                  <a:pt x="49933" y="70647"/>
                </a:lnTo>
                <a:lnTo>
                  <a:pt x="68583" y="69318"/>
                </a:lnTo>
                <a:lnTo>
                  <a:pt x="84495" y="65387"/>
                </a:lnTo>
                <a:lnTo>
                  <a:pt x="97248" y="59292"/>
                </a:lnTo>
                <a:lnTo>
                  <a:pt x="106418" y="51467"/>
                </a:lnTo>
                <a:lnTo>
                  <a:pt x="111583" y="42348"/>
                </a:lnTo>
                <a:close/>
              </a:path>
            </a:pathLst>
          </a:custGeom>
          <a:solidFill>
            <a:srgbClr val="000000"/>
          </a:solidFill>
        </p:spPr>
        <p:txBody>
          <a:bodyPr wrap="square" lIns="0" tIns="0" rIns="0" bIns="0" rtlCol="0"/>
          <a:lstStyle/>
          <a:p>
            <a:endParaRPr/>
          </a:p>
        </p:txBody>
      </p:sp>
      <p:sp>
        <p:nvSpPr>
          <p:cNvPr id="12" name="object 12"/>
          <p:cNvSpPr/>
          <p:nvPr/>
        </p:nvSpPr>
        <p:spPr>
          <a:xfrm>
            <a:off x="2954341" y="3792473"/>
            <a:ext cx="111760" cy="71120"/>
          </a:xfrm>
          <a:custGeom>
            <a:avLst/>
            <a:gdLst/>
            <a:ahLst/>
            <a:cxnLst/>
            <a:rect l="l" t="t" r="r" b="b"/>
            <a:pathLst>
              <a:path w="111760" h="71120">
                <a:moveTo>
                  <a:pt x="56206" y="0"/>
                </a:moveTo>
                <a:lnTo>
                  <a:pt x="12232" y="13354"/>
                </a:lnTo>
                <a:lnTo>
                  <a:pt x="0" y="32907"/>
                </a:lnTo>
                <a:lnTo>
                  <a:pt x="2414" y="44500"/>
                </a:lnTo>
                <a:lnTo>
                  <a:pt x="9362" y="54462"/>
                </a:lnTo>
                <a:lnTo>
                  <a:pt x="20096" y="62401"/>
                </a:lnTo>
                <a:lnTo>
                  <a:pt x="33869" y="67926"/>
                </a:lnTo>
                <a:lnTo>
                  <a:pt x="49933" y="70647"/>
                </a:lnTo>
                <a:lnTo>
                  <a:pt x="68583" y="69318"/>
                </a:lnTo>
                <a:lnTo>
                  <a:pt x="84495" y="65387"/>
                </a:lnTo>
                <a:lnTo>
                  <a:pt x="97248" y="59292"/>
                </a:lnTo>
                <a:lnTo>
                  <a:pt x="106418" y="51467"/>
                </a:lnTo>
                <a:lnTo>
                  <a:pt x="111583" y="42348"/>
                </a:lnTo>
                <a:lnTo>
                  <a:pt x="109749" y="29291"/>
                </a:lnTo>
                <a:lnTo>
                  <a:pt x="81188" y="3841"/>
                </a:lnTo>
                <a:lnTo>
                  <a:pt x="56206" y="0"/>
                </a:lnTo>
                <a:close/>
              </a:path>
            </a:pathLst>
          </a:custGeom>
          <a:ln w="38100">
            <a:solidFill>
              <a:srgbClr val="000000"/>
            </a:solidFill>
          </a:ln>
        </p:spPr>
        <p:txBody>
          <a:bodyPr wrap="square" lIns="0" tIns="0" rIns="0" bIns="0" rtlCol="0"/>
          <a:lstStyle/>
          <a:p>
            <a:endParaRPr/>
          </a:p>
        </p:txBody>
      </p:sp>
      <p:sp>
        <p:nvSpPr>
          <p:cNvPr id="13" name="object 13"/>
          <p:cNvSpPr/>
          <p:nvPr/>
        </p:nvSpPr>
        <p:spPr>
          <a:xfrm>
            <a:off x="2763659" y="3877817"/>
            <a:ext cx="494030" cy="0"/>
          </a:xfrm>
          <a:custGeom>
            <a:avLst/>
            <a:gdLst/>
            <a:ahLst/>
            <a:cxnLst/>
            <a:rect l="l" t="t" r="r" b="b"/>
            <a:pathLst>
              <a:path w="494029">
                <a:moveTo>
                  <a:pt x="0" y="0"/>
                </a:moveTo>
                <a:lnTo>
                  <a:pt x="493776" y="0"/>
                </a:lnTo>
              </a:path>
            </a:pathLst>
          </a:custGeom>
          <a:ln w="38100">
            <a:solidFill>
              <a:srgbClr val="CC0000"/>
            </a:solidFill>
          </a:ln>
        </p:spPr>
        <p:txBody>
          <a:bodyPr wrap="square" lIns="0" tIns="0" rIns="0" bIns="0" rtlCol="0"/>
          <a:lstStyle/>
          <a:p>
            <a:endParaRPr/>
          </a:p>
        </p:txBody>
      </p:sp>
      <p:sp>
        <p:nvSpPr>
          <p:cNvPr id="14" name="object 14"/>
          <p:cNvSpPr/>
          <p:nvPr/>
        </p:nvSpPr>
        <p:spPr>
          <a:xfrm>
            <a:off x="2763659" y="3927347"/>
            <a:ext cx="494030" cy="0"/>
          </a:xfrm>
          <a:custGeom>
            <a:avLst/>
            <a:gdLst/>
            <a:ahLst/>
            <a:cxnLst/>
            <a:rect l="l" t="t" r="r" b="b"/>
            <a:pathLst>
              <a:path w="494029">
                <a:moveTo>
                  <a:pt x="0" y="0"/>
                </a:moveTo>
                <a:lnTo>
                  <a:pt x="493776" y="0"/>
                </a:lnTo>
              </a:path>
            </a:pathLst>
          </a:custGeom>
          <a:ln w="38100">
            <a:solidFill>
              <a:srgbClr val="CC0000"/>
            </a:solidFill>
          </a:ln>
        </p:spPr>
        <p:txBody>
          <a:bodyPr wrap="square" lIns="0" tIns="0" rIns="0" bIns="0" rtlCol="0"/>
          <a:lstStyle/>
          <a:p>
            <a:endParaRPr/>
          </a:p>
        </p:txBody>
      </p:sp>
      <p:sp>
        <p:nvSpPr>
          <p:cNvPr id="15" name="object 15"/>
          <p:cNvSpPr/>
          <p:nvPr/>
        </p:nvSpPr>
        <p:spPr>
          <a:xfrm>
            <a:off x="2413139" y="4509515"/>
            <a:ext cx="1195705" cy="656590"/>
          </a:xfrm>
          <a:custGeom>
            <a:avLst/>
            <a:gdLst/>
            <a:ahLst/>
            <a:cxnLst/>
            <a:rect l="l" t="t" r="r" b="b"/>
            <a:pathLst>
              <a:path w="1195704" h="656589">
                <a:moveTo>
                  <a:pt x="108966" y="0"/>
                </a:moveTo>
                <a:lnTo>
                  <a:pt x="67111" y="8438"/>
                </a:lnTo>
                <a:lnTo>
                  <a:pt x="32770" y="31429"/>
                </a:lnTo>
                <a:lnTo>
                  <a:pt x="9293" y="65484"/>
                </a:lnTo>
                <a:lnTo>
                  <a:pt x="30" y="107117"/>
                </a:lnTo>
                <a:lnTo>
                  <a:pt x="0" y="546354"/>
                </a:lnTo>
                <a:lnTo>
                  <a:pt x="966" y="561106"/>
                </a:lnTo>
                <a:lnTo>
                  <a:pt x="14464" y="601186"/>
                </a:lnTo>
                <a:lnTo>
                  <a:pt x="41257" y="632451"/>
                </a:lnTo>
                <a:lnTo>
                  <a:pt x="77994" y="651616"/>
                </a:lnTo>
                <a:lnTo>
                  <a:pt x="1085850" y="656081"/>
                </a:lnTo>
                <a:lnTo>
                  <a:pt x="1100552" y="655122"/>
                </a:lnTo>
                <a:lnTo>
                  <a:pt x="1140515" y="641686"/>
                </a:lnTo>
                <a:lnTo>
                  <a:pt x="1171738" y="614942"/>
                </a:lnTo>
                <a:lnTo>
                  <a:pt x="1190972" y="578137"/>
                </a:lnTo>
                <a:lnTo>
                  <a:pt x="1195578" y="109727"/>
                </a:lnTo>
                <a:lnTo>
                  <a:pt x="1194618" y="95183"/>
                </a:lnTo>
                <a:lnTo>
                  <a:pt x="1181182" y="55401"/>
                </a:lnTo>
                <a:lnTo>
                  <a:pt x="1154438" y="24078"/>
                </a:lnTo>
                <a:lnTo>
                  <a:pt x="1117633" y="4667"/>
                </a:lnTo>
                <a:lnTo>
                  <a:pt x="108966" y="0"/>
                </a:lnTo>
                <a:close/>
              </a:path>
            </a:pathLst>
          </a:custGeom>
          <a:ln w="38100">
            <a:solidFill>
              <a:srgbClr val="000000"/>
            </a:solidFill>
          </a:ln>
        </p:spPr>
        <p:txBody>
          <a:bodyPr wrap="square" lIns="0" tIns="0" rIns="0" bIns="0" rtlCol="0"/>
          <a:lstStyle/>
          <a:p>
            <a:endParaRPr/>
          </a:p>
        </p:txBody>
      </p:sp>
      <p:sp>
        <p:nvSpPr>
          <p:cNvPr id="16" name="object 16"/>
          <p:cNvSpPr/>
          <p:nvPr/>
        </p:nvSpPr>
        <p:spPr>
          <a:xfrm>
            <a:off x="2413139" y="4705350"/>
            <a:ext cx="1195705" cy="0"/>
          </a:xfrm>
          <a:custGeom>
            <a:avLst/>
            <a:gdLst/>
            <a:ahLst/>
            <a:cxnLst/>
            <a:rect l="l" t="t" r="r" b="b"/>
            <a:pathLst>
              <a:path w="1195704">
                <a:moveTo>
                  <a:pt x="0" y="0"/>
                </a:moveTo>
                <a:lnTo>
                  <a:pt x="1195578" y="0"/>
                </a:lnTo>
              </a:path>
            </a:pathLst>
          </a:custGeom>
          <a:ln w="38100">
            <a:solidFill>
              <a:srgbClr val="000000"/>
            </a:solidFill>
          </a:ln>
        </p:spPr>
        <p:txBody>
          <a:bodyPr wrap="square" lIns="0" tIns="0" rIns="0" bIns="0" rtlCol="0"/>
          <a:lstStyle/>
          <a:p>
            <a:endParaRPr/>
          </a:p>
        </p:txBody>
      </p:sp>
      <p:sp>
        <p:nvSpPr>
          <p:cNvPr id="17" name="object 17"/>
          <p:cNvSpPr txBox="1"/>
          <p:nvPr/>
        </p:nvSpPr>
        <p:spPr>
          <a:xfrm>
            <a:off x="2684659" y="4321296"/>
            <a:ext cx="798830"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实体-C/ E3</a:t>
            </a:r>
            <a:endParaRPr sz="1200">
              <a:latin typeface="微软雅黑"/>
              <a:cs typeface="微软雅黑"/>
            </a:endParaRPr>
          </a:p>
        </p:txBody>
      </p:sp>
      <p:sp>
        <p:nvSpPr>
          <p:cNvPr id="18" name="object 18"/>
          <p:cNvSpPr/>
          <p:nvPr/>
        </p:nvSpPr>
        <p:spPr>
          <a:xfrm>
            <a:off x="3687965" y="4498847"/>
            <a:ext cx="1197610" cy="655320"/>
          </a:xfrm>
          <a:custGeom>
            <a:avLst/>
            <a:gdLst/>
            <a:ahLst/>
            <a:cxnLst/>
            <a:rect l="l" t="t" r="r" b="b"/>
            <a:pathLst>
              <a:path w="1197610" h="655320">
                <a:moveTo>
                  <a:pt x="108965" y="0"/>
                </a:moveTo>
                <a:lnTo>
                  <a:pt x="66976" y="8378"/>
                </a:lnTo>
                <a:lnTo>
                  <a:pt x="32564" y="31258"/>
                </a:lnTo>
                <a:lnTo>
                  <a:pt x="9116" y="65252"/>
                </a:lnTo>
                <a:lnTo>
                  <a:pt x="17" y="106976"/>
                </a:lnTo>
                <a:lnTo>
                  <a:pt x="0" y="546354"/>
                </a:lnTo>
                <a:lnTo>
                  <a:pt x="972" y="560983"/>
                </a:lnTo>
                <a:lnTo>
                  <a:pt x="14561" y="600823"/>
                </a:lnTo>
                <a:lnTo>
                  <a:pt x="41522" y="631956"/>
                </a:lnTo>
                <a:lnTo>
                  <a:pt x="78469" y="650998"/>
                </a:lnTo>
                <a:lnTo>
                  <a:pt x="1087373" y="655319"/>
                </a:lnTo>
                <a:lnTo>
                  <a:pt x="1102126" y="654353"/>
                </a:lnTo>
                <a:lnTo>
                  <a:pt x="1142206" y="640855"/>
                </a:lnTo>
                <a:lnTo>
                  <a:pt x="1173471" y="614062"/>
                </a:lnTo>
                <a:lnTo>
                  <a:pt x="1192636" y="577325"/>
                </a:lnTo>
                <a:lnTo>
                  <a:pt x="1197102" y="108965"/>
                </a:lnTo>
                <a:lnTo>
                  <a:pt x="1196135" y="94386"/>
                </a:lnTo>
                <a:lnTo>
                  <a:pt x="1182610" y="54664"/>
                </a:lnTo>
                <a:lnTo>
                  <a:pt x="1155699" y="23572"/>
                </a:lnTo>
                <a:lnTo>
                  <a:pt x="1118685" y="4461"/>
                </a:lnTo>
                <a:lnTo>
                  <a:pt x="108965" y="0"/>
                </a:lnTo>
                <a:close/>
              </a:path>
            </a:pathLst>
          </a:custGeom>
          <a:ln w="38100">
            <a:solidFill>
              <a:srgbClr val="000000"/>
            </a:solidFill>
          </a:ln>
        </p:spPr>
        <p:txBody>
          <a:bodyPr wrap="square" lIns="0" tIns="0" rIns="0" bIns="0" rtlCol="0"/>
          <a:lstStyle/>
          <a:p>
            <a:endParaRPr/>
          </a:p>
        </p:txBody>
      </p:sp>
      <p:sp>
        <p:nvSpPr>
          <p:cNvPr id="19" name="object 19"/>
          <p:cNvSpPr/>
          <p:nvPr/>
        </p:nvSpPr>
        <p:spPr>
          <a:xfrm>
            <a:off x="3687965" y="4692396"/>
            <a:ext cx="1197610" cy="0"/>
          </a:xfrm>
          <a:custGeom>
            <a:avLst/>
            <a:gdLst/>
            <a:ahLst/>
            <a:cxnLst/>
            <a:rect l="l" t="t" r="r" b="b"/>
            <a:pathLst>
              <a:path w="1197610">
                <a:moveTo>
                  <a:pt x="0" y="0"/>
                </a:moveTo>
                <a:lnTo>
                  <a:pt x="1197102" y="0"/>
                </a:lnTo>
              </a:path>
            </a:pathLst>
          </a:custGeom>
          <a:ln w="38100">
            <a:solidFill>
              <a:srgbClr val="000000"/>
            </a:solidFill>
          </a:ln>
        </p:spPr>
        <p:txBody>
          <a:bodyPr wrap="square" lIns="0" tIns="0" rIns="0" bIns="0" rtlCol="0"/>
          <a:lstStyle/>
          <a:p>
            <a:endParaRPr/>
          </a:p>
        </p:txBody>
      </p:sp>
      <p:sp>
        <p:nvSpPr>
          <p:cNvPr id="20" name="object 20"/>
          <p:cNvSpPr txBox="1"/>
          <p:nvPr/>
        </p:nvSpPr>
        <p:spPr>
          <a:xfrm>
            <a:off x="3927481" y="4308342"/>
            <a:ext cx="817244"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实体-D/ E4</a:t>
            </a:r>
            <a:endParaRPr sz="1200">
              <a:latin typeface="微软雅黑"/>
              <a:cs typeface="微软雅黑"/>
            </a:endParaRPr>
          </a:p>
        </p:txBody>
      </p:sp>
      <p:sp>
        <p:nvSpPr>
          <p:cNvPr id="21" name="object 21"/>
          <p:cNvSpPr/>
          <p:nvPr/>
        </p:nvSpPr>
        <p:spPr>
          <a:xfrm>
            <a:off x="3018167" y="3927347"/>
            <a:ext cx="0" cy="571500"/>
          </a:xfrm>
          <a:custGeom>
            <a:avLst/>
            <a:gdLst/>
            <a:ahLst/>
            <a:cxnLst/>
            <a:rect l="l" t="t" r="r" b="b"/>
            <a:pathLst>
              <a:path h="571500">
                <a:moveTo>
                  <a:pt x="0" y="0"/>
                </a:moveTo>
                <a:lnTo>
                  <a:pt x="0" y="571500"/>
                </a:lnTo>
              </a:path>
            </a:pathLst>
          </a:custGeom>
          <a:ln w="38100">
            <a:solidFill>
              <a:srgbClr val="CC0000"/>
            </a:solidFill>
          </a:ln>
        </p:spPr>
        <p:txBody>
          <a:bodyPr wrap="square" lIns="0" tIns="0" rIns="0" bIns="0" rtlCol="0"/>
          <a:lstStyle/>
          <a:p>
            <a:endParaRPr/>
          </a:p>
        </p:txBody>
      </p:sp>
      <p:sp>
        <p:nvSpPr>
          <p:cNvPr id="22" name="object 22"/>
          <p:cNvSpPr/>
          <p:nvPr/>
        </p:nvSpPr>
        <p:spPr>
          <a:xfrm>
            <a:off x="1679333" y="3927347"/>
            <a:ext cx="1211580" cy="595630"/>
          </a:xfrm>
          <a:custGeom>
            <a:avLst/>
            <a:gdLst/>
            <a:ahLst/>
            <a:cxnLst/>
            <a:rect l="l" t="t" r="r" b="b"/>
            <a:pathLst>
              <a:path w="1211580" h="595629">
                <a:moveTo>
                  <a:pt x="1211580" y="0"/>
                </a:moveTo>
                <a:lnTo>
                  <a:pt x="1211580" y="194310"/>
                </a:lnTo>
                <a:lnTo>
                  <a:pt x="0" y="194310"/>
                </a:lnTo>
                <a:lnTo>
                  <a:pt x="0" y="595122"/>
                </a:lnTo>
              </a:path>
            </a:pathLst>
          </a:custGeom>
          <a:ln w="38099">
            <a:solidFill>
              <a:srgbClr val="CC0000"/>
            </a:solidFill>
          </a:ln>
        </p:spPr>
        <p:txBody>
          <a:bodyPr wrap="square" lIns="0" tIns="0" rIns="0" bIns="0" rtlCol="0"/>
          <a:lstStyle/>
          <a:p>
            <a:endParaRPr/>
          </a:p>
        </p:txBody>
      </p:sp>
      <p:sp>
        <p:nvSpPr>
          <p:cNvPr id="23" name="object 23"/>
          <p:cNvSpPr/>
          <p:nvPr/>
        </p:nvSpPr>
        <p:spPr>
          <a:xfrm>
            <a:off x="3146183" y="3927347"/>
            <a:ext cx="1116330" cy="571500"/>
          </a:xfrm>
          <a:custGeom>
            <a:avLst/>
            <a:gdLst/>
            <a:ahLst/>
            <a:cxnLst/>
            <a:rect l="l" t="t" r="r" b="b"/>
            <a:pathLst>
              <a:path w="1116329" h="571500">
                <a:moveTo>
                  <a:pt x="0" y="0"/>
                </a:moveTo>
                <a:lnTo>
                  <a:pt x="0" y="194310"/>
                </a:lnTo>
                <a:lnTo>
                  <a:pt x="1116330" y="194309"/>
                </a:lnTo>
                <a:lnTo>
                  <a:pt x="1116330" y="571499"/>
                </a:lnTo>
              </a:path>
            </a:pathLst>
          </a:custGeom>
          <a:ln w="38100">
            <a:solidFill>
              <a:srgbClr val="CC0000"/>
            </a:solidFill>
          </a:ln>
        </p:spPr>
        <p:txBody>
          <a:bodyPr wrap="square" lIns="0" tIns="0" rIns="0" bIns="0" rtlCol="0"/>
          <a:lstStyle/>
          <a:p>
            <a:endParaRPr/>
          </a:p>
        </p:txBody>
      </p:sp>
      <p:sp>
        <p:nvSpPr>
          <p:cNvPr id="24" name="object 24"/>
          <p:cNvSpPr/>
          <p:nvPr/>
        </p:nvSpPr>
        <p:spPr>
          <a:xfrm>
            <a:off x="7568069" y="3052572"/>
            <a:ext cx="1195070" cy="535305"/>
          </a:xfrm>
          <a:custGeom>
            <a:avLst/>
            <a:gdLst/>
            <a:ahLst/>
            <a:cxnLst/>
            <a:rect l="l" t="t" r="r" b="b"/>
            <a:pathLst>
              <a:path w="1195070" h="535304">
                <a:moveTo>
                  <a:pt x="0" y="0"/>
                </a:moveTo>
                <a:lnTo>
                  <a:pt x="0" y="534923"/>
                </a:lnTo>
                <a:lnTo>
                  <a:pt x="1194816" y="534923"/>
                </a:lnTo>
                <a:lnTo>
                  <a:pt x="1194816" y="0"/>
                </a:lnTo>
                <a:lnTo>
                  <a:pt x="0" y="0"/>
                </a:lnTo>
                <a:close/>
              </a:path>
            </a:pathLst>
          </a:custGeom>
          <a:ln w="38100">
            <a:solidFill>
              <a:srgbClr val="000000"/>
            </a:solidFill>
          </a:ln>
        </p:spPr>
        <p:txBody>
          <a:bodyPr wrap="square" lIns="0" tIns="0" rIns="0" bIns="0" rtlCol="0"/>
          <a:lstStyle/>
          <a:p>
            <a:endParaRPr/>
          </a:p>
        </p:txBody>
      </p:sp>
      <p:sp>
        <p:nvSpPr>
          <p:cNvPr id="25" name="object 25"/>
          <p:cNvSpPr/>
          <p:nvPr/>
        </p:nvSpPr>
        <p:spPr>
          <a:xfrm>
            <a:off x="7568069" y="3234689"/>
            <a:ext cx="1195070" cy="0"/>
          </a:xfrm>
          <a:custGeom>
            <a:avLst/>
            <a:gdLst/>
            <a:ahLst/>
            <a:cxnLst/>
            <a:rect l="l" t="t" r="r" b="b"/>
            <a:pathLst>
              <a:path w="1195070">
                <a:moveTo>
                  <a:pt x="0" y="0"/>
                </a:moveTo>
                <a:lnTo>
                  <a:pt x="1194816" y="0"/>
                </a:lnTo>
              </a:path>
            </a:pathLst>
          </a:custGeom>
          <a:ln w="38100">
            <a:solidFill>
              <a:srgbClr val="000000"/>
            </a:solidFill>
          </a:ln>
        </p:spPr>
        <p:txBody>
          <a:bodyPr wrap="square" lIns="0" tIns="0" rIns="0" bIns="0" rtlCol="0"/>
          <a:lstStyle/>
          <a:p>
            <a:endParaRPr/>
          </a:p>
        </p:txBody>
      </p:sp>
      <p:sp>
        <p:nvSpPr>
          <p:cNvPr id="26" name="object 26"/>
          <p:cNvSpPr/>
          <p:nvPr/>
        </p:nvSpPr>
        <p:spPr>
          <a:xfrm>
            <a:off x="6961505" y="4498847"/>
            <a:ext cx="1195070" cy="655320"/>
          </a:xfrm>
          <a:custGeom>
            <a:avLst/>
            <a:gdLst/>
            <a:ahLst/>
            <a:cxnLst/>
            <a:rect l="l" t="t" r="r" b="b"/>
            <a:pathLst>
              <a:path w="1195070" h="655320">
                <a:moveTo>
                  <a:pt x="108966" y="0"/>
                </a:moveTo>
                <a:lnTo>
                  <a:pt x="66976" y="8378"/>
                </a:lnTo>
                <a:lnTo>
                  <a:pt x="32564" y="31258"/>
                </a:lnTo>
                <a:lnTo>
                  <a:pt x="9116" y="65252"/>
                </a:lnTo>
                <a:lnTo>
                  <a:pt x="17" y="106976"/>
                </a:lnTo>
                <a:lnTo>
                  <a:pt x="0" y="546354"/>
                </a:lnTo>
                <a:lnTo>
                  <a:pt x="972" y="560983"/>
                </a:lnTo>
                <a:lnTo>
                  <a:pt x="14561" y="600823"/>
                </a:lnTo>
                <a:lnTo>
                  <a:pt x="41522" y="631956"/>
                </a:lnTo>
                <a:lnTo>
                  <a:pt x="78469" y="650998"/>
                </a:lnTo>
                <a:lnTo>
                  <a:pt x="1085850" y="655319"/>
                </a:lnTo>
                <a:lnTo>
                  <a:pt x="1100479" y="654347"/>
                </a:lnTo>
                <a:lnTo>
                  <a:pt x="1140319" y="640758"/>
                </a:lnTo>
                <a:lnTo>
                  <a:pt x="1171452" y="613797"/>
                </a:lnTo>
                <a:lnTo>
                  <a:pt x="1190494" y="576850"/>
                </a:lnTo>
                <a:lnTo>
                  <a:pt x="1194816" y="108965"/>
                </a:lnTo>
                <a:lnTo>
                  <a:pt x="1193843" y="94336"/>
                </a:lnTo>
                <a:lnTo>
                  <a:pt x="1180254" y="54496"/>
                </a:lnTo>
                <a:lnTo>
                  <a:pt x="1153293" y="23363"/>
                </a:lnTo>
                <a:lnTo>
                  <a:pt x="1116346" y="4321"/>
                </a:lnTo>
                <a:lnTo>
                  <a:pt x="108966" y="0"/>
                </a:lnTo>
                <a:close/>
              </a:path>
            </a:pathLst>
          </a:custGeom>
          <a:ln w="38100">
            <a:solidFill>
              <a:srgbClr val="000000"/>
            </a:solidFill>
          </a:ln>
        </p:spPr>
        <p:txBody>
          <a:bodyPr wrap="square" lIns="0" tIns="0" rIns="0" bIns="0" rtlCol="0"/>
          <a:lstStyle/>
          <a:p>
            <a:endParaRPr/>
          </a:p>
        </p:txBody>
      </p:sp>
      <p:sp>
        <p:nvSpPr>
          <p:cNvPr id="27" name="object 27"/>
          <p:cNvSpPr/>
          <p:nvPr/>
        </p:nvSpPr>
        <p:spPr>
          <a:xfrm>
            <a:off x="6961517" y="4692396"/>
            <a:ext cx="1195070" cy="0"/>
          </a:xfrm>
          <a:custGeom>
            <a:avLst/>
            <a:gdLst/>
            <a:ahLst/>
            <a:cxnLst/>
            <a:rect l="l" t="t" r="r" b="b"/>
            <a:pathLst>
              <a:path w="1195070">
                <a:moveTo>
                  <a:pt x="0" y="0"/>
                </a:moveTo>
                <a:lnTo>
                  <a:pt x="1194816" y="0"/>
                </a:lnTo>
              </a:path>
            </a:pathLst>
          </a:custGeom>
          <a:ln w="38100">
            <a:solidFill>
              <a:srgbClr val="000000"/>
            </a:solidFill>
          </a:ln>
        </p:spPr>
        <p:txBody>
          <a:bodyPr wrap="square" lIns="0" tIns="0" rIns="0" bIns="0" rtlCol="0"/>
          <a:lstStyle/>
          <a:p>
            <a:endParaRPr/>
          </a:p>
        </p:txBody>
      </p:sp>
      <p:sp>
        <p:nvSpPr>
          <p:cNvPr id="28" name="object 28"/>
          <p:cNvSpPr txBox="1"/>
          <p:nvPr/>
        </p:nvSpPr>
        <p:spPr>
          <a:xfrm>
            <a:off x="7199509" y="4308342"/>
            <a:ext cx="80073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实体-B/ E2</a:t>
            </a:r>
            <a:endParaRPr sz="1200">
              <a:latin typeface="微软雅黑"/>
              <a:cs typeface="微软雅黑"/>
            </a:endParaRPr>
          </a:p>
        </p:txBody>
      </p:sp>
      <p:sp>
        <p:nvSpPr>
          <p:cNvPr id="29" name="object 29"/>
          <p:cNvSpPr/>
          <p:nvPr/>
        </p:nvSpPr>
        <p:spPr>
          <a:xfrm>
            <a:off x="8156320" y="3587496"/>
            <a:ext cx="0" cy="266700"/>
          </a:xfrm>
          <a:custGeom>
            <a:avLst/>
            <a:gdLst/>
            <a:ahLst/>
            <a:cxnLst/>
            <a:rect l="l" t="t" r="r" b="b"/>
            <a:pathLst>
              <a:path h="266700">
                <a:moveTo>
                  <a:pt x="0" y="0"/>
                </a:moveTo>
                <a:lnTo>
                  <a:pt x="0" y="266700"/>
                </a:lnTo>
              </a:path>
            </a:pathLst>
          </a:custGeom>
          <a:ln w="38100">
            <a:solidFill>
              <a:srgbClr val="CC0000"/>
            </a:solidFill>
          </a:ln>
        </p:spPr>
        <p:txBody>
          <a:bodyPr wrap="square" lIns="0" tIns="0" rIns="0" bIns="0" rtlCol="0"/>
          <a:lstStyle/>
          <a:p>
            <a:endParaRPr/>
          </a:p>
        </p:txBody>
      </p:sp>
      <p:sp>
        <p:nvSpPr>
          <p:cNvPr id="30" name="object 30"/>
          <p:cNvSpPr/>
          <p:nvPr/>
        </p:nvSpPr>
        <p:spPr>
          <a:xfrm>
            <a:off x="8093233" y="3830573"/>
            <a:ext cx="110489" cy="73025"/>
          </a:xfrm>
          <a:custGeom>
            <a:avLst/>
            <a:gdLst/>
            <a:ahLst/>
            <a:cxnLst/>
            <a:rect l="l" t="t" r="r" b="b"/>
            <a:pathLst>
              <a:path w="110490" h="73025">
                <a:moveTo>
                  <a:pt x="110048" y="43492"/>
                </a:moveTo>
                <a:lnTo>
                  <a:pt x="80044" y="3897"/>
                </a:lnTo>
                <a:lnTo>
                  <a:pt x="55467" y="0"/>
                </a:lnTo>
                <a:lnTo>
                  <a:pt x="38743" y="1667"/>
                </a:lnTo>
                <a:lnTo>
                  <a:pt x="24009" y="6353"/>
                </a:lnTo>
                <a:lnTo>
                  <a:pt x="12090" y="13580"/>
                </a:lnTo>
                <a:lnTo>
                  <a:pt x="3812" y="22873"/>
                </a:lnTo>
                <a:lnTo>
                  <a:pt x="0" y="33756"/>
                </a:lnTo>
                <a:lnTo>
                  <a:pt x="2408" y="45703"/>
                </a:lnTo>
                <a:lnTo>
                  <a:pt x="9296" y="56012"/>
                </a:lnTo>
                <a:lnTo>
                  <a:pt x="19894" y="64263"/>
                </a:lnTo>
                <a:lnTo>
                  <a:pt x="33430" y="70035"/>
                </a:lnTo>
                <a:lnTo>
                  <a:pt x="49135" y="72908"/>
                </a:lnTo>
                <a:lnTo>
                  <a:pt x="67434" y="71529"/>
                </a:lnTo>
                <a:lnTo>
                  <a:pt x="83118" y="67439"/>
                </a:lnTo>
                <a:lnTo>
                  <a:pt x="95743" y="61098"/>
                </a:lnTo>
                <a:lnTo>
                  <a:pt x="104867" y="52963"/>
                </a:lnTo>
                <a:lnTo>
                  <a:pt x="110048" y="43492"/>
                </a:lnTo>
                <a:close/>
              </a:path>
            </a:pathLst>
          </a:custGeom>
          <a:solidFill>
            <a:srgbClr val="000000"/>
          </a:solidFill>
        </p:spPr>
        <p:txBody>
          <a:bodyPr wrap="square" lIns="0" tIns="0" rIns="0" bIns="0" rtlCol="0"/>
          <a:lstStyle/>
          <a:p>
            <a:endParaRPr/>
          </a:p>
        </p:txBody>
      </p:sp>
      <p:sp>
        <p:nvSpPr>
          <p:cNvPr id="31" name="object 31"/>
          <p:cNvSpPr/>
          <p:nvPr/>
        </p:nvSpPr>
        <p:spPr>
          <a:xfrm>
            <a:off x="8093233" y="3830573"/>
            <a:ext cx="110489" cy="73025"/>
          </a:xfrm>
          <a:custGeom>
            <a:avLst/>
            <a:gdLst/>
            <a:ahLst/>
            <a:cxnLst/>
            <a:rect l="l" t="t" r="r" b="b"/>
            <a:pathLst>
              <a:path w="110490" h="73025">
                <a:moveTo>
                  <a:pt x="55467" y="0"/>
                </a:moveTo>
                <a:lnTo>
                  <a:pt x="12090" y="13580"/>
                </a:lnTo>
                <a:lnTo>
                  <a:pt x="0" y="33756"/>
                </a:lnTo>
                <a:lnTo>
                  <a:pt x="2408" y="45703"/>
                </a:lnTo>
                <a:lnTo>
                  <a:pt x="9296" y="56012"/>
                </a:lnTo>
                <a:lnTo>
                  <a:pt x="19894" y="64263"/>
                </a:lnTo>
                <a:lnTo>
                  <a:pt x="33430" y="70035"/>
                </a:lnTo>
                <a:lnTo>
                  <a:pt x="49135" y="72908"/>
                </a:lnTo>
                <a:lnTo>
                  <a:pt x="67434" y="71529"/>
                </a:lnTo>
                <a:lnTo>
                  <a:pt x="83118" y="67439"/>
                </a:lnTo>
                <a:lnTo>
                  <a:pt x="95743" y="61098"/>
                </a:lnTo>
                <a:lnTo>
                  <a:pt x="104867" y="52963"/>
                </a:lnTo>
                <a:lnTo>
                  <a:pt x="110048" y="43492"/>
                </a:lnTo>
                <a:lnTo>
                  <a:pt x="108239" y="29945"/>
                </a:lnTo>
                <a:lnTo>
                  <a:pt x="80044" y="3897"/>
                </a:lnTo>
                <a:lnTo>
                  <a:pt x="55467" y="0"/>
                </a:lnTo>
                <a:close/>
              </a:path>
            </a:pathLst>
          </a:custGeom>
          <a:ln w="38100">
            <a:solidFill>
              <a:srgbClr val="000000"/>
            </a:solidFill>
          </a:ln>
        </p:spPr>
        <p:txBody>
          <a:bodyPr wrap="square" lIns="0" tIns="0" rIns="0" bIns="0" rtlCol="0"/>
          <a:lstStyle/>
          <a:p>
            <a:endParaRPr/>
          </a:p>
        </p:txBody>
      </p:sp>
      <p:sp>
        <p:nvSpPr>
          <p:cNvPr id="32" name="object 32"/>
          <p:cNvSpPr/>
          <p:nvPr/>
        </p:nvSpPr>
        <p:spPr>
          <a:xfrm>
            <a:off x="7902575" y="3903726"/>
            <a:ext cx="494030" cy="0"/>
          </a:xfrm>
          <a:custGeom>
            <a:avLst/>
            <a:gdLst/>
            <a:ahLst/>
            <a:cxnLst/>
            <a:rect l="l" t="t" r="r" b="b"/>
            <a:pathLst>
              <a:path w="494029">
                <a:moveTo>
                  <a:pt x="0" y="0"/>
                </a:moveTo>
                <a:lnTo>
                  <a:pt x="493776" y="0"/>
                </a:lnTo>
              </a:path>
            </a:pathLst>
          </a:custGeom>
          <a:ln w="38100">
            <a:solidFill>
              <a:srgbClr val="CC0000"/>
            </a:solidFill>
          </a:ln>
        </p:spPr>
        <p:txBody>
          <a:bodyPr wrap="square" lIns="0" tIns="0" rIns="0" bIns="0" rtlCol="0"/>
          <a:lstStyle/>
          <a:p>
            <a:endParaRPr/>
          </a:p>
        </p:txBody>
      </p:sp>
      <p:sp>
        <p:nvSpPr>
          <p:cNvPr id="33" name="object 33"/>
          <p:cNvSpPr/>
          <p:nvPr/>
        </p:nvSpPr>
        <p:spPr>
          <a:xfrm>
            <a:off x="8285098" y="4485894"/>
            <a:ext cx="1195705" cy="656590"/>
          </a:xfrm>
          <a:custGeom>
            <a:avLst/>
            <a:gdLst/>
            <a:ahLst/>
            <a:cxnLst/>
            <a:rect l="l" t="t" r="r" b="b"/>
            <a:pathLst>
              <a:path w="1195704" h="656589">
                <a:moveTo>
                  <a:pt x="109727" y="0"/>
                </a:moveTo>
                <a:lnTo>
                  <a:pt x="67572" y="8278"/>
                </a:lnTo>
                <a:lnTo>
                  <a:pt x="33075" y="30947"/>
                </a:lnTo>
                <a:lnTo>
                  <a:pt x="9484" y="64758"/>
                </a:lnTo>
                <a:lnTo>
                  <a:pt x="46" y="106465"/>
                </a:lnTo>
                <a:lnTo>
                  <a:pt x="0" y="546354"/>
                </a:lnTo>
                <a:lnTo>
                  <a:pt x="959" y="560898"/>
                </a:lnTo>
                <a:lnTo>
                  <a:pt x="14395" y="600680"/>
                </a:lnTo>
                <a:lnTo>
                  <a:pt x="41139" y="632003"/>
                </a:lnTo>
                <a:lnTo>
                  <a:pt x="77944" y="651414"/>
                </a:lnTo>
                <a:lnTo>
                  <a:pt x="1086611" y="656081"/>
                </a:lnTo>
                <a:lnTo>
                  <a:pt x="1101191" y="655101"/>
                </a:lnTo>
                <a:lnTo>
                  <a:pt x="1140913" y="641424"/>
                </a:lnTo>
                <a:lnTo>
                  <a:pt x="1172005" y="614358"/>
                </a:lnTo>
                <a:lnTo>
                  <a:pt x="1191116" y="577389"/>
                </a:lnTo>
                <a:lnTo>
                  <a:pt x="1195577" y="109727"/>
                </a:lnTo>
                <a:lnTo>
                  <a:pt x="1194611" y="94975"/>
                </a:lnTo>
                <a:lnTo>
                  <a:pt x="1181113" y="54895"/>
                </a:lnTo>
                <a:lnTo>
                  <a:pt x="1154320" y="23630"/>
                </a:lnTo>
                <a:lnTo>
                  <a:pt x="1117583" y="4465"/>
                </a:lnTo>
                <a:lnTo>
                  <a:pt x="109727" y="0"/>
                </a:lnTo>
                <a:close/>
              </a:path>
            </a:pathLst>
          </a:custGeom>
          <a:ln w="38100">
            <a:solidFill>
              <a:srgbClr val="000000"/>
            </a:solidFill>
          </a:ln>
        </p:spPr>
        <p:txBody>
          <a:bodyPr wrap="square" lIns="0" tIns="0" rIns="0" bIns="0" rtlCol="0"/>
          <a:lstStyle/>
          <a:p>
            <a:endParaRPr/>
          </a:p>
        </p:txBody>
      </p:sp>
      <p:sp>
        <p:nvSpPr>
          <p:cNvPr id="34" name="object 34"/>
          <p:cNvSpPr/>
          <p:nvPr/>
        </p:nvSpPr>
        <p:spPr>
          <a:xfrm>
            <a:off x="8285098" y="4679441"/>
            <a:ext cx="1195705" cy="0"/>
          </a:xfrm>
          <a:custGeom>
            <a:avLst/>
            <a:gdLst/>
            <a:ahLst/>
            <a:cxnLst/>
            <a:rect l="l" t="t" r="r" b="b"/>
            <a:pathLst>
              <a:path w="1195704">
                <a:moveTo>
                  <a:pt x="0" y="0"/>
                </a:moveTo>
                <a:lnTo>
                  <a:pt x="1195578" y="0"/>
                </a:lnTo>
              </a:path>
            </a:pathLst>
          </a:custGeom>
          <a:ln w="38100">
            <a:solidFill>
              <a:srgbClr val="000000"/>
            </a:solidFill>
          </a:ln>
        </p:spPr>
        <p:txBody>
          <a:bodyPr wrap="square" lIns="0" tIns="0" rIns="0" bIns="0" rtlCol="0"/>
          <a:lstStyle/>
          <a:p>
            <a:endParaRPr/>
          </a:p>
        </p:txBody>
      </p:sp>
      <p:sp>
        <p:nvSpPr>
          <p:cNvPr id="35" name="object 35"/>
          <p:cNvSpPr txBox="1"/>
          <p:nvPr/>
        </p:nvSpPr>
        <p:spPr>
          <a:xfrm>
            <a:off x="8555107" y="4298436"/>
            <a:ext cx="798830"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实体-C/ E3</a:t>
            </a:r>
            <a:endParaRPr sz="1200">
              <a:latin typeface="微软雅黑"/>
              <a:cs typeface="微软雅黑"/>
            </a:endParaRPr>
          </a:p>
        </p:txBody>
      </p:sp>
      <p:sp>
        <p:nvSpPr>
          <p:cNvPr id="36" name="object 36"/>
          <p:cNvSpPr/>
          <p:nvPr/>
        </p:nvSpPr>
        <p:spPr>
          <a:xfrm>
            <a:off x="7552067" y="3903726"/>
            <a:ext cx="478155" cy="595630"/>
          </a:xfrm>
          <a:custGeom>
            <a:avLst/>
            <a:gdLst/>
            <a:ahLst/>
            <a:cxnLst/>
            <a:rect l="l" t="t" r="r" b="b"/>
            <a:pathLst>
              <a:path w="478154" h="595629">
                <a:moveTo>
                  <a:pt x="477774" y="0"/>
                </a:moveTo>
                <a:lnTo>
                  <a:pt x="477774" y="194310"/>
                </a:lnTo>
                <a:lnTo>
                  <a:pt x="0" y="194310"/>
                </a:lnTo>
                <a:lnTo>
                  <a:pt x="0" y="595122"/>
                </a:lnTo>
              </a:path>
            </a:pathLst>
          </a:custGeom>
          <a:ln w="38100">
            <a:solidFill>
              <a:srgbClr val="CC0000"/>
            </a:solidFill>
          </a:ln>
        </p:spPr>
        <p:txBody>
          <a:bodyPr wrap="square" lIns="0" tIns="0" rIns="0" bIns="0" rtlCol="0"/>
          <a:lstStyle/>
          <a:p>
            <a:endParaRPr/>
          </a:p>
        </p:txBody>
      </p:sp>
      <p:sp>
        <p:nvSpPr>
          <p:cNvPr id="37" name="object 37"/>
          <p:cNvSpPr/>
          <p:nvPr/>
        </p:nvSpPr>
        <p:spPr>
          <a:xfrm>
            <a:off x="8253869" y="3914394"/>
            <a:ext cx="478155" cy="595630"/>
          </a:xfrm>
          <a:custGeom>
            <a:avLst/>
            <a:gdLst/>
            <a:ahLst/>
            <a:cxnLst/>
            <a:rect l="l" t="t" r="r" b="b"/>
            <a:pathLst>
              <a:path w="478154" h="595629">
                <a:moveTo>
                  <a:pt x="0" y="0"/>
                </a:moveTo>
                <a:lnTo>
                  <a:pt x="0" y="194310"/>
                </a:lnTo>
                <a:lnTo>
                  <a:pt x="477773" y="194310"/>
                </a:lnTo>
                <a:lnTo>
                  <a:pt x="477773" y="595122"/>
                </a:lnTo>
              </a:path>
            </a:pathLst>
          </a:custGeom>
          <a:ln w="38100">
            <a:solidFill>
              <a:srgbClr val="CC0000"/>
            </a:solidFill>
          </a:ln>
        </p:spPr>
        <p:txBody>
          <a:bodyPr wrap="square" lIns="0" tIns="0" rIns="0" bIns="0" rtlCol="0"/>
          <a:lstStyle/>
          <a:p>
            <a:endParaRPr/>
          </a:p>
        </p:txBody>
      </p:sp>
      <p:sp>
        <p:nvSpPr>
          <p:cNvPr id="38" name="object 38"/>
          <p:cNvSpPr txBox="1"/>
          <p:nvPr/>
        </p:nvSpPr>
        <p:spPr>
          <a:xfrm>
            <a:off x="8395087" y="3745986"/>
            <a:ext cx="787400" cy="177800"/>
          </a:xfrm>
          <a:prstGeom prst="rect">
            <a:avLst/>
          </a:prstGeom>
        </p:spPr>
        <p:txBody>
          <a:bodyPr vert="horz" wrap="square" lIns="0" tIns="0" rIns="0" bIns="0" rtlCol="0">
            <a:spAutoFit/>
          </a:bodyPr>
          <a:lstStyle/>
          <a:p>
            <a:pPr marL="12700">
              <a:lnSpc>
                <a:spcPct val="100000"/>
              </a:lnSpc>
            </a:pPr>
            <a:r>
              <a:rPr sz="1200" b="1" dirty="0">
                <a:solidFill>
                  <a:srgbClr val="CC0000"/>
                </a:solidFill>
                <a:latin typeface="微软雅黑"/>
                <a:cs typeface="微软雅黑"/>
              </a:rPr>
              <a:t>鉴别器属性</a:t>
            </a:r>
            <a:endParaRPr sz="1200">
              <a:latin typeface="微软雅黑"/>
              <a:cs typeface="微软雅黑"/>
            </a:endParaRPr>
          </a:p>
        </p:txBody>
      </p:sp>
      <p:sp>
        <p:nvSpPr>
          <p:cNvPr id="39" name="object 39"/>
          <p:cNvSpPr txBox="1"/>
          <p:nvPr/>
        </p:nvSpPr>
        <p:spPr>
          <a:xfrm>
            <a:off x="3294259" y="3773418"/>
            <a:ext cx="787400" cy="177800"/>
          </a:xfrm>
          <a:prstGeom prst="rect">
            <a:avLst/>
          </a:prstGeom>
        </p:spPr>
        <p:txBody>
          <a:bodyPr vert="horz" wrap="square" lIns="0" tIns="0" rIns="0" bIns="0" rtlCol="0">
            <a:spAutoFit/>
          </a:bodyPr>
          <a:lstStyle/>
          <a:p>
            <a:pPr marL="12700">
              <a:lnSpc>
                <a:spcPct val="100000"/>
              </a:lnSpc>
            </a:pPr>
            <a:r>
              <a:rPr sz="1200" b="1" dirty="0">
                <a:solidFill>
                  <a:srgbClr val="CC0000"/>
                </a:solidFill>
                <a:latin typeface="微软雅黑"/>
                <a:cs typeface="微软雅黑"/>
              </a:rPr>
              <a:t>鉴别器属性</a:t>
            </a:r>
            <a:endParaRPr sz="1200">
              <a:latin typeface="微软雅黑"/>
              <a:cs typeface="微软雅黑"/>
            </a:endParaRPr>
          </a:p>
        </p:txBody>
      </p:sp>
      <p:sp>
        <p:nvSpPr>
          <p:cNvPr id="40" name="object 40"/>
          <p:cNvSpPr/>
          <p:nvPr/>
        </p:nvSpPr>
        <p:spPr>
          <a:xfrm>
            <a:off x="5138813" y="3048000"/>
            <a:ext cx="1489075" cy="481330"/>
          </a:xfrm>
          <a:custGeom>
            <a:avLst/>
            <a:gdLst/>
            <a:ahLst/>
            <a:cxnLst/>
            <a:rect l="l" t="t" r="r" b="b"/>
            <a:pathLst>
              <a:path w="1489075" h="481329">
                <a:moveTo>
                  <a:pt x="1488948" y="240029"/>
                </a:moveTo>
                <a:lnTo>
                  <a:pt x="1479212" y="201090"/>
                </a:lnTo>
                <a:lnTo>
                  <a:pt x="1451024" y="164153"/>
                </a:lnTo>
                <a:lnTo>
                  <a:pt x="1405911" y="129712"/>
                </a:lnTo>
                <a:lnTo>
                  <a:pt x="1345399" y="98261"/>
                </a:lnTo>
                <a:lnTo>
                  <a:pt x="1309846" y="83811"/>
                </a:lnTo>
                <a:lnTo>
                  <a:pt x="1271016" y="70294"/>
                </a:lnTo>
                <a:lnTo>
                  <a:pt x="1229099" y="57771"/>
                </a:lnTo>
                <a:lnTo>
                  <a:pt x="1184288" y="46305"/>
                </a:lnTo>
                <a:lnTo>
                  <a:pt x="1136772" y="35956"/>
                </a:lnTo>
                <a:lnTo>
                  <a:pt x="1086743" y="26787"/>
                </a:lnTo>
                <a:lnTo>
                  <a:pt x="1034391" y="18859"/>
                </a:lnTo>
                <a:lnTo>
                  <a:pt x="979907" y="12234"/>
                </a:lnTo>
                <a:lnTo>
                  <a:pt x="923483" y="6974"/>
                </a:lnTo>
                <a:lnTo>
                  <a:pt x="865308" y="3140"/>
                </a:lnTo>
                <a:lnTo>
                  <a:pt x="805575" y="795"/>
                </a:lnTo>
                <a:lnTo>
                  <a:pt x="744474" y="0"/>
                </a:lnTo>
                <a:lnTo>
                  <a:pt x="683372" y="795"/>
                </a:lnTo>
                <a:lnTo>
                  <a:pt x="623639" y="3140"/>
                </a:lnTo>
                <a:lnTo>
                  <a:pt x="565464" y="6974"/>
                </a:lnTo>
                <a:lnTo>
                  <a:pt x="509040" y="12234"/>
                </a:lnTo>
                <a:lnTo>
                  <a:pt x="454556" y="18859"/>
                </a:lnTo>
                <a:lnTo>
                  <a:pt x="402204" y="26787"/>
                </a:lnTo>
                <a:lnTo>
                  <a:pt x="352175" y="35956"/>
                </a:lnTo>
                <a:lnTo>
                  <a:pt x="304659" y="46305"/>
                </a:lnTo>
                <a:lnTo>
                  <a:pt x="259848" y="57771"/>
                </a:lnTo>
                <a:lnTo>
                  <a:pt x="217932" y="70294"/>
                </a:lnTo>
                <a:lnTo>
                  <a:pt x="179101" y="83811"/>
                </a:lnTo>
                <a:lnTo>
                  <a:pt x="143548" y="98261"/>
                </a:lnTo>
                <a:lnTo>
                  <a:pt x="83036" y="129712"/>
                </a:lnTo>
                <a:lnTo>
                  <a:pt x="37923" y="164153"/>
                </a:lnTo>
                <a:lnTo>
                  <a:pt x="9735" y="201090"/>
                </a:lnTo>
                <a:lnTo>
                  <a:pt x="0" y="240030"/>
                </a:lnTo>
                <a:lnTo>
                  <a:pt x="2465" y="259827"/>
                </a:lnTo>
                <a:lnTo>
                  <a:pt x="21618" y="298013"/>
                </a:lnTo>
                <a:lnTo>
                  <a:pt x="58459" y="333910"/>
                </a:lnTo>
                <a:lnTo>
                  <a:pt x="111463" y="367030"/>
                </a:lnTo>
                <a:lnTo>
                  <a:pt x="179101" y="396883"/>
                </a:lnTo>
                <a:lnTo>
                  <a:pt x="217932" y="410432"/>
                </a:lnTo>
                <a:lnTo>
                  <a:pt x="259848" y="422980"/>
                </a:lnTo>
                <a:lnTo>
                  <a:pt x="304659" y="434468"/>
                </a:lnTo>
                <a:lnTo>
                  <a:pt x="352175" y="444832"/>
                </a:lnTo>
                <a:lnTo>
                  <a:pt x="402204" y="454014"/>
                </a:lnTo>
                <a:lnTo>
                  <a:pt x="454556" y="461950"/>
                </a:lnTo>
                <a:lnTo>
                  <a:pt x="509040" y="468581"/>
                </a:lnTo>
                <a:lnTo>
                  <a:pt x="565464" y="473844"/>
                </a:lnTo>
                <a:lnTo>
                  <a:pt x="623639" y="477680"/>
                </a:lnTo>
                <a:lnTo>
                  <a:pt x="683372" y="480026"/>
                </a:lnTo>
                <a:lnTo>
                  <a:pt x="744474" y="480822"/>
                </a:lnTo>
                <a:lnTo>
                  <a:pt x="805575" y="480026"/>
                </a:lnTo>
                <a:lnTo>
                  <a:pt x="865308" y="477680"/>
                </a:lnTo>
                <a:lnTo>
                  <a:pt x="923483" y="473844"/>
                </a:lnTo>
                <a:lnTo>
                  <a:pt x="979907" y="468581"/>
                </a:lnTo>
                <a:lnTo>
                  <a:pt x="1034391" y="461950"/>
                </a:lnTo>
                <a:lnTo>
                  <a:pt x="1086743" y="454014"/>
                </a:lnTo>
                <a:lnTo>
                  <a:pt x="1136772" y="444832"/>
                </a:lnTo>
                <a:lnTo>
                  <a:pt x="1184288" y="434468"/>
                </a:lnTo>
                <a:lnTo>
                  <a:pt x="1229099" y="422980"/>
                </a:lnTo>
                <a:lnTo>
                  <a:pt x="1271016" y="410432"/>
                </a:lnTo>
                <a:lnTo>
                  <a:pt x="1309846" y="396883"/>
                </a:lnTo>
                <a:lnTo>
                  <a:pt x="1345399" y="382395"/>
                </a:lnTo>
                <a:lnTo>
                  <a:pt x="1405911" y="350848"/>
                </a:lnTo>
                <a:lnTo>
                  <a:pt x="1451024" y="316278"/>
                </a:lnTo>
                <a:lnTo>
                  <a:pt x="1479212" y="279176"/>
                </a:lnTo>
                <a:lnTo>
                  <a:pt x="1488948" y="240029"/>
                </a:lnTo>
                <a:close/>
              </a:path>
            </a:pathLst>
          </a:custGeom>
          <a:solidFill>
            <a:srgbClr val="CCCCFF"/>
          </a:solidFill>
        </p:spPr>
        <p:txBody>
          <a:bodyPr wrap="square" lIns="0" tIns="0" rIns="0" bIns="0" rtlCol="0"/>
          <a:lstStyle/>
          <a:p>
            <a:endParaRPr/>
          </a:p>
        </p:txBody>
      </p:sp>
      <p:sp>
        <p:nvSpPr>
          <p:cNvPr id="41" name="object 41"/>
          <p:cNvSpPr txBox="1"/>
          <p:nvPr/>
        </p:nvSpPr>
        <p:spPr>
          <a:xfrm>
            <a:off x="5410333" y="3178698"/>
            <a:ext cx="946150" cy="254000"/>
          </a:xfrm>
          <a:prstGeom prst="rect">
            <a:avLst/>
          </a:prstGeom>
        </p:spPr>
        <p:txBody>
          <a:bodyPr vert="horz" wrap="square" lIns="0" tIns="0" rIns="0" bIns="0" rtlCol="0">
            <a:spAutoFit/>
          </a:bodyPr>
          <a:lstStyle/>
          <a:p>
            <a:pPr marL="12700">
              <a:lnSpc>
                <a:spcPts val="2155"/>
              </a:lnSpc>
            </a:pPr>
            <a:r>
              <a:rPr sz="1800" b="1" dirty="0">
                <a:latin typeface="宋体"/>
                <a:cs typeface="宋体"/>
              </a:rPr>
              <a:t>一般实体</a:t>
            </a:r>
            <a:endParaRPr sz="1800">
              <a:latin typeface="宋体"/>
              <a:cs typeface="宋体"/>
            </a:endParaRPr>
          </a:p>
        </p:txBody>
      </p:sp>
      <p:sp>
        <p:nvSpPr>
          <p:cNvPr id="42" name="object 42"/>
          <p:cNvSpPr/>
          <p:nvPr/>
        </p:nvSpPr>
        <p:spPr>
          <a:xfrm>
            <a:off x="5157863" y="3943350"/>
            <a:ext cx="1489075" cy="481330"/>
          </a:xfrm>
          <a:custGeom>
            <a:avLst/>
            <a:gdLst/>
            <a:ahLst/>
            <a:cxnLst/>
            <a:rect l="l" t="t" r="r" b="b"/>
            <a:pathLst>
              <a:path w="1489075" h="481329">
                <a:moveTo>
                  <a:pt x="1488948" y="240029"/>
                </a:moveTo>
                <a:lnTo>
                  <a:pt x="1479212" y="201090"/>
                </a:lnTo>
                <a:lnTo>
                  <a:pt x="1451024" y="164153"/>
                </a:lnTo>
                <a:lnTo>
                  <a:pt x="1405911" y="129712"/>
                </a:lnTo>
                <a:lnTo>
                  <a:pt x="1345399" y="98261"/>
                </a:lnTo>
                <a:lnTo>
                  <a:pt x="1309846" y="83811"/>
                </a:lnTo>
                <a:lnTo>
                  <a:pt x="1271016" y="70294"/>
                </a:lnTo>
                <a:lnTo>
                  <a:pt x="1229099" y="57771"/>
                </a:lnTo>
                <a:lnTo>
                  <a:pt x="1184288" y="46305"/>
                </a:lnTo>
                <a:lnTo>
                  <a:pt x="1136772" y="35956"/>
                </a:lnTo>
                <a:lnTo>
                  <a:pt x="1086743" y="26787"/>
                </a:lnTo>
                <a:lnTo>
                  <a:pt x="1034391" y="18859"/>
                </a:lnTo>
                <a:lnTo>
                  <a:pt x="979907" y="12234"/>
                </a:lnTo>
                <a:lnTo>
                  <a:pt x="923483" y="6974"/>
                </a:lnTo>
                <a:lnTo>
                  <a:pt x="865308" y="3140"/>
                </a:lnTo>
                <a:lnTo>
                  <a:pt x="805575" y="795"/>
                </a:lnTo>
                <a:lnTo>
                  <a:pt x="744474" y="0"/>
                </a:lnTo>
                <a:lnTo>
                  <a:pt x="683372" y="795"/>
                </a:lnTo>
                <a:lnTo>
                  <a:pt x="623639" y="3140"/>
                </a:lnTo>
                <a:lnTo>
                  <a:pt x="565464" y="6974"/>
                </a:lnTo>
                <a:lnTo>
                  <a:pt x="509040" y="12234"/>
                </a:lnTo>
                <a:lnTo>
                  <a:pt x="454556" y="18859"/>
                </a:lnTo>
                <a:lnTo>
                  <a:pt x="402204" y="26787"/>
                </a:lnTo>
                <a:lnTo>
                  <a:pt x="352175" y="35956"/>
                </a:lnTo>
                <a:lnTo>
                  <a:pt x="304659" y="46305"/>
                </a:lnTo>
                <a:lnTo>
                  <a:pt x="259848" y="57771"/>
                </a:lnTo>
                <a:lnTo>
                  <a:pt x="217932" y="70294"/>
                </a:lnTo>
                <a:lnTo>
                  <a:pt x="179101" y="83811"/>
                </a:lnTo>
                <a:lnTo>
                  <a:pt x="143548" y="98261"/>
                </a:lnTo>
                <a:lnTo>
                  <a:pt x="83036" y="129712"/>
                </a:lnTo>
                <a:lnTo>
                  <a:pt x="37923" y="164153"/>
                </a:lnTo>
                <a:lnTo>
                  <a:pt x="9735" y="201090"/>
                </a:lnTo>
                <a:lnTo>
                  <a:pt x="0" y="240030"/>
                </a:lnTo>
                <a:lnTo>
                  <a:pt x="2465" y="259827"/>
                </a:lnTo>
                <a:lnTo>
                  <a:pt x="21618" y="298013"/>
                </a:lnTo>
                <a:lnTo>
                  <a:pt x="58459" y="333910"/>
                </a:lnTo>
                <a:lnTo>
                  <a:pt x="111463" y="367030"/>
                </a:lnTo>
                <a:lnTo>
                  <a:pt x="179101" y="396883"/>
                </a:lnTo>
                <a:lnTo>
                  <a:pt x="217932" y="410432"/>
                </a:lnTo>
                <a:lnTo>
                  <a:pt x="259848" y="422980"/>
                </a:lnTo>
                <a:lnTo>
                  <a:pt x="304659" y="434468"/>
                </a:lnTo>
                <a:lnTo>
                  <a:pt x="352175" y="444832"/>
                </a:lnTo>
                <a:lnTo>
                  <a:pt x="402204" y="454014"/>
                </a:lnTo>
                <a:lnTo>
                  <a:pt x="454556" y="461950"/>
                </a:lnTo>
                <a:lnTo>
                  <a:pt x="509040" y="468581"/>
                </a:lnTo>
                <a:lnTo>
                  <a:pt x="565464" y="473844"/>
                </a:lnTo>
                <a:lnTo>
                  <a:pt x="623639" y="477680"/>
                </a:lnTo>
                <a:lnTo>
                  <a:pt x="683372" y="480026"/>
                </a:lnTo>
                <a:lnTo>
                  <a:pt x="744474" y="480822"/>
                </a:lnTo>
                <a:lnTo>
                  <a:pt x="805575" y="480026"/>
                </a:lnTo>
                <a:lnTo>
                  <a:pt x="865308" y="477680"/>
                </a:lnTo>
                <a:lnTo>
                  <a:pt x="923483" y="473844"/>
                </a:lnTo>
                <a:lnTo>
                  <a:pt x="979907" y="468581"/>
                </a:lnTo>
                <a:lnTo>
                  <a:pt x="1034391" y="461950"/>
                </a:lnTo>
                <a:lnTo>
                  <a:pt x="1086743" y="454014"/>
                </a:lnTo>
                <a:lnTo>
                  <a:pt x="1136772" y="444832"/>
                </a:lnTo>
                <a:lnTo>
                  <a:pt x="1184288" y="434468"/>
                </a:lnTo>
                <a:lnTo>
                  <a:pt x="1229099" y="422980"/>
                </a:lnTo>
                <a:lnTo>
                  <a:pt x="1271016" y="410432"/>
                </a:lnTo>
                <a:lnTo>
                  <a:pt x="1309846" y="396883"/>
                </a:lnTo>
                <a:lnTo>
                  <a:pt x="1345399" y="382395"/>
                </a:lnTo>
                <a:lnTo>
                  <a:pt x="1405911" y="350848"/>
                </a:lnTo>
                <a:lnTo>
                  <a:pt x="1451024" y="316278"/>
                </a:lnTo>
                <a:lnTo>
                  <a:pt x="1479212" y="279176"/>
                </a:lnTo>
                <a:lnTo>
                  <a:pt x="1488948" y="240029"/>
                </a:lnTo>
                <a:close/>
              </a:path>
            </a:pathLst>
          </a:custGeom>
          <a:solidFill>
            <a:srgbClr val="CCCCFF"/>
          </a:solidFill>
        </p:spPr>
        <p:txBody>
          <a:bodyPr wrap="square" lIns="0" tIns="0" rIns="0" bIns="0" rtlCol="0"/>
          <a:lstStyle/>
          <a:p>
            <a:endParaRPr/>
          </a:p>
        </p:txBody>
      </p:sp>
      <p:sp>
        <p:nvSpPr>
          <p:cNvPr id="43" name="object 43"/>
          <p:cNvSpPr txBox="1"/>
          <p:nvPr/>
        </p:nvSpPr>
        <p:spPr>
          <a:xfrm>
            <a:off x="5429383" y="4074048"/>
            <a:ext cx="946150" cy="254000"/>
          </a:xfrm>
          <a:prstGeom prst="rect">
            <a:avLst/>
          </a:prstGeom>
        </p:spPr>
        <p:txBody>
          <a:bodyPr vert="horz" wrap="square" lIns="0" tIns="0" rIns="0" bIns="0" rtlCol="0">
            <a:spAutoFit/>
          </a:bodyPr>
          <a:lstStyle/>
          <a:p>
            <a:pPr marL="12700">
              <a:lnSpc>
                <a:spcPts val="2155"/>
              </a:lnSpc>
            </a:pPr>
            <a:r>
              <a:rPr sz="1800" b="1" dirty="0">
                <a:latin typeface="宋体"/>
                <a:cs typeface="宋体"/>
              </a:rPr>
              <a:t>分类实体</a:t>
            </a:r>
            <a:endParaRPr sz="1800">
              <a:latin typeface="宋体"/>
              <a:cs typeface="宋体"/>
            </a:endParaRPr>
          </a:p>
        </p:txBody>
      </p:sp>
      <p:sp>
        <p:nvSpPr>
          <p:cNvPr id="44" name="object 44"/>
          <p:cNvSpPr txBox="1"/>
          <p:nvPr/>
        </p:nvSpPr>
        <p:spPr>
          <a:xfrm>
            <a:off x="1038740" y="1423128"/>
            <a:ext cx="4519295" cy="1102866"/>
          </a:xfrm>
          <a:prstGeom prst="rect">
            <a:avLst/>
          </a:prstGeom>
        </p:spPr>
        <p:txBody>
          <a:bodyPr vert="horz" wrap="square" lIns="0" tIns="0" rIns="0" bIns="0" rtlCol="0">
            <a:spAutoFit/>
          </a:bodyPr>
          <a:lstStyle/>
          <a:p>
            <a:pPr marL="12700">
              <a:lnSpc>
                <a:spcPct val="100000"/>
              </a:lnSpc>
            </a:pPr>
            <a:r>
              <a:rPr sz="2000" spc="-5" dirty="0">
                <a:latin typeface="Wingdings"/>
                <a:cs typeface="Wingdings"/>
              </a:rPr>
              <a:t></a:t>
            </a:r>
            <a:r>
              <a:rPr sz="2000" b="1" spc="-5" dirty="0">
                <a:latin typeface="微软雅黑"/>
                <a:cs typeface="微软雅黑"/>
              </a:rPr>
              <a:t>关于分类联系的规则：工程化的要求</a:t>
            </a:r>
            <a:endParaRPr sz="2000" b="1" dirty="0">
              <a:latin typeface="微软雅黑"/>
              <a:cs typeface="微软雅黑"/>
            </a:endParaRPr>
          </a:p>
          <a:p>
            <a:pPr marL="469265">
              <a:lnSpc>
                <a:spcPct val="100000"/>
              </a:lnSpc>
              <a:spcBef>
                <a:spcPts val="660"/>
              </a:spcBef>
            </a:pPr>
            <a:r>
              <a:rPr sz="2000" dirty="0">
                <a:solidFill>
                  <a:srgbClr val="CC0000"/>
                </a:solidFill>
                <a:latin typeface="Wingdings"/>
                <a:cs typeface="Wingdings"/>
              </a:rPr>
              <a:t></a:t>
            </a:r>
            <a:r>
              <a:rPr sz="2000" b="1" spc="-5" dirty="0">
                <a:solidFill>
                  <a:srgbClr val="CC0000"/>
                </a:solidFill>
                <a:latin typeface="微软雅黑"/>
                <a:cs typeface="微软雅黑"/>
              </a:rPr>
              <a:t>一圆圈带两横线</a:t>
            </a:r>
            <a:r>
              <a:rPr sz="2000" spc="-5" dirty="0">
                <a:latin typeface="微软雅黑"/>
                <a:cs typeface="微软雅黑"/>
              </a:rPr>
              <a:t>：完全分类联系</a:t>
            </a:r>
            <a:endParaRPr sz="2000" dirty="0">
              <a:latin typeface="微软雅黑"/>
              <a:cs typeface="微软雅黑"/>
            </a:endParaRPr>
          </a:p>
          <a:p>
            <a:pPr marL="469265">
              <a:lnSpc>
                <a:spcPct val="100000"/>
              </a:lnSpc>
              <a:spcBef>
                <a:spcPts val="725"/>
              </a:spcBef>
            </a:pPr>
            <a:r>
              <a:rPr sz="2000" dirty="0">
                <a:solidFill>
                  <a:srgbClr val="CC0000"/>
                </a:solidFill>
                <a:latin typeface="Wingdings"/>
                <a:cs typeface="Wingdings"/>
              </a:rPr>
              <a:t></a:t>
            </a:r>
            <a:r>
              <a:rPr sz="2000" b="1" spc="-5" dirty="0">
                <a:solidFill>
                  <a:srgbClr val="CC0000"/>
                </a:solidFill>
                <a:latin typeface="微软雅黑"/>
                <a:cs typeface="微软雅黑"/>
              </a:rPr>
              <a:t>一圆圈带一横线</a:t>
            </a:r>
            <a:r>
              <a:rPr sz="2000" spc="-5" dirty="0">
                <a:latin typeface="微软雅黑"/>
                <a:cs typeface="微软雅黑"/>
              </a:rPr>
              <a:t>：非完全分类联系</a:t>
            </a:r>
            <a:endParaRPr sz="2000" dirty="0">
              <a:latin typeface="微软雅黑"/>
              <a:cs typeface="微软雅黑"/>
            </a:endParaRPr>
          </a:p>
        </p:txBody>
      </p:sp>
      <p:sp>
        <p:nvSpPr>
          <p:cNvPr id="45" name="object 45"/>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一些规则</a:t>
            </a:r>
            <a:endParaRPr sz="2000">
              <a:latin typeface="华文中宋"/>
              <a:cs typeface="华文中宋"/>
            </a:endParaRPr>
          </a:p>
        </p:txBody>
      </p:sp>
      <p:sp>
        <p:nvSpPr>
          <p:cNvPr id="46" name="object 46"/>
          <p:cNvSpPr/>
          <p:nvPr/>
        </p:nvSpPr>
        <p:spPr>
          <a:xfrm>
            <a:off x="5260733" y="5749290"/>
            <a:ext cx="329565" cy="386715"/>
          </a:xfrm>
          <a:custGeom>
            <a:avLst/>
            <a:gdLst/>
            <a:ahLst/>
            <a:cxnLst/>
            <a:rect l="l" t="t" r="r" b="b"/>
            <a:pathLst>
              <a:path w="329564" h="386714">
                <a:moveTo>
                  <a:pt x="0" y="386334"/>
                </a:moveTo>
                <a:lnTo>
                  <a:pt x="329184" y="0"/>
                </a:lnTo>
              </a:path>
            </a:pathLst>
          </a:custGeom>
          <a:ln w="28575">
            <a:solidFill>
              <a:srgbClr val="CC0000"/>
            </a:solidFill>
          </a:ln>
        </p:spPr>
        <p:txBody>
          <a:bodyPr wrap="square" lIns="0" tIns="0" rIns="0" bIns="0" rtlCol="0"/>
          <a:lstStyle/>
          <a:p>
            <a:endParaRPr/>
          </a:p>
        </p:txBody>
      </p:sp>
      <p:sp>
        <p:nvSpPr>
          <p:cNvPr id="47" name="object 47"/>
          <p:cNvSpPr/>
          <p:nvPr/>
        </p:nvSpPr>
        <p:spPr>
          <a:xfrm>
            <a:off x="2846717" y="5577840"/>
            <a:ext cx="4572000" cy="901065"/>
          </a:xfrm>
          <a:custGeom>
            <a:avLst/>
            <a:gdLst/>
            <a:ahLst/>
            <a:cxnLst/>
            <a:rect l="l" t="t" r="r" b="b"/>
            <a:pathLst>
              <a:path w="4572000" h="901064">
                <a:moveTo>
                  <a:pt x="0" y="0"/>
                </a:moveTo>
                <a:lnTo>
                  <a:pt x="0" y="900684"/>
                </a:lnTo>
                <a:lnTo>
                  <a:pt x="4572000" y="900684"/>
                </a:lnTo>
                <a:lnTo>
                  <a:pt x="4572000" y="0"/>
                </a:lnTo>
                <a:lnTo>
                  <a:pt x="0" y="0"/>
                </a:lnTo>
                <a:close/>
              </a:path>
            </a:pathLst>
          </a:custGeom>
          <a:ln w="12700">
            <a:solidFill>
              <a:srgbClr val="000000"/>
            </a:solidFill>
          </a:ln>
        </p:spPr>
        <p:txBody>
          <a:bodyPr wrap="square" lIns="0" tIns="0" rIns="0" bIns="0" rtlCol="0"/>
          <a:lstStyle/>
          <a:p>
            <a:endParaRPr/>
          </a:p>
        </p:txBody>
      </p:sp>
      <p:sp>
        <p:nvSpPr>
          <p:cNvPr id="48" name="object 48"/>
          <p:cNvSpPr/>
          <p:nvPr/>
        </p:nvSpPr>
        <p:spPr>
          <a:xfrm>
            <a:off x="7264793" y="5527547"/>
            <a:ext cx="1328420" cy="1092200"/>
          </a:xfrm>
          <a:custGeom>
            <a:avLst/>
            <a:gdLst/>
            <a:ahLst/>
            <a:cxnLst/>
            <a:rect l="l" t="t" r="r" b="b"/>
            <a:pathLst>
              <a:path w="1328420" h="1092200">
                <a:moveTo>
                  <a:pt x="1328166" y="545592"/>
                </a:moveTo>
                <a:lnTo>
                  <a:pt x="1325965" y="500889"/>
                </a:lnTo>
                <a:lnTo>
                  <a:pt x="1319478" y="457174"/>
                </a:lnTo>
                <a:lnTo>
                  <a:pt x="1308875" y="414587"/>
                </a:lnTo>
                <a:lnTo>
                  <a:pt x="1294327" y="373270"/>
                </a:lnTo>
                <a:lnTo>
                  <a:pt x="1276004" y="333363"/>
                </a:lnTo>
                <a:lnTo>
                  <a:pt x="1254079" y="295007"/>
                </a:lnTo>
                <a:lnTo>
                  <a:pt x="1228720" y="258344"/>
                </a:lnTo>
                <a:lnTo>
                  <a:pt x="1200101" y="223515"/>
                </a:lnTo>
                <a:lnTo>
                  <a:pt x="1168390" y="190662"/>
                </a:lnTo>
                <a:lnTo>
                  <a:pt x="1133760" y="159924"/>
                </a:lnTo>
                <a:lnTo>
                  <a:pt x="1096381" y="131444"/>
                </a:lnTo>
                <a:lnTo>
                  <a:pt x="1056424" y="105363"/>
                </a:lnTo>
                <a:lnTo>
                  <a:pt x="1014060" y="81821"/>
                </a:lnTo>
                <a:lnTo>
                  <a:pt x="969459" y="60960"/>
                </a:lnTo>
                <a:lnTo>
                  <a:pt x="922793" y="42922"/>
                </a:lnTo>
                <a:lnTo>
                  <a:pt x="874233" y="27846"/>
                </a:lnTo>
                <a:lnTo>
                  <a:pt x="823949" y="15875"/>
                </a:lnTo>
                <a:lnTo>
                  <a:pt x="772112" y="7149"/>
                </a:lnTo>
                <a:lnTo>
                  <a:pt x="718893" y="1810"/>
                </a:lnTo>
                <a:lnTo>
                  <a:pt x="664464" y="0"/>
                </a:lnTo>
                <a:lnTo>
                  <a:pt x="609925" y="1810"/>
                </a:lnTo>
                <a:lnTo>
                  <a:pt x="556608" y="7149"/>
                </a:lnTo>
                <a:lnTo>
                  <a:pt x="504684" y="15875"/>
                </a:lnTo>
                <a:lnTo>
                  <a:pt x="454322" y="27846"/>
                </a:lnTo>
                <a:lnTo>
                  <a:pt x="405693" y="42922"/>
                </a:lnTo>
                <a:lnTo>
                  <a:pt x="358967" y="60960"/>
                </a:lnTo>
                <a:lnTo>
                  <a:pt x="314314" y="81821"/>
                </a:lnTo>
                <a:lnTo>
                  <a:pt x="271905" y="105363"/>
                </a:lnTo>
                <a:lnTo>
                  <a:pt x="231911" y="131444"/>
                </a:lnTo>
                <a:lnTo>
                  <a:pt x="194500" y="159924"/>
                </a:lnTo>
                <a:lnTo>
                  <a:pt x="159844" y="190662"/>
                </a:lnTo>
                <a:lnTo>
                  <a:pt x="128113" y="223515"/>
                </a:lnTo>
                <a:lnTo>
                  <a:pt x="99477" y="258344"/>
                </a:lnTo>
                <a:lnTo>
                  <a:pt x="74107" y="295007"/>
                </a:lnTo>
                <a:lnTo>
                  <a:pt x="52173" y="333363"/>
                </a:lnTo>
                <a:lnTo>
                  <a:pt x="33844" y="373270"/>
                </a:lnTo>
                <a:lnTo>
                  <a:pt x="19293" y="414587"/>
                </a:lnTo>
                <a:lnTo>
                  <a:pt x="8688" y="457174"/>
                </a:lnTo>
                <a:lnTo>
                  <a:pt x="2200" y="500889"/>
                </a:lnTo>
                <a:lnTo>
                  <a:pt x="0" y="545592"/>
                </a:lnTo>
                <a:lnTo>
                  <a:pt x="2200" y="590402"/>
                </a:lnTo>
                <a:lnTo>
                  <a:pt x="8688" y="634215"/>
                </a:lnTo>
                <a:lnTo>
                  <a:pt x="19293" y="676890"/>
                </a:lnTo>
                <a:lnTo>
                  <a:pt x="33844" y="718285"/>
                </a:lnTo>
                <a:lnTo>
                  <a:pt x="52173" y="758261"/>
                </a:lnTo>
                <a:lnTo>
                  <a:pt x="74107" y="796677"/>
                </a:lnTo>
                <a:lnTo>
                  <a:pt x="99477" y="833391"/>
                </a:lnTo>
                <a:lnTo>
                  <a:pt x="117348" y="855154"/>
                </a:lnTo>
                <a:lnTo>
                  <a:pt x="117348" y="545592"/>
                </a:lnTo>
                <a:lnTo>
                  <a:pt x="119159" y="508812"/>
                </a:lnTo>
                <a:lnTo>
                  <a:pt x="133228" y="437809"/>
                </a:lnTo>
                <a:lnTo>
                  <a:pt x="160293" y="370986"/>
                </a:lnTo>
                <a:lnTo>
                  <a:pt x="199234" y="309273"/>
                </a:lnTo>
                <a:lnTo>
                  <a:pt x="248931" y="253598"/>
                </a:lnTo>
                <a:lnTo>
                  <a:pt x="277463" y="228314"/>
                </a:lnTo>
                <a:lnTo>
                  <a:pt x="308263" y="204887"/>
                </a:lnTo>
                <a:lnTo>
                  <a:pt x="341193" y="183434"/>
                </a:lnTo>
                <a:lnTo>
                  <a:pt x="376111" y="164071"/>
                </a:lnTo>
                <a:lnTo>
                  <a:pt x="412878" y="146912"/>
                </a:lnTo>
                <a:lnTo>
                  <a:pt x="451354" y="132076"/>
                </a:lnTo>
                <a:lnTo>
                  <a:pt x="491398" y="119676"/>
                </a:lnTo>
                <a:lnTo>
                  <a:pt x="532871" y="109830"/>
                </a:lnTo>
                <a:lnTo>
                  <a:pt x="575633" y="102654"/>
                </a:lnTo>
                <a:lnTo>
                  <a:pt x="619544" y="98263"/>
                </a:lnTo>
                <a:lnTo>
                  <a:pt x="664464" y="96774"/>
                </a:lnTo>
                <a:lnTo>
                  <a:pt x="709274" y="98263"/>
                </a:lnTo>
                <a:lnTo>
                  <a:pt x="753087" y="102654"/>
                </a:lnTo>
                <a:lnTo>
                  <a:pt x="795762" y="109830"/>
                </a:lnTo>
                <a:lnTo>
                  <a:pt x="837157" y="119676"/>
                </a:lnTo>
                <a:lnTo>
                  <a:pt x="877133" y="132076"/>
                </a:lnTo>
                <a:lnTo>
                  <a:pt x="915549" y="146912"/>
                </a:lnTo>
                <a:lnTo>
                  <a:pt x="952263" y="164071"/>
                </a:lnTo>
                <a:lnTo>
                  <a:pt x="987137" y="183434"/>
                </a:lnTo>
                <a:lnTo>
                  <a:pt x="1020029" y="204887"/>
                </a:lnTo>
                <a:lnTo>
                  <a:pt x="1050798" y="228314"/>
                </a:lnTo>
                <a:lnTo>
                  <a:pt x="1079303" y="253598"/>
                </a:lnTo>
                <a:lnTo>
                  <a:pt x="1128963" y="309273"/>
                </a:lnTo>
                <a:lnTo>
                  <a:pt x="1167884" y="370986"/>
                </a:lnTo>
                <a:lnTo>
                  <a:pt x="1194940" y="437809"/>
                </a:lnTo>
                <a:lnTo>
                  <a:pt x="1209006" y="508812"/>
                </a:lnTo>
                <a:lnTo>
                  <a:pt x="1210818" y="545592"/>
                </a:lnTo>
                <a:lnTo>
                  <a:pt x="1210818" y="855206"/>
                </a:lnTo>
                <a:lnTo>
                  <a:pt x="1228720" y="833391"/>
                </a:lnTo>
                <a:lnTo>
                  <a:pt x="1254079" y="796677"/>
                </a:lnTo>
                <a:lnTo>
                  <a:pt x="1276004" y="758261"/>
                </a:lnTo>
                <a:lnTo>
                  <a:pt x="1294327" y="718285"/>
                </a:lnTo>
                <a:lnTo>
                  <a:pt x="1308875" y="676890"/>
                </a:lnTo>
                <a:lnTo>
                  <a:pt x="1319478" y="634215"/>
                </a:lnTo>
                <a:lnTo>
                  <a:pt x="1325965" y="590402"/>
                </a:lnTo>
                <a:lnTo>
                  <a:pt x="1328166" y="545592"/>
                </a:lnTo>
                <a:close/>
              </a:path>
              <a:path w="1328420" h="1092200">
                <a:moveTo>
                  <a:pt x="1210818" y="855206"/>
                </a:moveTo>
                <a:lnTo>
                  <a:pt x="1210818" y="545592"/>
                </a:lnTo>
                <a:lnTo>
                  <a:pt x="1209006" y="582480"/>
                </a:lnTo>
                <a:lnTo>
                  <a:pt x="1203667" y="618544"/>
                </a:lnTo>
                <a:lnTo>
                  <a:pt x="1182965" y="687738"/>
                </a:lnTo>
                <a:lnTo>
                  <a:pt x="1149836" y="752250"/>
                </a:lnTo>
                <a:lnTo>
                  <a:pt x="1105405" y="811158"/>
                </a:lnTo>
                <a:lnTo>
                  <a:pt x="1050798" y="863536"/>
                </a:lnTo>
                <a:lnTo>
                  <a:pt x="1020029" y="886988"/>
                </a:lnTo>
                <a:lnTo>
                  <a:pt x="987137" y="908462"/>
                </a:lnTo>
                <a:lnTo>
                  <a:pt x="952263" y="927842"/>
                </a:lnTo>
                <a:lnTo>
                  <a:pt x="915549" y="945012"/>
                </a:lnTo>
                <a:lnTo>
                  <a:pt x="877133" y="959858"/>
                </a:lnTo>
                <a:lnTo>
                  <a:pt x="837157" y="972263"/>
                </a:lnTo>
                <a:lnTo>
                  <a:pt x="795762" y="982112"/>
                </a:lnTo>
                <a:lnTo>
                  <a:pt x="753087" y="989290"/>
                </a:lnTo>
                <a:lnTo>
                  <a:pt x="709274" y="993682"/>
                </a:lnTo>
                <a:lnTo>
                  <a:pt x="664464" y="995172"/>
                </a:lnTo>
                <a:lnTo>
                  <a:pt x="619544" y="993682"/>
                </a:lnTo>
                <a:lnTo>
                  <a:pt x="575633" y="989290"/>
                </a:lnTo>
                <a:lnTo>
                  <a:pt x="532871" y="982112"/>
                </a:lnTo>
                <a:lnTo>
                  <a:pt x="491398" y="972263"/>
                </a:lnTo>
                <a:lnTo>
                  <a:pt x="451354" y="959858"/>
                </a:lnTo>
                <a:lnTo>
                  <a:pt x="412878" y="945012"/>
                </a:lnTo>
                <a:lnTo>
                  <a:pt x="376111" y="927842"/>
                </a:lnTo>
                <a:lnTo>
                  <a:pt x="341193" y="908462"/>
                </a:lnTo>
                <a:lnTo>
                  <a:pt x="308263" y="886988"/>
                </a:lnTo>
                <a:lnTo>
                  <a:pt x="277463" y="863536"/>
                </a:lnTo>
                <a:lnTo>
                  <a:pt x="248931" y="838221"/>
                </a:lnTo>
                <a:lnTo>
                  <a:pt x="199234" y="782462"/>
                </a:lnTo>
                <a:lnTo>
                  <a:pt x="160293" y="720637"/>
                </a:lnTo>
                <a:lnTo>
                  <a:pt x="133228" y="653668"/>
                </a:lnTo>
                <a:lnTo>
                  <a:pt x="119159" y="582480"/>
                </a:lnTo>
                <a:lnTo>
                  <a:pt x="117348" y="545592"/>
                </a:lnTo>
                <a:lnTo>
                  <a:pt x="117348" y="855154"/>
                </a:lnTo>
                <a:lnTo>
                  <a:pt x="159844" y="901157"/>
                </a:lnTo>
                <a:lnTo>
                  <a:pt x="194500" y="931926"/>
                </a:lnTo>
                <a:lnTo>
                  <a:pt x="231911" y="960431"/>
                </a:lnTo>
                <a:lnTo>
                  <a:pt x="271905" y="986533"/>
                </a:lnTo>
                <a:lnTo>
                  <a:pt x="314314" y="1010091"/>
                </a:lnTo>
                <a:lnTo>
                  <a:pt x="358967" y="1030964"/>
                </a:lnTo>
                <a:lnTo>
                  <a:pt x="405693" y="1049012"/>
                </a:lnTo>
                <a:lnTo>
                  <a:pt x="454322" y="1064093"/>
                </a:lnTo>
                <a:lnTo>
                  <a:pt x="504684" y="1076068"/>
                </a:lnTo>
                <a:lnTo>
                  <a:pt x="556608" y="1084795"/>
                </a:lnTo>
                <a:lnTo>
                  <a:pt x="609925" y="1090134"/>
                </a:lnTo>
                <a:lnTo>
                  <a:pt x="664464" y="1091946"/>
                </a:lnTo>
                <a:lnTo>
                  <a:pt x="718893" y="1090134"/>
                </a:lnTo>
                <a:lnTo>
                  <a:pt x="772112" y="1084795"/>
                </a:lnTo>
                <a:lnTo>
                  <a:pt x="823949" y="1076068"/>
                </a:lnTo>
                <a:lnTo>
                  <a:pt x="874233" y="1064093"/>
                </a:lnTo>
                <a:lnTo>
                  <a:pt x="922793" y="1049012"/>
                </a:lnTo>
                <a:lnTo>
                  <a:pt x="969459" y="1030964"/>
                </a:lnTo>
                <a:lnTo>
                  <a:pt x="1014060" y="1010091"/>
                </a:lnTo>
                <a:lnTo>
                  <a:pt x="1056424" y="986533"/>
                </a:lnTo>
                <a:lnTo>
                  <a:pt x="1096381" y="960431"/>
                </a:lnTo>
                <a:lnTo>
                  <a:pt x="1133760" y="931926"/>
                </a:lnTo>
                <a:lnTo>
                  <a:pt x="1168390" y="901157"/>
                </a:lnTo>
                <a:lnTo>
                  <a:pt x="1200101" y="868265"/>
                </a:lnTo>
                <a:lnTo>
                  <a:pt x="1210818" y="855206"/>
                </a:lnTo>
                <a:close/>
              </a:path>
            </a:pathLst>
          </a:custGeom>
          <a:solidFill>
            <a:srgbClr val="B90000"/>
          </a:solidFill>
        </p:spPr>
        <p:txBody>
          <a:bodyPr wrap="square" lIns="0" tIns="0" rIns="0" bIns="0" rtlCol="0"/>
          <a:lstStyle/>
          <a:p>
            <a:endParaRPr/>
          </a:p>
        </p:txBody>
      </p:sp>
      <p:sp>
        <p:nvSpPr>
          <p:cNvPr id="49" name="object 49"/>
          <p:cNvSpPr/>
          <p:nvPr/>
        </p:nvSpPr>
        <p:spPr>
          <a:xfrm>
            <a:off x="7373759" y="5618226"/>
            <a:ext cx="1110615" cy="912494"/>
          </a:xfrm>
          <a:custGeom>
            <a:avLst/>
            <a:gdLst/>
            <a:ahLst/>
            <a:cxnLst/>
            <a:rect l="l" t="t" r="r" b="b"/>
            <a:pathLst>
              <a:path w="1110615" h="912495">
                <a:moveTo>
                  <a:pt x="1110234" y="456438"/>
                </a:moveTo>
                <a:lnTo>
                  <a:pt x="1102972" y="382367"/>
                </a:lnTo>
                <a:lnTo>
                  <a:pt x="1081948" y="312115"/>
                </a:lnTo>
                <a:lnTo>
                  <a:pt x="1048306" y="246617"/>
                </a:lnTo>
                <a:lnTo>
                  <a:pt x="1003188" y="186811"/>
                </a:lnTo>
                <a:lnTo>
                  <a:pt x="976683" y="159336"/>
                </a:lnTo>
                <a:lnTo>
                  <a:pt x="947737" y="133635"/>
                </a:lnTo>
                <a:lnTo>
                  <a:pt x="916494" y="109826"/>
                </a:lnTo>
                <a:lnTo>
                  <a:pt x="883097" y="88026"/>
                </a:lnTo>
                <a:lnTo>
                  <a:pt x="847687" y="68351"/>
                </a:lnTo>
                <a:lnTo>
                  <a:pt x="810409" y="50920"/>
                </a:lnTo>
                <a:lnTo>
                  <a:pt x="771405" y="35849"/>
                </a:lnTo>
                <a:lnTo>
                  <a:pt x="730818" y="23256"/>
                </a:lnTo>
                <a:lnTo>
                  <a:pt x="688791" y="13257"/>
                </a:lnTo>
                <a:lnTo>
                  <a:pt x="645467" y="5970"/>
                </a:lnTo>
                <a:lnTo>
                  <a:pt x="600988" y="1512"/>
                </a:lnTo>
                <a:lnTo>
                  <a:pt x="555498" y="0"/>
                </a:lnTo>
                <a:lnTo>
                  <a:pt x="509898" y="1512"/>
                </a:lnTo>
                <a:lnTo>
                  <a:pt x="465322" y="5970"/>
                </a:lnTo>
                <a:lnTo>
                  <a:pt x="421910" y="13257"/>
                </a:lnTo>
                <a:lnTo>
                  <a:pt x="379805" y="23256"/>
                </a:lnTo>
                <a:lnTo>
                  <a:pt x="339149" y="35849"/>
                </a:lnTo>
                <a:lnTo>
                  <a:pt x="300085" y="50920"/>
                </a:lnTo>
                <a:lnTo>
                  <a:pt x="262755" y="68351"/>
                </a:lnTo>
                <a:lnTo>
                  <a:pt x="227301" y="88026"/>
                </a:lnTo>
                <a:lnTo>
                  <a:pt x="193866" y="109826"/>
                </a:lnTo>
                <a:lnTo>
                  <a:pt x="162591" y="133635"/>
                </a:lnTo>
                <a:lnTo>
                  <a:pt x="133620" y="159336"/>
                </a:lnTo>
                <a:lnTo>
                  <a:pt x="107094" y="186811"/>
                </a:lnTo>
                <a:lnTo>
                  <a:pt x="61948" y="246617"/>
                </a:lnTo>
                <a:lnTo>
                  <a:pt x="28291" y="312115"/>
                </a:lnTo>
                <a:lnTo>
                  <a:pt x="7262" y="382367"/>
                </a:lnTo>
                <a:lnTo>
                  <a:pt x="0" y="456438"/>
                </a:lnTo>
                <a:lnTo>
                  <a:pt x="1839" y="493783"/>
                </a:lnTo>
                <a:lnTo>
                  <a:pt x="16127" y="565876"/>
                </a:lnTo>
                <a:lnTo>
                  <a:pt x="43612" y="633722"/>
                </a:lnTo>
                <a:lnTo>
                  <a:pt x="83156" y="696378"/>
                </a:lnTo>
                <a:lnTo>
                  <a:pt x="133620" y="752904"/>
                </a:lnTo>
                <a:lnTo>
                  <a:pt x="162591" y="778573"/>
                </a:lnTo>
                <a:lnTo>
                  <a:pt x="193866" y="802356"/>
                </a:lnTo>
                <a:lnTo>
                  <a:pt x="227301" y="824136"/>
                </a:lnTo>
                <a:lnTo>
                  <a:pt x="262755" y="843794"/>
                </a:lnTo>
                <a:lnTo>
                  <a:pt x="300085" y="861213"/>
                </a:lnTo>
                <a:lnTo>
                  <a:pt x="339149" y="876276"/>
                </a:lnTo>
                <a:lnTo>
                  <a:pt x="379805" y="888863"/>
                </a:lnTo>
                <a:lnTo>
                  <a:pt x="421910" y="898859"/>
                </a:lnTo>
                <a:lnTo>
                  <a:pt x="465322" y="906144"/>
                </a:lnTo>
                <a:lnTo>
                  <a:pt x="509898" y="910602"/>
                </a:lnTo>
                <a:lnTo>
                  <a:pt x="555498" y="912113"/>
                </a:lnTo>
                <a:lnTo>
                  <a:pt x="600988" y="910602"/>
                </a:lnTo>
                <a:lnTo>
                  <a:pt x="645467" y="906144"/>
                </a:lnTo>
                <a:lnTo>
                  <a:pt x="688791" y="898859"/>
                </a:lnTo>
                <a:lnTo>
                  <a:pt x="730818" y="888863"/>
                </a:lnTo>
                <a:lnTo>
                  <a:pt x="771405" y="876276"/>
                </a:lnTo>
                <a:lnTo>
                  <a:pt x="810409" y="861213"/>
                </a:lnTo>
                <a:lnTo>
                  <a:pt x="847687" y="843794"/>
                </a:lnTo>
                <a:lnTo>
                  <a:pt x="883097" y="824136"/>
                </a:lnTo>
                <a:lnTo>
                  <a:pt x="916494" y="802356"/>
                </a:lnTo>
                <a:lnTo>
                  <a:pt x="947737" y="778573"/>
                </a:lnTo>
                <a:lnTo>
                  <a:pt x="976683" y="752904"/>
                </a:lnTo>
                <a:lnTo>
                  <a:pt x="1003188" y="725466"/>
                </a:lnTo>
                <a:lnTo>
                  <a:pt x="1048306" y="665757"/>
                </a:lnTo>
                <a:lnTo>
                  <a:pt x="1081948" y="600388"/>
                </a:lnTo>
                <a:lnTo>
                  <a:pt x="1102972" y="530301"/>
                </a:lnTo>
                <a:lnTo>
                  <a:pt x="1110234" y="456438"/>
                </a:lnTo>
                <a:close/>
              </a:path>
            </a:pathLst>
          </a:custGeom>
          <a:solidFill>
            <a:srgbClr val="FFFF66"/>
          </a:solidFill>
        </p:spPr>
        <p:txBody>
          <a:bodyPr wrap="square" lIns="0" tIns="0" rIns="0" bIns="0" rtlCol="0"/>
          <a:lstStyle/>
          <a:p>
            <a:endParaRPr/>
          </a:p>
        </p:txBody>
      </p:sp>
      <p:sp>
        <p:nvSpPr>
          <p:cNvPr id="50" name="object 50"/>
          <p:cNvSpPr/>
          <p:nvPr/>
        </p:nvSpPr>
        <p:spPr>
          <a:xfrm>
            <a:off x="7373759" y="5618226"/>
            <a:ext cx="1110615" cy="912494"/>
          </a:xfrm>
          <a:custGeom>
            <a:avLst/>
            <a:gdLst/>
            <a:ahLst/>
            <a:cxnLst/>
            <a:rect l="l" t="t" r="r" b="b"/>
            <a:pathLst>
              <a:path w="1110615" h="912495">
                <a:moveTo>
                  <a:pt x="555498" y="0"/>
                </a:moveTo>
                <a:lnTo>
                  <a:pt x="509898" y="1512"/>
                </a:lnTo>
                <a:lnTo>
                  <a:pt x="465322" y="5970"/>
                </a:lnTo>
                <a:lnTo>
                  <a:pt x="421910" y="13257"/>
                </a:lnTo>
                <a:lnTo>
                  <a:pt x="379805" y="23256"/>
                </a:lnTo>
                <a:lnTo>
                  <a:pt x="339149" y="35849"/>
                </a:lnTo>
                <a:lnTo>
                  <a:pt x="300085" y="50920"/>
                </a:lnTo>
                <a:lnTo>
                  <a:pt x="262755" y="68351"/>
                </a:lnTo>
                <a:lnTo>
                  <a:pt x="227301" y="88026"/>
                </a:lnTo>
                <a:lnTo>
                  <a:pt x="193866" y="109826"/>
                </a:lnTo>
                <a:lnTo>
                  <a:pt x="162591" y="133635"/>
                </a:lnTo>
                <a:lnTo>
                  <a:pt x="133620" y="159336"/>
                </a:lnTo>
                <a:lnTo>
                  <a:pt x="107094" y="186811"/>
                </a:lnTo>
                <a:lnTo>
                  <a:pt x="61948" y="246617"/>
                </a:lnTo>
                <a:lnTo>
                  <a:pt x="28291" y="312115"/>
                </a:lnTo>
                <a:lnTo>
                  <a:pt x="7262" y="382367"/>
                </a:lnTo>
                <a:lnTo>
                  <a:pt x="0" y="456438"/>
                </a:lnTo>
                <a:lnTo>
                  <a:pt x="1839" y="493783"/>
                </a:lnTo>
                <a:lnTo>
                  <a:pt x="16127" y="565876"/>
                </a:lnTo>
                <a:lnTo>
                  <a:pt x="43612" y="633722"/>
                </a:lnTo>
                <a:lnTo>
                  <a:pt x="83156" y="696378"/>
                </a:lnTo>
                <a:lnTo>
                  <a:pt x="133620" y="752904"/>
                </a:lnTo>
                <a:lnTo>
                  <a:pt x="162591" y="778573"/>
                </a:lnTo>
                <a:lnTo>
                  <a:pt x="193866" y="802356"/>
                </a:lnTo>
                <a:lnTo>
                  <a:pt x="227301" y="824136"/>
                </a:lnTo>
                <a:lnTo>
                  <a:pt x="262755" y="843794"/>
                </a:lnTo>
                <a:lnTo>
                  <a:pt x="300085" y="861213"/>
                </a:lnTo>
                <a:lnTo>
                  <a:pt x="339149" y="876276"/>
                </a:lnTo>
                <a:lnTo>
                  <a:pt x="379805" y="888863"/>
                </a:lnTo>
                <a:lnTo>
                  <a:pt x="421910" y="898859"/>
                </a:lnTo>
                <a:lnTo>
                  <a:pt x="465322" y="906144"/>
                </a:lnTo>
                <a:lnTo>
                  <a:pt x="509898" y="910602"/>
                </a:lnTo>
                <a:lnTo>
                  <a:pt x="555498" y="912113"/>
                </a:lnTo>
                <a:lnTo>
                  <a:pt x="600988" y="910602"/>
                </a:lnTo>
                <a:lnTo>
                  <a:pt x="645467" y="906144"/>
                </a:lnTo>
                <a:lnTo>
                  <a:pt x="688791" y="898859"/>
                </a:lnTo>
                <a:lnTo>
                  <a:pt x="730818" y="888863"/>
                </a:lnTo>
                <a:lnTo>
                  <a:pt x="771405" y="876276"/>
                </a:lnTo>
                <a:lnTo>
                  <a:pt x="810409" y="861213"/>
                </a:lnTo>
                <a:lnTo>
                  <a:pt x="847687" y="843794"/>
                </a:lnTo>
                <a:lnTo>
                  <a:pt x="883097" y="824136"/>
                </a:lnTo>
                <a:lnTo>
                  <a:pt x="916494" y="802356"/>
                </a:lnTo>
                <a:lnTo>
                  <a:pt x="947737" y="778573"/>
                </a:lnTo>
                <a:lnTo>
                  <a:pt x="976683" y="752904"/>
                </a:lnTo>
                <a:lnTo>
                  <a:pt x="1003188" y="725466"/>
                </a:lnTo>
                <a:lnTo>
                  <a:pt x="1048306" y="665757"/>
                </a:lnTo>
                <a:lnTo>
                  <a:pt x="1081948" y="600388"/>
                </a:lnTo>
                <a:lnTo>
                  <a:pt x="1102972" y="530301"/>
                </a:lnTo>
                <a:lnTo>
                  <a:pt x="1110234" y="456438"/>
                </a:lnTo>
                <a:lnTo>
                  <a:pt x="1108394" y="418984"/>
                </a:lnTo>
                <a:lnTo>
                  <a:pt x="1094109" y="346705"/>
                </a:lnTo>
                <a:lnTo>
                  <a:pt x="1066633" y="278713"/>
                </a:lnTo>
                <a:lnTo>
                  <a:pt x="1027110" y="215944"/>
                </a:lnTo>
                <a:lnTo>
                  <a:pt x="976683" y="159336"/>
                </a:lnTo>
                <a:lnTo>
                  <a:pt x="947737" y="133635"/>
                </a:lnTo>
                <a:lnTo>
                  <a:pt x="916494" y="109826"/>
                </a:lnTo>
                <a:lnTo>
                  <a:pt x="883097" y="88026"/>
                </a:lnTo>
                <a:lnTo>
                  <a:pt x="847687" y="68351"/>
                </a:lnTo>
                <a:lnTo>
                  <a:pt x="810409" y="50920"/>
                </a:lnTo>
                <a:lnTo>
                  <a:pt x="771405" y="35849"/>
                </a:lnTo>
                <a:lnTo>
                  <a:pt x="730818" y="23256"/>
                </a:lnTo>
                <a:lnTo>
                  <a:pt x="688791" y="13257"/>
                </a:lnTo>
                <a:lnTo>
                  <a:pt x="645467" y="5970"/>
                </a:lnTo>
                <a:lnTo>
                  <a:pt x="600988" y="1512"/>
                </a:lnTo>
                <a:lnTo>
                  <a:pt x="555498" y="0"/>
                </a:lnTo>
                <a:close/>
              </a:path>
            </a:pathLst>
          </a:custGeom>
          <a:ln w="28575">
            <a:solidFill>
              <a:srgbClr val="FFFFFF"/>
            </a:solidFill>
          </a:ln>
        </p:spPr>
        <p:txBody>
          <a:bodyPr wrap="square" lIns="0" tIns="0" rIns="0" bIns="0" rtlCol="0"/>
          <a:lstStyle/>
          <a:p>
            <a:endParaRPr/>
          </a:p>
        </p:txBody>
      </p:sp>
      <p:sp>
        <p:nvSpPr>
          <p:cNvPr id="51" name="object 51"/>
          <p:cNvSpPr txBox="1"/>
          <p:nvPr/>
        </p:nvSpPr>
        <p:spPr>
          <a:xfrm>
            <a:off x="2986411" y="5776239"/>
            <a:ext cx="5335905" cy="584200"/>
          </a:xfrm>
          <a:prstGeom prst="rect">
            <a:avLst/>
          </a:prstGeom>
        </p:spPr>
        <p:txBody>
          <a:bodyPr vert="horz" wrap="square" lIns="0" tIns="0" rIns="0" bIns="0" rtlCol="0">
            <a:spAutoFit/>
          </a:bodyPr>
          <a:lstStyle/>
          <a:p>
            <a:pPr marL="862965">
              <a:lnSpc>
                <a:spcPts val="2690"/>
              </a:lnSpc>
              <a:tabLst>
                <a:tab pos="2263140" algn="l"/>
                <a:tab pos="4561205" algn="l"/>
              </a:tabLst>
            </a:pPr>
            <a:r>
              <a:rPr sz="2400" b="1" dirty="0">
                <a:latin typeface="微软雅黑"/>
                <a:cs typeface="微软雅黑"/>
              </a:rPr>
              <a:t>分类联系	</a:t>
            </a:r>
            <a:r>
              <a:rPr sz="2400" b="1" spc="-5" dirty="0">
                <a:solidFill>
                  <a:srgbClr val="CC0000"/>
                </a:solidFill>
                <a:latin typeface="微软雅黑"/>
                <a:cs typeface="微软雅黑"/>
              </a:rPr>
              <a:t>=</a:t>
            </a:r>
            <a:r>
              <a:rPr sz="2400" b="1" dirty="0">
                <a:solidFill>
                  <a:srgbClr val="CC0000"/>
                </a:solidFill>
                <a:latin typeface="微软雅黑"/>
                <a:cs typeface="微软雅黑"/>
              </a:rPr>
              <a:t>=</a:t>
            </a:r>
            <a:r>
              <a:rPr sz="2400" b="1" spc="-5" dirty="0">
                <a:solidFill>
                  <a:srgbClr val="CC0000"/>
                </a:solidFill>
                <a:latin typeface="微软雅黑"/>
                <a:cs typeface="微软雅黑"/>
              </a:rPr>
              <a:t> </a:t>
            </a:r>
            <a:r>
              <a:rPr sz="2400" b="1" dirty="0">
                <a:latin typeface="微软雅黑"/>
                <a:cs typeface="微软雅黑"/>
              </a:rPr>
              <a:t>分类	</a:t>
            </a:r>
            <a:r>
              <a:rPr sz="3000" b="1" spc="-7" baseline="9722" dirty="0">
                <a:solidFill>
                  <a:srgbClr val="3333CC"/>
                </a:solidFill>
                <a:latin typeface="微软雅黑"/>
                <a:cs typeface="微软雅黑"/>
              </a:rPr>
              <a:t>这一点</a:t>
            </a:r>
            <a:endParaRPr sz="3000" baseline="9722">
              <a:latin typeface="微软雅黑"/>
              <a:cs typeface="微软雅黑"/>
            </a:endParaRPr>
          </a:p>
          <a:p>
            <a:pPr marL="12700">
              <a:lnSpc>
                <a:spcPts val="2210"/>
              </a:lnSpc>
              <a:tabLst>
                <a:tab pos="4561205" algn="l"/>
              </a:tabLst>
            </a:pPr>
            <a:r>
              <a:rPr sz="1600" spc="-5" dirty="0">
                <a:latin typeface="微软雅黑"/>
                <a:cs typeface="微软雅黑"/>
              </a:rPr>
              <a:t>分类实体必须有特有的属性，否则分类没有意</a:t>
            </a:r>
            <a:r>
              <a:rPr sz="1600" dirty="0">
                <a:latin typeface="微软雅黑"/>
                <a:cs typeface="微软雅黑"/>
              </a:rPr>
              <a:t>义	</a:t>
            </a:r>
            <a:r>
              <a:rPr sz="3000" b="1" spc="-7" baseline="1388" dirty="0">
                <a:solidFill>
                  <a:srgbClr val="3333CC"/>
                </a:solidFill>
                <a:latin typeface="微软雅黑"/>
                <a:cs typeface="微软雅黑"/>
              </a:rPr>
              <a:t>最重要</a:t>
            </a:r>
            <a:endParaRPr sz="3000" baseline="1388">
              <a:latin typeface="微软雅黑"/>
              <a:cs typeface="微软雅黑"/>
            </a:endParaRPr>
          </a:p>
        </p:txBody>
      </p:sp>
      <p:sp>
        <p:nvSpPr>
          <p:cNvPr id="52" name="标题 6">
            <a:extLst>
              <a:ext uri="{FF2B5EF4-FFF2-40B4-BE49-F238E27FC236}">
                <a16:creationId xmlns:a16="http://schemas.microsoft.com/office/drawing/2014/main" id="{A4B8C95F-CDFD-47E1-8995-2AAE90C3665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77291" y="4849367"/>
            <a:ext cx="1560830" cy="1235710"/>
          </a:xfrm>
          <a:custGeom>
            <a:avLst/>
            <a:gdLst/>
            <a:ahLst/>
            <a:cxnLst/>
            <a:rect l="l" t="t" r="r" b="b"/>
            <a:pathLst>
              <a:path w="1560829" h="1235710">
                <a:moveTo>
                  <a:pt x="1560576" y="617981"/>
                </a:move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close/>
              </a:path>
            </a:pathLst>
          </a:custGeom>
          <a:solidFill>
            <a:srgbClr val="FFFF66"/>
          </a:solidFill>
        </p:spPr>
        <p:txBody>
          <a:bodyPr wrap="square" lIns="0" tIns="0" rIns="0" bIns="0" rtlCol="0"/>
          <a:lstStyle/>
          <a:p>
            <a:endParaRPr/>
          </a:p>
        </p:txBody>
      </p:sp>
      <p:sp>
        <p:nvSpPr>
          <p:cNvPr id="3" name="object 3"/>
          <p:cNvSpPr txBox="1"/>
          <p:nvPr/>
        </p:nvSpPr>
        <p:spPr>
          <a:xfrm>
            <a:off x="1062361" y="1396458"/>
            <a:ext cx="8406765" cy="4621778"/>
          </a:xfrm>
          <a:prstGeom prst="rect">
            <a:avLst/>
          </a:prstGeom>
        </p:spPr>
        <p:txBody>
          <a:bodyPr vert="horz" wrap="square" lIns="0" tIns="0" rIns="0" bIns="0" rtlCol="0">
            <a:spAutoFit/>
          </a:bodyPr>
          <a:lstStyle/>
          <a:p>
            <a:pPr marL="12700" marR="31115" algn="just">
              <a:lnSpc>
                <a:spcPct val="100000"/>
              </a:lnSpc>
            </a:pPr>
            <a:r>
              <a:rPr sz="2000" dirty="0">
                <a:latin typeface="Wingdings"/>
                <a:cs typeface="Wingdings"/>
              </a:rPr>
              <a:t></a:t>
            </a:r>
            <a:r>
              <a:rPr sz="2000" spc="-5" dirty="0">
                <a:latin typeface="微软雅黑"/>
                <a:cs typeface="微软雅黑"/>
              </a:rPr>
              <a:t>一个分类实体只能有一个对应的一般实</a:t>
            </a:r>
            <a:r>
              <a:rPr sz="2000" dirty="0">
                <a:latin typeface="微软雅黑"/>
                <a:cs typeface="微软雅黑"/>
              </a:rPr>
              <a:t>体</a:t>
            </a:r>
            <a:r>
              <a:rPr sz="2000" spc="-5" dirty="0">
                <a:latin typeface="微软雅黑"/>
                <a:cs typeface="微软雅黑"/>
              </a:rPr>
              <a:t>，即对一分类联系而言，它只能 是一个分类集的成员</a:t>
            </a:r>
            <a:endParaRPr sz="2000" dirty="0">
              <a:latin typeface="微软雅黑"/>
              <a:cs typeface="微软雅黑"/>
            </a:endParaRPr>
          </a:p>
          <a:p>
            <a:pPr marL="12700" algn="just">
              <a:lnSpc>
                <a:spcPct val="100000"/>
              </a:lnSpc>
              <a:spcBef>
                <a:spcPts val="384"/>
              </a:spcBef>
            </a:pPr>
            <a:r>
              <a:rPr sz="2000" dirty="0">
                <a:latin typeface="Wingdings"/>
                <a:cs typeface="Wingdings"/>
              </a:rPr>
              <a:t></a:t>
            </a:r>
            <a:r>
              <a:rPr sz="2000" spc="-5" dirty="0">
                <a:latin typeface="微软雅黑"/>
                <a:cs typeface="微软雅黑"/>
              </a:rPr>
              <a:t>一个分类联系中的一个分类实体可以是一个其他分类联系中的一般实体</a:t>
            </a:r>
            <a:endParaRPr sz="2000" dirty="0">
              <a:latin typeface="微软雅黑"/>
              <a:cs typeface="微软雅黑"/>
            </a:endParaRPr>
          </a:p>
          <a:p>
            <a:pPr marL="12700" marR="5080" algn="just">
              <a:lnSpc>
                <a:spcPct val="119700"/>
              </a:lnSpc>
            </a:pPr>
            <a:r>
              <a:rPr sz="2000" dirty="0">
                <a:latin typeface="Wingdings"/>
                <a:cs typeface="Wingdings"/>
              </a:rPr>
              <a:t></a:t>
            </a:r>
            <a:r>
              <a:rPr sz="2000" spc="-5" dirty="0">
                <a:latin typeface="微软雅黑"/>
                <a:cs typeface="微软雅黑"/>
              </a:rPr>
              <a:t>一个实体可以具有任意个分类联系，在</a:t>
            </a:r>
            <a:r>
              <a:rPr sz="2000" dirty="0">
                <a:latin typeface="微软雅黑"/>
                <a:cs typeface="微软雅黑"/>
              </a:rPr>
              <a:t>这</a:t>
            </a:r>
            <a:r>
              <a:rPr sz="2000" spc="-5" dirty="0">
                <a:latin typeface="微软雅黑"/>
                <a:cs typeface="微软雅黑"/>
              </a:rPr>
              <a:t>些分类联系中，这个实体作为一 般实体。</a:t>
            </a:r>
            <a:r>
              <a:rPr sz="2000" spc="-5" dirty="0">
                <a:solidFill>
                  <a:srgbClr val="FF0065"/>
                </a:solidFill>
                <a:latin typeface="微软雅黑"/>
                <a:cs typeface="微软雅黑"/>
              </a:rPr>
              <a:t>例如“雇员”实体可分类为“计时雇员”和“月薪雇员”，也可分 类为“普通雇员”和“高级雇员”</a:t>
            </a:r>
            <a:endParaRPr sz="2000" dirty="0">
              <a:latin typeface="微软雅黑"/>
              <a:cs typeface="微软雅黑"/>
            </a:endParaRPr>
          </a:p>
          <a:p>
            <a:pPr marL="12700" algn="just">
              <a:lnSpc>
                <a:spcPct val="100000"/>
              </a:lnSpc>
              <a:spcBef>
                <a:spcPts val="90"/>
              </a:spcBef>
            </a:pPr>
            <a:r>
              <a:rPr sz="2000" dirty="0">
                <a:latin typeface="Wingdings"/>
                <a:cs typeface="Wingdings"/>
              </a:rPr>
              <a:t></a:t>
            </a:r>
            <a:r>
              <a:rPr sz="2000" spc="-5" dirty="0">
                <a:latin typeface="微软雅黑"/>
                <a:cs typeface="微软雅黑"/>
              </a:rPr>
              <a:t>一个分类实体不能是可标定联系中的子实体</a:t>
            </a:r>
            <a:endParaRPr sz="2000" dirty="0">
              <a:latin typeface="微软雅黑"/>
              <a:cs typeface="微软雅黑"/>
            </a:endParaRPr>
          </a:p>
          <a:p>
            <a:pPr marL="12700" algn="just">
              <a:lnSpc>
                <a:spcPct val="100000"/>
              </a:lnSpc>
            </a:pPr>
            <a:r>
              <a:rPr sz="2000" dirty="0">
                <a:latin typeface="Wingdings"/>
                <a:cs typeface="Wingdings"/>
              </a:rPr>
              <a:t></a:t>
            </a:r>
            <a:r>
              <a:rPr sz="2000" spc="-5" dirty="0">
                <a:latin typeface="微软雅黑"/>
                <a:cs typeface="微软雅黑"/>
              </a:rPr>
              <a:t>分类实体的主关键字属性必须和一般实体主关键字属性相同。</a:t>
            </a:r>
            <a:endParaRPr sz="2000" dirty="0">
              <a:latin typeface="微软雅黑"/>
              <a:cs typeface="微软雅黑"/>
            </a:endParaRPr>
          </a:p>
          <a:p>
            <a:pPr marL="12700" marR="31115" algn="just">
              <a:lnSpc>
                <a:spcPts val="2880"/>
              </a:lnSpc>
              <a:spcBef>
                <a:spcPts val="80"/>
              </a:spcBef>
            </a:pPr>
            <a:endParaRPr lang="en-US" altLang="zh-CN" sz="2000" dirty="0">
              <a:latin typeface="Wingdings"/>
              <a:cs typeface="微软雅黑"/>
            </a:endParaRPr>
          </a:p>
          <a:p>
            <a:pPr marL="12700" marR="31115" algn="just">
              <a:lnSpc>
                <a:spcPts val="2880"/>
              </a:lnSpc>
              <a:spcBef>
                <a:spcPts val="80"/>
              </a:spcBef>
            </a:pPr>
            <a:endParaRPr lang="zh-CN" altLang="en-US" sz="2000" dirty="0">
              <a:latin typeface="微软雅黑"/>
              <a:cs typeface="微软雅黑"/>
            </a:endParaRPr>
          </a:p>
          <a:p>
            <a:pPr marL="5759450" marR="1369060" indent="635" algn="ctr">
              <a:lnSpc>
                <a:spcPct val="100000"/>
              </a:lnSpc>
              <a:spcBef>
                <a:spcPts val="1725"/>
              </a:spcBef>
            </a:pPr>
            <a:r>
              <a:rPr lang="zh-CN" altLang="en-US" sz="2000" b="1" spc="-5" dirty="0">
                <a:solidFill>
                  <a:srgbClr val="3333CC"/>
                </a:solidFill>
                <a:latin typeface="微软雅黑"/>
                <a:cs typeface="微软雅黑"/>
              </a:rPr>
              <a:t>请仔细阅 读，并遵照 执行</a:t>
            </a:r>
            <a:endParaRPr lang="zh-CN" altLang="en-US" sz="2000" dirty="0">
              <a:latin typeface="微软雅黑"/>
              <a:cs typeface="微软雅黑"/>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a:t>
            </a:r>
            <a:r>
              <a:rPr sz="2000" spc="-10" dirty="0">
                <a:solidFill>
                  <a:srgbClr val="FFFFFF"/>
                </a:solidFill>
                <a:latin typeface="Arial"/>
                <a:cs typeface="Arial"/>
              </a:rPr>
              <a:t>x</a:t>
            </a:r>
            <a:r>
              <a:rPr sz="2000" spc="-5" dirty="0">
                <a:solidFill>
                  <a:srgbClr val="FFFFFF"/>
                </a:solidFill>
                <a:latin typeface="华文中宋"/>
                <a:cs typeface="华文中宋"/>
              </a:rPr>
              <a:t>的分类联系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一些规则</a:t>
            </a:r>
            <a:endParaRPr sz="2000">
              <a:latin typeface="华文中宋"/>
              <a:cs typeface="华文中宋"/>
            </a:endParaRPr>
          </a:p>
        </p:txBody>
      </p:sp>
      <p:sp>
        <p:nvSpPr>
          <p:cNvPr id="5" name="object 5"/>
          <p:cNvSpPr/>
          <p:nvPr/>
        </p:nvSpPr>
        <p:spPr>
          <a:xfrm>
            <a:off x="6521843" y="4727447"/>
            <a:ext cx="1871980" cy="1477645"/>
          </a:xfrm>
          <a:custGeom>
            <a:avLst/>
            <a:gdLst/>
            <a:ahLst/>
            <a:cxnLst/>
            <a:rect l="l" t="t" r="r" b="b"/>
            <a:pathLst>
              <a:path w="1871979" h="1477645">
                <a:moveTo>
                  <a:pt x="1871472" y="739140"/>
                </a:moveTo>
                <a:lnTo>
                  <a:pt x="1868368" y="678489"/>
                </a:lnTo>
                <a:lnTo>
                  <a:pt x="1859220" y="619195"/>
                </a:lnTo>
                <a:lnTo>
                  <a:pt x="1844268" y="561445"/>
                </a:lnTo>
                <a:lnTo>
                  <a:pt x="1823752" y="505431"/>
                </a:lnTo>
                <a:lnTo>
                  <a:pt x="1797915" y="451342"/>
                </a:lnTo>
                <a:lnTo>
                  <a:pt x="1766997" y="399367"/>
                </a:lnTo>
                <a:lnTo>
                  <a:pt x="1731239" y="349696"/>
                </a:lnTo>
                <a:lnTo>
                  <a:pt x="1690884" y="302520"/>
                </a:lnTo>
                <a:lnTo>
                  <a:pt x="1646171" y="258027"/>
                </a:lnTo>
                <a:lnTo>
                  <a:pt x="1597342" y="216408"/>
                </a:lnTo>
                <a:lnTo>
                  <a:pt x="1544638" y="177851"/>
                </a:lnTo>
                <a:lnTo>
                  <a:pt x="1488301" y="142548"/>
                </a:lnTo>
                <a:lnTo>
                  <a:pt x="1428572" y="110688"/>
                </a:lnTo>
                <a:lnTo>
                  <a:pt x="1365691" y="82460"/>
                </a:lnTo>
                <a:lnTo>
                  <a:pt x="1299900" y="58054"/>
                </a:lnTo>
                <a:lnTo>
                  <a:pt x="1231440" y="37661"/>
                </a:lnTo>
                <a:lnTo>
                  <a:pt x="1160553" y="21468"/>
                </a:lnTo>
                <a:lnTo>
                  <a:pt x="1087479" y="9668"/>
                </a:lnTo>
                <a:lnTo>
                  <a:pt x="1012459" y="2448"/>
                </a:lnTo>
                <a:lnTo>
                  <a:pt x="935736" y="0"/>
                </a:lnTo>
                <a:lnTo>
                  <a:pt x="858909" y="2448"/>
                </a:lnTo>
                <a:lnTo>
                  <a:pt x="783807" y="9668"/>
                </a:lnTo>
                <a:lnTo>
                  <a:pt x="710671" y="21468"/>
                </a:lnTo>
                <a:lnTo>
                  <a:pt x="639738" y="37661"/>
                </a:lnTo>
                <a:lnTo>
                  <a:pt x="571249" y="58054"/>
                </a:lnTo>
                <a:lnTo>
                  <a:pt x="505444" y="82460"/>
                </a:lnTo>
                <a:lnTo>
                  <a:pt x="442561" y="110688"/>
                </a:lnTo>
                <a:lnTo>
                  <a:pt x="382840" y="142548"/>
                </a:lnTo>
                <a:lnTo>
                  <a:pt x="326521" y="177851"/>
                </a:lnTo>
                <a:lnTo>
                  <a:pt x="273843" y="216408"/>
                </a:lnTo>
                <a:lnTo>
                  <a:pt x="225046" y="258027"/>
                </a:lnTo>
                <a:lnTo>
                  <a:pt x="180368" y="302520"/>
                </a:lnTo>
                <a:lnTo>
                  <a:pt x="140050" y="349696"/>
                </a:lnTo>
                <a:lnTo>
                  <a:pt x="104330" y="399367"/>
                </a:lnTo>
                <a:lnTo>
                  <a:pt x="73449" y="451342"/>
                </a:lnTo>
                <a:lnTo>
                  <a:pt x="47646" y="505431"/>
                </a:lnTo>
                <a:lnTo>
                  <a:pt x="27160" y="561445"/>
                </a:lnTo>
                <a:lnTo>
                  <a:pt x="12230" y="619195"/>
                </a:lnTo>
                <a:lnTo>
                  <a:pt x="3097" y="678489"/>
                </a:lnTo>
                <a:lnTo>
                  <a:pt x="0" y="739140"/>
                </a:lnTo>
                <a:lnTo>
                  <a:pt x="3097" y="799681"/>
                </a:lnTo>
                <a:lnTo>
                  <a:pt x="12230" y="858878"/>
                </a:lnTo>
                <a:lnTo>
                  <a:pt x="27160" y="916540"/>
                </a:lnTo>
                <a:lnTo>
                  <a:pt x="47646" y="972476"/>
                </a:lnTo>
                <a:lnTo>
                  <a:pt x="73449" y="1026497"/>
                </a:lnTo>
                <a:lnTo>
                  <a:pt x="104330" y="1078412"/>
                </a:lnTo>
                <a:lnTo>
                  <a:pt x="140050" y="1128030"/>
                </a:lnTo>
                <a:lnTo>
                  <a:pt x="165354" y="1157610"/>
                </a:lnTo>
                <a:lnTo>
                  <a:pt x="165354" y="739140"/>
                </a:lnTo>
                <a:lnTo>
                  <a:pt x="167909" y="689239"/>
                </a:lnTo>
                <a:lnTo>
                  <a:pt x="175444" y="640455"/>
                </a:lnTo>
                <a:lnTo>
                  <a:pt x="187759" y="592943"/>
                </a:lnTo>
                <a:lnTo>
                  <a:pt x="204654" y="546859"/>
                </a:lnTo>
                <a:lnTo>
                  <a:pt x="225933" y="502360"/>
                </a:lnTo>
                <a:lnTo>
                  <a:pt x="251394" y="459601"/>
                </a:lnTo>
                <a:lnTo>
                  <a:pt x="280840" y="418737"/>
                </a:lnTo>
                <a:lnTo>
                  <a:pt x="314072" y="379927"/>
                </a:lnTo>
                <a:lnTo>
                  <a:pt x="350890" y="343324"/>
                </a:lnTo>
                <a:lnTo>
                  <a:pt x="391096" y="309086"/>
                </a:lnTo>
                <a:lnTo>
                  <a:pt x="434491" y="277368"/>
                </a:lnTo>
                <a:lnTo>
                  <a:pt x="480876" y="248326"/>
                </a:lnTo>
                <a:lnTo>
                  <a:pt x="530053" y="222117"/>
                </a:lnTo>
                <a:lnTo>
                  <a:pt x="581822" y="198896"/>
                </a:lnTo>
                <a:lnTo>
                  <a:pt x="635984" y="178819"/>
                </a:lnTo>
                <a:lnTo>
                  <a:pt x="692341" y="162043"/>
                </a:lnTo>
                <a:lnTo>
                  <a:pt x="750693" y="148724"/>
                </a:lnTo>
                <a:lnTo>
                  <a:pt x="810842" y="139016"/>
                </a:lnTo>
                <a:lnTo>
                  <a:pt x="872589" y="133078"/>
                </a:lnTo>
                <a:lnTo>
                  <a:pt x="935736" y="131064"/>
                </a:lnTo>
                <a:lnTo>
                  <a:pt x="998876" y="133078"/>
                </a:lnTo>
                <a:lnTo>
                  <a:pt x="1060607" y="139016"/>
                </a:lnTo>
                <a:lnTo>
                  <a:pt x="1120732" y="148724"/>
                </a:lnTo>
                <a:lnTo>
                  <a:pt x="1179051" y="162043"/>
                </a:lnTo>
                <a:lnTo>
                  <a:pt x="1235368" y="178819"/>
                </a:lnTo>
                <a:lnTo>
                  <a:pt x="1289485" y="198896"/>
                </a:lnTo>
                <a:lnTo>
                  <a:pt x="1341204" y="222117"/>
                </a:lnTo>
                <a:lnTo>
                  <a:pt x="1390326" y="248326"/>
                </a:lnTo>
                <a:lnTo>
                  <a:pt x="1436656" y="277368"/>
                </a:lnTo>
                <a:lnTo>
                  <a:pt x="1479994" y="309086"/>
                </a:lnTo>
                <a:lnTo>
                  <a:pt x="1520143" y="343324"/>
                </a:lnTo>
                <a:lnTo>
                  <a:pt x="1556906" y="379927"/>
                </a:lnTo>
                <a:lnTo>
                  <a:pt x="1590084" y="418737"/>
                </a:lnTo>
                <a:lnTo>
                  <a:pt x="1619480" y="459601"/>
                </a:lnTo>
                <a:lnTo>
                  <a:pt x="1644896" y="502360"/>
                </a:lnTo>
                <a:lnTo>
                  <a:pt x="1666134" y="546859"/>
                </a:lnTo>
                <a:lnTo>
                  <a:pt x="1682997" y="592943"/>
                </a:lnTo>
                <a:lnTo>
                  <a:pt x="1695286" y="640455"/>
                </a:lnTo>
                <a:lnTo>
                  <a:pt x="1702805" y="689239"/>
                </a:lnTo>
                <a:lnTo>
                  <a:pt x="1705356" y="739140"/>
                </a:lnTo>
                <a:lnTo>
                  <a:pt x="1705356" y="1158260"/>
                </a:lnTo>
                <a:lnTo>
                  <a:pt x="1731239" y="1128030"/>
                </a:lnTo>
                <a:lnTo>
                  <a:pt x="1766997" y="1078412"/>
                </a:lnTo>
                <a:lnTo>
                  <a:pt x="1797915" y="1026497"/>
                </a:lnTo>
                <a:lnTo>
                  <a:pt x="1823752" y="972476"/>
                </a:lnTo>
                <a:lnTo>
                  <a:pt x="1844268" y="916540"/>
                </a:lnTo>
                <a:lnTo>
                  <a:pt x="1859220" y="858878"/>
                </a:lnTo>
                <a:lnTo>
                  <a:pt x="1868368" y="799681"/>
                </a:lnTo>
                <a:lnTo>
                  <a:pt x="1871472" y="739140"/>
                </a:lnTo>
                <a:close/>
              </a:path>
              <a:path w="1871979" h="1477645">
                <a:moveTo>
                  <a:pt x="1705356" y="1158260"/>
                </a:moveTo>
                <a:lnTo>
                  <a:pt x="1705356" y="739140"/>
                </a:lnTo>
                <a:lnTo>
                  <a:pt x="1702805" y="788937"/>
                </a:lnTo>
                <a:lnTo>
                  <a:pt x="1695286" y="837639"/>
                </a:lnTo>
                <a:lnTo>
                  <a:pt x="1682997" y="885088"/>
                </a:lnTo>
                <a:lnTo>
                  <a:pt x="1666134" y="931127"/>
                </a:lnTo>
                <a:lnTo>
                  <a:pt x="1644896" y="975598"/>
                </a:lnTo>
                <a:lnTo>
                  <a:pt x="1619480" y="1018342"/>
                </a:lnTo>
                <a:lnTo>
                  <a:pt x="1590084" y="1059204"/>
                </a:lnTo>
                <a:lnTo>
                  <a:pt x="1556906" y="1098023"/>
                </a:lnTo>
                <a:lnTo>
                  <a:pt x="1520143" y="1134644"/>
                </a:lnTo>
                <a:lnTo>
                  <a:pt x="1479994" y="1168908"/>
                </a:lnTo>
                <a:lnTo>
                  <a:pt x="1436656" y="1200657"/>
                </a:lnTo>
                <a:lnTo>
                  <a:pt x="1390326" y="1229733"/>
                </a:lnTo>
                <a:lnTo>
                  <a:pt x="1341204" y="1255980"/>
                </a:lnTo>
                <a:lnTo>
                  <a:pt x="1289485" y="1279239"/>
                </a:lnTo>
                <a:lnTo>
                  <a:pt x="1235368" y="1299352"/>
                </a:lnTo>
                <a:lnTo>
                  <a:pt x="1179051" y="1316162"/>
                </a:lnTo>
                <a:lnTo>
                  <a:pt x="1120732" y="1329512"/>
                </a:lnTo>
                <a:lnTo>
                  <a:pt x="1060607" y="1339242"/>
                </a:lnTo>
                <a:lnTo>
                  <a:pt x="998876" y="1345196"/>
                </a:lnTo>
                <a:lnTo>
                  <a:pt x="935736" y="1347216"/>
                </a:lnTo>
                <a:lnTo>
                  <a:pt x="872589" y="1345196"/>
                </a:lnTo>
                <a:lnTo>
                  <a:pt x="810842" y="1339242"/>
                </a:lnTo>
                <a:lnTo>
                  <a:pt x="750693" y="1329512"/>
                </a:lnTo>
                <a:lnTo>
                  <a:pt x="692341" y="1316162"/>
                </a:lnTo>
                <a:lnTo>
                  <a:pt x="635984" y="1299352"/>
                </a:lnTo>
                <a:lnTo>
                  <a:pt x="581822" y="1279239"/>
                </a:lnTo>
                <a:lnTo>
                  <a:pt x="530053" y="1255980"/>
                </a:lnTo>
                <a:lnTo>
                  <a:pt x="480876" y="1229733"/>
                </a:lnTo>
                <a:lnTo>
                  <a:pt x="434491" y="1200657"/>
                </a:lnTo>
                <a:lnTo>
                  <a:pt x="391096" y="1168908"/>
                </a:lnTo>
                <a:lnTo>
                  <a:pt x="350890" y="1134644"/>
                </a:lnTo>
                <a:lnTo>
                  <a:pt x="314072" y="1098023"/>
                </a:lnTo>
                <a:lnTo>
                  <a:pt x="280840" y="1059204"/>
                </a:lnTo>
                <a:lnTo>
                  <a:pt x="251394" y="1018342"/>
                </a:lnTo>
                <a:lnTo>
                  <a:pt x="225933" y="975598"/>
                </a:lnTo>
                <a:lnTo>
                  <a:pt x="204654" y="931127"/>
                </a:lnTo>
                <a:lnTo>
                  <a:pt x="187759" y="885088"/>
                </a:lnTo>
                <a:lnTo>
                  <a:pt x="175444" y="837639"/>
                </a:lnTo>
                <a:lnTo>
                  <a:pt x="167909" y="788937"/>
                </a:lnTo>
                <a:lnTo>
                  <a:pt x="165354" y="739140"/>
                </a:lnTo>
                <a:lnTo>
                  <a:pt x="165354" y="1157610"/>
                </a:lnTo>
                <a:lnTo>
                  <a:pt x="225046" y="1219617"/>
                </a:lnTo>
                <a:lnTo>
                  <a:pt x="273843" y="1261205"/>
                </a:lnTo>
                <a:lnTo>
                  <a:pt x="326521" y="1299735"/>
                </a:lnTo>
                <a:lnTo>
                  <a:pt x="382840" y="1335017"/>
                </a:lnTo>
                <a:lnTo>
                  <a:pt x="442561" y="1366862"/>
                </a:lnTo>
                <a:lnTo>
                  <a:pt x="505444" y="1395077"/>
                </a:lnTo>
                <a:lnTo>
                  <a:pt x="571249" y="1419475"/>
                </a:lnTo>
                <a:lnTo>
                  <a:pt x="639738" y="1439863"/>
                </a:lnTo>
                <a:lnTo>
                  <a:pt x="710671" y="1456051"/>
                </a:lnTo>
                <a:lnTo>
                  <a:pt x="783807" y="1467850"/>
                </a:lnTo>
                <a:lnTo>
                  <a:pt x="858909" y="1475069"/>
                </a:lnTo>
                <a:lnTo>
                  <a:pt x="935736" y="1477518"/>
                </a:lnTo>
                <a:lnTo>
                  <a:pt x="1012459" y="1475069"/>
                </a:lnTo>
                <a:lnTo>
                  <a:pt x="1087479" y="1467850"/>
                </a:lnTo>
                <a:lnTo>
                  <a:pt x="1160553" y="1456051"/>
                </a:lnTo>
                <a:lnTo>
                  <a:pt x="1231440" y="1439863"/>
                </a:lnTo>
                <a:lnTo>
                  <a:pt x="1299900" y="1419475"/>
                </a:lnTo>
                <a:lnTo>
                  <a:pt x="1365691" y="1395077"/>
                </a:lnTo>
                <a:lnTo>
                  <a:pt x="1428572" y="1366862"/>
                </a:lnTo>
                <a:lnTo>
                  <a:pt x="1488301" y="1335017"/>
                </a:lnTo>
                <a:lnTo>
                  <a:pt x="1544638" y="1299735"/>
                </a:lnTo>
                <a:lnTo>
                  <a:pt x="1597342" y="1261205"/>
                </a:lnTo>
                <a:lnTo>
                  <a:pt x="1646171" y="1219617"/>
                </a:lnTo>
                <a:lnTo>
                  <a:pt x="1690884" y="1175162"/>
                </a:lnTo>
                <a:lnTo>
                  <a:pt x="1705356" y="1158260"/>
                </a:lnTo>
                <a:close/>
              </a:path>
            </a:pathLst>
          </a:custGeom>
          <a:solidFill>
            <a:srgbClr val="B90000"/>
          </a:solidFill>
        </p:spPr>
        <p:txBody>
          <a:bodyPr wrap="square" lIns="0" tIns="0" rIns="0" bIns="0" rtlCol="0"/>
          <a:lstStyle/>
          <a:p>
            <a:endParaRPr/>
          </a:p>
        </p:txBody>
      </p:sp>
      <p:sp>
        <p:nvSpPr>
          <p:cNvPr id="7" name="object 7"/>
          <p:cNvSpPr/>
          <p:nvPr/>
        </p:nvSpPr>
        <p:spPr>
          <a:xfrm>
            <a:off x="6677291" y="4849367"/>
            <a:ext cx="1560830" cy="1235710"/>
          </a:xfrm>
          <a:custGeom>
            <a:avLst/>
            <a:gdLst/>
            <a:ahLst/>
            <a:cxnLst/>
            <a:rect l="l" t="t" r="r" b="b"/>
            <a:pathLst>
              <a:path w="1560829" h="1235710">
                <a:moveTo>
                  <a:pt x="780288" y="0"/>
                </a:moveTo>
                <a:lnTo>
                  <a:pt x="716244" y="2048"/>
                </a:lnTo>
                <a:lnTo>
                  <a:pt x="653635" y="8086"/>
                </a:lnTo>
                <a:lnTo>
                  <a:pt x="592661" y="17955"/>
                </a:lnTo>
                <a:lnTo>
                  <a:pt x="533521" y="31498"/>
                </a:lnTo>
                <a:lnTo>
                  <a:pt x="476416" y="48553"/>
                </a:lnTo>
                <a:lnTo>
                  <a:pt x="421546" y="68964"/>
                </a:lnTo>
                <a:lnTo>
                  <a:pt x="369109" y="92570"/>
                </a:lnTo>
                <a:lnTo>
                  <a:pt x="319308" y="119213"/>
                </a:lnTo>
                <a:lnTo>
                  <a:pt x="272341" y="148734"/>
                </a:lnTo>
                <a:lnTo>
                  <a:pt x="228409" y="180975"/>
                </a:lnTo>
                <a:lnTo>
                  <a:pt x="187712" y="215775"/>
                </a:lnTo>
                <a:lnTo>
                  <a:pt x="150449" y="252977"/>
                </a:lnTo>
                <a:lnTo>
                  <a:pt x="116821" y="292422"/>
                </a:lnTo>
                <a:lnTo>
                  <a:pt x="87028" y="333951"/>
                </a:lnTo>
                <a:lnTo>
                  <a:pt x="61269" y="377404"/>
                </a:lnTo>
                <a:lnTo>
                  <a:pt x="39745" y="422623"/>
                </a:lnTo>
                <a:lnTo>
                  <a:pt x="22657" y="469449"/>
                </a:lnTo>
                <a:lnTo>
                  <a:pt x="10203" y="517724"/>
                </a:lnTo>
                <a:lnTo>
                  <a:pt x="2584" y="567287"/>
                </a:lnTo>
                <a:lnTo>
                  <a:pt x="0" y="617982"/>
                </a:lnTo>
                <a:lnTo>
                  <a:pt x="2584" y="668567"/>
                </a:lnTo>
                <a:lnTo>
                  <a:pt x="10203" y="718033"/>
                </a:lnTo>
                <a:lnTo>
                  <a:pt x="22657" y="766220"/>
                </a:lnTo>
                <a:lnTo>
                  <a:pt x="39745" y="812968"/>
                </a:lnTo>
                <a:lnTo>
                  <a:pt x="61269" y="858119"/>
                </a:lnTo>
                <a:lnTo>
                  <a:pt x="87028" y="901512"/>
                </a:lnTo>
                <a:lnTo>
                  <a:pt x="116821" y="942988"/>
                </a:lnTo>
                <a:lnTo>
                  <a:pt x="150449" y="982388"/>
                </a:lnTo>
                <a:lnTo>
                  <a:pt x="187712" y="1019553"/>
                </a:lnTo>
                <a:lnTo>
                  <a:pt x="228409" y="1054322"/>
                </a:lnTo>
                <a:lnTo>
                  <a:pt x="272341" y="1086536"/>
                </a:lnTo>
                <a:lnTo>
                  <a:pt x="319308" y="1116037"/>
                </a:lnTo>
                <a:lnTo>
                  <a:pt x="369109" y="1142664"/>
                </a:lnTo>
                <a:lnTo>
                  <a:pt x="421546" y="1166258"/>
                </a:lnTo>
                <a:lnTo>
                  <a:pt x="476416" y="1186660"/>
                </a:lnTo>
                <a:lnTo>
                  <a:pt x="533521" y="1203710"/>
                </a:lnTo>
                <a:lnTo>
                  <a:pt x="592661" y="1217248"/>
                </a:lnTo>
                <a:lnTo>
                  <a:pt x="653635" y="1227116"/>
                </a:lnTo>
                <a:lnTo>
                  <a:pt x="716244" y="1233154"/>
                </a:lnTo>
                <a:lnTo>
                  <a:pt x="780288" y="1235202"/>
                </a:lnTo>
                <a:lnTo>
                  <a:pt x="844228" y="1233154"/>
                </a:lnTo>
                <a:lnTo>
                  <a:pt x="906754" y="1227116"/>
                </a:lnTo>
                <a:lnTo>
                  <a:pt x="967666" y="1217248"/>
                </a:lnTo>
                <a:lnTo>
                  <a:pt x="1026761" y="1203710"/>
                </a:lnTo>
                <a:lnTo>
                  <a:pt x="1083837" y="1186660"/>
                </a:lnTo>
                <a:lnTo>
                  <a:pt x="1138693" y="1166258"/>
                </a:lnTo>
                <a:lnTo>
                  <a:pt x="1191128" y="1142664"/>
                </a:lnTo>
                <a:lnTo>
                  <a:pt x="1240938" y="1116037"/>
                </a:lnTo>
                <a:lnTo>
                  <a:pt x="1287923" y="1086536"/>
                </a:lnTo>
                <a:lnTo>
                  <a:pt x="1331880" y="1054322"/>
                </a:lnTo>
                <a:lnTo>
                  <a:pt x="1372609" y="1019553"/>
                </a:lnTo>
                <a:lnTo>
                  <a:pt x="1409907" y="982388"/>
                </a:lnTo>
                <a:lnTo>
                  <a:pt x="1443572" y="942988"/>
                </a:lnTo>
                <a:lnTo>
                  <a:pt x="1473403" y="901512"/>
                </a:lnTo>
                <a:lnTo>
                  <a:pt x="1499199" y="858119"/>
                </a:lnTo>
                <a:lnTo>
                  <a:pt x="1520756" y="812968"/>
                </a:lnTo>
                <a:lnTo>
                  <a:pt x="1537875" y="766220"/>
                </a:lnTo>
                <a:lnTo>
                  <a:pt x="1550352" y="718033"/>
                </a:lnTo>
                <a:lnTo>
                  <a:pt x="1557986" y="668567"/>
                </a:lnTo>
                <a:lnTo>
                  <a:pt x="1560576" y="617981"/>
                </a:lnTo>
                <a:lnTo>
                  <a:pt x="1557986" y="567287"/>
                </a:lnTo>
                <a:lnTo>
                  <a:pt x="1550352" y="517724"/>
                </a:lnTo>
                <a:lnTo>
                  <a:pt x="1537875" y="469449"/>
                </a:lnTo>
                <a:lnTo>
                  <a:pt x="1520756" y="422623"/>
                </a:lnTo>
                <a:lnTo>
                  <a:pt x="1499199" y="377404"/>
                </a:lnTo>
                <a:lnTo>
                  <a:pt x="1473403" y="333951"/>
                </a:lnTo>
                <a:lnTo>
                  <a:pt x="1443572" y="292422"/>
                </a:lnTo>
                <a:lnTo>
                  <a:pt x="1409907" y="252977"/>
                </a:lnTo>
                <a:lnTo>
                  <a:pt x="1372609" y="215775"/>
                </a:lnTo>
                <a:lnTo>
                  <a:pt x="1331880" y="180974"/>
                </a:lnTo>
                <a:lnTo>
                  <a:pt x="1287923" y="148734"/>
                </a:lnTo>
                <a:lnTo>
                  <a:pt x="1240938" y="119213"/>
                </a:lnTo>
                <a:lnTo>
                  <a:pt x="1191128" y="92570"/>
                </a:lnTo>
                <a:lnTo>
                  <a:pt x="1138693" y="68964"/>
                </a:lnTo>
                <a:lnTo>
                  <a:pt x="1083837" y="48553"/>
                </a:lnTo>
                <a:lnTo>
                  <a:pt x="1026761" y="31498"/>
                </a:lnTo>
                <a:lnTo>
                  <a:pt x="967666" y="17955"/>
                </a:lnTo>
                <a:lnTo>
                  <a:pt x="906754" y="8086"/>
                </a:lnTo>
                <a:lnTo>
                  <a:pt x="844228" y="2048"/>
                </a:lnTo>
                <a:lnTo>
                  <a:pt x="780288" y="0"/>
                </a:lnTo>
                <a:close/>
              </a:path>
            </a:pathLst>
          </a:custGeom>
          <a:ln w="28575">
            <a:solidFill>
              <a:srgbClr val="FFFFFF"/>
            </a:solidFill>
          </a:ln>
        </p:spPr>
        <p:txBody>
          <a:bodyPr wrap="square" lIns="0" tIns="0" rIns="0" bIns="0" rtlCol="0"/>
          <a:lstStyle/>
          <a:p>
            <a:endParaRPr/>
          </a:p>
        </p:txBody>
      </p:sp>
      <p:sp>
        <p:nvSpPr>
          <p:cNvPr id="9" name="标题 6">
            <a:extLst>
              <a:ext uri="{FF2B5EF4-FFF2-40B4-BE49-F238E27FC236}">
                <a16:creationId xmlns:a16="http://schemas.microsoft.com/office/drawing/2014/main" id="{5EE18461-09BA-4EFE-A334-306D205007E8}"/>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的分类联系</a:t>
            </a:r>
            <a:endParaRPr lang="zh-CN" altLang="en-US" kern="0" dirty="0">
              <a:solidFill>
                <a:sysClr val="windowText" lastClr="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12831" y="1413529"/>
            <a:ext cx="8396605" cy="5044971"/>
          </a:xfrm>
          <a:prstGeom prst="rect">
            <a:avLst/>
          </a:prstGeom>
        </p:spPr>
        <p:txBody>
          <a:bodyPr vert="horz" wrap="square" lIns="0" tIns="0" rIns="0" bIns="0" rtlCol="0">
            <a:spAutoFit/>
          </a:bodyPr>
          <a:lstStyle/>
          <a:p>
            <a:pPr marL="12700">
              <a:lnSpc>
                <a:spcPct val="100000"/>
              </a:lnSpc>
            </a:pPr>
            <a:r>
              <a:rPr sz="3200" b="1" spc="-5" dirty="0">
                <a:latin typeface="Arial" panose="020B0604020202020204" pitchFamily="34" charset="0"/>
                <a:ea typeface="Microsoft JhengHei UI" panose="020B0604030504040204" pitchFamily="34" charset="-120"/>
                <a:cs typeface="微软雅黑"/>
              </a:rPr>
              <a:t>IDEF1x数据建模方法</a:t>
            </a:r>
            <a:endParaRPr sz="3200" dirty="0">
              <a:latin typeface="Arial" panose="020B0604020202020204" pitchFamily="34" charset="0"/>
              <a:ea typeface="Microsoft JhengHei UI" panose="020B0604030504040204" pitchFamily="34" charset="-120"/>
              <a:cs typeface="微软雅黑"/>
            </a:endParaRPr>
          </a:p>
          <a:p>
            <a:pPr marL="309880" indent="-278130">
              <a:lnSpc>
                <a:spcPct val="100000"/>
              </a:lnSpc>
              <a:spcBef>
                <a:spcPts val="2175"/>
              </a:spcBef>
              <a:buFont typeface="Wingdings"/>
              <a:buChar char=""/>
              <a:tabLst>
                <a:tab pos="309880" algn="l"/>
              </a:tabLst>
            </a:pPr>
            <a:r>
              <a:rPr sz="2000" b="1" spc="-5" dirty="0">
                <a:latin typeface="Arial" panose="020B0604020202020204" pitchFamily="34" charset="0"/>
                <a:ea typeface="Microsoft JhengHei UI" panose="020B0604030504040204" pitchFamily="34" charset="-120"/>
                <a:cs typeface="微软雅黑"/>
              </a:rPr>
              <a:t>IDEF1x是IDEF标准之一</a:t>
            </a:r>
            <a:endParaRPr sz="2000" dirty="0">
              <a:latin typeface="Arial" panose="020B0604020202020204" pitchFamily="34" charset="0"/>
              <a:ea typeface="Microsoft JhengHei UI" panose="020B0604030504040204" pitchFamily="34" charset="-120"/>
              <a:cs typeface="微软雅黑"/>
            </a:endParaRPr>
          </a:p>
          <a:p>
            <a:pPr marL="488950" marR="5080" lvl="1" algn="just">
              <a:lnSpc>
                <a:spcPct val="100000"/>
              </a:lnSpc>
              <a:spcBef>
                <a:spcPts val="145"/>
              </a:spcBef>
              <a:buClr>
                <a:srgbClr val="FF0000"/>
              </a:buClr>
              <a:buFont typeface="Wingdings"/>
              <a:buChar char=""/>
              <a:tabLst>
                <a:tab pos="728345" algn="l"/>
              </a:tabLst>
            </a:pPr>
            <a:r>
              <a:rPr sz="1800" b="1" dirty="0">
                <a:latin typeface="Arial" panose="020B0604020202020204" pitchFamily="34" charset="0"/>
                <a:ea typeface="Microsoft JhengHei UI" panose="020B0604030504040204" pitchFamily="34" charset="-120"/>
                <a:cs typeface="微软雅黑"/>
              </a:rPr>
              <a:t>70's 年代，美国the U.S. Air Force Pro</a:t>
            </a:r>
            <a:r>
              <a:rPr sz="1800" b="1" spc="-15" dirty="0">
                <a:latin typeface="Arial" panose="020B0604020202020204" pitchFamily="34" charset="0"/>
                <a:ea typeface="Microsoft JhengHei UI" panose="020B0604030504040204" pitchFamily="34" charset="-120"/>
                <a:cs typeface="微软雅黑"/>
              </a:rPr>
              <a:t>g</a:t>
            </a:r>
            <a:r>
              <a:rPr sz="1800" b="1" dirty="0">
                <a:latin typeface="Arial" panose="020B0604020202020204" pitchFamily="34" charset="0"/>
                <a:ea typeface="Microsoft JhengHei UI" panose="020B0604030504040204" pitchFamily="34" charset="-120"/>
                <a:cs typeface="微软雅黑"/>
              </a:rPr>
              <a:t>ram for</a:t>
            </a:r>
            <a:r>
              <a:rPr sz="1800" b="1" spc="1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Integrated</a:t>
            </a:r>
            <a:r>
              <a:rPr sz="1800" b="1" spc="10" dirty="0">
                <a:latin typeface="Arial" panose="020B0604020202020204" pitchFamily="34" charset="0"/>
                <a:ea typeface="Microsoft JhengHei UI" panose="020B0604030504040204" pitchFamily="34" charset="-120"/>
                <a:cs typeface="微软雅黑"/>
              </a:rPr>
              <a:t> </a:t>
            </a:r>
            <a:r>
              <a:rPr sz="1800" b="1" spc="5" dirty="0">
                <a:latin typeface="Arial" panose="020B0604020202020204" pitchFamily="34" charset="0"/>
                <a:ea typeface="Microsoft JhengHei UI" panose="020B0604030504040204" pitchFamily="34" charset="-120"/>
                <a:cs typeface="微软雅黑"/>
              </a:rPr>
              <a:t>C</a:t>
            </a:r>
            <a:r>
              <a:rPr sz="1800" b="1" dirty="0">
                <a:latin typeface="Arial" panose="020B0604020202020204" pitchFamily="34" charset="0"/>
                <a:ea typeface="Microsoft JhengHei UI" panose="020B0604030504040204" pitchFamily="34" charset="-120"/>
                <a:cs typeface="微软雅黑"/>
              </a:rPr>
              <a:t>omputer </a:t>
            </a:r>
            <a:r>
              <a:rPr sz="1800" b="1" spc="-5" dirty="0">
                <a:latin typeface="Arial" panose="020B0604020202020204" pitchFamily="34" charset="0"/>
                <a:ea typeface="Microsoft JhengHei UI" panose="020B0604030504040204" pitchFamily="34" charset="-120"/>
                <a:cs typeface="微软雅黑"/>
              </a:rPr>
              <a:t>Aide</a:t>
            </a:r>
            <a:r>
              <a:rPr sz="1800" b="1" dirty="0">
                <a:latin typeface="Arial" panose="020B0604020202020204" pitchFamily="34" charset="0"/>
                <a:ea typeface="Microsoft JhengHei UI" panose="020B0604030504040204" pitchFamily="34" charset="-120"/>
                <a:cs typeface="微软雅黑"/>
              </a:rPr>
              <a:t>d </a:t>
            </a:r>
            <a:r>
              <a:rPr sz="1800" b="1" spc="-165" dirty="0">
                <a:latin typeface="Arial" panose="020B0604020202020204" pitchFamily="34" charset="0"/>
                <a:ea typeface="Microsoft JhengHei UI" panose="020B0604030504040204" pitchFamily="34" charset="-120"/>
                <a:cs typeface="微软雅黑"/>
              </a:rPr>
              <a:t> </a:t>
            </a:r>
            <a:r>
              <a:rPr sz="1800" b="1" spc="-5" dirty="0">
                <a:latin typeface="Arial" panose="020B0604020202020204" pitchFamily="34" charset="0"/>
                <a:ea typeface="Microsoft JhengHei UI" panose="020B0604030504040204" pitchFamily="34" charset="-120"/>
                <a:cs typeface="微软雅黑"/>
              </a:rPr>
              <a:t>Manufacturing</a:t>
            </a:r>
            <a:r>
              <a:rPr sz="1800" b="1" spc="10" dirty="0">
                <a:latin typeface="Arial" panose="020B0604020202020204" pitchFamily="34" charset="0"/>
                <a:ea typeface="Microsoft JhengHei UI" panose="020B0604030504040204" pitchFamily="34" charset="-120"/>
                <a:cs typeface="微软雅黑"/>
              </a:rPr>
              <a:t>(</a:t>
            </a:r>
            <a:r>
              <a:rPr sz="1800" b="1" spc="5" dirty="0">
                <a:latin typeface="Arial" panose="020B0604020202020204" pitchFamily="34" charset="0"/>
                <a:ea typeface="Microsoft JhengHei UI" panose="020B0604030504040204" pitchFamily="34" charset="-120"/>
                <a:cs typeface="微软雅黑"/>
              </a:rPr>
              <a:t>简</a:t>
            </a:r>
            <a:r>
              <a:rPr sz="1800" b="1" spc="-5" dirty="0">
                <a:latin typeface="Arial" panose="020B0604020202020204" pitchFamily="34" charset="0"/>
                <a:ea typeface="Microsoft JhengHei UI" panose="020B0604030504040204" pitchFamily="34" charset="-120"/>
                <a:cs typeface="微软雅黑"/>
              </a:rPr>
              <a:t>称ICAM计划)为项目规范化管理提出了一系列项目 描述方法，被称为IDE</a:t>
            </a:r>
            <a:r>
              <a:rPr sz="1800" b="1" dirty="0">
                <a:latin typeface="Arial" panose="020B0604020202020204" pitchFamily="34" charset="0"/>
                <a:ea typeface="Microsoft JhengHei UI" panose="020B0604030504040204" pitchFamily="34" charset="-120"/>
                <a:cs typeface="微软雅黑"/>
              </a:rPr>
              <a:t>F</a:t>
            </a:r>
            <a:r>
              <a:rPr sz="1800" b="1" spc="-5" dirty="0">
                <a:latin typeface="Arial" panose="020B0604020202020204" pitchFamily="34" charset="0"/>
                <a:ea typeface="Microsoft JhengHei UI" panose="020B0604030504040204" pitchFamily="34" charset="-120"/>
                <a:cs typeface="微软雅黑"/>
              </a:rPr>
              <a:t> (ICA</a:t>
            </a:r>
            <a:r>
              <a:rPr sz="1800" b="1" dirty="0">
                <a:latin typeface="Arial" panose="020B0604020202020204" pitchFamily="34" charset="0"/>
                <a:ea typeface="Microsoft JhengHei UI" panose="020B0604030504040204" pitchFamily="34" charset="-120"/>
                <a:cs typeface="微软雅黑"/>
              </a:rPr>
              <a:t>M</a:t>
            </a:r>
            <a:r>
              <a:rPr sz="1800" b="1" spc="-5" dirty="0">
                <a:latin typeface="Arial" panose="020B0604020202020204" pitchFamily="34" charset="0"/>
                <a:ea typeface="Microsoft JhengHei UI" panose="020B0604030504040204" pitchFamily="34" charset="-120"/>
                <a:cs typeface="微软雅黑"/>
              </a:rPr>
              <a:t> Definition)</a:t>
            </a:r>
            <a:r>
              <a:rPr sz="1800" b="1" dirty="0">
                <a:latin typeface="Arial" panose="020B0604020202020204" pitchFamily="34" charset="0"/>
                <a:ea typeface="Microsoft JhengHei UI" panose="020B0604030504040204" pitchFamily="34" charset="-120"/>
                <a:cs typeface="微软雅黑"/>
              </a:rPr>
              <a:t>,</a:t>
            </a:r>
            <a:r>
              <a:rPr sz="1800" b="1" spc="-5" dirty="0">
                <a:latin typeface="Arial" panose="020B0604020202020204" pitchFamily="34" charset="0"/>
                <a:ea typeface="Microsoft JhengHei UI" panose="020B0604030504040204" pitchFamily="34" charset="-120"/>
                <a:cs typeface="微软雅黑"/>
              </a:rPr>
              <a:t> 包括:</a:t>
            </a:r>
            <a:endParaRPr sz="1800" dirty="0">
              <a:latin typeface="Arial" panose="020B0604020202020204" pitchFamily="34" charset="0"/>
              <a:ea typeface="Microsoft JhengHei UI" panose="020B0604030504040204" pitchFamily="34" charset="-120"/>
              <a:cs typeface="微软雅黑"/>
            </a:endParaRPr>
          </a:p>
          <a:p>
            <a:pPr marL="1239520" lvl="2" indent="-293370">
              <a:lnSpc>
                <a:spcPct val="100000"/>
              </a:lnSpc>
              <a:spcBef>
                <a:spcPts val="5"/>
              </a:spcBef>
              <a:buFont typeface="Wingdings"/>
              <a:buChar char=""/>
              <a:tabLst>
                <a:tab pos="1240155" algn="l"/>
              </a:tabLst>
            </a:pPr>
            <a:r>
              <a:rPr sz="1800" b="1" spc="-5" dirty="0">
                <a:latin typeface="Arial" panose="020B0604020202020204" pitchFamily="34" charset="0"/>
                <a:ea typeface="Microsoft JhengHei UI" panose="020B0604030504040204" pitchFamily="34" charset="-120"/>
                <a:cs typeface="微软雅黑"/>
              </a:rPr>
              <a:t>IDEF0</a:t>
            </a:r>
            <a:r>
              <a:rPr sz="1800" b="1" dirty="0">
                <a:latin typeface="Arial" panose="020B0604020202020204" pitchFamily="34" charset="0"/>
                <a:ea typeface="Microsoft JhengHei UI" panose="020B0604030504040204" pitchFamily="34" charset="-120"/>
                <a:cs typeface="微软雅黑"/>
              </a:rPr>
              <a:t>,</a:t>
            </a:r>
            <a:r>
              <a:rPr sz="1800" b="1" spc="-5" dirty="0">
                <a:latin typeface="Arial" panose="020B0604020202020204" pitchFamily="34" charset="0"/>
                <a:ea typeface="Microsoft JhengHei UI" panose="020B0604030504040204" pitchFamily="34" charset="-120"/>
                <a:cs typeface="微软雅黑"/>
              </a:rPr>
              <a:t> “functio</a:t>
            </a:r>
            <a:r>
              <a:rPr sz="1800" b="1" dirty="0">
                <a:latin typeface="Arial" panose="020B0604020202020204" pitchFamily="34" charset="0"/>
                <a:ea typeface="Microsoft JhengHei UI" panose="020B0604030504040204" pitchFamily="34" charset="-120"/>
                <a:cs typeface="微软雅黑"/>
              </a:rPr>
              <a:t>n</a:t>
            </a:r>
            <a:r>
              <a:rPr sz="1800" b="1" spc="-5" dirty="0">
                <a:latin typeface="Arial" panose="020B0604020202020204" pitchFamily="34" charset="0"/>
                <a:ea typeface="Microsoft JhengHei UI" panose="020B0604030504040204" pitchFamily="34" charset="-120"/>
                <a:cs typeface="微软雅黑"/>
              </a:rPr>
              <a:t> model”的描述方法</a:t>
            </a:r>
            <a:endParaRPr sz="1800" dirty="0">
              <a:latin typeface="Arial" panose="020B0604020202020204" pitchFamily="34" charset="0"/>
              <a:ea typeface="Microsoft JhengHei UI" panose="020B0604030504040204" pitchFamily="34" charset="-120"/>
              <a:cs typeface="微软雅黑"/>
            </a:endParaRPr>
          </a:p>
          <a:p>
            <a:pPr marL="1239520" lvl="2" indent="-293370">
              <a:lnSpc>
                <a:spcPct val="100000"/>
              </a:lnSpc>
              <a:buFont typeface="Wingdings"/>
              <a:buChar char=""/>
              <a:tabLst>
                <a:tab pos="1240155" algn="l"/>
              </a:tabLst>
            </a:pPr>
            <a:r>
              <a:rPr sz="1800" b="1" dirty="0">
                <a:latin typeface="Arial" panose="020B0604020202020204" pitchFamily="34" charset="0"/>
                <a:ea typeface="Microsoft JhengHei UI" panose="020B0604030504040204" pitchFamily="34" charset="-120"/>
                <a:cs typeface="微软雅黑"/>
              </a:rPr>
              <a:t>IDEF1, “information model”的描述方法</a:t>
            </a:r>
            <a:endParaRPr sz="1800" dirty="0">
              <a:latin typeface="Arial" panose="020B0604020202020204" pitchFamily="34" charset="0"/>
              <a:ea typeface="Microsoft JhengHei UI" panose="020B0604030504040204" pitchFamily="34" charset="-120"/>
              <a:cs typeface="微软雅黑"/>
            </a:endParaRPr>
          </a:p>
          <a:p>
            <a:pPr marL="1239520" lvl="2" indent="-293370">
              <a:lnSpc>
                <a:spcPct val="100000"/>
              </a:lnSpc>
              <a:buFont typeface="Wingdings"/>
              <a:buChar char=""/>
              <a:tabLst>
                <a:tab pos="1240155" algn="l"/>
              </a:tabLst>
            </a:pPr>
            <a:r>
              <a:rPr sz="1800" b="1" dirty="0">
                <a:latin typeface="Arial" panose="020B0604020202020204" pitchFamily="34" charset="0"/>
                <a:ea typeface="Microsoft JhengHei UI" panose="020B0604030504040204" pitchFamily="34" charset="-120"/>
                <a:cs typeface="微软雅黑"/>
              </a:rPr>
              <a:t>IDEF2, “dynamics model”的描述方法</a:t>
            </a:r>
            <a:endParaRPr sz="1800" dirty="0">
              <a:latin typeface="Arial" panose="020B0604020202020204" pitchFamily="34" charset="0"/>
              <a:ea typeface="Microsoft JhengHei UI" panose="020B0604030504040204" pitchFamily="34" charset="-120"/>
              <a:cs typeface="微软雅黑"/>
            </a:endParaRPr>
          </a:p>
          <a:p>
            <a:pPr marL="488950" marR="5715" lvl="1" algn="just">
              <a:lnSpc>
                <a:spcPct val="100000"/>
              </a:lnSpc>
              <a:spcBef>
                <a:spcPts val="5"/>
              </a:spcBef>
              <a:buClr>
                <a:srgbClr val="FF0000"/>
              </a:buClr>
              <a:buFont typeface="Wingdings"/>
              <a:buChar char=""/>
              <a:tabLst>
                <a:tab pos="728345" algn="l"/>
              </a:tabLst>
            </a:pPr>
            <a:r>
              <a:rPr sz="1800" b="1" dirty="0">
                <a:latin typeface="Arial" panose="020B0604020202020204" pitchFamily="34" charset="0"/>
                <a:ea typeface="Microsoft JhengHei UI" panose="020B0604030504040204" pitchFamily="34" charset="-120"/>
                <a:cs typeface="微软雅黑"/>
              </a:rPr>
              <a:t>1983</a:t>
            </a:r>
            <a:r>
              <a:rPr sz="1800" b="1" spc="-370" dirty="0">
                <a:latin typeface="Arial" panose="020B0604020202020204" pitchFamily="34" charset="0"/>
                <a:ea typeface="Microsoft JhengHei UI" panose="020B0604030504040204" pitchFamily="34" charset="-120"/>
                <a:cs typeface="微软雅黑"/>
              </a:rPr>
              <a:t> </a:t>
            </a:r>
            <a:r>
              <a:rPr sz="1800" b="1" spc="160" dirty="0">
                <a:latin typeface="Arial" panose="020B0604020202020204" pitchFamily="34" charset="0"/>
                <a:ea typeface="Microsoft JhengHei UI" panose="020B0604030504040204" pitchFamily="34" charset="-120"/>
                <a:cs typeface="微软雅黑"/>
              </a:rPr>
              <a:t>年</a:t>
            </a:r>
            <a:r>
              <a:rPr sz="1800" b="1" dirty="0">
                <a:latin typeface="Arial" panose="020B0604020202020204" pitchFamily="34" charset="0"/>
                <a:ea typeface="Microsoft JhengHei UI" panose="020B0604030504040204" pitchFamily="34" charset="-120"/>
                <a:cs typeface="微软雅黑"/>
              </a:rPr>
              <a:t>, </a:t>
            </a:r>
            <a:r>
              <a:rPr sz="1800" b="1" spc="-10" dirty="0">
                <a:latin typeface="Arial" panose="020B0604020202020204" pitchFamily="34" charset="0"/>
                <a:ea typeface="Microsoft JhengHei UI" panose="020B0604030504040204" pitchFamily="34" charset="-120"/>
                <a:cs typeface="微软雅黑"/>
              </a:rPr>
              <a:t> </a:t>
            </a:r>
            <a:r>
              <a:rPr sz="1800" b="1" spc="160" dirty="0">
                <a:latin typeface="Arial" panose="020B0604020202020204" pitchFamily="34" charset="0"/>
                <a:ea typeface="Microsoft JhengHei UI" panose="020B0604030504040204" pitchFamily="34" charset="-120"/>
                <a:cs typeface="微软雅黑"/>
              </a:rPr>
              <a:t>美国</a:t>
            </a:r>
            <a:r>
              <a:rPr sz="1800" b="1" spc="-5" dirty="0">
                <a:latin typeface="Arial" panose="020B0604020202020204" pitchFamily="34" charset="0"/>
                <a:ea typeface="Microsoft JhengHei UI" panose="020B0604030504040204" pitchFamily="34" charset="-120"/>
                <a:cs typeface="微软雅黑"/>
              </a:rPr>
              <a:t>t</a:t>
            </a:r>
            <a:r>
              <a:rPr sz="1800" b="1" dirty="0">
                <a:latin typeface="Arial" panose="020B0604020202020204" pitchFamily="34" charset="0"/>
                <a:ea typeface="Microsoft JhengHei UI" panose="020B0604030504040204" pitchFamily="34" charset="-120"/>
                <a:cs typeface="微软雅黑"/>
              </a:rPr>
              <a:t>he </a:t>
            </a:r>
            <a:r>
              <a:rPr sz="1800" b="1" spc="-5"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U.S. </a:t>
            </a:r>
            <a:r>
              <a:rPr sz="1800" b="1" spc="-1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Air </a:t>
            </a:r>
            <a:r>
              <a:rPr sz="1800" b="1" spc="-1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Force </a:t>
            </a:r>
            <a:r>
              <a:rPr sz="1800" b="1" spc="-2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Integrated </a:t>
            </a:r>
            <a:r>
              <a:rPr sz="1800" b="1" spc="-3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Information </a:t>
            </a:r>
            <a:r>
              <a:rPr sz="1800" b="1" spc="-25" dirty="0">
                <a:latin typeface="Arial" panose="020B0604020202020204" pitchFamily="34" charset="0"/>
                <a:ea typeface="Microsoft JhengHei UI" panose="020B0604030504040204" pitchFamily="34" charset="-120"/>
                <a:cs typeface="微软雅黑"/>
              </a:rPr>
              <a:t> </a:t>
            </a:r>
            <a:r>
              <a:rPr sz="1800" b="1" spc="-5" dirty="0">
                <a:latin typeface="Arial" panose="020B0604020202020204" pitchFamily="34" charset="0"/>
                <a:ea typeface="Microsoft JhengHei UI" panose="020B0604030504040204" pitchFamily="34" charset="-120"/>
                <a:cs typeface="微软雅黑"/>
              </a:rPr>
              <a:t>S</a:t>
            </a:r>
            <a:r>
              <a:rPr sz="1800" b="1" dirty="0">
                <a:latin typeface="Arial" panose="020B0604020202020204" pitchFamily="34" charset="0"/>
                <a:ea typeface="Microsoft JhengHei UI" panose="020B0604030504040204" pitchFamily="34" charset="-120"/>
                <a:cs typeface="微软雅黑"/>
              </a:rPr>
              <a:t>upport </a:t>
            </a:r>
            <a:r>
              <a:rPr sz="1800" b="1" spc="-5" dirty="0">
                <a:latin typeface="Arial" panose="020B0604020202020204" pitchFamily="34" charset="0"/>
                <a:ea typeface="Microsoft JhengHei UI" panose="020B0604030504040204" pitchFamily="34" charset="-120"/>
                <a:cs typeface="微软雅黑"/>
              </a:rPr>
              <a:t>Syste</a:t>
            </a:r>
            <a:r>
              <a:rPr sz="1800" b="1" dirty="0">
                <a:latin typeface="Arial" panose="020B0604020202020204" pitchFamily="34" charset="0"/>
                <a:ea typeface="Microsoft JhengHei UI" panose="020B0604030504040204" pitchFamily="34" charset="-120"/>
                <a:cs typeface="微软雅黑"/>
              </a:rPr>
              <a:t>m</a:t>
            </a:r>
            <a:r>
              <a:rPr sz="1800" b="1" spc="-5" dirty="0">
                <a:latin typeface="Arial" panose="020B0604020202020204" pitchFamily="34" charset="0"/>
                <a:ea typeface="Microsoft JhengHei UI" panose="020B0604030504040204" pitchFamily="34" charset="-120"/>
                <a:cs typeface="微软雅黑"/>
              </a:rPr>
              <a:t> progra</a:t>
            </a:r>
            <a:r>
              <a:rPr sz="1800" b="1" dirty="0">
                <a:latin typeface="Arial" panose="020B0604020202020204" pitchFamily="34" charset="0"/>
                <a:ea typeface="Microsoft JhengHei UI" panose="020B0604030504040204" pitchFamily="34" charset="-120"/>
                <a:cs typeface="微软雅黑"/>
              </a:rPr>
              <a:t>m</a:t>
            </a:r>
            <a:r>
              <a:rPr sz="1800" b="1" spc="-5" dirty="0">
                <a:latin typeface="Arial" panose="020B0604020202020204" pitchFamily="34" charset="0"/>
                <a:ea typeface="Microsoft JhengHei UI" panose="020B0604030504040204" pitchFamily="34" charset="-120"/>
                <a:cs typeface="微软雅黑"/>
              </a:rPr>
              <a:t> 强</a:t>
            </a:r>
            <a:r>
              <a:rPr sz="1800" b="1" dirty="0">
                <a:latin typeface="Arial" panose="020B0604020202020204" pitchFamily="34" charset="0"/>
                <a:ea typeface="Microsoft JhengHei UI" panose="020B0604030504040204" pitchFamily="34" charset="-120"/>
                <a:cs typeface="微软雅黑"/>
              </a:rPr>
              <a:t>制</a:t>
            </a:r>
            <a:r>
              <a:rPr sz="1800" b="1" spc="-5"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I</a:t>
            </a:r>
            <a:r>
              <a:rPr sz="1800" b="1" spc="-5" dirty="0">
                <a:latin typeface="Arial" panose="020B0604020202020204" pitchFamily="34" charset="0"/>
                <a:ea typeface="Microsoft JhengHei UI" panose="020B0604030504040204" pitchFamily="34" charset="-120"/>
                <a:cs typeface="微软雅黑"/>
              </a:rPr>
              <a:t>DEF1升级为IDEF1x(IDEF</a:t>
            </a:r>
            <a:r>
              <a:rPr sz="1800" b="1" dirty="0">
                <a:latin typeface="Arial" panose="020B0604020202020204" pitchFamily="34" charset="0"/>
                <a:ea typeface="Microsoft JhengHei UI" panose="020B0604030504040204" pitchFamily="34" charset="-120"/>
                <a:cs typeface="微软雅黑"/>
              </a:rPr>
              <a:t>1</a:t>
            </a:r>
            <a:r>
              <a:rPr sz="1800" b="1" spc="-10" dirty="0">
                <a:latin typeface="Arial" panose="020B0604020202020204" pitchFamily="34" charset="0"/>
                <a:ea typeface="Microsoft JhengHei UI" panose="020B0604030504040204" pitchFamily="34" charset="-120"/>
                <a:cs typeface="微软雅黑"/>
              </a:rPr>
              <a:t> </a:t>
            </a:r>
            <a:r>
              <a:rPr sz="1800" b="1" dirty="0">
                <a:latin typeface="Arial" panose="020B0604020202020204" pitchFamily="34" charset="0"/>
                <a:ea typeface="Microsoft JhengHei UI" panose="020B0604030504040204" pitchFamily="34" charset="-120"/>
                <a:cs typeface="微软雅黑"/>
              </a:rPr>
              <a:t>E</a:t>
            </a:r>
            <a:r>
              <a:rPr sz="1800" b="1" spc="-5" dirty="0">
                <a:latin typeface="Arial" panose="020B0604020202020204" pitchFamily="34" charset="0"/>
                <a:ea typeface="Microsoft JhengHei UI" panose="020B0604030504040204" pitchFamily="34" charset="-120"/>
                <a:cs typeface="微软雅黑"/>
              </a:rPr>
              <a:t>xtended)</a:t>
            </a:r>
            <a:endParaRPr sz="1800" dirty="0">
              <a:latin typeface="Arial" panose="020B0604020202020204" pitchFamily="34" charset="0"/>
              <a:ea typeface="Microsoft JhengHei UI" panose="020B0604030504040204" pitchFamily="34" charset="-120"/>
              <a:cs typeface="微软雅黑"/>
            </a:endParaRPr>
          </a:p>
          <a:p>
            <a:pPr marL="727710" lvl="1" indent="-238760" algn="just">
              <a:lnSpc>
                <a:spcPct val="100000"/>
              </a:lnSpc>
              <a:spcBef>
                <a:spcPts val="5"/>
              </a:spcBef>
              <a:buFont typeface="Wingdings"/>
              <a:buChar char=""/>
              <a:tabLst>
                <a:tab pos="728345" algn="l"/>
              </a:tabLst>
            </a:pPr>
            <a:r>
              <a:rPr sz="1800" b="1" spc="-5" dirty="0">
                <a:solidFill>
                  <a:srgbClr val="FF0000"/>
                </a:solidFill>
                <a:latin typeface="Arial" panose="020B0604020202020204" pitchFamily="34" charset="0"/>
                <a:ea typeface="Microsoft JhengHei UI" panose="020B0604030504040204" pitchFamily="34" charset="-120"/>
                <a:cs typeface="微软雅黑"/>
              </a:rPr>
              <a:t>IDEF的发展</a:t>
            </a:r>
            <a:endParaRPr sz="1800" dirty="0">
              <a:latin typeface="Arial" panose="020B0604020202020204" pitchFamily="34" charset="0"/>
              <a:ea typeface="Microsoft JhengHei UI" panose="020B0604030504040204" pitchFamily="34" charset="-120"/>
              <a:cs typeface="微软雅黑"/>
            </a:endParaRPr>
          </a:p>
          <a:p>
            <a:pPr marL="1239520" lvl="2" indent="-293370">
              <a:lnSpc>
                <a:spcPct val="100000"/>
              </a:lnSpc>
              <a:buFont typeface="Wingdings"/>
              <a:buChar char=""/>
              <a:tabLst>
                <a:tab pos="1240155" algn="l"/>
                <a:tab pos="2096770" algn="l"/>
                <a:tab pos="2954020" algn="l"/>
              </a:tabLst>
            </a:pPr>
            <a:r>
              <a:rPr sz="1800" b="1" spc="-5" dirty="0">
                <a:solidFill>
                  <a:srgbClr val="FF0000"/>
                </a:solidFill>
                <a:latin typeface="Arial" panose="020B0604020202020204" pitchFamily="34" charset="0"/>
                <a:ea typeface="Microsoft JhengHei UI" panose="020B0604030504040204" pitchFamily="34" charset="-120"/>
                <a:cs typeface="微软雅黑"/>
              </a:rPr>
              <a:t>IDEF3</a:t>
            </a:r>
            <a:r>
              <a:rPr sz="1800" b="1" dirty="0">
                <a:solidFill>
                  <a:srgbClr val="FF0000"/>
                </a:solidFill>
                <a:latin typeface="Arial" panose="020B0604020202020204" pitchFamily="34" charset="0"/>
                <a:ea typeface="Microsoft JhengHei UI" panose="020B0604030504040204" pitchFamily="34" charset="-120"/>
                <a:cs typeface="微软雅黑"/>
              </a:rPr>
              <a:t>,	</a:t>
            </a:r>
            <a:r>
              <a:rPr sz="1800" b="1" spc="-5" dirty="0">
                <a:solidFill>
                  <a:srgbClr val="FF0000"/>
                </a:solidFill>
                <a:latin typeface="Arial" panose="020B0604020202020204" pitchFamily="34" charset="0"/>
                <a:ea typeface="Microsoft JhengHei UI" panose="020B0604030504040204" pitchFamily="34" charset="-120"/>
                <a:cs typeface="微软雅黑"/>
              </a:rPr>
              <a:t>IDEF4</a:t>
            </a:r>
            <a:r>
              <a:rPr sz="1800" b="1" dirty="0">
                <a:solidFill>
                  <a:srgbClr val="FF0000"/>
                </a:solidFill>
                <a:latin typeface="Arial" panose="020B0604020202020204" pitchFamily="34" charset="0"/>
                <a:ea typeface="Microsoft JhengHei UI" panose="020B0604030504040204" pitchFamily="34" charset="-120"/>
                <a:cs typeface="微软雅黑"/>
              </a:rPr>
              <a:t>,	</a:t>
            </a:r>
            <a:r>
              <a:rPr sz="1800" b="1" spc="-5" dirty="0">
                <a:solidFill>
                  <a:srgbClr val="FF0000"/>
                </a:solidFill>
                <a:latin typeface="Arial" panose="020B0604020202020204" pitchFamily="34" charset="0"/>
                <a:ea typeface="Microsoft JhengHei UI" panose="020B0604030504040204" pitchFamily="34" charset="-120"/>
                <a:cs typeface="微软雅黑"/>
              </a:rPr>
              <a:t>IDEF5</a:t>
            </a:r>
            <a:endParaRPr sz="1800" dirty="0">
              <a:latin typeface="Arial" panose="020B0604020202020204" pitchFamily="34" charset="0"/>
              <a:ea typeface="Microsoft JhengHei UI" panose="020B0604030504040204" pitchFamily="34" charset="-120"/>
              <a:cs typeface="微软雅黑"/>
            </a:endParaRPr>
          </a:p>
          <a:p>
            <a:pPr marL="374650" marR="222250" indent="-342900">
              <a:lnSpc>
                <a:spcPts val="3130"/>
              </a:lnSpc>
              <a:spcBef>
                <a:spcPts val="75"/>
              </a:spcBef>
              <a:buFont typeface="Wingdings" panose="05000000000000000000" pitchFamily="2" charset="2"/>
              <a:buChar char="p"/>
            </a:pPr>
            <a:r>
              <a:rPr sz="2000" spc="100" dirty="0">
                <a:latin typeface="Arial" panose="020B0604020202020204" pitchFamily="34" charset="0"/>
                <a:ea typeface="Microsoft JhengHei UI" panose="020B0604030504040204" pitchFamily="34" charset="-120"/>
                <a:cs typeface="Times New Roman"/>
              </a:rPr>
              <a:t> </a:t>
            </a:r>
            <a:r>
              <a:rPr sz="2000" b="1" spc="-5" dirty="0">
                <a:latin typeface="Arial" panose="020B0604020202020204" pitchFamily="34" charset="0"/>
                <a:ea typeface="Microsoft JhengHei UI" panose="020B0604030504040204" pitchFamily="34" charset="-120"/>
                <a:cs typeface="微软雅黑"/>
              </a:rPr>
              <a:t>IDEF1x是将E-R模型扩充语义含义而形成的,</a:t>
            </a:r>
            <a:r>
              <a:rPr sz="2000" b="1" dirty="0">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微软雅黑"/>
              </a:rPr>
              <a:t>或者说，IDEF1x是E-R图 的细化…</a:t>
            </a:r>
            <a:endParaRPr sz="2000" dirty="0">
              <a:latin typeface="Arial" panose="020B0604020202020204" pitchFamily="34" charset="0"/>
              <a:ea typeface="Microsoft JhengHei UI" panose="020B0604030504040204" pitchFamily="34" charset="-120"/>
              <a:cs typeface="微软雅黑"/>
            </a:endParaRPr>
          </a:p>
          <a:p>
            <a:pPr marL="374650" indent="-342900">
              <a:lnSpc>
                <a:spcPct val="100000"/>
              </a:lnSpc>
              <a:spcBef>
                <a:spcPts val="500"/>
              </a:spcBef>
              <a:buFont typeface="Wingdings" panose="05000000000000000000" pitchFamily="2" charset="2"/>
              <a:buChar char="p"/>
            </a:pPr>
            <a:r>
              <a:rPr sz="2000" spc="100" dirty="0">
                <a:latin typeface="Arial" panose="020B0604020202020204" pitchFamily="34" charset="0"/>
                <a:ea typeface="Microsoft JhengHei UI" panose="020B0604030504040204" pitchFamily="34" charset="-120"/>
                <a:cs typeface="Times New Roman"/>
              </a:rPr>
              <a:t> </a:t>
            </a:r>
            <a:r>
              <a:rPr sz="2000" b="1" spc="-5" dirty="0">
                <a:latin typeface="Arial" panose="020B0604020202020204" pitchFamily="34" charset="0"/>
                <a:ea typeface="Microsoft JhengHei UI" panose="020B0604030504040204" pitchFamily="34" charset="-120"/>
                <a:cs typeface="微软雅黑"/>
              </a:rPr>
              <a:t>IDEF1x是一种进行数据建模或数据库设计的工程化的方法</a:t>
            </a:r>
            <a:endParaRPr sz="2000" dirty="0">
              <a:latin typeface="Arial" panose="020B0604020202020204" pitchFamily="34" charset="0"/>
              <a:ea typeface="Microsoft JhengHei UI" panose="020B0604030504040204" pitchFamily="34" charset="-120"/>
              <a:cs typeface="微软雅黑"/>
            </a:endParaRPr>
          </a:p>
        </p:txBody>
      </p:sp>
      <p:sp>
        <p:nvSpPr>
          <p:cNvPr id="7" name="标题 6">
            <a:extLst>
              <a:ext uri="{FF2B5EF4-FFF2-40B4-BE49-F238E27FC236}">
                <a16:creationId xmlns:a16="http://schemas.microsoft.com/office/drawing/2014/main" id="{34D70509-6225-4812-8F54-A130B4788348}"/>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zh-CN" altLang="en-US" kern="0" dirty="0">
                <a:solidFill>
                  <a:sysClr val="windowText" lastClr="000000"/>
                </a:solidFill>
              </a:rPr>
              <a:t>数学建模工程方法及案例分析</a:t>
            </a:r>
            <a:br>
              <a:rPr lang="zh-CN" altLang="en-US" kern="0" dirty="0">
                <a:solidFill>
                  <a:sysClr val="windowText" lastClr="000000"/>
                </a:solidFill>
              </a:rPr>
            </a:br>
            <a:endParaRPr lang="zh-CN" altLang="en-US" kern="0" dirty="0">
              <a:solidFill>
                <a:sysClr val="windowText" lastClr="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84789" y="1974342"/>
            <a:ext cx="800100" cy="2083435"/>
          </a:xfrm>
          <a:custGeom>
            <a:avLst/>
            <a:gdLst/>
            <a:ahLst/>
            <a:cxnLst/>
            <a:rect l="l" t="t" r="r" b="b"/>
            <a:pathLst>
              <a:path w="800100" h="2083435">
                <a:moveTo>
                  <a:pt x="800100" y="0"/>
                </a:moveTo>
                <a:lnTo>
                  <a:pt x="0" y="0"/>
                </a:lnTo>
                <a:lnTo>
                  <a:pt x="0" y="2083308"/>
                </a:lnTo>
                <a:lnTo>
                  <a:pt x="247650" y="2083308"/>
                </a:lnTo>
              </a:path>
            </a:pathLst>
          </a:custGeom>
          <a:ln w="9525">
            <a:solidFill>
              <a:srgbClr val="000000"/>
            </a:solidFill>
          </a:ln>
        </p:spPr>
        <p:txBody>
          <a:bodyPr wrap="square" lIns="0" tIns="0" rIns="0" bIns="0" rtlCol="0"/>
          <a:lstStyle/>
          <a:p>
            <a:endParaRPr/>
          </a:p>
        </p:txBody>
      </p:sp>
      <p:sp>
        <p:nvSpPr>
          <p:cNvPr id="4" name="object 4"/>
          <p:cNvSpPr/>
          <p:nvPr/>
        </p:nvSpPr>
        <p:spPr>
          <a:xfrm>
            <a:off x="4432439" y="3931920"/>
            <a:ext cx="533400" cy="252729"/>
          </a:xfrm>
          <a:custGeom>
            <a:avLst/>
            <a:gdLst/>
            <a:ahLst/>
            <a:cxnLst/>
            <a:rect l="l" t="t" r="r" b="b"/>
            <a:pathLst>
              <a:path w="533400" h="252729">
                <a:moveTo>
                  <a:pt x="533400" y="0"/>
                </a:moveTo>
                <a:lnTo>
                  <a:pt x="0" y="0"/>
                </a:lnTo>
                <a:lnTo>
                  <a:pt x="0" y="252222"/>
                </a:lnTo>
                <a:lnTo>
                  <a:pt x="266700" y="252222"/>
                </a:lnTo>
              </a:path>
            </a:pathLst>
          </a:custGeom>
          <a:ln w="9525">
            <a:solidFill>
              <a:srgbClr val="000000"/>
            </a:solidFill>
          </a:ln>
        </p:spPr>
        <p:txBody>
          <a:bodyPr wrap="square" lIns="0" tIns="0" rIns="0" bIns="0" rtlCol="0"/>
          <a:lstStyle/>
          <a:p>
            <a:endParaRPr/>
          </a:p>
        </p:txBody>
      </p:sp>
      <p:sp>
        <p:nvSpPr>
          <p:cNvPr id="5" name="object 5"/>
          <p:cNvSpPr/>
          <p:nvPr/>
        </p:nvSpPr>
        <p:spPr>
          <a:xfrm>
            <a:off x="4260989" y="5822441"/>
            <a:ext cx="571500" cy="190500"/>
          </a:xfrm>
          <a:custGeom>
            <a:avLst/>
            <a:gdLst/>
            <a:ahLst/>
            <a:cxnLst/>
            <a:rect l="l" t="t" r="r" b="b"/>
            <a:pathLst>
              <a:path w="571500" h="190500">
                <a:moveTo>
                  <a:pt x="533400" y="0"/>
                </a:moveTo>
                <a:lnTo>
                  <a:pt x="0" y="0"/>
                </a:lnTo>
                <a:lnTo>
                  <a:pt x="0" y="190500"/>
                </a:lnTo>
                <a:lnTo>
                  <a:pt x="571500" y="190500"/>
                </a:lnTo>
              </a:path>
            </a:pathLst>
          </a:custGeom>
          <a:ln w="9525">
            <a:solidFill>
              <a:srgbClr val="000000"/>
            </a:solidFill>
          </a:ln>
        </p:spPr>
        <p:txBody>
          <a:bodyPr wrap="square" lIns="0" tIns="0" rIns="0" bIns="0" rtlCol="0"/>
          <a:lstStyle/>
          <a:p>
            <a:endParaRPr/>
          </a:p>
        </p:txBody>
      </p:sp>
      <p:sp>
        <p:nvSpPr>
          <p:cNvPr id="6" name="object 6"/>
          <p:cNvSpPr/>
          <p:nvPr/>
        </p:nvSpPr>
        <p:spPr>
          <a:xfrm>
            <a:off x="3975239" y="4184141"/>
            <a:ext cx="571500" cy="2076450"/>
          </a:xfrm>
          <a:custGeom>
            <a:avLst/>
            <a:gdLst/>
            <a:ahLst/>
            <a:cxnLst/>
            <a:rect l="l" t="t" r="r" b="b"/>
            <a:pathLst>
              <a:path w="571500" h="2076450">
                <a:moveTo>
                  <a:pt x="571500" y="0"/>
                </a:moveTo>
                <a:lnTo>
                  <a:pt x="571500" y="582168"/>
                </a:lnTo>
                <a:lnTo>
                  <a:pt x="0" y="582168"/>
                </a:lnTo>
                <a:lnTo>
                  <a:pt x="0" y="2076450"/>
                </a:lnTo>
                <a:lnTo>
                  <a:pt x="571500" y="2076450"/>
                </a:lnTo>
              </a:path>
            </a:pathLst>
          </a:custGeom>
          <a:ln w="9525">
            <a:solidFill>
              <a:srgbClr val="000000"/>
            </a:solidFill>
          </a:ln>
        </p:spPr>
        <p:txBody>
          <a:bodyPr wrap="square" lIns="0" tIns="0" rIns="0" bIns="0" rtlCol="0"/>
          <a:lstStyle/>
          <a:p>
            <a:endParaRPr/>
          </a:p>
        </p:txBody>
      </p:sp>
      <p:sp>
        <p:nvSpPr>
          <p:cNvPr id="7" name="object 7"/>
          <p:cNvSpPr/>
          <p:nvPr/>
        </p:nvSpPr>
        <p:spPr>
          <a:xfrm>
            <a:off x="4070489" y="3955541"/>
            <a:ext cx="762000" cy="2000250"/>
          </a:xfrm>
          <a:custGeom>
            <a:avLst/>
            <a:gdLst/>
            <a:ahLst/>
            <a:cxnLst/>
            <a:rect l="l" t="t" r="r" b="b"/>
            <a:pathLst>
              <a:path w="762000" h="2000250">
                <a:moveTo>
                  <a:pt x="762000" y="0"/>
                </a:moveTo>
                <a:lnTo>
                  <a:pt x="762000" y="990600"/>
                </a:lnTo>
                <a:lnTo>
                  <a:pt x="0" y="990600"/>
                </a:lnTo>
                <a:lnTo>
                  <a:pt x="0" y="2000250"/>
                </a:lnTo>
                <a:lnTo>
                  <a:pt x="171450" y="2000250"/>
                </a:lnTo>
              </a:path>
            </a:pathLst>
          </a:custGeom>
          <a:ln w="9525">
            <a:solidFill>
              <a:srgbClr val="000000"/>
            </a:solidFill>
          </a:ln>
        </p:spPr>
        <p:txBody>
          <a:bodyPr wrap="square" lIns="0" tIns="0" rIns="0" bIns="0" rtlCol="0"/>
          <a:lstStyle/>
          <a:p>
            <a:endParaRPr/>
          </a:p>
        </p:txBody>
      </p:sp>
      <p:sp>
        <p:nvSpPr>
          <p:cNvPr id="8" name="object 8"/>
          <p:cNvSpPr/>
          <p:nvPr/>
        </p:nvSpPr>
        <p:spPr>
          <a:xfrm>
            <a:off x="4699139" y="1558289"/>
            <a:ext cx="1162050" cy="457200"/>
          </a:xfrm>
          <a:custGeom>
            <a:avLst/>
            <a:gdLst/>
            <a:ahLst/>
            <a:cxnLst/>
            <a:rect l="l" t="t" r="r" b="b"/>
            <a:pathLst>
              <a:path w="1162050" h="457200">
                <a:moveTo>
                  <a:pt x="1162050" y="228599"/>
                </a:move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close/>
              </a:path>
            </a:pathLst>
          </a:custGeom>
          <a:solidFill>
            <a:srgbClr val="CCCCFF"/>
          </a:solidFill>
        </p:spPr>
        <p:txBody>
          <a:bodyPr wrap="square" lIns="0" tIns="0" rIns="0" bIns="0" rtlCol="0"/>
          <a:lstStyle/>
          <a:p>
            <a:endParaRPr/>
          </a:p>
        </p:txBody>
      </p:sp>
      <p:sp>
        <p:nvSpPr>
          <p:cNvPr id="9" name="object 9"/>
          <p:cNvSpPr/>
          <p:nvPr/>
        </p:nvSpPr>
        <p:spPr>
          <a:xfrm>
            <a:off x="4699139" y="1558289"/>
            <a:ext cx="1162050" cy="457200"/>
          </a:xfrm>
          <a:custGeom>
            <a:avLst/>
            <a:gdLst/>
            <a:ahLst/>
            <a:cxnLst/>
            <a:rect l="l" t="t" r="r" b="b"/>
            <a:pathLst>
              <a:path w="1162050" h="457200">
                <a:moveTo>
                  <a:pt x="580644" y="0"/>
                </a:move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lnTo>
                  <a:pt x="1160125" y="209921"/>
                </a:ln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5021713" y="2062375"/>
            <a:ext cx="539750" cy="1054100"/>
          </a:xfrm>
          <a:prstGeom prst="rect">
            <a:avLst/>
          </a:prstGeom>
        </p:spPr>
        <p:txBody>
          <a:bodyPr vert="horz" wrap="square" lIns="0" tIns="0" rIns="0" bIns="0" rtlCol="0">
            <a:spAutoFit/>
          </a:bodyPr>
          <a:lstStyle/>
          <a:p>
            <a:pPr marL="12700" marR="5080" algn="just">
              <a:lnSpc>
                <a:spcPct val="100000"/>
              </a:lnSpc>
            </a:pPr>
            <a:r>
              <a:rPr sz="1400" b="1" spc="-5" dirty="0">
                <a:latin typeface="Arial"/>
                <a:cs typeface="Arial"/>
              </a:rPr>
              <a:t>P1001 P1002 P1003 P1004 P1005</a:t>
            </a:r>
            <a:endParaRPr sz="1400">
              <a:latin typeface="Arial"/>
              <a:cs typeface="Arial"/>
            </a:endParaRPr>
          </a:p>
        </p:txBody>
      </p:sp>
      <p:sp>
        <p:nvSpPr>
          <p:cNvPr id="11" name="object 11"/>
          <p:cNvSpPr txBox="1"/>
          <p:nvPr/>
        </p:nvSpPr>
        <p:spPr>
          <a:xfrm>
            <a:off x="5936110" y="2053665"/>
            <a:ext cx="382270" cy="1054100"/>
          </a:xfrm>
          <a:prstGeom prst="rect">
            <a:avLst/>
          </a:prstGeom>
        </p:spPr>
        <p:txBody>
          <a:bodyPr vert="horz" wrap="square" lIns="0" tIns="0" rIns="0" bIns="0" rtlCol="0">
            <a:spAutoFit/>
          </a:bodyPr>
          <a:lstStyle/>
          <a:p>
            <a:pPr marL="12700" marR="5080" algn="just">
              <a:lnSpc>
                <a:spcPct val="100000"/>
              </a:lnSpc>
            </a:pPr>
            <a:r>
              <a:rPr sz="1400" b="1" spc="-5" dirty="0">
                <a:latin typeface="宋体"/>
                <a:cs typeface="宋体"/>
              </a:rPr>
              <a:t>螺栓 螺母 钉子 扳子 铁钉</a:t>
            </a:r>
            <a:endParaRPr sz="1400">
              <a:latin typeface="宋体"/>
              <a:cs typeface="宋体"/>
            </a:endParaRPr>
          </a:p>
        </p:txBody>
      </p:sp>
      <p:sp>
        <p:nvSpPr>
          <p:cNvPr id="12" name="object 12"/>
          <p:cNvSpPr txBox="1"/>
          <p:nvPr/>
        </p:nvSpPr>
        <p:spPr>
          <a:xfrm>
            <a:off x="4881505" y="17046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零件代码</a:t>
            </a:r>
            <a:endParaRPr sz="1400">
              <a:latin typeface="宋体"/>
              <a:cs typeface="宋体"/>
            </a:endParaRPr>
          </a:p>
        </p:txBody>
      </p:sp>
      <p:sp>
        <p:nvSpPr>
          <p:cNvPr id="13" name="object 13"/>
          <p:cNvSpPr txBox="1"/>
          <p:nvPr/>
        </p:nvSpPr>
        <p:spPr>
          <a:xfrm>
            <a:off x="5795725" y="17046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零件名称</a:t>
            </a:r>
            <a:endParaRPr sz="1400">
              <a:latin typeface="宋体"/>
              <a:cs typeface="宋体"/>
            </a:endParaRPr>
          </a:p>
        </p:txBody>
      </p:sp>
      <p:sp>
        <p:nvSpPr>
          <p:cNvPr id="14" name="object 14"/>
          <p:cNvSpPr txBox="1"/>
          <p:nvPr/>
        </p:nvSpPr>
        <p:spPr>
          <a:xfrm>
            <a:off x="7350033" y="1704645"/>
            <a:ext cx="1191260" cy="21209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其他属性</a:t>
            </a:r>
            <a:r>
              <a:rPr sz="1400" b="1" spc="-5" dirty="0">
                <a:latin typeface="Arial"/>
                <a:cs typeface="Arial"/>
              </a:rPr>
              <a:t>… … </a:t>
            </a:r>
            <a:endParaRPr sz="1400">
              <a:latin typeface="Arial"/>
              <a:cs typeface="Arial"/>
            </a:endParaRPr>
          </a:p>
        </p:txBody>
      </p:sp>
      <p:sp>
        <p:nvSpPr>
          <p:cNvPr id="15" name="object 15"/>
          <p:cNvSpPr/>
          <p:nvPr/>
        </p:nvSpPr>
        <p:spPr>
          <a:xfrm>
            <a:off x="4970411" y="1648967"/>
            <a:ext cx="3948429" cy="0"/>
          </a:xfrm>
          <a:custGeom>
            <a:avLst/>
            <a:gdLst/>
            <a:ahLst/>
            <a:cxnLst/>
            <a:rect l="l" t="t" r="r" b="b"/>
            <a:pathLst>
              <a:path w="3948429">
                <a:moveTo>
                  <a:pt x="0" y="0"/>
                </a:moveTo>
                <a:lnTo>
                  <a:pt x="3947922" y="0"/>
                </a:lnTo>
              </a:path>
            </a:pathLst>
          </a:custGeom>
          <a:ln w="9525">
            <a:solidFill>
              <a:srgbClr val="000000"/>
            </a:solidFill>
          </a:ln>
        </p:spPr>
        <p:txBody>
          <a:bodyPr wrap="square" lIns="0" tIns="0" rIns="0" bIns="0" rtlCol="0"/>
          <a:lstStyle/>
          <a:p>
            <a:endParaRPr/>
          </a:p>
        </p:txBody>
      </p:sp>
      <p:sp>
        <p:nvSpPr>
          <p:cNvPr id="16" name="object 16"/>
          <p:cNvSpPr/>
          <p:nvPr/>
        </p:nvSpPr>
        <p:spPr>
          <a:xfrm>
            <a:off x="4970411" y="1950720"/>
            <a:ext cx="3921760" cy="0"/>
          </a:xfrm>
          <a:custGeom>
            <a:avLst/>
            <a:gdLst/>
            <a:ahLst/>
            <a:cxnLst/>
            <a:rect l="l" t="t" r="r" b="b"/>
            <a:pathLst>
              <a:path w="3921759">
                <a:moveTo>
                  <a:pt x="0" y="0"/>
                </a:moveTo>
                <a:lnTo>
                  <a:pt x="3921252" y="0"/>
                </a:lnTo>
              </a:path>
            </a:pathLst>
          </a:custGeom>
          <a:ln w="9525">
            <a:solidFill>
              <a:srgbClr val="000000"/>
            </a:solidFill>
          </a:ln>
        </p:spPr>
        <p:txBody>
          <a:bodyPr wrap="square" lIns="0" tIns="0" rIns="0" bIns="0" rtlCol="0"/>
          <a:lstStyle/>
          <a:p>
            <a:endParaRPr/>
          </a:p>
        </p:txBody>
      </p:sp>
      <p:sp>
        <p:nvSpPr>
          <p:cNvPr id="17" name="object 17"/>
          <p:cNvSpPr/>
          <p:nvPr/>
        </p:nvSpPr>
        <p:spPr>
          <a:xfrm>
            <a:off x="7064387" y="1648967"/>
            <a:ext cx="0" cy="1626235"/>
          </a:xfrm>
          <a:custGeom>
            <a:avLst/>
            <a:gdLst/>
            <a:ahLst/>
            <a:cxnLst/>
            <a:rect l="l" t="t" r="r" b="b"/>
            <a:pathLst>
              <a:path h="1626235">
                <a:moveTo>
                  <a:pt x="0" y="0"/>
                </a:moveTo>
                <a:lnTo>
                  <a:pt x="0" y="1626108"/>
                </a:lnTo>
              </a:path>
            </a:pathLst>
          </a:custGeom>
          <a:ln w="9525">
            <a:solidFill>
              <a:srgbClr val="000000"/>
            </a:solidFill>
          </a:ln>
        </p:spPr>
        <p:txBody>
          <a:bodyPr wrap="square" lIns="0" tIns="0" rIns="0" bIns="0" rtlCol="0"/>
          <a:lstStyle/>
          <a:p>
            <a:endParaRPr/>
          </a:p>
        </p:txBody>
      </p:sp>
      <p:sp>
        <p:nvSpPr>
          <p:cNvPr id="18" name="object 18"/>
          <p:cNvSpPr/>
          <p:nvPr/>
        </p:nvSpPr>
        <p:spPr>
          <a:xfrm>
            <a:off x="5647067" y="1648967"/>
            <a:ext cx="0" cy="1579880"/>
          </a:xfrm>
          <a:custGeom>
            <a:avLst/>
            <a:gdLst/>
            <a:ahLst/>
            <a:cxnLst/>
            <a:rect l="l" t="t" r="r" b="b"/>
            <a:pathLst>
              <a:path h="1579880">
                <a:moveTo>
                  <a:pt x="0" y="0"/>
                </a:moveTo>
                <a:lnTo>
                  <a:pt x="0" y="1579626"/>
                </a:lnTo>
              </a:path>
            </a:pathLst>
          </a:custGeom>
          <a:ln w="9525">
            <a:solidFill>
              <a:srgbClr val="000000"/>
            </a:solidFill>
          </a:ln>
        </p:spPr>
        <p:txBody>
          <a:bodyPr wrap="square" lIns="0" tIns="0" rIns="0" bIns="0" rtlCol="0"/>
          <a:lstStyle/>
          <a:p>
            <a:endParaRPr/>
          </a:p>
        </p:txBody>
      </p:sp>
      <p:sp>
        <p:nvSpPr>
          <p:cNvPr id="19" name="object 19"/>
          <p:cNvSpPr txBox="1"/>
          <p:nvPr/>
        </p:nvSpPr>
        <p:spPr>
          <a:xfrm>
            <a:off x="8802757" y="1370746"/>
            <a:ext cx="435609"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零件</a:t>
            </a:r>
            <a:endParaRPr sz="1600">
              <a:latin typeface="宋体"/>
              <a:cs typeface="宋体"/>
            </a:endParaRPr>
          </a:p>
        </p:txBody>
      </p:sp>
      <p:sp>
        <p:nvSpPr>
          <p:cNvPr id="20" name="object 20"/>
          <p:cNvSpPr/>
          <p:nvPr/>
        </p:nvSpPr>
        <p:spPr>
          <a:xfrm>
            <a:off x="4489589" y="3288791"/>
            <a:ext cx="2438400" cy="552450"/>
          </a:xfrm>
          <a:custGeom>
            <a:avLst/>
            <a:gdLst/>
            <a:ahLst/>
            <a:cxnLst/>
            <a:rect l="l" t="t" r="r" b="b"/>
            <a:pathLst>
              <a:path w="2438400" h="552450">
                <a:moveTo>
                  <a:pt x="2438400" y="276605"/>
                </a:moveTo>
                <a:lnTo>
                  <a:pt x="2422449" y="231827"/>
                </a:lnTo>
                <a:lnTo>
                  <a:pt x="2376269" y="189317"/>
                </a:lnTo>
                <a:lnTo>
                  <a:pt x="2342626" y="169092"/>
                </a:lnTo>
                <a:lnTo>
                  <a:pt x="2302364" y="149650"/>
                </a:lnTo>
                <a:lnTo>
                  <a:pt x="2255798" y="131063"/>
                </a:lnTo>
                <a:lnTo>
                  <a:pt x="2203240" y="113403"/>
                </a:lnTo>
                <a:lnTo>
                  <a:pt x="2145004" y="96742"/>
                </a:lnTo>
                <a:lnTo>
                  <a:pt x="2081402" y="81152"/>
                </a:lnTo>
                <a:lnTo>
                  <a:pt x="2012749" y="66706"/>
                </a:lnTo>
                <a:lnTo>
                  <a:pt x="1939357" y="53474"/>
                </a:lnTo>
                <a:lnTo>
                  <a:pt x="1861538" y="41529"/>
                </a:lnTo>
                <a:lnTo>
                  <a:pt x="1779608" y="30943"/>
                </a:lnTo>
                <a:lnTo>
                  <a:pt x="1693878" y="21788"/>
                </a:lnTo>
                <a:lnTo>
                  <a:pt x="1604662" y="14136"/>
                </a:lnTo>
                <a:lnTo>
                  <a:pt x="1512273" y="8059"/>
                </a:lnTo>
                <a:lnTo>
                  <a:pt x="1417024" y="3630"/>
                </a:lnTo>
                <a:lnTo>
                  <a:pt x="1319228" y="919"/>
                </a:lnTo>
                <a:lnTo>
                  <a:pt x="1219200" y="0"/>
                </a:lnTo>
                <a:lnTo>
                  <a:pt x="1119171" y="919"/>
                </a:lnTo>
                <a:lnTo>
                  <a:pt x="1021375" y="3630"/>
                </a:lnTo>
                <a:lnTo>
                  <a:pt x="926126" y="8059"/>
                </a:lnTo>
                <a:lnTo>
                  <a:pt x="833737" y="14136"/>
                </a:lnTo>
                <a:lnTo>
                  <a:pt x="744521" y="21788"/>
                </a:lnTo>
                <a:lnTo>
                  <a:pt x="658791" y="30943"/>
                </a:lnTo>
                <a:lnTo>
                  <a:pt x="576861" y="41529"/>
                </a:lnTo>
                <a:lnTo>
                  <a:pt x="499042" y="53474"/>
                </a:lnTo>
                <a:lnTo>
                  <a:pt x="425650" y="66706"/>
                </a:lnTo>
                <a:lnTo>
                  <a:pt x="356997" y="81153"/>
                </a:lnTo>
                <a:lnTo>
                  <a:pt x="293395" y="96742"/>
                </a:lnTo>
                <a:lnTo>
                  <a:pt x="235159" y="113403"/>
                </a:lnTo>
                <a:lnTo>
                  <a:pt x="182601" y="131063"/>
                </a:lnTo>
                <a:lnTo>
                  <a:pt x="136035" y="149650"/>
                </a:lnTo>
                <a:lnTo>
                  <a:pt x="95773" y="169092"/>
                </a:lnTo>
                <a:lnTo>
                  <a:pt x="62130" y="189317"/>
                </a:lnTo>
                <a:lnTo>
                  <a:pt x="15950" y="231827"/>
                </a:lnTo>
                <a:lnTo>
                  <a:pt x="0" y="276606"/>
                </a:lnTo>
                <a:lnTo>
                  <a:pt x="4039" y="299237"/>
                </a:lnTo>
                <a:lnTo>
                  <a:pt x="35418" y="342912"/>
                </a:lnTo>
                <a:lnTo>
                  <a:pt x="95773" y="384000"/>
                </a:lnTo>
                <a:lnTo>
                  <a:pt x="136035" y="403396"/>
                </a:lnTo>
                <a:lnTo>
                  <a:pt x="182601" y="421933"/>
                </a:lnTo>
                <a:lnTo>
                  <a:pt x="235159" y="439539"/>
                </a:lnTo>
                <a:lnTo>
                  <a:pt x="293395" y="456145"/>
                </a:lnTo>
                <a:lnTo>
                  <a:pt x="356997" y="471678"/>
                </a:lnTo>
                <a:lnTo>
                  <a:pt x="425650" y="486067"/>
                </a:lnTo>
                <a:lnTo>
                  <a:pt x="499042" y="499244"/>
                </a:lnTo>
                <a:lnTo>
                  <a:pt x="576861" y="511135"/>
                </a:lnTo>
                <a:lnTo>
                  <a:pt x="658791" y="521671"/>
                </a:lnTo>
                <a:lnTo>
                  <a:pt x="744521" y="530780"/>
                </a:lnTo>
                <a:lnTo>
                  <a:pt x="833737" y="538392"/>
                </a:lnTo>
                <a:lnTo>
                  <a:pt x="926126" y="544436"/>
                </a:lnTo>
                <a:lnTo>
                  <a:pt x="1021375" y="548841"/>
                </a:lnTo>
                <a:lnTo>
                  <a:pt x="1119171" y="551535"/>
                </a:lnTo>
                <a:lnTo>
                  <a:pt x="1219200" y="552450"/>
                </a:lnTo>
                <a:lnTo>
                  <a:pt x="1319228" y="551535"/>
                </a:lnTo>
                <a:lnTo>
                  <a:pt x="1417024" y="548841"/>
                </a:lnTo>
                <a:lnTo>
                  <a:pt x="1512273" y="544436"/>
                </a:lnTo>
                <a:lnTo>
                  <a:pt x="1604662" y="538392"/>
                </a:lnTo>
                <a:lnTo>
                  <a:pt x="1693878" y="530780"/>
                </a:lnTo>
                <a:lnTo>
                  <a:pt x="1779608" y="521671"/>
                </a:lnTo>
                <a:lnTo>
                  <a:pt x="1861538" y="511135"/>
                </a:lnTo>
                <a:lnTo>
                  <a:pt x="1939357" y="499244"/>
                </a:lnTo>
                <a:lnTo>
                  <a:pt x="2012749" y="486067"/>
                </a:lnTo>
                <a:lnTo>
                  <a:pt x="2081402" y="471677"/>
                </a:lnTo>
                <a:lnTo>
                  <a:pt x="2145004" y="456145"/>
                </a:lnTo>
                <a:lnTo>
                  <a:pt x="2203240" y="439539"/>
                </a:lnTo>
                <a:lnTo>
                  <a:pt x="2255798" y="421933"/>
                </a:lnTo>
                <a:lnTo>
                  <a:pt x="2302364" y="403396"/>
                </a:lnTo>
                <a:lnTo>
                  <a:pt x="2342626" y="384000"/>
                </a:lnTo>
                <a:lnTo>
                  <a:pt x="2376269" y="363815"/>
                </a:lnTo>
                <a:lnTo>
                  <a:pt x="2422449" y="321362"/>
                </a:lnTo>
                <a:lnTo>
                  <a:pt x="2438400" y="276605"/>
                </a:lnTo>
                <a:close/>
              </a:path>
            </a:pathLst>
          </a:custGeom>
          <a:solidFill>
            <a:srgbClr val="CCCCFF"/>
          </a:solidFill>
        </p:spPr>
        <p:txBody>
          <a:bodyPr wrap="square" lIns="0" tIns="0" rIns="0" bIns="0" rtlCol="0"/>
          <a:lstStyle/>
          <a:p>
            <a:endParaRPr/>
          </a:p>
        </p:txBody>
      </p:sp>
      <p:sp>
        <p:nvSpPr>
          <p:cNvPr id="21" name="object 21"/>
          <p:cNvSpPr/>
          <p:nvPr/>
        </p:nvSpPr>
        <p:spPr>
          <a:xfrm>
            <a:off x="4489589" y="3288791"/>
            <a:ext cx="2438400" cy="552450"/>
          </a:xfrm>
          <a:custGeom>
            <a:avLst/>
            <a:gdLst/>
            <a:ahLst/>
            <a:cxnLst/>
            <a:rect l="l" t="t" r="r" b="b"/>
            <a:pathLst>
              <a:path w="2438400" h="552450">
                <a:moveTo>
                  <a:pt x="1219200" y="0"/>
                </a:moveTo>
                <a:lnTo>
                  <a:pt x="1119171" y="919"/>
                </a:lnTo>
                <a:lnTo>
                  <a:pt x="1021375" y="3630"/>
                </a:lnTo>
                <a:lnTo>
                  <a:pt x="926126" y="8059"/>
                </a:lnTo>
                <a:lnTo>
                  <a:pt x="833737" y="14136"/>
                </a:lnTo>
                <a:lnTo>
                  <a:pt x="744521" y="21788"/>
                </a:lnTo>
                <a:lnTo>
                  <a:pt x="658791" y="30943"/>
                </a:lnTo>
                <a:lnTo>
                  <a:pt x="576861" y="41529"/>
                </a:lnTo>
                <a:lnTo>
                  <a:pt x="499042" y="53474"/>
                </a:lnTo>
                <a:lnTo>
                  <a:pt x="425650" y="66706"/>
                </a:lnTo>
                <a:lnTo>
                  <a:pt x="356997" y="81153"/>
                </a:lnTo>
                <a:lnTo>
                  <a:pt x="293395" y="96742"/>
                </a:lnTo>
                <a:lnTo>
                  <a:pt x="235159" y="113403"/>
                </a:lnTo>
                <a:lnTo>
                  <a:pt x="182601" y="131063"/>
                </a:lnTo>
                <a:lnTo>
                  <a:pt x="136035" y="149650"/>
                </a:lnTo>
                <a:lnTo>
                  <a:pt x="95773" y="169092"/>
                </a:lnTo>
                <a:lnTo>
                  <a:pt x="62130" y="189317"/>
                </a:lnTo>
                <a:lnTo>
                  <a:pt x="15950" y="231827"/>
                </a:lnTo>
                <a:lnTo>
                  <a:pt x="0" y="276606"/>
                </a:lnTo>
                <a:lnTo>
                  <a:pt x="4039" y="299237"/>
                </a:lnTo>
                <a:lnTo>
                  <a:pt x="35418" y="342912"/>
                </a:lnTo>
                <a:lnTo>
                  <a:pt x="95773" y="384000"/>
                </a:lnTo>
                <a:lnTo>
                  <a:pt x="136035" y="403396"/>
                </a:lnTo>
                <a:lnTo>
                  <a:pt x="182601" y="421933"/>
                </a:lnTo>
                <a:lnTo>
                  <a:pt x="235159" y="439539"/>
                </a:lnTo>
                <a:lnTo>
                  <a:pt x="293395" y="456145"/>
                </a:lnTo>
                <a:lnTo>
                  <a:pt x="356997" y="471678"/>
                </a:lnTo>
                <a:lnTo>
                  <a:pt x="425650" y="486067"/>
                </a:lnTo>
                <a:lnTo>
                  <a:pt x="499042" y="499244"/>
                </a:lnTo>
                <a:lnTo>
                  <a:pt x="576861" y="511135"/>
                </a:lnTo>
                <a:lnTo>
                  <a:pt x="658791" y="521671"/>
                </a:lnTo>
                <a:lnTo>
                  <a:pt x="744521" y="530780"/>
                </a:lnTo>
                <a:lnTo>
                  <a:pt x="833737" y="538392"/>
                </a:lnTo>
                <a:lnTo>
                  <a:pt x="926126" y="544436"/>
                </a:lnTo>
                <a:lnTo>
                  <a:pt x="1021375" y="548841"/>
                </a:lnTo>
                <a:lnTo>
                  <a:pt x="1119171" y="551535"/>
                </a:lnTo>
                <a:lnTo>
                  <a:pt x="1219200" y="552450"/>
                </a:lnTo>
                <a:lnTo>
                  <a:pt x="1319228" y="551535"/>
                </a:lnTo>
                <a:lnTo>
                  <a:pt x="1417024" y="548841"/>
                </a:lnTo>
                <a:lnTo>
                  <a:pt x="1512273" y="544436"/>
                </a:lnTo>
                <a:lnTo>
                  <a:pt x="1604662" y="538392"/>
                </a:lnTo>
                <a:lnTo>
                  <a:pt x="1693878" y="530780"/>
                </a:lnTo>
                <a:lnTo>
                  <a:pt x="1779608" y="521671"/>
                </a:lnTo>
                <a:lnTo>
                  <a:pt x="1861538" y="511135"/>
                </a:lnTo>
                <a:lnTo>
                  <a:pt x="1939357" y="499244"/>
                </a:lnTo>
                <a:lnTo>
                  <a:pt x="2012749" y="486067"/>
                </a:lnTo>
                <a:lnTo>
                  <a:pt x="2081402" y="471677"/>
                </a:lnTo>
                <a:lnTo>
                  <a:pt x="2145004" y="456145"/>
                </a:lnTo>
                <a:lnTo>
                  <a:pt x="2203240" y="439539"/>
                </a:lnTo>
                <a:lnTo>
                  <a:pt x="2255798" y="421933"/>
                </a:lnTo>
                <a:lnTo>
                  <a:pt x="2302364" y="403396"/>
                </a:lnTo>
                <a:lnTo>
                  <a:pt x="2342626" y="384000"/>
                </a:lnTo>
                <a:lnTo>
                  <a:pt x="2376269" y="363815"/>
                </a:lnTo>
                <a:lnTo>
                  <a:pt x="2422449" y="321362"/>
                </a:lnTo>
                <a:lnTo>
                  <a:pt x="2438400" y="276605"/>
                </a:lnTo>
                <a:lnTo>
                  <a:pt x="2434360" y="253969"/>
                </a:lnTo>
                <a:lnTo>
                  <a:pt x="2402981" y="210253"/>
                </a:lnTo>
                <a:lnTo>
                  <a:pt x="2342626" y="169092"/>
                </a:lnTo>
                <a:lnTo>
                  <a:pt x="2302364" y="149650"/>
                </a:lnTo>
                <a:lnTo>
                  <a:pt x="2255798" y="131063"/>
                </a:lnTo>
                <a:lnTo>
                  <a:pt x="2203240" y="113403"/>
                </a:lnTo>
                <a:lnTo>
                  <a:pt x="2145004" y="96742"/>
                </a:lnTo>
                <a:lnTo>
                  <a:pt x="2081402" y="81152"/>
                </a:lnTo>
                <a:lnTo>
                  <a:pt x="2012749" y="66706"/>
                </a:lnTo>
                <a:lnTo>
                  <a:pt x="1939357" y="53474"/>
                </a:lnTo>
                <a:lnTo>
                  <a:pt x="1861538" y="41529"/>
                </a:lnTo>
                <a:lnTo>
                  <a:pt x="1779608" y="30943"/>
                </a:lnTo>
                <a:lnTo>
                  <a:pt x="1693878" y="21788"/>
                </a:lnTo>
                <a:lnTo>
                  <a:pt x="1604662" y="14136"/>
                </a:lnTo>
                <a:lnTo>
                  <a:pt x="1512273" y="8059"/>
                </a:lnTo>
                <a:lnTo>
                  <a:pt x="1417024" y="3630"/>
                </a:lnTo>
                <a:lnTo>
                  <a:pt x="1319228" y="919"/>
                </a:lnTo>
                <a:lnTo>
                  <a:pt x="1219200"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4699139" y="3345941"/>
            <a:ext cx="1162050" cy="457200"/>
          </a:xfrm>
          <a:custGeom>
            <a:avLst/>
            <a:gdLst/>
            <a:ahLst/>
            <a:cxnLst/>
            <a:rect l="l" t="t" r="r" b="b"/>
            <a:pathLst>
              <a:path w="1162050" h="457200">
                <a:moveTo>
                  <a:pt x="1162050" y="228599"/>
                </a:move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close/>
              </a:path>
            </a:pathLst>
          </a:custGeom>
          <a:solidFill>
            <a:srgbClr val="FF99FF"/>
          </a:solidFill>
        </p:spPr>
        <p:txBody>
          <a:bodyPr wrap="square" lIns="0" tIns="0" rIns="0" bIns="0" rtlCol="0"/>
          <a:lstStyle/>
          <a:p>
            <a:endParaRPr/>
          </a:p>
        </p:txBody>
      </p:sp>
      <p:sp>
        <p:nvSpPr>
          <p:cNvPr id="23" name="object 23"/>
          <p:cNvSpPr/>
          <p:nvPr/>
        </p:nvSpPr>
        <p:spPr>
          <a:xfrm>
            <a:off x="4699139" y="3345941"/>
            <a:ext cx="1162050" cy="457200"/>
          </a:xfrm>
          <a:custGeom>
            <a:avLst/>
            <a:gdLst/>
            <a:ahLst/>
            <a:cxnLst/>
            <a:rect l="l" t="t" r="r" b="b"/>
            <a:pathLst>
              <a:path w="1162050" h="457200">
                <a:moveTo>
                  <a:pt x="580644" y="0"/>
                </a:move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lnTo>
                  <a:pt x="1160125" y="209921"/>
                </a:ln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close/>
              </a:path>
            </a:pathLst>
          </a:custGeom>
          <a:ln w="9525">
            <a:solidFill>
              <a:srgbClr val="000000"/>
            </a:solidFill>
          </a:ln>
        </p:spPr>
        <p:txBody>
          <a:bodyPr wrap="square" lIns="0" tIns="0" rIns="0" bIns="0" rtlCol="0"/>
          <a:lstStyle/>
          <a:p>
            <a:endParaRPr/>
          </a:p>
        </p:txBody>
      </p:sp>
      <p:sp>
        <p:nvSpPr>
          <p:cNvPr id="25" name="object 25"/>
          <p:cNvSpPr txBox="1"/>
          <p:nvPr/>
        </p:nvSpPr>
        <p:spPr>
          <a:xfrm>
            <a:off x="4824350" y="3511365"/>
            <a:ext cx="203835"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a:t>
            </a:r>
            <a:endParaRPr sz="1400">
              <a:latin typeface="宋体"/>
              <a:cs typeface="宋体"/>
            </a:endParaRPr>
          </a:p>
        </p:txBody>
      </p:sp>
      <p:sp>
        <p:nvSpPr>
          <p:cNvPr id="26" name="object 26"/>
          <p:cNvSpPr txBox="1"/>
          <p:nvPr/>
        </p:nvSpPr>
        <p:spPr>
          <a:xfrm>
            <a:off x="7989703" y="3177448"/>
            <a:ext cx="1253490" cy="229235"/>
          </a:xfrm>
          <a:prstGeom prst="rect">
            <a:avLst/>
          </a:prstGeom>
        </p:spPr>
        <p:txBody>
          <a:bodyPr vert="horz" wrap="square" lIns="0" tIns="0" rIns="0" bIns="0" rtlCol="0">
            <a:spAutoFit/>
          </a:bodyPr>
          <a:lstStyle/>
          <a:p>
            <a:pPr marL="12700">
              <a:lnSpc>
                <a:spcPct val="100000"/>
              </a:lnSpc>
            </a:pPr>
            <a:r>
              <a:rPr sz="1600" b="1" dirty="0">
                <a:latin typeface="宋体"/>
                <a:cs typeface="宋体"/>
              </a:rPr>
              <a:t>零件工艺路线</a:t>
            </a:r>
            <a:endParaRPr sz="1600">
              <a:latin typeface="宋体"/>
              <a:cs typeface="宋体"/>
            </a:endParaRPr>
          </a:p>
        </p:txBody>
      </p:sp>
      <p:sp>
        <p:nvSpPr>
          <p:cNvPr id="27" name="object 27"/>
          <p:cNvSpPr/>
          <p:nvPr/>
        </p:nvSpPr>
        <p:spPr>
          <a:xfrm>
            <a:off x="6588125" y="5306567"/>
            <a:ext cx="0" cy="1626235"/>
          </a:xfrm>
          <a:custGeom>
            <a:avLst/>
            <a:gdLst/>
            <a:ahLst/>
            <a:cxnLst/>
            <a:rect l="l" t="t" r="r" b="b"/>
            <a:pathLst>
              <a:path h="1626234">
                <a:moveTo>
                  <a:pt x="0" y="0"/>
                </a:moveTo>
                <a:lnTo>
                  <a:pt x="0" y="1626108"/>
                </a:lnTo>
              </a:path>
            </a:pathLst>
          </a:custGeom>
          <a:ln w="9525">
            <a:solidFill>
              <a:srgbClr val="000000"/>
            </a:solidFill>
          </a:ln>
        </p:spPr>
        <p:txBody>
          <a:bodyPr wrap="square" lIns="0" tIns="0" rIns="0" bIns="0" rtlCol="0"/>
          <a:lstStyle/>
          <a:p>
            <a:endParaRPr/>
          </a:p>
        </p:txBody>
      </p:sp>
      <p:sp>
        <p:nvSpPr>
          <p:cNvPr id="28" name="object 28"/>
          <p:cNvSpPr/>
          <p:nvPr/>
        </p:nvSpPr>
        <p:spPr>
          <a:xfrm>
            <a:off x="7483475" y="5319521"/>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29" name="object 29"/>
          <p:cNvSpPr/>
          <p:nvPr/>
        </p:nvSpPr>
        <p:spPr>
          <a:xfrm>
            <a:off x="8359775" y="5319521"/>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30" name="object 30"/>
          <p:cNvSpPr/>
          <p:nvPr/>
        </p:nvSpPr>
        <p:spPr>
          <a:xfrm>
            <a:off x="4318139" y="5139690"/>
            <a:ext cx="3219450" cy="552450"/>
          </a:xfrm>
          <a:custGeom>
            <a:avLst/>
            <a:gdLst/>
            <a:ahLst/>
            <a:cxnLst/>
            <a:rect l="l" t="t" r="r" b="b"/>
            <a:pathLst>
              <a:path w="3219450" h="552450">
                <a:moveTo>
                  <a:pt x="3219450" y="276605"/>
                </a:moveTo>
                <a:lnTo>
                  <a:pt x="3198376" y="231827"/>
                </a:lnTo>
                <a:lnTo>
                  <a:pt x="3137367" y="189317"/>
                </a:lnTo>
                <a:lnTo>
                  <a:pt x="3092922" y="169092"/>
                </a:lnTo>
                <a:lnTo>
                  <a:pt x="3039736" y="149650"/>
                </a:lnTo>
                <a:lnTo>
                  <a:pt x="2978223" y="131063"/>
                </a:lnTo>
                <a:lnTo>
                  <a:pt x="2908797" y="113403"/>
                </a:lnTo>
                <a:lnTo>
                  <a:pt x="2831874" y="96742"/>
                </a:lnTo>
                <a:lnTo>
                  <a:pt x="2747867" y="81152"/>
                </a:lnTo>
                <a:lnTo>
                  <a:pt x="2657190" y="66706"/>
                </a:lnTo>
                <a:lnTo>
                  <a:pt x="2560259" y="53474"/>
                </a:lnTo>
                <a:lnTo>
                  <a:pt x="2457486" y="41529"/>
                </a:lnTo>
                <a:lnTo>
                  <a:pt x="2349287" y="30943"/>
                </a:lnTo>
                <a:lnTo>
                  <a:pt x="2236077" y="21788"/>
                </a:lnTo>
                <a:lnTo>
                  <a:pt x="2118268" y="14136"/>
                </a:lnTo>
                <a:lnTo>
                  <a:pt x="1996276" y="8059"/>
                </a:lnTo>
                <a:lnTo>
                  <a:pt x="1870515" y="3630"/>
                </a:lnTo>
                <a:lnTo>
                  <a:pt x="1741400" y="919"/>
                </a:lnTo>
                <a:lnTo>
                  <a:pt x="1609344" y="0"/>
                </a:lnTo>
                <a:lnTo>
                  <a:pt x="1477396" y="919"/>
                </a:lnTo>
                <a:lnTo>
                  <a:pt x="1348378" y="3630"/>
                </a:lnTo>
                <a:lnTo>
                  <a:pt x="1222705" y="8059"/>
                </a:lnTo>
                <a:lnTo>
                  <a:pt x="1100791" y="14136"/>
                </a:lnTo>
                <a:lnTo>
                  <a:pt x="983051" y="21788"/>
                </a:lnTo>
                <a:lnTo>
                  <a:pt x="869900" y="30943"/>
                </a:lnTo>
                <a:lnTo>
                  <a:pt x="761754" y="41529"/>
                </a:lnTo>
                <a:lnTo>
                  <a:pt x="659026" y="53474"/>
                </a:lnTo>
                <a:lnTo>
                  <a:pt x="562132" y="66706"/>
                </a:lnTo>
                <a:lnTo>
                  <a:pt x="471487" y="81153"/>
                </a:lnTo>
                <a:lnTo>
                  <a:pt x="387506" y="96742"/>
                </a:lnTo>
                <a:lnTo>
                  <a:pt x="310603" y="113403"/>
                </a:lnTo>
                <a:lnTo>
                  <a:pt x="241194" y="131063"/>
                </a:lnTo>
                <a:lnTo>
                  <a:pt x="179693" y="149650"/>
                </a:lnTo>
                <a:lnTo>
                  <a:pt x="126515" y="169092"/>
                </a:lnTo>
                <a:lnTo>
                  <a:pt x="82076" y="189317"/>
                </a:lnTo>
                <a:lnTo>
                  <a:pt x="46790" y="210253"/>
                </a:lnTo>
                <a:lnTo>
                  <a:pt x="5337" y="253969"/>
                </a:lnTo>
                <a:lnTo>
                  <a:pt x="0" y="276606"/>
                </a:lnTo>
                <a:lnTo>
                  <a:pt x="5337" y="299237"/>
                </a:lnTo>
                <a:lnTo>
                  <a:pt x="46790" y="342912"/>
                </a:lnTo>
                <a:lnTo>
                  <a:pt x="82076" y="363815"/>
                </a:lnTo>
                <a:lnTo>
                  <a:pt x="126515" y="384000"/>
                </a:lnTo>
                <a:lnTo>
                  <a:pt x="179693" y="403396"/>
                </a:lnTo>
                <a:lnTo>
                  <a:pt x="241194" y="421933"/>
                </a:lnTo>
                <a:lnTo>
                  <a:pt x="310603" y="439539"/>
                </a:lnTo>
                <a:lnTo>
                  <a:pt x="387506" y="456145"/>
                </a:lnTo>
                <a:lnTo>
                  <a:pt x="471487" y="471678"/>
                </a:lnTo>
                <a:lnTo>
                  <a:pt x="562132" y="486067"/>
                </a:lnTo>
                <a:lnTo>
                  <a:pt x="659026" y="499244"/>
                </a:lnTo>
                <a:lnTo>
                  <a:pt x="761754" y="511135"/>
                </a:lnTo>
                <a:lnTo>
                  <a:pt x="869900" y="521671"/>
                </a:lnTo>
                <a:lnTo>
                  <a:pt x="983051" y="530780"/>
                </a:lnTo>
                <a:lnTo>
                  <a:pt x="1100791" y="538392"/>
                </a:lnTo>
                <a:lnTo>
                  <a:pt x="1222705" y="544436"/>
                </a:lnTo>
                <a:lnTo>
                  <a:pt x="1348378" y="548841"/>
                </a:lnTo>
                <a:lnTo>
                  <a:pt x="1477396" y="551535"/>
                </a:lnTo>
                <a:lnTo>
                  <a:pt x="1609344" y="552450"/>
                </a:lnTo>
                <a:lnTo>
                  <a:pt x="1741400" y="551535"/>
                </a:lnTo>
                <a:lnTo>
                  <a:pt x="1870515" y="548841"/>
                </a:lnTo>
                <a:lnTo>
                  <a:pt x="1996276" y="544436"/>
                </a:lnTo>
                <a:lnTo>
                  <a:pt x="2118268" y="538392"/>
                </a:lnTo>
                <a:lnTo>
                  <a:pt x="2236077" y="530780"/>
                </a:lnTo>
                <a:lnTo>
                  <a:pt x="2349287" y="521671"/>
                </a:lnTo>
                <a:lnTo>
                  <a:pt x="2457486" y="511135"/>
                </a:lnTo>
                <a:lnTo>
                  <a:pt x="2560259" y="499244"/>
                </a:lnTo>
                <a:lnTo>
                  <a:pt x="2657190" y="486067"/>
                </a:lnTo>
                <a:lnTo>
                  <a:pt x="2747867" y="471677"/>
                </a:lnTo>
                <a:lnTo>
                  <a:pt x="2831874" y="456145"/>
                </a:lnTo>
                <a:lnTo>
                  <a:pt x="2908797" y="439539"/>
                </a:lnTo>
                <a:lnTo>
                  <a:pt x="2978223" y="421933"/>
                </a:lnTo>
                <a:lnTo>
                  <a:pt x="3039736" y="403396"/>
                </a:lnTo>
                <a:lnTo>
                  <a:pt x="3092922" y="384000"/>
                </a:lnTo>
                <a:lnTo>
                  <a:pt x="3137367" y="363815"/>
                </a:lnTo>
                <a:lnTo>
                  <a:pt x="3172657" y="342912"/>
                </a:lnTo>
                <a:lnTo>
                  <a:pt x="3214112" y="299237"/>
                </a:lnTo>
                <a:lnTo>
                  <a:pt x="3219450" y="276605"/>
                </a:lnTo>
                <a:close/>
              </a:path>
            </a:pathLst>
          </a:custGeom>
          <a:solidFill>
            <a:srgbClr val="CCCCFF"/>
          </a:solidFill>
        </p:spPr>
        <p:txBody>
          <a:bodyPr wrap="square" lIns="0" tIns="0" rIns="0" bIns="0" rtlCol="0"/>
          <a:lstStyle/>
          <a:p>
            <a:endParaRPr/>
          </a:p>
        </p:txBody>
      </p:sp>
      <p:sp>
        <p:nvSpPr>
          <p:cNvPr id="31" name="object 31"/>
          <p:cNvSpPr/>
          <p:nvPr/>
        </p:nvSpPr>
        <p:spPr>
          <a:xfrm>
            <a:off x="4318139" y="5139690"/>
            <a:ext cx="3219450" cy="552450"/>
          </a:xfrm>
          <a:custGeom>
            <a:avLst/>
            <a:gdLst/>
            <a:ahLst/>
            <a:cxnLst/>
            <a:rect l="l" t="t" r="r" b="b"/>
            <a:pathLst>
              <a:path w="3219450" h="552450">
                <a:moveTo>
                  <a:pt x="1609344" y="0"/>
                </a:moveTo>
                <a:lnTo>
                  <a:pt x="1477396" y="919"/>
                </a:lnTo>
                <a:lnTo>
                  <a:pt x="1348378" y="3630"/>
                </a:lnTo>
                <a:lnTo>
                  <a:pt x="1222705" y="8059"/>
                </a:lnTo>
                <a:lnTo>
                  <a:pt x="1100791" y="14136"/>
                </a:lnTo>
                <a:lnTo>
                  <a:pt x="983051" y="21788"/>
                </a:lnTo>
                <a:lnTo>
                  <a:pt x="869900" y="30943"/>
                </a:lnTo>
                <a:lnTo>
                  <a:pt x="761754" y="41529"/>
                </a:lnTo>
                <a:lnTo>
                  <a:pt x="659026" y="53474"/>
                </a:lnTo>
                <a:lnTo>
                  <a:pt x="562132" y="66706"/>
                </a:lnTo>
                <a:lnTo>
                  <a:pt x="471487" y="81153"/>
                </a:lnTo>
                <a:lnTo>
                  <a:pt x="387506" y="96742"/>
                </a:lnTo>
                <a:lnTo>
                  <a:pt x="310603" y="113403"/>
                </a:lnTo>
                <a:lnTo>
                  <a:pt x="241194" y="131063"/>
                </a:lnTo>
                <a:lnTo>
                  <a:pt x="179693" y="149650"/>
                </a:lnTo>
                <a:lnTo>
                  <a:pt x="126515" y="169092"/>
                </a:lnTo>
                <a:lnTo>
                  <a:pt x="82076" y="189317"/>
                </a:lnTo>
                <a:lnTo>
                  <a:pt x="46790" y="210253"/>
                </a:lnTo>
                <a:lnTo>
                  <a:pt x="5337" y="253969"/>
                </a:lnTo>
                <a:lnTo>
                  <a:pt x="0" y="276606"/>
                </a:lnTo>
                <a:lnTo>
                  <a:pt x="5337" y="299237"/>
                </a:lnTo>
                <a:lnTo>
                  <a:pt x="46790" y="342912"/>
                </a:lnTo>
                <a:lnTo>
                  <a:pt x="82076" y="363815"/>
                </a:lnTo>
                <a:lnTo>
                  <a:pt x="126515" y="384000"/>
                </a:lnTo>
                <a:lnTo>
                  <a:pt x="179693" y="403396"/>
                </a:lnTo>
                <a:lnTo>
                  <a:pt x="241194" y="421933"/>
                </a:lnTo>
                <a:lnTo>
                  <a:pt x="310603" y="439539"/>
                </a:lnTo>
                <a:lnTo>
                  <a:pt x="387506" y="456145"/>
                </a:lnTo>
                <a:lnTo>
                  <a:pt x="471487" y="471678"/>
                </a:lnTo>
                <a:lnTo>
                  <a:pt x="562132" y="486067"/>
                </a:lnTo>
                <a:lnTo>
                  <a:pt x="659026" y="499244"/>
                </a:lnTo>
                <a:lnTo>
                  <a:pt x="761754" y="511135"/>
                </a:lnTo>
                <a:lnTo>
                  <a:pt x="869900" y="521671"/>
                </a:lnTo>
                <a:lnTo>
                  <a:pt x="983051" y="530780"/>
                </a:lnTo>
                <a:lnTo>
                  <a:pt x="1100791" y="538392"/>
                </a:lnTo>
                <a:lnTo>
                  <a:pt x="1222705" y="544436"/>
                </a:lnTo>
                <a:lnTo>
                  <a:pt x="1348378" y="548841"/>
                </a:lnTo>
                <a:lnTo>
                  <a:pt x="1477396" y="551535"/>
                </a:lnTo>
                <a:lnTo>
                  <a:pt x="1609344" y="552450"/>
                </a:lnTo>
                <a:lnTo>
                  <a:pt x="1741400" y="551535"/>
                </a:lnTo>
                <a:lnTo>
                  <a:pt x="1870515" y="548841"/>
                </a:lnTo>
                <a:lnTo>
                  <a:pt x="1996276" y="544436"/>
                </a:lnTo>
                <a:lnTo>
                  <a:pt x="2118268" y="538392"/>
                </a:lnTo>
                <a:lnTo>
                  <a:pt x="2236077" y="530780"/>
                </a:lnTo>
                <a:lnTo>
                  <a:pt x="2349287" y="521671"/>
                </a:lnTo>
                <a:lnTo>
                  <a:pt x="2457486" y="511135"/>
                </a:lnTo>
                <a:lnTo>
                  <a:pt x="2560259" y="499244"/>
                </a:lnTo>
                <a:lnTo>
                  <a:pt x="2657190" y="486067"/>
                </a:lnTo>
                <a:lnTo>
                  <a:pt x="2747867" y="471677"/>
                </a:lnTo>
                <a:lnTo>
                  <a:pt x="2831874" y="456145"/>
                </a:lnTo>
                <a:lnTo>
                  <a:pt x="2908797" y="439539"/>
                </a:lnTo>
                <a:lnTo>
                  <a:pt x="2978223" y="421933"/>
                </a:lnTo>
                <a:lnTo>
                  <a:pt x="3039736" y="403396"/>
                </a:lnTo>
                <a:lnTo>
                  <a:pt x="3092922" y="384000"/>
                </a:lnTo>
                <a:lnTo>
                  <a:pt x="3137367" y="363815"/>
                </a:lnTo>
                <a:lnTo>
                  <a:pt x="3172657" y="342912"/>
                </a:lnTo>
                <a:lnTo>
                  <a:pt x="3214112" y="299237"/>
                </a:lnTo>
                <a:lnTo>
                  <a:pt x="3219450" y="276605"/>
                </a:lnTo>
                <a:lnTo>
                  <a:pt x="3214112" y="253969"/>
                </a:lnTo>
                <a:lnTo>
                  <a:pt x="3172657" y="210253"/>
                </a:lnTo>
                <a:lnTo>
                  <a:pt x="3137367" y="189317"/>
                </a:lnTo>
                <a:lnTo>
                  <a:pt x="3092922" y="169092"/>
                </a:lnTo>
                <a:lnTo>
                  <a:pt x="3039736" y="149650"/>
                </a:lnTo>
                <a:lnTo>
                  <a:pt x="2978223" y="131063"/>
                </a:lnTo>
                <a:lnTo>
                  <a:pt x="2908797" y="113403"/>
                </a:lnTo>
                <a:lnTo>
                  <a:pt x="2831874" y="96742"/>
                </a:lnTo>
                <a:lnTo>
                  <a:pt x="2747867" y="81152"/>
                </a:lnTo>
                <a:lnTo>
                  <a:pt x="2657190" y="66706"/>
                </a:lnTo>
                <a:lnTo>
                  <a:pt x="2560259" y="53474"/>
                </a:lnTo>
                <a:lnTo>
                  <a:pt x="2457486" y="41529"/>
                </a:lnTo>
                <a:lnTo>
                  <a:pt x="2349287" y="30943"/>
                </a:lnTo>
                <a:lnTo>
                  <a:pt x="2236077" y="21788"/>
                </a:lnTo>
                <a:lnTo>
                  <a:pt x="2118268" y="14136"/>
                </a:lnTo>
                <a:lnTo>
                  <a:pt x="1996276" y="8059"/>
                </a:lnTo>
                <a:lnTo>
                  <a:pt x="1870515" y="3630"/>
                </a:lnTo>
                <a:lnTo>
                  <a:pt x="1741400" y="919"/>
                </a:lnTo>
                <a:lnTo>
                  <a:pt x="1609344" y="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527689" y="5196840"/>
            <a:ext cx="2133600" cy="457200"/>
          </a:xfrm>
          <a:custGeom>
            <a:avLst/>
            <a:gdLst/>
            <a:ahLst/>
            <a:cxnLst/>
            <a:rect l="l" t="t" r="r" b="b"/>
            <a:pathLst>
              <a:path w="2133600" h="457200">
                <a:moveTo>
                  <a:pt x="2133600" y="228599"/>
                </a:moveTo>
                <a:lnTo>
                  <a:pt x="2119633" y="191646"/>
                </a:lnTo>
                <a:lnTo>
                  <a:pt x="2079199" y="156545"/>
                </a:lnTo>
                <a:lnTo>
                  <a:pt x="2014497" y="123775"/>
                </a:lnTo>
                <a:lnTo>
                  <a:pt x="1973732" y="108414"/>
                </a:lnTo>
                <a:lnTo>
                  <a:pt x="1927725" y="93817"/>
                </a:lnTo>
                <a:lnTo>
                  <a:pt x="1876751" y="80042"/>
                </a:lnTo>
                <a:lnTo>
                  <a:pt x="1821084" y="67151"/>
                </a:lnTo>
                <a:lnTo>
                  <a:pt x="1761000" y="55202"/>
                </a:lnTo>
                <a:lnTo>
                  <a:pt x="1696772" y="44256"/>
                </a:lnTo>
                <a:lnTo>
                  <a:pt x="1628677" y="34374"/>
                </a:lnTo>
                <a:lnTo>
                  <a:pt x="1556989" y="25614"/>
                </a:lnTo>
                <a:lnTo>
                  <a:pt x="1481982" y="18037"/>
                </a:lnTo>
                <a:lnTo>
                  <a:pt x="1403933" y="11704"/>
                </a:lnTo>
                <a:lnTo>
                  <a:pt x="1323115" y="6673"/>
                </a:lnTo>
                <a:lnTo>
                  <a:pt x="1239803" y="3006"/>
                </a:lnTo>
                <a:lnTo>
                  <a:pt x="1154273" y="761"/>
                </a:lnTo>
                <a:lnTo>
                  <a:pt x="1066800" y="0"/>
                </a:lnTo>
                <a:lnTo>
                  <a:pt x="979326" y="761"/>
                </a:lnTo>
                <a:lnTo>
                  <a:pt x="893796" y="3006"/>
                </a:lnTo>
                <a:lnTo>
                  <a:pt x="810484" y="6673"/>
                </a:lnTo>
                <a:lnTo>
                  <a:pt x="729666" y="11704"/>
                </a:lnTo>
                <a:lnTo>
                  <a:pt x="651617" y="18037"/>
                </a:lnTo>
                <a:lnTo>
                  <a:pt x="576610" y="25614"/>
                </a:lnTo>
                <a:lnTo>
                  <a:pt x="504922" y="34374"/>
                </a:lnTo>
                <a:lnTo>
                  <a:pt x="436827" y="44256"/>
                </a:lnTo>
                <a:lnTo>
                  <a:pt x="372599" y="55202"/>
                </a:lnTo>
                <a:lnTo>
                  <a:pt x="312515" y="67151"/>
                </a:lnTo>
                <a:lnTo>
                  <a:pt x="256848" y="80042"/>
                </a:lnTo>
                <a:lnTo>
                  <a:pt x="205874" y="93817"/>
                </a:lnTo>
                <a:lnTo>
                  <a:pt x="159867" y="108414"/>
                </a:lnTo>
                <a:lnTo>
                  <a:pt x="119102" y="123775"/>
                </a:lnTo>
                <a:lnTo>
                  <a:pt x="83855" y="139838"/>
                </a:lnTo>
                <a:lnTo>
                  <a:pt x="31012" y="173834"/>
                </a:lnTo>
                <a:lnTo>
                  <a:pt x="3537" y="209921"/>
                </a:lnTo>
                <a:lnTo>
                  <a:pt x="0" y="228600"/>
                </a:lnTo>
                <a:lnTo>
                  <a:pt x="3537" y="247381"/>
                </a:lnTo>
                <a:lnTo>
                  <a:pt x="31012" y="283613"/>
                </a:lnTo>
                <a:lnTo>
                  <a:pt x="83855" y="317682"/>
                </a:lnTo>
                <a:lnTo>
                  <a:pt x="119102" y="333760"/>
                </a:lnTo>
                <a:lnTo>
                  <a:pt x="159867" y="349123"/>
                </a:lnTo>
                <a:lnTo>
                  <a:pt x="205874" y="363711"/>
                </a:lnTo>
                <a:lnTo>
                  <a:pt x="256848" y="377468"/>
                </a:lnTo>
                <a:lnTo>
                  <a:pt x="312515" y="390334"/>
                </a:lnTo>
                <a:lnTo>
                  <a:pt x="372599" y="402251"/>
                </a:lnTo>
                <a:lnTo>
                  <a:pt x="436827" y="413162"/>
                </a:lnTo>
                <a:lnTo>
                  <a:pt x="504922" y="423007"/>
                </a:lnTo>
                <a:lnTo>
                  <a:pt x="576610" y="431729"/>
                </a:lnTo>
                <a:lnTo>
                  <a:pt x="651617" y="439269"/>
                </a:lnTo>
                <a:lnTo>
                  <a:pt x="729666" y="445568"/>
                </a:lnTo>
                <a:lnTo>
                  <a:pt x="810484" y="450570"/>
                </a:lnTo>
                <a:lnTo>
                  <a:pt x="893796" y="454214"/>
                </a:lnTo>
                <a:lnTo>
                  <a:pt x="979326" y="456443"/>
                </a:lnTo>
                <a:lnTo>
                  <a:pt x="1066800" y="457200"/>
                </a:lnTo>
                <a:lnTo>
                  <a:pt x="1154273" y="456443"/>
                </a:lnTo>
                <a:lnTo>
                  <a:pt x="1239803" y="454214"/>
                </a:lnTo>
                <a:lnTo>
                  <a:pt x="1323115" y="450570"/>
                </a:lnTo>
                <a:lnTo>
                  <a:pt x="1403933" y="445568"/>
                </a:lnTo>
                <a:lnTo>
                  <a:pt x="1481982" y="439269"/>
                </a:lnTo>
                <a:lnTo>
                  <a:pt x="1556989" y="431729"/>
                </a:lnTo>
                <a:lnTo>
                  <a:pt x="1628677" y="423007"/>
                </a:lnTo>
                <a:lnTo>
                  <a:pt x="1696772" y="413162"/>
                </a:lnTo>
                <a:lnTo>
                  <a:pt x="1761000" y="402251"/>
                </a:lnTo>
                <a:lnTo>
                  <a:pt x="1821084" y="390334"/>
                </a:lnTo>
                <a:lnTo>
                  <a:pt x="1876751" y="377468"/>
                </a:lnTo>
                <a:lnTo>
                  <a:pt x="1927725" y="363711"/>
                </a:lnTo>
                <a:lnTo>
                  <a:pt x="1973732" y="349123"/>
                </a:lnTo>
                <a:lnTo>
                  <a:pt x="2014497" y="333760"/>
                </a:lnTo>
                <a:lnTo>
                  <a:pt x="2049744" y="317682"/>
                </a:lnTo>
                <a:lnTo>
                  <a:pt x="2102587" y="283613"/>
                </a:lnTo>
                <a:lnTo>
                  <a:pt x="2130062" y="247381"/>
                </a:lnTo>
                <a:lnTo>
                  <a:pt x="2133600" y="228599"/>
                </a:lnTo>
                <a:close/>
              </a:path>
            </a:pathLst>
          </a:custGeom>
          <a:solidFill>
            <a:srgbClr val="FF99FF"/>
          </a:solidFill>
        </p:spPr>
        <p:txBody>
          <a:bodyPr wrap="square" lIns="0" tIns="0" rIns="0" bIns="0" rtlCol="0"/>
          <a:lstStyle/>
          <a:p>
            <a:endParaRPr/>
          </a:p>
        </p:txBody>
      </p:sp>
      <p:sp>
        <p:nvSpPr>
          <p:cNvPr id="33" name="object 33"/>
          <p:cNvSpPr/>
          <p:nvPr/>
        </p:nvSpPr>
        <p:spPr>
          <a:xfrm>
            <a:off x="4527689" y="5196840"/>
            <a:ext cx="2133600" cy="457200"/>
          </a:xfrm>
          <a:custGeom>
            <a:avLst/>
            <a:gdLst/>
            <a:ahLst/>
            <a:cxnLst/>
            <a:rect l="l" t="t" r="r" b="b"/>
            <a:pathLst>
              <a:path w="2133600" h="457200">
                <a:moveTo>
                  <a:pt x="1066800" y="0"/>
                </a:moveTo>
                <a:lnTo>
                  <a:pt x="979326" y="761"/>
                </a:lnTo>
                <a:lnTo>
                  <a:pt x="893796" y="3006"/>
                </a:lnTo>
                <a:lnTo>
                  <a:pt x="810484" y="6673"/>
                </a:lnTo>
                <a:lnTo>
                  <a:pt x="729666" y="11704"/>
                </a:lnTo>
                <a:lnTo>
                  <a:pt x="651617" y="18037"/>
                </a:lnTo>
                <a:lnTo>
                  <a:pt x="576610" y="25614"/>
                </a:lnTo>
                <a:lnTo>
                  <a:pt x="504922" y="34374"/>
                </a:lnTo>
                <a:lnTo>
                  <a:pt x="436827" y="44256"/>
                </a:lnTo>
                <a:lnTo>
                  <a:pt x="372599" y="55202"/>
                </a:lnTo>
                <a:lnTo>
                  <a:pt x="312515" y="67151"/>
                </a:lnTo>
                <a:lnTo>
                  <a:pt x="256848" y="80042"/>
                </a:lnTo>
                <a:lnTo>
                  <a:pt x="205874" y="93817"/>
                </a:lnTo>
                <a:lnTo>
                  <a:pt x="159867" y="108414"/>
                </a:lnTo>
                <a:lnTo>
                  <a:pt x="119102" y="123775"/>
                </a:lnTo>
                <a:lnTo>
                  <a:pt x="83855" y="139838"/>
                </a:lnTo>
                <a:lnTo>
                  <a:pt x="31012" y="173834"/>
                </a:lnTo>
                <a:lnTo>
                  <a:pt x="3537" y="209921"/>
                </a:lnTo>
                <a:lnTo>
                  <a:pt x="0" y="228600"/>
                </a:lnTo>
                <a:lnTo>
                  <a:pt x="3537" y="247381"/>
                </a:lnTo>
                <a:lnTo>
                  <a:pt x="31012" y="283613"/>
                </a:lnTo>
                <a:lnTo>
                  <a:pt x="83855" y="317682"/>
                </a:lnTo>
                <a:lnTo>
                  <a:pt x="119102" y="333760"/>
                </a:lnTo>
                <a:lnTo>
                  <a:pt x="159867" y="349123"/>
                </a:lnTo>
                <a:lnTo>
                  <a:pt x="205874" y="363711"/>
                </a:lnTo>
                <a:lnTo>
                  <a:pt x="256848" y="377468"/>
                </a:lnTo>
                <a:lnTo>
                  <a:pt x="312515" y="390334"/>
                </a:lnTo>
                <a:lnTo>
                  <a:pt x="372599" y="402251"/>
                </a:lnTo>
                <a:lnTo>
                  <a:pt x="436827" y="413162"/>
                </a:lnTo>
                <a:lnTo>
                  <a:pt x="504922" y="423007"/>
                </a:lnTo>
                <a:lnTo>
                  <a:pt x="576610" y="431729"/>
                </a:lnTo>
                <a:lnTo>
                  <a:pt x="651617" y="439269"/>
                </a:lnTo>
                <a:lnTo>
                  <a:pt x="729666" y="445568"/>
                </a:lnTo>
                <a:lnTo>
                  <a:pt x="810484" y="450570"/>
                </a:lnTo>
                <a:lnTo>
                  <a:pt x="893796" y="454214"/>
                </a:lnTo>
                <a:lnTo>
                  <a:pt x="979326" y="456443"/>
                </a:lnTo>
                <a:lnTo>
                  <a:pt x="1066800" y="457200"/>
                </a:lnTo>
                <a:lnTo>
                  <a:pt x="1154273" y="456443"/>
                </a:lnTo>
                <a:lnTo>
                  <a:pt x="1239803" y="454214"/>
                </a:lnTo>
                <a:lnTo>
                  <a:pt x="1323115" y="450570"/>
                </a:lnTo>
                <a:lnTo>
                  <a:pt x="1403933" y="445568"/>
                </a:lnTo>
                <a:lnTo>
                  <a:pt x="1481982" y="439269"/>
                </a:lnTo>
                <a:lnTo>
                  <a:pt x="1556989" y="431729"/>
                </a:lnTo>
                <a:lnTo>
                  <a:pt x="1628677" y="423007"/>
                </a:lnTo>
                <a:lnTo>
                  <a:pt x="1696772" y="413162"/>
                </a:lnTo>
                <a:lnTo>
                  <a:pt x="1761000" y="402251"/>
                </a:lnTo>
                <a:lnTo>
                  <a:pt x="1821084" y="390334"/>
                </a:lnTo>
                <a:lnTo>
                  <a:pt x="1876751" y="377468"/>
                </a:lnTo>
                <a:lnTo>
                  <a:pt x="1927725" y="363711"/>
                </a:lnTo>
                <a:lnTo>
                  <a:pt x="1973732" y="349123"/>
                </a:lnTo>
                <a:lnTo>
                  <a:pt x="2014497" y="333760"/>
                </a:lnTo>
                <a:lnTo>
                  <a:pt x="2049744" y="317682"/>
                </a:lnTo>
                <a:lnTo>
                  <a:pt x="2102587" y="283613"/>
                </a:lnTo>
                <a:lnTo>
                  <a:pt x="2130062" y="247381"/>
                </a:lnTo>
                <a:lnTo>
                  <a:pt x="2133600" y="228599"/>
                </a:lnTo>
                <a:lnTo>
                  <a:pt x="2130062" y="209921"/>
                </a:lnTo>
                <a:lnTo>
                  <a:pt x="2102587" y="173834"/>
                </a:lnTo>
                <a:lnTo>
                  <a:pt x="2049744" y="139838"/>
                </a:lnTo>
                <a:lnTo>
                  <a:pt x="2014497" y="123775"/>
                </a:lnTo>
                <a:lnTo>
                  <a:pt x="1973732" y="108414"/>
                </a:lnTo>
                <a:lnTo>
                  <a:pt x="1927725" y="93817"/>
                </a:lnTo>
                <a:lnTo>
                  <a:pt x="1876751" y="80042"/>
                </a:lnTo>
                <a:lnTo>
                  <a:pt x="1821084" y="67151"/>
                </a:lnTo>
                <a:lnTo>
                  <a:pt x="1761000" y="55202"/>
                </a:lnTo>
                <a:lnTo>
                  <a:pt x="1696772" y="44256"/>
                </a:lnTo>
                <a:lnTo>
                  <a:pt x="1628677" y="34374"/>
                </a:lnTo>
                <a:lnTo>
                  <a:pt x="1556989" y="25614"/>
                </a:lnTo>
                <a:lnTo>
                  <a:pt x="1481982" y="18037"/>
                </a:lnTo>
                <a:lnTo>
                  <a:pt x="1403933" y="11704"/>
                </a:lnTo>
                <a:lnTo>
                  <a:pt x="1323115" y="6673"/>
                </a:lnTo>
                <a:lnTo>
                  <a:pt x="1239803" y="3006"/>
                </a:lnTo>
                <a:lnTo>
                  <a:pt x="1154273" y="761"/>
                </a:lnTo>
                <a:lnTo>
                  <a:pt x="1066800" y="0"/>
                </a:lnTo>
                <a:close/>
              </a:path>
            </a:pathLst>
          </a:custGeom>
          <a:ln w="9525">
            <a:solidFill>
              <a:srgbClr val="000000"/>
            </a:solidFill>
          </a:ln>
        </p:spPr>
        <p:txBody>
          <a:bodyPr wrap="square" lIns="0" tIns="0" rIns="0" bIns="0" rtlCol="0"/>
          <a:lstStyle/>
          <a:p>
            <a:endParaRPr/>
          </a:p>
        </p:txBody>
      </p:sp>
      <p:sp>
        <p:nvSpPr>
          <p:cNvPr id="34" name="object 34"/>
          <p:cNvSpPr txBox="1"/>
          <p:nvPr/>
        </p:nvSpPr>
        <p:spPr>
          <a:xfrm>
            <a:off x="4926463" y="5719976"/>
            <a:ext cx="539115"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P1001</a:t>
            </a:r>
            <a:endParaRPr sz="1400">
              <a:latin typeface="Arial"/>
              <a:cs typeface="Arial"/>
            </a:endParaRPr>
          </a:p>
        </p:txBody>
      </p:sp>
      <p:sp>
        <p:nvSpPr>
          <p:cNvPr id="35" name="object 35"/>
          <p:cNvSpPr txBox="1"/>
          <p:nvPr/>
        </p:nvSpPr>
        <p:spPr>
          <a:xfrm>
            <a:off x="5841198" y="5719976"/>
            <a:ext cx="12446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1</a:t>
            </a:r>
            <a:endParaRPr sz="1400">
              <a:latin typeface="Arial"/>
              <a:cs typeface="Arial"/>
            </a:endParaRPr>
          </a:p>
        </p:txBody>
      </p:sp>
      <p:sp>
        <p:nvSpPr>
          <p:cNvPr id="36" name="object 36"/>
          <p:cNvSpPr txBox="1"/>
          <p:nvPr/>
        </p:nvSpPr>
        <p:spPr>
          <a:xfrm>
            <a:off x="6755577" y="5719976"/>
            <a:ext cx="12446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1</a:t>
            </a:r>
            <a:endParaRPr sz="1400">
              <a:latin typeface="Arial"/>
              <a:cs typeface="Arial"/>
            </a:endParaRPr>
          </a:p>
        </p:txBody>
      </p:sp>
      <p:sp>
        <p:nvSpPr>
          <p:cNvPr id="37" name="object 37"/>
          <p:cNvSpPr txBox="1"/>
          <p:nvPr/>
        </p:nvSpPr>
        <p:spPr>
          <a:xfrm>
            <a:off x="7669851" y="5719976"/>
            <a:ext cx="43053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 …</a:t>
            </a:r>
            <a:endParaRPr sz="1400">
              <a:latin typeface="Arial"/>
              <a:cs typeface="Arial"/>
            </a:endParaRPr>
          </a:p>
        </p:txBody>
      </p:sp>
      <p:sp>
        <p:nvSpPr>
          <p:cNvPr id="38" name="object 38"/>
          <p:cNvSpPr txBox="1"/>
          <p:nvPr/>
        </p:nvSpPr>
        <p:spPr>
          <a:xfrm>
            <a:off x="8584248" y="5719976"/>
            <a:ext cx="42037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WC1</a:t>
            </a:r>
            <a:endParaRPr sz="1400">
              <a:latin typeface="Arial"/>
              <a:cs typeface="Arial"/>
            </a:endParaRPr>
          </a:p>
        </p:txBody>
      </p:sp>
      <p:sp>
        <p:nvSpPr>
          <p:cNvPr id="39" name="object 39"/>
          <p:cNvSpPr txBox="1"/>
          <p:nvPr/>
        </p:nvSpPr>
        <p:spPr>
          <a:xfrm>
            <a:off x="4926463" y="5933332"/>
            <a:ext cx="539115"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P1001</a:t>
            </a:r>
            <a:endParaRPr sz="1400">
              <a:latin typeface="Arial"/>
              <a:cs typeface="Arial"/>
            </a:endParaRPr>
          </a:p>
        </p:txBody>
      </p:sp>
      <p:sp>
        <p:nvSpPr>
          <p:cNvPr id="40" name="object 40"/>
          <p:cNvSpPr txBox="1"/>
          <p:nvPr/>
        </p:nvSpPr>
        <p:spPr>
          <a:xfrm>
            <a:off x="5840896" y="5933332"/>
            <a:ext cx="12446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1</a:t>
            </a:r>
            <a:endParaRPr sz="1400">
              <a:latin typeface="Arial"/>
              <a:cs typeface="Arial"/>
            </a:endParaRPr>
          </a:p>
        </p:txBody>
      </p:sp>
      <p:sp>
        <p:nvSpPr>
          <p:cNvPr id="41" name="object 41"/>
          <p:cNvSpPr txBox="1"/>
          <p:nvPr/>
        </p:nvSpPr>
        <p:spPr>
          <a:xfrm>
            <a:off x="6755276" y="5933332"/>
            <a:ext cx="12446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2</a:t>
            </a:r>
            <a:endParaRPr sz="1400">
              <a:latin typeface="Arial"/>
              <a:cs typeface="Arial"/>
            </a:endParaRPr>
          </a:p>
        </p:txBody>
      </p:sp>
      <p:sp>
        <p:nvSpPr>
          <p:cNvPr id="42" name="object 42"/>
          <p:cNvSpPr txBox="1"/>
          <p:nvPr/>
        </p:nvSpPr>
        <p:spPr>
          <a:xfrm>
            <a:off x="7669655" y="5933332"/>
            <a:ext cx="430530"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 …</a:t>
            </a:r>
            <a:endParaRPr sz="1400">
              <a:latin typeface="Arial"/>
              <a:cs typeface="Arial"/>
            </a:endParaRPr>
          </a:p>
        </p:txBody>
      </p:sp>
      <p:sp>
        <p:nvSpPr>
          <p:cNvPr id="43" name="object 43"/>
          <p:cNvSpPr txBox="1"/>
          <p:nvPr/>
        </p:nvSpPr>
        <p:spPr>
          <a:xfrm>
            <a:off x="8584052" y="5933332"/>
            <a:ext cx="421005" cy="203200"/>
          </a:xfrm>
          <a:prstGeom prst="rect">
            <a:avLst/>
          </a:prstGeom>
        </p:spPr>
        <p:txBody>
          <a:bodyPr vert="horz" wrap="square" lIns="0" tIns="0" rIns="0" bIns="0" rtlCol="0">
            <a:spAutoFit/>
          </a:bodyPr>
          <a:lstStyle/>
          <a:p>
            <a:pPr marL="12700">
              <a:lnSpc>
                <a:spcPct val="100000"/>
              </a:lnSpc>
            </a:pPr>
            <a:r>
              <a:rPr sz="1400" b="1" dirty="0">
                <a:latin typeface="Arial"/>
                <a:cs typeface="Arial"/>
              </a:rPr>
              <a:t>W</a:t>
            </a:r>
            <a:r>
              <a:rPr sz="1400" b="1" spc="-5" dirty="0">
                <a:latin typeface="Arial"/>
                <a:cs typeface="Arial"/>
              </a:rPr>
              <a:t>C2</a:t>
            </a:r>
            <a:endParaRPr sz="1400">
              <a:latin typeface="Arial"/>
              <a:cs typeface="Arial"/>
            </a:endParaRPr>
          </a:p>
        </p:txBody>
      </p:sp>
      <p:sp>
        <p:nvSpPr>
          <p:cNvPr id="44" name="object 44"/>
          <p:cNvSpPr txBox="1"/>
          <p:nvPr/>
        </p:nvSpPr>
        <p:spPr>
          <a:xfrm>
            <a:off x="4926463" y="6145926"/>
            <a:ext cx="539115" cy="628650"/>
          </a:xfrm>
          <a:prstGeom prst="rect">
            <a:avLst/>
          </a:prstGeom>
        </p:spPr>
        <p:txBody>
          <a:bodyPr vert="horz" wrap="square" lIns="0" tIns="0" rIns="0" bIns="0" rtlCol="0">
            <a:spAutoFit/>
          </a:bodyPr>
          <a:lstStyle/>
          <a:p>
            <a:pPr marL="12700" marR="5080" algn="just">
              <a:lnSpc>
                <a:spcPct val="100000"/>
              </a:lnSpc>
            </a:pPr>
            <a:r>
              <a:rPr sz="1400" b="1" spc="-5" dirty="0">
                <a:latin typeface="Arial"/>
                <a:cs typeface="Arial"/>
              </a:rPr>
              <a:t>P1001 P1002 P1002</a:t>
            </a:r>
            <a:endParaRPr sz="1400">
              <a:latin typeface="Arial"/>
              <a:cs typeface="Arial"/>
            </a:endParaRPr>
          </a:p>
        </p:txBody>
      </p:sp>
      <p:sp>
        <p:nvSpPr>
          <p:cNvPr id="45" name="object 45"/>
          <p:cNvSpPr txBox="1"/>
          <p:nvPr/>
        </p:nvSpPr>
        <p:spPr>
          <a:xfrm>
            <a:off x="5840718" y="6145926"/>
            <a:ext cx="124460" cy="628650"/>
          </a:xfrm>
          <a:prstGeom prst="rect">
            <a:avLst/>
          </a:prstGeom>
        </p:spPr>
        <p:txBody>
          <a:bodyPr vert="horz" wrap="square" lIns="0" tIns="0" rIns="0" bIns="0" rtlCol="0">
            <a:spAutoFit/>
          </a:bodyPr>
          <a:lstStyle/>
          <a:p>
            <a:pPr marL="12700">
              <a:lnSpc>
                <a:spcPts val="1675"/>
              </a:lnSpc>
            </a:pPr>
            <a:r>
              <a:rPr sz="1400" b="1" spc="-5" dirty="0">
                <a:latin typeface="Arial"/>
                <a:cs typeface="Arial"/>
              </a:rPr>
              <a:t>2</a:t>
            </a:r>
            <a:endParaRPr sz="1400">
              <a:latin typeface="Arial"/>
              <a:cs typeface="Arial"/>
            </a:endParaRPr>
          </a:p>
          <a:p>
            <a:pPr marL="12700">
              <a:lnSpc>
                <a:spcPts val="1675"/>
              </a:lnSpc>
            </a:pPr>
            <a:r>
              <a:rPr sz="1400" b="1" spc="-5" dirty="0">
                <a:latin typeface="Arial"/>
                <a:cs typeface="Arial"/>
              </a:rPr>
              <a:t>1</a:t>
            </a:r>
            <a:endParaRPr sz="1400">
              <a:latin typeface="Arial"/>
              <a:cs typeface="Arial"/>
            </a:endParaRPr>
          </a:p>
          <a:p>
            <a:pPr marL="12700">
              <a:lnSpc>
                <a:spcPts val="1675"/>
              </a:lnSpc>
            </a:pPr>
            <a:r>
              <a:rPr sz="1400" b="1" spc="-5" dirty="0">
                <a:latin typeface="Arial"/>
                <a:cs typeface="Arial"/>
              </a:rPr>
              <a:t>2</a:t>
            </a:r>
            <a:endParaRPr sz="1400">
              <a:latin typeface="Arial"/>
              <a:cs typeface="Arial"/>
            </a:endParaRPr>
          </a:p>
        </p:txBody>
      </p:sp>
      <p:sp>
        <p:nvSpPr>
          <p:cNvPr id="46" name="object 46"/>
          <p:cNvSpPr txBox="1"/>
          <p:nvPr/>
        </p:nvSpPr>
        <p:spPr>
          <a:xfrm>
            <a:off x="6755098" y="6145926"/>
            <a:ext cx="124460" cy="628650"/>
          </a:xfrm>
          <a:prstGeom prst="rect">
            <a:avLst/>
          </a:prstGeom>
        </p:spPr>
        <p:txBody>
          <a:bodyPr vert="horz" wrap="square" lIns="0" tIns="0" rIns="0" bIns="0" rtlCol="0">
            <a:spAutoFit/>
          </a:bodyPr>
          <a:lstStyle/>
          <a:p>
            <a:pPr marL="12700">
              <a:lnSpc>
                <a:spcPts val="1675"/>
              </a:lnSpc>
            </a:pPr>
            <a:r>
              <a:rPr sz="1400" b="1" spc="-5" dirty="0">
                <a:latin typeface="Arial"/>
                <a:cs typeface="Arial"/>
              </a:rPr>
              <a:t>1</a:t>
            </a:r>
            <a:endParaRPr sz="1400">
              <a:latin typeface="Arial"/>
              <a:cs typeface="Arial"/>
            </a:endParaRPr>
          </a:p>
          <a:p>
            <a:pPr marL="12700">
              <a:lnSpc>
                <a:spcPts val="1675"/>
              </a:lnSpc>
            </a:pPr>
            <a:r>
              <a:rPr sz="1400" b="1" spc="-5" dirty="0">
                <a:latin typeface="Arial"/>
                <a:cs typeface="Arial"/>
              </a:rPr>
              <a:t>1</a:t>
            </a:r>
            <a:endParaRPr sz="1400">
              <a:latin typeface="Arial"/>
              <a:cs typeface="Arial"/>
            </a:endParaRPr>
          </a:p>
          <a:p>
            <a:pPr marL="12700">
              <a:lnSpc>
                <a:spcPts val="1675"/>
              </a:lnSpc>
            </a:pPr>
            <a:r>
              <a:rPr sz="1400" b="1" spc="-5" dirty="0">
                <a:latin typeface="Arial"/>
                <a:cs typeface="Arial"/>
              </a:rPr>
              <a:t>1</a:t>
            </a:r>
            <a:endParaRPr sz="1400">
              <a:latin typeface="Arial"/>
              <a:cs typeface="Arial"/>
            </a:endParaRPr>
          </a:p>
        </p:txBody>
      </p:sp>
      <p:sp>
        <p:nvSpPr>
          <p:cNvPr id="47" name="object 47"/>
          <p:cNvSpPr txBox="1"/>
          <p:nvPr/>
        </p:nvSpPr>
        <p:spPr>
          <a:xfrm>
            <a:off x="7669478" y="6145926"/>
            <a:ext cx="430530" cy="628650"/>
          </a:xfrm>
          <a:prstGeom prst="rect">
            <a:avLst/>
          </a:prstGeom>
        </p:spPr>
        <p:txBody>
          <a:bodyPr vert="horz" wrap="square" lIns="0" tIns="0" rIns="0" bIns="0" rtlCol="0">
            <a:spAutoFit/>
          </a:bodyPr>
          <a:lstStyle/>
          <a:p>
            <a:pPr marL="12700">
              <a:lnSpc>
                <a:spcPts val="1675"/>
              </a:lnSpc>
            </a:pPr>
            <a:r>
              <a:rPr sz="1400" b="1" spc="-5" dirty="0">
                <a:latin typeface="Arial"/>
                <a:cs typeface="Arial"/>
              </a:rPr>
              <a:t>… …</a:t>
            </a:r>
            <a:endParaRPr sz="1400">
              <a:latin typeface="Arial"/>
              <a:cs typeface="Arial"/>
            </a:endParaRPr>
          </a:p>
          <a:p>
            <a:pPr marL="12700">
              <a:lnSpc>
                <a:spcPts val="1675"/>
              </a:lnSpc>
            </a:pPr>
            <a:r>
              <a:rPr sz="1400" b="1" spc="-5" dirty="0">
                <a:latin typeface="Arial"/>
                <a:cs typeface="Arial"/>
              </a:rPr>
              <a:t>… …</a:t>
            </a:r>
            <a:endParaRPr sz="1400">
              <a:latin typeface="Arial"/>
              <a:cs typeface="Arial"/>
            </a:endParaRPr>
          </a:p>
          <a:p>
            <a:pPr marL="12700">
              <a:lnSpc>
                <a:spcPts val="1675"/>
              </a:lnSpc>
            </a:pPr>
            <a:r>
              <a:rPr sz="1400" b="1" spc="-5" dirty="0">
                <a:latin typeface="Arial"/>
                <a:cs typeface="Arial"/>
              </a:rPr>
              <a:t>… …</a:t>
            </a:r>
            <a:endParaRPr sz="1400">
              <a:latin typeface="Arial"/>
              <a:cs typeface="Arial"/>
            </a:endParaRPr>
          </a:p>
        </p:txBody>
      </p:sp>
      <p:sp>
        <p:nvSpPr>
          <p:cNvPr id="48" name="object 48"/>
          <p:cNvSpPr txBox="1"/>
          <p:nvPr/>
        </p:nvSpPr>
        <p:spPr>
          <a:xfrm>
            <a:off x="8583875" y="6145926"/>
            <a:ext cx="421005" cy="628650"/>
          </a:xfrm>
          <a:prstGeom prst="rect">
            <a:avLst/>
          </a:prstGeom>
        </p:spPr>
        <p:txBody>
          <a:bodyPr vert="horz" wrap="square" lIns="0" tIns="0" rIns="0" bIns="0" rtlCol="0">
            <a:spAutoFit/>
          </a:bodyPr>
          <a:lstStyle/>
          <a:p>
            <a:pPr marL="12700" marR="5080" algn="just">
              <a:lnSpc>
                <a:spcPct val="100000"/>
              </a:lnSpc>
            </a:pPr>
            <a:r>
              <a:rPr sz="1400" b="1" dirty="0">
                <a:latin typeface="Arial"/>
                <a:cs typeface="Arial"/>
              </a:rPr>
              <a:t>W</a:t>
            </a:r>
            <a:r>
              <a:rPr sz="1400" b="1" spc="-5" dirty="0">
                <a:latin typeface="Arial"/>
                <a:cs typeface="Arial"/>
              </a:rPr>
              <a:t>C1 </a:t>
            </a:r>
            <a:r>
              <a:rPr sz="1400" b="1" dirty="0">
                <a:latin typeface="Arial"/>
                <a:cs typeface="Arial"/>
              </a:rPr>
              <a:t>W</a:t>
            </a:r>
            <a:r>
              <a:rPr sz="1400" b="1" spc="-5" dirty="0">
                <a:latin typeface="Arial"/>
                <a:cs typeface="Arial"/>
              </a:rPr>
              <a:t>C2 </a:t>
            </a:r>
            <a:r>
              <a:rPr sz="1400" b="1" dirty="0">
                <a:latin typeface="Arial"/>
                <a:cs typeface="Arial"/>
              </a:rPr>
              <a:t>W</a:t>
            </a:r>
            <a:r>
              <a:rPr sz="1400" b="1" spc="-5" dirty="0">
                <a:latin typeface="Arial"/>
                <a:cs typeface="Arial"/>
              </a:rPr>
              <a:t>C1</a:t>
            </a:r>
            <a:endParaRPr sz="1400">
              <a:latin typeface="Arial"/>
              <a:cs typeface="Arial"/>
            </a:endParaRPr>
          </a:p>
        </p:txBody>
      </p:sp>
      <p:sp>
        <p:nvSpPr>
          <p:cNvPr id="49" name="object 49"/>
          <p:cNvSpPr txBox="1"/>
          <p:nvPr/>
        </p:nvSpPr>
        <p:spPr>
          <a:xfrm>
            <a:off x="4671951"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零件代码</a:t>
            </a:r>
            <a:endParaRPr sz="1400">
              <a:latin typeface="宋体"/>
              <a:cs typeface="宋体"/>
            </a:endParaRPr>
          </a:p>
        </p:txBody>
      </p:sp>
      <p:sp>
        <p:nvSpPr>
          <p:cNvPr id="50" name="object 50"/>
          <p:cNvSpPr txBox="1"/>
          <p:nvPr/>
        </p:nvSpPr>
        <p:spPr>
          <a:xfrm>
            <a:off x="5678477" y="5362245"/>
            <a:ext cx="9144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工艺路线号</a:t>
            </a:r>
            <a:endParaRPr sz="1400">
              <a:latin typeface="宋体"/>
              <a:cs typeface="宋体"/>
            </a:endParaRPr>
          </a:p>
        </p:txBody>
      </p:sp>
      <p:sp>
        <p:nvSpPr>
          <p:cNvPr id="51" name="object 51"/>
          <p:cNvSpPr txBox="1"/>
          <p:nvPr/>
        </p:nvSpPr>
        <p:spPr>
          <a:xfrm>
            <a:off x="6714955"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工序序号</a:t>
            </a:r>
            <a:endParaRPr sz="1400">
              <a:latin typeface="宋体"/>
              <a:cs typeface="宋体"/>
            </a:endParaRPr>
          </a:p>
        </p:txBody>
      </p:sp>
      <p:sp>
        <p:nvSpPr>
          <p:cNvPr id="52" name="object 52"/>
          <p:cNvSpPr txBox="1"/>
          <p:nvPr/>
        </p:nvSpPr>
        <p:spPr>
          <a:xfrm>
            <a:off x="7622197" y="5362245"/>
            <a:ext cx="737235" cy="203200"/>
          </a:xfrm>
          <a:prstGeom prst="rect">
            <a:avLst/>
          </a:prstGeom>
        </p:spPr>
        <p:txBody>
          <a:bodyPr vert="horz" wrap="square" lIns="0" tIns="0" rIns="0" bIns="0" rtlCol="0">
            <a:spAutoFit/>
          </a:bodyPr>
          <a:lstStyle/>
          <a:p>
            <a:pPr marL="12700">
              <a:lnSpc>
                <a:spcPct val="100000"/>
              </a:lnSpc>
            </a:pPr>
            <a:r>
              <a:rPr sz="1400" b="1" spc="-5" dirty="0">
                <a:latin typeface="宋体"/>
                <a:cs typeface="宋体"/>
              </a:rPr>
              <a:t>工</a:t>
            </a:r>
            <a:r>
              <a:rPr sz="1400" b="1" spc="-10" dirty="0">
                <a:latin typeface="宋体"/>
                <a:cs typeface="宋体"/>
              </a:rPr>
              <a:t>序内容</a:t>
            </a:r>
            <a:endParaRPr sz="1400">
              <a:latin typeface="宋体"/>
              <a:cs typeface="宋体"/>
            </a:endParaRPr>
          </a:p>
        </p:txBody>
      </p:sp>
      <p:sp>
        <p:nvSpPr>
          <p:cNvPr id="53" name="object 53"/>
          <p:cNvSpPr txBox="1"/>
          <p:nvPr/>
        </p:nvSpPr>
        <p:spPr>
          <a:xfrm>
            <a:off x="8530966"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工作中心</a:t>
            </a:r>
            <a:endParaRPr sz="1400">
              <a:latin typeface="宋体"/>
              <a:cs typeface="宋体"/>
            </a:endParaRPr>
          </a:p>
        </p:txBody>
      </p:sp>
      <p:sp>
        <p:nvSpPr>
          <p:cNvPr id="54" name="object 54"/>
          <p:cNvSpPr/>
          <p:nvPr/>
        </p:nvSpPr>
        <p:spPr>
          <a:xfrm>
            <a:off x="4875161" y="5306567"/>
            <a:ext cx="4405630" cy="0"/>
          </a:xfrm>
          <a:custGeom>
            <a:avLst/>
            <a:gdLst/>
            <a:ahLst/>
            <a:cxnLst/>
            <a:rect l="l" t="t" r="r" b="b"/>
            <a:pathLst>
              <a:path w="4405630">
                <a:moveTo>
                  <a:pt x="0" y="0"/>
                </a:moveTo>
                <a:lnTo>
                  <a:pt x="4405122" y="0"/>
                </a:lnTo>
              </a:path>
            </a:pathLst>
          </a:custGeom>
          <a:ln w="9525">
            <a:solidFill>
              <a:srgbClr val="000000"/>
            </a:solidFill>
          </a:ln>
        </p:spPr>
        <p:txBody>
          <a:bodyPr wrap="square" lIns="0" tIns="0" rIns="0" bIns="0" rtlCol="0"/>
          <a:lstStyle/>
          <a:p>
            <a:endParaRPr/>
          </a:p>
        </p:txBody>
      </p:sp>
      <p:sp>
        <p:nvSpPr>
          <p:cNvPr id="55" name="object 55"/>
          <p:cNvSpPr/>
          <p:nvPr/>
        </p:nvSpPr>
        <p:spPr>
          <a:xfrm>
            <a:off x="4875161" y="5608320"/>
            <a:ext cx="4375785" cy="0"/>
          </a:xfrm>
          <a:custGeom>
            <a:avLst/>
            <a:gdLst/>
            <a:ahLst/>
            <a:cxnLst/>
            <a:rect l="l" t="t" r="r" b="b"/>
            <a:pathLst>
              <a:path w="4375784">
                <a:moveTo>
                  <a:pt x="0" y="0"/>
                </a:moveTo>
                <a:lnTo>
                  <a:pt x="4375404" y="0"/>
                </a:lnTo>
              </a:path>
            </a:pathLst>
          </a:custGeom>
          <a:ln w="9525">
            <a:solidFill>
              <a:srgbClr val="000000"/>
            </a:solidFill>
          </a:ln>
        </p:spPr>
        <p:txBody>
          <a:bodyPr wrap="square" lIns="0" tIns="0" rIns="0" bIns="0" rtlCol="0"/>
          <a:lstStyle/>
          <a:p>
            <a:endParaRPr/>
          </a:p>
        </p:txBody>
      </p:sp>
      <p:sp>
        <p:nvSpPr>
          <p:cNvPr id="56" name="object 56"/>
          <p:cNvSpPr/>
          <p:nvPr/>
        </p:nvSpPr>
        <p:spPr>
          <a:xfrm>
            <a:off x="5551817" y="5306567"/>
            <a:ext cx="0" cy="1579880"/>
          </a:xfrm>
          <a:custGeom>
            <a:avLst/>
            <a:gdLst/>
            <a:ahLst/>
            <a:cxnLst/>
            <a:rect l="l" t="t" r="r" b="b"/>
            <a:pathLst>
              <a:path h="1579879">
                <a:moveTo>
                  <a:pt x="0" y="0"/>
                </a:moveTo>
                <a:lnTo>
                  <a:pt x="0" y="1579626"/>
                </a:lnTo>
              </a:path>
            </a:pathLst>
          </a:custGeom>
          <a:ln w="9525">
            <a:solidFill>
              <a:srgbClr val="000000"/>
            </a:solidFill>
          </a:ln>
        </p:spPr>
        <p:txBody>
          <a:bodyPr wrap="square" lIns="0" tIns="0" rIns="0" bIns="0" rtlCol="0"/>
          <a:lstStyle/>
          <a:p>
            <a:endParaRPr/>
          </a:p>
        </p:txBody>
      </p:sp>
      <p:sp>
        <p:nvSpPr>
          <p:cNvPr id="57" name="object 57"/>
          <p:cNvSpPr txBox="1"/>
          <p:nvPr/>
        </p:nvSpPr>
        <p:spPr>
          <a:xfrm>
            <a:off x="8396611" y="5028346"/>
            <a:ext cx="845185"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零件工序</a:t>
            </a:r>
            <a:endParaRPr sz="1600">
              <a:latin typeface="宋体"/>
              <a:cs typeface="宋体"/>
            </a:endParaRPr>
          </a:p>
        </p:txBody>
      </p:sp>
      <p:sp>
        <p:nvSpPr>
          <p:cNvPr id="59" name="object 59"/>
          <p:cNvSpPr txBox="1"/>
          <p:nvPr/>
        </p:nvSpPr>
        <p:spPr>
          <a:xfrm>
            <a:off x="1132437" y="1216125"/>
            <a:ext cx="3378200"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示例：零件加工方法管理</a:t>
            </a:r>
            <a:endParaRPr sz="2400" dirty="0">
              <a:solidFill>
                <a:srgbClr val="FF0000"/>
              </a:solidFill>
              <a:latin typeface="微软雅黑"/>
              <a:cs typeface="微软雅黑"/>
            </a:endParaRPr>
          </a:p>
        </p:txBody>
      </p:sp>
      <p:sp>
        <p:nvSpPr>
          <p:cNvPr id="60" name="object 60"/>
          <p:cNvSpPr txBox="1"/>
          <p:nvPr/>
        </p:nvSpPr>
        <p:spPr>
          <a:xfrm>
            <a:off x="1062361" y="1890257"/>
            <a:ext cx="2540000" cy="3327962"/>
          </a:xfrm>
          <a:prstGeom prst="rect">
            <a:avLst/>
          </a:prstGeom>
        </p:spPr>
        <p:txBody>
          <a:bodyPr vert="horz" wrap="square" lIns="0" tIns="0" rIns="0" bIns="0" rtlCol="0">
            <a:spAutoFit/>
          </a:bodyPr>
          <a:lstStyle/>
          <a:p>
            <a:pPr marL="12700" algn="just">
              <a:lnSpc>
                <a:spcPts val="2875"/>
              </a:lnSpc>
            </a:pPr>
            <a:r>
              <a:rPr sz="2400" dirty="0">
                <a:latin typeface="微软雅黑"/>
                <a:cs typeface="微软雅黑"/>
              </a:rPr>
              <a:t>需求理解：</a:t>
            </a:r>
          </a:p>
          <a:p>
            <a:pPr marL="12700" algn="just">
              <a:lnSpc>
                <a:spcPts val="2875"/>
              </a:lnSpc>
            </a:pPr>
            <a:r>
              <a:rPr sz="2400" spc="5" dirty="0">
                <a:latin typeface="Wingdings"/>
                <a:cs typeface="Wingdings"/>
              </a:rPr>
              <a:t></a:t>
            </a:r>
            <a:r>
              <a:rPr sz="2400" dirty="0">
                <a:latin typeface="微软雅黑"/>
                <a:cs typeface="微软雅黑"/>
              </a:rPr>
              <a:t>管理零件</a:t>
            </a:r>
          </a:p>
          <a:p>
            <a:pPr marL="12700" marR="5080">
              <a:lnSpc>
                <a:spcPct val="100000"/>
              </a:lnSpc>
            </a:pPr>
            <a:r>
              <a:rPr sz="2400" spc="5" dirty="0">
                <a:latin typeface="Wingdings"/>
                <a:cs typeface="Wingdings"/>
              </a:rPr>
              <a:t></a:t>
            </a:r>
            <a:r>
              <a:rPr sz="2400" dirty="0">
                <a:latin typeface="微软雅黑"/>
                <a:cs typeface="微软雅黑"/>
              </a:rPr>
              <a:t>管理零件的加工 路线。</a:t>
            </a:r>
            <a:r>
              <a:rPr sz="1800" dirty="0">
                <a:latin typeface="微软雅黑"/>
                <a:cs typeface="微软雅黑"/>
              </a:rPr>
              <a:t>即一个零件可能</a:t>
            </a:r>
          </a:p>
          <a:p>
            <a:pPr marL="12700" marR="5080" algn="just">
              <a:lnSpc>
                <a:spcPct val="100000"/>
              </a:lnSpc>
              <a:spcBef>
                <a:spcPts val="5"/>
              </a:spcBef>
            </a:pPr>
            <a:r>
              <a:rPr sz="1800" dirty="0">
                <a:latin typeface="微软雅黑"/>
                <a:cs typeface="微软雅黑"/>
              </a:rPr>
              <a:t>由多个过程来完成，每个 过程称为一道工艺。多道 工艺的加工次序称为工艺 路线。</a:t>
            </a:r>
          </a:p>
          <a:p>
            <a:pPr marL="12700" marR="142875">
              <a:lnSpc>
                <a:spcPts val="2870"/>
              </a:lnSpc>
              <a:spcBef>
                <a:spcPts val="95"/>
              </a:spcBef>
            </a:pPr>
            <a:r>
              <a:rPr sz="2400" spc="5" dirty="0">
                <a:latin typeface="Wingdings"/>
                <a:cs typeface="Wingdings"/>
              </a:rPr>
              <a:t></a:t>
            </a:r>
            <a:r>
              <a:rPr sz="2400" dirty="0">
                <a:latin typeface="微软雅黑"/>
                <a:cs typeface="微软雅黑"/>
              </a:rPr>
              <a:t>管理零件每道工 艺内的操作次序</a:t>
            </a:r>
          </a:p>
        </p:txBody>
      </p:sp>
      <p:sp>
        <p:nvSpPr>
          <p:cNvPr id="61" name="object 61"/>
          <p:cNvSpPr/>
          <p:nvPr/>
        </p:nvSpPr>
        <p:spPr>
          <a:xfrm>
            <a:off x="1060589" y="5363717"/>
            <a:ext cx="2668905" cy="949960"/>
          </a:xfrm>
          <a:custGeom>
            <a:avLst/>
            <a:gdLst/>
            <a:ahLst/>
            <a:cxnLst/>
            <a:rect l="l" t="t" r="r" b="b"/>
            <a:pathLst>
              <a:path w="2668904" h="949960">
                <a:moveTo>
                  <a:pt x="2668524" y="158495"/>
                </a:moveTo>
                <a:lnTo>
                  <a:pt x="2662647" y="115529"/>
                </a:lnTo>
                <a:lnTo>
                  <a:pt x="2646079" y="77062"/>
                </a:lnTo>
                <a:lnTo>
                  <a:pt x="2620415" y="44691"/>
                </a:lnTo>
                <a:lnTo>
                  <a:pt x="2587249" y="20007"/>
                </a:lnTo>
                <a:lnTo>
                  <a:pt x="2548174" y="4607"/>
                </a:lnTo>
                <a:lnTo>
                  <a:pt x="158496" y="0"/>
                </a:lnTo>
                <a:lnTo>
                  <a:pt x="143772" y="672"/>
                </a:lnTo>
                <a:lnTo>
                  <a:pt x="102128" y="10290"/>
                </a:lnTo>
                <a:lnTo>
                  <a:pt x="65516" y="30066"/>
                </a:lnTo>
                <a:lnTo>
                  <a:pt x="35530" y="58408"/>
                </a:lnTo>
                <a:lnTo>
                  <a:pt x="13764" y="93721"/>
                </a:lnTo>
                <a:lnTo>
                  <a:pt x="1812" y="134411"/>
                </a:lnTo>
                <a:lnTo>
                  <a:pt x="0" y="790956"/>
                </a:lnTo>
                <a:lnTo>
                  <a:pt x="672" y="805679"/>
                </a:lnTo>
                <a:lnTo>
                  <a:pt x="10290" y="847323"/>
                </a:lnTo>
                <a:lnTo>
                  <a:pt x="30066" y="883935"/>
                </a:lnTo>
                <a:lnTo>
                  <a:pt x="58408" y="913921"/>
                </a:lnTo>
                <a:lnTo>
                  <a:pt x="93721" y="935687"/>
                </a:lnTo>
                <a:lnTo>
                  <a:pt x="134411" y="947639"/>
                </a:lnTo>
                <a:lnTo>
                  <a:pt x="2510028" y="949451"/>
                </a:lnTo>
                <a:lnTo>
                  <a:pt x="2524751" y="948779"/>
                </a:lnTo>
                <a:lnTo>
                  <a:pt x="2566395" y="939161"/>
                </a:lnTo>
                <a:lnTo>
                  <a:pt x="2603007" y="919385"/>
                </a:lnTo>
                <a:lnTo>
                  <a:pt x="2632993" y="891043"/>
                </a:lnTo>
                <a:lnTo>
                  <a:pt x="2654759" y="855730"/>
                </a:lnTo>
                <a:lnTo>
                  <a:pt x="2666711" y="815040"/>
                </a:lnTo>
                <a:lnTo>
                  <a:pt x="2668524" y="158495"/>
                </a:lnTo>
                <a:close/>
              </a:path>
            </a:pathLst>
          </a:custGeom>
          <a:solidFill>
            <a:srgbClr val="B90000"/>
          </a:solidFill>
        </p:spPr>
        <p:txBody>
          <a:bodyPr wrap="square" lIns="0" tIns="0" rIns="0" bIns="0" rtlCol="0"/>
          <a:lstStyle/>
          <a:p>
            <a:endParaRPr/>
          </a:p>
        </p:txBody>
      </p:sp>
      <p:sp>
        <p:nvSpPr>
          <p:cNvPr id="62" name="object 62"/>
          <p:cNvSpPr/>
          <p:nvPr/>
        </p:nvSpPr>
        <p:spPr>
          <a:xfrm>
            <a:off x="1164983" y="5441441"/>
            <a:ext cx="2475230" cy="795655"/>
          </a:xfrm>
          <a:custGeom>
            <a:avLst/>
            <a:gdLst/>
            <a:ahLst/>
            <a:cxnLst/>
            <a:rect l="l" t="t" r="r" b="b"/>
            <a:pathLst>
              <a:path w="2475229" h="795654">
                <a:moveTo>
                  <a:pt x="2474976" y="132587"/>
                </a:moveTo>
                <a:lnTo>
                  <a:pt x="2467997" y="90078"/>
                </a:lnTo>
                <a:lnTo>
                  <a:pt x="2448597" y="53268"/>
                </a:lnTo>
                <a:lnTo>
                  <a:pt x="2419075" y="24458"/>
                </a:lnTo>
                <a:lnTo>
                  <a:pt x="2381734" y="5950"/>
                </a:lnTo>
                <a:lnTo>
                  <a:pt x="132587" y="0"/>
                </a:lnTo>
                <a:lnTo>
                  <a:pt x="117927" y="803"/>
                </a:lnTo>
                <a:lnTo>
                  <a:pt x="77061" y="12178"/>
                </a:lnTo>
                <a:lnTo>
                  <a:pt x="42662" y="35208"/>
                </a:lnTo>
                <a:lnTo>
                  <a:pt x="17031" y="67591"/>
                </a:lnTo>
                <a:lnTo>
                  <a:pt x="2468" y="107027"/>
                </a:lnTo>
                <a:lnTo>
                  <a:pt x="0" y="662940"/>
                </a:lnTo>
                <a:lnTo>
                  <a:pt x="803" y="677600"/>
                </a:lnTo>
                <a:lnTo>
                  <a:pt x="12178" y="718466"/>
                </a:lnTo>
                <a:lnTo>
                  <a:pt x="35208" y="752865"/>
                </a:lnTo>
                <a:lnTo>
                  <a:pt x="67591" y="778496"/>
                </a:lnTo>
                <a:lnTo>
                  <a:pt x="107027" y="793059"/>
                </a:lnTo>
                <a:lnTo>
                  <a:pt x="2342388" y="795527"/>
                </a:lnTo>
                <a:lnTo>
                  <a:pt x="2357048" y="794724"/>
                </a:lnTo>
                <a:lnTo>
                  <a:pt x="2397914" y="783349"/>
                </a:lnTo>
                <a:lnTo>
                  <a:pt x="2432313" y="760319"/>
                </a:lnTo>
                <a:lnTo>
                  <a:pt x="2457944" y="727936"/>
                </a:lnTo>
                <a:lnTo>
                  <a:pt x="2472507" y="688500"/>
                </a:lnTo>
                <a:lnTo>
                  <a:pt x="2474976" y="132587"/>
                </a:lnTo>
                <a:close/>
              </a:path>
            </a:pathLst>
          </a:custGeom>
          <a:solidFill>
            <a:srgbClr val="FFFF66"/>
          </a:solidFill>
        </p:spPr>
        <p:txBody>
          <a:bodyPr wrap="square" lIns="0" tIns="0" rIns="0" bIns="0" rtlCol="0"/>
          <a:lstStyle/>
          <a:p>
            <a:endParaRPr/>
          </a:p>
        </p:txBody>
      </p:sp>
      <p:sp>
        <p:nvSpPr>
          <p:cNvPr id="63" name="object 63"/>
          <p:cNvSpPr/>
          <p:nvPr/>
        </p:nvSpPr>
        <p:spPr>
          <a:xfrm>
            <a:off x="1164983" y="5441441"/>
            <a:ext cx="2475230" cy="795655"/>
          </a:xfrm>
          <a:custGeom>
            <a:avLst/>
            <a:gdLst/>
            <a:ahLst/>
            <a:cxnLst/>
            <a:rect l="l" t="t" r="r" b="b"/>
            <a:pathLst>
              <a:path w="2475229" h="795654">
                <a:moveTo>
                  <a:pt x="132587" y="0"/>
                </a:moveTo>
                <a:lnTo>
                  <a:pt x="90078" y="6978"/>
                </a:lnTo>
                <a:lnTo>
                  <a:pt x="53268" y="26378"/>
                </a:lnTo>
                <a:lnTo>
                  <a:pt x="24458" y="55900"/>
                </a:lnTo>
                <a:lnTo>
                  <a:pt x="5950" y="93241"/>
                </a:lnTo>
                <a:lnTo>
                  <a:pt x="0" y="662940"/>
                </a:lnTo>
                <a:lnTo>
                  <a:pt x="803" y="677600"/>
                </a:lnTo>
                <a:lnTo>
                  <a:pt x="12178" y="718466"/>
                </a:lnTo>
                <a:lnTo>
                  <a:pt x="35208" y="752865"/>
                </a:lnTo>
                <a:lnTo>
                  <a:pt x="67591" y="778496"/>
                </a:lnTo>
                <a:lnTo>
                  <a:pt x="107027" y="793059"/>
                </a:lnTo>
                <a:lnTo>
                  <a:pt x="2342388" y="795527"/>
                </a:lnTo>
                <a:lnTo>
                  <a:pt x="2357048" y="794724"/>
                </a:lnTo>
                <a:lnTo>
                  <a:pt x="2397914" y="783349"/>
                </a:lnTo>
                <a:lnTo>
                  <a:pt x="2432313" y="760319"/>
                </a:lnTo>
                <a:lnTo>
                  <a:pt x="2457944" y="727936"/>
                </a:lnTo>
                <a:lnTo>
                  <a:pt x="2472507" y="688500"/>
                </a:lnTo>
                <a:lnTo>
                  <a:pt x="2474976" y="132587"/>
                </a:lnTo>
                <a:lnTo>
                  <a:pt x="2474172" y="117927"/>
                </a:lnTo>
                <a:lnTo>
                  <a:pt x="2462797" y="77061"/>
                </a:lnTo>
                <a:lnTo>
                  <a:pt x="2439767" y="42662"/>
                </a:lnTo>
                <a:lnTo>
                  <a:pt x="2407384" y="17031"/>
                </a:lnTo>
                <a:lnTo>
                  <a:pt x="2367948" y="2468"/>
                </a:lnTo>
                <a:lnTo>
                  <a:pt x="132587" y="0"/>
                </a:lnTo>
                <a:close/>
              </a:path>
            </a:pathLst>
          </a:custGeom>
          <a:ln w="28575">
            <a:solidFill>
              <a:srgbClr val="FFFFFF"/>
            </a:solidFill>
          </a:ln>
        </p:spPr>
        <p:txBody>
          <a:bodyPr wrap="square" lIns="0" tIns="0" rIns="0" bIns="0" rtlCol="0"/>
          <a:lstStyle/>
          <a:p>
            <a:endParaRPr/>
          </a:p>
        </p:txBody>
      </p:sp>
      <p:sp>
        <p:nvSpPr>
          <p:cNvPr id="64" name="object 64"/>
          <p:cNvSpPr/>
          <p:nvPr/>
        </p:nvSpPr>
        <p:spPr>
          <a:xfrm>
            <a:off x="1031633" y="6257544"/>
            <a:ext cx="2700655" cy="949960"/>
          </a:xfrm>
          <a:custGeom>
            <a:avLst/>
            <a:gdLst/>
            <a:ahLst/>
            <a:cxnLst/>
            <a:rect l="l" t="t" r="r" b="b"/>
            <a:pathLst>
              <a:path w="2700654" h="949959">
                <a:moveTo>
                  <a:pt x="2700528" y="158495"/>
                </a:moveTo>
                <a:lnTo>
                  <a:pt x="2694627" y="115430"/>
                </a:lnTo>
                <a:lnTo>
                  <a:pt x="2678010" y="76891"/>
                </a:lnTo>
                <a:lnTo>
                  <a:pt x="2652306" y="44483"/>
                </a:lnTo>
                <a:lnTo>
                  <a:pt x="2619143" y="19812"/>
                </a:lnTo>
                <a:lnTo>
                  <a:pt x="2580150" y="4485"/>
                </a:lnTo>
                <a:lnTo>
                  <a:pt x="158496" y="0"/>
                </a:lnTo>
                <a:lnTo>
                  <a:pt x="143772" y="672"/>
                </a:lnTo>
                <a:lnTo>
                  <a:pt x="102128" y="10290"/>
                </a:lnTo>
                <a:lnTo>
                  <a:pt x="65516" y="30066"/>
                </a:lnTo>
                <a:lnTo>
                  <a:pt x="35530" y="58408"/>
                </a:lnTo>
                <a:lnTo>
                  <a:pt x="13764" y="93721"/>
                </a:lnTo>
                <a:lnTo>
                  <a:pt x="1812" y="134411"/>
                </a:lnTo>
                <a:lnTo>
                  <a:pt x="0" y="790956"/>
                </a:lnTo>
                <a:lnTo>
                  <a:pt x="672" y="805679"/>
                </a:lnTo>
                <a:lnTo>
                  <a:pt x="10290" y="847323"/>
                </a:lnTo>
                <a:lnTo>
                  <a:pt x="30066" y="883935"/>
                </a:lnTo>
                <a:lnTo>
                  <a:pt x="58408" y="913921"/>
                </a:lnTo>
                <a:lnTo>
                  <a:pt x="93721" y="935687"/>
                </a:lnTo>
                <a:lnTo>
                  <a:pt x="134411" y="947639"/>
                </a:lnTo>
                <a:lnTo>
                  <a:pt x="2542794" y="949451"/>
                </a:lnTo>
                <a:lnTo>
                  <a:pt x="2557430" y="948776"/>
                </a:lnTo>
                <a:lnTo>
                  <a:pt x="2598877" y="939113"/>
                </a:lnTo>
                <a:lnTo>
                  <a:pt x="2635366" y="919248"/>
                </a:lnTo>
                <a:lnTo>
                  <a:pt x="2665268" y="890785"/>
                </a:lnTo>
                <a:lnTo>
                  <a:pt x="2686955" y="855330"/>
                </a:lnTo>
                <a:lnTo>
                  <a:pt x="2698798" y="814490"/>
                </a:lnTo>
                <a:lnTo>
                  <a:pt x="2700528" y="158495"/>
                </a:lnTo>
                <a:close/>
              </a:path>
            </a:pathLst>
          </a:custGeom>
          <a:solidFill>
            <a:srgbClr val="B90000"/>
          </a:solidFill>
        </p:spPr>
        <p:txBody>
          <a:bodyPr wrap="square" lIns="0" tIns="0" rIns="0" bIns="0" rtlCol="0"/>
          <a:lstStyle/>
          <a:p>
            <a:endParaRPr/>
          </a:p>
        </p:txBody>
      </p:sp>
      <p:sp>
        <p:nvSpPr>
          <p:cNvPr id="65" name="object 65"/>
          <p:cNvSpPr/>
          <p:nvPr/>
        </p:nvSpPr>
        <p:spPr>
          <a:xfrm>
            <a:off x="1136789" y="6335267"/>
            <a:ext cx="2475230" cy="794385"/>
          </a:xfrm>
          <a:custGeom>
            <a:avLst/>
            <a:gdLst/>
            <a:ahLst/>
            <a:cxnLst/>
            <a:rect l="l" t="t" r="r" b="b"/>
            <a:pathLst>
              <a:path w="2475229" h="794384">
                <a:moveTo>
                  <a:pt x="2474976" y="132587"/>
                </a:moveTo>
                <a:lnTo>
                  <a:pt x="2467997" y="90078"/>
                </a:lnTo>
                <a:lnTo>
                  <a:pt x="2448597" y="53268"/>
                </a:lnTo>
                <a:lnTo>
                  <a:pt x="2419075" y="24458"/>
                </a:lnTo>
                <a:lnTo>
                  <a:pt x="2381734" y="5950"/>
                </a:lnTo>
                <a:lnTo>
                  <a:pt x="132587" y="0"/>
                </a:lnTo>
                <a:lnTo>
                  <a:pt x="117927" y="803"/>
                </a:lnTo>
                <a:lnTo>
                  <a:pt x="77061" y="12178"/>
                </a:lnTo>
                <a:lnTo>
                  <a:pt x="42662" y="35208"/>
                </a:lnTo>
                <a:lnTo>
                  <a:pt x="17031" y="67591"/>
                </a:lnTo>
                <a:lnTo>
                  <a:pt x="2468" y="107027"/>
                </a:lnTo>
                <a:lnTo>
                  <a:pt x="0" y="661416"/>
                </a:lnTo>
                <a:lnTo>
                  <a:pt x="803" y="676076"/>
                </a:lnTo>
                <a:lnTo>
                  <a:pt x="12178" y="716942"/>
                </a:lnTo>
                <a:lnTo>
                  <a:pt x="35208" y="751341"/>
                </a:lnTo>
                <a:lnTo>
                  <a:pt x="67591" y="776972"/>
                </a:lnTo>
                <a:lnTo>
                  <a:pt x="107027" y="791535"/>
                </a:lnTo>
                <a:lnTo>
                  <a:pt x="2342388" y="794004"/>
                </a:lnTo>
                <a:lnTo>
                  <a:pt x="2357048" y="793200"/>
                </a:lnTo>
                <a:lnTo>
                  <a:pt x="2397914" y="781825"/>
                </a:lnTo>
                <a:lnTo>
                  <a:pt x="2432313" y="758795"/>
                </a:lnTo>
                <a:lnTo>
                  <a:pt x="2457944" y="726412"/>
                </a:lnTo>
                <a:lnTo>
                  <a:pt x="2472507" y="686976"/>
                </a:lnTo>
                <a:lnTo>
                  <a:pt x="2474976" y="132587"/>
                </a:lnTo>
                <a:close/>
              </a:path>
            </a:pathLst>
          </a:custGeom>
          <a:solidFill>
            <a:srgbClr val="FFFF66"/>
          </a:solidFill>
        </p:spPr>
        <p:txBody>
          <a:bodyPr wrap="square" lIns="0" tIns="0" rIns="0" bIns="0" rtlCol="0"/>
          <a:lstStyle/>
          <a:p>
            <a:endParaRPr/>
          </a:p>
        </p:txBody>
      </p:sp>
      <p:sp>
        <p:nvSpPr>
          <p:cNvPr id="66" name="object 66"/>
          <p:cNvSpPr/>
          <p:nvPr/>
        </p:nvSpPr>
        <p:spPr>
          <a:xfrm>
            <a:off x="1136789" y="6335267"/>
            <a:ext cx="2475230" cy="794385"/>
          </a:xfrm>
          <a:custGeom>
            <a:avLst/>
            <a:gdLst/>
            <a:ahLst/>
            <a:cxnLst/>
            <a:rect l="l" t="t" r="r" b="b"/>
            <a:pathLst>
              <a:path w="2475229" h="794384">
                <a:moveTo>
                  <a:pt x="132587" y="0"/>
                </a:moveTo>
                <a:lnTo>
                  <a:pt x="90078" y="6978"/>
                </a:lnTo>
                <a:lnTo>
                  <a:pt x="53268" y="26378"/>
                </a:lnTo>
                <a:lnTo>
                  <a:pt x="24458" y="55900"/>
                </a:lnTo>
                <a:lnTo>
                  <a:pt x="5950" y="93241"/>
                </a:lnTo>
                <a:lnTo>
                  <a:pt x="0" y="661416"/>
                </a:lnTo>
                <a:lnTo>
                  <a:pt x="803" y="676076"/>
                </a:lnTo>
                <a:lnTo>
                  <a:pt x="12178" y="716942"/>
                </a:lnTo>
                <a:lnTo>
                  <a:pt x="35208" y="751341"/>
                </a:lnTo>
                <a:lnTo>
                  <a:pt x="67591" y="776972"/>
                </a:lnTo>
                <a:lnTo>
                  <a:pt x="107027" y="791535"/>
                </a:lnTo>
                <a:lnTo>
                  <a:pt x="2342388" y="794004"/>
                </a:lnTo>
                <a:lnTo>
                  <a:pt x="2357048" y="793200"/>
                </a:lnTo>
                <a:lnTo>
                  <a:pt x="2397914" y="781825"/>
                </a:lnTo>
                <a:lnTo>
                  <a:pt x="2432313" y="758795"/>
                </a:lnTo>
                <a:lnTo>
                  <a:pt x="2457944" y="726412"/>
                </a:lnTo>
                <a:lnTo>
                  <a:pt x="2472507" y="686976"/>
                </a:lnTo>
                <a:lnTo>
                  <a:pt x="2474976" y="132587"/>
                </a:lnTo>
                <a:lnTo>
                  <a:pt x="2474172" y="117927"/>
                </a:lnTo>
                <a:lnTo>
                  <a:pt x="2462797" y="77061"/>
                </a:lnTo>
                <a:lnTo>
                  <a:pt x="2439767" y="42662"/>
                </a:lnTo>
                <a:lnTo>
                  <a:pt x="2407384" y="17031"/>
                </a:lnTo>
                <a:lnTo>
                  <a:pt x="2367948" y="2468"/>
                </a:lnTo>
                <a:lnTo>
                  <a:pt x="132587" y="0"/>
                </a:lnTo>
                <a:close/>
              </a:path>
            </a:pathLst>
          </a:custGeom>
          <a:ln w="28575">
            <a:solidFill>
              <a:srgbClr val="FFFFFF"/>
            </a:solidFill>
          </a:ln>
        </p:spPr>
        <p:txBody>
          <a:bodyPr wrap="square" lIns="0" tIns="0" rIns="0" bIns="0" rtlCol="0"/>
          <a:lstStyle/>
          <a:p>
            <a:endParaRPr/>
          </a:p>
        </p:txBody>
      </p:sp>
      <p:sp>
        <p:nvSpPr>
          <p:cNvPr id="67" name="object 67"/>
          <p:cNvSpPr txBox="1"/>
          <p:nvPr/>
        </p:nvSpPr>
        <p:spPr>
          <a:xfrm>
            <a:off x="1214948" y="5460069"/>
            <a:ext cx="2290445" cy="1611630"/>
          </a:xfrm>
          <a:prstGeom prst="rect">
            <a:avLst/>
          </a:prstGeom>
        </p:spPr>
        <p:txBody>
          <a:bodyPr vert="horz" wrap="square" lIns="0" tIns="0" rIns="0" bIns="0" rtlCol="0">
            <a:spAutoFit/>
          </a:bodyPr>
          <a:lstStyle/>
          <a:p>
            <a:pPr marL="12700" marR="5080" indent="28575" algn="just">
              <a:lnSpc>
                <a:spcPct val="100000"/>
              </a:lnSpc>
            </a:pPr>
            <a:r>
              <a:rPr sz="1600" b="1" spc="-5" dirty="0">
                <a:solidFill>
                  <a:srgbClr val="3333CC"/>
                </a:solidFill>
                <a:latin typeface="微软雅黑"/>
                <a:cs typeface="微软雅黑"/>
              </a:rPr>
              <a:t>对关键字的每一值，都有 一个属性值与其对应，可 认为是一个实体中的属性</a:t>
            </a:r>
            <a:endParaRPr sz="1600" dirty="0">
              <a:latin typeface="微软雅黑"/>
              <a:cs typeface="微软雅黑"/>
            </a:endParaRPr>
          </a:p>
          <a:p>
            <a:pPr marL="12700" marR="33655" algn="just">
              <a:lnSpc>
                <a:spcPct val="100000"/>
              </a:lnSpc>
              <a:spcBef>
                <a:spcPts val="1265"/>
              </a:spcBef>
            </a:pPr>
            <a:r>
              <a:rPr sz="1600" b="1" spc="-5" dirty="0">
                <a:solidFill>
                  <a:srgbClr val="3333CC"/>
                </a:solidFill>
                <a:latin typeface="微软雅黑"/>
                <a:cs typeface="微软雅黑"/>
              </a:rPr>
              <a:t>对关键字的每一值，都有 多个属性值与其对应，则 该属性将构成新的实体</a:t>
            </a:r>
            <a:endParaRPr sz="1600" dirty="0">
              <a:latin typeface="微软雅黑"/>
              <a:cs typeface="微软雅黑"/>
            </a:endParaRPr>
          </a:p>
        </p:txBody>
      </p:sp>
      <p:graphicFrame>
        <p:nvGraphicFramePr>
          <p:cNvPr id="24" name="object 24"/>
          <p:cNvGraphicFramePr>
            <a:graphicFrameLocks noGrp="1"/>
          </p:cNvGraphicFramePr>
          <p:nvPr/>
        </p:nvGraphicFramePr>
        <p:xfrm>
          <a:off x="5041849" y="3450907"/>
          <a:ext cx="3947921" cy="2276497"/>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01727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368046">
                  <a:extLst>
                    <a:ext uri="{9D8B030D-6E8A-4147-A177-3AD203B41FA5}">
                      <a16:colId xmlns:a16="http://schemas.microsoft.com/office/drawing/2014/main" val="20004"/>
                    </a:ext>
                  </a:extLst>
                </a:gridCol>
              </a:tblGrid>
              <a:tr h="301751">
                <a:tc>
                  <a:txBody>
                    <a:bodyPr/>
                    <a:lstStyle/>
                    <a:p>
                      <a:pPr marL="146050">
                        <a:lnSpc>
                          <a:spcPct val="100000"/>
                        </a:lnSpc>
                      </a:pPr>
                      <a:r>
                        <a:rPr sz="1400" b="1" dirty="0">
                          <a:latin typeface="宋体"/>
                          <a:cs typeface="宋体"/>
                        </a:rPr>
                        <a:t>代码</a:t>
                      </a:r>
                      <a:endParaRPr sz="140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FF99FF"/>
                    </a:solidFill>
                  </a:tcPr>
                </a:tc>
                <a:tc>
                  <a:txBody>
                    <a:bodyPr/>
                    <a:lstStyle/>
                    <a:p>
                      <a:pPr marL="115570">
                        <a:lnSpc>
                          <a:spcPct val="100000"/>
                        </a:lnSpc>
                      </a:pPr>
                      <a:r>
                        <a:rPr sz="1400" b="1" dirty="0">
                          <a:latin typeface="宋体"/>
                          <a:cs typeface="宋体"/>
                        </a:rPr>
                        <a:t>工艺路线号</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83515">
                        <a:lnSpc>
                          <a:spcPct val="100000"/>
                        </a:lnSpc>
                      </a:pPr>
                      <a:r>
                        <a:rPr sz="1400" b="1" dirty="0">
                          <a:latin typeface="宋体"/>
                          <a:cs typeface="宋体"/>
                        </a:rPr>
                        <a:t>部门</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6045">
                        <a:lnSpc>
                          <a:spcPct val="100000"/>
                        </a:lnSpc>
                      </a:pPr>
                      <a:r>
                        <a:rPr sz="1400" b="1" dirty="0">
                          <a:latin typeface="宋体"/>
                          <a:cs typeface="宋体"/>
                        </a:rPr>
                        <a:t>工艺内容</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endParaRPr sz="1400">
                        <a:latin typeface="宋体"/>
                        <a:cs typeface="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070">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65735">
                        <a:lnSpc>
                          <a:spcPct val="100000"/>
                        </a:lnSpc>
                      </a:pPr>
                      <a:r>
                        <a:rPr sz="1400" b="1" dirty="0">
                          <a:latin typeface="宋体"/>
                          <a:cs typeface="宋体"/>
                        </a:rPr>
                        <a:t>冷作分厂</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4">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7180">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5735">
                        <a:lnSpc>
                          <a:spcPct val="100000"/>
                        </a:lnSpc>
                      </a:pPr>
                      <a:r>
                        <a:rPr sz="1400" b="1" dirty="0">
                          <a:latin typeface="宋体"/>
                          <a:cs typeface="宋体"/>
                        </a:rPr>
                        <a:t>水电分厂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975">
                <a:tc>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5735">
                        <a:lnSpc>
                          <a:spcPct val="100000"/>
                        </a:lnSpc>
                      </a:pPr>
                      <a:r>
                        <a:rPr sz="1400" b="1" dirty="0">
                          <a:latin typeface="宋体"/>
                          <a:cs typeface="宋体"/>
                        </a:rPr>
                        <a:t>冷作分厂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481226">
                <a:tc rowSpan="2">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rowSpan="2">
                  <a:txBody>
                    <a:bodyPr/>
                    <a:lstStyle/>
                    <a:p>
                      <a:pPr marL="297180">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rowSpan="2">
                  <a:txBody>
                    <a:bodyPr/>
                    <a:lstStyle/>
                    <a:p>
                      <a:pPr marL="165735">
                        <a:lnSpc>
                          <a:spcPct val="100000"/>
                        </a:lnSpc>
                      </a:pPr>
                      <a:r>
                        <a:rPr sz="1400" b="1" dirty="0">
                          <a:latin typeface="宋体"/>
                          <a:cs typeface="宋体"/>
                        </a:rPr>
                        <a:t>水电分厂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114300">
                <a:tc vMerge="1">
                  <a:txBody>
                    <a:bodyPr/>
                    <a:lstStyle/>
                    <a:p>
                      <a:endParaRPr/>
                    </a:p>
                  </a:txBody>
                  <a:tcPr marL="0" marR="0" marT="0" marB="0">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tcPr>
                </a:tc>
                <a:tc gridSpan="2">
                  <a:txBody>
                    <a:bodyPr/>
                    <a:lstStyle/>
                    <a:p>
                      <a:endParaRPr sz="1400">
                        <a:latin typeface="Arial"/>
                        <a:cs typeface="Arial"/>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68" name="标题 6">
            <a:extLst>
              <a:ext uri="{FF2B5EF4-FFF2-40B4-BE49-F238E27FC236}">
                <a16:creationId xmlns:a16="http://schemas.microsoft.com/office/drawing/2014/main" id="{E9039ABD-B085-4AFB-9DE3-FF8BF2555622}"/>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p:bldP spid="20" grpId="0" animBg="1"/>
      <p:bldP spid="21" grpId="0" animBg="1"/>
      <p:bldP spid="22" grpId="0" animBg="1"/>
      <p:bldP spid="23" grpId="0" animBg="1"/>
      <p:bldP spid="25" grpId="0"/>
      <p:bldP spid="26" grpId="0"/>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animBg="1"/>
      <p:bldP spid="55" grpId="0" animBg="1"/>
      <p:bldP spid="56" grpId="0" animBg="1"/>
      <p:bldP spid="57" grpId="0"/>
      <p:bldP spid="60" grpId="0"/>
      <p:bldP spid="61" grpId="0" animBg="1"/>
      <p:bldP spid="62" grpId="0" animBg="1"/>
      <p:bldP spid="63" grpId="0" animBg="1"/>
      <p:bldP spid="64" grpId="0" animBg="1"/>
      <p:bldP spid="65" grpId="0" animBg="1"/>
      <p:bldP spid="66" grpId="0" animBg="1"/>
      <p:bldP spid="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55789" y="1754462"/>
            <a:ext cx="2786380" cy="5986780"/>
          </a:xfrm>
          <a:custGeom>
            <a:avLst/>
            <a:gdLst/>
            <a:ahLst/>
            <a:cxnLst/>
            <a:rect l="l" t="t" r="r" b="b"/>
            <a:pathLst>
              <a:path w="2786379" h="5986780">
                <a:moveTo>
                  <a:pt x="0" y="0"/>
                </a:moveTo>
                <a:lnTo>
                  <a:pt x="0" y="5986272"/>
                </a:lnTo>
                <a:lnTo>
                  <a:pt x="2785872" y="5986272"/>
                </a:lnTo>
                <a:lnTo>
                  <a:pt x="2785872"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774839" y="1220724"/>
            <a:ext cx="2786380" cy="5986780"/>
          </a:xfrm>
          <a:custGeom>
            <a:avLst/>
            <a:gdLst/>
            <a:ahLst/>
            <a:cxnLst/>
            <a:rect l="l" t="t" r="r" b="b"/>
            <a:pathLst>
              <a:path w="2786379" h="5986780">
                <a:moveTo>
                  <a:pt x="0" y="0"/>
                </a:moveTo>
                <a:lnTo>
                  <a:pt x="0" y="5986272"/>
                </a:lnTo>
                <a:lnTo>
                  <a:pt x="2785872" y="5986272"/>
                </a:lnTo>
                <a:lnTo>
                  <a:pt x="2785872" y="0"/>
                </a:lnTo>
                <a:lnTo>
                  <a:pt x="0" y="0"/>
                </a:lnTo>
                <a:close/>
              </a:path>
            </a:pathLst>
          </a:custGeom>
          <a:ln w="12700">
            <a:solidFill>
              <a:srgbClr val="DDDDDD"/>
            </a:solidFill>
          </a:ln>
        </p:spPr>
        <p:txBody>
          <a:bodyPr wrap="square" lIns="0" tIns="0" rIns="0" bIns="0" rtlCol="0"/>
          <a:lstStyle/>
          <a:p>
            <a:endParaRPr/>
          </a:p>
        </p:txBody>
      </p:sp>
      <p:sp>
        <p:nvSpPr>
          <p:cNvPr id="5" name="object 5"/>
          <p:cNvSpPr/>
          <p:nvPr/>
        </p:nvSpPr>
        <p:spPr>
          <a:xfrm>
            <a:off x="1479689" y="1860042"/>
            <a:ext cx="1428750" cy="838200"/>
          </a:xfrm>
          <a:custGeom>
            <a:avLst/>
            <a:gdLst/>
            <a:ahLst/>
            <a:cxnLst/>
            <a:rect l="l" t="t" r="r" b="b"/>
            <a:pathLst>
              <a:path w="1428750" h="838200">
                <a:moveTo>
                  <a:pt x="0" y="0"/>
                </a:moveTo>
                <a:lnTo>
                  <a:pt x="0" y="838199"/>
                </a:lnTo>
                <a:lnTo>
                  <a:pt x="1428749" y="838199"/>
                </a:lnTo>
                <a:lnTo>
                  <a:pt x="1428749" y="0"/>
                </a:lnTo>
                <a:lnTo>
                  <a:pt x="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1479689" y="2145792"/>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7" name="object 7"/>
          <p:cNvSpPr/>
          <p:nvPr/>
        </p:nvSpPr>
        <p:spPr>
          <a:xfrm>
            <a:off x="1460639" y="3726941"/>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2052"/>
                </a:lnTo>
                <a:lnTo>
                  <a:pt x="9588" y="914084"/>
                </a:lnTo>
                <a:lnTo>
                  <a:pt x="28108" y="951520"/>
                </a:lnTo>
                <a:lnTo>
                  <a:pt x="54802" y="983029"/>
                </a:lnTo>
                <a:lnTo>
                  <a:pt x="88285" y="1007282"/>
                </a:lnTo>
                <a:lnTo>
                  <a:pt x="127175" y="1022947"/>
                </a:lnTo>
                <a:lnTo>
                  <a:pt x="170087" y="1028694"/>
                </a:lnTo>
                <a:lnTo>
                  <a:pt x="1257300" y="1028700"/>
                </a:lnTo>
                <a:lnTo>
                  <a:pt x="1271994" y="1028081"/>
                </a:lnTo>
                <a:lnTo>
                  <a:pt x="1313834" y="1019191"/>
                </a:lnTo>
                <a:lnTo>
                  <a:pt x="1351233" y="1000785"/>
                </a:lnTo>
                <a:lnTo>
                  <a:pt x="1382807" y="974196"/>
                </a:lnTo>
                <a:lnTo>
                  <a:pt x="1407173" y="940752"/>
                </a:lnTo>
                <a:lnTo>
                  <a:pt x="1422947" y="901784"/>
                </a:lnTo>
                <a:lnTo>
                  <a:pt x="1428744" y="858623"/>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2184539" y="2698242"/>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9" name="object 9"/>
          <p:cNvSpPr/>
          <p:nvPr/>
        </p:nvSpPr>
        <p:spPr>
          <a:xfrm>
            <a:off x="2109783" y="3212592"/>
            <a:ext cx="132080" cy="114300"/>
          </a:xfrm>
          <a:custGeom>
            <a:avLst/>
            <a:gdLst/>
            <a:ahLst/>
            <a:cxnLst/>
            <a:rect l="l" t="t" r="r" b="b"/>
            <a:pathLst>
              <a:path w="132080" h="114300">
                <a:moveTo>
                  <a:pt x="131523" y="63376"/>
                </a:moveTo>
                <a:lnTo>
                  <a:pt x="118259" y="23979"/>
                </a:lnTo>
                <a:lnTo>
                  <a:pt x="83796" y="2345"/>
                </a:lnTo>
                <a:lnTo>
                  <a:pt x="64850" y="0"/>
                </a:lnTo>
                <a:lnTo>
                  <a:pt x="49432" y="1573"/>
                </a:lnTo>
                <a:lnTo>
                  <a:pt x="12564" y="22159"/>
                </a:lnTo>
                <a:lnTo>
                  <a:pt x="0" y="45333"/>
                </a:lnTo>
                <a:lnTo>
                  <a:pt x="989" y="61622"/>
                </a:lnTo>
                <a:lnTo>
                  <a:pt x="20013" y="98006"/>
                </a:lnTo>
                <a:lnTo>
                  <a:pt x="56177" y="113816"/>
                </a:lnTo>
                <a:lnTo>
                  <a:pt x="73696" y="112685"/>
                </a:lnTo>
                <a:lnTo>
                  <a:pt x="113890" y="95536"/>
                </a:lnTo>
                <a:lnTo>
                  <a:pt x="131523" y="63376"/>
                </a:lnTo>
                <a:close/>
              </a:path>
            </a:pathLst>
          </a:custGeom>
          <a:solidFill>
            <a:srgbClr val="00CC99"/>
          </a:solidFill>
        </p:spPr>
        <p:txBody>
          <a:bodyPr wrap="square" lIns="0" tIns="0" rIns="0" bIns="0" rtlCol="0"/>
          <a:lstStyle/>
          <a:p>
            <a:endParaRPr/>
          </a:p>
        </p:txBody>
      </p:sp>
      <p:sp>
        <p:nvSpPr>
          <p:cNvPr id="10" name="object 10"/>
          <p:cNvSpPr/>
          <p:nvPr/>
        </p:nvSpPr>
        <p:spPr>
          <a:xfrm>
            <a:off x="2109783" y="3212592"/>
            <a:ext cx="132080" cy="114300"/>
          </a:xfrm>
          <a:custGeom>
            <a:avLst/>
            <a:gdLst/>
            <a:ahLst/>
            <a:cxnLst/>
            <a:rect l="l" t="t" r="r" b="b"/>
            <a:pathLst>
              <a:path w="132080" h="114300">
                <a:moveTo>
                  <a:pt x="64850" y="0"/>
                </a:moveTo>
                <a:lnTo>
                  <a:pt x="22870" y="13030"/>
                </a:lnTo>
                <a:lnTo>
                  <a:pt x="0" y="45333"/>
                </a:lnTo>
                <a:lnTo>
                  <a:pt x="989" y="61622"/>
                </a:lnTo>
                <a:lnTo>
                  <a:pt x="20013" y="98006"/>
                </a:lnTo>
                <a:lnTo>
                  <a:pt x="56177" y="113816"/>
                </a:lnTo>
                <a:lnTo>
                  <a:pt x="73696" y="112685"/>
                </a:lnTo>
                <a:lnTo>
                  <a:pt x="113890" y="95536"/>
                </a:lnTo>
                <a:lnTo>
                  <a:pt x="131523" y="63376"/>
                </a:lnTo>
                <a:lnTo>
                  <a:pt x="130038" y="48641"/>
                </a:lnTo>
                <a:lnTo>
                  <a:pt x="108662" y="14497"/>
                </a:lnTo>
                <a:lnTo>
                  <a:pt x="69225" y="119"/>
                </a:lnTo>
                <a:lnTo>
                  <a:pt x="6485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1441589" y="5727191"/>
            <a:ext cx="1428750" cy="1238250"/>
          </a:xfrm>
          <a:custGeom>
            <a:avLst/>
            <a:gdLst/>
            <a:ahLst/>
            <a:cxnLst/>
            <a:rect l="l" t="t" r="r" b="b"/>
            <a:pathLst>
              <a:path w="1428750" h="1238250">
                <a:moveTo>
                  <a:pt x="206502" y="0"/>
                </a:moveTo>
                <a:lnTo>
                  <a:pt x="156795" y="6030"/>
                </a:lnTo>
                <a:lnTo>
                  <a:pt x="111491" y="23145"/>
                </a:lnTo>
                <a:lnTo>
                  <a:pt x="72009" y="49879"/>
                </a:lnTo>
                <a:lnTo>
                  <a:pt x="39770" y="84764"/>
                </a:lnTo>
                <a:lnTo>
                  <a:pt x="16192" y="126337"/>
                </a:lnTo>
                <a:lnTo>
                  <a:pt x="2695" y="173130"/>
                </a:lnTo>
                <a:lnTo>
                  <a:pt x="0" y="206502"/>
                </a:lnTo>
                <a:lnTo>
                  <a:pt x="0" y="1031747"/>
                </a:lnTo>
                <a:lnTo>
                  <a:pt x="5987" y="1081454"/>
                </a:lnTo>
                <a:lnTo>
                  <a:pt x="23001" y="1126758"/>
                </a:lnTo>
                <a:lnTo>
                  <a:pt x="49624" y="1166240"/>
                </a:lnTo>
                <a:lnTo>
                  <a:pt x="84435" y="1198479"/>
                </a:lnTo>
                <a:lnTo>
                  <a:pt x="126015" y="1222057"/>
                </a:lnTo>
                <a:lnTo>
                  <a:pt x="172945" y="1235554"/>
                </a:lnTo>
                <a:lnTo>
                  <a:pt x="206502" y="1238250"/>
                </a:lnTo>
                <a:lnTo>
                  <a:pt x="1222248" y="1238250"/>
                </a:lnTo>
                <a:lnTo>
                  <a:pt x="1271954" y="1232262"/>
                </a:lnTo>
                <a:lnTo>
                  <a:pt x="1317258" y="1215248"/>
                </a:lnTo>
                <a:lnTo>
                  <a:pt x="1356740" y="1188625"/>
                </a:lnTo>
                <a:lnTo>
                  <a:pt x="1388979" y="1153814"/>
                </a:lnTo>
                <a:lnTo>
                  <a:pt x="1412557" y="1112234"/>
                </a:lnTo>
                <a:lnTo>
                  <a:pt x="1426054" y="1065304"/>
                </a:lnTo>
                <a:lnTo>
                  <a:pt x="1428750" y="1031747"/>
                </a:lnTo>
                <a:lnTo>
                  <a:pt x="1428750" y="206501"/>
                </a:lnTo>
                <a:lnTo>
                  <a:pt x="1422762" y="157042"/>
                </a:lnTo>
                <a:lnTo>
                  <a:pt x="1405748" y="111827"/>
                </a:lnTo>
                <a:lnTo>
                  <a:pt x="1379125" y="72320"/>
                </a:lnTo>
                <a:lnTo>
                  <a:pt x="1344314" y="39989"/>
                </a:lnTo>
                <a:lnTo>
                  <a:pt x="1302734" y="16299"/>
                </a:lnTo>
                <a:lnTo>
                  <a:pt x="1255804" y="2716"/>
                </a:lnTo>
                <a:lnTo>
                  <a:pt x="1222248" y="0"/>
                </a:lnTo>
                <a:lnTo>
                  <a:pt x="206502"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1441589" y="6451091"/>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13" name="object 13"/>
          <p:cNvSpPr/>
          <p:nvPr/>
        </p:nvSpPr>
        <p:spPr>
          <a:xfrm>
            <a:off x="2203589" y="4755641"/>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14" name="object 14"/>
          <p:cNvSpPr/>
          <p:nvPr/>
        </p:nvSpPr>
        <p:spPr>
          <a:xfrm>
            <a:off x="2128833" y="5269991"/>
            <a:ext cx="132080" cy="114300"/>
          </a:xfrm>
          <a:custGeom>
            <a:avLst/>
            <a:gdLst/>
            <a:ahLst/>
            <a:cxnLst/>
            <a:rect l="l" t="t" r="r" b="b"/>
            <a:pathLst>
              <a:path w="132080" h="114300">
                <a:moveTo>
                  <a:pt x="131523" y="63376"/>
                </a:moveTo>
                <a:lnTo>
                  <a:pt x="118259" y="23979"/>
                </a:lnTo>
                <a:lnTo>
                  <a:pt x="83796" y="2345"/>
                </a:lnTo>
                <a:lnTo>
                  <a:pt x="64850" y="0"/>
                </a:lnTo>
                <a:lnTo>
                  <a:pt x="49432" y="1573"/>
                </a:lnTo>
                <a:lnTo>
                  <a:pt x="12564" y="22159"/>
                </a:lnTo>
                <a:lnTo>
                  <a:pt x="0" y="45333"/>
                </a:lnTo>
                <a:lnTo>
                  <a:pt x="989" y="61622"/>
                </a:lnTo>
                <a:lnTo>
                  <a:pt x="20013" y="98006"/>
                </a:lnTo>
                <a:lnTo>
                  <a:pt x="56177" y="113816"/>
                </a:lnTo>
                <a:lnTo>
                  <a:pt x="73696" y="112685"/>
                </a:lnTo>
                <a:lnTo>
                  <a:pt x="113890" y="95536"/>
                </a:lnTo>
                <a:lnTo>
                  <a:pt x="131523" y="63376"/>
                </a:lnTo>
                <a:close/>
              </a:path>
            </a:pathLst>
          </a:custGeom>
          <a:solidFill>
            <a:srgbClr val="00CC99"/>
          </a:solidFill>
        </p:spPr>
        <p:txBody>
          <a:bodyPr wrap="square" lIns="0" tIns="0" rIns="0" bIns="0" rtlCol="0"/>
          <a:lstStyle/>
          <a:p>
            <a:endParaRPr/>
          </a:p>
        </p:txBody>
      </p:sp>
      <p:sp>
        <p:nvSpPr>
          <p:cNvPr id="15" name="object 15"/>
          <p:cNvSpPr/>
          <p:nvPr/>
        </p:nvSpPr>
        <p:spPr>
          <a:xfrm>
            <a:off x="2128833" y="5269991"/>
            <a:ext cx="132080" cy="114300"/>
          </a:xfrm>
          <a:custGeom>
            <a:avLst/>
            <a:gdLst/>
            <a:ahLst/>
            <a:cxnLst/>
            <a:rect l="l" t="t" r="r" b="b"/>
            <a:pathLst>
              <a:path w="132080" h="114300">
                <a:moveTo>
                  <a:pt x="64850" y="0"/>
                </a:moveTo>
                <a:lnTo>
                  <a:pt x="22870" y="13030"/>
                </a:lnTo>
                <a:lnTo>
                  <a:pt x="0" y="45333"/>
                </a:lnTo>
                <a:lnTo>
                  <a:pt x="989" y="61622"/>
                </a:lnTo>
                <a:lnTo>
                  <a:pt x="20013" y="98006"/>
                </a:lnTo>
                <a:lnTo>
                  <a:pt x="56177" y="113816"/>
                </a:lnTo>
                <a:lnTo>
                  <a:pt x="73696" y="112685"/>
                </a:lnTo>
                <a:lnTo>
                  <a:pt x="113890" y="95536"/>
                </a:lnTo>
                <a:lnTo>
                  <a:pt x="131523" y="63376"/>
                </a:lnTo>
                <a:lnTo>
                  <a:pt x="130038" y="48641"/>
                </a:lnTo>
                <a:lnTo>
                  <a:pt x="108662" y="14497"/>
                </a:lnTo>
                <a:lnTo>
                  <a:pt x="69225" y="119"/>
                </a:lnTo>
                <a:lnTo>
                  <a:pt x="64850"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814048" y="1628020"/>
            <a:ext cx="2786380" cy="5169236"/>
          </a:xfrm>
          <a:prstGeom prst="rect">
            <a:avLst/>
          </a:prstGeom>
          <a:ln w="12700">
            <a:solidFill>
              <a:srgbClr val="DDDDDD"/>
            </a:solidFill>
          </a:ln>
        </p:spPr>
        <p:txBody>
          <a:bodyPr vert="horz" wrap="square" lIns="0" tIns="0" rIns="0" bIns="0" rtlCol="0">
            <a:spAutoFit/>
          </a:bodyPr>
          <a:lstStyle/>
          <a:p>
            <a:pPr marL="85090" algn="ctr">
              <a:lnSpc>
                <a:spcPct val="100000"/>
              </a:lnSpc>
            </a:pPr>
            <a:r>
              <a:rPr sz="1600" b="1" spc="0" dirty="0" err="1">
                <a:latin typeface="宋体"/>
                <a:cs typeface="宋体"/>
              </a:rPr>
              <a:t>零件</a:t>
            </a:r>
            <a:r>
              <a:rPr sz="1600" b="1" dirty="0">
                <a:latin typeface="Arial"/>
                <a:cs typeface="Arial"/>
              </a:rPr>
              <a:t>/ E1</a:t>
            </a:r>
            <a:endParaRPr sz="1600" dirty="0">
              <a:latin typeface="Arial"/>
              <a:cs typeface="Arial"/>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r>
              <a:rPr lang="zh-CN" altLang="en-US" sz="1400" b="1" spc="-10" dirty="0">
                <a:latin typeface="宋体"/>
                <a:cs typeface="宋体"/>
              </a:rPr>
              <a:t>            零件代码</a:t>
            </a:r>
            <a:endParaRPr lang="zh-CN" altLang="en-US" sz="1400" dirty="0">
              <a:latin typeface="宋体"/>
              <a:cs typeface="宋体"/>
            </a:endParaRPr>
          </a:p>
          <a:p>
            <a:pPr>
              <a:lnSpc>
                <a:spcPct val="100000"/>
              </a:lnSpc>
            </a:pPr>
            <a:endParaRPr sz="1400" dirty="0">
              <a:latin typeface="Times New Roman"/>
              <a:cs typeface="Times New Roman"/>
            </a:endParaRPr>
          </a:p>
          <a:p>
            <a:pPr>
              <a:lnSpc>
                <a:spcPct val="100000"/>
              </a:lnSpc>
              <a:spcBef>
                <a:spcPts val="9"/>
              </a:spcBef>
            </a:pPr>
            <a:endParaRPr sz="1250" dirty="0">
              <a:latin typeface="Times New Roman"/>
              <a:cs typeface="Times New Roman"/>
            </a:endParaRPr>
          </a:p>
          <a:p>
            <a:pPr marL="1476375">
              <a:lnSpc>
                <a:spcPct val="100000"/>
              </a:lnSpc>
            </a:pPr>
            <a:endParaRPr lang="en-US" altLang="zh-CN" sz="1400" b="1" spc="-5" dirty="0">
              <a:latin typeface="宋体"/>
              <a:cs typeface="宋体"/>
            </a:endParaRPr>
          </a:p>
          <a:p>
            <a:pPr marL="1476375">
              <a:lnSpc>
                <a:spcPct val="100000"/>
              </a:lnSpc>
            </a:pPr>
            <a:r>
              <a:rPr sz="1400" b="1" spc="-5" dirty="0">
                <a:latin typeface="宋体"/>
                <a:cs typeface="宋体"/>
              </a:rPr>
              <a:t>按</a:t>
            </a:r>
            <a:r>
              <a:rPr sz="1400" b="1" spc="-5" dirty="0">
                <a:latin typeface="Arial"/>
                <a:cs typeface="Arial"/>
              </a:rPr>
              <a:t>…</a:t>
            </a:r>
            <a:r>
              <a:rPr sz="1400" b="1" spc="-10" dirty="0">
                <a:latin typeface="宋体"/>
                <a:cs typeface="宋体"/>
              </a:rPr>
              <a:t>加工</a:t>
            </a:r>
            <a:endParaRPr sz="1400" dirty="0">
              <a:latin typeface="宋体"/>
              <a:cs typeface="宋体"/>
            </a:endParaRPr>
          </a:p>
          <a:p>
            <a:pPr>
              <a:lnSpc>
                <a:spcPct val="100000"/>
              </a:lnSpc>
              <a:spcBef>
                <a:spcPts val="20"/>
              </a:spcBef>
            </a:pPr>
            <a:endParaRPr lang="en-US" altLang="zh-CN" sz="2000" dirty="0">
              <a:latin typeface="Times New Roman"/>
              <a:cs typeface="Times New Roman"/>
            </a:endParaRPr>
          </a:p>
          <a:p>
            <a:pPr>
              <a:lnSpc>
                <a:spcPct val="100000"/>
              </a:lnSpc>
              <a:spcBef>
                <a:spcPts val="20"/>
              </a:spcBef>
            </a:pPr>
            <a:endParaRPr sz="2000" dirty="0">
              <a:latin typeface="Times New Roman"/>
              <a:cs typeface="Times New Roman"/>
            </a:endParaRPr>
          </a:p>
          <a:p>
            <a:pPr marL="116205" algn="ctr">
              <a:lnSpc>
                <a:spcPct val="100000"/>
              </a:lnSpc>
            </a:pPr>
            <a:r>
              <a:rPr sz="1600" b="1" dirty="0">
                <a:latin typeface="宋体"/>
                <a:cs typeface="宋体"/>
              </a:rPr>
              <a:t>零件工艺路</a:t>
            </a:r>
            <a:r>
              <a:rPr sz="1600" b="1" spc="0" dirty="0">
                <a:latin typeface="宋体"/>
                <a:cs typeface="宋体"/>
              </a:rPr>
              <a:t>线</a:t>
            </a:r>
            <a:r>
              <a:rPr sz="1600" b="1" dirty="0">
                <a:latin typeface="Arial"/>
                <a:cs typeface="Arial"/>
              </a:rPr>
              <a:t>/</a:t>
            </a:r>
            <a:r>
              <a:rPr sz="1600" b="1" spc="5" dirty="0">
                <a:latin typeface="Arial"/>
                <a:cs typeface="Arial"/>
              </a:rPr>
              <a:t> </a:t>
            </a:r>
            <a:r>
              <a:rPr sz="1600" b="1" dirty="0">
                <a:latin typeface="Arial"/>
                <a:cs typeface="Arial"/>
              </a:rPr>
              <a:t>E2</a:t>
            </a:r>
            <a:endParaRPr sz="1600" dirty="0">
              <a:latin typeface="Arial"/>
              <a:cs typeface="Arial"/>
            </a:endParaRPr>
          </a:p>
          <a:p>
            <a:pPr marL="15875" algn="ctr">
              <a:lnSpc>
                <a:spcPct val="100000"/>
              </a:lnSpc>
              <a:spcBef>
                <a:spcPts val="830"/>
              </a:spcBef>
            </a:pPr>
            <a:r>
              <a:rPr sz="1400" b="1" spc="-10" dirty="0" err="1">
                <a:latin typeface="宋体"/>
                <a:cs typeface="宋体"/>
              </a:rPr>
              <a:t>零件代码</a:t>
            </a:r>
            <a:r>
              <a:rPr sz="1400" b="1" spc="-10" dirty="0">
                <a:latin typeface="Arial"/>
                <a:cs typeface="Arial"/>
              </a:rPr>
              <a:t>(FK)</a:t>
            </a:r>
            <a:endParaRPr sz="1400" dirty="0">
              <a:latin typeface="Arial"/>
              <a:cs typeface="Arial"/>
            </a:endParaRPr>
          </a:p>
          <a:p>
            <a:pPr marL="679450">
              <a:lnSpc>
                <a:spcPct val="100000"/>
              </a:lnSpc>
              <a:spcBef>
                <a:spcPts val="75"/>
              </a:spcBef>
              <a:tabLst>
                <a:tab pos="950594" algn="l"/>
              </a:tabLst>
            </a:pPr>
            <a:r>
              <a:rPr sz="1400" b="1" u="sng" spc="-10" dirty="0">
                <a:latin typeface="宋体"/>
                <a:cs typeface="宋体"/>
              </a:rPr>
              <a:t> </a:t>
            </a:r>
            <a:r>
              <a:rPr sz="1400" b="1" spc="-10" dirty="0">
                <a:latin typeface="宋体"/>
                <a:cs typeface="宋体"/>
              </a:rPr>
              <a:t>	</a:t>
            </a:r>
            <a:r>
              <a:rPr sz="1400" b="1" u="sng" spc="-10" dirty="0">
                <a:latin typeface="宋体"/>
                <a:cs typeface="宋体"/>
              </a:rPr>
              <a:t>工艺路线号 </a:t>
            </a:r>
            <a:endParaRPr sz="1400" dirty="0">
              <a:latin typeface="宋体"/>
              <a:cs typeface="宋体"/>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1495425">
              <a:lnSpc>
                <a:spcPct val="100000"/>
              </a:lnSpc>
              <a:spcBef>
                <a:spcPts val="1180"/>
              </a:spcBef>
            </a:pPr>
            <a:r>
              <a:rPr sz="1400" b="1" spc="-5" dirty="0">
                <a:latin typeface="宋体"/>
                <a:cs typeface="宋体"/>
              </a:rPr>
              <a:t>按</a:t>
            </a:r>
            <a:r>
              <a:rPr sz="1400" b="1" spc="-5" dirty="0">
                <a:latin typeface="Arial"/>
                <a:cs typeface="Arial"/>
              </a:rPr>
              <a:t>…</a:t>
            </a:r>
            <a:r>
              <a:rPr sz="1400" b="1" spc="-10" dirty="0">
                <a:latin typeface="宋体"/>
                <a:cs typeface="宋体"/>
              </a:rPr>
              <a:t>加工</a:t>
            </a:r>
            <a:endParaRPr sz="1400" dirty="0">
              <a:latin typeface="宋体"/>
              <a:cs typeface="宋体"/>
            </a:endParaRPr>
          </a:p>
          <a:p>
            <a:pPr>
              <a:lnSpc>
                <a:spcPct val="100000"/>
              </a:lnSpc>
              <a:spcBef>
                <a:spcPts val="30"/>
              </a:spcBef>
            </a:pPr>
            <a:endParaRPr sz="1600" dirty="0">
              <a:latin typeface="Times New Roman"/>
              <a:cs typeface="Times New Roman"/>
            </a:endParaRPr>
          </a:p>
          <a:p>
            <a:pPr marR="10795" algn="ctr">
              <a:lnSpc>
                <a:spcPct val="100000"/>
              </a:lnSpc>
            </a:pPr>
            <a:r>
              <a:rPr sz="1600" b="1" spc="0" dirty="0">
                <a:latin typeface="宋体"/>
                <a:cs typeface="宋体"/>
              </a:rPr>
              <a:t>零件工序</a:t>
            </a:r>
            <a:r>
              <a:rPr sz="1600" b="1" dirty="0">
                <a:latin typeface="Arial"/>
                <a:cs typeface="Arial"/>
              </a:rPr>
              <a:t>/ E3</a:t>
            </a:r>
            <a:endParaRPr sz="1600" dirty="0">
              <a:latin typeface="Arial"/>
              <a:cs typeface="Arial"/>
            </a:endParaRPr>
          </a:p>
          <a:p>
            <a:pPr marL="755650" marR="766445" algn="ctr">
              <a:lnSpc>
                <a:spcPct val="102099"/>
              </a:lnSpc>
              <a:spcBef>
                <a:spcPts val="795"/>
              </a:spcBef>
            </a:pPr>
            <a:r>
              <a:rPr sz="1400" b="1" spc="-10" dirty="0">
                <a:latin typeface="宋体"/>
                <a:cs typeface="宋体"/>
              </a:rPr>
              <a:t>零件代码</a:t>
            </a:r>
            <a:r>
              <a:rPr sz="1400" b="1" spc="-10" dirty="0">
                <a:latin typeface="Arial"/>
                <a:cs typeface="Arial"/>
              </a:rPr>
              <a:t>(FK) </a:t>
            </a:r>
            <a:r>
              <a:rPr sz="1400" b="1" spc="-10" dirty="0">
                <a:latin typeface="宋体"/>
                <a:cs typeface="宋体"/>
              </a:rPr>
              <a:t>工艺路线号</a:t>
            </a:r>
            <a:r>
              <a:rPr sz="1400" b="1" spc="-10" dirty="0">
                <a:latin typeface="Arial"/>
                <a:cs typeface="Arial"/>
              </a:rPr>
              <a:t>(FK) </a:t>
            </a:r>
            <a:r>
              <a:rPr sz="1400" b="1" spc="-10" dirty="0">
                <a:latin typeface="宋体"/>
                <a:cs typeface="宋体"/>
              </a:rPr>
              <a:t>工序序号</a:t>
            </a:r>
            <a:endParaRPr sz="1400" dirty="0">
              <a:latin typeface="宋体"/>
              <a:cs typeface="宋体"/>
            </a:endParaRPr>
          </a:p>
        </p:txBody>
      </p:sp>
      <p:sp>
        <p:nvSpPr>
          <p:cNvPr id="17" name="object 17"/>
          <p:cNvSpPr/>
          <p:nvPr/>
        </p:nvSpPr>
        <p:spPr>
          <a:xfrm>
            <a:off x="4184789" y="1974342"/>
            <a:ext cx="800100" cy="2083435"/>
          </a:xfrm>
          <a:custGeom>
            <a:avLst/>
            <a:gdLst/>
            <a:ahLst/>
            <a:cxnLst/>
            <a:rect l="l" t="t" r="r" b="b"/>
            <a:pathLst>
              <a:path w="800100" h="2083435">
                <a:moveTo>
                  <a:pt x="800100" y="0"/>
                </a:moveTo>
                <a:lnTo>
                  <a:pt x="0" y="0"/>
                </a:lnTo>
                <a:lnTo>
                  <a:pt x="0" y="2083308"/>
                </a:lnTo>
                <a:lnTo>
                  <a:pt x="247650" y="2083308"/>
                </a:lnTo>
              </a:path>
            </a:pathLst>
          </a:custGeom>
          <a:ln w="9525">
            <a:solidFill>
              <a:srgbClr val="000000"/>
            </a:solidFill>
          </a:ln>
        </p:spPr>
        <p:txBody>
          <a:bodyPr wrap="square" lIns="0" tIns="0" rIns="0" bIns="0" rtlCol="0"/>
          <a:lstStyle/>
          <a:p>
            <a:endParaRPr/>
          </a:p>
        </p:txBody>
      </p:sp>
      <p:sp>
        <p:nvSpPr>
          <p:cNvPr id="18" name="object 18"/>
          <p:cNvSpPr/>
          <p:nvPr/>
        </p:nvSpPr>
        <p:spPr>
          <a:xfrm>
            <a:off x="4432439" y="3931920"/>
            <a:ext cx="533400" cy="252729"/>
          </a:xfrm>
          <a:custGeom>
            <a:avLst/>
            <a:gdLst/>
            <a:ahLst/>
            <a:cxnLst/>
            <a:rect l="l" t="t" r="r" b="b"/>
            <a:pathLst>
              <a:path w="533400" h="252729">
                <a:moveTo>
                  <a:pt x="533400" y="0"/>
                </a:moveTo>
                <a:lnTo>
                  <a:pt x="0" y="0"/>
                </a:lnTo>
                <a:lnTo>
                  <a:pt x="0" y="252222"/>
                </a:lnTo>
                <a:lnTo>
                  <a:pt x="266700" y="252222"/>
                </a:lnTo>
              </a:path>
            </a:pathLst>
          </a:custGeom>
          <a:ln w="9525">
            <a:solidFill>
              <a:srgbClr val="000000"/>
            </a:solidFill>
          </a:ln>
        </p:spPr>
        <p:txBody>
          <a:bodyPr wrap="square" lIns="0" tIns="0" rIns="0" bIns="0" rtlCol="0"/>
          <a:lstStyle/>
          <a:p>
            <a:endParaRPr/>
          </a:p>
        </p:txBody>
      </p:sp>
      <p:sp>
        <p:nvSpPr>
          <p:cNvPr id="19" name="object 19"/>
          <p:cNvSpPr/>
          <p:nvPr/>
        </p:nvSpPr>
        <p:spPr>
          <a:xfrm>
            <a:off x="4260989" y="5822441"/>
            <a:ext cx="571500" cy="190500"/>
          </a:xfrm>
          <a:custGeom>
            <a:avLst/>
            <a:gdLst/>
            <a:ahLst/>
            <a:cxnLst/>
            <a:rect l="l" t="t" r="r" b="b"/>
            <a:pathLst>
              <a:path w="571500" h="190500">
                <a:moveTo>
                  <a:pt x="533400" y="0"/>
                </a:moveTo>
                <a:lnTo>
                  <a:pt x="0" y="0"/>
                </a:lnTo>
                <a:lnTo>
                  <a:pt x="0" y="190500"/>
                </a:lnTo>
                <a:lnTo>
                  <a:pt x="571500" y="190500"/>
                </a:lnTo>
              </a:path>
            </a:pathLst>
          </a:custGeom>
          <a:ln w="9525">
            <a:solidFill>
              <a:srgbClr val="000000"/>
            </a:solidFill>
          </a:ln>
        </p:spPr>
        <p:txBody>
          <a:bodyPr wrap="square" lIns="0" tIns="0" rIns="0" bIns="0" rtlCol="0"/>
          <a:lstStyle/>
          <a:p>
            <a:endParaRPr/>
          </a:p>
        </p:txBody>
      </p:sp>
      <p:sp>
        <p:nvSpPr>
          <p:cNvPr id="20" name="object 20"/>
          <p:cNvSpPr/>
          <p:nvPr/>
        </p:nvSpPr>
        <p:spPr>
          <a:xfrm>
            <a:off x="3975239" y="4184141"/>
            <a:ext cx="571500" cy="2076450"/>
          </a:xfrm>
          <a:custGeom>
            <a:avLst/>
            <a:gdLst/>
            <a:ahLst/>
            <a:cxnLst/>
            <a:rect l="l" t="t" r="r" b="b"/>
            <a:pathLst>
              <a:path w="571500" h="2076450">
                <a:moveTo>
                  <a:pt x="571500" y="0"/>
                </a:moveTo>
                <a:lnTo>
                  <a:pt x="571500" y="582168"/>
                </a:lnTo>
                <a:lnTo>
                  <a:pt x="0" y="582168"/>
                </a:lnTo>
                <a:lnTo>
                  <a:pt x="0" y="2076450"/>
                </a:lnTo>
                <a:lnTo>
                  <a:pt x="571500" y="2076450"/>
                </a:lnTo>
              </a:path>
            </a:pathLst>
          </a:custGeom>
          <a:ln w="9525">
            <a:solidFill>
              <a:srgbClr val="000000"/>
            </a:solidFill>
          </a:ln>
        </p:spPr>
        <p:txBody>
          <a:bodyPr wrap="square" lIns="0" tIns="0" rIns="0" bIns="0" rtlCol="0"/>
          <a:lstStyle/>
          <a:p>
            <a:endParaRPr/>
          </a:p>
        </p:txBody>
      </p:sp>
      <p:sp>
        <p:nvSpPr>
          <p:cNvPr id="21" name="object 21"/>
          <p:cNvSpPr/>
          <p:nvPr/>
        </p:nvSpPr>
        <p:spPr>
          <a:xfrm>
            <a:off x="4070489" y="3955541"/>
            <a:ext cx="762000" cy="2000250"/>
          </a:xfrm>
          <a:custGeom>
            <a:avLst/>
            <a:gdLst/>
            <a:ahLst/>
            <a:cxnLst/>
            <a:rect l="l" t="t" r="r" b="b"/>
            <a:pathLst>
              <a:path w="762000" h="2000250">
                <a:moveTo>
                  <a:pt x="762000" y="0"/>
                </a:moveTo>
                <a:lnTo>
                  <a:pt x="762000" y="990600"/>
                </a:lnTo>
                <a:lnTo>
                  <a:pt x="0" y="990600"/>
                </a:lnTo>
                <a:lnTo>
                  <a:pt x="0" y="2000250"/>
                </a:lnTo>
                <a:lnTo>
                  <a:pt x="171450" y="2000250"/>
                </a:lnTo>
              </a:path>
            </a:pathLst>
          </a:custGeom>
          <a:ln w="9525">
            <a:solidFill>
              <a:srgbClr val="000000"/>
            </a:solidFill>
          </a:ln>
        </p:spPr>
        <p:txBody>
          <a:bodyPr wrap="square" lIns="0" tIns="0" rIns="0" bIns="0" rtlCol="0"/>
          <a:lstStyle/>
          <a:p>
            <a:endParaRPr/>
          </a:p>
        </p:txBody>
      </p:sp>
      <p:sp>
        <p:nvSpPr>
          <p:cNvPr id="22" name="object 22"/>
          <p:cNvSpPr/>
          <p:nvPr/>
        </p:nvSpPr>
        <p:spPr>
          <a:xfrm>
            <a:off x="4699139" y="1558289"/>
            <a:ext cx="1162050" cy="457200"/>
          </a:xfrm>
          <a:custGeom>
            <a:avLst/>
            <a:gdLst/>
            <a:ahLst/>
            <a:cxnLst/>
            <a:rect l="l" t="t" r="r" b="b"/>
            <a:pathLst>
              <a:path w="1162050" h="457200">
                <a:moveTo>
                  <a:pt x="1162050" y="228599"/>
                </a:move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close/>
              </a:path>
            </a:pathLst>
          </a:custGeom>
          <a:solidFill>
            <a:srgbClr val="CCCCFF"/>
          </a:solidFill>
        </p:spPr>
        <p:txBody>
          <a:bodyPr wrap="square" lIns="0" tIns="0" rIns="0" bIns="0" rtlCol="0"/>
          <a:lstStyle/>
          <a:p>
            <a:endParaRPr/>
          </a:p>
        </p:txBody>
      </p:sp>
      <p:sp>
        <p:nvSpPr>
          <p:cNvPr id="23" name="object 23"/>
          <p:cNvSpPr/>
          <p:nvPr/>
        </p:nvSpPr>
        <p:spPr>
          <a:xfrm>
            <a:off x="4699139" y="1558289"/>
            <a:ext cx="1162050" cy="457200"/>
          </a:xfrm>
          <a:custGeom>
            <a:avLst/>
            <a:gdLst/>
            <a:ahLst/>
            <a:cxnLst/>
            <a:rect l="l" t="t" r="r" b="b"/>
            <a:pathLst>
              <a:path w="1162050" h="457200">
                <a:moveTo>
                  <a:pt x="580644" y="0"/>
                </a:move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lnTo>
                  <a:pt x="1160125" y="209921"/>
                </a:ln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close/>
              </a:path>
            </a:pathLst>
          </a:custGeom>
          <a:ln w="9525">
            <a:solidFill>
              <a:srgbClr val="000000"/>
            </a:solidFill>
          </a:ln>
        </p:spPr>
        <p:txBody>
          <a:bodyPr wrap="square" lIns="0" tIns="0" rIns="0" bIns="0" rtlCol="0"/>
          <a:lstStyle/>
          <a:p>
            <a:endParaRPr/>
          </a:p>
        </p:txBody>
      </p:sp>
      <p:sp>
        <p:nvSpPr>
          <p:cNvPr id="24" name="object 24"/>
          <p:cNvSpPr txBox="1"/>
          <p:nvPr/>
        </p:nvSpPr>
        <p:spPr>
          <a:xfrm>
            <a:off x="5021713" y="2062375"/>
            <a:ext cx="539750" cy="1054100"/>
          </a:xfrm>
          <a:prstGeom prst="rect">
            <a:avLst/>
          </a:prstGeom>
        </p:spPr>
        <p:txBody>
          <a:bodyPr vert="horz" wrap="square" lIns="0" tIns="0" rIns="0" bIns="0" rtlCol="0">
            <a:spAutoFit/>
          </a:bodyPr>
          <a:lstStyle/>
          <a:p>
            <a:pPr marL="12700" marR="5080" algn="just">
              <a:lnSpc>
                <a:spcPct val="100000"/>
              </a:lnSpc>
            </a:pPr>
            <a:r>
              <a:rPr sz="1400" b="1" spc="-5" dirty="0">
                <a:latin typeface="Arial"/>
                <a:cs typeface="Arial"/>
              </a:rPr>
              <a:t>P1001 P1002 P1003 P1004 P1005</a:t>
            </a:r>
            <a:endParaRPr sz="1400">
              <a:latin typeface="Arial"/>
              <a:cs typeface="Arial"/>
            </a:endParaRPr>
          </a:p>
        </p:txBody>
      </p:sp>
      <p:sp>
        <p:nvSpPr>
          <p:cNvPr id="25" name="object 25"/>
          <p:cNvSpPr txBox="1"/>
          <p:nvPr/>
        </p:nvSpPr>
        <p:spPr>
          <a:xfrm>
            <a:off x="5936110" y="2053665"/>
            <a:ext cx="382270" cy="1054100"/>
          </a:xfrm>
          <a:prstGeom prst="rect">
            <a:avLst/>
          </a:prstGeom>
        </p:spPr>
        <p:txBody>
          <a:bodyPr vert="horz" wrap="square" lIns="0" tIns="0" rIns="0" bIns="0" rtlCol="0">
            <a:spAutoFit/>
          </a:bodyPr>
          <a:lstStyle/>
          <a:p>
            <a:pPr marL="12700" marR="5080" algn="just">
              <a:lnSpc>
                <a:spcPct val="100000"/>
              </a:lnSpc>
            </a:pPr>
            <a:r>
              <a:rPr sz="1400" b="1" spc="-5" dirty="0">
                <a:latin typeface="宋体"/>
                <a:cs typeface="宋体"/>
              </a:rPr>
              <a:t>螺栓 螺母 钉子 扳子 铁钉</a:t>
            </a:r>
            <a:endParaRPr sz="1400">
              <a:latin typeface="宋体"/>
              <a:cs typeface="宋体"/>
            </a:endParaRPr>
          </a:p>
        </p:txBody>
      </p:sp>
      <p:sp>
        <p:nvSpPr>
          <p:cNvPr id="26" name="object 26"/>
          <p:cNvSpPr txBox="1"/>
          <p:nvPr/>
        </p:nvSpPr>
        <p:spPr>
          <a:xfrm>
            <a:off x="4881505" y="17046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零件代码</a:t>
            </a:r>
            <a:endParaRPr sz="1400">
              <a:latin typeface="宋体"/>
              <a:cs typeface="宋体"/>
            </a:endParaRPr>
          </a:p>
        </p:txBody>
      </p:sp>
      <p:sp>
        <p:nvSpPr>
          <p:cNvPr id="27" name="object 27"/>
          <p:cNvSpPr txBox="1"/>
          <p:nvPr/>
        </p:nvSpPr>
        <p:spPr>
          <a:xfrm>
            <a:off x="5795725" y="17046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零件名称</a:t>
            </a:r>
            <a:endParaRPr sz="1400">
              <a:latin typeface="宋体"/>
              <a:cs typeface="宋体"/>
            </a:endParaRPr>
          </a:p>
        </p:txBody>
      </p:sp>
      <p:sp>
        <p:nvSpPr>
          <p:cNvPr id="28" name="object 28"/>
          <p:cNvSpPr txBox="1"/>
          <p:nvPr/>
        </p:nvSpPr>
        <p:spPr>
          <a:xfrm>
            <a:off x="7350033" y="1704645"/>
            <a:ext cx="1191260" cy="21209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其他属性</a:t>
            </a:r>
            <a:r>
              <a:rPr sz="1400" b="1" spc="-5" dirty="0">
                <a:latin typeface="Arial"/>
                <a:cs typeface="Arial"/>
              </a:rPr>
              <a:t>… … </a:t>
            </a:r>
            <a:endParaRPr sz="1400">
              <a:latin typeface="Arial"/>
              <a:cs typeface="Arial"/>
            </a:endParaRPr>
          </a:p>
        </p:txBody>
      </p:sp>
      <p:sp>
        <p:nvSpPr>
          <p:cNvPr id="29" name="object 29"/>
          <p:cNvSpPr/>
          <p:nvPr/>
        </p:nvSpPr>
        <p:spPr>
          <a:xfrm>
            <a:off x="4970411" y="1648967"/>
            <a:ext cx="3948429" cy="0"/>
          </a:xfrm>
          <a:custGeom>
            <a:avLst/>
            <a:gdLst/>
            <a:ahLst/>
            <a:cxnLst/>
            <a:rect l="l" t="t" r="r" b="b"/>
            <a:pathLst>
              <a:path w="3948429">
                <a:moveTo>
                  <a:pt x="0" y="0"/>
                </a:moveTo>
                <a:lnTo>
                  <a:pt x="3947922" y="0"/>
                </a:lnTo>
              </a:path>
            </a:pathLst>
          </a:custGeom>
          <a:ln w="9525">
            <a:solidFill>
              <a:srgbClr val="000000"/>
            </a:solidFill>
          </a:ln>
        </p:spPr>
        <p:txBody>
          <a:bodyPr wrap="square" lIns="0" tIns="0" rIns="0" bIns="0" rtlCol="0"/>
          <a:lstStyle/>
          <a:p>
            <a:endParaRPr/>
          </a:p>
        </p:txBody>
      </p:sp>
      <p:sp>
        <p:nvSpPr>
          <p:cNvPr id="30" name="object 30"/>
          <p:cNvSpPr/>
          <p:nvPr/>
        </p:nvSpPr>
        <p:spPr>
          <a:xfrm>
            <a:off x="4970411" y="1950720"/>
            <a:ext cx="3921760" cy="0"/>
          </a:xfrm>
          <a:custGeom>
            <a:avLst/>
            <a:gdLst/>
            <a:ahLst/>
            <a:cxnLst/>
            <a:rect l="l" t="t" r="r" b="b"/>
            <a:pathLst>
              <a:path w="3921759">
                <a:moveTo>
                  <a:pt x="0" y="0"/>
                </a:moveTo>
                <a:lnTo>
                  <a:pt x="3921252" y="0"/>
                </a:lnTo>
              </a:path>
            </a:pathLst>
          </a:custGeom>
          <a:ln w="9525">
            <a:solidFill>
              <a:srgbClr val="000000"/>
            </a:solidFill>
          </a:ln>
        </p:spPr>
        <p:txBody>
          <a:bodyPr wrap="square" lIns="0" tIns="0" rIns="0" bIns="0" rtlCol="0"/>
          <a:lstStyle/>
          <a:p>
            <a:endParaRPr/>
          </a:p>
        </p:txBody>
      </p:sp>
      <p:sp>
        <p:nvSpPr>
          <p:cNvPr id="31" name="object 31"/>
          <p:cNvSpPr/>
          <p:nvPr/>
        </p:nvSpPr>
        <p:spPr>
          <a:xfrm>
            <a:off x="7064387" y="1648967"/>
            <a:ext cx="0" cy="1626235"/>
          </a:xfrm>
          <a:custGeom>
            <a:avLst/>
            <a:gdLst/>
            <a:ahLst/>
            <a:cxnLst/>
            <a:rect l="l" t="t" r="r" b="b"/>
            <a:pathLst>
              <a:path h="1626235">
                <a:moveTo>
                  <a:pt x="0" y="0"/>
                </a:moveTo>
                <a:lnTo>
                  <a:pt x="0" y="1626108"/>
                </a:lnTo>
              </a:path>
            </a:pathLst>
          </a:custGeom>
          <a:ln w="9525">
            <a:solidFill>
              <a:srgbClr val="000000"/>
            </a:solidFill>
          </a:ln>
        </p:spPr>
        <p:txBody>
          <a:bodyPr wrap="square" lIns="0" tIns="0" rIns="0" bIns="0" rtlCol="0"/>
          <a:lstStyle/>
          <a:p>
            <a:endParaRPr/>
          </a:p>
        </p:txBody>
      </p:sp>
      <p:sp>
        <p:nvSpPr>
          <p:cNvPr id="32" name="object 32"/>
          <p:cNvSpPr/>
          <p:nvPr/>
        </p:nvSpPr>
        <p:spPr>
          <a:xfrm>
            <a:off x="5647067" y="1648967"/>
            <a:ext cx="0" cy="1579880"/>
          </a:xfrm>
          <a:custGeom>
            <a:avLst/>
            <a:gdLst/>
            <a:ahLst/>
            <a:cxnLst/>
            <a:rect l="l" t="t" r="r" b="b"/>
            <a:pathLst>
              <a:path h="1579880">
                <a:moveTo>
                  <a:pt x="0" y="0"/>
                </a:moveTo>
                <a:lnTo>
                  <a:pt x="0" y="1579626"/>
                </a:lnTo>
              </a:path>
            </a:pathLst>
          </a:custGeom>
          <a:ln w="9525">
            <a:solidFill>
              <a:srgbClr val="000000"/>
            </a:solidFill>
          </a:ln>
        </p:spPr>
        <p:txBody>
          <a:bodyPr wrap="square" lIns="0" tIns="0" rIns="0" bIns="0" rtlCol="0"/>
          <a:lstStyle/>
          <a:p>
            <a:endParaRPr/>
          </a:p>
        </p:txBody>
      </p:sp>
      <p:sp>
        <p:nvSpPr>
          <p:cNvPr id="33" name="object 33"/>
          <p:cNvSpPr txBox="1"/>
          <p:nvPr/>
        </p:nvSpPr>
        <p:spPr>
          <a:xfrm>
            <a:off x="8802757" y="1370746"/>
            <a:ext cx="435609"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零件</a:t>
            </a:r>
            <a:endParaRPr sz="1600">
              <a:latin typeface="宋体"/>
              <a:cs typeface="宋体"/>
            </a:endParaRPr>
          </a:p>
        </p:txBody>
      </p:sp>
      <p:sp>
        <p:nvSpPr>
          <p:cNvPr id="34" name="object 34"/>
          <p:cNvSpPr/>
          <p:nvPr/>
        </p:nvSpPr>
        <p:spPr>
          <a:xfrm>
            <a:off x="4489589" y="3288791"/>
            <a:ext cx="2438400" cy="552450"/>
          </a:xfrm>
          <a:custGeom>
            <a:avLst/>
            <a:gdLst/>
            <a:ahLst/>
            <a:cxnLst/>
            <a:rect l="l" t="t" r="r" b="b"/>
            <a:pathLst>
              <a:path w="2438400" h="552450">
                <a:moveTo>
                  <a:pt x="2438400" y="276605"/>
                </a:moveTo>
                <a:lnTo>
                  <a:pt x="2422449" y="231827"/>
                </a:lnTo>
                <a:lnTo>
                  <a:pt x="2376269" y="189317"/>
                </a:lnTo>
                <a:lnTo>
                  <a:pt x="2342626" y="169092"/>
                </a:lnTo>
                <a:lnTo>
                  <a:pt x="2302364" y="149650"/>
                </a:lnTo>
                <a:lnTo>
                  <a:pt x="2255798" y="131063"/>
                </a:lnTo>
                <a:lnTo>
                  <a:pt x="2203240" y="113403"/>
                </a:lnTo>
                <a:lnTo>
                  <a:pt x="2145004" y="96742"/>
                </a:lnTo>
                <a:lnTo>
                  <a:pt x="2081402" y="81152"/>
                </a:lnTo>
                <a:lnTo>
                  <a:pt x="2012749" y="66706"/>
                </a:lnTo>
                <a:lnTo>
                  <a:pt x="1939357" y="53474"/>
                </a:lnTo>
                <a:lnTo>
                  <a:pt x="1861538" y="41529"/>
                </a:lnTo>
                <a:lnTo>
                  <a:pt x="1779608" y="30943"/>
                </a:lnTo>
                <a:lnTo>
                  <a:pt x="1693878" y="21788"/>
                </a:lnTo>
                <a:lnTo>
                  <a:pt x="1604662" y="14136"/>
                </a:lnTo>
                <a:lnTo>
                  <a:pt x="1512273" y="8059"/>
                </a:lnTo>
                <a:lnTo>
                  <a:pt x="1417024" y="3630"/>
                </a:lnTo>
                <a:lnTo>
                  <a:pt x="1319228" y="919"/>
                </a:lnTo>
                <a:lnTo>
                  <a:pt x="1219200" y="0"/>
                </a:lnTo>
                <a:lnTo>
                  <a:pt x="1119171" y="919"/>
                </a:lnTo>
                <a:lnTo>
                  <a:pt x="1021375" y="3630"/>
                </a:lnTo>
                <a:lnTo>
                  <a:pt x="926126" y="8059"/>
                </a:lnTo>
                <a:lnTo>
                  <a:pt x="833737" y="14136"/>
                </a:lnTo>
                <a:lnTo>
                  <a:pt x="744521" y="21788"/>
                </a:lnTo>
                <a:lnTo>
                  <a:pt x="658791" y="30943"/>
                </a:lnTo>
                <a:lnTo>
                  <a:pt x="576861" y="41529"/>
                </a:lnTo>
                <a:lnTo>
                  <a:pt x="499042" y="53474"/>
                </a:lnTo>
                <a:lnTo>
                  <a:pt x="425650" y="66706"/>
                </a:lnTo>
                <a:lnTo>
                  <a:pt x="356997" y="81153"/>
                </a:lnTo>
                <a:lnTo>
                  <a:pt x="293395" y="96742"/>
                </a:lnTo>
                <a:lnTo>
                  <a:pt x="235159" y="113403"/>
                </a:lnTo>
                <a:lnTo>
                  <a:pt x="182601" y="131063"/>
                </a:lnTo>
                <a:lnTo>
                  <a:pt x="136035" y="149650"/>
                </a:lnTo>
                <a:lnTo>
                  <a:pt x="95773" y="169092"/>
                </a:lnTo>
                <a:lnTo>
                  <a:pt x="62130" y="189317"/>
                </a:lnTo>
                <a:lnTo>
                  <a:pt x="15950" y="231827"/>
                </a:lnTo>
                <a:lnTo>
                  <a:pt x="0" y="276606"/>
                </a:lnTo>
                <a:lnTo>
                  <a:pt x="4039" y="299237"/>
                </a:lnTo>
                <a:lnTo>
                  <a:pt x="35418" y="342912"/>
                </a:lnTo>
                <a:lnTo>
                  <a:pt x="95773" y="384000"/>
                </a:lnTo>
                <a:lnTo>
                  <a:pt x="136035" y="403396"/>
                </a:lnTo>
                <a:lnTo>
                  <a:pt x="182601" y="421933"/>
                </a:lnTo>
                <a:lnTo>
                  <a:pt x="235159" y="439539"/>
                </a:lnTo>
                <a:lnTo>
                  <a:pt x="293395" y="456145"/>
                </a:lnTo>
                <a:lnTo>
                  <a:pt x="356997" y="471678"/>
                </a:lnTo>
                <a:lnTo>
                  <a:pt x="425650" y="486067"/>
                </a:lnTo>
                <a:lnTo>
                  <a:pt x="499042" y="499244"/>
                </a:lnTo>
                <a:lnTo>
                  <a:pt x="576861" y="511135"/>
                </a:lnTo>
                <a:lnTo>
                  <a:pt x="658791" y="521671"/>
                </a:lnTo>
                <a:lnTo>
                  <a:pt x="744521" y="530780"/>
                </a:lnTo>
                <a:lnTo>
                  <a:pt x="833737" y="538392"/>
                </a:lnTo>
                <a:lnTo>
                  <a:pt x="926126" y="544436"/>
                </a:lnTo>
                <a:lnTo>
                  <a:pt x="1021375" y="548841"/>
                </a:lnTo>
                <a:lnTo>
                  <a:pt x="1119171" y="551535"/>
                </a:lnTo>
                <a:lnTo>
                  <a:pt x="1219200" y="552450"/>
                </a:lnTo>
                <a:lnTo>
                  <a:pt x="1319228" y="551535"/>
                </a:lnTo>
                <a:lnTo>
                  <a:pt x="1417024" y="548841"/>
                </a:lnTo>
                <a:lnTo>
                  <a:pt x="1512273" y="544436"/>
                </a:lnTo>
                <a:lnTo>
                  <a:pt x="1604662" y="538392"/>
                </a:lnTo>
                <a:lnTo>
                  <a:pt x="1693878" y="530780"/>
                </a:lnTo>
                <a:lnTo>
                  <a:pt x="1779608" y="521671"/>
                </a:lnTo>
                <a:lnTo>
                  <a:pt x="1861538" y="511135"/>
                </a:lnTo>
                <a:lnTo>
                  <a:pt x="1939357" y="499244"/>
                </a:lnTo>
                <a:lnTo>
                  <a:pt x="2012749" y="486067"/>
                </a:lnTo>
                <a:lnTo>
                  <a:pt x="2081402" y="471677"/>
                </a:lnTo>
                <a:lnTo>
                  <a:pt x="2145004" y="456145"/>
                </a:lnTo>
                <a:lnTo>
                  <a:pt x="2203240" y="439539"/>
                </a:lnTo>
                <a:lnTo>
                  <a:pt x="2255798" y="421933"/>
                </a:lnTo>
                <a:lnTo>
                  <a:pt x="2302364" y="403396"/>
                </a:lnTo>
                <a:lnTo>
                  <a:pt x="2342626" y="384000"/>
                </a:lnTo>
                <a:lnTo>
                  <a:pt x="2376269" y="363815"/>
                </a:lnTo>
                <a:lnTo>
                  <a:pt x="2422449" y="321362"/>
                </a:lnTo>
                <a:lnTo>
                  <a:pt x="2438400" y="276605"/>
                </a:lnTo>
                <a:close/>
              </a:path>
            </a:pathLst>
          </a:custGeom>
          <a:solidFill>
            <a:srgbClr val="CCCCFF"/>
          </a:solidFill>
        </p:spPr>
        <p:txBody>
          <a:bodyPr wrap="square" lIns="0" tIns="0" rIns="0" bIns="0" rtlCol="0"/>
          <a:lstStyle/>
          <a:p>
            <a:endParaRPr/>
          </a:p>
        </p:txBody>
      </p:sp>
      <p:sp>
        <p:nvSpPr>
          <p:cNvPr id="35" name="object 35"/>
          <p:cNvSpPr/>
          <p:nvPr/>
        </p:nvSpPr>
        <p:spPr>
          <a:xfrm>
            <a:off x="4489589" y="3288791"/>
            <a:ext cx="2438400" cy="552450"/>
          </a:xfrm>
          <a:custGeom>
            <a:avLst/>
            <a:gdLst/>
            <a:ahLst/>
            <a:cxnLst/>
            <a:rect l="l" t="t" r="r" b="b"/>
            <a:pathLst>
              <a:path w="2438400" h="552450">
                <a:moveTo>
                  <a:pt x="1219200" y="0"/>
                </a:moveTo>
                <a:lnTo>
                  <a:pt x="1119171" y="919"/>
                </a:lnTo>
                <a:lnTo>
                  <a:pt x="1021375" y="3630"/>
                </a:lnTo>
                <a:lnTo>
                  <a:pt x="926126" y="8059"/>
                </a:lnTo>
                <a:lnTo>
                  <a:pt x="833737" y="14136"/>
                </a:lnTo>
                <a:lnTo>
                  <a:pt x="744521" y="21788"/>
                </a:lnTo>
                <a:lnTo>
                  <a:pt x="658791" y="30943"/>
                </a:lnTo>
                <a:lnTo>
                  <a:pt x="576861" y="41529"/>
                </a:lnTo>
                <a:lnTo>
                  <a:pt x="499042" y="53474"/>
                </a:lnTo>
                <a:lnTo>
                  <a:pt x="425650" y="66706"/>
                </a:lnTo>
                <a:lnTo>
                  <a:pt x="356997" y="81153"/>
                </a:lnTo>
                <a:lnTo>
                  <a:pt x="293395" y="96742"/>
                </a:lnTo>
                <a:lnTo>
                  <a:pt x="235159" y="113403"/>
                </a:lnTo>
                <a:lnTo>
                  <a:pt x="182601" y="131063"/>
                </a:lnTo>
                <a:lnTo>
                  <a:pt x="136035" y="149650"/>
                </a:lnTo>
                <a:lnTo>
                  <a:pt x="95773" y="169092"/>
                </a:lnTo>
                <a:lnTo>
                  <a:pt x="62130" y="189317"/>
                </a:lnTo>
                <a:lnTo>
                  <a:pt x="15950" y="231827"/>
                </a:lnTo>
                <a:lnTo>
                  <a:pt x="0" y="276606"/>
                </a:lnTo>
                <a:lnTo>
                  <a:pt x="4039" y="299237"/>
                </a:lnTo>
                <a:lnTo>
                  <a:pt x="35418" y="342912"/>
                </a:lnTo>
                <a:lnTo>
                  <a:pt x="95773" y="384000"/>
                </a:lnTo>
                <a:lnTo>
                  <a:pt x="136035" y="403396"/>
                </a:lnTo>
                <a:lnTo>
                  <a:pt x="182601" y="421933"/>
                </a:lnTo>
                <a:lnTo>
                  <a:pt x="235159" y="439539"/>
                </a:lnTo>
                <a:lnTo>
                  <a:pt x="293395" y="456145"/>
                </a:lnTo>
                <a:lnTo>
                  <a:pt x="356997" y="471678"/>
                </a:lnTo>
                <a:lnTo>
                  <a:pt x="425650" y="486067"/>
                </a:lnTo>
                <a:lnTo>
                  <a:pt x="499042" y="499244"/>
                </a:lnTo>
                <a:lnTo>
                  <a:pt x="576861" y="511135"/>
                </a:lnTo>
                <a:lnTo>
                  <a:pt x="658791" y="521671"/>
                </a:lnTo>
                <a:lnTo>
                  <a:pt x="744521" y="530780"/>
                </a:lnTo>
                <a:lnTo>
                  <a:pt x="833737" y="538392"/>
                </a:lnTo>
                <a:lnTo>
                  <a:pt x="926126" y="544436"/>
                </a:lnTo>
                <a:lnTo>
                  <a:pt x="1021375" y="548841"/>
                </a:lnTo>
                <a:lnTo>
                  <a:pt x="1119171" y="551535"/>
                </a:lnTo>
                <a:lnTo>
                  <a:pt x="1219200" y="552450"/>
                </a:lnTo>
                <a:lnTo>
                  <a:pt x="1319228" y="551535"/>
                </a:lnTo>
                <a:lnTo>
                  <a:pt x="1417024" y="548841"/>
                </a:lnTo>
                <a:lnTo>
                  <a:pt x="1512273" y="544436"/>
                </a:lnTo>
                <a:lnTo>
                  <a:pt x="1604662" y="538392"/>
                </a:lnTo>
                <a:lnTo>
                  <a:pt x="1693878" y="530780"/>
                </a:lnTo>
                <a:lnTo>
                  <a:pt x="1779608" y="521671"/>
                </a:lnTo>
                <a:lnTo>
                  <a:pt x="1861538" y="511135"/>
                </a:lnTo>
                <a:lnTo>
                  <a:pt x="1939357" y="499244"/>
                </a:lnTo>
                <a:lnTo>
                  <a:pt x="2012749" y="486067"/>
                </a:lnTo>
                <a:lnTo>
                  <a:pt x="2081402" y="471677"/>
                </a:lnTo>
                <a:lnTo>
                  <a:pt x="2145004" y="456145"/>
                </a:lnTo>
                <a:lnTo>
                  <a:pt x="2203240" y="439539"/>
                </a:lnTo>
                <a:lnTo>
                  <a:pt x="2255798" y="421933"/>
                </a:lnTo>
                <a:lnTo>
                  <a:pt x="2302364" y="403396"/>
                </a:lnTo>
                <a:lnTo>
                  <a:pt x="2342626" y="384000"/>
                </a:lnTo>
                <a:lnTo>
                  <a:pt x="2376269" y="363815"/>
                </a:lnTo>
                <a:lnTo>
                  <a:pt x="2422449" y="321362"/>
                </a:lnTo>
                <a:lnTo>
                  <a:pt x="2438400" y="276605"/>
                </a:lnTo>
                <a:lnTo>
                  <a:pt x="2434360" y="253969"/>
                </a:lnTo>
                <a:lnTo>
                  <a:pt x="2402981" y="210253"/>
                </a:lnTo>
                <a:lnTo>
                  <a:pt x="2342626" y="169092"/>
                </a:lnTo>
                <a:lnTo>
                  <a:pt x="2302364" y="149650"/>
                </a:lnTo>
                <a:lnTo>
                  <a:pt x="2255798" y="131063"/>
                </a:lnTo>
                <a:lnTo>
                  <a:pt x="2203240" y="113403"/>
                </a:lnTo>
                <a:lnTo>
                  <a:pt x="2145004" y="96742"/>
                </a:lnTo>
                <a:lnTo>
                  <a:pt x="2081402" y="81152"/>
                </a:lnTo>
                <a:lnTo>
                  <a:pt x="2012749" y="66706"/>
                </a:lnTo>
                <a:lnTo>
                  <a:pt x="1939357" y="53474"/>
                </a:lnTo>
                <a:lnTo>
                  <a:pt x="1861538" y="41529"/>
                </a:lnTo>
                <a:lnTo>
                  <a:pt x="1779608" y="30943"/>
                </a:lnTo>
                <a:lnTo>
                  <a:pt x="1693878" y="21788"/>
                </a:lnTo>
                <a:lnTo>
                  <a:pt x="1604662" y="14136"/>
                </a:lnTo>
                <a:lnTo>
                  <a:pt x="1512273" y="8059"/>
                </a:lnTo>
                <a:lnTo>
                  <a:pt x="1417024" y="3630"/>
                </a:lnTo>
                <a:lnTo>
                  <a:pt x="1319228" y="919"/>
                </a:lnTo>
                <a:lnTo>
                  <a:pt x="1219200" y="0"/>
                </a:lnTo>
                <a:close/>
              </a:path>
            </a:pathLst>
          </a:custGeom>
          <a:ln w="9525">
            <a:solidFill>
              <a:srgbClr val="000000"/>
            </a:solidFill>
          </a:ln>
        </p:spPr>
        <p:txBody>
          <a:bodyPr wrap="square" lIns="0" tIns="0" rIns="0" bIns="0" rtlCol="0"/>
          <a:lstStyle/>
          <a:p>
            <a:endParaRPr/>
          </a:p>
        </p:txBody>
      </p:sp>
      <p:sp>
        <p:nvSpPr>
          <p:cNvPr id="36" name="object 36"/>
          <p:cNvSpPr/>
          <p:nvPr/>
        </p:nvSpPr>
        <p:spPr>
          <a:xfrm>
            <a:off x="4699139" y="3345941"/>
            <a:ext cx="1162050" cy="457200"/>
          </a:xfrm>
          <a:custGeom>
            <a:avLst/>
            <a:gdLst/>
            <a:ahLst/>
            <a:cxnLst/>
            <a:rect l="l" t="t" r="r" b="b"/>
            <a:pathLst>
              <a:path w="1162050" h="457200">
                <a:moveTo>
                  <a:pt x="1162050" y="228599"/>
                </a:move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close/>
              </a:path>
            </a:pathLst>
          </a:custGeom>
          <a:solidFill>
            <a:srgbClr val="FF99FF"/>
          </a:solidFill>
        </p:spPr>
        <p:txBody>
          <a:bodyPr wrap="square" lIns="0" tIns="0" rIns="0" bIns="0" rtlCol="0"/>
          <a:lstStyle/>
          <a:p>
            <a:endParaRPr/>
          </a:p>
        </p:txBody>
      </p:sp>
      <p:sp>
        <p:nvSpPr>
          <p:cNvPr id="37" name="object 37"/>
          <p:cNvSpPr/>
          <p:nvPr/>
        </p:nvSpPr>
        <p:spPr>
          <a:xfrm>
            <a:off x="4699139" y="3345941"/>
            <a:ext cx="1162050" cy="457200"/>
          </a:xfrm>
          <a:custGeom>
            <a:avLst/>
            <a:gdLst/>
            <a:ahLst/>
            <a:cxnLst/>
            <a:rect l="l" t="t" r="r" b="b"/>
            <a:pathLst>
              <a:path w="1162050" h="457200">
                <a:moveTo>
                  <a:pt x="580644" y="0"/>
                </a:moveTo>
                <a:lnTo>
                  <a:pt x="533005" y="761"/>
                </a:lnTo>
                <a:lnTo>
                  <a:pt x="486431" y="3006"/>
                </a:lnTo>
                <a:lnTo>
                  <a:pt x="441069" y="6673"/>
                </a:lnTo>
                <a:lnTo>
                  <a:pt x="397069" y="11704"/>
                </a:lnTo>
                <a:lnTo>
                  <a:pt x="354580" y="18037"/>
                </a:lnTo>
                <a:lnTo>
                  <a:pt x="313751" y="25614"/>
                </a:lnTo>
                <a:lnTo>
                  <a:pt x="274731" y="34374"/>
                </a:lnTo>
                <a:lnTo>
                  <a:pt x="237670" y="44256"/>
                </a:lnTo>
                <a:lnTo>
                  <a:pt x="170021" y="67151"/>
                </a:lnTo>
                <a:lnTo>
                  <a:pt x="111995" y="93817"/>
                </a:lnTo>
                <a:lnTo>
                  <a:pt x="64787" y="123775"/>
                </a:lnTo>
                <a:lnTo>
                  <a:pt x="29589" y="156545"/>
                </a:lnTo>
                <a:lnTo>
                  <a:pt x="7596" y="191646"/>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390" y="456443"/>
                </a:lnTo>
                <a:lnTo>
                  <a:pt x="675063" y="454214"/>
                </a:lnTo>
                <a:lnTo>
                  <a:pt x="720512" y="450570"/>
                </a:lnTo>
                <a:lnTo>
                  <a:pt x="764590" y="445568"/>
                </a:lnTo>
                <a:lnTo>
                  <a:pt x="807148" y="439269"/>
                </a:lnTo>
                <a:lnTo>
                  <a:pt x="848037" y="431729"/>
                </a:lnTo>
                <a:lnTo>
                  <a:pt x="887108" y="423007"/>
                </a:lnTo>
                <a:lnTo>
                  <a:pt x="924214" y="413162"/>
                </a:lnTo>
                <a:lnTo>
                  <a:pt x="991933" y="390334"/>
                </a:lnTo>
                <a:lnTo>
                  <a:pt x="1050005" y="363711"/>
                </a:lnTo>
                <a:lnTo>
                  <a:pt x="1097241" y="333760"/>
                </a:lnTo>
                <a:lnTo>
                  <a:pt x="1132453" y="300947"/>
                </a:lnTo>
                <a:lnTo>
                  <a:pt x="1154452" y="265738"/>
                </a:lnTo>
                <a:lnTo>
                  <a:pt x="1162050" y="228599"/>
                </a:lnTo>
                <a:lnTo>
                  <a:pt x="1160125" y="209921"/>
                </a:lnTo>
                <a:lnTo>
                  <a:pt x="1145179" y="173834"/>
                </a:lnTo>
                <a:lnTo>
                  <a:pt x="1116425" y="139838"/>
                </a:lnTo>
                <a:lnTo>
                  <a:pt x="1075052" y="108414"/>
                </a:lnTo>
                <a:lnTo>
                  <a:pt x="1022249" y="80042"/>
                </a:lnTo>
                <a:lnTo>
                  <a:pt x="959205" y="55202"/>
                </a:lnTo>
                <a:lnTo>
                  <a:pt x="887108" y="34374"/>
                </a:lnTo>
                <a:lnTo>
                  <a:pt x="848037" y="25614"/>
                </a:lnTo>
                <a:lnTo>
                  <a:pt x="807148" y="18037"/>
                </a:lnTo>
                <a:lnTo>
                  <a:pt x="764590" y="11704"/>
                </a:lnTo>
                <a:lnTo>
                  <a:pt x="720512" y="6673"/>
                </a:lnTo>
                <a:lnTo>
                  <a:pt x="675063" y="3006"/>
                </a:lnTo>
                <a:lnTo>
                  <a:pt x="628390" y="761"/>
                </a:lnTo>
                <a:lnTo>
                  <a:pt x="580644" y="0"/>
                </a:lnTo>
                <a:close/>
              </a:path>
            </a:pathLst>
          </a:custGeom>
          <a:ln w="9525">
            <a:solidFill>
              <a:srgbClr val="000000"/>
            </a:solidFill>
          </a:ln>
        </p:spPr>
        <p:txBody>
          <a:bodyPr wrap="square" lIns="0" tIns="0" rIns="0" bIns="0" rtlCol="0"/>
          <a:lstStyle/>
          <a:p>
            <a:endParaRPr/>
          </a:p>
        </p:txBody>
      </p:sp>
      <p:sp>
        <p:nvSpPr>
          <p:cNvPr id="39" name="object 39"/>
          <p:cNvSpPr txBox="1"/>
          <p:nvPr/>
        </p:nvSpPr>
        <p:spPr>
          <a:xfrm>
            <a:off x="4750828" y="3504628"/>
            <a:ext cx="277357" cy="215444"/>
          </a:xfrm>
          <a:prstGeom prst="rect">
            <a:avLst/>
          </a:prstGeom>
        </p:spPr>
        <p:txBody>
          <a:bodyPr vert="horz" wrap="square" lIns="0" tIns="0" rIns="0" bIns="0" rtlCol="0">
            <a:spAutoFit/>
          </a:bodyPr>
          <a:lstStyle/>
          <a:p>
            <a:pPr marL="12700">
              <a:lnSpc>
                <a:spcPct val="100000"/>
              </a:lnSpc>
            </a:pPr>
            <a:r>
              <a:rPr lang="zh-CN" altLang="en-US" sz="1400" b="1" spc="-10" dirty="0">
                <a:latin typeface="宋体"/>
                <a:cs typeface="宋体"/>
              </a:rPr>
              <a:t>零</a:t>
            </a:r>
            <a:endParaRPr sz="1400" dirty="0">
              <a:latin typeface="宋体"/>
              <a:cs typeface="宋体"/>
            </a:endParaRPr>
          </a:p>
        </p:txBody>
      </p:sp>
      <p:sp>
        <p:nvSpPr>
          <p:cNvPr id="40" name="object 40"/>
          <p:cNvSpPr txBox="1"/>
          <p:nvPr/>
        </p:nvSpPr>
        <p:spPr>
          <a:xfrm>
            <a:off x="7989703" y="3177448"/>
            <a:ext cx="1253490" cy="229235"/>
          </a:xfrm>
          <a:prstGeom prst="rect">
            <a:avLst/>
          </a:prstGeom>
        </p:spPr>
        <p:txBody>
          <a:bodyPr vert="horz" wrap="square" lIns="0" tIns="0" rIns="0" bIns="0" rtlCol="0">
            <a:spAutoFit/>
          </a:bodyPr>
          <a:lstStyle/>
          <a:p>
            <a:pPr marL="12700">
              <a:lnSpc>
                <a:spcPct val="100000"/>
              </a:lnSpc>
            </a:pPr>
            <a:r>
              <a:rPr sz="1600" b="1" dirty="0">
                <a:latin typeface="宋体"/>
                <a:cs typeface="宋体"/>
              </a:rPr>
              <a:t>零件工艺路线</a:t>
            </a:r>
            <a:endParaRPr sz="1600">
              <a:latin typeface="宋体"/>
              <a:cs typeface="宋体"/>
            </a:endParaRPr>
          </a:p>
        </p:txBody>
      </p:sp>
      <p:sp>
        <p:nvSpPr>
          <p:cNvPr id="41" name="object 41"/>
          <p:cNvSpPr/>
          <p:nvPr/>
        </p:nvSpPr>
        <p:spPr>
          <a:xfrm>
            <a:off x="6588125" y="5306567"/>
            <a:ext cx="0" cy="1626235"/>
          </a:xfrm>
          <a:custGeom>
            <a:avLst/>
            <a:gdLst/>
            <a:ahLst/>
            <a:cxnLst/>
            <a:rect l="l" t="t" r="r" b="b"/>
            <a:pathLst>
              <a:path h="1626234">
                <a:moveTo>
                  <a:pt x="0" y="0"/>
                </a:moveTo>
                <a:lnTo>
                  <a:pt x="0" y="1626108"/>
                </a:lnTo>
              </a:path>
            </a:pathLst>
          </a:custGeom>
          <a:ln w="9525">
            <a:solidFill>
              <a:srgbClr val="000000"/>
            </a:solidFill>
          </a:ln>
        </p:spPr>
        <p:txBody>
          <a:bodyPr wrap="square" lIns="0" tIns="0" rIns="0" bIns="0" rtlCol="0"/>
          <a:lstStyle/>
          <a:p>
            <a:endParaRPr/>
          </a:p>
        </p:txBody>
      </p:sp>
      <p:sp>
        <p:nvSpPr>
          <p:cNvPr id="42" name="object 42"/>
          <p:cNvSpPr/>
          <p:nvPr/>
        </p:nvSpPr>
        <p:spPr>
          <a:xfrm>
            <a:off x="7483475" y="5319521"/>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43" name="object 43"/>
          <p:cNvSpPr/>
          <p:nvPr/>
        </p:nvSpPr>
        <p:spPr>
          <a:xfrm>
            <a:off x="8359775" y="5319521"/>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44" name="object 44"/>
          <p:cNvSpPr/>
          <p:nvPr/>
        </p:nvSpPr>
        <p:spPr>
          <a:xfrm>
            <a:off x="4318139" y="5139690"/>
            <a:ext cx="3219450" cy="552450"/>
          </a:xfrm>
          <a:custGeom>
            <a:avLst/>
            <a:gdLst/>
            <a:ahLst/>
            <a:cxnLst/>
            <a:rect l="l" t="t" r="r" b="b"/>
            <a:pathLst>
              <a:path w="3219450" h="552450">
                <a:moveTo>
                  <a:pt x="3219450" y="276605"/>
                </a:moveTo>
                <a:lnTo>
                  <a:pt x="3198376" y="231827"/>
                </a:lnTo>
                <a:lnTo>
                  <a:pt x="3137367" y="189317"/>
                </a:lnTo>
                <a:lnTo>
                  <a:pt x="3092922" y="169092"/>
                </a:lnTo>
                <a:lnTo>
                  <a:pt x="3039736" y="149650"/>
                </a:lnTo>
                <a:lnTo>
                  <a:pt x="2978223" y="131063"/>
                </a:lnTo>
                <a:lnTo>
                  <a:pt x="2908797" y="113403"/>
                </a:lnTo>
                <a:lnTo>
                  <a:pt x="2831874" y="96742"/>
                </a:lnTo>
                <a:lnTo>
                  <a:pt x="2747867" y="81152"/>
                </a:lnTo>
                <a:lnTo>
                  <a:pt x="2657190" y="66706"/>
                </a:lnTo>
                <a:lnTo>
                  <a:pt x="2560259" y="53474"/>
                </a:lnTo>
                <a:lnTo>
                  <a:pt x="2457486" y="41529"/>
                </a:lnTo>
                <a:lnTo>
                  <a:pt x="2349287" y="30943"/>
                </a:lnTo>
                <a:lnTo>
                  <a:pt x="2236077" y="21788"/>
                </a:lnTo>
                <a:lnTo>
                  <a:pt x="2118268" y="14136"/>
                </a:lnTo>
                <a:lnTo>
                  <a:pt x="1996276" y="8059"/>
                </a:lnTo>
                <a:lnTo>
                  <a:pt x="1870515" y="3630"/>
                </a:lnTo>
                <a:lnTo>
                  <a:pt x="1741400" y="919"/>
                </a:lnTo>
                <a:lnTo>
                  <a:pt x="1609344" y="0"/>
                </a:lnTo>
                <a:lnTo>
                  <a:pt x="1477396" y="919"/>
                </a:lnTo>
                <a:lnTo>
                  <a:pt x="1348378" y="3630"/>
                </a:lnTo>
                <a:lnTo>
                  <a:pt x="1222705" y="8059"/>
                </a:lnTo>
                <a:lnTo>
                  <a:pt x="1100791" y="14136"/>
                </a:lnTo>
                <a:lnTo>
                  <a:pt x="983051" y="21788"/>
                </a:lnTo>
                <a:lnTo>
                  <a:pt x="869900" y="30943"/>
                </a:lnTo>
                <a:lnTo>
                  <a:pt x="761754" y="41529"/>
                </a:lnTo>
                <a:lnTo>
                  <a:pt x="659026" y="53474"/>
                </a:lnTo>
                <a:lnTo>
                  <a:pt x="562132" y="66706"/>
                </a:lnTo>
                <a:lnTo>
                  <a:pt x="471487" y="81153"/>
                </a:lnTo>
                <a:lnTo>
                  <a:pt x="387506" y="96742"/>
                </a:lnTo>
                <a:lnTo>
                  <a:pt x="310603" y="113403"/>
                </a:lnTo>
                <a:lnTo>
                  <a:pt x="241194" y="131063"/>
                </a:lnTo>
                <a:lnTo>
                  <a:pt x="179693" y="149650"/>
                </a:lnTo>
                <a:lnTo>
                  <a:pt x="126515" y="169092"/>
                </a:lnTo>
                <a:lnTo>
                  <a:pt x="82076" y="189317"/>
                </a:lnTo>
                <a:lnTo>
                  <a:pt x="46790" y="210253"/>
                </a:lnTo>
                <a:lnTo>
                  <a:pt x="5337" y="253969"/>
                </a:lnTo>
                <a:lnTo>
                  <a:pt x="0" y="276606"/>
                </a:lnTo>
                <a:lnTo>
                  <a:pt x="5337" y="299237"/>
                </a:lnTo>
                <a:lnTo>
                  <a:pt x="46790" y="342912"/>
                </a:lnTo>
                <a:lnTo>
                  <a:pt x="82076" y="363815"/>
                </a:lnTo>
                <a:lnTo>
                  <a:pt x="126515" y="384000"/>
                </a:lnTo>
                <a:lnTo>
                  <a:pt x="179693" y="403396"/>
                </a:lnTo>
                <a:lnTo>
                  <a:pt x="241194" y="421933"/>
                </a:lnTo>
                <a:lnTo>
                  <a:pt x="310603" y="439539"/>
                </a:lnTo>
                <a:lnTo>
                  <a:pt x="387506" y="456145"/>
                </a:lnTo>
                <a:lnTo>
                  <a:pt x="471487" y="471678"/>
                </a:lnTo>
                <a:lnTo>
                  <a:pt x="562132" y="486067"/>
                </a:lnTo>
                <a:lnTo>
                  <a:pt x="659026" y="499244"/>
                </a:lnTo>
                <a:lnTo>
                  <a:pt x="761754" y="511135"/>
                </a:lnTo>
                <a:lnTo>
                  <a:pt x="869900" y="521671"/>
                </a:lnTo>
                <a:lnTo>
                  <a:pt x="983051" y="530780"/>
                </a:lnTo>
                <a:lnTo>
                  <a:pt x="1100791" y="538392"/>
                </a:lnTo>
                <a:lnTo>
                  <a:pt x="1222705" y="544436"/>
                </a:lnTo>
                <a:lnTo>
                  <a:pt x="1348378" y="548841"/>
                </a:lnTo>
                <a:lnTo>
                  <a:pt x="1477396" y="551535"/>
                </a:lnTo>
                <a:lnTo>
                  <a:pt x="1609344" y="552450"/>
                </a:lnTo>
                <a:lnTo>
                  <a:pt x="1741400" y="551535"/>
                </a:lnTo>
                <a:lnTo>
                  <a:pt x="1870515" y="548841"/>
                </a:lnTo>
                <a:lnTo>
                  <a:pt x="1996276" y="544436"/>
                </a:lnTo>
                <a:lnTo>
                  <a:pt x="2118268" y="538392"/>
                </a:lnTo>
                <a:lnTo>
                  <a:pt x="2236077" y="530780"/>
                </a:lnTo>
                <a:lnTo>
                  <a:pt x="2349287" y="521671"/>
                </a:lnTo>
                <a:lnTo>
                  <a:pt x="2457486" y="511135"/>
                </a:lnTo>
                <a:lnTo>
                  <a:pt x="2560259" y="499244"/>
                </a:lnTo>
                <a:lnTo>
                  <a:pt x="2657190" y="486067"/>
                </a:lnTo>
                <a:lnTo>
                  <a:pt x="2747867" y="471677"/>
                </a:lnTo>
                <a:lnTo>
                  <a:pt x="2831874" y="456145"/>
                </a:lnTo>
                <a:lnTo>
                  <a:pt x="2908797" y="439539"/>
                </a:lnTo>
                <a:lnTo>
                  <a:pt x="2978223" y="421933"/>
                </a:lnTo>
                <a:lnTo>
                  <a:pt x="3039736" y="403396"/>
                </a:lnTo>
                <a:lnTo>
                  <a:pt x="3092922" y="384000"/>
                </a:lnTo>
                <a:lnTo>
                  <a:pt x="3137367" y="363815"/>
                </a:lnTo>
                <a:lnTo>
                  <a:pt x="3172657" y="342912"/>
                </a:lnTo>
                <a:lnTo>
                  <a:pt x="3214112" y="299237"/>
                </a:lnTo>
                <a:lnTo>
                  <a:pt x="3219450" y="276605"/>
                </a:lnTo>
                <a:close/>
              </a:path>
            </a:pathLst>
          </a:custGeom>
          <a:solidFill>
            <a:srgbClr val="CCCCFF"/>
          </a:solidFill>
        </p:spPr>
        <p:txBody>
          <a:bodyPr wrap="square" lIns="0" tIns="0" rIns="0" bIns="0" rtlCol="0"/>
          <a:lstStyle/>
          <a:p>
            <a:endParaRPr/>
          </a:p>
        </p:txBody>
      </p:sp>
      <p:sp>
        <p:nvSpPr>
          <p:cNvPr id="45" name="object 45"/>
          <p:cNvSpPr/>
          <p:nvPr/>
        </p:nvSpPr>
        <p:spPr>
          <a:xfrm>
            <a:off x="4318139" y="5139690"/>
            <a:ext cx="3219450" cy="552450"/>
          </a:xfrm>
          <a:custGeom>
            <a:avLst/>
            <a:gdLst/>
            <a:ahLst/>
            <a:cxnLst/>
            <a:rect l="l" t="t" r="r" b="b"/>
            <a:pathLst>
              <a:path w="3219450" h="552450">
                <a:moveTo>
                  <a:pt x="1609344" y="0"/>
                </a:moveTo>
                <a:lnTo>
                  <a:pt x="1477396" y="919"/>
                </a:lnTo>
                <a:lnTo>
                  <a:pt x="1348378" y="3630"/>
                </a:lnTo>
                <a:lnTo>
                  <a:pt x="1222705" y="8059"/>
                </a:lnTo>
                <a:lnTo>
                  <a:pt x="1100791" y="14136"/>
                </a:lnTo>
                <a:lnTo>
                  <a:pt x="983051" y="21788"/>
                </a:lnTo>
                <a:lnTo>
                  <a:pt x="869900" y="30943"/>
                </a:lnTo>
                <a:lnTo>
                  <a:pt x="761754" y="41529"/>
                </a:lnTo>
                <a:lnTo>
                  <a:pt x="659026" y="53474"/>
                </a:lnTo>
                <a:lnTo>
                  <a:pt x="562132" y="66706"/>
                </a:lnTo>
                <a:lnTo>
                  <a:pt x="471487" y="81153"/>
                </a:lnTo>
                <a:lnTo>
                  <a:pt x="387506" y="96742"/>
                </a:lnTo>
                <a:lnTo>
                  <a:pt x="310603" y="113403"/>
                </a:lnTo>
                <a:lnTo>
                  <a:pt x="241194" y="131063"/>
                </a:lnTo>
                <a:lnTo>
                  <a:pt x="179693" y="149650"/>
                </a:lnTo>
                <a:lnTo>
                  <a:pt x="126515" y="169092"/>
                </a:lnTo>
                <a:lnTo>
                  <a:pt x="82076" y="189317"/>
                </a:lnTo>
                <a:lnTo>
                  <a:pt x="46790" y="210253"/>
                </a:lnTo>
                <a:lnTo>
                  <a:pt x="5337" y="253969"/>
                </a:lnTo>
                <a:lnTo>
                  <a:pt x="0" y="276606"/>
                </a:lnTo>
                <a:lnTo>
                  <a:pt x="5337" y="299237"/>
                </a:lnTo>
                <a:lnTo>
                  <a:pt x="46790" y="342912"/>
                </a:lnTo>
                <a:lnTo>
                  <a:pt x="82076" y="363815"/>
                </a:lnTo>
                <a:lnTo>
                  <a:pt x="126515" y="384000"/>
                </a:lnTo>
                <a:lnTo>
                  <a:pt x="179693" y="403396"/>
                </a:lnTo>
                <a:lnTo>
                  <a:pt x="241194" y="421933"/>
                </a:lnTo>
                <a:lnTo>
                  <a:pt x="310603" y="439539"/>
                </a:lnTo>
                <a:lnTo>
                  <a:pt x="387506" y="456145"/>
                </a:lnTo>
                <a:lnTo>
                  <a:pt x="471487" y="471678"/>
                </a:lnTo>
                <a:lnTo>
                  <a:pt x="562132" y="486067"/>
                </a:lnTo>
                <a:lnTo>
                  <a:pt x="659026" y="499244"/>
                </a:lnTo>
                <a:lnTo>
                  <a:pt x="761754" y="511135"/>
                </a:lnTo>
                <a:lnTo>
                  <a:pt x="869900" y="521671"/>
                </a:lnTo>
                <a:lnTo>
                  <a:pt x="983051" y="530780"/>
                </a:lnTo>
                <a:lnTo>
                  <a:pt x="1100791" y="538392"/>
                </a:lnTo>
                <a:lnTo>
                  <a:pt x="1222705" y="544436"/>
                </a:lnTo>
                <a:lnTo>
                  <a:pt x="1348378" y="548841"/>
                </a:lnTo>
                <a:lnTo>
                  <a:pt x="1477396" y="551535"/>
                </a:lnTo>
                <a:lnTo>
                  <a:pt x="1609344" y="552450"/>
                </a:lnTo>
                <a:lnTo>
                  <a:pt x="1741400" y="551535"/>
                </a:lnTo>
                <a:lnTo>
                  <a:pt x="1870515" y="548841"/>
                </a:lnTo>
                <a:lnTo>
                  <a:pt x="1996276" y="544436"/>
                </a:lnTo>
                <a:lnTo>
                  <a:pt x="2118268" y="538392"/>
                </a:lnTo>
                <a:lnTo>
                  <a:pt x="2236077" y="530780"/>
                </a:lnTo>
                <a:lnTo>
                  <a:pt x="2349287" y="521671"/>
                </a:lnTo>
                <a:lnTo>
                  <a:pt x="2457486" y="511135"/>
                </a:lnTo>
                <a:lnTo>
                  <a:pt x="2560259" y="499244"/>
                </a:lnTo>
                <a:lnTo>
                  <a:pt x="2657190" y="486067"/>
                </a:lnTo>
                <a:lnTo>
                  <a:pt x="2747867" y="471677"/>
                </a:lnTo>
                <a:lnTo>
                  <a:pt x="2831874" y="456145"/>
                </a:lnTo>
                <a:lnTo>
                  <a:pt x="2908797" y="439539"/>
                </a:lnTo>
                <a:lnTo>
                  <a:pt x="2978223" y="421933"/>
                </a:lnTo>
                <a:lnTo>
                  <a:pt x="3039736" y="403396"/>
                </a:lnTo>
                <a:lnTo>
                  <a:pt x="3092922" y="384000"/>
                </a:lnTo>
                <a:lnTo>
                  <a:pt x="3137367" y="363815"/>
                </a:lnTo>
                <a:lnTo>
                  <a:pt x="3172657" y="342912"/>
                </a:lnTo>
                <a:lnTo>
                  <a:pt x="3214112" y="299237"/>
                </a:lnTo>
                <a:lnTo>
                  <a:pt x="3219450" y="276605"/>
                </a:lnTo>
                <a:lnTo>
                  <a:pt x="3214112" y="253969"/>
                </a:lnTo>
                <a:lnTo>
                  <a:pt x="3172657" y="210253"/>
                </a:lnTo>
                <a:lnTo>
                  <a:pt x="3137367" y="189317"/>
                </a:lnTo>
                <a:lnTo>
                  <a:pt x="3092922" y="169092"/>
                </a:lnTo>
                <a:lnTo>
                  <a:pt x="3039736" y="149650"/>
                </a:lnTo>
                <a:lnTo>
                  <a:pt x="2978223" y="131063"/>
                </a:lnTo>
                <a:lnTo>
                  <a:pt x="2908797" y="113403"/>
                </a:lnTo>
                <a:lnTo>
                  <a:pt x="2831874" y="96742"/>
                </a:lnTo>
                <a:lnTo>
                  <a:pt x="2747867" y="81152"/>
                </a:lnTo>
                <a:lnTo>
                  <a:pt x="2657190" y="66706"/>
                </a:lnTo>
                <a:lnTo>
                  <a:pt x="2560259" y="53474"/>
                </a:lnTo>
                <a:lnTo>
                  <a:pt x="2457486" y="41529"/>
                </a:lnTo>
                <a:lnTo>
                  <a:pt x="2349287" y="30943"/>
                </a:lnTo>
                <a:lnTo>
                  <a:pt x="2236077" y="21788"/>
                </a:lnTo>
                <a:lnTo>
                  <a:pt x="2118268" y="14136"/>
                </a:lnTo>
                <a:lnTo>
                  <a:pt x="1996276" y="8059"/>
                </a:lnTo>
                <a:lnTo>
                  <a:pt x="1870515" y="3630"/>
                </a:lnTo>
                <a:lnTo>
                  <a:pt x="1741400" y="919"/>
                </a:lnTo>
                <a:lnTo>
                  <a:pt x="1609344" y="0"/>
                </a:lnTo>
                <a:close/>
              </a:path>
            </a:pathLst>
          </a:custGeom>
          <a:ln w="9525">
            <a:solidFill>
              <a:srgbClr val="000000"/>
            </a:solidFill>
          </a:ln>
        </p:spPr>
        <p:txBody>
          <a:bodyPr wrap="square" lIns="0" tIns="0" rIns="0" bIns="0" rtlCol="0"/>
          <a:lstStyle/>
          <a:p>
            <a:endParaRPr/>
          </a:p>
        </p:txBody>
      </p:sp>
      <p:sp>
        <p:nvSpPr>
          <p:cNvPr id="46" name="object 46"/>
          <p:cNvSpPr/>
          <p:nvPr/>
        </p:nvSpPr>
        <p:spPr>
          <a:xfrm>
            <a:off x="4527689" y="5196840"/>
            <a:ext cx="2133600" cy="457200"/>
          </a:xfrm>
          <a:custGeom>
            <a:avLst/>
            <a:gdLst/>
            <a:ahLst/>
            <a:cxnLst/>
            <a:rect l="l" t="t" r="r" b="b"/>
            <a:pathLst>
              <a:path w="2133600" h="457200">
                <a:moveTo>
                  <a:pt x="2133600" y="228599"/>
                </a:moveTo>
                <a:lnTo>
                  <a:pt x="2119633" y="191646"/>
                </a:lnTo>
                <a:lnTo>
                  <a:pt x="2079199" y="156545"/>
                </a:lnTo>
                <a:lnTo>
                  <a:pt x="2014497" y="123775"/>
                </a:lnTo>
                <a:lnTo>
                  <a:pt x="1973732" y="108414"/>
                </a:lnTo>
                <a:lnTo>
                  <a:pt x="1927725" y="93817"/>
                </a:lnTo>
                <a:lnTo>
                  <a:pt x="1876751" y="80042"/>
                </a:lnTo>
                <a:lnTo>
                  <a:pt x="1821084" y="67151"/>
                </a:lnTo>
                <a:lnTo>
                  <a:pt x="1761000" y="55202"/>
                </a:lnTo>
                <a:lnTo>
                  <a:pt x="1696772" y="44256"/>
                </a:lnTo>
                <a:lnTo>
                  <a:pt x="1628677" y="34374"/>
                </a:lnTo>
                <a:lnTo>
                  <a:pt x="1556989" y="25614"/>
                </a:lnTo>
                <a:lnTo>
                  <a:pt x="1481982" y="18037"/>
                </a:lnTo>
                <a:lnTo>
                  <a:pt x="1403933" y="11704"/>
                </a:lnTo>
                <a:lnTo>
                  <a:pt x="1323115" y="6673"/>
                </a:lnTo>
                <a:lnTo>
                  <a:pt x="1239803" y="3006"/>
                </a:lnTo>
                <a:lnTo>
                  <a:pt x="1154273" y="761"/>
                </a:lnTo>
                <a:lnTo>
                  <a:pt x="1066800" y="0"/>
                </a:lnTo>
                <a:lnTo>
                  <a:pt x="979326" y="761"/>
                </a:lnTo>
                <a:lnTo>
                  <a:pt x="893796" y="3006"/>
                </a:lnTo>
                <a:lnTo>
                  <a:pt x="810484" y="6673"/>
                </a:lnTo>
                <a:lnTo>
                  <a:pt x="729666" y="11704"/>
                </a:lnTo>
                <a:lnTo>
                  <a:pt x="651617" y="18037"/>
                </a:lnTo>
                <a:lnTo>
                  <a:pt x="576610" y="25614"/>
                </a:lnTo>
                <a:lnTo>
                  <a:pt x="504922" y="34374"/>
                </a:lnTo>
                <a:lnTo>
                  <a:pt x="436827" y="44256"/>
                </a:lnTo>
                <a:lnTo>
                  <a:pt x="372599" y="55202"/>
                </a:lnTo>
                <a:lnTo>
                  <a:pt x="312515" y="67151"/>
                </a:lnTo>
                <a:lnTo>
                  <a:pt x="256848" y="80042"/>
                </a:lnTo>
                <a:lnTo>
                  <a:pt x="205874" y="93817"/>
                </a:lnTo>
                <a:lnTo>
                  <a:pt x="159867" y="108414"/>
                </a:lnTo>
                <a:lnTo>
                  <a:pt x="119102" y="123775"/>
                </a:lnTo>
                <a:lnTo>
                  <a:pt x="83855" y="139838"/>
                </a:lnTo>
                <a:lnTo>
                  <a:pt x="31012" y="173834"/>
                </a:lnTo>
                <a:lnTo>
                  <a:pt x="3537" y="209921"/>
                </a:lnTo>
                <a:lnTo>
                  <a:pt x="0" y="228600"/>
                </a:lnTo>
                <a:lnTo>
                  <a:pt x="3537" y="247381"/>
                </a:lnTo>
                <a:lnTo>
                  <a:pt x="31012" y="283613"/>
                </a:lnTo>
                <a:lnTo>
                  <a:pt x="83855" y="317682"/>
                </a:lnTo>
                <a:lnTo>
                  <a:pt x="119102" y="333760"/>
                </a:lnTo>
                <a:lnTo>
                  <a:pt x="159867" y="349123"/>
                </a:lnTo>
                <a:lnTo>
                  <a:pt x="205874" y="363711"/>
                </a:lnTo>
                <a:lnTo>
                  <a:pt x="256848" y="377468"/>
                </a:lnTo>
                <a:lnTo>
                  <a:pt x="312515" y="390334"/>
                </a:lnTo>
                <a:lnTo>
                  <a:pt x="372599" y="402251"/>
                </a:lnTo>
                <a:lnTo>
                  <a:pt x="436827" y="413162"/>
                </a:lnTo>
                <a:lnTo>
                  <a:pt x="504922" y="423007"/>
                </a:lnTo>
                <a:lnTo>
                  <a:pt x="576610" y="431729"/>
                </a:lnTo>
                <a:lnTo>
                  <a:pt x="651617" y="439269"/>
                </a:lnTo>
                <a:lnTo>
                  <a:pt x="729666" y="445568"/>
                </a:lnTo>
                <a:lnTo>
                  <a:pt x="810484" y="450570"/>
                </a:lnTo>
                <a:lnTo>
                  <a:pt x="893796" y="454214"/>
                </a:lnTo>
                <a:lnTo>
                  <a:pt x="979326" y="456443"/>
                </a:lnTo>
                <a:lnTo>
                  <a:pt x="1066800" y="457200"/>
                </a:lnTo>
                <a:lnTo>
                  <a:pt x="1154273" y="456443"/>
                </a:lnTo>
                <a:lnTo>
                  <a:pt x="1239803" y="454214"/>
                </a:lnTo>
                <a:lnTo>
                  <a:pt x="1323115" y="450570"/>
                </a:lnTo>
                <a:lnTo>
                  <a:pt x="1403933" y="445568"/>
                </a:lnTo>
                <a:lnTo>
                  <a:pt x="1481982" y="439269"/>
                </a:lnTo>
                <a:lnTo>
                  <a:pt x="1556989" y="431729"/>
                </a:lnTo>
                <a:lnTo>
                  <a:pt x="1628677" y="423007"/>
                </a:lnTo>
                <a:lnTo>
                  <a:pt x="1696772" y="413162"/>
                </a:lnTo>
                <a:lnTo>
                  <a:pt x="1761000" y="402251"/>
                </a:lnTo>
                <a:lnTo>
                  <a:pt x="1821084" y="390334"/>
                </a:lnTo>
                <a:lnTo>
                  <a:pt x="1876751" y="377468"/>
                </a:lnTo>
                <a:lnTo>
                  <a:pt x="1927725" y="363711"/>
                </a:lnTo>
                <a:lnTo>
                  <a:pt x="1973732" y="349123"/>
                </a:lnTo>
                <a:lnTo>
                  <a:pt x="2014497" y="333760"/>
                </a:lnTo>
                <a:lnTo>
                  <a:pt x="2049744" y="317682"/>
                </a:lnTo>
                <a:lnTo>
                  <a:pt x="2102587" y="283613"/>
                </a:lnTo>
                <a:lnTo>
                  <a:pt x="2130062" y="247381"/>
                </a:lnTo>
                <a:lnTo>
                  <a:pt x="2133600" y="228599"/>
                </a:lnTo>
                <a:close/>
              </a:path>
            </a:pathLst>
          </a:custGeom>
          <a:solidFill>
            <a:srgbClr val="FF99FF"/>
          </a:solidFill>
        </p:spPr>
        <p:txBody>
          <a:bodyPr wrap="square" lIns="0" tIns="0" rIns="0" bIns="0" rtlCol="0"/>
          <a:lstStyle/>
          <a:p>
            <a:endParaRPr/>
          </a:p>
        </p:txBody>
      </p:sp>
      <p:sp>
        <p:nvSpPr>
          <p:cNvPr id="47" name="object 47"/>
          <p:cNvSpPr/>
          <p:nvPr/>
        </p:nvSpPr>
        <p:spPr>
          <a:xfrm>
            <a:off x="4527689" y="5196840"/>
            <a:ext cx="2133600" cy="457200"/>
          </a:xfrm>
          <a:custGeom>
            <a:avLst/>
            <a:gdLst/>
            <a:ahLst/>
            <a:cxnLst/>
            <a:rect l="l" t="t" r="r" b="b"/>
            <a:pathLst>
              <a:path w="2133600" h="457200">
                <a:moveTo>
                  <a:pt x="1066800" y="0"/>
                </a:moveTo>
                <a:lnTo>
                  <a:pt x="979326" y="761"/>
                </a:lnTo>
                <a:lnTo>
                  <a:pt x="893796" y="3006"/>
                </a:lnTo>
                <a:lnTo>
                  <a:pt x="810484" y="6673"/>
                </a:lnTo>
                <a:lnTo>
                  <a:pt x="729666" y="11704"/>
                </a:lnTo>
                <a:lnTo>
                  <a:pt x="651617" y="18037"/>
                </a:lnTo>
                <a:lnTo>
                  <a:pt x="576610" y="25614"/>
                </a:lnTo>
                <a:lnTo>
                  <a:pt x="504922" y="34374"/>
                </a:lnTo>
                <a:lnTo>
                  <a:pt x="436827" y="44256"/>
                </a:lnTo>
                <a:lnTo>
                  <a:pt x="372599" y="55202"/>
                </a:lnTo>
                <a:lnTo>
                  <a:pt x="312515" y="67151"/>
                </a:lnTo>
                <a:lnTo>
                  <a:pt x="256848" y="80042"/>
                </a:lnTo>
                <a:lnTo>
                  <a:pt x="205874" y="93817"/>
                </a:lnTo>
                <a:lnTo>
                  <a:pt x="159867" y="108414"/>
                </a:lnTo>
                <a:lnTo>
                  <a:pt x="119102" y="123775"/>
                </a:lnTo>
                <a:lnTo>
                  <a:pt x="83855" y="139838"/>
                </a:lnTo>
                <a:lnTo>
                  <a:pt x="31012" y="173834"/>
                </a:lnTo>
                <a:lnTo>
                  <a:pt x="3537" y="209921"/>
                </a:lnTo>
                <a:lnTo>
                  <a:pt x="0" y="228600"/>
                </a:lnTo>
                <a:lnTo>
                  <a:pt x="3537" y="247381"/>
                </a:lnTo>
                <a:lnTo>
                  <a:pt x="31012" y="283613"/>
                </a:lnTo>
                <a:lnTo>
                  <a:pt x="83855" y="317682"/>
                </a:lnTo>
                <a:lnTo>
                  <a:pt x="119102" y="333760"/>
                </a:lnTo>
                <a:lnTo>
                  <a:pt x="159867" y="349123"/>
                </a:lnTo>
                <a:lnTo>
                  <a:pt x="205874" y="363711"/>
                </a:lnTo>
                <a:lnTo>
                  <a:pt x="256848" y="377468"/>
                </a:lnTo>
                <a:lnTo>
                  <a:pt x="312515" y="390334"/>
                </a:lnTo>
                <a:lnTo>
                  <a:pt x="372599" y="402251"/>
                </a:lnTo>
                <a:lnTo>
                  <a:pt x="436827" y="413162"/>
                </a:lnTo>
                <a:lnTo>
                  <a:pt x="504922" y="423007"/>
                </a:lnTo>
                <a:lnTo>
                  <a:pt x="576610" y="431729"/>
                </a:lnTo>
                <a:lnTo>
                  <a:pt x="651617" y="439269"/>
                </a:lnTo>
                <a:lnTo>
                  <a:pt x="729666" y="445568"/>
                </a:lnTo>
                <a:lnTo>
                  <a:pt x="810484" y="450570"/>
                </a:lnTo>
                <a:lnTo>
                  <a:pt x="893796" y="454214"/>
                </a:lnTo>
                <a:lnTo>
                  <a:pt x="979326" y="456443"/>
                </a:lnTo>
                <a:lnTo>
                  <a:pt x="1066800" y="457200"/>
                </a:lnTo>
                <a:lnTo>
                  <a:pt x="1154273" y="456443"/>
                </a:lnTo>
                <a:lnTo>
                  <a:pt x="1239803" y="454214"/>
                </a:lnTo>
                <a:lnTo>
                  <a:pt x="1323115" y="450570"/>
                </a:lnTo>
                <a:lnTo>
                  <a:pt x="1403933" y="445568"/>
                </a:lnTo>
                <a:lnTo>
                  <a:pt x="1481982" y="439269"/>
                </a:lnTo>
                <a:lnTo>
                  <a:pt x="1556989" y="431729"/>
                </a:lnTo>
                <a:lnTo>
                  <a:pt x="1628677" y="423007"/>
                </a:lnTo>
                <a:lnTo>
                  <a:pt x="1696772" y="413162"/>
                </a:lnTo>
                <a:lnTo>
                  <a:pt x="1761000" y="402251"/>
                </a:lnTo>
                <a:lnTo>
                  <a:pt x="1821084" y="390334"/>
                </a:lnTo>
                <a:lnTo>
                  <a:pt x="1876751" y="377468"/>
                </a:lnTo>
                <a:lnTo>
                  <a:pt x="1927725" y="363711"/>
                </a:lnTo>
                <a:lnTo>
                  <a:pt x="1973732" y="349123"/>
                </a:lnTo>
                <a:lnTo>
                  <a:pt x="2014497" y="333760"/>
                </a:lnTo>
                <a:lnTo>
                  <a:pt x="2049744" y="317682"/>
                </a:lnTo>
                <a:lnTo>
                  <a:pt x="2102587" y="283613"/>
                </a:lnTo>
                <a:lnTo>
                  <a:pt x="2130062" y="247381"/>
                </a:lnTo>
                <a:lnTo>
                  <a:pt x="2133600" y="228599"/>
                </a:lnTo>
                <a:lnTo>
                  <a:pt x="2130062" y="209921"/>
                </a:lnTo>
                <a:lnTo>
                  <a:pt x="2102587" y="173834"/>
                </a:lnTo>
                <a:lnTo>
                  <a:pt x="2049744" y="139838"/>
                </a:lnTo>
                <a:lnTo>
                  <a:pt x="2014497" y="123775"/>
                </a:lnTo>
                <a:lnTo>
                  <a:pt x="1973732" y="108414"/>
                </a:lnTo>
                <a:lnTo>
                  <a:pt x="1927725" y="93817"/>
                </a:lnTo>
                <a:lnTo>
                  <a:pt x="1876751" y="80042"/>
                </a:lnTo>
                <a:lnTo>
                  <a:pt x="1821084" y="67151"/>
                </a:lnTo>
                <a:lnTo>
                  <a:pt x="1761000" y="55202"/>
                </a:lnTo>
                <a:lnTo>
                  <a:pt x="1696772" y="44256"/>
                </a:lnTo>
                <a:lnTo>
                  <a:pt x="1628677" y="34374"/>
                </a:lnTo>
                <a:lnTo>
                  <a:pt x="1556989" y="25614"/>
                </a:lnTo>
                <a:lnTo>
                  <a:pt x="1481982" y="18037"/>
                </a:lnTo>
                <a:lnTo>
                  <a:pt x="1403933" y="11704"/>
                </a:lnTo>
                <a:lnTo>
                  <a:pt x="1323115" y="6673"/>
                </a:lnTo>
                <a:lnTo>
                  <a:pt x="1239803" y="3006"/>
                </a:lnTo>
                <a:lnTo>
                  <a:pt x="1154273" y="761"/>
                </a:lnTo>
                <a:lnTo>
                  <a:pt x="1066800" y="0"/>
                </a:lnTo>
                <a:close/>
              </a:path>
            </a:pathLst>
          </a:custGeom>
          <a:ln w="9525">
            <a:solidFill>
              <a:srgbClr val="000000"/>
            </a:solidFill>
          </a:ln>
        </p:spPr>
        <p:txBody>
          <a:bodyPr wrap="square" lIns="0" tIns="0" rIns="0" bIns="0" rtlCol="0"/>
          <a:lstStyle/>
          <a:p>
            <a:endParaRPr/>
          </a:p>
        </p:txBody>
      </p:sp>
      <p:sp>
        <p:nvSpPr>
          <p:cNvPr id="48" name="object 48"/>
          <p:cNvSpPr txBox="1"/>
          <p:nvPr/>
        </p:nvSpPr>
        <p:spPr>
          <a:xfrm>
            <a:off x="4671951"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零件代码</a:t>
            </a:r>
            <a:endParaRPr sz="1400">
              <a:latin typeface="宋体"/>
              <a:cs typeface="宋体"/>
            </a:endParaRPr>
          </a:p>
        </p:txBody>
      </p:sp>
      <p:sp>
        <p:nvSpPr>
          <p:cNvPr id="49" name="object 49"/>
          <p:cNvSpPr txBox="1"/>
          <p:nvPr/>
        </p:nvSpPr>
        <p:spPr>
          <a:xfrm>
            <a:off x="5678477" y="5362245"/>
            <a:ext cx="9144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工艺路线号</a:t>
            </a:r>
            <a:endParaRPr sz="1400">
              <a:latin typeface="宋体"/>
              <a:cs typeface="宋体"/>
            </a:endParaRPr>
          </a:p>
        </p:txBody>
      </p:sp>
      <p:sp>
        <p:nvSpPr>
          <p:cNvPr id="50" name="object 50"/>
          <p:cNvSpPr txBox="1"/>
          <p:nvPr/>
        </p:nvSpPr>
        <p:spPr>
          <a:xfrm>
            <a:off x="6714955"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工序序号</a:t>
            </a:r>
            <a:endParaRPr sz="1400">
              <a:latin typeface="宋体"/>
              <a:cs typeface="宋体"/>
            </a:endParaRPr>
          </a:p>
        </p:txBody>
      </p:sp>
      <p:sp>
        <p:nvSpPr>
          <p:cNvPr id="51" name="object 51"/>
          <p:cNvSpPr txBox="1"/>
          <p:nvPr/>
        </p:nvSpPr>
        <p:spPr>
          <a:xfrm>
            <a:off x="7622197" y="5362245"/>
            <a:ext cx="737235" cy="203200"/>
          </a:xfrm>
          <a:prstGeom prst="rect">
            <a:avLst/>
          </a:prstGeom>
        </p:spPr>
        <p:txBody>
          <a:bodyPr vert="horz" wrap="square" lIns="0" tIns="0" rIns="0" bIns="0" rtlCol="0">
            <a:spAutoFit/>
          </a:bodyPr>
          <a:lstStyle/>
          <a:p>
            <a:pPr marL="12700">
              <a:lnSpc>
                <a:spcPct val="100000"/>
              </a:lnSpc>
            </a:pPr>
            <a:r>
              <a:rPr sz="1400" b="1" spc="-5" dirty="0">
                <a:latin typeface="宋体"/>
                <a:cs typeface="宋体"/>
              </a:rPr>
              <a:t>工</a:t>
            </a:r>
            <a:r>
              <a:rPr sz="1400" b="1" spc="-10" dirty="0">
                <a:latin typeface="宋体"/>
                <a:cs typeface="宋体"/>
              </a:rPr>
              <a:t>序内容</a:t>
            </a:r>
            <a:endParaRPr sz="1400">
              <a:latin typeface="宋体"/>
              <a:cs typeface="宋体"/>
            </a:endParaRPr>
          </a:p>
        </p:txBody>
      </p:sp>
      <p:sp>
        <p:nvSpPr>
          <p:cNvPr id="52" name="object 52"/>
          <p:cNvSpPr txBox="1"/>
          <p:nvPr/>
        </p:nvSpPr>
        <p:spPr>
          <a:xfrm>
            <a:off x="8530966" y="5362245"/>
            <a:ext cx="7366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工作中心</a:t>
            </a:r>
            <a:endParaRPr sz="1400">
              <a:latin typeface="宋体"/>
              <a:cs typeface="宋体"/>
            </a:endParaRPr>
          </a:p>
        </p:txBody>
      </p:sp>
      <p:sp>
        <p:nvSpPr>
          <p:cNvPr id="53" name="object 53"/>
          <p:cNvSpPr/>
          <p:nvPr/>
        </p:nvSpPr>
        <p:spPr>
          <a:xfrm>
            <a:off x="4875161" y="5306567"/>
            <a:ext cx="4405630" cy="0"/>
          </a:xfrm>
          <a:custGeom>
            <a:avLst/>
            <a:gdLst/>
            <a:ahLst/>
            <a:cxnLst/>
            <a:rect l="l" t="t" r="r" b="b"/>
            <a:pathLst>
              <a:path w="4405630">
                <a:moveTo>
                  <a:pt x="0" y="0"/>
                </a:moveTo>
                <a:lnTo>
                  <a:pt x="4405122" y="0"/>
                </a:lnTo>
              </a:path>
            </a:pathLst>
          </a:custGeom>
          <a:ln w="9525">
            <a:solidFill>
              <a:srgbClr val="000000"/>
            </a:solidFill>
          </a:ln>
        </p:spPr>
        <p:txBody>
          <a:bodyPr wrap="square" lIns="0" tIns="0" rIns="0" bIns="0" rtlCol="0"/>
          <a:lstStyle/>
          <a:p>
            <a:endParaRPr/>
          </a:p>
        </p:txBody>
      </p:sp>
      <p:sp>
        <p:nvSpPr>
          <p:cNvPr id="54" name="object 54"/>
          <p:cNvSpPr/>
          <p:nvPr/>
        </p:nvSpPr>
        <p:spPr>
          <a:xfrm>
            <a:off x="4875161" y="5608320"/>
            <a:ext cx="4375785" cy="0"/>
          </a:xfrm>
          <a:custGeom>
            <a:avLst/>
            <a:gdLst/>
            <a:ahLst/>
            <a:cxnLst/>
            <a:rect l="l" t="t" r="r" b="b"/>
            <a:pathLst>
              <a:path w="4375784">
                <a:moveTo>
                  <a:pt x="0" y="0"/>
                </a:moveTo>
                <a:lnTo>
                  <a:pt x="4375404" y="0"/>
                </a:lnTo>
              </a:path>
            </a:pathLst>
          </a:custGeom>
          <a:ln w="9525">
            <a:solidFill>
              <a:srgbClr val="000000"/>
            </a:solidFill>
          </a:ln>
        </p:spPr>
        <p:txBody>
          <a:bodyPr wrap="square" lIns="0" tIns="0" rIns="0" bIns="0" rtlCol="0"/>
          <a:lstStyle/>
          <a:p>
            <a:endParaRPr/>
          </a:p>
        </p:txBody>
      </p:sp>
      <p:sp>
        <p:nvSpPr>
          <p:cNvPr id="55" name="object 55"/>
          <p:cNvSpPr/>
          <p:nvPr/>
        </p:nvSpPr>
        <p:spPr>
          <a:xfrm>
            <a:off x="5551817" y="5306567"/>
            <a:ext cx="0" cy="1579880"/>
          </a:xfrm>
          <a:custGeom>
            <a:avLst/>
            <a:gdLst/>
            <a:ahLst/>
            <a:cxnLst/>
            <a:rect l="l" t="t" r="r" b="b"/>
            <a:pathLst>
              <a:path h="1579879">
                <a:moveTo>
                  <a:pt x="0" y="0"/>
                </a:moveTo>
                <a:lnTo>
                  <a:pt x="0" y="1579626"/>
                </a:lnTo>
              </a:path>
            </a:pathLst>
          </a:custGeom>
          <a:ln w="9525">
            <a:solidFill>
              <a:srgbClr val="000000"/>
            </a:solidFill>
          </a:ln>
        </p:spPr>
        <p:txBody>
          <a:bodyPr wrap="square" lIns="0" tIns="0" rIns="0" bIns="0" rtlCol="0"/>
          <a:lstStyle/>
          <a:p>
            <a:endParaRPr/>
          </a:p>
        </p:txBody>
      </p:sp>
      <p:sp>
        <p:nvSpPr>
          <p:cNvPr id="57" name="object 57"/>
          <p:cNvSpPr txBox="1"/>
          <p:nvPr/>
        </p:nvSpPr>
        <p:spPr>
          <a:xfrm>
            <a:off x="8396611" y="5028346"/>
            <a:ext cx="845185"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零件工序</a:t>
            </a:r>
            <a:endParaRPr sz="1600">
              <a:latin typeface="宋体"/>
              <a:cs typeface="宋体"/>
            </a:endParaRPr>
          </a:p>
        </p:txBody>
      </p:sp>
      <p:graphicFrame>
        <p:nvGraphicFramePr>
          <p:cNvPr id="38" name="object 38"/>
          <p:cNvGraphicFramePr>
            <a:graphicFrameLocks noGrp="1"/>
          </p:cNvGraphicFramePr>
          <p:nvPr>
            <p:extLst>
              <p:ext uri="{D42A27DB-BD31-4B8C-83A1-F6EECF244321}">
                <p14:modId xmlns:p14="http://schemas.microsoft.com/office/powerpoint/2010/main" val="4118663485"/>
              </p:ext>
            </p:extLst>
          </p:nvPr>
        </p:nvGraphicFramePr>
        <p:xfrm>
          <a:off x="5041849" y="3450907"/>
          <a:ext cx="3947921" cy="2276497"/>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01727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368046">
                  <a:extLst>
                    <a:ext uri="{9D8B030D-6E8A-4147-A177-3AD203B41FA5}">
                      <a16:colId xmlns:a16="http://schemas.microsoft.com/office/drawing/2014/main" val="20004"/>
                    </a:ext>
                  </a:extLst>
                </a:gridCol>
              </a:tblGrid>
              <a:tr h="301751">
                <a:tc>
                  <a:txBody>
                    <a:bodyPr/>
                    <a:lstStyle/>
                    <a:p>
                      <a:pPr marL="146050">
                        <a:lnSpc>
                          <a:spcPct val="100000"/>
                        </a:lnSpc>
                      </a:pPr>
                      <a:r>
                        <a:rPr sz="1400" b="1" dirty="0" err="1">
                          <a:latin typeface="宋体"/>
                          <a:cs typeface="宋体"/>
                        </a:rPr>
                        <a:t>代码</a:t>
                      </a:r>
                      <a:endParaRPr sz="1400" dirty="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FF99FF"/>
                    </a:solidFill>
                  </a:tcPr>
                </a:tc>
                <a:tc>
                  <a:txBody>
                    <a:bodyPr/>
                    <a:lstStyle/>
                    <a:p>
                      <a:pPr marL="115570">
                        <a:lnSpc>
                          <a:spcPct val="100000"/>
                        </a:lnSpc>
                      </a:pPr>
                      <a:r>
                        <a:rPr sz="1400" b="1" dirty="0">
                          <a:latin typeface="宋体"/>
                          <a:cs typeface="宋体"/>
                        </a:rPr>
                        <a:t>工艺路线号</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83515">
                        <a:lnSpc>
                          <a:spcPct val="100000"/>
                        </a:lnSpc>
                      </a:pPr>
                      <a:r>
                        <a:rPr sz="1400" b="1" dirty="0">
                          <a:latin typeface="宋体"/>
                          <a:cs typeface="宋体"/>
                        </a:rPr>
                        <a:t>部门</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6045">
                        <a:lnSpc>
                          <a:spcPct val="100000"/>
                        </a:lnSpc>
                      </a:pPr>
                      <a:r>
                        <a:rPr sz="1400" b="1" dirty="0">
                          <a:latin typeface="宋体"/>
                          <a:cs typeface="宋体"/>
                        </a:rPr>
                        <a:t>工艺内容</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endParaRPr sz="1400" dirty="0">
                        <a:latin typeface="宋体"/>
                        <a:cs typeface="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070">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65735">
                        <a:lnSpc>
                          <a:spcPct val="100000"/>
                        </a:lnSpc>
                      </a:pPr>
                      <a:r>
                        <a:rPr sz="1400" b="1" dirty="0">
                          <a:latin typeface="宋体"/>
                          <a:cs typeface="宋体"/>
                        </a:rPr>
                        <a:t>冷作分厂</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4">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975">
                <a:tc>
                  <a:txBody>
                    <a:bodyPr/>
                    <a:lstStyle/>
                    <a:p>
                      <a:pPr marL="63500">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7180">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5735">
                        <a:lnSpc>
                          <a:spcPct val="100000"/>
                        </a:lnSpc>
                      </a:pPr>
                      <a:r>
                        <a:rPr sz="1400" b="1" dirty="0">
                          <a:latin typeface="宋体"/>
                          <a:cs typeface="宋体"/>
                        </a:rPr>
                        <a:t>水电分厂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975">
                <a:tc>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5735">
                        <a:lnSpc>
                          <a:spcPct val="100000"/>
                        </a:lnSpc>
                      </a:pPr>
                      <a:r>
                        <a:rPr sz="1400" b="1" dirty="0">
                          <a:latin typeface="宋体"/>
                          <a:cs typeface="宋体"/>
                        </a:rPr>
                        <a:t>冷作分厂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481226">
                <a:tc rowSpan="2">
                  <a:txBody>
                    <a:bodyPr/>
                    <a:lstStyle/>
                    <a:p>
                      <a:pPr marL="63500">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rowSpan="2">
                  <a:txBody>
                    <a:bodyPr/>
                    <a:lstStyle/>
                    <a:p>
                      <a:pPr marL="297180">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rowSpan="2">
                  <a:txBody>
                    <a:bodyPr/>
                    <a:lstStyle/>
                    <a:p>
                      <a:pPr marL="165735">
                        <a:lnSpc>
                          <a:spcPct val="100000"/>
                        </a:lnSpc>
                      </a:pPr>
                      <a:r>
                        <a:rPr sz="1400" b="1" dirty="0">
                          <a:latin typeface="宋体"/>
                          <a:cs typeface="宋体"/>
                        </a:rPr>
                        <a:t>水电分厂</a:t>
                      </a:r>
                      <a:endParaRPr sz="1400">
                        <a:latin typeface="宋体"/>
                        <a:cs typeface="宋体"/>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dirty="0">
                          <a:latin typeface="Arial"/>
                          <a:cs typeface="Arial"/>
                        </a:rPr>
                        <a:t>… …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114300">
                <a:tc vMerge="1">
                  <a:txBody>
                    <a:bodyPr/>
                    <a:lstStyle/>
                    <a:p>
                      <a:endParaRPr/>
                    </a:p>
                  </a:txBody>
                  <a:tcPr marL="0" marR="0" marT="0" marB="0">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tcPr>
                </a:tc>
                <a:tc gridSpan="2">
                  <a:txBody>
                    <a:bodyPr/>
                    <a:lstStyle/>
                    <a:p>
                      <a:endParaRPr sz="1400" dirty="0">
                        <a:latin typeface="Arial"/>
                        <a:cs typeface="Arial"/>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graphicFrame>
        <p:nvGraphicFramePr>
          <p:cNvPr id="56" name="object 56"/>
          <p:cNvGraphicFramePr>
            <a:graphicFrameLocks noGrp="1"/>
          </p:cNvGraphicFramePr>
          <p:nvPr>
            <p:extLst>
              <p:ext uri="{D42A27DB-BD31-4B8C-83A1-F6EECF244321}">
                <p14:modId xmlns:p14="http://schemas.microsoft.com/office/powerpoint/2010/main" val="2800762537"/>
              </p:ext>
            </p:extLst>
          </p:nvPr>
        </p:nvGraphicFramePr>
        <p:xfrm>
          <a:off x="4872237" y="5661153"/>
          <a:ext cx="4298911" cy="1165622"/>
        </p:xfrm>
        <a:graphic>
          <a:graphicData uri="http://schemas.openxmlformats.org/drawingml/2006/table">
            <a:tbl>
              <a:tblPr firstRow="1" bandRow="1">
                <a:tableStyleId>{2D5ABB26-0587-4C30-8999-92F81FD0307C}</a:tableStyleId>
              </a:tblPr>
              <a:tblGrid>
                <a:gridCol w="679580">
                  <a:extLst>
                    <a:ext uri="{9D8B030D-6E8A-4147-A177-3AD203B41FA5}">
                      <a16:colId xmlns:a16="http://schemas.microsoft.com/office/drawing/2014/main" val="20000"/>
                    </a:ext>
                  </a:extLst>
                </a:gridCol>
                <a:gridCol w="1036307">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11374">
                  <a:extLst>
                    <a:ext uri="{9D8B030D-6E8A-4147-A177-3AD203B41FA5}">
                      <a16:colId xmlns:a16="http://schemas.microsoft.com/office/drawing/2014/main" val="20004"/>
                    </a:ext>
                  </a:extLst>
                </a:gridCol>
              </a:tblGrid>
              <a:tr h="266973">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718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526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4310">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2410">
                        <a:lnSpc>
                          <a:spcPct val="100000"/>
                        </a:lnSpc>
                      </a:pPr>
                      <a:r>
                        <a:rPr sz="1400" b="1" dirty="0">
                          <a:latin typeface="Arial"/>
                          <a:cs typeface="Arial"/>
                        </a:rPr>
                        <a:t>WC1</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0"/>
                  </a:ext>
                </a:extLst>
              </a:tr>
              <a:tr h="212975">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C2</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1"/>
                  </a:ext>
                </a:extLst>
              </a:tr>
              <a:tr h="212593">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C1</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212593">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C2</a:t>
                      </a:r>
                      <a:endParaRPr sz="140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258569">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462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 …</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31775">
                        <a:lnSpc>
                          <a:spcPct val="100000"/>
                        </a:lnSpc>
                      </a:pPr>
                      <a:r>
                        <a:rPr sz="1400" b="1" spc="5" dirty="0">
                          <a:latin typeface="Arial"/>
                          <a:cs typeface="Arial"/>
                        </a:rPr>
                        <a:t>W</a:t>
                      </a:r>
                      <a:r>
                        <a:rPr sz="1400" b="1" dirty="0">
                          <a:latin typeface="Arial"/>
                          <a:cs typeface="Arial"/>
                        </a:rPr>
                        <a:t>C1</a:t>
                      </a:r>
                      <a:endParaRPr sz="1400" dirty="0">
                        <a:latin typeface="Arial"/>
                        <a:cs typeface="Arial"/>
                      </a:endParaRPr>
                    </a:p>
                  </a:txBody>
                  <a:tcPr marL="0" marR="0" marT="0" marB="0">
                    <a:lnL w="9525">
                      <a:solidFill>
                        <a:srgbClr val="000000"/>
                      </a:solidFill>
                      <a:prstDash val="solid"/>
                    </a:lnL>
                  </a:tcPr>
                </a:tc>
                <a:extLst>
                  <a:ext uri="{0D108BD9-81ED-4DB2-BD59-A6C34878D82A}">
                    <a16:rowId xmlns:a16="http://schemas.microsoft.com/office/drawing/2014/main" val="10004"/>
                  </a:ext>
                </a:extLst>
              </a:tr>
            </a:tbl>
          </a:graphicData>
        </a:graphic>
      </p:graphicFrame>
      <p:sp>
        <p:nvSpPr>
          <p:cNvPr id="60" name="标题 6">
            <a:extLst>
              <a:ext uri="{FF2B5EF4-FFF2-40B4-BE49-F238E27FC236}">
                <a16:creationId xmlns:a16="http://schemas.microsoft.com/office/drawing/2014/main" id="{699C125C-1AD5-437E-9252-98E886EEB30A}"/>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62" name="object 59">
            <a:extLst>
              <a:ext uri="{FF2B5EF4-FFF2-40B4-BE49-F238E27FC236}">
                <a16:creationId xmlns:a16="http://schemas.microsoft.com/office/drawing/2014/main" id="{87D51847-207F-408D-81E9-45116C129D17}"/>
              </a:ext>
            </a:extLst>
          </p:cNvPr>
          <p:cNvSpPr txBox="1"/>
          <p:nvPr/>
        </p:nvSpPr>
        <p:spPr>
          <a:xfrm>
            <a:off x="1132437" y="1216125"/>
            <a:ext cx="3378200"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示例：零件加工方法管理</a:t>
            </a:r>
            <a:endParaRPr sz="2400" dirty="0">
              <a:solidFill>
                <a:srgbClr val="FF0000"/>
              </a:solidFill>
              <a:latin typeface="微软雅黑"/>
              <a:cs typeface="微软雅黑"/>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994031" y="2258750"/>
            <a:ext cx="470534"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a:t>
            </a:r>
            <a:r>
              <a:rPr sz="1800" b="1" dirty="0">
                <a:solidFill>
                  <a:srgbClr val="FF0065"/>
                </a:solidFill>
                <a:latin typeface="Arial"/>
                <a:cs typeface="Arial"/>
              </a:rPr>
              <a:t>(1)</a:t>
            </a:r>
            <a:endParaRPr sz="1800">
              <a:latin typeface="Arial"/>
              <a:cs typeface="Arial"/>
            </a:endParaRPr>
          </a:p>
        </p:txBody>
      </p:sp>
      <p:sp>
        <p:nvSpPr>
          <p:cNvPr id="4" name="object 4"/>
          <p:cNvSpPr txBox="1"/>
          <p:nvPr/>
        </p:nvSpPr>
        <p:spPr>
          <a:xfrm>
            <a:off x="2484253" y="2986452"/>
            <a:ext cx="59817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A1</a:t>
            </a:r>
            <a:r>
              <a:rPr sz="1800" b="1" dirty="0">
                <a:solidFill>
                  <a:srgbClr val="FF0065"/>
                </a:solidFill>
                <a:latin typeface="Arial"/>
                <a:cs typeface="Arial"/>
              </a:rPr>
              <a:t>(3)</a:t>
            </a:r>
            <a:endParaRPr sz="1800">
              <a:latin typeface="Arial"/>
              <a:cs typeface="Arial"/>
            </a:endParaRPr>
          </a:p>
        </p:txBody>
      </p:sp>
      <p:sp>
        <p:nvSpPr>
          <p:cNvPr id="5" name="object 5"/>
          <p:cNvSpPr txBox="1"/>
          <p:nvPr/>
        </p:nvSpPr>
        <p:spPr>
          <a:xfrm>
            <a:off x="3376547" y="2986452"/>
            <a:ext cx="59817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A2</a:t>
            </a:r>
            <a:r>
              <a:rPr sz="1800" b="1" dirty="0">
                <a:solidFill>
                  <a:srgbClr val="FF0065"/>
                </a:solidFill>
                <a:latin typeface="Arial"/>
                <a:cs typeface="Arial"/>
              </a:rPr>
              <a:t>(4)</a:t>
            </a:r>
            <a:endParaRPr sz="1800">
              <a:latin typeface="Arial"/>
              <a:cs typeface="Arial"/>
            </a:endParaRPr>
          </a:p>
        </p:txBody>
      </p:sp>
      <p:sp>
        <p:nvSpPr>
          <p:cNvPr id="6" name="object 6"/>
          <p:cNvSpPr txBox="1"/>
          <p:nvPr/>
        </p:nvSpPr>
        <p:spPr>
          <a:xfrm>
            <a:off x="1949329" y="3668434"/>
            <a:ext cx="72517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A11</a:t>
            </a:r>
            <a:r>
              <a:rPr sz="1800" b="1" dirty="0">
                <a:solidFill>
                  <a:srgbClr val="FF0065"/>
                </a:solidFill>
                <a:latin typeface="Arial"/>
                <a:cs typeface="Arial"/>
              </a:rPr>
              <a:t>(5)</a:t>
            </a:r>
            <a:endParaRPr sz="1800">
              <a:latin typeface="Arial"/>
              <a:cs typeface="Arial"/>
            </a:endParaRPr>
          </a:p>
        </p:txBody>
      </p:sp>
      <p:sp>
        <p:nvSpPr>
          <p:cNvPr id="7" name="object 7"/>
          <p:cNvSpPr txBox="1"/>
          <p:nvPr/>
        </p:nvSpPr>
        <p:spPr>
          <a:xfrm>
            <a:off x="2943739" y="3668434"/>
            <a:ext cx="72517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A12</a:t>
            </a:r>
            <a:r>
              <a:rPr sz="1800" b="1" dirty="0">
                <a:solidFill>
                  <a:srgbClr val="FF0065"/>
                </a:solidFill>
                <a:latin typeface="Arial"/>
                <a:cs typeface="Arial"/>
              </a:rPr>
              <a:t>(3)</a:t>
            </a:r>
            <a:endParaRPr sz="1800">
              <a:latin typeface="Arial"/>
              <a:cs typeface="Arial"/>
            </a:endParaRPr>
          </a:p>
        </p:txBody>
      </p:sp>
      <p:sp>
        <p:nvSpPr>
          <p:cNvPr id="8" name="object 8"/>
          <p:cNvSpPr txBox="1"/>
          <p:nvPr/>
        </p:nvSpPr>
        <p:spPr>
          <a:xfrm>
            <a:off x="1440328" y="4364133"/>
            <a:ext cx="2645410" cy="254000"/>
          </a:xfrm>
          <a:prstGeom prst="rect">
            <a:avLst/>
          </a:prstGeom>
        </p:spPr>
        <p:txBody>
          <a:bodyPr vert="horz" wrap="square" lIns="0" tIns="0" rIns="0" bIns="0" rtlCol="0">
            <a:spAutoFit/>
          </a:bodyPr>
          <a:lstStyle/>
          <a:p>
            <a:pPr marL="12700">
              <a:lnSpc>
                <a:spcPct val="100000"/>
              </a:lnSpc>
            </a:pPr>
            <a:r>
              <a:rPr sz="1800" b="1" dirty="0">
                <a:latin typeface="Arial"/>
                <a:cs typeface="Arial"/>
              </a:rPr>
              <a:t>A111</a:t>
            </a:r>
            <a:r>
              <a:rPr sz="1800" b="1" spc="-10" dirty="0">
                <a:solidFill>
                  <a:srgbClr val="FF0065"/>
                </a:solidFill>
                <a:latin typeface="Arial"/>
                <a:cs typeface="Arial"/>
              </a:rPr>
              <a:t>(5</a:t>
            </a:r>
            <a:r>
              <a:rPr sz="1800" b="1" dirty="0">
                <a:solidFill>
                  <a:srgbClr val="FF0065"/>
                </a:solidFill>
                <a:latin typeface="Arial"/>
                <a:cs typeface="Arial"/>
              </a:rPr>
              <a:t>) </a:t>
            </a:r>
            <a:r>
              <a:rPr sz="1800" b="1" spc="-80" dirty="0">
                <a:solidFill>
                  <a:srgbClr val="FF0065"/>
                </a:solidFill>
                <a:latin typeface="Arial"/>
                <a:cs typeface="Arial"/>
              </a:rPr>
              <a:t> </a:t>
            </a:r>
            <a:r>
              <a:rPr sz="1800" b="1" dirty="0">
                <a:latin typeface="Arial"/>
                <a:cs typeface="Arial"/>
              </a:rPr>
              <a:t>A112</a:t>
            </a:r>
            <a:r>
              <a:rPr sz="1800" b="1" spc="-10" dirty="0">
                <a:solidFill>
                  <a:srgbClr val="FF0065"/>
                </a:solidFill>
                <a:latin typeface="Arial"/>
                <a:cs typeface="Arial"/>
              </a:rPr>
              <a:t>(8</a:t>
            </a:r>
            <a:r>
              <a:rPr sz="1800" b="1" dirty="0">
                <a:solidFill>
                  <a:srgbClr val="FF0065"/>
                </a:solidFill>
                <a:latin typeface="Arial"/>
                <a:cs typeface="Arial"/>
              </a:rPr>
              <a:t>)</a:t>
            </a:r>
            <a:r>
              <a:rPr sz="1800" b="1" spc="-285" dirty="0">
                <a:solidFill>
                  <a:srgbClr val="FF0065"/>
                </a:solidFill>
                <a:latin typeface="Arial"/>
                <a:cs typeface="Arial"/>
              </a:rPr>
              <a:t> </a:t>
            </a:r>
            <a:r>
              <a:rPr sz="1800" b="1" dirty="0">
                <a:latin typeface="Arial"/>
                <a:cs typeface="Arial"/>
              </a:rPr>
              <a:t>A121</a:t>
            </a:r>
            <a:r>
              <a:rPr sz="1800" b="1" spc="-10" dirty="0">
                <a:solidFill>
                  <a:srgbClr val="FF0065"/>
                </a:solidFill>
                <a:latin typeface="Arial"/>
                <a:cs typeface="Arial"/>
              </a:rPr>
              <a:t>(3)</a:t>
            </a:r>
            <a:endParaRPr sz="1800">
              <a:latin typeface="Arial"/>
              <a:cs typeface="Arial"/>
            </a:endParaRPr>
          </a:p>
        </p:txBody>
      </p:sp>
      <p:sp>
        <p:nvSpPr>
          <p:cNvPr id="9" name="object 9"/>
          <p:cNvSpPr/>
          <p:nvPr/>
        </p:nvSpPr>
        <p:spPr>
          <a:xfrm>
            <a:off x="2732417" y="2544317"/>
            <a:ext cx="331470" cy="413384"/>
          </a:xfrm>
          <a:custGeom>
            <a:avLst/>
            <a:gdLst/>
            <a:ahLst/>
            <a:cxnLst/>
            <a:rect l="l" t="t" r="r" b="b"/>
            <a:pathLst>
              <a:path w="331469" h="413385">
                <a:moveTo>
                  <a:pt x="331469" y="0"/>
                </a:moveTo>
                <a:lnTo>
                  <a:pt x="0" y="413004"/>
                </a:lnTo>
              </a:path>
            </a:pathLst>
          </a:custGeom>
          <a:ln w="9525">
            <a:solidFill>
              <a:srgbClr val="000000"/>
            </a:solidFill>
          </a:ln>
        </p:spPr>
        <p:txBody>
          <a:bodyPr wrap="square" lIns="0" tIns="0" rIns="0" bIns="0" rtlCol="0"/>
          <a:lstStyle/>
          <a:p>
            <a:endParaRPr/>
          </a:p>
        </p:txBody>
      </p:sp>
      <p:sp>
        <p:nvSpPr>
          <p:cNvPr id="10" name="object 10"/>
          <p:cNvSpPr/>
          <p:nvPr/>
        </p:nvSpPr>
        <p:spPr>
          <a:xfrm>
            <a:off x="3165233" y="2566416"/>
            <a:ext cx="383540" cy="368935"/>
          </a:xfrm>
          <a:custGeom>
            <a:avLst/>
            <a:gdLst/>
            <a:ahLst/>
            <a:cxnLst/>
            <a:rect l="l" t="t" r="r" b="b"/>
            <a:pathLst>
              <a:path w="383539" h="368935">
                <a:moveTo>
                  <a:pt x="0" y="0"/>
                </a:moveTo>
                <a:lnTo>
                  <a:pt x="383286" y="368807"/>
                </a:lnTo>
              </a:path>
            </a:pathLst>
          </a:custGeom>
          <a:ln w="9525">
            <a:solidFill>
              <a:srgbClr val="000000"/>
            </a:solidFill>
          </a:ln>
        </p:spPr>
        <p:txBody>
          <a:bodyPr wrap="square" lIns="0" tIns="0" rIns="0" bIns="0" rtlCol="0"/>
          <a:lstStyle/>
          <a:p>
            <a:endParaRPr/>
          </a:p>
        </p:txBody>
      </p:sp>
      <p:sp>
        <p:nvSpPr>
          <p:cNvPr id="11" name="object 11"/>
          <p:cNvSpPr/>
          <p:nvPr/>
        </p:nvSpPr>
        <p:spPr>
          <a:xfrm>
            <a:off x="2298839" y="3260597"/>
            <a:ext cx="331470" cy="412750"/>
          </a:xfrm>
          <a:custGeom>
            <a:avLst/>
            <a:gdLst/>
            <a:ahLst/>
            <a:cxnLst/>
            <a:rect l="l" t="t" r="r" b="b"/>
            <a:pathLst>
              <a:path w="331469" h="412750">
                <a:moveTo>
                  <a:pt x="331469" y="0"/>
                </a:moveTo>
                <a:lnTo>
                  <a:pt x="0" y="412242"/>
                </a:lnTo>
              </a:path>
            </a:pathLst>
          </a:custGeom>
          <a:ln w="9524">
            <a:solidFill>
              <a:srgbClr val="000000"/>
            </a:solidFill>
          </a:ln>
        </p:spPr>
        <p:txBody>
          <a:bodyPr wrap="square" lIns="0" tIns="0" rIns="0" bIns="0" rtlCol="0"/>
          <a:lstStyle/>
          <a:p>
            <a:endParaRPr/>
          </a:p>
        </p:txBody>
      </p:sp>
      <p:sp>
        <p:nvSpPr>
          <p:cNvPr id="12" name="object 12"/>
          <p:cNvSpPr/>
          <p:nvPr/>
        </p:nvSpPr>
        <p:spPr>
          <a:xfrm>
            <a:off x="2732417" y="3282696"/>
            <a:ext cx="382905" cy="368300"/>
          </a:xfrm>
          <a:custGeom>
            <a:avLst/>
            <a:gdLst/>
            <a:ahLst/>
            <a:cxnLst/>
            <a:rect l="l" t="t" r="r" b="b"/>
            <a:pathLst>
              <a:path w="382905" h="368300">
                <a:moveTo>
                  <a:pt x="0" y="0"/>
                </a:moveTo>
                <a:lnTo>
                  <a:pt x="382524" y="368045"/>
                </a:lnTo>
              </a:path>
            </a:pathLst>
          </a:custGeom>
          <a:ln w="9525">
            <a:solidFill>
              <a:srgbClr val="000000"/>
            </a:solidFill>
          </a:ln>
        </p:spPr>
        <p:txBody>
          <a:bodyPr wrap="square" lIns="0" tIns="0" rIns="0" bIns="0" rtlCol="0"/>
          <a:lstStyle/>
          <a:p>
            <a:endParaRPr/>
          </a:p>
        </p:txBody>
      </p:sp>
      <p:sp>
        <p:nvSpPr>
          <p:cNvPr id="13" name="object 13"/>
          <p:cNvSpPr/>
          <p:nvPr/>
        </p:nvSpPr>
        <p:spPr>
          <a:xfrm>
            <a:off x="1994039" y="3955541"/>
            <a:ext cx="330200" cy="411480"/>
          </a:xfrm>
          <a:custGeom>
            <a:avLst/>
            <a:gdLst/>
            <a:ahLst/>
            <a:cxnLst/>
            <a:rect l="l" t="t" r="r" b="b"/>
            <a:pathLst>
              <a:path w="330200" h="411479">
                <a:moveTo>
                  <a:pt x="329945" y="0"/>
                </a:moveTo>
                <a:lnTo>
                  <a:pt x="0" y="411480"/>
                </a:lnTo>
              </a:path>
            </a:pathLst>
          </a:custGeom>
          <a:ln w="9525">
            <a:solidFill>
              <a:srgbClr val="000000"/>
            </a:solidFill>
          </a:ln>
        </p:spPr>
        <p:txBody>
          <a:bodyPr wrap="square" lIns="0" tIns="0" rIns="0" bIns="0" rtlCol="0"/>
          <a:lstStyle/>
          <a:p>
            <a:endParaRPr/>
          </a:p>
        </p:txBody>
      </p:sp>
      <p:sp>
        <p:nvSpPr>
          <p:cNvPr id="14" name="object 14"/>
          <p:cNvSpPr/>
          <p:nvPr/>
        </p:nvSpPr>
        <p:spPr>
          <a:xfrm>
            <a:off x="2427617" y="3976115"/>
            <a:ext cx="381000" cy="370840"/>
          </a:xfrm>
          <a:custGeom>
            <a:avLst/>
            <a:gdLst/>
            <a:ahLst/>
            <a:cxnLst/>
            <a:rect l="l" t="t" r="r" b="b"/>
            <a:pathLst>
              <a:path w="381000" h="370839">
                <a:moveTo>
                  <a:pt x="0" y="0"/>
                </a:moveTo>
                <a:lnTo>
                  <a:pt x="381000" y="370331"/>
                </a:lnTo>
              </a:path>
            </a:pathLst>
          </a:custGeom>
          <a:ln w="9524">
            <a:solidFill>
              <a:srgbClr val="000000"/>
            </a:solidFill>
          </a:ln>
        </p:spPr>
        <p:txBody>
          <a:bodyPr wrap="square" lIns="0" tIns="0" rIns="0" bIns="0" rtlCol="0"/>
          <a:lstStyle/>
          <a:p>
            <a:endParaRPr/>
          </a:p>
        </p:txBody>
      </p:sp>
      <p:sp>
        <p:nvSpPr>
          <p:cNvPr id="15" name="object 15"/>
          <p:cNvSpPr/>
          <p:nvPr/>
        </p:nvSpPr>
        <p:spPr>
          <a:xfrm>
            <a:off x="3191141" y="3955541"/>
            <a:ext cx="407670" cy="346075"/>
          </a:xfrm>
          <a:custGeom>
            <a:avLst/>
            <a:gdLst/>
            <a:ahLst/>
            <a:cxnLst/>
            <a:rect l="l" t="t" r="r" b="b"/>
            <a:pathLst>
              <a:path w="407670" h="346075">
                <a:moveTo>
                  <a:pt x="0" y="0"/>
                </a:moveTo>
                <a:lnTo>
                  <a:pt x="407670" y="345947"/>
                </a:lnTo>
              </a:path>
            </a:pathLst>
          </a:custGeom>
          <a:ln w="9525">
            <a:solidFill>
              <a:srgbClr val="000000"/>
            </a:solidFill>
          </a:ln>
        </p:spPr>
        <p:txBody>
          <a:bodyPr wrap="square" lIns="0" tIns="0" rIns="0" bIns="0" rtlCol="0"/>
          <a:lstStyle/>
          <a:p>
            <a:endParaRPr/>
          </a:p>
        </p:txBody>
      </p:sp>
      <p:sp>
        <p:nvSpPr>
          <p:cNvPr id="16" name="object 16"/>
          <p:cNvSpPr/>
          <p:nvPr/>
        </p:nvSpPr>
        <p:spPr>
          <a:xfrm>
            <a:off x="5743841" y="2271522"/>
            <a:ext cx="1162050" cy="457200"/>
          </a:xfrm>
          <a:custGeom>
            <a:avLst/>
            <a:gdLst/>
            <a:ahLst/>
            <a:cxnLst/>
            <a:rect l="l" t="t" r="r" b="b"/>
            <a:pathLst>
              <a:path w="1162050" h="457200">
                <a:moveTo>
                  <a:pt x="1162050" y="228599"/>
                </a:move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287" y="456443"/>
                </a:lnTo>
                <a:lnTo>
                  <a:pt x="674878" y="454214"/>
                </a:lnTo>
                <a:lnTo>
                  <a:pt x="720265" y="450570"/>
                </a:lnTo>
                <a:lnTo>
                  <a:pt x="764298" y="445568"/>
                </a:lnTo>
                <a:lnTo>
                  <a:pt x="806827" y="439269"/>
                </a:lnTo>
                <a:lnTo>
                  <a:pt x="847701" y="431729"/>
                </a:lnTo>
                <a:lnTo>
                  <a:pt x="886770" y="423007"/>
                </a:lnTo>
                <a:lnTo>
                  <a:pt x="923885" y="413162"/>
                </a:lnTo>
                <a:lnTo>
                  <a:pt x="991647" y="390334"/>
                </a:lnTo>
                <a:lnTo>
                  <a:pt x="1049786" y="363711"/>
                </a:lnTo>
                <a:lnTo>
                  <a:pt x="1097097" y="333760"/>
                </a:lnTo>
                <a:lnTo>
                  <a:pt x="1132380" y="300947"/>
                </a:lnTo>
                <a:lnTo>
                  <a:pt x="1154432" y="265738"/>
                </a:lnTo>
                <a:lnTo>
                  <a:pt x="1162050" y="228599"/>
                </a:lnTo>
                <a:close/>
              </a:path>
            </a:pathLst>
          </a:custGeom>
          <a:solidFill>
            <a:srgbClr val="CCCCFF"/>
          </a:solidFill>
        </p:spPr>
        <p:txBody>
          <a:bodyPr wrap="square" lIns="0" tIns="0" rIns="0" bIns="0" rtlCol="0"/>
          <a:lstStyle/>
          <a:p>
            <a:endParaRPr/>
          </a:p>
        </p:txBody>
      </p:sp>
      <p:sp>
        <p:nvSpPr>
          <p:cNvPr id="17" name="object 17"/>
          <p:cNvSpPr/>
          <p:nvPr/>
        </p:nvSpPr>
        <p:spPr>
          <a:xfrm>
            <a:off x="5743841" y="2271522"/>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287" y="456443"/>
                </a:lnTo>
                <a:lnTo>
                  <a:pt x="674878" y="454214"/>
                </a:lnTo>
                <a:lnTo>
                  <a:pt x="720265" y="450570"/>
                </a:lnTo>
                <a:lnTo>
                  <a:pt x="764298" y="445568"/>
                </a:lnTo>
                <a:lnTo>
                  <a:pt x="806827" y="439269"/>
                </a:lnTo>
                <a:lnTo>
                  <a:pt x="847701" y="431729"/>
                </a:lnTo>
                <a:lnTo>
                  <a:pt x="886770" y="423007"/>
                </a:lnTo>
                <a:lnTo>
                  <a:pt x="923885" y="413162"/>
                </a:lnTo>
                <a:lnTo>
                  <a:pt x="991647" y="390334"/>
                </a:lnTo>
                <a:lnTo>
                  <a:pt x="1049786" y="363711"/>
                </a:lnTo>
                <a:lnTo>
                  <a:pt x="1097097" y="333760"/>
                </a:lnTo>
                <a:lnTo>
                  <a:pt x="1132380" y="300947"/>
                </a:lnTo>
                <a:lnTo>
                  <a:pt x="1154432" y="265738"/>
                </a:lnTo>
                <a:lnTo>
                  <a:pt x="1162050" y="228599"/>
                </a:lnTo>
                <a:lnTo>
                  <a:pt x="1160120" y="209818"/>
                </a:ln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close/>
              </a:path>
            </a:pathLst>
          </a:custGeom>
          <a:ln w="9525">
            <a:solidFill>
              <a:srgbClr val="000000"/>
            </a:solidFill>
          </a:ln>
        </p:spPr>
        <p:txBody>
          <a:bodyPr wrap="square" lIns="0" tIns="0" rIns="0" bIns="0" rtlCol="0"/>
          <a:lstStyle/>
          <a:p>
            <a:endParaRPr/>
          </a:p>
        </p:txBody>
      </p:sp>
      <p:sp>
        <p:nvSpPr>
          <p:cNvPr id="19" name="object 19"/>
          <p:cNvSpPr txBox="1"/>
          <p:nvPr/>
        </p:nvSpPr>
        <p:spPr>
          <a:xfrm>
            <a:off x="5926208" y="2417114"/>
            <a:ext cx="2032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a:t>
            </a:r>
            <a:endParaRPr sz="1400">
              <a:latin typeface="宋体"/>
              <a:cs typeface="宋体"/>
            </a:endParaRPr>
          </a:p>
        </p:txBody>
      </p:sp>
      <p:sp>
        <p:nvSpPr>
          <p:cNvPr id="20" name="object 20"/>
          <p:cNvSpPr txBox="1"/>
          <p:nvPr/>
        </p:nvSpPr>
        <p:spPr>
          <a:xfrm>
            <a:off x="9333121" y="2425824"/>
            <a:ext cx="252729"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 </a:t>
            </a:r>
            <a:endParaRPr sz="1400">
              <a:latin typeface="Arial"/>
              <a:cs typeface="Arial"/>
            </a:endParaRPr>
          </a:p>
        </p:txBody>
      </p:sp>
      <p:sp>
        <p:nvSpPr>
          <p:cNvPr id="21" name="object 21"/>
          <p:cNvSpPr txBox="1"/>
          <p:nvPr/>
        </p:nvSpPr>
        <p:spPr>
          <a:xfrm>
            <a:off x="5149729" y="2941228"/>
            <a:ext cx="639445" cy="473709"/>
          </a:xfrm>
          <a:prstGeom prst="rect">
            <a:avLst/>
          </a:prstGeom>
        </p:spPr>
        <p:txBody>
          <a:bodyPr vert="horz" wrap="square" lIns="0" tIns="0" rIns="0" bIns="0" rtlCol="0">
            <a:spAutoFit/>
          </a:bodyPr>
          <a:lstStyle/>
          <a:p>
            <a:pPr marL="12700" marR="5080">
              <a:lnSpc>
                <a:spcPct val="100000"/>
              </a:lnSpc>
            </a:pPr>
            <a:r>
              <a:rPr sz="1600" b="1" dirty="0">
                <a:latin typeface="宋体"/>
                <a:cs typeface="宋体"/>
              </a:rPr>
              <a:t>零部件 </a:t>
            </a:r>
            <a:r>
              <a:rPr sz="1600" b="1" spc="0" dirty="0">
                <a:latin typeface="宋体"/>
                <a:cs typeface="宋体"/>
              </a:rPr>
              <a:t>清单</a:t>
            </a:r>
            <a:endParaRPr sz="1600">
              <a:latin typeface="宋体"/>
              <a:cs typeface="宋体"/>
            </a:endParaRPr>
          </a:p>
        </p:txBody>
      </p:sp>
      <p:sp>
        <p:nvSpPr>
          <p:cNvPr id="22" name="object 22"/>
          <p:cNvSpPr/>
          <p:nvPr/>
        </p:nvSpPr>
        <p:spPr>
          <a:xfrm>
            <a:off x="5502275" y="4970526"/>
            <a:ext cx="2438400" cy="552450"/>
          </a:xfrm>
          <a:custGeom>
            <a:avLst/>
            <a:gdLst/>
            <a:ahLst/>
            <a:cxnLst/>
            <a:rect l="l" t="t" r="r" b="b"/>
            <a:pathLst>
              <a:path w="2438400" h="552450">
                <a:moveTo>
                  <a:pt x="2438400" y="275843"/>
                </a:moveTo>
                <a:lnTo>
                  <a:pt x="2422449" y="231087"/>
                </a:lnTo>
                <a:lnTo>
                  <a:pt x="2376269" y="188634"/>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close/>
              </a:path>
            </a:pathLst>
          </a:custGeom>
          <a:solidFill>
            <a:srgbClr val="CCCCFF"/>
          </a:solidFill>
        </p:spPr>
        <p:txBody>
          <a:bodyPr wrap="square" lIns="0" tIns="0" rIns="0" bIns="0" rtlCol="0"/>
          <a:lstStyle/>
          <a:p>
            <a:endParaRPr/>
          </a:p>
        </p:txBody>
      </p:sp>
      <p:sp>
        <p:nvSpPr>
          <p:cNvPr id="23" name="object 23"/>
          <p:cNvSpPr/>
          <p:nvPr/>
        </p:nvSpPr>
        <p:spPr>
          <a:xfrm>
            <a:off x="5502275" y="4970526"/>
            <a:ext cx="2438400" cy="552450"/>
          </a:xfrm>
          <a:custGeom>
            <a:avLst/>
            <a:gdLst/>
            <a:ahLst/>
            <a:cxnLst/>
            <a:rect l="l" t="t" r="r" b="b"/>
            <a:pathLst>
              <a:path w="2438400" h="552450">
                <a:moveTo>
                  <a:pt x="1219200" y="0"/>
                </a:move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lnTo>
                  <a:pt x="2434360" y="253212"/>
                </a:lnTo>
                <a:lnTo>
                  <a:pt x="2402981" y="209537"/>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close/>
              </a:path>
            </a:pathLst>
          </a:custGeom>
          <a:ln w="9525">
            <a:solidFill>
              <a:srgbClr val="000000"/>
            </a:solidFill>
          </a:ln>
        </p:spPr>
        <p:txBody>
          <a:bodyPr wrap="square" lIns="0" tIns="0" rIns="0" bIns="0" rtlCol="0"/>
          <a:lstStyle/>
          <a:p>
            <a:endParaRPr/>
          </a:p>
        </p:txBody>
      </p:sp>
      <p:sp>
        <p:nvSpPr>
          <p:cNvPr id="24" name="object 24"/>
          <p:cNvSpPr/>
          <p:nvPr/>
        </p:nvSpPr>
        <p:spPr>
          <a:xfrm>
            <a:off x="5711825" y="5027676"/>
            <a:ext cx="1066800" cy="457200"/>
          </a:xfrm>
          <a:custGeom>
            <a:avLst/>
            <a:gdLst/>
            <a:ahLst/>
            <a:cxnLst/>
            <a:rect l="l" t="t" r="r" b="b"/>
            <a:pathLst>
              <a:path w="1066800" h="457200">
                <a:moveTo>
                  <a:pt x="1066800" y="228599"/>
                </a:move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close/>
              </a:path>
            </a:pathLst>
          </a:custGeom>
          <a:solidFill>
            <a:srgbClr val="FF99FF"/>
          </a:solidFill>
        </p:spPr>
        <p:txBody>
          <a:bodyPr wrap="square" lIns="0" tIns="0" rIns="0" bIns="0" rtlCol="0"/>
          <a:lstStyle/>
          <a:p>
            <a:endParaRPr/>
          </a:p>
        </p:txBody>
      </p:sp>
      <p:sp>
        <p:nvSpPr>
          <p:cNvPr id="25" name="object 25"/>
          <p:cNvSpPr/>
          <p:nvPr/>
        </p:nvSpPr>
        <p:spPr>
          <a:xfrm>
            <a:off x="5711825" y="5027676"/>
            <a:ext cx="1066800" cy="457200"/>
          </a:xfrm>
          <a:custGeom>
            <a:avLst/>
            <a:gdLst/>
            <a:ahLst/>
            <a:cxnLst/>
            <a:rect l="l" t="t" r="r" b="b"/>
            <a:pathLst>
              <a:path w="1066800" h="457200">
                <a:moveTo>
                  <a:pt x="533400" y="0"/>
                </a:move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lnTo>
                  <a:pt x="1065033" y="209818"/>
                </a:ln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6059309" y="5136641"/>
            <a:ext cx="3034665" cy="0"/>
          </a:xfrm>
          <a:custGeom>
            <a:avLst/>
            <a:gdLst/>
            <a:ahLst/>
            <a:cxnLst/>
            <a:rect l="l" t="t" r="r" b="b"/>
            <a:pathLst>
              <a:path w="3034665">
                <a:moveTo>
                  <a:pt x="0" y="0"/>
                </a:moveTo>
                <a:lnTo>
                  <a:pt x="3034284" y="0"/>
                </a:lnTo>
              </a:path>
            </a:pathLst>
          </a:custGeom>
          <a:ln w="9525">
            <a:solidFill>
              <a:srgbClr val="000000"/>
            </a:solidFill>
          </a:ln>
        </p:spPr>
        <p:txBody>
          <a:bodyPr wrap="square" lIns="0" tIns="0" rIns="0" bIns="0" rtlCol="0"/>
          <a:lstStyle/>
          <a:p>
            <a:endParaRPr/>
          </a:p>
        </p:txBody>
      </p:sp>
      <p:sp>
        <p:nvSpPr>
          <p:cNvPr id="27" name="object 27"/>
          <p:cNvSpPr/>
          <p:nvPr/>
        </p:nvSpPr>
        <p:spPr>
          <a:xfrm>
            <a:off x="6059309" y="5438394"/>
            <a:ext cx="3013710" cy="0"/>
          </a:xfrm>
          <a:custGeom>
            <a:avLst/>
            <a:gdLst/>
            <a:ahLst/>
            <a:cxnLst/>
            <a:rect l="l" t="t" r="r" b="b"/>
            <a:pathLst>
              <a:path w="3013709">
                <a:moveTo>
                  <a:pt x="0" y="0"/>
                </a:moveTo>
                <a:lnTo>
                  <a:pt x="3013710" y="0"/>
                </a:lnTo>
              </a:path>
            </a:pathLst>
          </a:custGeom>
          <a:ln w="9525">
            <a:solidFill>
              <a:srgbClr val="000000"/>
            </a:solidFill>
          </a:ln>
        </p:spPr>
        <p:txBody>
          <a:bodyPr wrap="square" lIns="0" tIns="0" rIns="0" bIns="0" rtlCol="0"/>
          <a:lstStyle/>
          <a:p>
            <a:endParaRPr/>
          </a:p>
        </p:txBody>
      </p:sp>
      <p:sp>
        <p:nvSpPr>
          <p:cNvPr id="28" name="object 28"/>
          <p:cNvSpPr/>
          <p:nvPr/>
        </p:nvSpPr>
        <p:spPr>
          <a:xfrm>
            <a:off x="7753236" y="5136641"/>
            <a:ext cx="0" cy="1965325"/>
          </a:xfrm>
          <a:custGeom>
            <a:avLst/>
            <a:gdLst/>
            <a:ahLst/>
            <a:cxnLst/>
            <a:rect l="l" t="t" r="r" b="b"/>
            <a:pathLst>
              <a:path h="1965325">
                <a:moveTo>
                  <a:pt x="0" y="0"/>
                </a:moveTo>
                <a:lnTo>
                  <a:pt x="0" y="1965197"/>
                </a:lnTo>
              </a:path>
            </a:pathLst>
          </a:custGeom>
          <a:ln w="9525">
            <a:solidFill>
              <a:srgbClr val="000000"/>
            </a:solidFill>
          </a:ln>
        </p:spPr>
        <p:txBody>
          <a:bodyPr wrap="square" lIns="0" tIns="0" rIns="0" bIns="0" rtlCol="0"/>
          <a:lstStyle/>
          <a:p>
            <a:endParaRPr/>
          </a:p>
        </p:txBody>
      </p:sp>
      <p:sp>
        <p:nvSpPr>
          <p:cNvPr id="29" name="object 29"/>
          <p:cNvSpPr/>
          <p:nvPr/>
        </p:nvSpPr>
        <p:spPr>
          <a:xfrm>
            <a:off x="8629536" y="5152644"/>
            <a:ext cx="0" cy="1965325"/>
          </a:xfrm>
          <a:custGeom>
            <a:avLst/>
            <a:gdLst/>
            <a:ahLst/>
            <a:cxnLst/>
            <a:rect l="l" t="t" r="r" b="b"/>
            <a:pathLst>
              <a:path h="1965325">
                <a:moveTo>
                  <a:pt x="0" y="0"/>
                </a:moveTo>
                <a:lnTo>
                  <a:pt x="0" y="1965197"/>
                </a:lnTo>
              </a:path>
            </a:pathLst>
          </a:custGeom>
          <a:ln w="9525">
            <a:solidFill>
              <a:srgbClr val="000000"/>
            </a:solidFill>
          </a:ln>
        </p:spPr>
        <p:txBody>
          <a:bodyPr wrap="square" lIns="0" tIns="0" rIns="0" bIns="0" rtlCol="0"/>
          <a:lstStyle/>
          <a:p>
            <a:endParaRPr/>
          </a:p>
        </p:txBody>
      </p:sp>
      <p:sp>
        <p:nvSpPr>
          <p:cNvPr id="30" name="object 30"/>
          <p:cNvSpPr/>
          <p:nvPr/>
        </p:nvSpPr>
        <p:spPr>
          <a:xfrm>
            <a:off x="6735965" y="5136641"/>
            <a:ext cx="0" cy="1910714"/>
          </a:xfrm>
          <a:custGeom>
            <a:avLst/>
            <a:gdLst/>
            <a:ahLst/>
            <a:cxnLst/>
            <a:rect l="l" t="t" r="r" b="b"/>
            <a:pathLst>
              <a:path h="1910715">
                <a:moveTo>
                  <a:pt x="0" y="0"/>
                </a:moveTo>
                <a:lnTo>
                  <a:pt x="0" y="1910333"/>
                </a:lnTo>
              </a:path>
            </a:pathLst>
          </a:custGeom>
          <a:ln w="9525">
            <a:solidFill>
              <a:srgbClr val="000000"/>
            </a:solidFill>
          </a:ln>
        </p:spPr>
        <p:txBody>
          <a:bodyPr wrap="square" lIns="0" tIns="0" rIns="0" bIns="0" rtlCol="0"/>
          <a:lstStyle/>
          <a:p>
            <a:endParaRPr/>
          </a:p>
        </p:txBody>
      </p:sp>
      <p:sp>
        <p:nvSpPr>
          <p:cNvPr id="32" name="object 32"/>
          <p:cNvSpPr/>
          <p:nvPr/>
        </p:nvSpPr>
        <p:spPr>
          <a:xfrm>
            <a:off x="6683375" y="5008626"/>
            <a:ext cx="1066800" cy="457200"/>
          </a:xfrm>
          <a:custGeom>
            <a:avLst/>
            <a:gdLst/>
            <a:ahLst/>
            <a:cxnLst/>
            <a:rect l="l" t="t" r="r" b="b"/>
            <a:pathLst>
              <a:path w="1066800" h="457200">
                <a:moveTo>
                  <a:pt x="1066800" y="228599"/>
                </a:move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close/>
              </a:path>
            </a:pathLst>
          </a:custGeom>
          <a:solidFill>
            <a:srgbClr val="FF99FF"/>
          </a:solidFill>
        </p:spPr>
        <p:txBody>
          <a:bodyPr wrap="square" lIns="0" tIns="0" rIns="0" bIns="0" rtlCol="0"/>
          <a:lstStyle/>
          <a:p>
            <a:endParaRPr/>
          </a:p>
        </p:txBody>
      </p:sp>
      <p:sp>
        <p:nvSpPr>
          <p:cNvPr id="33" name="object 33"/>
          <p:cNvSpPr/>
          <p:nvPr/>
        </p:nvSpPr>
        <p:spPr>
          <a:xfrm>
            <a:off x="6683375" y="5008626"/>
            <a:ext cx="1066800" cy="457200"/>
          </a:xfrm>
          <a:custGeom>
            <a:avLst/>
            <a:gdLst/>
            <a:ahLst/>
            <a:cxnLst/>
            <a:rect l="l" t="t" r="r" b="b"/>
            <a:pathLst>
              <a:path w="1066800" h="457200">
                <a:moveTo>
                  <a:pt x="533400" y="0"/>
                </a:move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lnTo>
                  <a:pt x="1065033" y="209818"/>
                </a:ln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close/>
              </a:path>
            </a:pathLst>
          </a:custGeom>
          <a:ln w="9525">
            <a:solidFill>
              <a:srgbClr val="000000"/>
            </a:solidFill>
          </a:ln>
        </p:spPr>
        <p:txBody>
          <a:bodyPr wrap="square" lIns="0" tIns="0" rIns="0" bIns="0" rtlCol="0"/>
          <a:lstStyle/>
          <a:p>
            <a:endParaRPr/>
          </a:p>
        </p:txBody>
      </p:sp>
      <p:sp>
        <p:nvSpPr>
          <p:cNvPr id="34" name="object 34"/>
          <p:cNvSpPr txBox="1"/>
          <p:nvPr/>
        </p:nvSpPr>
        <p:spPr>
          <a:xfrm>
            <a:off x="6122803" y="5192343"/>
            <a:ext cx="1389380" cy="203200"/>
          </a:xfrm>
          <a:prstGeom prst="rect">
            <a:avLst/>
          </a:prstGeom>
        </p:spPr>
        <p:txBody>
          <a:bodyPr vert="horz" wrap="square" lIns="0" tIns="0" rIns="0" bIns="0" rtlCol="0">
            <a:spAutoFit/>
          </a:bodyPr>
          <a:lstStyle/>
          <a:p>
            <a:pPr marL="12700">
              <a:lnSpc>
                <a:spcPct val="100000"/>
              </a:lnSpc>
              <a:tabLst>
                <a:tab pos="842010" algn="l"/>
              </a:tabLst>
            </a:pPr>
            <a:r>
              <a:rPr sz="1400" b="1" spc="-5" dirty="0">
                <a:latin typeface="宋体"/>
                <a:cs typeface="宋体"/>
              </a:rPr>
              <a:t>父件</a:t>
            </a:r>
            <a:r>
              <a:rPr sz="1400" b="1" spc="-10" dirty="0">
                <a:latin typeface="宋体"/>
                <a:cs typeface="宋体"/>
              </a:rPr>
              <a:t>号</a:t>
            </a:r>
            <a:r>
              <a:rPr sz="1400" b="1" dirty="0">
                <a:latin typeface="宋体"/>
                <a:cs typeface="宋体"/>
              </a:rPr>
              <a:t>	</a:t>
            </a:r>
            <a:r>
              <a:rPr sz="1400" b="1" spc="-10" dirty="0">
                <a:latin typeface="宋体"/>
                <a:cs typeface="宋体"/>
              </a:rPr>
              <a:t>子</a:t>
            </a:r>
            <a:r>
              <a:rPr sz="1400" b="1" spc="-5" dirty="0">
                <a:latin typeface="宋体"/>
                <a:cs typeface="宋体"/>
              </a:rPr>
              <a:t>件号</a:t>
            </a:r>
            <a:endParaRPr sz="1400">
              <a:latin typeface="宋体"/>
              <a:cs typeface="宋体"/>
            </a:endParaRPr>
          </a:p>
        </p:txBody>
      </p:sp>
      <p:sp>
        <p:nvSpPr>
          <p:cNvPr id="35" name="object 35"/>
          <p:cNvSpPr txBox="1"/>
          <p:nvPr/>
        </p:nvSpPr>
        <p:spPr>
          <a:xfrm>
            <a:off x="7951989" y="5192343"/>
            <a:ext cx="382270" cy="203200"/>
          </a:xfrm>
          <a:prstGeom prst="rect">
            <a:avLst/>
          </a:prstGeom>
        </p:spPr>
        <p:txBody>
          <a:bodyPr vert="horz" wrap="square" lIns="0" tIns="0" rIns="0" bIns="0" rtlCol="0">
            <a:spAutoFit/>
          </a:bodyPr>
          <a:lstStyle/>
          <a:p>
            <a:pPr marL="12700">
              <a:lnSpc>
                <a:spcPct val="100000"/>
              </a:lnSpc>
            </a:pPr>
            <a:r>
              <a:rPr sz="1400" b="1" spc="-5" dirty="0">
                <a:latin typeface="宋体"/>
                <a:cs typeface="宋体"/>
              </a:rPr>
              <a:t>数量</a:t>
            </a:r>
            <a:endParaRPr sz="1400">
              <a:latin typeface="宋体"/>
              <a:cs typeface="宋体"/>
            </a:endParaRPr>
          </a:p>
        </p:txBody>
      </p:sp>
      <p:sp>
        <p:nvSpPr>
          <p:cNvPr id="36" name="object 36"/>
          <p:cNvSpPr txBox="1"/>
          <p:nvPr/>
        </p:nvSpPr>
        <p:spPr>
          <a:xfrm>
            <a:off x="5156587" y="5352196"/>
            <a:ext cx="435609" cy="473709"/>
          </a:xfrm>
          <a:prstGeom prst="rect">
            <a:avLst/>
          </a:prstGeom>
        </p:spPr>
        <p:txBody>
          <a:bodyPr vert="horz" wrap="square" lIns="0" tIns="0" rIns="0" bIns="0" rtlCol="0">
            <a:spAutoFit/>
          </a:bodyPr>
          <a:lstStyle/>
          <a:p>
            <a:pPr marL="12700" marR="5080">
              <a:lnSpc>
                <a:spcPct val="100000"/>
              </a:lnSpc>
            </a:pPr>
            <a:r>
              <a:rPr sz="1600" b="1" spc="0" dirty="0">
                <a:latin typeface="宋体"/>
                <a:cs typeface="宋体"/>
              </a:rPr>
              <a:t>产品 结构</a:t>
            </a:r>
            <a:endParaRPr sz="1600">
              <a:latin typeface="宋体"/>
              <a:cs typeface="宋体"/>
            </a:endParaRPr>
          </a:p>
        </p:txBody>
      </p:sp>
      <p:sp>
        <p:nvSpPr>
          <p:cNvPr id="39" name="object 39"/>
          <p:cNvSpPr txBox="1"/>
          <p:nvPr/>
        </p:nvSpPr>
        <p:spPr>
          <a:xfrm>
            <a:off x="1119511" y="5135615"/>
            <a:ext cx="3858895" cy="153543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需求理解：</a:t>
            </a:r>
          </a:p>
          <a:p>
            <a:pPr marL="12700">
              <a:lnSpc>
                <a:spcPct val="100000"/>
              </a:lnSpc>
              <a:spcBef>
                <a:spcPts val="280"/>
              </a:spcBef>
            </a:pPr>
            <a:r>
              <a:rPr sz="2400" spc="5" dirty="0">
                <a:latin typeface="Wingdings"/>
                <a:cs typeface="Wingdings"/>
              </a:rPr>
              <a:t></a:t>
            </a:r>
            <a:r>
              <a:rPr sz="2400" dirty="0">
                <a:latin typeface="微软雅黑"/>
                <a:cs typeface="微软雅黑"/>
              </a:rPr>
              <a:t>管理一个个零件</a:t>
            </a:r>
            <a:r>
              <a:rPr sz="2400" b="1" dirty="0">
                <a:latin typeface="微软雅黑"/>
                <a:cs typeface="微软雅黑"/>
              </a:rPr>
              <a:t>(</a:t>
            </a:r>
            <a:r>
              <a:rPr sz="1600" b="1" dirty="0">
                <a:latin typeface="微软雅黑"/>
                <a:cs typeface="微软雅黑"/>
              </a:rPr>
              <a:t>一个个</a:t>
            </a:r>
            <a:r>
              <a:rPr sz="2400" b="1" spc="-5" dirty="0">
                <a:latin typeface="微软雅黑"/>
                <a:cs typeface="微软雅黑"/>
              </a:rPr>
              <a:t>结点)</a:t>
            </a:r>
            <a:endParaRPr sz="2400" dirty="0">
              <a:latin typeface="微软雅黑"/>
              <a:cs typeface="微软雅黑"/>
            </a:endParaRPr>
          </a:p>
          <a:p>
            <a:pPr marL="12700" marR="241935">
              <a:lnSpc>
                <a:spcPct val="109800"/>
              </a:lnSpc>
            </a:pPr>
            <a:r>
              <a:rPr sz="2400" spc="5" dirty="0">
                <a:latin typeface="Wingdings"/>
                <a:cs typeface="Wingdings"/>
              </a:rPr>
              <a:t></a:t>
            </a:r>
            <a:r>
              <a:rPr sz="2400" dirty="0">
                <a:latin typeface="微软雅黑"/>
                <a:cs typeface="微软雅黑"/>
              </a:rPr>
              <a:t>管理一个零件由哪些零件 构成</a:t>
            </a:r>
            <a:r>
              <a:rPr sz="2400" b="1" dirty="0">
                <a:latin typeface="微软雅黑"/>
                <a:cs typeface="微软雅黑"/>
              </a:rPr>
              <a:t>(</a:t>
            </a:r>
            <a:r>
              <a:rPr sz="1600" b="1" dirty="0">
                <a:latin typeface="微软雅黑"/>
                <a:cs typeface="微软雅黑"/>
              </a:rPr>
              <a:t>一条</a:t>
            </a:r>
            <a:r>
              <a:rPr sz="1600" b="1" spc="-10" dirty="0">
                <a:latin typeface="微软雅黑"/>
                <a:cs typeface="微软雅黑"/>
              </a:rPr>
              <a:t>条</a:t>
            </a:r>
            <a:r>
              <a:rPr sz="2400" b="1" dirty="0">
                <a:latin typeface="微软雅黑"/>
                <a:cs typeface="微软雅黑"/>
              </a:rPr>
              <a:t>边)</a:t>
            </a:r>
            <a:endParaRPr sz="2400" dirty="0">
              <a:latin typeface="微软雅黑"/>
              <a:cs typeface="微软雅黑"/>
            </a:endParaRPr>
          </a:p>
        </p:txBody>
      </p:sp>
      <p:graphicFrame>
        <p:nvGraphicFramePr>
          <p:cNvPr id="18" name="object 18"/>
          <p:cNvGraphicFramePr>
            <a:graphicFrameLocks noGrp="1"/>
          </p:cNvGraphicFramePr>
          <p:nvPr/>
        </p:nvGraphicFramePr>
        <p:xfrm>
          <a:off x="6010351" y="2357437"/>
          <a:ext cx="3452621" cy="2110341"/>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358646">
                  <a:extLst>
                    <a:ext uri="{9D8B030D-6E8A-4147-A177-3AD203B41FA5}">
                      <a16:colId xmlns:a16="http://schemas.microsoft.com/office/drawing/2014/main" val="20002"/>
                    </a:ext>
                  </a:extLst>
                </a:gridCol>
              </a:tblGrid>
              <a:tr h="300989">
                <a:tc>
                  <a:txBody>
                    <a:bodyPr/>
                    <a:lstStyle/>
                    <a:p>
                      <a:pPr marL="100965">
                        <a:lnSpc>
                          <a:spcPct val="100000"/>
                        </a:lnSpc>
                      </a:pPr>
                      <a:r>
                        <a:rPr sz="1400" b="1" dirty="0">
                          <a:latin typeface="宋体"/>
                          <a:cs typeface="宋体"/>
                        </a:rPr>
                        <a:t>部件码</a:t>
                      </a:r>
                      <a:endParaRPr sz="140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56210">
                        <a:lnSpc>
                          <a:spcPct val="100000"/>
                        </a:lnSpc>
                      </a:pPr>
                      <a:r>
                        <a:rPr sz="1400" b="1" dirty="0">
                          <a:latin typeface="宋体"/>
                          <a:cs typeface="宋体"/>
                        </a:rPr>
                        <a:t>零部件名称</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93370">
                        <a:lnSpc>
                          <a:spcPct val="100000"/>
                        </a:lnSpc>
                      </a:pPr>
                      <a:r>
                        <a:rPr sz="1400" b="1" dirty="0">
                          <a:latin typeface="宋体"/>
                          <a:cs typeface="宋体"/>
                        </a:rPr>
                        <a:t>其他属性</a:t>
                      </a:r>
                      <a:r>
                        <a:rPr sz="1400" b="1" dirty="0">
                          <a:latin typeface="Arial"/>
                          <a:cs typeface="Arial"/>
                        </a:rPr>
                        <a:t>… </a:t>
                      </a:r>
                      <a:endParaRPr sz="14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832">
                <a:tc>
                  <a:txBody>
                    <a:bodyPr/>
                    <a:lstStyle/>
                    <a:p>
                      <a:pPr marL="6286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5910">
                        <a:lnSpc>
                          <a:spcPct val="100000"/>
                        </a:lnSpc>
                      </a:pPr>
                      <a:r>
                        <a:rPr sz="1400" b="1" spc="5" dirty="0">
                          <a:latin typeface="宋体"/>
                          <a:cs typeface="宋体"/>
                        </a:rPr>
                        <a:t>产品</a:t>
                      </a:r>
                      <a:r>
                        <a:rPr sz="1400" b="1" dirty="0">
                          <a:latin typeface="Arial"/>
                          <a:cs typeface="Arial"/>
                        </a:rPr>
                        <a:t>A</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8">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593">
                <a:tc>
                  <a:txBody>
                    <a:bodyPr/>
                    <a:lstStyle/>
                    <a:p>
                      <a:pPr marL="6286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部套</a:t>
                      </a:r>
                      <a:r>
                        <a:rPr sz="1400" b="1" spc="-5" dirty="0">
                          <a:latin typeface="Arial"/>
                          <a:cs typeface="Arial"/>
                        </a:rPr>
                        <a:t>A1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593">
                <a:tc>
                  <a:txBody>
                    <a:bodyPr/>
                    <a:lstStyle/>
                    <a:p>
                      <a:pPr marL="62865">
                        <a:lnSpc>
                          <a:spcPct val="100000"/>
                        </a:lnSpc>
                      </a:pPr>
                      <a:r>
                        <a:rPr sz="1400" b="1" dirty="0">
                          <a:latin typeface="Arial"/>
                          <a:cs typeface="Arial"/>
                        </a:rPr>
                        <a:t>P1003</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部套</a:t>
                      </a:r>
                      <a:r>
                        <a:rPr sz="1400" b="1" spc="-5" dirty="0">
                          <a:latin typeface="Arial"/>
                          <a:cs typeface="Arial"/>
                        </a:rPr>
                        <a:t>A2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212593">
                <a:tc>
                  <a:txBody>
                    <a:bodyPr/>
                    <a:lstStyle/>
                    <a:p>
                      <a:pPr marL="6286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部件</a:t>
                      </a:r>
                      <a:r>
                        <a:rPr sz="1400" b="1" spc="-5" dirty="0">
                          <a:latin typeface="Arial"/>
                          <a:cs typeface="Arial"/>
                        </a:rPr>
                        <a:t>A11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212975">
                <a:tc>
                  <a:txBody>
                    <a:bodyPr/>
                    <a:lstStyle/>
                    <a:p>
                      <a:pPr marL="62865">
                        <a:lnSpc>
                          <a:spcPct val="100000"/>
                        </a:lnSpc>
                      </a:pPr>
                      <a:r>
                        <a:rPr sz="1400" b="1" dirty="0">
                          <a:latin typeface="Arial"/>
                          <a:cs typeface="Arial"/>
                        </a:rPr>
                        <a:t>P1005</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部件</a:t>
                      </a:r>
                      <a:r>
                        <a:rPr sz="1400" b="1" spc="-5" dirty="0">
                          <a:latin typeface="Arial"/>
                          <a:cs typeface="Arial"/>
                        </a:rPr>
                        <a:t>A12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5"/>
                  </a:ext>
                </a:extLst>
              </a:tr>
              <a:tr h="212975">
                <a:tc>
                  <a:txBody>
                    <a:bodyPr/>
                    <a:lstStyle/>
                    <a:p>
                      <a:pPr marL="62865">
                        <a:lnSpc>
                          <a:spcPct val="100000"/>
                        </a:lnSpc>
                      </a:pPr>
                      <a:r>
                        <a:rPr sz="1400" b="1" spc="-5" dirty="0">
                          <a:latin typeface="Arial"/>
                          <a:cs typeface="Arial"/>
                        </a:rPr>
                        <a:t>P1006</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A111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6"/>
                  </a:ext>
                </a:extLst>
              </a:tr>
              <a:tr h="212593">
                <a:tc>
                  <a:txBody>
                    <a:bodyPr/>
                    <a:lstStyle/>
                    <a:p>
                      <a:pPr marL="62865">
                        <a:lnSpc>
                          <a:spcPct val="100000"/>
                        </a:lnSpc>
                      </a:pPr>
                      <a:r>
                        <a:rPr sz="1400" b="1" spc="-5" dirty="0">
                          <a:latin typeface="Arial"/>
                          <a:cs typeface="Arial"/>
                        </a:rPr>
                        <a:t>P1007</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7"/>
                  </a:ext>
                </a:extLst>
              </a:tr>
              <a:tr h="208448">
                <a:tc>
                  <a:txBody>
                    <a:bodyPr/>
                    <a:lstStyle/>
                    <a:p>
                      <a:pPr marL="62865">
                        <a:lnSpc>
                          <a:spcPct val="100000"/>
                        </a:lnSpc>
                      </a:pPr>
                      <a:r>
                        <a:rPr sz="1400" b="1" spc="-5" dirty="0">
                          <a:latin typeface="Arial"/>
                          <a:cs typeface="Arial"/>
                        </a:rPr>
                        <a:t>P1008</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A121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8"/>
                  </a:ext>
                </a:extLst>
              </a:tr>
            </a:tbl>
          </a:graphicData>
        </a:graphic>
      </p:graphicFrame>
      <p:graphicFrame>
        <p:nvGraphicFramePr>
          <p:cNvPr id="31" name="object 31"/>
          <p:cNvGraphicFramePr>
            <a:graphicFrameLocks noGrp="1"/>
          </p:cNvGraphicFramePr>
          <p:nvPr/>
        </p:nvGraphicFramePr>
        <p:xfrm>
          <a:off x="6056385" y="5499249"/>
          <a:ext cx="2573150" cy="1622041"/>
        </p:xfrm>
        <a:graphic>
          <a:graphicData uri="http://schemas.openxmlformats.org/drawingml/2006/table">
            <a:tbl>
              <a:tblPr firstRow="1" bandRow="1">
                <a:tableStyleId>{2D5ABB26-0587-4C30-8999-92F81FD0307C}</a:tableStyleId>
              </a:tblPr>
              <a:tblGrid>
                <a:gridCol w="679580">
                  <a:extLst>
                    <a:ext uri="{9D8B030D-6E8A-4147-A177-3AD203B41FA5}">
                      <a16:colId xmlns:a16="http://schemas.microsoft.com/office/drawing/2014/main" val="20000"/>
                    </a:ext>
                  </a:extLst>
                </a:gridCol>
                <a:gridCol w="101727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tblGrid>
              <a:tr h="258951">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0"/>
                  </a:ext>
                </a:extLst>
              </a:tr>
              <a:tr h="212975">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4</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1"/>
                  </a:ext>
                </a:extLst>
              </a:tr>
              <a:tr h="212593">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P1004</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2"/>
                  </a:ext>
                </a:extLst>
              </a:tr>
              <a:tr h="212593">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3"/>
                  </a:ext>
                </a:extLst>
              </a:tr>
              <a:tr h="212593">
                <a:tc>
                  <a:txBody>
                    <a:bodyPr/>
                    <a:lstStyle/>
                    <a:p>
                      <a:pPr marL="6667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1006</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4"/>
                  </a:ext>
                </a:extLst>
              </a:tr>
              <a:tr h="212593">
                <a:tc>
                  <a:txBody>
                    <a:bodyPr/>
                    <a:lstStyle/>
                    <a:p>
                      <a:pPr marL="6667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1007</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8</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5"/>
                  </a:ext>
                </a:extLst>
              </a:tr>
              <a:tr h="296290">
                <a:tc>
                  <a:txBody>
                    <a:bodyPr/>
                    <a:lstStyle/>
                    <a:p>
                      <a:pPr marL="66675">
                        <a:lnSpc>
                          <a:spcPct val="100000"/>
                        </a:lnSpc>
                      </a:pPr>
                      <a:r>
                        <a:rPr sz="1400" b="1" dirty="0">
                          <a:latin typeface="Arial"/>
                          <a:cs typeface="Arial"/>
                        </a:rPr>
                        <a:t>P1005</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1008</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6"/>
                  </a:ext>
                </a:extLst>
              </a:tr>
            </a:tbl>
          </a:graphicData>
        </a:graphic>
      </p:graphicFrame>
      <p:sp>
        <p:nvSpPr>
          <p:cNvPr id="41" name="标题 6">
            <a:extLst>
              <a:ext uri="{FF2B5EF4-FFF2-40B4-BE49-F238E27FC236}">
                <a16:creationId xmlns:a16="http://schemas.microsoft.com/office/drawing/2014/main" id="{36CB3EA4-8375-4843-9BB8-39F86BD3F2A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42" name="object 59">
            <a:extLst>
              <a:ext uri="{FF2B5EF4-FFF2-40B4-BE49-F238E27FC236}">
                <a16:creationId xmlns:a16="http://schemas.microsoft.com/office/drawing/2014/main" id="{4AE0DE11-52B6-4047-9159-681DA4C0382B}"/>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示例：产品结构即零件构成关系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p:bldP spid="20" grpId="0"/>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p:bldP spid="35" grpId="0"/>
      <p:bldP spid="36"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422464" y="2699753"/>
            <a:ext cx="2657475" cy="3486150"/>
          </a:xfrm>
          <a:custGeom>
            <a:avLst/>
            <a:gdLst/>
            <a:ahLst/>
            <a:cxnLst/>
            <a:rect l="l" t="t" r="r" b="b"/>
            <a:pathLst>
              <a:path w="2657475" h="3486150">
                <a:moveTo>
                  <a:pt x="0" y="0"/>
                </a:moveTo>
                <a:lnTo>
                  <a:pt x="0" y="3486150"/>
                </a:lnTo>
                <a:lnTo>
                  <a:pt x="2657094" y="3486150"/>
                </a:lnTo>
                <a:lnTo>
                  <a:pt x="2657093"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1532267" y="2577845"/>
            <a:ext cx="2657475" cy="3486150"/>
          </a:xfrm>
          <a:custGeom>
            <a:avLst/>
            <a:gdLst/>
            <a:ahLst/>
            <a:cxnLst/>
            <a:rect l="l" t="t" r="r" b="b"/>
            <a:pathLst>
              <a:path w="2657475" h="3486150">
                <a:moveTo>
                  <a:pt x="0" y="0"/>
                </a:moveTo>
                <a:lnTo>
                  <a:pt x="0" y="3486150"/>
                </a:lnTo>
                <a:lnTo>
                  <a:pt x="2657094" y="3486150"/>
                </a:lnTo>
                <a:lnTo>
                  <a:pt x="2657093" y="0"/>
                </a:lnTo>
                <a:lnTo>
                  <a:pt x="0" y="0"/>
                </a:lnTo>
                <a:close/>
              </a:path>
            </a:pathLst>
          </a:custGeom>
          <a:ln w="12700">
            <a:solidFill>
              <a:srgbClr val="DDDDDD"/>
            </a:solidFill>
          </a:ln>
        </p:spPr>
        <p:txBody>
          <a:bodyPr wrap="square" lIns="0" tIns="0" rIns="0" bIns="0" rtlCol="0"/>
          <a:lstStyle/>
          <a:p>
            <a:endParaRPr/>
          </a:p>
        </p:txBody>
      </p:sp>
      <p:sp>
        <p:nvSpPr>
          <p:cNvPr id="5" name="object 5"/>
          <p:cNvSpPr/>
          <p:nvPr/>
        </p:nvSpPr>
        <p:spPr>
          <a:xfrm>
            <a:off x="2093861" y="3054095"/>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2093861" y="333984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171579" y="2784002"/>
            <a:ext cx="1617542" cy="541174"/>
          </a:xfrm>
          <a:prstGeom prst="rect">
            <a:avLst/>
          </a:prstGeom>
        </p:spPr>
        <p:txBody>
          <a:bodyPr vert="horz" wrap="square" lIns="0" tIns="0" rIns="0" bIns="0" rtlCol="0">
            <a:spAutoFit/>
          </a:bodyPr>
          <a:lstStyle/>
          <a:p>
            <a:pPr>
              <a:lnSpc>
                <a:spcPct val="100000"/>
              </a:lnSpc>
            </a:pPr>
            <a:r>
              <a:rPr sz="1600" b="1" spc="0" dirty="0">
                <a:latin typeface="宋体"/>
                <a:cs typeface="宋体"/>
              </a:rPr>
              <a:t>零部件清</a:t>
            </a:r>
            <a:r>
              <a:rPr sz="1600" b="1" spc="-5" dirty="0">
                <a:latin typeface="宋体"/>
                <a:cs typeface="宋体"/>
              </a:rPr>
              <a:t>单</a:t>
            </a:r>
            <a:r>
              <a:rPr sz="1600" b="1" spc="-350" dirty="0">
                <a:latin typeface="宋体"/>
                <a:cs typeface="宋体"/>
              </a:rPr>
              <a:t> </a:t>
            </a:r>
            <a:r>
              <a:rPr sz="1600" b="1" dirty="0">
                <a:latin typeface="Arial"/>
                <a:cs typeface="Arial"/>
              </a:rPr>
              <a:t>/ E1</a:t>
            </a:r>
            <a:endParaRPr sz="1600" dirty="0">
              <a:latin typeface="Arial"/>
              <a:cs typeface="Arial"/>
            </a:endParaRPr>
          </a:p>
          <a:p>
            <a:pPr marL="264795">
              <a:lnSpc>
                <a:spcPts val="1595"/>
              </a:lnSpc>
              <a:spcBef>
                <a:spcPts val="680"/>
              </a:spcBef>
            </a:pPr>
            <a:r>
              <a:rPr sz="1400" b="1" spc="-10" dirty="0">
                <a:latin typeface="宋体"/>
                <a:cs typeface="宋体"/>
              </a:rPr>
              <a:t>零部件码</a:t>
            </a:r>
            <a:endParaRPr sz="1400" dirty="0">
              <a:latin typeface="宋体"/>
              <a:cs typeface="宋体"/>
            </a:endParaRPr>
          </a:p>
        </p:txBody>
      </p:sp>
      <p:sp>
        <p:nvSpPr>
          <p:cNvPr id="8" name="object 8"/>
          <p:cNvSpPr/>
          <p:nvPr/>
        </p:nvSpPr>
        <p:spPr>
          <a:xfrm>
            <a:off x="2074811" y="4882896"/>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2074811" y="541629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2084711" y="4612802"/>
            <a:ext cx="1414780" cy="690880"/>
          </a:xfrm>
          <a:prstGeom prst="rect">
            <a:avLst/>
          </a:prstGeom>
        </p:spPr>
        <p:txBody>
          <a:bodyPr vert="horz" wrap="square" lIns="0" tIns="0" rIns="0" bIns="0" rtlCol="0">
            <a:spAutoFit/>
          </a:bodyPr>
          <a:lstStyle/>
          <a:p>
            <a:pPr marL="125730" algn="ctr">
              <a:lnSpc>
                <a:spcPct val="100000"/>
              </a:lnSpc>
            </a:pPr>
            <a:r>
              <a:rPr sz="1600" b="1" spc="0" dirty="0">
                <a:latin typeface="宋体"/>
                <a:cs typeface="宋体"/>
              </a:rPr>
              <a:t>产品结</a:t>
            </a:r>
            <a:r>
              <a:rPr sz="1600" b="1" spc="-5" dirty="0">
                <a:latin typeface="宋体"/>
                <a:cs typeface="宋体"/>
              </a:rPr>
              <a:t>构</a:t>
            </a:r>
            <a:r>
              <a:rPr sz="1600" b="1" spc="-350" dirty="0">
                <a:latin typeface="宋体"/>
                <a:cs typeface="宋体"/>
              </a:rPr>
              <a:t> </a:t>
            </a:r>
            <a:r>
              <a:rPr sz="1600" b="1" dirty="0">
                <a:latin typeface="Arial"/>
                <a:cs typeface="Arial"/>
              </a:rPr>
              <a:t>/ E2</a:t>
            </a:r>
            <a:endParaRPr sz="1600">
              <a:latin typeface="Arial"/>
              <a:cs typeface="Arial"/>
            </a:endParaRPr>
          </a:p>
          <a:p>
            <a:pPr algn="ctr">
              <a:lnSpc>
                <a:spcPct val="100000"/>
              </a:lnSpc>
              <a:spcBef>
                <a:spcPts val="880"/>
              </a:spcBef>
            </a:pPr>
            <a:r>
              <a:rPr sz="1200" b="1" spc="-5" dirty="0">
                <a:latin typeface="宋体"/>
                <a:cs typeface="宋体"/>
              </a:rPr>
              <a:t>父件</a:t>
            </a:r>
            <a:r>
              <a:rPr sz="1200" b="1" dirty="0">
                <a:latin typeface="宋体"/>
                <a:cs typeface="宋体"/>
              </a:rPr>
              <a:t>号</a:t>
            </a:r>
            <a:r>
              <a:rPr sz="1200" b="1" spc="-5" dirty="0">
                <a:latin typeface="Arial"/>
                <a:cs typeface="Arial"/>
              </a:rPr>
              <a:t>.</a:t>
            </a:r>
            <a:r>
              <a:rPr sz="1200" b="1" spc="-5" dirty="0">
                <a:latin typeface="宋体"/>
                <a:cs typeface="宋体"/>
              </a:rPr>
              <a:t>零部件</a:t>
            </a:r>
            <a:r>
              <a:rPr sz="1200" b="1" dirty="0">
                <a:latin typeface="宋体"/>
                <a:cs typeface="宋体"/>
              </a:rPr>
              <a:t>码</a:t>
            </a:r>
            <a:r>
              <a:rPr sz="1200" b="1" spc="-5" dirty="0">
                <a:latin typeface="Arial"/>
                <a:cs typeface="Arial"/>
              </a:rPr>
              <a:t>(FK) </a:t>
            </a:r>
            <a:r>
              <a:rPr sz="1200" b="1" spc="-5" dirty="0">
                <a:latin typeface="宋体"/>
                <a:cs typeface="宋体"/>
              </a:rPr>
              <a:t>子件</a:t>
            </a:r>
            <a:r>
              <a:rPr sz="1200" b="1" dirty="0">
                <a:latin typeface="宋体"/>
                <a:cs typeface="宋体"/>
              </a:rPr>
              <a:t>号</a:t>
            </a:r>
            <a:r>
              <a:rPr sz="1200" b="1" spc="-5" dirty="0">
                <a:latin typeface="Arial"/>
                <a:cs typeface="Arial"/>
              </a:rPr>
              <a:t>.</a:t>
            </a:r>
            <a:r>
              <a:rPr sz="1200" b="1" spc="-5" dirty="0">
                <a:latin typeface="宋体"/>
                <a:cs typeface="宋体"/>
              </a:rPr>
              <a:t>零部件</a:t>
            </a:r>
            <a:r>
              <a:rPr sz="1200" b="1" dirty="0">
                <a:latin typeface="宋体"/>
                <a:cs typeface="宋体"/>
              </a:rPr>
              <a:t>码</a:t>
            </a:r>
            <a:r>
              <a:rPr sz="1200" b="1" spc="-5" dirty="0">
                <a:latin typeface="Arial"/>
                <a:cs typeface="Arial"/>
              </a:rPr>
              <a:t>(FK)</a:t>
            </a:r>
            <a:endParaRPr sz="1200">
              <a:latin typeface="Arial"/>
              <a:cs typeface="Arial"/>
            </a:endParaRPr>
          </a:p>
        </p:txBody>
      </p:sp>
      <p:sp>
        <p:nvSpPr>
          <p:cNvPr id="11" name="object 11"/>
          <p:cNvSpPr/>
          <p:nvPr/>
        </p:nvSpPr>
        <p:spPr>
          <a:xfrm>
            <a:off x="2455811" y="389229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12" name="object 12"/>
          <p:cNvSpPr/>
          <p:nvPr/>
        </p:nvSpPr>
        <p:spPr>
          <a:xfrm>
            <a:off x="2381185" y="4406646"/>
            <a:ext cx="131445" cy="114300"/>
          </a:xfrm>
          <a:custGeom>
            <a:avLst/>
            <a:gdLst/>
            <a:ahLst/>
            <a:cxnLst/>
            <a:rect l="l" t="t" r="r" b="b"/>
            <a:pathLst>
              <a:path w="131444" h="114300">
                <a:moveTo>
                  <a:pt x="131346" y="63606"/>
                </a:moveTo>
                <a:lnTo>
                  <a:pt x="118074" y="23902"/>
                </a:lnTo>
                <a:lnTo>
                  <a:pt x="83768" y="2263"/>
                </a:lnTo>
                <a:lnTo>
                  <a:pt x="65482" y="0"/>
                </a:lnTo>
                <a:lnTo>
                  <a:pt x="49877" y="1553"/>
                </a:lnTo>
                <a:lnTo>
                  <a:pt x="12732" y="21895"/>
                </a:lnTo>
                <a:lnTo>
                  <a:pt x="0" y="44827"/>
                </a:lnTo>
                <a:lnTo>
                  <a:pt x="921" y="60910"/>
                </a:lnTo>
                <a:lnTo>
                  <a:pt x="19615" y="97318"/>
                </a:lnTo>
                <a:lnTo>
                  <a:pt x="55641" y="113681"/>
                </a:lnTo>
                <a:lnTo>
                  <a:pt x="73230" y="112572"/>
                </a:lnTo>
                <a:lnTo>
                  <a:pt x="113549" y="95366"/>
                </a:lnTo>
                <a:lnTo>
                  <a:pt x="131346" y="63606"/>
                </a:lnTo>
                <a:close/>
              </a:path>
            </a:pathLst>
          </a:custGeom>
          <a:solidFill>
            <a:srgbClr val="00CC99"/>
          </a:solidFill>
        </p:spPr>
        <p:txBody>
          <a:bodyPr wrap="square" lIns="0" tIns="0" rIns="0" bIns="0" rtlCol="0"/>
          <a:lstStyle/>
          <a:p>
            <a:endParaRPr/>
          </a:p>
        </p:txBody>
      </p:sp>
      <p:sp>
        <p:nvSpPr>
          <p:cNvPr id="13" name="object 13"/>
          <p:cNvSpPr/>
          <p:nvPr/>
        </p:nvSpPr>
        <p:spPr>
          <a:xfrm>
            <a:off x="2381185" y="4406646"/>
            <a:ext cx="131445" cy="114300"/>
          </a:xfrm>
          <a:custGeom>
            <a:avLst/>
            <a:gdLst/>
            <a:ahLst/>
            <a:cxnLst/>
            <a:rect l="l" t="t" r="r" b="b"/>
            <a:pathLst>
              <a:path w="131444" h="114300">
                <a:moveTo>
                  <a:pt x="65482" y="0"/>
                </a:moveTo>
                <a:lnTo>
                  <a:pt x="23105" y="12870"/>
                </a:lnTo>
                <a:lnTo>
                  <a:pt x="0" y="44827"/>
                </a:lnTo>
                <a:lnTo>
                  <a:pt x="921" y="60910"/>
                </a:lnTo>
                <a:lnTo>
                  <a:pt x="19615" y="97318"/>
                </a:lnTo>
                <a:lnTo>
                  <a:pt x="55641" y="113681"/>
                </a:lnTo>
                <a:lnTo>
                  <a:pt x="73230" y="112572"/>
                </a:lnTo>
                <a:lnTo>
                  <a:pt x="113549" y="95366"/>
                </a:lnTo>
                <a:lnTo>
                  <a:pt x="131346" y="63606"/>
                </a:lnTo>
                <a:lnTo>
                  <a:pt x="129868" y="48734"/>
                </a:lnTo>
                <a:lnTo>
                  <a:pt x="108489" y="14386"/>
                </a:lnTo>
                <a:lnTo>
                  <a:pt x="69364" y="98"/>
                </a:lnTo>
                <a:lnTo>
                  <a:pt x="65482" y="0"/>
                </a:lnTo>
                <a:close/>
              </a:path>
            </a:pathLst>
          </a:custGeom>
          <a:ln w="9524">
            <a:solidFill>
              <a:srgbClr val="000000"/>
            </a:solidFill>
          </a:ln>
        </p:spPr>
        <p:txBody>
          <a:bodyPr wrap="square" lIns="0" tIns="0" rIns="0" bIns="0" rtlCol="0"/>
          <a:lstStyle/>
          <a:p>
            <a:endParaRPr/>
          </a:p>
        </p:txBody>
      </p:sp>
      <p:sp>
        <p:nvSpPr>
          <p:cNvPr id="14" name="object 14"/>
          <p:cNvSpPr/>
          <p:nvPr/>
        </p:nvSpPr>
        <p:spPr>
          <a:xfrm>
            <a:off x="3141611" y="3892296"/>
            <a:ext cx="0" cy="552450"/>
          </a:xfrm>
          <a:custGeom>
            <a:avLst/>
            <a:gdLst/>
            <a:ahLst/>
            <a:cxnLst/>
            <a:rect l="l" t="t" r="r" b="b"/>
            <a:pathLst>
              <a:path h="552450">
                <a:moveTo>
                  <a:pt x="0" y="0"/>
                </a:moveTo>
                <a:lnTo>
                  <a:pt x="0" y="552450"/>
                </a:lnTo>
              </a:path>
            </a:pathLst>
          </a:custGeom>
          <a:ln w="9525">
            <a:solidFill>
              <a:srgbClr val="000000"/>
            </a:solidFill>
          </a:ln>
        </p:spPr>
        <p:txBody>
          <a:bodyPr wrap="square" lIns="0" tIns="0" rIns="0" bIns="0" rtlCol="0"/>
          <a:lstStyle/>
          <a:p>
            <a:endParaRPr/>
          </a:p>
        </p:txBody>
      </p:sp>
      <p:sp>
        <p:nvSpPr>
          <p:cNvPr id="15" name="object 15"/>
          <p:cNvSpPr/>
          <p:nvPr/>
        </p:nvSpPr>
        <p:spPr>
          <a:xfrm>
            <a:off x="3066985" y="4406646"/>
            <a:ext cx="131445" cy="114300"/>
          </a:xfrm>
          <a:custGeom>
            <a:avLst/>
            <a:gdLst/>
            <a:ahLst/>
            <a:cxnLst/>
            <a:rect l="l" t="t" r="r" b="b"/>
            <a:pathLst>
              <a:path w="131444" h="114300">
                <a:moveTo>
                  <a:pt x="131346" y="63606"/>
                </a:moveTo>
                <a:lnTo>
                  <a:pt x="118074" y="23902"/>
                </a:lnTo>
                <a:lnTo>
                  <a:pt x="83768" y="2263"/>
                </a:lnTo>
                <a:lnTo>
                  <a:pt x="65482" y="0"/>
                </a:lnTo>
                <a:lnTo>
                  <a:pt x="49877" y="1553"/>
                </a:lnTo>
                <a:lnTo>
                  <a:pt x="12732" y="21895"/>
                </a:lnTo>
                <a:lnTo>
                  <a:pt x="0" y="44827"/>
                </a:lnTo>
                <a:lnTo>
                  <a:pt x="921" y="60910"/>
                </a:lnTo>
                <a:lnTo>
                  <a:pt x="19615" y="97318"/>
                </a:lnTo>
                <a:lnTo>
                  <a:pt x="55641" y="113681"/>
                </a:lnTo>
                <a:lnTo>
                  <a:pt x="73230" y="112572"/>
                </a:lnTo>
                <a:lnTo>
                  <a:pt x="113549" y="95366"/>
                </a:lnTo>
                <a:lnTo>
                  <a:pt x="131346" y="63606"/>
                </a:lnTo>
                <a:close/>
              </a:path>
            </a:pathLst>
          </a:custGeom>
          <a:solidFill>
            <a:srgbClr val="00CC99"/>
          </a:solidFill>
        </p:spPr>
        <p:txBody>
          <a:bodyPr wrap="square" lIns="0" tIns="0" rIns="0" bIns="0" rtlCol="0"/>
          <a:lstStyle/>
          <a:p>
            <a:endParaRPr/>
          </a:p>
        </p:txBody>
      </p:sp>
      <p:sp>
        <p:nvSpPr>
          <p:cNvPr id="16" name="object 16"/>
          <p:cNvSpPr/>
          <p:nvPr/>
        </p:nvSpPr>
        <p:spPr>
          <a:xfrm>
            <a:off x="3066985" y="4406646"/>
            <a:ext cx="131445" cy="114300"/>
          </a:xfrm>
          <a:custGeom>
            <a:avLst/>
            <a:gdLst/>
            <a:ahLst/>
            <a:cxnLst/>
            <a:rect l="l" t="t" r="r" b="b"/>
            <a:pathLst>
              <a:path w="131444" h="114300">
                <a:moveTo>
                  <a:pt x="65482" y="0"/>
                </a:moveTo>
                <a:lnTo>
                  <a:pt x="23105" y="12870"/>
                </a:lnTo>
                <a:lnTo>
                  <a:pt x="0" y="44827"/>
                </a:lnTo>
                <a:lnTo>
                  <a:pt x="921" y="60910"/>
                </a:lnTo>
                <a:lnTo>
                  <a:pt x="19615" y="97318"/>
                </a:lnTo>
                <a:lnTo>
                  <a:pt x="55641" y="113681"/>
                </a:lnTo>
                <a:lnTo>
                  <a:pt x="73230" y="112572"/>
                </a:lnTo>
                <a:lnTo>
                  <a:pt x="113549" y="95366"/>
                </a:lnTo>
                <a:lnTo>
                  <a:pt x="131346" y="63606"/>
                </a:lnTo>
                <a:lnTo>
                  <a:pt x="129868" y="48734"/>
                </a:lnTo>
                <a:lnTo>
                  <a:pt x="108489" y="14386"/>
                </a:lnTo>
                <a:lnTo>
                  <a:pt x="69364" y="98"/>
                </a:lnTo>
                <a:lnTo>
                  <a:pt x="65482" y="0"/>
                </a:lnTo>
                <a:close/>
              </a:path>
            </a:pathLst>
          </a:custGeom>
          <a:ln w="9524">
            <a:solidFill>
              <a:srgbClr val="000000"/>
            </a:solidFill>
          </a:ln>
        </p:spPr>
        <p:txBody>
          <a:bodyPr wrap="square" lIns="0" tIns="0" rIns="0" bIns="0" rtlCol="0"/>
          <a:lstStyle/>
          <a:p>
            <a:endParaRPr/>
          </a:p>
        </p:txBody>
      </p:sp>
      <p:sp>
        <p:nvSpPr>
          <p:cNvPr id="17" name="object 17"/>
          <p:cNvSpPr txBox="1"/>
          <p:nvPr/>
        </p:nvSpPr>
        <p:spPr>
          <a:xfrm>
            <a:off x="1263332" y="1506021"/>
            <a:ext cx="8477885" cy="1223412"/>
          </a:xfrm>
          <a:prstGeom prst="rect">
            <a:avLst/>
          </a:prstGeom>
        </p:spPr>
        <p:txBody>
          <a:bodyPr vert="horz" wrap="square" lIns="0" tIns="0" rIns="0" bIns="0" rtlCol="0">
            <a:spAutoFit/>
          </a:bodyPr>
          <a:lstStyle/>
          <a:p>
            <a:pPr marL="12700" marR="5080">
              <a:lnSpc>
                <a:spcPct val="130300"/>
              </a:lnSpc>
            </a:pPr>
            <a:r>
              <a:rPr sz="2000" spc="-5" dirty="0">
                <a:latin typeface="Wingdings"/>
                <a:cs typeface="Wingdings"/>
              </a:rPr>
              <a:t></a:t>
            </a:r>
            <a:r>
              <a:rPr sz="2000" b="1" spc="-5" dirty="0">
                <a:latin typeface="微软雅黑"/>
                <a:cs typeface="微软雅黑"/>
              </a:rPr>
              <a:t>作用/角色(Role</a:t>
            </a:r>
            <a:r>
              <a:rPr sz="2000" b="1" spc="-10" dirty="0">
                <a:latin typeface="微软雅黑"/>
                <a:cs typeface="微软雅黑"/>
              </a:rPr>
              <a:t>)</a:t>
            </a:r>
            <a:r>
              <a:rPr sz="2000" spc="-5" dirty="0">
                <a:latin typeface="微软雅黑"/>
                <a:cs typeface="微软雅黑"/>
              </a:rPr>
              <a:t>：当一个实体与其父实体有多种联系时，此时需使用“作 用/角色”来区分每一种联系</a:t>
            </a:r>
            <a:endParaRPr sz="2000" dirty="0">
              <a:latin typeface="微软雅黑"/>
              <a:cs typeface="微软雅黑"/>
            </a:endParaRPr>
          </a:p>
          <a:p>
            <a:pPr marL="573405">
              <a:lnSpc>
                <a:spcPct val="100000"/>
              </a:lnSpc>
              <a:spcBef>
                <a:spcPts val="935"/>
              </a:spcBef>
            </a:pPr>
            <a:r>
              <a:rPr sz="2000" b="1" u="sng" spc="-5" dirty="0">
                <a:latin typeface="微软雅黑"/>
                <a:cs typeface="微软雅黑"/>
              </a:rPr>
              <a:t>作用名.</a:t>
            </a:r>
            <a:r>
              <a:rPr sz="2000" u="sng" spc="85" dirty="0">
                <a:latin typeface="Times New Roman"/>
                <a:cs typeface="Times New Roman"/>
              </a:rPr>
              <a:t> </a:t>
            </a:r>
            <a:r>
              <a:rPr sz="2000" b="1" u="sng" spc="-5" dirty="0">
                <a:latin typeface="微软雅黑"/>
                <a:cs typeface="微软雅黑"/>
              </a:rPr>
              <a:t>继承属性名(FK)</a:t>
            </a:r>
            <a:endParaRPr sz="2000" u="sng" dirty="0">
              <a:latin typeface="微软雅黑"/>
              <a:cs typeface="微软雅黑"/>
            </a:endParaRPr>
          </a:p>
        </p:txBody>
      </p:sp>
      <p:sp>
        <p:nvSpPr>
          <p:cNvPr id="18" name="object 18"/>
          <p:cNvSpPr txBox="1"/>
          <p:nvPr/>
        </p:nvSpPr>
        <p:spPr>
          <a:xfrm>
            <a:off x="1655705" y="4063567"/>
            <a:ext cx="760730" cy="186690"/>
          </a:xfrm>
          <a:prstGeom prst="rect">
            <a:avLst/>
          </a:prstGeom>
        </p:spPr>
        <p:txBody>
          <a:bodyPr vert="horz" wrap="square" lIns="0" tIns="0" rIns="0" bIns="0" rtlCol="0">
            <a:spAutoFit/>
          </a:bodyPr>
          <a:lstStyle/>
          <a:p>
            <a:pPr>
              <a:lnSpc>
                <a:spcPts val="1664"/>
              </a:lnSpc>
            </a:pPr>
            <a:r>
              <a:rPr sz="1400" b="1" spc="-5" dirty="0">
                <a:latin typeface="宋体"/>
                <a:cs typeface="宋体"/>
              </a:rPr>
              <a:t>由</a:t>
            </a:r>
            <a:r>
              <a:rPr sz="1400" b="1" spc="-5" dirty="0">
                <a:latin typeface="Arial"/>
                <a:cs typeface="Arial"/>
              </a:rPr>
              <a:t>…</a:t>
            </a:r>
            <a:r>
              <a:rPr sz="1400" b="1" dirty="0">
                <a:latin typeface="Arial"/>
                <a:cs typeface="Arial"/>
              </a:rPr>
              <a:t> </a:t>
            </a:r>
            <a:r>
              <a:rPr sz="1400" b="1" spc="-10" dirty="0">
                <a:latin typeface="宋体"/>
                <a:cs typeface="宋体"/>
              </a:rPr>
              <a:t>构成</a:t>
            </a:r>
            <a:endParaRPr sz="1400">
              <a:latin typeface="宋体"/>
              <a:cs typeface="宋体"/>
            </a:endParaRPr>
          </a:p>
        </p:txBody>
      </p:sp>
      <p:sp>
        <p:nvSpPr>
          <p:cNvPr id="19" name="object 19"/>
          <p:cNvSpPr txBox="1"/>
          <p:nvPr/>
        </p:nvSpPr>
        <p:spPr>
          <a:xfrm>
            <a:off x="3217808" y="4044516"/>
            <a:ext cx="760730" cy="186690"/>
          </a:xfrm>
          <a:prstGeom prst="rect">
            <a:avLst/>
          </a:prstGeom>
        </p:spPr>
        <p:txBody>
          <a:bodyPr vert="horz" wrap="square" lIns="0" tIns="0" rIns="0" bIns="0" rtlCol="0">
            <a:spAutoFit/>
          </a:bodyPr>
          <a:lstStyle/>
          <a:p>
            <a:pPr>
              <a:lnSpc>
                <a:spcPts val="1664"/>
              </a:lnSpc>
            </a:pPr>
            <a:r>
              <a:rPr sz="1400" b="1" spc="-5" dirty="0">
                <a:latin typeface="宋体"/>
                <a:cs typeface="宋体"/>
              </a:rPr>
              <a:t>是</a:t>
            </a:r>
            <a:r>
              <a:rPr sz="1400" b="1" spc="-5" dirty="0">
                <a:latin typeface="Arial"/>
                <a:cs typeface="Arial"/>
              </a:rPr>
              <a:t>…</a:t>
            </a:r>
            <a:r>
              <a:rPr sz="1400" b="1" dirty="0">
                <a:latin typeface="Arial"/>
                <a:cs typeface="Arial"/>
              </a:rPr>
              <a:t> </a:t>
            </a:r>
            <a:r>
              <a:rPr sz="1400" b="1" spc="-10" dirty="0">
                <a:latin typeface="宋体"/>
                <a:cs typeface="宋体"/>
              </a:rPr>
              <a:t>构件</a:t>
            </a:r>
            <a:endParaRPr sz="1400">
              <a:latin typeface="宋体"/>
              <a:cs typeface="宋体"/>
            </a:endParaRPr>
          </a:p>
        </p:txBody>
      </p:sp>
      <p:sp>
        <p:nvSpPr>
          <p:cNvPr id="21" name="object 21"/>
          <p:cNvSpPr/>
          <p:nvPr/>
        </p:nvSpPr>
        <p:spPr>
          <a:xfrm>
            <a:off x="5743841" y="2271522"/>
            <a:ext cx="1162050" cy="457200"/>
          </a:xfrm>
          <a:custGeom>
            <a:avLst/>
            <a:gdLst/>
            <a:ahLst/>
            <a:cxnLst/>
            <a:rect l="l" t="t" r="r" b="b"/>
            <a:pathLst>
              <a:path w="1162050" h="457200">
                <a:moveTo>
                  <a:pt x="1162050" y="228599"/>
                </a:move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287" y="456443"/>
                </a:lnTo>
                <a:lnTo>
                  <a:pt x="674878" y="454214"/>
                </a:lnTo>
                <a:lnTo>
                  <a:pt x="720265" y="450570"/>
                </a:lnTo>
                <a:lnTo>
                  <a:pt x="764298" y="445568"/>
                </a:lnTo>
                <a:lnTo>
                  <a:pt x="806827" y="439269"/>
                </a:lnTo>
                <a:lnTo>
                  <a:pt x="847701" y="431729"/>
                </a:lnTo>
                <a:lnTo>
                  <a:pt x="886770" y="423007"/>
                </a:lnTo>
                <a:lnTo>
                  <a:pt x="923885" y="413162"/>
                </a:lnTo>
                <a:lnTo>
                  <a:pt x="991647" y="390334"/>
                </a:lnTo>
                <a:lnTo>
                  <a:pt x="1049786" y="363711"/>
                </a:lnTo>
                <a:lnTo>
                  <a:pt x="1097097" y="333760"/>
                </a:lnTo>
                <a:lnTo>
                  <a:pt x="1132380" y="300947"/>
                </a:lnTo>
                <a:lnTo>
                  <a:pt x="1154432" y="265738"/>
                </a:lnTo>
                <a:lnTo>
                  <a:pt x="1162050" y="228599"/>
                </a:lnTo>
                <a:close/>
              </a:path>
            </a:pathLst>
          </a:custGeom>
          <a:solidFill>
            <a:srgbClr val="CCCCFF"/>
          </a:solidFill>
        </p:spPr>
        <p:txBody>
          <a:bodyPr wrap="square" lIns="0" tIns="0" rIns="0" bIns="0" rtlCol="0"/>
          <a:lstStyle/>
          <a:p>
            <a:endParaRPr/>
          </a:p>
        </p:txBody>
      </p:sp>
      <p:sp>
        <p:nvSpPr>
          <p:cNvPr id="22" name="object 22"/>
          <p:cNvSpPr/>
          <p:nvPr/>
        </p:nvSpPr>
        <p:spPr>
          <a:xfrm>
            <a:off x="5743841" y="2271522"/>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381"/>
                </a:lnTo>
                <a:lnTo>
                  <a:pt x="16868" y="283613"/>
                </a:lnTo>
                <a:lnTo>
                  <a:pt x="45612" y="317682"/>
                </a:lnTo>
                <a:lnTo>
                  <a:pt x="86964" y="349123"/>
                </a:lnTo>
                <a:lnTo>
                  <a:pt x="139730" y="377468"/>
                </a:lnTo>
                <a:lnTo>
                  <a:pt x="202717" y="402251"/>
                </a:lnTo>
                <a:lnTo>
                  <a:pt x="274731" y="423007"/>
                </a:lnTo>
                <a:lnTo>
                  <a:pt x="313751" y="431729"/>
                </a:lnTo>
                <a:lnTo>
                  <a:pt x="354580" y="439269"/>
                </a:lnTo>
                <a:lnTo>
                  <a:pt x="397069" y="445568"/>
                </a:lnTo>
                <a:lnTo>
                  <a:pt x="441069" y="450570"/>
                </a:lnTo>
                <a:lnTo>
                  <a:pt x="486431" y="454214"/>
                </a:lnTo>
                <a:lnTo>
                  <a:pt x="533005" y="456443"/>
                </a:lnTo>
                <a:lnTo>
                  <a:pt x="580644" y="457200"/>
                </a:lnTo>
                <a:lnTo>
                  <a:pt x="628287" y="456443"/>
                </a:lnTo>
                <a:lnTo>
                  <a:pt x="674878" y="454214"/>
                </a:lnTo>
                <a:lnTo>
                  <a:pt x="720265" y="450570"/>
                </a:lnTo>
                <a:lnTo>
                  <a:pt x="764298" y="445568"/>
                </a:lnTo>
                <a:lnTo>
                  <a:pt x="806827" y="439269"/>
                </a:lnTo>
                <a:lnTo>
                  <a:pt x="847701" y="431729"/>
                </a:lnTo>
                <a:lnTo>
                  <a:pt x="886770" y="423007"/>
                </a:lnTo>
                <a:lnTo>
                  <a:pt x="923885" y="413162"/>
                </a:lnTo>
                <a:lnTo>
                  <a:pt x="991647" y="390334"/>
                </a:lnTo>
                <a:lnTo>
                  <a:pt x="1049786" y="363711"/>
                </a:lnTo>
                <a:lnTo>
                  <a:pt x="1097097" y="333760"/>
                </a:lnTo>
                <a:lnTo>
                  <a:pt x="1132380" y="300947"/>
                </a:lnTo>
                <a:lnTo>
                  <a:pt x="1154432" y="265738"/>
                </a:lnTo>
                <a:lnTo>
                  <a:pt x="1162050" y="228599"/>
                </a:lnTo>
                <a:lnTo>
                  <a:pt x="1160120" y="209818"/>
                </a:lnTo>
                <a:lnTo>
                  <a:pt x="1145135" y="173586"/>
                </a:lnTo>
                <a:lnTo>
                  <a:pt x="1116318" y="139517"/>
                </a:lnTo>
                <a:lnTo>
                  <a:pt x="1074870" y="108076"/>
                </a:lnTo>
                <a:lnTo>
                  <a:pt x="1021995" y="79731"/>
                </a:lnTo>
                <a:lnTo>
                  <a:pt x="958894" y="54948"/>
                </a:lnTo>
                <a:lnTo>
                  <a:pt x="886770" y="34192"/>
                </a:lnTo>
                <a:lnTo>
                  <a:pt x="847701" y="25470"/>
                </a:lnTo>
                <a:lnTo>
                  <a:pt x="806827" y="17930"/>
                </a:lnTo>
                <a:lnTo>
                  <a:pt x="764298" y="11631"/>
                </a:lnTo>
                <a:lnTo>
                  <a:pt x="720265" y="6629"/>
                </a:lnTo>
                <a:lnTo>
                  <a:pt x="674878" y="2985"/>
                </a:lnTo>
                <a:lnTo>
                  <a:pt x="628287" y="756"/>
                </a:lnTo>
                <a:lnTo>
                  <a:pt x="580644" y="0"/>
                </a:lnTo>
                <a:close/>
              </a:path>
            </a:pathLst>
          </a:custGeom>
          <a:ln w="9525">
            <a:solidFill>
              <a:srgbClr val="000000"/>
            </a:solidFill>
          </a:ln>
        </p:spPr>
        <p:txBody>
          <a:bodyPr wrap="square" lIns="0" tIns="0" rIns="0" bIns="0" rtlCol="0"/>
          <a:lstStyle/>
          <a:p>
            <a:endParaRPr/>
          </a:p>
        </p:txBody>
      </p:sp>
      <p:sp>
        <p:nvSpPr>
          <p:cNvPr id="24" name="object 24"/>
          <p:cNvSpPr txBox="1"/>
          <p:nvPr/>
        </p:nvSpPr>
        <p:spPr>
          <a:xfrm>
            <a:off x="5926208" y="2417114"/>
            <a:ext cx="203200"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零</a:t>
            </a:r>
            <a:endParaRPr sz="1400">
              <a:latin typeface="宋体"/>
              <a:cs typeface="宋体"/>
            </a:endParaRPr>
          </a:p>
        </p:txBody>
      </p:sp>
      <p:sp>
        <p:nvSpPr>
          <p:cNvPr id="25" name="object 25"/>
          <p:cNvSpPr txBox="1"/>
          <p:nvPr/>
        </p:nvSpPr>
        <p:spPr>
          <a:xfrm>
            <a:off x="9333121" y="2425824"/>
            <a:ext cx="252729" cy="203200"/>
          </a:xfrm>
          <a:prstGeom prst="rect">
            <a:avLst/>
          </a:prstGeom>
        </p:spPr>
        <p:txBody>
          <a:bodyPr vert="horz" wrap="square" lIns="0" tIns="0" rIns="0" bIns="0" rtlCol="0">
            <a:spAutoFit/>
          </a:bodyPr>
          <a:lstStyle/>
          <a:p>
            <a:pPr marL="12700">
              <a:lnSpc>
                <a:spcPct val="100000"/>
              </a:lnSpc>
            </a:pPr>
            <a:r>
              <a:rPr sz="1400" b="1" spc="-5" dirty="0">
                <a:latin typeface="Arial"/>
                <a:cs typeface="Arial"/>
              </a:rPr>
              <a:t>… </a:t>
            </a:r>
            <a:endParaRPr sz="1400">
              <a:latin typeface="Arial"/>
              <a:cs typeface="Arial"/>
            </a:endParaRPr>
          </a:p>
        </p:txBody>
      </p:sp>
      <p:sp>
        <p:nvSpPr>
          <p:cNvPr id="26" name="object 26"/>
          <p:cNvSpPr txBox="1"/>
          <p:nvPr/>
        </p:nvSpPr>
        <p:spPr>
          <a:xfrm>
            <a:off x="5149729" y="2941228"/>
            <a:ext cx="639445" cy="473709"/>
          </a:xfrm>
          <a:prstGeom prst="rect">
            <a:avLst/>
          </a:prstGeom>
        </p:spPr>
        <p:txBody>
          <a:bodyPr vert="horz" wrap="square" lIns="0" tIns="0" rIns="0" bIns="0" rtlCol="0">
            <a:spAutoFit/>
          </a:bodyPr>
          <a:lstStyle/>
          <a:p>
            <a:pPr marL="12700" marR="5080">
              <a:lnSpc>
                <a:spcPct val="100000"/>
              </a:lnSpc>
            </a:pPr>
            <a:r>
              <a:rPr sz="1600" b="1" dirty="0">
                <a:latin typeface="宋体"/>
                <a:cs typeface="宋体"/>
              </a:rPr>
              <a:t>零部件 </a:t>
            </a:r>
            <a:r>
              <a:rPr sz="1600" b="1" spc="0" dirty="0">
                <a:latin typeface="宋体"/>
                <a:cs typeface="宋体"/>
              </a:rPr>
              <a:t>清单</a:t>
            </a:r>
            <a:endParaRPr sz="1600">
              <a:latin typeface="宋体"/>
              <a:cs typeface="宋体"/>
            </a:endParaRPr>
          </a:p>
        </p:txBody>
      </p:sp>
      <p:sp>
        <p:nvSpPr>
          <p:cNvPr id="27" name="object 27"/>
          <p:cNvSpPr/>
          <p:nvPr/>
        </p:nvSpPr>
        <p:spPr>
          <a:xfrm>
            <a:off x="5502275" y="4970526"/>
            <a:ext cx="2438400" cy="552450"/>
          </a:xfrm>
          <a:custGeom>
            <a:avLst/>
            <a:gdLst/>
            <a:ahLst/>
            <a:cxnLst/>
            <a:rect l="l" t="t" r="r" b="b"/>
            <a:pathLst>
              <a:path w="2438400" h="552450">
                <a:moveTo>
                  <a:pt x="2438400" y="275843"/>
                </a:moveTo>
                <a:lnTo>
                  <a:pt x="2422449" y="231087"/>
                </a:lnTo>
                <a:lnTo>
                  <a:pt x="2376269" y="188634"/>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close/>
              </a:path>
            </a:pathLst>
          </a:custGeom>
          <a:solidFill>
            <a:srgbClr val="CCCCFF"/>
          </a:solidFill>
        </p:spPr>
        <p:txBody>
          <a:bodyPr wrap="square" lIns="0" tIns="0" rIns="0" bIns="0" rtlCol="0"/>
          <a:lstStyle/>
          <a:p>
            <a:endParaRPr/>
          </a:p>
        </p:txBody>
      </p:sp>
      <p:sp>
        <p:nvSpPr>
          <p:cNvPr id="28" name="object 28"/>
          <p:cNvSpPr/>
          <p:nvPr/>
        </p:nvSpPr>
        <p:spPr>
          <a:xfrm>
            <a:off x="5502275" y="4970526"/>
            <a:ext cx="2438400" cy="552450"/>
          </a:xfrm>
          <a:custGeom>
            <a:avLst/>
            <a:gdLst/>
            <a:ahLst/>
            <a:cxnLst/>
            <a:rect l="l" t="t" r="r" b="b"/>
            <a:pathLst>
              <a:path w="2438400" h="552450">
                <a:moveTo>
                  <a:pt x="1219200" y="0"/>
                </a:moveTo>
                <a:lnTo>
                  <a:pt x="1119171" y="914"/>
                </a:lnTo>
                <a:lnTo>
                  <a:pt x="1021375" y="3608"/>
                </a:lnTo>
                <a:lnTo>
                  <a:pt x="926126" y="8013"/>
                </a:lnTo>
                <a:lnTo>
                  <a:pt x="833737" y="14057"/>
                </a:lnTo>
                <a:lnTo>
                  <a:pt x="744521" y="21669"/>
                </a:lnTo>
                <a:lnTo>
                  <a:pt x="658791" y="30778"/>
                </a:lnTo>
                <a:lnTo>
                  <a:pt x="576861" y="41314"/>
                </a:lnTo>
                <a:lnTo>
                  <a:pt x="499042" y="53205"/>
                </a:lnTo>
                <a:lnTo>
                  <a:pt x="425650" y="66382"/>
                </a:lnTo>
                <a:lnTo>
                  <a:pt x="356997" y="80772"/>
                </a:lnTo>
                <a:lnTo>
                  <a:pt x="293395" y="96304"/>
                </a:lnTo>
                <a:lnTo>
                  <a:pt x="235159" y="112910"/>
                </a:lnTo>
                <a:lnTo>
                  <a:pt x="182601" y="130516"/>
                </a:lnTo>
                <a:lnTo>
                  <a:pt x="136035" y="149053"/>
                </a:lnTo>
                <a:lnTo>
                  <a:pt x="95773" y="168449"/>
                </a:lnTo>
                <a:lnTo>
                  <a:pt x="62130" y="188634"/>
                </a:lnTo>
                <a:lnTo>
                  <a:pt x="15950" y="231087"/>
                </a:lnTo>
                <a:lnTo>
                  <a:pt x="0" y="275844"/>
                </a:lnTo>
                <a:lnTo>
                  <a:pt x="4039" y="298480"/>
                </a:lnTo>
                <a:lnTo>
                  <a:pt x="35418" y="342196"/>
                </a:lnTo>
                <a:lnTo>
                  <a:pt x="95773" y="383357"/>
                </a:lnTo>
                <a:lnTo>
                  <a:pt x="136035" y="402799"/>
                </a:lnTo>
                <a:lnTo>
                  <a:pt x="182601" y="421386"/>
                </a:lnTo>
                <a:lnTo>
                  <a:pt x="235159" y="439046"/>
                </a:lnTo>
                <a:lnTo>
                  <a:pt x="293395" y="455707"/>
                </a:lnTo>
                <a:lnTo>
                  <a:pt x="356997" y="471297"/>
                </a:lnTo>
                <a:lnTo>
                  <a:pt x="425650" y="485743"/>
                </a:lnTo>
                <a:lnTo>
                  <a:pt x="499042" y="498975"/>
                </a:lnTo>
                <a:lnTo>
                  <a:pt x="576861" y="510920"/>
                </a:lnTo>
                <a:lnTo>
                  <a:pt x="658791" y="521506"/>
                </a:lnTo>
                <a:lnTo>
                  <a:pt x="744521" y="530661"/>
                </a:lnTo>
                <a:lnTo>
                  <a:pt x="833737" y="538313"/>
                </a:lnTo>
                <a:lnTo>
                  <a:pt x="926126" y="544390"/>
                </a:lnTo>
                <a:lnTo>
                  <a:pt x="1021375" y="548819"/>
                </a:lnTo>
                <a:lnTo>
                  <a:pt x="1119171" y="551530"/>
                </a:lnTo>
                <a:lnTo>
                  <a:pt x="1219200" y="552450"/>
                </a:lnTo>
                <a:lnTo>
                  <a:pt x="1319228" y="551530"/>
                </a:lnTo>
                <a:lnTo>
                  <a:pt x="1417024" y="548819"/>
                </a:lnTo>
                <a:lnTo>
                  <a:pt x="1512273" y="544390"/>
                </a:lnTo>
                <a:lnTo>
                  <a:pt x="1604662" y="538313"/>
                </a:lnTo>
                <a:lnTo>
                  <a:pt x="1693878" y="530661"/>
                </a:lnTo>
                <a:lnTo>
                  <a:pt x="1779608" y="521506"/>
                </a:lnTo>
                <a:lnTo>
                  <a:pt x="1861538" y="510920"/>
                </a:lnTo>
                <a:lnTo>
                  <a:pt x="1939357" y="498975"/>
                </a:lnTo>
                <a:lnTo>
                  <a:pt x="2012749" y="485743"/>
                </a:lnTo>
                <a:lnTo>
                  <a:pt x="2081402" y="471296"/>
                </a:lnTo>
                <a:lnTo>
                  <a:pt x="2145004" y="455707"/>
                </a:lnTo>
                <a:lnTo>
                  <a:pt x="2203240" y="439046"/>
                </a:lnTo>
                <a:lnTo>
                  <a:pt x="2255798" y="421386"/>
                </a:lnTo>
                <a:lnTo>
                  <a:pt x="2302364" y="402799"/>
                </a:lnTo>
                <a:lnTo>
                  <a:pt x="2342626" y="383357"/>
                </a:lnTo>
                <a:lnTo>
                  <a:pt x="2376269" y="363132"/>
                </a:lnTo>
                <a:lnTo>
                  <a:pt x="2422449" y="320622"/>
                </a:lnTo>
                <a:lnTo>
                  <a:pt x="2438400" y="275843"/>
                </a:lnTo>
                <a:lnTo>
                  <a:pt x="2434360" y="253212"/>
                </a:lnTo>
                <a:lnTo>
                  <a:pt x="2402981" y="209537"/>
                </a:lnTo>
                <a:lnTo>
                  <a:pt x="2342626" y="168449"/>
                </a:lnTo>
                <a:lnTo>
                  <a:pt x="2302364" y="149053"/>
                </a:lnTo>
                <a:lnTo>
                  <a:pt x="2255798" y="130516"/>
                </a:lnTo>
                <a:lnTo>
                  <a:pt x="2203240" y="112910"/>
                </a:lnTo>
                <a:lnTo>
                  <a:pt x="2145004" y="96304"/>
                </a:lnTo>
                <a:lnTo>
                  <a:pt x="2081402" y="80771"/>
                </a:lnTo>
                <a:lnTo>
                  <a:pt x="2012749" y="66382"/>
                </a:lnTo>
                <a:lnTo>
                  <a:pt x="1939357" y="53205"/>
                </a:lnTo>
                <a:lnTo>
                  <a:pt x="1861538" y="41314"/>
                </a:lnTo>
                <a:lnTo>
                  <a:pt x="1779608" y="30778"/>
                </a:lnTo>
                <a:lnTo>
                  <a:pt x="1693878" y="21669"/>
                </a:lnTo>
                <a:lnTo>
                  <a:pt x="1604662" y="14057"/>
                </a:lnTo>
                <a:lnTo>
                  <a:pt x="1512273" y="8013"/>
                </a:lnTo>
                <a:lnTo>
                  <a:pt x="1417024" y="3608"/>
                </a:lnTo>
                <a:lnTo>
                  <a:pt x="1319228" y="914"/>
                </a:lnTo>
                <a:lnTo>
                  <a:pt x="1219200" y="0"/>
                </a:lnTo>
                <a:close/>
              </a:path>
            </a:pathLst>
          </a:custGeom>
          <a:ln w="9525">
            <a:solidFill>
              <a:srgbClr val="000000"/>
            </a:solidFill>
          </a:ln>
        </p:spPr>
        <p:txBody>
          <a:bodyPr wrap="square" lIns="0" tIns="0" rIns="0" bIns="0" rtlCol="0"/>
          <a:lstStyle/>
          <a:p>
            <a:endParaRPr/>
          </a:p>
        </p:txBody>
      </p:sp>
      <p:sp>
        <p:nvSpPr>
          <p:cNvPr id="29" name="object 29"/>
          <p:cNvSpPr/>
          <p:nvPr/>
        </p:nvSpPr>
        <p:spPr>
          <a:xfrm>
            <a:off x="5711825" y="5027676"/>
            <a:ext cx="1066800" cy="457200"/>
          </a:xfrm>
          <a:custGeom>
            <a:avLst/>
            <a:gdLst/>
            <a:ahLst/>
            <a:cxnLst/>
            <a:rect l="l" t="t" r="r" b="b"/>
            <a:pathLst>
              <a:path w="1066800" h="457200">
                <a:moveTo>
                  <a:pt x="1066800" y="228599"/>
                </a:move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close/>
              </a:path>
            </a:pathLst>
          </a:custGeom>
          <a:solidFill>
            <a:srgbClr val="FF99FF"/>
          </a:solidFill>
        </p:spPr>
        <p:txBody>
          <a:bodyPr wrap="square" lIns="0" tIns="0" rIns="0" bIns="0" rtlCol="0"/>
          <a:lstStyle/>
          <a:p>
            <a:endParaRPr/>
          </a:p>
        </p:txBody>
      </p:sp>
      <p:sp>
        <p:nvSpPr>
          <p:cNvPr id="30" name="object 30"/>
          <p:cNvSpPr/>
          <p:nvPr/>
        </p:nvSpPr>
        <p:spPr>
          <a:xfrm>
            <a:off x="5711825" y="5027676"/>
            <a:ext cx="1066800" cy="457200"/>
          </a:xfrm>
          <a:custGeom>
            <a:avLst/>
            <a:gdLst/>
            <a:ahLst/>
            <a:cxnLst/>
            <a:rect l="l" t="t" r="r" b="b"/>
            <a:pathLst>
              <a:path w="1066800" h="457200">
                <a:moveTo>
                  <a:pt x="533400" y="0"/>
                </a:move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lnTo>
                  <a:pt x="1065033" y="209818"/>
                </a:ln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close/>
              </a:path>
            </a:pathLst>
          </a:custGeom>
          <a:ln w="9525">
            <a:solidFill>
              <a:srgbClr val="000000"/>
            </a:solidFill>
          </a:ln>
        </p:spPr>
        <p:txBody>
          <a:bodyPr wrap="square" lIns="0" tIns="0" rIns="0" bIns="0" rtlCol="0"/>
          <a:lstStyle/>
          <a:p>
            <a:endParaRPr/>
          </a:p>
        </p:txBody>
      </p:sp>
      <p:sp>
        <p:nvSpPr>
          <p:cNvPr id="31" name="object 31"/>
          <p:cNvSpPr/>
          <p:nvPr/>
        </p:nvSpPr>
        <p:spPr>
          <a:xfrm>
            <a:off x="6059309" y="5136641"/>
            <a:ext cx="3034665" cy="0"/>
          </a:xfrm>
          <a:custGeom>
            <a:avLst/>
            <a:gdLst/>
            <a:ahLst/>
            <a:cxnLst/>
            <a:rect l="l" t="t" r="r" b="b"/>
            <a:pathLst>
              <a:path w="3034665">
                <a:moveTo>
                  <a:pt x="0" y="0"/>
                </a:moveTo>
                <a:lnTo>
                  <a:pt x="3034284" y="0"/>
                </a:lnTo>
              </a:path>
            </a:pathLst>
          </a:custGeom>
          <a:ln w="9525">
            <a:solidFill>
              <a:srgbClr val="000000"/>
            </a:solidFill>
          </a:ln>
        </p:spPr>
        <p:txBody>
          <a:bodyPr wrap="square" lIns="0" tIns="0" rIns="0" bIns="0" rtlCol="0"/>
          <a:lstStyle/>
          <a:p>
            <a:endParaRPr/>
          </a:p>
        </p:txBody>
      </p:sp>
      <p:sp>
        <p:nvSpPr>
          <p:cNvPr id="32" name="object 32"/>
          <p:cNvSpPr/>
          <p:nvPr/>
        </p:nvSpPr>
        <p:spPr>
          <a:xfrm>
            <a:off x="6059309" y="5438394"/>
            <a:ext cx="3013710" cy="0"/>
          </a:xfrm>
          <a:custGeom>
            <a:avLst/>
            <a:gdLst/>
            <a:ahLst/>
            <a:cxnLst/>
            <a:rect l="l" t="t" r="r" b="b"/>
            <a:pathLst>
              <a:path w="3013709">
                <a:moveTo>
                  <a:pt x="0" y="0"/>
                </a:moveTo>
                <a:lnTo>
                  <a:pt x="3013710" y="0"/>
                </a:lnTo>
              </a:path>
            </a:pathLst>
          </a:custGeom>
          <a:ln w="9525">
            <a:solidFill>
              <a:srgbClr val="000000"/>
            </a:solidFill>
          </a:ln>
        </p:spPr>
        <p:txBody>
          <a:bodyPr wrap="square" lIns="0" tIns="0" rIns="0" bIns="0" rtlCol="0"/>
          <a:lstStyle/>
          <a:p>
            <a:endParaRPr/>
          </a:p>
        </p:txBody>
      </p:sp>
      <p:sp>
        <p:nvSpPr>
          <p:cNvPr id="33" name="object 33"/>
          <p:cNvSpPr/>
          <p:nvPr/>
        </p:nvSpPr>
        <p:spPr>
          <a:xfrm>
            <a:off x="7753236" y="5136641"/>
            <a:ext cx="0" cy="1965325"/>
          </a:xfrm>
          <a:custGeom>
            <a:avLst/>
            <a:gdLst/>
            <a:ahLst/>
            <a:cxnLst/>
            <a:rect l="l" t="t" r="r" b="b"/>
            <a:pathLst>
              <a:path h="1965325">
                <a:moveTo>
                  <a:pt x="0" y="0"/>
                </a:moveTo>
                <a:lnTo>
                  <a:pt x="0" y="1965197"/>
                </a:lnTo>
              </a:path>
            </a:pathLst>
          </a:custGeom>
          <a:ln w="9525">
            <a:solidFill>
              <a:srgbClr val="000000"/>
            </a:solidFill>
          </a:ln>
        </p:spPr>
        <p:txBody>
          <a:bodyPr wrap="square" lIns="0" tIns="0" rIns="0" bIns="0" rtlCol="0"/>
          <a:lstStyle/>
          <a:p>
            <a:endParaRPr/>
          </a:p>
        </p:txBody>
      </p:sp>
      <p:sp>
        <p:nvSpPr>
          <p:cNvPr id="34" name="object 34"/>
          <p:cNvSpPr/>
          <p:nvPr/>
        </p:nvSpPr>
        <p:spPr>
          <a:xfrm>
            <a:off x="8629536" y="5152644"/>
            <a:ext cx="0" cy="1965325"/>
          </a:xfrm>
          <a:custGeom>
            <a:avLst/>
            <a:gdLst/>
            <a:ahLst/>
            <a:cxnLst/>
            <a:rect l="l" t="t" r="r" b="b"/>
            <a:pathLst>
              <a:path h="1965325">
                <a:moveTo>
                  <a:pt x="0" y="0"/>
                </a:moveTo>
                <a:lnTo>
                  <a:pt x="0" y="1965197"/>
                </a:lnTo>
              </a:path>
            </a:pathLst>
          </a:custGeom>
          <a:ln w="9525">
            <a:solidFill>
              <a:srgbClr val="000000"/>
            </a:solidFill>
          </a:ln>
        </p:spPr>
        <p:txBody>
          <a:bodyPr wrap="square" lIns="0" tIns="0" rIns="0" bIns="0" rtlCol="0"/>
          <a:lstStyle/>
          <a:p>
            <a:endParaRPr/>
          </a:p>
        </p:txBody>
      </p:sp>
      <p:sp>
        <p:nvSpPr>
          <p:cNvPr id="35" name="object 35"/>
          <p:cNvSpPr/>
          <p:nvPr/>
        </p:nvSpPr>
        <p:spPr>
          <a:xfrm>
            <a:off x="6735965" y="5136641"/>
            <a:ext cx="0" cy="1910714"/>
          </a:xfrm>
          <a:custGeom>
            <a:avLst/>
            <a:gdLst/>
            <a:ahLst/>
            <a:cxnLst/>
            <a:rect l="l" t="t" r="r" b="b"/>
            <a:pathLst>
              <a:path h="1910715">
                <a:moveTo>
                  <a:pt x="0" y="0"/>
                </a:moveTo>
                <a:lnTo>
                  <a:pt x="0" y="1910333"/>
                </a:lnTo>
              </a:path>
            </a:pathLst>
          </a:custGeom>
          <a:ln w="9525">
            <a:solidFill>
              <a:srgbClr val="000000"/>
            </a:solidFill>
          </a:ln>
        </p:spPr>
        <p:txBody>
          <a:bodyPr wrap="square" lIns="0" tIns="0" rIns="0" bIns="0" rtlCol="0"/>
          <a:lstStyle/>
          <a:p>
            <a:endParaRPr/>
          </a:p>
        </p:txBody>
      </p:sp>
      <p:sp>
        <p:nvSpPr>
          <p:cNvPr id="37" name="object 37"/>
          <p:cNvSpPr/>
          <p:nvPr/>
        </p:nvSpPr>
        <p:spPr>
          <a:xfrm>
            <a:off x="6683375" y="5008626"/>
            <a:ext cx="1066800" cy="457200"/>
          </a:xfrm>
          <a:custGeom>
            <a:avLst/>
            <a:gdLst/>
            <a:ahLst/>
            <a:cxnLst/>
            <a:rect l="l" t="t" r="r" b="b"/>
            <a:pathLst>
              <a:path w="1066800" h="457200">
                <a:moveTo>
                  <a:pt x="1066800" y="228599"/>
                </a:move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close/>
              </a:path>
            </a:pathLst>
          </a:custGeom>
          <a:solidFill>
            <a:srgbClr val="FF99FF"/>
          </a:solidFill>
        </p:spPr>
        <p:txBody>
          <a:bodyPr wrap="square" lIns="0" tIns="0" rIns="0" bIns="0" rtlCol="0"/>
          <a:lstStyle/>
          <a:p>
            <a:endParaRPr/>
          </a:p>
        </p:txBody>
      </p:sp>
      <p:sp>
        <p:nvSpPr>
          <p:cNvPr id="38" name="object 38"/>
          <p:cNvSpPr/>
          <p:nvPr/>
        </p:nvSpPr>
        <p:spPr>
          <a:xfrm>
            <a:off x="6683375" y="5008626"/>
            <a:ext cx="1066800" cy="457200"/>
          </a:xfrm>
          <a:custGeom>
            <a:avLst/>
            <a:gdLst/>
            <a:ahLst/>
            <a:cxnLst/>
            <a:rect l="l" t="t" r="r" b="b"/>
            <a:pathLst>
              <a:path w="1066800" h="457200">
                <a:moveTo>
                  <a:pt x="533400" y="0"/>
                </a:moveTo>
                <a:lnTo>
                  <a:pt x="489714" y="756"/>
                </a:lnTo>
                <a:lnTo>
                  <a:pt x="446990" y="2985"/>
                </a:lnTo>
                <a:lnTo>
                  <a:pt x="405366" y="6629"/>
                </a:lnTo>
                <a:lnTo>
                  <a:pt x="364979" y="11631"/>
                </a:lnTo>
                <a:lnTo>
                  <a:pt x="325969" y="17930"/>
                </a:lnTo>
                <a:lnTo>
                  <a:pt x="288473" y="25470"/>
                </a:lnTo>
                <a:lnTo>
                  <a:pt x="218578" y="44037"/>
                </a:lnTo>
                <a:lnTo>
                  <a:pt x="156400" y="66865"/>
                </a:lnTo>
                <a:lnTo>
                  <a:pt x="103046" y="93488"/>
                </a:lnTo>
                <a:lnTo>
                  <a:pt x="59623" y="123439"/>
                </a:lnTo>
                <a:lnTo>
                  <a:pt x="27236" y="156252"/>
                </a:lnTo>
                <a:lnTo>
                  <a:pt x="6993" y="191461"/>
                </a:lnTo>
                <a:lnTo>
                  <a:pt x="0" y="228600"/>
                </a:lnTo>
                <a:lnTo>
                  <a:pt x="1771" y="247278"/>
                </a:lnTo>
                <a:lnTo>
                  <a:pt x="15528" y="283365"/>
                </a:lnTo>
                <a:lnTo>
                  <a:pt x="41981" y="317361"/>
                </a:lnTo>
                <a:lnTo>
                  <a:pt x="80024" y="348785"/>
                </a:lnTo>
                <a:lnTo>
                  <a:pt x="128551" y="377157"/>
                </a:lnTo>
                <a:lnTo>
                  <a:pt x="186455" y="401997"/>
                </a:lnTo>
                <a:lnTo>
                  <a:pt x="252630" y="422825"/>
                </a:lnTo>
                <a:lnTo>
                  <a:pt x="325969" y="439162"/>
                </a:lnTo>
                <a:lnTo>
                  <a:pt x="364979" y="445495"/>
                </a:lnTo>
                <a:lnTo>
                  <a:pt x="405366" y="450526"/>
                </a:lnTo>
                <a:lnTo>
                  <a:pt x="446990" y="454193"/>
                </a:lnTo>
                <a:lnTo>
                  <a:pt x="489714" y="456438"/>
                </a:lnTo>
                <a:lnTo>
                  <a:pt x="533400" y="457200"/>
                </a:lnTo>
                <a:lnTo>
                  <a:pt x="577188" y="456438"/>
                </a:lnTo>
                <a:lnTo>
                  <a:pt x="619994" y="454193"/>
                </a:lnTo>
                <a:lnTo>
                  <a:pt x="661681" y="450526"/>
                </a:lnTo>
                <a:lnTo>
                  <a:pt x="702112" y="445495"/>
                </a:lnTo>
                <a:lnTo>
                  <a:pt x="741152" y="439162"/>
                </a:lnTo>
                <a:lnTo>
                  <a:pt x="778662" y="431585"/>
                </a:lnTo>
                <a:lnTo>
                  <a:pt x="848551" y="412943"/>
                </a:lnTo>
                <a:lnTo>
                  <a:pt x="910685" y="390048"/>
                </a:lnTo>
                <a:lnTo>
                  <a:pt x="963972" y="363382"/>
                </a:lnTo>
                <a:lnTo>
                  <a:pt x="1007320" y="333424"/>
                </a:lnTo>
                <a:lnTo>
                  <a:pt x="1039636" y="300654"/>
                </a:lnTo>
                <a:lnTo>
                  <a:pt x="1059826" y="265553"/>
                </a:lnTo>
                <a:lnTo>
                  <a:pt x="1066800" y="228599"/>
                </a:lnTo>
                <a:lnTo>
                  <a:pt x="1065033" y="209818"/>
                </a:lnTo>
                <a:lnTo>
                  <a:pt x="1051315" y="173586"/>
                </a:lnTo>
                <a:lnTo>
                  <a:pt x="1024925" y="139517"/>
                </a:lnTo>
                <a:lnTo>
                  <a:pt x="986957" y="108076"/>
                </a:lnTo>
                <a:lnTo>
                  <a:pt x="938503" y="79731"/>
                </a:lnTo>
                <a:lnTo>
                  <a:pt x="880655" y="54948"/>
                </a:lnTo>
                <a:lnTo>
                  <a:pt x="814507" y="34192"/>
                </a:lnTo>
                <a:lnTo>
                  <a:pt x="741152" y="17930"/>
                </a:lnTo>
                <a:lnTo>
                  <a:pt x="702112" y="11631"/>
                </a:lnTo>
                <a:lnTo>
                  <a:pt x="661681" y="6629"/>
                </a:lnTo>
                <a:lnTo>
                  <a:pt x="619994" y="2985"/>
                </a:lnTo>
                <a:lnTo>
                  <a:pt x="577188" y="756"/>
                </a:lnTo>
                <a:lnTo>
                  <a:pt x="533400" y="0"/>
                </a:lnTo>
                <a:close/>
              </a:path>
            </a:pathLst>
          </a:custGeom>
          <a:ln w="9525">
            <a:solidFill>
              <a:srgbClr val="000000"/>
            </a:solidFill>
          </a:ln>
        </p:spPr>
        <p:txBody>
          <a:bodyPr wrap="square" lIns="0" tIns="0" rIns="0" bIns="0" rtlCol="0"/>
          <a:lstStyle/>
          <a:p>
            <a:endParaRPr/>
          </a:p>
        </p:txBody>
      </p:sp>
      <p:sp>
        <p:nvSpPr>
          <p:cNvPr id="39" name="object 39"/>
          <p:cNvSpPr txBox="1"/>
          <p:nvPr/>
        </p:nvSpPr>
        <p:spPr>
          <a:xfrm>
            <a:off x="6122803" y="5192343"/>
            <a:ext cx="1389380" cy="203200"/>
          </a:xfrm>
          <a:prstGeom prst="rect">
            <a:avLst/>
          </a:prstGeom>
        </p:spPr>
        <p:txBody>
          <a:bodyPr vert="horz" wrap="square" lIns="0" tIns="0" rIns="0" bIns="0" rtlCol="0">
            <a:spAutoFit/>
          </a:bodyPr>
          <a:lstStyle/>
          <a:p>
            <a:pPr marL="12700">
              <a:lnSpc>
                <a:spcPct val="100000"/>
              </a:lnSpc>
              <a:tabLst>
                <a:tab pos="842010" algn="l"/>
              </a:tabLst>
            </a:pPr>
            <a:r>
              <a:rPr sz="1400" b="1" spc="-5" dirty="0">
                <a:latin typeface="宋体"/>
                <a:cs typeface="宋体"/>
              </a:rPr>
              <a:t>父件</a:t>
            </a:r>
            <a:r>
              <a:rPr sz="1400" b="1" spc="-10" dirty="0">
                <a:latin typeface="宋体"/>
                <a:cs typeface="宋体"/>
              </a:rPr>
              <a:t>号</a:t>
            </a:r>
            <a:r>
              <a:rPr sz="1400" b="1" dirty="0">
                <a:latin typeface="宋体"/>
                <a:cs typeface="宋体"/>
              </a:rPr>
              <a:t>	</a:t>
            </a:r>
            <a:r>
              <a:rPr sz="1400" b="1" spc="-10" dirty="0">
                <a:latin typeface="宋体"/>
                <a:cs typeface="宋体"/>
              </a:rPr>
              <a:t>子</a:t>
            </a:r>
            <a:r>
              <a:rPr sz="1400" b="1" spc="-5" dirty="0">
                <a:latin typeface="宋体"/>
                <a:cs typeface="宋体"/>
              </a:rPr>
              <a:t>件号</a:t>
            </a:r>
            <a:endParaRPr sz="1400">
              <a:latin typeface="宋体"/>
              <a:cs typeface="宋体"/>
            </a:endParaRPr>
          </a:p>
        </p:txBody>
      </p:sp>
      <p:sp>
        <p:nvSpPr>
          <p:cNvPr id="40" name="object 40"/>
          <p:cNvSpPr txBox="1"/>
          <p:nvPr/>
        </p:nvSpPr>
        <p:spPr>
          <a:xfrm>
            <a:off x="7951989" y="5192343"/>
            <a:ext cx="382270" cy="203200"/>
          </a:xfrm>
          <a:prstGeom prst="rect">
            <a:avLst/>
          </a:prstGeom>
        </p:spPr>
        <p:txBody>
          <a:bodyPr vert="horz" wrap="square" lIns="0" tIns="0" rIns="0" bIns="0" rtlCol="0">
            <a:spAutoFit/>
          </a:bodyPr>
          <a:lstStyle/>
          <a:p>
            <a:pPr marL="12700">
              <a:lnSpc>
                <a:spcPct val="100000"/>
              </a:lnSpc>
            </a:pPr>
            <a:r>
              <a:rPr sz="1400" b="1" spc="-5" dirty="0">
                <a:latin typeface="宋体"/>
                <a:cs typeface="宋体"/>
              </a:rPr>
              <a:t>数量</a:t>
            </a:r>
            <a:endParaRPr sz="1400">
              <a:latin typeface="宋体"/>
              <a:cs typeface="宋体"/>
            </a:endParaRPr>
          </a:p>
        </p:txBody>
      </p:sp>
      <p:sp>
        <p:nvSpPr>
          <p:cNvPr id="41" name="object 41"/>
          <p:cNvSpPr/>
          <p:nvPr/>
        </p:nvSpPr>
        <p:spPr>
          <a:xfrm>
            <a:off x="1689239" y="6185927"/>
            <a:ext cx="2340610" cy="704850"/>
          </a:xfrm>
          <a:custGeom>
            <a:avLst/>
            <a:gdLst/>
            <a:ahLst/>
            <a:cxnLst/>
            <a:rect l="l" t="t" r="r" b="b"/>
            <a:pathLst>
              <a:path w="2340610" h="704850">
                <a:moveTo>
                  <a:pt x="2340102" y="118098"/>
                </a:moveTo>
                <a:lnTo>
                  <a:pt x="2332326" y="75620"/>
                </a:lnTo>
                <a:lnTo>
                  <a:pt x="2310934" y="40061"/>
                </a:lnTo>
                <a:lnTo>
                  <a:pt x="2278829" y="14269"/>
                </a:lnTo>
                <a:lnTo>
                  <a:pt x="2238916" y="1095"/>
                </a:lnTo>
                <a:lnTo>
                  <a:pt x="2224379" y="0"/>
                </a:lnTo>
                <a:lnTo>
                  <a:pt x="116347" y="50"/>
                </a:lnTo>
                <a:lnTo>
                  <a:pt x="75282" y="7774"/>
                </a:lnTo>
                <a:lnTo>
                  <a:pt x="39950" y="29229"/>
                </a:lnTo>
                <a:lnTo>
                  <a:pt x="14257" y="61507"/>
                </a:lnTo>
                <a:lnTo>
                  <a:pt x="1105" y="101758"/>
                </a:lnTo>
                <a:lnTo>
                  <a:pt x="0" y="587490"/>
                </a:lnTo>
                <a:lnTo>
                  <a:pt x="905" y="602128"/>
                </a:lnTo>
                <a:lnTo>
                  <a:pt x="13621" y="642384"/>
                </a:lnTo>
                <a:lnTo>
                  <a:pt x="39055" y="674876"/>
                </a:lnTo>
                <a:lnTo>
                  <a:pt x="74274" y="696670"/>
                </a:lnTo>
                <a:lnTo>
                  <a:pt x="116347" y="704834"/>
                </a:lnTo>
                <a:lnTo>
                  <a:pt x="2224379" y="704738"/>
                </a:lnTo>
                <a:lnTo>
                  <a:pt x="2264947" y="697013"/>
                </a:lnTo>
                <a:lnTo>
                  <a:pt x="2300352" y="675493"/>
                </a:lnTo>
                <a:lnTo>
                  <a:pt x="2326038" y="643210"/>
                </a:lnTo>
                <a:lnTo>
                  <a:pt x="2339071" y="603096"/>
                </a:lnTo>
                <a:lnTo>
                  <a:pt x="2340102" y="118098"/>
                </a:lnTo>
                <a:close/>
              </a:path>
            </a:pathLst>
          </a:custGeom>
          <a:solidFill>
            <a:srgbClr val="B90000"/>
          </a:solidFill>
        </p:spPr>
        <p:txBody>
          <a:bodyPr wrap="square" lIns="0" tIns="0" rIns="0" bIns="0" rtlCol="0"/>
          <a:lstStyle/>
          <a:p>
            <a:endParaRPr/>
          </a:p>
        </p:txBody>
      </p:sp>
      <p:sp>
        <p:nvSpPr>
          <p:cNvPr id="42" name="object 42"/>
          <p:cNvSpPr/>
          <p:nvPr/>
        </p:nvSpPr>
        <p:spPr>
          <a:xfrm>
            <a:off x="1781441" y="6243065"/>
            <a:ext cx="2170430" cy="590550"/>
          </a:xfrm>
          <a:custGeom>
            <a:avLst/>
            <a:gdLst/>
            <a:ahLst/>
            <a:cxnLst/>
            <a:rect l="l" t="t" r="r" b="b"/>
            <a:pathLst>
              <a:path w="2170429" h="590550">
                <a:moveTo>
                  <a:pt x="2170176" y="99059"/>
                </a:moveTo>
                <a:lnTo>
                  <a:pt x="2160991" y="57192"/>
                </a:lnTo>
                <a:lnTo>
                  <a:pt x="2136228" y="24188"/>
                </a:lnTo>
                <a:lnTo>
                  <a:pt x="2100073" y="4143"/>
                </a:lnTo>
                <a:lnTo>
                  <a:pt x="98298" y="0"/>
                </a:lnTo>
                <a:lnTo>
                  <a:pt x="83799" y="1072"/>
                </a:lnTo>
                <a:lnTo>
                  <a:pt x="44807" y="15951"/>
                </a:lnTo>
                <a:lnTo>
                  <a:pt x="15828" y="45137"/>
                </a:lnTo>
                <a:lnTo>
                  <a:pt x="1048" y="84536"/>
                </a:lnTo>
                <a:lnTo>
                  <a:pt x="0" y="492252"/>
                </a:lnTo>
                <a:lnTo>
                  <a:pt x="1080" y="506978"/>
                </a:lnTo>
                <a:lnTo>
                  <a:pt x="16032" y="546258"/>
                </a:lnTo>
                <a:lnTo>
                  <a:pt x="45255" y="575115"/>
                </a:lnTo>
                <a:lnTo>
                  <a:pt x="84514" y="589597"/>
                </a:lnTo>
                <a:lnTo>
                  <a:pt x="2071878" y="590549"/>
                </a:lnTo>
                <a:lnTo>
                  <a:pt x="2086431" y="589486"/>
                </a:lnTo>
                <a:lnTo>
                  <a:pt x="2125547" y="574711"/>
                </a:lnTo>
                <a:lnTo>
                  <a:pt x="2154551" y="545631"/>
                </a:lnTo>
                <a:lnTo>
                  <a:pt x="2169207" y="506200"/>
                </a:lnTo>
                <a:lnTo>
                  <a:pt x="2170176" y="99059"/>
                </a:lnTo>
                <a:close/>
              </a:path>
            </a:pathLst>
          </a:custGeom>
          <a:solidFill>
            <a:srgbClr val="FFFF66"/>
          </a:solidFill>
        </p:spPr>
        <p:txBody>
          <a:bodyPr wrap="square" lIns="0" tIns="0" rIns="0" bIns="0" rtlCol="0"/>
          <a:lstStyle/>
          <a:p>
            <a:endParaRPr/>
          </a:p>
        </p:txBody>
      </p:sp>
      <p:sp>
        <p:nvSpPr>
          <p:cNvPr id="43" name="object 43"/>
          <p:cNvSpPr/>
          <p:nvPr/>
        </p:nvSpPr>
        <p:spPr>
          <a:xfrm>
            <a:off x="1781441" y="6243065"/>
            <a:ext cx="2170430" cy="590550"/>
          </a:xfrm>
          <a:custGeom>
            <a:avLst/>
            <a:gdLst/>
            <a:ahLst/>
            <a:cxnLst/>
            <a:rect l="l" t="t" r="r" b="b"/>
            <a:pathLst>
              <a:path w="2170429" h="590550">
                <a:moveTo>
                  <a:pt x="98298" y="0"/>
                </a:moveTo>
                <a:lnTo>
                  <a:pt x="56899" y="9200"/>
                </a:lnTo>
                <a:lnTo>
                  <a:pt x="24117" y="34072"/>
                </a:lnTo>
                <a:lnTo>
                  <a:pt x="4138" y="70521"/>
                </a:lnTo>
                <a:lnTo>
                  <a:pt x="0" y="492252"/>
                </a:lnTo>
                <a:lnTo>
                  <a:pt x="1080" y="506978"/>
                </a:lnTo>
                <a:lnTo>
                  <a:pt x="16032" y="546258"/>
                </a:lnTo>
                <a:lnTo>
                  <a:pt x="45255" y="575115"/>
                </a:lnTo>
                <a:lnTo>
                  <a:pt x="84514" y="589597"/>
                </a:lnTo>
                <a:lnTo>
                  <a:pt x="2071878" y="590549"/>
                </a:lnTo>
                <a:lnTo>
                  <a:pt x="2086431" y="589486"/>
                </a:lnTo>
                <a:lnTo>
                  <a:pt x="2125547" y="574711"/>
                </a:lnTo>
                <a:lnTo>
                  <a:pt x="2154551" y="545631"/>
                </a:lnTo>
                <a:lnTo>
                  <a:pt x="2169207" y="506200"/>
                </a:lnTo>
                <a:lnTo>
                  <a:pt x="2170176" y="99059"/>
                </a:lnTo>
                <a:lnTo>
                  <a:pt x="2169103" y="84371"/>
                </a:lnTo>
                <a:lnTo>
                  <a:pt x="2154261" y="45003"/>
                </a:lnTo>
                <a:lnTo>
                  <a:pt x="2125235" y="15864"/>
                </a:lnTo>
                <a:lnTo>
                  <a:pt x="2086213" y="1048"/>
                </a:lnTo>
                <a:lnTo>
                  <a:pt x="98298" y="0"/>
                </a:lnTo>
                <a:close/>
              </a:path>
            </a:pathLst>
          </a:custGeom>
          <a:ln w="28575">
            <a:solidFill>
              <a:srgbClr val="FFFFFF"/>
            </a:solidFill>
          </a:ln>
        </p:spPr>
        <p:txBody>
          <a:bodyPr wrap="square" lIns="0" tIns="0" rIns="0" bIns="0" rtlCol="0"/>
          <a:lstStyle/>
          <a:p>
            <a:endParaRPr/>
          </a:p>
        </p:txBody>
      </p:sp>
      <p:sp>
        <p:nvSpPr>
          <p:cNvPr id="44" name="object 44"/>
          <p:cNvSpPr txBox="1"/>
          <p:nvPr/>
        </p:nvSpPr>
        <p:spPr>
          <a:xfrm>
            <a:off x="1933336" y="5352196"/>
            <a:ext cx="3658870" cy="1416050"/>
          </a:xfrm>
          <a:prstGeom prst="rect">
            <a:avLst/>
          </a:prstGeom>
        </p:spPr>
        <p:txBody>
          <a:bodyPr vert="horz" wrap="square" lIns="0" tIns="0" rIns="0" bIns="0" rtlCol="0">
            <a:spAutoFit/>
          </a:bodyPr>
          <a:lstStyle/>
          <a:p>
            <a:pPr marL="3235325" marR="5080" algn="r">
              <a:lnSpc>
                <a:spcPct val="100000"/>
              </a:lnSpc>
            </a:pPr>
            <a:r>
              <a:rPr sz="1600" b="1" spc="0" dirty="0">
                <a:latin typeface="宋体"/>
                <a:cs typeface="宋体"/>
              </a:rPr>
              <a:t>产品 结构</a:t>
            </a:r>
            <a:endParaRPr sz="1600">
              <a:latin typeface="宋体"/>
              <a:cs typeface="宋体"/>
            </a:endParaRPr>
          </a:p>
          <a:p>
            <a:pPr>
              <a:lnSpc>
                <a:spcPct val="100000"/>
              </a:lnSpc>
            </a:pPr>
            <a:endParaRPr sz="1600">
              <a:latin typeface="Times New Roman"/>
              <a:cs typeface="Times New Roman"/>
            </a:endParaRPr>
          </a:p>
          <a:p>
            <a:pPr>
              <a:lnSpc>
                <a:spcPct val="100000"/>
              </a:lnSpc>
              <a:spcBef>
                <a:spcPts val="30"/>
              </a:spcBef>
            </a:pPr>
            <a:endParaRPr sz="1400">
              <a:latin typeface="Times New Roman"/>
              <a:cs typeface="Times New Roman"/>
            </a:endParaRPr>
          </a:p>
          <a:p>
            <a:pPr marL="12700" marR="1807845" indent="635">
              <a:lnSpc>
                <a:spcPct val="100000"/>
              </a:lnSpc>
            </a:pPr>
            <a:r>
              <a:rPr sz="1600" b="1" spc="-5" dirty="0">
                <a:solidFill>
                  <a:srgbClr val="3333CC"/>
                </a:solidFill>
                <a:latin typeface="微软雅黑"/>
                <a:cs typeface="微软雅黑"/>
              </a:rPr>
              <a:t>有一条“联系”线， 则发生一次属性继承</a:t>
            </a:r>
            <a:endParaRPr sz="1600">
              <a:latin typeface="微软雅黑"/>
              <a:cs typeface="微软雅黑"/>
            </a:endParaRPr>
          </a:p>
        </p:txBody>
      </p:sp>
      <p:graphicFrame>
        <p:nvGraphicFramePr>
          <p:cNvPr id="23" name="object 23"/>
          <p:cNvGraphicFramePr>
            <a:graphicFrameLocks noGrp="1"/>
          </p:cNvGraphicFramePr>
          <p:nvPr>
            <p:extLst>
              <p:ext uri="{D42A27DB-BD31-4B8C-83A1-F6EECF244321}">
                <p14:modId xmlns:p14="http://schemas.microsoft.com/office/powerpoint/2010/main" val="3460759991"/>
              </p:ext>
            </p:extLst>
          </p:nvPr>
        </p:nvGraphicFramePr>
        <p:xfrm>
          <a:off x="6122803" y="2400173"/>
          <a:ext cx="3452621" cy="2057953"/>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358646">
                  <a:extLst>
                    <a:ext uri="{9D8B030D-6E8A-4147-A177-3AD203B41FA5}">
                      <a16:colId xmlns:a16="http://schemas.microsoft.com/office/drawing/2014/main" val="20002"/>
                    </a:ext>
                  </a:extLst>
                </a:gridCol>
              </a:tblGrid>
              <a:tr h="248601">
                <a:tc>
                  <a:txBody>
                    <a:bodyPr/>
                    <a:lstStyle/>
                    <a:p>
                      <a:pPr marL="100965">
                        <a:lnSpc>
                          <a:spcPct val="100000"/>
                        </a:lnSpc>
                      </a:pPr>
                      <a:r>
                        <a:rPr sz="1400" b="1" dirty="0">
                          <a:latin typeface="宋体"/>
                          <a:cs typeface="宋体"/>
                        </a:rPr>
                        <a:t>部件码</a:t>
                      </a:r>
                      <a:endParaRPr sz="140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156210">
                        <a:lnSpc>
                          <a:spcPct val="100000"/>
                        </a:lnSpc>
                      </a:pPr>
                      <a:r>
                        <a:rPr sz="1400" b="1" dirty="0">
                          <a:latin typeface="宋体"/>
                          <a:cs typeface="宋体"/>
                        </a:rPr>
                        <a:t>零部件名称</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93370">
                        <a:lnSpc>
                          <a:spcPct val="100000"/>
                        </a:lnSpc>
                      </a:pPr>
                      <a:r>
                        <a:rPr sz="1400" b="1" dirty="0">
                          <a:latin typeface="宋体"/>
                          <a:cs typeface="宋体"/>
                        </a:rPr>
                        <a:t>其他属性</a:t>
                      </a:r>
                      <a:r>
                        <a:rPr sz="1400" b="1" dirty="0">
                          <a:latin typeface="Arial"/>
                          <a:cs typeface="Arial"/>
                        </a:rPr>
                        <a:t>… </a:t>
                      </a:r>
                      <a:endParaRPr sz="14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5832">
                <a:tc>
                  <a:txBody>
                    <a:bodyPr/>
                    <a:lstStyle/>
                    <a:p>
                      <a:pPr marL="6286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5910">
                        <a:lnSpc>
                          <a:spcPct val="100000"/>
                        </a:lnSpc>
                      </a:pPr>
                      <a:r>
                        <a:rPr sz="1400" b="1" spc="5" dirty="0">
                          <a:latin typeface="宋体"/>
                          <a:cs typeface="宋体"/>
                        </a:rPr>
                        <a:t>产品</a:t>
                      </a:r>
                      <a:r>
                        <a:rPr sz="1400" b="1" dirty="0">
                          <a:latin typeface="Arial"/>
                          <a:cs typeface="Arial"/>
                        </a:rPr>
                        <a:t>A</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8">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593">
                <a:tc>
                  <a:txBody>
                    <a:bodyPr/>
                    <a:lstStyle/>
                    <a:p>
                      <a:pPr marL="6286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部套</a:t>
                      </a:r>
                      <a:r>
                        <a:rPr sz="1400" b="1" spc="-5" dirty="0">
                          <a:latin typeface="Arial"/>
                          <a:cs typeface="Arial"/>
                        </a:rPr>
                        <a:t>A1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593">
                <a:tc>
                  <a:txBody>
                    <a:bodyPr/>
                    <a:lstStyle/>
                    <a:p>
                      <a:pPr marL="62865">
                        <a:lnSpc>
                          <a:spcPct val="100000"/>
                        </a:lnSpc>
                      </a:pPr>
                      <a:r>
                        <a:rPr sz="1400" b="1" dirty="0">
                          <a:latin typeface="Arial"/>
                          <a:cs typeface="Arial"/>
                        </a:rPr>
                        <a:t>P1003</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部套</a:t>
                      </a:r>
                      <a:r>
                        <a:rPr sz="1400" b="1" spc="-5" dirty="0">
                          <a:latin typeface="Arial"/>
                          <a:cs typeface="Arial"/>
                        </a:rPr>
                        <a:t>A2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212593">
                <a:tc>
                  <a:txBody>
                    <a:bodyPr/>
                    <a:lstStyle/>
                    <a:p>
                      <a:pPr marL="6286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部件</a:t>
                      </a:r>
                      <a:r>
                        <a:rPr sz="1400" b="1" spc="-5" dirty="0">
                          <a:latin typeface="Arial"/>
                          <a:cs typeface="Arial"/>
                        </a:rPr>
                        <a:t>A11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r h="212975">
                <a:tc>
                  <a:txBody>
                    <a:bodyPr/>
                    <a:lstStyle/>
                    <a:p>
                      <a:pPr marL="62865">
                        <a:lnSpc>
                          <a:spcPct val="100000"/>
                        </a:lnSpc>
                      </a:pPr>
                      <a:r>
                        <a:rPr sz="1400" b="1" dirty="0">
                          <a:latin typeface="Arial"/>
                          <a:cs typeface="Arial"/>
                        </a:rPr>
                        <a:t>P1005</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部件</a:t>
                      </a:r>
                      <a:r>
                        <a:rPr sz="1400" b="1" spc="-5" dirty="0">
                          <a:latin typeface="Arial"/>
                          <a:cs typeface="Arial"/>
                        </a:rPr>
                        <a:t>A12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5"/>
                  </a:ext>
                </a:extLst>
              </a:tr>
              <a:tr h="212975">
                <a:tc>
                  <a:txBody>
                    <a:bodyPr/>
                    <a:lstStyle/>
                    <a:p>
                      <a:pPr marL="62865">
                        <a:lnSpc>
                          <a:spcPct val="100000"/>
                        </a:lnSpc>
                      </a:pPr>
                      <a:r>
                        <a:rPr sz="1400" b="1" spc="-5" dirty="0">
                          <a:latin typeface="Arial"/>
                          <a:cs typeface="Arial"/>
                        </a:rPr>
                        <a:t>P1006</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A111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6"/>
                  </a:ext>
                </a:extLst>
              </a:tr>
              <a:tr h="212593">
                <a:tc>
                  <a:txBody>
                    <a:bodyPr/>
                    <a:lstStyle/>
                    <a:p>
                      <a:pPr marL="62865">
                        <a:lnSpc>
                          <a:spcPct val="100000"/>
                        </a:lnSpc>
                      </a:pPr>
                      <a:r>
                        <a:rPr sz="1400" b="1" spc="-5" dirty="0">
                          <a:latin typeface="Arial"/>
                          <a:cs typeface="Arial"/>
                        </a:rPr>
                        <a:t>P1007</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7"/>
                  </a:ext>
                </a:extLst>
              </a:tr>
              <a:tr h="208448">
                <a:tc>
                  <a:txBody>
                    <a:bodyPr/>
                    <a:lstStyle/>
                    <a:p>
                      <a:pPr marL="62865">
                        <a:lnSpc>
                          <a:spcPct val="100000"/>
                        </a:lnSpc>
                      </a:pPr>
                      <a:r>
                        <a:rPr sz="1400" b="1" spc="-5" dirty="0">
                          <a:latin typeface="Arial"/>
                          <a:cs typeface="Arial"/>
                        </a:rPr>
                        <a:t>P1008</a:t>
                      </a:r>
                      <a:endParaRPr sz="1400">
                        <a:latin typeface="Arial"/>
                        <a:cs typeface="Arial"/>
                      </a:endParaRPr>
                    </a:p>
                  </a:txBody>
                  <a:tcPr marL="0" marR="0" marT="0" marB="0">
                    <a:lnR w="9525">
                      <a:solidFill>
                        <a:srgbClr val="000000"/>
                      </a:solidFill>
                      <a:prstDash val="solid"/>
                    </a:lnR>
                  </a:tcPr>
                </a:tc>
                <a:tc>
                  <a:txBody>
                    <a:bodyPr/>
                    <a:lstStyle/>
                    <a:p>
                      <a:pPr marL="295910">
                        <a:lnSpc>
                          <a:spcPct val="100000"/>
                        </a:lnSpc>
                      </a:pPr>
                      <a:r>
                        <a:rPr sz="1400" b="1" spc="5" dirty="0">
                          <a:latin typeface="宋体"/>
                          <a:cs typeface="宋体"/>
                        </a:rPr>
                        <a:t>零件</a:t>
                      </a:r>
                      <a:r>
                        <a:rPr sz="1400" b="1" spc="-5" dirty="0">
                          <a:latin typeface="Arial"/>
                          <a:cs typeface="Arial"/>
                        </a:rPr>
                        <a:t>A121</a:t>
                      </a:r>
                      <a:endParaRPr sz="1400" dirty="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8"/>
                  </a:ext>
                </a:extLst>
              </a:tr>
            </a:tbl>
          </a:graphicData>
        </a:graphic>
      </p:graphicFrame>
      <p:graphicFrame>
        <p:nvGraphicFramePr>
          <p:cNvPr id="36" name="object 36"/>
          <p:cNvGraphicFramePr>
            <a:graphicFrameLocks noGrp="1"/>
          </p:cNvGraphicFramePr>
          <p:nvPr/>
        </p:nvGraphicFramePr>
        <p:xfrm>
          <a:off x="6056385" y="5499249"/>
          <a:ext cx="2573150" cy="1622041"/>
        </p:xfrm>
        <a:graphic>
          <a:graphicData uri="http://schemas.openxmlformats.org/drawingml/2006/table">
            <a:tbl>
              <a:tblPr firstRow="1" bandRow="1">
                <a:tableStyleId>{2D5ABB26-0587-4C30-8999-92F81FD0307C}</a:tableStyleId>
              </a:tblPr>
              <a:tblGrid>
                <a:gridCol w="679580">
                  <a:extLst>
                    <a:ext uri="{9D8B030D-6E8A-4147-A177-3AD203B41FA5}">
                      <a16:colId xmlns:a16="http://schemas.microsoft.com/office/drawing/2014/main" val="20000"/>
                    </a:ext>
                  </a:extLst>
                </a:gridCol>
                <a:gridCol w="101727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tblGrid>
              <a:tr h="258951">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0"/>
                  </a:ext>
                </a:extLst>
              </a:tr>
              <a:tr h="212975">
                <a:tc>
                  <a:txBody>
                    <a:bodyPr/>
                    <a:lstStyle/>
                    <a:p>
                      <a:pPr marL="66675">
                        <a:lnSpc>
                          <a:spcPct val="100000"/>
                        </a:lnSpc>
                      </a:pPr>
                      <a:r>
                        <a:rPr sz="1400" b="1" dirty="0">
                          <a:latin typeface="Arial"/>
                          <a:cs typeface="Arial"/>
                        </a:rPr>
                        <a:t>P1001</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4</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1"/>
                  </a:ext>
                </a:extLst>
              </a:tr>
              <a:tr h="212593">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P1004</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2"/>
                  </a:ext>
                </a:extLst>
              </a:tr>
              <a:tr h="212593">
                <a:tc>
                  <a:txBody>
                    <a:bodyPr/>
                    <a:lstStyle/>
                    <a:p>
                      <a:pPr marL="66675">
                        <a:lnSpc>
                          <a:spcPct val="100000"/>
                        </a:lnSpc>
                      </a:pPr>
                      <a:r>
                        <a:rPr sz="1400" b="1" dirty="0">
                          <a:latin typeface="Arial"/>
                          <a:cs typeface="Arial"/>
                        </a:rPr>
                        <a:t>P1002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dirty="0">
                          <a:latin typeface="Arial"/>
                          <a:cs typeface="Arial"/>
                        </a:rPr>
                        <a:t>P1005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3"/>
                  </a:ext>
                </a:extLst>
              </a:tr>
              <a:tr h="212593">
                <a:tc>
                  <a:txBody>
                    <a:bodyPr/>
                    <a:lstStyle/>
                    <a:p>
                      <a:pPr marL="6667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1006</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4"/>
                  </a:ext>
                </a:extLst>
              </a:tr>
              <a:tr h="212593">
                <a:tc>
                  <a:txBody>
                    <a:bodyPr/>
                    <a:lstStyle/>
                    <a:p>
                      <a:pPr marL="66675">
                        <a:lnSpc>
                          <a:spcPct val="100000"/>
                        </a:lnSpc>
                      </a:pPr>
                      <a:r>
                        <a:rPr sz="1400" b="1" dirty="0">
                          <a:latin typeface="Arial"/>
                          <a:cs typeface="Arial"/>
                        </a:rPr>
                        <a:t>P1004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1007</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8</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5"/>
                  </a:ext>
                </a:extLst>
              </a:tr>
              <a:tr h="296290">
                <a:tc>
                  <a:txBody>
                    <a:bodyPr/>
                    <a:lstStyle/>
                    <a:p>
                      <a:pPr marL="66675">
                        <a:lnSpc>
                          <a:spcPct val="100000"/>
                        </a:lnSpc>
                      </a:pPr>
                      <a:r>
                        <a:rPr sz="1400" b="1" dirty="0">
                          <a:latin typeface="Arial"/>
                          <a:cs typeface="Arial"/>
                        </a:rPr>
                        <a:t>P1005</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Arial"/>
                          <a:cs typeface="Arial"/>
                        </a:rPr>
                        <a:t>P</a:t>
                      </a:r>
                      <a:r>
                        <a:rPr sz="1400" b="1" dirty="0">
                          <a:latin typeface="Arial"/>
                          <a:cs typeface="Arial"/>
                        </a:rPr>
                        <a:t>1008</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93675">
                        <a:lnSpc>
                          <a:spcPct val="100000"/>
                        </a:lnSpc>
                      </a:pPr>
                      <a:r>
                        <a:rPr sz="1400" b="1" dirty="0">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6"/>
                  </a:ext>
                </a:extLst>
              </a:tr>
            </a:tbl>
          </a:graphicData>
        </a:graphic>
      </p:graphicFrame>
      <p:sp>
        <p:nvSpPr>
          <p:cNvPr id="46" name="标题 6">
            <a:extLst>
              <a:ext uri="{FF2B5EF4-FFF2-40B4-BE49-F238E27FC236}">
                <a16:creationId xmlns:a16="http://schemas.microsoft.com/office/drawing/2014/main" id="{DDAC19CE-6E3D-4129-B42B-5346FDD0F7AB}"/>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47" name="object 59">
            <a:extLst>
              <a:ext uri="{FF2B5EF4-FFF2-40B4-BE49-F238E27FC236}">
                <a16:creationId xmlns:a16="http://schemas.microsoft.com/office/drawing/2014/main" id="{32320171-D063-4514-8D8F-8EFD3A307BED}"/>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示例：产品结构即零件构成关系</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6504317" y="4578096"/>
            <a:ext cx="699503" cy="3573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457822" y="2157222"/>
            <a:ext cx="719455" cy="371475"/>
          </a:xfrm>
          <a:custGeom>
            <a:avLst/>
            <a:gdLst/>
            <a:ahLst/>
            <a:cxnLst/>
            <a:rect l="l" t="t" r="r" b="b"/>
            <a:pathLst>
              <a:path w="719454" h="371475">
                <a:moveTo>
                  <a:pt x="719327" y="185927"/>
                </a:moveTo>
                <a:lnTo>
                  <a:pt x="708889" y="141187"/>
                </a:lnTo>
                <a:lnTo>
                  <a:pt x="679229" y="100401"/>
                </a:lnTo>
                <a:lnTo>
                  <a:pt x="632832" y="64852"/>
                </a:lnTo>
                <a:lnTo>
                  <a:pt x="593829" y="44694"/>
                </a:lnTo>
                <a:lnTo>
                  <a:pt x="549228" y="27812"/>
                </a:lnTo>
                <a:lnTo>
                  <a:pt x="499764" y="14585"/>
                </a:lnTo>
                <a:lnTo>
                  <a:pt x="446175" y="5392"/>
                </a:lnTo>
                <a:lnTo>
                  <a:pt x="389195" y="615"/>
                </a:lnTo>
                <a:lnTo>
                  <a:pt x="359663" y="0"/>
                </a:lnTo>
                <a:lnTo>
                  <a:pt x="330235" y="615"/>
                </a:lnTo>
                <a:lnTo>
                  <a:pt x="273400" y="5392"/>
                </a:lnTo>
                <a:lnTo>
                  <a:pt x="219884" y="14585"/>
                </a:lnTo>
                <a:lnTo>
                  <a:pt x="170437" y="27812"/>
                </a:lnTo>
                <a:lnTo>
                  <a:pt x="125809" y="44694"/>
                </a:lnTo>
                <a:lnTo>
                  <a:pt x="86750" y="64852"/>
                </a:lnTo>
                <a:lnTo>
                  <a:pt x="54009" y="87907"/>
                </a:lnTo>
                <a:lnTo>
                  <a:pt x="18385" y="127089"/>
                </a:lnTo>
                <a:lnTo>
                  <a:pt x="1195" y="170653"/>
                </a:lnTo>
                <a:lnTo>
                  <a:pt x="0" y="185928"/>
                </a:lnTo>
                <a:lnTo>
                  <a:pt x="1195" y="201093"/>
                </a:lnTo>
                <a:lnTo>
                  <a:pt x="18385" y="244394"/>
                </a:lnTo>
                <a:lnTo>
                  <a:pt x="54009" y="283396"/>
                </a:lnTo>
                <a:lnTo>
                  <a:pt x="86750" y="306368"/>
                </a:lnTo>
                <a:lnTo>
                  <a:pt x="125809" y="326468"/>
                </a:lnTo>
                <a:lnTo>
                  <a:pt x="170437" y="343314"/>
                </a:lnTo>
                <a:lnTo>
                  <a:pt x="219884" y="356520"/>
                </a:lnTo>
                <a:lnTo>
                  <a:pt x="273400" y="365703"/>
                </a:lnTo>
                <a:lnTo>
                  <a:pt x="330235" y="370479"/>
                </a:lnTo>
                <a:lnTo>
                  <a:pt x="359663" y="371094"/>
                </a:lnTo>
                <a:lnTo>
                  <a:pt x="389195" y="370479"/>
                </a:lnTo>
                <a:lnTo>
                  <a:pt x="446175" y="365703"/>
                </a:lnTo>
                <a:lnTo>
                  <a:pt x="499764" y="356520"/>
                </a:lnTo>
                <a:lnTo>
                  <a:pt x="549228" y="343314"/>
                </a:lnTo>
                <a:lnTo>
                  <a:pt x="593829" y="326468"/>
                </a:lnTo>
                <a:lnTo>
                  <a:pt x="632832" y="306368"/>
                </a:lnTo>
                <a:lnTo>
                  <a:pt x="665500" y="283396"/>
                </a:lnTo>
                <a:lnTo>
                  <a:pt x="701015" y="244394"/>
                </a:lnTo>
                <a:lnTo>
                  <a:pt x="718137" y="201093"/>
                </a:lnTo>
                <a:lnTo>
                  <a:pt x="719327" y="185927"/>
                </a:lnTo>
                <a:close/>
              </a:path>
            </a:pathLst>
          </a:custGeom>
          <a:solidFill>
            <a:srgbClr val="CCCCFF"/>
          </a:solidFill>
        </p:spPr>
        <p:txBody>
          <a:bodyPr wrap="square" lIns="0" tIns="0" rIns="0" bIns="0" rtlCol="0"/>
          <a:lstStyle/>
          <a:p>
            <a:endParaRPr/>
          </a:p>
        </p:txBody>
      </p:sp>
      <p:sp>
        <p:nvSpPr>
          <p:cNvPr id="4" name="object 4"/>
          <p:cNvSpPr/>
          <p:nvPr/>
        </p:nvSpPr>
        <p:spPr>
          <a:xfrm>
            <a:off x="6457822" y="2157222"/>
            <a:ext cx="719455" cy="371475"/>
          </a:xfrm>
          <a:custGeom>
            <a:avLst/>
            <a:gdLst/>
            <a:ahLst/>
            <a:cxnLst/>
            <a:rect l="l" t="t" r="r" b="b"/>
            <a:pathLst>
              <a:path w="719454" h="371475">
                <a:moveTo>
                  <a:pt x="359663" y="0"/>
                </a:moveTo>
                <a:lnTo>
                  <a:pt x="301450" y="2428"/>
                </a:lnTo>
                <a:lnTo>
                  <a:pt x="246180" y="9460"/>
                </a:lnTo>
                <a:lnTo>
                  <a:pt x="194605" y="20718"/>
                </a:lnTo>
                <a:lnTo>
                  <a:pt x="147474" y="35820"/>
                </a:lnTo>
                <a:lnTo>
                  <a:pt x="105536" y="54387"/>
                </a:lnTo>
                <a:lnTo>
                  <a:pt x="69543" y="76041"/>
                </a:lnTo>
                <a:lnTo>
                  <a:pt x="40242" y="100401"/>
                </a:lnTo>
                <a:lnTo>
                  <a:pt x="10482" y="141187"/>
                </a:lnTo>
                <a:lnTo>
                  <a:pt x="0" y="185928"/>
                </a:lnTo>
                <a:lnTo>
                  <a:pt x="1195" y="201093"/>
                </a:lnTo>
                <a:lnTo>
                  <a:pt x="18385" y="244394"/>
                </a:lnTo>
                <a:lnTo>
                  <a:pt x="54009" y="283396"/>
                </a:lnTo>
                <a:lnTo>
                  <a:pt x="86750" y="306368"/>
                </a:lnTo>
                <a:lnTo>
                  <a:pt x="125809" y="326468"/>
                </a:lnTo>
                <a:lnTo>
                  <a:pt x="170437" y="343314"/>
                </a:lnTo>
                <a:lnTo>
                  <a:pt x="219884" y="356520"/>
                </a:lnTo>
                <a:lnTo>
                  <a:pt x="273400" y="365703"/>
                </a:lnTo>
                <a:lnTo>
                  <a:pt x="330235" y="370479"/>
                </a:lnTo>
                <a:lnTo>
                  <a:pt x="359663" y="371094"/>
                </a:lnTo>
                <a:lnTo>
                  <a:pt x="389195" y="370479"/>
                </a:lnTo>
                <a:lnTo>
                  <a:pt x="446175" y="365703"/>
                </a:lnTo>
                <a:lnTo>
                  <a:pt x="499764" y="356520"/>
                </a:lnTo>
                <a:lnTo>
                  <a:pt x="549228" y="343314"/>
                </a:lnTo>
                <a:lnTo>
                  <a:pt x="593829" y="326468"/>
                </a:lnTo>
                <a:lnTo>
                  <a:pt x="632832" y="306368"/>
                </a:lnTo>
                <a:lnTo>
                  <a:pt x="665500" y="283396"/>
                </a:lnTo>
                <a:lnTo>
                  <a:pt x="701015" y="244394"/>
                </a:lnTo>
                <a:lnTo>
                  <a:pt x="718137" y="201093"/>
                </a:lnTo>
                <a:lnTo>
                  <a:pt x="719327" y="185927"/>
                </a:lnTo>
                <a:lnTo>
                  <a:pt x="718137" y="170653"/>
                </a:lnTo>
                <a:lnTo>
                  <a:pt x="701015" y="127089"/>
                </a:lnTo>
                <a:lnTo>
                  <a:pt x="665500" y="87907"/>
                </a:lnTo>
                <a:lnTo>
                  <a:pt x="632832" y="64852"/>
                </a:lnTo>
                <a:lnTo>
                  <a:pt x="593829" y="44694"/>
                </a:lnTo>
                <a:lnTo>
                  <a:pt x="549228" y="27812"/>
                </a:lnTo>
                <a:lnTo>
                  <a:pt x="499764" y="14585"/>
                </a:lnTo>
                <a:lnTo>
                  <a:pt x="446175" y="5392"/>
                </a:lnTo>
                <a:lnTo>
                  <a:pt x="389195" y="615"/>
                </a:lnTo>
                <a:lnTo>
                  <a:pt x="359663" y="0"/>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6535807" y="1855378"/>
            <a:ext cx="639445" cy="229235"/>
          </a:xfrm>
          <a:prstGeom prst="rect">
            <a:avLst/>
          </a:prstGeom>
        </p:spPr>
        <p:txBody>
          <a:bodyPr vert="horz" wrap="square" lIns="0" tIns="0" rIns="0" bIns="0" rtlCol="0">
            <a:spAutoFit/>
          </a:bodyPr>
          <a:lstStyle/>
          <a:p>
            <a:pPr marL="12700">
              <a:lnSpc>
                <a:spcPct val="100000"/>
              </a:lnSpc>
            </a:pPr>
            <a:r>
              <a:rPr sz="1600" b="1" dirty="0">
                <a:latin typeface="宋体"/>
                <a:cs typeface="宋体"/>
              </a:rPr>
              <a:t>入库单</a:t>
            </a:r>
            <a:endParaRPr sz="1600">
              <a:latin typeface="宋体"/>
              <a:cs typeface="宋体"/>
            </a:endParaRPr>
          </a:p>
        </p:txBody>
      </p:sp>
      <p:sp>
        <p:nvSpPr>
          <p:cNvPr id="9" name="object 9"/>
          <p:cNvSpPr txBox="1"/>
          <p:nvPr/>
        </p:nvSpPr>
        <p:spPr>
          <a:xfrm>
            <a:off x="1176661" y="4849865"/>
            <a:ext cx="3621404" cy="153543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需求理解：</a:t>
            </a:r>
          </a:p>
          <a:p>
            <a:pPr marL="12700">
              <a:lnSpc>
                <a:spcPct val="100000"/>
              </a:lnSpc>
              <a:spcBef>
                <a:spcPts val="280"/>
              </a:spcBef>
            </a:pPr>
            <a:r>
              <a:rPr sz="2400" spc="5" dirty="0">
                <a:latin typeface="Wingdings"/>
                <a:cs typeface="Wingdings"/>
              </a:rPr>
              <a:t></a:t>
            </a:r>
            <a:r>
              <a:rPr sz="2400" dirty="0">
                <a:latin typeface="微软雅黑"/>
                <a:cs typeface="微软雅黑"/>
              </a:rPr>
              <a:t>管理一张张单据</a:t>
            </a:r>
          </a:p>
          <a:p>
            <a:pPr marL="12700" marR="5080">
              <a:lnSpc>
                <a:spcPct val="109800"/>
              </a:lnSpc>
            </a:pPr>
            <a:r>
              <a:rPr sz="2400" spc="5" dirty="0">
                <a:latin typeface="Wingdings"/>
                <a:cs typeface="Wingdings"/>
              </a:rPr>
              <a:t></a:t>
            </a:r>
            <a:r>
              <a:rPr sz="2400" dirty="0">
                <a:latin typeface="微软雅黑"/>
                <a:cs typeface="微软雅黑"/>
              </a:rPr>
              <a:t>管理一张单据中的一条条 明细记录</a:t>
            </a:r>
          </a:p>
        </p:txBody>
      </p:sp>
      <p:sp>
        <p:nvSpPr>
          <p:cNvPr id="10" name="object 10"/>
          <p:cNvSpPr/>
          <p:nvPr/>
        </p:nvSpPr>
        <p:spPr>
          <a:xfrm>
            <a:off x="1157363" y="2133600"/>
            <a:ext cx="4372355" cy="20574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51267" y="2127504"/>
            <a:ext cx="4384675" cy="2070100"/>
          </a:xfrm>
          <a:custGeom>
            <a:avLst/>
            <a:gdLst/>
            <a:ahLst/>
            <a:cxnLst/>
            <a:rect l="l" t="t" r="r" b="b"/>
            <a:pathLst>
              <a:path w="4384675" h="2070100">
                <a:moveTo>
                  <a:pt x="0" y="2069592"/>
                </a:moveTo>
                <a:lnTo>
                  <a:pt x="0" y="0"/>
                </a:lnTo>
                <a:lnTo>
                  <a:pt x="4384548" y="0"/>
                </a:lnTo>
                <a:lnTo>
                  <a:pt x="4384548" y="2069592"/>
                </a:lnTo>
                <a:lnTo>
                  <a:pt x="0" y="2069592"/>
                </a:lnTo>
                <a:close/>
              </a:path>
            </a:pathLst>
          </a:custGeom>
          <a:ln w="12700">
            <a:solidFill>
              <a:srgbClr val="000000"/>
            </a:solidFill>
          </a:ln>
        </p:spPr>
        <p:txBody>
          <a:bodyPr wrap="square" lIns="0" tIns="0" rIns="0" bIns="0" rtlCol="0"/>
          <a:lstStyle/>
          <a:p>
            <a:endParaRPr/>
          </a:p>
        </p:txBody>
      </p:sp>
      <p:sp>
        <p:nvSpPr>
          <p:cNvPr id="12" name="object 12"/>
          <p:cNvSpPr/>
          <p:nvPr/>
        </p:nvSpPr>
        <p:spPr>
          <a:xfrm>
            <a:off x="6230759" y="4530090"/>
            <a:ext cx="2091055" cy="457200"/>
          </a:xfrm>
          <a:custGeom>
            <a:avLst/>
            <a:gdLst/>
            <a:ahLst/>
            <a:cxnLst/>
            <a:rect l="l" t="t" r="r" b="b"/>
            <a:pathLst>
              <a:path w="2091054" h="457200">
                <a:moveTo>
                  <a:pt x="2090927" y="228599"/>
                </a:moveTo>
                <a:lnTo>
                  <a:pt x="2077250" y="191646"/>
                </a:lnTo>
                <a:lnTo>
                  <a:pt x="2037648" y="156545"/>
                </a:lnTo>
                <a:lnTo>
                  <a:pt x="1974273" y="123775"/>
                </a:lnTo>
                <a:lnTo>
                  <a:pt x="1934341" y="108414"/>
                </a:lnTo>
                <a:lnTo>
                  <a:pt x="1889272" y="93817"/>
                </a:lnTo>
                <a:lnTo>
                  <a:pt x="1839333" y="80042"/>
                </a:lnTo>
                <a:lnTo>
                  <a:pt x="1784794" y="67151"/>
                </a:lnTo>
                <a:lnTo>
                  <a:pt x="1725923" y="55202"/>
                </a:lnTo>
                <a:lnTo>
                  <a:pt x="1662988" y="44256"/>
                </a:lnTo>
                <a:lnTo>
                  <a:pt x="1596259" y="34374"/>
                </a:lnTo>
                <a:lnTo>
                  <a:pt x="1526004" y="25614"/>
                </a:lnTo>
                <a:lnTo>
                  <a:pt x="1452491" y="18037"/>
                </a:lnTo>
                <a:lnTo>
                  <a:pt x="1375989" y="11704"/>
                </a:lnTo>
                <a:lnTo>
                  <a:pt x="1296766" y="6673"/>
                </a:lnTo>
                <a:lnTo>
                  <a:pt x="1215092" y="3006"/>
                </a:lnTo>
                <a:lnTo>
                  <a:pt x="1131235" y="761"/>
                </a:lnTo>
                <a:lnTo>
                  <a:pt x="1045463" y="0"/>
                </a:lnTo>
                <a:lnTo>
                  <a:pt x="959795" y="761"/>
                </a:lnTo>
                <a:lnTo>
                  <a:pt x="876020" y="3006"/>
                </a:lnTo>
                <a:lnTo>
                  <a:pt x="794408" y="6673"/>
                </a:lnTo>
                <a:lnTo>
                  <a:pt x="715231" y="11704"/>
                </a:lnTo>
                <a:lnTo>
                  <a:pt x="638758" y="18037"/>
                </a:lnTo>
                <a:lnTo>
                  <a:pt x="565259" y="25614"/>
                </a:lnTo>
                <a:lnTo>
                  <a:pt x="495006" y="34374"/>
                </a:lnTo>
                <a:lnTo>
                  <a:pt x="428268" y="44256"/>
                </a:lnTo>
                <a:lnTo>
                  <a:pt x="365315" y="55202"/>
                </a:lnTo>
                <a:lnTo>
                  <a:pt x="306419" y="67151"/>
                </a:lnTo>
                <a:lnTo>
                  <a:pt x="251848" y="80042"/>
                </a:lnTo>
                <a:lnTo>
                  <a:pt x="201875" y="93817"/>
                </a:lnTo>
                <a:lnTo>
                  <a:pt x="156768" y="108414"/>
                </a:lnTo>
                <a:lnTo>
                  <a:pt x="116798" y="123775"/>
                </a:lnTo>
                <a:lnTo>
                  <a:pt x="82236" y="139838"/>
                </a:lnTo>
                <a:lnTo>
                  <a:pt x="30416" y="173834"/>
                </a:lnTo>
                <a:lnTo>
                  <a:pt x="3469" y="209921"/>
                </a:lnTo>
                <a:lnTo>
                  <a:pt x="0" y="228600"/>
                </a:lnTo>
                <a:lnTo>
                  <a:pt x="3469" y="247381"/>
                </a:lnTo>
                <a:lnTo>
                  <a:pt x="30416" y="283613"/>
                </a:lnTo>
                <a:lnTo>
                  <a:pt x="82236" y="317682"/>
                </a:lnTo>
                <a:lnTo>
                  <a:pt x="116798" y="333760"/>
                </a:lnTo>
                <a:lnTo>
                  <a:pt x="156768" y="349123"/>
                </a:lnTo>
                <a:lnTo>
                  <a:pt x="201875" y="363711"/>
                </a:lnTo>
                <a:lnTo>
                  <a:pt x="251848" y="377468"/>
                </a:lnTo>
                <a:lnTo>
                  <a:pt x="306419" y="390334"/>
                </a:lnTo>
                <a:lnTo>
                  <a:pt x="365315" y="402251"/>
                </a:lnTo>
                <a:lnTo>
                  <a:pt x="428268" y="413162"/>
                </a:lnTo>
                <a:lnTo>
                  <a:pt x="495006" y="423007"/>
                </a:lnTo>
                <a:lnTo>
                  <a:pt x="565259" y="431729"/>
                </a:lnTo>
                <a:lnTo>
                  <a:pt x="638758" y="439269"/>
                </a:lnTo>
                <a:lnTo>
                  <a:pt x="715231" y="445568"/>
                </a:lnTo>
                <a:lnTo>
                  <a:pt x="794408" y="450570"/>
                </a:lnTo>
                <a:lnTo>
                  <a:pt x="876020" y="454214"/>
                </a:lnTo>
                <a:lnTo>
                  <a:pt x="959795" y="456443"/>
                </a:lnTo>
                <a:lnTo>
                  <a:pt x="1045463" y="457200"/>
                </a:lnTo>
                <a:lnTo>
                  <a:pt x="1131235" y="456443"/>
                </a:lnTo>
                <a:lnTo>
                  <a:pt x="1215092" y="454214"/>
                </a:lnTo>
                <a:lnTo>
                  <a:pt x="1296766" y="450570"/>
                </a:lnTo>
                <a:lnTo>
                  <a:pt x="1375989" y="445568"/>
                </a:lnTo>
                <a:lnTo>
                  <a:pt x="1452491" y="439269"/>
                </a:lnTo>
                <a:lnTo>
                  <a:pt x="1526004" y="431729"/>
                </a:lnTo>
                <a:lnTo>
                  <a:pt x="1596259" y="423007"/>
                </a:lnTo>
                <a:lnTo>
                  <a:pt x="1662988" y="413162"/>
                </a:lnTo>
                <a:lnTo>
                  <a:pt x="1725923" y="402251"/>
                </a:lnTo>
                <a:lnTo>
                  <a:pt x="1784794" y="390334"/>
                </a:lnTo>
                <a:lnTo>
                  <a:pt x="1839333" y="377468"/>
                </a:lnTo>
                <a:lnTo>
                  <a:pt x="1889272" y="363711"/>
                </a:lnTo>
                <a:lnTo>
                  <a:pt x="1934341" y="349123"/>
                </a:lnTo>
                <a:lnTo>
                  <a:pt x="1974273" y="333760"/>
                </a:lnTo>
                <a:lnTo>
                  <a:pt x="2037648" y="300947"/>
                </a:lnTo>
                <a:lnTo>
                  <a:pt x="2077250" y="265738"/>
                </a:lnTo>
                <a:lnTo>
                  <a:pt x="2090927" y="228599"/>
                </a:lnTo>
                <a:close/>
              </a:path>
            </a:pathLst>
          </a:custGeom>
          <a:solidFill>
            <a:srgbClr val="CCCCFF"/>
          </a:solidFill>
        </p:spPr>
        <p:txBody>
          <a:bodyPr wrap="square" lIns="0" tIns="0" rIns="0" bIns="0" rtlCol="0"/>
          <a:lstStyle/>
          <a:p>
            <a:endParaRPr/>
          </a:p>
        </p:txBody>
      </p:sp>
      <p:sp>
        <p:nvSpPr>
          <p:cNvPr id="13" name="object 13"/>
          <p:cNvSpPr/>
          <p:nvPr/>
        </p:nvSpPr>
        <p:spPr>
          <a:xfrm>
            <a:off x="6230759" y="4530090"/>
            <a:ext cx="2091055" cy="457200"/>
          </a:xfrm>
          <a:custGeom>
            <a:avLst/>
            <a:gdLst/>
            <a:ahLst/>
            <a:cxnLst/>
            <a:rect l="l" t="t" r="r" b="b"/>
            <a:pathLst>
              <a:path w="2091054" h="457200">
                <a:moveTo>
                  <a:pt x="1045463" y="0"/>
                </a:moveTo>
                <a:lnTo>
                  <a:pt x="959795" y="761"/>
                </a:lnTo>
                <a:lnTo>
                  <a:pt x="876020" y="3006"/>
                </a:lnTo>
                <a:lnTo>
                  <a:pt x="794408" y="6673"/>
                </a:lnTo>
                <a:lnTo>
                  <a:pt x="715231" y="11704"/>
                </a:lnTo>
                <a:lnTo>
                  <a:pt x="638758" y="18037"/>
                </a:lnTo>
                <a:lnTo>
                  <a:pt x="565259" y="25614"/>
                </a:lnTo>
                <a:lnTo>
                  <a:pt x="495006" y="34374"/>
                </a:lnTo>
                <a:lnTo>
                  <a:pt x="428268" y="44256"/>
                </a:lnTo>
                <a:lnTo>
                  <a:pt x="365315" y="55202"/>
                </a:lnTo>
                <a:lnTo>
                  <a:pt x="306419" y="67151"/>
                </a:lnTo>
                <a:lnTo>
                  <a:pt x="251848" y="80042"/>
                </a:lnTo>
                <a:lnTo>
                  <a:pt x="201875" y="93817"/>
                </a:lnTo>
                <a:lnTo>
                  <a:pt x="156768" y="108414"/>
                </a:lnTo>
                <a:lnTo>
                  <a:pt x="116798" y="123775"/>
                </a:lnTo>
                <a:lnTo>
                  <a:pt x="82236" y="139838"/>
                </a:lnTo>
                <a:lnTo>
                  <a:pt x="30416" y="173834"/>
                </a:lnTo>
                <a:lnTo>
                  <a:pt x="3469" y="209921"/>
                </a:lnTo>
                <a:lnTo>
                  <a:pt x="0" y="228600"/>
                </a:lnTo>
                <a:lnTo>
                  <a:pt x="3469" y="247381"/>
                </a:lnTo>
                <a:lnTo>
                  <a:pt x="30416" y="283613"/>
                </a:lnTo>
                <a:lnTo>
                  <a:pt x="82236" y="317682"/>
                </a:lnTo>
                <a:lnTo>
                  <a:pt x="116798" y="333760"/>
                </a:lnTo>
                <a:lnTo>
                  <a:pt x="156768" y="349123"/>
                </a:lnTo>
                <a:lnTo>
                  <a:pt x="201875" y="363711"/>
                </a:lnTo>
                <a:lnTo>
                  <a:pt x="251848" y="377468"/>
                </a:lnTo>
                <a:lnTo>
                  <a:pt x="306419" y="390334"/>
                </a:lnTo>
                <a:lnTo>
                  <a:pt x="365315" y="402251"/>
                </a:lnTo>
                <a:lnTo>
                  <a:pt x="428268" y="413162"/>
                </a:lnTo>
                <a:lnTo>
                  <a:pt x="495006" y="423007"/>
                </a:lnTo>
                <a:lnTo>
                  <a:pt x="565259" y="431729"/>
                </a:lnTo>
                <a:lnTo>
                  <a:pt x="638758" y="439269"/>
                </a:lnTo>
                <a:lnTo>
                  <a:pt x="715231" y="445568"/>
                </a:lnTo>
                <a:lnTo>
                  <a:pt x="794408" y="450570"/>
                </a:lnTo>
                <a:lnTo>
                  <a:pt x="876020" y="454214"/>
                </a:lnTo>
                <a:lnTo>
                  <a:pt x="959795" y="456443"/>
                </a:lnTo>
                <a:lnTo>
                  <a:pt x="1045463" y="457200"/>
                </a:lnTo>
                <a:lnTo>
                  <a:pt x="1131235" y="456443"/>
                </a:lnTo>
                <a:lnTo>
                  <a:pt x="1215092" y="454214"/>
                </a:lnTo>
                <a:lnTo>
                  <a:pt x="1296766" y="450570"/>
                </a:lnTo>
                <a:lnTo>
                  <a:pt x="1375989" y="445568"/>
                </a:lnTo>
                <a:lnTo>
                  <a:pt x="1452491" y="439269"/>
                </a:lnTo>
                <a:lnTo>
                  <a:pt x="1526004" y="431729"/>
                </a:lnTo>
                <a:lnTo>
                  <a:pt x="1596259" y="423007"/>
                </a:lnTo>
                <a:lnTo>
                  <a:pt x="1662988" y="413162"/>
                </a:lnTo>
                <a:lnTo>
                  <a:pt x="1725923" y="402251"/>
                </a:lnTo>
                <a:lnTo>
                  <a:pt x="1784794" y="390334"/>
                </a:lnTo>
                <a:lnTo>
                  <a:pt x="1839333" y="377468"/>
                </a:lnTo>
                <a:lnTo>
                  <a:pt x="1889272" y="363711"/>
                </a:lnTo>
                <a:lnTo>
                  <a:pt x="1934341" y="349123"/>
                </a:lnTo>
                <a:lnTo>
                  <a:pt x="1974273" y="333760"/>
                </a:lnTo>
                <a:lnTo>
                  <a:pt x="2037648" y="300947"/>
                </a:lnTo>
                <a:lnTo>
                  <a:pt x="2077250" y="265738"/>
                </a:lnTo>
                <a:lnTo>
                  <a:pt x="2090927" y="228599"/>
                </a:lnTo>
                <a:lnTo>
                  <a:pt x="2087463" y="209921"/>
                </a:lnTo>
                <a:lnTo>
                  <a:pt x="2060555" y="173834"/>
                </a:lnTo>
                <a:lnTo>
                  <a:pt x="2008798" y="139838"/>
                </a:lnTo>
                <a:lnTo>
                  <a:pt x="1934341" y="108414"/>
                </a:lnTo>
                <a:lnTo>
                  <a:pt x="1889272" y="93817"/>
                </a:lnTo>
                <a:lnTo>
                  <a:pt x="1839333" y="80042"/>
                </a:lnTo>
                <a:lnTo>
                  <a:pt x="1784794" y="67151"/>
                </a:lnTo>
                <a:lnTo>
                  <a:pt x="1725923" y="55202"/>
                </a:lnTo>
                <a:lnTo>
                  <a:pt x="1662988" y="44256"/>
                </a:lnTo>
                <a:lnTo>
                  <a:pt x="1596259" y="34374"/>
                </a:lnTo>
                <a:lnTo>
                  <a:pt x="1526004" y="25614"/>
                </a:lnTo>
                <a:lnTo>
                  <a:pt x="1452491" y="18037"/>
                </a:lnTo>
                <a:lnTo>
                  <a:pt x="1375989" y="11704"/>
                </a:lnTo>
                <a:lnTo>
                  <a:pt x="1296766" y="6673"/>
                </a:lnTo>
                <a:lnTo>
                  <a:pt x="1215092" y="3006"/>
                </a:lnTo>
                <a:lnTo>
                  <a:pt x="1131235" y="761"/>
                </a:lnTo>
                <a:lnTo>
                  <a:pt x="1045463"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6502793" y="4620767"/>
            <a:ext cx="3195320" cy="0"/>
          </a:xfrm>
          <a:custGeom>
            <a:avLst/>
            <a:gdLst/>
            <a:ahLst/>
            <a:cxnLst/>
            <a:rect l="l" t="t" r="r" b="b"/>
            <a:pathLst>
              <a:path w="3195320">
                <a:moveTo>
                  <a:pt x="0" y="0"/>
                </a:moveTo>
                <a:lnTo>
                  <a:pt x="3195066" y="0"/>
                </a:lnTo>
              </a:path>
            </a:pathLst>
          </a:custGeom>
          <a:ln w="9525">
            <a:solidFill>
              <a:srgbClr val="000000"/>
            </a:solidFill>
          </a:ln>
        </p:spPr>
        <p:txBody>
          <a:bodyPr wrap="square" lIns="0" tIns="0" rIns="0" bIns="0" rtlCol="0"/>
          <a:lstStyle/>
          <a:p>
            <a:endParaRPr/>
          </a:p>
        </p:txBody>
      </p:sp>
      <p:sp>
        <p:nvSpPr>
          <p:cNvPr id="15" name="object 15"/>
          <p:cNvSpPr/>
          <p:nvPr/>
        </p:nvSpPr>
        <p:spPr>
          <a:xfrm>
            <a:off x="6502793" y="4936997"/>
            <a:ext cx="3173095" cy="0"/>
          </a:xfrm>
          <a:custGeom>
            <a:avLst/>
            <a:gdLst/>
            <a:ahLst/>
            <a:cxnLst/>
            <a:rect l="l" t="t" r="r" b="b"/>
            <a:pathLst>
              <a:path w="3173095">
                <a:moveTo>
                  <a:pt x="0" y="0"/>
                </a:moveTo>
                <a:lnTo>
                  <a:pt x="3172968" y="0"/>
                </a:lnTo>
              </a:path>
            </a:pathLst>
          </a:custGeom>
          <a:ln w="9525">
            <a:solidFill>
              <a:srgbClr val="000000"/>
            </a:solidFill>
          </a:ln>
        </p:spPr>
        <p:txBody>
          <a:bodyPr wrap="square" lIns="0" tIns="0" rIns="0" bIns="0" rtlCol="0"/>
          <a:lstStyle/>
          <a:p>
            <a:endParaRPr/>
          </a:p>
        </p:txBody>
      </p:sp>
      <p:sp>
        <p:nvSpPr>
          <p:cNvPr id="16" name="object 16"/>
          <p:cNvSpPr/>
          <p:nvPr/>
        </p:nvSpPr>
        <p:spPr>
          <a:xfrm>
            <a:off x="8210436" y="4620767"/>
            <a:ext cx="0" cy="2087880"/>
          </a:xfrm>
          <a:custGeom>
            <a:avLst/>
            <a:gdLst/>
            <a:ahLst/>
            <a:cxnLst/>
            <a:rect l="l" t="t" r="r" b="b"/>
            <a:pathLst>
              <a:path h="2087879">
                <a:moveTo>
                  <a:pt x="0" y="0"/>
                </a:moveTo>
                <a:lnTo>
                  <a:pt x="0" y="2087880"/>
                </a:lnTo>
              </a:path>
            </a:pathLst>
          </a:custGeom>
          <a:ln w="9525">
            <a:solidFill>
              <a:srgbClr val="000000"/>
            </a:solidFill>
          </a:ln>
        </p:spPr>
        <p:txBody>
          <a:bodyPr wrap="square" lIns="0" tIns="0" rIns="0" bIns="0" rtlCol="0"/>
          <a:lstStyle/>
          <a:p>
            <a:endParaRPr/>
          </a:p>
        </p:txBody>
      </p:sp>
      <p:sp>
        <p:nvSpPr>
          <p:cNvPr id="17" name="object 17"/>
          <p:cNvSpPr/>
          <p:nvPr/>
        </p:nvSpPr>
        <p:spPr>
          <a:xfrm>
            <a:off x="7178687" y="4620767"/>
            <a:ext cx="0" cy="2079625"/>
          </a:xfrm>
          <a:custGeom>
            <a:avLst/>
            <a:gdLst/>
            <a:ahLst/>
            <a:cxnLst/>
            <a:rect l="l" t="t" r="r" b="b"/>
            <a:pathLst>
              <a:path h="2079625">
                <a:moveTo>
                  <a:pt x="0" y="0"/>
                </a:moveTo>
                <a:lnTo>
                  <a:pt x="0" y="2079498"/>
                </a:lnTo>
              </a:path>
            </a:pathLst>
          </a:custGeom>
          <a:ln w="9525">
            <a:solidFill>
              <a:srgbClr val="000000"/>
            </a:solidFill>
          </a:ln>
        </p:spPr>
        <p:txBody>
          <a:bodyPr wrap="square" lIns="0" tIns="0" rIns="0" bIns="0" rtlCol="0"/>
          <a:lstStyle/>
          <a:p>
            <a:endParaRPr/>
          </a:p>
        </p:txBody>
      </p:sp>
      <p:sp>
        <p:nvSpPr>
          <p:cNvPr id="19" name="object 19"/>
          <p:cNvSpPr txBox="1"/>
          <p:nvPr/>
        </p:nvSpPr>
        <p:spPr>
          <a:xfrm>
            <a:off x="6551809" y="4285396"/>
            <a:ext cx="1354455" cy="594360"/>
          </a:xfrm>
          <a:prstGeom prst="rect">
            <a:avLst/>
          </a:prstGeom>
        </p:spPr>
        <p:txBody>
          <a:bodyPr vert="horz" wrap="square" lIns="0" tIns="0" rIns="0" bIns="0" rtlCol="0">
            <a:spAutoFit/>
          </a:bodyPr>
          <a:lstStyle/>
          <a:p>
            <a:pPr marL="12700">
              <a:lnSpc>
                <a:spcPct val="100000"/>
              </a:lnSpc>
            </a:pPr>
            <a:r>
              <a:rPr sz="1600" b="1" spc="0" dirty="0">
                <a:latin typeface="宋体"/>
                <a:cs typeface="宋体"/>
              </a:rPr>
              <a:t>入库单明细</a:t>
            </a:r>
            <a:endParaRPr sz="1600">
              <a:latin typeface="宋体"/>
              <a:cs typeface="宋体"/>
            </a:endParaRPr>
          </a:p>
          <a:p>
            <a:pPr marL="120650">
              <a:lnSpc>
                <a:spcPct val="100000"/>
              </a:lnSpc>
              <a:spcBef>
                <a:spcPts val="1180"/>
              </a:spcBef>
              <a:tabLst>
                <a:tab pos="985519" algn="l"/>
              </a:tabLst>
            </a:pPr>
            <a:r>
              <a:rPr sz="1400" b="1" spc="-10" dirty="0">
                <a:latin typeface="宋体"/>
                <a:cs typeface="宋体"/>
              </a:rPr>
              <a:t>单号	序号</a:t>
            </a:r>
            <a:endParaRPr sz="1400">
              <a:latin typeface="宋体"/>
              <a:cs typeface="宋体"/>
            </a:endParaRPr>
          </a:p>
        </p:txBody>
      </p:sp>
      <p:sp>
        <p:nvSpPr>
          <p:cNvPr id="20" name="object 20"/>
          <p:cNvSpPr txBox="1"/>
          <p:nvPr/>
        </p:nvSpPr>
        <p:spPr>
          <a:xfrm>
            <a:off x="8439763" y="4676445"/>
            <a:ext cx="834390" cy="21209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物</a:t>
            </a:r>
            <a:r>
              <a:rPr sz="1400" b="1" spc="-5" dirty="0">
                <a:latin typeface="宋体"/>
                <a:cs typeface="宋体"/>
              </a:rPr>
              <a:t>资</a:t>
            </a:r>
            <a:r>
              <a:rPr sz="1400" b="1" spc="375" dirty="0">
                <a:latin typeface="Arial"/>
                <a:cs typeface="Arial"/>
              </a:rPr>
              <a:t>…</a:t>
            </a:r>
            <a:r>
              <a:rPr sz="1400" b="1" spc="-5" dirty="0">
                <a:latin typeface="Arial"/>
                <a:cs typeface="Arial"/>
              </a:rPr>
              <a:t>…</a:t>
            </a:r>
            <a:r>
              <a:rPr sz="1400" b="1" spc="-10" dirty="0">
                <a:latin typeface="Arial"/>
                <a:cs typeface="Arial"/>
              </a:rPr>
              <a:t> </a:t>
            </a:r>
            <a:endParaRPr sz="1400">
              <a:latin typeface="Arial"/>
              <a:cs typeface="Arial"/>
            </a:endParaRPr>
          </a:p>
        </p:txBody>
      </p:sp>
      <p:sp>
        <p:nvSpPr>
          <p:cNvPr id="22" name="object 22"/>
          <p:cNvSpPr/>
          <p:nvPr/>
        </p:nvSpPr>
        <p:spPr>
          <a:xfrm>
            <a:off x="6504305" y="4578096"/>
            <a:ext cx="699770" cy="357505"/>
          </a:xfrm>
          <a:custGeom>
            <a:avLst/>
            <a:gdLst/>
            <a:ahLst/>
            <a:cxnLst/>
            <a:rect l="l" t="t" r="r" b="b"/>
            <a:pathLst>
              <a:path w="699770" h="357504">
                <a:moveTo>
                  <a:pt x="349757" y="0"/>
                </a:moveTo>
                <a:lnTo>
                  <a:pt x="292932" y="2338"/>
                </a:lnTo>
                <a:lnTo>
                  <a:pt x="239060" y="9107"/>
                </a:lnTo>
                <a:lnTo>
                  <a:pt x="188855" y="19936"/>
                </a:lnTo>
                <a:lnTo>
                  <a:pt x="143030" y="34454"/>
                </a:lnTo>
                <a:lnTo>
                  <a:pt x="102298" y="52292"/>
                </a:lnTo>
                <a:lnTo>
                  <a:pt x="67372" y="73078"/>
                </a:lnTo>
                <a:lnTo>
                  <a:pt x="27431" y="108977"/>
                </a:lnTo>
                <a:lnTo>
                  <a:pt x="4567" y="149428"/>
                </a:lnTo>
                <a:lnTo>
                  <a:pt x="0" y="178308"/>
                </a:lnTo>
                <a:lnTo>
                  <a:pt x="1156" y="193016"/>
                </a:lnTo>
                <a:lnTo>
                  <a:pt x="17794" y="234970"/>
                </a:lnTo>
                <a:lnTo>
                  <a:pt x="52310" y="272706"/>
                </a:lnTo>
                <a:lnTo>
                  <a:pt x="84065" y="294911"/>
                </a:lnTo>
                <a:lnTo>
                  <a:pt x="121983" y="314326"/>
                </a:lnTo>
                <a:lnTo>
                  <a:pt x="165350" y="330587"/>
                </a:lnTo>
                <a:lnTo>
                  <a:pt x="213455" y="343328"/>
                </a:lnTo>
                <a:lnTo>
                  <a:pt x="265582" y="352183"/>
                </a:lnTo>
                <a:lnTo>
                  <a:pt x="321020" y="356785"/>
                </a:lnTo>
                <a:lnTo>
                  <a:pt x="349757" y="357378"/>
                </a:lnTo>
                <a:lnTo>
                  <a:pt x="378495" y="356785"/>
                </a:lnTo>
                <a:lnTo>
                  <a:pt x="433933" y="352183"/>
                </a:lnTo>
                <a:lnTo>
                  <a:pt x="486060" y="343328"/>
                </a:lnTo>
                <a:lnTo>
                  <a:pt x="534165" y="330587"/>
                </a:lnTo>
                <a:lnTo>
                  <a:pt x="577532" y="314326"/>
                </a:lnTo>
                <a:lnTo>
                  <a:pt x="615450" y="294911"/>
                </a:lnTo>
                <a:lnTo>
                  <a:pt x="647205" y="272706"/>
                </a:lnTo>
                <a:lnTo>
                  <a:pt x="681721" y="234970"/>
                </a:lnTo>
                <a:lnTo>
                  <a:pt x="698359" y="193016"/>
                </a:lnTo>
                <a:lnTo>
                  <a:pt x="699515" y="178307"/>
                </a:lnTo>
                <a:lnTo>
                  <a:pt x="698359" y="163708"/>
                </a:lnTo>
                <a:lnTo>
                  <a:pt x="681721" y="122017"/>
                </a:lnTo>
                <a:lnTo>
                  <a:pt x="647205" y="84462"/>
                </a:lnTo>
                <a:lnTo>
                  <a:pt x="615450" y="62340"/>
                </a:lnTo>
                <a:lnTo>
                  <a:pt x="577532" y="42981"/>
                </a:lnTo>
                <a:lnTo>
                  <a:pt x="534165" y="26757"/>
                </a:lnTo>
                <a:lnTo>
                  <a:pt x="486060" y="14037"/>
                </a:lnTo>
                <a:lnTo>
                  <a:pt x="433933" y="5192"/>
                </a:lnTo>
                <a:lnTo>
                  <a:pt x="378495" y="592"/>
                </a:lnTo>
                <a:lnTo>
                  <a:pt x="349757" y="0"/>
                </a:lnTo>
                <a:close/>
              </a:path>
            </a:pathLst>
          </a:custGeom>
          <a:ln w="12700">
            <a:solidFill>
              <a:srgbClr val="000000"/>
            </a:solidFill>
          </a:ln>
        </p:spPr>
        <p:txBody>
          <a:bodyPr wrap="square" lIns="0" tIns="0" rIns="0" bIns="0" rtlCol="0"/>
          <a:lstStyle/>
          <a:p>
            <a:endParaRPr/>
          </a:p>
        </p:txBody>
      </p:sp>
      <p:sp>
        <p:nvSpPr>
          <p:cNvPr id="23" name="object 23"/>
          <p:cNvSpPr/>
          <p:nvPr/>
        </p:nvSpPr>
        <p:spPr>
          <a:xfrm>
            <a:off x="5999098" y="2689098"/>
            <a:ext cx="500380" cy="2525395"/>
          </a:xfrm>
          <a:custGeom>
            <a:avLst/>
            <a:gdLst/>
            <a:ahLst/>
            <a:cxnLst/>
            <a:rect l="l" t="t" r="r" b="b"/>
            <a:pathLst>
              <a:path w="500379" h="2525395">
                <a:moveTo>
                  <a:pt x="499872" y="0"/>
                </a:moveTo>
                <a:lnTo>
                  <a:pt x="0" y="0"/>
                </a:lnTo>
                <a:lnTo>
                  <a:pt x="0" y="2525268"/>
                </a:lnTo>
                <a:lnTo>
                  <a:pt x="154686" y="2525268"/>
                </a:lnTo>
              </a:path>
            </a:pathLst>
          </a:custGeom>
          <a:ln w="9525">
            <a:solidFill>
              <a:srgbClr val="000000"/>
            </a:solidFill>
          </a:ln>
        </p:spPr>
        <p:txBody>
          <a:bodyPr wrap="square" lIns="0" tIns="0" rIns="0" bIns="0" rtlCol="0"/>
          <a:lstStyle/>
          <a:p>
            <a:endParaRPr/>
          </a:p>
        </p:txBody>
      </p:sp>
      <p:sp>
        <p:nvSpPr>
          <p:cNvPr id="24" name="object 24"/>
          <p:cNvSpPr/>
          <p:nvPr/>
        </p:nvSpPr>
        <p:spPr>
          <a:xfrm>
            <a:off x="6154546" y="5103876"/>
            <a:ext cx="334010" cy="252729"/>
          </a:xfrm>
          <a:custGeom>
            <a:avLst/>
            <a:gdLst/>
            <a:ahLst/>
            <a:cxnLst/>
            <a:rect l="l" t="t" r="r" b="b"/>
            <a:pathLst>
              <a:path w="334010" h="252729">
                <a:moveTo>
                  <a:pt x="333756" y="0"/>
                </a:moveTo>
                <a:lnTo>
                  <a:pt x="0" y="0"/>
                </a:lnTo>
                <a:lnTo>
                  <a:pt x="0" y="252222"/>
                </a:lnTo>
                <a:lnTo>
                  <a:pt x="166878" y="252222"/>
                </a:lnTo>
              </a:path>
            </a:pathLst>
          </a:custGeom>
          <a:ln w="9525">
            <a:solidFill>
              <a:srgbClr val="000000"/>
            </a:solidFill>
          </a:ln>
        </p:spPr>
        <p:txBody>
          <a:bodyPr wrap="square" lIns="0" tIns="0" rIns="0" bIns="0" rtlCol="0"/>
          <a:lstStyle/>
          <a:p>
            <a:endParaRPr/>
          </a:p>
        </p:txBody>
      </p:sp>
      <p:sp>
        <p:nvSpPr>
          <p:cNvPr id="25" name="object 25"/>
          <p:cNvSpPr/>
          <p:nvPr/>
        </p:nvSpPr>
        <p:spPr>
          <a:xfrm>
            <a:off x="6146939" y="5349240"/>
            <a:ext cx="157480" cy="215265"/>
          </a:xfrm>
          <a:custGeom>
            <a:avLst/>
            <a:gdLst/>
            <a:ahLst/>
            <a:cxnLst/>
            <a:rect l="l" t="t" r="r" b="b"/>
            <a:pathLst>
              <a:path w="157479" h="215264">
                <a:moveTo>
                  <a:pt x="0" y="0"/>
                </a:moveTo>
                <a:lnTo>
                  <a:pt x="0" y="214884"/>
                </a:lnTo>
                <a:lnTo>
                  <a:pt x="156972" y="214884"/>
                </a:lnTo>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248135920"/>
              </p:ext>
            </p:extLst>
          </p:nvPr>
        </p:nvGraphicFramePr>
        <p:xfrm>
          <a:off x="6551809" y="2222363"/>
          <a:ext cx="3195827" cy="1402849"/>
        </p:xfrm>
        <a:graphic>
          <a:graphicData uri="http://schemas.openxmlformats.org/drawingml/2006/table">
            <a:tbl>
              <a:tblPr firstRow="1" bandRow="1">
                <a:tableStyleId>{2D5ABB26-0587-4C30-8999-92F81FD0307C}</a:tableStyleId>
              </a:tblPr>
              <a:tblGrid>
                <a:gridCol w="675893">
                  <a:extLst>
                    <a:ext uri="{9D8B030D-6E8A-4147-A177-3AD203B41FA5}">
                      <a16:colId xmlns:a16="http://schemas.microsoft.com/office/drawing/2014/main" val="20000"/>
                    </a:ext>
                  </a:extLst>
                </a:gridCol>
                <a:gridCol w="1031748">
                  <a:extLst>
                    <a:ext uri="{9D8B030D-6E8A-4147-A177-3AD203B41FA5}">
                      <a16:colId xmlns:a16="http://schemas.microsoft.com/office/drawing/2014/main" val="20001"/>
                    </a:ext>
                  </a:extLst>
                </a:gridCol>
                <a:gridCol w="1488186">
                  <a:extLst>
                    <a:ext uri="{9D8B030D-6E8A-4147-A177-3AD203B41FA5}">
                      <a16:colId xmlns:a16="http://schemas.microsoft.com/office/drawing/2014/main" val="20002"/>
                    </a:ext>
                  </a:extLst>
                </a:gridCol>
              </a:tblGrid>
              <a:tr h="315467">
                <a:tc>
                  <a:txBody>
                    <a:bodyPr/>
                    <a:lstStyle/>
                    <a:p>
                      <a:pPr marL="135255">
                        <a:lnSpc>
                          <a:spcPct val="100000"/>
                        </a:lnSpc>
                      </a:pPr>
                      <a:r>
                        <a:rPr sz="1400" b="1" dirty="0">
                          <a:latin typeface="宋体"/>
                          <a:cs typeface="宋体"/>
                        </a:rPr>
                        <a:t>单号</a:t>
                      </a:r>
                      <a:endParaRPr sz="140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368935">
                        <a:lnSpc>
                          <a:spcPct val="100000"/>
                        </a:lnSpc>
                      </a:pPr>
                      <a:r>
                        <a:rPr sz="1400" b="1" dirty="0">
                          <a:latin typeface="宋体"/>
                          <a:cs typeface="宋体"/>
                        </a:rPr>
                        <a:t>库房</a:t>
                      </a:r>
                      <a:endParaRPr sz="1400" dirty="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51460">
                        <a:lnSpc>
                          <a:spcPct val="100000"/>
                        </a:lnSpc>
                      </a:pPr>
                      <a:r>
                        <a:rPr sz="1400" b="1" dirty="0">
                          <a:latin typeface="宋体"/>
                          <a:cs typeface="宋体"/>
                        </a:rPr>
                        <a:t>物资来</a:t>
                      </a:r>
                      <a:r>
                        <a:rPr sz="1400" b="1" spc="5" dirty="0">
                          <a:latin typeface="宋体"/>
                          <a:cs typeface="宋体"/>
                        </a:rPr>
                        <a:t>源</a:t>
                      </a:r>
                      <a:r>
                        <a:rPr sz="1400" b="1" dirty="0">
                          <a:latin typeface="Arial"/>
                          <a:cs typeface="Arial"/>
                        </a:rPr>
                        <a:t>… … </a:t>
                      </a:r>
                      <a:endParaRPr sz="1400">
                        <a:latin typeface="Arial"/>
                        <a:cs typeface="Arial"/>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01354">
                <a:tc>
                  <a:txBody>
                    <a:bodyPr/>
                    <a:lstStyle/>
                    <a:p>
                      <a:pPr marL="62865">
                        <a:lnSpc>
                          <a:spcPct val="100000"/>
                        </a:lnSpc>
                      </a:pPr>
                      <a:r>
                        <a:rPr sz="1400" b="1" spc="-5" dirty="0">
                          <a:solidFill>
                            <a:srgbClr val="CC0000"/>
                          </a:solidFill>
                          <a:latin typeface="Arial"/>
                          <a:cs typeface="Arial"/>
                        </a:rPr>
                        <a:t>R1001</a:t>
                      </a:r>
                      <a:endParaRPr sz="1400">
                        <a:latin typeface="Arial"/>
                        <a:cs typeface="Arial"/>
                      </a:endParaRPr>
                    </a:p>
                  </a:txBody>
                  <a:tcPr marL="0" marR="0" marT="0" marB="0">
                    <a:lnR w="9525">
                      <a:solidFill>
                        <a:srgbClr val="000000"/>
                      </a:solidFill>
                      <a:prstDash val="solid"/>
                    </a:lnR>
                    <a:lnT w="9525">
                      <a:solidFill>
                        <a:srgbClr val="000000"/>
                      </a:solidFill>
                      <a:prstDash val="solid"/>
                    </a:lnT>
                  </a:tcPr>
                </a:tc>
                <a:tc>
                  <a:txBody>
                    <a:bodyPr/>
                    <a:lstStyle/>
                    <a:p>
                      <a:pPr marL="296545">
                        <a:lnSpc>
                          <a:spcPct val="100000"/>
                        </a:lnSpc>
                      </a:pPr>
                      <a:r>
                        <a:rPr sz="1400" b="1" spc="5" dirty="0">
                          <a:solidFill>
                            <a:srgbClr val="CC0000"/>
                          </a:solidFill>
                          <a:latin typeface="宋体"/>
                          <a:cs typeface="宋体"/>
                        </a:rPr>
                        <a:t>库房</a:t>
                      </a:r>
                      <a:r>
                        <a:rPr sz="1400" b="1" dirty="0">
                          <a:solidFill>
                            <a:srgbClr val="CC0000"/>
                          </a:solidFill>
                          <a:latin typeface="Arial"/>
                          <a:cs typeface="Arial"/>
                        </a:rPr>
                        <a:t>A</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4">
                  <a:txBody>
                    <a:bodyPr/>
                    <a:lstStyle/>
                    <a:p>
                      <a:endParaRPr sz="1400">
                        <a:latin typeface="Arial"/>
                        <a:cs typeface="Arial"/>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212593">
                <a:tc>
                  <a:txBody>
                    <a:bodyPr/>
                    <a:lstStyle/>
                    <a:p>
                      <a:pPr marL="62865">
                        <a:lnSpc>
                          <a:spcPct val="100000"/>
                        </a:lnSpc>
                      </a:pPr>
                      <a:r>
                        <a:rPr sz="1400" b="1" spc="-5" dirty="0">
                          <a:latin typeface="Arial"/>
                          <a:cs typeface="Arial"/>
                        </a:rPr>
                        <a:t>R1002</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宋体"/>
                          <a:cs typeface="宋体"/>
                        </a:rPr>
                        <a:t>库房</a:t>
                      </a:r>
                      <a:r>
                        <a:rPr sz="1400" b="1" dirty="0">
                          <a:latin typeface="Arial"/>
                          <a:cs typeface="Arial"/>
                        </a:rPr>
                        <a:t>B</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2"/>
                  </a:ext>
                </a:extLst>
              </a:tr>
              <a:tr h="212593">
                <a:tc>
                  <a:txBody>
                    <a:bodyPr/>
                    <a:lstStyle/>
                    <a:p>
                      <a:pPr marL="62865">
                        <a:lnSpc>
                          <a:spcPct val="100000"/>
                        </a:lnSpc>
                      </a:pPr>
                      <a:r>
                        <a:rPr sz="1400" b="1" spc="-5" dirty="0">
                          <a:latin typeface="Arial"/>
                          <a:cs typeface="Arial"/>
                        </a:rPr>
                        <a:t>R1003</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宋体"/>
                          <a:cs typeface="宋体"/>
                        </a:rPr>
                        <a:t>库房</a:t>
                      </a:r>
                      <a:r>
                        <a:rPr sz="1400" b="1" dirty="0">
                          <a:latin typeface="Arial"/>
                          <a:cs typeface="Arial"/>
                        </a:rPr>
                        <a:t>B</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3"/>
                  </a:ext>
                </a:extLst>
              </a:tr>
              <a:tr h="359308">
                <a:tc>
                  <a:txBody>
                    <a:bodyPr/>
                    <a:lstStyle/>
                    <a:p>
                      <a:pPr marL="62865">
                        <a:lnSpc>
                          <a:spcPct val="100000"/>
                        </a:lnSpc>
                      </a:pPr>
                      <a:r>
                        <a:rPr sz="1400" b="1" spc="-5" dirty="0">
                          <a:latin typeface="Arial"/>
                          <a:cs typeface="Arial"/>
                        </a:rPr>
                        <a:t>R1004</a:t>
                      </a:r>
                      <a:endParaRPr sz="1400">
                        <a:latin typeface="Arial"/>
                        <a:cs typeface="Arial"/>
                      </a:endParaRPr>
                    </a:p>
                  </a:txBody>
                  <a:tcPr marL="0" marR="0" marT="0" marB="0">
                    <a:lnR w="9525">
                      <a:solidFill>
                        <a:srgbClr val="000000"/>
                      </a:solidFill>
                      <a:prstDash val="solid"/>
                    </a:lnR>
                  </a:tcPr>
                </a:tc>
                <a:tc>
                  <a:txBody>
                    <a:bodyPr/>
                    <a:lstStyle/>
                    <a:p>
                      <a:pPr marL="296545">
                        <a:lnSpc>
                          <a:spcPct val="100000"/>
                        </a:lnSpc>
                      </a:pPr>
                      <a:r>
                        <a:rPr sz="1400" b="1" spc="5" dirty="0">
                          <a:latin typeface="宋体"/>
                          <a:cs typeface="宋体"/>
                        </a:rPr>
                        <a:t>库房</a:t>
                      </a:r>
                      <a:r>
                        <a:rPr sz="1400" b="1" dirty="0">
                          <a:latin typeface="Arial"/>
                          <a:cs typeface="Arial"/>
                        </a:rPr>
                        <a:t>A</a:t>
                      </a:r>
                      <a:endParaRPr sz="1400" dirty="0">
                        <a:latin typeface="Arial"/>
                        <a:cs typeface="Arial"/>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bl>
          </a:graphicData>
        </a:graphic>
      </p:graphicFrame>
      <p:graphicFrame>
        <p:nvGraphicFramePr>
          <p:cNvPr id="18" name="object 18"/>
          <p:cNvGraphicFramePr>
            <a:graphicFrameLocks noGrp="1"/>
          </p:cNvGraphicFramePr>
          <p:nvPr/>
        </p:nvGraphicFramePr>
        <p:xfrm>
          <a:off x="6445383" y="4936997"/>
          <a:ext cx="1765052" cy="1787479"/>
        </p:xfrm>
        <a:graphic>
          <a:graphicData uri="http://schemas.openxmlformats.org/drawingml/2006/table">
            <a:tbl>
              <a:tblPr firstRow="1" bandRow="1">
                <a:tableStyleId>{2D5ABB26-0587-4C30-8999-92F81FD0307C}</a:tableStyleId>
              </a:tblPr>
              <a:tblGrid>
                <a:gridCol w="733304">
                  <a:extLst>
                    <a:ext uri="{9D8B030D-6E8A-4147-A177-3AD203B41FA5}">
                      <a16:colId xmlns:a16="http://schemas.microsoft.com/office/drawing/2014/main" val="20000"/>
                    </a:ext>
                  </a:extLst>
                </a:gridCol>
                <a:gridCol w="1031748">
                  <a:extLst>
                    <a:ext uri="{9D8B030D-6E8A-4147-A177-3AD203B41FA5}">
                      <a16:colId xmlns:a16="http://schemas.microsoft.com/office/drawing/2014/main" val="20001"/>
                    </a:ext>
                  </a:extLst>
                </a:gridCol>
              </a:tblGrid>
              <a:tr h="518304">
                <a:tc>
                  <a:txBody>
                    <a:bodyPr/>
                    <a:lstStyle/>
                    <a:p>
                      <a:pPr marL="25400" marR="173355">
                        <a:lnSpc>
                          <a:spcPct val="100000"/>
                        </a:lnSpc>
                      </a:pPr>
                      <a:r>
                        <a:rPr sz="1400" b="1" spc="-5" dirty="0">
                          <a:solidFill>
                            <a:srgbClr val="CC0000"/>
                          </a:solidFill>
                          <a:latin typeface="Arial"/>
                          <a:cs typeface="Arial"/>
                        </a:rPr>
                        <a:t>R1001 R1001</a:t>
                      </a:r>
                      <a:endParaRPr sz="1400">
                        <a:latin typeface="Arial"/>
                        <a:cs typeface="Arial"/>
                      </a:endParaRPr>
                    </a:p>
                  </a:txBody>
                  <a:tcPr marL="0" marR="0" marT="0" marB="0">
                    <a:lnR w="9525">
                      <a:solidFill>
                        <a:srgbClr val="000000"/>
                      </a:solidFill>
                      <a:prstDash val="solid"/>
                    </a:lnR>
                  </a:tcPr>
                </a:tc>
                <a:tc>
                  <a:txBody>
                    <a:bodyPr/>
                    <a:lstStyle/>
                    <a:p>
                      <a:pPr marL="299085">
                        <a:lnSpc>
                          <a:spcPct val="100000"/>
                        </a:lnSpc>
                      </a:pPr>
                      <a:r>
                        <a:rPr sz="1400" b="1" dirty="0">
                          <a:solidFill>
                            <a:srgbClr val="CC0000"/>
                          </a:solidFill>
                          <a:latin typeface="Arial"/>
                          <a:cs typeface="Arial"/>
                        </a:rPr>
                        <a:t>1</a:t>
                      </a:r>
                      <a:endParaRPr sz="1400">
                        <a:latin typeface="Arial"/>
                        <a:cs typeface="Arial"/>
                      </a:endParaRPr>
                    </a:p>
                    <a:p>
                      <a:pPr marL="299085">
                        <a:lnSpc>
                          <a:spcPct val="100000"/>
                        </a:lnSpc>
                      </a:pPr>
                      <a:r>
                        <a:rPr sz="1400" b="1" dirty="0">
                          <a:solidFill>
                            <a:srgbClr val="CC0000"/>
                          </a:solidFill>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0"/>
                  </a:ext>
                </a:extLst>
              </a:tr>
              <a:tr h="212593">
                <a:tc>
                  <a:txBody>
                    <a:bodyPr/>
                    <a:lstStyle/>
                    <a:p>
                      <a:pPr marL="25400">
                        <a:lnSpc>
                          <a:spcPct val="100000"/>
                        </a:lnSpc>
                      </a:pPr>
                      <a:r>
                        <a:rPr sz="1400" b="1" spc="-5" dirty="0">
                          <a:solidFill>
                            <a:srgbClr val="CC0000"/>
                          </a:solidFill>
                          <a:latin typeface="Arial"/>
                          <a:cs typeface="Arial"/>
                        </a:rPr>
                        <a:t>R1001</a:t>
                      </a:r>
                      <a:endParaRPr sz="1400">
                        <a:latin typeface="Arial"/>
                        <a:cs typeface="Arial"/>
                      </a:endParaRPr>
                    </a:p>
                  </a:txBody>
                  <a:tcPr marL="0" marR="0" marT="0" marB="0">
                    <a:lnR w="9525">
                      <a:solidFill>
                        <a:srgbClr val="000000"/>
                      </a:solidFill>
                      <a:prstDash val="solid"/>
                    </a:lnR>
                  </a:tcPr>
                </a:tc>
                <a:tc>
                  <a:txBody>
                    <a:bodyPr/>
                    <a:lstStyle/>
                    <a:p>
                      <a:pPr marL="299720">
                        <a:lnSpc>
                          <a:spcPct val="100000"/>
                        </a:lnSpc>
                      </a:pPr>
                      <a:r>
                        <a:rPr sz="1400" b="1" dirty="0">
                          <a:solidFill>
                            <a:srgbClr val="CC0000"/>
                          </a:solidFill>
                          <a:latin typeface="Arial"/>
                          <a:cs typeface="Arial"/>
                        </a:rPr>
                        <a:t>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1"/>
                  </a:ext>
                </a:extLst>
              </a:tr>
              <a:tr h="212593">
                <a:tc>
                  <a:txBody>
                    <a:bodyPr/>
                    <a:lstStyle/>
                    <a:p>
                      <a:pPr marL="25400">
                        <a:lnSpc>
                          <a:spcPct val="100000"/>
                        </a:lnSpc>
                      </a:pPr>
                      <a:r>
                        <a:rPr sz="1400" b="1" spc="-5" dirty="0">
                          <a:latin typeface="Arial"/>
                          <a:cs typeface="Arial"/>
                        </a:rPr>
                        <a:t>R1002</a:t>
                      </a:r>
                      <a:endParaRPr sz="1400">
                        <a:latin typeface="Arial"/>
                        <a:cs typeface="Arial"/>
                      </a:endParaRPr>
                    </a:p>
                  </a:txBody>
                  <a:tcPr marL="0" marR="0" marT="0" marB="0">
                    <a:lnR w="9525">
                      <a:solidFill>
                        <a:srgbClr val="000000"/>
                      </a:solidFill>
                      <a:prstDash val="solid"/>
                    </a:lnR>
                  </a:tcPr>
                </a:tc>
                <a:tc>
                  <a:txBody>
                    <a:bodyPr/>
                    <a:lstStyle/>
                    <a:p>
                      <a:pPr marL="299085">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2"/>
                  </a:ext>
                </a:extLst>
              </a:tr>
              <a:tr h="212593">
                <a:tc>
                  <a:txBody>
                    <a:bodyPr/>
                    <a:lstStyle/>
                    <a:p>
                      <a:pPr marL="25400">
                        <a:lnSpc>
                          <a:spcPct val="100000"/>
                        </a:lnSpc>
                      </a:pPr>
                      <a:r>
                        <a:rPr sz="1400" b="1" spc="-5" dirty="0">
                          <a:latin typeface="Arial"/>
                          <a:cs typeface="Arial"/>
                        </a:rPr>
                        <a:t>R1003</a:t>
                      </a:r>
                      <a:endParaRPr sz="1400">
                        <a:latin typeface="Arial"/>
                        <a:cs typeface="Arial"/>
                      </a:endParaRPr>
                    </a:p>
                  </a:txBody>
                  <a:tcPr marL="0" marR="0" marT="0" marB="0">
                    <a:lnR w="9525">
                      <a:solidFill>
                        <a:srgbClr val="000000"/>
                      </a:solidFill>
                      <a:prstDash val="solid"/>
                    </a:lnR>
                  </a:tcPr>
                </a:tc>
                <a:tc>
                  <a:txBody>
                    <a:bodyPr/>
                    <a:lstStyle/>
                    <a:p>
                      <a:pPr marL="29972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3"/>
                  </a:ext>
                </a:extLst>
              </a:tr>
              <a:tr h="212593">
                <a:tc>
                  <a:txBody>
                    <a:bodyPr/>
                    <a:lstStyle/>
                    <a:p>
                      <a:pPr marL="25400">
                        <a:lnSpc>
                          <a:spcPct val="100000"/>
                        </a:lnSpc>
                      </a:pPr>
                      <a:r>
                        <a:rPr sz="1400" b="1" spc="-5" dirty="0">
                          <a:latin typeface="Arial"/>
                          <a:cs typeface="Arial"/>
                        </a:rPr>
                        <a:t>R1003</a:t>
                      </a:r>
                      <a:endParaRPr sz="1400">
                        <a:latin typeface="Arial"/>
                        <a:cs typeface="Arial"/>
                      </a:endParaRPr>
                    </a:p>
                  </a:txBody>
                  <a:tcPr marL="0" marR="0" marT="0" marB="0">
                    <a:lnR w="9525">
                      <a:solidFill>
                        <a:srgbClr val="000000"/>
                      </a:solidFill>
                      <a:prstDash val="solid"/>
                    </a:lnR>
                  </a:tcPr>
                </a:tc>
                <a:tc>
                  <a:txBody>
                    <a:bodyPr/>
                    <a:lstStyle/>
                    <a:p>
                      <a:pPr marL="299720">
                        <a:lnSpc>
                          <a:spcPct val="100000"/>
                        </a:lnSpc>
                      </a:pPr>
                      <a:r>
                        <a:rPr sz="1400" b="1"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4"/>
                  </a:ext>
                </a:extLst>
              </a:tr>
              <a:tr h="212975">
                <a:tc>
                  <a:txBody>
                    <a:bodyPr/>
                    <a:lstStyle/>
                    <a:p>
                      <a:pPr marL="25400">
                        <a:lnSpc>
                          <a:spcPct val="100000"/>
                        </a:lnSpc>
                      </a:pPr>
                      <a:r>
                        <a:rPr sz="1400" b="1" spc="-5" dirty="0">
                          <a:latin typeface="Arial"/>
                          <a:cs typeface="Arial"/>
                        </a:rPr>
                        <a:t>R1004</a:t>
                      </a:r>
                      <a:endParaRPr sz="1400">
                        <a:latin typeface="Arial"/>
                        <a:cs typeface="Arial"/>
                      </a:endParaRPr>
                    </a:p>
                  </a:txBody>
                  <a:tcPr marL="0" marR="0" marT="0" marB="0">
                    <a:lnR w="9525">
                      <a:solidFill>
                        <a:srgbClr val="000000"/>
                      </a:solidFill>
                      <a:prstDash val="solid"/>
                    </a:lnR>
                  </a:tcPr>
                </a:tc>
                <a:tc>
                  <a:txBody>
                    <a:bodyPr/>
                    <a:lstStyle/>
                    <a:p>
                      <a:pPr marL="299720">
                        <a:lnSpc>
                          <a:spcPct val="100000"/>
                        </a:lnSpc>
                      </a:pPr>
                      <a:r>
                        <a:rPr sz="1400" b="1"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5"/>
                  </a:ext>
                </a:extLst>
              </a:tr>
              <a:tr h="195451">
                <a:tc>
                  <a:txBody>
                    <a:bodyPr/>
                    <a:lstStyle/>
                    <a:p>
                      <a:pPr marL="25400">
                        <a:lnSpc>
                          <a:spcPts val="1664"/>
                        </a:lnSpc>
                      </a:pPr>
                      <a:r>
                        <a:rPr sz="1400" b="1" spc="-5" dirty="0">
                          <a:latin typeface="Arial"/>
                          <a:cs typeface="Arial"/>
                        </a:rPr>
                        <a:t>R1004</a:t>
                      </a:r>
                      <a:endParaRPr sz="1400">
                        <a:latin typeface="Arial"/>
                        <a:cs typeface="Arial"/>
                      </a:endParaRPr>
                    </a:p>
                  </a:txBody>
                  <a:tcPr marL="0" marR="0" marT="0" marB="0">
                    <a:lnR w="9525">
                      <a:solidFill>
                        <a:srgbClr val="000000"/>
                      </a:solidFill>
                      <a:prstDash val="solid"/>
                    </a:lnR>
                  </a:tcPr>
                </a:tc>
                <a:tc>
                  <a:txBody>
                    <a:bodyPr/>
                    <a:lstStyle/>
                    <a:p>
                      <a:pPr marL="299720">
                        <a:lnSpc>
                          <a:spcPts val="1664"/>
                        </a:lnSpc>
                      </a:pPr>
                      <a:r>
                        <a:rPr sz="1400" b="1" dirty="0">
                          <a:latin typeface="Arial"/>
                          <a:cs typeface="Arial"/>
                        </a:rPr>
                        <a:t>2</a:t>
                      </a:r>
                      <a:endParaRPr sz="1400" dirty="0">
                        <a:latin typeface="Arial"/>
                        <a:cs typeface="Arial"/>
                      </a:endParaRPr>
                    </a:p>
                  </a:txBody>
                  <a:tcPr marL="0" marR="0" marT="0" marB="0">
                    <a:lnL w="9525">
                      <a:solidFill>
                        <a:srgbClr val="000000"/>
                      </a:solidFill>
                      <a:prstDash val="solid"/>
                    </a:lnL>
                    <a:lnR w="9525">
                      <a:solidFill>
                        <a:srgbClr val="000000"/>
                      </a:solidFill>
                      <a:prstDash val="solid"/>
                    </a:lnR>
                  </a:tcPr>
                </a:tc>
                <a:extLst>
                  <a:ext uri="{0D108BD9-81ED-4DB2-BD59-A6C34878D82A}">
                    <a16:rowId xmlns:a16="http://schemas.microsoft.com/office/drawing/2014/main" val="10006"/>
                  </a:ext>
                </a:extLst>
              </a:tr>
            </a:tbl>
          </a:graphicData>
        </a:graphic>
      </p:graphicFrame>
      <p:sp>
        <p:nvSpPr>
          <p:cNvPr id="27" name="标题 6">
            <a:extLst>
              <a:ext uri="{FF2B5EF4-FFF2-40B4-BE49-F238E27FC236}">
                <a16:creationId xmlns:a16="http://schemas.microsoft.com/office/drawing/2014/main" id="{B196E37E-F51F-4C29-B589-69B82795191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28" name="object 59">
            <a:extLst>
              <a:ext uri="{FF2B5EF4-FFF2-40B4-BE49-F238E27FC236}">
                <a16:creationId xmlns:a16="http://schemas.microsoft.com/office/drawing/2014/main" id="{0E1D3491-4DA5-4599-B86A-52362A8B56F7}"/>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示例：入库单管理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P spid="4" grpId="0" animBg="1"/>
      <p:bldP spid="6" grpId="0"/>
      <p:bldP spid="9" grpId="0"/>
      <p:bldP spid="12" grpId="0" animBg="1"/>
      <p:bldP spid="13" grpId="0" animBg="1"/>
      <p:bldP spid="14" grpId="0" animBg="1"/>
      <p:bldP spid="15" grpId="0" animBg="1"/>
      <p:bldP spid="16" grpId="0" animBg="1"/>
      <p:bldP spid="17" grpId="0" animBg="1"/>
      <p:bldP spid="19" grpId="0"/>
      <p:bldP spid="20" grpId="0"/>
      <p:bldP spid="22" grpId="0" animBg="1"/>
      <p:bldP spid="23" grpId="0" animBg="1"/>
      <p:bldP spid="24"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447167" y="1606296"/>
            <a:ext cx="2957830" cy="4114800"/>
          </a:xfrm>
          <a:custGeom>
            <a:avLst/>
            <a:gdLst/>
            <a:ahLst/>
            <a:cxnLst/>
            <a:rect l="l" t="t" r="r" b="b"/>
            <a:pathLst>
              <a:path w="2957829" h="4114800">
                <a:moveTo>
                  <a:pt x="0" y="0"/>
                </a:moveTo>
                <a:lnTo>
                  <a:pt x="0" y="4114800"/>
                </a:lnTo>
                <a:lnTo>
                  <a:pt x="2957321" y="4114800"/>
                </a:lnTo>
                <a:lnTo>
                  <a:pt x="2957321"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447167" y="1606296"/>
            <a:ext cx="2957830" cy="4114800"/>
          </a:xfrm>
          <a:custGeom>
            <a:avLst/>
            <a:gdLst/>
            <a:ahLst/>
            <a:cxnLst/>
            <a:rect l="l" t="t" r="r" b="b"/>
            <a:pathLst>
              <a:path w="2957829" h="4114800">
                <a:moveTo>
                  <a:pt x="0" y="0"/>
                </a:moveTo>
                <a:lnTo>
                  <a:pt x="0" y="4114800"/>
                </a:lnTo>
                <a:lnTo>
                  <a:pt x="2957321" y="4114800"/>
                </a:lnTo>
                <a:lnTo>
                  <a:pt x="2957321" y="0"/>
                </a:lnTo>
                <a:lnTo>
                  <a:pt x="0" y="0"/>
                </a:lnTo>
                <a:close/>
              </a:path>
            </a:pathLst>
          </a:custGeom>
          <a:ln w="12700">
            <a:solidFill>
              <a:srgbClr val="DDDDDD"/>
            </a:solidFill>
          </a:ln>
        </p:spPr>
        <p:txBody>
          <a:bodyPr wrap="square" lIns="0" tIns="0" rIns="0" bIns="0" rtlCol="0"/>
          <a:lstStyle/>
          <a:p>
            <a:endParaRPr/>
          </a:p>
        </p:txBody>
      </p:sp>
      <p:sp>
        <p:nvSpPr>
          <p:cNvPr id="7" name="object 7"/>
          <p:cNvSpPr txBox="1"/>
          <p:nvPr/>
        </p:nvSpPr>
        <p:spPr>
          <a:xfrm>
            <a:off x="1176661" y="4849865"/>
            <a:ext cx="3621404" cy="153543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需求理解：</a:t>
            </a:r>
            <a:endParaRPr sz="2400">
              <a:latin typeface="微软雅黑"/>
              <a:cs typeface="微软雅黑"/>
            </a:endParaRPr>
          </a:p>
          <a:p>
            <a:pPr marL="12700">
              <a:lnSpc>
                <a:spcPct val="100000"/>
              </a:lnSpc>
              <a:spcBef>
                <a:spcPts val="280"/>
              </a:spcBef>
            </a:pPr>
            <a:r>
              <a:rPr sz="2400" spc="5" dirty="0">
                <a:latin typeface="Wingdings"/>
                <a:cs typeface="Wingdings"/>
              </a:rPr>
              <a:t></a:t>
            </a:r>
            <a:r>
              <a:rPr sz="2400" dirty="0">
                <a:latin typeface="微软雅黑"/>
                <a:cs typeface="微软雅黑"/>
              </a:rPr>
              <a:t>管理一张张单据</a:t>
            </a:r>
            <a:endParaRPr sz="2400">
              <a:latin typeface="微软雅黑"/>
              <a:cs typeface="微软雅黑"/>
            </a:endParaRPr>
          </a:p>
          <a:p>
            <a:pPr marL="12700" marR="5080">
              <a:lnSpc>
                <a:spcPct val="109800"/>
              </a:lnSpc>
            </a:pPr>
            <a:r>
              <a:rPr sz="2400" spc="5" dirty="0">
                <a:latin typeface="Wingdings"/>
                <a:cs typeface="Wingdings"/>
              </a:rPr>
              <a:t></a:t>
            </a:r>
            <a:r>
              <a:rPr sz="2400" dirty="0">
                <a:latin typeface="微软雅黑"/>
                <a:cs typeface="微软雅黑"/>
              </a:rPr>
              <a:t>管理一张单据中的一条条 明细记录</a:t>
            </a:r>
            <a:endParaRPr sz="2400">
              <a:latin typeface="微软雅黑"/>
              <a:cs typeface="微软雅黑"/>
            </a:endParaRPr>
          </a:p>
        </p:txBody>
      </p:sp>
      <p:sp>
        <p:nvSpPr>
          <p:cNvPr id="8" name="object 8"/>
          <p:cNvSpPr/>
          <p:nvPr/>
        </p:nvSpPr>
        <p:spPr>
          <a:xfrm>
            <a:off x="1157363" y="2133600"/>
            <a:ext cx="4372355" cy="20574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51267" y="2127504"/>
            <a:ext cx="4384675" cy="2070100"/>
          </a:xfrm>
          <a:custGeom>
            <a:avLst/>
            <a:gdLst/>
            <a:ahLst/>
            <a:cxnLst/>
            <a:rect l="l" t="t" r="r" b="b"/>
            <a:pathLst>
              <a:path w="4384675" h="2070100">
                <a:moveTo>
                  <a:pt x="0" y="2069592"/>
                </a:moveTo>
                <a:lnTo>
                  <a:pt x="0" y="0"/>
                </a:lnTo>
                <a:lnTo>
                  <a:pt x="4384548" y="0"/>
                </a:lnTo>
                <a:lnTo>
                  <a:pt x="4384548" y="2069592"/>
                </a:lnTo>
                <a:lnTo>
                  <a:pt x="0" y="2069592"/>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7526407" y="2063404"/>
            <a:ext cx="1002665" cy="239395"/>
          </a:xfrm>
          <a:prstGeom prst="rect">
            <a:avLst/>
          </a:prstGeom>
        </p:spPr>
        <p:txBody>
          <a:bodyPr vert="horz" wrap="square" lIns="0" tIns="0" rIns="0" bIns="0" rtlCol="0">
            <a:spAutoFit/>
          </a:bodyPr>
          <a:lstStyle/>
          <a:p>
            <a:pPr marL="12700">
              <a:lnSpc>
                <a:spcPct val="100000"/>
              </a:lnSpc>
            </a:pPr>
            <a:r>
              <a:rPr sz="1600" b="1" dirty="0">
                <a:latin typeface="宋体"/>
                <a:cs typeface="宋体"/>
              </a:rPr>
              <a:t>入库</a:t>
            </a:r>
            <a:r>
              <a:rPr sz="1600" b="1" spc="0" dirty="0">
                <a:latin typeface="宋体"/>
                <a:cs typeface="宋体"/>
              </a:rPr>
              <a:t>单</a:t>
            </a:r>
            <a:r>
              <a:rPr sz="1600" b="1" dirty="0">
                <a:latin typeface="Arial"/>
                <a:cs typeface="Arial"/>
              </a:rPr>
              <a:t>/</a:t>
            </a:r>
            <a:r>
              <a:rPr sz="1600" b="1" spc="10" dirty="0">
                <a:latin typeface="Arial"/>
                <a:cs typeface="Arial"/>
              </a:rPr>
              <a:t> </a:t>
            </a:r>
            <a:r>
              <a:rPr sz="1600" b="1" spc="-5" dirty="0">
                <a:latin typeface="Arial"/>
                <a:cs typeface="Arial"/>
              </a:rPr>
              <a:t>E</a:t>
            </a:r>
            <a:r>
              <a:rPr sz="1600" b="1" dirty="0">
                <a:latin typeface="Arial"/>
                <a:cs typeface="Arial"/>
              </a:rPr>
              <a:t>1</a:t>
            </a:r>
            <a:endParaRPr sz="1600">
              <a:latin typeface="Arial"/>
              <a:cs typeface="Arial"/>
            </a:endParaRPr>
          </a:p>
        </p:txBody>
      </p:sp>
      <p:sp>
        <p:nvSpPr>
          <p:cNvPr id="11" name="object 11"/>
          <p:cNvSpPr/>
          <p:nvPr/>
        </p:nvSpPr>
        <p:spPr>
          <a:xfrm>
            <a:off x="7175627" y="4213097"/>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7175627" y="4746497"/>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7132453" y="3911254"/>
            <a:ext cx="1412240" cy="772795"/>
          </a:xfrm>
          <a:prstGeom prst="rect">
            <a:avLst/>
          </a:prstGeom>
        </p:spPr>
        <p:txBody>
          <a:bodyPr vert="horz" wrap="square" lIns="0" tIns="0" rIns="0" bIns="0" rtlCol="0">
            <a:spAutoFit/>
          </a:bodyPr>
          <a:lstStyle/>
          <a:p>
            <a:pPr algn="ctr">
              <a:lnSpc>
                <a:spcPct val="100000"/>
              </a:lnSpc>
            </a:pPr>
            <a:r>
              <a:rPr sz="1600" b="1" spc="0" dirty="0">
                <a:latin typeface="宋体"/>
                <a:cs typeface="宋体"/>
              </a:rPr>
              <a:t>入库单明细</a:t>
            </a:r>
            <a:r>
              <a:rPr sz="1600" b="1" dirty="0">
                <a:latin typeface="Arial"/>
                <a:cs typeface="Arial"/>
              </a:rPr>
              <a:t>/ </a:t>
            </a:r>
            <a:r>
              <a:rPr sz="1600" b="1" spc="-5" dirty="0">
                <a:latin typeface="Arial"/>
                <a:cs typeface="Arial"/>
              </a:rPr>
              <a:t>E</a:t>
            </a:r>
            <a:r>
              <a:rPr sz="1600" b="1" dirty="0">
                <a:latin typeface="Arial"/>
                <a:cs typeface="Arial"/>
              </a:rPr>
              <a:t>2</a:t>
            </a:r>
            <a:endParaRPr sz="1600">
              <a:latin typeface="Arial"/>
              <a:cs typeface="Arial"/>
            </a:endParaRPr>
          </a:p>
          <a:p>
            <a:pPr marL="314325" marR="200660" indent="-1270" algn="ctr">
              <a:lnSpc>
                <a:spcPct val="104600"/>
              </a:lnSpc>
              <a:spcBef>
                <a:spcPts val="750"/>
              </a:spcBef>
            </a:pPr>
            <a:r>
              <a:rPr sz="1400" b="1" spc="-10" dirty="0">
                <a:latin typeface="宋体"/>
                <a:cs typeface="宋体"/>
              </a:rPr>
              <a:t>单据</a:t>
            </a:r>
            <a:r>
              <a:rPr sz="1400" b="1" spc="-15" dirty="0">
                <a:latin typeface="宋体"/>
                <a:cs typeface="宋体"/>
              </a:rPr>
              <a:t>号</a:t>
            </a:r>
            <a:r>
              <a:rPr sz="1400" b="1" spc="-5" dirty="0">
                <a:latin typeface="Arial"/>
                <a:cs typeface="Arial"/>
              </a:rPr>
              <a:t>(</a:t>
            </a:r>
            <a:r>
              <a:rPr sz="1400" b="1" spc="-15" dirty="0">
                <a:latin typeface="Arial"/>
                <a:cs typeface="Arial"/>
              </a:rPr>
              <a:t>F</a:t>
            </a:r>
            <a:r>
              <a:rPr sz="1400" b="1" spc="-5" dirty="0">
                <a:latin typeface="Arial"/>
                <a:cs typeface="Arial"/>
              </a:rPr>
              <a:t>K) </a:t>
            </a:r>
            <a:r>
              <a:rPr sz="1400" b="1" spc="-10" dirty="0">
                <a:latin typeface="宋体"/>
                <a:cs typeface="宋体"/>
              </a:rPr>
              <a:t>明细项序号</a:t>
            </a:r>
            <a:endParaRPr sz="1400">
              <a:latin typeface="宋体"/>
              <a:cs typeface="宋体"/>
            </a:endParaRPr>
          </a:p>
        </p:txBody>
      </p:sp>
      <p:sp>
        <p:nvSpPr>
          <p:cNvPr id="14" name="object 14"/>
          <p:cNvSpPr/>
          <p:nvPr/>
        </p:nvSpPr>
        <p:spPr>
          <a:xfrm>
            <a:off x="7824770" y="3698747"/>
            <a:ext cx="132080" cy="114300"/>
          </a:xfrm>
          <a:custGeom>
            <a:avLst/>
            <a:gdLst/>
            <a:ahLst/>
            <a:cxnLst/>
            <a:rect l="l" t="t" r="r" b="b"/>
            <a:pathLst>
              <a:path w="132079" h="114300">
                <a:moveTo>
                  <a:pt x="131506" y="63377"/>
                </a:moveTo>
                <a:lnTo>
                  <a:pt x="118259" y="23658"/>
                </a:lnTo>
                <a:lnTo>
                  <a:pt x="83808" y="2289"/>
                </a:lnTo>
                <a:lnTo>
                  <a:pt x="64850" y="0"/>
                </a:lnTo>
                <a:lnTo>
                  <a:pt x="49432" y="1532"/>
                </a:lnTo>
                <a:lnTo>
                  <a:pt x="12564" y="21836"/>
                </a:lnTo>
                <a:lnTo>
                  <a:pt x="0" y="45108"/>
                </a:lnTo>
                <a:lnTo>
                  <a:pt x="985" y="61223"/>
                </a:lnTo>
                <a:lnTo>
                  <a:pt x="19949" y="97653"/>
                </a:lnTo>
                <a:lnTo>
                  <a:pt x="56016" y="113783"/>
                </a:lnTo>
                <a:lnTo>
                  <a:pt x="73565" y="112632"/>
                </a:lnTo>
                <a:lnTo>
                  <a:pt x="113812" y="95283"/>
                </a:lnTo>
                <a:lnTo>
                  <a:pt x="131506" y="63377"/>
                </a:lnTo>
                <a:close/>
              </a:path>
            </a:pathLst>
          </a:custGeom>
          <a:solidFill>
            <a:srgbClr val="00CC99"/>
          </a:solidFill>
        </p:spPr>
        <p:txBody>
          <a:bodyPr wrap="square" lIns="0" tIns="0" rIns="0" bIns="0" rtlCol="0"/>
          <a:lstStyle/>
          <a:p>
            <a:endParaRPr/>
          </a:p>
        </p:txBody>
      </p:sp>
      <p:sp>
        <p:nvSpPr>
          <p:cNvPr id="15" name="object 15"/>
          <p:cNvSpPr/>
          <p:nvPr/>
        </p:nvSpPr>
        <p:spPr>
          <a:xfrm>
            <a:off x="7824770" y="3698747"/>
            <a:ext cx="132080" cy="114300"/>
          </a:xfrm>
          <a:custGeom>
            <a:avLst/>
            <a:gdLst/>
            <a:ahLst/>
            <a:cxnLst/>
            <a:rect l="l" t="t" r="r" b="b"/>
            <a:pathLst>
              <a:path w="132079" h="114300">
                <a:moveTo>
                  <a:pt x="64850" y="0"/>
                </a:moveTo>
                <a:lnTo>
                  <a:pt x="22870" y="12785"/>
                </a:lnTo>
                <a:lnTo>
                  <a:pt x="0" y="45108"/>
                </a:lnTo>
                <a:lnTo>
                  <a:pt x="985" y="61223"/>
                </a:lnTo>
                <a:lnTo>
                  <a:pt x="19949" y="97653"/>
                </a:lnTo>
                <a:lnTo>
                  <a:pt x="56016" y="113783"/>
                </a:lnTo>
                <a:lnTo>
                  <a:pt x="73565" y="112632"/>
                </a:lnTo>
                <a:lnTo>
                  <a:pt x="113812" y="95283"/>
                </a:lnTo>
                <a:lnTo>
                  <a:pt x="131506" y="63377"/>
                </a:lnTo>
                <a:lnTo>
                  <a:pt x="130028" y="48410"/>
                </a:lnTo>
                <a:lnTo>
                  <a:pt x="108667" y="14247"/>
                </a:lnTo>
                <a:lnTo>
                  <a:pt x="69240" y="117"/>
                </a:lnTo>
                <a:lnTo>
                  <a:pt x="64850"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6761102" y="5886454"/>
            <a:ext cx="2340610" cy="704850"/>
          </a:xfrm>
          <a:custGeom>
            <a:avLst/>
            <a:gdLst/>
            <a:ahLst/>
            <a:cxnLst/>
            <a:rect l="l" t="t" r="r" b="b"/>
            <a:pathLst>
              <a:path w="2340609" h="704850">
                <a:moveTo>
                  <a:pt x="2340097" y="117343"/>
                </a:moveTo>
                <a:lnTo>
                  <a:pt x="2332272" y="75150"/>
                </a:lnTo>
                <a:lnTo>
                  <a:pt x="2310752" y="39745"/>
                </a:lnTo>
                <a:lnTo>
                  <a:pt x="2278469" y="14059"/>
                </a:lnTo>
                <a:lnTo>
                  <a:pt x="2238354" y="1026"/>
                </a:lnTo>
                <a:lnTo>
                  <a:pt x="2223750" y="0"/>
                </a:lnTo>
                <a:lnTo>
                  <a:pt x="115718" y="96"/>
                </a:lnTo>
                <a:lnTo>
                  <a:pt x="75150" y="7820"/>
                </a:lnTo>
                <a:lnTo>
                  <a:pt x="39745" y="29341"/>
                </a:lnTo>
                <a:lnTo>
                  <a:pt x="14059" y="61624"/>
                </a:lnTo>
                <a:lnTo>
                  <a:pt x="1026" y="101738"/>
                </a:lnTo>
                <a:lnTo>
                  <a:pt x="0" y="116343"/>
                </a:lnTo>
                <a:lnTo>
                  <a:pt x="0" y="586804"/>
                </a:lnTo>
                <a:lnTo>
                  <a:pt x="7771" y="629214"/>
                </a:lnTo>
                <a:lnTo>
                  <a:pt x="29163" y="664773"/>
                </a:lnTo>
                <a:lnTo>
                  <a:pt x="61268" y="690564"/>
                </a:lnTo>
                <a:lnTo>
                  <a:pt x="101180" y="703739"/>
                </a:lnTo>
                <a:lnTo>
                  <a:pt x="115718" y="704834"/>
                </a:lnTo>
                <a:lnTo>
                  <a:pt x="2223750" y="704784"/>
                </a:lnTo>
                <a:lnTo>
                  <a:pt x="2264815" y="697060"/>
                </a:lnTo>
                <a:lnTo>
                  <a:pt x="2300147" y="675604"/>
                </a:lnTo>
                <a:lnTo>
                  <a:pt x="2325840" y="643327"/>
                </a:lnTo>
                <a:lnTo>
                  <a:pt x="2338991" y="603076"/>
                </a:lnTo>
                <a:lnTo>
                  <a:pt x="2340097" y="117343"/>
                </a:lnTo>
                <a:close/>
              </a:path>
            </a:pathLst>
          </a:custGeom>
          <a:solidFill>
            <a:srgbClr val="B90000"/>
          </a:solidFill>
        </p:spPr>
        <p:txBody>
          <a:bodyPr wrap="square" lIns="0" tIns="0" rIns="0" bIns="0" rtlCol="0"/>
          <a:lstStyle/>
          <a:p>
            <a:endParaRPr/>
          </a:p>
        </p:txBody>
      </p:sp>
      <p:sp>
        <p:nvSpPr>
          <p:cNvPr id="18" name="object 18"/>
          <p:cNvSpPr/>
          <p:nvPr/>
        </p:nvSpPr>
        <p:spPr>
          <a:xfrm>
            <a:off x="6853301" y="5943600"/>
            <a:ext cx="2170430" cy="590550"/>
          </a:xfrm>
          <a:custGeom>
            <a:avLst/>
            <a:gdLst/>
            <a:ahLst/>
            <a:cxnLst/>
            <a:rect l="l" t="t" r="r" b="b"/>
            <a:pathLst>
              <a:path w="2170429" h="590550">
                <a:moveTo>
                  <a:pt x="2170176" y="98297"/>
                </a:moveTo>
                <a:lnTo>
                  <a:pt x="2160922" y="56422"/>
                </a:lnTo>
                <a:lnTo>
                  <a:pt x="2135985" y="23651"/>
                </a:lnTo>
                <a:lnTo>
                  <a:pt x="2099601" y="3938"/>
                </a:lnTo>
                <a:lnTo>
                  <a:pt x="98298" y="0"/>
                </a:lnTo>
                <a:lnTo>
                  <a:pt x="83744" y="1063"/>
                </a:lnTo>
                <a:lnTo>
                  <a:pt x="44628" y="15838"/>
                </a:lnTo>
                <a:lnTo>
                  <a:pt x="15624" y="44918"/>
                </a:lnTo>
                <a:lnTo>
                  <a:pt x="968" y="84349"/>
                </a:lnTo>
                <a:lnTo>
                  <a:pt x="0" y="491490"/>
                </a:lnTo>
                <a:lnTo>
                  <a:pt x="1072" y="506178"/>
                </a:lnTo>
                <a:lnTo>
                  <a:pt x="15914" y="545546"/>
                </a:lnTo>
                <a:lnTo>
                  <a:pt x="44940" y="574685"/>
                </a:lnTo>
                <a:lnTo>
                  <a:pt x="83744" y="589452"/>
                </a:lnTo>
                <a:lnTo>
                  <a:pt x="2071878" y="590549"/>
                </a:lnTo>
                <a:lnTo>
                  <a:pt x="2086376" y="589477"/>
                </a:lnTo>
                <a:lnTo>
                  <a:pt x="2125368" y="574598"/>
                </a:lnTo>
                <a:lnTo>
                  <a:pt x="2154347" y="545412"/>
                </a:lnTo>
                <a:lnTo>
                  <a:pt x="2169127" y="506013"/>
                </a:lnTo>
                <a:lnTo>
                  <a:pt x="2170176" y="98297"/>
                </a:lnTo>
                <a:close/>
              </a:path>
            </a:pathLst>
          </a:custGeom>
          <a:solidFill>
            <a:srgbClr val="FFFF66"/>
          </a:solidFill>
        </p:spPr>
        <p:txBody>
          <a:bodyPr wrap="square" lIns="0" tIns="0" rIns="0" bIns="0" rtlCol="0"/>
          <a:lstStyle/>
          <a:p>
            <a:endParaRPr/>
          </a:p>
        </p:txBody>
      </p:sp>
      <p:sp>
        <p:nvSpPr>
          <p:cNvPr id="19" name="object 19"/>
          <p:cNvSpPr/>
          <p:nvPr/>
        </p:nvSpPr>
        <p:spPr>
          <a:xfrm>
            <a:off x="6853301" y="5943600"/>
            <a:ext cx="2170430" cy="590550"/>
          </a:xfrm>
          <a:custGeom>
            <a:avLst/>
            <a:gdLst/>
            <a:ahLst/>
            <a:cxnLst/>
            <a:rect l="l" t="t" r="r" b="b"/>
            <a:pathLst>
              <a:path w="2170429" h="590550">
                <a:moveTo>
                  <a:pt x="98298" y="0"/>
                </a:moveTo>
                <a:lnTo>
                  <a:pt x="56752" y="9128"/>
                </a:lnTo>
                <a:lnTo>
                  <a:pt x="23907" y="33879"/>
                </a:lnTo>
                <a:lnTo>
                  <a:pt x="3997" y="70300"/>
                </a:lnTo>
                <a:lnTo>
                  <a:pt x="0" y="491490"/>
                </a:lnTo>
                <a:lnTo>
                  <a:pt x="1072" y="506178"/>
                </a:lnTo>
                <a:lnTo>
                  <a:pt x="15914" y="545546"/>
                </a:lnTo>
                <a:lnTo>
                  <a:pt x="44940" y="574685"/>
                </a:lnTo>
                <a:lnTo>
                  <a:pt x="83962" y="589501"/>
                </a:lnTo>
                <a:lnTo>
                  <a:pt x="2071878" y="590549"/>
                </a:lnTo>
                <a:lnTo>
                  <a:pt x="2086376" y="589477"/>
                </a:lnTo>
                <a:lnTo>
                  <a:pt x="2125368" y="574598"/>
                </a:lnTo>
                <a:lnTo>
                  <a:pt x="2154347" y="545412"/>
                </a:lnTo>
                <a:lnTo>
                  <a:pt x="2169127" y="506013"/>
                </a:lnTo>
                <a:lnTo>
                  <a:pt x="2170176" y="98297"/>
                </a:lnTo>
                <a:lnTo>
                  <a:pt x="2169095" y="83571"/>
                </a:lnTo>
                <a:lnTo>
                  <a:pt x="2154143" y="44291"/>
                </a:lnTo>
                <a:lnTo>
                  <a:pt x="2124920" y="15434"/>
                </a:lnTo>
                <a:lnTo>
                  <a:pt x="2085661" y="952"/>
                </a:lnTo>
                <a:lnTo>
                  <a:pt x="98298" y="0"/>
                </a:lnTo>
                <a:close/>
              </a:path>
            </a:pathLst>
          </a:custGeom>
          <a:ln w="28575">
            <a:solidFill>
              <a:srgbClr val="FFFFFF"/>
            </a:solidFill>
          </a:ln>
        </p:spPr>
        <p:txBody>
          <a:bodyPr wrap="square" lIns="0" tIns="0" rIns="0" bIns="0" rtlCol="0"/>
          <a:lstStyle/>
          <a:p>
            <a:endParaRPr/>
          </a:p>
        </p:txBody>
      </p:sp>
      <p:sp>
        <p:nvSpPr>
          <p:cNvPr id="20" name="object 20"/>
          <p:cNvSpPr txBox="1"/>
          <p:nvPr/>
        </p:nvSpPr>
        <p:spPr>
          <a:xfrm>
            <a:off x="7006723" y="5994104"/>
            <a:ext cx="1855470" cy="473709"/>
          </a:xfrm>
          <a:prstGeom prst="rect">
            <a:avLst/>
          </a:prstGeom>
        </p:spPr>
        <p:txBody>
          <a:bodyPr vert="horz" wrap="square" lIns="0" tIns="0" rIns="0" bIns="0" rtlCol="0">
            <a:spAutoFit/>
          </a:bodyPr>
          <a:lstStyle/>
          <a:p>
            <a:pPr marL="215265" marR="5080" indent="-203200">
              <a:lnSpc>
                <a:spcPct val="100000"/>
              </a:lnSpc>
            </a:pPr>
            <a:r>
              <a:rPr sz="1600" b="1" spc="-5" dirty="0">
                <a:solidFill>
                  <a:srgbClr val="3333CC"/>
                </a:solidFill>
                <a:latin typeface="微软雅黑"/>
                <a:cs typeface="微软雅黑"/>
              </a:rPr>
              <a:t>现实中的一张表，可 能对应多个实体</a:t>
            </a:r>
            <a:endParaRPr sz="1600">
              <a:latin typeface="微软雅黑"/>
              <a:cs typeface="微软雅黑"/>
            </a:endParaRPr>
          </a:p>
        </p:txBody>
      </p:sp>
      <p:graphicFrame>
        <p:nvGraphicFramePr>
          <p:cNvPr id="16" name="object 16"/>
          <p:cNvGraphicFramePr>
            <a:graphicFrameLocks noGrp="1"/>
          </p:cNvGraphicFramePr>
          <p:nvPr/>
        </p:nvGraphicFramePr>
        <p:xfrm>
          <a:off x="7189914" y="2341435"/>
          <a:ext cx="1428750" cy="1390650"/>
        </p:xfrm>
        <a:graphic>
          <a:graphicData uri="http://schemas.openxmlformats.org/drawingml/2006/table">
            <a:tbl>
              <a:tblPr firstRow="1" bandRow="1">
                <a:tableStyleId>{2D5ABB26-0587-4C30-8999-92F81FD0307C}</a:tableStyleId>
              </a:tblPr>
              <a:tblGrid>
                <a:gridCol w="70485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285750">
                <a:tc gridSpan="2">
                  <a:txBody>
                    <a:bodyPr/>
                    <a:lstStyle/>
                    <a:p>
                      <a:pPr marL="337820">
                        <a:lnSpc>
                          <a:spcPct val="100000"/>
                        </a:lnSpc>
                      </a:pPr>
                      <a:r>
                        <a:rPr sz="1400" b="1" dirty="0">
                          <a:latin typeface="宋体"/>
                          <a:cs typeface="宋体"/>
                        </a:rPr>
                        <a:t>单据号</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552450">
                <a:tc gridSpan="2">
                  <a:txBody>
                    <a:bodyPr/>
                    <a:lstStyle/>
                    <a:p>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552450">
                <a:tc>
                  <a:txBody>
                    <a:bodyPr/>
                    <a:lstStyle/>
                    <a:p>
                      <a:endParaRPr sz="1400">
                        <a:latin typeface="宋体"/>
                        <a:cs typeface="宋体"/>
                      </a:endParaRPr>
                    </a:p>
                  </a:txBody>
                  <a:tcPr marL="0" marR="0" marT="0" marB="0">
                    <a:lnR w="9525">
                      <a:solidFill>
                        <a:srgbClr val="000000"/>
                      </a:solidFill>
                      <a:prstDash val="solid"/>
                    </a:lnR>
                    <a:lnT w="9525">
                      <a:solidFill>
                        <a:srgbClr val="000000"/>
                      </a:solidFill>
                      <a:prstDash val="solid"/>
                    </a:lnT>
                    <a:solidFill>
                      <a:srgbClr val="FFFFFF"/>
                    </a:solidFill>
                  </a:tcPr>
                </a:tc>
                <a:tc>
                  <a:txBody>
                    <a:bodyPr/>
                    <a:lstStyle/>
                    <a:p>
                      <a:pPr marL="67945">
                        <a:lnSpc>
                          <a:spcPct val="100000"/>
                        </a:lnSpc>
                      </a:pPr>
                      <a:r>
                        <a:rPr sz="1400" b="1" spc="5" dirty="0">
                          <a:latin typeface="宋体"/>
                          <a:cs typeface="宋体"/>
                        </a:rPr>
                        <a:t>拥有</a:t>
                      </a:r>
                      <a:r>
                        <a:rPr sz="1400" b="1" dirty="0">
                          <a:latin typeface="Arial"/>
                          <a:cs typeface="Arial"/>
                        </a:rPr>
                        <a:t>…</a:t>
                      </a:r>
                      <a:endParaRPr sz="1400">
                        <a:latin typeface="Arial"/>
                        <a:cs typeface="Arial"/>
                      </a:endParaRPr>
                    </a:p>
                  </a:txBody>
                  <a:tcPr marL="0" marR="0" marT="0" marB="0">
                    <a:lnL w="9525">
                      <a:solidFill>
                        <a:srgbClr val="000000"/>
                      </a:solidFill>
                      <a:prstDash val="solid"/>
                    </a:lnL>
                    <a:lnT w="9525">
                      <a:solidFill>
                        <a:srgbClr val="000000"/>
                      </a:solidFill>
                      <a:prstDash val="solid"/>
                    </a:lnT>
                    <a:solidFill>
                      <a:srgbClr val="FFFFFF"/>
                    </a:solidFill>
                  </a:tcPr>
                </a:tc>
                <a:extLst>
                  <a:ext uri="{0D108BD9-81ED-4DB2-BD59-A6C34878D82A}">
                    <a16:rowId xmlns:a16="http://schemas.microsoft.com/office/drawing/2014/main" val="10002"/>
                  </a:ext>
                </a:extLst>
              </a:tr>
            </a:tbl>
          </a:graphicData>
        </a:graphic>
      </p:graphicFrame>
      <p:sp>
        <p:nvSpPr>
          <p:cNvPr id="22" name="标题 6">
            <a:extLst>
              <a:ext uri="{FF2B5EF4-FFF2-40B4-BE49-F238E27FC236}">
                <a16:creationId xmlns:a16="http://schemas.microsoft.com/office/drawing/2014/main" id="{16FEDB90-E076-45AD-A857-4D172C2EF010}"/>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24" name="object 59">
            <a:extLst>
              <a:ext uri="{FF2B5EF4-FFF2-40B4-BE49-F238E27FC236}">
                <a16:creationId xmlns:a16="http://schemas.microsoft.com/office/drawing/2014/main" id="{1BDC0FB0-5EE5-4E8A-9D42-77A8F846364A}"/>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示例：入库单管理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38819" y="2679954"/>
            <a:ext cx="6651497" cy="24444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827898" y="6629400"/>
            <a:ext cx="730885" cy="434340"/>
          </a:xfrm>
          <a:custGeom>
            <a:avLst/>
            <a:gdLst/>
            <a:ahLst/>
            <a:cxnLst/>
            <a:rect l="l" t="t" r="r" b="b"/>
            <a:pathLst>
              <a:path w="730884" h="434340">
                <a:moveTo>
                  <a:pt x="0" y="0"/>
                </a:moveTo>
                <a:lnTo>
                  <a:pt x="0" y="434340"/>
                </a:lnTo>
                <a:lnTo>
                  <a:pt x="730770" y="434340"/>
                </a:lnTo>
                <a:lnTo>
                  <a:pt x="730770" y="0"/>
                </a:lnTo>
                <a:lnTo>
                  <a:pt x="0" y="0"/>
                </a:lnTo>
                <a:close/>
              </a:path>
            </a:pathLst>
          </a:custGeom>
          <a:ln w="38100">
            <a:solidFill>
              <a:srgbClr val="FF0066"/>
            </a:solidFill>
            <a:prstDash val="dash"/>
          </a:ln>
        </p:spPr>
        <p:txBody>
          <a:bodyPr wrap="square" lIns="0" tIns="0" rIns="0" bIns="0" rtlCol="0"/>
          <a:lstStyle/>
          <a:p>
            <a:endParaRPr/>
          </a:p>
        </p:txBody>
      </p:sp>
      <p:sp>
        <p:nvSpPr>
          <p:cNvPr id="5" name="object 5"/>
          <p:cNvSpPr/>
          <p:nvPr/>
        </p:nvSpPr>
        <p:spPr>
          <a:xfrm>
            <a:off x="8548751" y="3243072"/>
            <a:ext cx="819150" cy="3600450"/>
          </a:xfrm>
          <a:custGeom>
            <a:avLst/>
            <a:gdLst/>
            <a:ahLst/>
            <a:cxnLst/>
            <a:rect l="l" t="t" r="r" b="b"/>
            <a:pathLst>
              <a:path w="819150" h="3600450">
                <a:moveTo>
                  <a:pt x="57150" y="0"/>
                </a:moveTo>
                <a:lnTo>
                  <a:pt x="819150" y="0"/>
                </a:lnTo>
                <a:lnTo>
                  <a:pt x="819150" y="3600450"/>
                </a:lnTo>
                <a:lnTo>
                  <a:pt x="0" y="3600450"/>
                </a:lnTo>
              </a:path>
            </a:pathLst>
          </a:custGeom>
          <a:ln w="38100">
            <a:solidFill>
              <a:srgbClr val="FF0066"/>
            </a:solidFill>
            <a:prstDash val="dash"/>
          </a:ln>
        </p:spPr>
        <p:txBody>
          <a:bodyPr wrap="square" lIns="0" tIns="0" rIns="0" bIns="0" rtlCol="0"/>
          <a:lstStyle/>
          <a:p>
            <a:endParaRPr/>
          </a:p>
        </p:txBody>
      </p:sp>
      <p:sp>
        <p:nvSpPr>
          <p:cNvPr id="6" name="object 6"/>
          <p:cNvSpPr/>
          <p:nvPr/>
        </p:nvSpPr>
        <p:spPr>
          <a:xfrm>
            <a:off x="6070739" y="6282690"/>
            <a:ext cx="1746885" cy="435609"/>
          </a:xfrm>
          <a:custGeom>
            <a:avLst/>
            <a:gdLst/>
            <a:ahLst/>
            <a:cxnLst/>
            <a:rect l="l" t="t" r="r" b="b"/>
            <a:pathLst>
              <a:path w="1746884" h="435609">
                <a:moveTo>
                  <a:pt x="0" y="0"/>
                </a:moveTo>
                <a:lnTo>
                  <a:pt x="0" y="435102"/>
                </a:lnTo>
                <a:lnTo>
                  <a:pt x="1746503" y="435102"/>
                </a:lnTo>
                <a:lnTo>
                  <a:pt x="1746503" y="0"/>
                </a:lnTo>
                <a:lnTo>
                  <a:pt x="0" y="0"/>
                </a:lnTo>
                <a:close/>
              </a:path>
            </a:pathLst>
          </a:custGeom>
          <a:ln w="38100">
            <a:solidFill>
              <a:srgbClr val="FF0066"/>
            </a:solidFill>
            <a:prstDash val="dash"/>
          </a:ln>
        </p:spPr>
        <p:txBody>
          <a:bodyPr wrap="square" lIns="0" tIns="0" rIns="0" bIns="0" rtlCol="0"/>
          <a:lstStyle/>
          <a:p>
            <a:endParaRPr/>
          </a:p>
        </p:txBody>
      </p:sp>
      <p:sp>
        <p:nvSpPr>
          <p:cNvPr id="7" name="object 7"/>
          <p:cNvSpPr/>
          <p:nvPr/>
        </p:nvSpPr>
        <p:spPr>
          <a:xfrm>
            <a:off x="7843901" y="3720846"/>
            <a:ext cx="1352550" cy="2605405"/>
          </a:xfrm>
          <a:custGeom>
            <a:avLst/>
            <a:gdLst/>
            <a:ahLst/>
            <a:cxnLst/>
            <a:rect l="l" t="t" r="r" b="b"/>
            <a:pathLst>
              <a:path w="1352550" h="2605404">
                <a:moveTo>
                  <a:pt x="781050" y="0"/>
                </a:moveTo>
                <a:lnTo>
                  <a:pt x="1352550" y="0"/>
                </a:lnTo>
                <a:lnTo>
                  <a:pt x="1352550" y="2605278"/>
                </a:lnTo>
                <a:lnTo>
                  <a:pt x="0" y="2605278"/>
                </a:lnTo>
              </a:path>
            </a:pathLst>
          </a:custGeom>
          <a:ln w="38100">
            <a:solidFill>
              <a:srgbClr val="FF0066"/>
            </a:solidFill>
            <a:prstDash val="dash"/>
          </a:ln>
        </p:spPr>
        <p:txBody>
          <a:bodyPr wrap="square" lIns="0" tIns="0" rIns="0" bIns="0" rtlCol="0"/>
          <a:lstStyle/>
          <a:p>
            <a:endParaRPr/>
          </a:p>
        </p:txBody>
      </p:sp>
      <p:sp>
        <p:nvSpPr>
          <p:cNvPr id="8" name="object 8"/>
          <p:cNvSpPr/>
          <p:nvPr/>
        </p:nvSpPr>
        <p:spPr>
          <a:xfrm>
            <a:off x="4970411" y="5784341"/>
            <a:ext cx="1238250" cy="435609"/>
          </a:xfrm>
          <a:custGeom>
            <a:avLst/>
            <a:gdLst/>
            <a:ahLst/>
            <a:cxnLst/>
            <a:rect l="l" t="t" r="r" b="b"/>
            <a:pathLst>
              <a:path w="1238250" h="435610">
                <a:moveTo>
                  <a:pt x="0" y="0"/>
                </a:moveTo>
                <a:lnTo>
                  <a:pt x="0" y="435102"/>
                </a:lnTo>
                <a:lnTo>
                  <a:pt x="1238250" y="435102"/>
                </a:lnTo>
                <a:lnTo>
                  <a:pt x="1238250" y="0"/>
                </a:lnTo>
                <a:lnTo>
                  <a:pt x="0" y="0"/>
                </a:lnTo>
                <a:close/>
              </a:path>
            </a:pathLst>
          </a:custGeom>
          <a:ln w="38099">
            <a:solidFill>
              <a:srgbClr val="FF0066"/>
            </a:solidFill>
            <a:prstDash val="dash"/>
          </a:ln>
        </p:spPr>
        <p:txBody>
          <a:bodyPr wrap="square" lIns="0" tIns="0" rIns="0" bIns="0" rtlCol="0"/>
          <a:lstStyle/>
          <a:p>
            <a:endParaRPr/>
          </a:p>
        </p:txBody>
      </p:sp>
      <p:sp>
        <p:nvSpPr>
          <p:cNvPr id="9" name="object 9"/>
          <p:cNvSpPr/>
          <p:nvPr/>
        </p:nvSpPr>
        <p:spPr>
          <a:xfrm>
            <a:off x="6192659" y="3966971"/>
            <a:ext cx="2832735" cy="1943100"/>
          </a:xfrm>
          <a:custGeom>
            <a:avLst/>
            <a:gdLst/>
            <a:ahLst/>
            <a:cxnLst/>
            <a:rect l="l" t="t" r="r" b="b"/>
            <a:pathLst>
              <a:path w="2832734" h="1943100">
                <a:moveTo>
                  <a:pt x="2370581" y="0"/>
                </a:moveTo>
                <a:lnTo>
                  <a:pt x="2832341" y="0"/>
                </a:lnTo>
                <a:lnTo>
                  <a:pt x="2832341" y="1943100"/>
                </a:lnTo>
                <a:lnTo>
                  <a:pt x="0" y="1943100"/>
                </a:lnTo>
              </a:path>
            </a:pathLst>
          </a:custGeom>
          <a:ln w="38100">
            <a:solidFill>
              <a:srgbClr val="FF0066"/>
            </a:solidFill>
            <a:prstDash val="dash"/>
          </a:ln>
        </p:spPr>
        <p:txBody>
          <a:bodyPr wrap="square" lIns="0" tIns="0" rIns="0" bIns="0" rtlCol="0"/>
          <a:lstStyle/>
          <a:p>
            <a:endParaRPr/>
          </a:p>
        </p:txBody>
      </p:sp>
      <p:sp>
        <p:nvSpPr>
          <p:cNvPr id="10" name="object 10"/>
          <p:cNvSpPr/>
          <p:nvPr/>
        </p:nvSpPr>
        <p:spPr>
          <a:xfrm>
            <a:off x="3856367" y="5289041"/>
            <a:ext cx="1238250" cy="435609"/>
          </a:xfrm>
          <a:custGeom>
            <a:avLst/>
            <a:gdLst/>
            <a:ahLst/>
            <a:cxnLst/>
            <a:rect l="l" t="t" r="r" b="b"/>
            <a:pathLst>
              <a:path w="1238250" h="435610">
                <a:moveTo>
                  <a:pt x="0" y="0"/>
                </a:moveTo>
                <a:lnTo>
                  <a:pt x="0" y="435102"/>
                </a:lnTo>
                <a:lnTo>
                  <a:pt x="1238250" y="435102"/>
                </a:lnTo>
                <a:lnTo>
                  <a:pt x="1238250" y="0"/>
                </a:lnTo>
                <a:lnTo>
                  <a:pt x="0" y="0"/>
                </a:lnTo>
                <a:close/>
              </a:path>
            </a:pathLst>
          </a:custGeom>
          <a:ln w="38100">
            <a:solidFill>
              <a:srgbClr val="FF0066"/>
            </a:solidFill>
            <a:prstDash val="dash"/>
          </a:ln>
        </p:spPr>
        <p:txBody>
          <a:bodyPr wrap="square" lIns="0" tIns="0" rIns="0" bIns="0" rtlCol="0"/>
          <a:lstStyle/>
          <a:p>
            <a:endParaRPr/>
          </a:p>
        </p:txBody>
      </p:sp>
      <p:sp>
        <p:nvSpPr>
          <p:cNvPr id="11" name="object 11"/>
          <p:cNvSpPr/>
          <p:nvPr/>
        </p:nvSpPr>
        <p:spPr>
          <a:xfrm>
            <a:off x="5022989" y="4724400"/>
            <a:ext cx="3830954" cy="775970"/>
          </a:xfrm>
          <a:custGeom>
            <a:avLst/>
            <a:gdLst/>
            <a:ahLst/>
            <a:cxnLst/>
            <a:rect l="l" t="t" r="r" b="b"/>
            <a:pathLst>
              <a:path w="3830954" h="775970">
                <a:moveTo>
                  <a:pt x="3563099" y="0"/>
                </a:moveTo>
                <a:lnTo>
                  <a:pt x="3830561" y="0"/>
                </a:lnTo>
                <a:lnTo>
                  <a:pt x="3830561" y="775715"/>
                </a:lnTo>
                <a:lnTo>
                  <a:pt x="0" y="775716"/>
                </a:lnTo>
              </a:path>
            </a:pathLst>
          </a:custGeom>
          <a:ln w="38100">
            <a:solidFill>
              <a:srgbClr val="FF0066"/>
            </a:solidFill>
            <a:prstDash val="dash"/>
          </a:ln>
        </p:spPr>
        <p:txBody>
          <a:bodyPr wrap="square" lIns="0" tIns="0" rIns="0" bIns="0" rtlCol="0"/>
          <a:lstStyle/>
          <a:p>
            <a:endParaRPr/>
          </a:p>
        </p:txBody>
      </p:sp>
      <p:sp>
        <p:nvSpPr>
          <p:cNvPr id="12" name="object 12"/>
          <p:cNvSpPr/>
          <p:nvPr/>
        </p:nvSpPr>
        <p:spPr>
          <a:xfrm>
            <a:off x="6053201" y="6905243"/>
            <a:ext cx="1790700" cy="0"/>
          </a:xfrm>
          <a:custGeom>
            <a:avLst/>
            <a:gdLst/>
            <a:ahLst/>
            <a:cxnLst/>
            <a:rect l="l" t="t" r="r" b="b"/>
            <a:pathLst>
              <a:path w="1790700">
                <a:moveTo>
                  <a:pt x="1790700" y="0"/>
                </a:moveTo>
                <a:lnTo>
                  <a:pt x="0" y="0"/>
                </a:lnTo>
              </a:path>
            </a:pathLst>
          </a:custGeom>
          <a:ln w="9525">
            <a:solidFill>
              <a:srgbClr val="000000"/>
            </a:solidFill>
          </a:ln>
        </p:spPr>
        <p:txBody>
          <a:bodyPr wrap="square" lIns="0" tIns="0" rIns="0" bIns="0" rtlCol="0"/>
          <a:lstStyle/>
          <a:p>
            <a:endParaRPr/>
          </a:p>
        </p:txBody>
      </p:sp>
      <p:sp>
        <p:nvSpPr>
          <p:cNvPr id="13" name="object 13"/>
          <p:cNvSpPr/>
          <p:nvPr/>
        </p:nvSpPr>
        <p:spPr>
          <a:xfrm>
            <a:off x="4848491" y="6483096"/>
            <a:ext cx="1219200" cy="0"/>
          </a:xfrm>
          <a:custGeom>
            <a:avLst/>
            <a:gdLst/>
            <a:ahLst/>
            <a:cxnLst/>
            <a:rect l="l" t="t" r="r" b="b"/>
            <a:pathLst>
              <a:path w="1219200">
                <a:moveTo>
                  <a:pt x="0" y="0"/>
                </a:moveTo>
                <a:lnTo>
                  <a:pt x="1219200" y="0"/>
                </a:lnTo>
              </a:path>
            </a:pathLst>
          </a:custGeom>
          <a:ln w="9525">
            <a:solidFill>
              <a:srgbClr val="000000"/>
            </a:solidFill>
          </a:ln>
        </p:spPr>
        <p:txBody>
          <a:bodyPr wrap="square" lIns="0" tIns="0" rIns="0" bIns="0" rtlCol="0"/>
          <a:lstStyle/>
          <a:p>
            <a:endParaRPr/>
          </a:p>
        </p:txBody>
      </p:sp>
      <p:sp>
        <p:nvSpPr>
          <p:cNvPr id="14" name="object 14"/>
          <p:cNvSpPr/>
          <p:nvPr/>
        </p:nvSpPr>
        <p:spPr>
          <a:xfrm>
            <a:off x="4014863" y="5986271"/>
            <a:ext cx="971550" cy="0"/>
          </a:xfrm>
          <a:custGeom>
            <a:avLst/>
            <a:gdLst/>
            <a:ahLst/>
            <a:cxnLst/>
            <a:rect l="l" t="t" r="r" b="b"/>
            <a:pathLst>
              <a:path w="971550">
                <a:moveTo>
                  <a:pt x="0" y="0"/>
                </a:moveTo>
                <a:lnTo>
                  <a:pt x="971550" y="0"/>
                </a:lnTo>
              </a:path>
            </a:pathLst>
          </a:custGeom>
          <a:ln w="9525">
            <a:solidFill>
              <a:srgbClr val="000000"/>
            </a:solidFill>
          </a:ln>
        </p:spPr>
        <p:txBody>
          <a:bodyPr wrap="square" lIns="0" tIns="0" rIns="0" bIns="0" rtlCol="0"/>
          <a:lstStyle/>
          <a:p>
            <a:endParaRPr/>
          </a:p>
        </p:txBody>
      </p:sp>
      <p:sp>
        <p:nvSpPr>
          <p:cNvPr id="15" name="object 15"/>
          <p:cNvSpPr/>
          <p:nvPr/>
        </p:nvSpPr>
        <p:spPr>
          <a:xfrm>
            <a:off x="3519563" y="5514594"/>
            <a:ext cx="361950" cy="0"/>
          </a:xfrm>
          <a:custGeom>
            <a:avLst/>
            <a:gdLst/>
            <a:ahLst/>
            <a:cxnLst/>
            <a:rect l="l" t="t" r="r" b="b"/>
            <a:pathLst>
              <a:path w="361950">
                <a:moveTo>
                  <a:pt x="0" y="0"/>
                </a:moveTo>
                <a:lnTo>
                  <a:pt x="361950" y="0"/>
                </a:lnTo>
              </a:path>
            </a:pathLst>
          </a:custGeom>
          <a:ln w="9525">
            <a:solidFill>
              <a:srgbClr val="000000"/>
            </a:solidFill>
          </a:ln>
        </p:spPr>
        <p:txBody>
          <a:bodyPr wrap="square" lIns="0" tIns="0" rIns="0" bIns="0" rtlCol="0"/>
          <a:lstStyle/>
          <a:p>
            <a:endParaRPr/>
          </a:p>
        </p:txBody>
      </p:sp>
      <p:sp>
        <p:nvSpPr>
          <p:cNvPr id="16" name="object 16"/>
          <p:cNvSpPr txBox="1"/>
          <p:nvPr/>
        </p:nvSpPr>
        <p:spPr>
          <a:xfrm>
            <a:off x="1197368" y="1854346"/>
            <a:ext cx="8355330" cy="615553"/>
          </a:xfrm>
          <a:prstGeom prst="rect">
            <a:avLst/>
          </a:prstGeom>
        </p:spPr>
        <p:txBody>
          <a:bodyPr vert="horz" wrap="square" lIns="0" tIns="0" rIns="0" bIns="0" rtlCol="0">
            <a:spAutoFit/>
          </a:bodyPr>
          <a:lstStyle/>
          <a:p>
            <a:pPr marL="12700" marR="5080">
              <a:lnSpc>
                <a:spcPct val="100000"/>
              </a:lnSpc>
              <a:spcBef>
                <a:spcPts val="1370"/>
              </a:spcBef>
            </a:pPr>
            <a:r>
              <a:rPr sz="2000" spc="-5" dirty="0">
                <a:latin typeface="Wingdings"/>
                <a:cs typeface="Wingdings"/>
              </a:rPr>
              <a:t></a:t>
            </a:r>
            <a:r>
              <a:rPr sz="2000" spc="-5" dirty="0">
                <a:latin typeface="微软雅黑"/>
                <a:cs typeface="微软雅黑"/>
              </a:rPr>
              <a:t>仔细分析信息源，源可能是由若干实体</a:t>
            </a:r>
            <a:r>
              <a:rPr sz="2000" dirty="0">
                <a:latin typeface="微软雅黑"/>
                <a:cs typeface="微软雅黑"/>
              </a:rPr>
              <a:t>合</a:t>
            </a:r>
            <a:r>
              <a:rPr sz="2000" spc="-5" dirty="0">
                <a:latin typeface="微软雅黑"/>
                <a:cs typeface="微软雅黑"/>
              </a:rPr>
              <a:t>并后形成的，实体是从源中按实 体规则提取出来的</a:t>
            </a:r>
            <a:endParaRPr sz="2000" dirty="0">
              <a:latin typeface="微软雅黑"/>
              <a:cs typeface="微软雅黑"/>
            </a:endParaRPr>
          </a:p>
        </p:txBody>
      </p:sp>
      <p:sp>
        <p:nvSpPr>
          <p:cNvPr id="17" name="object 17"/>
          <p:cNvSpPr txBox="1"/>
          <p:nvPr/>
        </p:nvSpPr>
        <p:spPr>
          <a:xfrm>
            <a:off x="7926457" y="6722643"/>
            <a:ext cx="533400" cy="279400"/>
          </a:xfrm>
          <a:prstGeom prst="rect">
            <a:avLst/>
          </a:prstGeom>
        </p:spPr>
        <p:txBody>
          <a:bodyPr vert="horz" wrap="square" lIns="0" tIns="0" rIns="0" bIns="0" rtlCol="0">
            <a:spAutoFit/>
          </a:bodyPr>
          <a:lstStyle/>
          <a:p>
            <a:pPr marL="12700">
              <a:lnSpc>
                <a:spcPct val="100000"/>
              </a:lnSpc>
            </a:pPr>
            <a:r>
              <a:rPr sz="2000" b="1" spc="-5" dirty="0">
                <a:solidFill>
                  <a:srgbClr val="FF0065"/>
                </a:solidFill>
                <a:latin typeface="微软雅黑"/>
                <a:cs typeface="微软雅黑"/>
              </a:rPr>
              <a:t>客户</a:t>
            </a:r>
            <a:endParaRPr sz="2000">
              <a:latin typeface="微软雅黑"/>
              <a:cs typeface="微软雅黑"/>
            </a:endParaRPr>
          </a:p>
        </p:txBody>
      </p:sp>
      <p:sp>
        <p:nvSpPr>
          <p:cNvPr id="18" name="object 18"/>
          <p:cNvSpPr txBox="1"/>
          <p:nvPr/>
        </p:nvSpPr>
        <p:spPr>
          <a:xfrm>
            <a:off x="6169285" y="6376694"/>
            <a:ext cx="1548765" cy="279400"/>
          </a:xfrm>
          <a:prstGeom prst="rect">
            <a:avLst/>
          </a:prstGeom>
        </p:spPr>
        <p:txBody>
          <a:bodyPr vert="horz" wrap="square" lIns="0" tIns="0" rIns="0" bIns="0" rtlCol="0">
            <a:spAutoFit/>
          </a:bodyPr>
          <a:lstStyle/>
          <a:p>
            <a:pPr marL="12700">
              <a:lnSpc>
                <a:spcPct val="100000"/>
              </a:lnSpc>
            </a:pPr>
            <a:r>
              <a:rPr sz="2000" b="1" spc="-5" dirty="0">
                <a:solidFill>
                  <a:srgbClr val="FF0065"/>
                </a:solidFill>
                <a:latin typeface="微软雅黑"/>
                <a:cs typeface="微软雅黑"/>
              </a:rPr>
              <a:t>客户已购产品</a:t>
            </a:r>
            <a:endParaRPr sz="2000">
              <a:latin typeface="微软雅黑"/>
              <a:cs typeface="微软雅黑"/>
            </a:endParaRPr>
          </a:p>
        </p:txBody>
      </p:sp>
      <p:sp>
        <p:nvSpPr>
          <p:cNvPr id="19" name="object 19"/>
          <p:cNvSpPr txBox="1"/>
          <p:nvPr/>
        </p:nvSpPr>
        <p:spPr>
          <a:xfrm>
            <a:off x="5068957" y="5878347"/>
            <a:ext cx="1041400" cy="279400"/>
          </a:xfrm>
          <a:prstGeom prst="rect">
            <a:avLst/>
          </a:prstGeom>
        </p:spPr>
        <p:txBody>
          <a:bodyPr vert="horz" wrap="square" lIns="0" tIns="0" rIns="0" bIns="0" rtlCol="0">
            <a:spAutoFit/>
          </a:bodyPr>
          <a:lstStyle/>
          <a:p>
            <a:pPr marL="12700">
              <a:lnSpc>
                <a:spcPct val="100000"/>
              </a:lnSpc>
            </a:pPr>
            <a:r>
              <a:rPr sz="2000" b="1" spc="-5" dirty="0">
                <a:solidFill>
                  <a:srgbClr val="FF0065"/>
                </a:solidFill>
                <a:latin typeface="微软雅黑"/>
                <a:cs typeface="微软雅黑"/>
              </a:rPr>
              <a:t>客户项目</a:t>
            </a:r>
            <a:endParaRPr sz="2000">
              <a:latin typeface="微软雅黑"/>
              <a:cs typeface="微软雅黑"/>
            </a:endParaRPr>
          </a:p>
        </p:txBody>
      </p:sp>
      <p:sp>
        <p:nvSpPr>
          <p:cNvPr id="20" name="object 20"/>
          <p:cNvSpPr txBox="1"/>
          <p:nvPr/>
        </p:nvSpPr>
        <p:spPr>
          <a:xfrm>
            <a:off x="3954913" y="5383047"/>
            <a:ext cx="1041400" cy="279400"/>
          </a:xfrm>
          <a:prstGeom prst="rect">
            <a:avLst/>
          </a:prstGeom>
        </p:spPr>
        <p:txBody>
          <a:bodyPr vert="horz" wrap="square" lIns="0" tIns="0" rIns="0" bIns="0" rtlCol="0">
            <a:spAutoFit/>
          </a:bodyPr>
          <a:lstStyle/>
          <a:p>
            <a:pPr marL="12700">
              <a:lnSpc>
                <a:spcPct val="100000"/>
              </a:lnSpc>
            </a:pPr>
            <a:r>
              <a:rPr sz="2000" b="1" spc="-5" dirty="0">
                <a:solidFill>
                  <a:srgbClr val="FF0065"/>
                </a:solidFill>
                <a:latin typeface="微软雅黑"/>
                <a:cs typeface="微软雅黑"/>
              </a:rPr>
              <a:t>客户跟踪</a:t>
            </a:r>
            <a:endParaRPr sz="2000">
              <a:latin typeface="微软雅黑"/>
              <a:cs typeface="微软雅黑"/>
            </a:endParaRPr>
          </a:p>
        </p:txBody>
      </p:sp>
      <p:sp>
        <p:nvSpPr>
          <p:cNvPr id="21" name="object 21"/>
          <p:cNvSpPr txBox="1"/>
          <p:nvPr/>
        </p:nvSpPr>
        <p:spPr>
          <a:xfrm>
            <a:off x="2211457" y="6809096"/>
            <a:ext cx="3683000" cy="254000"/>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微软雅黑"/>
                <a:cs typeface="微软雅黑"/>
              </a:rPr>
              <a:t>一个个客户，可靠客户代码区分客户</a:t>
            </a:r>
            <a:endParaRPr sz="1800">
              <a:latin typeface="微软雅黑"/>
              <a:cs typeface="微软雅黑"/>
            </a:endParaRPr>
          </a:p>
        </p:txBody>
      </p:sp>
      <p:sp>
        <p:nvSpPr>
          <p:cNvPr id="22" name="object 22"/>
          <p:cNvSpPr txBox="1"/>
          <p:nvPr/>
        </p:nvSpPr>
        <p:spPr>
          <a:xfrm>
            <a:off x="2225927" y="6385432"/>
            <a:ext cx="2540000" cy="254000"/>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微软雅黑"/>
                <a:cs typeface="微软雅黑"/>
              </a:rPr>
              <a:t>每个客户已购一个个产品</a:t>
            </a:r>
            <a:endParaRPr sz="1800">
              <a:latin typeface="微软雅黑"/>
              <a:cs typeface="微软雅黑"/>
            </a:endParaRPr>
          </a:p>
        </p:txBody>
      </p:sp>
      <p:sp>
        <p:nvSpPr>
          <p:cNvPr id="23" name="object 23"/>
          <p:cNvSpPr txBox="1"/>
          <p:nvPr/>
        </p:nvSpPr>
        <p:spPr>
          <a:xfrm>
            <a:off x="1620907" y="5866503"/>
            <a:ext cx="2311400" cy="254000"/>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微软雅黑"/>
                <a:cs typeface="微软雅黑"/>
              </a:rPr>
              <a:t>每个客户有一个个项目</a:t>
            </a:r>
            <a:endParaRPr sz="1800">
              <a:latin typeface="微软雅黑"/>
              <a:cs typeface="微软雅黑"/>
            </a:endParaRPr>
          </a:p>
        </p:txBody>
      </p:sp>
      <p:sp>
        <p:nvSpPr>
          <p:cNvPr id="24" name="object 24"/>
          <p:cNvSpPr txBox="1"/>
          <p:nvPr/>
        </p:nvSpPr>
        <p:spPr>
          <a:xfrm>
            <a:off x="1163708" y="5394824"/>
            <a:ext cx="2311400" cy="254000"/>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微软雅黑"/>
                <a:cs typeface="微软雅黑"/>
              </a:rPr>
              <a:t>每个项目有一次次跟踪</a:t>
            </a:r>
            <a:endParaRPr sz="1800">
              <a:latin typeface="微软雅黑"/>
              <a:cs typeface="微软雅黑"/>
            </a:endParaRPr>
          </a:p>
        </p:txBody>
      </p:sp>
      <p:sp>
        <p:nvSpPr>
          <p:cNvPr id="26" name="object 26"/>
          <p:cNvSpPr/>
          <p:nvPr/>
        </p:nvSpPr>
        <p:spPr>
          <a:xfrm>
            <a:off x="5375033" y="4357127"/>
            <a:ext cx="1683385" cy="704850"/>
          </a:xfrm>
          <a:custGeom>
            <a:avLst/>
            <a:gdLst/>
            <a:ahLst/>
            <a:cxnLst/>
            <a:rect l="l" t="t" r="r" b="b"/>
            <a:pathLst>
              <a:path w="1683384" h="704850">
                <a:moveTo>
                  <a:pt x="1683258" y="118098"/>
                </a:moveTo>
                <a:lnTo>
                  <a:pt x="1675482" y="75620"/>
                </a:lnTo>
                <a:lnTo>
                  <a:pt x="1654090" y="40061"/>
                </a:lnTo>
                <a:lnTo>
                  <a:pt x="1621985" y="14269"/>
                </a:lnTo>
                <a:lnTo>
                  <a:pt x="1582072" y="1095"/>
                </a:lnTo>
                <a:lnTo>
                  <a:pt x="1567535" y="0"/>
                </a:lnTo>
                <a:lnTo>
                  <a:pt x="116484" y="88"/>
                </a:lnTo>
                <a:lnTo>
                  <a:pt x="76069" y="7725"/>
                </a:lnTo>
                <a:lnTo>
                  <a:pt x="40581" y="29054"/>
                </a:lnTo>
                <a:lnTo>
                  <a:pt x="14630" y="61153"/>
                </a:lnTo>
                <a:lnTo>
                  <a:pt x="1199" y="101201"/>
                </a:lnTo>
                <a:lnTo>
                  <a:pt x="0" y="587490"/>
                </a:lnTo>
                <a:lnTo>
                  <a:pt x="912" y="602081"/>
                </a:lnTo>
                <a:lnTo>
                  <a:pt x="13706" y="642225"/>
                </a:lnTo>
                <a:lnTo>
                  <a:pt x="39242" y="674666"/>
                </a:lnTo>
                <a:lnTo>
                  <a:pt x="74505" y="696502"/>
                </a:lnTo>
                <a:lnTo>
                  <a:pt x="116484" y="704827"/>
                </a:lnTo>
                <a:lnTo>
                  <a:pt x="1567535" y="704738"/>
                </a:lnTo>
                <a:lnTo>
                  <a:pt x="1608103" y="697013"/>
                </a:lnTo>
                <a:lnTo>
                  <a:pt x="1643508" y="675493"/>
                </a:lnTo>
                <a:lnTo>
                  <a:pt x="1669194" y="643210"/>
                </a:lnTo>
                <a:lnTo>
                  <a:pt x="1682227" y="603096"/>
                </a:lnTo>
                <a:lnTo>
                  <a:pt x="1683258" y="118098"/>
                </a:lnTo>
                <a:close/>
              </a:path>
            </a:pathLst>
          </a:custGeom>
          <a:solidFill>
            <a:srgbClr val="B90000"/>
          </a:solidFill>
        </p:spPr>
        <p:txBody>
          <a:bodyPr wrap="square" lIns="0" tIns="0" rIns="0" bIns="0" rtlCol="0"/>
          <a:lstStyle/>
          <a:p>
            <a:endParaRPr/>
          </a:p>
        </p:txBody>
      </p:sp>
      <p:sp>
        <p:nvSpPr>
          <p:cNvPr id="27" name="object 27"/>
          <p:cNvSpPr/>
          <p:nvPr/>
        </p:nvSpPr>
        <p:spPr>
          <a:xfrm>
            <a:off x="5442089" y="4414265"/>
            <a:ext cx="1560830" cy="590550"/>
          </a:xfrm>
          <a:custGeom>
            <a:avLst/>
            <a:gdLst/>
            <a:ahLst/>
            <a:cxnLst/>
            <a:rect l="l" t="t" r="r" b="b"/>
            <a:pathLst>
              <a:path w="1560829" h="590550">
                <a:moveTo>
                  <a:pt x="1560576" y="99059"/>
                </a:moveTo>
                <a:lnTo>
                  <a:pt x="1551391" y="57192"/>
                </a:lnTo>
                <a:lnTo>
                  <a:pt x="1526628" y="24188"/>
                </a:lnTo>
                <a:lnTo>
                  <a:pt x="1490473" y="4143"/>
                </a:lnTo>
                <a:lnTo>
                  <a:pt x="98298" y="0"/>
                </a:lnTo>
                <a:lnTo>
                  <a:pt x="83799" y="1072"/>
                </a:lnTo>
                <a:lnTo>
                  <a:pt x="44807" y="15951"/>
                </a:lnTo>
                <a:lnTo>
                  <a:pt x="15828" y="45137"/>
                </a:lnTo>
                <a:lnTo>
                  <a:pt x="1048" y="84536"/>
                </a:lnTo>
                <a:lnTo>
                  <a:pt x="0" y="492252"/>
                </a:lnTo>
                <a:lnTo>
                  <a:pt x="1080" y="506978"/>
                </a:lnTo>
                <a:lnTo>
                  <a:pt x="16032" y="546258"/>
                </a:lnTo>
                <a:lnTo>
                  <a:pt x="45255" y="575115"/>
                </a:lnTo>
                <a:lnTo>
                  <a:pt x="84514" y="589597"/>
                </a:lnTo>
                <a:lnTo>
                  <a:pt x="1462278" y="590549"/>
                </a:lnTo>
                <a:lnTo>
                  <a:pt x="1476831" y="589486"/>
                </a:lnTo>
                <a:lnTo>
                  <a:pt x="1515947" y="574711"/>
                </a:lnTo>
                <a:lnTo>
                  <a:pt x="1544951" y="545631"/>
                </a:lnTo>
                <a:lnTo>
                  <a:pt x="1559607" y="506200"/>
                </a:lnTo>
                <a:lnTo>
                  <a:pt x="1560576" y="99059"/>
                </a:lnTo>
                <a:close/>
              </a:path>
            </a:pathLst>
          </a:custGeom>
          <a:solidFill>
            <a:srgbClr val="FFFF66"/>
          </a:solidFill>
        </p:spPr>
        <p:txBody>
          <a:bodyPr wrap="square" lIns="0" tIns="0" rIns="0" bIns="0" rtlCol="0"/>
          <a:lstStyle/>
          <a:p>
            <a:endParaRPr/>
          </a:p>
        </p:txBody>
      </p:sp>
      <p:sp>
        <p:nvSpPr>
          <p:cNvPr id="28" name="object 28"/>
          <p:cNvSpPr/>
          <p:nvPr/>
        </p:nvSpPr>
        <p:spPr>
          <a:xfrm>
            <a:off x="5442089" y="4414265"/>
            <a:ext cx="1560830" cy="590550"/>
          </a:xfrm>
          <a:custGeom>
            <a:avLst/>
            <a:gdLst/>
            <a:ahLst/>
            <a:cxnLst/>
            <a:rect l="l" t="t" r="r" b="b"/>
            <a:pathLst>
              <a:path w="1560829" h="590550">
                <a:moveTo>
                  <a:pt x="98298" y="0"/>
                </a:moveTo>
                <a:lnTo>
                  <a:pt x="56899" y="9200"/>
                </a:lnTo>
                <a:lnTo>
                  <a:pt x="24117" y="34072"/>
                </a:lnTo>
                <a:lnTo>
                  <a:pt x="4138" y="70521"/>
                </a:lnTo>
                <a:lnTo>
                  <a:pt x="0" y="492252"/>
                </a:lnTo>
                <a:lnTo>
                  <a:pt x="1080" y="506978"/>
                </a:lnTo>
                <a:lnTo>
                  <a:pt x="16032" y="546258"/>
                </a:lnTo>
                <a:lnTo>
                  <a:pt x="45255" y="575115"/>
                </a:lnTo>
                <a:lnTo>
                  <a:pt x="84514" y="589597"/>
                </a:lnTo>
                <a:lnTo>
                  <a:pt x="1462278" y="590549"/>
                </a:lnTo>
                <a:lnTo>
                  <a:pt x="1476831" y="589486"/>
                </a:lnTo>
                <a:lnTo>
                  <a:pt x="1515947" y="574711"/>
                </a:lnTo>
                <a:lnTo>
                  <a:pt x="1544951" y="545631"/>
                </a:lnTo>
                <a:lnTo>
                  <a:pt x="1559607" y="506200"/>
                </a:lnTo>
                <a:lnTo>
                  <a:pt x="1560576" y="99059"/>
                </a:lnTo>
                <a:lnTo>
                  <a:pt x="1559503" y="84371"/>
                </a:lnTo>
                <a:lnTo>
                  <a:pt x="1544661" y="45003"/>
                </a:lnTo>
                <a:lnTo>
                  <a:pt x="1515635" y="15864"/>
                </a:lnTo>
                <a:lnTo>
                  <a:pt x="1476613" y="1048"/>
                </a:lnTo>
                <a:lnTo>
                  <a:pt x="98298" y="0"/>
                </a:lnTo>
                <a:close/>
              </a:path>
            </a:pathLst>
          </a:custGeom>
          <a:ln w="28575">
            <a:solidFill>
              <a:srgbClr val="FFFFFF"/>
            </a:solidFill>
          </a:ln>
        </p:spPr>
        <p:txBody>
          <a:bodyPr wrap="square" lIns="0" tIns="0" rIns="0" bIns="0" rtlCol="0"/>
          <a:lstStyle/>
          <a:p>
            <a:endParaRPr/>
          </a:p>
        </p:txBody>
      </p:sp>
      <p:sp>
        <p:nvSpPr>
          <p:cNvPr id="29" name="object 29"/>
          <p:cNvSpPr txBox="1"/>
          <p:nvPr/>
        </p:nvSpPr>
        <p:spPr>
          <a:xfrm>
            <a:off x="5596261" y="4465532"/>
            <a:ext cx="1245870" cy="473709"/>
          </a:xfrm>
          <a:prstGeom prst="rect">
            <a:avLst/>
          </a:prstGeom>
        </p:spPr>
        <p:txBody>
          <a:bodyPr vert="horz" wrap="square" lIns="0" tIns="0" rIns="0" bIns="0" rtlCol="0">
            <a:spAutoFit/>
          </a:bodyPr>
          <a:lstStyle/>
          <a:p>
            <a:pPr marL="113664" marR="5080" indent="-101600">
              <a:lnSpc>
                <a:spcPct val="100000"/>
              </a:lnSpc>
            </a:pPr>
            <a:r>
              <a:rPr sz="1600" b="1" spc="-5" dirty="0">
                <a:solidFill>
                  <a:srgbClr val="3333CC"/>
                </a:solidFill>
                <a:latin typeface="微软雅黑"/>
                <a:cs typeface="微软雅黑"/>
              </a:rPr>
              <a:t>为什么留出多 行可填写？</a:t>
            </a:r>
            <a:endParaRPr sz="1600">
              <a:latin typeface="微软雅黑"/>
              <a:cs typeface="微软雅黑"/>
            </a:endParaRPr>
          </a:p>
        </p:txBody>
      </p:sp>
      <p:sp>
        <p:nvSpPr>
          <p:cNvPr id="31" name="标题 6">
            <a:extLst>
              <a:ext uri="{FF2B5EF4-FFF2-40B4-BE49-F238E27FC236}">
                <a16:creationId xmlns:a16="http://schemas.microsoft.com/office/drawing/2014/main" id="{E11FDAE6-49B6-4AC9-80D6-751649FDE9B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32" name="object 59">
            <a:extLst>
              <a:ext uri="{FF2B5EF4-FFF2-40B4-BE49-F238E27FC236}">
                <a16:creationId xmlns:a16="http://schemas.microsoft.com/office/drawing/2014/main" id="{A4228A27-6AB9-4F71-8930-6067D94768BD}"/>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示例：客户跟踪信息表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p:bldP spid="18" grpId="0"/>
      <p:bldP spid="19" grpId="0"/>
      <p:bldP spid="20" grpId="0"/>
      <p:bldP spid="21" grpId="0"/>
      <p:bldP spid="22" grpId="0"/>
      <p:bldP spid="23" grpId="0"/>
      <p:bldP spid="24" grpId="0"/>
      <p:bldP spid="26" grpId="0" animBg="1"/>
      <p:bldP spid="27" grpId="0" animBg="1"/>
      <p:bldP spid="28" grpId="0" animBg="1"/>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49659" y="3074670"/>
            <a:ext cx="0" cy="552450"/>
          </a:xfrm>
          <a:custGeom>
            <a:avLst/>
            <a:gdLst/>
            <a:ahLst/>
            <a:cxnLst/>
            <a:rect l="l" t="t" r="r" b="b"/>
            <a:pathLst>
              <a:path h="552450">
                <a:moveTo>
                  <a:pt x="0" y="0"/>
                </a:moveTo>
                <a:lnTo>
                  <a:pt x="0" y="552450"/>
                </a:lnTo>
              </a:path>
            </a:pathLst>
          </a:custGeom>
          <a:ln w="38100">
            <a:solidFill>
              <a:srgbClr val="000000"/>
            </a:solidFill>
          </a:ln>
        </p:spPr>
        <p:txBody>
          <a:bodyPr wrap="square" lIns="0" tIns="0" rIns="0" bIns="0" rtlCol="0"/>
          <a:lstStyle/>
          <a:p>
            <a:endParaRPr/>
          </a:p>
        </p:txBody>
      </p:sp>
      <p:sp>
        <p:nvSpPr>
          <p:cNvPr id="4" name="object 4"/>
          <p:cNvSpPr/>
          <p:nvPr/>
        </p:nvSpPr>
        <p:spPr>
          <a:xfrm>
            <a:off x="4975069" y="3589020"/>
            <a:ext cx="131445" cy="114300"/>
          </a:xfrm>
          <a:custGeom>
            <a:avLst/>
            <a:gdLst/>
            <a:ahLst/>
            <a:cxnLst/>
            <a:rect l="l" t="t" r="r" b="b"/>
            <a:pathLst>
              <a:path w="131445" h="114300">
                <a:moveTo>
                  <a:pt x="131324" y="63506"/>
                </a:moveTo>
                <a:lnTo>
                  <a:pt x="118019" y="23855"/>
                </a:lnTo>
                <a:lnTo>
                  <a:pt x="83661" y="2244"/>
                </a:lnTo>
                <a:lnTo>
                  <a:pt x="65446" y="0"/>
                </a:lnTo>
                <a:lnTo>
                  <a:pt x="50082" y="1553"/>
                </a:lnTo>
                <a:lnTo>
                  <a:pt x="12933" y="21895"/>
                </a:lnTo>
                <a:lnTo>
                  <a:pt x="0" y="44827"/>
                </a:lnTo>
                <a:lnTo>
                  <a:pt x="942" y="60906"/>
                </a:lnTo>
                <a:lnTo>
                  <a:pt x="19870" y="97309"/>
                </a:lnTo>
                <a:lnTo>
                  <a:pt x="55750" y="113678"/>
                </a:lnTo>
                <a:lnTo>
                  <a:pt x="73308" y="112567"/>
                </a:lnTo>
                <a:lnTo>
                  <a:pt x="113575" y="95324"/>
                </a:lnTo>
                <a:lnTo>
                  <a:pt x="131324" y="63506"/>
                </a:lnTo>
                <a:close/>
              </a:path>
            </a:pathLst>
          </a:custGeom>
          <a:solidFill>
            <a:srgbClr val="00CC99"/>
          </a:solidFill>
        </p:spPr>
        <p:txBody>
          <a:bodyPr wrap="square" lIns="0" tIns="0" rIns="0" bIns="0" rtlCol="0"/>
          <a:lstStyle/>
          <a:p>
            <a:endParaRPr/>
          </a:p>
        </p:txBody>
      </p:sp>
      <p:sp>
        <p:nvSpPr>
          <p:cNvPr id="5" name="object 5"/>
          <p:cNvSpPr/>
          <p:nvPr/>
        </p:nvSpPr>
        <p:spPr>
          <a:xfrm>
            <a:off x="4975069" y="3589020"/>
            <a:ext cx="131445" cy="114300"/>
          </a:xfrm>
          <a:custGeom>
            <a:avLst/>
            <a:gdLst/>
            <a:ahLst/>
            <a:cxnLst/>
            <a:rect l="l" t="t" r="r" b="b"/>
            <a:pathLst>
              <a:path w="131445" h="114300">
                <a:moveTo>
                  <a:pt x="65446" y="0"/>
                </a:moveTo>
                <a:lnTo>
                  <a:pt x="23387" y="12870"/>
                </a:lnTo>
                <a:lnTo>
                  <a:pt x="0" y="44827"/>
                </a:lnTo>
                <a:lnTo>
                  <a:pt x="942" y="60906"/>
                </a:lnTo>
                <a:lnTo>
                  <a:pt x="19870" y="97309"/>
                </a:lnTo>
                <a:lnTo>
                  <a:pt x="55750" y="113678"/>
                </a:lnTo>
                <a:lnTo>
                  <a:pt x="73308" y="112567"/>
                </a:lnTo>
                <a:lnTo>
                  <a:pt x="113575" y="95324"/>
                </a:lnTo>
                <a:lnTo>
                  <a:pt x="131324" y="63506"/>
                </a:lnTo>
                <a:lnTo>
                  <a:pt x="129838" y="48657"/>
                </a:lnTo>
                <a:lnTo>
                  <a:pt x="108417" y="14348"/>
                </a:lnTo>
                <a:lnTo>
                  <a:pt x="69238" y="93"/>
                </a:lnTo>
                <a:lnTo>
                  <a:pt x="65446" y="0"/>
                </a:lnTo>
                <a:close/>
              </a:path>
            </a:pathLst>
          </a:custGeom>
          <a:ln w="38100">
            <a:solidFill>
              <a:srgbClr val="000000"/>
            </a:solidFill>
          </a:ln>
        </p:spPr>
        <p:txBody>
          <a:bodyPr wrap="square" lIns="0" tIns="0" rIns="0" bIns="0" rtlCol="0"/>
          <a:lstStyle/>
          <a:p>
            <a:endParaRPr/>
          </a:p>
        </p:txBody>
      </p:sp>
      <p:sp>
        <p:nvSpPr>
          <p:cNvPr id="6" name="object 6"/>
          <p:cNvSpPr txBox="1"/>
          <p:nvPr/>
        </p:nvSpPr>
        <p:spPr>
          <a:xfrm>
            <a:off x="5148205" y="3278533"/>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发生</a:t>
            </a:r>
            <a:endParaRPr sz="1400">
              <a:latin typeface="微软雅黑"/>
              <a:cs typeface="微软雅黑"/>
            </a:endParaRPr>
          </a:p>
        </p:txBody>
      </p:sp>
      <p:sp>
        <p:nvSpPr>
          <p:cNvPr id="7" name="object 7"/>
          <p:cNvSpPr txBox="1"/>
          <p:nvPr/>
        </p:nvSpPr>
        <p:spPr>
          <a:xfrm>
            <a:off x="4655959" y="2290986"/>
            <a:ext cx="735965"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客户代码</a:t>
            </a:r>
            <a:endParaRPr sz="1400">
              <a:latin typeface="微软雅黑"/>
              <a:cs typeface="微软雅黑"/>
            </a:endParaRPr>
          </a:p>
        </p:txBody>
      </p:sp>
      <p:sp>
        <p:nvSpPr>
          <p:cNvPr id="8" name="object 8"/>
          <p:cNvSpPr txBox="1"/>
          <p:nvPr/>
        </p:nvSpPr>
        <p:spPr>
          <a:xfrm>
            <a:off x="4620148" y="1986193"/>
            <a:ext cx="781050" cy="203200"/>
          </a:xfrm>
          <a:prstGeom prst="rect">
            <a:avLst/>
          </a:prstGeom>
        </p:spPr>
        <p:txBody>
          <a:bodyPr vert="horz" wrap="square" lIns="0" tIns="0" rIns="0" bIns="0" rtlCol="0">
            <a:spAutoFit/>
          </a:bodyPr>
          <a:lstStyle/>
          <a:p>
            <a:pPr marL="12700">
              <a:lnSpc>
                <a:spcPct val="100000"/>
              </a:lnSpc>
            </a:pPr>
            <a:r>
              <a:rPr sz="1400" b="1" spc="-10" dirty="0">
                <a:latin typeface="微软雅黑"/>
                <a:cs typeface="微软雅黑"/>
              </a:rPr>
              <a:t>客</a:t>
            </a:r>
            <a:r>
              <a:rPr sz="1400" b="1" spc="-5" dirty="0">
                <a:latin typeface="微软雅黑"/>
                <a:cs typeface="微软雅黑"/>
              </a:rPr>
              <a:t>户 / </a:t>
            </a:r>
            <a:r>
              <a:rPr sz="1400" b="1" spc="-10" dirty="0">
                <a:latin typeface="微软雅黑"/>
                <a:cs typeface="微软雅黑"/>
              </a:rPr>
              <a:t>E1</a:t>
            </a:r>
            <a:endParaRPr sz="1400">
              <a:latin typeface="微软雅黑"/>
              <a:cs typeface="微软雅黑"/>
            </a:endParaRPr>
          </a:p>
        </p:txBody>
      </p:sp>
      <p:sp>
        <p:nvSpPr>
          <p:cNvPr id="9" name="object 9"/>
          <p:cNvSpPr/>
          <p:nvPr/>
        </p:nvSpPr>
        <p:spPr>
          <a:xfrm>
            <a:off x="4363859" y="2236470"/>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38100">
            <a:solidFill>
              <a:srgbClr val="000000"/>
            </a:solidFill>
          </a:ln>
        </p:spPr>
        <p:txBody>
          <a:bodyPr wrap="square" lIns="0" tIns="0" rIns="0" bIns="0" rtlCol="0"/>
          <a:lstStyle/>
          <a:p>
            <a:endParaRPr/>
          </a:p>
        </p:txBody>
      </p:sp>
      <p:sp>
        <p:nvSpPr>
          <p:cNvPr id="10" name="object 10"/>
          <p:cNvSpPr/>
          <p:nvPr/>
        </p:nvSpPr>
        <p:spPr>
          <a:xfrm>
            <a:off x="4363859" y="2522220"/>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11" name="object 11"/>
          <p:cNvSpPr txBox="1"/>
          <p:nvPr/>
        </p:nvSpPr>
        <p:spPr>
          <a:xfrm>
            <a:off x="4416696" y="3814970"/>
            <a:ext cx="1491615" cy="508000"/>
          </a:xfrm>
          <a:prstGeom prst="rect">
            <a:avLst/>
          </a:prstGeom>
        </p:spPr>
        <p:txBody>
          <a:bodyPr vert="horz" wrap="square" lIns="0" tIns="0" rIns="0" bIns="0" rtlCol="0">
            <a:spAutoFit/>
          </a:bodyPr>
          <a:lstStyle/>
          <a:p>
            <a:pPr marL="109220" marR="5080" indent="-97155">
              <a:lnSpc>
                <a:spcPct val="142900"/>
              </a:lnSpc>
            </a:pPr>
            <a:r>
              <a:rPr sz="1400" b="1" spc="-5" dirty="0">
                <a:latin typeface="微软雅黑"/>
                <a:cs typeface="微软雅黑"/>
              </a:rPr>
              <a:t>客户已购产品 / E2 </a:t>
            </a:r>
            <a:r>
              <a:rPr sz="1400" b="1" spc="-5" dirty="0">
                <a:solidFill>
                  <a:srgbClr val="CC0000"/>
                </a:solidFill>
                <a:latin typeface="微软雅黑"/>
                <a:cs typeface="微软雅黑"/>
              </a:rPr>
              <a:t>客户代码</a:t>
            </a:r>
            <a:r>
              <a:rPr sz="1400" b="1" dirty="0">
                <a:solidFill>
                  <a:srgbClr val="CC0000"/>
                </a:solidFill>
                <a:latin typeface="微软雅黑"/>
                <a:cs typeface="微软雅黑"/>
              </a:rPr>
              <a:t>(F</a:t>
            </a:r>
            <a:r>
              <a:rPr sz="1400" b="1" spc="-5" dirty="0">
                <a:solidFill>
                  <a:srgbClr val="CC0000"/>
                </a:solidFill>
                <a:latin typeface="微软雅黑"/>
                <a:cs typeface="微软雅黑"/>
              </a:rPr>
              <a:t>K)</a:t>
            </a:r>
            <a:endParaRPr sz="1400">
              <a:latin typeface="微软雅黑"/>
              <a:cs typeface="微软雅黑"/>
            </a:endParaRPr>
          </a:p>
        </p:txBody>
      </p:sp>
      <p:sp>
        <p:nvSpPr>
          <p:cNvPr id="12" name="object 12"/>
          <p:cNvSpPr txBox="1"/>
          <p:nvPr/>
        </p:nvSpPr>
        <p:spPr>
          <a:xfrm>
            <a:off x="4332109" y="4331846"/>
            <a:ext cx="1454150" cy="203835"/>
          </a:xfrm>
          <a:prstGeom prst="rect">
            <a:avLst/>
          </a:prstGeom>
        </p:spPr>
        <p:txBody>
          <a:bodyPr vert="horz" wrap="square" lIns="0" tIns="0" rIns="0" bIns="0" rtlCol="0">
            <a:spAutoFit/>
          </a:bodyPr>
          <a:lstStyle/>
          <a:p>
            <a:pPr marL="12700">
              <a:lnSpc>
                <a:spcPct val="100000"/>
              </a:lnSpc>
              <a:tabLst>
                <a:tab pos="374015" algn="l"/>
                <a:tab pos="1440815" algn="l"/>
              </a:tabLst>
            </a:pPr>
            <a:r>
              <a:rPr sz="1400" u="heavy" spc="-5" dirty="0">
                <a:latin typeface="Times New Roman"/>
                <a:cs typeface="Times New Roman"/>
              </a:rPr>
              <a:t> 	</a:t>
            </a:r>
            <a:r>
              <a:rPr sz="1400" b="1" u="heavy" spc="-5" dirty="0">
                <a:latin typeface="微软雅黑"/>
                <a:cs typeface="微软雅黑"/>
              </a:rPr>
              <a:t>产品编号</a:t>
            </a:r>
            <a:r>
              <a:rPr sz="1400" u="heavy" spc="-5" dirty="0">
                <a:latin typeface="Times New Roman"/>
                <a:cs typeface="Times New Roman"/>
              </a:rPr>
              <a:t> 	</a:t>
            </a:r>
            <a:endParaRPr sz="1400">
              <a:latin typeface="Times New Roman"/>
              <a:cs typeface="Times New Roman"/>
            </a:endParaRPr>
          </a:p>
        </p:txBody>
      </p:sp>
      <p:sp>
        <p:nvSpPr>
          <p:cNvPr id="13" name="object 13"/>
          <p:cNvSpPr/>
          <p:nvPr/>
        </p:nvSpPr>
        <p:spPr>
          <a:xfrm>
            <a:off x="4344809" y="4065270"/>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2102" y="1028075"/>
                </a:lnTo>
                <a:lnTo>
                  <a:pt x="1314134" y="1019111"/>
                </a:lnTo>
                <a:lnTo>
                  <a:pt x="1351570" y="1000591"/>
                </a:lnTo>
                <a:lnTo>
                  <a:pt x="1383079" y="973897"/>
                </a:lnTo>
                <a:lnTo>
                  <a:pt x="1407332" y="940414"/>
                </a:lnTo>
                <a:lnTo>
                  <a:pt x="1422997" y="901524"/>
                </a:lnTo>
                <a:lnTo>
                  <a:pt x="1428744" y="858612"/>
                </a:lnTo>
                <a:lnTo>
                  <a:pt x="1428750" y="171449"/>
                </a:lnTo>
                <a:lnTo>
                  <a:pt x="1428131" y="156755"/>
                </a:lnTo>
                <a:lnTo>
                  <a:pt x="1419241" y="114915"/>
                </a:lnTo>
                <a:lnTo>
                  <a:pt x="1400835" y="77516"/>
                </a:lnTo>
                <a:lnTo>
                  <a:pt x="1374246" y="45942"/>
                </a:lnTo>
                <a:lnTo>
                  <a:pt x="1340802" y="21576"/>
                </a:lnTo>
                <a:lnTo>
                  <a:pt x="1301834" y="5802"/>
                </a:lnTo>
                <a:lnTo>
                  <a:pt x="1258673" y="5"/>
                </a:lnTo>
                <a:lnTo>
                  <a:pt x="171450" y="0"/>
                </a:lnTo>
                <a:close/>
              </a:path>
            </a:pathLst>
          </a:custGeom>
          <a:ln w="38100">
            <a:solidFill>
              <a:srgbClr val="000000"/>
            </a:solidFill>
          </a:ln>
        </p:spPr>
        <p:txBody>
          <a:bodyPr wrap="square" lIns="0" tIns="0" rIns="0" bIns="0" rtlCol="0"/>
          <a:lstStyle/>
          <a:p>
            <a:endParaRPr/>
          </a:p>
        </p:txBody>
      </p:sp>
      <p:sp>
        <p:nvSpPr>
          <p:cNvPr id="14" name="object 14"/>
          <p:cNvSpPr txBox="1"/>
          <p:nvPr/>
        </p:nvSpPr>
        <p:spPr>
          <a:xfrm>
            <a:off x="7678820" y="1843676"/>
            <a:ext cx="1158240" cy="720725"/>
          </a:xfrm>
          <a:prstGeom prst="rect">
            <a:avLst/>
          </a:prstGeom>
        </p:spPr>
        <p:txBody>
          <a:bodyPr vert="horz" wrap="square" lIns="0" tIns="0" rIns="0" bIns="0" rtlCol="0">
            <a:spAutoFit/>
          </a:bodyPr>
          <a:lstStyle/>
          <a:p>
            <a:pPr marL="71120" indent="-59055">
              <a:lnSpc>
                <a:spcPct val="100000"/>
              </a:lnSpc>
            </a:pPr>
            <a:r>
              <a:rPr sz="1400" b="1" spc="-10" dirty="0">
                <a:latin typeface="微软雅黑"/>
                <a:cs typeface="微软雅黑"/>
              </a:rPr>
              <a:t>客户项</a:t>
            </a:r>
            <a:r>
              <a:rPr sz="1400" b="1" spc="-5" dirty="0">
                <a:latin typeface="微软雅黑"/>
                <a:cs typeface="微软雅黑"/>
              </a:rPr>
              <a:t>目</a:t>
            </a:r>
            <a:r>
              <a:rPr sz="1400" b="1" dirty="0">
                <a:latin typeface="微软雅黑"/>
                <a:cs typeface="微软雅黑"/>
              </a:rPr>
              <a:t> </a:t>
            </a:r>
            <a:r>
              <a:rPr sz="1400" b="1" spc="-5" dirty="0">
                <a:latin typeface="微软雅黑"/>
                <a:cs typeface="微软雅黑"/>
              </a:rPr>
              <a:t>/ </a:t>
            </a:r>
            <a:r>
              <a:rPr sz="1400" b="1" spc="-10" dirty="0">
                <a:latin typeface="微软雅黑"/>
                <a:cs typeface="微软雅黑"/>
              </a:rPr>
              <a:t>E3</a:t>
            </a:r>
            <a:endParaRPr sz="1400">
              <a:latin typeface="微软雅黑"/>
              <a:cs typeface="微软雅黑"/>
            </a:endParaRPr>
          </a:p>
          <a:p>
            <a:pPr marL="74295" marR="5080" indent="-3175">
              <a:lnSpc>
                <a:spcPct val="100000"/>
              </a:lnSpc>
              <a:spcBef>
                <a:spcPts val="720"/>
              </a:spcBef>
            </a:pPr>
            <a:r>
              <a:rPr sz="1400" b="1" spc="-5" dirty="0">
                <a:solidFill>
                  <a:srgbClr val="CC0000"/>
                </a:solidFill>
                <a:latin typeface="微软雅黑"/>
                <a:cs typeface="微软雅黑"/>
              </a:rPr>
              <a:t>客户代码</a:t>
            </a:r>
            <a:r>
              <a:rPr sz="1400" b="1" dirty="0">
                <a:solidFill>
                  <a:srgbClr val="CC0000"/>
                </a:solidFill>
                <a:latin typeface="微软雅黑"/>
                <a:cs typeface="微软雅黑"/>
              </a:rPr>
              <a:t>(F</a:t>
            </a:r>
            <a:r>
              <a:rPr sz="1400" b="1" spc="-5" dirty="0">
                <a:solidFill>
                  <a:srgbClr val="CC0000"/>
                </a:solidFill>
                <a:latin typeface="微软雅黑"/>
                <a:cs typeface="微软雅黑"/>
              </a:rPr>
              <a:t>K) </a:t>
            </a:r>
            <a:r>
              <a:rPr sz="1400" b="1" spc="-5" dirty="0">
                <a:latin typeface="微软雅黑"/>
                <a:cs typeface="微软雅黑"/>
              </a:rPr>
              <a:t>客户项目编号</a:t>
            </a:r>
            <a:endParaRPr sz="1400">
              <a:latin typeface="微软雅黑"/>
              <a:cs typeface="微软雅黑"/>
            </a:endParaRPr>
          </a:p>
        </p:txBody>
      </p:sp>
      <p:sp>
        <p:nvSpPr>
          <p:cNvPr id="15" name="object 15"/>
          <p:cNvSpPr/>
          <p:nvPr/>
        </p:nvSpPr>
        <p:spPr>
          <a:xfrm>
            <a:off x="7569593" y="2093976"/>
            <a:ext cx="1428750" cy="1028700"/>
          </a:xfrm>
          <a:custGeom>
            <a:avLst/>
            <a:gdLst/>
            <a:ahLst/>
            <a:cxnLst/>
            <a:rect l="l" t="t" r="r" b="b"/>
            <a:pathLst>
              <a:path w="1428750" h="1028700">
                <a:moveTo>
                  <a:pt x="171450" y="0"/>
                </a:moveTo>
                <a:lnTo>
                  <a:pt x="128181" y="5422"/>
                </a:lnTo>
                <a:lnTo>
                  <a:pt x="89065" y="20803"/>
                </a:lnTo>
                <a:lnTo>
                  <a:pt x="55432" y="44813"/>
                </a:lnTo>
                <a:lnTo>
                  <a:pt x="28613" y="76120"/>
                </a:lnTo>
                <a:lnTo>
                  <a:pt x="9938" y="113394"/>
                </a:lnTo>
                <a:lnTo>
                  <a:pt x="737" y="155305"/>
                </a:lnTo>
                <a:lnTo>
                  <a:pt x="0" y="857250"/>
                </a:lnTo>
                <a:lnTo>
                  <a:pt x="618" y="871944"/>
                </a:lnTo>
                <a:lnTo>
                  <a:pt x="9508" y="913784"/>
                </a:lnTo>
                <a:lnTo>
                  <a:pt x="27914" y="951183"/>
                </a:lnTo>
                <a:lnTo>
                  <a:pt x="54503" y="982757"/>
                </a:lnTo>
                <a:lnTo>
                  <a:pt x="87947" y="1007123"/>
                </a:lnTo>
                <a:lnTo>
                  <a:pt x="126915" y="1022897"/>
                </a:lnTo>
                <a:lnTo>
                  <a:pt x="170076"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647"/>
                </a:lnTo>
                <a:lnTo>
                  <a:pt x="1419161" y="114615"/>
                </a:lnTo>
                <a:lnTo>
                  <a:pt x="1400641" y="77179"/>
                </a:lnTo>
                <a:lnTo>
                  <a:pt x="1373947" y="45670"/>
                </a:lnTo>
                <a:lnTo>
                  <a:pt x="1340464" y="21417"/>
                </a:lnTo>
                <a:lnTo>
                  <a:pt x="1301574" y="5752"/>
                </a:lnTo>
                <a:lnTo>
                  <a:pt x="1258662" y="5"/>
                </a:lnTo>
                <a:lnTo>
                  <a:pt x="171450" y="0"/>
                </a:lnTo>
                <a:close/>
              </a:path>
            </a:pathLst>
          </a:custGeom>
          <a:ln w="38100">
            <a:solidFill>
              <a:srgbClr val="000000"/>
            </a:solidFill>
          </a:ln>
        </p:spPr>
        <p:txBody>
          <a:bodyPr wrap="square" lIns="0" tIns="0" rIns="0" bIns="0" rtlCol="0"/>
          <a:lstStyle/>
          <a:p>
            <a:endParaRPr/>
          </a:p>
        </p:txBody>
      </p:sp>
      <p:sp>
        <p:nvSpPr>
          <p:cNvPr id="16" name="object 16"/>
          <p:cNvSpPr/>
          <p:nvPr/>
        </p:nvSpPr>
        <p:spPr>
          <a:xfrm>
            <a:off x="7569593" y="2627376"/>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17" name="object 17"/>
          <p:cNvSpPr txBox="1"/>
          <p:nvPr/>
        </p:nvSpPr>
        <p:spPr>
          <a:xfrm>
            <a:off x="7669658" y="3920126"/>
            <a:ext cx="1186815" cy="720725"/>
          </a:xfrm>
          <a:prstGeom prst="rect">
            <a:avLst/>
          </a:prstGeom>
        </p:spPr>
        <p:txBody>
          <a:bodyPr vert="horz" wrap="square" lIns="0" tIns="0" rIns="0" bIns="0" rtlCol="0">
            <a:spAutoFit/>
          </a:bodyPr>
          <a:lstStyle/>
          <a:p>
            <a:pPr marL="99060" indent="-86995">
              <a:lnSpc>
                <a:spcPct val="100000"/>
              </a:lnSpc>
            </a:pPr>
            <a:r>
              <a:rPr sz="1400" b="1" spc="-10" dirty="0">
                <a:latin typeface="微软雅黑"/>
                <a:cs typeface="微软雅黑"/>
              </a:rPr>
              <a:t>客户跟</a:t>
            </a:r>
            <a:r>
              <a:rPr sz="1400" b="1" spc="-5" dirty="0">
                <a:latin typeface="微软雅黑"/>
                <a:cs typeface="微软雅黑"/>
              </a:rPr>
              <a:t>踪</a:t>
            </a:r>
            <a:r>
              <a:rPr sz="1400" b="1" dirty="0">
                <a:latin typeface="微软雅黑"/>
                <a:cs typeface="微软雅黑"/>
              </a:rPr>
              <a:t> </a:t>
            </a:r>
            <a:r>
              <a:rPr sz="1400" b="1" spc="-5" dirty="0">
                <a:latin typeface="微软雅黑"/>
                <a:cs typeface="微软雅黑"/>
              </a:rPr>
              <a:t>/ </a:t>
            </a:r>
            <a:r>
              <a:rPr sz="1400" b="1" spc="-10" dirty="0">
                <a:latin typeface="微软雅黑"/>
                <a:cs typeface="微软雅黑"/>
              </a:rPr>
              <a:t>E4</a:t>
            </a:r>
            <a:endParaRPr sz="1400">
              <a:latin typeface="微软雅黑"/>
              <a:cs typeface="微软雅黑"/>
            </a:endParaRPr>
          </a:p>
          <a:p>
            <a:pPr marL="191770" marR="5080" indent="-92710">
              <a:lnSpc>
                <a:spcPct val="100000"/>
              </a:lnSpc>
              <a:spcBef>
                <a:spcPts val="720"/>
              </a:spcBef>
            </a:pPr>
            <a:r>
              <a:rPr sz="1400" b="1" spc="-5" dirty="0">
                <a:solidFill>
                  <a:srgbClr val="CC0000"/>
                </a:solidFill>
                <a:latin typeface="微软雅黑"/>
                <a:cs typeface="微软雅黑"/>
              </a:rPr>
              <a:t>客户代码</a:t>
            </a:r>
            <a:r>
              <a:rPr sz="1400" b="1" dirty="0">
                <a:solidFill>
                  <a:srgbClr val="CC0000"/>
                </a:solidFill>
                <a:latin typeface="微软雅黑"/>
                <a:cs typeface="微软雅黑"/>
              </a:rPr>
              <a:t>(F</a:t>
            </a:r>
            <a:r>
              <a:rPr sz="1400" b="1" spc="-5" dirty="0">
                <a:solidFill>
                  <a:srgbClr val="CC0000"/>
                </a:solidFill>
                <a:latin typeface="微软雅黑"/>
                <a:cs typeface="微软雅黑"/>
              </a:rPr>
              <a:t>K) </a:t>
            </a:r>
            <a:r>
              <a:rPr sz="1400" b="1" spc="-5" dirty="0">
                <a:latin typeface="微软雅黑"/>
                <a:cs typeface="微软雅黑"/>
              </a:rPr>
              <a:t>客户跟踪号</a:t>
            </a:r>
            <a:endParaRPr sz="1400">
              <a:latin typeface="微软雅黑"/>
              <a:cs typeface="微软雅黑"/>
            </a:endParaRPr>
          </a:p>
        </p:txBody>
      </p:sp>
      <p:sp>
        <p:nvSpPr>
          <p:cNvPr id="18" name="object 18"/>
          <p:cNvSpPr/>
          <p:nvPr/>
        </p:nvSpPr>
        <p:spPr>
          <a:xfrm>
            <a:off x="7588643" y="4170426"/>
            <a:ext cx="1428750" cy="1028700"/>
          </a:xfrm>
          <a:custGeom>
            <a:avLst/>
            <a:gdLst/>
            <a:ahLst/>
            <a:cxnLst/>
            <a:rect l="l" t="t" r="r" b="b"/>
            <a:pathLst>
              <a:path w="1428750" h="1028700">
                <a:moveTo>
                  <a:pt x="171450" y="0"/>
                </a:moveTo>
                <a:lnTo>
                  <a:pt x="128181" y="5422"/>
                </a:lnTo>
                <a:lnTo>
                  <a:pt x="89065" y="20803"/>
                </a:lnTo>
                <a:lnTo>
                  <a:pt x="55432" y="44813"/>
                </a:lnTo>
                <a:lnTo>
                  <a:pt x="28613" y="76120"/>
                </a:lnTo>
                <a:lnTo>
                  <a:pt x="9938" y="113394"/>
                </a:lnTo>
                <a:lnTo>
                  <a:pt x="737" y="155305"/>
                </a:lnTo>
                <a:lnTo>
                  <a:pt x="0" y="857250"/>
                </a:lnTo>
                <a:lnTo>
                  <a:pt x="618" y="871944"/>
                </a:lnTo>
                <a:lnTo>
                  <a:pt x="9508" y="913784"/>
                </a:lnTo>
                <a:lnTo>
                  <a:pt x="27914" y="951183"/>
                </a:lnTo>
                <a:lnTo>
                  <a:pt x="54503" y="982757"/>
                </a:lnTo>
                <a:lnTo>
                  <a:pt x="87947" y="1007123"/>
                </a:lnTo>
                <a:lnTo>
                  <a:pt x="126915" y="1022897"/>
                </a:lnTo>
                <a:lnTo>
                  <a:pt x="170076"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647"/>
                </a:lnTo>
                <a:lnTo>
                  <a:pt x="1419161" y="114615"/>
                </a:lnTo>
                <a:lnTo>
                  <a:pt x="1400641" y="77179"/>
                </a:lnTo>
                <a:lnTo>
                  <a:pt x="1373947" y="45670"/>
                </a:lnTo>
                <a:lnTo>
                  <a:pt x="1340464" y="21417"/>
                </a:lnTo>
                <a:lnTo>
                  <a:pt x="1301574" y="5752"/>
                </a:lnTo>
                <a:lnTo>
                  <a:pt x="1258662" y="5"/>
                </a:lnTo>
                <a:lnTo>
                  <a:pt x="171450" y="0"/>
                </a:lnTo>
                <a:close/>
              </a:path>
            </a:pathLst>
          </a:custGeom>
          <a:ln w="38100">
            <a:solidFill>
              <a:srgbClr val="000000"/>
            </a:solidFill>
          </a:ln>
        </p:spPr>
        <p:txBody>
          <a:bodyPr wrap="square" lIns="0" tIns="0" rIns="0" bIns="0" rtlCol="0"/>
          <a:lstStyle/>
          <a:p>
            <a:endParaRPr/>
          </a:p>
        </p:txBody>
      </p:sp>
      <p:sp>
        <p:nvSpPr>
          <p:cNvPr id="19" name="object 19"/>
          <p:cNvSpPr/>
          <p:nvPr/>
        </p:nvSpPr>
        <p:spPr>
          <a:xfrm>
            <a:off x="7588643" y="4660391"/>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p>
        </p:txBody>
      </p:sp>
      <p:sp>
        <p:nvSpPr>
          <p:cNvPr id="20" name="object 20"/>
          <p:cNvSpPr txBox="1"/>
          <p:nvPr/>
        </p:nvSpPr>
        <p:spPr>
          <a:xfrm>
            <a:off x="7586605" y="4717189"/>
            <a:ext cx="145415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客户项目编号</a:t>
            </a:r>
            <a:r>
              <a:rPr sz="1400" b="1" dirty="0">
                <a:latin typeface="微软雅黑"/>
                <a:cs typeface="微软雅黑"/>
              </a:rPr>
              <a:t>(</a:t>
            </a:r>
            <a:r>
              <a:rPr sz="1400" b="1" spc="-5" dirty="0">
                <a:latin typeface="微软雅黑"/>
                <a:cs typeface="微软雅黑"/>
              </a:rPr>
              <a:t>FK)</a:t>
            </a:r>
            <a:endParaRPr sz="1400">
              <a:latin typeface="微软雅黑"/>
              <a:cs typeface="微软雅黑"/>
            </a:endParaRPr>
          </a:p>
        </p:txBody>
      </p:sp>
      <p:sp>
        <p:nvSpPr>
          <p:cNvPr id="21" name="object 21"/>
          <p:cNvSpPr/>
          <p:nvPr/>
        </p:nvSpPr>
        <p:spPr>
          <a:xfrm>
            <a:off x="8293493" y="3141726"/>
            <a:ext cx="0" cy="552450"/>
          </a:xfrm>
          <a:custGeom>
            <a:avLst/>
            <a:gdLst/>
            <a:ahLst/>
            <a:cxnLst/>
            <a:rect l="l" t="t" r="r" b="b"/>
            <a:pathLst>
              <a:path h="552450">
                <a:moveTo>
                  <a:pt x="0" y="0"/>
                </a:moveTo>
                <a:lnTo>
                  <a:pt x="0" y="552449"/>
                </a:lnTo>
              </a:path>
            </a:pathLst>
          </a:custGeom>
          <a:ln w="38100">
            <a:solidFill>
              <a:srgbClr val="000000"/>
            </a:solidFill>
            <a:prstDash val="dash"/>
          </a:ln>
        </p:spPr>
        <p:txBody>
          <a:bodyPr wrap="square" lIns="0" tIns="0" rIns="0" bIns="0" rtlCol="0"/>
          <a:lstStyle/>
          <a:p>
            <a:endParaRPr/>
          </a:p>
        </p:txBody>
      </p:sp>
      <p:sp>
        <p:nvSpPr>
          <p:cNvPr id="22" name="object 22"/>
          <p:cNvSpPr/>
          <p:nvPr/>
        </p:nvSpPr>
        <p:spPr>
          <a:xfrm>
            <a:off x="8218724" y="3656076"/>
            <a:ext cx="132080" cy="114300"/>
          </a:xfrm>
          <a:custGeom>
            <a:avLst/>
            <a:gdLst/>
            <a:ahLst/>
            <a:cxnLst/>
            <a:rect l="l" t="t" r="r" b="b"/>
            <a:pathLst>
              <a:path w="132079" h="114300">
                <a:moveTo>
                  <a:pt x="131497" y="63377"/>
                </a:moveTo>
                <a:lnTo>
                  <a:pt x="118031" y="23660"/>
                </a:lnTo>
                <a:lnTo>
                  <a:pt x="83541" y="2291"/>
                </a:lnTo>
                <a:lnTo>
                  <a:pt x="64850" y="0"/>
                </a:lnTo>
                <a:lnTo>
                  <a:pt x="49432" y="1532"/>
                </a:lnTo>
                <a:lnTo>
                  <a:pt x="12564" y="21836"/>
                </a:lnTo>
                <a:lnTo>
                  <a:pt x="0" y="45108"/>
                </a:lnTo>
                <a:lnTo>
                  <a:pt x="985" y="61223"/>
                </a:lnTo>
                <a:lnTo>
                  <a:pt x="19949" y="97653"/>
                </a:lnTo>
                <a:lnTo>
                  <a:pt x="56016" y="113783"/>
                </a:lnTo>
                <a:lnTo>
                  <a:pt x="73336" y="112632"/>
                </a:lnTo>
                <a:lnTo>
                  <a:pt x="113546" y="95283"/>
                </a:lnTo>
                <a:lnTo>
                  <a:pt x="131497" y="63377"/>
                </a:lnTo>
                <a:close/>
              </a:path>
            </a:pathLst>
          </a:custGeom>
          <a:solidFill>
            <a:srgbClr val="00CC99"/>
          </a:solidFill>
        </p:spPr>
        <p:txBody>
          <a:bodyPr wrap="square" lIns="0" tIns="0" rIns="0" bIns="0" rtlCol="0"/>
          <a:lstStyle/>
          <a:p>
            <a:endParaRPr/>
          </a:p>
        </p:txBody>
      </p:sp>
      <p:sp>
        <p:nvSpPr>
          <p:cNvPr id="23" name="object 23"/>
          <p:cNvSpPr/>
          <p:nvPr/>
        </p:nvSpPr>
        <p:spPr>
          <a:xfrm>
            <a:off x="8218724" y="3656076"/>
            <a:ext cx="132080" cy="114300"/>
          </a:xfrm>
          <a:custGeom>
            <a:avLst/>
            <a:gdLst/>
            <a:ahLst/>
            <a:cxnLst/>
            <a:rect l="l" t="t" r="r" b="b"/>
            <a:pathLst>
              <a:path w="132079" h="114300">
                <a:moveTo>
                  <a:pt x="64850" y="0"/>
                </a:moveTo>
                <a:lnTo>
                  <a:pt x="22870" y="12785"/>
                </a:lnTo>
                <a:lnTo>
                  <a:pt x="0" y="45108"/>
                </a:lnTo>
                <a:lnTo>
                  <a:pt x="985" y="61223"/>
                </a:lnTo>
                <a:lnTo>
                  <a:pt x="19949" y="97653"/>
                </a:lnTo>
                <a:lnTo>
                  <a:pt x="56016" y="113783"/>
                </a:lnTo>
                <a:lnTo>
                  <a:pt x="73336" y="112632"/>
                </a:lnTo>
                <a:lnTo>
                  <a:pt x="113546" y="95283"/>
                </a:lnTo>
                <a:lnTo>
                  <a:pt x="131497" y="63377"/>
                </a:lnTo>
                <a:lnTo>
                  <a:pt x="129985" y="48411"/>
                </a:lnTo>
                <a:lnTo>
                  <a:pt x="108358" y="14249"/>
                </a:lnTo>
                <a:lnTo>
                  <a:pt x="69164" y="117"/>
                </a:lnTo>
                <a:lnTo>
                  <a:pt x="64850" y="0"/>
                </a:lnTo>
                <a:close/>
              </a:path>
            </a:pathLst>
          </a:custGeom>
          <a:ln w="38100">
            <a:solidFill>
              <a:srgbClr val="000000"/>
            </a:solidFill>
          </a:ln>
        </p:spPr>
        <p:txBody>
          <a:bodyPr wrap="square" lIns="0" tIns="0" rIns="0" bIns="0" rtlCol="0"/>
          <a:lstStyle/>
          <a:p>
            <a:endParaRPr/>
          </a:p>
        </p:txBody>
      </p:sp>
      <p:sp>
        <p:nvSpPr>
          <p:cNvPr id="24" name="object 24"/>
          <p:cNvSpPr txBox="1"/>
          <p:nvPr/>
        </p:nvSpPr>
        <p:spPr>
          <a:xfrm>
            <a:off x="8392039" y="3345589"/>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发生</a:t>
            </a:r>
            <a:endParaRPr sz="1400">
              <a:latin typeface="微软雅黑"/>
              <a:cs typeface="微软雅黑"/>
            </a:endParaRPr>
          </a:p>
        </p:txBody>
      </p:sp>
      <p:sp>
        <p:nvSpPr>
          <p:cNvPr id="25" name="object 25"/>
          <p:cNvSpPr/>
          <p:nvPr/>
        </p:nvSpPr>
        <p:spPr>
          <a:xfrm>
            <a:off x="5781941" y="2452116"/>
            <a:ext cx="1605280" cy="1905"/>
          </a:xfrm>
          <a:custGeom>
            <a:avLst/>
            <a:gdLst/>
            <a:ahLst/>
            <a:cxnLst/>
            <a:rect l="l" t="t" r="r" b="b"/>
            <a:pathLst>
              <a:path w="1605279" h="1905">
                <a:moveTo>
                  <a:pt x="0" y="0"/>
                </a:moveTo>
                <a:lnTo>
                  <a:pt x="1604772" y="1523"/>
                </a:lnTo>
              </a:path>
            </a:pathLst>
          </a:custGeom>
          <a:ln w="38100">
            <a:solidFill>
              <a:srgbClr val="000000"/>
            </a:solidFill>
          </a:ln>
        </p:spPr>
        <p:txBody>
          <a:bodyPr wrap="square" lIns="0" tIns="0" rIns="0" bIns="0" rtlCol="0"/>
          <a:lstStyle/>
          <a:p>
            <a:endParaRPr/>
          </a:p>
        </p:txBody>
      </p:sp>
      <p:sp>
        <p:nvSpPr>
          <p:cNvPr id="26" name="object 26"/>
          <p:cNvSpPr/>
          <p:nvPr/>
        </p:nvSpPr>
        <p:spPr>
          <a:xfrm>
            <a:off x="7394419" y="2398776"/>
            <a:ext cx="131445" cy="113664"/>
          </a:xfrm>
          <a:custGeom>
            <a:avLst/>
            <a:gdLst/>
            <a:ahLst/>
            <a:cxnLst/>
            <a:rect l="l" t="t" r="r" b="b"/>
            <a:pathLst>
              <a:path w="131445" h="113664">
                <a:moveTo>
                  <a:pt x="131307" y="63632"/>
                </a:moveTo>
                <a:lnTo>
                  <a:pt x="118043" y="23589"/>
                </a:lnTo>
                <a:lnTo>
                  <a:pt x="83750" y="2210"/>
                </a:lnTo>
                <a:lnTo>
                  <a:pt x="65446" y="0"/>
                </a:lnTo>
                <a:lnTo>
                  <a:pt x="50082" y="1512"/>
                </a:lnTo>
                <a:lnTo>
                  <a:pt x="12933" y="21573"/>
                </a:lnTo>
                <a:lnTo>
                  <a:pt x="0" y="44596"/>
                </a:lnTo>
                <a:lnTo>
                  <a:pt x="938" y="60728"/>
                </a:lnTo>
                <a:lnTo>
                  <a:pt x="19805" y="97223"/>
                </a:lnTo>
                <a:lnTo>
                  <a:pt x="55588" y="113656"/>
                </a:lnTo>
                <a:lnTo>
                  <a:pt x="73178" y="112557"/>
                </a:lnTo>
                <a:lnTo>
                  <a:pt x="113500" y="95373"/>
                </a:lnTo>
                <a:lnTo>
                  <a:pt x="131307" y="63632"/>
                </a:lnTo>
                <a:close/>
              </a:path>
            </a:pathLst>
          </a:custGeom>
          <a:solidFill>
            <a:srgbClr val="00CC99"/>
          </a:solidFill>
        </p:spPr>
        <p:txBody>
          <a:bodyPr wrap="square" lIns="0" tIns="0" rIns="0" bIns="0" rtlCol="0"/>
          <a:lstStyle/>
          <a:p>
            <a:endParaRPr/>
          </a:p>
        </p:txBody>
      </p:sp>
      <p:sp>
        <p:nvSpPr>
          <p:cNvPr id="27" name="object 27"/>
          <p:cNvSpPr/>
          <p:nvPr/>
        </p:nvSpPr>
        <p:spPr>
          <a:xfrm>
            <a:off x="7394419" y="2398776"/>
            <a:ext cx="131445" cy="113664"/>
          </a:xfrm>
          <a:custGeom>
            <a:avLst/>
            <a:gdLst/>
            <a:ahLst/>
            <a:cxnLst/>
            <a:rect l="l" t="t" r="r" b="b"/>
            <a:pathLst>
              <a:path w="131445" h="113664">
                <a:moveTo>
                  <a:pt x="65446" y="0"/>
                </a:moveTo>
                <a:lnTo>
                  <a:pt x="23387" y="12628"/>
                </a:lnTo>
                <a:lnTo>
                  <a:pt x="0" y="44596"/>
                </a:lnTo>
                <a:lnTo>
                  <a:pt x="938" y="60728"/>
                </a:lnTo>
                <a:lnTo>
                  <a:pt x="19805" y="97223"/>
                </a:lnTo>
                <a:lnTo>
                  <a:pt x="55588" y="113656"/>
                </a:lnTo>
                <a:lnTo>
                  <a:pt x="73178" y="112557"/>
                </a:lnTo>
                <a:lnTo>
                  <a:pt x="113500" y="95373"/>
                </a:lnTo>
                <a:lnTo>
                  <a:pt x="131307" y="63632"/>
                </a:lnTo>
                <a:lnTo>
                  <a:pt x="129830" y="48519"/>
                </a:lnTo>
                <a:lnTo>
                  <a:pt x="108461" y="14142"/>
                </a:lnTo>
                <a:lnTo>
                  <a:pt x="69350" y="96"/>
                </a:lnTo>
                <a:lnTo>
                  <a:pt x="65446" y="0"/>
                </a:lnTo>
                <a:close/>
              </a:path>
            </a:pathLst>
          </a:custGeom>
          <a:ln w="38100">
            <a:solidFill>
              <a:srgbClr val="000000"/>
            </a:solidFill>
          </a:ln>
        </p:spPr>
        <p:txBody>
          <a:bodyPr wrap="square" lIns="0" tIns="0" rIns="0" bIns="0" rtlCol="0"/>
          <a:lstStyle/>
          <a:p>
            <a:endParaRPr/>
          </a:p>
        </p:txBody>
      </p:sp>
      <p:sp>
        <p:nvSpPr>
          <p:cNvPr id="28" name="object 28"/>
          <p:cNvSpPr txBox="1"/>
          <p:nvPr/>
        </p:nvSpPr>
        <p:spPr>
          <a:xfrm>
            <a:off x="6324733" y="2179728"/>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拥有</a:t>
            </a:r>
            <a:endParaRPr sz="1400">
              <a:latin typeface="微软雅黑"/>
              <a:cs typeface="微软雅黑"/>
            </a:endParaRPr>
          </a:p>
        </p:txBody>
      </p:sp>
      <p:sp>
        <p:nvSpPr>
          <p:cNvPr id="29" name="object 29"/>
          <p:cNvSpPr/>
          <p:nvPr/>
        </p:nvSpPr>
        <p:spPr>
          <a:xfrm>
            <a:off x="5797943" y="2855976"/>
            <a:ext cx="1600200" cy="1847850"/>
          </a:xfrm>
          <a:custGeom>
            <a:avLst/>
            <a:gdLst/>
            <a:ahLst/>
            <a:cxnLst/>
            <a:rect l="l" t="t" r="r" b="b"/>
            <a:pathLst>
              <a:path w="1600200" h="1847850">
                <a:moveTo>
                  <a:pt x="0" y="0"/>
                </a:moveTo>
                <a:lnTo>
                  <a:pt x="844296" y="0"/>
                </a:lnTo>
                <a:lnTo>
                  <a:pt x="844296" y="1847850"/>
                </a:lnTo>
                <a:lnTo>
                  <a:pt x="1600200" y="1847850"/>
                </a:lnTo>
              </a:path>
            </a:pathLst>
          </a:custGeom>
          <a:ln w="38100">
            <a:solidFill>
              <a:srgbClr val="000000"/>
            </a:solidFill>
          </a:ln>
        </p:spPr>
        <p:txBody>
          <a:bodyPr wrap="square" lIns="0" tIns="0" rIns="0" bIns="0" rtlCol="0"/>
          <a:lstStyle/>
          <a:p>
            <a:endParaRPr/>
          </a:p>
        </p:txBody>
      </p:sp>
      <p:sp>
        <p:nvSpPr>
          <p:cNvPr id="30" name="object 30"/>
          <p:cNvSpPr/>
          <p:nvPr/>
        </p:nvSpPr>
        <p:spPr>
          <a:xfrm>
            <a:off x="7399574" y="4646676"/>
            <a:ext cx="132080" cy="114300"/>
          </a:xfrm>
          <a:custGeom>
            <a:avLst/>
            <a:gdLst/>
            <a:ahLst/>
            <a:cxnLst/>
            <a:rect l="l" t="t" r="r" b="b"/>
            <a:pathLst>
              <a:path w="132079" h="114300">
                <a:moveTo>
                  <a:pt x="131497" y="63377"/>
                </a:moveTo>
                <a:lnTo>
                  <a:pt x="118031" y="23660"/>
                </a:lnTo>
                <a:lnTo>
                  <a:pt x="83541" y="2291"/>
                </a:lnTo>
                <a:lnTo>
                  <a:pt x="64850" y="0"/>
                </a:lnTo>
                <a:lnTo>
                  <a:pt x="49432" y="1532"/>
                </a:lnTo>
                <a:lnTo>
                  <a:pt x="12564" y="21836"/>
                </a:lnTo>
                <a:lnTo>
                  <a:pt x="0" y="45108"/>
                </a:lnTo>
                <a:lnTo>
                  <a:pt x="985" y="61223"/>
                </a:lnTo>
                <a:lnTo>
                  <a:pt x="19949" y="97653"/>
                </a:lnTo>
                <a:lnTo>
                  <a:pt x="56016" y="113783"/>
                </a:lnTo>
                <a:lnTo>
                  <a:pt x="73336" y="112632"/>
                </a:lnTo>
                <a:lnTo>
                  <a:pt x="113546" y="95283"/>
                </a:lnTo>
                <a:lnTo>
                  <a:pt x="131497" y="63377"/>
                </a:lnTo>
                <a:close/>
              </a:path>
            </a:pathLst>
          </a:custGeom>
          <a:solidFill>
            <a:srgbClr val="00CC99"/>
          </a:solidFill>
        </p:spPr>
        <p:txBody>
          <a:bodyPr wrap="square" lIns="0" tIns="0" rIns="0" bIns="0" rtlCol="0"/>
          <a:lstStyle/>
          <a:p>
            <a:endParaRPr/>
          </a:p>
        </p:txBody>
      </p:sp>
      <p:sp>
        <p:nvSpPr>
          <p:cNvPr id="31" name="object 31"/>
          <p:cNvSpPr/>
          <p:nvPr/>
        </p:nvSpPr>
        <p:spPr>
          <a:xfrm>
            <a:off x="7399574" y="4646676"/>
            <a:ext cx="132080" cy="114300"/>
          </a:xfrm>
          <a:custGeom>
            <a:avLst/>
            <a:gdLst/>
            <a:ahLst/>
            <a:cxnLst/>
            <a:rect l="l" t="t" r="r" b="b"/>
            <a:pathLst>
              <a:path w="132079" h="114300">
                <a:moveTo>
                  <a:pt x="64850" y="0"/>
                </a:moveTo>
                <a:lnTo>
                  <a:pt x="22870" y="12785"/>
                </a:lnTo>
                <a:lnTo>
                  <a:pt x="0" y="45108"/>
                </a:lnTo>
                <a:lnTo>
                  <a:pt x="985" y="61223"/>
                </a:lnTo>
                <a:lnTo>
                  <a:pt x="19949" y="97653"/>
                </a:lnTo>
                <a:lnTo>
                  <a:pt x="56016" y="113783"/>
                </a:lnTo>
                <a:lnTo>
                  <a:pt x="73336" y="112632"/>
                </a:lnTo>
                <a:lnTo>
                  <a:pt x="113546" y="95283"/>
                </a:lnTo>
                <a:lnTo>
                  <a:pt x="131497" y="63377"/>
                </a:lnTo>
                <a:lnTo>
                  <a:pt x="129985" y="48411"/>
                </a:lnTo>
                <a:lnTo>
                  <a:pt x="108358" y="14249"/>
                </a:lnTo>
                <a:lnTo>
                  <a:pt x="69164" y="117"/>
                </a:lnTo>
                <a:lnTo>
                  <a:pt x="64850" y="0"/>
                </a:lnTo>
                <a:close/>
              </a:path>
            </a:pathLst>
          </a:custGeom>
          <a:ln w="38100">
            <a:solidFill>
              <a:srgbClr val="000000"/>
            </a:solidFill>
          </a:ln>
        </p:spPr>
        <p:txBody>
          <a:bodyPr wrap="square" lIns="0" tIns="0" rIns="0" bIns="0" rtlCol="0"/>
          <a:lstStyle/>
          <a:p>
            <a:endParaRPr/>
          </a:p>
        </p:txBody>
      </p:sp>
      <p:sp>
        <p:nvSpPr>
          <p:cNvPr id="32" name="object 32"/>
          <p:cNvSpPr txBox="1"/>
          <p:nvPr/>
        </p:nvSpPr>
        <p:spPr>
          <a:xfrm>
            <a:off x="6710305" y="3536089"/>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发生</a:t>
            </a:r>
            <a:endParaRPr sz="1400">
              <a:latin typeface="微软雅黑"/>
              <a:cs typeface="微软雅黑"/>
            </a:endParaRPr>
          </a:p>
        </p:txBody>
      </p:sp>
      <p:sp>
        <p:nvSpPr>
          <p:cNvPr id="34" name="object 34"/>
          <p:cNvSpPr/>
          <p:nvPr/>
        </p:nvSpPr>
        <p:spPr>
          <a:xfrm>
            <a:off x="1123732" y="5149829"/>
            <a:ext cx="4985142" cy="2115676"/>
          </a:xfrm>
          <a:prstGeom prst="rect">
            <a:avLst/>
          </a:prstGeom>
          <a:blipFill>
            <a:blip r:embed="rId2" cstate="print"/>
            <a:stretch>
              <a:fillRect/>
            </a:stretch>
          </a:blipFill>
        </p:spPr>
        <p:txBody>
          <a:bodyPr wrap="square" lIns="0" tIns="0" rIns="0" bIns="0" rtlCol="0"/>
          <a:lstStyle/>
          <a:p>
            <a:endParaRPr/>
          </a:p>
        </p:txBody>
      </p:sp>
      <p:sp>
        <p:nvSpPr>
          <p:cNvPr id="37" name="标题 6">
            <a:extLst>
              <a:ext uri="{FF2B5EF4-FFF2-40B4-BE49-F238E27FC236}">
                <a16:creationId xmlns:a16="http://schemas.microsoft.com/office/drawing/2014/main" id="{AC55B5F8-D60F-4313-A006-CE837B6237FC}"/>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38" name="object 59">
            <a:extLst>
              <a:ext uri="{FF2B5EF4-FFF2-40B4-BE49-F238E27FC236}">
                <a16:creationId xmlns:a16="http://schemas.microsoft.com/office/drawing/2014/main" id="{5D6BAAE6-5885-4C25-98EB-9C264A2DA4ED}"/>
              </a:ext>
            </a:extLst>
          </p:cNvPr>
          <p:cNvSpPr txBox="1"/>
          <p:nvPr/>
        </p:nvSpPr>
        <p:spPr>
          <a:xfrm>
            <a:off x="1132436" y="1216125"/>
            <a:ext cx="4793771" cy="369332"/>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示例：客户跟踪信息表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63199" y="1836133"/>
            <a:ext cx="8364220" cy="1638910"/>
          </a:xfrm>
          <a:prstGeom prst="rect">
            <a:avLst/>
          </a:prstGeom>
        </p:spPr>
        <p:txBody>
          <a:bodyPr vert="horz" wrap="square" lIns="0" tIns="0" rIns="0" bIns="0" rtlCol="0">
            <a:spAutoFit/>
          </a:bodyPr>
          <a:lstStyle/>
          <a:p>
            <a:pPr marL="20955" algn="just">
              <a:lnSpc>
                <a:spcPct val="100000"/>
              </a:lnSpc>
            </a:pPr>
            <a:r>
              <a:rPr sz="2000" b="1" spc="50" dirty="0" err="1">
                <a:latin typeface="微软雅黑"/>
                <a:cs typeface="微软雅黑"/>
              </a:rPr>
              <a:t>某企业要研</a:t>
            </a:r>
            <a:r>
              <a:rPr sz="2000" b="1" spc="45" dirty="0" err="1">
                <a:latin typeface="微软雅黑"/>
                <a:cs typeface="微软雅黑"/>
              </a:rPr>
              <a:t>发</a:t>
            </a:r>
            <a:r>
              <a:rPr sz="2000" b="1" spc="35" dirty="0" err="1">
                <a:latin typeface="微软雅黑"/>
                <a:cs typeface="微软雅黑"/>
              </a:rPr>
              <a:t>一</a:t>
            </a:r>
            <a:r>
              <a:rPr sz="2000" b="1" spc="45" dirty="0" err="1">
                <a:latin typeface="微软雅黑"/>
                <a:cs typeface="微软雅黑"/>
              </a:rPr>
              <a:t>仓</a:t>
            </a:r>
            <a:r>
              <a:rPr sz="2000" b="1" spc="35" dirty="0" err="1">
                <a:latin typeface="微软雅黑"/>
                <a:cs typeface="微软雅黑"/>
              </a:rPr>
              <a:t>储</a:t>
            </a:r>
            <a:r>
              <a:rPr sz="2000" b="1" spc="45" dirty="0" err="1">
                <a:latin typeface="微软雅黑"/>
                <a:cs typeface="微软雅黑"/>
              </a:rPr>
              <a:t>管</a:t>
            </a:r>
            <a:r>
              <a:rPr sz="2000" b="1" spc="35" dirty="0" err="1">
                <a:latin typeface="微软雅黑"/>
                <a:cs typeface="微软雅黑"/>
              </a:rPr>
              <a:t>理</a:t>
            </a:r>
            <a:r>
              <a:rPr sz="2000" b="1" spc="45" dirty="0" err="1">
                <a:latin typeface="微软雅黑"/>
                <a:cs typeface="微软雅黑"/>
              </a:rPr>
              <a:t>系</a:t>
            </a:r>
            <a:r>
              <a:rPr sz="2000" b="1" spc="35" dirty="0" err="1">
                <a:latin typeface="微软雅黑"/>
                <a:cs typeface="微软雅黑"/>
              </a:rPr>
              <a:t>统</a:t>
            </a:r>
            <a:r>
              <a:rPr sz="2000" b="1" spc="45" dirty="0" err="1">
                <a:latin typeface="微软雅黑"/>
                <a:cs typeface="微软雅黑"/>
              </a:rPr>
              <a:t>，</a:t>
            </a:r>
            <a:r>
              <a:rPr sz="2000" b="1" spc="35" dirty="0" err="1">
                <a:latin typeface="微软雅黑"/>
                <a:cs typeface="微软雅黑"/>
              </a:rPr>
              <a:t>要</a:t>
            </a:r>
            <a:r>
              <a:rPr sz="2000" b="1" spc="45" dirty="0" err="1">
                <a:latin typeface="微软雅黑"/>
                <a:cs typeface="微软雅黑"/>
              </a:rPr>
              <a:t>求</a:t>
            </a:r>
            <a:r>
              <a:rPr sz="2000" b="1" spc="35" dirty="0" err="1">
                <a:latin typeface="微软雅黑"/>
                <a:cs typeface="微软雅黑"/>
              </a:rPr>
              <a:t>：</a:t>
            </a:r>
            <a:r>
              <a:rPr sz="2000" b="1" spc="45" dirty="0" err="1">
                <a:latin typeface="微软雅黑"/>
                <a:cs typeface="微软雅黑"/>
              </a:rPr>
              <a:t>管</a:t>
            </a:r>
            <a:r>
              <a:rPr sz="2000" b="1" spc="35" dirty="0" err="1">
                <a:latin typeface="微软雅黑"/>
                <a:cs typeface="微软雅黑"/>
              </a:rPr>
              <a:t>理</a:t>
            </a:r>
            <a:r>
              <a:rPr sz="2000" b="1" spc="45" dirty="0" err="1">
                <a:latin typeface="微软雅黑"/>
                <a:cs typeface="微软雅黑"/>
              </a:rPr>
              <a:t>若</a:t>
            </a:r>
            <a:r>
              <a:rPr sz="2000" b="1" spc="35" dirty="0" err="1">
                <a:latin typeface="微软雅黑"/>
                <a:cs typeface="微软雅黑"/>
              </a:rPr>
              <a:t>干</a:t>
            </a:r>
            <a:r>
              <a:rPr sz="2000" b="1" spc="45" dirty="0" err="1">
                <a:latin typeface="微软雅黑"/>
                <a:cs typeface="微软雅黑"/>
              </a:rPr>
              <a:t>仓</a:t>
            </a:r>
            <a:r>
              <a:rPr sz="2000" b="1" spc="35" dirty="0" err="1">
                <a:latin typeface="微软雅黑"/>
                <a:cs typeface="微软雅黑"/>
              </a:rPr>
              <a:t>库</a:t>
            </a:r>
            <a:r>
              <a:rPr sz="2000" b="1" spc="45" dirty="0" err="1">
                <a:latin typeface="微软雅黑"/>
                <a:cs typeface="微软雅黑"/>
              </a:rPr>
              <a:t>及</a:t>
            </a:r>
            <a:r>
              <a:rPr sz="2000" b="1" spc="35" dirty="0" err="1">
                <a:latin typeface="微软雅黑"/>
                <a:cs typeface="微软雅黑"/>
              </a:rPr>
              <a:t>其</a:t>
            </a:r>
            <a:r>
              <a:rPr sz="2000" b="1" spc="45" dirty="0" err="1">
                <a:latin typeface="微软雅黑"/>
                <a:cs typeface="微软雅黑"/>
              </a:rPr>
              <a:t>物</a:t>
            </a:r>
            <a:r>
              <a:rPr sz="2000" b="1" spc="35" dirty="0" err="1">
                <a:latin typeface="微软雅黑"/>
                <a:cs typeface="微软雅黑"/>
              </a:rPr>
              <a:t>资</a:t>
            </a:r>
            <a:r>
              <a:rPr sz="2000" b="1" spc="45" dirty="0" err="1">
                <a:latin typeface="微软雅黑"/>
                <a:cs typeface="微软雅黑"/>
              </a:rPr>
              <a:t>的</a:t>
            </a:r>
            <a:r>
              <a:rPr sz="2000" b="1" spc="35" dirty="0" err="1">
                <a:latin typeface="微软雅黑"/>
                <a:cs typeface="微软雅黑"/>
              </a:rPr>
              <a:t>出</a:t>
            </a:r>
            <a:r>
              <a:rPr sz="2000" b="1" spc="50" dirty="0" err="1">
                <a:latin typeface="微软雅黑"/>
                <a:cs typeface="微软雅黑"/>
              </a:rPr>
              <a:t>库</a:t>
            </a:r>
            <a:r>
              <a:rPr sz="2000" b="1" spc="45" dirty="0" err="1">
                <a:latin typeface="微软雅黑"/>
                <a:cs typeface="微软雅黑"/>
              </a:rPr>
              <a:t>和</a:t>
            </a:r>
            <a:r>
              <a:rPr sz="2000" b="1" spc="-5" dirty="0" err="1">
                <a:latin typeface="微软雅黑"/>
                <a:cs typeface="微软雅黑"/>
              </a:rPr>
              <a:t>入</a:t>
            </a:r>
            <a:r>
              <a:rPr sz="2000" b="1" spc="-5" dirty="0">
                <a:latin typeface="微软雅黑"/>
                <a:cs typeface="微软雅黑"/>
              </a:rPr>
              <a:t> </a:t>
            </a:r>
            <a:r>
              <a:rPr sz="2000" b="1" spc="50" dirty="0">
                <a:latin typeface="微软雅黑"/>
                <a:cs typeface="微软雅黑"/>
              </a:rPr>
              <a:t>库，并填写</a:t>
            </a:r>
            <a:r>
              <a:rPr sz="2000" b="1" spc="45" dirty="0">
                <a:latin typeface="微软雅黑"/>
                <a:cs typeface="微软雅黑"/>
              </a:rPr>
              <a:t>入</a:t>
            </a:r>
            <a:r>
              <a:rPr sz="2000" b="1" spc="35" dirty="0">
                <a:latin typeface="微软雅黑"/>
                <a:cs typeface="微软雅黑"/>
              </a:rPr>
              <a:t>库</a:t>
            </a:r>
            <a:r>
              <a:rPr sz="2000" b="1" spc="45" dirty="0">
                <a:latin typeface="微软雅黑"/>
                <a:cs typeface="微软雅黑"/>
              </a:rPr>
              <a:t>单</a:t>
            </a:r>
            <a:r>
              <a:rPr sz="2000" b="1" spc="35" dirty="0">
                <a:latin typeface="微软雅黑"/>
                <a:cs typeface="微软雅黑"/>
              </a:rPr>
              <a:t>和</a:t>
            </a:r>
            <a:r>
              <a:rPr sz="2000" b="1" spc="45" dirty="0">
                <a:latin typeface="微软雅黑"/>
                <a:cs typeface="微软雅黑"/>
              </a:rPr>
              <a:t>出</a:t>
            </a:r>
            <a:r>
              <a:rPr sz="2000" b="1" spc="35" dirty="0">
                <a:latin typeface="微软雅黑"/>
                <a:cs typeface="微软雅黑"/>
              </a:rPr>
              <a:t>库</a:t>
            </a:r>
            <a:r>
              <a:rPr sz="2000" b="1" spc="45" dirty="0">
                <a:latin typeface="微软雅黑"/>
                <a:cs typeface="微软雅黑"/>
              </a:rPr>
              <a:t>单</a:t>
            </a:r>
            <a:r>
              <a:rPr sz="2000" b="1" spc="35" dirty="0">
                <a:latin typeface="微软雅黑"/>
                <a:cs typeface="微软雅黑"/>
              </a:rPr>
              <a:t>以</a:t>
            </a:r>
            <a:r>
              <a:rPr sz="2000" b="1" spc="45" dirty="0">
                <a:latin typeface="微软雅黑"/>
                <a:cs typeface="微软雅黑"/>
              </a:rPr>
              <a:t>及</a:t>
            </a:r>
            <a:r>
              <a:rPr sz="2000" b="1" spc="35" dirty="0">
                <a:latin typeface="微软雅黑"/>
                <a:cs typeface="微软雅黑"/>
              </a:rPr>
              <a:t>记</a:t>
            </a:r>
            <a:r>
              <a:rPr sz="2000" b="1" spc="45" dirty="0">
                <a:latin typeface="微软雅黑"/>
                <a:cs typeface="微软雅黑"/>
              </a:rPr>
              <a:t>录</a:t>
            </a:r>
            <a:r>
              <a:rPr sz="2000" b="1" spc="35" dirty="0">
                <a:latin typeface="微软雅黑"/>
                <a:cs typeface="微软雅黑"/>
              </a:rPr>
              <a:t>库</a:t>
            </a:r>
            <a:r>
              <a:rPr sz="2000" b="1" spc="45" dirty="0">
                <a:latin typeface="微软雅黑"/>
                <a:cs typeface="微软雅黑"/>
              </a:rPr>
              <a:t>存</a:t>
            </a:r>
            <a:r>
              <a:rPr sz="2000" b="1" spc="35" dirty="0">
                <a:latin typeface="微软雅黑"/>
                <a:cs typeface="微软雅黑"/>
              </a:rPr>
              <a:t>物</a:t>
            </a:r>
            <a:r>
              <a:rPr sz="2000" b="1" spc="45" dirty="0">
                <a:latin typeface="微软雅黑"/>
                <a:cs typeface="微软雅黑"/>
              </a:rPr>
              <a:t>资</a:t>
            </a:r>
            <a:r>
              <a:rPr sz="2000" b="1" spc="35" dirty="0">
                <a:latin typeface="微软雅黑"/>
                <a:cs typeface="微软雅黑"/>
              </a:rPr>
              <a:t>账</a:t>
            </a:r>
            <a:r>
              <a:rPr sz="2000" b="1" spc="45" dirty="0">
                <a:latin typeface="微软雅黑"/>
                <a:cs typeface="微软雅黑"/>
              </a:rPr>
              <a:t>，</a:t>
            </a:r>
            <a:r>
              <a:rPr sz="2000" b="1" spc="35" dirty="0">
                <a:latin typeface="微软雅黑"/>
                <a:cs typeface="微软雅黑"/>
              </a:rPr>
              <a:t>请</a:t>
            </a:r>
            <a:r>
              <a:rPr sz="2000" b="1" spc="45" dirty="0">
                <a:latin typeface="微软雅黑"/>
                <a:cs typeface="微软雅黑"/>
              </a:rPr>
              <a:t>针</a:t>
            </a:r>
            <a:r>
              <a:rPr sz="2000" b="1" spc="35" dirty="0">
                <a:latin typeface="微软雅黑"/>
                <a:cs typeface="微软雅黑"/>
              </a:rPr>
              <a:t>对</a:t>
            </a:r>
            <a:r>
              <a:rPr sz="2000" b="1" spc="45" dirty="0">
                <a:latin typeface="微软雅黑"/>
                <a:cs typeface="微软雅黑"/>
              </a:rPr>
              <a:t>此</a:t>
            </a:r>
            <a:r>
              <a:rPr sz="2000" b="1" spc="35" dirty="0">
                <a:latin typeface="微软雅黑"/>
                <a:cs typeface="微软雅黑"/>
              </a:rPr>
              <a:t>一</a:t>
            </a:r>
            <a:r>
              <a:rPr sz="2000" b="1" spc="45" dirty="0">
                <a:latin typeface="微软雅黑"/>
                <a:cs typeface="微软雅黑"/>
              </a:rPr>
              <a:t>需</a:t>
            </a:r>
            <a:r>
              <a:rPr sz="2000" b="1" spc="35" dirty="0">
                <a:latin typeface="微软雅黑"/>
                <a:cs typeface="微软雅黑"/>
              </a:rPr>
              <a:t>求</a:t>
            </a:r>
            <a:r>
              <a:rPr sz="2000" b="1" spc="50" dirty="0">
                <a:latin typeface="微软雅黑"/>
                <a:cs typeface="微软雅黑"/>
              </a:rPr>
              <a:t>，</a:t>
            </a:r>
            <a:r>
              <a:rPr sz="2000" b="1" spc="45" dirty="0">
                <a:latin typeface="微软雅黑"/>
                <a:cs typeface="微软雅黑"/>
              </a:rPr>
              <a:t>绘</a:t>
            </a:r>
            <a:r>
              <a:rPr sz="2000" b="1" spc="-5" dirty="0">
                <a:latin typeface="微软雅黑"/>
                <a:cs typeface="微软雅黑"/>
              </a:rPr>
              <a:t>制 IDEF1X图。</a:t>
            </a:r>
            <a:endParaRPr sz="2000" dirty="0">
              <a:latin typeface="微软雅黑"/>
              <a:cs typeface="微软雅黑"/>
            </a:endParaRPr>
          </a:p>
          <a:p>
            <a:pPr>
              <a:lnSpc>
                <a:spcPct val="100000"/>
              </a:lnSpc>
              <a:spcBef>
                <a:spcPts val="46"/>
              </a:spcBef>
            </a:pPr>
            <a:endParaRPr sz="1850" dirty="0">
              <a:latin typeface="Times New Roman"/>
              <a:cs typeface="Times New Roman"/>
            </a:endParaRPr>
          </a:p>
          <a:p>
            <a:pPr marL="12700" algn="just">
              <a:lnSpc>
                <a:spcPct val="100000"/>
              </a:lnSpc>
            </a:pPr>
            <a:r>
              <a:rPr sz="2400" dirty="0">
                <a:latin typeface="微软雅黑"/>
                <a:cs typeface="微软雅黑"/>
              </a:rPr>
              <a:t>需求理解：</a:t>
            </a:r>
          </a:p>
        </p:txBody>
      </p:sp>
      <p:sp>
        <p:nvSpPr>
          <p:cNvPr id="5" name="object 5"/>
          <p:cNvSpPr txBox="1"/>
          <p:nvPr/>
        </p:nvSpPr>
        <p:spPr>
          <a:xfrm>
            <a:off x="1827409" y="4362185"/>
            <a:ext cx="7035800" cy="768350"/>
          </a:xfrm>
          <a:prstGeom prst="rect">
            <a:avLst/>
          </a:prstGeom>
        </p:spPr>
        <p:txBody>
          <a:bodyPr vert="horz" wrap="square" lIns="0" tIns="0" rIns="0" bIns="0" rtlCol="0">
            <a:spAutoFit/>
          </a:bodyPr>
          <a:lstStyle/>
          <a:p>
            <a:pPr marL="12700" marR="5080">
              <a:lnSpc>
                <a:spcPct val="119800"/>
              </a:lnSpc>
            </a:pPr>
            <a:r>
              <a:rPr sz="2400" b="1" dirty="0">
                <a:latin typeface="微软雅黑"/>
                <a:cs typeface="微软雅黑"/>
              </a:rPr>
              <a:t>仓储管理系统，要求：管理若干</a:t>
            </a:r>
            <a:r>
              <a:rPr sz="2400" b="1" dirty="0">
                <a:solidFill>
                  <a:srgbClr val="CC0000"/>
                </a:solidFill>
                <a:latin typeface="微软雅黑"/>
                <a:cs typeface="微软雅黑"/>
              </a:rPr>
              <a:t>仓库</a:t>
            </a:r>
            <a:r>
              <a:rPr sz="2400" b="1" dirty="0">
                <a:latin typeface="微软雅黑"/>
                <a:cs typeface="微软雅黑"/>
              </a:rPr>
              <a:t>及其</a:t>
            </a:r>
            <a:r>
              <a:rPr sz="2400" b="1" dirty="0">
                <a:solidFill>
                  <a:srgbClr val="CC0000"/>
                </a:solidFill>
                <a:latin typeface="微软雅黑"/>
                <a:cs typeface="微软雅黑"/>
              </a:rPr>
              <a:t>物资</a:t>
            </a:r>
            <a:r>
              <a:rPr sz="2400" b="1" dirty="0">
                <a:latin typeface="微软雅黑"/>
                <a:cs typeface="微软雅黑"/>
              </a:rPr>
              <a:t>的出库 和入库，并填写</a:t>
            </a:r>
            <a:r>
              <a:rPr sz="2400" b="1" dirty="0">
                <a:solidFill>
                  <a:srgbClr val="CC0000"/>
                </a:solidFill>
                <a:latin typeface="微软雅黑"/>
                <a:cs typeface="微软雅黑"/>
              </a:rPr>
              <a:t>入库单</a:t>
            </a:r>
            <a:r>
              <a:rPr sz="2400" b="1" dirty="0">
                <a:latin typeface="微软雅黑"/>
                <a:cs typeface="微软雅黑"/>
              </a:rPr>
              <a:t>和</a:t>
            </a:r>
            <a:r>
              <a:rPr sz="2400" b="1" dirty="0">
                <a:solidFill>
                  <a:srgbClr val="CC0000"/>
                </a:solidFill>
                <a:latin typeface="微软雅黑"/>
                <a:cs typeface="微软雅黑"/>
              </a:rPr>
              <a:t>出库单</a:t>
            </a:r>
            <a:r>
              <a:rPr sz="2400" b="1" dirty="0">
                <a:latin typeface="微软雅黑"/>
                <a:cs typeface="微软雅黑"/>
              </a:rPr>
              <a:t>以及记录</a:t>
            </a:r>
            <a:r>
              <a:rPr sz="2400" b="1" dirty="0">
                <a:solidFill>
                  <a:srgbClr val="CC0000"/>
                </a:solidFill>
                <a:latin typeface="微软雅黑"/>
                <a:cs typeface="微软雅黑"/>
              </a:rPr>
              <a:t>库存物资账</a:t>
            </a:r>
            <a:endParaRPr sz="2400">
              <a:latin typeface="微软雅黑"/>
              <a:cs typeface="微软雅黑"/>
            </a:endParaRPr>
          </a:p>
        </p:txBody>
      </p:sp>
      <p:sp>
        <p:nvSpPr>
          <p:cNvPr id="6" name="object 6"/>
          <p:cNvSpPr txBox="1"/>
          <p:nvPr/>
        </p:nvSpPr>
        <p:spPr>
          <a:xfrm>
            <a:off x="4492885" y="3587993"/>
            <a:ext cx="1549400" cy="33020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一个个仓库</a:t>
            </a:r>
            <a:endParaRPr sz="2400">
              <a:latin typeface="微软雅黑"/>
              <a:cs typeface="微软雅黑"/>
            </a:endParaRPr>
          </a:p>
        </p:txBody>
      </p:sp>
      <p:sp>
        <p:nvSpPr>
          <p:cNvPr id="7" name="object 7"/>
          <p:cNvSpPr/>
          <p:nvPr/>
        </p:nvSpPr>
        <p:spPr>
          <a:xfrm>
            <a:off x="6003683" y="3863340"/>
            <a:ext cx="338455" cy="486409"/>
          </a:xfrm>
          <a:custGeom>
            <a:avLst/>
            <a:gdLst/>
            <a:ahLst/>
            <a:cxnLst/>
            <a:rect l="l" t="t" r="r" b="b"/>
            <a:pathLst>
              <a:path w="338454" h="486410">
                <a:moveTo>
                  <a:pt x="337565" y="436626"/>
                </a:moveTo>
                <a:lnTo>
                  <a:pt x="337565" y="435864"/>
                </a:lnTo>
                <a:lnTo>
                  <a:pt x="325373" y="435102"/>
                </a:lnTo>
                <a:lnTo>
                  <a:pt x="325373" y="435864"/>
                </a:lnTo>
                <a:lnTo>
                  <a:pt x="324611" y="452628"/>
                </a:lnTo>
                <a:lnTo>
                  <a:pt x="322325" y="486156"/>
                </a:lnTo>
                <a:lnTo>
                  <a:pt x="335279" y="486156"/>
                </a:lnTo>
                <a:lnTo>
                  <a:pt x="337565" y="436626"/>
                </a:lnTo>
                <a:close/>
              </a:path>
              <a:path w="338454" h="486410">
                <a:moveTo>
                  <a:pt x="338327" y="397002"/>
                </a:moveTo>
                <a:lnTo>
                  <a:pt x="338327" y="387096"/>
                </a:lnTo>
                <a:lnTo>
                  <a:pt x="337565" y="370332"/>
                </a:lnTo>
                <a:lnTo>
                  <a:pt x="336041" y="354330"/>
                </a:lnTo>
                <a:lnTo>
                  <a:pt x="334517" y="345948"/>
                </a:lnTo>
                <a:lnTo>
                  <a:pt x="322325" y="347472"/>
                </a:lnTo>
                <a:lnTo>
                  <a:pt x="324611" y="371094"/>
                </a:lnTo>
                <a:lnTo>
                  <a:pt x="325373" y="387096"/>
                </a:lnTo>
                <a:lnTo>
                  <a:pt x="325373" y="397764"/>
                </a:lnTo>
                <a:lnTo>
                  <a:pt x="338327" y="397002"/>
                </a:lnTo>
                <a:close/>
              </a:path>
              <a:path w="338454" h="486410">
                <a:moveTo>
                  <a:pt x="327659" y="307848"/>
                </a:moveTo>
                <a:lnTo>
                  <a:pt x="313181" y="265176"/>
                </a:lnTo>
                <a:lnTo>
                  <a:pt x="310133" y="259080"/>
                </a:lnTo>
                <a:lnTo>
                  <a:pt x="298703" y="264414"/>
                </a:lnTo>
                <a:lnTo>
                  <a:pt x="301751" y="269748"/>
                </a:lnTo>
                <a:lnTo>
                  <a:pt x="304799" y="277368"/>
                </a:lnTo>
                <a:lnTo>
                  <a:pt x="310133" y="292608"/>
                </a:lnTo>
                <a:lnTo>
                  <a:pt x="314705" y="307848"/>
                </a:lnTo>
                <a:lnTo>
                  <a:pt x="315467" y="310896"/>
                </a:lnTo>
                <a:lnTo>
                  <a:pt x="327659" y="307848"/>
                </a:lnTo>
                <a:close/>
              </a:path>
              <a:path w="338454" h="486410">
                <a:moveTo>
                  <a:pt x="291083" y="224790"/>
                </a:moveTo>
                <a:lnTo>
                  <a:pt x="285749" y="217932"/>
                </a:lnTo>
                <a:lnTo>
                  <a:pt x="280415" y="210312"/>
                </a:lnTo>
                <a:lnTo>
                  <a:pt x="268223" y="195072"/>
                </a:lnTo>
                <a:lnTo>
                  <a:pt x="261365" y="187452"/>
                </a:lnTo>
                <a:lnTo>
                  <a:pt x="258317" y="184404"/>
                </a:lnTo>
                <a:lnTo>
                  <a:pt x="249173" y="192786"/>
                </a:lnTo>
                <a:lnTo>
                  <a:pt x="251459" y="195834"/>
                </a:lnTo>
                <a:lnTo>
                  <a:pt x="258317" y="202692"/>
                </a:lnTo>
                <a:lnTo>
                  <a:pt x="270509" y="217932"/>
                </a:lnTo>
                <a:lnTo>
                  <a:pt x="275843" y="224790"/>
                </a:lnTo>
                <a:lnTo>
                  <a:pt x="280415" y="231648"/>
                </a:lnTo>
                <a:lnTo>
                  <a:pt x="291083" y="224790"/>
                </a:lnTo>
                <a:close/>
              </a:path>
              <a:path w="338454" h="486410">
                <a:moveTo>
                  <a:pt x="231647" y="156972"/>
                </a:moveTo>
                <a:lnTo>
                  <a:pt x="223265" y="150114"/>
                </a:lnTo>
                <a:lnTo>
                  <a:pt x="206501" y="135636"/>
                </a:lnTo>
                <a:lnTo>
                  <a:pt x="192785" y="124206"/>
                </a:lnTo>
                <a:lnTo>
                  <a:pt x="184403" y="134112"/>
                </a:lnTo>
                <a:lnTo>
                  <a:pt x="198119" y="144780"/>
                </a:lnTo>
                <a:lnTo>
                  <a:pt x="214883" y="159258"/>
                </a:lnTo>
                <a:lnTo>
                  <a:pt x="222503" y="166878"/>
                </a:lnTo>
                <a:lnTo>
                  <a:pt x="231647" y="156972"/>
                </a:lnTo>
                <a:close/>
              </a:path>
              <a:path w="338454" h="486410">
                <a:moveTo>
                  <a:pt x="162305" y="100584"/>
                </a:moveTo>
                <a:lnTo>
                  <a:pt x="150875" y="92202"/>
                </a:lnTo>
                <a:lnTo>
                  <a:pt x="131063" y="78486"/>
                </a:lnTo>
                <a:lnTo>
                  <a:pt x="120395" y="70866"/>
                </a:lnTo>
                <a:lnTo>
                  <a:pt x="113537" y="81534"/>
                </a:lnTo>
                <a:lnTo>
                  <a:pt x="123443" y="88392"/>
                </a:lnTo>
                <a:lnTo>
                  <a:pt x="143255" y="102870"/>
                </a:lnTo>
                <a:lnTo>
                  <a:pt x="154685" y="110490"/>
                </a:lnTo>
                <a:lnTo>
                  <a:pt x="162305" y="100584"/>
                </a:lnTo>
                <a:close/>
              </a:path>
              <a:path w="338454" h="486410">
                <a:moveTo>
                  <a:pt x="85343" y="9144"/>
                </a:moveTo>
                <a:lnTo>
                  <a:pt x="0" y="0"/>
                </a:lnTo>
                <a:lnTo>
                  <a:pt x="44195" y="73152"/>
                </a:lnTo>
                <a:lnTo>
                  <a:pt x="50291" y="63669"/>
                </a:lnTo>
                <a:lnTo>
                  <a:pt x="50291" y="39624"/>
                </a:lnTo>
                <a:lnTo>
                  <a:pt x="57149" y="28956"/>
                </a:lnTo>
                <a:lnTo>
                  <a:pt x="67970" y="36169"/>
                </a:lnTo>
                <a:lnTo>
                  <a:pt x="85343" y="9144"/>
                </a:lnTo>
                <a:close/>
              </a:path>
              <a:path w="338454" h="486410">
                <a:moveTo>
                  <a:pt x="67970" y="36169"/>
                </a:moveTo>
                <a:lnTo>
                  <a:pt x="57149" y="28956"/>
                </a:lnTo>
                <a:lnTo>
                  <a:pt x="50291" y="39624"/>
                </a:lnTo>
                <a:lnTo>
                  <a:pt x="61112" y="46837"/>
                </a:lnTo>
                <a:lnTo>
                  <a:pt x="67970" y="36169"/>
                </a:lnTo>
                <a:close/>
              </a:path>
              <a:path w="338454" h="486410">
                <a:moveTo>
                  <a:pt x="61112" y="46837"/>
                </a:moveTo>
                <a:lnTo>
                  <a:pt x="50291" y="39624"/>
                </a:lnTo>
                <a:lnTo>
                  <a:pt x="50291" y="63669"/>
                </a:lnTo>
                <a:lnTo>
                  <a:pt x="61112" y="46837"/>
                </a:lnTo>
                <a:close/>
              </a:path>
              <a:path w="338454" h="486410">
                <a:moveTo>
                  <a:pt x="88391" y="49530"/>
                </a:moveTo>
                <a:lnTo>
                  <a:pt x="67970" y="36169"/>
                </a:lnTo>
                <a:lnTo>
                  <a:pt x="61112" y="46837"/>
                </a:lnTo>
                <a:lnTo>
                  <a:pt x="81533" y="60198"/>
                </a:lnTo>
                <a:lnTo>
                  <a:pt x="88391" y="49530"/>
                </a:lnTo>
                <a:close/>
              </a:path>
            </a:pathLst>
          </a:custGeom>
          <a:solidFill>
            <a:srgbClr val="000000"/>
          </a:solidFill>
        </p:spPr>
        <p:txBody>
          <a:bodyPr wrap="square" lIns="0" tIns="0" rIns="0" bIns="0" rtlCol="0"/>
          <a:lstStyle/>
          <a:p>
            <a:endParaRPr/>
          </a:p>
        </p:txBody>
      </p:sp>
      <p:sp>
        <p:nvSpPr>
          <p:cNvPr id="8" name="object 8"/>
          <p:cNvSpPr txBox="1"/>
          <p:nvPr/>
        </p:nvSpPr>
        <p:spPr>
          <a:xfrm>
            <a:off x="6797935" y="3603233"/>
            <a:ext cx="1549400" cy="33020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一件件物资</a:t>
            </a:r>
            <a:endParaRPr sz="2400">
              <a:latin typeface="微软雅黑"/>
              <a:cs typeface="微软雅黑"/>
            </a:endParaRPr>
          </a:p>
        </p:txBody>
      </p:sp>
      <p:sp>
        <p:nvSpPr>
          <p:cNvPr id="9" name="object 9"/>
          <p:cNvSpPr/>
          <p:nvPr/>
        </p:nvSpPr>
        <p:spPr>
          <a:xfrm>
            <a:off x="7682369" y="3934967"/>
            <a:ext cx="165100" cy="402590"/>
          </a:xfrm>
          <a:custGeom>
            <a:avLst/>
            <a:gdLst/>
            <a:ahLst/>
            <a:cxnLst/>
            <a:rect l="l" t="t" r="r" b="b"/>
            <a:pathLst>
              <a:path w="165100" h="402589">
                <a:moveTo>
                  <a:pt x="15532" y="390090"/>
                </a:moveTo>
                <a:lnTo>
                  <a:pt x="14999" y="364722"/>
                </a:lnTo>
                <a:lnTo>
                  <a:pt x="14478" y="352044"/>
                </a:lnTo>
                <a:lnTo>
                  <a:pt x="14478" y="350520"/>
                </a:lnTo>
                <a:lnTo>
                  <a:pt x="1524" y="351282"/>
                </a:lnTo>
                <a:lnTo>
                  <a:pt x="2644" y="372291"/>
                </a:lnTo>
                <a:lnTo>
                  <a:pt x="3002" y="385197"/>
                </a:lnTo>
                <a:lnTo>
                  <a:pt x="3048" y="401574"/>
                </a:lnTo>
                <a:lnTo>
                  <a:pt x="15240" y="402336"/>
                </a:lnTo>
                <a:lnTo>
                  <a:pt x="15532" y="390090"/>
                </a:lnTo>
                <a:close/>
              </a:path>
              <a:path w="165100" h="402589">
                <a:moveTo>
                  <a:pt x="13716" y="263652"/>
                </a:moveTo>
                <a:lnTo>
                  <a:pt x="13716" y="262890"/>
                </a:lnTo>
                <a:lnTo>
                  <a:pt x="762" y="262128"/>
                </a:lnTo>
                <a:lnTo>
                  <a:pt x="762" y="263652"/>
                </a:lnTo>
                <a:lnTo>
                  <a:pt x="0" y="280416"/>
                </a:lnTo>
                <a:lnTo>
                  <a:pt x="0" y="297180"/>
                </a:lnTo>
                <a:lnTo>
                  <a:pt x="762" y="313182"/>
                </a:lnTo>
                <a:lnTo>
                  <a:pt x="12954" y="313182"/>
                </a:lnTo>
                <a:lnTo>
                  <a:pt x="12954" y="280416"/>
                </a:lnTo>
                <a:lnTo>
                  <a:pt x="13716" y="263652"/>
                </a:lnTo>
                <a:close/>
              </a:path>
              <a:path w="165100" h="402589">
                <a:moveTo>
                  <a:pt x="26670" y="176784"/>
                </a:moveTo>
                <a:lnTo>
                  <a:pt x="14478" y="172212"/>
                </a:lnTo>
                <a:lnTo>
                  <a:pt x="13716" y="176022"/>
                </a:lnTo>
                <a:lnTo>
                  <a:pt x="11430" y="182880"/>
                </a:lnTo>
                <a:lnTo>
                  <a:pt x="9906" y="190500"/>
                </a:lnTo>
                <a:lnTo>
                  <a:pt x="7620" y="198120"/>
                </a:lnTo>
                <a:lnTo>
                  <a:pt x="3810" y="223266"/>
                </a:lnTo>
                <a:lnTo>
                  <a:pt x="16764" y="224790"/>
                </a:lnTo>
                <a:lnTo>
                  <a:pt x="17526" y="214884"/>
                </a:lnTo>
                <a:lnTo>
                  <a:pt x="20574" y="200406"/>
                </a:lnTo>
                <a:lnTo>
                  <a:pt x="23622" y="186690"/>
                </a:lnTo>
                <a:lnTo>
                  <a:pt x="25908" y="179832"/>
                </a:lnTo>
                <a:lnTo>
                  <a:pt x="26670" y="176784"/>
                </a:lnTo>
                <a:close/>
              </a:path>
              <a:path w="165100" h="402589">
                <a:moveTo>
                  <a:pt x="73152" y="104394"/>
                </a:moveTo>
                <a:lnTo>
                  <a:pt x="36576" y="131064"/>
                </a:lnTo>
                <a:lnTo>
                  <a:pt x="32766" y="137160"/>
                </a:lnTo>
                <a:lnTo>
                  <a:pt x="43434" y="144018"/>
                </a:lnTo>
                <a:lnTo>
                  <a:pt x="47244" y="137922"/>
                </a:lnTo>
                <a:lnTo>
                  <a:pt x="55626" y="125730"/>
                </a:lnTo>
                <a:lnTo>
                  <a:pt x="65532" y="113538"/>
                </a:lnTo>
                <a:lnTo>
                  <a:pt x="73152" y="104394"/>
                </a:lnTo>
                <a:close/>
              </a:path>
              <a:path w="165100" h="402589">
                <a:moveTo>
                  <a:pt x="164592" y="0"/>
                </a:moveTo>
                <a:lnTo>
                  <a:pt x="83820" y="28194"/>
                </a:lnTo>
                <a:lnTo>
                  <a:pt x="106615" y="50356"/>
                </a:lnTo>
                <a:lnTo>
                  <a:pt x="115824" y="41148"/>
                </a:lnTo>
                <a:lnTo>
                  <a:pt x="124968" y="50292"/>
                </a:lnTo>
                <a:lnTo>
                  <a:pt x="124968" y="68199"/>
                </a:lnTo>
                <a:lnTo>
                  <a:pt x="138684" y="81534"/>
                </a:lnTo>
                <a:lnTo>
                  <a:pt x="164592" y="0"/>
                </a:lnTo>
                <a:close/>
              </a:path>
              <a:path w="165100" h="402589">
                <a:moveTo>
                  <a:pt x="115692" y="59181"/>
                </a:moveTo>
                <a:lnTo>
                  <a:pt x="106615" y="50356"/>
                </a:lnTo>
                <a:lnTo>
                  <a:pt x="89154" y="67818"/>
                </a:lnTo>
                <a:lnTo>
                  <a:pt x="98298" y="76200"/>
                </a:lnTo>
                <a:lnTo>
                  <a:pt x="106680" y="67818"/>
                </a:lnTo>
                <a:lnTo>
                  <a:pt x="115692" y="59181"/>
                </a:lnTo>
                <a:close/>
              </a:path>
              <a:path w="165100" h="402589">
                <a:moveTo>
                  <a:pt x="124968" y="50292"/>
                </a:moveTo>
                <a:lnTo>
                  <a:pt x="115824" y="41148"/>
                </a:lnTo>
                <a:lnTo>
                  <a:pt x="106615" y="50356"/>
                </a:lnTo>
                <a:lnTo>
                  <a:pt x="115692" y="59181"/>
                </a:lnTo>
                <a:lnTo>
                  <a:pt x="124968" y="50292"/>
                </a:lnTo>
                <a:close/>
              </a:path>
              <a:path w="165100" h="402589">
                <a:moveTo>
                  <a:pt x="124968" y="68199"/>
                </a:moveTo>
                <a:lnTo>
                  <a:pt x="124968" y="50292"/>
                </a:lnTo>
                <a:lnTo>
                  <a:pt x="115692" y="59181"/>
                </a:lnTo>
                <a:lnTo>
                  <a:pt x="124968" y="68199"/>
                </a:lnTo>
                <a:close/>
              </a:path>
            </a:pathLst>
          </a:custGeom>
          <a:solidFill>
            <a:srgbClr val="000000"/>
          </a:solidFill>
        </p:spPr>
        <p:txBody>
          <a:bodyPr wrap="square" lIns="0" tIns="0" rIns="0" bIns="0" rtlCol="0"/>
          <a:lstStyle/>
          <a:p>
            <a:endParaRPr/>
          </a:p>
        </p:txBody>
      </p:sp>
      <p:sp>
        <p:nvSpPr>
          <p:cNvPr id="10" name="object 10"/>
          <p:cNvSpPr txBox="1"/>
          <p:nvPr/>
        </p:nvSpPr>
        <p:spPr>
          <a:xfrm>
            <a:off x="3205105" y="5748263"/>
            <a:ext cx="1854200" cy="33020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一张张入库单</a:t>
            </a:r>
            <a:endParaRPr sz="2400">
              <a:latin typeface="微软雅黑"/>
              <a:cs typeface="微软雅黑"/>
            </a:endParaRPr>
          </a:p>
        </p:txBody>
      </p:sp>
      <p:sp>
        <p:nvSpPr>
          <p:cNvPr id="11" name="object 11"/>
          <p:cNvSpPr/>
          <p:nvPr/>
        </p:nvSpPr>
        <p:spPr>
          <a:xfrm>
            <a:off x="4419485" y="5177790"/>
            <a:ext cx="184785" cy="443865"/>
          </a:xfrm>
          <a:custGeom>
            <a:avLst/>
            <a:gdLst/>
            <a:ahLst/>
            <a:cxnLst/>
            <a:rect l="l" t="t" r="r" b="b"/>
            <a:pathLst>
              <a:path w="184785" h="443864">
                <a:moveTo>
                  <a:pt x="19050" y="762"/>
                </a:moveTo>
                <a:lnTo>
                  <a:pt x="6858" y="0"/>
                </a:lnTo>
                <a:lnTo>
                  <a:pt x="3810" y="25908"/>
                </a:lnTo>
                <a:lnTo>
                  <a:pt x="1524" y="50292"/>
                </a:lnTo>
                <a:lnTo>
                  <a:pt x="14478" y="51816"/>
                </a:lnTo>
                <a:lnTo>
                  <a:pt x="19050" y="762"/>
                </a:lnTo>
                <a:close/>
              </a:path>
              <a:path w="184785" h="443864">
                <a:moveTo>
                  <a:pt x="12954" y="89154"/>
                </a:moveTo>
                <a:lnTo>
                  <a:pt x="0" y="89154"/>
                </a:lnTo>
                <a:lnTo>
                  <a:pt x="0" y="106680"/>
                </a:lnTo>
                <a:lnTo>
                  <a:pt x="1524" y="133350"/>
                </a:lnTo>
                <a:lnTo>
                  <a:pt x="2286" y="140208"/>
                </a:lnTo>
                <a:lnTo>
                  <a:pt x="12192" y="139042"/>
                </a:lnTo>
                <a:lnTo>
                  <a:pt x="12192" y="92964"/>
                </a:lnTo>
                <a:lnTo>
                  <a:pt x="12954" y="89154"/>
                </a:lnTo>
                <a:close/>
              </a:path>
              <a:path w="184785" h="443864">
                <a:moveTo>
                  <a:pt x="15240" y="138684"/>
                </a:moveTo>
                <a:lnTo>
                  <a:pt x="12954" y="119634"/>
                </a:lnTo>
                <a:lnTo>
                  <a:pt x="12954" y="105918"/>
                </a:lnTo>
                <a:lnTo>
                  <a:pt x="12192" y="92964"/>
                </a:lnTo>
                <a:lnTo>
                  <a:pt x="12192" y="139042"/>
                </a:lnTo>
                <a:lnTo>
                  <a:pt x="15240" y="138684"/>
                </a:lnTo>
                <a:close/>
              </a:path>
              <a:path w="184785" h="443864">
                <a:moveTo>
                  <a:pt x="37338" y="222504"/>
                </a:moveTo>
                <a:lnTo>
                  <a:pt x="28194" y="198882"/>
                </a:lnTo>
                <a:lnTo>
                  <a:pt x="21336" y="175260"/>
                </a:lnTo>
                <a:lnTo>
                  <a:pt x="9144" y="179070"/>
                </a:lnTo>
                <a:lnTo>
                  <a:pt x="12192" y="188976"/>
                </a:lnTo>
                <a:lnTo>
                  <a:pt x="16002" y="202692"/>
                </a:lnTo>
                <a:lnTo>
                  <a:pt x="21336" y="217170"/>
                </a:lnTo>
                <a:lnTo>
                  <a:pt x="25908" y="227838"/>
                </a:lnTo>
                <a:lnTo>
                  <a:pt x="37338" y="222504"/>
                </a:lnTo>
                <a:close/>
              </a:path>
              <a:path w="184785" h="443864">
                <a:moveTo>
                  <a:pt x="80010" y="299466"/>
                </a:moveTo>
                <a:lnTo>
                  <a:pt x="77724" y="294894"/>
                </a:lnTo>
                <a:lnTo>
                  <a:pt x="68580" y="281178"/>
                </a:lnTo>
                <a:lnTo>
                  <a:pt x="60198" y="267462"/>
                </a:lnTo>
                <a:lnTo>
                  <a:pt x="54102" y="256032"/>
                </a:lnTo>
                <a:lnTo>
                  <a:pt x="42672" y="262128"/>
                </a:lnTo>
                <a:lnTo>
                  <a:pt x="49530" y="273558"/>
                </a:lnTo>
                <a:lnTo>
                  <a:pt x="57912" y="288036"/>
                </a:lnTo>
                <a:lnTo>
                  <a:pt x="70104" y="306324"/>
                </a:lnTo>
                <a:lnTo>
                  <a:pt x="80010" y="299466"/>
                </a:lnTo>
                <a:close/>
              </a:path>
              <a:path w="184785" h="443864">
                <a:moveTo>
                  <a:pt x="132588" y="370332"/>
                </a:moveTo>
                <a:lnTo>
                  <a:pt x="129540" y="366522"/>
                </a:lnTo>
                <a:lnTo>
                  <a:pt x="118872" y="352044"/>
                </a:lnTo>
                <a:lnTo>
                  <a:pt x="107442" y="337566"/>
                </a:lnTo>
                <a:lnTo>
                  <a:pt x="102108" y="329946"/>
                </a:lnTo>
                <a:lnTo>
                  <a:pt x="92202" y="337566"/>
                </a:lnTo>
                <a:lnTo>
                  <a:pt x="97536" y="345186"/>
                </a:lnTo>
                <a:lnTo>
                  <a:pt x="108204" y="359664"/>
                </a:lnTo>
                <a:lnTo>
                  <a:pt x="119634" y="374142"/>
                </a:lnTo>
                <a:lnTo>
                  <a:pt x="122682" y="377952"/>
                </a:lnTo>
                <a:lnTo>
                  <a:pt x="132588" y="370332"/>
                </a:lnTo>
                <a:close/>
              </a:path>
              <a:path w="184785" h="443864">
                <a:moveTo>
                  <a:pt x="184404" y="443484"/>
                </a:moveTo>
                <a:lnTo>
                  <a:pt x="165354" y="360426"/>
                </a:lnTo>
                <a:lnTo>
                  <a:pt x="106680" y="408432"/>
                </a:lnTo>
                <a:lnTo>
                  <a:pt x="184404" y="443484"/>
                </a:lnTo>
                <a:close/>
              </a:path>
            </a:pathLst>
          </a:custGeom>
          <a:solidFill>
            <a:srgbClr val="000000"/>
          </a:solidFill>
        </p:spPr>
        <p:txBody>
          <a:bodyPr wrap="square" lIns="0" tIns="0" rIns="0" bIns="0" rtlCol="0"/>
          <a:lstStyle/>
          <a:p>
            <a:endParaRPr/>
          </a:p>
        </p:txBody>
      </p:sp>
      <p:sp>
        <p:nvSpPr>
          <p:cNvPr id="12" name="object 12"/>
          <p:cNvSpPr txBox="1"/>
          <p:nvPr/>
        </p:nvSpPr>
        <p:spPr>
          <a:xfrm>
            <a:off x="5421763" y="5749787"/>
            <a:ext cx="1854200" cy="33020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一张张出库单</a:t>
            </a:r>
            <a:endParaRPr sz="2400">
              <a:latin typeface="微软雅黑"/>
              <a:cs typeface="微软雅黑"/>
            </a:endParaRPr>
          </a:p>
        </p:txBody>
      </p:sp>
      <p:sp>
        <p:nvSpPr>
          <p:cNvPr id="13" name="object 13"/>
          <p:cNvSpPr/>
          <p:nvPr/>
        </p:nvSpPr>
        <p:spPr>
          <a:xfrm>
            <a:off x="5763653" y="5179314"/>
            <a:ext cx="185420" cy="443865"/>
          </a:xfrm>
          <a:custGeom>
            <a:avLst/>
            <a:gdLst/>
            <a:ahLst/>
            <a:cxnLst/>
            <a:rect l="l" t="t" r="r" b="b"/>
            <a:pathLst>
              <a:path w="185420" h="443864">
                <a:moveTo>
                  <a:pt x="19812" y="762"/>
                </a:moveTo>
                <a:lnTo>
                  <a:pt x="6858" y="0"/>
                </a:lnTo>
                <a:lnTo>
                  <a:pt x="2286" y="50292"/>
                </a:lnTo>
                <a:lnTo>
                  <a:pt x="14478" y="51816"/>
                </a:lnTo>
                <a:lnTo>
                  <a:pt x="16764" y="27432"/>
                </a:lnTo>
                <a:lnTo>
                  <a:pt x="19812" y="762"/>
                </a:lnTo>
                <a:close/>
              </a:path>
              <a:path w="185420" h="443864">
                <a:moveTo>
                  <a:pt x="15240" y="138684"/>
                </a:moveTo>
                <a:lnTo>
                  <a:pt x="14478" y="132588"/>
                </a:lnTo>
                <a:lnTo>
                  <a:pt x="12954" y="106680"/>
                </a:lnTo>
                <a:lnTo>
                  <a:pt x="12954" y="89154"/>
                </a:lnTo>
                <a:lnTo>
                  <a:pt x="762" y="89154"/>
                </a:lnTo>
                <a:lnTo>
                  <a:pt x="0" y="92964"/>
                </a:lnTo>
                <a:lnTo>
                  <a:pt x="762" y="106680"/>
                </a:lnTo>
                <a:lnTo>
                  <a:pt x="762" y="120396"/>
                </a:lnTo>
                <a:lnTo>
                  <a:pt x="2286" y="134112"/>
                </a:lnTo>
                <a:lnTo>
                  <a:pt x="3048" y="140208"/>
                </a:lnTo>
                <a:lnTo>
                  <a:pt x="15240" y="138684"/>
                </a:lnTo>
                <a:close/>
              </a:path>
              <a:path w="185420" h="443864">
                <a:moveTo>
                  <a:pt x="38100" y="222504"/>
                </a:moveTo>
                <a:lnTo>
                  <a:pt x="33528" y="212598"/>
                </a:lnTo>
                <a:lnTo>
                  <a:pt x="28956" y="198882"/>
                </a:lnTo>
                <a:lnTo>
                  <a:pt x="24384" y="185928"/>
                </a:lnTo>
                <a:lnTo>
                  <a:pt x="22098" y="176022"/>
                </a:lnTo>
                <a:lnTo>
                  <a:pt x="9906" y="179070"/>
                </a:lnTo>
                <a:lnTo>
                  <a:pt x="12192" y="188976"/>
                </a:lnTo>
                <a:lnTo>
                  <a:pt x="16764" y="202692"/>
                </a:lnTo>
                <a:lnTo>
                  <a:pt x="22098" y="217170"/>
                </a:lnTo>
                <a:lnTo>
                  <a:pt x="25908" y="227838"/>
                </a:lnTo>
                <a:lnTo>
                  <a:pt x="38100" y="222504"/>
                </a:lnTo>
                <a:close/>
              </a:path>
              <a:path w="185420" h="443864">
                <a:moveTo>
                  <a:pt x="80772" y="299466"/>
                </a:moveTo>
                <a:lnTo>
                  <a:pt x="78486" y="294894"/>
                </a:lnTo>
                <a:lnTo>
                  <a:pt x="69342" y="281178"/>
                </a:lnTo>
                <a:lnTo>
                  <a:pt x="60960" y="267462"/>
                </a:lnTo>
                <a:lnTo>
                  <a:pt x="54864" y="256032"/>
                </a:lnTo>
                <a:lnTo>
                  <a:pt x="43434" y="262890"/>
                </a:lnTo>
                <a:lnTo>
                  <a:pt x="57912" y="288036"/>
                </a:lnTo>
                <a:lnTo>
                  <a:pt x="67818" y="301752"/>
                </a:lnTo>
                <a:lnTo>
                  <a:pt x="70104" y="306324"/>
                </a:lnTo>
                <a:lnTo>
                  <a:pt x="80772" y="299466"/>
                </a:lnTo>
                <a:close/>
              </a:path>
              <a:path w="185420" h="443864">
                <a:moveTo>
                  <a:pt x="133350" y="370332"/>
                </a:moveTo>
                <a:lnTo>
                  <a:pt x="130302" y="366522"/>
                </a:lnTo>
                <a:lnTo>
                  <a:pt x="118872" y="352044"/>
                </a:lnTo>
                <a:lnTo>
                  <a:pt x="108204" y="337566"/>
                </a:lnTo>
                <a:lnTo>
                  <a:pt x="102870" y="329946"/>
                </a:lnTo>
                <a:lnTo>
                  <a:pt x="92202" y="337566"/>
                </a:lnTo>
                <a:lnTo>
                  <a:pt x="98298" y="345186"/>
                </a:lnTo>
                <a:lnTo>
                  <a:pt x="108966" y="359664"/>
                </a:lnTo>
                <a:lnTo>
                  <a:pt x="120396" y="374142"/>
                </a:lnTo>
                <a:lnTo>
                  <a:pt x="123444" y="377952"/>
                </a:lnTo>
                <a:lnTo>
                  <a:pt x="133350" y="370332"/>
                </a:lnTo>
                <a:close/>
              </a:path>
              <a:path w="185420" h="443864">
                <a:moveTo>
                  <a:pt x="185166" y="443484"/>
                </a:moveTo>
                <a:lnTo>
                  <a:pt x="166116" y="360426"/>
                </a:lnTo>
                <a:lnTo>
                  <a:pt x="106680" y="408432"/>
                </a:lnTo>
                <a:lnTo>
                  <a:pt x="185166" y="443484"/>
                </a:lnTo>
                <a:close/>
              </a:path>
            </a:pathLst>
          </a:custGeom>
          <a:solidFill>
            <a:srgbClr val="000000"/>
          </a:solidFill>
        </p:spPr>
        <p:txBody>
          <a:bodyPr wrap="square" lIns="0" tIns="0" rIns="0" bIns="0" rtlCol="0"/>
          <a:lstStyle/>
          <a:p>
            <a:endParaRPr/>
          </a:p>
        </p:txBody>
      </p:sp>
      <p:sp>
        <p:nvSpPr>
          <p:cNvPr id="14" name="object 14"/>
          <p:cNvSpPr txBox="1"/>
          <p:nvPr/>
        </p:nvSpPr>
        <p:spPr>
          <a:xfrm>
            <a:off x="7637659" y="5708639"/>
            <a:ext cx="1854200" cy="33020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一笔笔库存账</a:t>
            </a:r>
            <a:endParaRPr sz="2400">
              <a:latin typeface="微软雅黑"/>
              <a:cs typeface="微软雅黑"/>
            </a:endParaRPr>
          </a:p>
        </p:txBody>
      </p:sp>
      <p:sp>
        <p:nvSpPr>
          <p:cNvPr id="15" name="object 15"/>
          <p:cNvSpPr/>
          <p:nvPr/>
        </p:nvSpPr>
        <p:spPr>
          <a:xfrm>
            <a:off x="7980298" y="5138165"/>
            <a:ext cx="184785" cy="443865"/>
          </a:xfrm>
          <a:custGeom>
            <a:avLst/>
            <a:gdLst/>
            <a:ahLst/>
            <a:cxnLst/>
            <a:rect l="l" t="t" r="r" b="b"/>
            <a:pathLst>
              <a:path w="184784" h="443864">
                <a:moveTo>
                  <a:pt x="19050" y="762"/>
                </a:moveTo>
                <a:lnTo>
                  <a:pt x="6858" y="0"/>
                </a:lnTo>
                <a:lnTo>
                  <a:pt x="3810" y="25908"/>
                </a:lnTo>
                <a:lnTo>
                  <a:pt x="1524" y="50292"/>
                </a:lnTo>
                <a:lnTo>
                  <a:pt x="14478" y="51054"/>
                </a:lnTo>
                <a:lnTo>
                  <a:pt x="16002" y="27432"/>
                </a:lnTo>
                <a:lnTo>
                  <a:pt x="19050" y="762"/>
                </a:lnTo>
                <a:close/>
              </a:path>
              <a:path w="184784" h="443864">
                <a:moveTo>
                  <a:pt x="12954" y="89154"/>
                </a:moveTo>
                <a:lnTo>
                  <a:pt x="0" y="89154"/>
                </a:lnTo>
                <a:lnTo>
                  <a:pt x="0" y="106680"/>
                </a:lnTo>
                <a:lnTo>
                  <a:pt x="1524" y="133350"/>
                </a:lnTo>
                <a:lnTo>
                  <a:pt x="2286" y="140208"/>
                </a:lnTo>
                <a:lnTo>
                  <a:pt x="12192" y="139042"/>
                </a:lnTo>
                <a:lnTo>
                  <a:pt x="12192" y="92964"/>
                </a:lnTo>
                <a:lnTo>
                  <a:pt x="12954" y="89154"/>
                </a:lnTo>
                <a:close/>
              </a:path>
              <a:path w="184784" h="443864">
                <a:moveTo>
                  <a:pt x="15240" y="138684"/>
                </a:moveTo>
                <a:lnTo>
                  <a:pt x="12954" y="119634"/>
                </a:lnTo>
                <a:lnTo>
                  <a:pt x="12954" y="105918"/>
                </a:lnTo>
                <a:lnTo>
                  <a:pt x="12192" y="92964"/>
                </a:lnTo>
                <a:lnTo>
                  <a:pt x="12192" y="139042"/>
                </a:lnTo>
                <a:lnTo>
                  <a:pt x="15240" y="138684"/>
                </a:lnTo>
                <a:close/>
              </a:path>
              <a:path w="184784" h="443864">
                <a:moveTo>
                  <a:pt x="37338" y="222504"/>
                </a:moveTo>
                <a:lnTo>
                  <a:pt x="32766" y="212598"/>
                </a:lnTo>
                <a:lnTo>
                  <a:pt x="28194" y="198882"/>
                </a:lnTo>
                <a:lnTo>
                  <a:pt x="21336" y="175260"/>
                </a:lnTo>
                <a:lnTo>
                  <a:pt x="9144" y="178308"/>
                </a:lnTo>
                <a:lnTo>
                  <a:pt x="16002" y="202692"/>
                </a:lnTo>
                <a:lnTo>
                  <a:pt x="21336" y="216408"/>
                </a:lnTo>
                <a:lnTo>
                  <a:pt x="25908" y="227838"/>
                </a:lnTo>
                <a:lnTo>
                  <a:pt x="37338" y="222504"/>
                </a:lnTo>
                <a:close/>
              </a:path>
              <a:path w="184784" h="443864">
                <a:moveTo>
                  <a:pt x="80010" y="298704"/>
                </a:moveTo>
                <a:lnTo>
                  <a:pt x="77724" y="294894"/>
                </a:lnTo>
                <a:lnTo>
                  <a:pt x="68580" y="281178"/>
                </a:lnTo>
                <a:lnTo>
                  <a:pt x="54102" y="256032"/>
                </a:lnTo>
                <a:lnTo>
                  <a:pt x="42672" y="262128"/>
                </a:lnTo>
                <a:lnTo>
                  <a:pt x="48768" y="273558"/>
                </a:lnTo>
                <a:lnTo>
                  <a:pt x="57912" y="287274"/>
                </a:lnTo>
                <a:lnTo>
                  <a:pt x="67056" y="301752"/>
                </a:lnTo>
                <a:lnTo>
                  <a:pt x="70104" y="306324"/>
                </a:lnTo>
                <a:lnTo>
                  <a:pt x="80010" y="298704"/>
                </a:lnTo>
                <a:close/>
              </a:path>
              <a:path w="184784" h="443864">
                <a:moveTo>
                  <a:pt x="132588" y="370332"/>
                </a:moveTo>
                <a:lnTo>
                  <a:pt x="129540" y="366522"/>
                </a:lnTo>
                <a:lnTo>
                  <a:pt x="118872" y="352044"/>
                </a:lnTo>
                <a:lnTo>
                  <a:pt x="107442" y="337566"/>
                </a:lnTo>
                <a:lnTo>
                  <a:pt x="102108" y="329946"/>
                </a:lnTo>
                <a:lnTo>
                  <a:pt x="91440" y="337566"/>
                </a:lnTo>
                <a:lnTo>
                  <a:pt x="97536" y="345186"/>
                </a:lnTo>
                <a:lnTo>
                  <a:pt x="108204" y="359664"/>
                </a:lnTo>
                <a:lnTo>
                  <a:pt x="119634" y="374142"/>
                </a:lnTo>
                <a:lnTo>
                  <a:pt x="122682" y="377952"/>
                </a:lnTo>
                <a:lnTo>
                  <a:pt x="132588" y="370332"/>
                </a:lnTo>
                <a:close/>
              </a:path>
              <a:path w="184784" h="443864">
                <a:moveTo>
                  <a:pt x="184404" y="443484"/>
                </a:moveTo>
                <a:lnTo>
                  <a:pt x="165354" y="360426"/>
                </a:lnTo>
                <a:lnTo>
                  <a:pt x="106680" y="408432"/>
                </a:lnTo>
                <a:lnTo>
                  <a:pt x="184404" y="443484"/>
                </a:lnTo>
                <a:close/>
              </a:path>
            </a:pathLst>
          </a:custGeom>
          <a:solidFill>
            <a:srgbClr val="000000"/>
          </a:solidFill>
        </p:spPr>
        <p:txBody>
          <a:bodyPr wrap="square" lIns="0" tIns="0" rIns="0" bIns="0" rtlCol="0"/>
          <a:lstStyle/>
          <a:p>
            <a:endParaRPr/>
          </a:p>
        </p:txBody>
      </p:sp>
      <p:sp>
        <p:nvSpPr>
          <p:cNvPr id="17" name="标题 6">
            <a:extLst>
              <a:ext uri="{FF2B5EF4-FFF2-40B4-BE49-F238E27FC236}">
                <a16:creationId xmlns:a16="http://schemas.microsoft.com/office/drawing/2014/main" id="{EBA9896C-4D16-4204-8950-FE88E175B0CD}"/>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8" name="object 59">
            <a:extLst>
              <a:ext uri="{FF2B5EF4-FFF2-40B4-BE49-F238E27FC236}">
                <a16:creationId xmlns:a16="http://schemas.microsoft.com/office/drawing/2014/main" id="{34C49A5F-CB5A-42BC-B160-A4FB941F7900}"/>
              </a:ext>
            </a:extLst>
          </p:cNvPr>
          <p:cNvSpPr txBox="1"/>
          <p:nvPr/>
        </p:nvSpPr>
        <p:spPr>
          <a:xfrm>
            <a:off x="1132436" y="1216125"/>
            <a:ext cx="4793771"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示例：仓储系统的数据模型设计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1" grpId="0" animBg="1"/>
      <p:bldP spid="12" grpId="0"/>
      <p:bldP spid="13" grpId="0" animBg="1"/>
      <p:bldP spid="14" grpId="0"/>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56139" y="3429000"/>
            <a:ext cx="1641475" cy="771525"/>
          </a:xfrm>
          <a:custGeom>
            <a:avLst/>
            <a:gdLst/>
            <a:ahLst/>
            <a:cxnLst/>
            <a:rect l="l" t="t" r="r" b="b"/>
            <a:pathLst>
              <a:path w="1641475" h="771525">
                <a:moveTo>
                  <a:pt x="0" y="0"/>
                </a:moveTo>
                <a:lnTo>
                  <a:pt x="0" y="771144"/>
                </a:lnTo>
                <a:lnTo>
                  <a:pt x="1641348" y="771144"/>
                </a:lnTo>
                <a:lnTo>
                  <a:pt x="1641348" y="0"/>
                </a:lnTo>
                <a:lnTo>
                  <a:pt x="0" y="0"/>
                </a:lnTo>
                <a:close/>
              </a:path>
            </a:pathLst>
          </a:custGeom>
          <a:ln w="9525">
            <a:solidFill>
              <a:srgbClr val="000000"/>
            </a:solidFill>
          </a:ln>
        </p:spPr>
        <p:txBody>
          <a:bodyPr wrap="square" lIns="0" tIns="0" rIns="0" bIns="0" rtlCol="0"/>
          <a:lstStyle/>
          <a:p>
            <a:endParaRPr/>
          </a:p>
        </p:txBody>
      </p:sp>
      <p:sp>
        <p:nvSpPr>
          <p:cNvPr id="4" name="object 4"/>
          <p:cNvSpPr/>
          <p:nvPr/>
        </p:nvSpPr>
        <p:spPr>
          <a:xfrm>
            <a:off x="3556139" y="3690365"/>
            <a:ext cx="1641475" cy="0"/>
          </a:xfrm>
          <a:custGeom>
            <a:avLst/>
            <a:gdLst/>
            <a:ahLst/>
            <a:cxnLst/>
            <a:rect l="l" t="t" r="r" b="b"/>
            <a:pathLst>
              <a:path w="1641475">
                <a:moveTo>
                  <a:pt x="0" y="0"/>
                </a:moveTo>
                <a:lnTo>
                  <a:pt x="1641348" y="0"/>
                </a:lnTo>
              </a:path>
            </a:pathLst>
          </a:custGeom>
          <a:ln w="9525">
            <a:solidFill>
              <a:srgbClr val="000000"/>
            </a:solidFill>
          </a:ln>
        </p:spPr>
        <p:txBody>
          <a:bodyPr wrap="square" lIns="0" tIns="0" rIns="0" bIns="0" rtlCol="0"/>
          <a:lstStyle/>
          <a:p>
            <a:endParaRPr/>
          </a:p>
        </p:txBody>
      </p:sp>
      <p:sp>
        <p:nvSpPr>
          <p:cNvPr id="5" name="object 5"/>
          <p:cNvSpPr/>
          <p:nvPr/>
        </p:nvSpPr>
        <p:spPr>
          <a:xfrm>
            <a:off x="5472569" y="3429000"/>
            <a:ext cx="1641475" cy="771525"/>
          </a:xfrm>
          <a:custGeom>
            <a:avLst/>
            <a:gdLst/>
            <a:ahLst/>
            <a:cxnLst/>
            <a:rect l="l" t="t" r="r" b="b"/>
            <a:pathLst>
              <a:path w="1641475" h="771525">
                <a:moveTo>
                  <a:pt x="0" y="0"/>
                </a:moveTo>
                <a:lnTo>
                  <a:pt x="0" y="771144"/>
                </a:lnTo>
                <a:lnTo>
                  <a:pt x="1641348" y="771144"/>
                </a:lnTo>
                <a:lnTo>
                  <a:pt x="1641348" y="0"/>
                </a:lnTo>
                <a:lnTo>
                  <a:pt x="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5472569" y="3690365"/>
            <a:ext cx="1641475" cy="0"/>
          </a:xfrm>
          <a:custGeom>
            <a:avLst/>
            <a:gdLst/>
            <a:ahLst/>
            <a:cxnLst/>
            <a:rect l="l" t="t" r="r" b="b"/>
            <a:pathLst>
              <a:path w="1641475">
                <a:moveTo>
                  <a:pt x="0" y="0"/>
                </a:moveTo>
                <a:lnTo>
                  <a:pt x="1641348" y="0"/>
                </a:lnTo>
              </a:path>
            </a:pathLst>
          </a:custGeom>
          <a:ln w="9525">
            <a:solidFill>
              <a:srgbClr val="000000"/>
            </a:solidFill>
          </a:ln>
        </p:spPr>
        <p:txBody>
          <a:bodyPr wrap="square" lIns="0" tIns="0" rIns="0" bIns="0" rtlCol="0"/>
          <a:lstStyle/>
          <a:p>
            <a:endParaRPr/>
          </a:p>
        </p:txBody>
      </p:sp>
      <p:sp>
        <p:nvSpPr>
          <p:cNvPr id="7" name="object 7"/>
          <p:cNvSpPr/>
          <p:nvPr/>
        </p:nvSpPr>
        <p:spPr>
          <a:xfrm>
            <a:off x="4536833" y="4984241"/>
            <a:ext cx="1695450" cy="970280"/>
          </a:xfrm>
          <a:custGeom>
            <a:avLst/>
            <a:gdLst/>
            <a:ahLst/>
            <a:cxnLst/>
            <a:rect l="l" t="t" r="r" b="b"/>
            <a:pathLst>
              <a:path w="1695450" h="970279">
                <a:moveTo>
                  <a:pt x="162305" y="0"/>
                </a:moveTo>
                <a:lnTo>
                  <a:pt x="119134" y="5755"/>
                </a:lnTo>
                <a:lnTo>
                  <a:pt x="80389" y="21996"/>
                </a:lnTo>
                <a:lnTo>
                  <a:pt x="47587" y="47187"/>
                </a:lnTo>
                <a:lnTo>
                  <a:pt x="22244" y="79789"/>
                </a:lnTo>
                <a:lnTo>
                  <a:pt x="5876" y="118266"/>
                </a:lnTo>
                <a:lnTo>
                  <a:pt x="0" y="161080"/>
                </a:lnTo>
                <a:lnTo>
                  <a:pt x="0" y="808482"/>
                </a:lnTo>
                <a:lnTo>
                  <a:pt x="658" y="823151"/>
                </a:lnTo>
                <a:lnTo>
                  <a:pt x="10088" y="864732"/>
                </a:lnTo>
                <a:lnTo>
                  <a:pt x="29519" y="901480"/>
                </a:lnTo>
                <a:lnTo>
                  <a:pt x="57436" y="931857"/>
                </a:lnTo>
                <a:lnTo>
                  <a:pt x="92323" y="954326"/>
                </a:lnTo>
                <a:lnTo>
                  <a:pt x="132663" y="967349"/>
                </a:lnTo>
                <a:lnTo>
                  <a:pt x="1533905" y="970026"/>
                </a:lnTo>
                <a:lnTo>
                  <a:pt x="1548609" y="969364"/>
                </a:lnTo>
                <a:lnTo>
                  <a:pt x="1590280" y="959899"/>
                </a:lnTo>
                <a:lnTo>
                  <a:pt x="1627090" y="940419"/>
                </a:lnTo>
                <a:lnTo>
                  <a:pt x="1657491" y="912470"/>
                </a:lnTo>
                <a:lnTo>
                  <a:pt x="1679933" y="877602"/>
                </a:lnTo>
                <a:lnTo>
                  <a:pt x="1692870" y="837362"/>
                </a:lnTo>
                <a:lnTo>
                  <a:pt x="1695449" y="161543"/>
                </a:lnTo>
                <a:lnTo>
                  <a:pt x="1694788" y="146840"/>
                </a:lnTo>
                <a:lnTo>
                  <a:pt x="1685323" y="105169"/>
                </a:lnTo>
                <a:lnTo>
                  <a:pt x="1665843" y="68359"/>
                </a:lnTo>
                <a:lnTo>
                  <a:pt x="1637894" y="37958"/>
                </a:lnTo>
                <a:lnTo>
                  <a:pt x="1603026" y="15516"/>
                </a:lnTo>
                <a:lnTo>
                  <a:pt x="1562786" y="2579"/>
                </a:lnTo>
                <a:lnTo>
                  <a:pt x="162305" y="0"/>
                </a:lnTo>
                <a:close/>
              </a:path>
            </a:pathLst>
          </a:custGeom>
          <a:ln w="9525">
            <a:solidFill>
              <a:srgbClr val="000000"/>
            </a:solidFill>
          </a:ln>
        </p:spPr>
        <p:txBody>
          <a:bodyPr wrap="square" lIns="0" tIns="0" rIns="0" bIns="0" rtlCol="0"/>
          <a:lstStyle/>
          <a:p>
            <a:endParaRPr/>
          </a:p>
        </p:txBody>
      </p:sp>
      <p:sp>
        <p:nvSpPr>
          <p:cNvPr id="8" name="object 8"/>
          <p:cNvSpPr/>
          <p:nvPr/>
        </p:nvSpPr>
        <p:spPr>
          <a:xfrm>
            <a:off x="4536833" y="5487923"/>
            <a:ext cx="1695450" cy="0"/>
          </a:xfrm>
          <a:custGeom>
            <a:avLst/>
            <a:gdLst/>
            <a:ahLst/>
            <a:cxnLst/>
            <a:rect l="l" t="t" r="r" b="b"/>
            <a:pathLst>
              <a:path w="1695450">
                <a:moveTo>
                  <a:pt x="0" y="0"/>
                </a:moveTo>
                <a:lnTo>
                  <a:pt x="1695450" y="0"/>
                </a:lnTo>
              </a:path>
            </a:pathLst>
          </a:custGeom>
          <a:ln w="9525">
            <a:solidFill>
              <a:srgbClr val="000000"/>
            </a:solidFill>
          </a:ln>
        </p:spPr>
        <p:txBody>
          <a:bodyPr wrap="square" lIns="0" tIns="0" rIns="0" bIns="0" rtlCol="0"/>
          <a:lstStyle/>
          <a:p>
            <a:endParaRPr/>
          </a:p>
        </p:txBody>
      </p:sp>
      <p:sp>
        <p:nvSpPr>
          <p:cNvPr id="9" name="object 9"/>
          <p:cNvSpPr/>
          <p:nvPr/>
        </p:nvSpPr>
        <p:spPr>
          <a:xfrm>
            <a:off x="1995563" y="4904994"/>
            <a:ext cx="1714500" cy="857250"/>
          </a:xfrm>
          <a:custGeom>
            <a:avLst/>
            <a:gdLst/>
            <a:ahLst/>
            <a:cxnLst/>
            <a:rect l="l" t="t" r="r" b="b"/>
            <a:pathLst>
              <a:path w="1714500" h="857250">
                <a:moveTo>
                  <a:pt x="0" y="0"/>
                </a:moveTo>
                <a:lnTo>
                  <a:pt x="0" y="857250"/>
                </a:lnTo>
                <a:lnTo>
                  <a:pt x="1714499" y="857250"/>
                </a:lnTo>
                <a:lnTo>
                  <a:pt x="1714499" y="0"/>
                </a:lnTo>
                <a:lnTo>
                  <a:pt x="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1995563" y="519684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1" name="object 11"/>
          <p:cNvSpPr/>
          <p:nvPr/>
        </p:nvSpPr>
        <p:spPr>
          <a:xfrm>
            <a:off x="6947027" y="4904994"/>
            <a:ext cx="1862455" cy="857250"/>
          </a:xfrm>
          <a:custGeom>
            <a:avLst/>
            <a:gdLst/>
            <a:ahLst/>
            <a:cxnLst/>
            <a:rect l="l" t="t" r="r" b="b"/>
            <a:pathLst>
              <a:path w="1862454" h="857250">
                <a:moveTo>
                  <a:pt x="0" y="0"/>
                </a:moveTo>
                <a:lnTo>
                  <a:pt x="0" y="857250"/>
                </a:lnTo>
                <a:lnTo>
                  <a:pt x="1862327" y="857250"/>
                </a:lnTo>
                <a:lnTo>
                  <a:pt x="1862327" y="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6947027" y="5196840"/>
            <a:ext cx="1862455" cy="0"/>
          </a:xfrm>
          <a:custGeom>
            <a:avLst/>
            <a:gdLst/>
            <a:ahLst/>
            <a:cxnLst/>
            <a:rect l="l" t="t" r="r" b="b"/>
            <a:pathLst>
              <a:path w="1862454">
                <a:moveTo>
                  <a:pt x="0" y="0"/>
                </a:moveTo>
                <a:lnTo>
                  <a:pt x="1862327" y="0"/>
                </a:lnTo>
              </a:path>
            </a:pathLst>
          </a:custGeom>
          <a:ln w="9525">
            <a:solidFill>
              <a:srgbClr val="000000"/>
            </a:solidFill>
          </a:ln>
        </p:spPr>
        <p:txBody>
          <a:bodyPr wrap="square" lIns="0" tIns="0" rIns="0" bIns="0" rtlCol="0"/>
          <a:lstStyle/>
          <a:p>
            <a:endParaRPr/>
          </a:p>
        </p:txBody>
      </p:sp>
      <p:sp>
        <p:nvSpPr>
          <p:cNvPr id="13" name="object 13"/>
          <p:cNvSpPr/>
          <p:nvPr/>
        </p:nvSpPr>
        <p:spPr>
          <a:xfrm>
            <a:off x="4965839" y="4178046"/>
            <a:ext cx="127635" cy="509905"/>
          </a:xfrm>
          <a:custGeom>
            <a:avLst/>
            <a:gdLst/>
            <a:ahLst/>
            <a:cxnLst/>
            <a:rect l="l" t="t" r="r" b="b"/>
            <a:pathLst>
              <a:path w="127635" h="509904">
                <a:moveTo>
                  <a:pt x="68579" y="509419"/>
                </a:moveTo>
                <a:lnTo>
                  <a:pt x="68579" y="471678"/>
                </a:lnTo>
                <a:lnTo>
                  <a:pt x="67055" y="474726"/>
                </a:lnTo>
                <a:lnTo>
                  <a:pt x="63245" y="476250"/>
                </a:lnTo>
                <a:lnTo>
                  <a:pt x="60197" y="474726"/>
                </a:lnTo>
                <a:lnTo>
                  <a:pt x="58673" y="471678"/>
                </a:lnTo>
                <a:lnTo>
                  <a:pt x="58550" y="433892"/>
                </a:lnTo>
                <a:lnTo>
                  <a:pt x="51732" y="434178"/>
                </a:lnTo>
                <a:lnTo>
                  <a:pt x="15529" y="446602"/>
                </a:lnTo>
                <a:lnTo>
                  <a:pt x="0" y="471678"/>
                </a:lnTo>
                <a:lnTo>
                  <a:pt x="1944" y="480295"/>
                </a:lnTo>
                <a:lnTo>
                  <a:pt x="39396" y="506912"/>
                </a:lnTo>
                <a:lnTo>
                  <a:pt x="63245" y="509533"/>
                </a:lnTo>
                <a:lnTo>
                  <a:pt x="68579" y="509419"/>
                </a:lnTo>
                <a:close/>
              </a:path>
              <a:path w="127635" h="509904">
                <a:moveTo>
                  <a:pt x="68394" y="433840"/>
                </a:moveTo>
                <a:lnTo>
                  <a:pt x="66293" y="4572"/>
                </a:lnTo>
                <a:lnTo>
                  <a:pt x="65531" y="1524"/>
                </a:lnTo>
                <a:lnTo>
                  <a:pt x="61721" y="0"/>
                </a:lnTo>
                <a:lnTo>
                  <a:pt x="58673" y="1524"/>
                </a:lnTo>
                <a:lnTo>
                  <a:pt x="57149" y="4572"/>
                </a:lnTo>
                <a:lnTo>
                  <a:pt x="58550" y="433892"/>
                </a:lnTo>
                <a:lnTo>
                  <a:pt x="63245" y="433696"/>
                </a:lnTo>
                <a:lnTo>
                  <a:pt x="67055" y="433727"/>
                </a:lnTo>
                <a:lnTo>
                  <a:pt x="68394" y="433840"/>
                </a:lnTo>
                <a:close/>
              </a:path>
              <a:path w="127635" h="509904">
                <a:moveTo>
                  <a:pt x="68579" y="471678"/>
                </a:moveTo>
                <a:lnTo>
                  <a:pt x="68394" y="433840"/>
                </a:lnTo>
                <a:lnTo>
                  <a:pt x="67055" y="433727"/>
                </a:lnTo>
                <a:lnTo>
                  <a:pt x="63245" y="433696"/>
                </a:lnTo>
                <a:lnTo>
                  <a:pt x="58550" y="433892"/>
                </a:lnTo>
                <a:lnTo>
                  <a:pt x="58673" y="471678"/>
                </a:lnTo>
                <a:lnTo>
                  <a:pt x="60197" y="474726"/>
                </a:lnTo>
                <a:lnTo>
                  <a:pt x="63245" y="476250"/>
                </a:lnTo>
                <a:lnTo>
                  <a:pt x="67055" y="474726"/>
                </a:lnTo>
                <a:lnTo>
                  <a:pt x="68579" y="471678"/>
                </a:lnTo>
                <a:close/>
              </a:path>
              <a:path w="127635" h="509904">
                <a:moveTo>
                  <a:pt x="127253" y="470916"/>
                </a:moveTo>
                <a:lnTo>
                  <a:pt x="92335" y="437628"/>
                </a:lnTo>
                <a:lnTo>
                  <a:pt x="68394" y="433840"/>
                </a:lnTo>
                <a:lnTo>
                  <a:pt x="68579" y="509419"/>
                </a:lnTo>
                <a:lnTo>
                  <a:pt x="114239" y="494281"/>
                </a:lnTo>
                <a:lnTo>
                  <a:pt x="127253" y="470916"/>
                </a:lnTo>
                <a:close/>
              </a:path>
            </a:pathLst>
          </a:custGeom>
          <a:solidFill>
            <a:srgbClr val="3333CC"/>
          </a:solidFill>
        </p:spPr>
        <p:txBody>
          <a:bodyPr wrap="square" lIns="0" tIns="0" rIns="0" bIns="0" rtlCol="0"/>
          <a:lstStyle/>
          <a:p>
            <a:endParaRPr/>
          </a:p>
        </p:txBody>
      </p:sp>
      <p:sp>
        <p:nvSpPr>
          <p:cNvPr id="14" name="object 14"/>
          <p:cNvSpPr/>
          <p:nvPr/>
        </p:nvSpPr>
        <p:spPr>
          <a:xfrm>
            <a:off x="5899289" y="4189476"/>
            <a:ext cx="127635" cy="498475"/>
          </a:xfrm>
          <a:custGeom>
            <a:avLst/>
            <a:gdLst/>
            <a:ahLst/>
            <a:cxnLst/>
            <a:rect l="l" t="t" r="r" b="b"/>
            <a:pathLst>
              <a:path w="127635" h="498475">
                <a:moveTo>
                  <a:pt x="127253" y="460248"/>
                </a:moveTo>
                <a:lnTo>
                  <a:pt x="93145" y="426501"/>
                </a:lnTo>
                <a:lnTo>
                  <a:pt x="68706" y="422393"/>
                </a:lnTo>
                <a:lnTo>
                  <a:pt x="68579" y="460248"/>
                </a:lnTo>
                <a:lnTo>
                  <a:pt x="67055" y="463296"/>
                </a:lnTo>
                <a:lnTo>
                  <a:pt x="63245" y="464820"/>
                </a:lnTo>
                <a:lnTo>
                  <a:pt x="60197" y="463296"/>
                </a:lnTo>
                <a:lnTo>
                  <a:pt x="58673" y="460248"/>
                </a:lnTo>
                <a:lnTo>
                  <a:pt x="58673" y="422432"/>
                </a:lnTo>
                <a:lnTo>
                  <a:pt x="52626" y="422628"/>
                </a:lnTo>
                <a:lnTo>
                  <a:pt x="16016" y="434668"/>
                </a:lnTo>
                <a:lnTo>
                  <a:pt x="0" y="459486"/>
                </a:lnTo>
                <a:lnTo>
                  <a:pt x="2028" y="469048"/>
                </a:lnTo>
                <a:lnTo>
                  <a:pt x="39478" y="495483"/>
                </a:lnTo>
                <a:lnTo>
                  <a:pt x="58673" y="497949"/>
                </a:lnTo>
                <a:lnTo>
                  <a:pt x="58673" y="460248"/>
                </a:lnTo>
                <a:lnTo>
                  <a:pt x="58800" y="497953"/>
                </a:lnTo>
                <a:lnTo>
                  <a:pt x="64769" y="498174"/>
                </a:lnTo>
                <a:lnTo>
                  <a:pt x="67055" y="498150"/>
                </a:lnTo>
                <a:lnTo>
                  <a:pt x="79701" y="496991"/>
                </a:lnTo>
                <a:lnTo>
                  <a:pt x="121919" y="474726"/>
                </a:lnTo>
                <a:lnTo>
                  <a:pt x="125729" y="467868"/>
                </a:lnTo>
                <a:lnTo>
                  <a:pt x="127253" y="460248"/>
                </a:lnTo>
                <a:close/>
              </a:path>
              <a:path w="127635" h="498475">
                <a:moveTo>
                  <a:pt x="68706" y="422393"/>
                </a:moveTo>
                <a:lnTo>
                  <a:pt x="67055" y="422236"/>
                </a:lnTo>
                <a:lnTo>
                  <a:pt x="64769" y="422237"/>
                </a:lnTo>
                <a:lnTo>
                  <a:pt x="58800" y="422428"/>
                </a:lnTo>
                <a:lnTo>
                  <a:pt x="58673" y="460248"/>
                </a:lnTo>
                <a:lnTo>
                  <a:pt x="60197" y="463296"/>
                </a:lnTo>
                <a:lnTo>
                  <a:pt x="63245" y="464820"/>
                </a:lnTo>
                <a:lnTo>
                  <a:pt x="67055" y="463296"/>
                </a:lnTo>
                <a:lnTo>
                  <a:pt x="68579" y="460248"/>
                </a:lnTo>
                <a:lnTo>
                  <a:pt x="68706" y="422393"/>
                </a:lnTo>
                <a:close/>
              </a:path>
              <a:path w="127635" h="498475">
                <a:moveTo>
                  <a:pt x="70103" y="4572"/>
                </a:moveTo>
                <a:lnTo>
                  <a:pt x="68579" y="762"/>
                </a:lnTo>
                <a:lnTo>
                  <a:pt x="64769" y="0"/>
                </a:lnTo>
                <a:lnTo>
                  <a:pt x="61721" y="762"/>
                </a:lnTo>
                <a:lnTo>
                  <a:pt x="60197" y="4572"/>
                </a:lnTo>
                <a:lnTo>
                  <a:pt x="58800" y="422428"/>
                </a:lnTo>
                <a:lnTo>
                  <a:pt x="64769" y="422237"/>
                </a:lnTo>
                <a:lnTo>
                  <a:pt x="67055" y="422236"/>
                </a:lnTo>
                <a:lnTo>
                  <a:pt x="68706" y="422393"/>
                </a:lnTo>
                <a:lnTo>
                  <a:pt x="70103" y="4572"/>
                </a:lnTo>
                <a:close/>
              </a:path>
            </a:pathLst>
          </a:custGeom>
          <a:solidFill>
            <a:srgbClr val="FF0066"/>
          </a:solidFill>
        </p:spPr>
        <p:txBody>
          <a:bodyPr wrap="square" lIns="0" tIns="0" rIns="0" bIns="0" rtlCol="0"/>
          <a:lstStyle/>
          <a:p>
            <a:endParaRPr/>
          </a:p>
        </p:txBody>
      </p:sp>
      <p:sp>
        <p:nvSpPr>
          <p:cNvPr id="15" name="object 15"/>
          <p:cNvSpPr/>
          <p:nvPr/>
        </p:nvSpPr>
        <p:spPr>
          <a:xfrm>
            <a:off x="3726031" y="4181094"/>
            <a:ext cx="351155" cy="986155"/>
          </a:xfrm>
          <a:custGeom>
            <a:avLst/>
            <a:gdLst/>
            <a:ahLst/>
            <a:cxnLst/>
            <a:rect l="l" t="t" r="r" b="b"/>
            <a:pathLst>
              <a:path w="351154" h="986154">
                <a:moveTo>
                  <a:pt x="350554" y="33528"/>
                </a:moveTo>
                <a:lnTo>
                  <a:pt x="350554" y="4572"/>
                </a:lnTo>
                <a:lnTo>
                  <a:pt x="349792" y="1524"/>
                </a:lnTo>
                <a:lnTo>
                  <a:pt x="345982" y="0"/>
                </a:lnTo>
                <a:lnTo>
                  <a:pt x="342934" y="1524"/>
                </a:lnTo>
                <a:lnTo>
                  <a:pt x="341410" y="4572"/>
                </a:lnTo>
                <a:lnTo>
                  <a:pt x="341410" y="33528"/>
                </a:lnTo>
                <a:lnTo>
                  <a:pt x="342172" y="36576"/>
                </a:lnTo>
                <a:lnTo>
                  <a:pt x="345982" y="38100"/>
                </a:lnTo>
                <a:lnTo>
                  <a:pt x="349030" y="36576"/>
                </a:lnTo>
                <a:lnTo>
                  <a:pt x="350554" y="33528"/>
                </a:lnTo>
                <a:close/>
              </a:path>
              <a:path w="351154" h="986154">
                <a:moveTo>
                  <a:pt x="350554" y="71628"/>
                </a:moveTo>
                <a:lnTo>
                  <a:pt x="349030" y="68580"/>
                </a:lnTo>
                <a:lnTo>
                  <a:pt x="345220" y="67056"/>
                </a:lnTo>
                <a:lnTo>
                  <a:pt x="342172" y="67818"/>
                </a:lnTo>
                <a:lnTo>
                  <a:pt x="340648" y="71628"/>
                </a:lnTo>
                <a:lnTo>
                  <a:pt x="340648" y="99822"/>
                </a:lnTo>
                <a:lnTo>
                  <a:pt x="342172" y="103632"/>
                </a:lnTo>
                <a:lnTo>
                  <a:pt x="345220" y="105156"/>
                </a:lnTo>
                <a:lnTo>
                  <a:pt x="349030" y="103632"/>
                </a:lnTo>
                <a:lnTo>
                  <a:pt x="349792" y="99822"/>
                </a:lnTo>
                <a:lnTo>
                  <a:pt x="350554" y="71628"/>
                </a:lnTo>
                <a:close/>
              </a:path>
              <a:path w="351154" h="986154">
                <a:moveTo>
                  <a:pt x="349792" y="166878"/>
                </a:moveTo>
                <a:lnTo>
                  <a:pt x="349792" y="137922"/>
                </a:lnTo>
                <a:lnTo>
                  <a:pt x="348268" y="134874"/>
                </a:lnTo>
                <a:lnTo>
                  <a:pt x="345220" y="133350"/>
                </a:lnTo>
                <a:lnTo>
                  <a:pt x="341410" y="134874"/>
                </a:lnTo>
                <a:lnTo>
                  <a:pt x="340648" y="137922"/>
                </a:lnTo>
                <a:lnTo>
                  <a:pt x="339886" y="166878"/>
                </a:lnTo>
                <a:lnTo>
                  <a:pt x="341410" y="169926"/>
                </a:lnTo>
                <a:lnTo>
                  <a:pt x="344458" y="171450"/>
                </a:lnTo>
                <a:lnTo>
                  <a:pt x="348268" y="169926"/>
                </a:lnTo>
                <a:lnTo>
                  <a:pt x="349792" y="166878"/>
                </a:lnTo>
                <a:close/>
              </a:path>
              <a:path w="351154" h="986154">
                <a:moveTo>
                  <a:pt x="349030" y="233172"/>
                </a:moveTo>
                <a:lnTo>
                  <a:pt x="349030" y="204978"/>
                </a:lnTo>
                <a:lnTo>
                  <a:pt x="348268" y="201168"/>
                </a:lnTo>
                <a:lnTo>
                  <a:pt x="344458" y="200406"/>
                </a:lnTo>
                <a:lnTo>
                  <a:pt x="341410" y="201168"/>
                </a:lnTo>
                <a:lnTo>
                  <a:pt x="339886" y="204978"/>
                </a:lnTo>
                <a:lnTo>
                  <a:pt x="339886" y="233172"/>
                </a:lnTo>
                <a:lnTo>
                  <a:pt x="340648" y="236982"/>
                </a:lnTo>
                <a:lnTo>
                  <a:pt x="344458" y="238506"/>
                </a:lnTo>
                <a:lnTo>
                  <a:pt x="347506" y="236982"/>
                </a:lnTo>
                <a:lnTo>
                  <a:pt x="349030" y="233172"/>
                </a:lnTo>
                <a:close/>
              </a:path>
              <a:path w="351154" h="986154">
                <a:moveTo>
                  <a:pt x="349030" y="271272"/>
                </a:moveTo>
                <a:lnTo>
                  <a:pt x="347506" y="268224"/>
                </a:lnTo>
                <a:lnTo>
                  <a:pt x="344458" y="266700"/>
                </a:lnTo>
                <a:lnTo>
                  <a:pt x="340648" y="268224"/>
                </a:lnTo>
                <a:lnTo>
                  <a:pt x="339124" y="271272"/>
                </a:lnTo>
                <a:lnTo>
                  <a:pt x="339124" y="300228"/>
                </a:lnTo>
                <a:lnTo>
                  <a:pt x="340648" y="303276"/>
                </a:lnTo>
                <a:lnTo>
                  <a:pt x="343696" y="304800"/>
                </a:lnTo>
                <a:lnTo>
                  <a:pt x="347506" y="303276"/>
                </a:lnTo>
                <a:lnTo>
                  <a:pt x="348268" y="300228"/>
                </a:lnTo>
                <a:lnTo>
                  <a:pt x="349030" y="271272"/>
                </a:lnTo>
                <a:close/>
              </a:path>
              <a:path w="351154" h="986154">
                <a:moveTo>
                  <a:pt x="348268" y="366522"/>
                </a:moveTo>
                <a:lnTo>
                  <a:pt x="348268" y="338328"/>
                </a:lnTo>
                <a:lnTo>
                  <a:pt x="346744" y="334518"/>
                </a:lnTo>
                <a:lnTo>
                  <a:pt x="343696" y="333756"/>
                </a:lnTo>
                <a:lnTo>
                  <a:pt x="339886" y="334518"/>
                </a:lnTo>
                <a:lnTo>
                  <a:pt x="339124" y="338328"/>
                </a:lnTo>
                <a:lnTo>
                  <a:pt x="338362" y="366522"/>
                </a:lnTo>
                <a:lnTo>
                  <a:pt x="339886" y="370332"/>
                </a:lnTo>
                <a:lnTo>
                  <a:pt x="343696" y="371856"/>
                </a:lnTo>
                <a:lnTo>
                  <a:pt x="346744" y="370332"/>
                </a:lnTo>
                <a:lnTo>
                  <a:pt x="348268" y="366522"/>
                </a:lnTo>
                <a:close/>
              </a:path>
              <a:path w="351154" h="986154">
                <a:moveTo>
                  <a:pt x="347506" y="433578"/>
                </a:moveTo>
                <a:lnTo>
                  <a:pt x="347506" y="404622"/>
                </a:lnTo>
                <a:lnTo>
                  <a:pt x="346744" y="401574"/>
                </a:lnTo>
                <a:lnTo>
                  <a:pt x="342934" y="400050"/>
                </a:lnTo>
                <a:lnTo>
                  <a:pt x="339886" y="401574"/>
                </a:lnTo>
                <a:lnTo>
                  <a:pt x="338362" y="404622"/>
                </a:lnTo>
                <a:lnTo>
                  <a:pt x="338362" y="433578"/>
                </a:lnTo>
                <a:lnTo>
                  <a:pt x="339124" y="436626"/>
                </a:lnTo>
                <a:lnTo>
                  <a:pt x="342934" y="438150"/>
                </a:lnTo>
                <a:lnTo>
                  <a:pt x="345982" y="436626"/>
                </a:lnTo>
                <a:lnTo>
                  <a:pt x="347506" y="433578"/>
                </a:lnTo>
                <a:close/>
              </a:path>
              <a:path w="351154" h="986154">
                <a:moveTo>
                  <a:pt x="347506" y="499872"/>
                </a:moveTo>
                <a:lnTo>
                  <a:pt x="347506" y="471678"/>
                </a:lnTo>
                <a:lnTo>
                  <a:pt x="345982" y="467868"/>
                </a:lnTo>
                <a:lnTo>
                  <a:pt x="342934" y="467106"/>
                </a:lnTo>
                <a:lnTo>
                  <a:pt x="339124" y="467868"/>
                </a:lnTo>
                <a:lnTo>
                  <a:pt x="337600" y="471678"/>
                </a:lnTo>
                <a:lnTo>
                  <a:pt x="337600" y="499872"/>
                </a:lnTo>
                <a:lnTo>
                  <a:pt x="339124" y="503682"/>
                </a:lnTo>
                <a:lnTo>
                  <a:pt x="342172" y="505206"/>
                </a:lnTo>
                <a:lnTo>
                  <a:pt x="345982" y="503682"/>
                </a:lnTo>
                <a:lnTo>
                  <a:pt x="347506" y="499872"/>
                </a:lnTo>
                <a:close/>
              </a:path>
              <a:path w="351154" h="986154">
                <a:moveTo>
                  <a:pt x="346744" y="566928"/>
                </a:moveTo>
                <a:lnTo>
                  <a:pt x="346744" y="537972"/>
                </a:lnTo>
                <a:lnTo>
                  <a:pt x="345220" y="534924"/>
                </a:lnTo>
                <a:lnTo>
                  <a:pt x="342172" y="533400"/>
                </a:lnTo>
                <a:lnTo>
                  <a:pt x="338362" y="534924"/>
                </a:lnTo>
                <a:lnTo>
                  <a:pt x="337600" y="537972"/>
                </a:lnTo>
                <a:lnTo>
                  <a:pt x="336838" y="566928"/>
                </a:lnTo>
                <a:lnTo>
                  <a:pt x="338362" y="569976"/>
                </a:lnTo>
                <a:lnTo>
                  <a:pt x="342172" y="571500"/>
                </a:lnTo>
                <a:lnTo>
                  <a:pt x="345220" y="569976"/>
                </a:lnTo>
                <a:lnTo>
                  <a:pt x="346744" y="566928"/>
                </a:lnTo>
                <a:close/>
              </a:path>
              <a:path w="351154" h="986154">
                <a:moveTo>
                  <a:pt x="345982" y="633222"/>
                </a:moveTo>
                <a:lnTo>
                  <a:pt x="345982" y="605028"/>
                </a:lnTo>
                <a:lnTo>
                  <a:pt x="345220" y="601218"/>
                </a:lnTo>
                <a:lnTo>
                  <a:pt x="341410" y="600456"/>
                </a:lnTo>
                <a:lnTo>
                  <a:pt x="338362" y="601218"/>
                </a:lnTo>
                <a:lnTo>
                  <a:pt x="336838" y="605028"/>
                </a:lnTo>
                <a:lnTo>
                  <a:pt x="336838" y="633222"/>
                </a:lnTo>
                <a:lnTo>
                  <a:pt x="337600" y="637032"/>
                </a:lnTo>
                <a:lnTo>
                  <a:pt x="341410" y="638556"/>
                </a:lnTo>
                <a:lnTo>
                  <a:pt x="344458" y="637032"/>
                </a:lnTo>
                <a:lnTo>
                  <a:pt x="345982" y="633222"/>
                </a:lnTo>
                <a:close/>
              </a:path>
              <a:path w="351154" h="986154">
                <a:moveTo>
                  <a:pt x="345982" y="700278"/>
                </a:moveTo>
                <a:lnTo>
                  <a:pt x="345982" y="671322"/>
                </a:lnTo>
                <a:lnTo>
                  <a:pt x="344458" y="668274"/>
                </a:lnTo>
                <a:lnTo>
                  <a:pt x="341410" y="666750"/>
                </a:lnTo>
                <a:lnTo>
                  <a:pt x="337600" y="668274"/>
                </a:lnTo>
                <a:lnTo>
                  <a:pt x="336076" y="671322"/>
                </a:lnTo>
                <a:lnTo>
                  <a:pt x="336076" y="700278"/>
                </a:lnTo>
                <a:lnTo>
                  <a:pt x="337600" y="703326"/>
                </a:lnTo>
                <a:lnTo>
                  <a:pt x="340648" y="704850"/>
                </a:lnTo>
                <a:lnTo>
                  <a:pt x="344458" y="703326"/>
                </a:lnTo>
                <a:lnTo>
                  <a:pt x="345982" y="700278"/>
                </a:lnTo>
                <a:close/>
              </a:path>
              <a:path w="351154" h="986154">
                <a:moveTo>
                  <a:pt x="345220" y="766572"/>
                </a:moveTo>
                <a:lnTo>
                  <a:pt x="345220" y="738378"/>
                </a:lnTo>
                <a:lnTo>
                  <a:pt x="343696" y="734568"/>
                </a:lnTo>
                <a:lnTo>
                  <a:pt x="340648" y="733806"/>
                </a:lnTo>
                <a:lnTo>
                  <a:pt x="337600" y="734568"/>
                </a:lnTo>
                <a:lnTo>
                  <a:pt x="336076" y="738378"/>
                </a:lnTo>
                <a:lnTo>
                  <a:pt x="335314" y="766572"/>
                </a:lnTo>
                <a:lnTo>
                  <a:pt x="336838" y="770382"/>
                </a:lnTo>
                <a:lnTo>
                  <a:pt x="340648" y="771906"/>
                </a:lnTo>
                <a:lnTo>
                  <a:pt x="343696" y="770382"/>
                </a:lnTo>
                <a:lnTo>
                  <a:pt x="345220" y="766572"/>
                </a:lnTo>
                <a:close/>
              </a:path>
              <a:path w="351154" h="986154">
                <a:moveTo>
                  <a:pt x="345220" y="804672"/>
                </a:moveTo>
                <a:lnTo>
                  <a:pt x="343696" y="801624"/>
                </a:lnTo>
                <a:lnTo>
                  <a:pt x="339886" y="800100"/>
                </a:lnTo>
                <a:lnTo>
                  <a:pt x="336838" y="801624"/>
                </a:lnTo>
                <a:lnTo>
                  <a:pt x="335314" y="804672"/>
                </a:lnTo>
                <a:lnTo>
                  <a:pt x="335314" y="833628"/>
                </a:lnTo>
                <a:lnTo>
                  <a:pt x="336838" y="836676"/>
                </a:lnTo>
                <a:lnTo>
                  <a:pt x="339886" y="838200"/>
                </a:lnTo>
                <a:lnTo>
                  <a:pt x="342934" y="836676"/>
                </a:lnTo>
                <a:lnTo>
                  <a:pt x="344458" y="833628"/>
                </a:lnTo>
                <a:lnTo>
                  <a:pt x="345220" y="804672"/>
                </a:lnTo>
                <a:close/>
              </a:path>
              <a:path w="351154" h="986154">
                <a:moveTo>
                  <a:pt x="344458" y="899922"/>
                </a:moveTo>
                <a:lnTo>
                  <a:pt x="344458" y="871728"/>
                </a:lnTo>
                <a:lnTo>
                  <a:pt x="342934" y="867918"/>
                </a:lnTo>
                <a:lnTo>
                  <a:pt x="339886" y="867156"/>
                </a:lnTo>
                <a:lnTo>
                  <a:pt x="336076" y="867918"/>
                </a:lnTo>
                <a:lnTo>
                  <a:pt x="334552" y="871728"/>
                </a:lnTo>
                <a:lnTo>
                  <a:pt x="334552" y="899922"/>
                </a:lnTo>
                <a:lnTo>
                  <a:pt x="336076" y="903732"/>
                </a:lnTo>
                <a:lnTo>
                  <a:pt x="339124" y="905256"/>
                </a:lnTo>
                <a:lnTo>
                  <a:pt x="342934" y="903732"/>
                </a:lnTo>
                <a:lnTo>
                  <a:pt x="344458" y="899922"/>
                </a:lnTo>
                <a:close/>
              </a:path>
              <a:path w="351154" h="986154">
                <a:moveTo>
                  <a:pt x="324646" y="919734"/>
                </a:moveTo>
                <a:lnTo>
                  <a:pt x="323884" y="915924"/>
                </a:lnTo>
                <a:lnTo>
                  <a:pt x="320074" y="914400"/>
                </a:lnTo>
                <a:lnTo>
                  <a:pt x="291880" y="915162"/>
                </a:lnTo>
                <a:lnTo>
                  <a:pt x="288070" y="916686"/>
                </a:lnTo>
                <a:lnTo>
                  <a:pt x="286546" y="919734"/>
                </a:lnTo>
                <a:lnTo>
                  <a:pt x="288070" y="923544"/>
                </a:lnTo>
                <a:lnTo>
                  <a:pt x="291880" y="924306"/>
                </a:lnTo>
                <a:lnTo>
                  <a:pt x="320074" y="924306"/>
                </a:lnTo>
                <a:lnTo>
                  <a:pt x="323884" y="922782"/>
                </a:lnTo>
                <a:lnTo>
                  <a:pt x="324646" y="919734"/>
                </a:lnTo>
                <a:close/>
              </a:path>
              <a:path w="351154" h="986154">
                <a:moveTo>
                  <a:pt x="258352" y="920496"/>
                </a:moveTo>
                <a:lnTo>
                  <a:pt x="256828" y="916686"/>
                </a:lnTo>
                <a:lnTo>
                  <a:pt x="253780" y="915162"/>
                </a:lnTo>
                <a:lnTo>
                  <a:pt x="224824" y="915924"/>
                </a:lnTo>
                <a:lnTo>
                  <a:pt x="221776" y="917448"/>
                </a:lnTo>
                <a:lnTo>
                  <a:pt x="220252" y="920496"/>
                </a:lnTo>
                <a:lnTo>
                  <a:pt x="221776" y="923544"/>
                </a:lnTo>
                <a:lnTo>
                  <a:pt x="224824" y="925068"/>
                </a:lnTo>
                <a:lnTo>
                  <a:pt x="253780" y="925068"/>
                </a:lnTo>
                <a:lnTo>
                  <a:pt x="256828" y="923544"/>
                </a:lnTo>
                <a:lnTo>
                  <a:pt x="258352" y="920496"/>
                </a:lnTo>
                <a:close/>
              </a:path>
              <a:path w="351154" h="986154">
                <a:moveTo>
                  <a:pt x="191296" y="920496"/>
                </a:moveTo>
                <a:lnTo>
                  <a:pt x="190534" y="917448"/>
                </a:lnTo>
                <a:lnTo>
                  <a:pt x="186724" y="915924"/>
                </a:lnTo>
                <a:lnTo>
                  <a:pt x="158530" y="916686"/>
                </a:lnTo>
                <a:lnTo>
                  <a:pt x="154720" y="918210"/>
                </a:lnTo>
                <a:lnTo>
                  <a:pt x="153196" y="921258"/>
                </a:lnTo>
                <a:lnTo>
                  <a:pt x="154720" y="924306"/>
                </a:lnTo>
                <a:lnTo>
                  <a:pt x="158530" y="925830"/>
                </a:lnTo>
                <a:lnTo>
                  <a:pt x="186724" y="925830"/>
                </a:lnTo>
                <a:lnTo>
                  <a:pt x="190534" y="924306"/>
                </a:lnTo>
                <a:lnTo>
                  <a:pt x="191296" y="920496"/>
                </a:lnTo>
                <a:close/>
              </a:path>
              <a:path w="351154" h="986154">
                <a:moveTo>
                  <a:pt x="125002" y="921258"/>
                </a:moveTo>
                <a:lnTo>
                  <a:pt x="123478" y="918210"/>
                </a:lnTo>
                <a:lnTo>
                  <a:pt x="120430" y="916686"/>
                </a:lnTo>
                <a:lnTo>
                  <a:pt x="91474" y="917448"/>
                </a:lnTo>
                <a:lnTo>
                  <a:pt x="88426" y="918210"/>
                </a:lnTo>
                <a:lnTo>
                  <a:pt x="86902" y="922020"/>
                </a:lnTo>
                <a:lnTo>
                  <a:pt x="88426" y="925068"/>
                </a:lnTo>
                <a:lnTo>
                  <a:pt x="91474" y="926592"/>
                </a:lnTo>
                <a:lnTo>
                  <a:pt x="120430" y="926592"/>
                </a:lnTo>
                <a:lnTo>
                  <a:pt x="123478" y="925068"/>
                </a:lnTo>
                <a:lnTo>
                  <a:pt x="125002" y="921258"/>
                </a:lnTo>
                <a:close/>
              </a:path>
              <a:path w="351154" h="986154">
                <a:moveTo>
                  <a:pt x="76163" y="923941"/>
                </a:moveTo>
                <a:lnTo>
                  <a:pt x="68690" y="884631"/>
                </a:lnTo>
                <a:lnTo>
                  <a:pt x="37372" y="858774"/>
                </a:lnTo>
                <a:lnTo>
                  <a:pt x="28522" y="860878"/>
                </a:lnTo>
                <a:lnTo>
                  <a:pt x="2230" y="899382"/>
                </a:lnTo>
                <a:lnTo>
                  <a:pt x="0" y="926021"/>
                </a:lnTo>
                <a:lnTo>
                  <a:pt x="1471" y="939403"/>
                </a:lnTo>
                <a:lnTo>
                  <a:pt x="23656" y="981456"/>
                </a:lnTo>
                <a:lnTo>
                  <a:pt x="33562" y="984961"/>
                </a:lnTo>
                <a:lnTo>
                  <a:pt x="33562" y="922782"/>
                </a:lnTo>
                <a:lnTo>
                  <a:pt x="34324" y="918972"/>
                </a:lnTo>
                <a:lnTo>
                  <a:pt x="38134" y="917448"/>
                </a:lnTo>
                <a:lnTo>
                  <a:pt x="53374" y="917448"/>
                </a:lnTo>
                <a:lnTo>
                  <a:pt x="57184" y="918972"/>
                </a:lnTo>
                <a:lnTo>
                  <a:pt x="57946" y="922020"/>
                </a:lnTo>
                <a:lnTo>
                  <a:pt x="57946" y="976407"/>
                </a:lnTo>
                <a:lnTo>
                  <a:pt x="61853" y="972579"/>
                </a:lnTo>
                <a:lnTo>
                  <a:pt x="67969" y="962564"/>
                </a:lnTo>
                <a:lnTo>
                  <a:pt x="72407" y="950733"/>
                </a:lnTo>
                <a:lnTo>
                  <a:pt x="75145" y="937665"/>
                </a:lnTo>
                <a:lnTo>
                  <a:pt x="76163" y="923941"/>
                </a:lnTo>
                <a:close/>
              </a:path>
              <a:path w="351154" h="986154">
                <a:moveTo>
                  <a:pt x="57946" y="922020"/>
                </a:moveTo>
                <a:lnTo>
                  <a:pt x="57184" y="918972"/>
                </a:lnTo>
                <a:lnTo>
                  <a:pt x="53374" y="917448"/>
                </a:lnTo>
                <a:lnTo>
                  <a:pt x="38134" y="917448"/>
                </a:lnTo>
                <a:lnTo>
                  <a:pt x="34324" y="918972"/>
                </a:lnTo>
                <a:lnTo>
                  <a:pt x="33562" y="922782"/>
                </a:lnTo>
                <a:lnTo>
                  <a:pt x="35086" y="925830"/>
                </a:lnTo>
                <a:lnTo>
                  <a:pt x="38134" y="927354"/>
                </a:lnTo>
                <a:lnTo>
                  <a:pt x="53374" y="927354"/>
                </a:lnTo>
                <a:lnTo>
                  <a:pt x="57184" y="925830"/>
                </a:lnTo>
                <a:lnTo>
                  <a:pt x="57946" y="922020"/>
                </a:lnTo>
                <a:close/>
              </a:path>
              <a:path w="351154" h="986154">
                <a:moveTo>
                  <a:pt x="57946" y="976407"/>
                </a:moveTo>
                <a:lnTo>
                  <a:pt x="57946" y="922020"/>
                </a:lnTo>
                <a:lnTo>
                  <a:pt x="57184" y="925830"/>
                </a:lnTo>
                <a:lnTo>
                  <a:pt x="53374" y="927354"/>
                </a:lnTo>
                <a:lnTo>
                  <a:pt x="38134" y="927354"/>
                </a:lnTo>
                <a:lnTo>
                  <a:pt x="35086" y="925830"/>
                </a:lnTo>
                <a:lnTo>
                  <a:pt x="33562" y="922782"/>
                </a:lnTo>
                <a:lnTo>
                  <a:pt x="33562" y="984961"/>
                </a:lnTo>
                <a:lnTo>
                  <a:pt x="38896" y="986028"/>
                </a:lnTo>
                <a:lnTo>
                  <a:pt x="46516" y="984504"/>
                </a:lnTo>
                <a:lnTo>
                  <a:pt x="54078" y="980197"/>
                </a:lnTo>
                <a:lnTo>
                  <a:pt x="57946" y="976407"/>
                </a:lnTo>
                <a:close/>
              </a:path>
            </a:pathLst>
          </a:custGeom>
          <a:solidFill>
            <a:srgbClr val="3333CC"/>
          </a:solidFill>
        </p:spPr>
        <p:txBody>
          <a:bodyPr wrap="square" lIns="0" tIns="0" rIns="0" bIns="0" rtlCol="0"/>
          <a:lstStyle/>
          <a:p>
            <a:endParaRPr/>
          </a:p>
        </p:txBody>
      </p:sp>
      <p:sp>
        <p:nvSpPr>
          <p:cNvPr id="16" name="object 16"/>
          <p:cNvSpPr/>
          <p:nvPr/>
        </p:nvSpPr>
        <p:spPr>
          <a:xfrm>
            <a:off x="5207393" y="3742182"/>
            <a:ext cx="1706245" cy="1623060"/>
          </a:xfrm>
          <a:custGeom>
            <a:avLst/>
            <a:gdLst/>
            <a:ahLst/>
            <a:cxnLst/>
            <a:rect l="l" t="t" r="r" b="b"/>
            <a:pathLst>
              <a:path w="1706245" h="1623060">
                <a:moveTo>
                  <a:pt x="38100" y="5334"/>
                </a:moveTo>
                <a:lnTo>
                  <a:pt x="36576" y="1524"/>
                </a:lnTo>
                <a:lnTo>
                  <a:pt x="32766" y="762"/>
                </a:lnTo>
                <a:lnTo>
                  <a:pt x="4572" y="762"/>
                </a:lnTo>
                <a:lnTo>
                  <a:pt x="762" y="2286"/>
                </a:lnTo>
                <a:lnTo>
                  <a:pt x="0" y="6096"/>
                </a:lnTo>
                <a:lnTo>
                  <a:pt x="1524" y="9144"/>
                </a:lnTo>
                <a:lnTo>
                  <a:pt x="4572" y="10668"/>
                </a:lnTo>
                <a:lnTo>
                  <a:pt x="32766" y="9906"/>
                </a:lnTo>
                <a:lnTo>
                  <a:pt x="36576" y="8382"/>
                </a:lnTo>
                <a:lnTo>
                  <a:pt x="38100" y="5334"/>
                </a:lnTo>
                <a:close/>
              </a:path>
              <a:path w="1706245" h="1623060">
                <a:moveTo>
                  <a:pt x="104394" y="4572"/>
                </a:moveTo>
                <a:lnTo>
                  <a:pt x="102870" y="762"/>
                </a:lnTo>
                <a:lnTo>
                  <a:pt x="99822" y="0"/>
                </a:lnTo>
                <a:lnTo>
                  <a:pt x="70866" y="0"/>
                </a:lnTo>
                <a:lnTo>
                  <a:pt x="67818" y="1524"/>
                </a:lnTo>
                <a:lnTo>
                  <a:pt x="66294" y="4572"/>
                </a:lnTo>
                <a:lnTo>
                  <a:pt x="67818" y="8382"/>
                </a:lnTo>
                <a:lnTo>
                  <a:pt x="70866" y="9906"/>
                </a:lnTo>
                <a:lnTo>
                  <a:pt x="99822" y="9144"/>
                </a:lnTo>
                <a:lnTo>
                  <a:pt x="102870" y="7620"/>
                </a:lnTo>
                <a:lnTo>
                  <a:pt x="104394" y="4572"/>
                </a:lnTo>
                <a:close/>
              </a:path>
              <a:path w="1706245" h="1623060">
                <a:moveTo>
                  <a:pt x="134874" y="40386"/>
                </a:moveTo>
                <a:lnTo>
                  <a:pt x="134874" y="12192"/>
                </a:lnTo>
                <a:lnTo>
                  <a:pt x="133350" y="8382"/>
                </a:lnTo>
                <a:lnTo>
                  <a:pt x="129540" y="7620"/>
                </a:lnTo>
                <a:lnTo>
                  <a:pt x="126492" y="8382"/>
                </a:lnTo>
                <a:lnTo>
                  <a:pt x="124968" y="12192"/>
                </a:lnTo>
                <a:lnTo>
                  <a:pt x="124968" y="40386"/>
                </a:lnTo>
                <a:lnTo>
                  <a:pt x="126492" y="44196"/>
                </a:lnTo>
                <a:lnTo>
                  <a:pt x="129540" y="45720"/>
                </a:lnTo>
                <a:lnTo>
                  <a:pt x="133350" y="44196"/>
                </a:lnTo>
                <a:lnTo>
                  <a:pt x="134874" y="40386"/>
                </a:lnTo>
                <a:close/>
              </a:path>
              <a:path w="1706245" h="1623060">
                <a:moveTo>
                  <a:pt x="134874" y="107442"/>
                </a:moveTo>
                <a:lnTo>
                  <a:pt x="134874" y="78486"/>
                </a:lnTo>
                <a:lnTo>
                  <a:pt x="133350" y="75438"/>
                </a:lnTo>
                <a:lnTo>
                  <a:pt x="129540" y="73914"/>
                </a:lnTo>
                <a:lnTo>
                  <a:pt x="126492" y="75438"/>
                </a:lnTo>
                <a:lnTo>
                  <a:pt x="124968" y="78486"/>
                </a:lnTo>
                <a:lnTo>
                  <a:pt x="124968" y="107442"/>
                </a:lnTo>
                <a:lnTo>
                  <a:pt x="126492" y="110490"/>
                </a:lnTo>
                <a:lnTo>
                  <a:pt x="129540" y="112014"/>
                </a:lnTo>
                <a:lnTo>
                  <a:pt x="133350" y="110490"/>
                </a:lnTo>
                <a:lnTo>
                  <a:pt x="134874" y="107442"/>
                </a:lnTo>
                <a:close/>
              </a:path>
              <a:path w="1706245" h="1623060">
                <a:moveTo>
                  <a:pt x="134874" y="173736"/>
                </a:moveTo>
                <a:lnTo>
                  <a:pt x="134874" y="145542"/>
                </a:lnTo>
                <a:lnTo>
                  <a:pt x="133350" y="141732"/>
                </a:lnTo>
                <a:lnTo>
                  <a:pt x="129540" y="140970"/>
                </a:lnTo>
                <a:lnTo>
                  <a:pt x="126492" y="141732"/>
                </a:lnTo>
                <a:lnTo>
                  <a:pt x="124968" y="145542"/>
                </a:lnTo>
                <a:lnTo>
                  <a:pt x="124968" y="173736"/>
                </a:lnTo>
                <a:lnTo>
                  <a:pt x="126492" y="177546"/>
                </a:lnTo>
                <a:lnTo>
                  <a:pt x="129540" y="179070"/>
                </a:lnTo>
                <a:lnTo>
                  <a:pt x="133350" y="177546"/>
                </a:lnTo>
                <a:lnTo>
                  <a:pt x="134874" y="173736"/>
                </a:lnTo>
                <a:close/>
              </a:path>
              <a:path w="1706245" h="1623060">
                <a:moveTo>
                  <a:pt x="134874" y="240792"/>
                </a:moveTo>
                <a:lnTo>
                  <a:pt x="134874" y="211836"/>
                </a:lnTo>
                <a:lnTo>
                  <a:pt x="133350" y="208788"/>
                </a:lnTo>
                <a:lnTo>
                  <a:pt x="129540" y="207264"/>
                </a:lnTo>
                <a:lnTo>
                  <a:pt x="126492" y="208788"/>
                </a:lnTo>
                <a:lnTo>
                  <a:pt x="124968" y="211836"/>
                </a:lnTo>
                <a:lnTo>
                  <a:pt x="124968" y="240792"/>
                </a:lnTo>
                <a:lnTo>
                  <a:pt x="126492" y="243840"/>
                </a:lnTo>
                <a:lnTo>
                  <a:pt x="129540" y="245364"/>
                </a:lnTo>
                <a:lnTo>
                  <a:pt x="133350" y="243840"/>
                </a:lnTo>
                <a:lnTo>
                  <a:pt x="134874" y="240792"/>
                </a:lnTo>
                <a:close/>
              </a:path>
              <a:path w="1706245" h="1623060">
                <a:moveTo>
                  <a:pt x="134874" y="307086"/>
                </a:moveTo>
                <a:lnTo>
                  <a:pt x="134874" y="278892"/>
                </a:lnTo>
                <a:lnTo>
                  <a:pt x="133350" y="275082"/>
                </a:lnTo>
                <a:lnTo>
                  <a:pt x="129540" y="274320"/>
                </a:lnTo>
                <a:lnTo>
                  <a:pt x="126492" y="275082"/>
                </a:lnTo>
                <a:lnTo>
                  <a:pt x="124968" y="278892"/>
                </a:lnTo>
                <a:lnTo>
                  <a:pt x="124968" y="307086"/>
                </a:lnTo>
                <a:lnTo>
                  <a:pt x="126492" y="310896"/>
                </a:lnTo>
                <a:lnTo>
                  <a:pt x="129540" y="312420"/>
                </a:lnTo>
                <a:lnTo>
                  <a:pt x="133350" y="310896"/>
                </a:lnTo>
                <a:lnTo>
                  <a:pt x="134874" y="307086"/>
                </a:lnTo>
                <a:close/>
              </a:path>
              <a:path w="1706245" h="1623060">
                <a:moveTo>
                  <a:pt x="134874" y="374142"/>
                </a:moveTo>
                <a:lnTo>
                  <a:pt x="134874" y="345186"/>
                </a:lnTo>
                <a:lnTo>
                  <a:pt x="133350" y="342138"/>
                </a:lnTo>
                <a:lnTo>
                  <a:pt x="129540" y="340614"/>
                </a:lnTo>
                <a:lnTo>
                  <a:pt x="126492" y="342138"/>
                </a:lnTo>
                <a:lnTo>
                  <a:pt x="124968" y="345186"/>
                </a:lnTo>
                <a:lnTo>
                  <a:pt x="124968" y="374142"/>
                </a:lnTo>
                <a:lnTo>
                  <a:pt x="126492" y="377190"/>
                </a:lnTo>
                <a:lnTo>
                  <a:pt x="129540" y="378714"/>
                </a:lnTo>
                <a:lnTo>
                  <a:pt x="133350" y="377190"/>
                </a:lnTo>
                <a:lnTo>
                  <a:pt x="134874" y="374142"/>
                </a:lnTo>
                <a:close/>
              </a:path>
              <a:path w="1706245" h="1623060">
                <a:moveTo>
                  <a:pt x="134874" y="440436"/>
                </a:moveTo>
                <a:lnTo>
                  <a:pt x="134874" y="412242"/>
                </a:lnTo>
                <a:lnTo>
                  <a:pt x="133350" y="408432"/>
                </a:lnTo>
                <a:lnTo>
                  <a:pt x="129540" y="407670"/>
                </a:lnTo>
                <a:lnTo>
                  <a:pt x="126492" y="408432"/>
                </a:lnTo>
                <a:lnTo>
                  <a:pt x="124968" y="412242"/>
                </a:lnTo>
                <a:lnTo>
                  <a:pt x="124968" y="440436"/>
                </a:lnTo>
                <a:lnTo>
                  <a:pt x="126492" y="444246"/>
                </a:lnTo>
                <a:lnTo>
                  <a:pt x="129540" y="445770"/>
                </a:lnTo>
                <a:lnTo>
                  <a:pt x="133350" y="444246"/>
                </a:lnTo>
                <a:lnTo>
                  <a:pt x="134874" y="440436"/>
                </a:lnTo>
                <a:close/>
              </a:path>
              <a:path w="1706245" h="1623060">
                <a:moveTo>
                  <a:pt x="134874" y="507492"/>
                </a:moveTo>
                <a:lnTo>
                  <a:pt x="134874" y="478536"/>
                </a:lnTo>
                <a:lnTo>
                  <a:pt x="133350" y="475488"/>
                </a:lnTo>
                <a:lnTo>
                  <a:pt x="129540" y="473964"/>
                </a:lnTo>
                <a:lnTo>
                  <a:pt x="126492" y="475488"/>
                </a:lnTo>
                <a:lnTo>
                  <a:pt x="124968" y="478536"/>
                </a:lnTo>
                <a:lnTo>
                  <a:pt x="124968" y="507492"/>
                </a:lnTo>
                <a:lnTo>
                  <a:pt x="126492" y="510540"/>
                </a:lnTo>
                <a:lnTo>
                  <a:pt x="129540" y="512064"/>
                </a:lnTo>
                <a:lnTo>
                  <a:pt x="133350" y="510540"/>
                </a:lnTo>
                <a:lnTo>
                  <a:pt x="134874" y="507492"/>
                </a:lnTo>
                <a:close/>
              </a:path>
              <a:path w="1706245" h="1623060">
                <a:moveTo>
                  <a:pt x="134874" y="573786"/>
                </a:moveTo>
                <a:lnTo>
                  <a:pt x="134874" y="545592"/>
                </a:lnTo>
                <a:lnTo>
                  <a:pt x="133350" y="541782"/>
                </a:lnTo>
                <a:lnTo>
                  <a:pt x="129540" y="541020"/>
                </a:lnTo>
                <a:lnTo>
                  <a:pt x="126492" y="541782"/>
                </a:lnTo>
                <a:lnTo>
                  <a:pt x="124968" y="545592"/>
                </a:lnTo>
                <a:lnTo>
                  <a:pt x="124968" y="573786"/>
                </a:lnTo>
                <a:lnTo>
                  <a:pt x="126492" y="577596"/>
                </a:lnTo>
                <a:lnTo>
                  <a:pt x="129540" y="579120"/>
                </a:lnTo>
                <a:lnTo>
                  <a:pt x="133350" y="577596"/>
                </a:lnTo>
                <a:lnTo>
                  <a:pt x="134874" y="573786"/>
                </a:lnTo>
                <a:close/>
              </a:path>
              <a:path w="1706245" h="1623060">
                <a:moveTo>
                  <a:pt x="134874" y="640842"/>
                </a:moveTo>
                <a:lnTo>
                  <a:pt x="134874" y="611886"/>
                </a:lnTo>
                <a:lnTo>
                  <a:pt x="133350" y="608838"/>
                </a:lnTo>
                <a:lnTo>
                  <a:pt x="129540" y="607314"/>
                </a:lnTo>
                <a:lnTo>
                  <a:pt x="126492" y="608838"/>
                </a:lnTo>
                <a:lnTo>
                  <a:pt x="124968" y="611886"/>
                </a:lnTo>
                <a:lnTo>
                  <a:pt x="124968" y="640842"/>
                </a:lnTo>
                <a:lnTo>
                  <a:pt x="126492" y="643890"/>
                </a:lnTo>
                <a:lnTo>
                  <a:pt x="129540" y="645414"/>
                </a:lnTo>
                <a:lnTo>
                  <a:pt x="133350" y="643890"/>
                </a:lnTo>
                <a:lnTo>
                  <a:pt x="134874" y="640842"/>
                </a:lnTo>
                <a:close/>
              </a:path>
              <a:path w="1706245" h="1623060">
                <a:moveTo>
                  <a:pt x="134874" y="707136"/>
                </a:moveTo>
                <a:lnTo>
                  <a:pt x="134874" y="678942"/>
                </a:lnTo>
                <a:lnTo>
                  <a:pt x="133350" y="675132"/>
                </a:lnTo>
                <a:lnTo>
                  <a:pt x="129540" y="674370"/>
                </a:lnTo>
                <a:lnTo>
                  <a:pt x="126492" y="675132"/>
                </a:lnTo>
                <a:lnTo>
                  <a:pt x="124968" y="678942"/>
                </a:lnTo>
                <a:lnTo>
                  <a:pt x="124968" y="707136"/>
                </a:lnTo>
                <a:lnTo>
                  <a:pt x="126492" y="710946"/>
                </a:lnTo>
                <a:lnTo>
                  <a:pt x="129540" y="712470"/>
                </a:lnTo>
                <a:lnTo>
                  <a:pt x="133350" y="710946"/>
                </a:lnTo>
                <a:lnTo>
                  <a:pt x="134874" y="707136"/>
                </a:lnTo>
                <a:close/>
              </a:path>
              <a:path w="1706245" h="1623060">
                <a:moveTo>
                  <a:pt x="134874" y="774192"/>
                </a:moveTo>
                <a:lnTo>
                  <a:pt x="134874" y="745236"/>
                </a:lnTo>
                <a:lnTo>
                  <a:pt x="133350" y="742188"/>
                </a:lnTo>
                <a:lnTo>
                  <a:pt x="129540" y="740664"/>
                </a:lnTo>
                <a:lnTo>
                  <a:pt x="126492" y="742188"/>
                </a:lnTo>
                <a:lnTo>
                  <a:pt x="124968" y="745236"/>
                </a:lnTo>
                <a:lnTo>
                  <a:pt x="124968" y="774192"/>
                </a:lnTo>
                <a:lnTo>
                  <a:pt x="126492" y="777240"/>
                </a:lnTo>
                <a:lnTo>
                  <a:pt x="129540" y="778764"/>
                </a:lnTo>
                <a:lnTo>
                  <a:pt x="133350" y="777240"/>
                </a:lnTo>
                <a:lnTo>
                  <a:pt x="134874" y="774192"/>
                </a:lnTo>
                <a:close/>
              </a:path>
              <a:path w="1706245" h="1623060">
                <a:moveTo>
                  <a:pt x="187452" y="787908"/>
                </a:moveTo>
                <a:lnTo>
                  <a:pt x="186690" y="784098"/>
                </a:lnTo>
                <a:lnTo>
                  <a:pt x="182880" y="782574"/>
                </a:lnTo>
                <a:lnTo>
                  <a:pt x="154686" y="782574"/>
                </a:lnTo>
                <a:lnTo>
                  <a:pt x="150876" y="784098"/>
                </a:lnTo>
                <a:lnTo>
                  <a:pt x="149352" y="787908"/>
                </a:lnTo>
                <a:lnTo>
                  <a:pt x="150876" y="790956"/>
                </a:lnTo>
                <a:lnTo>
                  <a:pt x="154686" y="792480"/>
                </a:lnTo>
                <a:lnTo>
                  <a:pt x="182880" y="792480"/>
                </a:lnTo>
                <a:lnTo>
                  <a:pt x="186690" y="790956"/>
                </a:lnTo>
                <a:lnTo>
                  <a:pt x="187452" y="787908"/>
                </a:lnTo>
                <a:close/>
              </a:path>
              <a:path w="1706245" h="1623060">
                <a:moveTo>
                  <a:pt x="254508" y="787908"/>
                </a:moveTo>
                <a:lnTo>
                  <a:pt x="252984" y="784098"/>
                </a:lnTo>
                <a:lnTo>
                  <a:pt x="249936" y="782574"/>
                </a:lnTo>
                <a:lnTo>
                  <a:pt x="220980" y="782574"/>
                </a:lnTo>
                <a:lnTo>
                  <a:pt x="217932" y="784098"/>
                </a:lnTo>
                <a:lnTo>
                  <a:pt x="216408" y="787908"/>
                </a:lnTo>
                <a:lnTo>
                  <a:pt x="217932" y="790956"/>
                </a:lnTo>
                <a:lnTo>
                  <a:pt x="220980" y="792480"/>
                </a:lnTo>
                <a:lnTo>
                  <a:pt x="249936" y="792480"/>
                </a:lnTo>
                <a:lnTo>
                  <a:pt x="252984" y="790956"/>
                </a:lnTo>
                <a:lnTo>
                  <a:pt x="254508" y="787908"/>
                </a:lnTo>
                <a:close/>
              </a:path>
              <a:path w="1706245" h="1623060">
                <a:moveTo>
                  <a:pt x="320802" y="787908"/>
                </a:moveTo>
                <a:lnTo>
                  <a:pt x="320040" y="784098"/>
                </a:lnTo>
                <a:lnTo>
                  <a:pt x="316230" y="782574"/>
                </a:lnTo>
                <a:lnTo>
                  <a:pt x="288036" y="782574"/>
                </a:lnTo>
                <a:lnTo>
                  <a:pt x="284226" y="784098"/>
                </a:lnTo>
                <a:lnTo>
                  <a:pt x="282702" y="787908"/>
                </a:lnTo>
                <a:lnTo>
                  <a:pt x="284226" y="790956"/>
                </a:lnTo>
                <a:lnTo>
                  <a:pt x="288036" y="792480"/>
                </a:lnTo>
                <a:lnTo>
                  <a:pt x="316230" y="792480"/>
                </a:lnTo>
                <a:lnTo>
                  <a:pt x="320040" y="790956"/>
                </a:lnTo>
                <a:lnTo>
                  <a:pt x="320802" y="787908"/>
                </a:lnTo>
                <a:close/>
              </a:path>
              <a:path w="1706245" h="1623060">
                <a:moveTo>
                  <a:pt x="387858" y="787908"/>
                </a:moveTo>
                <a:lnTo>
                  <a:pt x="386334" y="784098"/>
                </a:lnTo>
                <a:lnTo>
                  <a:pt x="383286" y="782574"/>
                </a:lnTo>
                <a:lnTo>
                  <a:pt x="354330" y="782574"/>
                </a:lnTo>
                <a:lnTo>
                  <a:pt x="351282" y="784098"/>
                </a:lnTo>
                <a:lnTo>
                  <a:pt x="349758" y="787908"/>
                </a:lnTo>
                <a:lnTo>
                  <a:pt x="351282" y="790956"/>
                </a:lnTo>
                <a:lnTo>
                  <a:pt x="354330" y="792480"/>
                </a:lnTo>
                <a:lnTo>
                  <a:pt x="383286" y="792480"/>
                </a:lnTo>
                <a:lnTo>
                  <a:pt x="386334" y="790956"/>
                </a:lnTo>
                <a:lnTo>
                  <a:pt x="387858" y="787908"/>
                </a:lnTo>
                <a:close/>
              </a:path>
              <a:path w="1706245" h="1623060">
                <a:moveTo>
                  <a:pt x="454152" y="787908"/>
                </a:moveTo>
                <a:lnTo>
                  <a:pt x="453390" y="784098"/>
                </a:lnTo>
                <a:lnTo>
                  <a:pt x="449580" y="782574"/>
                </a:lnTo>
                <a:lnTo>
                  <a:pt x="421386" y="782574"/>
                </a:lnTo>
                <a:lnTo>
                  <a:pt x="417576" y="784098"/>
                </a:lnTo>
                <a:lnTo>
                  <a:pt x="416052" y="787908"/>
                </a:lnTo>
                <a:lnTo>
                  <a:pt x="417576" y="790956"/>
                </a:lnTo>
                <a:lnTo>
                  <a:pt x="421386" y="792480"/>
                </a:lnTo>
                <a:lnTo>
                  <a:pt x="449580" y="792480"/>
                </a:lnTo>
                <a:lnTo>
                  <a:pt x="453390" y="790956"/>
                </a:lnTo>
                <a:lnTo>
                  <a:pt x="454152" y="787908"/>
                </a:lnTo>
                <a:close/>
              </a:path>
              <a:path w="1706245" h="1623060">
                <a:moveTo>
                  <a:pt x="521208" y="787908"/>
                </a:moveTo>
                <a:lnTo>
                  <a:pt x="519684" y="784098"/>
                </a:lnTo>
                <a:lnTo>
                  <a:pt x="516636" y="782574"/>
                </a:lnTo>
                <a:lnTo>
                  <a:pt x="487680" y="782574"/>
                </a:lnTo>
                <a:lnTo>
                  <a:pt x="484632" y="784098"/>
                </a:lnTo>
                <a:lnTo>
                  <a:pt x="483108" y="787908"/>
                </a:lnTo>
                <a:lnTo>
                  <a:pt x="484632" y="790956"/>
                </a:lnTo>
                <a:lnTo>
                  <a:pt x="487680" y="792480"/>
                </a:lnTo>
                <a:lnTo>
                  <a:pt x="516636" y="792480"/>
                </a:lnTo>
                <a:lnTo>
                  <a:pt x="519684" y="790956"/>
                </a:lnTo>
                <a:lnTo>
                  <a:pt x="521208" y="787908"/>
                </a:lnTo>
                <a:close/>
              </a:path>
              <a:path w="1706245" h="1623060">
                <a:moveTo>
                  <a:pt x="587502" y="787908"/>
                </a:moveTo>
                <a:lnTo>
                  <a:pt x="586740" y="784098"/>
                </a:lnTo>
                <a:lnTo>
                  <a:pt x="582930" y="782574"/>
                </a:lnTo>
                <a:lnTo>
                  <a:pt x="554736" y="782574"/>
                </a:lnTo>
                <a:lnTo>
                  <a:pt x="550926" y="784098"/>
                </a:lnTo>
                <a:lnTo>
                  <a:pt x="549402" y="787908"/>
                </a:lnTo>
                <a:lnTo>
                  <a:pt x="550926" y="790956"/>
                </a:lnTo>
                <a:lnTo>
                  <a:pt x="554736" y="792480"/>
                </a:lnTo>
                <a:lnTo>
                  <a:pt x="582930" y="792480"/>
                </a:lnTo>
                <a:lnTo>
                  <a:pt x="586740" y="790956"/>
                </a:lnTo>
                <a:lnTo>
                  <a:pt x="587502" y="787908"/>
                </a:lnTo>
                <a:close/>
              </a:path>
              <a:path w="1706245" h="1623060">
                <a:moveTo>
                  <a:pt x="654558" y="787908"/>
                </a:moveTo>
                <a:lnTo>
                  <a:pt x="653034" y="784098"/>
                </a:lnTo>
                <a:lnTo>
                  <a:pt x="649986" y="782574"/>
                </a:lnTo>
                <a:lnTo>
                  <a:pt x="621030" y="782574"/>
                </a:lnTo>
                <a:lnTo>
                  <a:pt x="617982" y="784098"/>
                </a:lnTo>
                <a:lnTo>
                  <a:pt x="616458" y="787908"/>
                </a:lnTo>
                <a:lnTo>
                  <a:pt x="617982" y="790956"/>
                </a:lnTo>
                <a:lnTo>
                  <a:pt x="621030" y="792480"/>
                </a:lnTo>
                <a:lnTo>
                  <a:pt x="649986" y="792480"/>
                </a:lnTo>
                <a:lnTo>
                  <a:pt x="653034" y="790956"/>
                </a:lnTo>
                <a:lnTo>
                  <a:pt x="654558" y="787908"/>
                </a:lnTo>
                <a:close/>
              </a:path>
              <a:path w="1706245" h="1623060">
                <a:moveTo>
                  <a:pt x="720852" y="787908"/>
                </a:moveTo>
                <a:lnTo>
                  <a:pt x="720090" y="784098"/>
                </a:lnTo>
                <a:lnTo>
                  <a:pt x="716280" y="782574"/>
                </a:lnTo>
                <a:lnTo>
                  <a:pt x="688086" y="782574"/>
                </a:lnTo>
                <a:lnTo>
                  <a:pt x="684276" y="784098"/>
                </a:lnTo>
                <a:lnTo>
                  <a:pt x="682752" y="787908"/>
                </a:lnTo>
                <a:lnTo>
                  <a:pt x="684276" y="790956"/>
                </a:lnTo>
                <a:lnTo>
                  <a:pt x="688086" y="792480"/>
                </a:lnTo>
                <a:lnTo>
                  <a:pt x="716280" y="792480"/>
                </a:lnTo>
                <a:lnTo>
                  <a:pt x="720090" y="790956"/>
                </a:lnTo>
                <a:lnTo>
                  <a:pt x="720852" y="787908"/>
                </a:lnTo>
                <a:close/>
              </a:path>
              <a:path w="1706245" h="1623060">
                <a:moveTo>
                  <a:pt x="787908" y="787907"/>
                </a:moveTo>
                <a:lnTo>
                  <a:pt x="786384" y="784097"/>
                </a:lnTo>
                <a:lnTo>
                  <a:pt x="783336" y="782574"/>
                </a:lnTo>
                <a:lnTo>
                  <a:pt x="754380" y="782574"/>
                </a:lnTo>
                <a:lnTo>
                  <a:pt x="751332" y="784097"/>
                </a:lnTo>
                <a:lnTo>
                  <a:pt x="749808" y="787907"/>
                </a:lnTo>
                <a:lnTo>
                  <a:pt x="751332" y="790955"/>
                </a:lnTo>
                <a:lnTo>
                  <a:pt x="754380" y="792480"/>
                </a:lnTo>
                <a:lnTo>
                  <a:pt x="783336" y="792480"/>
                </a:lnTo>
                <a:lnTo>
                  <a:pt x="786384" y="790955"/>
                </a:lnTo>
                <a:lnTo>
                  <a:pt x="787908" y="787907"/>
                </a:lnTo>
                <a:close/>
              </a:path>
              <a:path w="1706245" h="1623060">
                <a:moveTo>
                  <a:pt x="854202" y="787907"/>
                </a:moveTo>
                <a:lnTo>
                  <a:pt x="853440" y="784097"/>
                </a:lnTo>
                <a:lnTo>
                  <a:pt x="849630" y="782574"/>
                </a:lnTo>
                <a:lnTo>
                  <a:pt x="821436" y="782574"/>
                </a:lnTo>
                <a:lnTo>
                  <a:pt x="817626" y="784097"/>
                </a:lnTo>
                <a:lnTo>
                  <a:pt x="816102" y="787907"/>
                </a:lnTo>
                <a:lnTo>
                  <a:pt x="817626" y="790955"/>
                </a:lnTo>
                <a:lnTo>
                  <a:pt x="821436" y="792480"/>
                </a:lnTo>
                <a:lnTo>
                  <a:pt x="849630" y="792480"/>
                </a:lnTo>
                <a:lnTo>
                  <a:pt x="853440" y="790955"/>
                </a:lnTo>
                <a:lnTo>
                  <a:pt x="854202" y="787907"/>
                </a:lnTo>
                <a:close/>
              </a:path>
              <a:path w="1706245" h="1623060">
                <a:moveTo>
                  <a:pt x="921258" y="787907"/>
                </a:moveTo>
                <a:lnTo>
                  <a:pt x="919734" y="784097"/>
                </a:lnTo>
                <a:lnTo>
                  <a:pt x="916686" y="782574"/>
                </a:lnTo>
                <a:lnTo>
                  <a:pt x="887730" y="782574"/>
                </a:lnTo>
                <a:lnTo>
                  <a:pt x="884682" y="784097"/>
                </a:lnTo>
                <a:lnTo>
                  <a:pt x="883158" y="787907"/>
                </a:lnTo>
                <a:lnTo>
                  <a:pt x="884682" y="790955"/>
                </a:lnTo>
                <a:lnTo>
                  <a:pt x="887730" y="792480"/>
                </a:lnTo>
                <a:lnTo>
                  <a:pt x="916686" y="792480"/>
                </a:lnTo>
                <a:lnTo>
                  <a:pt x="919734" y="790955"/>
                </a:lnTo>
                <a:lnTo>
                  <a:pt x="921258" y="787907"/>
                </a:lnTo>
                <a:close/>
              </a:path>
              <a:path w="1706245" h="1623060">
                <a:moveTo>
                  <a:pt x="987552" y="787907"/>
                </a:moveTo>
                <a:lnTo>
                  <a:pt x="986790" y="784097"/>
                </a:lnTo>
                <a:lnTo>
                  <a:pt x="982980" y="782574"/>
                </a:lnTo>
                <a:lnTo>
                  <a:pt x="954786" y="782574"/>
                </a:lnTo>
                <a:lnTo>
                  <a:pt x="950976" y="784097"/>
                </a:lnTo>
                <a:lnTo>
                  <a:pt x="949452" y="787907"/>
                </a:lnTo>
                <a:lnTo>
                  <a:pt x="950976" y="790955"/>
                </a:lnTo>
                <a:lnTo>
                  <a:pt x="954786" y="792480"/>
                </a:lnTo>
                <a:lnTo>
                  <a:pt x="982980" y="792480"/>
                </a:lnTo>
                <a:lnTo>
                  <a:pt x="986790" y="790955"/>
                </a:lnTo>
                <a:lnTo>
                  <a:pt x="987552" y="787907"/>
                </a:lnTo>
                <a:close/>
              </a:path>
              <a:path w="1706245" h="1623060">
                <a:moveTo>
                  <a:pt x="1054608" y="787907"/>
                </a:moveTo>
                <a:lnTo>
                  <a:pt x="1053084" y="784097"/>
                </a:lnTo>
                <a:lnTo>
                  <a:pt x="1050036" y="782574"/>
                </a:lnTo>
                <a:lnTo>
                  <a:pt x="1021080" y="782574"/>
                </a:lnTo>
                <a:lnTo>
                  <a:pt x="1018032" y="784097"/>
                </a:lnTo>
                <a:lnTo>
                  <a:pt x="1016508" y="787907"/>
                </a:lnTo>
                <a:lnTo>
                  <a:pt x="1018032" y="790955"/>
                </a:lnTo>
                <a:lnTo>
                  <a:pt x="1021080" y="792480"/>
                </a:lnTo>
                <a:lnTo>
                  <a:pt x="1050036" y="792480"/>
                </a:lnTo>
                <a:lnTo>
                  <a:pt x="1053084" y="790955"/>
                </a:lnTo>
                <a:lnTo>
                  <a:pt x="1054608" y="787907"/>
                </a:lnTo>
                <a:close/>
              </a:path>
              <a:path w="1706245" h="1623060">
                <a:moveTo>
                  <a:pt x="1120902" y="787907"/>
                </a:moveTo>
                <a:lnTo>
                  <a:pt x="1120140" y="784097"/>
                </a:lnTo>
                <a:lnTo>
                  <a:pt x="1116330" y="782574"/>
                </a:lnTo>
                <a:lnTo>
                  <a:pt x="1088136" y="782574"/>
                </a:lnTo>
                <a:lnTo>
                  <a:pt x="1084326" y="784097"/>
                </a:lnTo>
                <a:lnTo>
                  <a:pt x="1082802" y="787907"/>
                </a:lnTo>
                <a:lnTo>
                  <a:pt x="1084326" y="790955"/>
                </a:lnTo>
                <a:lnTo>
                  <a:pt x="1088136" y="792480"/>
                </a:lnTo>
                <a:lnTo>
                  <a:pt x="1116330" y="792480"/>
                </a:lnTo>
                <a:lnTo>
                  <a:pt x="1120140" y="790955"/>
                </a:lnTo>
                <a:lnTo>
                  <a:pt x="1120902" y="787907"/>
                </a:lnTo>
                <a:close/>
              </a:path>
              <a:path w="1706245" h="1623060">
                <a:moveTo>
                  <a:pt x="1187958" y="787907"/>
                </a:moveTo>
                <a:lnTo>
                  <a:pt x="1186434" y="784097"/>
                </a:lnTo>
                <a:lnTo>
                  <a:pt x="1183386" y="782574"/>
                </a:lnTo>
                <a:lnTo>
                  <a:pt x="1154430" y="782574"/>
                </a:lnTo>
                <a:lnTo>
                  <a:pt x="1151382" y="784097"/>
                </a:lnTo>
                <a:lnTo>
                  <a:pt x="1149858" y="787907"/>
                </a:lnTo>
                <a:lnTo>
                  <a:pt x="1151382" y="790955"/>
                </a:lnTo>
                <a:lnTo>
                  <a:pt x="1154430" y="792480"/>
                </a:lnTo>
                <a:lnTo>
                  <a:pt x="1183386" y="792480"/>
                </a:lnTo>
                <a:lnTo>
                  <a:pt x="1186434" y="790955"/>
                </a:lnTo>
                <a:lnTo>
                  <a:pt x="1187958" y="787907"/>
                </a:lnTo>
                <a:close/>
              </a:path>
              <a:path w="1706245" h="1623060">
                <a:moveTo>
                  <a:pt x="1254252" y="787907"/>
                </a:moveTo>
                <a:lnTo>
                  <a:pt x="1253490" y="784097"/>
                </a:lnTo>
                <a:lnTo>
                  <a:pt x="1249680" y="782574"/>
                </a:lnTo>
                <a:lnTo>
                  <a:pt x="1221486" y="782574"/>
                </a:lnTo>
                <a:lnTo>
                  <a:pt x="1217676" y="784097"/>
                </a:lnTo>
                <a:lnTo>
                  <a:pt x="1216152" y="787907"/>
                </a:lnTo>
                <a:lnTo>
                  <a:pt x="1217676" y="790955"/>
                </a:lnTo>
                <a:lnTo>
                  <a:pt x="1221486" y="792480"/>
                </a:lnTo>
                <a:lnTo>
                  <a:pt x="1249680" y="792480"/>
                </a:lnTo>
                <a:lnTo>
                  <a:pt x="1253490" y="790955"/>
                </a:lnTo>
                <a:lnTo>
                  <a:pt x="1254252" y="787907"/>
                </a:lnTo>
                <a:close/>
              </a:path>
              <a:path w="1706245" h="1623060">
                <a:moveTo>
                  <a:pt x="1321308" y="787907"/>
                </a:moveTo>
                <a:lnTo>
                  <a:pt x="1319784" y="784097"/>
                </a:lnTo>
                <a:lnTo>
                  <a:pt x="1316736" y="782574"/>
                </a:lnTo>
                <a:lnTo>
                  <a:pt x="1287780" y="782574"/>
                </a:lnTo>
                <a:lnTo>
                  <a:pt x="1284732" y="784097"/>
                </a:lnTo>
                <a:lnTo>
                  <a:pt x="1283208" y="787907"/>
                </a:lnTo>
                <a:lnTo>
                  <a:pt x="1284732" y="790955"/>
                </a:lnTo>
                <a:lnTo>
                  <a:pt x="1287780" y="792480"/>
                </a:lnTo>
                <a:lnTo>
                  <a:pt x="1316736" y="792480"/>
                </a:lnTo>
                <a:lnTo>
                  <a:pt x="1319784" y="790955"/>
                </a:lnTo>
                <a:lnTo>
                  <a:pt x="1321308" y="787907"/>
                </a:lnTo>
                <a:close/>
              </a:path>
              <a:path w="1706245" h="1623060">
                <a:moveTo>
                  <a:pt x="1387602" y="787907"/>
                </a:moveTo>
                <a:lnTo>
                  <a:pt x="1386840" y="784097"/>
                </a:lnTo>
                <a:lnTo>
                  <a:pt x="1383030" y="782574"/>
                </a:lnTo>
                <a:lnTo>
                  <a:pt x="1354836" y="782574"/>
                </a:lnTo>
                <a:lnTo>
                  <a:pt x="1351026" y="784097"/>
                </a:lnTo>
                <a:lnTo>
                  <a:pt x="1349502" y="787907"/>
                </a:lnTo>
                <a:lnTo>
                  <a:pt x="1351026" y="790955"/>
                </a:lnTo>
                <a:lnTo>
                  <a:pt x="1354836" y="792480"/>
                </a:lnTo>
                <a:lnTo>
                  <a:pt x="1383030" y="792480"/>
                </a:lnTo>
                <a:lnTo>
                  <a:pt x="1386840" y="790955"/>
                </a:lnTo>
                <a:lnTo>
                  <a:pt x="1387602" y="787907"/>
                </a:lnTo>
                <a:close/>
              </a:path>
              <a:path w="1706245" h="1623060">
                <a:moveTo>
                  <a:pt x="1454658" y="787907"/>
                </a:moveTo>
                <a:lnTo>
                  <a:pt x="1453134" y="784097"/>
                </a:lnTo>
                <a:lnTo>
                  <a:pt x="1450086" y="782574"/>
                </a:lnTo>
                <a:lnTo>
                  <a:pt x="1421130" y="782574"/>
                </a:lnTo>
                <a:lnTo>
                  <a:pt x="1418082" y="784097"/>
                </a:lnTo>
                <a:lnTo>
                  <a:pt x="1416558" y="787907"/>
                </a:lnTo>
                <a:lnTo>
                  <a:pt x="1418082" y="790955"/>
                </a:lnTo>
                <a:lnTo>
                  <a:pt x="1421130" y="792480"/>
                </a:lnTo>
                <a:lnTo>
                  <a:pt x="1450086" y="792480"/>
                </a:lnTo>
                <a:lnTo>
                  <a:pt x="1453134" y="790955"/>
                </a:lnTo>
                <a:lnTo>
                  <a:pt x="1454658" y="787907"/>
                </a:lnTo>
                <a:close/>
              </a:path>
              <a:path w="1706245" h="1623060">
                <a:moveTo>
                  <a:pt x="1491996" y="816863"/>
                </a:moveTo>
                <a:lnTo>
                  <a:pt x="1491996" y="787907"/>
                </a:lnTo>
                <a:lnTo>
                  <a:pt x="1490472" y="784860"/>
                </a:lnTo>
                <a:lnTo>
                  <a:pt x="1487424" y="783335"/>
                </a:lnTo>
                <a:lnTo>
                  <a:pt x="1483614" y="784860"/>
                </a:lnTo>
                <a:lnTo>
                  <a:pt x="1482090" y="788669"/>
                </a:lnTo>
                <a:lnTo>
                  <a:pt x="1482852" y="816863"/>
                </a:lnTo>
                <a:lnTo>
                  <a:pt x="1484376" y="819911"/>
                </a:lnTo>
                <a:lnTo>
                  <a:pt x="1487424" y="821435"/>
                </a:lnTo>
                <a:lnTo>
                  <a:pt x="1490472" y="819911"/>
                </a:lnTo>
                <a:lnTo>
                  <a:pt x="1491996" y="816863"/>
                </a:lnTo>
                <a:close/>
              </a:path>
              <a:path w="1706245" h="1623060">
                <a:moveTo>
                  <a:pt x="1492758" y="883157"/>
                </a:moveTo>
                <a:lnTo>
                  <a:pt x="1491996" y="854963"/>
                </a:lnTo>
                <a:lnTo>
                  <a:pt x="1491234" y="851915"/>
                </a:lnTo>
                <a:lnTo>
                  <a:pt x="1487424" y="850391"/>
                </a:lnTo>
                <a:lnTo>
                  <a:pt x="1484376" y="851915"/>
                </a:lnTo>
                <a:lnTo>
                  <a:pt x="1482852" y="854963"/>
                </a:lnTo>
                <a:lnTo>
                  <a:pt x="1482852" y="883919"/>
                </a:lnTo>
                <a:lnTo>
                  <a:pt x="1484376" y="886967"/>
                </a:lnTo>
                <a:lnTo>
                  <a:pt x="1487424" y="888491"/>
                </a:lnTo>
                <a:lnTo>
                  <a:pt x="1491234" y="886967"/>
                </a:lnTo>
                <a:lnTo>
                  <a:pt x="1492758" y="883157"/>
                </a:lnTo>
                <a:close/>
              </a:path>
              <a:path w="1706245" h="1623060">
                <a:moveTo>
                  <a:pt x="1492758" y="950213"/>
                </a:moveTo>
                <a:lnTo>
                  <a:pt x="1492758" y="921257"/>
                </a:lnTo>
                <a:lnTo>
                  <a:pt x="1491234" y="918209"/>
                </a:lnTo>
                <a:lnTo>
                  <a:pt x="1488186" y="916685"/>
                </a:lnTo>
                <a:lnTo>
                  <a:pt x="1484376" y="918209"/>
                </a:lnTo>
                <a:lnTo>
                  <a:pt x="1482852" y="922019"/>
                </a:lnTo>
                <a:lnTo>
                  <a:pt x="1483614" y="950213"/>
                </a:lnTo>
                <a:lnTo>
                  <a:pt x="1484376" y="953261"/>
                </a:lnTo>
                <a:lnTo>
                  <a:pt x="1488186" y="954785"/>
                </a:lnTo>
                <a:lnTo>
                  <a:pt x="1491234" y="953261"/>
                </a:lnTo>
                <a:lnTo>
                  <a:pt x="1492758" y="950213"/>
                </a:lnTo>
                <a:close/>
              </a:path>
              <a:path w="1706245" h="1623060">
                <a:moveTo>
                  <a:pt x="1493520" y="1016507"/>
                </a:moveTo>
                <a:lnTo>
                  <a:pt x="1492758" y="988313"/>
                </a:lnTo>
                <a:lnTo>
                  <a:pt x="1491996" y="985265"/>
                </a:lnTo>
                <a:lnTo>
                  <a:pt x="1488186" y="983741"/>
                </a:lnTo>
                <a:lnTo>
                  <a:pt x="1485138" y="985265"/>
                </a:lnTo>
                <a:lnTo>
                  <a:pt x="1483614" y="988313"/>
                </a:lnTo>
                <a:lnTo>
                  <a:pt x="1483614" y="1017269"/>
                </a:lnTo>
                <a:lnTo>
                  <a:pt x="1485138" y="1020317"/>
                </a:lnTo>
                <a:lnTo>
                  <a:pt x="1488186" y="1021841"/>
                </a:lnTo>
                <a:lnTo>
                  <a:pt x="1491996" y="1020317"/>
                </a:lnTo>
                <a:lnTo>
                  <a:pt x="1493520" y="1016507"/>
                </a:lnTo>
                <a:close/>
              </a:path>
              <a:path w="1706245" h="1623060">
                <a:moveTo>
                  <a:pt x="1493520" y="1083564"/>
                </a:moveTo>
                <a:lnTo>
                  <a:pt x="1493520" y="1054608"/>
                </a:lnTo>
                <a:lnTo>
                  <a:pt x="1491996" y="1051559"/>
                </a:lnTo>
                <a:lnTo>
                  <a:pt x="1488948" y="1050036"/>
                </a:lnTo>
                <a:lnTo>
                  <a:pt x="1485138" y="1051559"/>
                </a:lnTo>
                <a:lnTo>
                  <a:pt x="1483614" y="1055370"/>
                </a:lnTo>
                <a:lnTo>
                  <a:pt x="1484376" y="1083564"/>
                </a:lnTo>
                <a:lnTo>
                  <a:pt x="1485138" y="1086611"/>
                </a:lnTo>
                <a:lnTo>
                  <a:pt x="1488948" y="1088136"/>
                </a:lnTo>
                <a:lnTo>
                  <a:pt x="1491996" y="1086611"/>
                </a:lnTo>
                <a:lnTo>
                  <a:pt x="1493520" y="1083564"/>
                </a:lnTo>
                <a:close/>
              </a:path>
              <a:path w="1706245" h="1623060">
                <a:moveTo>
                  <a:pt x="1494282" y="1149858"/>
                </a:moveTo>
                <a:lnTo>
                  <a:pt x="1493520" y="1121664"/>
                </a:lnTo>
                <a:lnTo>
                  <a:pt x="1491996" y="1118615"/>
                </a:lnTo>
                <a:lnTo>
                  <a:pt x="1488948" y="1117092"/>
                </a:lnTo>
                <a:lnTo>
                  <a:pt x="1485900" y="1118615"/>
                </a:lnTo>
                <a:lnTo>
                  <a:pt x="1484376" y="1121664"/>
                </a:lnTo>
                <a:lnTo>
                  <a:pt x="1484376" y="1150620"/>
                </a:lnTo>
                <a:lnTo>
                  <a:pt x="1485900" y="1153667"/>
                </a:lnTo>
                <a:lnTo>
                  <a:pt x="1488948" y="1155192"/>
                </a:lnTo>
                <a:lnTo>
                  <a:pt x="1492758" y="1153667"/>
                </a:lnTo>
                <a:lnTo>
                  <a:pt x="1494282" y="1149858"/>
                </a:lnTo>
                <a:close/>
              </a:path>
              <a:path w="1706245" h="1623060">
                <a:moveTo>
                  <a:pt x="1494282" y="1216914"/>
                </a:moveTo>
                <a:lnTo>
                  <a:pt x="1494282" y="1187958"/>
                </a:lnTo>
                <a:lnTo>
                  <a:pt x="1492758" y="1184909"/>
                </a:lnTo>
                <a:lnTo>
                  <a:pt x="1489710" y="1183386"/>
                </a:lnTo>
                <a:lnTo>
                  <a:pt x="1485900" y="1184909"/>
                </a:lnTo>
                <a:lnTo>
                  <a:pt x="1484376" y="1188720"/>
                </a:lnTo>
                <a:lnTo>
                  <a:pt x="1485138" y="1216914"/>
                </a:lnTo>
                <a:lnTo>
                  <a:pt x="1485900" y="1219961"/>
                </a:lnTo>
                <a:lnTo>
                  <a:pt x="1489710" y="1221486"/>
                </a:lnTo>
                <a:lnTo>
                  <a:pt x="1492758" y="1219961"/>
                </a:lnTo>
                <a:lnTo>
                  <a:pt x="1494282" y="1216914"/>
                </a:lnTo>
                <a:close/>
              </a:path>
              <a:path w="1706245" h="1623060">
                <a:moveTo>
                  <a:pt x="1494282" y="1283208"/>
                </a:moveTo>
                <a:lnTo>
                  <a:pt x="1494282" y="1255014"/>
                </a:lnTo>
                <a:lnTo>
                  <a:pt x="1492758" y="1251965"/>
                </a:lnTo>
                <a:lnTo>
                  <a:pt x="1489710" y="1250442"/>
                </a:lnTo>
                <a:lnTo>
                  <a:pt x="1486662" y="1251965"/>
                </a:lnTo>
                <a:lnTo>
                  <a:pt x="1485138" y="1255014"/>
                </a:lnTo>
                <a:lnTo>
                  <a:pt x="1485138" y="1283970"/>
                </a:lnTo>
                <a:lnTo>
                  <a:pt x="1486662" y="1287017"/>
                </a:lnTo>
                <a:lnTo>
                  <a:pt x="1489710" y="1288542"/>
                </a:lnTo>
                <a:lnTo>
                  <a:pt x="1493520" y="1287017"/>
                </a:lnTo>
                <a:lnTo>
                  <a:pt x="1494282" y="1283208"/>
                </a:lnTo>
                <a:close/>
              </a:path>
              <a:path w="1706245" h="1623060">
                <a:moveTo>
                  <a:pt x="1495044" y="1350264"/>
                </a:moveTo>
                <a:lnTo>
                  <a:pt x="1495044" y="1321308"/>
                </a:lnTo>
                <a:lnTo>
                  <a:pt x="1493520" y="1318259"/>
                </a:lnTo>
                <a:lnTo>
                  <a:pt x="1489710" y="1316736"/>
                </a:lnTo>
                <a:lnTo>
                  <a:pt x="1486662" y="1318259"/>
                </a:lnTo>
                <a:lnTo>
                  <a:pt x="1485138" y="1322070"/>
                </a:lnTo>
                <a:lnTo>
                  <a:pt x="1485138" y="1350264"/>
                </a:lnTo>
                <a:lnTo>
                  <a:pt x="1486662" y="1353311"/>
                </a:lnTo>
                <a:lnTo>
                  <a:pt x="1490472" y="1354836"/>
                </a:lnTo>
                <a:lnTo>
                  <a:pt x="1493520" y="1353311"/>
                </a:lnTo>
                <a:lnTo>
                  <a:pt x="1495044" y="1350264"/>
                </a:lnTo>
                <a:close/>
              </a:path>
              <a:path w="1706245" h="1623060">
                <a:moveTo>
                  <a:pt x="1495044" y="1416558"/>
                </a:moveTo>
                <a:lnTo>
                  <a:pt x="1495044" y="1388364"/>
                </a:lnTo>
                <a:lnTo>
                  <a:pt x="1493520" y="1384553"/>
                </a:lnTo>
                <a:lnTo>
                  <a:pt x="1490472" y="1383792"/>
                </a:lnTo>
                <a:lnTo>
                  <a:pt x="1486662" y="1385315"/>
                </a:lnTo>
                <a:lnTo>
                  <a:pt x="1485900" y="1388364"/>
                </a:lnTo>
                <a:lnTo>
                  <a:pt x="1485900" y="1417320"/>
                </a:lnTo>
                <a:lnTo>
                  <a:pt x="1487424" y="1420367"/>
                </a:lnTo>
                <a:lnTo>
                  <a:pt x="1490472" y="1421892"/>
                </a:lnTo>
                <a:lnTo>
                  <a:pt x="1494282" y="1420367"/>
                </a:lnTo>
                <a:lnTo>
                  <a:pt x="1495044" y="1416558"/>
                </a:lnTo>
                <a:close/>
              </a:path>
              <a:path w="1706245" h="1623060">
                <a:moveTo>
                  <a:pt x="1495806" y="1483614"/>
                </a:moveTo>
                <a:lnTo>
                  <a:pt x="1495806" y="1454658"/>
                </a:lnTo>
                <a:lnTo>
                  <a:pt x="1494282" y="1451609"/>
                </a:lnTo>
                <a:lnTo>
                  <a:pt x="1490472" y="1450086"/>
                </a:lnTo>
                <a:lnTo>
                  <a:pt x="1487424" y="1451609"/>
                </a:lnTo>
                <a:lnTo>
                  <a:pt x="1485900" y="1455420"/>
                </a:lnTo>
                <a:lnTo>
                  <a:pt x="1485900" y="1483614"/>
                </a:lnTo>
                <a:lnTo>
                  <a:pt x="1487424" y="1486661"/>
                </a:lnTo>
                <a:lnTo>
                  <a:pt x="1491234" y="1488186"/>
                </a:lnTo>
                <a:lnTo>
                  <a:pt x="1494282" y="1486661"/>
                </a:lnTo>
                <a:lnTo>
                  <a:pt x="1495806" y="1483614"/>
                </a:lnTo>
                <a:close/>
              </a:path>
              <a:path w="1706245" h="1623060">
                <a:moveTo>
                  <a:pt x="1495806" y="1549908"/>
                </a:moveTo>
                <a:lnTo>
                  <a:pt x="1495806" y="1521714"/>
                </a:lnTo>
                <a:lnTo>
                  <a:pt x="1494282" y="1517903"/>
                </a:lnTo>
                <a:lnTo>
                  <a:pt x="1491234" y="1517142"/>
                </a:lnTo>
                <a:lnTo>
                  <a:pt x="1487424" y="1518665"/>
                </a:lnTo>
                <a:lnTo>
                  <a:pt x="1486662" y="1521714"/>
                </a:lnTo>
                <a:lnTo>
                  <a:pt x="1486662" y="1550670"/>
                </a:lnTo>
                <a:lnTo>
                  <a:pt x="1488186" y="1553717"/>
                </a:lnTo>
                <a:lnTo>
                  <a:pt x="1491234" y="1555242"/>
                </a:lnTo>
                <a:lnTo>
                  <a:pt x="1495044" y="1553717"/>
                </a:lnTo>
                <a:lnTo>
                  <a:pt x="1495806" y="1549908"/>
                </a:lnTo>
                <a:close/>
              </a:path>
              <a:path w="1706245" h="1623060">
                <a:moveTo>
                  <a:pt x="1548384" y="1562861"/>
                </a:moveTo>
                <a:lnTo>
                  <a:pt x="1546860" y="1559814"/>
                </a:lnTo>
                <a:lnTo>
                  <a:pt x="1543812" y="1558289"/>
                </a:lnTo>
                <a:lnTo>
                  <a:pt x="1514856" y="1559052"/>
                </a:lnTo>
                <a:lnTo>
                  <a:pt x="1511808" y="1560575"/>
                </a:lnTo>
                <a:lnTo>
                  <a:pt x="1510284" y="1564386"/>
                </a:lnTo>
                <a:lnTo>
                  <a:pt x="1511808" y="1567433"/>
                </a:lnTo>
                <a:lnTo>
                  <a:pt x="1515618" y="1568958"/>
                </a:lnTo>
                <a:lnTo>
                  <a:pt x="1543812" y="1568195"/>
                </a:lnTo>
                <a:lnTo>
                  <a:pt x="1547622" y="1566671"/>
                </a:lnTo>
                <a:lnTo>
                  <a:pt x="1548384" y="1562861"/>
                </a:lnTo>
                <a:close/>
              </a:path>
              <a:path w="1706245" h="1623060">
                <a:moveTo>
                  <a:pt x="1615440" y="1561337"/>
                </a:moveTo>
                <a:lnTo>
                  <a:pt x="1613916" y="1557527"/>
                </a:lnTo>
                <a:lnTo>
                  <a:pt x="1610106" y="1556765"/>
                </a:lnTo>
                <a:lnTo>
                  <a:pt x="1581912" y="1557527"/>
                </a:lnTo>
                <a:lnTo>
                  <a:pt x="1578102" y="1559052"/>
                </a:lnTo>
                <a:lnTo>
                  <a:pt x="1577340" y="1562099"/>
                </a:lnTo>
                <a:lnTo>
                  <a:pt x="1578864" y="1565909"/>
                </a:lnTo>
                <a:lnTo>
                  <a:pt x="1581912" y="1566671"/>
                </a:lnTo>
                <a:lnTo>
                  <a:pt x="1610868" y="1565909"/>
                </a:lnTo>
                <a:lnTo>
                  <a:pt x="1613916" y="1564386"/>
                </a:lnTo>
                <a:lnTo>
                  <a:pt x="1615440" y="1561337"/>
                </a:lnTo>
                <a:close/>
              </a:path>
              <a:path w="1706245" h="1623060">
                <a:moveTo>
                  <a:pt x="1706118" y="1556302"/>
                </a:moveTo>
                <a:lnTo>
                  <a:pt x="1696371" y="1518486"/>
                </a:lnTo>
                <a:lnTo>
                  <a:pt x="1666494" y="1496567"/>
                </a:lnTo>
                <a:lnTo>
                  <a:pt x="1658874" y="1498092"/>
                </a:lnTo>
                <a:lnTo>
                  <a:pt x="1632940" y="1532844"/>
                </a:lnTo>
                <a:lnTo>
                  <a:pt x="1630112" y="1559370"/>
                </a:lnTo>
                <a:lnTo>
                  <a:pt x="1631264" y="1572982"/>
                </a:lnTo>
                <a:lnTo>
                  <a:pt x="1634101" y="1586085"/>
                </a:lnTo>
                <a:lnTo>
                  <a:pt x="1638605" y="1598124"/>
                </a:lnTo>
                <a:lnTo>
                  <a:pt x="1643634" y="1606643"/>
                </a:lnTo>
                <a:lnTo>
                  <a:pt x="1643634" y="1560575"/>
                </a:lnTo>
                <a:lnTo>
                  <a:pt x="1645158" y="1556765"/>
                </a:lnTo>
                <a:lnTo>
                  <a:pt x="1648206" y="1555242"/>
                </a:lnTo>
                <a:lnTo>
                  <a:pt x="1668018" y="1555242"/>
                </a:lnTo>
                <a:lnTo>
                  <a:pt x="1671828" y="1556003"/>
                </a:lnTo>
                <a:lnTo>
                  <a:pt x="1672590" y="1559814"/>
                </a:lnTo>
                <a:lnTo>
                  <a:pt x="1672590" y="1622574"/>
                </a:lnTo>
                <a:lnTo>
                  <a:pt x="1678292" y="1621363"/>
                </a:lnTo>
                <a:lnTo>
                  <a:pt x="1704079" y="1583126"/>
                </a:lnTo>
                <a:lnTo>
                  <a:pt x="1705975" y="1569910"/>
                </a:lnTo>
                <a:lnTo>
                  <a:pt x="1706118" y="1556302"/>
                </a:lnTo>
                <a:close/>
              </a:path>
              <a:path w="1706245" h="1623060">
                <a:moveTo>
                  <a:pt x="1672590" y="1559814"/>
                </a:moveTo>
                <a:lnTo>
                  <a:pt x="1671828" y="1556003"/>
                </a:lnTo>
                <a:lnTo>
                  <a:pt x="1668018" y="1555242"/>
                </a:lnTo>
                <a:lnTo>
                  <a:pt x="1648206" y="1555242"/>
                </a:lnTo>
                <a:lnTo>
                  <a:pt x="1645158" y="1556765"/>
                </a:lnTo>
                <a:lnTo>
                  <a:pt x="1643634" y="1560575"/>
                </a:lnTo>
                <a:lnTo>
                  <a:pt x="1645158" y="1563623"/>
                </a:lnTo>
                <a:lnTo>
                  <a:pt x="1648968" y="1565148"/>
                </a:lnTo>
                <a:lnTo>
                  <a:pt x="1668018" y="1564386"/>
                </a:lnTo>
                <a:lnTo>
                  <a:pt x="1671828" y="1562861"/>
                </a:lnTo>
                <a:lnTo>
                  <a:pt x="1672590" y="1559814"/>
                </a:lnTo>
                <a:close/>
              </a:path>
              <a:path w="1706245" h="1623060">
                <a:moveTo>
                  <a:pt x="1672590" y="1622574"/>
                </a:moveTo>
                <a:lnTo>
                  <a:pt x="1672590" y="1559814"/>
                </a:lnTo>
                <a:lnTo>
                  <a:pt x="1671828" y="1562861"/>
                </a:lnTo>
                <a:lnTo>
                  <a:pt x="1668018" y="1564386"/>
                </a:lnTo>
                <a:lnTo>
                  <a:pt x="1648968" y="1565148"/>
                </a:lnTo>
                <a:lnTo>
                  <a:pt x="1645158" y="1563623"/>
                </a:lnTo>
                <a:lnTo>
                  <a:pt x="1643634" y="1560575"/>
                </a:lnTo>
                <a:lnTo>
                  <a:pt x="1643634" y="1606643"/>
                </a:lnTo>
                <a:lnTo>
                  <a:pt x="1644755" y="1608543"/>
                </a:lnTo>
                <a:lnTo>
                  <a:pt x="1652534" y="1616786"/>
                </a:lnTo>
                <a:lnTo>
                  <a:pt x="1661922" y="1622298"/>
                </a:lnTo>
                <a:lnTo>
                  <a:pt x="1670304" y="1623059"/>
                </a:lnTo>
                <a:lnTo>
                  <a:pt x="1672590" y="1622574"/>
                </a:lnTo>
                <a:close/>
              </a:path>
            </a:pathLst>
          </a:custGeom>
          <a:solidFill>
            <a:srgbClr val="3333CC"/>
          </a:solidFill>
        </p:spPr>
        <p:txBody>
          <a:bodyPr wrap="square" lIns="0" tIns="0" rIns="0" bIns="0" rtlCol="0"/>
          <a:lstStyle/>
          <a:p>
            <a:endParaRPr/>
          </a:p>
        </p:txBody>
      </p:sp>
      <p:sp>
        <p:nvSpPr>
          <p:cNvPr id="17" name="object 17"/>
          <p:cNvSpPr txBox="1"/>
          <p:nvPr/>
        </p:nvSpPr>
        <p:spPr>
          <a:xfrm>
            <a:off x="1241965" y="1871985"/>
            <a:ext cx="8355965" cy="1620957"/>
          </a:xfrm>
          <a:prstGeom prst="rect">
            <a:avLst/>
          </a:prstGeom>
        </p:spPr>
        <p:txBody>
          <a:bodyPr vert="horz" wrap="square" lIns="0" tIns="0" rIns="0" bIns="0" rtlCol="0">
            <a:spAutoFit/>
          </a:bodyPr>
          <a:lstStyle/>
          <a:p>
            <a:pPr marL="12700" marR="5080" algn="just">
              <a:lnSpc>
                <a:spcPct val="119900"/>
              </a:lnSpc>
              <a:spcBef>
                <a:spcPts val="30"/>
              </a:spcBef>
            </a:pPr>
            <a:r>
              <a:rPr sz="2000" b="1" spc="50" dirty="0" err="1">
                <a:latin typeface="微软雅黑"/>
                <a:cs typeface="微软雅黑"/>
              </a:rPr>
              <a:t>某企业要研</a:t>
            </a:r>
            <a:r>
              <a:rPr sz="2000" b="1" spc="45" dirty="0" err="1">
                <a:latin typeface="微软雅黑"/>
                <a:cs typeface="微软雅黑"/>
              </a:rPr>
              <a:t>发</a:t>
            </a:r>
            <a:r>
              <a:rPr sz="2000" b="1" spc="35" dirty="0" err="1">
                <a:latin typeface="微软雅黑"/>
                <a:cs typeface="微软雅黑"/>
              </a:rPr>
              <a:t>一</a:t>
            </a:r>
            <a:r>
              <a:rPr sz="2000" b="1" spc="45" dirty="0" err="1">
                <a:latin typeface="微软雅黑"/>
                <a:cs typeface="微软雅黑"/>
              </a:rPr>
              <a:t>仓</a:t>
            </a:r>
            <a:r>
              <a:rPr sz="2000" b="1" spc="35" dirty="0" err="1">
                <a:latin typeface="微软雅黑"/>
                <a:cs typeface="微软雅黑"/>
              </a:rPr>
              <a:t>储</a:t>
            </a:r>
            <a:r>
              <a:rPr sz="2000" b="1" spc="45" dirty="0" err="1">
                <a:latin typeface="微软雅黑"/>
                <a:cs typeface="微软雅黑"/>
              </a:rPr>
              <a:t>管</a:t>
            </a:r>
            <a:r>
              <a:rPr sz="2000" b="1" spc="35" dirty="0" err="1">
                <a:latin typeface="微软雅黑"/>
                <a:cs typeface="微软雅黑"/>
              </a:rPr>
              <a:t>理</a:t>
            </a:r>
            <a:r>
              <a:rPr sz="2000" b="1" spc="45" dirty="0" err="1">
                <a:latin typeface="微软雅黑"/>
                <a:cs typeface="微软雅黑"/>
              </a:rPr>
              <a:t>系</a:t>
            </a:r>
            <a:r>
              <a:rPr sz="2000" b="1" spc="35" dirty="0" err="1">
                <a:latin typeface="微软雅黑"/>
                <a:cs typeface="微软雅黑"/>
              </a:rPr>
              <a:t>统</a:t>
            </a:r>
            <a:r>
              <a:rPr sz="2000" b="1" spc="45" dirty="0" err="1">
                <a:latin typeface="微软雅黑"/>
                <a:cs typeface="微软雅黑"/>
              </a:rPr>
              <a:t>，</a:t>
            </a:r>
            <a:r>
              <a:rPr sz="2000" b="1" spc="35" dirty="0" err="1">
                <a:latin typeface="微软雅黑"/>
                <a:cs typeface="微软雅黑"/>
              </a:rPr>
              <a:t>要</a:t>
            </a:r>
            <a:r>
              <a:rPr sz="2000" b="1" spc="45" dirty="0" err="1">
                <a:latin typeface="微软雅黑"/>
                <a:cs typeface="微软雅黑"/>
              </a:rPr>
              <a:t>求</a:t>
            </a:r>
            <a:r>
              <a:rPr sz="2000" b="1" spc="35" dirty="0" err="1">
                <a:latin typeface="微软雅黑"/>
                <a:cs typeface="微软雅黑"/>
              </a:rPr>
              <a:t>：</a:t>
            </a:r>
            <a:r>
              <a:rPr sz="2000" b="1" spc="45" dirty="0" err="1">
                <a:latin typeface="微软雅黑"/>
                <a:cs typeface="微软雅黑"/>
              </a:rPr>
              <a:t>管</a:t>
            </a:r>
            <a:r>
              <a:rPr sz="2000" b="1" spc="35" dirty="0" err="1">
                <a:latin typeface="微软雅黑"/>
                <a:cs typeface="微软雅黑"/>
              </a:rPr>
              <a:t>理</a:t>
            </a:r>
            <a:r>
              <a:rPr sz="2000" b="1" spc="45" dirty="0" err="1">
                <a:latin typeface="微软雅黑"/>
                <a:cs typeface="微软雅黑"/>
              </a:rPr>
              <a:t>若</a:t>
            </a:r>
            <a:r>
              <a:rPr sz="2000" b="1" spc="35" dirty="0" err="1">
                <a:latin typeface="微软雅黑"/>
                <a:cs typeface="微软雅黑"/>
              </a:rPr>
              <a:t>干</a:t>
            </a:r>
            <a:r>
              <a:rPr sz="2000" b="1" spc="45" dirty="0" err="1">
                <a:latin typeface="微软雅黑"/>
                <a:cs typeface="微软雅黑"/>
              </a:rPr>
              <a:t>仓</a:t>
            </a:r>
            <a:r>
              <a:rPr sz="2000" b="1" spc="35" dirty="0" err="1">
                <a:latin typeface="微软雅黑"/>
                <a:cs typeface="微软雅黑"/>
              </a:rPr>
              <a:t>库</a:t>
            </a:r>
            <a:r>
              <a:rPr sz="2000" b="1" spc="45" dirty="0" err="1">
                <a:latin typeface="微软雅黑"/>
                <a:cs typeface="微软雅黑"/>
              </a:rPr>
              <a:t>及</a:t>
            </a:r>
            <a:r>
              <a:rPr sz="2000" b="1" spc="35" dirty="0" err="1">
                <a:latin typeface="微软雅黑"/>
                <a:cs typeface="微软雅黑"/>
              </a:rPr>
              <a:t>其</a:t>
            </a:r>
            <a:r>
              <a:rPr sz="2000" b="1" spc="45" dirty="0" err="1">
                <a:latin typeface="微软雅黑"/>
                <a:cs typeface="微软雅黑"/>
              </a:rPr>
              <a:t>物</a:t>
            </a:r>
            <a:r>
              <a:rPr sz="2000" b="1" spc="35" dirty="0" err="1">
                <a:latin typeface="微软雅黑"/>
                <a:cs typeface="微软雅黑"/>
              </a:rPr>
              <a:t>资</a:t>
            </a:r>
            <a:r>
              <a:rPr sz="2000" b="1" spc="45" dirty="0" err="1">
                <a:latin typeface="微软雅黑"/>
                <a:cs typeface="微软雅黑"/>
              </a:rPr>
              <a:t>的</a:t>
            </a:r>
            <a:r>
              <a:rPr sz="2000" b="1" spc="35" dirty="0" err="1">
                <a:latin typeface="微软雅黑"/>
                <a:cs typeface="微软雅黑"/>
              </a:rPr>
              <a:t>出</a:t>
            </a:r>
            <a:r>
              <a:rPr sz="2000" b="1" spc="50" dirty="0" err="1">
                <a:latin typeface="微软雅黑"/>
                <a:cs typeface="微软雅黑"/>
              </a:rPr>
              <a:t>库</a:t>
            </a:r>
            <a:r>
              <a:rPr sz="2000" b="1" spc="45" dirty="0" err="1">
                <a:latin typeface="微软雅黑"/>
                <a:cs typeface="微软雅黑"/>
              </a:rPr>
              <a:t>和</a:t>
            </a:r>
            <a:r>
              <a:rPr sz="2000" b="1" spc="-5" dirty="0" err="1">
                <a:latin typeface="微软雅黑"/>
                <a:cs typeface="微软雅黑"/>
              </a:rPr>
              <a:t>入</a:t>
            </a:r>
            <a:r>
              <a:rPr sz="2000" b="1" spc="-5" dirty="0">
                <a:latin typeface="微软雅黑"/>
                <a:cs typeface="微软雅黑"/>
              </a:rPr>
              <a:t> </a:t>
            </a:r>
            <a:r>
              <a:rPr sz="2000" b="1" spc="50" dirty="0">
                <a:latin typeface="微软雅黑"/>
                <a:cs typeface="微软雅黑"/>
              </a:rPr>
              <a:t>库，并填写</a:t>
            </a:r>
            <a:r>
              <a:rPr sz="2000" b="1" spc="45" dirty="0">
                <a:latin typeface="微软雅黑"/>
                <a:cs typeface="微软雅黑"/>
              </a:rPr>
              <a:t>入</a:t>
            </a:r>
            <a:r>
              <a:rPr sz="2000" b="1" spc="35" dirty="0">
                <a:latin typeface="微软雅黑"/>
                <a:cs typeface="微软雅黑"/>
              </a:rPr>
              <a:t>库</a:t>
            </a:r>
            <a:r>
              <a:rPr sz="2000" b="1" spc="45" dirty="0">
                <a:latin typeface="微软雅黑"/>
                <a:cs typeface="微软雅黑"/>
              </a:rPr>
              <a:t>单</a:t>
            </a:r>
            <a:r>
              <a:rPr sz="2000" b="1" spc="35" dirty="0">
                <a:latin typeface="微软雅黑"/>
                <a:cs typeface="微软雅黑"/>
              </a:rPr>
              <a:t>和</a:t>
            </a:r>
            <a:r>
              <a:rPr sz="2000" b="1" spc="45" dirty="0">
                <a:latin typeface="微软雅黑"/>
                <a:cs typeface="微软雅黑"/>
              </a:rPr>
              <a:t>出</a:t>
            </a:r>
            <a:r>
              <a:rPr sz="2000" b="1" spc="35" dirty="0">
                <a:latin typeface="微软雅黑"/>
                <a:cs typeface="微软雅黑"/>
              </a:rPr>
              <a:t>库</a:t>
            </a:r>
            <a:r>
              <a:rPr sz="2000" b="1" spc="45" dirty="0">
                <a:latin typeface="微软雅黑"/>
                <a:cs typeface="微软雅黑"/>
              </a:rPr>
              <a:t>单</a:t>
            </a:r>
            <a:r>
              <a:rPr sz="2000" b="1" spc="35" dirty="0">
                <a:latin typeface="微软雅黑"/>
                <a:cs typeface="微软雅黑"/>
              </a:rPr>
              <a:t>以</a:t>
            </a:r>
            <a:r>
              <a:rPr sz="2000" b="1" spc="45" dirty="0">
                <a:latin typeface="微软雅黑"/>
                <a:cs typeface="微软雅黑"/>
              </a:rPr>
              <a:t>及</a:t>
            </a:r>
            <a:r>
              <a:rPr sz="2000" b="1" spc="35" dirty="0">
                <a:latin typeface="微软雅黑"/>
                <a:cs typeface="微软雅黑"/>
              </a:rPr>
              <a:t>记</a:t>
            </a:r>
            <a:r>
              <a:rPr sz="2000" b="1" spc="45" dirty="0">
                <a:latin typeface="微软雅黑"/>
                <a:cs typeface="微软雅黑"/>
              </a:rPr>
              <a:t>录</a:t>
            </a:r>
            <a:r>
              <a:rPr sz="2000" b="1" spc="35" dirty="0">
                <a:latin typeface="微软雅黑"/>
                <a:cs typeface="微软雅黑"/>
              </a:rPr>
              <a:t>库</a:t>
            </a:r>
            <a:r>
              <a:rPr sz="2000" b="1" spc="45" dirty="0">
                <a:latin typeface="微软雅黑"/>
                <a:cs typeface="微软雅黑"/>
              </a:rPr>
              <a:t>存</a:t>
            </a:r>
            <a:r>
              <a:rPr sz="2000" b="1" spc="35" dirty="0">
                <a:latin typeface="微软雅黑"/>
                <a:cs typeface="微软雅黑"/>
              </a:rPr>
              <a:t>物</a:t>
            </a:r>
            <a:r>
              <a:rPr sz="2000" b="1" spc="45" dirty="0">
                <a:latin typeface="微软雅黑"/>
                <a:cs typeface="微软雅黑"/>
              </a:rPr>
              <a:t>资</a:t>
            </a:r>
            <a:r>
              <a:rPr sz="2000" b="1" spc="35" dirty="0">
                <a:latin typeface="微软雅黑"/>
                <a:cs typeface="微软雅黑"/>
              </a:rPr>
              <a:t>账</a:t>
            </a:r>
            <a:r>
              <a:rPr sz="2000" b="1" spc="45" dirty="0">
                <a:latin typeface="微软雅黑"/>
                <a:cs typeface="微软雅黑"/>
              </a:rPr>
              <a:t>，</a:t>
            </a:r>
            <a:r>
              <a:rPr sz="2000" b="1" spc="35" dirty="0">
                <a:latin typeface="微软雅黑"/>
                <a:cs typeface="微软雅黑"/>
              </a:rPr>
              <a:t>请</a:t>
            </a:r>
            <a:r>
              <a:rPr sz="2000" b="1" spc="45" dirty="0">
                <a:latin typeface="微软雅黑"/>
                <a:cs typeface="微软雅黑"/>
              </a:rPr>
              <a:t>针</a:t>
            </a:r>
            <a:r>
              <a:rPr sz="2000" b="1" spc="35" dirty="0">
                <a:latin typeface="微软雅黑"/>
                <a:cs typeface="微软雅黑"/>
              </a:rPr>
              <a:t>对</a:t>
            </a:r>
            <a:r>
              <a:rPr sz="2000" b="1" spc="45" dirty="0">
                <a:latin typeface="微软雅黑"/>
                <a:cs typeface="微软雅黑"/>
              </a:rPr>
              <a:t>此</a:t>
            </a:r>
            <a:r>
              <a:rPr sz="2000" b="1" spc="35" dirty="0">
                <a:latin typeface="微软雅黑"/>
                <a:cs typeface="微软雅黑"/>
              </a:rPr>
              <a:t>一</a:t>
            </a:r>
            <a:r>
              <a:rPr sz="2000" b="1" spc="45" dirty="0">
                <a:latin typeface="微软雅黑"/>
                <a:cs typeface="微软雅黑"/>
              </a:rPr>
              <a:t>需</a:t>
            </a:r>
            <a:r>
              <a:rPr sz="2000" b="1" spc="35" dirty="0">
                <a:latin typeface="微软雅黑"/>
                <a:cs typeface="微软雅黑"/>
              </a:rPr>
              <a:t>求</a:t>
            </a:r>
            <a:r>
              <a:rPr sz="2000" b="1" spc="50" dirty="0">
                <a:latin typeface="微软雅黑"/>
                <a:cs typeface="微软雅黑"/>
              </a:rPr>
              <a:t>，</a:t>
            </a:r>
            <a:r>
              <a:rPr sz="2000" b="1" spc="45" dirty="0">
                <a:latin typeface="微软雅黑"/>
                <a:cs typeface="微软雅黑"/>
              </a:rPr>
              <a:t>绘</a:t>
            </a:r>
            <a:r>
              <a:rPr sz="2000" b="1" spc="-5" dirty="0">
                <a:latin typeface="微软雅黑"/>
                <a:cs typeface="微软雅黑"/>
              </a:rPr>
              <a:t>制 IDEF1X图。</a:t>
            </a:r>
            <a:endParaRPr sz="2000" dirty="0">
              <a:latin typeface="微软雅黑"/>
              <a:cs typeface="微软雅黑"/>
            </a:endParaRPr>
          </a:p>
          <a:p>
            <a:pPr>
              <a:lnSpc>
                <a:spcPct val="100000"/>
              </a:lnSpc>
              <a:spcBef>
                <a:spcPts val="50"/>
              </a:spcBef>
            </a:pPr>
            <a:endParaRPr sz="1650" dirty="0">
              <a:latin typeface="Times New Roman"/>
              <a:cs typeface="Times New Roman"/>
            </a:endParaRPr>
          </a:p>
          <a:p>
            <a:pPr marL="230504" algn="ctr">
              <a:lnSpc>
                <a:spcPct val="100000"/>
              </a:lnSpc>
              <a:tabLst>
                <a:tab pos="2146935" algn="l"/>
              </a:tabLst>
            </a:pPr>
            <a:r>
              <a:rPr sz="1600" b="1" dirty="0">
                <a:latin typeface="微软雅黑"/>
                <a:cs typeface="微软雅黑"/>
              </a:rPr>
              <a:t>库房	物资</a:t>
            </a:r>
            <a:endParaRPr sz="1600" dirty="0">
              <a:latin typeface="微软雅黑"/>
              <a:cs typeface="微软雅黑"/>
            </a:endParaRPr>
          </a:p>
        </p:txBody>
      </p:sp>
      <p:sp>
        <p:nvSpPr>
          <p:cNvPr id="18" name="object 18"/>
          <p:cNvSpPr txBox="1"/>
          <p:nvPr/>
        </p:nvSpPr>
        <p:spPr>
          <a:xfrm>
            <a:off x="3991489" y="3485034"/>
            <a:ext cx="2651760" cy="203200"/>
          </a:xfrm>
          <a:prstGeom prst="rect">
            <a:avLst/>
          </a:prstGeom>
        </p:spPr>
        <p:txBody>
          <a:bodyPr vert="horz" wrap="square" lIns="0" tIns="0" rIns="0" bIns="0" rtlCol="0">
            <a:spAutoFit/>
          </a:bodyPr>
          <a:lstStyle/>
          <a:p>
            <a:pPr marL="12700">
              <a:lnSpc>
                <a:spcPct val="100000"/>
              </a:lnSpc>
              <a:tabLst>
                <a:tab pos="1927860" algn="l"/>
              </a:tabLst>
            </a:pPr>
            <a:r>
              <a:rPr sz="1400" b="1" spc="-5" dirty="0">
                <a:latin typeface="微软雅黑"/>
                <a:cs typeface="微软雅黑"/>
              </a:rPr>
              <a:t>库房编号	物资编码</a:t>
            </a:r>
            <a:endParaRPr sz="1400">
              <a:latin typeface="微软雅黑"/>
              <a:cs typeface="微软雅黑"/>
            </a:endParaRPr>
          </a:p>
        </p:txBody>
      </p:sp>
      <p:sp>
        <p:nvSpPr>
          <p:cNvPr id="19" name="object 19"/>
          <p:cNvSpPr txBox="1"/>
          <p:nvPr/>
        </p:nvSpPr>
        <p:spPr>
          <a:xfrm>
            <a:off x="4840357" y="4700228"/>
            <a:ext cx="1099820" cy="755015"/>
          </a:xfrm>
          <a:prstGeom prst="rect">
            <a:avLst/>
          </a:prstGeom>
        </p:spPr>
        <p:txBody>
          <a:bodyPr vert="horz" wrap="square" lIns="0" tIns="0" rIns="0" bIns="0" rtlCol="0">
            <a:spAutoFit/>
          </a:bodyPr>
          <a:lstStyle/>
          <a:p>
            <a:pPr marR="2540" algn="ctr">
              <a:lnSpc>
                <a:spcPct val="100000"/>
              </a:lnSpc>
            </a:pPr>
            <a:r>
              <a:rPr sz="1600" b="1" dirty="0">
                <a:latin typeface="微软雅黑"/>
                <a:cs typeface="微软雅黑"/>
              </a:rPr>
              <a:t>库存账</a:t>
            </a:r>
            <a:endParaRPr sz="1600">
              <a:latin typeface="微软雅黑"/>
              <a:cs typeface="微软雅黑"/>
            </a:endParaRPr>
          </a:p>
          <a:p>
            <a:pPr marL="12065" marR="5080" algn="ctr">
              <a:lnSpc>
                <a:spcPct val="100000"/>
              </a:lnSpc>
              <a:spcBef>
                <a:spcPts val="785"/>
              </a:spcBef>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FF0065"/>
                </a:solidFill>
                <a:latin typeface="微软雅黑"/>
                <a:cs typeface="微软雅黑"/>
              </a:rPr>
              <a:t>物资编码</a:t>
            </a:r>
            <a:r>
              <a:rPr sz="1400" b="1" dirty="0">
                <a:solidFill>
                  <a:srgbClr val="FF0065"/>
                </a:solidFill>
                <a:latin typeface="微软雅黑"/>
                <a:cs typeface="微软雅黑"/>
              </a:rPr>
              <a:t>(F</a:t>
            </a:r>
            <a:r>
              <a:rPr sz="1400" b="1" spc="-5" dirty="0">
                <a:solidFill>
                  <a:srgbClr val="FF0065"/>
                </a:solidFill>
                <a:latin typeface="微软雅黑"/>
                <a:cs typeface="微软雅黑"/>
              </a:rPr>
              <a:t>K)</a:t>
            </a:r>
            <a:endParaRPr sz="1400">
              <a:latin typeface="微软雅黑"/>
              <a:cs typeface="微软雅黑"/>
            </a:endParaRPr>
          </a:p>
        </p:txBody>
      </p:sp>
      <p:sp>
        <p:nvSpPr>
          <p:cNvPr id="20" name="object 20"/>
          <p:cNvSpPr txBox="1"/>
          <p:nvPr/>
        </p:nvSpPr>
        <p:spPr>
          <a:xfrm>
            <a:off x="4745107" y="5582058"/>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数量</a:t>
            </a:r>
            <a:endParaRPr sz="1400">
              <a:latin typeface="微软雅黑"/>
              <a:cs typeface="微软雅黑"/>
            </a:endParaRPr>
          </a:p>
        </p:txBody>
      </p:sp>
      <p:sp>
        <p:nvSpPr>
          <p:cNvPr id="21" name="object 21"/>
          <p:cNvSpPr txBox="1"/>
          <p:nvPr/>
        </p:nvSpPr>
        <p:spPr>
          <a:xfrm>
            <a:off x="2533783" y="4625552"/>
            <a:ext cx="63627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入库单</a:t>
            </a:r>
            <a:endParaRPr sz="1600">
              <a:latin typeface="微软雅黑"/>
              <a:cs typeface="微软雅黑"/>
            </a:endParaRPr>
          </a:p>
        </p:txBody>
      </p:sp>
      <p:sp>
        <p:nvSpPr>
          <p:cNvPr id="22" name="object 22"/>
          <p:cNvSpPr txBox="1"/>
          <p:nvPr/>
        </p:nvSpPr>
        <p:spPr>
          <a:xfrm>
            <a:off x="2376811" y="4959505"/>
            <a:ext cx="9144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入库单编号</a:t>
            </a:r>
            <a:endParaRPr sz="1400">
              <a:latin typeface="微软雅黑"/>
              <a:cs typeface="微软雅黑"/>
            </a:endParaRPr>
          </a:p>
        </p:txBody>
      </p:sp>
      <p:sp>
        <p:nvSpPr>
          <p:cNvPr id="23" name="object 23"/>
          <p:cNvSpPr txBox="1"/>
          <p:nvPr/>
        </p:nvSpPr>
        <p:spPr>
          <a:xfrm>
            <a:off x="2097158" y="5249064"/>
            <a:ext cx="1099820" cy="415925"/>
          </a:xfrm>
          <a:prstGeom prst="rect">
            <a:avLst/>
          </a:prstGeom>
        </p:spPr>
        <p:txBody>
          <a:bodyPr vert="horz" wrap="square" lIns="0" tIns="0" rIns="0" bIns="0" rtlCol="0">
            <a:spAutoFit/>
          </a:bodyPr>
          <a:lstStyle/>
          <a:p>
            <a:pPr marL="12700" marR="5080">
              <a:lnSpc>
                <a:spcPct val="100000"/>
              </a:lnSpc>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00CC9A"/>
                </a:solidFill>
                <a:latin typeface="微软雅黑"/>
                <a:cs typeface="微软雅黑"/>
              </a:rPr>
              <a:t>供应商编码</a:t>
            </a:r>
            <a:endParaRPr sz="1400">
              <a:latin typeface="微软雅黑"/>
              <a:cs typeface="微软雅黑"/>
            </a:endParaRPr>
          </a:p>
        </p:txBody>
      </p:sp>
      <p:sp>
        <p:nvSpPr>
          <p:cNvPr id="24" name="object 24"/>
          <p:cNvSpPr txBox="1"/>
          <p:nvPr/>
        </p:nvSpPr>
        <p:spPr>
          <a:xfrm>
            <a:off x="7558411" y="4625552"/>
            <a:ext cx="636270" cy="229235"/>
          </a:xfrm>
          <a:prstGeom prst="rect">
            <a:avLst/>
          </a:prstGeom>
        </p:spPr>
        <p:txBody>
          <a:bodyPr vert="horz" wrap="square" lIns="0" tIns="0" rIns="0" bIns="0" rtlCol="0">
            <a:spAutoFit/>
          </a:bodyPr>
          <a:lstStyle/>
          <a:p>
            <a:pPr marL="12700">
              <a:lnSpc>
                <a:spcPct val="100000"/>
              </a:lnSpc>
            </a:pPr>
            <a:r>
              <a:rPr sz="1600" b="1" dirty="0">
                <a:latin typeface="微软雅黑"/>
                <a:cs typeface="微软雅黑"/>
              </a:rPr>
              <a:t>出库单</a:t>
            </a:r>
            <a:endParaRPr sz="1600">
              <a:latin typeface="微软雅黑"/>
              <a:cs typeface="微软雅黑"/>
            </a:endParaRPr>
          </a:p>
        </p:txBody>
      </p:sp>
      <p:sp>
        <p:nvSpPr>
          <p:cNvPr id="25" name="object 25"/>
          <p:cNvSpPr txBox="1"/>
          <p:nvPr/>
        </p:nvSpPr>
        <p:spPr>
          <a:xfrm>
            <a:off x="7399153" y="4959505"/>
            <a:ext cx="9144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出库单编号</a:t>
            </a:r>
            <a:endParaRPr sz="1400">
              <a:latin typeface="微软雅黑"/>
              <a:cs typeface="微软雅黑"/>
            </a:endParaRPr>
          </a:p>
        </p:txBody>
      </p:sp>
      <p:sp>
        <p:nvSpPr>
          <p:cNvPr id="26" name="object 26"/>
          <p:cNvSpPr txBox="1"/>
          <p:nvPr/>
        </p:nvSpPr>
        <p:spPr>
          <a:xfrm>
            <a:off x="7023483" y="5249064"/>
            <a:ext cx="1099820" cy="415925"/>
          </a:xfrm>
          <a:prstGeom prst="rect">
            <a:avLst/>
          </a:prstGeom>
        </p:spPr>
        <p:txBody>
          <a:bodyPr vert="horz" wrap="square" lIns="0" tIns="0" rIns="0" bIns="0" rtlCol="0">
            <a:spAutoFit/>
          </a:bodyPr>
          <a:lstStyle/>
          <a:p>
            <a:pPr marL="12700" marR="5080">
              <a:lnSpc>
                <a:spcPct val="100000"/>
              </a:lnSpc>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00CC9A"/>
                </a:solidFill>
                <a:latin typeface="微软雅黑"/>
                <a:cs typeface="微软雅黑"/>
              </a:rPr>
              <a:t>领用部门编码</a:t>
            </a:r>
            <a:endParaRPr sz="1400">
              <a:latin typeface="微软雅黑"/>
              <a:cs typeface="微软雅黑"/>
            </a:endParaRPr>
          </a:p>
        </p:txBody>
      </p:sp>
      <p:sp>
        <p:nvSpPr>
          <p:cNvPr id="27" name="object 27"/>
          <p:cNvSpPr txBox="1"/>
          <p:nvPr/>
        </p:nvSpPr>
        <p:spPr>
          <a:xfrm>
            <a:off x="3435229" y="4315614"/>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发生…</a:t>
            </a:r>
            <a:endParaRPr sz="1400">
              <a:latin typeface="微软雅黑"/>
              <a:cs typeface="微软雅黑"/>
            </a:endParaRPr>
          </a:p>
        </p:txBody>
      </p:sp>
      <p:sp>
        <p:nvSpPr>
          <p:cNvPr id="28" name="object 28"/>
          <p:cNvSpPr txBox="1"/>
          <p:nvPr/>
        </p:nvSpPr>
        <p:spPr>
          <a:xfrm>
            <a:off x="4326013" y="4291238"/>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拥有…</a:t>
            </a:r>
            <a:endParaRPr sz="1400">
              <a:latin typeface="微软雅黑"/>
              <a:cs typeface="微软雅黑"/>
            </a:endParaRPr>
          </a:p>
        </p:txBody>
      </p:sp>
      <p:sp>
        <p:nvSpPr>
          <p:cNvPr id="29" name="object 29"/>
          <p:cNvSpPr txBox="1"/>
          <p:nvPr/>
        </p:nvSpPr>
        <p:spPr>
          <a:xfrm>
            <a:off x="6024507" y="4267624"/>
            <a:ext cx="553085" cy="203200"/>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微软雅黑"/>
                <a:cs typeface="微软雅黑"/>
              </a:rPr>
              <a:t>拥有…</a:t>
            </a:r>
            <a:endParaRPr sz="1400">
              <a:latin typeface="微软雅黑"/>
              <a:cs typeface="微软雅黑"/>
            </a:endParaRPr>
          </a:p>
        </p:txBody>
      </p:sp>
      <p:sp>
        <p:nvSpPr>
          <p:cNvPr id="31" name="object 31"/>
          <p:cNvSpPr/>
          <p:nvPr/>
        </p:nvSpPr>
        <p:spPr>
          <a:xfrm>
            <a:off x="6044073" y="6279646"/>
            <a:ext cx="1682750" cy="704850"/>
          </a:xfrm>
          <a:custGeom>
            <a:avLst/>
            <a:gdLst/>
            <a:ahLst/>
            <a:cxnLst/>
            <a:rect l="l" t="t" r="r" b="b"/>
            <a:pathLst>
              <a:path w="1682750" h="704850">
                <a:moveTo>
                  <a:pt x="1682491" y="117343"/>
                </a:moveTo>
                <a:lnTo>
                  <a:pt x="1674666" y="75150"/>
                </a:lnTo>
                <a:lnTo>
                  <a:pt x="1653146" y="39745"/>
                </a:lnTo>
                <a:lnTo>
                  <a:pt x="1620863" y="14059"/>
                </a:lnTo>
                <a:lnTo>
                  <a:pt x="1580748" y="1026"/>
                </a:lnTo>
                <a:lnTo>
                  <a:pt x="1566144" y="0"/>
                </a:lnTo>
                <a:lnTo>
                  <a:pt x="116343" y="57"/>
                </a:lnTo>
                <a:lnTo>
                  <a:pt x="75150" y="7820"/>
                </a:lnTo>
                <a:lnTo>
                  <a:pt x="39745" y="29341"/>
                </a:lnTo>
                <a:lnTo>
                  <a:pt x="14059" y="61624"/>
                </a:lnTo>
                <a:lnTo>
                  <a:pt x="1026" y="101738"/>
                </a:lnTo>
                <a:lnTo>
                  <a:pt x="0" y="116343"/>
                </a:lnTo>
                <a:lnTo>
                  <a:pt x="0" y="587565"/>
                </a:lnTo>
                <a:lnTo>
                  <a:pt x="7820" y="629691"/>
                </a:lnTo>
                <a:lnTo>
                  <a:pt x="29341" y="665096"/>
                </a:lnTo>
                <a:lnTo>
                  <a:pt x="61624" y="690782"/>
                </a:lnTo>
                <a:lnTo>
                  <a:pt x="101738" y="703815"/>
                </a:lnTo>
                <a:lnTo>
                  <a:pt x="116343" y="704841"/>
                </a:lnTo>
                <a:lnTo>
                  <a:pt x="1566144" y="704783"/>
                </a:lnTo>
                <a:lnTo>
                  <a:pt x="1607337" y="697020"/>
                </a:lnTo>
                <a:lnTo>
                  <a:pt x="1642742" y="675500"/>
                </a:lnTo>
                <a:lnTo>
                  <a:pt x="1668428" y="643217"/>
                </a:lnTo>
                <a:lnTo>
                  <a:pt x="1681461" y="603102"/>
                </a:lnTo>
                <a:lnTo>
                  <a:pt x="1682491" y="117343"/>
                </a:lnTo>
                <a:close/>
              </a:path>
            </a:pathLst>
          </a:custGeom>
          <a:solidFill>
            <a:srgbClr val="B90000"/>
          </a:solidFill>
        </p:spPr>
        <p:txBody>
          <a:bodyPr wrap="square" lIns="0" tIns="0" rIns="0" bIns="0" rtlCol="0"/>
          <a:lstStyle/>
          <a:p>
            <a:endParaRPr/>
          </a:p>
        </p:txBody>
      </p:sp>
      <p:sp>
        <p:nvSpPr>
          <p:cNvPr id="32" name="object 32"/>
          <p:cNvSpPr/>
          <p:nvPr/>
        </p:nvSpPr>
        <p:spPr>
          <a:xfrm>
            <a:off x="6110363" y="6336791"/>
            <a:ext cx="1560830" cy="590550"/>
          </a:xfrm>
          <a:custGeom>
            <a:avLst/>
            <a:gdLst/>
            <a:ahLst/>
            <a:cxnLst/>
            <a:rect l="l" t="t" r="r" b="b"/>
            <a:pathLst>
              <a:path w="1560829" h="590550">
                <a:moveTo>
                  <a:pt x="1560576" y="98297"/>
                </a:moveTo>
                <a:lnTo>
                  <a:pt x="1551322" y="56752"/>
                </a:lnTo>
                <a:lnTo>
                  <a:pt x="1526385" y="23907"/>
                </a:lnTo>
                <a:lnTo>
                  <a:pt x="1490001" y="3997"/>
                </a:lnTo>
                <a:lnTo>
                  <a:pt x="98298" y="0"/>
                </a:lnTo>
                <a:lnTo>
                  <a:pt x="83744" y="1080"/>
                </a:lnTo>
                <a:lnTo>
                  <a:pt x="44628" y="16032"/>
                </a:lnTo>
                <a:lnTo>
                  <a:pt x="15624" y="45255"/>
                </a:lnTo>
                <a:lnTo>
                  <a:pt x="968" y="84514"/>
                </a:lnTo>
                <a:lnTo>
                  <a:pt x="0" y="492252"/>
                </a:lnTo>
                <a:lnTo>
                  <a:pt x="1080" y="506805"/>
                </a:lnTo>
                <a:lnTo>
                  <a:pt x="16032" y="545921"/>
                </a:lnTo>
                <a:lnTo>
                  <a:pt x="45255" y="574925"/>
                </a:lnTo>
                <a:lnTo>
                  <a:pt x="84514" y="589581"/>
                </a:lnTo>
                <a:lnTo>
                  <a:pt x="1462278" y="590549"/>
                </a:lnTo>
                <a:lnTo>
                  <a:pt x="1476831" y="589469"/>
                </a:lnTo>
                <a:lnTo>
                  <a:pt x="1515947" y="574517"/>
                </a:lnTo>
                <a:lnTo>
                  <a:pt x="1544951" y="545294"/>
                </a:lnTo>
                <a:lnTo>
                  <a:pt x="1559607" y="506035"/>
                </a:lnTo>
                <a:lnTo>
                  <a:pt x="1560576" y="98297"/>
                </a:lnTo>
                <a:close/>
              </a:path>
            </a:pathLst>
          </a:custGeom>
          <a:solidFill>
            <a:srgbClr val="FFFF66"/>
          </a:solidFill>
        </p:spPr>
        <p:txBody>
          <a:bodyPr wrap="square" lIns="0" tIns="0" rIns="0" bIns="0" rtlCol="0"/>
          <a:lstStyle/>
          <a:p>
            <a:endParaRPr/>
          </a:p>
        </p:txBody>
      </p:sp>
      <p:sp>
        <p:nvSpPr>
          <p:cNvPr id="33" name="object 33"/>
          <p:cNvSpPr/>
          <p:nvPr/>
        </p:nvSpPr>
        <p:spPr>
          <a:xfrm>
            <a:off x="6110363" y="6336791"/>
            <a:ext cx="1560830" cy="590550"/>
          </a:xfrm>
          <a:custGeom>
            <a:avLst/>
            <a:gdLst/>
            <a:ahLst/>
            <a:cxnLst/>
            <a:rect l="l" t="t" r="r" b="b"/>
            <a:pathLst>
              <a:path w="1560829" h="590550">
                <a:moveTo>
                  <a:pt x="98298" y="0"/>
                </a:moveTo>
                <a:lnTo>
                  <a:pt x="56752" y="9253"/>
                </a:lnTo>
                <a:lnTo>
                  <a:pt x="23907" y="34190"/>
                </a:lnTo>
                <a:lnTo>
                  <a:pt x="3997" y="70574"/>
                </a:lnTo>
                <a:lnTo>
                  <a:pt x="0" y="492252"/>
                </a:lnTo>
                <a:lnTo>
                  <a:pt x="1080" y="506805"/>
                </a:lnTo>
                <a:lnTo>
                  <a:pt x="16032" y="545921"/>
                </a:lnTo>
                <a:lnTo>
                  <a:pt x="45255" y="574925"/>
                </a:lnTo>
                <a:lnTo>
                  <a:pt x="84514" y="589581"/>
                </a:lnTo>
                <a:lnTo>
                  <a:pt x="1462278" y="590549"/>
                </a:lnTo>
                <a:lnTo>
                  <a:pt x="1476831" y="589469"/>
                </a:lnTo>
                <a:lnTo>
                  <a:pt x="1515947" y="574517"/>
                </a:lnTo>
                <a:lnTo>
                  <a:pt x="1544951" y="545294"/>
                </a:lnTo>
                <a:lnTo>
                  <a:pt x="1559607" y="506035"/>
                </a:lnTo>
                <a:lnTo>
                  <a:pt x="1560576" y="98297"/>
                </a:lnTo>
                <a:lnTo>
                  <a:pt x="1559495" y="83744"/>
                </a:lnTo>
                <a:lnTo>
                  <a:pt x="1544543" y="44628"/>
                </a:lnTo>
                <a:lnTo>
                  <a:pt x="1515320" y="15624"/>
                </a:lnTo>
                <a:lnTo>
                  <a:pt x="1476061" y="968"/>
                </a:lnTo>
                <a:lnTo>
                  <a:pt x="98298" y="0"/>
                </a:lnTo>
                <a:close/>
              </a:path>
            </a:pathLst>
          </a:custGeom>
          <a:ln w="28575">
            <a:solidFill>
              <a:srgbClr val="FFFFFF"/>
            </a:solidFill>
          </a:ln>
        </p:spPr>
        <p:txBody>
          <a:bodyPr wrap="square" lIns="0" tIns="0" rIns="0" bIns="0" rtlCol="0"/>
          <a:lstStyle/>
          <a:p>
            <a:endParaRPr/>
          </a:p>
        </p:txBody>
      </p:sp>
      <p:sp>
        <p:nvSpPr>
          <p:cNvPr id="34" name="object 34"/>
          <p:cNvSpPr txBox="1"/>
          <p:nvPr/>
        </p:nvSpPr>
        <p:spPr>
          <a:xfrm>
            <a:off x="6264535" y="6388058"/>
            <a:ext cx="1245870" cy="473709"/>
          </a:xfrm>
          <a:prstGeom prst="rect">
            <a:avLst/>
          </a:prstGeom>
        </p:spPr>
        <p:txBody>
          <a:bodyPr vert="horz" wrap="square" lIns="0" tIns="0" rIns="0" bIns="0" rtlCol="0">
            <a:spAutoFit/>
          </a:bodyPr>
          <a:lstStyle/>
          <a:p>
            <a:pPr marL="153670" marR="5080" indent="-140970">
              <a:lnSpc>
                <a:spcPct val="100000"/>
              </a:lnSpc>
            </a:pPr>
            <a:r>
              <a:rPr sz="1600" b="1" spc="-5" dirty="0">
                <a:solidFill>
                  <a:srgbClr val="3333CC"/>
                </a:solidFill>
                <a:latin typeface="微软雅黑"/>
                <a:cs typeface="微软雅黑"/>
              </a:rPr>
              <a:t>怎样记入库单 和出库单</a:t>
            </a:r>
            <a:r>
              <a:rPr sz="1600" b="1" dirty="0">
                <a:solidFill>
                  <a:srgbClr val="3333CC"/>
                </a:solidFill>
                <a:latin typeface="Arial"/>
                <a:cs typeface="Arial"/>
              </a:rPr>
              <a:t>?</a:t>
            </a:r>
            <a:endParaRPr sz="1600">
              <a:latin typeface="Arial"/>
              <a:cs typeface="Arial"/>
            </a:endParaRPr>
          </a:p>
        </p:txBody>
      </p:sp>
      <p:sp>
        <p:nvSpPr>
          <p:cNvPr id="35" name="object 35"/>
          <p:cNvSpPr/>
          <p:nvPr/>
        </p:nvSpPr>
        <p:spPr>
          <a:xfrm>
            <a:off x="7834773" y="6279653"/>
            <a:ext cx="1125855" cy="704850"/>
          </a:xfrm>
          <a:custGeom>
            <a:avLst/>
            <a:gdLst/>
            <a:ahLst/>
            <a:cxnLst/>
            <a:rect l="l" t="t" r="r" b="b"/>
            <a:pathLst>
              <a:path w="1125854" h="704850">
                <a:moveTo>
                  <a:pt x="1125469" y="117336"/>
                </a:moveTo>
                <a:lnTo>
                  <a:pt x="1117684" y="75271"/>
                </a:lnTo>
                <a:lnTo>
                  <a:pt x="1096228" y="39939"/>
                </a:lnTo>
                <a:lnTo>
                  <a:pt x="1063951" y="14246"/>
                </a:lnTo>
                <a:lnTo>
                  <a:pt x="1023700" y="1094"/>
                </a:lnTo>
                <a:lnTo>
                  <a:pt x="1009004" y="0"/>
                </a:lnTo>
                <a:lnTo>
                  <a:pt x="116343" y="50"/>
                </a:lnTo>
                <a:lnTo>
                  <a:pt x="75150" y="7813"/>
                </a:lnTo>
                <a:lnTo>
                  <a:pt x="39745" y="29334"/>
                </a:lnTo>
                <a:lnTo>
                  <a:pt x="14059" y="61617"/>
                </a:lnTo>
                <a:lnTo>
                  <a:pt x="1026" y="101731"/>
                </a:lnTo>
                <a:lnTo>
                  <a:pt x="0" y="116336"/>
                </a:lnTo>
                <a:lnTo>
                  <a:pt x="0" y="587558"/>
                </a:lnTo>
                <a:lnTo>
                  <a:pt x="7820" y="629684"/>
                </a:lnTo>
                <a:lnTo>
                  <a:pt x="29341" y="665089"/>
                </a:lnTo>
                <a:lnTo>
                  <a:pt x="61624" y="690775"/>
                </a:lnTo>
                <a:lnTo>
                  <a:pt x="101738" y="703808"/>
                </a:lnTo>
                <a:lnTo>
                  <a:pt x="116343" y="704834"/>
                </a:lnTo>
                <a:lnTo>
                  <a:pt x="1009004" y="704738"/>
                </a:lnTo>
                <a:lnTo>
                  <a:pt x="1049838" y="697063"/>
                </a:lnTo>
                <a:lnTo>
                  <a:pt x="1085397" y="675671"/>
                </a:lnTo>
                <a:lnTo>
                  <a:pt x="1111188" y="643566"/>
                </a:lnTo>
                <a:lnTo>
                  <a:pt x="1124363" y="603653"/>
                </a:lnTo>
                <a:lnTo>
                  <a:pt x="1125469" y="117336"/>
                </a:lnTo>
                <a:close/>
              </a:path>
            </a:pathLst>
          </a:custGeom>
          <a:solidFill>
            <a:srgbClr val="B90000"/>
          </a:solidFill>
        </p:spPr>
        <p:txBody>
          <a:bodyPr wrap="square" lIns="0" tIns="0" rIns="0" bIns="0" rtlCol="0"/>
          <a:lstStyle/>
          <a:p>
            <a:endParaRPr/>
          </a:p>
        </p:txBody>
      </p:sp>
      <p:sp>
        <p:nvSpPr>
          <p:cNvPr id="36" name="object 36"/>
          <p:cNvSpPr/>
          <p:nvPr/>
        </p:nvSpPr>
        <p:spPr>
          <a:xfrm>
            <a:off x="7878953" y="6336791"/>
            <a:ext cx="1043305" cy="590550"/>
          </a:xfrm>
          <a:custGeom>
            <a:avLst/>
            <a:gdLst/>
            <a:ahLst/>
            <a:cxnLst/>
            <a:rect l="l" t="t" r="r" b="b"/>
            <a:pathLst>
              <a:path w="1043304" h="590550">
                <a:moveTo>
                  <a:pt x="1043178" y="98297"/>
                </a:moveTo>
                <a:lnTo>
                  <a:pt x="1033977" y="56899"/>
                </a:lnTo>
                <a:lnTo>
                  <a:pt x="1009105" y="24117"/>
                </a:lnTo>
                <a:lnTo>
                  <a:pt x="972656" y="4138"/>
                </a:lnTo>
                <a:lnTo>
                  <a:pt x="98298" y="0"/>
                </a:lnTo>
                <a:lnTo>
                  <a:pt x="83744" y="1080"/>
                </a:lnTo>
                <a:lnTo>
                  <a:pt x="44628" y="16032"/>
                </a:lnTo>
                <a:lnTo>
                  <a:pt x="15624" y="45255"/>
                </a:lnTo>
                <a:lnTo>
                  <a:pt x="968" y="84514"/>
                </a:lnTo>
                <a:lnTo>
                  <a:pt x="0" y="492252"/>
                </a:lnTo>
                <a:lnTo>
                  <a:pt x="1080" y="506805"/>
                </a:lnTo>
                <a:lnTo>
                  <a:pt x="16032" y="545921"/>
                </a:lnTo>
                <a:lnTo>
                  <a:pt x="45255" y="574925"/>
                </a:lnTo>
                <a:lnTo>
                  <a:pt x="84514" y="589581"/>
                </a:lnTo>
                <a:lnTo>
                  <a:pt x="944118" y="590549"/>
                </a:lnTo>
                <a:lnTo>
                  <a:pt x="958806" y="589477"/>
                </a:lnTo>
                <a:lnTo>
                  <a:pt x="998174" y="574635"/>
                </a:lnTo>
                <a:lnTo>
                  <a:pt x="1027313" y="545609"/>
                </a:lnTo>
                <a:lnTo>
                  <a:pt x="1042129" y="506587"/>
                </a:lnTo>
                <a:lnTo>
                  <a:pt x="1043178" y="98297"/>
                </a:lnTo>
                <a:close/>
              </a:path>
            </a:pathLst>
          </a:custGeom>
          <a:solidFill>
            <a:srgbClr val="FFFF66"/>
          </a:solidFill>
        </p:spPr>
        <p:txBody>
          <a:bodyPr wrap="square" lIns="0" tIns="0" rIns="0" bIns="0" rtlCol="0"/>
          <a:lstStyle/>
          <a:p>
            <a:endParaRPr/>
          </a:p>
        </p:txBody>
      </p:sp>
      <p:sp>
        <p:nvSpPr>
          <p:cNvPr id="37" name="object 37"/>
          <p:cNvSpPr/>
          <p:nvPr/>
        </p:nvSpPr>
        <p:spPr>
          <a:xfrm>
            <a:off x="7878953" y="6336791"/>
            <a:ext cx="1043305" cy="590550"/>
          </a:xfrm>
          <a:custGeom>
            <a:avLst/>
            <a:gdLst/>
            <a:ahLst/>
            <a:cxnLst/>
            <a:rect l="l" t="t" r="r" b="b"/>
            <a:pathLst>
              <a:path w="1043304" h="590550">
                <a:moveTo>
                  <a:pt x="98298" y="0"/>
                </a:moveTo>
                <a:lnTo>
                  <a:pt x="56752" y="9253"/>
                </a:lnTo>
                <a:lnTo>
                  <a:pt x="23907" y="34190"/>
                </a:lnTo>
                <a:lnTo>
                  <a:pt x="3997" y="70574"/>
                </a:lnTo>
                <a:lnTo>
                  <a:pt x="0" y="492252"/>
                </a:lnTo>
                <a:lnTo>
                  <a:pt x="1080" y="506805"/>
                </a:lnTo>
                <a:lnTo>
                  <a:pt x="16032" y="545921"/>
                </a:lnTo>
                <a:lnTo>
                  <a:pt x="45255" y="574925"/>
                </a:lnTo>
                <a:lnTo>
                  <a:pt x="84514" y="589581"/>
                </a:lnTo>
                <a:lnTo>
                  <a:pt x="944118" y="590549"/>
                </a:lnTo>
                <a:lnTo>
                  <a:pt x="958806" y="589477"/>
                </a:lnTo>
                <a:lnTo>
                  <a:pt x="998174" y="574635"/>
                </a:lnTo>
                <a:lnTo>
                  <a:pt x="1027313" y="545609"/>
                </a:lnTo>
                <a:lnTo>
                  <a:pt x="1042129" y="506587"/>
                </a:lnTo>
                <a:lnTo>
                  <a:pt x="1043178" y="98297"/>
                </a:lnTo>
                <a:lnTo>
                  <a:pt x="1042105" y="83799"/>
                </a:lnTo>
                <a:lnTo>
                  <a:pt x="1027226" y="44807"/>
                </a:lnTo>
                <a:lnTo>
                  <a:pt x="998040" y="15828"/>
                </a:lnTo>
                <a:lnTo>
                  <a:pt x="958641" y="1048"/>
                </a:lnTo>
                <a:lnTo>
                  <a:pt x="98298" y="0"/>
                </a:lnTo>
                <a:close/>
              </a:path>
            </a:pathLst>
          </a:custGeom>
          <a:ln w="28575">
            <a:solidFill>
              <a:srgbClr val="FFFFFF"/>
            </a:solidFill>
          </a:ln>
        </p:spPr>
        <p:txBody>
          <a:bodyPr wrap="square" lIns="0" tIns="0" rIns="0" bIns="0" rtlCol="0"/>
          <a:lstStyle/>
          <a:p>
            <a:endParaRPr/>
          </a:p>
        </p:txBody>
      </p:sp>
      <p:sp>
        <p:nvSpPr>
          <p:cNvPr id="38" name="object 38"/>
          <p:cNvSpPr txBox="1"/>
          <p:nvPr/>
        </p:nvSpPr>
        <p:spPr>
          <a:xfrm>
            <a:off x="7979035" y="6388058"/>
            <a:ext cx="838835" cy="473709"/>
          </a:xfrm>
          <a:prstGeom prst="rect">
            <a:avLst/>
          </a:prstGeom>
        </p:spPr>
        <p:txBody>
          <a:bodyPr vert="horz" wrap="square" lIns="0" tIns="0" rIns="0" bIns="0" rtlCol="0">
            <a:spAutoFit/>
          </a:bodyPr>
          <a:lstStyle/>
          <a:p>
            <a:pPr marL="153670" marR="5080" indent="-140970">
              <a:lnSpc>
                <a:spcPct val="100000"/>
              </a:lnSpc>
            </a:pPr>
            <a:r>
              <a:rPr sz="1600" b="1" spc="-5" dirty="0">
                <a:solidFill>
                  <a:srgbClr val="3333CC"/>
                </a:solidFill>
                <a:latin typeface="微软雅黑"/>
                <a:cs typeface="微软雅黑"/>
              </a:rPr>
              <a:t>怎样记库 </a:t>
            </a:r>
            <a:r>
              <a:rPr sz="1600" b="1" dirty="0">
                <a:solidFill>
                  <a:srgbClr val="3333CC"/>
                </a:solidFill>
                <a:latin typeface="微软雅黑"/>
                <a:cs typeface="微软雅黑"/>
              </a:rPr>
              <a:t>存账</a:t>
            </a:r>
            <a:r>
              <a:rPr sz="1600" b="1" dirty="0">
                <a:solidFill>
                  <a:srgbClr val="3333CC"/>
                </a:solidFill>
                <a:latin typeface="Arial"/>
                <a:cs typeface="Arial"/>
              </a:rPr>
              <a:t>?</a:t>
            </a:r>
            <a:endParaRPr sz="1600">
              <a:latin typeface="Arial"/>
              <a:cs typeface="Arial"/>
            </a:endParaRPr>
          </a:p>
        </p:txBody>
      </p:sp>
      <p:sp>
        <p:nvSpPr>
          <p:cNvPr id="39" name="object 39"/>
          <p:cNvSpPr/>
          <p:nvPr/>
        </p:nvSpPr>
        <p:spPr>
          <a:xfrm>
            <a:off x="1747913" y="6281177"/>
            <a:ext cx="2040255" cy="704850"/>
          </a:xfrm>
          <a:custGeom>
            <a:avLst/>
            <a:gdLst/>
            <a:ahLst/>
            <a:cxnLst/>
            <a:rect l="l" t="t" r="r" b="b"/>
            <a:pathLst>
              <a:path w="2040254" h="704850">
                <a:moveTo>
                  <a:pt x="2039874" y="118098"/>
                </a:moveTo>
                <a:lnTo>
                  <a:pt x="2032098" y="75620"/>
                </a:lnTo>
                <a:lnTo>
                  <a:pt x="2010706" y="40061"/>
                </a:lnTo>
                <a:lnTo>
                  <a:pt x="1978601" y="14269"/>
                </a:lnTo>
                <a:lnTo>
                  <a:pt x="1938688" y="1095"/>
                </a:lnTo>
                <a:lnTo>
                  <a:pt x="1924151" y="0"/>
                </a:lnTo>
                <a:lnTo>
                  <a:pt x="116347" y="50"/>
                </a:lnTo>
                <a:lnTo>
                  <a:pt x="75282" y="7774"/>
                </a:lnTo>
                <a:lnTo>
                  <a:pt x="39950" y="29229"/>
                </a:lnTo>
                <a:lnTo>
                  <a:pt x="14257" y="61507"/>
                </a:lnTo>
                <a:lnTo>
                  <a:pt x="1105" y="101758"/>
                </a:lnTo>
                <a:lnTo>
                  <a:pt x="0" y="587490"/>
                </a:lnTo>
                <a:lnTo>
                  <a:pt x="905" y="602128"/>
                </a:lnTo>
                <a:lnTo>
                  <a:pt x="13621" y="642384"/>
                </a:lnTo>
                <a:lnTo>
                  <a:pt x="39055" y="674876"/>
                </a:lnTo>
                <a:lnTo>
                  <a:pt x="74274" y="696670"/>
                </a:lnTo>
                <a:lnTo>
                  <a:pt x="116347" y="704834"/>
                </a:lnTo>
                <a:lnTo>
                  <a:pt x="1924151" y="704738"/>
                </a:lnTo>
                <a:lnTo>
                  <a:pt x="1964719" y="697013"/>
                </a:lnTo>
                <a:lnTo>
                  <a:pt x="2000124" y="675493"/>
                </a:lnTo>
                <a:lnTo>
                  <a:pt x="2025810" y="643210"/>
                </a:lnTo>
                <a:lnTo>
                  <a:pt x="2038843" y="603096"/>
                </a:lnTo>
                <a:lnTo>
                  <a:pt x="2039874" y="118098"/>
                </a:lnTo>
                <a:close/>
              </a:path>
            </a:pathLst>
          </a:custGeom>
          <a:solidFill>
            <a:srgbClr val="B90000"/>
          </a:solidFill>
        </p:spPr>
        <p:txBody>
          <a:bodyPr wrap="square" lIns="0" tIns="0" rIns="0" bIns="0" rtlCol="0"/>
          <a:lstStyle/>
          <a:p>
            <a:endParaRPr/>
          </a:p>
        </p:txBody>
      </p:sp>
      <p:sp>
        <p:nvSpPr>
          <p:cNvPr id="40" name="object 40"/>
          <p:cNvSpPr/>
          <p:nvPr/>
        </p:nvSpPr>
        <p:spPr>
          <a:xfrm>
            <a:off x="1827161" y="6338315"/>
            <a:ext cx="1892935" cy="590550"/>
          </a:xfrm>
          <a:custGeom>
            <a:avLst/>
            <a:gdLst/>
            <a:ahLst/>
            <a:cxnLst/>
            <a:rect l="l" t="t" r="r" b="b"/>
            <a:pathLst>
              <a:path w="1892935" h="590550">
                <a:moveTo>
                  <a:pt x="1892808" y="99059"/>
                </a:moveTo>
                <a:lnTo>
                  <a:pt x="1883675" y="57338"/>
                </a:lnTo>
                <a:lnTo>
                  <a:pt x="1858976" y="24397"/>
                </a:lnTo>
                <a:lnTo>
                  <a:pt x="1822756" y="4284"/>
                </a:lnTo>
                <a:lnTo>
                  <a:pt x="98298" y="0"/>
                </a:lnTo>
                <a:lnTo>
                  <a:pt x="83799" y="1072"/>
                </a:lnTo>
                <a:lnTo>
                  <a:pt x="44807" y="15951"/>
                </a:lnTo>
                <a:lnTo>
                  <a:pt x="15828" y="45137"/>
                </a:lnTo>
                <a:lnTo>
                  <a:pt x="1048" y="84536"/>
                </a:lnTo>
                <a:lnTo>
                  <a:pt x="0" y="492252"/>
                </a:lnTo>
                <a:lnTo>
                  <a:pt x="1080" y="506978"/>
                </a:lnTo>
                <a:lnTo>
                  <a:pt x="16032" y="546258"/>
                </a:lnTo>
                <a:lnTo>
                  <a:pt x="45255" y="575115"/>
                </a:lnTo>
                <a:lnTo>
                  <a:pt x="84514" y="589597"/>
                </a:lnTo>
                <a:lnTo>
                  <a:pt x="1793748" y="590549"/>
                </a:lnTo>
                <a:lnTo>
                  <a:pt x="1808436" y="589494"/>
                </a:lnTo>
                <a:lnTo>
                  <a:pt x="1847804" y="574827"/>
                </a:lnTo>
                <a:lnTo>
                  <a:pt x="1876972" y="545893"/>
                </a:lnTo>
                <a:lnTo>
                  <a:pt x="1891759" y="506757"/>
                </a:lnTo>
                <a:lnTo>
                  <a:pt x="1892808" y="99059"/>
                </a:lnTo>
                <a:close/>
              </a:path>
            </a:pathLst>
          </a:custGeom>
          <a:solidFill>
            <a:srgbClr val="FFFF66"/>
          </a:solidFill>
        </p:spPr>
        <p:txBody>
          <a:bodyPr wrap="square" lIns="0" tIns="0" rIns="0" bIns="0" rtlCol="0"/>
          <a:lstStyle/>
          <a:p>
            <a:endParaRPr/>
          </a:p>
        </p:txBody>
      </p:sp>
      <p:sp>
        <p:nvSpPr>
          <p:cNvPr id="41" name="object 41"/>
          <p:cNvSpPr/>
          <p:nvPr/>
        </p:nvSpPr>
        <p:spPr>
          <a:xfrm>
            <a:off x="1827161" y="6338315"/>
            <a:ext cx="1892935" cy="590550"/>
          </a:xfrm>
          <a:custGeom>
            <a:avLst/>
            <a:gdLst/>
            <a:ahLst/>
            <a:cxnLst/>
            <a:rect l="l" t="t" r="r" b="b"/>
            <a:pathLst>
              <a:path w="1892935" h="590550">
                <a:moveTo>
                  <a:pt x="98298" y="0"/>
                </a:moveTo>
                <a:lnTo>
                  <a:pt x="56899" y="9200"/>
                </a:lnTo>
                <a:lnTo>
                  <a:pt x="24117" y="34072"/>
                </a:lnTo>
                <a:lnTo>
                  <a:pt x="4138" y="70521"/>
                </a:lnTo>
                <a:lnTo>
                  <a:pt x="0" y="492252"/>
                </a:lnTo>
                <a:lnTo>
                  <a:pt x="1080" y="506978"/>
                </a:lnTo>
                <a:lnTo>
                  <a:pt x="16032" y="546258"/>
                </a:lnTo>
                <a:lnTo>
                  <a:pt x="45255" y="575115"/>
                </a:lnTo>
                <a:lnTo>
                  <a:pt x="84514" y="589597"/>
                </a:lnTo>
                <a:lnTo>
                  <a:pt x="1793748" y="590549"/>
                </a:lnTo>
                <a:lnTo>
                  <a:pt x="1808436" y="589494"/>
                </a:lnTo>
                <a:lnTo>
                  <a:pt x="1847804" y="574827"/>
                </a:lnTo>
                <a:lnTo>
                  <a:pt x="1876943" y="545946"/>
                </a:lnTo>
                <a:lnTo>
                  <a:pt x="1891759" y="506757"/>
                </a:lnTo>
                <a:lnTo>
                  <a:pt x="1892808" y="99059"/>
                </a:lnTo>
                <a:lnTo>
                  <a:pt x="1891743" y="84426"/>
                </a:lnTo>
                <a:lnTo>
                  <a:pt x="1876972" y="45182"/>
                </a:lnTo>
                <a:lnTo>
                  <a:pt x="1847983" y="16068"/>
                </a:lnTo>
                <a:lnTo>
                  <a:pt x="1808822" y="1130"/>
                </a:lnTo>
                <a:lnTo>
                  <a:pt x="98298" y="0"/>
                </a:lnTo>
                <a:close/>
              </a:path>
            </a:pathLst>
          </a:custGeom>
          <a:ln w="28575">
            <a:solidFill>
              <a:srgbClr val="FFFFFF"/>
            </a:solidFill>
          </a:ln>
        </p:spPr>
        <p:txBody>
          <a:bodyPr wrap="square" lIns="0" tIns="0" rIns="0" bIns="0" rtlCol="0"/>
          <a:lstStyle/>
          <a:p>
            <a:endParaRPr/>
          </a:p>
        </p:txBody>
      </p:sp>
      <p:sp>
        <p:nvSpPr>
          <p:cNvPr id="42" name="object 42"/>
          <p:cNvSpPr txBox="1"/>
          <p:nvPr/>
        </p:nvSpPr>
        <p:spPr>
          <a:xfrm>
            <a:off x="1916563" y="6387830"/>
            <a:ext cx="1708785" cy="475615"/>
          </a:xfrm>
          <a:prstGeom prst="rect">
            <a:avLst/>
          </a:prstGeom>
        </p:spPr>
        <p:txBody>
          <a:bodyPr vert="horz" wrap="square" lIns="0" tIns="0" rIns="0" bIns="0" rtlCol="0">
            <a:spAutoFit/>
          </a:bodyPr>
          <a:lstStyle/>
          <a:p>
            <a:pPr marL="243204" marR="5080" indent="-231140">
              <a:lnSpc>
                <a:spcPct val="100000"/>
              </a:lnSpc>
            </a:pPr>
            <a:r>
              <a:rPr sz="1600" b="1" dirty="0">
                <a:solidFill>
                  <a:srgbClr val="3333CC"/>
                </a:solidFill>
                <a:latin typeface="微软雅黑"/>
                <a:cs typeface="微软雅黑"/>
              </a:rPr>
              <a:t>入</a:t>
            </a:r>
            <a:r>
              <a:rPr sz="1600" b="1" spc="-5" dirty="0">
                <a:solidFill>
                  <a:srgbClr val="3333CC"/>
                </a:solidFill>
                <a:latin typeface="Arial"/>
                <a:cs typeface="Arial"/>
              </a:rPr>
              <a:t>/</a:t>
            </a:r>
            <a:r>
              <a:rPr sz="1600" b="1" spc="-5" dirty="0">
                <a:solidFill>
                  <a:srgbClr val="3333CC"/>
                </a:solidFill>
                <a:latin typeface="微软雅黑"/>
                <a:cs typeface="微软雅黑"/>
              </a:rPr>
              <a:t>出库单和物资有 什么联系呢？</a:t>
            </a:r>
            <a:endParaRPr sz="1600">
              <a:latin typeface="微软雅黑"/>
              <a:cs typeface="微软雅黑"/>
            </a:endParaRPr>
          </a:p>
        </p:txBody>
      </p:sp>
      <p:sp>
        <p:nvSpPr>
          <p:cNvPr id="43" name="object 43"/>
          <p:cNvSpPr/>
          <p:nvPr/>
        </p:nvSpPr>
        <p:spPr>
          <a:xfrm>
            <a:off x="3895991" y="6281177"/>
            <a:ext cx="2040255" cy="704850"/>
          </a:xfrm>
          <a:custGeom>
            <a:avLst/>
            <a:gdLst/>
            <a:ahLst/>
            <a:cxnLst/>
            <a:rect l="l" t="t" r="r" b="b"/>
            <a:pathLst>
              <a:path w="2040254" h="704850">
                <a:moveTo>
                  <a:pt x="2039874" y="118098"/>
                </a:moveTo>
                <a:lnTo>
                  <a:pt x="2032098" y="75620"/>
                </a:lnTo>
                <a:lnTo>
                  <a:pt x="2010706" y="40061"/>
                </a:lnTo>
                <a:lnTo>
                  <a:pt x="1978601" y="14269"/>
                </a:lnTo>
                <a:lnTo>
                  <a:pt x="1938688" y="1095"/>
                </a:lnTo>
                <a:lnTo>
                  <a:pt x="1924151" y="0"/>
                </a:lnTo>
                <a:lnTo>
                  <a:pt x="116347" y="50"/>
                </a:lnTo>
                <a:lnTo>
                  <a:pt x="75282" y="7774"/>
                </a:lnTo>
                <a:lnTo>
                  <a:pt x="39950" y="29229"/>
                </a:lnTo>
                <a:lnTo>
                  <a:pt x="14257" y="61507"/>
                </a:lnTo>
                <a:lnTo>
                  <a:pt x="1105" y="101758"/>
                </a:lnTo>
                <a:lnTo>
                  <a:pt x="0" y="587490"/>
                </a:lnTo>
                <a:lnTo>
                  <a:pt x="905" y="602128"/>
                </a:lnTo>
                <a:lnTo>
                  <a:pt x="13621" y="642384"/>
                </a:lnTo>
                <a:lnTo>
                  <a:pt x="39055" y="674876"/>
                </a:lnTo>
                <a:lnTo>
                  <a:pt x="74274" y="696670"/>
                </a:lnTo>
                <a:lnTo>
                  <a:pt x="116347" y="704834"/>
                </a:lnTo>
                <a:lnTo>
                  <a:pt x="1924151" y="704738"/>
                </a:lnTo>
                <a:lnTo>
                  <a:pt x="1964719" y="697013"/>
                </a:lnTo>
                <a:lnTo>
                  <a:pt x="2000124" y="675493"/>
                </a:lnTo>
                <a:lnTo>
                  <a:pt x="2025810" y="643210"/>
                </a:lnTo>
                <a:lnTo>
                  <a:pt x="2038843" y="603096"/>
                </a:lnTo>
                <a:lnTo>
                  <a:pt x="2039874" y="118098"/>
                </a:lnTo>
                <a:close/>
              </a:path>
            </a:pathLst>
          </a:custGeom>
          <a:solidFill>
            <a:srgbClr val="B90000"/>
          </a:solidFill>
        </p:spPr>
        <p:txBody>
          <a:bodyPr wrap="square" lIns="0" tIns="0" rIns="0" bIns="0" rtlCol="0"/>
          <a:lstStyle/>
          <a:p>
            <a:endParaRPr/>
          </a:p>
        </p:txBody>
      </p:sp>
      <p:sp>
        <p:nvSpPr>
          <p:cNvPr id="44" name="object 44"/>
          <p:cNvSpPr/>
          <p:nvPr/>
        </p:nvSpPr>
        <p:spPr>
          <a:xfrm>
            <a:off x="3975239" y="6338315"/>
            <a:ext cx="1892300" cy="590550"/>
          </a:xfrm>
          <a:custGeom>
            <a:avLst/>
            <a:gdLst/>
            <a:ahLst/>
            <a:cxnLst/>
            <a:rect l="l" t="t" r="r" b="b"/>
            <a:pathLst>
              <a:path w="1892300" h="590550">
                <a:moveTo>
                  <a:pt x="1892046" y="99059"/>
                </a:moveTo>
                <a:lnTo>
                  <a:pt x="1882861" y="57192"/>
                </a:lnTo>
                <a:lnTo>
                  <a:pt x="1858098" y="24188"/>
                </a:lnTo>
                <a:lnTo>
                  <a:pt x="1821943" y="4143"/>
                </a:lnTo>
                <a:lnTo>
                  <a:pt x="98298" y="0"/>
                </a:lnTo>
                <a:lnTo>
                  <a:pt x="83799" y="1072"/>
                </a:lnTo>
                <a:lnTo>
                  <a:pt x="44807" y="15951"/>
                </a:lnTo>
                <a:lnTo>
                  <a:pt x="15828" y="45137"/>
                </a:lnTo>
                <a:lnTo>
                  <a:pt x="1048" y="84536"/>
                </a:lnTo>
                <a:lnTo>
                  <a:pt x="0" y="492252"/>
                </a:lnTo>
                <a:lnTo>
                  <a:pt x="1080" y="506978"/>
                </a:lnTo>
                <a:lnTo>
                  <a:pt x="16032" y="546258"/>
                </a:lnTo>
                <a:lnTo>
                  <a:pt x="45255" y="575115"/>
                </a:lnTo>
                <a:lnTo>
                  <a:pt x="84514" y="589597"/>
                </a:lnTo>
                <a:lnTo>
                  <a:pt x="1793748" y="590549"/>
                </a:lnTo>
                <a:lnTo>
                  <a:pt x="1808301" y="589486"/>
                </a:lnTo>
                <a:lnTo>
                  <a:pt x="1847417" y="574711"/>
                </a:lnTo>
                <a:lnTo>
                  <a:pt x="1876421" y="545631"/>
                </a:lnTo>
                <a:lnTo>
                  <a:pt x="1891077" y="506200"/>
                </a:lnTo>
                <a:lnTo>
                  <a:pt x="1892046" y="99059"/>
                </a:lnTo>
                <a:close/>
              </a:path>
            </a:pathLst>
          </a:custGeom>
          <a:solidFill>
            <a:srgbClr val="FFFF66"/>
          </a:solidFill>
        </p:spPr>
        <p:txBody>
          <a:bodyPr wrap="square" lIns="0" tIns="0" rIns="0" bIns="0" rtlCol="0"/>
          <a:lstStyle/>
          <a:p>
            <a:endParaRPr/>
          </a:p>
        </p:txBody>
      </p:sp>
      <p:sp>
        <p:nvSpPr>
          <p:cNvPr id="45" name="object 45"/>
          <p:cNvSpPr/>
          <p:nvPr/>
        </p:nvSpPr>
        <p:spPr>
          <a:xfrm>
            <a:off x="3975239" y="6338315"/>
            <a:ext cx="1892300" cy="590550"/>
          </a:xfrm>
          <a:custGeom>
            <a:avLst/>
            <a:gdLst/>
            <a:ahLst/>
            <a:cxnLst/>
            <a:rect l="l" t="t" r="r" b="b"/>
            <a:pathLst>
              <a:path w="1892300" h="590550">
                <a:moveTo>
                  <a:pt x="98298" y="0"/>
                </a:moveTo>
                <a:lnTo>
                  <a:pt x="56899" y="9200"/>
                </a:lnTo>
                <a:lnTo>
                  <a:pt x="24117" y="34072"/>
                </a:lnTo>
                <a:lnTo>
                  <a:pt x="4138" y="70521"/>
                </a:lnTo>
                <a:lnTo>
                  <a:pt x="0" y="492252"/>
                </a:lnTo>
                <a:lnTo>
                  <a:pt x="1080" y="506978"/>
                </a:lnTo>
                <a:lnTo>
                  <a:pt x="16032" y="546258"/>
                </a:lnTo>
                <a:lnTo>
                  <a:pt x="45255" y="575115"/>
                </a:lnTo>
                <a:lnTo>
                  <a:pt x="84514" y="589597"/>
                </a:lnTo>
                <a:lnTo>
                  <a:pt x="1793748" y="590549"/>
                </a:lnTo>
                <a:lnTo>
                  <a:pt x="1808301" y="589486"/>
                </a:lnTo>
                <a:lnTo>
                  <a:pt x="1847417" y="574711"/>
                </a:lnTo>
                <a:lnTo>
                  <a:pt x="1876421" y="545631"/>
                </a:lnTo>
                <a:lnTo>
                  <a:pt x="1891077" y="506200"/>
                </a:lnTo>
                <a:lnTo>
                  <a:pt x="1892046" y="99059"/>
                </a:lnTo>
                <a:lnTo>
                  <a:pt x="1890973" y="84371"/>
                </a:lnTo>
                <a:lnTo>
                  <a:pt x="1876131" y="45003"/>
                </a:lnTo>
                <a:lnTo>
                  <a:pt x="1847105" y="15864"/>
                </a:lnTo>
                <a:lnTo>
                  <a:pt x="1808083" y="1048"/>
                </a:lnTo>
                <a:lnTo>
                  <a:pt x="98298" y="0"/>
                </a:lnTo>
                <a:close/>
              </a:path>
            </a:pathLst>
          </a:custGeom>
          <a:ln w="28575">
            <a:solidFill>
              <a:srgbClr val="FFFFFF"/>
            </a:solidFill>
          </a:ln>
        </p:spPr>
        <p:txBody>
          <a:bodyPr wrap="square" lIns="0" tIns="0" rIns="0" bIns="0" rtlCol="0"/>
          <a:lstStyle/>
          <a:p>
            <a:endParaRPr/>
          </a:p>
        </p:txBody>
      </p:sp>
      <p:sp>
        <p:nvSpPr>
          <p:cNvPr id="46" name="object 46"/>
          <p:cNvSpPr txBox="1"/>
          <p:nvPr/>
        </p:nvSpPr>
        <p:spPr>
          <a:xfrm>
            <a:off x="4064641" y="6387830"/>
            <a:ext cx="1708785" cy="475615"/>
          </a:xfrm>
          <a:prstGeom prst="rect">
            <a:avLst/>
          </a:prstGeom>
        </p:spPr>
        <p:txBody>
          <a:bodyPr vert="horz" wrap="square" lIns="0" tIns="0" rIns="0" bIns="0" rtlCol="0">
            <a:spAutoFit/>
          </a:bodyPr>
          <a:lstStyle/>
          <a:p>
            <a:pPr marL="141605" marR="5080" indent="-129539">
              <a:lnSpc>
                <a:spcPct val="100000"/>
              </a:lnSpc>
            </a:pPr>
            <a:r>
              <a:rPr sz="1600" b="1" dirty="0">
                <a:solidFill>
                  <a:srgbClr val="3333CC"/>
                </a:solidFill>
                <a:latin typeface="微软雅黑"/>
                <a:cs typeface="微软雅黑"/>
              </a:rPr>
              <a:t>入</a:t>
            </a:r>
            <a:r>
              <a:rPr sz="1600" b="1" spc="-5" dirty="0">
                <a:solidFill>
                  <a:srgbClr val="3333CC"/>
                </a:solidFill>
                <a:latin typeface="Arial"/>
                <a:cs typeface="Arial"/>
              </a:rPr>
              <a:t>/</a:t>
            </a:r>
            <a:r>
              <a:rPr sz="1600" b="1" spc="-5" dirty="0">
                <a:solidFill>
                  <a:srgbClr val="3333CC"/>
                </a:solidFill>
                <a:latin typeface="微软雅黑"/>
                <a:cs typeface="微软雅黑"/>
              </a:rPr>
              <a:t>出库单和库存账 有什么联系呢？</a:t>
            </a:r>
            <a:endParaRPr sz="1600">
              <a:latin typeface="微软雅黑"/>
              <a:cs typeface="微软雅黑"/>
            </a:endParaRPr>
          </a:p>
        </p:txBody>
      </p:sp>
      <p:sp>
        <p:nvSpPr>
          <p:cNvPr id="47" name="object 47"/>
          <p:cNvSpPr/>
          <p:nvPr/>
        </p:nvSpPr>
        <p:spPr>
          <a:xfrm>
            <a:off x="7850009" y="3452626"/>
            <a:ext cx="1125855" cy="704850"/>
          </a:xfrm>
          <a:custGeom>
            <a:avLst/>
            <a:gdLst/>
            <a:ahLst/>
            <a:cxnLst/>
            <a:rect l="l" t="t" r="r" b="b"/>
            <a:pathLst>
              <a:path w="1125854" h="704850">
                <a:moveTo>
                  <a:pt x="1125473" y="117343"/>
                </a:moveTo>
                <a:lnTo>
                  <a:pt x="1117648" y="75150"/>
                </a:lnTo>
                <a:lnTo>
                  <a:pt x="1096128" y="39745"/>
                </a:lnTo>
                <a:lnTo>
                  <a:pt x="1063845" y="14059"/>
                </a:lnTo>
                <a:lnTo>
                  <a:pt x="1023731" y="1026"/>
                </a:lnTo>
                <a:lnTo>
                  <a:pt x="1009126" y="0"/>
                </a:lnTo>
                <a:lnTo>
                  <a:pt x="116465" y="96"/>
                </a:lnTo>
                <a:lnTo>
                  <a:pt x="75631" y="7771"/>
                </a:lnTo>
                <a:lnTo>
                  <a:pt x="40072" y="29163"/>
                </a:lnTo>
                <a:lnTo>
                  <a:pt x="14280" y="61268"/>
                </a:lnTo>
                <a:lnTo>
                  <a:pt x="1106" y="101180"/>
                </a:lnTo>
                <a:lnTo>
                  <a:pt x="0" y="587497"/>
                </a:lnTo>
                <a:lnTo>
                  <a:pt x="900" y="602088"/>
                </a:lnTo>
                <a:lnTo>
                  <a:pt x="13558" y="642232"/>
                </a:lnTo>
                <a:lnTo>
                  <a:pt x="38938" y="674673"/>
                </a:lnTo>
                <a:lnTo>
                  <a:pt x="74190" y="696509"/>
                </a:lnTo>
                <a:lnTo>
                  <a:pt x="116465" y="704834"/>
                </a:lnTo>
                <a:lnTo>
                  <a:pt x="1009126" y="704783"/>
                </a:lnTo>
                <a:lnTo>
                  <a:pt x="1050319" y="697020"/>
                </a:lnTo>
                <a:lnTo>
                  <a:pt x="1085724" y="675500"/>
                </a:lnTo>
                <a:lnTo>
                  <a:pt x="1111410" y="643217"/>
                </a:lnTo>
                <a:lnTo>
                  <a:pt x="1124443" y="603102"/>
                </a:lnTo>
                <a:lnTo>
                  <a:pt x="1125473" y="117343"/>
                </a:lnTo>
                <a:close/>
              </a:path>
            </a:pathLst>
          </a:custGeom>
          <a:solidFill>
            <a:srgbClr val="B90000"/>
          </a:solidFill>
        </p:spPr>
        <p:txBody>
          <a:bodyPr wrap="square" lIns="0" tIns="0" rIns="0" bIns="0" rtlCol="0"/>
          <a:lstStyle/>
          <a:p>
            <a:endParaRPr/>
          </a:p>
        </p:txBody>
      </p:sp>
      <p:sp>
        <p:nvSpPr>
          <p:cNvPr id="48" name="object 48"/>
          <p:cNvSpPr/>
          <p:nvPr/>
        </p:nvSpPr>
        <p:spPr>
          <a:xfrm>
            <a:off x="7894967" y="3509771"/>
            <a:ext cx="1042669" cy="590550"/>
          </a:xfrm>
          <a:custGeom>
            <a:avLst/>
            <a:gdLst/>
            <a:ahLst/>
            <a:cxnLst/>
            <a:rect l="l" t="t" r="r" b="b"/>
            <a:pathLst>
              <a:path w="1042670" h="590550">
                <a:moveTo>
                  <a:pt x="1042416" y="98297"/>
                </a:moveTo>
                <a:lnTo>
                  <a:pt x="1033287" y="56752"/>
                </a:lnTo>
                <a:lnTo>
                  <a:pt x="1008536" y="23907"/>
                </a:lnTo>
                <a:lnTo>
                  <a:pt x="972115" y="3997"/>
                </a:lnTo>
                <a:lnTo>
                  <a:pt x="98298" y="0"/>
                </a:lnTo>
                <a:lnTo>
                  <a:pt x="83744" y="1080"/>
                </a:lnTo>
                <a:lnTo>
                  <a:pt x="44628" y="16032"/>
                </a:lnTo>
                <a:lnTo>
                  <a:pt x="15624" y="45255"/>
                </a:lnTo>
                <a:lnTo>
                  <a:pt x="968" y="84514"/>
                </a:lnTo>
                <a:lnTo>
                  <a:pt x="0" y="492252"/>
                </a:lnTo>
                <a:lnTo>
                  <a:pt x="1080" y="506805"/>
                </a:lnTo>
                <a:lnTo>
                  <a:pt x="16032" y="545921"/>
                </a:lnTo>
                <a:lnTo>
                  <a:pt x="45255" y="574925"/>
                </a:lnTo>
                <a:lnTo>
                  <a:pt x="84514" y="589581"/>
                </a:lnTo>
                <a:lnTo>
                  <a:pt x="944118" y="590549"/>
                </a:lnTo>
                <a:lnTo>
                  <a:pt x="958844" y="589469"/>
                </a:lnTo>
                <a:lnTo>
                  <a:pt x="998124" y="574517"/>
                </a:lnTo>
                <a:lnTo>
                  <a:pt x="1026981" y="545294"/>
                </a:lnTo>
                <a:lnTo>
                  <a:pt x="1041463" y="506035"/>
                </a:lnTo>
                <a:lnTo>
                  <a:pt x="1042416" y="98297"/>
                </a:lnTo>
                <a:close/>
              </a:path>
            </a:pathLst>
          </a:custGeom>
          <a:solidFill>
            <a:srgbClr val="FFFF66"/>
          </a:solidFill>
        </p:spPr>
        <p:txBody>
          <a:bodyPr wrap="square" lIns="0" tIns="0" rIns="0" bIns="0" rtlCol="0"/>
          <a:lstStyle/>
          <a:p>
            <a:endParaRPr/>
          </a:p>
        </p:txBody>
      </p:sp>
      <p:sp>
        <p:nvSpPr>
          <p:cNvPr id="49" name="object 49"/>
          <p:cNvSpPr/>
          <p:nvPr/>
        </p:nvSpPr>
        <p:spPr>
          <a:xfrm>
            <a:off x="7894967" y="3509771"/>
            <a:ext cx="1042669" cy="590550"/>
          </a:xfrm>
          <a:custGeom>
            <a:avLst/>
            <a:gdLst/>
            <a:ahLst/>
            <a:cxnLst/>
            <a:rect l="l" t="t" r="r" b="b"/>
            <a:pathLst>
              <a:path w="1042670" h="590550">
                <a:moveTo>
                  <a:pt x="98298" y="0"/>
                </a:moveTo>
                <a:lnTo>
                  <a:pt x="56752" y="9253"/>
                </a:lnTo>
                <a:lnTo>
                  <a:pt x="23907" y="34190"/>
                </a:lnTo>
                <a:lnTo>
                  <a:pt x="3997" y="70574"/>
                </a:lnTo>
                <a:lnTo>
                  <a:pt x="0" y="492252"/>
                </a:lnTo>
                <a:lnTo>
                  <a:pt x="1080" y="506805"/>
                </a:lnTo>
                <a:lnTo>
                  <a:pt x="16032" y="545921"/>
                </a:lnTo>
                <a:lnTo>
                  <a:pt x="45255" y="574925"/>
                </a:lnTo>
                <a:lnTo>
                  <a:pt x="84514" y="589581"/>
                </a:lnTo>
                <a:lnTo>
                  <a:pt x="944118" y="590549"/>
                </a:lnTo>
                <a:lnTo>
                  <a:pt x="958844" y="589469"/>
                </a:lnTo>
                <a:lnTo>
                  <a:pt x="998124" y="574517"/>
                </a:lnTo>
                <a:lnTo>
                  <a:pt x="1026981" y="545294"/>
                </a:lnTo>
                <a:lnTo>
                  <a:pt x="1041463" y="506035"/>
                </a:lnTo>
                <a:lnTo>
                  <a:pt x="1042416" y="98297"/>
                </a:lnTo>
                <a:lnTo>
                  <a:pt x="1041352" y="83744"/>
                </a:lnTo>
                <a:lnTo>
                  <a:pt x="1026577" y="44628"/>
                </a:lnTo>
                <a:lnTo>
                  <a:pt x="997497" y="15624"/>
                </a:lnTo>
                <a:lnTo>
                  <a:pt x="958066" y="968"/>
                </a:lnTo>
                <a:lnTo>
                  <a:pt x="98298" y="0"/>
                </a:lnTo>
                <a:close/>
              </a:path>
            </a:pathLst>
          </a:custGeom>
          <a:ln w="28575">
            <a:solidFill>
              <a:srgbClr val="FFFFFF"/>
            </a:solidFill>
          </a:ln>
        </p:spPr>
        <p:txBody>
          <a:bodyPr wrap="square" lIns="0" tIns="0" rIns="0" bIns="0" rtlCol="0"/>
          <a:lstStyle/>
          <a:p>
            <a:endParaRPr/>
          </a:p>
        </p:txBody>
      </p:sp>
      <p:sp>
        <p:nvSpPr>
          <p:cNvPr id="50" name="object 50"/>
          <p:cNvSpPr txBox="1"/>
          <p:nvPr/>
        </p:nvSpPr>
        <p:spPr>
          <a:xfrm>
            <a:off x="7995037" y="3560276"/>
            <a:ext cx="838835" cy="473709"/>
          </a:xfrm>
          <a:prstGeom prst="rect">
            <a:avLst/>
          </a:prstGeom>
        </p:spPr>
        <p:txBody>
          <a:bodyPr vert="horz" wrap="square" lIns="0" tIns="0" rIns="0" bIns="0" rtlCol="0">
            <a:spAutoFit/>
          </a:bodyPr>
          <a:lstStyle/>
          <a:p>
            <a:pPr marL="255270" marR="5080" indent="-243204">
              <a:lnSpc>
                <a:spcPct val="100000"/>
              </a:lnSpc>
            </a:pPr>
            <a:r>
              <a:rPr sz="1600" b="1" spc="-5" dirty="0">
                <a:solidFill>
                  <a:srgbClr val="3333CC"/>
                </a:solidFill>
                <a:latin typeface="微软雅黑"/>
                <a:cs typeface="微软雅黑"/>
              </a:rPr>
              <a:t>说清楚了 </a:t>
            </a:r>
            <a:r>
              <a:rPr sz="1600" b="1" dirty="0">
                <a:solidFill>
                  <a:srgbClr val="3333CC"/>
                </a:solidFill>
                <a:latin typeface="微软雅黑"/>
                <a:cs typeface="微软雅黑"/>
              </a:rPr>
              <a:t>吗</a:t>
            </a:r>
            <a:r>
              <a:rPr sz="1600" b="1" dirty="0">
                <a:solidFill>
                  <a:srgbClr val="3333CC"/>
                </a:solidFill>
                <a:latin typeface="Arial"/>
                <a:cs typeface="Arial"/>
              </a:rPr>
              <a:t>?</a:t>
            </a:r>
            <a:endParaRPr sz="1600">
              <a:latin typeface="Arial"/>
              <a:cs typeface="Arial"/>
            </a:endParaRPr>
          </a:p>
        </p:txBody>
      </p:sp>
      <p:sp>
        <p:nvSpPr>
          <p:cNvPr id="51" name="object 51"/>
          <p:cNvSpPr txBox="1"/>
          <p:nvPr/>
        </p:nvSpPr>
        <p:spPr>
          <a:xfrm>
            <a:off x="6737737" y="4502305"/>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发生…</a:t>
            </a:r>
            <a:endParaRPr sz="1400">
              <a:latin typeface="微软雅黑"/>
              <a:cs typeface="微软雅黑"/>
            </a:endParaRPr>
          </a:p>
        </p:txBody>
      </p:sp>
      <p:sp>
        <p:nvSpPr>
          <p:cNvPr id="53" name="标题 6">
            <a:extLst>
              <a:ext uri="{FF2B5EF4-FFF2-40B4-BE49-F238E27FC236}">
                <a16:creationId xmlns:a16="http://schemas.microsoft.com/office/drawing/2014/main" id="{B2397F02-06FB-4C3B-9E5C-5A265655DB37}"/>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55" name="object 59">
            <a:extLst>
              <a:ext uri="{FF2B5EF4-FFF2-40B4-BE49-F238E27FC236}">
                <a16:creationId xmlns:a16="http://schemas.microsoft.com/office/drawing/2014/main" id="{14A5DB4E-ED9B-43AE-A9E9-2151DBF04C33}"/>
              </a:ext>
            </a:extLst>
          </p:cNvPr>
          <p:cNvSpPr txBox="1"/>
          <p:nvPr/>
        </p:nvSpPr>
        <p:spPr>
          <a:xfrm>
            <a:off x="1132436" y="1216125"/>
            <a:ext cx="4793771"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示例：仓储系统的数据模型设计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animBg="1"/>
      <p:bldP spid="36" grpId="0" animBg="1"/>
      <p:bldP spid="37" grpId="0" animBg="1"/>
      <p:bldP spid="38" grpId="0"/>
      <p:bldP spid="39" grpId="0" animBg="1"/>
      <p:bldP spid="40" grpId="0" animBg="1"/>
      <p:bldP spid="41" grpId="0" animBg="1"/>
      <p:bldP spid="42" grpId="0"/>
      <p:bldP spid="43" grpId="0" animBg="1"/>
      <p:bldP spid="44" grpId="0" animBg="1"/>
      <p:bldP spid="45" grpId="0" animBg="1"/>
      <p:bldP spid="46" grpId="0"/>
      <p:bldP spid="47" grpId="0" animBg="1"/>
      <p:bldP spid="48" grpId="0" animBg="1"/>
      <p:bldP spid="49" grpId="0" animBg="1"/>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12831" y="1413529"/>
            <a:ext cx="8582660" cy="4016484"/>
          </a:xfrm>
          <a:prstGeom prst="rect">
            <a:avLst/>
          </a:prstGeom>
        </p:spPr>
        <p:txBody>
          <a:bodyPr vert="horz" wrap="square" lIns="0" tIns="0" rIns="0" bIns="0" rtlCol="0">
            <a:spAutoFit/>
          </a:bodyPr>
          <a:lstStyle/>
          <a:p>
            <a:pPr marL="12700">
              <a:lnSpc>
                <a:spcPct val="100000"/>
              </a:lnSpc>
            </a:pPr>
            <a:r>
              <a:rPr sz="3200" b="1" spc="-5" dirty="0">
                <a:latin typeface="Arial" panose="020B0604020202020204" pitchFamily="34" charset="0"/>
                <a:ea typeface="Microsoft JhengHei UI" panose="020B0604030504040204" pitchFamily="34" charset="-120"/>
                <a:cs typeface="微软雅黑"/>
              </a:rPr>
              <a:t>IDEF1x中的重要概念</a:t>
            </a:r>
            <a:endParaRPr sz="3200" dirty="0">
              <a:latin typeface="Arial" panose="020B0604020202020204" pitchFamily="34" charset="0"/>
              <a:ea typeface="Microsoft JhengHei UI" panose="020B0604030504040204" pitchFamily="34" charset="-120"/>
              <a:cs typeface="微软雅黑"/>
            </a:endParaRPr>
          </a:p>
          <a:p>
            <a:pPr marL="299720" indent="-277495">
              <a:lnSpc>
                <a:spcPct val="100000"/>
              </a:lnSpc>
              <a:spcBef>
                <a:spcPts val="665"/>
              </a:spcBef>
              <a:buFont typeface="Wingdings"/>
              <a:buChar char=""/>
              <a:tabLst>
                <a:tab pos="300355" algn="l"/>
              </a:tabLst>
            </a:pPr>
            <a:r>
              <a:rPr sz="2000" spc="-5" dirty="0">
                <a:latin typeface="Arial" panose="020B0604020202020204" pitchFamily="34" charset="0"/>
                <a:ea typeface="Microsoft JhengHei UI" panose="020B0604030504040204" pitchFamily="34" charset="-120"/>
                <a:cs typeface="微软雅黑"/>
              </a:rPr>
              <a:t>实体(Entity)</a:t>
            </a:r>
            <a:endParaRPr sz="2000" dirty="0">
              <a:latin typeface="Arial" panose="020B0604020202020204" pitchFamily="34" charset="0"/>
              <a:ea typeface="Microsoft JhengHei UI" panose="020B0604030504040204" pitchFamily="34" charset="-120"/>
              <a:cs typeface="微软雅黑"/>
            </a:endParaRPr>
          </a:p>
          <a:p>
            <a:pPr marL="782320" lvl="1" indent="-302895">
              <a:lnSpc>
                <a:spcPct val="100000"/>
              </a:lnSpc>
              <a:spcBef>
                <a:spcPts val="120"/>
              </a:spcBef>
              <a:buFont typeface="Wingdings"/>
              <a:buChar char=""/>
              <a:tabLst>
                <a:tab pos="782320" algn="l"/>
              </a:tabLst>
            </a:pPr>
            <a:r>
              <a:rPr sz="2000" spc="-5" dirty="0">
                <a:solidFill>
                  <a:srgbClr val="CC0000"/>
                </a:solidFill>
                <a:latin typeface="Arial" panose="020B0604020202020204" pitchFamily="34" charset="0"/>
                <a:ea typeface="Microsoft JhengHei UI" panose="020B0604030504040204" pitchFamily="34" charset="-120"/>
                <a:cs typeface="微软雅黑"/>
              </a:rPr>
              <a:t>独立标识符实体</a:t>
            </a:r>
            <a:r>
              <a:rPr sz="2000" spc="-10" dirty="0">
                <a:solidFill>
                  <a:srgbClr val="CC0000"/>
                </a:solidFill>
                <a:latin typeface="Arial" panose="020B0604020202020204" pitchFamily="34" charset="0"/>
                <a:ea typeface="Microsoft JhengHei UI" panose="020B0604030504040204" pitchFamily="34" charset="-120"/>
                <a:cs typeface="微软雅黑"/>
              </a:rPr>
              <a:t>/</a:t>
            </a:r>
            <a:r>
              <a:rPr sz="2400" b="1" dirty="0">
                <a:latin typeface="Arial" panose="020B0604020202020204" pitchFamily="34" charset="0"/>
                <a:ea typeface="Microsoft JhengHei UI" panose="020B0604030504040204" pitchFamily="34" charset="-120"/>
                <a:cs typeface="微软雅黑"/>
              </a:rPr>
              <a:t>独立实体</a:t>
            </a:r>
            <a:r>
              <a:rPr sz="2000" spc="-5" dirty="0">
                <a:solidFill>
                  <a:srgbClr val="CC0000"/>
                </a:solidFill>
                <a:latin typeface="Arial" panose="020B0604020202020204" pitchFamily="34" charset="0"/>
                <a:ea typeface="Microsoft JhengHei UI" panose="020B0604030504040204" pitchFamily="34" charset="-120"/>
                <a:cs typeface="微软雅黑"/>
              </a:rPr>
              <a:t>(Identifier-Independent</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Entity)--强实体</a:t>
            </a:r>
            <a:endParaRPr sz="2000" dirty="0">
              <a:latin typeface="Arial" panose="020B0604020202020204" pitchFamily="34" charset="0"/>
              <a:ea typeface="Microsoft JhengHei UI" panose="020B0604030504040204" pitchFamily="34" charset="-120"/>
              <a:cs typeface="微软雅黑"/>
            </a:endParaRPr>
          </a:p>
          <a:p>
            <a:pPr marL="782320" lvl="1" indent="-302895">
              <a:lnSpc>
                <a:spcPct val="100000"/>
              </a:lnSpc>
              <a:spcBef>
                <a:spcPts val="140"/>
              </a:spcBef>
              <a:buFont typeface="Wingdings"/>
              <a:buChar char=""/>
              <a:tabLst>
                <a:tab pos="782320" algn="l"/>
              </a:tabLst>
            </a:pPr>
            <a:r>
              <a:rPr sz="2000" spc="-5" dirty="0">
                <a:solidFill>
                  <a:srgbClr val="CC0000"/>
                </a:solidFill>
                <a:latin typeface="Arial" panose="020B0604020202020204" pitchFamily="34" charset="0"/>
                <a:ea typeface="Microsoft JhengHei UI" panose="020B0604030504040204" pitchFamily="34" charset="-120"/>
                <a:cs typeface="微软雅黑"/>
              </a:rPr>
              <a:t>从属标识符实体</a:t>
            </a:r>
            <a:r>
              <a:rPr sz="2000" spc="-10" dirty="0">
                <a:solidFill>
                  <a:srgbClr val="CC0000"/>
                </a:solidFill>
                <a:latin typeface="Arial" panose="020B0604020202020204" pitchFamily="34" charset="0"/>
                <a:ea typeface="Microsoft JhengHei UI" panose="020B0604030504040204" pitchFamily="34" charset="-120"/>
                <a:cs typeface="微软雅黑"/>
              </a:rPr>
              <a:t>/</a:t>
            </a:r>
            <a:r>
              <a:rPr sz="2400" b="1" dirty="0">
                <a:latin typeface="Arial" panose="020B0604020202020204" pitchFamily="34" charset="0"/>
                <a:ea typeface="Microsoft JhengHei UI" panose="020B0604030504040204" pitchFamily="34" charset="-120"/>
                <a:cs typeface="微软雅黑"/>
              </a:rPr>
              <a:t>从属实体</a:t>
            </a:r>
            <a:r>
              <a:rPr sz="2000" spc="-5" dirty="0">
                <a:solidFill>
                  <a:srgbClr val="CC0000"/>
                </a:solidFill>
                <a:latin typeface="Arial" panose="020B0604020202020204" pitchFamily="34" charset="0"/>
                <a:ea typeface="Microsoft JhengHei UI" panose="020B0604030504040204" pitchFamily="34" charset="-120"/>
                <a:cs typeface="微软雅黑"/>
              </a:rPr>
              <a:t>(Identifier-dependent</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Entity)--弱实体</a:t>
            </a:r>
            <a:endParaRPr sz="2000" dirty="0">
              <a:latin typeface="Arial" panose="020B0604020202020204" pitchFamily="34" charset="0"/>
              <a:ea typeface="Microsoft JhengHei UI" panose="020B0604030504040204" pitchFamily="34" charset="-120"/>
              <a:cs typeface="微软雅黑"/>
            </a:endParaRPr>
          </a:p>
          <a:p>
            <a:pPr marL="299720" indent="-277495">
              <a:lnSpc>
                <a:spcPct val="100000"/>
              </a:lnSpc>
              <a:spcBef>
                <a:spcPts val="725"/>
              </a:spcBef>
              <a:buFont typeface="Wingdings"/>
              <a:buChar char=""/>
              <a:tabLst>
                <a:tab pos="300355" algn="l"/>
              </a:tabLst>
            </a:pPr>
            <a:r>
              <a:rPr sz="2000" spc="-5" dirty="0">
                <a:latin typeface="Arial" panose="020B0604020202020204" pitchFamily="34" charset="0"/>
                <a:ea typeface="Microsoft JhengHei UI" panose="020B0604030504040204" pitchFamily="34" charset="-120"/>
                <a:cs typeface="微软雅黑"/>
              </a:rPr>
              <a:t>联系(Relationship)</a:t>
            </a:r>
            <a:endParaRPr sz="2000" dirty="0">
              <a:latin typeface="Arial" panose="020B0604020202020204" pitchFamily="34" charset="0"/>
              <a:ea typeface="Microsoft JhengHei UI" panose="020B0604030504040204" pitchFamily="34" charset="-120"/>
              <a:cs typeface="微软雅黑"/>
            </a:endParaRPr>
          </a:p>
          <a:p>
            <a:pPr marL="822325" indent="-342900">
              <a:lnSpc>
                <a:spcPct val="100000"/>
              </a:lnSpc>
              <a:spcBef>
                <a:spcPts val="120"/>
              </a:spcBef>
              <a:buFont typeface="Wingdings" panose="05000000000000000000" pitchFamily="2" charset="2"/>
              <a:buChar char="p"/>
            </a:pPr>
            <a:r>
              <a:rPr sz="2000" spc="-5" dirty="0" err="1">
                <a:solidFill>
                  <a:srgbClr val="CC0000"/>
                </a:solidFill>
                <a:latin typeface="Arial" panose="020B0604020202020204" pitchFamily="34" charset="0"/>
                <a:ea typeface="Microsoft JhengHei UI" panose="020B0604030504040204" pitchFamily="34" charset="-120"/>
                <a:cs typeface="微软雅黑"/>
              </a:rPr>
              <a:t>可</a:t>
            </a:r>
            <a:r>
              <a:rPr sz="2400" b="1" dirty="0" err="1">
                <a:latin typeface="Arial" panose="020B0604020202020204" pitchFamily="34" charset="0"/>
                <a:ea typeface="Microsoft JhengHei UI" panose="020B0604030504040204" pitchFamily="34" charset="-120"/>
                <a:cs typeface="微软雅黑"/>
              </a:rPr>
              <a:t>标定</a:t>
            </a:r>
            <a:r>
              <a:rPr sz="2000" spc="-5" dirty="0" err="1">
                <a:solidFill>
                  <a:srgbClr val="CC0000"/>
                </a:solidFill>
                <a:latin typeface="Arial" panose="020B0604020202020204" pitchFamily="34" charset="0"/>
                <a:ea typeface="Microsoft JhengHei UI" panose="020B0604030504040204" pitchFamily="34" charset="-120"/>
                <a:cs typeface="微软雅黑"/>
              </a:rPr>
              <a:t>连接</a:t>
            </a:r>
            <a:r>
              <a:rPr sz="2400" b="1" dirty="0" err="1">
                <a:latin typeface="Arial" panose="020B0604020202020204" pitchFamily="34" charset="0"/>
                <a:ea typeface="Microsoft JhengHei UI" panose="020B0604030504040204" pitchFamily="34" charset="-120"/>
                <a:cs typeface="微软雅黑"/>
              </a:rPr>
              <a:t>联系</a:t>
            </a:r>
            <a:r>
              <a:rPr sz="2000" spc="-5" dirty="0">
                <a:solidFill>
                  <a:srgbClr val="CC0000"/>
                </a:solidFill>
                <a:latin typeface="Arial" panose="020B0604020202020204" pitchFamily="34" charset="0"/>
                <a:ea typeface="Microsoft JhengHei UI" panose="020B0604030504040204" pitchFamily="34" charset="-120"/>
                <a:cs typeface="微软雅黑"/>
              </a:rPr>
              <a:t>(Id</a:t>
            </a:r>
            <a:r>
              <a:rPr sz="2000" spc="-15" dirty="0">
                <a:solidFill>
                  <a:srgbClr val="CC0000"/>
                </a:solidFill>
                <a:latin typeface="Arial" panose="020B0604020202020204" pitchFamily="34" charset="0"/>
                <a:ea typeface="Microsoft JhengHei UI" panose="020B0604030504040204" pitchFamily="34" charset="-120"/>
                <a:cs typeface="微软雅黑"/>
              </a:rPr>
              <a:t>e</a:t>
            </a:r>
            <a:r>
              <a:rPr sz="2000" spc="-5" dirty="0">
                <a:solidFill>
                  <a:srgbClr val="CC0000"/>
                </a:solidFill>
                <a:latin typeface="Arial" panose="020B0604020202020204" pitchFamily="34" charset="0"/>
                <a:ea typeface="Microsoft JhengHei UI" panose="020B0604030504040204" pitchFamily="34" charset="-120"/>
                <a:cs typeface="微软雅黑"/>
              </a:rPr>
              <a:t>ntifying Connection</a:t>
            </a:r>
            <a:r>
              <a:rPr sz="2000" spc="5"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Relationship)</a:t>
            </a:r>
            <a:endParaRPr sz="2000" dirty="0">
              <a:latin typeface="Arial" panose="020B0604020202020204" pitchFamily="34" charset="0"/>
              <a:ea typeface="Microsoft JhengHei UI" panose="020B0604030504040204" pitchFamily="34" charset="-120"/>
              <a:cs typeface="微软雅黑"/>
            </a:endParaRPr>
          </a:p>
          <a:p>
            <a:pPr marL="822325" indent="-342900">
              <a:lnSpc>
                <a:spcPct val="100000"/>
              </a:lnSpc>
              <a:spcBef>
                <a:spcPts val="140"/>
              </a:spcBef>
              <a:buFont typeface="Wingdings" panose="05000000000000000000" pitchFamily="2" charset="2"/>
              <a:buChar char="p"/>
            </a:pPr>
            <a:r>
              <a:rPr sz="2400" b="1" dirty="0" err="1">
                <a:latin typeface="Arial" panose="020B0604020202020204" pitchFamily="34" charset="0"/>
                <a:ea typeface="Microsoft JhengHei UI" panose="020B0604030504040204" pitchFamily="34" charset="-120"/>
                <a:cs typeface="微软雅黑"/>
              </a:rPr>
              <a:t>非标定</a:t>
            </a:r>
            <a:r>
              <a:rPr sz="2000" spc="-5" dirty="0" err="1">
                <a:solidFill>
                  <a:srgbClr val="CC0000"/>
                </a:solidFill>
                <a:latin typeface="Arial" panose="020B0604020202020204" pitchFamily="34" charset="0"/>
                <a:ea typeface="Microsoft JhengHei UI" panose="020B0604030504040204" pitchFamily="34" charset="-120"/>
                <a:cs typeface="微软雅黑"/>
              </a:rPr>
              <a:t>连接</a:t>
            </a:r>
            <a:r>
              <a:rPr sz="2400" b="1" dirty="0" err="1">
                <a:latin typeface="Arial" panose="020B0604020202020204" pitchFamily="34" charset="0"/>
                <a:ea typeface="Microsoft JhengHei UI" panose="020B0604030504040204" pitchFamily="34" charset="-120"/>
                <a:cs typeface="微软雅黑"/>
              </a:rPr>
              <a:t>联系</a:t>
            </a:r>
            <a:r>
              <a:rPr sz="2000" spc="-5" dirty="0">
                <a:solidFill>
                  <a:srgbClr val="CC0000"/>
                </a:solidFill>
                <a:latin typeface="Arial" panose="020B0604020202020204" pitchFamily="34" charset="0"/>
                <a:ea typeface="Microsoft JhengHei UI" panose="020B0604030504040204" pitchFamily="34" charset="-120"/>
                <a:cs typeface="微软雅黑"/>
              </a:rPr>
              <a:t>(Non-Identifying Connection</a:t>
            </a:r>
            <a:r>
              <a:rPr sz="2000" spc="5"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Relationship)</a:t>
            </a:r>
            <a:endParaRPr sz="2000" dirty="0">
              <a:latin typeface="Arial" panose="020B0604020202020204" pitchFamily="34" charset="0"/>
              <a:ea typeface="Microsoft JhengHei UI" panose="020B0604030504040204" pitchFamily="34" charset="-120"/>
              <a:cs typeface="微软雅黑"/>
            </a:endParaRPr>
          </a:p>
          <a:p>
            <a:pPr marL="822325" indent="-342900">
              <a:lnSpc>
                <a:spcPct val="100000"/>
              </a:lnSpc>
              <a:spcBef>
                <a:spcPts val="150"/>
              </a:spcBef>
              <a:buFont typeface="Wingdings" panose="05000000000000000000" pitchFamily="2" charset="2"/>
              <a:buChar char="p"/>
            </a:pPr>
            <a:r>
              <a:rPr lang="zh-CN" altLang="en-US" sz="2400" b="1" dirty="0">
                <a:latin typeface="Arial" panose="020B0604020202020204" pitchFamily="34" charset="0"/>
                <a:ea typeface="Microsoft JhengHei UI" panose="020B0604030504040204" pitchFamily="34" charset="-120"/>
                <a:cs typeface="微软雅黑"/>
              </a:rPr>
              <a:t>分</a:t>
            </a:r>
            <a:r>
              <a:rPr sz="2400" b="1" dirty="0" err="1">
                <a:latin typeface="Arial" panose="020B0604020202020204" pitchFamily="34" charset="0"/>
                <a:ea typeface="Microsoft JhengHei UI" panose="020B0604030504040204" pitchFamily="34" charset="-120"/>
                <a:cs typeface="微软雅黑"/>
              </a:rPr>
              <a:t>类联系</a:t>
            </a:r>
            <a:r>
              <a:rPr sz="2000" spc="-5" dirty="0">
                <a:solidFill>
                  <a:srgbClr val="CC0000"/>
                </a:solidFill>
                <a:latin typeface="Arial" panose="020B0604020202020204" pitchFamily="34" charset="0"/>
                <a:ea typeface="Microsoft JhengHei UI" panose="020B0604030504040204" pitchFamily="34" charset="-120"/>
                <a:cs typeface="微软雅黑"/>
              </a:rPr>
              <a:t>(Categorization</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Relationship)</a:t>
            </a:r>
            <a:endParaRPr sz="2000" dirty="0">
              <a:latin typeface="Arial" panose="020B0604020202020204" pitchFamily="34" charset="0"/>
              <a:ea typeface="Microsoft JhengHei UI" panose="020B0604030504040204" pitchFamily="34" charset="-120"/>
              <a:cs typeface="微软雅黑"/>
            </a:endParaRPr>
          </a:p>
          <a:p>
            <a:pPr marL="822325" indent="-342900">
              <a:lnSpc>
                <a:spcPct val="100000"/>
              </a:lnSpc>
              <a:spcBef>
                <a:spcPts val="145"/>
              </a:spcBef>
              <a:buFont typeface="Wingdings" panose="05000000000000000000" pitchFamily="2" charset="2"/>
              <a:buChar char="p"/>
            </a:pPr>
            <a:r>
              <a:rPr sz="2400" b="1" dirty="0" err="1">
                <a:latin typeface="Arial" panose="020B0604020202020204" pitchFamily="34" charset="0"/>
                <a:ea typeface="Microsoft JhengHei UI" panose="020B0604030504040204" pitchFamily="34" charset="-120"/>
                <a:cs typeface="微软雅黑"/>
              </a:rPr>
              <a:t>非确定联系</a:t>
            </a:r>
            <a:r>
              <a:rPr sz="2000" spc="-5" dirty="0">
                <a:solidFill>
                  <a:srgbClr val="CC0000"/>
                </a:solidFill>
                <a:latin typeface="Arial" panose="020B0604020202020204" pitchFamily="34" charset="0"/>
                <a:ea typeface="Microsoft JhengHei UI" panose="020B0604030504040204" pitchFamily="34" charset="-120"/>
                <a:cs typeface="微软雅黑"/>
              </a:rPr>
              <a:t>(Non-Specific</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Relationship)</a:t>
            </a:r>
            <a:endParaRPr sz="2000" dirty="0">
              <a:latin typeface="Arial" panose="020B0604020202020204" pitchFamily="34" charset="0"/>
              <a:ea typeface="Microsoft JhengHei UI" panose="020B0604030504040204" pitchFamily="34" charset="-120"/>
              <a:cs typeface="微软雅黑"/>
            </a:endParaRPr>
          </a:p>
          <a:p>
            <a:pPr marL="289560" indent="-276860">
              <a:lnSpc>
                <a:spcPct val="100000"/>
              </a:lnSpc>
              <a:spcBef>
                <a:spcPts val="930"/>
              </a:spcBef>
              <a:buFont typeface="Wingdings"/>
              <a:buChar char=""/>
              <a:tabLst>
                <a:tab pos="290195" algn="l"/>
              </a:tabLst>
            </a:pPr>
            <a:r>
              <a:rPr sz="2000" spc="-5" dirty="0">
                <a:latin typeface="Arial" panose="020B0604020202020204" pitchFamily="34" charset="0"/>
                <a:ea typeface="Microsoft JhengHei UI" panose="020B0604030504040204" pitchFamily="34" charset="-120"/>
                <a:cs typeface="微软雅黑"/>
              </a:rPr>
              <a:t>属性/关键字(Attribute/Key)</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1470024" y="5402851"/>
            <a:ext cx="5605145" cy="1515800"/>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400" b="1" dirty="0" err="1">
                <a:latin typeface="Arial" panose="020B0604020202020204" pitchFamily="34" charset="0"/>
                <a:ea typeface="Microsoft JhengHei UI" panose="020B0604030504040204" pitchFamily="34" charset="-120"/>
                <a:cs typeface="微软雅黑"/>
              </a:rPr>
              <a:t>属性</a:t>
            </a:r>
            <a:r>
              <a:rPr sz="2000" spc="-15" dirty="0">
                <a:solidFill>
                  <a:srgbClr val="CC0000"/>
                </a:solidFill>
                <a:latin typeface="Arial" panose="020B0604020202020204" pitchFamily="34" charset="0"/>
                <a:ea typeface="Microsoft JhengHei UI" panose="020B0604030504040204" pitchFamily="34" charset="-120"/>
                <a:cs typeface="微软雅黑"/>
              </a:rPr>
              <a:t>(</a:t>
            </a:r>
            <a:r>
              <a:rPr sz="2000" spc="-5" dirty="0">
                <a:solidFill>
                  <a:srgbClr val="CC0000"/>
                </a:solidFill>
                <a:latin typeface="Arial" panose="020B0604020202020204" pitchFamily="34" charset="0"/>
                <a:ea typeface="Microsoft JhengHei UI" panose="020B0604030504040204" pitchFamily="34" charset="-120"/>
                <a:cs typeface="微软雅黑"/>
              </a:rPr>
              <a:t>Attribute)</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40"/>
              </a:spcBef>
              <a:buFont typeface="Wingdings" panose="05000000000000000000" pitchFamily="2" charset="2"/>
              <a:buChar char="p"/>
            </a:pPr>
            <a:r>
              <a:rPr sz="2000" spc="-5" dirty="0" err="1">
                <a:solidFill>
                  <a:srgbClr val="CC0000"/>
                </a:solidFill>
                <a:latin typeface="Arial" panose="020B0604020202020204" pitchFamily="34" charset="0"/>
                <a:ea typeface="Microsoft JhengHei UI" panose="020B0604030504040204" pitchFamily="34" charset="-120"/>
                <a:cs typeface="微软雅黑"/>
              </a:rPr>
              <a:t>主关键字</a:t>
            </a:r>
            <a:r>
              <a:rPr sz="2000" spc="-5" dirty="0">
                <a:solidFill>
                  <a:srgbClr val="CC0000"/>
                </a:solidFill>
                <a:latin typeface="Arial" panose="020B0604020202020204" pitchFamily="34" charset="0"/>
                <a:ea typeface="Microsoft JhengHei UI" panose="020B0604030504040204" pitchFamily="34" charset="-120"/>
                <a:cs typeface="微软雅黑"/>
              </a:rPr>
              <a:t>/</a:t>
            </a:r>
            <a:r>
              <a:rPr sz="2400" b="1" dirty="0">
                <a:latin typeface="Arial" panose="020B0604020202020204" pitchFamily="34" charset="0"/>
                <a:ea typeface="Microsoft JhengHei UI" panose="020B0604030504040204" pitchFamily="34" charset="-120"/>
                <a:cs typeface="微软雅黑"/>
              </a:rPr>
              <a:t>主码</a:t>
            </a:r>
            <a:r>
              <a:rPr sz="2000" spc="-5" dirty="0">
                <a:solidFill>
                  <a:srgbClr val="CC0000"/>
                </a:solidFill>
                <a:latin typeface="Arial" panose="020B0604020202020204" pitchFamily="34" charset="0"/>
                <a:ea typeface="Microsoft JhengHei UI" panose="020B0604030504040204" pitchFamily="34" charset="-120"/>
                <a:cs typeface="微软雅黑"/>
              </a:rPr>
              <a:t>(Primary</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Keys)</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--主属性</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40"/>
              </a:spcBef>
              <a:buFont typeface="Wingdings" panose="05000000000000000000" pitchFamily="2" charset="2"/>
              <a:buChar char="p"/>
            </a:pPr>
            <a:r>
              <a:rPr lang="zh-CN" altLang="en-US" sz="2000" spc="-5" dirty="0">
                <a:solidFill>
                  <a:srgbClr val="CC0000"/>
                </a:solidFill>
                <a:latin typeface="Arial" panose="020B0604020202020204" pitchFamily="34" charset="0"/>
                <a:ea typeface="Microsoft JhengHei UI" panose="020B0604030504040204" pitchFamily="34" charset="-120"/>
                <a:cs typeface="微软雅黑"/>
              </a:rPr>
              <a:t>次</a:t>
            </a:r>
            <a:r>
              <a:rPr sz="2000" spc="-5" dirty="0" err="1">
                <a:solidFill>
                  <a:srgbClr val="CC0000"/>
                </a:solidFill>
                <a:latin typeface="Arial" panose="020B0604020202020204" pitchFamily="34" charset="0"/>
                <a:ea typeface="Microsoft JhengHei UI" panose="020B0604030504040204" pitchFamily="34" charset="-120"/>
                <a:cs typeface="微软雅黑"/>
              </a:rPr>
              <a:t>关键字</a:t>
            </a:r>
            <a:r>
              <a:rPr sz="2000" spc="-5" dirty="0">
                <a:solidFill>
                  <a:srgbClr val="CC0000"/>
                </a:solidFill>
                <a:latin typeface="Arial" panose="020B0604020202020204" pitchFamily="34" charset="0"/>
                <a:ea typeface="Microsoft JhengHei UI" panose="020B0604030504040204" pitchFamily="34" charset="-120"/>
                <a:cs typeface="微软雅黑"/>
              </a:rPr>
              <a:t>/</a:t>
            </a:r>
            <a:r>
              <a:rPr sz="2400" b="1" dirty="0">
                <a:latin typeface="Arial" panose="020B0604020202020204" pitchFamily="34" charset="0"/>
                <a:ea typeface="Microsoft JhengHei UI" panose="020B0604030504040204" pitchFamily="34" charset="-120"/>
                <a:cs typeface="微软雅黑"/>
              </a:rPr>
              <a:t>候选码</a:t>
            </a:r>
            <a:r>
              <a:rPr sz="2000" spc="-5" dirty="0">
                <a:solidFill>
                  <a:srgbClr val="CC0000"/>
                </a:solidFill>
                <a:latin typeface="Arial" panose="020B0604020202020204" pitchFamily="34" charset="0"/>
                <a:ea typeface="Microsoft JhengHei UI" panose="020B0604030504040204" pitchFamily="34" charset="-120"/>
                <a:cs typeface="微软雅黑"/>
              </a:rPr>
              <a:t>(Alternate</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Keys)</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45"/>
              </a:spcBef>
              <a:buFont typeface="Wingdings" panose="05000000000000000000" pitchFamily="2" charset="2"/>
              <a:buChar char="p"/>
            </a:pPr>
            <a:r>
              <a:rPr sz="2000" spc="-5" dirty="0" err="1">
                <a:solidFill>
                  <a:srgbClr val="CC0000"/>
                </a:solidFill>
                <a:latin typeface="Arial" panose="020B0604020202020204" pitchFamily="34" charset="0"/>
                <a:ea typeface="Microsoft JhengHei UI" panose="020B0604030504040204" pitchFamily="34" charset="-120"/>
                <a:cs typeface="微软雅黑"/>
              </a:rPr>
              <a:t>外来关键字</a:t>
            </a:r>
            <a:r>
              <a:rPr sz="2000" spc="-10" dirty="0">
                <a:solidFill>
                  <a:srgbClr val="CC0000"/>
                </a:solidFill>
                <a:latin typeface="Arial" panose="020B0604020202020204" pitchFamily="34" charset="0"/>
                <a:ea typeface="Microsoft JhengHei UI" panose="020B0604030504040204" pitchFamily="34" charset="-120"/>
                <a:cs typeface="微软雅黑"/>
              </a:rPr>
              <a:t>/</a:t>
            </a:r>
            <a:r>
              <a:rPr sz="2400" b="1" dirty="0">
                <a:latin typeface="Arial" panose="020B0604020202020204" pitchFamily="34" charset="0"/>
                <a:ea typeface="Microsoft JhengHei UI" panose="020B0604030504040204" pitchFamily="34" charset="-120"/>
                <a:cs typeface="微软雅黑"/>
              </a:rPr>
              <a:t>外</a:t>
            </a:r>
            <a:r>
              <a:rPr sz="2000" spc="-5" dirty="0">
                <a:solidFill>
                  <a:srgbClr val="CC0000"/>
                </a:solidFill>
                <a:latin typeface="Arial" panose="020B0604020202020204" pitchFamily="34" charset="0"/>
                <a:ea typeface="Microsoft JhengHei UI" panose="020B0604030504040204" pitchFamily="34" charset="-120"/>
                <a:cs typeface="微软雅黑"/>
              </a:rPr>
              <a:t>来</a:t>
            </a:r>
            <a:r>
              <a:rPr sz="2400" b="1" dirty="0">
                <a:latin typeface="Arial" panose="020B0604020202020204" pitchFamily="34" charset="0"/>
                <a:ea typeface="Microsoft JhengHei UI" panose="020B0604030504040204" pitchFamily="34" charset="-120"/>
                <a:cs typeface="微软雅黑"/>
              </a:rPr>
              <a:t>码</a:t>
            </a:r>
            <a:r>
              <a:rPr sz="2400" b="1" spc="-130" dirty="0">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(Foreign</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Keys)</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--外来属性</a:t>
            </a:r>
            <a:endParaRPr sz="2000" dirty="0">
              <a:latin typeface="Arial" panose="020B0604020202020204" pitchFamily="34" charset="0"/>
              <a:ea typeface="Microsoft JhengHei UI" panose="020B0604030504040204" pitchFamily="34" charset="-120"/>
              <a:cs typeface="微软雅黑"/>
            </a:endParaRPr>
          </a:p>
        </p:txBody>
      </p:sp>
      <p:sp>
        <p:nvSpPr>
          <p:cNvPr id="6" name="object 6"/>
          <p:cNvSpPr/>
          <p:nvPr/>
        </p:nvSpPr>
        <p:spPr>
          <a:xfrm>
            <a:off x="7737220" y="5279897"/>
            <a:ext cx="1377315" cy="971550"/>
          </a:xfrm>
          <a:custGeom>
            <a:avLst/>
            <a:gdLst/>
            <a:ahLst/>
            <a:cxnLst/>
            <a:rect l="l" t="t" r="r" b="b"/>
            <a:pathLst>
              <a:path w="1377315" h="971550">
                <a:moveTo>
                  <a:pt x="1376934" y="485394"/>
                </a:moveTo>
                <a:lnTo>
                  <a:pt x="1374649" y="445564"/>
                </a:lnTo>
                <a:lnTo>
                  <a:pt x="1367913" y="406624"/>
                </a:lnTo>
                <a:lnTo>
                  <a:pt x="1356905" y="368699"/>
                </a:lnTo>
                <a:lnTo>
                  <a:pt x="1341802" y="331915"/>
                </a:lnTo>
                <a:lnTo>
                  <a:pt x="1322784" y="296394"/>
                </a:lnTo>
                <a:lnTo>
                  <a:pt x="1300028" y="262262"/>
                </a:lnTo>
                <a:lnTo>
                  <a:pt x="1273713" y="229643"/>
                </a:lnTo>
                <a:lnTo>
                  <a:pt x="1244016" y="198662"/>
                </a:lnTo>
                <a:lnTo>
                  <a:pt x="1211117" y="169444"/>
                </a:lnTo>
                <a:lnTo>
                  <a:pt x="1175194" y="142113"/>
                </a:lnTo>
                <a:lnTo>
                  <a:pt x="1136425" y="116793"/>
                </a:lnTo>
                <a:lnTo>
                  <a:pt x="1094987" y="93610"/>
                </a:lnTo>
                <a:lnTo>
                  <a:pt x="1051061" y="72687"/>
                </a:lnTo>
                <a:lnTo>
                  <a:pt x="1004823" y="54150"/>
                </a:lnTo>
                <a:lnTo>
                  <a:pt x="956452" y="38123"/>
                </a:lnTo>
                <a:lnTo>
                  <a:pt x="906127" y="24731"/>
                </a:lnTo>
                <a:lnTo>
                  <a:pt x="854026" y="14098"/>
                </a:lnTo>
                <a:lnTo>
                  <a:pt x="800327" y="6348"/>
                </a:lnTo>
                <a:lnTo>
                  <a:pt x="745208" y="1608"/>
                </a:lnTo>
                <a:lnTo>
                  <a:pt x="688848" y="0"/>
                </a:lnTo>
                <a:lnTo>
                  <a:pt x="632379" y="1608"/>
                </a:lnTo>
                <a:lnTo>
                  <a:pt x="577162" y="6348"/>
                </a:lnTo>
                <a:lnTo>
                  <a:pt x="523375" y="14098"/>
                </a:lnTo>
                <a:lnTo>
                  <a:pt x="471196" y="24731"/>
                </a:lnTo>
                <a:lnTo>
                  <a:pt x="420802" y="38123"/>
                </a:lnTo>
                <a:lnTo>
                  <a:pt x="372371" y="54150"/>
                </a:lnTo>
                <a:lnTo>
                  <a:pt x="326081" y="72687"/>
                </a:lnTo>
                <a:lnTo>
                  <a:pt x="282110" y="93610"/>
                </a:lnTo>
                <a:lnTo>
                  <a:pt x="240635" y="116793"/>
                </a:lnTo>
                <a:lnTo>
                  <a:pt x="201834" y="142113"/>
                </a:lnTo>
                <a:lnTo>
                  <a:pt x="165885" y="169444"/>
                </a:lnTo>
                <a:lnTo>
                  <a:pt x="132965" y="198662"/>
                </a:lnTo>
                <a:lnTo>
                  <a:pt x="103253" y="229643"/>
                </a:lnTo>
                <a:lnTo>
                  <a:pt x="76926" y="262262"/>
                </a:lnTo>
                <a:lnTo>
                  <a:pt x="54161" y="296394"/>
                </a:lnTo>
                <a:lnTo>
                  <a:pt x="35137" y="331915"/>
                </a:lnTo>
                <a:lnTo>
                  <a:pt x="20031" y="368699"/>
                </a:lnTo>
                <a:lnTo>
                  <a:pt x="9021" y="406624"/>
                </a:lnTo>
                <a:lnTo>
                  <a:pt x="2284" y="445564"/>
                </a:lnTo>
                <a:lnTo>
                  <a:pt x="0" y="485394"/>
                </a:lnTo>
                <a:lnTo>
                  <a:pt x="2284" y="525229"/>
                </a:lnTo>
                <a:lnTo>
                  <a:pt x="9021" y="564184"/>
                </a:lnTo>
                <a:lnTo>
                  <a:pt x="20031" y="602134"/>
                </a:lnTo>
                <a:lnTo>
                  <a:pt x="35137" y="638952"/>
                </a:lnTo>
                <a:lnTo>
                  <a:pt x="54161" y="674512"/>
                </a:lnTo>
                <a:lnTo>
                  <a:pt x="76926" y="708690"/>
                </a:lnTo>
                <a:lnTo>
                  <a:pt x="103253" y="741359"/>
                </a:lnTo>
                <a:lnTo>
                  <a:pt x="122682" y="761652"/>
                </a:lnTo>
                <a:lnTo>
                  <a:pt x="122682" y="485394"/>
                </a:lnTo>
                <a:lnTo>
                  <a:pt x="124555" y="452687"/>
                </a:lnTo>
                <a:lnTo>
                  <a:pt x="139107" y="389538"/>
                </a:lnTo>
                <a:lnTo>
                  <a:pt x="167104" y="330100"/>
                </a:lnTo>
                <a:lnTo>
                  <a:pt x="207387" y="275200"/>
                </a:lnTo>
                <a:lnTo>
                  <a:pt x="258802" y="225665"/>
                </a:lnTo>
                <a:lnTo>
                  <a:pt x="320190" y="182322"/>
                </a:lnTo>
                <a:lnTo>
                  <a:pt x="354262" y="163232"/>
                </a:lnTo>
                <a:lnTo>
                  <a:pt x="390395" y="146000"/>
                </a:lnTo>
                <a:lnTo>
                  <a:pt x="428442" y="130731"/>
                </a:lnTo>
                <a:lnTo>
                  <a:pt x="468260" y="117526"/>
                </a:lnTo>
                <a:lnTo>
                  <a:pt x="509704" y="106491"/>
                </a:lnTo>
                <a:lnTo>
                  <a:pt x="552630" y="97727"/>
                </a:lnTo>
                <a:lnTo>
                  <a:pt x="596892" y="91340"/>
                </a:lnTo>
                <a:lnTo>
                  <a:pt x="642346" y="87431"/>
                </a:lnTo>
                <a:lnTo>
                  <a:pt x="688848" y="86106"/>
                </a:lnTo>
                <a:lnTo>
                  <a:pt x="735246" y="87431"/>
                </a:lnTo>
                <a:lnTo>
                  <a:pt x="780618" y="91340"/>
                </a:lnTo>
                <a:lnTo>
                  <a:pt x="824818" y="97727"/>
                </a:lnTo>
                <a:lnTo>
                  <a:pt x="867698" y="106491"/>
                </a:lnTo>
                <a:lnTo>
                  <a:pt x="909113" y="117526"/>
                </a:lnTo>
                <a:lnTo>
                  <a:pt x="948917" y="130731"/>
                </a:lnTo>
                <a:lnTo>
                  <a:pt x="986962" y="146000"/>
                </a:lnTo>
                <a:lnTo>
                  <a:pt x="1023103" y="163232"/>
                </a:lnTo>
                <a:lnTo>
                  <a:pt x="1057194" y="182322"/>
                </a:lnTo>
                <a:lnTo>
                  <a:pt x="1089088" y="203168"/>
                </a:lnTo>
                <a:lnTo>
                  <a:pt x="1145700" y="249710"/>
                </a:lnTo>
                <a:lnTo>
                  <a:pt x="1191769" y="302031"/>
                </a:lnTo>
                <a:lnTo>
                  <a:pt x="1226125" y="359304"/>
                </a:lnTo>
                <a:lnTo>
                  <a:pt x="1247596" y="420700"/>
                </a:lnTo>
                <a:lnTo>
                  <a:pt x="1255014" y="485394"/>
                </a:lnTo>
                <a:lnTo>
                  <a:pt x="1255014" y="760900"/>
                </a:lnTo>
                <a:lnTo>
                  <a:pt x="1273713" y="741359"/>
                </a:lnTo>
                <a:lnTo>
                  <a:pt x="1300028" y="708690"/>
                </a:lnTo>
                <a:lnTo>
                  <a:pt x="1322784" y="674512"/>
                </a:lnTo>
                <a:lnTo>
                  <a:pt x="1341802" y="638952"/>
                </a:lnTo>
                <a:lnTo>
                  <a:pt x="1356905" y="602134"/>
                </a:lnTo>
                <a:lnTo>
                  <a:pt x="1367913" y="564184"/>
                </a:lnTo>
                <a:lnTo>
                  <a:pt x="1374649" y="525229"/>
                </a:lnTo>
                <a:lnTo>
                  <a:pt x="1376934" y="485394"/>
                </a:lnTo>
                <a:close/>
              </a:path>
              <a:path w="1377315" h="971550">
                <a:moveTo>
                  <a:pt x="1255014" y="760900"/>
                </a:moveTo>
                <a:lnTo>
                  <a:pt x="1255014" y="485394"/>
                </a:lnTo>
                <a:lnTo>
                  <a:pt x="1253135" y="518209"/>
                </a:lnTo>
                <a:lnTo>
                  <a:pt x="1247596" y="550293"/>
                </a:lnTo>
                <a:lnTo>
                  <a:pt x="1226125" y="611855"/>
                </a:lnTo>
                <a:lnTo>
                  <a:pt x="1191769" y="669256"/>
                </a:lnTo>
                <a:lnTo>
                  <a:pt x="1145700" y="721674"/>
                </a:lnTo>
                <a:lnTo>
                  <a:pt x="1089088" y="768286"/>
                </a:lnTo>
                <a:lnTo>
                  <a:pt x="1057194" y="789157"/>
                </a:lnTo>
                <a:lnTo>
                  <a:pt x="1023103" y="808268"/>
                </a:lnTo>
                <a:lnTo>
                  <a:pt x="986962" y="825516"/>
                </a:lnTo>
                <a:lnTo>
                  <a:pt x="948917" y="840798"/>
                </a:lnTo>
                <a:lnTo>
                  <a:pt x="909113" y="854011"/>
                </a:lnTo>
                <a:lnTo>
                  <a:pt x="867698" y="865052"/>
                </a:lnTo>
                <a:lnTo>
                  <a:pt x="824818" y="873819"/>
                </a:lnTo>
                <a:lnTo>
                  <a:pt x="780618" y="880209"/>
                </a:lnTo>
                <a:lnTo>
                  <a:pt x="735246" y="884118"/>
                </a:lnTo>
                <a:lnTo>
                  <a:pt x="688848" y="885444"/>
                </a:lnTo>
                <a:lnTo>
                  <a:pt x="642346" y="884118"/>
                </a:lnTo>
                <a:lnTo>
                  <a:pt x="596892" y="880209"/>
                </a:lnTo>
                <a:lnTo>
                  <a:pt x="552630" y="873819"/>
                </a:lnTo>
                <a:lnTo>
                  <a:pt x="509704" y="865052"/>
                </a:lnTo>
                <a:lnTo>
                  <a:pt x="468260" y="854011"/>
                </a:lnTo>
                <a:lnTo>
                  <a:pt x="428442" y="840798"/>
                </a:lnTo>
                <a:lnTo>
                  <a:pt x="390395" y="825516"/>
                </a:lnTo>
                <a:lnTo>
                  <a:pt x="354262" y="808268"/>
                </a:lnTo>
                <a:lnTo>
                  <a:pt x="320190" y="789157"/>
                </a:lnTo>
                <a:lnTo>
                  <a:pt x="258802" y="745757"/>
                </a:lnTo>
                <a:lnTo>
                  <a:pt x="207387" y="696140"/>
                </a:lnTo>
                <a:lnTo>
                  <a:pt x="167104" y="641127"/>
                </a:lnTo>
                <a:lnTo>
                  <a:pt x="139107" y="581543"/>
                </a:lnTo>
                <a:lnTo>
                  <a:pt x="124555" y="518209"/>
                </a:lnTo>
                <a:lnTo>
                  <a:pt x="122682" y="485394"/>
                </a:lnTo>
                <a:lnTo>
                  <a:pt x="122682" y="761652"/>
                </a:lnTo>
                <a:lnTo>
                  <a:pt x="165885" y="801667"/>
                </a:lnTo>
                <a:lnTo>
                  <a:pt x="201834" y="829056"/>
                </a:lnTo>
                <a:lnTo>
                  <a:pt x="240635" y="854432"/>
                </a:lnTo>
                <a:lnTo>
                  <a:pt x="282110" y="877671"/>
                </a:lnTo>
                <a:lnTo>
                  <a:pt x="326081" y="898647"/>
                </a:lnTo>
                <a:lnTo>
                  <a:pt x="372371" y="917234"/>
                </a:lnTo>
                <a:lnTo>
                  <a:pt x="420802" y="933307"/>
                </a:lnTo>
                <a:lnTo>
                  <a:pt x="471196" y="946739"/>
                </a:lnTo>
                <a:lnTo>
                  <a:pt x="523375" y="957405"/>
                </a:lnTo>
                <a:lnTo>
                  <a:pt x="577162" y="965179"/>
                </a:lnTo>
                <a:lnTo>
                  <a:pt x="632379" y="969936"/>
                </a:lnTo>
                <a:lnTo>
                  <a:pt x="688848" y="971550"/>
                </a:lnTo>
                <a:lnTo>
                  <a:pt x="745208" y="969936"/>
                </a:lnTo>
                <a:lnTo>
                  <a:pt x="800327" y="965179"/>
                </a:lnTo>
                <a:lnTo>
                  <a:pt x="854026" y="957405"/>
                </a:lnTo>
                <a:lnTo>
                  <a:pt x="906127" y="946739"/>
                </a:lnTo>
                <a:lnTo>
                  <a:pt x="956452" y="933307"/>
                </a:lnTo>
                <a:lnTo>
                  <a:pt x="1004823" y="917234"/>
                </a:lnTo>
                <a:lnTo>
                  <a:pt x="1051061" y="898647"/>
                </a:lnTo>
                <a:lnTo>
                  <a:pt x="1094987" y="877671"/>
                </a:lnTo>
                <a:lnTo>
                  <a:pt x="1136425" y="854432"/>
                </a:lnTo>
                <a:lnTo>
                  <a:pt x="1175194" y="829056"/>
                </a:lnTo>
                <a:lnTo>
                  <a:pt x="1211117" y="801667"/>
                </a:lnTo>
                <a:lnTo>
                  <a:pt x="1244016" y="772393"/>
                </a:lnTo>
                <a:lnTo>
                  <a:pt x="1255014" y="76090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7851533" y="5360670"/>
            <a:ext cx="1148715" cy="811530"/>
          </a:xfrm>
          <a:custGeom>
            <a:avLst/>
            <a:gdLst/>
            <a:ahLst/>
            <a:cxnLst/>
            <a:rect l="l" t="t" r="r" b="b"/>
            <a:pathLst>
              <a:path w="1148715" h="811529">
                <a:moveTo>
                  <a:pt x="1148334" y="405384"/>
                </a:moveTo>
                <a:lnTo>
                  <a:pt x="1140826" y="339594"/>
                </a:lnTo>
                <a:lnTo>
                  <a:pt x="1119091" y="277197"/>
                </a:lnTo>
                <a:lnTo>
                  <a:pt x="1084307" y="219024"/>
                </a:lnTo>
                <a:lnTo>
                  <a:pt x="1037655" y="165908"/>
                </a:lnTo>
                <a:lnTo>
                  <a:pt x="980313" y="118681"/>
                </a:lnTo>
                <a:lnTo>
                  <a:pt x="948002" y="97536"/>
                </a:lnTo>
                <a:lnTo>
                  <a:pt x="913461" y="78175"/>
                </a:lnTo>
                <a:lnTo>
                  <a:pt x="876837" y="60702"/>
                </a:lnTo>
                <a:lnTo>
                  <a:pt x="838279" y="45221"/>
                </a:lnTo>
                <a:lnTo>
                  <a:pt x="797933" y="31837"/>
                </a:lnTo>
                <a:lnTo>
                  <a:pt x="755946" y="20653"/>
                </a:lnTo>
                <a:lnTo>
                  <a:pt x="712467" y="11773"/>
                </a:lnTo>
                <a:lnTo>
                  <a:pt x="667643" y="5301"/>
                </a:lnTo>
                <a:lnTo>
                  <a:pt x="621620" y="1342"/>
                </a:lnTo>
                <a:lnTo>
                  <a:pt x="574548" y="0"/>
                </a:lnTo>
                <a:lnTo>
                  <a:pt x="527469" y="1342"/>
                </a:lnTo>
                <a:lnTo>
                  <a:pt x="481431" y="5301"/>
                </a:lnTo>
                <a:lnTo>
                  <a:pt x="436582" y="11773"/>
                </a:lnTo>
                <a:lnTo>
                  <a:pt x="393070" y="20653"/>
                </a:lnTo>
                <a:lnTo>
                  <a:pt x="351043" y="31837"/>
                </a:lnTo>
                <a:lnTo>
                  <a:pt x="310652" y="45221"/>
                </a:lnTo>
                <a:lnTo>
                  <a:pt x="272043" y="60702"/>
                </a:lnTo>
                <a:lnTo>
                  <a:pt x="235366" y="78175"/>
                </a:lnTo>
                <a:lnTo>
                  <a:pt x="200769" y="97536"/>
                </a:lnTo>
                <a:lnTo>
                  <a:pt x="168402" y="118681"/>
                </a:lnTo>
                <a:lnTo>
                  <a:pt x="110947" y="165908"/>
                </a:lnTo>
                <a:lnTo>
                  <a:pt x="64190" y="219024"/>
                </a:lnTo>
                <a:lnTo>
                  <a:pt x="29321" y="277197"/>
                </a:lnTo>
                <a:lnTo>
                  <a:pt x="7528" y="339594"/>
                </a:lnTo>
                <a:lnTo>
                  <a:pt x="0" y="405384"/>
                </a:lnTo>
                <a:lnTo>
                  <a:pt x="1906" y="438656"/>
                </a:lnTo>
                <a:lnTo>
                  <a:pt x="16716" y="502894"/>
                </a:lnTo>
                <a:lnTo>
                  <a:pt x="45196" y="563356"/>
                </a:lnTo>
                <a:lnTo>
                  <a:pt x="86157" y="619200"/>
                </a:lnTo>
                <a:lnTo>
                  <a:pt x="138411" y="669585"/>
                </a:lnTo>
                <a:lnTo>
                  <a:pt x="200769" y="713669"/>
                </a:lnTo>
                <a:lnTo>
                  <a:pt x="235366" y="733086"/>
                </a:lnTo>
                <a:lnTo>
                  <a:pt x="272043" y="750613"/>
                </a:lnTo>
                <a:lnTo>
                  <a:pt x="310652" y="766143"/>
                </a:lnTo>
                <a:lnTo>
                  <a:pt x="351043" y="779573"/>
                </a:lnTo>
                <a:lnTo>
                  <a:pt x="393070" y="790797"/>
                </a:lnTo>
                <a:lnTo>
                  <a:pt x="436582" y="799710"/>
                </a:lnTo>
                <a:lnTo>
                  <a:pt x="481431" y="806206"/>
                </a:lnTo>
                <a:lnTo>
                  <a:pt x="527469" y="810181"/>
                </a:lnTo>
                <a:lnTo>
                  <a:pt x="574548" y="811530"/>
                </a:lnTo>
                <a:lnTo>
                  <a:pt x="621620" y="810181"/>
                </a:lnTo>
                <a:lnTo>
                  <a:pt x="667643" y="806206"/>
                </a:lnTo>
                <a:lnTo>
                  <a:pt x="712467" y="799710"/>
                </a:lnTo>
                <a:lnTo>
                  <a:pt x="755946" y="790797"/>
                </a:lnTo>
                <a:lnTo>
                  <a:pt x="797933" y="779573"/>
                </a:lnTo>
                <a:lnTo>
                  <a:pt x="838279" y="766143"/>
                </a:lnTo>
                <a:lnTo>
                  <a:pt x="876837" y="750613"/>
                </a:lnTo>
                <a:lnTo>
                  <a:pt x="913461" y="733086"/>
                </a:lnTo>
                <a:lnTo>
                  <a:pt x="948002" y="713669"/>
                </a:lnTo>
                <a:lnTo>
                  <a:pt x="980313" y="692467"/>
                </a:lnTo>
                <a:lnTo>
                  <a:pt x="1037655" y="645127"/>
                </a:lnTo>
                <a:lnTo>
                  <a:pt x="1084307" y="591907"/>
                </a:lnTo>
                <a:lnTo>
                  <a:pt x="1119091" y="533649"/>
                </a:lnTo>
                <a:lnTo>
                  <a:pt x="1140826" y="471194"/>
                </a:lnTo>
                <a:lnTo>
                  <a:pt x="1148334" y="405384"/>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7851533" y="5360670"/>
            <a:ext cx="1148715" cy="811530"/>
          </a:xfrm>
          <a:custGeom>
            <a:avLst/>
            <a:gdLst/>
            <a:ahLst/>
            <a:cxnLst/>
            <a:rect l="l" t="t" r="r" b="b"/>
            <a:pathLst>
              <a:path w="1148715" h="811529">
                <a:moveTo>
                  <a:pt x="574548" y="0"/>
                </a:moveTo>
                <a:lnTo>
                  <a:pt x="527469" y="1342"/>
                </a:lnTo>
                <a:lnTo>
                  <a:pt x="481431" y="5301"/>
                </a:lnTo>
                <a:lnTo>
                  <a:pt x="436582" y="11773"/>
                </a:lnTo>
                <a:lnTo>
                  <a:pt x="393070" y="20653"/>
                </a:lnTo>
                <a:lnTo>
                  <a:pt x="351043" y="31837"/>
                </a:lnTo>
                <a:lnTo>
                  <a:pt x="310652" y="45221"/>
                </a:lnTo>
                <a:lnTo>
                  <a:pt x="272043" y="60702"/>
                </a:lnTo>
                <a:lnTo>
                  <a:pt x="235366" y="78175"/>
                </a:lnTo>
                <a:lnTo>
                  <a:pt x="200769" y="97536"/>
                </a:lnTo>
                <a:lnTo>
                  <a:pt x="168402" y="118681"/>
                </a:lnTo>
                <a:lnTo>
                  <a:pt x="110947" y="165908"/>
                </a:lnTo>
                <a:lnTo>
                  <a:pt x="64190" y="219024"/>
                </a:lnTo>
                <a:lnTo>
                  <a:pt x="29321" y="277197"/>
                </a:lnTo>
                <a:lnTo>
                  <a:pt x="7528" y="339594"/>
                </a:lnTo>
                <a:lnTo>
                  <a:pt x="0" y="405384"/>
                </a:lnTo>
                <a:lnTo>
                  <a:pt x="1906" y="438656"/>
                </a:lnTo>
                <a:lnTo>
                  <a:pt x="16716" y="502894"/>
                </a:lnTo>
                <a:lnTo>
                  <a:pt x="45196" y="563356"/>
                </a:lnTo>
                <a:lnTo>
                  <a:pt x="86157" y="619200"/>
                </a:lnTo>
                <a:lnTo>
                  <a:pt x="138411" y="669585"/>
                </a:lnTo>
                <a:lnTo>
                  <a:pt x="200769" y="713669"/>
                </a:lnTo>
                <a:lnTo>
                  <a:pt x="235366" y="733086"/>
                </a:lnTo>
                <a:lnTo>
                  <a:pt x="272043" y="750613"/>
                </a:lnTo>
                <a:lnTo>
                  <a:pt x="310652" y="766143"/>
                </a:lnTo>
                <a:lnTo>
                  <a:pt x="351043" y="779573"/>
                </a:lnTo>
                <a:lnTo>
                  <a:pt x="393070" y="790797"/>
                </a:lnTo>
                <a:lnTo>
                  <a:pt x="436582" y="799710"/>
                </a:lnTo>
                <a:lnTo>
                  <a:pt x="481431" y="806206"/>
                </a:lnTo>
                <a:lnTo>
                  <a:pt x="527469" y="810181"/>
                </a:lnTo>
                <a:lnTo>
                  <a:pt x="574548" y="811530"/>
                </a:lnTo>
                <a:lnTo>
                  <a:pt x="621620" y="810181"/>
                </a:lnTo>
                <a:lnTo>
                  <a:pt x="667643" y="806206"/>
                </a:lnTo>
                <a:lnTo>
                  <a:pt x="712467" y="799710"/>
                </a:lnTo>
                <a:lnTo>
                  <a:pt x="755946" y="790797"/>
                </a:lnTo>
                <a:lnTo>
                  <a:pt x="797933" y="779573"/>
                </a:lnTo>
                <a:lnTo>
                  <a:pt x="838279" y="766143"/>
                </a:lnTo>
                <a:lnTo>
                  <a:pt x="876837" y="750613"/>
                </a:lnTo>
                <a:lnTo>
                  <a:pt x="913461" y="733086"/>
                </a:lnTo>
                <a:lnTo>
                  <a:pt x="948002" y="713669"/>
                </a:lnTo>
                <a:lnTo>
                  <a:pt x="980313" y="692467"/>
                </a:lnTo>
                <a:lnTo>
                  <a:pt x="1037655" y="645127"/>
                </a:lnTo>
                <a:lnTo>
                  <a:pt x="1084307" y="591907"/>
                </a:lnTo>
                <a:lnTo>
                  <a:pt x="1119091" y="533649"/>
                </a:lnTo>
                <a:lnTo>
                  <a:pt x="1140826" y="471194"/>
                </a:lnTo>
                <a:lnTo>
                  <a:pt x="1148334" y="405384"/>
                </a:lnTo>
                <a:lnTo>
                  <a:pt x="1146432" y="372117"/>
                </a:lnTo>
                <a:lnTo>
                  <a:pt x="1131663" y="307919"/>
                </a:lnTo>
                <a:lnTo>
                  <a:pt x="1103256" y="247530"/>
                </a:lnTo>
                <a:lnTo>
                  <a:pt x="1062391" y="191782"/>
                </a:lnTo>
                <a:lnTo>
                  <a:pt x="1010246" y="141507"/>
                </a:lnTo>
                <a:lnTo>
                  <a:pt x="948002" y="97536"/>
                </a:lnTo>
                <a:lnTo>
                  <a:pt x="913461" y="78175"/>
                </a:lnTo>
                <a:lnTo>
                  <a:pt x="876837" y="60702"/>
                </a:lnTo>
                <a:lnTo>
                  <a:pt x="838279" y="45221"/>
                </a:lnTo>
                <a:lnTo>
                  <a:pt x="797933" y="31837"/>
                </a:lnTo>
                <a:lnTo>
                  <a:pt x="755946" y="20653"/>
                </a:lnTo>
                <a:lnTo>
                  <a:pt x="712467" y="11773"/>
                </a:lnTo>
                <a:lnTo>
                  <a:pt x="667643" y="5301"/>
                </a:lnTo>
                <a:lnTo>
                  <a:pt x="621620" y="1342"/>
                </a:lnTo>
                <a:lnTo>
                  <a:pt x="57454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7956175" y="5513696"/>
            <a:ext cx="9398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细致内容 后面讲授</a:t>
            </a:r>
            <a:endParaRPr sz="1800">
              <a:latin typeface="Arial" panose="020B0604020202020204" pitchFamily="34" charset="0"/>
              <a:ea typeface="Microsoft JhengHei UI" panose="020B0604030504040204" pitchFamily="34" charset="-120"/>
              <a:cs typeface="微软雅黑"/>
            </a:endParaRPr>
          </a:p>
        </p:txBody>
      </p:sp>
      <p:sp>
        <p:nvSpPr>
          <p:cNvPr id="14" name="标题 6">
            <a:extLst>
              <a:ext uri="{FF2B5EF4-FFF2-40B4-BE49-F238E27FC236}">
                <a16:creationId xmlns:a16="http://schemas.microsoft.com/office/drawing/2014/main" id="{89E86417-0E3D-4A51-AF9E-C4BAE14A9DDE}"/>
              </a:ext>
            </a:extLst>
          </p:cNvPr>
          <p:cNvSpPr>
            <a:spLocks noGrp="1"/>
          </p:cNvSpPr>
          <p:nvPr>
            <p:ph type="title"/>
          </p:nvPr>
        </p:nvSpPr>
        <p:spPr>
          <a:xfrm>
            <a:off x="698500" y="491151"/>
            <a:ext cx="6808136" cy="533400"/>
          </a:xfrm>
        </p:spPr>
        <p:txBody>
          <a:bodyPr/>
          <a:lstStyle/>
          <a:p>
            <a:r>
              <a:rPr lang="zh-CN" altLang="en-US" dirty="0"/>
              <a:t>数学建模工程方法及案例分析</a:t>
            </a:r>
            <a:br>
              <a:rPr lang="zh-CN" altLang="en-US" dirty="0"/>
            </a:b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5963" y="2462022"/>
            <a:ext cx="4886705" cy="2057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79867" y="2455926"/>
            <a:ext cx="4899025" cy="2070100"/>
          </a:xfrm>
          <a:custGeom>
            <a:avLst/>
            <a:gdLst/>
            <a:ahLst/>
            <a:cxnLst/>
            <a:rect l="l" t="t" r="r" b="b"/>
            <a:pathLst>
              <a:path w="4899025" h="2070100">
                <a:moveTo>
                  <a:pt x="0" y="2069592"/>
                </a:moveTo>
                <a:lnTo>
                  <a:pt x="0" y="0"/>
                </a:lnTo>
                <a:lnTo>
                  <a:pt x="4898898" y="0"/>
                </a:lnTo>
                <a:lnTo>
                  <a:pt x="4898898" y="2069591"/>
                </a:lnTo>
                <a:lnTo>
                  <a:pt x="0" y="2069592"/>
                </a:lnTo>
                <a:close/>
              </a:path>
            </a:pathLst>
          </a:custGeom>
          <a:ln w="12700">
            <a:solidFill>
              <a:srgbClr val="000000"/>
            </a:solidFill>
          </a:ln>
        </p:spPr>
        <p:txBody>
          <a:bodyPr wrap="square" lIns="0" tIns="0" rIns="0" bIns="0" rtlCol="0"/>
          <a:lstStyle/>
          <a:p>
            <a:endParaRPr/>
          </a:p>
        </p:txBody>
      </p:sp>
      <p:sp>
        <p:nvSpPr>
          <p:cNvPr id="5" name="object 5"/>
          <p:cNvSpPr/>
          <p:nvPr/>
        </p:nvSpPr>
        <p:spPr>
          <a:xfrm>
            <a:off x="1382915" y="4805171"/>
            <a:ext cx="4885944" cy="204749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6819" y="4799076"/>
            <a:ext cx="4898390" cy="2059939"/>
          </a:xfrm>
          <a:custGeom>
            <a:avLst/>
            <a:gdLst/>
            <a:ahLst/>
            <a:cxnLst/>
            <a:rect l="l" t="t" r="r" b="b"/>
            <a:pathLst>
              <a:path w="4898390" h="2059940">
                <a:moveTo>
                  <a:pt x="0" y="2059686"/>
                </a:moveTo>
                <a:lnTo>
                  <a:pt x="0" y="0"/>
                </a:lnTo>
                <a:lnTo>
                  <a:pt x="4898135" y="0"/>
                </a:lnTo>
                <a:lnTo>
                  <a:pt x="4898136" y="2059686"/>
                </a:lnTo>
                <a:lnTo>
                  <a:pt x="0" y="2059686"/>
                </a:lnTo>
                <a:close/>
              </a:path>
            </a:pathLst>
          </a:custGeom>
          <a:ln w="12699">
            <a:solidFill>
              <a:srgbClr val="000000"/>
            </a:solidFill>
          </a:ln>
        </p:spPr>
        <p:txBody>
          <a:bodyPr wrap="square" lIns="0" tIns="0" rIns="0" bIns="0" rtlCol="0"/>
          <a:lstStyle/>
          <a:p>
            <a:endParaRPr/>
          </a:p>
        </p:txBody>
      </p:sp>
      <p:sp>
        <p:nvSpPr>
          <p:cNvPr id="7" name="object 7"/>
          <p:cNvSpPr/>
          <p:nvPr/>
        </p:nvSpPr>
        <p:spPr>
          <a:xfrm>
            <a:off x="6643751" y="5051297"/>
            <a:ext cx="2768206" cy="182575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651383" y="3249167"/>
            <a:ext cx="2757766" cy="192557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659765" y="1563624"/>
            <a:ext cx="2740786" cy="183794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091069" y="2195322"/>
            <a:ext cx="2040255" cy="504825"/>
          </a:xfrm>
          <a:custGeom>
            <a:avLst/>
            <a:gdLst/>
            <a:ahLst/>
            <a:cxnLst/>
            <a:rect l="l" t="t" r="r" b="b"/>
            <a:pathLst>
              <a:path w="2040255" h="504825">
                <a:moveTo>
                  <a:pt x="2039874" y="83819"/>
                </a:moveTo>
                <a:lnTo>
                  <a:pt x="2029146" y="42935"/>
                </a:lnTo>
                <a:lnTo>
                  <a:pt x="2000857" y="13207"/>
                </a:lnTo>
                <a:lnTo>
                  <a:pt x="1960846" y="178"/>
                </a:lnTo>
                <a:lnTo>
                  <a:pt x="83819" y="0"/>
                </a:lnTo>
                <a:lnTo>
                  <a:pt x="69229" y="1251"/>
                </a:lnTo>
                <a:lnTo>
                  <a:pt x="31317" y="18352"/>
                </a:lnTo>
                <a:lnTo>
                  <a:pt x="6562" y="51108"/>
                </a:lnTo>
                <a:lnTo>
                  <a:pt x="0" y="420623"/>
                </a:lnTo>
                <a:lnTo>
                  <a:pt x="1251" y="435214"/>
                </a:lnTo>
                <a:lnTo>
                  <a:pt x="18352" y="473126"/>
                </a:lnTo>
                <a:lnTo>
                  <a:pt x="51108" y="497881"/>
                </a:lnTo>
                <a:lnTo>
                  <a:pt x="1955292" y="504443"/>
                </a:lnTo>
                <a:lnTo>
                  <a:pt x="1969842" y="503204"/>
                </a:lnTo>
                <a:lnTo>
                  <a:pt x="2007896" y="486247"/>
                </a:lnTo>
                <a:lnTo>
                  <a:pt x="2033016" y="453744"/>
                </a:lnTo>
                <a:lnTo>
                  <a:pt x="2039874" y="83819"/>
                </a:lnTo>
                <a:close/>
              </a:path>
            </a:pathLst>
          </a:custGeom>
          <a:solidFill>
            <a:srgbClr val="B90000"/>
          </a:solidFill>
        </p:spPr>
        <p:txBody>
          <a:bodyPr wrap="square" lIns="0" tIns="0" rIns="0" bIns="0" rtlCol="0"/>
          <a:lstStyle/>
          <a:p>
            <a:endParaRPr/>
          </a:p>
        </p:txBody>
      </p:sp>
      <p:sp>
        <p:nvSpPr>
          <p:cNvPr id="12" name="object 12"/>
          <p:cNvSpPr/>
          <p:nvPr/>
        </p:nvSpPr>
        <p:spPr>
          <a:xfrm>
            <a:off x="1170317" y="2236470"/>
            <a:ext cx="1892300" cy="422275"/>
          </a:xfrm>
          <a:custGeom>
            <a:avLst/>
            <a:gdLst/>
            <a:ahLst/>
            <a:cxnLst/>
            <a:rect l="l" t="t" r="r" b="b"/>
            <a:pathLst>
              <a:path w="1892300" h="422275">
                <a:moveTo>
                  <a:pt x="1892046" y="70103"/>
                </a:moveTo>
                <a:lnTo>
                  <a:pt x="1879544" y="30017"/>
                </a:lnTo>
                <a:lnTo>
                  <a:pt x="1847403" y="4726"/>
                </a:lnTo>
                <a:lnTo>
                  <a:pt x="70103" y="0"/>
                </a:lnTo>
                <a:lnTo>
                  <a:pt x="55594" y="1488"/>
                </a:lnTo>
                <a:lnTo>
                  <a:pt x="19545" y="21429"/>
                </a:lnTo>
                <a:lnTo>
                  <a:pt x="974" y="58329"/>
                </a:lnTo>
                <a:lnTo>
                  <a:pt x="0" y="352044"/>
                </a:lnTo>
                <a:lnTo>
                  <a:pt x="1488" y="366553"/>
                </a:lnTo>
                <a:lnTo>
                  <a:pt x="21429" y="402602"/>
                </a:lnTo>
                <a:lnTo>
                  <a:pt x="58329" y="421173"/>
                </a:lnTo>
                <a:lnTo>
                  <a:pt x="1821941" y="422147"/>
                </a:lnTo>
                <a:lnTo>
                  <a:pt x="1836451" y="420659"/>
                </a:lnTo>
                <a:lnTo>
                  <a:pt x="1872500" y="400718"/>
                </a:lnTo>
                <a:lnTo>
                  <a:pt x="1891071" y="363818"/>
                </a:lnTo>
                <a:lnTo>
                  <a:pt x="1892046" y="70103"/>
                </a:lnTo>
                <a:close/>
              </a:path>
            </a:pathLst>
          </a:custGeom>
          <a:solidFill>
            <a:srgbClr val="FFFF66"/>
          </a:solidFill>
        </p:spPr>
        <p:txBody>
          <a:bodyPr wrap="square" lIns="0" tIns="0" rIns="0" bIns="0" rtlCol="0"/>
          <a:lstStyle/>
          <a:p>
            <a:endParaRPr/>
          </a:p>
        </p:txBody>
      </p:sp>
      <p:sp>
        <p:nvSpPr>
          <p:cNvPr id="13" name="object 13"/>
          <p:cNvSpPr/>
          <p:nvPr/>
        </p:nvSpPr>
        <p:spPr>
          <a:xfrm>
            <a:off x="1170317" y="2236470"/>
            <a:ext cx="1892300" cy="422275"/>
          </a:xfrm>
          <a:custGeom>
            <a:avLst/>
            <a:gdLst/>
            <a:ahLst/>
            <a:cxnLst/>
            <a:rect l="l" t="t" r="r" b="b"/>
            <a:pathLst>
              <a:path w="1892300" h="422275">
                <a:moveTo>
                  <a:pt x="70103" y="0"/>
                </a:moveTo>
                <a:lnTo>
                  <a:pt x="30017" y="12501"/>
                </a:lnTo>
                <a:lnTo>
                  <a:pt x="4726" y="44642"/>
                </a:lnTo>
                <a:lnTo>
                  <a:pt x="0" y="352044"/>
                </a:lnTo>
                <a:lnTo>
                  <a:pt x="1488" y="366553"/>
                </a:lnTo>
                <a:lnTo>
                  <a:pt x="21429" y="402602"/>
                </a:lnTo>
                <a:lnTo>
                  <a:pt x="58329" y="421173"/>
                </a:lnTo>
                <a:lnTo>
                  <a:pt x="1821941" y="422147"/>
                </a:lnTo>
                <a:lnTo>
                  <a:pt x="1836451" y="420659"/>
                </a:lnTo>
                <a:lnTo>
                  <a:pt x="1872500" y="400718"/>
                </a:lnTo>
                <a:lnTo>
                  <a:pt x="1891071" y="363818"/>
                </a:lnTo>
                <a:lnTo>
                  <a:pt x="1892046" y="70103"/>
                </a:lnTo>
                <a:lnTo>
                  <a:pt x="1890557" y="55594"/>
                </a:lnTo>
                <a:lnTo>
                  <a:pt x="1870616" y="19545"/>
                </a:lnTo>
                <a:lnTo>
                  <a:pt x="1833716" y="974"/>
                </a:lnTo>
                <a:lnTo>
                  <a:pt x="70103" y="0"/>
                </a:lnTo>
                <a:close/>
              </a:path>
            </a:pathLst>
          </a:custGeom>
          <a:ln w="28574">
            <a:solidFill>
              <a:srgbClr val="FFFFFF"/>
            </a:solidFill>
          </a:ln>
        </p:spPr>
        <p:txBody>
          <a:bodyPr wrap="square" lIns="0" tIns="0" rIns="0" bIns="0" rtlCol="0"/>
          <a:lstStyle/>
          <a:p>
            <a:endParaRPr/>
          </a:p>
        </p:txBody>
      </p:sp>
      <p:sp>
        <p:nvSpPr>
          <p:cNvPr id="14" name="object 14"/>
          <p:cNvSpPr/>
          <p:nvPr/>
        </p:nvSpPr>
        <p:spPr>
          <a:xfrm>
            <a:off x="4964315" y="3611117"/>
            <a:ext cx="2954655" cy="676910"/>
          </a:xfrm>
          <a:custGeom>
            <a:avLst/>
            <a:gdLst/>
            <a:ahLst/>
            <a:cxnLst/>
            <a:rect l="l" t="t" r="r" b="b"/>
            <a:pathLst>
              <a:path w="2954654" h="676910">
                <a:moveTo>
                  <a:pt x="2954274" y="112775"/>
                </a:moveTo>
                <a:lnTo>
                  <a:pt x="2946183" y="70602"/>
                </a:lnTo>
                <a:lnTo>
                  <a:pt x="2923988" y="35720"/>
                </a:lnTo>
                <a:lnTo>
                  <a:pt x="2890807" y="11245"/>
                </a:lnTo>
                <a:lnTo>
                  <a:pt x="2849754" y="294"/>
                </a:lnTo>
                <a:lnTo>
                  <a:pt x="112775" y="0"/>
                </a:lnTo>
                <a:lnTo>
                  <a:pt x="98100" y="937"/>
                </a:lnTo>
                <a:lnTo>
                  <a:pt x="58011" y="14075"/>
                </a:lnTo>
                <a:lnTo>
                  <a:pt x="26251" y="40278"/>
                </a:lnTo>
                <a:lnTo>
                  <a:pt x="5938" y="76430"/>
                </a:lnTo>
                <a:lnTo>
                  <a:pt x="0" y="563880"/>
                </a:lnTo>
                <a:lnTo>
                  <a:pt x="937" y="578401"/>
                </a:lnTo>
                <a:lnTo>
                  <a:pt x="14075" y="618306"/>
                </a:lnTo>
                <a:lnTo>
                  <a:pt x="40278" y="650154"/>
                </a:lnTo>
                <a:lnTo>
                  <a:pt x="76430" y="670641"/>
                </a:lnTo>
                <a:lnTo>
                  <a:pt x="2841498" y="676655"/>
                </a:lnTo>
                <a:lnTo>
                  <a:pt x="2856173" y="675705"/>
                </a:lnTo>
                <a:lnTo>
                  <a:pt x="2896262" y="662422"/>
                </a:lnTo>
                <a:lnTo>
                  <a:pt x="2928022" y="636062"/>
                </a:lnTo>
                <a:lnTo>
                  <a:pt x="2948335" y="599930"/>
                </a:lnTo>
                <a:lnTo>
                  <a:pt x="2954274" y="112775"/>
                </a:lnTo>
                <a:close/>
              </a:path>
            </a:pathLst>
          </a:custGeom>
          <a:solidFill>
            <a:srgbClr val="B90000"/>
          </a:solidFill>
        </p:spPr>
        <p:txBody>
          <a:bodyPr wrap="square" lIns="0" tIns="0" rIns="0" bIns="0" rtlCol="0"/>
          <a:lstStyle/>
          <a:p>
            <a:endParaRPr/>
          </a:p>
        </p:txBody>
      </p:sp>
      <p:sp>
        <p:nvSpPr>
          <p:cNvPr id="15" name="object 15"/>
          <p:cNvSpPr/>
          <p:nvPr/>
        </p:nvSpPr>
        <p:spPr>
          <a:xfrm>
            <a:off x="5080139" y="3666744"/>
            <a:ext cx="2740660" cy="567055"/>
          </a:xfrm>
          <a:custGeom>
            <a:avLst/>
            <a:gdLst/>
            <a:ahLst/>
            <a:cxnLst/>
            <a:rect l="l" t="t" r="r" b="b"/>
            <a:pathLst>
              <a:path w="2740659" h="567054">
                <a:moveTo>
                  <a:pt x="2740152" y="94487"/>
                </a:moveTo>
                <a:lnTo>
                  <a:pt x="2730522" y="53173"/>
                </a:lnTo>
                <a:lnTo>
                  <a:pt x="2704740" y="20981"/>
                </a:lnTo>
                <a:lnTo>
                  <a:pt x="2667471" y="2576"/>
                </a:lnTo>
                <a:lnTo>
                  <a:pt x="94487" y="0"/>
                </a:lnTo>
                <a:lnTo>
                  <a:pt x="79812" y="1127"/>
                </a:lnTo>
                <a:lnTo>
                  <a:pt x="40864" y="16659"/>
                </a:lnTo>
                <a:lnTo>
                  <a:pt x="12914" y="46788"/>
                </a:lnTo>
                <a:lnTo>
                  <a:pt x="305" y="86851"/>
                </a:lnTo>
                <a:lnTo>
                  <a:pt x="0" y="472440"/>
                </a:lnTo>
                <a:lnTo>
                  <a:pt x="1108" y="486937"/>
                </a:lnTo>
                <a:lnTo>
                  <a:pt x="16454" y="525729"/>
                </a:lnTo>
                <a:lnTo>
                  <a:pt x="46449" y="553843"/>
                </a:lnTo>
                <a:lnTo>
                  <a:pt x="86748" y="566617"/>
                </a:lnTo>
                <a:lnTo>
                  <a:pt x="2645664" y="566927"/>
                </a:lnTo>
                <a:lnTo>
                  <a:pt x="2660161" y="565800"/>
                </a:lnTo>
                <a:lnTo>
                  <a:pt x="2698953" y="550268"/>
                </a:lnTo>
                <a:lnTo>
                  <a:pt x="2727067" y="520139"/>
                </a:lnTo>
                <a:lnTo>
                  <a:pt x="2739841" y="480076"/>
                </a:lnTo>
                <a:lnTo>
                  <a:pt x="2740152" y="94487"/>
                </a:lnTo>
                <a:close/>
              </a:path>
            </a:pathLst>
          </a:custGeom>
          <a:solidFill>
            <a:srgbClr val="FFFF66"/>
          </a:solidFill>
        </p:spPr>
        <p:txBody>
          <a:bodyPr wrap="square" lIns="0" tIns="0" rIns="0" bIns="0" rtlCol="0"/>
          <a:lstStyle/>
          <a:p>
            <a:endParaRPr/>
          </a:p>
        </p:txBody>
      </p:sp>
      <p:sp>
        <p:nvSpPr>
          <p:cNvPr id="16" name="object 16"/>
          <p:cNvSpPr/>
          <p:nvPr/>
        </p:nvSpPr>
        <p:spPr>
          <a:xfrm>
            <a:off x="5080139" y="3666744"/>
            <a:ext cx="2740660" cy="567055"/>
          </a:xfrm>
          <a:custGeom>
            <a:avLst/>
            <a:gdLst/>
            <a:ahLst/>
            <a:cxnLst/>
            <a:rect l="l" t="t" r="r" b="b"/>
            <a:pathLst>
              <a:path w="2740659" h="567054">
                <a:moveTo>
                  <a:pt x="94487" y="0"/>
                </a:moveTo>
                <a:lnTo>
                  <a:pt x="52840" y="9629"/>
                </a:lnTo>
                <a:lnTo>
                  <a:pt x="20741" y="35411"/>
                </a:lnTo>
                <a:lnTo>
                  <a:pt x="2535" y="72680"/>
                </a:lnTo>
                <a:lnTo>
                  <a:pt x="0" y="472440"/>
                </a:lnTo>
                <a:lnTo>
                  <a:pt x="1108" y="486937"/>
                </a:lnTo>
                <a:lnTo>
                  <a:pt x="16454" y="525729"/>
                </a:lnTo>
                <a:lnTo>
                  <a:pt x="46449" y="553843"/>
                </a:lnTo>
                <a:lnTo>
                  <a:pt x="86748" y="566617"/>
                </a:lnTo>
                <a:lnTo>
                  <a:pt x="2645664" y="566927"/>
                </a:lnTo>
                <a:lnTo>
                  <a:pt x="2660161" y="565800"/>
                </a:lnTo>
                <a:lnTo>
                  <a:pt x="2698953" y="550268"/>
                </a:lnTo>
                <a:lnTo>
                  <a:pt x="2727067" y="520139"/>
                </a:lnTo>
                <a:lnTo>
                  <a:pt x="2739841" y="480076"/>
                </a:lnTo>
                <a:lnTo>
                  <a:pt x="2740152" y="94487"/>
                </a:lnTo>
                <a:lnTo>
                  <a:pt x="2739024" y="79990"/>
                </a:lnTo>
                <a:lnTo>
                  <a:pt x="2723492" y="41198"/>
                </a:lnTo>
                <a:lnTo>
                  <a:pt x="2693363" y="13084"/>
                </a:lnTo>
                <a:lnTo>
                  <a:pt x="2653300" y="310"/>
                </a:lnTo>
                <a:lnTo>
                  <a:pt x="94487" y="0"/>
                </a:lnTo>
                <a:close/>
              </a:path>
            </a:pathLst>
          </a:custGeom>
          <a:ln w="28575">
            <a:solidFill>
              <a:srgbClr val="FFFFFF"/>
            </a:solidFill>
          </a:ln>
        </p:spPr>
        <p:txBody>
          <a:bodyPr wrap="square" lIns="0" tIns="0" rIns="0" bIns="0" rtlCol="0"/>
          <a:lstStyle/>
          <a:p>
            <a:endParaRPr/>
          </a:p>
        </p:txBody>
      </p:sp>
      <p:sp>
        <p:nvSpPr>
          <p:cNvPr id="17" name="object 17"/>
          <p:cNvSpPr/>
          <p:nvPr/>
        </p:nvSpPr>
        <p:spPr>
          <a:xfrm>
            <a:off x="1106309" y="4625340"/>
            <a:ext cx="2040255" cy="505459"/>
          </a:xfrm>
          <a:custGeom>
            <a:avLst/>
            <a:gdLst/>
            <a:ahLst/>
            <a:cxnLst/>
            <a:rect l="l" t="t" r="r" b="b"/>
            <a:pathLst>
              <a:path w="2040255" h="505460">
                <a:moveTo>
                  <a:pt x="2039874" y="84581"/>
                </a:moveTo>
                <a:lnTo>
                  <a:pt x="2029330" y="43513"/>
                </a:lnTo>
                <a:lnTo>
                  <a:pt x="2001393" y="13433"/>
                </a:lnTo>
                <a:lnTo>
                  <a:pt x="1961604" y="182"/>
                </a:lnTo>
                <a:lnTo>
                  <a:pt x="84581" y="0"/>
                </a:lnTo>
                <a:lnTo>
                  <a:pt x="70095" y="1252"/>
                </a:lnTo>
                <a:lnTo>
                  <a:pt x="32172" y="18338"/>
                </a:lnTo>
                <a:lnTo>
                  <a:pt x="7034" y="50934"/>
                </a:lnTo>
                <a:lnTo>
                  <a:pt x="0" y="421386"/>
                </a:lnTo>
                <a:lnTo>
                  <a:pt x="1264" y="435911"/>
                </a:lnTo>
                <a:lnTo>
                  <a:pt x="18494" y="473693"/>
                </a:lnTo>
                <a:lnTo>
                  <a:pt x="51339" y="498470"/>
                </a:lnTo>
                <a:lnTo>
                  <a:pt x="1956054" y="505205"/>
                </a:lnTo>
                <a:lnTo>
                  <a:pt x="1970644" y="503954"/>
                </a:lnTo>
                <a:lnTo>
                  <a:pt x="2008556" y="486853"/>
                </a:lnTo>
                <a:lnTo>
                  <a:pt x="2033311" y="454097"/>
                </a:lnTo>
                <a:lnTo>
                  <a:pt x="2039874" y="84581"/>
                </a:lnTo>
                <a:close/>
              </a:path>
            </a:pathLst>
          </a:custGeom>
          <a:solidFill>
            <a:srgbClr val="B90000"/>
          </a:solidFill>
        </p:spPr>
        <p:txBody>
          <a:bodyPr wrap="square" lIns="0" tIns="0" rIns="0" bIns="0" rtlCol="0"/>
          <a:lstStyle/>
          <a:p>
            <a:endParaRPr/>
          </a:p>
        </p:txBody>
      </p:sp>
      <p:sp>
        <p:nvSpPr>
          <p:cNvPr id="18" name="object 18"/>
          <p:cNvSpPr/>
          <p:nvPr/>
        </p:nvSpPr>
        <p:spPr>
          <a:xfrm>
            <a:off x="1186319" y="4667250"/>
            <a:ext cx="1892300" cy="422275"/>
          </a:xfrm>
          <a:custGeom>
            <a:avLst/>
            <a:gdLst/>
            <a:ahLst/>
            <a:cxnLst/>
            <a:rect l="l" t="t" r="r" b="b"/>
            <a:pathLst>
              <a:path w="1892300" h="422275">
                <a:moveTo>
                  <a:pt x="1892046" y="70103"/>
                </a:moveTo>
                <a:lnTo>
                  <a:pt x="1879544" y="30017"/>
                </a:lnTo>
                <a:lnTo>
                  <a:pt x="1847403" y="4726"/>
                </a:lnTo>
                <a:lnTo>
                  <a:pt x="70103" y="0"/>
                </a:lnTo>
                <a:lnTo>
                  <a:pt x="55594" y="1488"/>
                </a:lnTo>
                <a:lnTo>
                  <a:pt x="19545" y="21429"/>
                </a:lnTo>
                <a:lnTo>
                  <a:pt x="974" y="58329"/>
                </a:lnTo>
                <a:lnTo>
                  <a:pt x="0" y="351282"/>
                </a:lnTo>
                <a:lnTo>
                  <a:pt x="1472" y="365749"/>
                </a:lnTo>
                <a:lnTo>
                  <a:pt x="21215" y="402024"/>
                </a:lnTo>
                <a:lnTo>
                  <a:pt x="57790" y="421056"/>
                </a:lnTo>
                <a:lnTo>
                  <a:pt x="1821941" y="422147"/>
                </a:lnTo>
                <a:lnTo>
                  <a:pt x="1836375" y="420641"/>
                </a:lnTo>
                <a:lnTo>
                  <a:pt x="1872292" y="400540"/>
                </a:lnTo>
                <a:lnTo>
                  <a:pt x="1890979" y="363620"/>
                </a:lnTo>
                <a:lnTo>
                  <a:pt x="1892046" y="70103"/>
                </a:lnTo>
                <a:close/>
              </a:path>
            </a:pathLst>
          </a:custGeom>
          <a:solidFill>
            <a:srgbClr val="FFFF66"/>
          </a:solidFill>
        </p:spPr>
        <p:txBody>
          <a:bodyPr wrap="square" lIns="0" tIns="0" rIns="0" bIns="0" rtlCol="0"/>
          <a:lstStyle/>
          <a:p>
            <a:endParaRPr/>
          </a:p>
        </p:txBody>
      </p:sp>
      <p:sp>
        <p:nvSpPr>
          <p:cNvPr id="19" name="object 19"/>
          <p:cNvSpPr/>
          <p:nvPr/>
        </p:nvSpPr>
        <p:spPr>
          <a:xfrm>
            <a:off x="1186319" y="4667250"/>
            <a:ext cx="1892300" cy="422275"/>
          </a:xfrm>
          <a:custGeom>
            <a:avLst/>
            <a:gdLst/>
            <a:ahLst/>
            <a:cxnLst/>
            <a:rect l="l" t="t" r="r" b="b"/>
            <a:pathLst>
              <a:path w="1892300" h="422275">
                <a:moveTo>
                  <a:pt x="70103" y="0"/>
                </a:moveTo>
                <a:lnTo>
                  <a:pt x="30017" y="12501"/>
                </a:lnTo>
                <a:lnTo>
                  <a:pt x="4726" y="44642"/>
                </a:lnTo>
                <a:lnTo>
                  <a:pt x="0" y="351282"/>
                </a:lnTo>
                <a:lnTo>
                  <a:pt x="1472" y="365749"/>
                </a:lnTo>
                <a:lnTo>
                  <a:pt x="21215" y="402024"/>
                </a:lnTo>
                <a:lnTo>
                  <a:pt x="57790" y="421056"/>
                </a:lnTo>
                <a:lnTo>
                  <a:pt x="1821941" y="422147"/>
                </a:lnTo>
                <a:lnTo>
                  <a:pt x="1836375" y="420641"/>
                </a:lnTo>
                <a:lnTo>
                  <a:pt x="1872292" y="400540"/>
                </a:lnTo>
                <a:lnTo>
                  <a:pt x="1890979" y="363620"/>
                </a:lnTo>
                <a:lnTo>
                  <a:pt x="1892046" y="70103"/>
                </a:lnTo>
                <a:lnTo>
                  <a:pt x="1890557" y="55594"/>
                </a:lnTo>
                <a:lnTo>
                  <a:pt x="1870616" y="19545"/>
                </a:lnTo>
                <a:lnTo>
                  <a:pt x="1833716" y="974"/>
                </a:lnTo>
                <a:lnTo>
                  <a:pt x="70103" y="0"/>
                </a:lnTo>
                <a:close/>
              </a:path>
            </a:pathLst>
          </a:custGeom>
          <a:ln w="28574">
            <a:solidFill>
              <a:srgbClr val="FFFFFF"/>
            </a:solidFill>
          </a:ln>
        </p:spPr>
        <p:txBody>
          <a:bodyPr wrap="square" lIns="0" tIns="0" rIns="0" bIns="0" rtlCol="0"/>
          <a:lstStyle/>
          <a:p>
            <a:endParaRPr/>
          </a:p>
        </p:txBody>
      </p:sp>
      <p:sp>
        <p:nvSpPr>
          <p:cNvPr id="20" name="object 20"/>
          <p:cNvSpPr/>
          <p:nvPr/>
        </p:nvSpPr>
        <p:spPr>
          <a:xfrm>
            <a:off x="4994033" y="6099047"/>
            <a:ext cx="2955290" cy="676275"/>
          </a:xfrm>
          <a:custGeom>
            <a:avLst/>
            <a:gdLst/>
            <a:ahLst/>
            <a:cxnLst/>
            <a:rect l="l" t="t" r="r" b="b"/>
            <a:pathLst>
              <a:path w="2955290" h="676275">
                <a:moveTo>
                  <a:pt x="2955036" y="112775"/>
                </a:moveTo>
                <a:lnTo>
                  <a:pt x="2946846" y="70602"/>
                </a:lnTo>
                <a:lnTo>
                  <a:pt x="2924478" y="35720"/>
                </a:lnTo>
                <a:lnTo>
                  <a:pt x="2891236" y="11245"/>
                </a:lnTo>
                <a:lnTo>
                  <a:pt x="2850423" y="294"/>
                </a:lnTo>
                <a:lnTo>
                  <a:pt x="112775" y="0"/>
                </a:lnTo>
                <a:lnTo>
                  <a:pt x="98254" y="937"/>
                </a:lnTo>
                <a:lnTo>
                  <a:pt x="58349" y="14075"/>
                </a:lnTo>
                <a:lnTo>
                  <a:pt x="26501" y="40278"/>
                </a:lnTo>
                <a:lnTo>
                  <a:pt x="6014" y="76430"/>
                </a:lnTo>
                <a:lnTo>
                  <a:pt x="0" y="563118"/>
                </a:lnTo>
                <a:lnTo>
                  <a:pt x="950" y="577793"/>
                </a:lnTo>
                <a:lnTo>
                  <a:pt x="14233" y="617882"/>
                </a:lnTo>
                <a:lnTo>
                  <a:pt x="40593" y="649642"/>
                </a:lnTo>
                <a:lnTo>
                  <a:pt x="76725" y="669955"/>
                </a:lnTo>
                <a:lnTo>
                  <a:pt x="2842260" y="675893"/>
                </a:lnTo>
                <a:lnTo>
                  <a:pt x="2856781" y="674956"/>
                </a:lnTo>
                <a:lnTo>
                  <a:pt x="2896686" y="661818"/>
                </a:lnTo>
                <a:lnTo>
                  <a:pt x="2928534" y="635615"/>
                </a:lnTo>
                <a:lnTo>
                  <a:pt x="2949021" y="599463"/>
                </a:lnTo>
                <a:lnTo>
                  <a:pt x="2955036" y="112775"/>
                </a:lnTo>
                <a:close/>
              </a:path>
            </a:pathLst>
          </a:custGeom>
          <a:solidFill>
            <a:srgbClr val="B90000"/>
          </a:solidFill>
        </p:spPr>
        <p:txBody>
          <a:bodyPr wrap="square" lIns="0" tIns="0" rIns="0" bIns="0" rtlCol="0"/>
          <a:lstStyle/>
          <a:p>
            <a:endParaRPr/>
          </a:p>
        </p:txBody>
      </p:sp>
      <p:sp>
        <p:nvSpPr>
          <p:cNvPr id="21" name="object 21"/>
          <p:cNvSpPr/>
          <p:nvPr/>
        </p:nvSpPr>
        <p:spPr>
          <a:xfrm>
            <a:off x="5110619" y="6154673"/>
            <a:ext cx="2739390" cy="566420"/>
          </a:xfrm>
          <a:custGeom>
            <a:avLst/>
            <a:gdLst/>
            <a:ahLst/>
            <a:cxnLst/>
            <a:rect l="l" t="t" r="r" b="b"/>
            <a:pathLst>
              <a:path w="2739390" h="566420">
                <a:moveTo>
                  <a:pt x="2739390" y="94487"/>
                </a:moveTo>
                <a:lnTo>
                  <a:pt x="2729892" y="52840"/>
                </a:lnTo>
                <a:lnTo>
                  <a:pt x="2704298" y="20741"/>
                </a:lnTo>
                <a:lnTo>
                  <a:pt x="2666950" y="2535"/>
                </a:lnTo>
                <a:lnTo>
                  <a:pt x="94487" y="0"/>
                </a:lnTo>
                <a:lnTo>
                  <a:pt x="79812" y="1108"/>
                </a:lnTo>
                <a:lnTo>
                  <a:pt x="40864" y="16454"/>
                </a:lnTo>
                <a:lnTo>
                  <a:pt x="12914" y="46449"/>
                </a:lnTo>
                <a:lnTo>
                  <a:pt x="305" y="86748"/>
                </a:lnTo>
                <a:lnTo>
                  <a:pt x="0" y="472440"/>
                </a:lnTo>
                <a:lnTo>
                  <a:pt x="1117" y="486975"/>
                </a:lnTo>
                <a:lnTo>
                  <a:pt x="16580" y="525665"/>
                </a:lnTo>
                <a:lnTo>
                  <a:pt x="46788" y="553476"/>
                </a:lnTo>
                <a:lnTo>
                  <a:pt x="87342" y="565905"/>
                </a:lnTo>
                <a:lnTo>
                  <a:pt x="2644902" y="566165"/>
                </a:lnTo>
                <a:lnTo>
                  <a:pt x="2659635" y="565048"/>
                </a:lnTo>
                <a:lnTo>
                  <a:pt x="2698708" y="549627"/>
                </a:lnTo>
                <a:lnTo>
                  <a:pt x="2726673" y="519604"/>
                </a:lnTo>
                <a:lnTo>
                  <a:pt x="2739129" y="479486"/>
                </a:lnTo>
                <a:lnTo>
                  <a:pt x="2739390" y="94487"/>
                </a:lnTo>
                <a:close/>
              </a:path>
            </a:pathLst>
          </a:custGeom>
          <a:solidFill>
            <a:srgbClr val="FFFF66"/>
          </a:solidFill>
        </p:spPr>
        <p:txBody>
          <a:bodyPr wrap="square" lIns="0" tIns="0" rIns="0" bIns="0" rtlCol="0"/>
          <a:lstStyle/>
          <a:p>
            <a:endParaRPr/>
          </a:p>
        </p:txBody>
      </p:sp>
      <p:sp>
        <p:nvSpPr>
          <p:cNvPr id="22" name="object 22"/>
          <p:cNvSpPr/>
          <p:nvPr/>
        </p:nvSpPr>
        <p:spPr>
          <a:xfrm>
            <a:off x="5110619" y="6154673"/>
            <a:ext cx="2739390" cy="566420"/>
          </a:xfrm>
          <a:custGeom>
            <a:avLst/>
            <a:gdLst/>
            <a:ahLst/>
            <a:cxnLst/>
            <a:rect l="l" t="t" r="r" b="b"/>
            <a:pathLst>
              <a:path w="2739390" h="566420">
                <a:moveTo>
                  <a:pt x="94487" y="0"/>
                </a:moveTo>
                <a:lnTo>
                  <a:pt x="52840" y="9497"/>
                </a:lnTo>
                <a:lnTo>
                  <a:pt x="20741" y="35091"/>
                </a:lnTo>
                <a:lnTo>
                  <a:pt x="2535" y="72439"/>
                </a:lnTo>
                <a:lnTo>
                  <a:pt x="0" y="472440"/>
                </a:lnTo>
                <a:lnTo>
                  <a:pt x="1117" y="486975"/>
                </a:lnTo>
                <a:lnTo>
                  <a:pt x="16580" y="525665"/>
                </a:lnTo>
                <a:lnTo>
                  <a:pt x="46788" y="553476"/>
                </a:lnTo>
                <a:lnTo>
                  <a:pt x="87342" y="565905"/>
                </a:lnTo>
                <a:lnTo>
                  <a:pt x="2644902" y="566165"/>
                </a:lnTo>
                <a:lnTo>
                  <a:pt x="2659635" y="565048"/>
                </a:lnTo>
                <a:lnTo>
                  <a:pt x="2698708" y="549627"/>
                </a:lnTo>
                <a:lnTo>
                  <a:pt x="2726673" y="519604"/>
                </a:lnTo>
                <a:lnTo>
                  <a:pt x="2739129" y="479486"/>
                </a:lnTo>
                <a:lnTo>
                  <a:pt x="2739390" y="94487"/>
                </a:lnTo>
                <a:lnTo>
                  <a:pt x="2738281" y="79812"/>
                </a:lnTo>
                <a:lnTo>
                  <a:pt x="2722935" y="40864"/>
                </a:lnTo>
                <a:lnTo>
                  <a:pt x="2692940" y="12914"/>
                </a:lnTo>
                <a:lnTo>
                  <a:pt x="2652641" y="305"/>
                </a:lnTo>
                <a:lnTo>
                  <a:pt x="94487" y="0"/>
                </a:lnTo>
                <a:close/>
              </a:path>
            </a:pathLst>
          </a:custGeom>
          <a:ln w="28574">
            <a:solidFill>
              <a:srgbClr val="FFFFFF"/>
            </a:solidFill>
          </a:ln>
        </p:spPr>
        <p:txBody>
          <a:bodyPr wrap="square" lIns="0" tIns="0" rIns="0" bIns="0" rtlCol="0"/>
          <a:lstStyle/>
          <a:p>
            <a:endParaRPr/>
          </a:p>
        </p:txBody>
      </p:sp>
      <p:sp>
        <p:nvSpPr>
          <p:cNvPr id="23" name="object 23"/>
          <p:cNvSpPr txBox="1"/>
          <p:nvPr/>
        </p:nvSpPr>
        <p:spPr>
          <a:xfrm>
            <a:off x="1379739" y="1329817"/>
            <a:ext cx="3701415" cy="1184910"/>
          </a:xfrm>
          <a:prstGeom prst="rect">
            <a:avLst/>
          </a:prstGeom>
        </p:spPr>
        <p:txBody>
          <a:bodyPr vert="horz" wrap="square" lIns="0" tIns="0" rIns="0" bIns="0" rtlCol="0">
            <a:spAutoFit/>
          </a:bodyPr>
          <a:lstStyle/>
          <a:p>
            <a:pPr marL="12700" marR="5080">
              <a:lnSpc>
                <a:spcPct val="119700"/>
              </a:lnSpc>
            </a:pPr>
            <a:r>
              <a:rPr sz="2000" b="1" spc="-5" dirty="0">
                <a:latin typeface="微软雅黑"/>
                <a:cs typeface="微软雅黑"/>
              </a:rPr>
              <a:t>入/出库单和物资有什么联系呢？ 怎样记入库单和出库单?</a:t>
            </a:r>
            <a:endParaRPr sz="2000" dirty="0">
              <a:latin typeface="微软雅黑"/>
              <a:cs typeface="微软雅黑"/>
            </a:endParaRPr>
          </a:p>
          <a:p>
            <a:pPr>
              <a:lnSpc>
                <a:spcPct val="100000"/>
              </a:lnSpc>
              <a:spcBef>
                <a:spcPts val="14"/>
              </a:spcBef>
            </a:pPr>
            <a:endParaRPr sz="1600" dirty="0">
              <a:latin typeface="Times New Roman"/>
              <a:cs typeface="Times New Roman"/>
            </a:endParaRPr>
          </a:p>
          <a:p>
            <a:pPr marL="12700">
              <a:lnSpc>
                <a:spcPct val="100000"/>
              </a:lnSpc>
            </a:pPr>
            <a:r>
              <a:rPr sz="2000" b="1" spc="-5" dirty="0">
                <a:solidFill>
                  <a:srgbClr val="3333CC"/>
                </a:solidFill>
                <a:latin typeface="微软雅黑"/>
                <a:cs typeface="微软雅黑"/>
              </a:rPr>
              <a:t>一张张入库单</a:t>
            </a:r>
            <a:endParaRPr sz="2000" dirty="0">
              <a:latin typeface="微软雅黑"/>
              <a:cs typeface="微软雅黑"/>
            </a:endParaRPr>
          </a:p>
        </p:txBody>
      </p:sp>
      <p:sp>
        <p:nvSpPr>
          <p:cNvPr id="24" name="object 24"/>
          <p:cNvSpPr txBox="1"/>
          <p:nvPr/>
        </p:nvSpPr>
        <p:spPr>
          <a:xfrm>
            <a:off x="5212213" y="3716486"/>
            <a:ext cx="2465070" cy="473075"/>
          </a:xfrm>
          <a:prstGeom prst="rect">
            <a:avLst/>
          </a:prstGeom>
        </p:spPr>
        <p:txBody>
          <a:bodyPr vert="horz" wrap="square" lIns="0" tIns="0" rIns="0" bIns="0" rtlCol="0">
            <a:spAutoFit/>
          </a:bodyPr>
          <a:lstStyle/>
          <a:p>
            <a:pPr marL="215265" marR="5080" indent="-203200">
              <a:lnSpc>
                <a:spcPct val="100000"/>
              </a:lnSpc>
            </a:pPr>
            <a:r>
              <a:rPr sz="1600" b="1" spc="-5" dirty="0">
                <a:solidFill>
                  <a:srgbClr val="3333CC"/>
                </a:solidFill>
                <a:latin typeface="微软雅黑"/>
                <a:cs typeface="微软雅黑"/>
              </a:rPr>
              <a:t>一张入库单的一条条明细： 一次可入库一件件物资</a:t>
            </a:r>
            <a:endParaRPr sz="1600">
              <a:latin typeface="微软雅黑"/>
              <a:cs typeface="微软雅黑"/>
            </a:endParaRPr>
          </a:p>
        </p:txBody>
      </p:sp>
      <p:sp>
        <p:nvSpPr>
          <p:cNvPr id="25" name="object 25"/>
          <p:cNvSpPr txBox="1"/>
          <p:nvPr/>
        </p:nvSpPr>
        <p:spPr>
          <a:xfrm>
            <a:off x="1354208" y="4730775"/>
            <a:ext cx="1548765" cy="279400"/>
          </a:xfrm>
          <a:prstGeom prst="rect">
            <a:avLst/>
          </a:prstGeom>
        </p:spPr>
        <p:txBody>
          <a:bodyPr vert="horz" wrap="square" lIns="0" tIns="0" rIns="0" bIns="0" rtlCol="0">
            <a:spAutoFit/>
          </a:bodyPr>
          <a:lstStyle/>
          <a:p>
            <a:pPr marL="12700">
              <a:lnSpc>
                <a:spcPct val="100000"/>
              </a:lnSpc>
            </a:pPr>
            <a:r>
              <a:rPr sz="2000" b="1" spc="-5" dirty="0">
                <a:solidFill>
                  <a:srgbClr val="3333CC"/>
                </a:solidFill>
                <a:latin typeface="微软雅黑"/>
                <a:cs typeface="微软雅黑"/>
              </a:rPr>
              <a:t>一张张出库单</a:t>
            </a:r>
            <a:endParaRPr sz="2000">
              <a:latin typeface="微软雅黑"/>
              <a:cs typeface="微软雅黑"/>
            </a:endParaRPr>
          </a:p>
        </p:txBody>
      </p:sp>
      <p:sp>
        <p:nvSpPr>
          <p:cNvPr id="26" name="object 26"/>
          <p:cNvSpPr txBox="1"/>
          <p:nvPr/>
        </p:nvSpPr>
        <p:spPr>
          <a:xfrm>
            <a:off x="5241931" y="6203653"/>
            <a:ext cx="2465070" cy="473709"/>
          </a:xfrm>
          <a:prstGeom prst="rect">
            <a:avLst/>
          </a:prstGeom>
        </p:spPr>
        <p:txBody>
          <a:bodyPr vert="horz" wrap="square" lIns="0" tIns="0" rIns="0" bIns="0" rtlCol="0">
            <a:spAutoFit/>
          </a:bodyPr>
          <a:lstStyle/>
          <a:p>
            <a:pPr marL="215265" marR="5080" indent="-203200">
              <a:lnSpc>
                <a:spcPct val="100000"/>
              </a:lnSpc>
            </a:pPr>
            <a:r>
              <a:rPr sz="1600" b="1" spc="-5" dirty="0">
                <a:solidFill>
                  <a:srgbClr val="3333CC"/>
                </a:solidFill>
                <a:latin typeface="微软雅黑"/>
                <a:cs typeface="微软雅黑"/>
              </a:rPr>
              <a:t>一张出库单的一条条明细： 一次可出库一件件物资</a:t>
            </a:r>
            <a:endParaRPr sz="1600">
              <a:latin typeface="微软雅黑"/>
              <a:cs typeface="微软雅黑"/>
            </a:endParaRPr>
          </a:p>
        </p:txBody>
      </p:sp>
      <p:sp>
        <p:nvSpPr>
          <p:cNvPr id="28" name="标题 6">
            <a:extLst>
              <a:ext uri="{FF2B5EF4-FFF2-40B4-BE49-F238E27FC236}">
                <a16:creationId xmlns:a16="http://schemas.microsoft.com/office/drawing/2014/main" id="{A9E36785-1EC6-4704-AC2D-244D92BE4FFF}"/>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29" name="object 59">
            <a:extLst>
              <a:ext uri="{FF2B5EF4-FFF2-40B4-BE49-F238E27FC236}">
                <a16:creationId xmlns:a16="http://schemas.microsoft.com/office/drawing/2014/main" id="{FDC3CFAC-1AEE-44A5-ACAD-B7710A92035B}"/>
              </a:ext>
            </a:extLst>
          </p:cNvPr>
          <p:cNvSpPr txBox="1"/>
          <p:nvPr/>
        </p:nvSpPr>
        <p:spPr>
          <a:xfrm>
            <a:off x="1186319" y="1009217"/>
            <a:ext cx="4793771"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示例：仓储系统的数据模型设计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4315" y="3496817"/>
            <a:ext cx="4092702" cy="24719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35265" y="3477767"/>
            <a:ext cx="4131310" cy="2510155"/>
          </a:xfrm>
          <a:custGeom>
            <a:avLst/>
            <a:gdLst/>
            <a:ahLst/>
            <a:cxnLst/>
            <a:rect l="l" t="t" r="r" b="b"/>
            <a:pathLst>
              <a:path w="4131310" h="2510154">
                <a:moveTo>
                  <a:pt x="0" y="0"/>
                </a:moveTo>
                <a:lnTo>
                  <a:pt x="4130802" y="0"/>
                </a:lnTo>
                <a:lnTo>
                  <a:pt x="4130802" y="2510028"/>
                </a:lnTo>
                <a:lnTo>
                  <a:pt x="0" y="2510028"/>
                </a:lnTo>
                <a:lnTo>
                  <a:pt x="0" y="0"/>
                </a:lnTo>
                <a:close/>
              </a:path>
            </a:pathLst>
          </a:custGeom>
          <a:ln w="38099">
            <a:solidFill>
              <a:srgbClr val="FF0066"/>
            </a:solidFill>
            <a:prstDash val="dash"/>
          </a:ln>
        </p:spPr>
        <p:txBody>
          <a:bodyPr wrap="square" lIns="0" tIns="0" rIns="0" bIns="0" rtlCol="0"/>
          <a:lstStyle/>
          <a:p>
            <a:endParaRPr/>
          </a:p>
        </p:txBody>
      </p:sp>
      <p:sp>
        <p:nvSpPr>
          <p:cNvPr id="5" name="object 5"/>
          <p:cNvSpPr/>
          <p:nvPr/>
        </p:nvSpPr>
        <p:spPr>
          <a:xfrm>
            <a:off x="5506859" y="2727198"/>
            <a:ext cx="4123182" cy="20284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00763" y="2721101"/>
            <a:ext cx="4135754" cy="2040889"/>
          </a:xfrm>
          <a:custGeom>
            <a:avLst/>
            <a:gdLst/>
            <a:ahLst/>
            <a:cxnLst/>
            <a:rect l="l" t="t" r="r" b="b"/>
            <a:pathLst>
              <a:path w="4135754" h="2040889">
                <a:moveTo>
                  <a:pt x="0" y="2040636"/>
                </a:moveTo>
                <a:lnTo>
                  <a:pt x="0" y="0"/>
                </a:lnTo>
                <a:lnTo>
                  <a:pt x="4135374" y="0"/>
                </a:lnTo>
                <a:lnTo>
                  <a:pt x="4135374" y="2040636"/>
                </a:lnTo>
                <a:lnTo>
                  <a:pt x="0" y="2040636"/>
                </a:lnTo>
                <a:close/>
              </a:path>
            </a:pathLst>
          </a:custGeom>
          <a:ln w="12700">
            <a:solidFill>
              <a:srgbClr val="000000"/>
            </a:solidFill>
          </a:ln>
        </p:spPr>
        <p:txBody>
          <a:bodyPr wrap="square" lIns="0" tIns="0" rIns="0" bIns="0" rtlCol="0"/>
          <a:lstStyle/>
          <a:p>
            <a:endParaRPr/>
          </a:p>
        </p:txBody>
      </p:sp>
      <p:sp>
        <p:nvSpPr>
          <p:cNvPr id="7" name="object 7"/>
          <p:cNvSpPr/>
          <p:nvPr/>
        </p:nvSpPr>
        <p:spPr>
          <a:xfrm>
            <a:off x="5519813" y="4900421"/>
            <a:ext cx="3240023" cy="135255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513717" y="4894326"/>
            <a:ext cx="3252470" cy="1365250"/>
          </a:xfrm>
          <a:custGeom>
            <a:avLst/>
            <a:gdLst/>
            <a:ahLst/>
            <a:cxnLst/>
            <a:rect l="l" t="t" r="r" b="b"/>
            <a:pathLst>
              <a:path w="3252470" h="1365250">
                <a:moveTo>
                  <a:pt x="0" y="1364742"/>
                </a:moveTo>
                <a:lnTo>
                  <a:pt x="0" y="0"/>
                </a:lnTo>
                <a:lnTo>
                  <a:pt x="3252216" y="0"/>
                </a:lnTo>
                <a:lnTo>
                  <a:pt x="3252216" y="1364741"/>
                </a:lnTo>
                <a:lnTo>
                  <a:pt x="0" y="1364742"/>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1390015" y="1808918"/>
            <a:ext cx="3956685" cy="644525"/>
          </a:xfrm>
          <a:prstGeom prst="rect">
            <a:avLst/>
          </a:prstGeom>
        </p:spPr>
        <p:txBody>
          <a:bodyPr vert="horz" wrap="square" lIns="0" tIns="0" rIns="0" bIns="0" rtlCol="0">
            <a:spAutoFit/>
          </a:bodyPr>
          <a:lstStyle/>
          <a:p>
            <a:pPr marL="12700" marR="5080">
              <a:lnSpc>
                <a:spcPct val="119700"/>
              </a:lnSpc>
            </a:pPr>
            <a:r>
              <a:rPr sz="2000" b="1" spc="-5" dirty="0">
                <a:latin typeface="微软雅黑"/>
                <a:cs typeface="微软雅黑"/>
              </a:rPr>
              <a:t>入/出库单和库存账有什么联系呢？ 怎样记库存账?</a:t>
            </a:r>
            <a:endParaRPr sz="2000" dirty="0">
              <a:latin typeface="微软雅黑"/>
              <a:cs typeface="微软雅黑"/>
            </a:endParaRPr>
          </a:p>
        </p:txBody>
      </p:sp>
      <p:sp>
        <p:nvSpPr>
          <p:cNvPr id="11" name="object 11"/>
          <p:cNvSpPr txBox="1"/>
          <p:nvPr/>
        </p:nvSpPr>
        <p:spPr>
          <a:xfrm>
            <a:off x="2309755" y="6164314"/>
            <a:ext cx="12446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手工记账</a:t>
            </a:r>
            <a:endParaRPr sz="2400">
              <a:latin typeface="微软雅黑"/>
              <a:cs typeface="微软雅黑"/>
            </a:endParaRPr>
          </a:p>
        </p:txBody>
      </p:sp>
      <p:sp>
        <p:nvSpPr>
          <p:cNvPr id="12" name="object 12"/>
          <p:cNvSpPr txBox="1"/>
          <p:nvPr/>
        </p:nvSpPr>
        <p:spPr>
          <a:xfrm>
            <a:off x="6072511" y="6437110"/>
            <a:ext cx="2902585"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将手工记账分解-命名</a:t>
            </a:r>
            <a:endParaRPr sz="2400">
              <a:latin typeface="微软雅黑"/>
              <a:cs typeface="微软雅黑"/>
            </a:endParaRPr>
          </a:p>
        </p:txBody>
      </p:sp>
      <p:sp>
        <p:nvSpPr>
          <p:cNvPr id="14" name="标题 6">
            <a:extLst>
              <a:ext uri="{FF2B5EF4-FFF2-40B4-BE49-F238E27FC236}">
                <a16:creationId xmlns:a16="http://schemas.microsoft.com/office/drawing/2014/main" id="{8BCB762C-20A0-40ED-AE77-01891B401C4E}"/>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5" name="object 59">
            <a:extLst>
              <a:ext uri="{FF2B5EF4-FFF2-40B4-BE49-F238E27FC236}">
                <a16:creationId xmlns:a16="http://schemas.microsoft.com/office/drawing/2014/main" id="{6B4DE54A-1062-4710-AB92-F11AB7CD0173}"/>
              </a:ext>
            </a:extLst>
          </p:cNvPr>
          <p:cNvSpPr txBox="1"/>
          <p:nvPr/>
        </p:nvSpPr>
        <p:spPr>
          <a:xfrm>
            <a:off x="1132436" y="1216125"/>
            <a:ext cx="4793771"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示例：仓储系统的数据模型设计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70139" y="1972817"/>
            <a:ext cx="8197596" cy="49661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062355" y="2242778"/>
            <a:ext cx="735965" cy="502284"/>
          </a:xfrm>
          <a:prstGeom prst="rect">
            <a:avLst/>
          </a:prstGeom>
        </p:spPr>
        <p:txBody>
          <a:bodyPr vert="horz" wrap="square" lIns="0" tIns="0" rIns="0" bIns="0" rtlCol="0">
            <a:spAutoFit/>
          </a:bodyPr>
          <a:lstStyle/>
          <a:p>
            <a:pPr marL="36195" algn="ctr">
              <a:lnSpc>
                <a:spcPct val="100000"/>
              </a:lnSpc>
            </a:pPr>
            <a:r>
              <a:rPr sz="1600" b="1" dirty="0">
                <a:latin typeface="微软雅黑"/>
                <a:cs typeface="微软雅黑"/>
              </a:rPr>
              <a:t>库房</a:t>
            </a:r>
            <a:endParaRPr sz="1600">
              <a:latin typeface="微软雅黑"/>
              <a:cs typeface="微软雅黑"/>
            </a:endParaRPr>
          </a:p>
          <a:p>
            <a:pPr algn="ctr">
              <a:lnSpc>
                <a:spcPct val="100000"/>
              </a:lnSpc>
              <a:spcBef>
                <a:spcPts val="470"/>
              </a:spcBef>
            </a:pPr>
            <a:r>
              <a:rPr sz="1400" b="1" spc="-5" dirty="0">
                <a:latin typeface="微软雅黑"/>
                <a:cs typeface="微软雅黑"/>
              </a:rPr>
              <a:t>库房编号</a:t>
            </a:r>
            <a:endParaRPr sz="1400">
              <a:latin typeface="微软雅黑"/>
              <a:cs typeface="微软雅黑"/>
            </a:endParaRPr>
          </a:p>
        </p:txBody>
      </p:sp>
      <p:sp>
        <p:nvSpPr>
          <p:cNvPr id="5" name="object 5"/>
          <p:cNvSpPr txBox="1"/>
          <p:nvPr/>
        </p:nvSpPr>
        <p:spPr>
          <a:xfrm>
            <a:off x="5978785" y="2242778"/>
            <a:ext cx="735965" cy="502284"/>
          </a:xfrm>
          <a:prstGeom prst="rect">
            <a:avLst/>
          </a:prstGeom>
        </p:spPr>
        <p:txBody>
          <a:bodyPr vert="horz" wrap="square" lIns="0" tIns="0" rIns="0" bIns="0" rtlCol="0">
            <a:spAutoFit/>
          </a:bodyPr>
          <a:lstStyle/>
          <a:p>
            <a:pPr marL="36195" algn="ctr">
              <a:lnSpc>
                <a:spcPct val="100000"/>
              </a:lnSpc>
            </a:pPr>
            <a:r>
              <a:rPr sz="1600" b="1" dirty="0">
                <a:latin typeface="微软雅黑"/>
                <a:cs typeface="微软雅黑"/>
              </a:rPr>
              <a:t>物资</a:t>
            </a:r>
            <a:endParaRPr sz="1600">
              <a:latin typeface="微软雅黑"/>
              <a:cs typeface="微软雅黑"/>
            </a:endParaRPr>
          </a:p>
          <a:p>
            <a:pPr algn="ctr">
              <a:lnSpc>
                <a:spcPct val="100000"/>
              </a:lnSpc>
              <a:spcBef>
                <a:spcPts val="470"/>
              </a:spcBef>
            </a:pPr>
            <a:r>
              <a:rPr sz="1400" b="1" spc="-5" dirty="0">
                <a:latin typeface="微软雅黑"/>
                <a:cs typeface="微软雅黑"/>
              </a:rPr>
              <a:t>物资编码</a:t>
            </a:r>
            <a:endParaRPr sz="1400">
              <a:latin typeface="微软雅黑"/>
              <a:cs typeface="微软雅黑"/>
            </a:endParaRPr>
          </a:p>
        </p:txBody>
      </p:sp>
      <p:sp>
        <p:nvSpPr>
          <p:cNvPr id="6" name="object 6"/>
          <p:cNvSpPr txBox="1"/>
          <p:nvPr/>
        </p:nvSpPr>
        <p:spPr>
          <a:xfrm>
            <a:off x="4816735" y="3757634"/>
            <a:ext cx="1195070" cy="1085215"/>
          </a:xfrm>
          <a:prstGeom prst="rect">
            <a:avLst/>
          </a:prstGeom>
        </p:spPr>
        <p:txBody>
          <a:bodyPr vert="horz" wrap="square" lIns="0" tIns="0" rIns="0" bIns="0" rtlCol="0">
            <a:spAutoFit/>
          </a:bodyPr>
          <a:lstStyle/>
          <a:p>
            <a:pPr marL="107950" indent="125730">
              <a:lnSpc>
                <a:spcPct val="100000"/>
              </a:lnSpc>
            </a:pPr>
            <a:r>
              <a:rPr sz="1600" b="1" spc="-5" dirty="0">
                <a:latin typeface="微软雅黑"/>
                <a:cs typeface="微软雅黑"/>
              </a:rPr>
              <a:t>库存总账</a:t>
            </a:r>
            <a:endParaRPr sz="1600">
              <a:latin typeface="微软雅黑"/>
              <a:cs typeface="微软雅黑"/>
            </a:endParaRPr>
          </a:p>
          <a:p>
            <a:pPr marL="12700" marR="5080" indent="95250">
              <a:lnSpc>
                <a:spcPct val="100000"/>
              </a:lnSpc>
              <a:spcBef>
                <a:spcPts val="780"/>
              </a:spcBef>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FF0065"/>
                </a:solidFill>
                <a:latin typeface="微软雅黑"/>
                <a:cs typeface="微软雅黑"/>
              </a:rPr>
              <a:t>物资编码</a:t>
            </a:r>
            <a:r>
              <a:rPr sz="1400" b="1" dirty="0">
                <a:solidFill>
                  <a:srgbClr val="FF0065"/>
                </a:solidFill>
                <a:latin typeface="微软雅黑"/>
                <a:cs typeface="微软雅黑"/>
              </a:rPr>
              <a:t>(F</a:t>
            </a:r>
            <a:r>
              <a:rPr sz="1400" b="1" spc="-5" dirty="0">
                <a:solidFill>
                  <a:srgbClr val="FF0065"/>
                </a:solidFill>
                <a:latin typeface="微软雅黑"/>
                <a:cs typeface="微软雅黑"/>
              </a:rPr>
              <a:t>K)</a:t>
            </a:r>
            <a:endParaRPr sz="1400">
              <a:latin typeface="微软雅黑"/>
              <a:cs typeface="微软雅黑"/>
            </a:endParaRPr>
          </a:p>
          <a:p>
            <a:pPr marL="12700">
              <a:lnSpc>
                <a:spcPct val="100000"/>
              </a:lnSpc>
              <a:spcBef>
                <a:spcPts val="925"/>
              </a:spcBef>
            </a:pPr>
            <a:r>
              <a:rPr sz="1400" b="1" spc="-5" dirty="0">
                <a:latin typeface="微软雅黑"/>
                <a:cs typeface="微软雅黑"/>
              </a:rPr>
              <a:t>数量</a:t>
            </a:r>
            <a:endParaRPr sz="1400">
              <a:latin typeface="微软雅黑"/>
              <a:cs typeface="微软雅黑"/>
            </a:endParaRPr>
          </a:p>
        </p:txBody>
      </p:sp>
      <p:sp>
        <p:nvSpPr>
          <p:cNvPr id="7" name="object 7"/>
          <p:cNvSpPr txBox="1"/>
          <p:nvPr/>
        </p:nvSpPr>
        <p:spPr>
          <a:xfrm>
            <a:off x="2168786" y="3373789"/>
            <a:ext cx="1276985" cy="1347470"/>
          </a:xfrm>
          <a:prstGeom prst="rect">
            <a:avLst/>
          </a:prstGeom>
        </p:spPr>
        <p:txBody>
          <a:bodyPr vert="horz" wrap="square" lIns="0" tIns="0" rIns="0" bIns="0" rtlCol="0">
            <a:spAutoFit/>
          </a:bodyPr>
          <a:lstStyle/>
          <a:p>
            <a:pPr marL="80010">
              <a:lnSpc>
                <a:spcPct val="100000"/>
              </a:lnSpc>
            </a:pPr>
            <a:r>
              <a:rPr sz="1400" b="1" spc="-5" dirty="0">
                <a:solidFill>
                  <a:srgbClr val="00CC9A"/>
                </a:solidFill>
                <a:latin typeface="微软雅黑"/>
                <a:cs typeface="微软雅黑"/>
              </a:rPr>
              <a:t>发生…</a:t>
            </a:r>
            <a:endParaRPr sz="1400">
              <a:latin typeface="微软雅黑"/>
              <a:cs typeface="微软雅黑"/>
            </a:endParaRPr>
          </a:p>
          <a:p>
            <a:pPr marL="448945">
              <a:lnSpc>
                <a:spcPct val="100000"/>
              </a:lnSpc>
              <a:spcBef>
                <a:spcPts val="715"/>
              </a:spcBef>
            </a:pPr>
            <a:r>
              <a:rPr sz="1600" b="1" dirty="0">
                <a:latin typeface="微软雅黑"/>
                <a:cs typeface="微软雅黑"/>
              </a:rPr>
              <a:t>入库单</a:t>
            </a:r>
            <a:endParaRPr sz="1600">
              <a:latin typeface="微软雅黑"/>
              <a:cs typeface="微软雅黑"/>
            </a:endParaRPr>
          </a:p>
          <a:p>
            <a:pPr marL="12700" indent="279400">
              <a:lnSpc>
                <a:spcPct val="100000"/>
              </a:lnSpc>
              <a:spcBef>
                <a:spcPts val="745"/>
              </a:spcBef>
            </a:pPr>
            <a:r>
              <a:rPr sz="1400" b="1" spc="-5" dirty="0">
                <a:latin typeface="微软雅黑"/>
                <a:cs typeface="微软雅黑"/>
              </a:rPr>
              <a:t>入库单编号</a:t>
            </a:r>
            <a:endParaRPr sz="1400">
              <a:latin typeface="微软雅黑"/>
              <a:cs typeface="微软雅黑"/>
            </a:endParaRPr>
          </a:p>
          <a:p>
            <a:pPr marL="12700" marR="5080">
              <a:lnSpc>
                <a:spcPct val="100000"/>
              </a:lnSpc>
              <a:spcBef>
                <a:spcPts val="590"/>
              </a:spcBef>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00CC9A"/>
                </a:solidFill>
                <a:latin typeface="微软雅黑"/>
                <a:cs typeface="微软雅黑"/>
              </a:rPr>
              <a:t>供应商编码</a:t>
            </a:r>
            <a:r>
              <a:rPr sz="1400" b="1" dirty="0">
                <a:solidFill>
                  <a:srgbClr val="00CC9A"/>
                </a:solidFill>
                <a:latin typeface="微软雅黑"/>
                <a:cs typeface="微软雅黑"/>
              </a:rPr>
              <a:t>(</a:t>
            </a:r>
            <a:r>
              <a:rPr sz="1400" b="1" spc="-5" dirty="0">
                <a:solidFill>
                  <a:srgbClr val="00CC9A"/>
                </a:solidFill>
                <a:latin typeface="微软雅黑"/>
                <a:cs typeface="微软雅黑"/>
              </a:rPr>
              <a:t>FK)</a:t>
            </a:r>
            <a:endParaRPr sz="1400">
              <a:latin typeface="微软雅黑"/>
              <a:cs typeface="微软雅黑"/>
            </a:endParaRPr>
          </a:p>
        </p:txBody>
      </p:sp>
      <p:sp>
        <p:nvSpPr>
          <p:cNvPr id="8" name="object 8"/>
          <p:cNvSpPr txBox="1"/>
          <p:nvPr/>
        </p:nvSpPr>
        <p:spPr>
          <a:xfrm>
            <a:off x="2324233" y="5397458"/>
            <a:ext cx="1276985" cy="128333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入库单明细</a:t>
            </a:r>
            <a:endParaRPr sz="1600">
              <a:latin typeface="微软雅黑"/>
              <a:cs typeface="微软雅黑"/>
            </a:endParaRPr>
          </a:p>
          <a:p>
            <a:pPr marL="12700" marR="5080" algn="ctr">
              <a:lnSpc>
                <a:spcPct val="100000"/>
              </a:lnSpc>
              <a:spcBef>
                <a:spcPts val="894"/>
              </a:spcBef>
            </a:pPr>
            <a:r>
              <a:rPr sz="1400" b="1" spc="-5" dirty="0">
                <a:latin typeface="微软雅黑"/>
                <a:cs typeface="微软雅黑"/>
              </a:rPr>
              <a:t>入库单编号</a:t>
            </a:r>
            <a:r>
              <a:rPr sz="1400" b="1" dirty="0">
                <a:latin typeface="微软雅黑"/>
                <a:cs typeface="微软雅黑"/>
              </a:rPr>
              <a:t>(</a:t>
            </a:r>
            <a:r>
              <a:rPr sz="1400" b="1" spc="-5" dirty="0">
                <a:latin typeface="微软雅黑"/>
                <a:cs typeface="微软雅黑"/>
              </a:rPr>
              <a:t>FK) 序号</a:t>
            </a:r>
            <a:endParaRPr sz="1400">
              <a:latin typeface="微软雅黑"/>
              <a:cs typeface="微软雅黑"/>
            </a:endParaRPr>
          </a:p>
          <a:p>
            <a:pPr marL="22225" marR="172085">
              <a:lnSpc>
                <a:spcPct val="100000"/>
              </a:lnSpc>
              <a:spcBef>
                <a:spcPts val="695"/>
              </a:spcBef>
            </a:pPr>
            <a:r>
              <a:rPr sz="1400" b="1" spc="-5" dirty="0">
                <a:solidFill>
                  <a:srgbClr val="FF0065"/>
                </a:solidFill>
                <a:latin typeface="微软雅黑"/>
                <a:cs typeface="微软雅黑"/>
              </a:rPr>
              <a:t>物资编码</a:t>
            </a:r>
            <a:r>
              <a:rPr sz="1400" b="1" dirty="0">
                <a:solidFill>
                  <a:srgbClr val="FF0065"/>
                </a:solidFill>
                <a:latin typeface="微软雅黑"/>
                <a:cs typeface="微软雅黑"/>
              </a:rPr>
              <a:t>(F</a:t>
            </a:r>
            <a:r>
              <a:rPr sz="1400" b="1" spc="-5" dirty="0">
                <a:solidFill>
                  <a:srgbClr val="FF0065"/>
                </a:solidFill>
                <a:latin typeface="微软雅黑"/>
                <a:cs typeface="微软雅黑"/>
              </a:rPr>
              <a:t>K) </a:t>
            </a:r>
            <a:r>
              <a:rPr sz="1400" b="1" spc="-5" dirty="0">
                <a:latin typeface="微软雅黑"/>
                <a:cs typeface="微软雅黑"/>
              </a:rPr>
              <a:t>数量</a:t>
            </a:r>
            <a:endParaRPr sz="1400">
              <a:latin typeface="微软雅黑"/>
              <a:cs typeface="微软雅黑"/>
            </a:endParaRPr>
          </a:p>
        </p:txBody>
      </p:sp>
      <p:sp>
        <p:nvSpPr>
          <p:cNvPr id="9" name="object 9"/>
          <p:cNvSpPr txBox="1"/>
          <p:nvPr/>
        </p:nvSpPr>
        <p:spPr>
          <a:xfrm>
            <a:off x="7470781" y="3338724"/>
            <a:ext cx="1139190" cy="881380"/>
          </a:xfrm>
          <a:prstGeom prst="rect">
            <a:avLst/>
          </a:prstGeom>
        </p:spPr>
        <p:txBody>
          <a:bodyPr vert="horz" wrap="square" lIns="0" tIns="0" rIns="0" bIns="0" rtlCol="0">
            <a:spAutoFit/>
          </a:bodyPr>
          <a:lstStyle/>
          <a:p>
            <a:pPr marL="598170">
              <a:lnSpc>
                <a:spcPct val="100000"/>
              </a:lnSpc>
            </a:pPr>
            <a:r>
              <a:rPr sz="1400" b="1" spc="-5" dirty="0">
                <a:solidFill>
                  <a:srgbClr val="00CC9A"/>
                </a:solidFill>
                <a:latin typeface="微软雅黑"/>
                <a:cs typeface="微软雅黑"/>
              </a:rPr>
              <a:t>发生…</a:t>
            </a:r>
            <a:endParaRPr sz="1400">
              <a:latin typeface="微软雅黑"/>
              <a:cs typeface="微软雅黑"/>
            </a:endParaRPr>
          </a:p>
          <a:p>
            <a:pPr marR="176530" algn="ctr">
              <a:lnSpc>
                <a:spcPct val="100000"/>
              </a:lnSpc>
              <a:spcBef>
                <a:spcPts val="995"/>
              </a:spcBef>
            </a:pPr>
            <a:r>
              <a:rPr sz="1600" b="1" dirty="0">
                <a:latin typeface="微软雅黑"/>
                <a:cs typeface="微软雅黑"/>
              </a:rPr>
              <a:t>出库单</a:t>
            </a:r>
            <a:endParaRPr sz="1600">
              <a:latin typeface="微软雅黑"/>
              <a:cs typeface="微软雅黑"/>
            </a:endParaRPr>
          </a:p>
          <a:p>
            <a:pPr marR="216535" algn="ctr">
              <a:lnSpc>
                <a:spcPct val="100000"/>
              </a:lnSpc>
              <a:spcBef>
                <a:spcPts val="745"/>
              </a:spcBef>
            </a:pPr>
            <a:r>
              <a:rPr sz="1400" b="1" spc="-5" dirty="0">
                <a:latin typeface="微软雅黑"/>
                <a:cs typeface="微软雅黑"/>
              </a:rPr>
              <a:t>出库单编号</a:t>
            </a:r>
            <a:endParaRPr sz="1400">
              <a:latin typeface="微软雅黑"/>
              <a:cs typeface="微软雅黑"/>
            </a:endParaRPr>
          </a:p>
        </p:txBody>
      </p:sp>
      <p:sp>
        <p:nvSpPr>
          <p:cNvPr id="10" name="object 10"/>
          <p:cNvSpPr txBox="1"/>
          <p:nvPr/>
        </p:nvSpPr>
        <p:spPr>
          <a:xfrm>
            <a:off x="7319905" y="5359358"/>
            <a:ext cx="1276985" cy="125793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出库单明细</a:t>
            </a:r>
            <a:endParaRPr sz="1600">
              <a:latin typeface="微软雅黑"/>
              <a:cs typeface="微软雅黑"/>
            </a:endParaRPr>
          </a:p>
          <a:p>
            <a:pPr marL="12065" marR="5080" algn="ctr">
              <a:lnSpc>
                <a:spcPct val="100000"/>
              </a:lnSpc>
              <a:spcBef>
                <a:spcPts val="790"/>
              </a:spcBef>
            </a:pPr>
            <a:r>
              <a:rPr sz="1400" b="1" spc="-5" dirty="0">
                <a:latin typeface="微软雅黑"/>
                <a:cs typeface="微软雅黑"/>
              </a:rPr>
              <a:t>出库单编号</a:t>
            </a:r>
            <a:r>
              <a:rPr sz="1400" b="1" dirty="0">
                <a:latin typeface="微软雅黑"/>
                <a:cs typeface="微软雅黑"/>
              </a:rPr>
              <a:t>(</a:t>
            </a:r>
            <a:r>
              <a:rPr sz="1400" b="1" spc="-5" dirty="0">
                <a:latin typeface="微软雅黑"/>
                <a:cs typeface="微软雅黑"/>
              </a:rPr>
              <a:t>FK) 序号</a:t>
            </a:r>
            <a:endParaRPr sz="1400">
              <a:latin typeface="微软雅黑"/>
              <a:cs typeface="微软雅黑"/>
            </a:endParaRPr>
          </a:p>
          <a:p>
            <a:pPr marL="22225" marR="172085">
              <a:lnSpc>
                <a:spcPct val="100000"/>
              </a:lnSpc>
              <a:spcBef>
                <a:spcPts val="600"/>
              </a:spcBef>
            </a:pPr>
            <a:r>
              <a:rPr sz="1400" b="1" spc="-5" dirty="0">
                <a:solidFill>
                  <a:srgbClr val="FF0065"/>
                </a:solidFill>
                <a:latin typeface="微软雅黑"/>
                <a:cs typeface="微软雅黑"/>
              </a:rPr>
              <a:t>物资编码</a:t>
            </a:r>
            <a:r>
              <a:rPr sz="1400" b="1" dirty="0">
                <a:solidFill>
                  <a:srgbClr val="FF0065"/>
                </a:solidFill>
                <a:latin typeface="微软雅黑"/>
                <a:cs typeface="微软雅黑"/>
              </a:rPr>
              <a:t>(F</a:t>
            </a:r>
            <a:r>
              <a:rPr sz="1400" b="1" spc="-5" dirty="0">
                <a:solidFill>
                  <a:srgbClr val="FF0065"/>
                </a:solidFill>
                <a:latin typeface="微软雅黑"/>
                <a:cs typeface="微软雅黑"/>
              </a:rPr>
              <a:t>K) </a:t>
            </a:r>
            <a:r>
              <a:rPr sz="1400" b="1" spc="-5" dirty="0">
                <a:latin typeface="微软雅黑"/>
                <a:cs typeface="微软雅黑"/>
              </a:rPr>
              <a:t>数量</a:t>
            </a:r>
            <a:endParaRPr sz="1400">
              <a:latin typeface="微软雅黑"/>
              <a:cs typeface="微软雅黑"/>
            </a:endParaRPr>
          </a:p>
        </p:txBody>
      </p:sp>
      <p:sp>
        <p:nvSpPr>
          <p:cNvPr id="11" name="object 11"/>
          <p:cNvSpPr txBox="1"/>
          <p:nvPr/>
        </p:nvSpPr>
        <p:spPr>
          <a:xfrm>
            <a:off x="7094353" y="4305708"/>
            <a:ext cx="1454150" cy="415925"/>
          </a:xfrm>
          <a:prstGeom prst="rect">
            <a:avLst/>
          </a:prstGeom>
        </p:spPr>
        <p:txBody>
          <a:bodyPr vert="horz" wrap="square" lIns="0" tIns="0" rIns="0" bIns="0" rtlCol="0">
            <a:spAutoFit/>
          </a:bodyPr>
          <a:lstStyle/>
          <a:p>
            <a:pPr marL="12700" marR="5080">
              <a:lnSpc>
                <a:spcPct val="100000"/>
              </a:lnSpc>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solidFill>
                  <a:srgbClr val="00CC9A"/>
                </a:solidFill>
                <a:latin typeface="微软雅黑"/>
                <a:cs typeface="微软雅黑"/>
              </a:rPr>
              <a:t>领用部门编码</a:t>
            </a:r>
            <a:r>
              <a:rPr sz="1400" b="1" dirty="0">
                <a:solidFill>
                  <a:srgbClr val="00CC9A"/>
                </a:solidFill>
                <a:latin typeface="微软雅黑"/>
                <a:cs typeface="微软雅黑"/>
              </a:rPr>
              <a:t>(</a:t>
            </a:r>
            <a:r>
              <a:rPr sz="1400" b="1" spc="-5" dirty="0">
                <a:solidFill>
                  <a:srgbClr val="00CC9A"/>
                </a:solidFill>
                <a:latin typeface="微软雅黑"/>
                <a:cs typeface="微软雅黑"/>
              </a:rPr>
              <a:t>FK)</a:t>
            </a:r>
            <a:endParaRPr sz="1400">
              <a:latin typeface="微软雅黑"/>
              <a:cs typeface="微软雅黑"/>
            </a:endParaRPr>
          </a:p>
        </p:txBody>
      </p:sp>
      <p:sp>
        <p:nvSpPr>
          <p:cNvPr id="12" name="object 12"/>
          <p:cNvSpPr txBox="1"/>
          <p:nvPr/>
        </p:nvSpPr>
        <p:spPr>
          <a:xfrm>
            <a:off x="4554610" y="5305256"/>
            <a:ext cx="1539240" cy="1615440"/>
          </a:xfrm>
          <a:prstGeom prst="rect">
            <a:avLst/>
          </a:prstGeom>
        </p:spPr>
        <p:txBody>
          <a:bodyPr vert="horz" wrap="square" lIns="0" tIns="0" rIns="0" bIns="0" rtlCol="0">
            <a:spAutoFit/>
          </a:bodyPr>
          <a:lstStyle/>
          <a:p>
            <a:pPr marL="328295" algn="ctr">
              <a:lnSpc>
                <a:spcPct val="100000"/>
              </a:lnSpc>
            </a:pPr>
            <a:r>
              <a:rPr sz="1600" b="1" spc="-5" dirty="0">
                <a:latin typeface="微软雅黑"/>
                <a:cs typeface="微软雅黑"/>
              </a:rPr>
              <a:t>库存流水账</a:t>
            </a:r>
            <a:endParaRPr sz="1600">
              <a:latin typeface="微软雅黑"/>
              <a:cs typeface="微软雅黑"/>
            </a:endParaRPr>
          </a:p>
          <a:p>
            <a:pPr marL="401955" marR="55244" algn="ctr">
              <a:lnSpc>
                <a:spcPct val="100000"/>
              </a:lnSpc>
              <a:spcBef>
                <a:spcPts val="860"/>
              </a:spcBef>
            </a:pPr>
            <a:r>
              <a:rPr sz="1400" b="1" spc="-5" dirty="0">
                <a:solidFill>
                  <a:srgbClr val="3333CC"/>
                </a:solidFill>
                <a:latin typeface="微软雅黑"/>
                <a:cs typeface="微软雅黑"/>
              </a:rPr>
              <a:t>库房编号</a:t>
            </a:r>
            <a:r>
              <a:rPr sz="1400" b="1" dirty="0">
                <a:solidFill>
                  <a:srgbClr val="3333CC"/>
                </a:solidFill>
                <a:latin typeface="微软雅黑"/>
                <a:cs typeface="微软雅黑"/>
              </a:rPr>
              <a:t>(F</a:t>
            </a:r>
            <a:r>
              <a:rPr sz="1400" b="1" spc="-5" dirty="0">
                <a:solidFill>
                  <a:srgbClr val="3333CC"/>
                </a:solidFill>
                <a:latin typeface="微软雅黑"/>
                <a:cs typeface="微软雅黑"/>
              </a:rPr>
              <a:t>K) </a:t>
            </a:r>
            <a:r>
              <a:rPr sz="1400" b="1" spc="-5" dirty="0">
                <a:latin typeface="微软雅黑"/>
                <a:cs typeface="微软雅黑"/>
              </a:rPr>
              <a:t>流水号</a:t>
            </a:r>
            <a:endParaRPr sz="1400">
              <a:latin typeface="微软雅黑"/>
              <a:cs typeface="微软雅黑"/>
            </a:endParaRPr>
          </a:p>
          <a:p>
            <a:pPr marL="12700" marR="5080" indent="276225">
              <a:lnSpc>
                <a:spcPct val="117500"/>
              </a:lnSpc>
              <a:spcBef>
                <a:spcPts val="414"/>
              </a:spcBef>
            </a:pPr>
            <a:r>
              <a:rPr sz="1400" b="1" spc="-5" dirty="0">
                <a:solidFill>
                  <a:srgbClr val="FF0065"/>
                </a:solidFill>
                <a:latin typeface="微软雅黑"/>
                <a:cs typeface="微软雅黑"/>
              </a:rPr>
              <a:t>物资编码</a:t>
            </a:r>
            <a:r>
              <a:rPr sz="1400" b="1" dirty="0">
                <a:solidFill>
                  <a:srgbClr val="FF0065"/>
                </a:solidFill>
                <a:latin typeface="微软雅黑"/>
                <a:cs typeface="微软雅黑"/>
              </a:rPr>
              <a:t>(F</a:t>
            </a:r>
            <a:r>
              <a:rPr sz="1400" b="1" spc="-5" dirty="0">
                <a:solidFill>
                  <a:srgbClr val="FF0065"/>
                </a:solidFill>
                <a:latin typeface="微软雅黑"/>
                <a:cs typeface="微软雅黑"/>
              </a:rPr>
              <a:t>K) </a:t>
            </a:r>
            <a:r>
              <a:rPr sz="1400" b="1" spc="-5" dirty="0">
                <a:latin typeface="微软雅黑"/>
                <a:cs typeface="微软雅黑"/>
              </a:rPr>
              <a:t>入/出库单编号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a:p>
            <a:pPr marL="309245">
              <a:lnSpc>
                <a:spcPct val="100000"/>
              </a:lnSpc>
              <a:spcBef>
                <a:spcPts val="660"/>
              </a:spcBef>
            </a:pPr>
            <a:r>
              <a:rPr sz="1400" b="1" spc="-5" dirty="0">
                <a:latin typeface="微软雅黑"/>
                <a:cs typeface="微软雅黑"/>
              </a:rPr>
              <a:t>数量</a:t>
            </a:r>
            <a:endParaRPr sz="1400">
              <a:latin typeface="微软雅黑"/>
              <a:cs typeface="微软雅黑"/>
            </a:endParaRPr>
          </a:p>
        </p:txBody>
      </p:sp>
      <p:sp>
        <p:nvSpPr>
          <p:cNvPr id="13" name="object 13"/>
          <p:cNvSpPr txBox="1"/>
          <p:nvPr/>
        </p:nvSpPr>
        <p:spPr>
          <a:xfrm>
            <a:off x="2057533" y="2242778"/>
            <a:ext cx="914400" cy="502284"/>
          </a:xfrm>
          <a:prstGeom prst="rect">
            <a:avLst/>
          </a:prstGeom>
        </p:spPr>
        <p:txBody>
          <a:bodyPr vert="horz" wrap="square" lIns="0" tIns="0" rIns="0" bIns="0" rtlCol="0">
            <a:spAutoFit/>
          </a:bodyPr>
          <a:lstStyle/>
          <a:p>
            <a:pPr marL="38100" algn="ctr">
              <a:lnSpc>
                <a:spcPct val="100000"/>
              </a:lnSpc>
            </a:pPr>
            <a:r>
              <a:rPr sz="1600" b="1" dirty="0">
                <a:latin typeface="微软雅黑"/>
                <a:cs typeface="微软雅黑"/>
              </a:rPr>
              <a:t>供应商</a:t>
            </a:r>
            <a:endParaRPr sz="1600">
              <a:latin typeface="微软雅黑"/>
              <a:cs typeface="微软雅黑"/>
            </a:endParaRPr>
          </a:p>
          <a:p>
            <a:pPr algn="ctr">
              <a:lnSpc>
                <a:spcPct val="100000"/>
              </a:lnSpc>
              <a:spcBef>
                <a:spcPts val="470"/>
              </a:spcBef>
            </a:pPr>
            <a:r>
              <a:rPr sz="1400" b="1" spc="-5" dirty="0">
                <a:latin typeface="微软雅黑"/>
                <a:cs typeface="微软雅黑"/>
              </a:rPr>
              <a:t>供应商编码</a:t>
            </a:r>
            <a:endParaRPr sz="1400">
              <a:latin typeface="微软雅黑"/>
              <a:cs typeface="微软雅黑"/>
            </a:endParaRPr>
          </a:p>
        </p:txBody>
      </p:sp>
      <p:sp>
        <p:nvSpPr>
          <p:cNvPr id="14" name="object 14"/>
          <p:cNvSpPr txBox="1"/>
          <p:nvPr/>
        </p:nvSpPr>
        <p:spPr>
          <a:xfrm>
            <a:off x="7894453" y="2242778"/>
            <a:ext cx="735965" cy="502284"/>
          </a:xfrm>
          <a:prstGeom prst="rect">
            <a:avLst/>
          </a:prstGeom>
        </p:spPr>
        <p:txBody>
          <a:bodyPr vert="horz" wrap="square" lIns="0" tIns="0" rIns="0" bIns="0" rtlCol="0">
            <a:spAutoFit/>
          </a:bodyPr>
          <a:lstStyle/>
          <a:p>
            <a:pPr marL="39370" algn="ctr">
              <a:lnSpc>
                <a:spcPct val="100000"/>
              </a:lnSpc>
            </a:pPr>
            <a:r>
              <a:rPr sz="1600" b="1" dirty="0">
                <a:latin typeface="微软雅黑"/>
                <a:cs typeface="微软雅黑"/>
              </a:rPr>
              <a:t>部门</a:t>
            </a:r>
            <a:endParaRPr sz="1600">
              <a:latin typeface="微软雅黑"/>
              <a:cs typeface="微软雅黑"/>
            </a:endParaRPr>
          </a:p>
          <a:p>
            <a:pPr algn="ctr">
              <a:lnSpc>
                <a:spcPct val="100000"/>
              </a:lnSpc>
              <a:spcBef>
                <a:spcPts val="470"/>
              </a:spcBef>
            </a:pPr>
            <a:r>
              <a:rPr sz="1400" b="1" spc="-5" dirty="0">
                <a:latin typeface="微软雅黑"/>
                <a:cs typeface="微软雅黑"/>
              </a:rPr>
              <a:t>部门编码</a:t>
            </a:r>
            <a:endParaRPr sz="1400">
              <a:latin typeface="微软雅黑"/>
              <a:cs typeface="微软雅黑"/>
            </a:endParaRPr>
          </a:p>
        </p:txBody>
      </p:sp>
      <p:sp>
        <p:nvSpPr>
          <p:cNvPr id="15" name="object 15"/>
          <p:cNvSpPr txBox="1"/>
          <p:nvPr/>
        </p:nvSpPr>
        <p:spPr>
          <a:xfrm>
            <a:off x="3038989" y="4967887"/>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拥有…</a:t>
            </a:r>
            <a:endParaRPr sz="1400">
              <a:latin typeface="微软雅黑"/>
              <a:cs typeface="微软雅黑"/>
            </a:endParaRPr>
          </a:p>
        </p:txBody>
      </p:sp>
      <p:sp>
        <p:nvSpPr>
          <p:cNvPr id="16" name="object 16"/>
          <p:cNvSpPr txBox="1"/>
          <p:nvPr/>
        </p:nvSpPr>
        <p:spPr>
          <a:xfrm>
            <a:off x="8123054" y="4931312"/>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拥有…</a:t>
            </a:r>
            <a:endParaRPr sz="1400">
              <a:latin typeface="微软雅黑"/>
              <a:cs typeface="微软雅黑"/>
            </a:endParaRPr>
          </a:p>
        </p:txBody>
      </p:sp>
      <p:sp>
        <p:nvSpPr>
          <p:cNvPr id="17" name="object 17"/>
          <p:cNvSpPr txBox="1"/>
          <p:nvPr/>
        </p:nvSpPr>
        <p:spPr>
          <a:xfrm>
            <a:off x="3421512" y="3372245"/>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发生…</a:t>
            </a:r>
            <a:endParaRPr sz="1400">
              <a:latin typeface="微软雅黑"/>
              <a:cs typeface="微软雅黑"/>
            </a:endParaRPr>
          </a:p>
        </p:txBody>
      </p:sp>
      <p:sp>
        <p:nvSpPr>
          <p:cNvPr id="18" name="object 18"/>
          <p:cNvSpPr txBox="1"/>
          <p:nvPr/>
        </p:nvSpPr>
        <p:spPr>
          <a:xfrm>
            <a:off x="4397642" y="3348632"/>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拥有…</a:t>
            </a:r>
            <a:endParaRPr sz="1400">
              <a:latin typeface="微软雅黑"/>
              <a:cs typeface="微软雅黑"/>
            </a:endParaRPr>
          </a:p>
        </p:txBody>
      </p:sp>
      <p:sp>
        <p:nvSpPr>
          <p:cNvPr id="19" name="object 19"/>
          <p:cNvSpPr txBox="1"/>
          <p:nvPr/>
        </p:nvSpPr>
        <p:spPr>
          <a:xfrm>
            <a:off x="6110623" y="3296060"/>
            <a:ext cx="553085" cy="203200"/>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微软雅黑"/>
                <a:cs typeface="微软雅黑"/>
              </a:rPr>
              <a:t>拥有…</a:t>
            </a:r>
            <a:endParaRPr sz="1400">
              <a:latin typeface="微软雅黑"/>
              <a:cs typeface="微软雅黑"/>
            </a:endParaRPr>
          </a:p>
        </p:txBody>
      </p:sp>
      <p:sp>
        <p:nvSpPr>
          <p:cNvPr id="20" name="object 20"/>
          <p:cNvSpPr txBox="1"/>
          <p:nvPr/>
        </p:nvSpPr>
        <p:spPr>
          <a:xfrm>
            <a:off x="4332109" y="5083717"/>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拥有…</a:t>
            </a:r>
            <a:endParaRPr sz="1400">
              <a:latin typeface="微软雅黑"/>
              <a:cs typeface="微软雅黑"/>
            </a:endParaRPr>
          </a:p>
        </p:txBody>
      </p:sp>
      <p:sp>
        <p:nvSpPr>
          <p:cNvPr id="21" name="object 21"/>
          <p:cNvSpPr txBox="1"/>
          <p:nvPr/>
        </p:nvSpPr>
        <p:spPr>
          <a:xfrm>
            <a:off x="6038984" y="5088298"/>
            <a:ext cx="553085" cy="203200"/>
          </a:xfrm>
          <a:prstGeom prst="rect">
            <a:avLst/>
          </a:prstGeom>
        </p:spPr>
        <p:txBody>
          <a:bodyPr vert="horz" wrap="square" lIns="0" tIns="0" rIns="0" bIns="0" rtlCol="0">
            <a:spAutoFit/>
          </a:bodyPr>
          <a:lstStyle/>
          <a:p>
            <a:pPr marL="12700">
              <a:lnSpc>
                <a:spcPct val="100000"/>
              </a:lnSpc>
            </a:pPr>
            <a:r>
              <a:rPr sz="1400" b="1" spc="-5" dirty="0">
                <a:solidFill>
                  <a:srgbClr val="FF0065"/>
                </a:solidFill>
                <a:latin typeface="微软雅黑"/>
                <a:cs typeface="微软雅黑"/>
              </a:rPr>
              <a:t>拥有…</a:t>
            </a:r>
            <a:endParaRPr sz="1400">
              <a:latin typeface="微软雅黑"/>
              <a:cs typeface="微软雅黑"/>
            </a:endParaRPr>
          </a:p>
        </p:txBody>
      </p:sp>
      <p:sp>
        <p:nvSpPr>
          <p:cNvPr id="22" name="object 22"/>
          <p:cNvSpPr txBox="1"/>
          <p:nvPr/>
        </p:nvSpPr>
        <p:spPr>
          <a:xfrm>
            <a:off x="6942356" y="4911125"/>
            <a:ext cx="203200" cy="735330"/>
          </a:xfrm>
          <a:prstGeom prst="rect">
            <a:avLst/>
          </a:prstGeom>
        </p:spPr>
        <p:txBody>
          <a:bodyPr vert="eaVert" wrap="square" lIns="0" tIns="0" rIns="0" bIns="0" rtlCol="0">
            <a:spAutoFit/>
          </a:bodyPr>
          <a:lstStyle/>
          <a:p>
            <a:pPr marL="12700">
              <a:lnSpc>
                <a:spcPct val="100000"/>
              </a:lnSpc>
            </a:pPr>
            <a:r>
              <a:rPr sz="1400" b="1" spc="-5" dirty="0">
                <a:latin typeface="微软雅黑"/>
                <a:cs typeface="微软雅黑"/>
              </a:rPr>
              <a:t>被关联</a:t>
            </a:r>
            <a:r>
              <a:rPr sz="1400" b="1" dirty="0">
                <a:latin typeface="微软雅黑"/>
                <a:cs typeface="微软雅黑"/>
              </a:rPr>
              <a:t>到</a:t>
            </a:r>
            <a:endParaRPr sz="1400">
              <a:latin typeface="微软雅黑"/>
              <a:cs typeface="微软雅黑"/>
            </a:endParaRPr>
          </a:p>
        </p:txBody>
      </p:sp>
      <p:sp>
        <p:nvSpPr>
          <p:cNvPr id="23" name="object 23"/>
          <p:cNvSpPr txBox="1"/>
          <p:nvPr/>
        </p:nvSpPr>
        <p:spPr>
          <a:xfrm>
            <a:off x="3815114" y="4873024"/>
            <a:ext cx="203200" cy="735330"/>
          </a:xfrm>
          <a:prstGeom prst="rect">
            <a:avLst/>
          </a:prstGeom>
        </p:spPr>
        <p:txBody>
          <a:bodyPr vert="eaVert" wrap="square" lIns="0" tIns="0" rIns="0" bIns="0" rtlCol="0">
            <a:spAutoFit/>
          </a:bodyPr>
          <a:lstStyle/>
          <a:p>
            <a:pPr marL="12700">
              <a:lnSpc>
                <a:spcPct val="100000"/>
              </a:lnSpc>
            </a:pPr>
            <a:r>
              <a:rPr sz="1400" b="1" spc="-5" dirty="0">
                <a:latin typeface="微软雅黑"/>
                <a:cs typeface="微软雅黑"/>
              </a:rPr>
              <a:t>被关联</a:t>
            </a:r>
            <a:r>
              <a:rPr sz="1400" b="1" dirty="0">
                <a:latin typeface="微软雅黑"/>
                <a:cs typeface="微软雅黑"/>
              </a:rPr>
              <a:t>到</a:t>
            </a:r>
            <a:endParaRPr sz="1400">
              <a:latin typeface="微软雅黑"/>
              <a:cs typeface="微软雅黑"/>
            </a:endParaRPr>
          </a:p>
        </p:txBody>
      </p:sp>
      <p:sp>
        <p:nvSpPr>
          <p:cNvPr id="24" name="object 24"/>
          <p:cNvSpPr txBox="1"/>
          <p:nvPr/>
        </p:nvSpPr>
        <p:spPr>
          <a:xfrm>
            <a:off x="9525543" y="3140512"/>
            <a:ext cx="203200" cy="381000"/>
          </a:xfrm>
          <a:prstGeom prst="rect">
            <a:avLst/>
          </a:prstGeom>
        </p:spPr>
        <p:txBody>
          <a:bodyPr vert="eaVert" wrap="square" lIns="0" tIns="0" rIns="0" bIns="0" rtlCol="0">
            <a:spAutoFit/>
          </a:bodyPr>
          <a:lstStyle/>
          <a:p>
            <a:pPr marL="12700">
              <a:lnSpc>
                <a:spcPct val="100000"/>
              </a:lnSpc>
            </a:pPr>
            <a:r>
              <a:rPr sz="1400" b="1" dirty="0">
                <a:solidFill>
                  <a:srgbClr val="FF0065"/>
                </a:solidFill>
                <a:latin typeface="微软雅黑"/>
                <a:cs typeface="微软雅黑"/>
              </a:rPr>
              <a:t>作为</a:t>
            </a:r>
            <a:endParaRPr sz="1400">
              <a:latin typeface="微软雅黑"/>
              <a:cs typeface="微软雅黑"/>
            </a:endParaRPr>
          </a:p>
        </p:txBody>
      </p:sp>
      <p:sp>
        <p:nvSpPr>
          <p:cNvPr id="25" name="object 25"/>
          <p:cNvSpPr txBox="1"/>
          <p:nvPr/>
        </p:nvSpPr>
        <p:spPr>
          <a:xfrm>
            <a:off x="9480020" y="3501644"/>
            <a:ext cx="203200" cy="196850"/>
          </a:xfrm>
          <a:prstGeom prst="rect">
            <a:avLst/>
          </a:prstGeom>
        </p:spPr>
        <p:txBody>
          <a:bodyPr vert="vert" wrap="square" lIns="0" tIns="0" rIns="0" bIns="0" rtlCol="0">
            <a:spAutoFit/>
          </a:bodyPr>
          <a:lstStyle/>
          <a:p>
            <a:pPr marL="12700">
              <a:lnSpc>
                <a:spcPct val="100000"/>
              </a:lnSpc>
            </a:pPr>
            <a:r>
              <a:rPr sz="1400" b="1" dirty="0">
                <a:solidFill>
                  <a:srgbClr val="FF0065"/>
                </a:solidFill>
                <a:latin typeface="微软雅黑"/>
                <a:cs typeface="微软雅黑"/>
              </a:rPr>
              <a:t>…</a:t>
            </a:r>
            <a:endParaRPr sz="1400">
              <a:latin typeface="微软雅黑"/>
              <a:cs typeface="微软雅黑"/>
            </a:endParaRPr>
          </a:p>
        </p:txBody>
      </p:sp>
      <p:sp>
        <p:nvSpPr>
          <p:cNvPr id="26" name="object 26"/>
          <p:cNvSpPr txBox="1"/>
          <p:nvPr/>
        </p:nvSpPr>
        <p:spPr>
          <a:xfrm>
            <a:off x="9525543" y="3667385"/>
            <a:ext cx="203200" cy="558800"/>
          </a:xfrm>
          <a:prstGeom prst="rect">
            <a:avLst/>
          </a:prstGeom>
        </p:spPr>
        <p:txBody>
          <a:bodyPr vert="eaVert" wrap="square" lIns="0" tIns="0" rIns="0" bIns="0" rtlCol="0">
            <a:spAutoFit/>
          </a:bodyPr>
          <a:lstStyle/>
          <a:p>
            <a:pPr marL="12700">
              <a:lnSpc>
                <a:spcPct val="100000"/>
              </a:lnSpc>
            </a:pPr>
            <a:r>
              <a:rPr sz="1400" b="1" dirty="0">
                <a:solidFill>
                  <a:srgbClr val="FF0065"/>
                </a:solidFill>
                <a:latin typeface="微软雅黑"/>
                <a:cs typeface="微软雅黑"/>
              </a:rPr>
              <a:t>的记录</a:t>
            </a:r>
            <a:endParaRPr sz="1400">
              <a:latin typeface="微软雅黑"/>
              <a:cs typeface="微软雅黑"/>
            </a:endParaRPr>
          </a:p>
        </p:txBody>
      </p:sp>
      <p:sp>
        <p:nvSpPr>
          <p:cNvPr id="27" name="object 27"/>
          <p:cNvSpPr txBox="1"/>
          <p:nvPr/>
        </p:nvSpPr>
        <p:spPr>
          <a:xfrm>
            <a:off x="1443010" y="3779044"/>
            <a:ext cx="203200" cy="381000"/>
          </a:xfrm>
          <a:prstGeom prst="rect">
            <a:avLst/>
          </a:prstGeom>
        </p:spPr>
        <p:txBody>
          <a:bodyPr vert="eaVert" wrap="square" lIns="0" tIns="0" rIns="0" bIns="0" rtlCol="0">
            <a:spAutoFit/>
          </a:bodyPr>
          <a:lstStyle/>
          <a:p>
            <a:pPr marL="12700">
              <a:lnSpc>
                <a:spcPct val="100000"/>
              </a:lnSpc>
            </a:pPr>
            <a:r>
              <a:rPr sz="1400" b="1" dirty="0">
                <a:solidFill>
                  <a:srgbClr val="FF0065"/>
                </a:solidFill>
                <a:latin typeface="微软雅黑"/>
                <a:cs typeface="微软雅黑"/>
              </a:rPr>
              <a:t>作为</a:t>
            </a:r>
            <a:endParaRPr sz="1400">
              <a:latin typeface="微软雅黑"/>
              <a:cs typeface="微软雅黑"/>
            </a:endParaRPr>
          </a:p>
        </p:txBody>
      </p:sp>
      <p:sp>
        <p:nvSpPr>
          <p:cNvPr id="28" name="object 28"/>
          <p:cNvSpPr txBox="1"/>
          <p:nvPr/>
        </p:nvSpPr>
        <p:spPr>
          <a:xfrm>
            <a:off x="1397486" y="4140200"/>
            <a:ext cx="203200" cy="196850"/>
          </a:xfrm>
          <a:prstGeom prst="rect">
            <a:avLst/>
          </a:prstGeom>
        </p:spPr>
        <p:txBody>
          <a:bodyPr vert="vert" wrap="square" lIns="0" tIns="0" rIns="0" bIns="0" rtlCol="0">
            <a:spAutoFit/>
          </a:bodyPr>
          <a:lstStyle/>
          <a:p>
            <a:pPr marL="12700">
              <a:lnSpc>
                <a:spcPct val="100000"/>
              </a:lnSpc>
            </a:pPr>
            <a:r>
              <a:rPr sz="1400" b="1" dirty="0">
                <a:solidFill>
                  <a:srgbClr val="FF0065"/>
                </a:solidFill>
                <a:latin typeface="微软雅黑"/>
                <a:cs typeface="微软雅黑"/>
              </a:rPr>
              <a:t>…</a:t>
            </a:r>
            <a:endParaRPr sz="1400">
              <a:latin typeface="微软雅黑"/>
              <a:cs typeface="微软雅黑"/>
            </a:endParaRPr>
          </a:p>
        </p:txBody>
      </p:sp>
      <p:sp>
        <p:nvSpPr>
          <p:cNvPr id="29" name="object 29"/>
          <p:cNvSpPr txBox="1"/>
          <p:nvPr/>
        </p:nvSpPr>
        <p:spPr>
          <a:xfrm>
            <a:off x="1443010" y="4305941"/>
            <a:ext cx="203200" cy="558800"/>
          </a:xfrm>
          <a:prstGeom prst="rect">
            <a:avLst/>
          </a:prstGeom>
        </p:spPr>
        <p:txBody>
          <a:bodyPr vert="eaVert" wrap="square" lIns="0" tIns="0" rIns="0" bIns="0" rtlCol="0">
            <a:spAutoFit/>
          </a:bodyPr>
          <a:lstStyle/>
          <a:p>
            <a:pPr marL="12700">
              <a:lnSpc>
                <a:spcPct val="100000"/>
              </a:lnSpc>
            </a:pPr>
            <a:r>
              <a:rPr sz="1400" b="1" dirty="0">
                <a:solidFill>
                  <a:srgbClr val="FF0065"/>
                </a:solidFill>
                <a:latin typeface="微软雅黑"/>
                <a:cs typeface="微软雅黑"/>
              </a:rPr>
              <a:t>的记录</a:t>
            </a:r>
            <a:endParaRPr sz="1400">
              <a:latin typeface="微软雅黑"/>
              <a:cs typeface="微软雅黑"/>
            </a:endParaRPr>
          </a:p>
        </p:txBody>
      </p:sp>
      <p:sp>
        <p:nvSpPr>
          <p:cNvPr id="31" name="object 31"/>
          <p:cNvSpPr txBox="1"/>
          <p:nvPr/>
        </p:nvSpPr>
        <p:spPr>
          <a:xfrm>
            <a:off x="6858133" y="3583333"/>
            <a:ext cx="553085" cy="20320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微软雅黑"/>
                <a:cs typeface="微软雅黑"/>
              </a:rPr>
              <a:t>发生…</a:t>
            </a:r>
            <a:endParaRPr sz="1400">
              <a:latin typeface="微软雅黑"/>
              <a:cs typeface="微软雅黑"/>
            </a:endParaRPr>
          </a:p>
        </p:txBody>
      </p:sp>
      <p:sp>
        <p:nvSpPr>
          <p:cNvPr id="32" name="object 32"/>
          <p:cNvSpPr txBox="1"/>
          <p:nvPr/>
        </p:nvSpPr>
        <p:spPr>
          <a:xfrm>
            <a:off x="4087042" y="1536069"/>
            <a:ext cx="2768600" cy="33020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仓储系统的数据模型</a:t>
            </a:r>
            <a:endParaRPr sz="2400" dirty="0">
              <a:latin typeface="微软雅黑"/>
              <a:cs typeface="微软雅黑"/>
            </a:endParaRPr>
          </a:p>
        </p:txBody>
      </p:sp>
      <p:sp>
        <p:nvSpPr>
          <p:cNvPr id="34" name="标题 6">
            <a:extLst>
              <a:ext uri="{FF2B5EF4-FFF2-40B4-BE49-F238E27FC236}">
                <a16:creationId xmlns:a16="http://schemas.microsoft.com/office/drawing/2014/main" id="{9E3FB2E7-594A-470B-BFD8-66D068D354AC}"/>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35" name="object 59">
            <a:extLst>
              <a:ext uri="{FF2B5EF4-FFF2-40B4-BE49-F238E27FC236}">
                <a16:creationId xmlns:a16="http://schemas.microsoft.com/office/drawing/2014/main" id="{D45A174F-AD01-47BD-87B0-3C4A0A884687}"/>
              </a:ext>
            </a:extLst>
          </p:cNvPr>
          <p:cNvSpPr txBox="1"/>
          <p:nvPr/>
        </p:nvSpPr>
        <p:spPr>
          <a:xfrm>
            <a:off x="1132436" y="1216125"/>
            <a:ext cx="4793771"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示例：仓储系统的数据模型设计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68615" y="2299716"/>
            <a:ext cx="4379976" cy="4667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49565" y="2280666"/>
            <a:ext cx="4418330" cy="4705350"/>
          </a:xfrm>
          <a:custGeom>
            <a:avLst/>
            <a:gdLst/>
            <a:ahLst/>
            <a:cxnLst/>
            <a:rect l="l" t="t" r="r" b="b"/>
            <a:pathLst>
              <a:path w="4418330" h="4705350">
                <a:moveTo>
                  <a:pt x="0" y="4705350"/>
                </a:moveTo>
                <a:lnTo>
                  <a:pt x="0" y="0"/>
                </a:lnTo>
                <a:lnTo>
                  <a:pt x="4418076" y="0"/>
                </a:lnTo>
                <a:lnTo>
                  <a:pt x="4418076" y="4705350"/>
                </a:lnTo>
                <a:lnTo>
                  <a:pt x="0" y="4705350"/>
                </a:lnTo>
                <a:close/>
              </a:path>
            </a:pathLst>
          </a:custGeom>
          <a:ln w="38100">
            <a:solidFill>
              <a:srgbClr val="CC0000"/>
            </a:solidFill>
          </a:ln>
        </p:spPr>
        <p:txBody>
          <a:bodyPr wrap="square" lIns="0" tIns="0" rIns="0" bIns="0" rtlCol="0"/>
          <a:lstStyle/>
          <a:p>
            <a:endParaRPr/>
          </a:p>
        </p:txBody>
      </p:sp>
      <p:sp>
        <p:nvSpPr>
          <p:cNvPr id="7" name="object 7"/>
          <p:cNvSpPr/>
          <p:nvPr/>
        </p:nvSpPr>
        <p:spPr>
          <a:xfrm>
            <a:off x="4518545" y="4233672"/>
            <a:ext cx="5079491" cy="28163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99495" y="4214621"/>
            <a:ext cx="5118100" cy="2854960"/>
          </a:xfrm>
          <a:custGeom>
            <a:avLst/>
            <a:gdLst/>
            <a:ahLst/>
            <a:cxnLst/>
            <a:rect l="l" t="t" r="r" b="b"/>
            <a:pathLst>
              <a:path w="5118100" h="2854959">
                <a:moveTo>
                  <a:pt x="0" y="2854452"/>
                </a:moveTo>
                <a:lnTo>
                  <a:pt x="0" y="0"/>
                </a:lnTo>
                <a:lnTo>
                  <a:pt x="5117592" y="0"/>
                </a:lnTo>
                <a:lnTo>
                  <a:pt x="5117592" y="2854452"/>
                </a:lnTo>
                <a:lnTo>
                  <a:pt x="0" y="2854452"/>
                </a:lnTo>
                <a:close/>
              </a:path>
            </a:pathLst>
          </a:custGeom>
          <a:ln w="38100">
            <a:solidFill>
              <a:srgbClr val="CC0000"/>
            </a:solidFill>
          </a:ln>
        </p:spPr>
        <p:txBody>
          <a:bodyPr wrap="square" lIns="0" tIns="0" rIns="0" bIns="0" rtlCol="0"/>
          <a:lstStyle/>
          <a:p>
            <a:endParaRPr/>
          </a:p>
        </p:txBody>
      </p:sp>
      <p:sp>
        <p:nvSpPr>
          <p:cNvPr id="10" name="标题 6">
            <a:extLst>
              <a:ext uri="{FF2B5EF4-FFF2-40B4-BE49-F238E27FC236}">
                <a16:creationId xmlns:a16="http://schemas.microsoft.com/office/drawing/2014/main" id="{8127C69C-BE94-4123-970B-97950BBEBE2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5" name="object 59">
            <a:extLst>
              <a:ext uri="{FF2B5EF4-FFF2-40B4-BE49-F238E27FC236}">
                <a16:creationId xmlns:a16="http://schemas.microsoft.com/office/drawing/2014/main" id="{426A17EF-0423-4F18-886C-07995714FDE5}"/>
              </a:ext>
            </a:extLst>
          </p:cNvPr>
          <p:cNvSpPr txBox="1"/>
          <p:nvPr/>
        </p:nvSpPr>
        <p:spPr>
          <a:xfrm>
            <a:off x="1132436" y="1216125"/>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116215" y="2746248"/>
            <a:ext cx="1703070" cy="439369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68793" y="2299716"/>
            <a:ext cx="4379976" cy="466725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763139" y="2449565"/>
            <a:ext cx="3855720" cy="301117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需求理解：</a:t>
            </a:r>
          </a:p>
          <a:p>
            <a:pPr marL="12700">
              <a:lnSpc>
                <a:spcPct val="100000"/>
              </a:lnSpc>
              <a:spcBef>
                <a:spcPts val="235"/>
              </a:spcBef>
            </a:pPr>
            <a:r>
              <a:rPr sz="2000" spc="-5" dirty="0">
                <a:latin typeface="Wingdings"/>
                <a:cs typeface="Wingdings"/>
              </a:rPr>
              <a:t></a:t>
            </a:r>
            <a:r>
              <a:rPr sz="2000" b="1" spc="-5" dirty="0">
                <a:latin typeface="微软雅黑"/>
                <a:cs typeface="微软雅黑"/>
              </a:rPr>
              <a:t>一个个产品，每个产品一张表</a:t>
            </a:r>
            <a:endParaRPr sz="2000" dirty="0">
              <a:latin typeface="微软雅黑"/>
              <a:cs typeface="微软雅黑"/>
            </a:endParaRPr>
          </a:p>
          <a:p>
            <a:pPr marL="12700">
              <a:lnSpc>
                <a:spcPct val="100000"/>
              </a:lnSpc>
              <a:spcBef>
                <a:spcPts val="240"/>
              </a:spcBef>
            </a:pPr>
            <a:r>
              <a:rPr sz="2000" spc="-5" dirty="0">
                <a:latin typeface="Wingdings"/>
                <a:cs typeface="Wingdings"/>
              </a:rPr>
              <a:t></a:t>
            </a:r>
            <a:r>
              <a:rPr sz="2000" b="1" spc="-5" dirty="0">
                <a:latin typeface="微软雅黑"/>
                <a:cs typeface="微软雅黑"/>
              </a:rPr>
              <a:t>一个个零部件</a:t>
            </a:r>
            <a:endParaRPr sz="2000" dirty="0">
              <a:latin typeface="微软雅黑"/>
              <a:cs typeface="微软雅黑"/>
            </a:endParaRPr>
          </a:p>
          <a:p>
            <a:pPr marL="12700">
              <a:lnSpc>
                <a:spcPct val="100000"/>
              </a:lnSpc>
              <a:spcBef>
                <a:spcPts val="240"/>
              </a:spcBef>
            </a:pPr>
            <a:r>
              <a:rPr sz="2000" spc="-5" dirty="0">
                <a:latin typeface="Wingdings"/>
                <a:cs typeface="Wingdings"/>
              </a:rPr>
              <a:t></a:t>
            </a:r>
            <a:r>
              <a:rPr sz="2000" b="1" spc="-5" dirty="0">
                <a:latin typeface="微软雅黑"/>
                <a:cs typeface="微软雅黑"/>
              </a:rPr>
              <a:t>一项项构成：父件-子件</a:t>
            </a:r>
            <a:endParaRPr sz="2000" dirty="0">
              <a:latin typeface="微软雅黑"/>
              <a:cs typeface="微软雅黑"/>
            </a:endParaRPr>
          </a:p>
          <a:p>
            <a:pPr marL="12700">
              <a:lnSpc>
                <a:spcPct val="100000"/>
              </a:lnSpc>
              <a:spcBef>
                <a:spcPts val="229"/>
              </a:spcBef>
            </a:pPr>
            <a:r>
              <a:rPr sz="2000" spc="-5" dirty="0">
                <a:latin typeface="Wingdings"/>
                <a:cs typeface="Wingdings"/>
              </a:rPr>
              <a:t></a:t>
            </a:r>
            <a:r>
              <a:rPr sz="2000" b="1" spc="-5" dirty="0">
                <a:latin typeface="微软雅黑"/>
                <a:cs typeface="微软雅黑"/>
              </a:rPr>
              <a:t>每个零部件的一道道工艺</a:t>
            </a:r>
            <a:endParaRPr sz="2000" dirty="0">
              <a:latin typeface="微软雅黑"/>
              <a:cs typeface="微软雅黑"/>
            </a:endParaRPr>
          </a:p>
          <a:p>
            <a:pPr marL="12700">
              <a:lnSpc>
                <a:spcPct val="100000"/>
              </a:lnSpc>
              <a:spcBef>
                <a:spcPts val="240"/>
              </a:spcBef>
            </a:pPr>
            <a:r>
              <a:rPr sz="2000" spc="-5" dirty="0">
                <a:latin typeface="Wingdings"/>
                <a:cs typeface="Wingdings"/>
              </a:rPr>
              <a:t></a:t>
            </a:r>
            <a:r>
              <a:rPr sz="2000" b="1" spc="-5" dirty="0">
                <a:latin typeface="微软雅黑"/>
                <a:cs typeface="微软雅黑"/>
              </a:rPr>
              <a:t>一道道工艺对应着一个个部门</a:t>
            </a:r>
            <a:endParaRPr sz="2000" dirty="0">
              <a:latin typeface="微软雅黑"/>
              <a:cs typeface="微软雅黑"/>
            </a:endParaRPr>
          </a:p>
          <a:p>
            <a:pPr marL="12700" marR="5080">
              <a:lnSpc>
                <a:spcPts val="2640"/>
              </a:lnSpc>
              <a:spcBef>
                <a:spcPts val="120"/>
              </a:spcBef>
            </a:pPr>
            <a:r>
              <a:rPr sz="2000" spc="-5" dirty="0">
                <a:latin typeface="Wingdings"/>
                <a:cs typeface="Wingdings"/>
              </a:rPr>
              <a:t></a:t>
            </a:r>
            <a:r>
              <a:rPr sz="2000" b="1" spc="-5" dirty="0">
                <a:latin typeface="微软雅黑"/>
                <a:cs typeface="微软雅黑"/>
              </a:rPr>
              <a:t>物项分成产品、装配件、自制 件、毛坯、原材料、外购件—不同 物项需要不同属性来刻画</a:t>
            </a:r>
            <a:endParaRPr sz="2000" dirty="0">
              <a:latin typeface="微软雅黑"/>
              <a:cs typeface="微软雅黑"/>
            </a:endParaRPr>
          </a:p>
        </p:txBody>
      </p:sp>
      <p:sp>
        <p:nvSpPr>
          <p:cNvPr id="7" name="object 7"/>
          <p:cNvSpPr/>
          <p:nvPr/>
        </p:nvSpPr>
        <p:spPr>
          <a:xfrm>
            <a:off x="2846717" y="2148839"/>
            <a:ext cx="1028700" cy="414655"/>
          </a:xfrm>
          <a:custGeom>
            <a:avLst/>
            <a:gdLst/>
            <a:ahLst/>
            <a:cxnLst/>
            <a:rect l="l" t="t" r="r" b="b"/>
            <a:pathLst>
              <a:path w="1028700" h="414655">
                <a:moveTo>
                  <a:pt x="514350" y="0"/>
                </a:moveTo>
                <a:lnTo>
                  <a:pt x="472143" y="688"/>
                </a:lnTo>
                <a:lnTo>
                  <a:pt x="430881" y="2717"/>
                </a:lnTo>
                <a:lnTo>
                  <a:pt x="390694" y="6033"/>
                </a:lnTo>
                <a:lnTo>
                  <a:pt x="351714" y="10582"/>
                </a:lnTo>
                <a:lnTo>
                  <a:pt x="277906" y="23166"/>
                </a:lnTo>
                <a:lnTo>
                  <a:pt x="210513" y="40038"/>
                </a:lnTo>
                <a:lnTo>
                  <a:pt x="150590" y="60769"/>
                </a:lnTo>
                <a:lnTo>
                  <a:pt x="99194" y="84929"/>
                </a:lnTo>
                <a:lnTo>
                  <a:pt x="57380" y="112088"/>
                </a:lnTo>
                <a:lnTo>
                  <a:pt x="26206" y="141817"/>
                </a:lnTo>
                <a:lnTo>
                  <a:pt x="1703" y="190287"/>
                </a:lnTo>
                <a:lnTo>
                  <a:pt x="0" y="207264"/>
                </a:lnTo>
                <a:lnTo>
                  <a:pt x="1703" y="224343"/>
                </a:lnTo>
                <a:lnTo>
                  <a:pt x="26206" y="273003"/>
                </a:lnTo>
                <a:lnTo>
                  <a:pt x="57380" y="302775"/>
                </a:lnTo>
                <a:lnTo>
                  <a:pt x="99194" y="329927"/>
                </a:lnTo>
                <a:lnTo>
                  <a:pt x="150590" y="354044"/>
                </a:lnTo>
                <a:lnTo>
                  <a:pt x="210513" y="374708"/>
                </a:lnTo>
                <a:lnTo>
                  <a:pt x="277906" y="391505"/>
                </a:lnTo>
                <a:lnTo>
                  <a:pt x="351714" y="404018"/>
                </a:lnTo>
                <a:lnTo>
                  <a:pt x="390694" y="408538"/>
                </a:lnTo>
                <a:lnTo>
                  <a:pt x="430881" y="411831"/>
                </a:lnTo>
                <a:lnTo>
                  <a:pt x="472143" y="413845"/>
                </a:lnTo>
                <a:lnTo>
                  <a:pt x="514350" y="414528"/>
                </a:lnTo>
                <a:lnTo>
                  <a:pt x="556556" y="413845"/>
                </a:lnTo>
                <a:lnTo>
                  <a:pt x="597818" y="411831"/>
                </a:lnTo>
                <a:lnTo>
                  <a:pt x="638005" y="408538"/>
                </a:lnTo>
                <a:lnTo>
                  <a:pt x="676985" y="404018"/>
                </a:lnTo>
                <a:lnTo>
                  <a:pt x="750793" y="391505"/>
                </a:lnTo>
                <a:lnTo>
                  <a:pt x="818186" y="374708"/>
                </a:lnTo>
                <a:lnTo>
                  <a:pt x="878109" y="354044"/>
                </a:lnTo>
                <a:lnTo>
                  <a:pt x="929505" y="329927"/>
                </a:lnTo>
                <a:lnTo>
                  <a:pt x="971319" y="302775"/>
                </a:lnTo>
                <a:lnTo>
                  <a:pt x="1002493" y="273003"/>
                </a:lnTo>
                <a:lnTo>
                  <a:pt x="1026996" y="224343"/>
                </a:lnTo>
                <a:lnTo>
                  <a:pt x="1028700" y="207263"/>
                </a:lnTo>
                <a:lnTo>
                  <a:pt x="1026996" y="190287"/>
                </a:lnTo>
                <a:lnTo>
                  <a:pt x="1002493" y="141817"/>
                </a:lnTo>
                <a:lnTo>
                  <a:pt x="971319" y="112088"/>
                </a:lnTo>
                <a:lnTo>
                  <a:pt x="929505" y="84929"/>
                </a:lnTo>
                <a:lnTo>
                  <a:pt x="878109" y="60769"/>
                </a:lnTo>
                <a:lnTo>
                  <a:pt x="818186" y="40038"/>
                </a:lnTo>
                <a:lnTo>
                  <a:pt x="750793" y="23166"/>
                </a:lnTo>
                <a:lnTo>
                  <a:pt x="676985" y="10582"/>
                </a:lnTo>
                <a:lnTo>
                  <a:pt x="638005" y="6033"/>
                </a:lnTo>
                <a:lnTo>
                  <a:pt x="597818" y="2717"/>
                </a:lnTo>
                <a:lnTo>
                  <a:pt x="556556" y="688"/>
                </a:lnTo>
                <a:lnTo>
                  <a:pt x="514350" y="0"/>
                </a:lnTo>
                <a:close/>
              </a:path>
            </a:pathLst>
          </a:custGeom>
          <a:ln w="12700">
            <a:solidFill>
              <a:srgbClr val="CC0000"/>
            </a:solidFill>
          </a:ln>
        </p:spPr>
        <p:txBody>
          <a:bodyPr wrap="square" lIns="0" tIns="0" rIns="0" bIns="0" rtlCol="0"/>
          <a:lstStyle/>
          <a:p>
            <a:endParaRPr/>
          </a:p>
        </p:txBody>
      </p:sp>
      <p:sp>
        <p:nvSpPr>
          <p:cNvPr id="8" name="object 8"/>
          <p:cNvSpPr/>
          <p:nvPr/>
        </p:nvSpPr>
        <p:spPr>
          <a:xfrm>
            <a:off x="1145933" y="2379726"/>
            <a:ext cx="1629410" cy="414020"/>
          </a:xfrm>
          <a:custGeom>
            <a:avLst/>
            <a:gdLst/>
            <a:ahLst/>
            <a:cxnLst/>
            <a:rect l="l" t="t" r="r" b="b"/>
            <a:pathLst>
              <a:path w="1629410" h="414019">
                <a:moveTo>
                  <a:pt x="814578" y="0"/>
                </a:moveTo>
                <a:lnTo>
                  <a:pt x="747810" y="682"/>
                </a:lnTo>
                <a:lnTo>
                  <a:pt x="682521" y="2695"/>
                </a:lnTo>
                <a:lnTo>
                  <a:pt x="618922" y="5987"/>
                </a:lnTo>
                <a:lnTo>
                  <a:pt x="557223" y="10503"/>
                </a:lnTo>
                <a:lnTo>
                  <a:pt x="497633" y="16192"/>
                </a:lnTo>
                <a:lnTo>
                  <a:pt x="440364" y="23001"/>
                </a:lnTo>
                <a:lnTo>
                  <a:pt x="385625" y="30878"/>
                </a:lnTo>
                <a:lnTo>
                  <a:pt x="333627" y="39770"/>
                </a:lnTo>
                <a:lnTo>
                  <a:pt x="284581" y="49624"/>
                </a:lnTo>
                <a:lnTo>
                  <a:pt x="238696" y="60388"/>
                </a:lnTo>
                <a:lnTo>
                  <a:pt x="196183" y="72009"/>
                </a:lnTo>
                <a:lnTo>
                  <a:pt x="157252" y="84435"/>
                </a:lnTo>
                <a:lnTo>
                  <a:pt x="90978" y="111491"/>
                </a:lnTo>
                <a:lnTo>
                  <a:pt x="41556" y="141134"/>
                </a:lnTo>
                <a:lnTo>
                  <a:pt x="10669" y="172945"/>
                </a:lnTo>
                <a:lnTo>
                  <a:pt x="0" y="206502"/>
                </a:lnTo>
                <a:lnTo>
                  <a:pt x="2702" y="223581"/>
                </a:lnTo>
                <a:lnTo>
                  <a:pt x="23690" y="256502"/>
                </a:lnTo>
                <a:lnTo>
                  <a:pt x="64055" y="287428"/>
                </a:lnTo>
                <a:lnTo>
                  <a:pt x="122113" y="315943"/>
                </a:lnTo>
                <a:lnTo>
                  <a:pt x="196183" y="341629"/>
                </a:lnTo>
                <a:lnTo>
                  <a:pt x="238696" y="353282"/>
                </a:lnTo>
                <a:lnTo>
                  <a:pt x="284581" y="364072"/>
                </a:lnTo>
                <a:lnTo>
                  <a:pt x="333627" y="373946"/>
                </a:lnTo>
                <a:lnTo>
                  <a:pt x="385625" y="382854"/>
                </a:lnTo>
                <a:lnTo>
                  <a:pt x="440364" y="390743"/>
                </a:lnTo>
                <a:lnTo>
                  <a:pt x="497633" y="397561"/>
                </a:lnTo>
                <a:lnTo>
                  <a:pt x="557223" y="403256"/>
                </a:lnTo>
                <a:lnTo>
                  <a:pt x="618922" y="407776"/>
                </a:lnTo>
                <a:lnTo>
                  <a:pt x="682521" y="411069"/>
                </a:lnTo>
                <a:lnTo>
                  <a:pt x="747810" y="413083"/>
                </a:lnTo>
                <a:lnTo>
                  <a:pt x="814578" y="413766"/>
                </a:lnTo>
                <a:lnTo>
                  <a:pt x="881448" y="413083"/>
                </a:lnTo>
                <a:lnTo>
                  <a:pt x="946819" y="411069"/>
                </a:lnTo>
                <a:lnTo>
                  <a:pt x="1010481" y="407776"/>
                </a:lnTo>
                <a:lnTo>
                  <a:pt x="1072225" y="403256"/>
                </a:lnTo>
                <a:lnTo>
                  <a:pt x="1131843" y="397561"/>
                </a:lnTo>
                <a:lnTo>
                  <a:pt x="1189127" y="390743"/>
                </a:lnTo>
                <a:lnTo>
                  <a:pt x="1243868" y="382854"/>
                </a:lnTo>
                <a:lnTo>
                  <a:pt x="1295857" y="373946"/>
                </a:lnTo>
                <a:lnTo>
                  <a:pt x="1344885" y="364072"/>
                </a:lnTo>
                <a:lnTo>
                  <a:pt x="1390745" y="353282"/>
                </a:lnTo>
                <a:lnTo>
                  <a:pt x="1433227" y="341629"/>
                </a:lnTo>
                <a:lnTo>
                  <a:pt x="1472123" y="329165"/>
                </a:lnTo>
                <a:lnTo>
                  <a:pt x="1538321" y="302013"/>
                </a:lnTo>
                <a:lnTo>
                  <a:pt x="1587672" y="272241"/>
                </a:lnTo>
                <a:lnTo>
                  <a:pt x="1618507" y="240265"/>
                </a:lnTo>
                <a:lnTo>
                  <a:pt x="1629156" y="206501"/>
                </a:lnTo>
                <a:lnTo>
                  <a:pt x="1626458" y="189531"/>
                </a:lnTo>
                <a:lnTo>
                  <a:pt x="1605508" y="156795"/>
                </a:lnTo>
                <a:lnTo>
                  <a:pt x="1565207" y="126015"/>
                </a:lnTo>
                <a:lnTo>
                  <a:pt x="1507224" y="97613"/>
                </a:lnTo>
                <a:lnTo>
                  <a:pt x="1433227" y="72009"/>
                </a:lnTo>
                <a:lnTo>
                  <a:pt x="1390745" y="60388"/>
                </a:lnTo>
                <a:lnTo>
                  <a:pt x="1344885" y="49624"/>
                </a:lnTo>
                <a:lnTo>
                  <a:pt x="1295857" y="39770"/>
                </a:lnTo>
                <a:lnTo>
                  <a:pt x="1243868" y="30878"/>
                </a:lnTo>
                <a:lnTo>
                  <a:pt x="1189127" y="23001"/>
                </a:lnTo>
                <a:lnTo>
                  <a:pt x="1131843" y="16192"/>
                </a:lnTo>
                <a:lnTo>
                  <a:pt x="1072225" y="10503"/>
                </a:lnTo>
                <a:lnTo>
                  <a:pt x="1010481" y="5987"/>
                </a:lnTo>
                <a:lnTo>
                  <a:pt x="946819" y="2695"/>
                </a:lnTo>
                <a:lnTo>
                  <a:pt x="881448" y="682"/>
                </a:lnTo>
                <a:lnTo>
                  <a:pt x="814578" y="0"/>
                </a:lnTo>
                <a:close/>
              </a:path>
            </a:pathLst>
          </a:custGeom>
          <a:ln w="12700">
            <a:solidFill>
              <a:srgbClr val="CC0000"/>
            </a:solidFill>
          </a:ln>
        </p:spPr>
        <p:txBody>
          <a:bodyPr wrap="square" lIns="0" tIns="0" rIns="0" bIns="0" rtlCol="0"/>
          <a:lstStyle/>
          <a:p>
            <a:endParaRPr/>
          </a:p>
        </p:txBody>
      </p:sp>
      <p:sp>
        <p:nvSpPr>
          <p:cNvPr id="10" name="object 10"/>
          <p:cNvSpPr/>
          <p:nvPr/>
        </p:nvSpPr>
        <p:spPr>
          <a:xfrm>
            <a:off x="1116215" y="2746248"/>
            <a:ext cx="1703070" cy="4394200"/>
          </a:xfrm>
          <a:custGeom>
            <a:avLst/>
            <a:gdLst/>
            <a:ahLst/>
            <a:cxnLst/>
            <a:rect l="l" t="t" r="r" b="b"/>
            <a:pathLst>
              <a:path w="1703070" h="4394200">
                <a:moveTo>
                  <a:pt x="283463" y="0"/>
                </a:moveTo>
                <a:lnTo>
                  <a:pt x="237567" y="3719"/>
                </a:lnTo>
                <a:lnTo>
                  <a:pt x="193999" y="14484"/>
                </a:lnTo>
                <a:lnTo>
                  <a:pt x="153347" y="31704"/>
                </a:lnTo>
                <a:lnTo>
                  <a:pt x="116201" y="54790"/>
                </a:lnTo>
                <a:lnTo>
                  <a:pt x="83153" y="83153"/>
                </a:lnTo>
                <a:lnTo>
                  <a:pt x="54790" y="116201"/>
                </a:lnTo>
                <a:lnTo>
                  <a:pt x="31704" y="153347"/>
                </a:lnTo>
                <a:lnTo>
                  <a:pt x="14484" y="193999"/>
                </a:lnTo>
                <a:lnTo>
                  <a:pt x="3719" y="237567"/>
                </a:lnTo>
                <a:lnTo>
                  <a:pt x="0" y="283464"/>
                </a:lnTo>
                <a:lnTo>
                  <a:pt x="0" y="4110228"/>
                </a:lnTo>
                <a:lnTo>
                  <a:pt x="3719" y="4156309"/>
                </a:lnTo>
                <a:lnTo>
                  <a:pt x="14484" y="4199985"/>
                </a:lnTo>
                <a:lnTo>
                  <a:pt x="31704" y="4240680"/>
                </a:lnTo>
                <a:lnTo>
                  <a:pt x="54790" y="4277819"/>
                </a:lnTo>
                <a:lnTo>
                  <a:pt x="83153" y="4310824"/>
                </a:lnTo>
                <a:lnTo>
                  <a:pt x="116201" y="4339120"/>
                </a:lnTo>
                <a:lnTo>
                  <a:pt x="153347" y="4362131"/>
                </a:lnTo>
                <a:lnTo>
                  <a:pt x="193999" y="4379281"/>
                </a:lnTo>
                <a:lnTo>
                  <a:pt x="237567" y="4389993"/>
                </a:lnTo>
                <a:lnTo>
                  <a:pt x="283464" y="4393692"/>
                </a:lnTo>
                <a:lnTo>
                  <a:pt x="1419606" y="4393692"/>
                </a:lnTo>
                <a:lnTo>
                  <a:pt x="1465502" y="4389993"/>
                </a:lnTo>
                <a:lnTo>
                  <a:pt x="1509070" y="4379281"/>
                </a:lnTo>
                <a:lnTo>
                  <a:pt x="1549722" y="4362131"/>
                </a:lnTo>
                <a:lnTo>
                  <a:pt x="1586868" y="4339120"/>
                </a:lnTo>
                <a:lnTo>
                  <a:pt x="1619916" y="4310824"/>
                </a:lnTo>
                <a:lnTo>
                  <a:pt x="1648279" y="4277819"/>
                </a:lnTo>
                <a:lnTo>
                  <a:pt x="1671365" y="4240680"/>
                </a:lnTo>
                <a:lnTo>
                  <a:pt x="1688585" y="4199985"/>
                </a:lnTo>
                <a:lnTo>
                  <a:pt x="1699350" y="4156309"/>
                </a:lnTo>
                <a:lnTo>
                  <a:pt x="1703070" y="4110228"/>
                </a:lnTo>
                <a:lnTo>
                  <a:pt x="1703070" y="283463"/>
                </a:lnTo>
                <a:lnTo>
                  <a:pt x="1699350" y="237567"/>
                </a:lnTo>
                <a:lnTo>
                  <a:pt x="1688585" y="193999"/>
                </a:lnTo>
                <a:lnTo>
                  <a:pt x="1671365" y="153347"/>
                </a:lnTo>
                <a:lnTo>
                  <a:pt x="1648279" y="116201"/>
                </a:lnTo>
                <a:lnTo>
                  <a:pt x="1619916" y="83153"/>
                </a:lnTo>
                <a:lnTo>
                  <a:pt x="1586868" y="54790"/>
                </a:lnTo>
                <a:lnTo>
                  <a:pt x="1549722" y="31704"/>
                </a:lnTo>
                <a:lnTo>
                  <a:pt x="1509070" y="14484"/>
                </a:lnTo>
                <a:lnTo>
                  <a:pt x="1465502" y="3719"/>
                </a:lnTo>
                <a:lnTo>
                  <a:pt x="1419605" y="0"/>
                </a:lnTo>
                <a:lnTo>
                  <a:pt x="283463"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4405769" y="2366772"/>
            <a:ext cx="914400" cy="414655"/>
          </a:xfrm>
          <a:custGeom>
            <a:avLst/>
            <a:gdLst/>
            <a:ahLst/>
            <a:cxnLst/>
            <a:rect l="l" t="t" r="r" b="b"/>
            <a:pathLst>
              <a:path w="914400" h="414655">
                <a:moveTo>
                  <a:pt x="457200" y="0"/>
                </a:moveTo>
                <a:lnTo>
                  <a:pt x="382923" y="2717"/>
                </a:lnTo>
                <a:lnTo>
                  <a:pt x="312505" y="10582"/>
                </a:lnTo>
                <a:lnTo>
                  <a:pt x="246878" y="23166"/>
                </a:lnTo>
                <a:lnTo>
                  <a:pt x="186976" y="40038"/>
                </a:lnTo>
                <a:lnTo>
                  <a:pt x="133731" y="60769"/>
                </a:lnTo>
                <a:lnTo>
                  <a:pt x="88075" y="84929"/>
                </a:lnTo>
                <a:lnTo>
                  <a:pt x="50941" y="112088"/>
                </a:lnTo>
                <a:lnTo>
                  <a:pt x="23262" y="141817"/>
                </a:lnTo>
                <a:lnTo>
                  <a:pt x="1512" y="190287"/>
                </a:lnTo>
                <a:lnTo>
                  <a:pt x="0" y="207264"/>
                </a:lnTo>
                <a:lnTo>
                  <a:pt x="1512" y="224240"/>
                </a:lnTo>
                <a:lnTo>
                  <a:pt x="23262" y="272710"/>
                </a:lnTo>
                <a:lnTo>
                  <a:pt x="50941" y="302439"/>
                </a:lnTo>
                <a:lnTo>
                  <a:pt x="88075" y="329598"/>
                </a:lnTo>
                <a:lnTo>
                  <a:pt x="133731" y="353758"/>
                </a:lnTo>
                <a:lnTo>
                  <a:pt x="186976" y="374489"/>
                </a:lnTo>
                <a:lnTo>
                  <a:pt x="246878" y="391361"/>
                </a:lnTo>
                <a:lnTo>
                  <a:pt x="312505" y="403945"/>
                </a:lnTo>
                <a:lnTo>
                  <a:pt x="382923" y="411810"/>
                </a:lnTo>
                <a:lnTo>
                  <a:pt x="457200" y="414528"/>
                </a:lnTo>
                <a:lnTo>
                  <a:pt x="494659" y="413839"/>
                </a:lnTo>
                <a:lnTo>
                  <a:pt x="566978" y="408494"/>
                </a:lnTo>
                <a:lnTo>
                  <a:pt x="635043" y="398216"/>
                </a:lnTo>
                <a:lnTo>
                  <a:pt x="697908" y="383434"/>
                </a:lnTo>
                <a:lnTo>
                  <a:pt x="754625" y="364579"/>
                </a:lnTo>
                <a:lnTo>
                  <a:pt x="804249" y="342080"/>
                </a:lnTo>
                <a:lnTo>
                  <a:pt x="845833" y="316366"/>
                </a:lnTo>
                <a:lnTo>
                  <a:pt x="878431" y="287869"/>
                </a:lnTo>
                <a:lnTo>
                  <a:pt x="901096" y="257017"/>
                </a:lnTo>
                <a:lnTo>
                  <a:pt x="914400" y="207263"/>
                </a:lnTo>
                <a:lnTo>
                  <a:pt x="912882" y="190287"/>
                </a:lnTo>
                <a:lnTo>
                  <a:pt x="891064" y="141817"/>
                </a:lnTo>
                <a:lnTo>
                  <a:pt x="863314" y="112088"/>
                </a:lnTo>
                <a:lnTo>
                  <a:pt x="826105" y="84929"/>
                </a:lnTo>
                <a:lnTo>
                  <a:pt x="780383" y="60769"/>
                </a:lnTo>
                <a:lnTo>
                  <a:pt x="727094" y="40038"/>
                </a:lnTo>
                <a:lnTo>
                  <a:pt x="667185" y="23166"/>
                </a:lnTo>
                <a:lnTo>
                  <a:pt x="601602" y="10582"/>
                </a:lnTo>
                <a:lnTo>
                  <a:pt x="531291" y="2717"/>
                </a:lnTo>
                <a:lnTo>
                  <a:pt x="457200" y="0"/>
                </a:lnTo>
                <a:close/>
              </a:path>
            </a:pathLst>
          </a:custGeom>
          <a:ln w="12700">
            <a:solidFill>
              <a:srgbClr val="CC0000"/>
            </a:solidFill>
          </a:ln>
        </p:spPr>
        <p:txBody>
          <a:bodyPr wrap="square" lIns="0" tIns="0" rIns="0" bIns="0" rtlCol="0"/>
          <a:lstStyle/>
          <a:p>
            <a:endParaRPr/>
          </a:p>
        </p:txBody>
      </p:sp>
      <p:sp>
        <p:nvSpPr>
          <p:cNvPr id="12" name="object 12"/>
          <p:cNvSpPr/>
          <p:nvPr/>
        </p:nvSpPr>
        <p:spPr>
          <a:xfrm>
            <a:off x="4350143" y="3253740"/>
            <a:ext cx="914400" cy="285750"/>
          </a:xfrm>
          <a:custGeom>
            <a:avLst/>
            <a:gdLst/>
            <a:ahLst/>
            <a:cxnLst/>
            <a:rect l="l" t="t" r="r" b="b"/>
            <a:pathLst>
              <a:path w="914400" h="285750">
                <a:moveTo>
                  <a:pt x="457200" y="0"/>
                </a:moveTo>
                <a:lnTo>
                  <a:pt x="382923" y="1871"/>
                </a:lnTo>
                <a:lnTo>
                  <a:pt x="312505" y="7290"/>
                </a:lnTo>
                <a:lnTo>
                  <a:pt x="246878" y="15965"/>
                </a:lnTo>
                <a:lnTo>
                  <a:pt x="186976" y="27602"/>
                </a:lnTo>
                <a:lnTo>
                  <a:pt x="133731" y="41910"/>
                </a:lnTo>
                <a:lnTo>
                  <a:pt x="88075" y="58594"/>
                </a:lnTo>
                <a:lnTo>
                  <a:pt x="50941" y="77364"/>
                </a:lnTo>
                <a:lnTo>
                  <a:pt x="13259" y="108787"/>
                </a:lnTo>
                <a:lnTo>
                  <a:pt x="0" y="143256"/>
                </a:lnTo>
                <a:lnTo>
                  <a:pt x="1512" y="155017"/>
                </a:lnTo>
                <a:lnTo>
                  <a:pt x="23262" y="188506"/>
                </a:lnTo>
                <a:lnTo>
                  <a:pt x="68384" y="218560"/>
                </a:lnTo>
                <a:lnTo>
                  <a:pt x="109896" y="236214"/>
                </a:lnTo>
                <a:lnTo>
                  <a:pt x="159463" y="251633"/>
                </a:lnTo>
                <a:lnTo>
                  <a:pt x="216153" y="264532"/>
                </a:lnTo>
                <a:lnTo>
                  <a:pt x="279034" y="274629"/>
                </a:lnTo>
                <a:lnTo>
                  <a:pt x="347173" y="281640"/>
                </a:lnTo>
                <a:lnTo>
                  <a:pt x="419637" y="285281"/>
                </a:lnTo>
                <a:lnTo>
                  <a:pt x="457200" y="285750"/>
                </a:lnTo>
                <a:lnTo>
                  <a:pt x="494659" y="285281"/>
                </a:lnTo>
                <a:lnTo>
                  <a:pt x="566978" y="281640"/>
                </a:lnTo>
                <a:lnTo>
                  <a:pt x="635043" y="274629"/>
                </a:lnTo>
                <a:lnTo>
                  <a:pt x="697908" y="264532"/>
                </a:lnTo>
                <a:lnTo>
                  <a:pt x="754625" y="251633"/>
                </a:lnTo>
                <a:lnTo>
                  <a:pt x="804249" y="236214"/>
                </a:lnTo>
                <a:lnTo>
                  <a:pt x="845833" y="218560"/>
                </a:lnTo>
                <a:lnTo>
                  <a:pt x="891064" y="188506"/>
                </a:lnTo>
                <a:lnTo>
                  <a:pt x="912882" y="155017"/>
                </a:lnTo>
                <a:lnTo>
                  <a:pt x="914400" y="143255"/>
                </a:lnTo>
                <a:lnTo>
                  <a:pt x="912882" y="131489"/>
                </a:lnTo>
                <a:lnTo>
                  <a:pt x="891064" y="97926"/>
                </a:lnTo>
                <a:lnTo>
                  <a:pt x="845833" y="67737"/>
                </a:lnTo>
                <a:lnTo>
                  <a:pt x="804249" y="49973"/>
                </a:lnTo>
                <a:lnTo>
                  <a:pt x="754625" y="34440"/>
                </a:lnTo>
                <a:lnTo>
                  <a:pt x="697908" y="21432"/>
                </a:lnTo>
                <a:lnTo>
                  <a:pt x="635043" y="11239"/>
                </a:lnTo>
                <a:lnTo>
                  <a:pt x="566978" y="4155"/>
                </a:lnTo>
                <a:lnTo>
                  <a:pt x="494659" y="473"/>
                </a:lnTo>
                <a:lnTo>
                  <a:pt x="457200" y="0"/>
                </a:lnTo>
                <a:close/>
              </a:path>
            </a:pathLst>
          </a:custGeom>
          <a:ln w="12700">
            <a:solidFill>
              <a:srgbClr val="CC0000"/>
            </a:solidFill>
          </a:ln>
        </p:spPr>
        <p:txBody>
          <a:bodyPr wrap="square" lIns="0" tIns="0" rIns="0" bIns="0" rtlCol="0"/>
          <a:lstStyle/>
          <a:p>
            <a:endParaRPr/>
          </a:p>
        </p:txBody>
      </p:sp>
      <p:sp>
        <p:nvSpPr>
          <p:cNvPr id="14" name="标题 6">
            <a:extLst>
              <a:ext uri="{FF2B5EF4-FFF2-40B4-BE49-F238E27FC236}">
                <a16:creationId xmlns:a16="http://schemas.microsoft.com/office/drawing/2014/main" id="{5828EFB5-D76D-485C-AE21-78ECA0F2E59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5" name="object 59">
            <a:extLst>
              <a:ext uri="{FF2B5EF4-FFF2-40B4-BE49-F238E27FC236}">
                <a16:creationId xmlns:a16="http://schemas.microsoft.com/office/drawing/2014/main" id="{FFB69B20-80D1-47BB-8C38-1C5B1782E893}"/>
              </a:ext>
            </a:extLst>
          </p:cNvPr>
          <p:cNvSpPr txBox="1"/>
          <p:nvPr/>
        </p:nvSpPr>
        <p:spPr>
          <a:xfrm>
            <a:off x="1132436" y="1216125"/>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788293" y="3703320"/>
            <a:ext cx="1224280" cy="866140"/>
          </a:xfrm>
          <a:custGeom>
            <a:avLst/>
            <a:gdLst/>
            <a:ahLst/>
            <a:cxnLst/>
            <a:rect l="l" t="t" r="r" b="b"/>
            <a:pathLst>
              <a:path w="1224279" h="866139">
                <a:moveTo>
                  <a:pt x="0" y="0"/>
                </a:moveTo>
                <a:lnTo>
                  <a:pt x="0" y="865632"/>
                </a:lnTo>
                <a:lnTo>
                  <a:pt x="1223772" y="865631"/>
                </a:lnTo>
                <a:lnTo>
                  <a:pt x="1223772" y="0"/>
                </a:lnTo>
                <a:lnTo>
                  <a:pt x="0" y="0"/>
                </a:lnTo>
                <a:close/>
              </a:path>
            </a:pathLst>
          </a:custGeom>
          <a:solidFill>
            <a:srgbClr val="CCFFFF"/>
          </a:solidFill>
        </p:spPr>
        <p:txBody>
          <a:bodyPr wrap="square" lIns="0" tIns="0" rIns="0" bIns="0" rtlCol="0"/>
          <a:lstStyle/>
          <a:p>
            <a:endParaRPr/>
          </a:p>
        </p:txBody>
      </p:sp>
      <p:sp>
        <p:nvSpPr>
          <p:cNvPr id="4" name="object 4"/>
          <p:cNvSpPr/>
          <p:nvPr/>
        </p:nvSpPr>
        <p:spPr>
          <a:xfrm>
            <a:off x="4788293" y="3703320"/>
            <a:ext cx="1224280" cy="864869"/>
          </a:xfrm>
          <a:custGeom>
            <a:avLst/>
            <a:gdLst/>
            <a:ahLst/>
            <a:cxnLst/>
            <a:rect l="l" t="t" r="r" b="b"/>
            <a:pathLst>
              <a:path w="1224279" h="864870">
                <a:moveTo>
                  <a:pt x="0" y="0"/>
                </a:moveTo>
                <a:lnTo>
                  <a:pt x="0" y="864870"/>
                </a:lnTo>
                <a:lnTo>
                  <a:pt x="1223772" y="864870"/>
                </a:lnTo>
                <a:lnTo>
                  <a:pt x="1223772" y="0"/>
                </a:lnTo>
                <a:lnTo>
                  <a:pt x="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4788293" y="3998976"/>
            <a:ext cx="1224280" cy="0"/>
          </a:xfrm>
          <a:custGeom>
            <a:avLst/>
            <a:gdLst/>
            <a:ahLst/>
            <a:cxnLst/>
            <a:rect l="l" t="t" r="r" b="b"/>
            <a:pathLst>
              <a:path w="1224279">
                <a:moveTo>
                  <a:pt x="0" y="0"/>
                </a:moveTo>
                <a:lnTo>
                  <a:pt x="1223772" y="0"/>
                </a:lnTo>
              </a:path>
            </a:pathLst>
          </a:custGeom>
          <a:ln w="9525">
            <a:solidFill>
              <a:srgbClr val="000000"/>
            </a:solidFill>
          </a:ln>
        </p:spPr>
        <p:txBody>
          <a:bodyPr wrap="square" lIns="0" tIns="0" rIns="0" bIns="0" rtlCol="0"/>
          <a:lstStyle/>
          <a:p>
            <a:endParaRPr/>
          </a:p>
        </p:txBody>
      </p:sp>
      <p:sp>
        <p:nvSpPr>
          <p:cNvPr id="6" name="object 6"/>
          <p:cNvSpPr txBox="1"/>
          <p:nvPr/>
        </p:nvSpPr>
        <p:spPr>
          <a:xfrm>
            <a:off x="4879981" y="3447196"/>
            <a:ext cx="1040765"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物料主文件</a:t>
            </a:r>
            <a:endParaRPr sz="1600">
              <a:latin typeface="新宋体"/>
              <a:cs typeface="新宋体"/>
            </a:endParaRPr>
          </a:p>
        </p:txBody>
      </p:sp>
      <p:sp>
        <p:nvSpPr>
          <p:cNvPr id="7" name="object 7"/>
          <p:cNvSpPr txBox="1"/>
          <p:nvPr/>
        </p:nvSpPr>
        <p:spPr>
          <a:xfrm>
            <a:off x="5032381" y="3755211"/>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8" name="object 8"/>
          <p:cNvSpPr/>
          <p:nvPr/>
        </p:nvSpPr>
        <p:spPr>
          <a:xfrm>
            <a:off x="1982609" y="3587496"/>
            <a:ext cx="1224915" cy="1367155"/>
          </a:xfrm>
          <a:custGeom>
            <a:avLst/>
            <a:gdLst/>
            <a:ahLst/>
            <a:cxnLst/>
            <a:rect l="l" t="t" r="r" b="b"/>
            <a:pathLst>
              <a:path w="1224914" h="1367154">
                <a:moveTo>
                  <a:pt x="204215" y="0"/>
                </a:moveTo>
                <a:lnTo>
                  <a:pt x="155143" y="5935"/>
                </a:lnTo>
                <a:lnTo>
                  <a:pt x="110371" y="22795"/>
                </a:lnTo>
                <a:lnTo>
                  <a:pt x="71318" y="49161"/>
                </a:lnTo>
                <a:lnTo>
                  <a:pt x="39404" y="83612"/>
                </a:lnTo>
                <a:lnTo>
                  <a:pt x="16049" y="124729"/>
                </a:lnTo>
                <a:lnTo>
                  <a:pt x="2673" y="171093"/>
                </a:lnTo>
                <a:lnTo>
                  <a:pt x="0" y="204215"/>
                </a:lnTo>
                <a:lnTo>
                  <a:pt x="0" y="1162812"/>
                </a:lnTo>
                <a:lnTo>
                  <a:pt x="5935" y="1211884"/>
                </a:lnTo>
                <a:lnTo>
                  <a:pt x="22795" y="1256656"/>
                </a:lnTo>
                <a:lnTo>
                  <a:pt x="49161" y="1295709"/>
                </a:lnTo>
                <a:lnTo>
                  <a:pt x="83612" y="1327623"/>
                </a:lnTo>
                <a:lnTo>
                  <a:pt x="124729" y="1350978"/>
                </a:lnTo>
                <a:lnTo>
                  <a:pt x="171093" y="1364354"/>
                </a:lnTo>
                <a:lnTo>
                  <a:pt x="204215" y="1367028"/>
                </a:lnTo>
                <a:lnTo>
                  <a:pt x="1020317" y="1367028"/>
                </a:lnTo>
                <a:lnTo>
                  <a:pt x="1069390" y="1361092"/>
                </a:lnTo>
                <a:lnTo>
                  <a:pt x="1114162" y="1344232"/>
                </a:lnTo>
                <a:lnTo>
                  <a:pt x="1153215" y="1317866"/>
                </a:lnTo>
                <a:lnTo>
                  <a:pt x="1185129" y="1283415"/>
                </a:lnTo>
                <a:lnTo>
                  <a:pt x="1208484" y="1242298"/>
                </a:lnTo>
                <a:lnTo>
                  <a:pt x="1221860" y="1195934"/>
                </a:lnTo>
                <a:lnTo>
                  <a:pt x="1224533" y="1162812"/>
                </a:lnTo>
                <a:lnTo>
                  <a:pt x="1224533" y="204215"/>
                </a:lnTo>
                <a:lnTo>
                  <a:pt x="1218598" y="155143"/>
                </a:lnTo>
                <a:lnTo>
                  <a:pt x="1201738" y="110371"/>
                </a:lnTo>
                <a:lnTo>
                  <a:pt x="1175372" y="71318"/>
                </a:lnTo>
                <a:lnTo>
                  <a:pt x="1140921" y="39404"/>
                </a:lnTo>
                <a:lnTo>
                  <a:pt x="1099804" y="16049"/>
                </a:lnTo>
                <a:lnTo>
                  <a:pt x="1053440" y="2673"/>
                </a:lnTo>
                <a:lnTo>
                  <a:pt x="1020317" y="0"/>
                </a:lnTo>
                <a:lnTo>
                  <a:pt x="204215" y="0"/>
                </a:lnTo>
                <a:close/>
              </a:path>
            </a:pathLst>
          </a:custGeom>
          <a:ln w="9524">
            <a:solidFill>
              <a:srgbClr val="000000"/>
            </a:solidFill>
          </a:ln>
        </p:spPr>
        <p:txBody>
          <a:bodyPr wrap="square" lIns="0" tIns="0" rIns="0" bIns="0" rtlCol="0"/>
          <a:lstStyle/>
          <a:p>
            <a:endParaRPr/>
          </a:p>
        </p:txBody>
      </p:sp>
      <p:sp>
        <p:nvSpPr>
          <p:cNvPr id="9" name="object 9"/>
          <p:cNvSpPr/>
          <p:nvPr/>
        </p:nvSpPr>
        <p:spPr>
          <a:xfrm>
            <a:off x="1982609" y="4384547"/>
            <a:ext cx="1224915" cy="0"/>
          </a:xfrm>
          <a:custGeom>
            <a:avLst/>
            <a:gdLst/>
            <a:ahLst/>
            <a:cxnLst/>
            <a:rect l="l" t="t" r="r" b="b"/>
            <a:pathLst>
              <a:path w="1224914">
                <a:moveTo>
                  <a:pt x="0" y="0"/>
                </a:moveTo>
                <a:lnTo>
                  <a:pt x="1224534"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2025529" y="3322228"/>
            <a:ext cx="1181100" cy="977900"/>
          </a:xfrm>
          <a:prstGeom prst="rect">
            <a:avLst/>
          </a:prstGeom>
        </p:spPr>
        <p:txBody>
          <a:bodyPr vert="horz" wrap="square" lIns="0" tIns="0" rIns="0" bIns="0" rtlCol="0">
            <a:spAutoFit/>
          </a:bodyPr>
          <a:lstStyle/>
          <a:p>
            <a:pPr marL="12700" indent="47625">
              <a:lnSpc>
                <a:spcPct val="100000"/>
              </a:lnSpc>
            </a:pPr>
            <a:r>
              <a:rPr sz="1600" b="1" spc="-10" dirty="0">
                <a:latin typeface="新宋体"/>
                <a:cs typeface="新宋体"/>
              </a:rPr>
              <a:t>产品结构</a:t>
            </a:r>
            <a:endParaRPr sz="1600">
              <a:latin typeface="新宋体"/>
              <a:cs typeface="新宋体"/>
            </a:endParaRPr>
          </a:p>
          <a:p>
            <a:pPr marL="12700" marR="5080">
              <a:lnSpc>
                <a:spcPct val="100000"/>
              </a:lnSpc>
              <a:spcBef>
                <a:spcPts val="855"/>
              </a:spcBef>
            </a:pPr>
            <a:r>
              <a:rPr sz="1400" b="1" spc="-10" dirty="0">
                <a:latin typeface="新宋体"/>
                <a:cs typeface="新宋体"/>
              </a:rPr>
              <a:t>产品标识 父件.物料</a:t>
            </a:r>
            <a:r>
              <a:rPr sz="1400" b="1" spc="-20" dirty="0">
                <a:latin typeface="新宋体"/>
                <a:cs typeface="新宋体"/>
              </a:rPr>
              <a:t>代</a:t>
            </a:r>
            <a:r>
              <a:rPr sz="1400" b="1" spc="-10" dirty="0">
                <a:latin typeface="新宋体"/>
                <a:cs typeface="新宋体"/>
              </a:rPr>
              <a:t>码</a:t>
            </a:r>
            <a:r>
              <a:rPr sz="1400" b="1" spc="-5" dirty="0">
                <a:latin typeface="新宋体"/>
                <a:cs typeface="新宋体"/>
              </a:rPr>
              <a:t> </a:t>
            </a:r>
            <a:r>
              <a:rPr sz="1400" b="1" spc="-10" dirty="0">
                <a:latin typeface="新宋体"/>
                <a:cs typeface="新宋体"/>
              </a:rPr>
              <a:t>子件.物料</a:t>
            </a:r>
            <a:r>
              <a:rPr sz="1400" b="1" spc="-20" dirty="0">
                <a:latin typeface="新宋体"/>
                <a:cs typeface="新宋体"/>
              </a:rPr>
              <a:t>代</a:t>
            </a:r>
            <a:r>
              <a:rPr sz="1400" b="1" spc="-10" dirty="0">
                <a:latin typeface="新宋体"/>
                <a:cs typeface="新宋体"/>
              </a:rPr>
              <a:t>码</a:t>
            </a:r>
            <a:endParaRPr sz="1400">
              <a:latin typeface="新宋体"/>
              <a:cs typeface="新宋体"/>
            </a:endParaRPr>
          </a:p>
        </p:txBody>
      </p:sp>
      <p:sp>
        <p:nvSpPr>
          <p:cNvPr id="11" name="object 11"/>
          <p:cNvSpPr txBox="1"/>
          <p:nvPr/>
        </p:nvSpPr>
        <p:spPr>
          <a:xfrm>
            <a:off x="3345319" y="3708793"/>
            <a:ext cx="1403350" cy="205740"/>
          </a:xfrm>
          <a:prstGeom prst="rect">
            <a:avLst/>
          </a:prstGeom>
        </p:spPr>
        <p:txBody>
          <a:bodyPr vert="horz" wrap="square" lIns="0" tIns="0" rIns="0" bIns="0" rtlCol="0">
            <a:spAutoFit/>
          </a:bodyPr>
          <a:lstStyle/>
          <a:p>
            <a:pPr marL="12700">
              <a:lnSpc>
                <a:spcPct val="100000"/>
              </a:lnSpc>
              <a:tabLst>
                <a:tab pos="418465" algn="l"/>
                <a:tab pos="1390015" algn="l"/>
              </a:tabLst>
            </a:pPr>
            <a:r>
              <a:rPr sz="1400" b="1" u="sng" spc="-5" dirty="0">
                <a:latin typeface="Times New Roman"/>
                <a:cs typeface="Times New Roman"/>
              </a:rPr>
              <a:t> 	</a:t>
            </a:r>
            <a:r>
              <a:rPr sz="1400" b="1" u="sng" spc="-5" dirty="0">
                <a:latin typeface="幼圆"/>
                <a:cs typeface="幼圆"/>
              </a:rPr>
              <a:t>构成</a:t>
            </a:r>
            <a:r>
              <a:rPr sz="1400" b="1" u="sng" spc="-5" dirty="0">
                <a:latin typeface="Times New Roman"/>
                <a:cs typeface="Times New Roman"/>
              </a:rPr>
              <a:t>… </a:t>
            </a:r>
            <a:r>
              <a:rPr sz="1400" b="1" u="sng" dirty="0">
                <a:latin typeface="Times New Roman"/>
                <a:cs typeface="Times New Roman"/>
              </a:rPr>
              <a:t>	</a:t>
            </a:r>
            <a:endParaRPr sz="1400">
              <a:latin typeface="Times New Roman"/>
              <a:cs typeface="Times New Roman"/>
            </a:endParaRPr>
          </a:p>
        </p:txBody>
      </p:sp>
      <p:sp>
        <p:nvSpPr>
          <p:cNvPr id="12" name="object 12"/>
          <p:cNvSpPr txBox="1"/>
          <p:nvPr/>
        </p:nvSpPr>
        <p:spPr>
          <a:xfrm>
            <a:off x="2078100" y="4450907"/>
            <a:ext cx="10922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数量(父需</a:t>
            </a:r>
            <a:r>
              <a:rPr sz="1400" b="1" spc="-20" dirty="0">
                <a:latin typeface="新宋体"/>
                <a:cs typeface="新宋体"/>
              </a:rPr>
              <a:t>子</a:t>
            </a:r>
            <a:r>
              <a:rPr sz="1400" b="1" spc="-10" dirty="0">
                <a:latin typeface="新宋体"/>
                <a:cs typeface="新宋体"/>
              </a:rPr>
              <a:t>)</a:t>
            </a:r>
            <a:endParaRPr sz="1400">
              <a:latin typeface="新宋体"/>
              <a:cs typeface="新宋体"/>
            </a:endParaRPr>
          </a:p>
        </p:txBody>
      </p:sp>
      <p:sp>
        <p:nvSpPr>
          <p:cNvPr id="13" name="object 13"/>
          <p:cNvSpPr/>
          <p:nvPr/>
        </p:nvSpPr>
        <p:spPr>
          <a:xfrm>
            <a:off x="3260921" y="4254246"/>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000000"/>
          </a:solidFill>
        </p:spPr>
        <p:txBody>
          <a:bodyPr wrap="square" lIns="0" tIns="0" rIns="0" bIns="0" rtlCol="0"/>
          <a:lstStyle/>
          <a:p>
            <a:endParaRPr/>
          </a:p>
        </p:txBody>
      </p:sp>
      <p:sp>
        <p:nvSpPr>
          <p:cNvPr id="14" name="object 14"/>
          <p:cNvSpPr/>
          <p:nvPr/>
        </p:nvSpPr>
        <p:spPr>
          <a:xfrm>
            <a:off x="3260921" y="4254246"/>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9525">
            <a:solidFill>
              <a:srgbClr val="000000"/>
            </a:solidFill>
          </a:ln>
        </p:spPr>
        <p:txBody>
          <a:bodyPr wrap="square" lIns="0" tIns="0" rIns="0" bIns="0" rtlCol="0"/>
          <a:lstStyle/>
          <a:p>
            <a:endParaRPr/>
          </a:p>
        </p:txBody>
      </p:sp>
      <p:sp>
        <p:nvSpPr>
          <p:cNvPr id="15" name="object 15"/>
          <p:cNvSpPr txBox="1"/>
          <p:nvPr/>
        </p:nvSpPr>
        <p:spPr>
          <a:xfrm>
            <a:off x="3751459" y="4354982"/>
            <a:ext cx="736600" cy="205740"/>
          </a:xfrm>
          <a:prstGeom prst="rect">
            <a:avLst/>
          </a:prstGeom>
        </p:spPr>
        <p:txBody>
          <a:bodyPr vert="horz" wrap="square" lIns="0" tIns="0" rIns="0" bIns="0" rtlCol="0">
            <a:spAutoFit/>
          </a:bodyPr>
          <a:lstStyle/>
          <a:p>
            <a:pPr marL="12700">
              <a:lnSpc>
                <a:spcPct val="100000"/>
              </a:lnSpc>
            </a:pPr>
            <a:r>
              <a:rPr sz="1400" b="1" dirty="0">
                <a:latin typeface="幼圆"/>
                <a:cs typeface="幼圆"/>
              </a:rPr>
              <a:t>由</a:t>
            </a:r>
            <a:r>
              <a:rPr sz="1400" b="1" spc="-15" dirty="0">
                <a:latin typeface="Times New Roman"/>
                <a:cs typeface="Times New Roman"/>
              </a:rPr>
              <a:t>…</a:t>
            </a:r>
            <a:r>
              <a:rPr sz="1400" b="1" spc="-10" dirty="0">
                <a:latin typeface="幼圆"/>
                <a:cs typeface="幼圆"/>
              </a:rPr>
              <a:t>构成</a:t>
            </a:r>
            <a:endParaRPr sz="1400">
              <a:latin typeface="幼圆"/>
              <a:cs typeface="幼圆"/>
            </a:endParaRPr>
          </a:p>
        </p:txBody>
      </p:sp>
      <p:sp>
        <p:nvSpPr>
          <p:cNvPr id="16" name="object 16"/>
          <p:cNvSpPr/>
          <p:nvPr/>
        </p:nvSpPr>
        <p:spPr>
          <a:xfrm>
            <a:off x="3358019" y="4311396"/>
            <a:ext cx="1377950" cy="0"/>
          </a:xfrm>
          <a:custGeom>
            <a:avLst/>
            <a:gdLst/>
            <a:ahLst/>
            <a:cxnLst/>
            <a:rect l="l" t="t" r="r" b="b"/>
            <a:pathLst>
              <a:path w="1377950">
                <a:moveTo>
                  <a:pt x="0" y="0"/>
                </a:moveTo>
                <a:lnTo>
                  <a:pt x="1377696" y="0"/>
                </a:lnTo>
              </a:path>
            </a:pathLst>
          </a:custGeom>
          <a:ln w="9525">
            <a:solidFill>
              <a:srgbClr val="000000"/>
            </a:solidFill>
          </a:ln>
        </p:spPr>
        <p:txBody>
          <a:bodyPr wrap="square" lIns="0" tIns="0" rIns="0" bIns="0" rtlCol="0"/>
          <a:lstStyle/>
          <a:p>
            <a:endParaRPr/>
          </a:p>
        </p:txBody>
      </p:sp>
      <p:sp>
        <p:nvSpPr>
          <p:cNvPr id="17" name="object 17"/>
          <p:cNvSpPr/>
          <p:nvPr/>
        </p:nvSpPr>
        <p:spPr>
          <a:xfrm>
            <a:off x="3259397" y="3886200"/>
            <a:ext cx="114300" cy="117475"/>
          </a:xfrm>
          <a:custGeom>
            <a:avLst/>
            <a:gdLst/>
            <a:ahLst/>
            <a:cxnLst/>
            <a:rect l="l" t="t" r="r" b="b"/>
            <a:pathLst>
              <a:path w="114300" h="117475">
                <a:moveTo>
                  <a:pt x="113752" y="63152"/>
                </a:moveTo>
                <a:lnTo>
                  <a:pt x="100406" y="21621"/>
                </a:lnTo>
                <a:lnTo>
                  <a:pt x="66646" y="880"/>
                </a:lnTo>
                <a:lnTo>
                  <a:pt x="56711" y="0"/>
                </a:lnTo>
                <a:lnTo>
                  <a:pt x="42730" y="1822"/>
                </a:lnTo>
                <a:lnTo>
                  <a:pt x="9852" y="25558"/>
                </a:lnTo>
                <a:lnTo>
                  <a:pt x="0" y="52093"/>
                </a:lnTo>
                <a:lnTo>
                  <a:pt x="1387" y="68547"/>
                </a:lnTo>
                <a:lnTo>
                  <a:pt x="21456" y="105502"/>
                </a:lnTo>
                <a:lnTo>
                  <a:pt x="44326" y="117428"/>
                </a:lnTo>
                <a:lnTo>
                  <a:pt x="61520" y="116488"/>
                </a:lnTo>
                <a:lnTo>
                  <a:pt x="99101" y="97983"/>
                </a:lnTo>
                <a:lnTo>
                  <a:pt x="113752" y="63152"/>
                </a:lnTo>
                <a:close/>
              </a:path>
            </a:pathLst>
          </a:custGeom>
          <a:solidFill>
            <a:srgbClr val="000000"/>
          </a:solidFill>
        </p:spPr>
        <p:txBody>
          <a:bodyPr wrap="square" lIns="0" tIns="0" rIns="0" bIns="0" rtlCol="0"/>
          <a:lstStyle/>
          <a:p>
            <a:endParaRPr/>
          </a:p>
        </p:txBody>
      </p:sp>
      <p:sp>
        <p:nvSpPr>
          <p:cNvPr id="18" name="object 18"/>
          <p:cNvSpPr/>
          <p:nvPr/>
        </p:nvSpPr>
        <p:spPr>
          <a:xfrm>
            <a:off x="3259397" y="3886200"/>
            <a:ext cx="114300" cy="117475"/>
          </a:xfrm>
          <a:custGeom>
            <a:avLst/>
            <a:gdLst/>
            <a:ahLst/>
            <a:cxnLst/>
            <a:rect l="l" t="t" r="r" b="b"/>
            <a:pathLst>
              <a:path w="114300" h="117475">
                <a:moveTo>
                  <a:pt x="56711" y="0"/>
                </a:moveTo>
                <a:lnTo>
                  <a:pt x="18849" y="15053"/>
                </a:lnTo>
                <a:lnTo>
                  <a:pt x="0" y="52093"/>
                </a:lnTo>
                <a:lnTo>
                  <a:pt x="1387" y="68547"/>
                </a:lnTo>
                <a:lnTo>
                  <a:pt x="21456" y="105502"/>
                </a:lnTo>
                <a:lnTo>
                  <a:pt x="44326" y="117428"/>
                </a:lnTo>
                <a:lnTo>
                  <a:pt x="61520" y="116488"/>
                </a:lnTo>
                <a:lnTo>
                  <a:pt x="99101" y="97983"/>
                </a:lnTo>
                <a:lnTo>
                  <a:pt x="113752" y="63152"/>
                </a:lnTo>
                <a:lnTo>
                  <a:pt x="112180" y="47555"/>
                </a:lnTo>
                <a:lnTo>
                  <a:pt x="90934" y="11951"/>
                </a:lnTo>
                <a:lnTo>
                  <a:pt x="56711"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2703461" y="5932170"/>
            <a:ext cx="1224280" cy="864869"/>
          </a:xfrm>
          <a:custGeom>
            <a:avLst/>
            <a:gdLst/>
            <a:ahLst/>
            <a:cxnLst/>
            <a:rect l="l" t="t" r="r" b="b"/>
            <a:pathLst>
              <a:path w="1224279" h="864870">
                <a:moveTo>
                  <a:pt x="144018" y="0"/>
                </a:moveTo>
                <a:lnTo>
                  <a:pt x="101393" y="6470"/>
                </a:lnTo>
                <a:lnTo>
                  <a:pt x="63784" y="24564"/>
                </a:lnTo>
                <a:lnTo>
                  <a:pt x="33164" y="52307"/>
                </a:lnTo>
                <a:lnTo>
                  <a:pt x="11511" y="87723"/>
                </a:lnTo>
                <a:lnTo>
                  <a:pt x="799" y="128837"/>
                </a:lnTo>
                <a:lnTo>
                  <a:pt x="0" y="720851"/>
                </a:lnTo>
                <a:lnTo>
                  <a:pt x="743" y="735620"/>
                </a:lnTo>
                <a:lnTo>
                  <a:pt x="11307" y="776989"/>
                </a:lnTo>
                <a:lnTo>
                  <a:pt x="32837" y="812483"/>
                </a:lnTo>
                <a:lnTo>
                  <a:pt x="63357" y="840218"/>
                </a:lnTo>
                <a:lnTo>
                  <a:pt x="100892" y="858308"/>
                </a:lnTo>
                <a:lnTo>
                  <a:pt x="143467" y="864868"/>
                </a:lnTo>
                <a:lnTo>
                  <a:pt x="1079754" y="864869"/>
                </a:lnTo>
                <a:lnTo>
                  <a:pt x="1094522" y="864135"/>
                </a:lnTo>
                <a:lnTo>
                  <a:pt x="1135891" y="853668"/>
                </a:lnTo>
                <a:lnTo>
                  <a:pt x="1171385" y="832277"/>
                </a:lnTo>
                <a:lnTo>
                  <a:pt x="1199120" y="801846"/>
                </a:lnTo>
                <a:lnTo>
                  <a:pt x="1217210" y="764261"/>
                </a:lnTo>
                <a:lnTo>
                  <a:pt x="1223770" y="721408"/>
                </a:lnTo>
                <a:lnTo>
                  <a:pt x="1223772" y="144017"/>
                </a:lnTo>
                <a:lnTo>
                  <a:pt x="1223037" y="129374"/>
                </a:lnTo>
                <a:lnTo>
                  <a:pt x="1212570" y="88202"/>
                </a:lnTo>
                <a:lnTo>
                  <a:pt x="1191179" y="52703"/>
                </a:lnTo>
                <a:lnTo>
                  <a:pt x="1160748" y="24853"/>
                </a:lnTo>
                <a:lnTo>
                  <a:pt x="1123163" y="6627"/>
                </a:lnTo>
                <a:lnTo>
                  <a:pt x="1080310" y="1"/>
                </a:lnTo>
                <a:lnTo>
                  <a:pt x="144018" y="0"/>
                </a:lnTo>
                <a:close/>
              </a:path>
            </a:pathLst>
          </a:custGeom>
          <a:ln w="9525">
            <a:solidFill>
              <a:srgbClr val="000000"/>
            </a:solidFill>
          </a:ln>
        </p:spPr>
        <p:txBody>
          <a:bodyPr wrap="square" lIns="0" tIns="0" rIns="0" bIns="0" rtlCol="0"/>
          <a:lstStyle/>
          <a:p>
            <a:endParaRPr/>
          </a:p>
        </p:txBody>
      </p:sp>
      <p:sp>
        <p:nvSpPr>
          <p:cNvPr id="20" name="object 20"/>
          <p:cNvSpPr/>
          <p:nvPr/>
        </p:nvSpPr>
        <p:spPr>
          <a:xfrm>
            <a:off x="2703461" y="6227826"/>
            <a:ext cx="1224280" cy="0"/>
          </a:xfrm>
          <a:custGeom>
            <a:avLst/>
            <a:gdLst/>
            <a:ahLst/>
            <a:cxnLst/>
            <a:rect l="l" t="t" r="r" b="b"/>
            <a:pathLst>
              <a:path w="1224279">
                <a:moveTo>
                  <a:pt x="0" y="0"/>
                </a:moveTo>
                <a:lnTo>
                  <a:pt x="1223772" y="0"/>
                </a:lnTo>
              </a:path>
            </a:pathLst>
          </a:custGeom>
          <a:ln w="9525">
            <a:solidFill>
              <a:srgbClr val="000000"/>
            </a:solidFill>
          </a:ln>
        </p:spPr>
        <p:txBody>
          <a:bodyPr wrap="square" lIns="0" tIns="0" rIns="0" bIns="0" rtlCol="0"/>
          <a:lstStyle/>
          <a:p>
            <a:endParaRPr/>
          </a:p>
        </p:txBody>
      </p:sp>
      <p:sp>
        <p:nvSpPr>
          <p:cNvPr id="21" name="object 21"/>
          <p:cNvSpPr txBox="1"/>
          <p:nvPr/>
        </p:nvSpPr>
        <p:spPr>
          <a:xfrm>
            <a:off x="2884303" y="5676046"/>
            <a:ext cx="838835"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销售产品</a:t>
            </a:r>
            <a:endParaRPr sz="1600">
              <a:latin typeface="新宋体"/>
              <a:cs typeface="新宋体"/>
            </a:endParaRPr>
          </a:p>
        </p:txBody>
      </p:sp>
      <p:sp>
        <p:nvSpPr>
          <p:cNvPr id="22" name="object 22"/>
          <p:cNvSpPr txBox="1"/>
          <p:nvPr/>
        </p:nvSpPr>
        <p:spPr>
          <a:xfrm>
            <a:off x="2948311" y="5984061"/>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23" name="object 23"/>
          <p:cNvSpPr/>
          <p:nvPr/>
        </p:nvSpPr>
        <p:spPr>
          <a:xfrm>
            <a:off x="4089540" y="5926075"/>
            <a:ext cx="1224280" cy="864869"/>
          </a:xfrm>
          <a:custGeom>
            <a:avLst/>
            <a:gdLst/>
            <a:ahLst/>
            <a:cxnLst/>
            <a:rect l="l" t="t" r="r" b="b"/>
            <a:pathLst>
              <a:path w="1224279" h="864870">
                <a:moveTo>
                  <a:pt x="1223770" y="144016"/>
                </a:moveTo>
                <a:lnTo>
                  <a:pt x="1217300" y="101109"/>
                </a:lnTo>
                <a:lnTo>
                  <a:pt x="1199206" y="63447"/>
                </a:lnTo>
                <a:lnTo>
                  <a:pt x="1171463" y="32916"/>
                </a:lnTo>
                <a:lnTo>
                  <a:pt x="1136047" y="11402"/>
                </a:lnTo>
                <a:lnTo>
                  <a:pt x="1094933" y="789"/>
                </a:lnTo>
                <a:lnTo>
                  <a:pt x="1080303" y="0"/>
                </a:lnTo>
                <a:lnTo>
                  <a:pt x="143465" y="26"/>
                </a:lnTo>
                <a:lnTo>
                  <a:pt x="101392" y="6404"/>
                </a:lnTo>
                <a:lnTo>
                  <a:pt x="63782" y="24363"/>
                </a:lnTo>
                <a:lnTo>
                  <a:pt x="33163" y="51990"/>
                </a:lnTo>
                <a:lnTo>
                  <a:pt x="11510" y="87400"/>
                </a:lnTo>
                <a:lnTo>
                  <a:pt x="798" y="128707"/>
                </a:lnTo>
                <a:lnTo>
                  <a:pt x="0" y="143460"/>
                </a:lnTo>
                <a:lnTo>
                  <a:pt x="0" y="720871"/>
                </a:lnTo>
                <a:lnTo>
                  <a:pt x="6469" y="763475"/>
                </a:lnTo>
                <a:lnTo>
                  <a:pt x="24563" y="801084"/>
                </a:lnTo>
                <a:lnTo>
                  <a:pt x="52306" y="831703"/>
                </a:lnTo>
                <a:lnTo>
                  <a:pt x="87722" y="853357"/>
                </a:lnTo>
                <a:lnTo>
                  <a:pt x="128836" y="864069"/>
                </a:lnTo>
                <a:lnTo>
                  <a:pt x="143465" y="864867"/>
                </a:lnTo>
                <a:lnTo>
                  <a:pt x="1080303" y="864841"/>
                </a:lnTo>
                <a:lnTo>
                  <a:pt x="1122377" y="858398"/>
                </a:lnTo>
                <a:lnTo>
                  <a:pt x="1159986" y="840304"/>
                </a:lnTo>
                <a:lnTo>
                  <a:pt x="1190605" y="812561"/>
                </a:lnTo>
                <a:lnTo>
                  <a:pt x="1212259" y="777145"/>
                </a:lnTo>
                <a:lnTo>
                  <a:pt x="1222971" y="736031"/>
                </a:lnTo>
                <a:lnTo>
                  <a:pt x="1223770" y="144016"/>
                </a:lnTo>
                <a:close/>
              </a:path>
            </a:pathLst>
          </a:custGeom>
          <a:solidFill>
            <a:srgbClr val="CCFFFF"/>
          </a:solidFill>
        </p:spPr>
        <p:txBody>
          <a:bodyPr wrap="square" lIns="0" tIns="0" rIns="0" bIns="0" rtlCol="0"/>
          <a:lstStyle/>
          <a:p>
            <a:endParaRPr/>
          </a:p>
        </p:txBody>
      </p:sp>
      <p:sp>
        <p:nvSpPr>
          <p:cNvPr id="24" name="object 24"/>
          <p:cNvSpPr/>
          <p:nvPr/>
        </p:nvSpPr>
        <p:spPr>
          <a:xfrm>
            <a:off x="4089539" y="5926073"/>
            <a:ext cx="1224280" cy="864869"/>
          </a:xfrm>
          <a:custGeom>
            <a:avLst/>
            <a:gdLst/>
            <a:ahLst/>
            <a:cxnLst/>
            <a:rect l="l" t="t" r="r" b="b"/>
            <a:pathLst>
              <a:path w="1224279" h="864870">
                <a:moveTo>
                  <a:pt x="144017" y="0"/>
                </a:moveTo>
                <a:lnTo>
                  <a:pt x="101393" y="6405"/>
                </a:lnTo>
                <a:lnTo>
                  <a:pt x="63784" y="24364"/>
                </a:lnTo>
                <a:lnTo>
                  <a:pt x="33164" y="51991"/>
                </a:lnTo>
                <a:lnTo>
                  <a:pt x="11511" y="87401"/>
                </a:lnTo>
                <a:lnTo>
                  <a:pt x="799" y="128708"/>
                </a:lnTo>
                <a:lnTo>
                  <a:pt x="0" y="720852"/>
                </a:lnTo>
                <a:lnTo>
                  <a:pt x="743" y="735495"/>
                </a:lnTo>
                <a:lnTo>
                  <a:pt x="11307" y="776667"/>
                </a:lnTo>
                <a:lnTo>
                  <a:pt x="32837" y="812166"/>
                </a:lnTo>
                <a:lnTo>
                  <a:pt x="63357" y="840016"/>
                </a:lnTo>
                <a:lnTo>
                  <a:pt x="100892" y="858242"/>
                </a:lnTo>
                <a:lnTo>
                  <a:pt x="143467" y="864868"/>
                </a:lnTo>
                <a:lnTo>
                  <a:pt x="1079753" y="864869"/>
                </a:lnTo>
                <a:lnTo>
                  <a:pt x="1094397" y="864126"/>
                </a:lnTo>
                <a:lnTo>
                  <a:pt x="1135569" y="853562"/>
                </a:lnTo>
                <a:lnTo>
                  <a:pt x="1171068" y="832032"/>
                </a:lnTo>
                <a:lnTo>
                  <a:pt x="1198918" y="801512"/>
                </a:lnTo>
                <a:lnTo>
                  <a:pt x="1217144" y="763977"/>
                </a:lnTo>
                <a:lnTo>
                  <a:pt x="1223770" y="721402"/>
                </a:lnTo>
                <a:lnTo>
                  <a:pt x="1223771" y="144017"/>
                </a:lnTo>
                <a:lnTo>
                  <a:pt x="1223028" y="129249"/>
                </a:lnTo>
                <a:lnTo>
                  <a:pt x="1212464" y="87880"/>
                </a:lnTo>
                <a:lnTo>
                  <a:pt x="1190934" y="52386"/>
                </a:lnTo>
                <a:lnTo>
                  <a:pt x="1160414" y="24651"/>
                </a:lnTo>
                <a:lnTo>
                  <a:pt x="1122879" y="6561"/>
                </a:lnTo>
                <a:lnTo>
                  <a:pt x="1080304" y="1"/>
                </a:lnTo>
                <a:lnTo>
                  <a:pt x="144017"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4089539" y="6220967"/>
            <a:ext cx="1224280" cy="0"/>
          </a:xfrm>
          <a:custGeom>
            <a:avLst/>
            <a:gdLst/>
            <a:ahLst/>
            <a:cxnLst/>
            <a:rect l="l" t="t" r="r" b="b"/>
            <a:pathLst>
              <a:path w="1224279">
                <a:moveTo>
                  <a:pt x="0" y="0"/>
                </a:moveTo>
                <a:lnTo>
                  <a:pt x="1223772" y="0"/>
                </a:lnTo>
              </a:path>
            </a:pathLst>
          </a:custGeom>
          <a:ln w="9525">
            <a:solidFill>
              <a:srgbClr val="000000"/>
            </a:solidFill>
          </a:ln>
        </p:spPr>
        <p:txBody>
          <a:bodyPr wrap="square" lIns="0" tIns="0" rIns="0" bIns="0" rtlCol="0"/>
          <a:lstStyle/>
          <a:p>
            <a:endParaRPr/>
          </a:p>
        </p:txBody>
      </p:sp>
      <p:sp>
        <p:nvSpPr>
          <p:cNvPr id="26" name="object 26"/>
          <p:cNvSpPr txBox="1"/>
          <p:nvPr/>
        </p:nvSpPr>
        <p:spPr>
          <a:xfrm>
            <a:off x="4422781" y="5669950"/>
            <a:ext cx="635000"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装配件</a:t>
            </a:r>
            <a:endParaRPr sz="1600">
              <a:latin typeface="新宋体"/>
              <a:cs typeface="新宋体"/>
            </a:endParaRPr>
          </a:p>
        </p:txBody>
      </p:sp>
      <p:sp>
        <p:nvSpPr>
          <p:cNvPr id="27" name="object 27"/>
          <p:cNvSpPr txBox="1"/>
          <p:nvPr/>
        </p:nvSpPr>
        <p:spPr>
          <a:xfrm>
            <a:off x="4334389" y="5977965"/>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28" name="object 28"/>
          <p:cNvSpPr/>
          <p:nvPr/>
        </p:nvSpPr>
        <p:spPr>
          <a:xfrm>
            <a:off x="5475618" y="5932170"/>
            <a:ext cx="1224280" cy="864869"/>
          </a:xfrm>
          <a:custGeom>
            <a:avLst/>
            <a:gdLst/>
            <a:ahLst/>
            <a:cxnLst/>
            <a:rect l="l" t="t" r="r" b="b"/>
            <a:pathLst>
              <a:path w="1224279" h="864870">
                <a:moveTo>
                  <a:pt x="1223770" y="144016"/>
                </a:moveTo>
                <a:lnTo>
                  <a:pt x="1217300" y="101392"/>
                </a:lnTo>
                <a:lnTo>
                  <a:pt x="1199206" y="63782"/>
                </a:lnTo>
                <a:lnTo>
                  <a:pt x="1171463" y="33163"/>
                </a:lnTo>
                <a:lnTo>
                  <a:pt x="1136047" y="11510"/>
                </a:lnTo>
                <a:lnTo>
                  <a:pt x="1094933" y="798"/>
                </a:lnTo>
                <a:lnTo>
                  <a:pt x="1080303" y="0"/>
                </a:lnTo>
                <a:lnTo>
                  <a:pt x="143460" y="26"/>
                </a:lnTo>
                <a:lnTo>
                  <a:pt x="101109" y="6469"/>
                </a:lnTo>
                <a:lnTo>
                  <a:pt x="63447" y="24563"/>
                </a:lnTo>
                <a:lnTo>
                  <a:pt x="32916" y="52306"/>
                </a:lnTo>
                <a:lnTo>
                  <a:pt x="11402" y="87722"/>
                </a:lnTo>
                <a:lnTo>
                  <a:pt x="789" y="128836"/>
                </a:lnTo>
                <a:lnTo>
                  <a:pt x="0" y="143465"/>
                </a:lnTo>
                <a:lnTo>
                  <a:pt x="0" y="720871"/>
                </a:lnTo>
                <a:lnTo>
                  <a:pt x="6404" y="763758"/>
                </a:lnTo>
                <a:lnTo>
                  <a:pt x="24363" y="801419"/>
                </a:lnTo>
                <a:lnTo>
                  <a:pt x="51990" y="831951"/>
                </a:lnTo>
                <a:lnTo>
                  <a:pt x="87400" y="853465"/>
                </a:lnTo>
                <a:lnTo>
                  <a:pt x="128707" y="864078"/>
                </a:lnTo>
                <a:lnTo>
                  <a:pt x="143460" y="864867"/>
                </a:lnTo>
                <a:lnTo>
                  <a:pt x="1080303" y="864841"/>
                </a:lnTo>
                <a:lnTo>
                  <a:pt x="1122377" y="858463"/>
                </a:lnTo>
                <a:lnTo>
                  <a:pt x="1159986" y="840504"/>
                </a:lnTo>
                <a:lnTo>
                  <a:pt x="1190605" y="812877"/>
                </a:lnTo>
                <a:lnTo>
                  <a:pt x="1212259" y="777467"/>
                </a:lnTo>
                <a:lnTo>
                  <a:pt x="1222971" y="736160"/>
                </a:lnTo>
                <a:lnTo>
                  <a:pt x="1223770" y="144016"/>
                </a:lnTo>
                <a:close/>
              </a:path>
            </a:pathLst>
          </a:custGeom>
          <a:solidFill>
            <a:srgbClr val="CCFFFF"/>
          </a:solidFill>
        </p:spPr>
        <p:txBody>
          <a:bodyPr wrap="square" lIns="0" tIns="0" rIns="0" bIns="0" rtlCol="0"/>
          <a:lstStyle/>
          <a:p>
            <a:endParaRPr/>
          </a:p>
        </p:txBody>
      </p:sp>
      <p:sp>
        <p:nvSpPr>
          <p:cNvPr id="29" name="object 29"/>
          <p:cNvSpPr/>
          <p:nvPr/>
        </p:nvSpPr>
        <p:spPr>
          <a:xfrm>
            <a:off x="5475617" y="5932170"/>
            <a:ext cx="1224280" cy="864869"/>
          </a:xfrm>
          <a:custGeom>
            <a:avLst/>
            <a:gdLst/>
            <a:ahLst/>
            <a:cxnLst/>
            <a:rect l="l" t="t" r="r" b="b"/>
            <a:pathLst>
              <a:path w="1224279" h="864870">
                <a:moveTo>
                  <a:pt x="144017" y="0"/>
                </a:moveTo>
                <a:lnTo>
                  <a:pt x="101110" y="6470"/>
                </a:lnTo>
                <a:lnTo>
                  <a:pt x="63449" y="24564"/>
                </a:lnTo>
                <a:lnTo>
                  <a:pt x="32917" y="52307"/>
                </a:lnTo>
                <a:lnTo>
                  <a:pt x="11403" y="87723"/>
                </a:lnTo>
                <a:lnTo>
                  <a:pt x="790" y="128837"/>
                </a:lnTo>
                <a:lnTo>
                  <a:pt x="0" y="720852"/>
                </a:lnTo>
                <a:lnTo>
                  <a:pt x="734" y="735620"/>
                </a:lnTo>
                <a:lnTo>
                  <a:pt x="11201" y="776989"/>
                </a:lnTo>
                <a:lnTo>
                  <a:pt x="32592" y="812483"/>
                </a:lnTo>
                <a:lnTo>
                  <a:pt x="63023" y="840218"/>
                </a:lnTo>
                <a:lnTo>
                  <a:pt x="100608" y="858308"/>
                </a:lnTo>
                <a:lnTo>
                  <a:pt x="143461" y="864868"/>
                </a:lnTo>
                <a:lnTo>
                  <a:pt x="1079753" y="864869"/>
                </a:lnTo>
                <a:lnTo>
                  <a:pt x="1094397" y="864135"/>
                </a:lnTo>
                <a:lnTo>
                  <a:pt x="1135569" y="853668"/>
                </a:lnTo>
                <a:lnTo>
                  <a:pt x="1171068" y="832277"/>
                </a:lnTo>
                <a:lnTo>
                  <a:pt x="1198918" y="801846"/>
                </a:lnTo>
                <a:lnTo>
                  <a:pt x="1217144" y="764261"/>
                </a:lnTo>
                <a:lnTo>
                  <a:pt x="1223770" y="721408"/>
                </a:lnTo>
                <a:lnTo>
                  <a:pt x="1223771" y="144017"/>
                </a:lnTo>
                <a:lnTo>
                  <a:pt x="1223028" y="129374"/>
                </a:lnTo>
                <a:lnTo>
                  <a:pt x="1212464" y="88202"/>
                </a:lnTo>
                <a:lnTo>
                  <a:pt x="1190934" y="52703"/>
                </a:lnTo>
                <a:lnTo>
                  <a:pt x="1160414" y="24853"/>
                </a:lnTo>
                <a:lnTo>
                  <a:pt x="1122879" y="6627"/>
                </a:lnTo>
                <a:lnTo>
                  <a:pt x="1080304" y="1"/>
                </a:lnTo>
                <a:lnTo>
                  <a:pt x="144017" y="0"/>
                </a:lnTo>
                <a:close/>
              </a:path>
            </a:pathLst>
          </a:custGeom>
          <a:ln w="9525">
            <a:solidFill>
              <a:srgbClr val="000000"/>
            </a:solidFill>
          </a:ln>
        </p:spPr>
        <p:txBody>
          <a:bodyPr wrap="square" lIns="0" tIns="0" rIns="0" bIns="0" rtlCol="0"/>
          <a:lstStyle/>
          <a:p>
            <a:endParaRPr/>
          </a:p>
        </p:txBody>
      </p:sp>
      <p:sp>
        <p:nvSpPr>
          <p:cNvPr id="30" name="object 30"/>
          <p:cNvSpPr/>
          <p:nvPr/>
        </p:nvSpPr>
        <p:spPr>
          <a:xfrm>
            <a:off x="5475617" y="6227826"/>
            <a:ext cx="1224280" cy="0"/>
          </a:xfrm>
          <a:custGeom>
            <a:avLst/>
            <a:gdLst/>
            <a:ahLst/>
            <a:cxnLst/>
            <a:rect l="l" t="t" r="r" b="b"/>
            <a:pathLst>
              <a:path w="1224279">
                <a:moveTo>
                  <a:pt x="0" y="0"/>
                </a:moveTo>
                <a:lnTo>
                  <a:pt x="1223772" y="0"/>
                </a:lnTo>
              </a:path>
            </a:pathLst>
          </a:custGeom>
          <a:ln w="9525">
            <a:solidFill>
              <a:srgbClr val="000000"/>
            </a:solidFill>
          </a:ln>
        </p:spPr>
        <p:txBody>
          <a:bodyPr wrap="square" lIns="0" tIns="0" rIns="0" bIns="0" rtlCol="0"/>
          <a:lstStyle/>
          <a:p>
            <a:endParaRPr/>
          </a:p>
        </p:txBody>
      </p:sp>
      <p:sp>
        <p:nvSpPr>
          <p:cNvPr id="31" name="object 31"/>
          <p:cNvSpPr txBox="1"/>
          <p:nvPr/>
        </p:nvSpPr>
        <p:spPr>
          <a:xfrm>
            <a:off x="5656459" y="5676046"/>
            <a:ext cx="838835"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自制零件</a:t>
            </a:r>
            <a:endParaRPr sz="1600">
              <a:latin typeface="新宋体"/>
              <a:cs typeface="新宋体"/>
            </a:endParaRPr>
          </a:p>
        </p:txBody>
      </p:sp>
      <p:sp>
        <p:nvSpPr>
          <p:cNvPr id="32" name="object 32"/>
          <p:cNvSpPr txBox="1"/>
          <p:nvPr/>
        </p:nvSpPr>
        <p:spPr>
          <a:xfrm>
            <a:off x="5719705" y="5984061"/>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33" name="object 33"/>
          <p:cNvSpPr/>
          <p:nvPr/>
        </p:nvSpPr>
        <p:spPr>
          <a:xfrm>
            <a:off x="6826631" y="5930646"/>
            <a:ext cx="1224280" cy="864869"/>
          </a:xfrm>
          <a:custGeom>
            <a:avLst/>
            <a:gdLst/>
            <a:ahLst/>
            <a:cxnLst/>
            <a:rect l="l" t="t" r="r" b="b"/>
            <a:pathLst>
              <a:path w="1224279" h="864870">
                <a:moveTo>
                  <a:pt x="144018" y="0"/>
                </a:moveTo>
                <a:lnTo>
                  <a:pt x="101110" y="6470"/>
                </a:lnTo>
                <a:lnTo>
                  <a:pt x="63449" y="24564"/>
                </a:lnTo>
                <a:lnTo>
                  <a:pt x="32917" y="52307"/>
                </a:lnTo>
                <a:lnTo>
                  <a:pt x="11403" y="87723"/>
                </a:lnTo>
                <a:lnTo>
                  <a:pt x="790" y="128837"/>
                </a:lnTo>
                <a:lnTo>
                  <a:pt x="0" y="720852"/>
                </a:lnTo>
                <a:lnTo>
                  <a:pt x="734" y="735620"/>
                </a:lnTo>
                <a:lnTo>
                  <a:pt x="11201" y="776989"/>
                </a:lnTo>
                <a:lnTo>
                  <a:pt x="32592" y="812483"/>
                </a:lnTo>
                <a:lnTo>
                  <a:pt x="63023" y="840218"/>
                </a:lnTo>
                <a:lnTo>
                  <a:pt x="100608" y="858308"/>
                </a:lnTo>
                <a:lnTo>
                  <a:pt x="143461" y="864868"/>
                </a:lnTo>
                <a:lnTo>
                  <a:pt x="1079754" y="864869"/>
                </a:lnTo>
                <a:lnTo>
                  <a:pt x="1094397" y="864135"/>
                </a:lnTo>
                <a:lnTo>
                  <a:pt x="1135569" y="853668"/>
                </a:lnTo>
                <a:lnTo>
                  <a:pt x="1171068" y="832277"/>
                </a:lnTo>
                <a:lnTo>
                  <a:pt x="1198918" y="801846"/>
                </a:lnTo>
                <a:lnTo>
                  <a:pt x="1217144" y="764261"/>
                </a:lnTo>
                <a:lnTo>
                  <a:pt x="1223770" y="721408"/>
                </a:lnTo>
                <a:lnTo>
                  <a:pt x="1223772" y="144017"/>
                </a:lnTo>
                <a:lnTo>
                  <a:pt x="1223028" y="129374"/>
                </a:lnTo>
                <a:lnTo>
                  <a:pt x="1212464" y="88202"/>
                </a:lnTo>
                <a:lnTo>
                  <a:pt x="1190934" y="52703"/>
                </a:lnTo>
                <a:lnTo>
                  <a:pt x="1160414" y="24853"/>
                </a:lnTo>
                <a:lnTo>
                  <a:pt x="1122879" y="6627"/>
                </a:lnTo>
                <a:lnTo>
                  <a:pt x="1080304" y="1"/>
                </a:lnTo>
                <a:lnTo>
                  <a:pt x="144018" y="0"/>
                </a:lnTo>
                <a:close/>
              </a:path>
            </a:pathLst>
          </a:custGeom>
          <a:ln w="9525">
            <a:solidFill>
              <a:srgbClr val="000000"/>
            </a:solidFill>
          </a:ln>
        </p:spPr>
        <p:txBody>
          <a:bodyPr wrap="square" lIns="0" tIns="0" rIns="0" bIns="0" rtlCol="0"/>
          <a:lstStyle/>
          <a:p>
            <a:endParaRPr/>
          </a:p>
        </p:txBody>
      </p:sp>
      <p:sp>
        <p:nvSpPr>
          <p:cNvPr id="34" name="object 34"/>
          <p:cNvSpPr/>
          <p:nvPr/>
        </p:nvSpPr>
        <p:spPr>
          <a:xfrm>
            <a:off x="6826631" y="6225540"/>
            <a:ext cx="1224280" cy="0"/>
          </a:xfrm>
          <a:custGeom>
            <a:avLst/>
            <a:gdLst/>
            <a:ahLst/>
            <a:cxnLst/>
            <a:rect l="l" t="t" r="r" b="b"/>
            <a:pathLst>
              <a:path w="1224279">
                <a:moveTo>
                  <a:pt x="0" y="0"/>
                </a:moveTo>
                <a:lnTo>
                  <a:pt x="1223772" y="0"/>
                </a:lnTo>
              </a:path>
            </a:pathLst>
          </a:custGeom>
          <a:ln w="9525">
            <a:solidFill>
              <a:srgbClr val="000000"/>
            </a:solidFill>
          </a:ln>
        </p:spPr>
        <p:txBody>
          <a:bodyPr wrap="square" lIns="0" tIns="0" rIns="0" bIns="0" rtlCol="0"/>
          <a:lstStyle/>
          <a:p>
            <a:endParaRPr/>
          </a:p>
        </p:txBody>
      </p:sp>
      <p:sp>
        <p:nvSpPr>
          <p:cNvPr id="35" name="object 35"/>
          <p:cNvSpPr txBox="1"/>
          <p:nvPr/>
        </p:nvSpPr>
        <p:spPr>
          <a:xfrm>
            <a:off x="7223131" y="5674522"/>
            <a:ext cx="431165" cy="229235"/>
          </a:xfrm>
          <a:prstGeom prst="rect">
            <a:avLst/>
          </a:prstGeom>
        </p:spPr>
        <p:txBody>
          <a:bodyPr vert="horz" wrap="square" lIns="0" tIns="0" rIns="0" bIns="0" rtlCol="0">
            <a:spAutoFit/>
          </a:bodyPr>
          <a:lstStyle/>
          <a:p>
            <a:pPr marL="12700">
              <a:lnSpc>
                <a:spcPct val="100000"/>
              </a:lnSpc>
            </a:pPr>
            <a:r>
              <a:rPr sz="1600" b="1" spc="-15" dirty="0">
                <a:latin typeface="新宋体"/>
                <a:cs typeface="新宋体"/>
              </a:rPr>
              <a:t>毛坯</a:t>
            </a:r>
            <a:endParaRPr sz="1600">
              <a:latin typeface="新宋体"/>
              <a:cs typeface="新宋体"/>
            </a:endParaRPr>
          </a:p>
        </p:txBody>
      </p:sp>
      <p:sp>
        <p:nvSpPr>
          <p:cNvPr id="36" name="object 36"/>
          <p:cNvSpPr txBox="1"/>
          <p:nvPr/>
        </p:nvSpPr>
        <p:spPr>
          <a:xfrm>
            <a:off x="7070731" y="5982537"/>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37" name="object 37"/>
          <p:cNvSpPr/>
          <p:nvPr/>
        </p:nvSpPr>
        <p:spPr>
          <a:xfrm>
            <a:off x="8172336" y="5917691"/>
            <a:ext cx="1224915" cy="866140"/>
          </a:xfrm>
          <a:custGeom>
            <a:avLst/>
            <a:gdLst/>
            <a:ahLst/>
            <a:cxnLst/>
            <a:rect l="l" t="t" r="r" b="b"/>
            <a:pathLst>
              <a:path w="1224915" h="866140">
                <a:moveTo>
                  <a:pt x="144779" y="0"/>
                </a:moveTo>
                <a:lnTo>
                  <a:pt x="102017" y="6409"/>
                </a:lnTo>
                <a:lnTo>
                  <a:pt x="64335" y="24359"/>
                </a:lnTo>
                <a:lnTo>
                  <a:pt x="33649" y="51937"/>
                </a:lnTo>
                <a:lnTo>
                  <a:pt x="11874" y="87226"/>
                </a:lnTo>
                <a:lnTo>
                  <a:pt x="924" y="128312"/>
                </a:lnTo>
                <a:lnTo>
                  <a:pt x="0" y="720852"/>
                </a:lnTo>
                <a:lnTo>
                  <a:pt x="735" y="735552"/>
                </a:lnTo>
                <a:lnTo>
                  <a:pt x="11204" y="776834"/>
                </a:lnTo>
                <a:lnTo>
                  <a:pt x="32577" y="812396"/>
                </a:lnTo>
                <a:lnTo>
                  <a:pt x="62937" y="840325"/>
                </a:lnTo>
                <a:lnTo>
                  <a:pt x="100372" y="858704"/>
                </a:lnTo>
                <a:lnTo>
                  <a:pt x="142965" y="865620"/>
                </a:lnTo>
                <a:lnTo>
                  <a:pt x="1079753" y="865632"/>
                </a:lnTo>
                <a:lnTo>
                  <a:pt x="1094454" y="864896"/>
                </a:lnTo>
                <a:lnTo>
                  <a:pt x="1135736" y="854427"/>
                </a:lnTo>
                <a:lnTo>
                  <a:pt x="1171298" y="833054"/>
                </a:lnTo>
                <a:lnTo>
                  <a:pt x="1199227" y="802694"/>
                </a:lnTo>
                <a:lnTo>
                  <a:pt x="1217606" y="765259"/>
                </a:lnTo>
                <a:lnTo>
                  <a:pt x="1224522" y="722666"/>
                </a:lnTo>
                <a:lnTo>
                  <a:pt x="1224533" y="144779"/>
                </a:lnTo>
                <a:lnTo>
                  <a:pt x="1223798" y="130079"/>
                </a:lnTo>
                <a:lnTo>
                  <a:pt x="1213329" y="88797"/>
                </a:lnTo>
                <a:lnTo>
                  <a:pt x="1191956" y="53235"/>
                </a:lnTo>
                <a:lnTo>
                  <a:pt x="1161596" y="25306"/>
                </a:lnTo>
                <a:lnTo>
                  <a:pt x="1124161" y="6927"/>
                </a:lnTo>
                <a:lnTo>
                  <a:pt x="1081568" y="11"/>
                </a:lnTo>
                <a:lnTo>
                  <a:pt x="144779"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8172336" y="6213347"/>
            <a:ext cx="1224915" cy="0"/>
          </a:xfrm>
          <a:custGeom>
            <a:avLst/>
            <a:gdLst/>
            <a:ahLst/>
            <a:cxnLst/>
            <a:rect l="l" t="t" r="r" b="b"/>
            <a:pathLst>
              <a:path w="1224915">
                <a:moveTo>
                  <a:pt x="0" y="0"/>
                </a:moveTo>
                <a:lnTo>
                  <a:pt x="1224534" y="0"/>
                </a:lnTo>
              </a:path>
            </a:pathLst>
          </a:custGeom>
          <a:ln w="9525">
            <a:solidFill>
              <a:srgbClr val="000000"/>
            </a:solidFill>
          </a:ln>
        </p:spPr>
        <p:txBody>
          <a:bodyPr wrap="square" lIns="0" tIns="0" rIns="0" bIns="0" rtlCol="0"/>
          <a:lstStyle/>
          <a:p>
            <a:endParaRPr/>
          </a:p>
        </p:txBody>
      </p:sp>
      <p:sp>
        <p:nvSpPr>
          <p:cNvPr id="39" name="object 39"/>
          <p:cNvSpPr txBox="1"/>
          <p:nvPr/>
        </p:nvSpPr>
        <p:spPr>
          <a:xfrm>
            <a:off x="8468239" y="5662330"/>
            <a:ext cx="635000"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外购件</a:t>
            </a:r>
            <a:endParaRPr sz="1600">
              <a:latin typeface="新宋体"/>
              <a:cs typeface="新宋体"/>
            </a:endParaRPr>
          </a:p>
        </p:txBody>
      </p:sp>
      <p:sp>
        <p:nvSpPr>
          <p:cNvPr id="40" name="object 40"/>
          <p:cNvSpPr txBox="1"/>
          <p:nvPr/>
        </p:nvSpPr>
        <p:spPr>
          <a:xfrm>
            <a:off x="8417185" y="5969583"/>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41" name="object 41"/>
          <p:cNvSpPr/>
          <p:nvPr/>
        </p:nvSpPr>
        <p:spPr>
          <a:xfrm>
            <a:off x="5344217" y="4976621"/>
            <a:ext cx="114300" cy="117475"/>
          </a:xfrm>
          <a:custGeom>
            <a:avLst/>
            <a:gdLst/>
            <a:ahLst/>
            <a:cxnLst/>
            <a:rect l="l" t="t" r="r" b="b"/>
            <a:pathLst>
              <a:path w="114300" h="117475">
                <a:moveTo>
                  <a:pt x="113751" y="63321"/>
                </a:moveTo>
                <a:lnTo>
                  <a:pt x="100204" y="21701"/>
                </a:lnTo>
                <a:lnTo>
                  <a:pt x="66590" y="904"/>
                </a:lnTo>
                <a:lnTo>
                  <a:pt x="56723" y="0"/>
                </a:lnTo>
                <a:lnTo>
                  <a:pt x="42490" y="1822"/>
                </a:lnTo>
                <a:lnTo>
                  <a:pt x="9657" y="25558"/>
                </a:lnTo>
                <a:lnTo>
                  <a:pt x="0" y="52093"/>
                </a:lnTo>
                <a:lnTo>
                  <a:pt x="1351" y="68548"/>
                </a:lnTo>
                <a:lnTo>
                  <a:pt x="21149" y="105505"/>
                </a:lnTo>
                <a:lnTo>
                  <a:pt x="44113" y="117430"/>
                </a:lnTo>
                <a:lnTo>
                  <a:pt x="61125" y="116493"/>
                </a:lnTo>
                <a:lnTo>
                  <a:pt x="98773" y="98052"/>
                </a:lnTo>
                <a:lnTo>
                  <a:pt x="113751" y="63321"/>
                </a:lnTo>
                <a:close/>
              </a:path>
            </a:pathLst>
          </a:custGeom>
          <a:solidFill>
            <a:srgbClr val="00CC99"/>
          </a:solidFill>
        </p:spPr>
        <p:txBody>
          <a:bodyPr wrap="square" lIns="0" tIns="0" rIns="0" bIns="0" rtlCol="0"/>
          <a:lstStyle/>
          <a:p>
            <a:endParaRPr/>
          </a:p>
        </p:txBody>
      </p:sp>
      <p:sp>
        <p:nvSpPr>
          <p:cNvPr id="42" name="object 42"/>
          <p:cNvSpPr/>
          <p:nvPr/>
        </p:nvSpPr>
        <p:spPr>
          <a:xfrm>
            <a:off x="5344217" y="4976621"/>
            <a:ext cx="114300" cy="117475"/>
          </a:xfrm>
          <a:custGeom>
            <a:avLst/>
            <a:gdLst/>
            <a:ahLst/>
            <a:cxnLst/>
            <a:rect l="l" t="t" r="r" b="b"/>
            <a:pathLst>
              <a:path w="114300" h="117475">
                <a:moveTo>
                  <a:pt x="56723" y="0"/>
                </a:moveTo>
                <a:lnTo>
                  <a:pt x="18556" y="15053"/>
                </a:lnTo>
                <a:lnTo>
                  <a:pt x="0" y="52093"/>
                </a:lnTo>
                <a:lnTo>
                  <a:pt x="1351" y="68548"/>
                </a:lnTo>
                <a:lnTo>
                  <a:pt x="21149" y="105505"/>
                </a:lnTo>
                <a:lnTo>
                  <a:pt x="44113" y="117430"/>
                </a:lnTo>
                <a:lnTo>
                  <a:pt x="61125" y="116493"/>
                </a:lnTo>
                <a:lnTo>
                  <a:pt x="98773" y="98052"/>
                </a:lnTo>
                <a:lnTo>
                  <a:pt x="113751" y="63321"/>
                </a:lnTo>
                <a:lnTo>
                  <a:pt x="112146" y="47683"/>
                </a:lnTo>
                <a:lnTo>
                  <a:pt x="90684" y="12015"/>
                </a:lnTo>
                <a:lnTo>
                  <a:pt x="56723" y="0"/>
                </a:lnTo>
                <a:close/>
              </a:path>
            </a:pathLst>
          </a:custGeom>
          <a:ln w="9525">
            <a:solidFill>
              <a:srgbClr val="000000"/>
            </a:solidFill>
          </a:ln>
        </p:spPr>
        <p:txBody>
          <a:bodyPr wrap="square" lIns="0" tIns="0" rIns="0" bIns="0" rtlCol="0"/>
          <a:lstStyle/>
          <a:p>
            <a:endParaRPr/>
          </a:p>
        </p:txBody>
      </p:sp>
      <p:sp>
        <p:nvSpPr>
          <p:cNvPr id="43" name="object 43"/>
          <p:cNvSpPr/>
          <p:nvPr/>
        </p:nvSpPr>
        <p:spPr>
          <a:xfrm>
            <a:off x="5010035" y="5097017"/>
            <a:ext cx="782955" cy="0"/>
          </a:xfrm>
          <a:custGeom>
            <a:avLst/>
            <a:gdLst/>
            <a:ahLst/>
            <a:cxnLst/>
            <a:rect l="l" t="t" r="r" b="b"/>
            <a:pathLst>
              <a:path w="782954">
                <a:moveTo>
                  <a:pt x="0" y="0"/>
                </a:moveTo>
                <a:lnTo>
                  <a:pt x="782574" y="0"/>
                </a:lnTo>
              </a:path>
            </a:pathLst>
          </a:custGeom>
          <a:ln w="9525">
            <a:solidFill>
              <a:srgbClr val="000000"/>
            </a:solidFill>
          </a:ln>
        </p:spPr>
        <p:txBody>
          <a:bodyPr wrap="square" lIns="0" tIns="0" rIns="0" bIns="0" rtlCol="0"/>
          <a:lstStyle/>
          <a:p>
            <a:endParaRPr/>
          </a:p>
        </p:txBody>
      </p:sp>
      <p:sp>
        <p:nvSpPr>
          <p:cNvPr id="44" name="object 44"/>
          <p:cNvSpPr/>
          <p:nvPr/>
        </p:nvSpPr>
        <p:spPr>
          <a:xfrm>
            <a:off x="5400941" y="4566665"/>
            <a:ext cx="0" cy="424815"/>
          </a:xfrm>
          <a:custGeom>
            <a:avLst/>
            <a:gdLst/>
            <a:ahLst/>
            <a:cxnLst/>
            <a:rect l="l" t="t" r="r" b="b"/>
            <a:pathLst>
              <a:path h="424814">
                <a:moveTo>
                  <a:pt x="0" y="0"/>
                </a:moveTo>
                <a:lnTo>
                  <a:pt x="0" y="424433"/>
                </a:lnTo>
              </a:path>
            </a:pathLst>
          </a:custGeom>
          <a:ln w="9525">
            <a:solidFill>
              <a:srgbClr val="000000"/>
            </a:solidFill>
          </a:ln>
        </p:spPr>
        <p:txBody>
          <a:bodyPr wrap="square" lIns="0" tIns="0" rIns="0" bIns="0" rtlCol="0"/>
          <a:lstStyle/>
          <a:p>
            <a:endParaRPr/>
          </a:p>
        </p:txBody>
      </p:sp>
      <p:sp>
        <p:nvSpPr>
          <p:cNvPr id="45" name="object 45"/>
          <p:cNvSpPr/>
          <p:nvPr/>
        </p:nvSpPr>
        <p:spPr>
          <a:xfrm>
            <a:off x="3346589" y="5109971"/>
            <a:ext cx="1855470" cy="570230"/>
          </a:xfrm>
          <a:custGeom>
            <a:avLst/>
            <a:gdLst/>
            <a:ahLst/>
            <a:cxnLst/>
            <a:rect l="l" t="t" r="r" b="b"/>
            <a:pathLst>
              <a:path w="1855470" h="570229">
                <a:moveTo>
                  <a:pt x="1855469" y="0"/>
                </a:moveTo>
                <a:lnTo>
                  <a:pt x="1855469" y="250697"/>
                </a:lnTo>
                <a:lnTo>
                  <a:pt x="0" y="250698"/>
                </a:lnTo>
                <a:lnTo>
                  <a:pt x="0" y="569976"/>
                </a:lnTo>
              </a:path>
            </a:pathLst>
          </a:custGeom>
          <a:ln w="9525">
            <a:solidFill>
              <a:srgbClr val="000000"/>
            </a:solidFill>
          </a:ln>
        </p:spPr>
        <p:txBody>
          <a:bodyPr wrap="square" lIns="0" tIns="0" rIns="0" bIns="0" rtlCol="0"/>
          <a:lstStyle/>
          <a:p>
            <a:endParaRPr/>
          </a:p>
        </p:txBody>
      </p:sp>
      <p:sp>
        <p:nvSpPr>
          <p:cNvPr id="46" name="object 46"/>
          <p:cNvSpPr/>
          <p:nvPr/>
        </p:nvSpPr>
        <p:spPr>
          <a:xfrm>
            <a:off x="4659515" y="5109971"/>
            <a:ext cx="676275" cy="570230"/>
          </a:xfrm>
          <a:custGeom>
            <a:avLst/>
            <a:gdLst/>
            <a:ahLst/>
            <a:cxnLst/>
            <a:rect l="l" t="t" r="r" b="b"/>
            <a:pathLst>
              <a:path w="676275" h="570229">
                <a:moveTo>
                  <a:pt x="675893" y="0"/>
                </a:moveTo>
                <a:lnTo>
                  <a:pt x="675893" y="357378"/>
                </a:lnTo>
                <a:lnTo>
                  <a:pt x="0" y="357378"/>
                </a:lnTo>
                <a:lnTo>
                  <a:pt x="0" y="569976"/>
                </a:lnTo>
              </a:path>
            </a:pathLst>
          </a:custGeom>
          <a:ln w="9525">
            <a:solidFill>
              <a:srgbClr val="000000"/>
            </a:solidFill>
          </a:ln>
        </p:spPr>
        <p:txBody>
          <a:bodyPr wrap="square" lIns="0" tIns="0" rIns="0" bIns="0" rtlCol="0"/>
          <a:lstStyle/>
          <a:p>
            <a:endParaRPr/>
          </a:p>
        </p:txBody>
      </p:sp>
      <p:sp>
        <p:nvSpPr>
          <p:cNvPr id="47" name="object 47"/>
          <p:cNvSpPr/>
          <p:nvPr/>
        </p:nvSpPr>
        <p:spPr>
          <a:xfrm>
            <a:off x="5467235" y="5122926"/>
            <a:ext cx="558165" cy="582295"/>
          </a:xfrm>
          <a:custGeom>
            <a:avLst/>
            <a:gdLst/>
            <a:ahLst/>
            <a:cxnLst/>
            <a:rect l="l" t="t" r="r" b="b"/>
            <a:pathLst>
              <a:path w="558164" h="582295">
                <a:moveTo>
                  <a:pt x="0" y="0"/>
                </a:moveTo>
                <a:lnTo>
                  <a:pt x="0" y="358140"/>
                </a:lnTo>
                <a:lnTo>
                  <a:pt x="557784" y="358140"/>
                </a:lnTo>
                <a:lnTo>
                  <a:pt x="557784" y="582168"/>
                </a:lnTo>
              </a:path>
            </a:pathLst>
          </a:custGeom>
          <a:ln w="9525">
            <a:solidFill>
              <a:srgbClr val="000000"/>
            </a:solidFill>
          </a:ln>
        </p:spPr>
        <p:txBody>
          <a:bodyPr wrap="square" lIns="0" tIns="0" rIns="0" bIns="0" rtlCol="0"/>
          <a:lstStyle/>
          <a:p>
            <a:endParaRPr/>
          </a:p>
        </p:txBody>
      </p:sp>
      <p:sp>
        <p:nvSpPr>
          <p:cNvPr id="48" name="object 48"/>
          <p:cNvSpPr/>
          <p:nvPr/>
        </p:nvSpPr>
        <p:spPr>
          <a:xfrm>
            <a:off x="5586869" y="5109971"/>
            <a:ext cx="1841500" cy="570230"/>
          </a:xfrm>
          <a:custGeom>
            <a:avLst/>
            <a:gdLst/>
            <a:ahLst/>
            <a:cxnLst/>
            <a:rect l="l" t="t" r="r" b="b"/>
            <a:pathLst>
              <a:path w="1841500" h="570229">
                <a:moveTo>
                  <a:pt x="0" y="0"/>
                </a:moveTo>
                <a:lnTo>
                  <a:pt x="0" y="277368"/>
                </a:lnTo>
                <a:lnTo>
                  <a:pt x="1840992" y="277367"/>
                </a:lnTo>
                <a:lnTo>
                  <a:pt x="1840992" y="569976"/>
                </a:lnTo>
              </a:path>
            </a:pathLst>
          </a:custGeom>
          <a:ln w="9524">
            <a:solidFill>
              <a:srgbClr val="000000"/>
            </a:solidFill>
          </a:ln>
        </p:spPr>
        <p:txBody>
          <a:bodyPr wrap="square" lIns="0" tIns="0" rIns="0" bIns="0" rtlCol="0"/>
          <a:lstStyle/>
          <a:p>
            <a:endParaRPr/>
          </a:p>
        </p:txBody>
      </p:sp>
      <p:sp>
        <p:nvSpPr>
          <p:cNvPr id="49" name="object 49"/>
          <p:cNvSpPr/>
          <p:nvPr/>
        </p:nvSpPr>
        <p:spPr>
          <a:xfrm>
            <a:off x="5705741" y="5108447"/>
            <a:ext cx="3088005" cy="571500"/>
          </a:xfrm>
          <a:custGeom>
            <a:avLst/>
            <a:gdLst/>
            <a:ahLst/>
            <a:cxnLst/>
            <a:rect l="l" t="t" r="r" b="b"/>
            <a:pathLst>
              <a:path w="3088004" h="571500">
                <a:moveTo>
                  <a:pt x="0" y="0"/>
                </a:moveTo>
                <a:lnTo>
                  <a:pt x="0" y="187452"/>
                </a:lnTo>
                <a:lnTo>
                  <a:pt x="3087624" y="187451"/>
                </a:lnTo>
                <a:lnTo>
                  <a:pt x="3087624" y="571499"/>
                </a:lnTo>
              </a:path>
            </a:pathLst>
          </a:custGeom>
          <a:ln w="9524">
            <a:solidFill>
              <a:srgbClr val="000000"/>
            </a:solidFill>
          </a:ln>
        </p:spPr>
        <p:txBody>
          <a:bodyPr wrap="square" lIns="0" tIns="0" rIns="0" bIns="0" rtlCol="0"/>
          <a:lstStyle/>
          <a:p>
            <a:endParaRPr/>
          </a:p>
        </p:txBody>
      </p:sp>
      <p:sp>
        <p:nvSpPr>
          <p:cNvPr id="50" name="object 50"/>
          <p:cNvSpPr txBox="1"/>
          <p:nvPr/>
        </p:nvSpPr>
        <p:spPr>
          <a:xfrm>
            <a:off x="6852037" y="6390969"/>
            <a:ext cx="1210310" cy="212725"/>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材料需求属性</a:t>
            </a:r>
            <a:r>
              <a:rPr sz="1400" b="1" spc="-5" dirty="0">
                <a:solidFill>
                  <a:srgbClr val="FF0000"/>
                </a:solidFill>
                <a:latin typeface="Times New Roman"/>
                <a:cs typeface="Times New Roman"/>
              </a:rPr>
              <a:t>)</a:t>
            </a:r>
            <a:endParaRPr sz="1400">
              <a:latin typeface="Times New Roman"/>
              <a:cs typeface="Times New Roman"/>
            </a:endParaRPr>
          </a:p>
        </p:txBody>
      </p:sp>
      <p:sp>
        <p:nvSpPr>
          <p:cNvPr id="51" name="object 51"/>
          <p:cNvSpPr txBox="1"/>
          <p:nvPr/>
        </p:nvSpPr>
        <p:spPr>
          <a:xfrm>
            <a:off x="8168026" y="6276665"/>
            <a:ext cx="1071880" cy="425450"/>
          </a:xfrm>
          <a:prstGeom prst="rect">
            <a:avLst/>
          </a:prstGeom>
        </p:spPr>
        <p:txBody>
          <a:bodyPr vert="horz" wrap="square" lIns="0" tIns="0" rIns="0" bIns="0" rtlCol="0">
            <a:spAutoFit/>
          </a:bodyPr>
          <a:lstStyle/>
          <a:p>
            <a:pPr marL="12700" marR="5080" indent="-635">
              <a:lnSpc>
                <a:spcPct val="100000"/>
              </a:lnSpc>
            </a:pPr>
            <a:r>
              <a:rPr sz="1400" b="1" spc="-10" dirty="0">
                <a:solidFill>
                  <a:srgbClr val="FF0000"/>
                </a:solidFill>
                <a:latin typeface="Times New Roman"/>
                <a:cs typeface="Times New Roman"/>
              </a:rPr>
              <a:t>(</a:t>
            </a:r>
            <a:r>
              <a:rPr sz="1400" b="1" spc="-5" dirty="0">
                <a:solidFill>
                  <a:srgbClr val="FF0000"/>
                </a:solidFill>
                <a:latin typeface="新宋体"/>
                <a:cs typeface="新宋体"/>
              </a:rPr>
              <a:t>外购</a:t>
            </a:r>
            <a:r>
              <a:rPr sz="1400" b="1" spc="-10" dirty="0">
                <a:solidFill>
                  <a:srgbClr val="FF0000"/>
                </a:solidFill>
                <a:latin typeface="Times New Roman"/>
                <a:cs typeface="Times New Roman"/>
              </a:rPr>
              <a:t>/</a:t>
            </a:r>
            <a:r>
              <a:rPr sz="1400" b="1" spc="-10" dirty="0">
                <a:solidFill>
                  <a:srgbClr val="FF0000"/>
                </a:solidFill>
                <a:latin typeface="新宋体"/>
                <a:cs typeface="新宋体"/>
              </a:rPr>
              <a:t>库</a:t>
            </a:r>
            <a:r>
              <a:rPr sz="1400" b="1" spc="-5" dirty="0">
                <a:solidFill>
                  <a:srgbClr val="FF0000"/>
                </a:solidFill>
                <a:latin typeface="新宋体"/>
                <a:cs typeface="新宋体"/>
              </a:rPr>
              <a:t>存</a:t>
            </a:r>
            <a:r>
              <a:rPr sz="1400" b="1" spc="-10" dirty="0">
                <a:solidFill>
                  <a:srgbClr val="FF0000"/>
                </a:solidFill>
                <a:latin typeface="Times New Roman"/>
                <a:cs typeface="Times New Roman"/>
              </a:rPr>
              <a:t>/</a:t>
            </a:r>
            <a:r>
              <a:rPr sz="1400" b="1" spc="-10" dirty="0">
                <a:solidFill>
                  <a:srgbClr val="FF0000"/>
                </a:solidFill>
                <a:latin typeface="新宋体"/>
                <a:cs typeface="新宋体"/>
              </a:rPr>
              <a:t>成 本等属</a:t>
            </a:r>
            <a:r>
              <a:rPr sz="1400" b="1" spc="-5" dirty="0">
                <a:solidFill>
                  <a:srgbClr val="FF0000"/>
                </a:solidFill>
                <a:latin typeface="新宋体"/>
                <a:cs typeface="新宋体"/>
              </a:rPr>
              <a:t>性</a:t>
            </a:r>
            <a:r>
              <a:rPr sz="1400" b="1" spc="-5" dirty="0">
                <a:solidFill>
                  <a:srgbClr val="FF0000"/>
                </a:solidFill>
                <a:latin typeface="Times New Roman"/>
                <a:cs typeface="Times New Roman"/>
              </a:rPr>
              <a:t>)</a:t>
            </a:r>
            <a:endParaRPr sz="1400">
              <a:latin typeface="Times New Roman"/>
              <a:cs typeface="Times New Roman"/>
            </a:endParaRPr>
          </a:p>
        </p:txBody>
      </p:sp>
      <p:sp>
        <p:nvSpPr>
          <p:cNvPr id="52" name="object 52"/>
          <p:cNvSpPr txBox="1"/>
          <p:nvPr/>
        </p:nvSpPr>
        <p:spPr>
          <a:xfrm>
            <a:off x="5492656" y="6390969"/>
            <a:ext cx="1210310" cy="212725"/>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自制工艺属性</a:t>
            </a:r>
            <a:r>
              <a:rPr sz="1400" b="1" spc="-5" dirty="0">
                <a:solidFill>
                  <a:srgbClr val="FF0000"/>
                </a:solidFill>
                <a:latin typeface="Times New Roman"/>
                <a:cs typeface="Times New Roman"/>
              </a:rPr>
              <a:t>)</a:t>
            </a:r>
            <a:endParaRPr sz="1400">
              <a:latin typeface="Times New Roman"/>
              <a:cs typeface="Times New Roman"/>
            </a:endParaRPr>
          </a:p>
        </p:txBody>
      </p:sp>
      <p:sp>
        <p:nvSpPr>
          <p:cNvPr id="53" name="object 53"/>
          <p:cNvSpPr txBox="1"/>
          <p:nvPr/>
        </p:nvSpPr>
        <p:spPr>
          <a:xfrm>
            <a:off x="4082958" y="6390969"/>
            <a:ext cx="1210310" cy="212725"/>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装配工艺属性</a:t>
            </a:r>
            <a:r>
              <a:rPr sz="1400" b="1" spc="-5" dirty="0">
                <a:solidFill>
                  <a:srgbClr val="FF0000"/>
                </a:solidFill>
                <a:latin typeface="Times New Roman"/>
                <a:cs typeface="Times New Roman"/>
              </a:rPr>
              <a:t>)</a:t>
            </a:r>
            <a:endParaRPr sz="1400">
              <a:latin typeface="Times New Roman"/>
              <a:cs typeface="Times New Roman"/>
            </a:endParaRPr>
          </a:p>
        </p:txBody>
      </p:sp>
      <p:sp>
        <p:nvSpPr>
          <p:cNvPr id="54" name="object 54"/>
          <p:cNvSpPr txBox="1"/>
          <p:nvPr/>
        </p:nvSpPr>
        <p:spPr>
          <a:xfrm>
            <a:off x="2716706" y="6390969"/>
            <a:ext cx="1210310" cy="212725"/>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产品销售属性</a:t>
            </a:r>
            <a:r>
              <a:rPr sz="1400" b="1" spc="-5" dirty="0">
                <a:solidFill>
                  <a:srgbClr val="FF0000"/>
                </a:solidFill>
                <a:latin typeface="Times New Roman"/>
                <a:cs typeface="Times New Roman"/>
              </a:rPr>
              <a:t>)</a:t>
            </a:r>
            <a:endParaRPr sz="1400">
              <a:latin typeface="Times New Roman"/>
              <a:cs typeface="Times New Roman"/>
            </a:endParaRPr>
          </a:p>
        </p:txBody>
      </p:sp>
      <p:sp>
        <p:nvSpPr>
          <p:cNvPr id="55" name="object 55"/>
          <p:cNvSpPr/>
          <p:nvPr/>
        </p:nvSpPr>
        <p:spPr>
          <a:xfrm>
            <a:off x="1334909" y="5923026"/>
            <a:ext cx="1224915" cy="864869"/>
          </a:xfrm>
          <a:custGeom>
            <a:avLst/>
            <a:gdLst/>
            <a:ahLst/>
            <a:cxnLst/>
            <a:rect l="l" t="t" r="r" b="b"/>
            <a:pathLst>
              <a:path w="1224914" h="864870">
                <a:moveTo>
                  <a:pt x="144779" y="0"/>
                </a:moveTo>
                <a:lnTo>
                  <a:pt x="101910" y="6372"/>
                </a:lnTo>
                <a:lnTo>
                  <a:pt x="64153" y="24242"/>
                </a:lnTo>
                <a:lnTo>
                  <a:pt x="33440" y="51739"/>
                </a:lnTo>
                <a:lnTo>
                  <a:pt x="11699" y="86992"/>
                </a:lnTo>
                <a:lnTo>
                  <a:pt x="861" y="128132"/>
                </a:lnTo>
                <a:lnTo>
                  <a:pt x="0" y="720852"/>
                </a:lnTo>
                <a:lnTo>
                  <a:pt x="739" y="735457"/>
                </a:lnTo>
                <a:lnTo>
                  <a:pt x="11261" y="776531"/>
                </a:lnTo>
                <a:lnTo>
                  <a:pt x="32738" y="811969"/>
                </a:lnTo>
                <a:lnTo>
                  <a:pt x="63238" y="839810"/>
                </a:lnTo>
                <a:lnTo>
                  <a:pt x="100833" y="858095"/>
                </a:lnTo>
                <a:lnTo>
                  <a:pt x="143591" y="864865"/>
                </a:lnTo>
                <a:lnTo>
                  <a:pt x="1079754" y="864869"/>
                </a:lnTo>
                <a:lnTo>
                  <a:pt x="1094492" y="864130"/>
                </a:lnTo>
                <a:lnTo>
                  <a:pt x="1135872" y="853619"/>
                </a:lnTo>
                <a:lnTo>
                  <a:pt x="1171495" y="832194"/>
                </a:lnTo>
                <a:lnTo>
                  <a:pt x="1199433" y="801814"/>
                </a:lnTo>
                <a:lnTo>
                  <a:pt x="1217754" y="764439"/>
                </a:lnTo>
                <a:lnTo>
                  <a:pt x="1224529" y="722028"/>
                </a:lnTo>
                <a:lnTo>
                  <a:pt x="1224533" y="144017"/>
                </a:lnTo>
                <a:lnTo>
                  <a:pt x="1223794" y="129287"/>
                </a:lnTo>
                <a:lnTo>
                  <a:pt x="1213272" y="88017"/>
                </a:lnTo>
                <a:lnTo>
                  <a:pt x="1191795" y="52583"/>
                </a:lnTo>
                <a:lnTo>
                  <a:pt x="1161295" y="24856"/>
                </a:lnTo>
                <a:lnTo>
                  <a:pt x="1123700" y="6706"/>
                </a:lnTo>
                <a:lnTo>
                  <a:pt x="1080942" y="4"/>
                </a:lnTo>
                <a:lnTo>
                  <a:pt x="144779" y="0"/>
                </a:lnTo>
                <a:close/>
              </a:path>
            </a:pathLst>
          </a:custGeom>
          <a:ln w="9525">
            <a:solidFill>
              <a:srgbClr val="000000"/>
            </a:solidFill>
          </a:ln>
        </p:spPr>
        <p:txBody>
          <a:bodyPr wrap="square" lIns="0" tIns="0" rIns="0" bIns="0" rtlCol="0"/>
          <a:lstStyle/>
          <a:p>
            <a:endParaRPr/>
          </a:p>
        </p:txBody>
      </p:sp>
      <p:sp>
        <p:nvSpPr>
          <p:cNvPr id="56" name="object 56"/>
          <p:cNvSpPr/>
          <p:nvPr/>
        </p:nvSpPr>
        <p:spPr>
          <a:xfrm>
            <a:off x="1334909" y="6217920"/>
            <a:ext cx="1224915" cy="0"/>
          </a:xfrm>
          <a:custGeom>
            <a:avLst/>
            <a:gdLst/>
            <a:ahLst/>
            <a:cxnLst/>
            <a:rect l="l" t="t" r="r" b="b"/>
            <a:pathLst>
              <a:path w="1224914">
                <a:moveTo>
                  <a:pt x="0" y="0"/>
                </a:moveTo>
                <a:lnTo>
                  <a:pt x="1224534" y="0"/>
                </a:lnTo>
              </a:path>
            </a:pathLst>
          </a:custGeom>
          <a:ln w="9525">
            <a:solidFill>
              <a:srgbClr val="000000"/>
            </a:solidFill>
          </a:ln>
        </p:spPr>
        <p:txBody>
          <a:bodyPr wrap="square" lIns="0" tIns="0" rIns="0" bIns="0" rtlCol="0"/>
          <a:lstStyle/>
          <a:p>
            <a:endParaRPr/>
          </a:p>
        </p:txBody>
      </p:sp>
      <p:sp>
        <p:nvSpPr>
          <p:cNvPr id="57" name="object 57"/>
          <p:cNvSpPr txBox="1"/>
          <p:nvPr/>
        </p:nvSpPr>
        <p:spPr>
          <a:xfrm>
            <a:off x="1568329" y="5658520"/>
            <a:ext cx="635000"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原材料</a:t>
            </a:r>
            <a:endParaRPr sz="1600">
              <a:latin typeface="新宋体"/>
              <a:cs typeface="新宋体"/>
            </a:endParaRPr>
          </a:p>
        </p:txBody>
      </p:sp>
      <p:sp>
        <p:nvSpPr>
          <p:cNvPr id="58" name="object 58"/>
          <p:cNvSpPr txBox="1"/>
          <p:nvPr/>
        </p:nvSpPr>
        <p:spPr>
          <a:xfrm>
            <a:off x="1530229" y="5966535"/>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物料代码</a:t>
            </a:r>
            <a:endParaRPr sz="1400">
              <a:latin typeface="新宋体"/>
              <a:cs typeface="新宋体"/>
            </a:endParaRPr>
          </a:p>
        </p:txBody>
      </p:sp>
      <p:sp>
        <p:nvSpPr>
          <p:cNvPr id="59" name="object 59"/>
          <p:cNvSpPr/>
          <p:nvPr/>
        </p:nvSpPr>
        <p:spPr>
          <a:xfrm>
            <a:off x="1853069" y="5108447"/>
            <a:ext cx="3248025" cy="542925"/>
          </a:xfrm>
          <a:custGeom>
            <a:avLst/>
            <a:gdLst/>
            <a:ahLst/>
            <a:cxnLst/>
            <a:rect l="l" t="t" r="r" b="b"/>
            <a:pathLst>
              <a:path w="3248025" h="542925">
                <a:moveTo>
                  <a:pt x="3247644" y="0"/>
                </a:moveTo>
                <a:lnTo>
                  <a:pt x="3247644" y="158496"/>
                </a:lnTo>
                <a:lnTo>
                  <a:pt x="0" y="158496"/>
                </a:lnTo>
                <a:lnTo>
                  <a:pt x="0" y="542544"/>
                </a:lnTo>
              </a:path>
            </a:pathLst>
          </a:custGeom>
          <a:ln w="9525">
            <a:solidFill>
              <a:srgbClr val="000000"/>
            </a:solidFill>
          </a:ln>
        </p:spPr>
        <p:txBody>
          <a:bodyPr wrap="square" lIns="0" tIns="0" rIns="0" bIns="0" rtlCol="0"/>
          <a:lstStyle/>
          <a:p>
            <a:endParaRPr/>
          </a:p>
        </p:txBody>
      </p:sp>
      <p:sp>
        <p:nvSpPr>
          <p:cNvPr id="60" name="object 60"/>
          <p:cNvSpPr txBox="1"/>
          <p:nvPr/>
        </p:nvSpPr>
        <p:spPr>
          <a:xfrm>
            <a:off x="1357255" y="6262191"/>
            <a:ext cx="1202055" cy="638810"/>
          </a:xfrm>
          <a:prstGeom prst="rect">
            <a:avLst/>
          </a:prstGeom>
        </p:spPr>
        <p:txBody>
          <a:bodyPr vert="horz" wrap="square" lIns="0" tIns="0" rIns="0" bIns="0" rtlCol="0">
            <a:spAutoFit/>
          </a:bodyPr>
          <a:lstStyle/>
          <a:p>
            <a:pPr marL="12700" marR="5080" indent="-635">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材料特征属</a:t>
            </a:r>
            <a:r>
              <a:rPr sz="1400" b="1" spc="-5" dirty="0">
                <a:solidFill>
                  <a:srgbClr val="FF0000"/>
                </a:solidFill>
                <a:latin typeface="新宋体"/>
                <a:cs typeface="新宋体"/>
              </a:rPr>
              <a:t>性</a:t>
            </a:r>
            <a:r>
              <a:rPr sz="1400" b="1" spc="-5" dirty="0">
                <a:solidFill>
                  <a:srgbClr val="FF0000"/>
                </a:solidFill>
                <a:latin typeface="Times New Roman"/>
                <a:cs typeface="Times New Roman"/>
              </a:rPr>
              <a:t>/ </a:t>
            </a:r>
            <a:r>
              <a:rPr sz="1400" b="1" spc="-10" dirty="0">
                <a:solidFill>
                  <a:srgbClr val="FF0000"/>
                </a:solidFill>
                <a:latin typeface="新宋体"/>
                <a:cs typeface="新宋体"/>
              </a:rPr>
              <a:t>外购属</a:t>
            </a:r>
            <a:r>
              <a:rPr sz="1400" b="1" spc="-5" dirty="0">
                <a:solidFill>
                  <a:srgbClr val="FF0000"/>
                </a:solidFill>
                <a:latin typeface="新宋体"/>
                <a:cs typeface="新宋体"/>
              </a:rPr>
              <a:t>性</a:t>
            </a:r>
            <a:r>
              <a:rPr sz="1400" b="1" spc="-10" dirty="0">
                <a:solidFill>
                  <a:srgbClr val="FF0000"/>
                </a:solidFill>
                <a:latin typeface="Times New Roman"/>
                <a:cs typeface="Times New Roman"/>
              </a:rPr>
              <a:t>/</a:t>
            </a:r>
            <a:r>
              <a:rPr sz="1400" b="1" spc="-5" dirty="0">
                <a:solidFill>
                  <a:srgbClr val="FF0000"/>
                </a:solidFill>
                <a:latin typeface="新宋体"/>
                <a:cs typeface="新宋体"/>
              </a:rPr>
              <a:t>库存 属性</a:t>
            </a:r>
            <a:r>
              <a:rPr sz="1400" b="1" spc="-10" dirty="0">
                <a:solidFill>
                  <a:srgbClr val="FF0000"/>
                </a:solidFill>
                <a:latin typeface="Times New Roman"/>
                <a:cs typeface="Times New Roman"/>
              </a:rPr>
              <a:t>/</a:t>
            </a:r>
            <a:r>
              <a:rPr sz="1400" b="1" spc="-10" dirty="0">
                <a:solidFill>
                  <a:srgbClr val="FF0000"/>
                </a:solidFill>
                <a:latin typeface="新宋体"/>
                <a:cs typeface="新宋体"/>
              </a:rPr>
              <a:t>成本属</a:t>
            </a:r>
            <a:r>
              <a:rPr sz="1400" b="1" spc="-5" dirty="0">
                <a:solidFill>
                  <a:srgbClr val="FF0000"/>
                </a:solidFill>
                <a:latin typeface="新宋体"/>
                <a:cs typeface="新宋体"/>
              </a:rPr>
              <a:t>性</a:t>
            </a:r>
            <a:r>
              <a:rPr sz="1400" b="1" spc="-5" dirty="0">
                <a:solidFill>
                  <a:srgbClr val="FF0000"/>
                </a:solidFill>
                <a:latin typeface="Times New Roman"/>
                <a:cs typeface="Times New Roman"/>
              </a:rPr>
              <a:t>)</a:t>
            </a:r>
            <a:endParaRPr sz="1400">
              <a:latin typeface="Times New Roman"/>
              <a:cs typeface="Times New Roman"/>
            </a:endParaRPr>
          </a:p>
        </p:txBody>
      </p:sp>
      <p:sp>
        <p:nvSpPr>
          <p:cNvPr id="61" name="object 61"/>
          <p:cNvSpPr/>
          <p:nvPr/>
        </p:nvSpPr>
        <p:spPr>
          <a:xfrm>
            <a:off x="1944514" y="2074930"/>
            <a:ext cx="1224915" cy="864869"/>
          </a:xfrm>
          <a:custGeom>
            <a:avLst/>
            <a:gdLst/>
            <a:ahLst/>
            <a:cxnLst/>
            <a:rect l="l" t="t" r="r" b="b"/>
            <a:pathLst>
              <a:path w="1224914" h="864869">
                <a:moveTo>
                  <a:pt x="1224529" y="144013"/>
                </a:moveTo>
                <a:lnTo>
                  <a:pt x="1218087" y="101213"/>
                </a:lnTo>
                <a:lnTo>
                  <a:pt x="1200047" y="63626"/>
                </a:lnTo>
                <a:lnTo>
                  <a:pt x="1172340" y="33122"/>
                </a:lnTo>
                <a:lnTo>
                  <a:pt x="1136896" y="11572"/>
                </a:lnTo>
                <a:lnTo>
                  <a:pt x="1095644" y="846"/>
                </a:lnTo>
                <a:lnTo>
                  <a:pt x="1080937" y="0"/>
                </a:lnTo>
                <a:lnTo>
                  <a:pt x="143587" y="54"/>
                </a:lnTo>
                <a:lnTo>
                  <a:pt x="101905" y="6367"/>
                </a:lnTo>
                <a:lnTo>
                  <a:pt x="64149" y="24237"/>
                </a:lnTo>
                <a:lnTo>
                  <a:pt x="33435" y="51734"/>
                </a:lnTo>
                <a:lnTo>
                  <a:pt x="11694" y="86988"/>
                </a:lnTo>
                <a:lnTo>
                  <a:pt x="856" y="128127"/>
                </a:lnTo>
                <a:lnTo>
                  <a:pt x="0" y="142825"/>
                </a:lnTo>
                <a:lnTo>
                  <a:pt x="0" y="720941"/>
                </a:lnTo>
                <a:lnTo>
                  <a:pt x="6437" y="763364"/>
                </a:lnTo>
                <a:lnTo>
                  <a:pt x="24476" y="800899"/>
                </a:lnTo>
                <a:lnTo>
                  <a:pt x="52183" y="831490"/>
                </a:lnTo>
                <a:lnTo>
                  <a:pt x="87627" y="853178"/>
                </a:lnTo>
                <a:lnTo>
                  <a:pt x="128879" y="864004"/>
                </a:lnTo>
                <a:lnTo>
                  <a:pt x="143587" y="864860"/>
                </a:lnTo>
                <a:lnTo>
                  <a:pt x="1080937" y="864805"/>
                </a:lnTo>
                <a:lnTo>
                  <a:pt x="1122618" y="858428"/>
                </a:lnTo>
                <a:lnTo>
                  <a:pt x="1160375" y="840423"/>
                </a:lnTo>
                <a:lnTo>
                  <a:pt x="1191089" y="812810"/>
                </a:lnTo>
                <a:lnTo>
                  <a:pt x="1212830" y="777549"/>
                </a:lnTo>
                <a:lnTo>
                  <a:pt x="1223668" y="736599"/>
                </a:lnTo>
                <a:lnTo>
                  <a:pt x="1224529" y="144013"/>
                </a:lnTo>
                <a:close/>
              </a:path>
            </a:pathLst>
          </a:custGeom>
          <a:solidFill>
            <a:srgbClr val="CCFFFF"/>
          </a:solidFill>
        </p:spPr>
        <p:txBody>
          <a:bodyPr wrap="square" lIns="0" tIns="0" rIns="0" bIns="0" rtlCol="0"/>
          <a:lstStyle/>
          <a:p>
            <a:endParaRPr/>
          </a:p>
        </p:txBody>
      </p:sp>
      <p:sp>
        <p:nvSpPr>
          <p:cNvPr id="62" name="object 62"/>
          <p:cNvSpPr/>
          <p:nvPr/>
        </p:nvSpPr>
        <p:spPr>
          <a:xfrm>
            <a:off x="1944509" y="2074926"/>
            <a:ext cx="1224915" cy="864869"/>
          </a:xfrm>
          <a:custGeom>
            <a:avLst/>
            <a:gdLst/>
            <a:ahLst/>
            <a:cxnLst/>
            <a:rect l="l" t="t" r="r" b="b"/>
            <a:pathLst>
              <a:path w="1224914" h="864869">
                <a:moveTo>
                  <a:pt x="144780" y="0"/>
                </a:moveTo>
                <a:lnTo>
                  <a:pt x="101910" y="6372"/>
                </a:lnTo>
                <a:lnTo>
                  <a:pt x="64153" y="24242"/>
                </a:lnTo>
                <a:lnTo>
                  <a:pt x="33440" y="51739"/>
                </a:lnTo>
                <a:lnTo>
                  <a:pt x="11699" y="86992"/>
                </a:lnTo>
                <a:lnTo>
                  <a:pt x="861" y="128132"/>
                </a:lnTo>
                <a:lnTo>
                  <a:pt x="0" y="720852"/>
                </a:lnTo>
                <a:lnTo>
                  <a:pt x="739" y="735457"/>
                </a:lnTo>
                <a:lnTo>
                  <a:pt x="11261" y="776531"/>
                </a:lnTo>
                <a:lnTo>
                  <a:pt x="32738" y="811969"/>
                </a:lnTo>
                <a:lnTo>
                  <a:pt x="63238" y="839810"/>
                </a:lnTo>
                <a:lnTo>
                  <a:pt x="100833" y="858095"/>
                </a:lnTo>
                <a:lnTo>
                  <a:pt x="143591" y="864865"/>
                </a:lnTo>
                <a:lnTo>
                  <a:pt x="1079754" y="864869"/>
                </a:lnTo>
                <a:lnTo>
                  <a:pt x="1094492" y="864130"/>
                </a:lnTo>
                <a:lnTo>
                  <a:pt x="1135872" y="853619"/>
                </a:lnTo>
                <a:lnTo>
                  <a:pt x="1171495" y="832194"/>
                </a:lnTo>
                <a:lnTo>
                  <a:pt x="1199433" y="801814"/>
                </a:lnTo>
                <a:lnTo>
                  <a:pt x="1217754" y="764439"/>
                </a:lnTo>
                <a:lnTo>
                  <a:pt x="1224529" y="722028"/>
                </a:lnTo>
                <a:lnTo>
                  <a:pt x="1224534" y="144017"/>
                </a:lnTo>
                <a:lnTo>
                  <a:pt x="1223794" y="129287"/>
                </a:lnTo>
                <a:lnTo>
                  <a:pt x="1213272" y="88017"/>
                </a:lnTo>
                <a:lnTo>
                  <a:pt x="1191795" y="52583"/>
                </a:lnTo>
                <a:lnTo>
                  <a:pt x="1161295" y="24856"/>
                </a:lnTo>
                <a:lnTo>
                  <a:pt x="1123700" y="6706"/>
                </a:lnTo>
                <a:lnTo>
                  <a:pt x="1080942" y="4"/>
                </a:lnTo>
                <a:lnTo>
                  <a:pt x="144780" y="0"/>
                </a:lnTo>
                <a:close/>
              </a:path>
            </a:pathLst>
          </a:custGeom>
          <a:ln w="9525">
            <a:solidFill>
              <a:srgbClr val="000000"/>
            </a:solidFill>
          </a:ln>
        </p:spPr>
        <p:txBody>
          <a:bodyPr wrap="square" lIns="0" tIns="0" rIns="0" bIns="0" rtlCol="0"/>
          <a:lstStyle/>
          <a:p>
            <a:endParaRPr/>
          </a:p>
        </p:txBody>
      </p:sp>
      <p:sp>
        <p:nvSpPr>
          <p:cNvPr id="63" name="object 63"/>
          <p:cNvSpPr/>
          <p:nvPr/>
        </p:nvSpPr>
        <p:spPr>
          <a:xfrm>
            <a:off x="1944509" y="2369820"/>
            <a:ext cx="1224915" cy="0"/>
          </a:xfrm>
          <a:custGeom>
            <a:avLst/>
            <a:gdLst/>
            <a:ahLst/>
            <a:cxnLst/>
            <a:rect l="l" t="t" r="r" b="b"/>
            <a:pathLst>
              <a:path w="1224914">
                <a:moveTo>
                  <a:pt x="0" y="0"/>
                </a:moveTo>
                <a:lnTo>
                  <a:pt x="1224534" y="0"/>
                </a:lnTo>
              </a:path>
            </a:pathLst>
          </a:custGeom>
          <a:ln w="9525">
            <a:solidFill>
              <a:srgbClr val="000000"/>
            </a:solidFill>
          </a:ln>
        </p:spPr>
        <p:txBody>
          <a:bodyPr wrap="square" lIns="0" tIns="0" rIns="0" bIns="0" rtlCol="0"/>
          <a:lstStyle/>
          <a:p>
            <a:endParaRPr/>
          </a:p>
        </p:txBody>
      </p:sp>
      <p:sp>
        <p:nvSpPr>
          <p:cNvPr id="64" name="object 64"/>
          <p:cNvSpPr txBox="1"/>
          <p:nvPr/>
        </p:nvSpPr>
        <p:spPr>
          <a:xfrm>
            <a:off x="1884559" y="1818802"/>
            <a:ext cx="1282700" cy="516255"/>
          </a:xfrm>
          <a:prstGeom prst="rect">
            <a:avLst/>
          </a:prstGeom>
        </p:spPr>
        <p:txBody>
          <a:bodyPr vert="horz" wrap="square" lIns="0" tIns="0" rIns="0" bIns="0" rtlCol="0">
            <a:spAutoFit/>
          </a:bodyPr>
          <a:lstStyle/>
          <a:p>
            <a:pPr marL="189865">
              <a:lnSpc>
                <a:spcPct val="100000"/>
              </a:lnSpc>
            </a:pPr>
            <a:r>
              <a:rPr sz="1600" b="1" spc="-15" dirty="0">
                <a:latin typeface="新宋体"/>
                <a:cs typeface="新宋体"/>
              </a:rPr>
              <a:t>产品</a:t>
            </a:r>
            <a:endParaRPr sz="1600">
              <a:latin typeface="新宋体"/>
              <a:cs typeface="新宋体"/>
            </a:endParaRPr>
          </a:p>
          <a:p>
            <a:pPr marL="12700">
              <a:lnSpc>
                <a:spcPct val="100000"/>
              </a:lnSpc>
              <a:spcBef>
                <a:spcPts val="730"/>
              </a:spcBef>
            </a:pPr>
            <a:r>
              <a:rPr sz="1200" b="1" spc="-5" dirty="0">
                <a:latin typeface="新宋体"/>
                <a:cs typeface="新宋体"/>
              </a:rPr>
              <a:t>产品标</a:t>
            </a:r>
            <a:r>
              <a:rPr sz="1200" b="1" dirty="0">
                <a:latin typeface="新宋体"/>
                <a:cs typeface="新宋体"/>
              </a:rPr>
              <a:t>识</a:t>
            </a:r>
            <a:r>
              <a:rPr sz="1200" b="1" spc="-10" dirty="0">
                <a:latin typeface="Times New Roman"/>
                <a:cs typeface="Times New Roman"/>
              </a:rPr>
              <a:t>.</a:t>
            </a:r>
            <a:r>
              <a:rPr sz="1200" b="1" spc="-5" dirty="0">
                <a:solidFill>
                  <a:srgbClr val="3333CC"/>
                </a:solidFill>
                <a:latin typeface="新宋体"/>
                <a:cs typeface="新宋体"/>
              </a:rPr>
              <a:t>物料代码</a:t>
            </a:r>
            <a:endParaRPr sz="1200">
              <a:latin typeface="新宋体"/>
              <a:cs typeface="新宋体"/>
            </a:endParaRPr>
          </a:p>
        </p:txBody>
      </p:sp>
      <p:sp>
        <p:nvSpPr>
          <p:cNvPr id="65" name="object 65"/>
          <p:cNvSpPr txBox="1"/>
          <p:nvPr/>
        </p:nvSpPr>
        <p:spPr>
          <a:xfrm>
            <a:off x="1946281" y="2436189"/>
            <a:ext cx="1210310" cy="212725"/>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Times New Roman"/>
                <a:cs typeface="Times New Roman"/>
              </a:rPr>
              <a:t>(</a:t>
            </a:r>
            <a:r>
              <a:rPr sz="1400" b="1" spc="-10" dirty="0">
                <a:solidFill>
                  <a:srgbClr val="FF0000"/>
                </a:solidFill>
                <a:latin typeface="新宋体"/>
                <a:cs typeface="新宋体"/>
              </a:rPr>
              <a:t>产品设计属性</a:t>
            </a:r>
            <a:r>
              <a:rPr sz="1400" b="1" spc="-5" dirty="0">
                <a:solidFill>
                  <a:srgbClr val="FF0000"/>
                </a:solidFill>
                <a:latin typeface="Times New Roman"/>
                <a:cs typeface="Times New Roman"/>
              </a:rPr>
              <a:t>)</a:t>
            </a:r>
            <a:endParaRPr sz="1400">
              <a:latin typeface="Times New Roman"/>
              <a:cs typeface="Times New Roman"/>
            </a:endParaRPr>
          </a:p>
        </p:txBody>
      </p:sp>
      <p:sp>
        <p:nvSpPr>
          <p:cNvPr id="66" name="object 66"/>
          <p:cNvSpPr/>
          <p:nvPr/>
        </p:nvSpPr>
        <p:spPr>
          <a:xfrm>
            <a:off x="2514485" y="2939795"/>
            <a:ext cx="76200" cy="375285"/>
          </a:xfrm>
          <a:custGeom>
            <a:avLst/>
            <a:gdLst/>
            <a:ahLst/>
            <a:cxnLst/>
            <a:rect l="l" t="t" r="r" b="b"/>
            <a:pathLst>
              <a:path w="76200" h="375285">
                <a:moveTo>
                  <a:pt x="76199" y="336804"/>
                </a:moveTo>
                <a:lnTo>
                  <a:pt x="56434" y="303013"/>
                </a:lnTo>
                <a:lnTo>
                  <a:pt x="34278" y="298970"/>
                </a:lnTo>
                <a:lnTo>
                  <a:pt x="23186" y="301760"/>
                </a:lnTo>
                <a:lnTo>
                  <a:pt x="13296" y="307737"/>
                </a:lnTo>
                <a:lnTo>
                  <a:pt x="5518" y="316884"/>
                </a:lnTo>
                <a:lnTo>
                  <a:pt x="761" y="329184"/>
                </a:lnTo>
                <a:lnTo>
                  <a:pt x="0" y="336804"/>
                </a:lnTo>
                <a:lnTo>
                  <a:pt x="1878" y="348324"/>
                </a:lnTo>
                <a:lnTo>
                  <a:pt x="7560" y="359260"/>
                </a:lnTo>
                <a:lnTo>
                  <a:pt x="15751" y="367373"/>
                </a:lnTo>
                <a:lnTo>
                  <a:pt x="25658" y="372564"/>
                </a:lnTo>
                <a:lnTo>
                  <a:pt x="33527" y="374143"/>
                </a:lnTo>
                <a:lnTo>
                  <a:pt x="33527" y="336804"/>
                </a:lnTo>
                <a:lnTo>
                  <a:pt x="35051" y="339852"/>
                </a:lnTo>
                <a:lnTo>
                  <a:pt x="38099" y="341376"/>
                </a:lnTo>
                <a:lnTo>
                  <a:pt x="41909" y="339852"/>
                </a:lnTo>
                <a:lnTo>
                  <a:pt x="43433" y="336804"/>
                </a:lnTo>
                <a:lnTo>
                  <a:pt x="43433" y="374138"/>
                </a:lnTo>
                <a:lnTo>
                  <a:pt x="75437" y="344424"/>
                </a:lnTo>
                <a:lnTo>
                  <a:pt x="76199" y="336804"/>
                </a:lnTo>
                <a:close/>
              </a:path>
              <a:path w="76200" h="375285">
                <a:moveTo>
                  <a:pt x="43433" y="299301"/>
                </a:moveTo>
                <a:lnTo>
                  <a:pt x="43433" y="4572"/>
                </a:lnTo>
                <a:lnTo>
                  <a:pt x="41909" y="1524"/>
                </a:lnTo>
                <a:lnTo>
                  <a:pt x="38099" y="0"/>
                </a:lnTo>
                <a:lnTo>
                  <a:pt x="35051" y="1524"/>
                </a:lnTo>
                <a:lnTo>
                  <a:pt x="33527" y="4572"/>
                </a:lnTo>
                <a:lnTo>
                  <a:pt x="33527" y="299159"/>
                </a:lnTo>
                <a:lnTo>
                  <a:pt x="34278" y="298970"/>
                </a:lnTo>
                <a:lnTo>
                  <a:pt x="43433" y="299301"/>
                </a:lnTo>
                <a:close/>
              </a:path>
              <a:path w="76200" h="375285">
                <a:moveTo>
                  <a:pt x="43433" y="374138"/>
                </a:moveTo>
                <a:lnTo>
                  <a:pt x="43433" y="336804"/>
                </a:lnTo>
                <a:lnTo>
                  <a:pt x="41909" y="339852"/>
                </a:lnTo>
                <a:lnTo>
                  <a:pt x="38099" y="341376"/>
                </a:lnTo>
                <a:lnTo>
                  <a:pt x="35051" y="339852"/>
                </a:lnTo>
                <a:lnTo>
                  <a:pt x="33527" y="336804"/>
                </a:lnTo>
                <a:lnTo>
                  <a:pt x="33527" y="374143"/>
                </a:lnTo>
                <a:lnTo>
                  <a:pt x="36486" y="374737"/>
                </a:lnTo>
                <a:lnTo>
                  <a:pt x="43433" y="374138"/>
                </a:lnTo>
                <a:close/>
              </a:path>
            </a:pathLst>
          </a:custGeom>
          <a:solidFill>
            <a:srgbClr val="000000"/>
          </a:solidFill>
        </p:spPr>
        <p:txBody>
          <a:bodyPr wrap="square" lIns="0" tIns="0" rIns="0" bIns="0" rtlCol="0"/>
          <a:lstStyle/>
          <a:p>
            <a:endParaRPr/>
          </a:p>
        </p:txBody>
      </p:sp>
      <p:sp>
        <p:nvSpPr>
          <p:cNvPr id="67" name="object 67"/>
          <p:cNvSpPr/>
          <p:nvPr/>
        </p:nvSpPr>
        <p:spPr>
          <a:xfrm>
            <a:off x="3411562" y="2368295"/>
            <a:ext cx="2016125" cy="995680"/>
          </a:xfrm>
          <a:custGeom>
            <a:avLst/>
            <a:gdLst/>
            <a:ahLst/>
            <a:cxnLst/>
            <a:rect l="l" t="t" r="r" b="b"/>
            <a:pathLst>
              <a:path w="2016125" h="995679">
                <a:moveTo>
                  <a:pt x="75587" y="33528"/>
                </a:moveTo>
                <a:lnTo>
                  <a:pt x="45517" y="762"/>
                </a:lnTo>
                <a:lnTo>
                  <a:pt x="37897" y="0"/>
                </a:lnTo>
                <a:lnTo>
                  <a:pt x="26738" y="1720"/>
                </a:lnTo>
                <a:lnTo>
                  <a:pt x="15641" y="7214"/>
                </a:lnTo>
                <a:lnTo>
                  <a:pt x="7430" y="15255"/>
                </a:lnTo>
                <a:lnTo>
                  <a:pt x="2189" y="25060"/>
                </a:lnTo>
                <a:lnTo>
                  <a:pt x="0" y="35846"/>
                </a:lnTo>
                <a:lnTo>
                  <a:pt x="945" y="46832"/>
                </a:lnTo>
                <a:lnTo>
                  <a:pt x="30277" y="75438"/>
                </a:lnTo>
                <a:lnTo>
                  <a:pt x="33325" y="75742"/>
                </a:lnTo>
                <a:lnTo>
                  <a:pt x="33325" y="38100"/>
                </a:lnTo>
                <a:lnTo>
                  <a:pt x="34849" y="35052"/>
                </a:lnTo>
                <a:lnTo>
                  <a:pt x="37897" y="33528"/>
                </a:lnTo>
                <a:lnTo>
                  <a:pt x="75587" y="33528"/>
                </a:lnTo>
                <a:close/>
              </a:path>
              <a:path w="2016125" h="995679">
                <a:moveTo>
                  <a:pt x="75587" y="42672"/>
                </a:moveTo>
                <a:lnTo>
                  <a:pt x="75587" y="33528"/>
                </a:lnTo>
                <a:lnTo>
                  <a:pt x="37897" y="33528"/>
                </a:lnTo>
                <a:lnTo>
                  <a:pt x="34849" y="35052"/>
                </a:lnTo>
                <a:lnTo>
                  <a:pt x="33325" y="38100"/>
                </a:lnTo>
                <a:lnTo>
                  <a:pt x="34849" y="41148"/>
                </a:lnTo>
                <a:lnTo>
                  <a:pt x="37897" y="42672"/>
                </a:lnTo>
                <a:lnTo>
                  <a:pt x="75587" y="42672"/>
                </a:lnTo>
                <a:close/>
              </a:path>
              <a:path w="2016125" h="995679">
                <a:moveTo>
                  <a:pt x="75587" y="43573"/>
                </a:moveTo>
                <a:lnTo>
                  <a:pt x="75587" y="42672"/>
                </a:lnTo>
                <a:lnTo>
                  <a:pt x="37897" y="42672"/>
                </a:lnTo>
                <a:lnTo>
                  <a:pt x="34849" y="41148"/>
                </a:lnTo>
                <a:lnTo>
                  <a:pt x="33325" y="38100"/>
                </a:lnTo>
                <a:lnTo>
                  <a:pt x="33325" y="75742"/>
                </a:lnTo>
                <a:lnTo>
                  <a:pt x="37897" y="76200"/>
                </a:lnTo>
                <a:lnTo>
                  <a:pt x="45517" y="75438"/>
                </a:lnTo>
                <a:lnTo>
                  <a:pt x="56141" y="71643"/>
                </a:lnTo>
                <a:lnTo>
                  <a:pt x="65952" y="64006"/>
                </a:lnTo>
                <a:lnTo>
                  <a:pt x="72405" y="54375"/>
                </a:lnTo>
                <a:lnTo>
                  <a:pt x="75587" y="43573"/>
                </a:lnTo>
                <a:close/>
              </a:path>
              <a:path w="2016125" h="995679">
                <a:moveTo>
                  <a:pt x="2016049" y="990600"/>
                </a:moveTo>
                <a:lnTo>
                  <a:pt x="2016049" y="38100"/>
                </a:lnTo>
                <a:lnTo>
                  <a:pt x="2014525" y="35052"/>
                </a:lnTo>
                <a:lnTo>
                  <a:pt x="2011477" y="33528"/>
                </a:lnTo>
                <a:lnTo>
                  <a:pt x="75587" y="33528"/>
                </a:lnTo>
                <a:lnTo>
                  <a:pt x="75587" y="42671"/>
                </a:lnTo>
                <a:lnTo>
                  <a:pt x="2006905" y="42671"/>
                </a:lnTo>
                <a:lnTo>
                  <a:pt x="2006905" y="38100"/>
                </a:lnTo>
                <a:lnTo>
                  <a:pt x="2011477" y="42671"/>
                </a:lnTo>
                <a:lnTo>
                  <a:pt x="2011477" y="995172"/>
                </a:lnTo>
                <a:lnTo>
                  <a:pt x="2014525" y="993647"/>
                </a:lnTo>
                <a:lnTo>
                  <a:pt x="2016049" y="990600"/>
                </a:lnTo>
                <a:close/>
              </a:path>
              <a:path w="2016125" h="995679">
                <a:moveTo>
                  <a:pt x="2011477" y="42671"/>
                </a:moveTo>
                <a:lnTo>
                  <a:pt x="2006905" y="38100"/>
                </a:lnTo>
                <a:lnTo>
                  <a:pt x="2006905" y="42671"/>
                </a:lnTo>
                <a:lnTo>
                  <a:pt x="2011477" y="42671"/>
                </a:lnTo>
                <a:close/>
              </a:path>
              <a:path w="2016125" h="995679">
                <a:moveTo>
                  <a:pt x="2011477" y="995172"/>
                </a:moveTo>
                <a:lnTo>
                  <a:pt x="2011477" y="42671"/>
                </a:lnTo>
                <a:lnTo>
                  <a:pt x="2006905" y="42671"/>
                </a:lnTo>
                <a:lnTo>
                  <a:pt x="2006905" y="990600"/>
                </a:lnTo>
                <a:lnTo>
                  <a:pt x="2008429" y="993647"/>
                </a:lnTo>
                <a:lnTo>
                  <a:pt x="2011477" y="995172"/>
                </a:lnTo>
                <a:close/>
              </a:path>
            </a:pathLst>
          </a:custGeom>
          <a:solidFill>
            <a:srgbClr val="000000"/>
          </a:solidFill>
        </p:spPr>
        <p:txBody>
          <a:bodyPr wrap="square" lIns="0" tIns="0" rIns="0" bIns="0" rtlCol="0"/>
          <a:lstStyle/>
          <a:p>
            <a:endParaRPr/>
          </a:p>
        </p:txBody>
      </p:sp>
      <p:sp>
        <p:nvSpPr>
          <p:cNvPr id="69" name="object 69"/>
          <p:cNvSpPr txBox="1"/>
          <p:nvPr/>
        </p:nvSpPr>
        <p:spPr>
          <a:xfrm>
            <a:off x="3667639" y="2152802"/>
            <a:ext cx="1624965" cy="205740"/>
          </a:xfrm>
          <a:prstGeom prst="rect">
            <a:avLst/>
          </a:prstGeom>
        </p:spPr>
        <p:txBody>
          <a:bodyPr vert="horz" wrap="square" lIns="0" tIns="0" rIns="0" bIns="0" rtlCol="0">
            <a:spAutoFit/>
          </a:bodyPr>
          <a:lstStyle/>
          <a:p>
            <a:pPr marL="12700">
              <a:lnSpc>
                <a:spcPct val="100000"/>
              </a:lnSpc>
            </a:pPr>
            <a:r>
              <a:rPr sz="1400" b="1" spc="-10" dirty="0">
                <a:latin typeface="幼圆"/>
                <a:cs typeface="幼圆"/>
              </a:rPr>
              <a:t>一类特殊的物料是</a:t>
            </a:r>
            <a:r>
              <a:rPr sz="1400" b="1" spc="-5" dirty="0">
                <a:latin typeface="Times New Roman"/>
                <a:cs typeface="Times New Roman"/>
              </a:rPr>
              <a:t>…</a:t>
            </a:r>
            <a:endParaRPr sz="1400">
              <a:latin typeface="Times New Roman"/>
              <a:cs typeface="Times New Roman"/>
            </a:endParaRPr>
          </a:p>
        </p:txBody>
      </p:sp>
      <p:sp>
        <p:nvSpPr>
          <p:cNvPr id="70" name="object 70"/>
          <p:cNvSpPr txBox="1"/>
          <p:nvPr/>
        </p:nvSpPr>
        <p:spPr>
          <a:xfrm>
            <a:off x="5892681" y="4955355"/>
            <a:ext cx="736600"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物料类别</a:t>
            </a:r>
            <a:endParaRPr sz="1400">
              <a:latin typeface="新宋体"/>
              <a:cs typeface="新宋体"/>
            </a:endParaRPr>
          </a:p>
        </p:txBody>
      </p:sp>
      <p:sp>
        <p:nvSpPr>
          <p:cNvPr id="71" name="object 71"/>
          <p:cNvSpPr txBox="1"/>
          <p:nvPr/>
        </p:nvSpPr>
        <p:spPr>
          <a:xfrm>
            <a:off x="2609980" y="3024518"/>
            <a:ext cx="560070" cy="205740"/>
          </a:xfrm>
          <a:prstGeom prst="rect">
            <a:avLst/>
          </a:prstGeom>
        </p:spPr>
        <p:txBody>
          <a:bodyPr vert="horz" wrap="square" lIns="0" tIns="0" rIns="0" bIns="0" rtlCol="0">
            <a:spAutoFit/>
          </a:bodyPr>
          <a:lstStyle/>
          <a:p>
            <a:pPr marL="12700">
              <a:lnSpc>
                <a:spcPct val="100000"/>
              </a:lnSpc>
            </a:pPr>
            <a:r>
              <a:rPr sz="1400" b="1" spc="-5" dirty="0">
                <a:latin typeface="幼圆"/>
                <a:cs typeface="幼圆"/>
              </a:rPr>
              <a:t>拥有</a:t>
            </a:r>
            <a:r>
              <a:rPr sz="1400" b="1" spc="-5" dirty="0">
                <a:latin typeface="Times New Roman"/>
                <a:cs typeface="Times New Roman"/>
              </a:rPr>
              <a:t>…</a:t>
            </a:r>
            <a:endParaRPr sz="1400">
              <a:latin typeface="Times New Roman"/>
              <a:cs typeface="Times New Roman"/>
            </a:endParaRPr>
          </a:p>
        </p:txBody>
      </p:sp>
      <p:sp>
        <p:nvSpPr>
          <p:cNvPr id="73" name="标题 6">
            <a:extLst>
              <a:ext uri="{FF2B5EF4-FFF2-40B4-BE49-F238E27FC236}">
                <a16:creationId xmlns:a16="http://schemas.microsoft.com/office/drawing/2014/main" id="{F914094D-8A14-4927-96F0-C91D3A4EE08D}"/>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74" name="object 59">
            <a:extLst>
              <a:ext uri="{FF2B5EF4-FFF2-40B4-BE49-F238E27FC236}">
                <a16:creationId xmlns:a16="http://schemas.microsoft.com/office/drawing/2014/main" id="{CD11C8DF-3850-4779-A378-99049FCB9245}"/>
              </a:ext>
            </a:extLst>
          </p:cNvPr>
          <p:cNvSpPr txBox="1"/>
          <p:nvPr/>
        </p:nvSpPr>
        <p:spPr>
          <a:xfrm>
            <a:off x="1132436" y="1216125"/>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33785" y="3328415"/>
            <a:ext cx="5116829" cy="283692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41787" y="1493255"/>
            <a:ext cx="4902200" cy="4948791"/>
          </a:xfrm>
          <a:prstGeom prst="rect">
            <a:avLst/>
          </a:prstGeom>
        </p:spPr>
        <p:txBody>
          <a:bodyPr vert="horz" wrap="square" lIns="0" tIns="0" rIns="0" bIns="0" rtlCol="0">
            <a:spAutoFit/>
          </a:bodyPr>
          <a:lstStyle/>
          <a:p>
            <a:pPr marL="60960" algn="just">
              <a:lnSpc>
                <a:spcPct val="100000"/>
              </a:lnSpc>
              <a:spcBef>
                <a:spcPts val="1500"/>
              </a:spcBef>
            </a:pPr>
            <a:endParaRPr lang="en-US" sz="2400" dirty="0">
              <a:latin typeface="微软雅黑"/>
              <a:cs typeface="微软雅黑"/>
            </a:endParaRPr>
          </a:p>
          <a:p>
            <a:pPr marL="60960" algn="just">
              <a:lnSpc>
                <a:spcPct val="100000"/>
              </a:lnSpc>
              <a:spcBef>
                <a:spcPts val="1500"/>
              </a:spcBef>
            </a:pPr>
            <a:r>
              <a:rPr sz="2400" dirty="0" err="1">
                <a:latin typeface="微软雅黑"/>
                <a:cs typeface="微软雅黑"/>
              </a:rPr>
              <a:t>需求理解</a:t>
            </a:r>
            <a:r>
              <a:rPr sz="2400" dirty="0">
                <a:latin typeface="微软雅黑"/>
                <a:cs typeface="微软雅黑"/>
              </a:rPr>
              <a:t>：</a:t>
            </a:r>
          </a:p>
          <a:p>
            <a:pPr marL="60960" algn="just">
              <a:lnSpc>
                <a:spcPct val="100000"/>
              </a:lnSpc>
              <a:spcBef>
                <a:spcPts val="235"/>
              </a:spcBef>
            </a:pPr>
            <a:r>
              <a:rPr sz="2000" spc="-5" dirty="0">
                <a:latin typeface="Wingdings"/>
                <a:cs typeface="Wingdings"/>
              </a:rPr>
              <a:t></a:t>
            </a:r>
            <a:r>
              <a:rPr sz="2000" b="1" spc="-5" dirty="0">
                <a:latin typeface="微软雅黑"/>
                <a:cs typeface="微软雅黑"/>
              </a:rPr>
              <a:t>一个个自制件(零件)</a:t>
            </a:r>
            <a:endParaRPr sz="2000" dirty="0">
              <a:latin typeface="微软雅黑"/>
              <a:cs typeface="微软雅黑"/>
            </a:endParaRPr>
          </a:p>
          <a:p>
            <a:pPr marL="60960" marR="1530985">
              <a:lnSpc>
                <a:spcPct val="110000"/>
              </a:lnSpc>
            </a:pPr>
            <a:r>
              <a:rPr sz="2000" spc="-5" dirty="0">
                <a:latin typeface="Wingdings"/>
                <a:cs typeface="Wingdings"/>
              </a:rPr>
              <a:t></a:t>
            </a:r>
            <a:r>
              <a:rPr sz="2000" b="1" spc="-5" dirty="0">
                <a:latin typeface="微软雅黑"/>
                <a:cs typeface="微软雅黑"/>
              </a:rPr>
              <a:t>一个零件的一道道工艺--每 个自制件的每道工艺一张卡片</a:t>
            </a:r>
            <a:endParaRPr sz="2000" dirty="0">
              <a:latin typeface="微软雅黑"/>
              <a:cs typeface="微软雅黑"/>
            </a:endParaRPr>
          </a:p>
          <a:p>
            <a:pPr marL="60960" marR="1583690">
              <a:lnSpc>
                <a:spcPts val="2640"/>
              </a:lnSpc>
              <a:spcBef>
                <a:spcPts val="120"/>
              </a:spcBef>
            </a:pPr>
            <a:r>
              <a:rPr sz="2000" spc="-5" dirty="0">
                <a:latin typeface="Wingdings"/>
                <a:cs typeface="Wingdings"/>
              </a:rPr>
              <a:t></a:t>
            </a:r>
            <a:r>
              <a:rPr sz="2000" b="1" spc="-5" dirty="0">
                <a:latin typeface="微软雅黑"/>
                <a:cs typeface="微软雅黑"/>
              </a:rPr>
              <a:t>一道工艺中的一道道工序： 加工操作及次序</a:t>
            </a:r>
            <a:endParaRPr sz="2000" dirty="0">
              <a:latin typeface="微软雅黑"/>
              <a:cs typeface="微软雅黑"/>
            </a:endParaRPr>
          </a:p>
          <a:p>
            <a:pPr marL="60960" algn="just">
              <a:lnSpc>
                <a:spcPct val="100000"/>
              </a:lnSpc>
              <a:spcBef>
                <a:spcPts val="105"/>
              </a:spcBef>
            </a:pPr>
            <a:r>
              <a:rPr sz="2000" spc="-5" dirty="0">
                <a:latin typeface="Wingdings"/>
                <a:cs typeface="Wingdings"/>
              </a:rPr>
              <a:t></a:t>
            </a:r>
            <a:r>
              <a:rPr sz="2000" b="1" spc="-5" dirty="0">
                <a:latin typeface="微软雅黑"/>
                <a:cs typeface="微软雅黑"/>
              </a:rPr>
              <a:t>一道工序对应着一个生产部</a:t>
            </a:r>
            <a:endParaRPr sz="2000" dirty="0">
              <a:latin typeface="微软雅黑"/>
              <a:cs typeface="微软雅黑"/>
            </a:endParaRPr>
          </a:p>
          <a:p>
            <a:pPr marL="60960" algn="just">
              <a:lnSpc>
                <a:spcPct val="100000"/>
              </a:lnSpc>
              <a:spcBef>
                <a:spcPts val="240"/>
              </a:spcBef>
            </a:pPr>
            <a:r>
              <a:rPr sz="2000" b="1" spc="-5" dirty="0">
                <a:latin typeface="微软雅黑"/>
                <a:cs typeface="微软雅黑"/>
              </a:rPr>
              <a:t>门：一个个生产部门</a:t>
            </a:r>
            <a:endParaRPr sz="2000" dirty="0">
              <a:latin typeface="微软雅黑"/>
              <a:cs typeface="微软雅黑"/>
            </a:endParaRPr>
          </a:p>
          <a:p>
            <a:pPr marL="60960" marR="1530985" algn="just">
              <a:lnSpc>
                <a:spcPct val="109900"/>
              </a:lnSpc>
            </a:pPr>
            <a:r>
              <a:rPr sz="2000" spc="-5" dirty="0">
                <a:latin typeface="Wingdings"/>
                <a:cs typeface="Wingdings"/>
              </a:rPr>
              <a:t></a:t>
            </a:r>
            <a:r>
              <a:rPr sz="2000" b="1" spc="-5" dirty="0">
                <a:latin typeface="微软雅黑"/>
                <a:cs typeface="微软雅黑"/>
              </a:rPr>
              <a:t>一道工序对应着一个加工设 备（工作中心）：一个个工作 中心</a:t>
            </a:r>
            <a:endParaRPr sz="2000" dirty="0">
              <a:latin typeface="微软雅黑"/>
              <a:cs typeface="微软雅黑"/>
            </a:endParaRPr>
          </a:p>
          <a:p>
            <a:pPr marL="60960" marR="1583690">
              <a:lnSpc>
                <a:spcPts val="2640"/>
              </a:lnSpc>
              <a:spcBef>
                <a:spcPts val="120"/>
              </a:spcBef>
            </a:pPr>
            <a:r>
              <a:rPr sz="2000" spc="-5" dirty="0">
                <a:latin typeface="Wingdings"/>
                <a:cs typeface="Wingdings"/>
              </a:rPr>
              <a:t></a:t>
            </a:r>
            <a:r>
              <a:rPr sz="2000" b="1" spc="-5" dirty="0">
                <a:latin typeface="微软雅黑"/>
                <a:cs typeface="微软雅黑"/>
              </a:rPr>
              <a:t>一道工序对应着一组工艺装 备(略)</a:t>
            </a:r>
            <a:endParaRPr sz="2000" dirty="0">
              <a:latin typeface="微软雅黑"/>
              <a:cs typeface="微软雅黑"/>
            </a:endParaRPr>
          </a:p>
        </p:txBody>
      </p:sp>
      <p:sp>
        <p:nvSpPr>
          <p:cNvPr id="6" name="object 6"/>
          <p:cNvSpPr/>
          <p:nvPr/>
        </p:nvSpPr>
        <p:spPr>
          <a:xfrm>
            <a:off x="4662563" y="4162044"/>
            <a:ext cx="2383155" cy="1548130"/>
          </a:xfrm>
          <a:custGeom>
            <a:avLst/>
            <a:gdLst/>
            <a:ahLst/>
            <a:cxnLst/>
            <a:rect l="l" t="t" r="r" b="b"/>
            <a:pathLst>
              <a:path w="2383154" h="1548129">
                <a:moveTo>
                  <a:pt x="1191768" y="0"/>
                </a:moveTo>
                <a:lnTo>
                  <a:pt x="1094001" y="2567"/>
                </a:lnTo>
                <a:lnTo>
                  <a:pt x="998415" y="10135"/>
                </a:lnTo>
                <a:lnTo>
                  <a:pt x="905316" y="22505"/>
                </a:lnTo>
                <a:lnTo>
                  <a:pt x="815010" y="39477"/>
                </a:lnTo>
                <a:lnTo>
                  <a:pt x="727805" y="60852"/>
                </a:lnTo>
                <a:lnTo>
                  <a:pt x="644005" y="86431"/>
                </a:lnTo>
                <a:lnTo>
                  <a:pt x="563918" y="116013"/>
                </a:lnTo>
                <a:lnTo>
                  <a:pt x="487850" y="149400"/>
                </a:lnTo>
                <a:lnTo>
                  <a:pt x="416107" y="186392"/>
                </a:lnTo>
                <a:lnTo>
                  <a:pt x="348996" y="226790"/>
                </a:lnTo>
                <a:lnTo>
                  <a:pt x="286822" y="270393"/>
                </a:lnTo>
                <a:lnTo>
                  <a:pt x="229892" y="317004"/>
                </a:lnTo>
                <a:lnTo>
                  <a:pt x="178512" y="366421"/>
                </a:lnTo>
                <a:lnTo>
                  <a:pt x="132990" y="418446"/>
                </a:lnTo>
                <a:lnTo>
                  <a:pt x="93630" y="472880"/>
                </a:lnTo>
                <a:lnTo>
                  <a:pt x="60740" y="529522"/>
                </a:lnTo>
                <a:lnTo>
                  <a:pt x="34626" y="588174"/>
                </a:lnTo>
                <a:lnTo>
                  <a:pt x="15593" y="648636"/>
                </a:lnTo>
                <a:lnTo>
                  <a:pt x="3949" y="710708"/>
                </a:lnTo>
                <a:lnTo>
                  <a:pt x="0" y="774192"/>
                </a:lnTo>
                <a:lnTo>
                  <a:pt x="3949" y="837669"/>
                </a:lnTo>
                <a:lnTo>
                  <a:pt x="15593" y="899726"/>
                </a:lnTo>
                <a:lnTo>
                  <a:pt x="34626" y="960162"/>
                </a:lnTo>
                <a:lnTo>
                  <a:pt x="60740" y="1018781"/>
                </a:lnTo>
                <a:lnTo>
                  <a:pt x="93630" y="1075384"/>
                </a:lnTo>
                <a:lnTo>
                  <a:pt x="132990" y="1129772"/>
                </a:lnTo>
                <a:lnTo>
                  <a:pt x="178512" y="1181747"/>
                </a:lnTo>
                <a:lnTo>
                  <a:pt x="229892" y="1231111"/>
                </a:lnTo>
                <a:lnTo>
                  <a:pt x="286822" y="1277666"/>
                </a:lnTo>
                <a:lnTo>
                  <a:pt x="348996" y="1321212"/>
                </a:lnTo>
                <a:lnTo>
                  <a:pt x="416107" y="1361553"/>
                </a:lnTo>
                <a:lnTo>
                  <a:pt x="487850" y="1398489"/>
                </a:lnTo>
                <a:lnTo>
                  <a:pt x="563918" y="1431822"/>
                </a:lnTo>
                <a:lnTo>
                  <a:pt x="644005" y="1461355"/>
                </a:lnTo>
                <a:lnTo>
                  <a:pt x="727805" y="1486888"/>
                </a:lnTo>
                <a:lnTo>
                  <a:pt x="815010" y="1508223"/>
                </a:lnTo>
                <a:lnTo>
                  <a:pt x="905316" y="1525162"/>
                </a:lnTo>
                <a:lnTo>
                  <a:pt x="998415" y="1537507"/>
                </a:lnTo>
                <a:lnTo>
                  <a:pt x="1094001" y="1545060"/>
                </a:lnTo>
                <a:lnTo>
                  <a:pt x="1191768" y="1547622"/>
                </a:lnTo>
                <a:lnTo>
                  <a:pt x="1289426" y="1545060"/>
                </a:lnTo>
                <a:lnTo>
                  <a:pt x="1384914" y="1537507"/>
                </a:lnTo>
                <a:lnTo>
                  <a:pt x="1477925" y="1525162"/>
                </a:lnTo>
                <a:lnTo>
                  <a:pt x="1568153" y="1508223"/>
                </a:lnTo>
                <a:lnTo>
                  <a:pt x="1655290" y="1486888"/>
                </a:lnTo>
                <a:lnTo>
                  <a:pt x="1739029" y="1461355"/>
                </a:lnTo>
                <a:lnTo>
                  <a:pt x="1819064" y="1431822"/>
                </a:lnTo>
                <a:lnTo>
                  <a:pt x="1895087" y="1398489"/>
                </a:lnTo>
                <a:lnTo>
                  <a:pt x="1966793" y="1361553"/>
                </a:lnTo>
                <a:lnTo>
                  <a:pt x="2033873" y="1321212"/>
                </a:lnTo>
                <a:lnTo>
                  <a:pt x="2096021" y="1277666"/>
                </a:lnTo>
                <a:lnTo>
                  <a:pt x="2152930" y="1231111"/>
                </a:lnTo>
                <a:lnTo>
                  <a:pt x="2204293" y="1181747"/>
                </a:lnTo>
                <a:lnTo>
                  <a:pt x="2249804" y="1129772"/>
                </a:lnTo>
                <a:lnTo>
                  <a:pt x="2289155" y="1075384"/>
                </a:lnTo>
                <a:lnTo>
                  <a:pt x="2322039" y="1018781"/>
                </a:lnTo>
                <a:lnTo>
                  <a:pt x="2348150" y="960162"/>
                </a:lnTo>
                <a:lnTo>
                  <a:pt x="2367181" y="899726"/>
                </a:lnTo>
                <a:lnTo>
                  <a:pt x="2378824" y="837669"/>
                </a:lnTo>
                <a:lnTo>
                  <a:pt x="2382774" y="774191"/>
                </a:lnTo>
                <a:lnTo>
                  <a:pt x="2378824" y="710708"/>
                </a:lnTo>
                <a:lnTo>
                  <a:pt x="2367181" y="648636"/>
                </a:lnTo>
                <a:lnTo>
                  <a:pt x="2348150" y="588174"/>
                </a:lnTo>
                <a:lnTo>
                  <a:pt x="2322039" y="529522"/>
                </a:lnTo>
                <a:lnTo>
                  <a:pt x="2289155" y="472880"/>
                </a:lnTo>
                <a:lnTo>
                  <a:pt x="2249804" y="418446"/>
                </a:lnTo>
                <a:lnTo>
                  <a:pt x="2204293" y="366421"/>
                </a:lnTo>
                <a:lnTo>
                  <a:pt x="2152930" y="317004"/>
                </a:lnTo>
                <a:lnTo>
                  <a:pt x="2096021" y="270393"/>
                </a:lnTo>
                <a:lnTo>
                  <a:pt x="2033873" y="226790"/>
                </a:lnTo>
                <a:lnTo>
                  <a:pt x="1966793" y="186392"/>
                </a:lnTo>
                <a:lnTo>
                  <a:pt x="1895087" y="149400"/>
                </a:lnTo>
                <a:lnTo>
                  <a:pt x="1819064" y="116013"/>
                </a:lnTo>
                <a:lnTo>
                  <a:pt x="1739029" y="86431"/>
                </a:lnTo>
                <a:lnTo>
                  <a:pt x="1655290" y="60852"/>
                </a:lnTo>
                <a:lnTo>
                  <a:pt x="1568153" y="39477"/>
                </a:lnTo>
                <a:lnTo>
                  <a:pt x="1477925" y="22505"/>
                </a:lnTo>
                <a:lnTo>
                  <a:pt x="1384914" y="10135"/>
                </a:lnTo>
                <a:lnTo>
                  <a:pt x="1289426" y="2567"/>
                </a:lnTo>
                <a:lnTo>
                  <a:pt x="1191768" y="0"/>
                </a:lnTo>
                <a:close/>
              </a:path>
            </a:pathLst>
          </a:custGeom>
          <a:ln w="28575">
            <a:solidFill>
              <a:srgbClr val="FF0000"/>
            </a:solidFill>
          </a:ln>
        </p:spPr>
        <p:txBody>
          <a:bodyPr wrap="square" lIns="0" tIns="0" rIns="0" bIns="0" rtlCol="0"/>
          <a:lstStyle/>
          <a:p>
            <a:endParaRPr/>
          </a:p>
        </p:txBody>
      </p:sp>
      <p:sp>
        <p:nvSpPr>
          <p:cNvPr id="7" name="object 7"/>
          <p:cNvSpPr/>
          <p:nvPr/>
        </p:nvSpPr>
        <p:spPr>
          <a:xfrm>
            <a:off x="6942467" y="4336541"/>
            <a:ext cx="920750" cy="539115"/>
          </a:xfrm>
          <a:custGeom>
            <a:avLst/>
            <a:gdLst/>
            <a:ahLst/>
            <a:cxnLst/>
            <a:rect l="l" t="t" r="r" b="b"/>
            <a:pathLst>
              <a:path w="920750" h="539114">
                <a:moveTo>
                  <a:pt x="460248" y="0"/>
                </a:moveTo>
                <a:lnTo>
                  <a:pt x="385515" y="3519"/>
                </a:lnTo>
                <a:lnTo>
                  <a:pt x="314651" y="13709"/>
                </a:lnTo>
                <a:lnTo>
                  <a:pt x="248596" y="30017"/>
                </a:lnTo>
                <a:lnTo>
                  <a:pt x="188293" y="51889"/>
                </a:lnTo>
                <a:lnTo>
                  <a:pt x="134683" y="78771"/>
                </a:lnTo>
                <a:lnTo>
                  <a:pt x="88708" y="110112"/>
                </a:lnTo>
                <a:lnTo>
                  <a:pt x="51311" y="145356"/>
                </a:lnTo>
                <a:lnTo>
                  <a:pt x="23433" y="183952"/>
                </a:lnTo>
                <a:lnTo>
                  <a:pt x="6015" y="225347"/>
                </a:lnTo>
                <a:lnTo>
                  <a:pt x="0" y="268986"/>
                </a:lnTo>
                <a:lnTo>
                  <a:pt x="1523" y="291057"/>
                </a:lnTo>
                <a:lnTo>
                  <a:pt x="13357" y="333683"/>
                </a:lnTo>
                <a:lnTo>
                  <a:pt x="36123" y="373820"/>
                </a:lnTo>
                <a:lnTo>
                  <a:pt x="68879" y="410905"/>
                </a:lnTo>
                <a:lnTo>
                  <a:pt x="110682" y="444376"/>
                </a:lnTo>
                <a:lnTo>
                  <a:pt x="160592" y="473671"/>
                </a:lnTo>
                <a:lnTo>
                  <a:pt x="217667" y="498226"/>
                </a:lnTo>
                <a:lnTo>
                  <a:pt x="280963" y="517481"/>
                </a:lnTo>
                <a:lnTo>
                  <a:pt x="349541" y="530872"/>
                </a:lnTo>
                <a:lnTo>
                  <a:pt x="422457" y="537837"/>
                </a:lnTo>
                <a:lnTo>
                  <a:pt x="460248" y="538734"/>
                </a:lnTo>
                <a:lnTo>
                  <a:pt x="498038" y="537837"/>
                </a:lnTo>
                <a:lnTo>
                  <a:pt x="570954" y="530872"/>
                </a:lnTo>
                <a:lnTo>
                  <a:pt x="639532" y="517481"/>
                </a:lnTo>
                <a:lnTo>
                  <a:pt x="702828" y="498226"/>
                </a:lnTo>
                <a:lnTo>
                  <a:pt x="759903" y="473671"/>
                </a:lnTo>
                <a:lnTo>
                  <a:pt x="809813" y="444376"/>
                </a:lnTo>
                <a:lnTo>
                  <a:pt x="851616" y="410905"/>
                </a:lnTo>
                <a:lnTo>
                  <a:pt x="884372" y="373820"/>
                </a:lnTo>
                <a:lnTo>
                  <a:pt x="907138" y="333683"/>
                </a:lnTo>
                <a:lnTo>
                  <a:pt x="918972" y="291057"/>
                </a:lnTo>
                <a:lnTo>
                  <a:pt x="920496" y="268985"/>
                </a:lnTo>
                <a:lnTo>
                  <a:pt x="918972" y="246920"/>
                </a:lnTo>
                <a:lnTo>
                  <a:pt x="907138" y="204334"/>
                </a:lnTo>
                <a:lnTo>
                  <a:pt x="884372" y="164270"/>
                </a:lnTo>
                <a:lnTo>
                  <a:pt x="851616" y="127280"/>
                </a:lnTo>
                <a:lnTo>
                  <a:pt x="809813" y="93919"/>
                </a:lnTo>
                <a:lnTo>
                  <a:pt x="759903" y="64738"/>
                </a:lnTo>
                <a:lnTo>
                  <a:pt x="702828" y="40292"/>
                </a:lnTo>
                <a:lnTo>
                  <a:pt x="639532" y="21133"/>
                </a:lnTo>
                <a:lnTo>
                  <a:pt x="570954" y="7815"/>
                </a:lnTo>
                <a:lnTo>
                  <a:pt x="498038" y="891"/>
                </a:lnTo>
                <a:lnTo>
                  <a:pt x="460248" y="0"/>
                </a:lnTo>
                <a:close/>
              </a:path>
            </a:pathLst>
          </a:custGeom>
          <a:ln w="28575">
            <a:solidFill>
              <a:srgbClr val="CC0000"/>
            </a:solidFill>
          </a:ln>
        </p:spPr>
        <p:txBody>
          <a:bodyPr wrap="square" lIns="0" tIns="0" rIns="0" bIns="0" rtlCol="0"/>
          <a:lstStyle/>
          <a:p>
            <a:endParaRPr/>
          </a:p>
        </p:txBody>
      </p:sp>
      <p:sp>
        <p:nvSpPr>
          <p:cNvPr id="8" name="object 8"/>
          <p:cNvSpPr/>
          <p:nvPr/>
        </p:nvSpPr>
        <p:spPr>
          <a:xfrm>
            <a:off x="7568069" y="4892040"/>
            <a:ext cx="992505" cy="539115"/>
          </a:xfrm>
          <a:custGeom>
            <a:avLst/>
            <a:gdLst/>
            <a:ahLst/>
            <a:cxnLst/>
            <a:rect l="l" t="t" r="r" b="b"/>
            <a:pathLst>
              <a:path w="992504" h="539114">
                <a:moveTo>
                  <a:pt x="496061" y="0"/>
                </a:moveTo>
                <a:lnTo>
                  <a:pt x="455329" y="896"/>
                </a:lnTo>
                <a:lnTo>
                  <a:pt x="415512" y="3541"/>
                </a:lnTo>
                <a:lnTo>
                  <a:pt x="376737" y="7861"/>
                </a:lnTo>
                <a:lnTo>
                  <a:pt x="302823" y="21252"/>
                </a:lnTo>
                <a:lnTo>
                  <a:pt x="234601" y="40507"/>
                </a:lnTo>
                <a:lnTo>
                  <a:pt x="173086" y="65062"/>
                </a:lnTo>
                <a:lnTo>
                  <a:pt x="119293" y="94357"/>
                </a:lnTo>
                <a:lnTo>
                  <a:pt x="74237" y="127828"/>
                </a:lnTo>
                <a:lnTo>
                  <a:pt x="38933" y="164913"/>
                </a:lnTo>
                <a:lnTo>
                  <a:pt x="14396" y="205050"/>
                </a:lnTo>
                <a:lnTo>
                  <a:pt x="1641" y="247676"/>
                </a:lnTo>
                <a:lnTo>
                  <a:pt x="0" y="269748"/>
                </a:lnTo>
                <a:lnTo>
                  <a:pt x="1641" y="291813"/>
                </a:lnTo>
                <a:lnTo>
                  <a:pt x="14396" y="334399"/>
                </a:lnTo>
                <a:lnTo>
                  <a:pt x="38933" y="374463"/>
                </a:lnTo>
                <a:lnTo>
                  <a:pt x="74237" y="411453"/>
                </a:lnTo>
                <a:lnTo>
                  <a:pt x="119293" y="444814"/>
                </a:lnTo>
                <a:lnTo>
                  <a:pt x="173086" y="473995"/>
                </a:lnTo>
                <a:lnTo>
                  <a:pt x="234601" y="498441"/>
                </a:lnTo>
                <a:lnTo>
                  <a:pt x="302823" y="517600"/>
                </a:lnTo>
                <a:lnTo>
                  <a:pt x="376737" y="530918"/>
                </a:lnTo>
                <a:lnTo>
                  <a:pt x="415512" y="535214"/>
                </a:lnTo>
                <a:lnTo>
                  <a:pt x="455329" y="537842"/>
                </a:lnTo>
                <a:lnTo>
                  <a:pt x="496061" y="538734"/>
                </a:lnTo>
                <a:lnTo>
                  <a:pt x="536691" y="537842"/>
                </a:lnTo>
                <a:lnTo>
                  <a:pt x="576426" y="535214"/>
                </a:lnTo>
                <a:lnTo>
                  <a:pt x="615138" y="530918"/>
                </a:lnTo>
                <a:lnTo>
                  <a:pt x="688978" y="517600"/>
                </a:lnTo>
                <a:lnTo>
                  <a:pt x="757184" y="498441"/>
                </a:lnTo>
                <a:lnTo>
                  <a:pt x="818726" y="473995"/>
                </a:lnTo>
                <a:lnTo>
                  <a:pt x="872576" y="444814"/>
                </a:lnTo>
                <a:lnTo>
                  <a:pt x="917704" y="411453"/>
                </a:lnTo>
                <a:lnTo>
                  <a:pt x="953083" y="374463"/>
                </a:lnTo>
                <a:lnTo>
                  <a:pt x="977683" y="334399"/>
                </a:lnTo>
                <a:lnTo>
                  <a:pt x="990476" y="291813"/>
                </a:lnTo>
                <a:lnTo>
                  <a:pt x="992123" y="269747"/>
                </a:lnTo>
                <a:lnTo>
                  <a:pt x="990476" y="247676"/>
                </a:lnTo>
                <a:lnTo>
                  <a:pt x="977683" y="205050"/>
                </a:lnTo>
                <a:lnTo>
                  <a:pt x="953083" y="164913"/>
                </a:lnTo>
                <a:lnTo>
                  <a:pt x="917704" y="127828"/>
                </a:lnTo>
                <a:lnTo>
                  <a:pt x="872576" y="94357"/>
                </a:lnTo>
                <a:lnTo>
                  <a:pt x="818726" y="65062"/>
                </a:lnTo>
                <a:lnTo>
                  <a:pt x="757184" y="40507"/>
                </a:lnTo>
                <a:lnTo>
                  <a:pt x="688978" y="21252"/>
                </a:lnTo>
                <a:lnTo>
                  <a:pt x="615138" y="7861"/>
                </a:lnTo>
                <a:lnTo>
                  <a:pt x="576426" y="3541"/>
                </a:lnTo>
                <a:lnTo>
                  <a:pt x="536691" y="896"/>
                </a:lnTo>
                <a:lnTo>
                  <a:pt x="496061" y="0"/>
                </a:lnTo>
                <a:close/>
              </a:path>
            </a:pathLst>
          </a:custGeom>
          <a:ln w="28575">
            <a:solidFill>
              <a:srgbClr val="FF0000"/>
            </a:solidFill>
          </a:ln>
        </p:spPr>
        <p:txBody>
          <a:bodyPr wrap="square" lIns="0" tIns="0" rIns="0" bIns="0" rtlCol="0"/>
          <a:lstStyle/>
          <a:p>
            <a:endParaRPr/>
          </a:p>
        </p:txBody>
      </p:sp>
      <p:sp>
        <p:nvSpPr>
          <p:cNvPr id="9" name="object 9"/>
          <p:cNvSpPr/>
          <p:nvPr/>
        </p:nvSpPr>
        <p:spPr>
          <a:xfrm>
            <a:off x="7146683" y="3263646"/>
            <a:ext cx="2628900" cy="371475"/>
          </a:xfrm>
          <a:custGeom>
            <a:avLst/>
            <a:gdLst/>
            <a:ahLst/>
            <a:cxnLst/>
            <a:rect l="l" t="t" r="r" b="b"/>
            <a:pathLst>
              <a:path w="2628900" h="371475">
                <a:moveTo>
                  <a:pt x="1314450" y="0"/>
                </a:moveTo>
                <a:lnTo>
                  <a:pt x="1206715" y="615"/>
                </a:lnTo>
                <a:lnTo>
                  <a:pt x="1101367" y="2428"/>
                </a:lnTo>
                <a:lnTo>
                  <a:pt x="998743" y="5392"/>
                </a:lnTo>
                <a:lnTo>
                  <a:pt x="899184" y="9460"/>
                </a:lnTo>
                <a:lnTo>
                  <a:pt x="803028" y="14585"/>
                </a:lnTo>
                <a:lnTo>
                  <a:pt x="710616" y="20718"/>
                </a:lnTo>
                <a:lnTo>
                  <a:pt x="622287" y="27812"/>
                </a:lnTo>
                <a:lnTo>
                  <a:pt x="538380" y="35820"/>
                </a:lnTo>
                <a:lnTo>
                  <a:pt x="459235" y="44694"/>
                </a:lnTo>
                <a:lnTo>
                  <a:pt x="385191" y="54387"/>
                </a:lnTo>
                <a:lnTo>
                  <a:pt x="316587" y="64852"/>
                </a:lnTo>
                <a:lnTo>
                  <a:pt x="253764" y="76041"/>
                </a:lnTo>
                <a:lnTo>
                  <a:pt x="197060" y="87907"/>
                </a:lnTo>
                <a:lnTo>
                  <a:pt x="146816" y="100401"/>
                </a:lnTo>
                <a:lnTo>
                  <a:pt x="103370" y="113478"/>
                </a:lnTo>
                <a:lnTo>
                  <a:pt x="67062" y="127089"/>
                </a:lnTo>
                <a:lnTo>
                  <a:pt x="17218" y="155724"/>
                </a:lnTo>
                <a:lnTo>
                  <a:pt x="0" y="185928"/>
                </a:lnTo>
                <a:lnTo>
                  <a:pt x="4361" y="201093"/>
                </a:lnTo>
                <a:lnTo>
                  <a:pt x="38231" y="230374"/>
                </a:lnTo>
                <a:lnTo>
                  <a:pt x="103370" y="257937"/>
                </a:lnTo>
                <a:lnTo>
                  <a:pt x="146816" y="270953"/>
                </a:lnTo>
                <a:lnTo>
                  <a:pt x="197060" y="283396"/>
                </a:lnTo>
                <a:lnTo>
                  <a:pt x="253764" y="295217"/>
                </a:lnTo>
                <a:lnTo>
                  <a:pt x="316587" y="306368"/>
                </a:lnTo>
                <a:lnTo>
                  <a:pt x="385191" y="316801"/>
                </a:lnTo>
                <a:lnTo>
                  <a:pt x="459235" y="326468"/>
                </a:lnTo>
                <a:lnTo>
                  <a:pt x="538380" y="335322"/>
                </a:lnTo>
                <a:lnTo>
                  <a:pt x="622287" y="343314"/>
                </a:lnTo>
                <a:lnTo>
                  <a:pt x="710616" y="350396"/>
                </a:lnTo>
                <a:lnTo>
                  <a:pt x="803028" y="356520"/>
                </a:lnTo>
                <a:lnTo>
                  <a:pt x="899184" y="361639"/>
                </a:lnTo>
                <a:lnTo>
                  <a:pt x="998743" y="365703"/>
                </a:lnTo>
                <a:lnTo>
                  <a:pt x="1101367" y="368666"/>
                </a:lnTo>
                <a:lnTo>
                  <a:pt x="1206715" y="370479"/>
                </a:lnTo>
                <a:lnTo>
                  <a:pt x="1314450" y="371094"/>
                </a:lnTo>
                <a:lnTo>
                  <a:pt x="1422287" y="370479"/>
                </a:lnTo>
                <a:lnTo>
                  <a:pt x="1527717" y="368666"/>
                </a:lnTo>
                <a:lnTo>
                  <a:pt x="1630404" y="365703"/>
                </a:lnTo>
                <a:lnTo>
                  <a:pt x="1730008" y="361639"/>
                </a:lnTo>
                <a:lnTo>
                  <a:pt x="1826192" y="356520"/>
                </a:lnTo>
                <a:lnTo>
                  <a:pt x="1918619" y="350396"/>
                </a:lnTo>
                <a:lnTo>
                  <a:pt x="2006950" y="343314"/>
                </a:lnTo>
                <a:lnTo>
                  <a:pt x="2090848" y="335322"/>
                </a:lnTo>
                <a:lnTo>
                  <a:pt x="2169976" y="326468"/>
                </a:lnTo>
                <a:lnTo>
                  <a:pt x="2243994" y="316801"/>
                </a:lnTo>
                <a:lnTo>
                  <a:pt x="2312567" y="306368"/>
                </a:lnTo>
                <a:lnTo>
                  <a:pt x="2375355" y="295217"/>
                </a:lnTo>
                <a:lnTo>
                  <a:pt x="2432021" y="283396"/>
                </a:lnTo>
                <a:lnTo>
                  <a:pt x="2482227" y="270953"/>
                </a:lnTo>
                <a:lnTo>
                  <a:pt x="2525637" y="257936"/>
                </a:lnTo>
                <a:lnTo>
                  <a:pt x="2561911" y="244394"/>
                </a:lnTo>
                <a:lnTo>
                  <a:pt x="2611702" y="215924"/>
                </a:lnTo>
                <a:lnTo>
                  <a:pt x="2628900" y="185927"/>
                </a:lnTo>
                <a:lnTo>
                  <a:pt x="2624544" y="170653"/>
                </a:lnTo>
                <a:lnTo>
                  <a:pt x="2590712" y="141187"/>
                </a:lnTo>
                <a:lnTo>
                  <a:pt x="2525637" y="113478"/>
                </a:lnTo>
                <a:lnTo>
                  <a:pt x="2482227" y="100401"/>
                </a:lnTo>
                <a:lnTo>
                  <a:pt x="2432021" y="87907"/>
                </a:lnTo>
                <a:lnTo>
                  <a:pt x="2375355" y="76041"/>
                </a:lnTo>
                <a:lnTo>
                  <a:pt x="2312567" y="64852"/>
                </a:lnTo>
                <a:lnTo>
                  <a:pt x="2243994" y="54387"/>
                </a:lnTo>
                <a:lnTo>
                  <a:pt x="2169976" y="44694"/>
                </a:lnTo>
                <a:lnTo>
                  <a:pt x="2090848" y="35820"/>
                </a:lnTo>
                <a:lnTo>
                  <a:pt x="2006950" y="27812"/>
                </a:lnTo>
                <a:lnTo>
                  <a:pt x="1918619" y="20718"/>
                </a:lnTo>
                <a:lnTo>
                  <a:pt x="1826192" y="14585"/>
                </a:lnTo>
                <a:lnTo>
                  <a:pt x="1730008" y="9460"/>
                </a:lnTo>
                <a:lnTo>
                  <a:pt x="1630404" y="5392"/>
                </a:lnTo>
                <a:lnTo>
                  <a:pt x="1527717" y="2428"/>
                </a:lnTo>
                <a:lnTo>
                  <a:pt x="1422287" y="615"/>
                </a:lnTo>
                <a:lnTo>
                  <a:pt x="1314450" y="0"/>
                </a:lnTo>
                <a:close/>
              </a:path>
            </a:pathLst>
          </a:custGeom>
          <a:ln w="28574">
            <a:solidFill>
              <a:srgbClr val="CC0000"/>
            </a:solidFill>
          </a:ln>
        </p:spPr>
        <p:txBody>
          <a:bodyPr wrap="square" lIns="0" tIns="0" rIns="0" bIns="0" rtlCol="0"/>
          <a:lstStyle/>
          <a:p>
            <a:endParaRPr/>
          </a:p>
        </p:txBody>
      </p:sp>
      <p:sp>
        <p:nvSpPr>
          <p:cNvPr id="10" name="object 10"/>
          <p:cNvSpPr/>
          <p:nvPr/>
        </p:nvSpPr>
        <p:spPr>
          <a:xfrm>
            <a:off x="4589411" y="3377946"/>
            <a:ext cx="4900930" cy="728980"/>
          </a:xfrm>
          <a:custGeom>
            <a:avLst/>
            <a:gdLst/>
            <a:ahLst/>
            <a:cxnLst/>
            <a:rect l="l" t="t" r="r" b="b"/>
            <a:pathLst>
              <a:path w="4900930" h="728979">
                <a:moveTo>
                  <a:pt x="2450592" y="0"/>
                </a:moveTo>
                <a:lnTo>
                  <a:pt x="2249620" y="1207"/>
                </a:lnTo>
                <a:lnTo>
                  <a:pt x="2053120" y="4767"/>
                </a:lnTo>
                <a:lnTo>
                  <a:pt x="1861722" y="10585"/>
                </a:lnTo>
                <a:lnTo>
                  <a:pt x="1676058" y="18568"/>
                </a:lnTo>
                <a:lnTo>
                  <a:pt x="1496758" y="28622"/>
                </a:lnTo>
                <a:lnTo>
                  <a:pt x="1324453" y="40654"/>
                </a:lnTo>
                <a:lnTo>
                  <a:pt x="1159774" y="54569"/>
                </a:lnTo>
                <a:lnTo>
                  <a:pt x="1003352" y="70274"/>
                </a:lnTo>
                <a:lnTo>
                  <a:pt x="855818" y="87676"/>
                </a:lnTo>
                <a:lnTo>
                  <a:pt x="717804" y="106680"/>
                </a:lnTo>
                <a:lnTo>
                  <a:pt x="589938" y="127192"/>
                </a:lnTo>
                <a:lnTo>
                  <a:pt x="472854" y="149120"/>
                </a:lnTo>
                <a:lnTo>
                  <a:pt x="367181" y="172369"/>
                </a:lnTo>
                <a:lnTo>
                  <a:pt x="273551" y="196845"/>
                </a:lnTo>
                <a:lnTo>
                  <a:pt x="192595" y="222456"/>
                </a:lnTo>
                <a:lnTo>
                  <a:pt x="124943" y="249106"/>
                </a:lnTo>
                <a:lnTo>
                  <a:pt x="71227" y="276703"/>
                </a:lnTo>
                <a:lnTo>
                  <a:pt x="32077" y="305153"/>
                </a:lnTo>
                <a:lnTo>
                  <a:pt x="0" y="364236"/>
                </a:lnTo>
                <a:lnTo>
                  <a:pt x="8124" y="394109"/>
                </a:lnTo>
                <a:lnTo>
                  <a:pt x="71227" y="451768"/>
                </a:lnTo>
                <a:lnTo>
                  <a:pt x="124943" y="479365"/>
                </a:lnTo>
                <a:lnTo>
                  <a:pt x="192595" y="506015"/>
                </a:lnTo>
                <a:lnTo>
                  <a:pt x="273551" y="531626"/>
                </a:lnTo>
                <a:lnTo>
                  <a:pt x="367181" y="556102"/>
                </a:lnTo>
                <a:lnTo>
                  <a:pt x="472854" y="579351"/>
                </a:lnTo>
                <a:lnTo>
                  <a:pt x="589938" y="601279"/>
                </a:lnTo>
                <a:lnTo>
                  <a:pt x="717804" y="621792"/>
                </a:lnTo>
                <a:lnTo>
                  <a:pt x="855818" y="640795"/>
                </a:lnTo>
                <a:lnTo>
                  <a:pt x="1003352" y="658197"/>
                </a:lnTo>
                <a:lnTo>
                  <a:pt x="1159774" y="673902"/>
                </a:lnTo>
                <a:lnTo>
                  <a:pt x="1324453" y="687817"/>
                </a:lnTo>
                <a:lnTo>
                  <a:pt x="1496758" y="699849"/>
                </a:lnTo>
                <a:lnTo>
                  <a:pt x="1676058" y="709903"/>
                </a:lnTo>
                <a:lnTo>
                  <a:pt x="1861722" y="717886"/>
                </a:lnTo>
                <a:lnTo>
                  <a:pt x="2053120" y="723704"/>
                </a:lnTo>
                <a:lnTo>
                  <a:pt x="2249620" y="727264"/>
                </a:lnTo>
                <a:lnTo>
                  <a:pt x="2450592" y="728472"/>
                </a:lnTo>
                <a:lnTo>
                  <a:pt x="2651557" y="727264"/>
                </a:lnTo>
                <a:lnTo>
                  <a:pt x="2848042" y="723704"/>
                </a:lnTo>
                <a:lnTo>
                  <a:pt x="3039414" y="717886"/>
                </a:lnTo>
                <a:lnTo>
                  <a:pt x="3225046" y="709903"/>
                </a:lnTo>
                <a:lnTo>
                  <a:pt x="3404306" y="699849"/>
                </a:lnTo>
                <a:lnTo>
                  <a:pt x="3576565" y="687817"/>
                </a:lnTo>
                <a:lnTo>
                  <a:pt x="3741194" y="673902"/>
                </a:lnTo>
                <a:lnTo>
                  <a:pt x="3897562" y="658197"/>
                </a:lnTo>
                <a:lnTo>
                  <a:pt x="4045040" y="640795"/>
                </a:lnTo>
                <a:lnTo>
                  <a:pt x="4182999" y="621791"/>
                </a:lnTo>
                <a:lnTo>
                  <a:pt x="4310807" y="601279"/>
                </a:lnTo>
                <a:lnTo>
                  <a:pt x="4427835" y="579351"/>
                </a:lnTo>
                <a:lnTo>
                  <a:pt x="4533454" y="556102"/>
                </a:lnTo>
                <a:lnTo>
                  <a:pt x="4627034" y="531626"/>
                </a:lnTo>
                <a:lnTo>
                  <a:pt x="4707945" y="506015"/>
                </a:lnTo>
                <a:lnTo>
                  <a:pt x="4775557" y="479365"/>
                </a:lnTo>
                <a:lnTo>
                  <a:pt x="4829241" y="451768"/>
                </a:lnTo>
                <a:lnTo>
                  <a:pt x="4868366" y="423318"/>
                </a:lnTo>
                <a:lnTo>
                  <a:pt x="4900422" y="364235"/>
                </a:lnTo>
                <a:lnTo>
                  <a:pt x="4892303" y="334362"/>
                </a:lnTo>
                <a:lnTo>
                  <a:pt x="4829241" y="276703"/>
                </a:lnTo>
                <a:lnTo>
                  <a:pt x="4775557" y="249106"/>
                </a:lnTo>
                <a:lnTo>
                  <a:pt x="4707945" y="222456"/>
                </a:lnTo>
                <a:lnTo>
                  <a:pt x="4627034" y="196845"/>
                </a:lnTo>
                <a:lnTo>
                  <a:pt x="4533454" y="172369"/>
                </a:lnTo>
                <a:lnTo>
                  <a:pt x="4427835" y="149120"/>
                </a:lnTo>
                <a:lnTo>
                  <a:pt x="4310807" y="127192"/>
                </a:lnTo>
                <a:lnTo>
                  <a:pt x="4182999" y="106679"/>
                </a:lnTo>
                <a:lnTo>
                  <a:pt x="4045040" y="87676"/>
                </a:lnTo>
                <a:lnTo>
                  <a:pt x="3897562" y="70274"/>
                </a:lnTo>
                <a:lnTo>
                  <a:pt x="3741194" y="54569"/>
                </a:lnTo>
                <a:lnTo>
                  <a:pt x="3576565" y="40654"/>
                </a:lnTo>
                <a:lnTo>
                  <a:pt x="3404306" y="28622"/>
                </a:lnTo>
                <a:lnTo>
                  <a:pt x="3225046" y="18568"/>
                </a:lnTo>
                <a:lnTo>
                  <a:pt x="3039414" y="10585"/>
                </a:lnTo>
                <a:lnTo>
                  <a:pt x="2848042" y="4767"/>
                </a:lnTo>
                <a:lnTo>
                  <a:pt x="2651557" y="1207"/>
                </a:lnTo>
                <a:lnTo>
                  <a:pt x="2450592" y="0"/>
                </a:lnTo>
                <a:close/>
              </a:path>
            </a:pathLst>
          </a:custGeom>
          <a:ln w="28575">
            <a:solidFill>
              <a:srgbClr val="6666FF"/>
            </a:solidFill>
          </a:ln>
        </p:spPr>
        <p:txBody>
          <a:bodyPr wrap="square" lIns="0" tIns="0" rIns="0" bIns="0" rtlCol="0"/>
          <a:lstStyle/>
          <a:p>
            <a:endParaRPr/>
          </a:p>
        </p:txBody>
      </p:sp>
      <p:sp>
        <p:nvSpPr>
          <p:cNvPr id="12" name="标题 6">
            <a:extLst>
              <a:ext uri="{FF2B5EF4-FFF2-40B4-BE49-F238E27FC236}">
                <a16:creationId xmlns:a16="http://schemas.microsoft.com/office/drawing/2014/main" id="{ECDC2CB4-D242-4F47-8FE5-B06B58FD16D7}"/>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3" name="object 59">
            <a:extLst>
              <a:ext uri="{FF2B5EF4-FFF2-40B4-BE49-F238E27FC236}">
                <a16:creationId xmlns:a16="http://schemas.microsoft.com/office/drawing/2014/main" id="{09D317A3-859F-469F-B81A-A49A8116345B}"/>
              </a:ext>
            </a:extLst>
          </p:cNvPr>
          <p:cNvSpPr txBox="1"/>
          <p:nvPr/>
        </p:nvSpPr>
        <p:spPr>
          <a:xfrm>
            <a:off x="1132436" y="1216125"/>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7809" y="1301404"/>
            <a:ext cx="1549400"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自制零件/装配件</a:t>
            </a:r>
            <a:endParaRPr sz="1600">
              <a:latin typeface="新宋体"/>
              <a:cs typeface="新宋体"/>
            </a:endParaRPr>
          </a:p>
        </p:txBody>
      </p:sp>
      <p:sp>
        <p:nvSpPr>
          <p:cNvPr id="4" name="object 4"/>
          <p:cNvSpPr/>
          <p:nvPr/>
        </p:nvSpPr>
        <p:spPr>
          <a:xfrm>
            <a:off x="1293761" y="1584197"/>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1293761" y="1869948"/>
            <a:ext cx="1428750" cy="0"/>
          </a:xfrm>
          <a:custGeom>
            <a:avLst/>
            <a:gdLst/>
            <a:ahLst/>
            <a:cxnLst/>
            <a:rect l="l" t="t" r="r" b="b"/>
            <a:pathLst>
              <a:path w="1428750">
                <a:moveTo>
                  <a:pt x="0" y="0"/>
                </a:moveTo>
                <a:lnTo>
                  <a:pt x="1428750" y="0"/>
                </a:lnTo>
              </a:path>
            </a:pathLst>
          </a:custGeom>
          <a:ln w="12700">
            <a:solidFill>
              <a:srgbClr val="000000"/>
            </a:solidFill>
          </a:ln>
        </p:spPr>
        <p:txBody>
          <a:bodyPr wrap="square" lIns="0" tIns="0" rIns="0" bIns="0" rtlCol="0"/>
          <a:lstStyle/>
          <a:p>
            <a:endParaRPr/>
          </a:p>
        </p:txBody>
      </p:sp>
      <p:sp>
        <p:nvSpPr>
          <p:cNvPr id="6" name="object 6"/>
          <p:cNvSpPr txBox="1"/>
          <p:nvPr/>
        </p:nvSpPr>
        <p:spPr>
          <a:xfrm>
            <a:off x="1623955" y="1606204"/>
            <a:ext cx="838200"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物料代码</a:t>
            </a:r>
            <a:endParaRPr sz="1600">
              <a:latin typeface="新宋体"/>
              <a:cs typeface="新宋体"/>
            </a:endParaRPr>
          </a:p>
        </p:txBody>
      </p:sp>
      <p:sp>
        <p:nvSpPr>
          <p:cNvPr id="7" name="object 7"/>
          <p:cNvSpPr/>
          <p:nvPr/>
        </p:nvSpPr>
        <p:spPr>
          <a:xfrm>
            <a:off x="1944528" y="2422398"/>
            <a:ext cx="190500" cy="647700"/>
          </a:xfrm>
          <a:custGeom>
            <a:avLst/>
            <a:gdLst/>
            <a:ahLst/>
            <a:cxnLst/>
            <a:rect l="l" t="t" r="r" b="b"/>
            <a:pathLst>
              <a:path w="190500" h="647700">
                <a:moveTo>
                  <a:pt x="190480" y="552450"/>
                </a:moveTo>
                <a:lnTo>
                  <a:pt x="180424" y="510337"/>
                </a:lnTo>
                <a:lnTo>
                  <a:pt x="154905" y="479782"/>
                </a:lnTo>
                <a:lnTo>
                  <a:pt x="116428" y="461387"/>
                </a:lnTo>
                <a:lnTo>
                  <a:pt x="84843" y="457761"/>
                </a:lnTo>
                <a:lnTo>
                  <a:pt x="70876" y="460354"/>
                </a:lnTo>
                <a:lnTo>
                  <a:pt x="34368" y="479361"/>
                </a:lnTo>
                <a:lnTo>
                  <a:pt x="9303" y="512055"/>
                </a:lnTo>
                <a:lnTo>
                  <a:pt x="0" y="554374"/>
                </a:lnTo>
                <a:lnTo>
                  <a:pt x="1288" y="568198"/>
                </a:lnTo>
                <a:lnTo>
                  <a:pt x="16418" y="605235"/>
                </a:lnTo>
                <a:lnTo>
                  <a:pt x="46273" y="632593"/>
                </a:lnTo>
                <a:lnTo>
                  <a:pt x="76180" y="644138"/>
                </a:lnTo>
                <a:lnTo>
                  <a:pt x="76180" y="552450"/>
                </a:lnTo>
                <a:lnTo>
                  <a:pt x="114280" y="552450"/>
                </a:lnTo>
                <a:lnTo>
                  <a:pt x="114280" y="645564"/>
                </a:lnTo>
                <a:lnTo>
                  <a:pt x="118327" y="644876"/>
                </a:lnTo>
                <a:lnTo>
                  <a:pt x="155447" y="626236"/>
                </a:lnTo>
                <a:lnTo>
                  <a:pt x="180981" y="593945"/>
                </a:lnTo>
                <a:lnTo>
                  <a:pt x="189370" y="567029"/>
                </a:lnTo>
                <a:lnTo>
                  <a:pt x="190480" y="552450"/>
                </a:lnTo>
                <a:close/>
              </a:path>
              <a:path w="190500" h="647700">
                <a:moveTo>
                  <a:pt x="114280" y="460997"/>
                </a:moveTo>
                <a:lnTo>
                  <a:pt x="114280" y="0"/>
                </a:lnTo>
                <a:lnTo>
                  <a:pt x="76180" y="0"/>
                </a:lnTo>
                <a:lnTo>
                  <a:pt x="76180" y="459369"/>
                </a:lnTo>
                <a:lnTo>
                  <a:pt x="84843" y="457761"/>
                </a:lnTo>
                <a:lnTo>
                  <a:pt x="101166" y="458616"/>
                </a:lnTo>
                <a:lnTo>
                  <a:pt x="114280" y="460997"/>
                </a:lnTo>
                <a:close/>
              </a:path>
              <a:path w="190500" h="647700">
                <a:moveTo>
                  <a:pt x="114280" y="645564"/>
                </a:moveTo>
                <a:lnTo>
                  <a:pt x="114280" y="552450"/>
                </a:lnTo>
                <a:lnTo>
                  <a:pt x="76180" y="552450"/>
                </a:lnTo>
                <a:lnTo>
                  <a:pt x="76180" y="644138"/>
                </a:lnTo>
                <a:lnTo>
                  <a:pt x="88054" y="646380"/>
                </a:lnTo>
                <a:lnTo>
                  <a:pt x="104148" y="647287"/>
                </a:lnTo>
                <a:lnTo>
                  <a:pt x="114280" y="645564"/>
                </a:lnTo>
                <a:close/>
              </a:path>
            </a:pathLst>
          </a:custGeom>
          <a:solidFill>
            <a:srgbClr val="000000"/>
          </a:solidFill>
        </p:spPr>
        <p:txBody>
          <a:bodyPr wrap="square" lIns="0" tIns="0" rIns="0" bIns="0" rtlCol="0"/>
          <a:lstStyle/>
          <a:p>
            <a:endParaRPr/>
          </a:p>
        </p:txBody>
      </p:sp>
      <p:sp>
        <p:nvSpPr>
          <p:cNvPr id="8" name="object 8"/>
          <p:cNvSpPr txBox="1"/>
          <p:nvPr/>
        </p:nvSpPr>
        <p:spPr>
          <a:xfrm>
            <a:off x="2100205" y="2615854"/>
            <a:ext cx="838835" cy="239395"/>
          </a:xfrm>
          <a:prstGeom prst="rect">
            <a:avLst/>
          </a:prstGeom>
        </p:spPr>
        <p:txBody>
          <a:bodyPr vert="horz" wrap="square" lIns="0" tIns="0" rIns="0" bIns="0" rtlCol="0">
            <a:spAutoFit/>
          </a:bodyPr>
          <a:lstStyle/>
          <a:p>
            <a:pPr marL="12700">
              <a:lnSpc>
                <a:spcPct val="100000"/>
              </a:lnSpc>
            </a:pPr>
            <a:r>
              <a:rPr sz="1600" b="1" dirty="0">
                <a:solidFill>
                  <a:srgbClr val="CC0000"/>
                </a:solidFill>
                <a:latin typeface="新宋体"/>
                <a:cs typeface="新宋体"/>
              </a:rPr>
              <a:t>按</a:t>
            </a:r>
            <a:r>
              <a:rPr sz="1600" b="1" spc="-15" dirty="0">
                <a:solidFill>
                  <a:srgbClr val="CC0000"/>
                </a:solidFill>
                <a:latin typeface="Arial"/>
                <a:cs typeface="Arial"/>
              </a:rPr>
              <a:t>…</a:t>
            </a:r>
            <a:r>
              <a:rPr sz="1600" b="1" spc="-5" dirty="0">
                <a:solidFill>
                  <a:srgbClr val="CC0000"/>
                </a:solidFill>
                <a:latin typeface="新宋体"/>
                <a:cs typeface="新宋体"/>
              </a:rPr>
              <a:t>加工</a:t>
            </a:r>
            <a:endParaRPr sz="1600">
              <a:latin typeface="新宋体"/>
              <a:cs typeface="新宋体"/>
            </a:endParaRPr>
          </a:p>
        </p:txBody>
      </p:sp>
      <p:sp>
        <p:nvSpPr>
          <p:cNvPr id="9" name="object 9"/>
          <p:cNvSpPr/>
          <p:nvPr/>
        </p:nvSpPr>
        <p:spPr>
          <a:xfrm>
            <a:off x="1944528" y="4479797"/>
            <a:ext cx="190500" cy="647700"/>
          </a:xfrm>
          <a:custGeom>
            <a:avLst/>
            <a:gdLst/>
            <a:ahLst/>
            <a:cxnLst/>
            <a:rect l="l" t="t" r="r" b="b"/>
            <a:pathLst>
              <a:path w="190500" h="647700">
                <a:moveTo>
                  <a:pt x="190480" y="552450"/>
                </a:moveTo>
                <a:lnTo>
                  <a:pt x="180424" y="510337"/>
                </a:lnTo>
                <a:lnTo>
                  <a:pt x="154905" y="479782"/>
                </a:lnTo>
                <a:lnTo>
                  <a:pt x="116428" y="461387"/>
                </a:lnTo>
                <a:lnTo>
                  <a:pt x="84843" y="457761"/>
                </a:lnTo>
                <a:lnTo>
                  <a:pt x="70876" y="460354"/>
                </a:lnTo>
                <a:lnTo>
                  <a:pt x="34368" y="479361"/>
                </a:lnTo>
                <a:lnTo>
                  <a:pt x="9303" y="512055"/>
                </a:lnTo>
                <a:lnTo>
                  <a:pt x="0" y="554374"/>
                </a:lnTo>
                <a:lnTo>
                  <a:pt x="1288" y="568198"/>
                </a:lnTo>
                <a:lnTo>
                  <a:pt x="16418" y="605235"/>
                </a:lnTo>
                <a:lnTo>
                  <a:pt x="46273" y="632593"/>
                </a:lnTo>
                <a:lnTo>
                  <a:pt x="76180" y="644138"/>
                </a:lnTo>
                <a:lnTo>
                  <a:pt x="76180" y="552450"/>
                </a:lnTo>
                <a:lnTo>
                  <a:pt x="114280" y="552450"/>
                </a:lnTo>
                <a:lnTo>
                  <a:pt x="114280" y="645564"/>
                </a:lnTo>
                <a:lnTo>
                  <a:pt x="118327" y="644876"/>
                </a:lnTo>
                <a:lnTo>
                  <a:pt x="155447" y="626236"/>
                </a:lnTo>
                <a:lnTo>
                  <a:pt x="180981" y="593945"/>
                </a:lnTo>
                <a:lnTo>
                  <a:pt x="189370" y="567029"/>
                </a:lnTo>
                <a:lnTo>
                  <a:pt x="190480" y="552450"/>
                </a:lnTo>
                <a:close/>
              </a:path>
              <a:path w="190500" h="647700">
                <a:moveTo>
                  <a:pt x="114280" y="460997"/>
                </a:moveTo>
                <a:lnTo>
                  <a:pt x="114280" y="0"/>
                </a:lnTo>
                <a:lnTo>
                  <a:pt x="76180" y="0"/>
                </a:lnTo>
                <a:lnTo>
                  <a:pt x="76180" y="459369"/>
                </a:lnTo>
                <a:lnTo>
                  <a:pt x="84843" y="457761"/>
                </a:lnTo>
                <a:lnTo>
                  <a:pt x="101166" y="458616"/>
                </a:lnTo>
                <a:lnTo>
                  <a:pt x="114280" y="460997"/>
                </a:lnTo>
                <a:close/>
              </a:path>
              <a:path w="190500" h="647700">
                <a:moveTo>
                  <a:pt x="114280" y="645564"/>
                </a:moveTo>
                <a:lnTo>
                  <a:pt x="114280" y="552450"/>
                </a:lnTo>
                <a:lnTo>
                  <a:pt x="76180" y="552450"/>
                </a:lnTo>
                <a:lnTo>
                  <a:pt x="76180" y="644138"/>
                </a:lnTo>
                <a:lnTo>
                  <a:pt x="88054" y="646380"/>
                </a:lnTo>
                <a:lnTo>
                  <a:pt x="104148" y="647287"/>
                </a:lnTo>
                <a:lnTo>
                  <a:pt x="114280" y="645564"/>
                </a:lnTo>
                <a:close/>
              </a:path>
            </a:pathLst>
          </a:custGeom>
          <a:solidFill>
            <a:srgbClr val="000000"/>
          </a:solidFill>
        </p:spPr>
        <p:txBody>
          <a:bodyPr wrap="square" lIns="0" tIns="0" rIns="0" bIns="0" rtlCol="0"/>
          <a:lstStyle/>
          <a:p>
            <a:endParaRPr/>
          </a:p>
        </p:txBody>
      </p:sp>
      <p:sp>
        <p:nvSpPr>
          <p:cNvPr id="10" name="object 10"/>
          <p:cNvSpPr txBox="1"/>
          <p:nvPr/>
        </p:nvSpPr>
        <p:spPr>
          <a:xfrm>
            <a:off x="2100205" y="4673254"/>
            <a:ext cx="838835" cy="239395"/>
          </a:xfrm>
          <a:prstGeom prst="rect">
            <a:avLst/>
          </a:prstGeom>
        </p:spPr>
        <p:txBody>
          <a:bodyPr vert="horz" wrap="square" lIns="0" tIns="0" rIns="0" bIns="0" rtlCol="0">
            <a:spAutoFit/>
          </a:bodyPr>
          <a:lstStyle/>
          <a:p>
            <a:pPr marL="12700">
              <a:lnSpc>
                <a:spcPct val="100000"/>
              </a:lnSpc>
            </a:pPr>
            <a:r>
              <a:rPr sz="1600" b="1" dirty="0">
                <a:solidFill>
                  <a:srgbClr val="CC0000"/>
                </a:solidFill>
                <a:latin typeface="新宋体"/>
                <a:cs typeface="新宋体"/>
              </a:rPr>
              <a:t>按</a:t>
            </a:r>
            <a:r>
              <a:rPr sz="1600" b="1" spc="-15" dirty="0">
                <a:solidFill>
                  <a:srgbClr val="CC0000"/>
                </a:solidFill>
                <a:latin typeface="Arial"/>
                <a:cs typeface="Arial"/>
              </a:rPr>
              <a:t>…</a:t>
            </a:r>
            <a:r>
              <a:rPr sz="1600" b="1" spc="-5" dirty="0">
                <a:solidFill>
                  <a:srgbClr val="CC0000"/>
                </a:solidFill>
                <a:latin typeface="新宋体"/>
                <a:cs typeface="新宋体"/>
              </a:rPr>
              <a:t>加工</a:t>
            </a:r>
            <a:endParaRPr sz="1600">
              <a:latin typeface="新宋体"/>
              <a:cs typeface="新宋体"/>
            </a:endParaRPr>
          </a:p>
        </p:txBody>
      </p:sp>
      <p:sp>
        <p:nvSpPr>
          <p:cNvPr id="11" name="object 11"/>
          <p:cNvSpPr/>
          <p:nvPr/>
        </p:nvSpPr>
        <p:spPr>
          <a:xfrm>
            <a:off x="1308239" y="3436620"/>
            <a:ext cx="1428750" cy="1028700"/>
          </a:xfrm>
          <a:custGeom>
            <a:avLst/>
            <a:gdLst/>
            <a:ahLst/>
            <a:cxnLst/>
            <a:rect l="l" t="t" r="r" b="b"/>
            <a:pathLst>
              <a:path w="1428750" h="1028700">
                <a:moveTo>
                  <a:pt x="171450" y="0"/>
                </a:moveTo>
                <a:lnTo>
                  <a:pt x="128436" y="5470"/>
                </a:lnTo>
                <a:lnTo>
                  <a:pt x="89403" y="20958"/>
                </a:lnTo>
                <a:lnTo>
                  <a:pt x="55734" y="45081"/>
                </a:lnTo>
                <a:lnTo>
                  <a:pt x="28811" y="76455"/>
                </a:lnTo>
                <a:lnTo>
                  <a:pt x="10020" y="113696"/>
                </a:lnTo>
                <a:lnTo>
                  <a:pt x="744" y="155421"/>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1994" y="1028075"/>
                </a:lnTo>
                <a:lnTo>
                  <a:pt x="1313834" y="1019111"/>
                </a:lnTo>
                <a:lnTo>
                  <a:pt x="1351233" y="1000591"/>
                </a:lnTo>
                <a:lnTo>
                  <a:pt x="1382807" y="973897"/>
                </a:lnTo>
                <a:lnTo>
                  <a:pt x="1407173" y="940414"/>
                </a:lnTo>
                <a:lnTo>
                  <a:pt x="1422947" y="901524"/>
                </a:lnTo>
                <a:lnTo>
                  <a:pt x="1428744" y="858612"/>
                </a:lnTo>
                <a:lnTo>
                  <a:pt x="1428750" y="171449"/>
                </a:lnTo>
                <a:lnTo>
                  <a:pt x="1428125" y="156755"/>
                </a:lnTo>
                <a:lnTo>
                  <a:pt x="1419161" y="114915"/>
                </a:lnTo>
                <a:lnTo>
                  <a:pt x="1400641" y="77516"/>
                </a:lnTo>
                <a:lnTo>
                  <a:pt x="1373947" y="45942"/>
                </a:lnTo>
                <a:lnTo>
                  <a:pt x="1340464" y="21576"/>
                </a:lnTo>
                <a:lnTo>
                  <a:pt x="1301574" y="5802"/>
                </a:lnTo>
                <a:lnTo>
                  <a:pt x="1258662" y="5"/>
                </a:lnTo>
                <a:lnTo>
                  <a:pt x="17145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1281061" y="3473104"/>
            <a:ext cx="1466215" cy="770890"/>
          </a:xfrm>
          <a:prstGeom prst="rect">
            <a:avLst/>
          </a:prstGeom>
        </p:spPr>
        <p:txBody>
          <a:bodyPr vert="horz" wrap="square" lIns="0" tIns="0" rIns="0" bIns="0" rtlCol="0">
            <a:spAutoFit/>
          </a:bodyPr>
          <a:lstStyle/>
          <a:p>
            <a:pPr marL="113030">
              <a:lnSpc>
                <a:spcPct val="100000"/>
              </a:lnSpc>
            </a:pPr>
            <a:r>
              <a:rPr sz="1600" b="1" spc="-10" dirty="0">
                <a:latin typeface="新宋体"/>
                <a:cs typeface="新宋体"/>
              </a:rPr>
              <a:t>物料代码</a:t>
            </a:r>
            <a:endParaRPr sz="1600">
              <a:latin typeface="新宋体"/>
              <a:cs typeface="新宋体"/>
            </a:endParaRPr>
          </a:p>
          <a:p>
            <a:pPr marL="118745" indent="-106680">
              <a:lnSpc>
                <a:spcPct val="100000"/>
              </a:lnSpc>
              <a:spcBef>
                <a:spcPts val="5"/>
              </a:spcBef>
              <a:tabLst>
                <a:tab pos="1440815" algn="l"/>
              </a:tabLst>
            </a:pPr>
            <a:r>
              <a:rPr sz="1600" b="1" u="sng" dirty="0">
                <a:latin typeface="Times New Roman"/>
                <a:cs typeface="Times New Roman"/>
              </a:rPr>
              <a:t> </a:t>
            </a:r>
            <a:r>
              <a:rPr sz="1600" b="1" u="sng" spc="-10" dirty="0">
                <a:latin typeface="Times New Roman"/>
                <a:cs typeface="Times New Roman"/>
              </a:rPr>
              <a:t> </a:t>
            </a:r>
            <a:r>
              <a:rPr sz="1600" b="1" u="sng" spc="-10" dirty="0">
                <a:latin typeface="新宋体"/>
                <a:cs typeface="新宋体"/>
              </a:rPr>
              <a:t>工艺路线序号</a:t>
            </a:r>
            <a:r>
              <a:rPr sz="1600" b="1" u="sng" dirty="0">
                <a:latin typeface="Times New Roman"/>
                <a:cs typeface="Times New Roman"/>
              </a:rPr>
              <a:t> 	</a:t>
            </a:r>
            <a:endParaRPr sz="1600">
              <a:latin typeface="Times New Roman"/>
              <a:cs typeface="Times New Roman"/>
            </a:endParaRPr>
          </a:p>
          <a:p>
            <a:pPr marL="118745">
              <a:lnSpc>
                <a:spcPct val="100000"/>
              </a:lnSpc>
              <a:spcBef>
                <a:spcPts val="650"/>
              </a:spcBef>
            </a:pPr>
            <a:r>
              <a:rPr sz="1400" b="1" spc="-10" dirty="0">
                <a:latin typeface="新宋体"/>
                <a:cs typeface="新宋体"/>
              </a:rPr>
              <a:t>车间号.组织代码</a:t>
            </a:r>
            <a:endParaRPr sz="1400">
              <a:latin typeface="新宋体"/>
              <a:cs typeface="新宋体"/>
            </a:endParaRPr>
          </a:p>
        </p:txBody>
      </p:sp>
      <p:sp>
        <p:nvSpPr>
          <p:cNvPr id="13" name="object 13"/>
          <p:cNvSpPr txBox="1"/>
          <p:nvPr/>
        </p:nvSpPr>
        <p:spPr>
          <a:xfrm>
            <a:off x="1154565" y="3149246"/>
            <a:ext cx="1753235"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自制/装配工艺路线</a:t>
            </a:r>
            <a:endParaRPr sz="1600">
              <a:latin typeface="新宋体"/>
              <a:cs typeface="新宋体"/>
            </a:endParaRPr>
          </a:p>
        </p:txBody>
      </p:sp>
      <p:sp>
        <p:nvSpPr>
          <p:cNvPr id="14" name="object 14"/>
          <p:cNvSpPr/>
          <p:nvPr/>
        </p:nvSpPr>
        <p:spPr>
          <a:xfrm>
            <a:off x="1311287" y="5430773"/>
            <a:ext cx="1457960" cy="1657350"/>
          </a:xfrm>
          <a:custGeom>
            <a:avLst/>
            <a:gdLst/>
            <a:ahLst/>
            <a:cxnLst/>
            <a:rect l="l" t="t" r="r" b="b"/>
            <a:pathLst>
              <a:path w="1457960" h="1657350">
                <a:moveTo>
                  <a:pt x="243078" y="0"/>
                </a:moveTo>
                <a:lnTo>
                  <a:pt x="203682" y="3163"/>
                </a:lnTo>
                <a:lnTo>
                  <a:pt x="166298" y="12326"/>
                </a:lnTo>
                <a:lnTo>
                  <a:pt x="115095" y="36236"/>
                </a:lnTo>
                <a:lnTo>
                  <a:pt x="71247" y="70866"/>
                </a:lnTo>
                <a:lnTo>
                  <a:pt x="36451" y="114548"/>
                </a:lnTo>
                <a:lnTo>
                  <a:pt x="12405" y="165616"/>
                </a:lnTo>
                <a:lnTo>
                  <a:pt x="3185" y="202941"/>
                </a:lnTo>
                <a:lnTo>
                  <a:pt x="0" y="242315"/>
                </a:lnTo>
                <a:lnTo>
                  <a:pt x="0" y="1414272"/>
                </a:lnTo>
                <a:lnTo>
                  <a:pt x="3185" y="1453667"/>
                </a:lnTo>
                <a:lnTo>
                  <a:pt x="12405" y="1491051"/>
                </a:lnTo>
                <a:lnTo>
                  <a:pt x="36451" y="1542254"/>
                </a:lnTo>
                <a:lnTo>
                  <a:pt x="71247" y="1586103"/>
                </a:lnTo>
                <a:lnTo>
                  <a:pt x="115095" y="1620898"/>
                </a:lnTo>
                <a:lnTo>
                  <a:pt x="166298" y="1644944"/>
                </a:lnTo>
                <a:lnTo>
                  <a:pt x="203682" y="1654164"/>
                </a:lnTo>
                <a:lnTo>
                  <a:pt x="243078" y="1657350"/>
                </a:lnTo>
                <a:lnTo>
                  <a:pt x="1214628" y="1657350"/>
                </a:lnTo>
                <a:lnTo>
                  <a:pt x="1254023" y="1654164"/>
                </a:lnTo>
                <a:lnTo>
                  <a:pt x="1291407" y="1644944"/>
                </a:lnTo>
                <a:lnTo>
                  <a:pt x="1342610" y="1620898"/>
                </a:lnTo>
                <a:lnTo>
                  <a:pt x="1386459" y="1586103"/>
                </a:lnTo>
                <a:lnTo>
                  <a:pt x="1421254" y="1542254"/>
                </a:lnTo>
                <a:lnTo>
                  <a:pt x="1445300" y="1491051"/>
                </a:lnTo>
                <a:lnTo>
                  <a:pt x="1454520" y="1453667"/>
                </a:lnTo>
                <a:lnTo>
                  <a:pt x="1457706" y="1414272"/>
                </a:lnTo>
                <a:lnTo>
                  <a:pt x="1457706" y="242315"/>
                </a:lnTo>
                <a:lnTo>
                  <a:pt x="1454520" y="202941"/>
                </a:lnTo>
                <a:lnTo>
                  <a:pt x="1445300" y="165616"/>
                </a:lnTo>
                <a:lnTo>
                  <a:pt x="1421254" y="114548"/>
                </a:lnTo>
                <a:lnTo>
                  <a:pt x="1386459" y="70865"/>
                </a:lnTo>
                <a:lnTo>
                  <a:pt x="1342610" y="36236"/>
                </a:lnTo>
                <a:lnTo>
                  <a:pt x="1291407" y="12326"/>
                </a:lnTo>
                <a:lnTo>
                  <a:pt x="1254023" y="3163"/>
                </a:lnTo>
                <a:lnTo>
                  <a:pt x="1214628" y="0"/>
                </a:lnTo>
                <a:lnTo>
                  <a:pt x="243078" y="0"/>
                </a:lnTo>
                <a:close/>
              </a:path>
            </a:pathLst>
          </a:custGeom>
          <a:ln w="12700">
            <a:solidFill>
              <a:srgbClr val="000000"/>
            </a:solidFill>
          </a:ln>
        </p:spPr>
        <p:txBody>
          <a:bodyPr wrap="square" lIns="0" tIns="0" rIns="0" bIns="0" rtlCol="0"/>
          <a:lstStyle/>
          <a:p>
            <a:endParaRPr/>
          </a:p>
        </p:txBody>
      </p:sp>
      <p:sp>
        <p:nvSpPr>
          <p:cNvPr id="15" name="object 15"/>
          <p:cNvSpPr/>
          <p:nvPr/>
        </p:nvSpPr>
        <p:spPr>
          <a:xfrm>
            <a:off x="1290713" y="6222491"/>
            <a:ext cx="1428750" cy="0"/>
          </a:xfrm>
          <a:custGeom>
            <a:avLst/>
            <a:gdLst/>
            <a:ahLst/>
            <a:cxnLst/>
            <a:rect l="l" t="t" r="r" b="b"/>
            <a:pathLst>
              <a:path w="1428750">
                <a:moveTo>
                  <a:pt x="0" y="0"/>
                </a:moveTo>
                <a:lnTo>
                  <a:pt x="1428750" y="0"/>
                </a:lnTo>
              </a:path>
            </a:pathLst>
          </a:custGeom>
          <a:ln w="12700">
            <a:solidFill>
              <a:srgbClr val="000000"/>
            </a:solidFill>
          </a:ln>
        </p:spPr>
        <p:txBody>
          <a:bodyPr wrap="square" lIns="0" tIns="0" rIns="0" bIns="0" rtlCol="0"/>
          <a:lstStyle/>
          <a:p>
            <a:endParaRPr/>
          </a:p>
        </p:txBody>
      </p:sp>
      <p:sp>
        <p:nvSpPr>
          <p:cNvPr id="16" name="object 16"/>
          <p:cNvSpPr txBox="1"/>
          <p:nvPr/>
        </p:nvSpPr>
        <p:spPr>
          <a:xfrm>
            <a:off x="1381640" y="5149496"/>
            <a:ext cx="1383665" cy="1041400"/>
          </a:xfrm>
          <a:prstGeom prst="rect">
            <a:avLst/>
          </a:prstGeom>
        </p:spPr>
        <p:txBody>
          <a:bodyPr vert="horz" wrap="square" lIns="0" tIns="0" rIns="0" bIns="0" rtlCol="0">
            <a:spAutoFit/>
          </a:bodyPr>
          <a:lstStyle/>
          <a:p>
            <a:pPr marL="12700" indent="38100">
              <a:lnSpc>
                <a:spcPct val="100000"/>
              </a:lnSpc>
            </a:pPr>
            <a:r>
              <a:rPr sz="1600" b="1" spc="-10" dirty="0">
                <a:latin typeface="新宋体"/>
                <a:cs typeface="新宋体"/>
              </a:rPr>
              <a:t>自制/装配工艺</a:t>
            </a:r>
            <a:endParaRPr sz="1600">
              <a:latin typeface="新宋体"/>
              <a:cs typeface="新宋体"/>
            </a:endParaRPr>
          </a:p>
          <a:p>
            <a:pPr marL="12700" marR="143510">
              <a:lnSpc>
                <a:spcPct val="100000"/>
              </a:lnSpc>
              <a:spcBef>
                <a:spcPts val="630"/>
              </a:spcBef>
            </a:pPr>
            <a:r>
              <a:rPr sz="1600" b="1" spc="-10" dirty="0">
                <a:latin typeface="新宋体"/>
                <a:cs typeface="新宋体"/>
              </a:rPr>
              <a:t>物料代码 工艺路线序号 工序序号</a:t>
            </a:r>
            <a:endParaRPr sz="1600">
              <a:latin typeface="新宋体"/>
              <a:cs typeface="新宋体"/>
            </a:endParaRPr>
          </a:p>
        </p:txBody>
      </p:sp>
      <p:sp>
        <p:nvSpPr>
          <p:cNvPr id="17" name="object 17"/>
          <p:cNvSpPr txBox="1"/>
          <p:nvPr/>
        </p:nvSpPr>
        <p:spPr>
          <a:xfrm>
            <a:off x="1292485" y="6288861"/>
            <a:ext cx="1092835" cy="415925"/>
          </a:xfrm>
          <a:prstGeom prst="rect">
            <a:avLst/>
          </a:prstGeom>
        </p:spPr>
        <p:txBody>
          <a:bodyPr vert="horz" wrap="square" lIns="0" tIns="0" rIns="0" bIns="0" rtlCol="0">
            <a:spAutoFit/>
          </a:bodyPr>
          <a:lstStyle/>
          <a:p>
            <a:pPr marL="12700" marR="5080">
              <a:lnSpc>
                <a:spcPct val="100000"/>
              </a:lnSpc>
            </a:pPr>
            <a:r>
              <a:rPr sz="1400" b="1" spc="-10" dirty="0">
                <a:latin typeface="新宋体"/>
                <a:cs typeface="新宋体"/>
              </a:rPr>
              <a:t>工序描述 工作中心代码</a:t>
            </a:r>
            <a:endParaRPr sz="1400">
              <a:latin typeface="新宋体"/>
              <a:cs typeface="新宋体"/>
            </a:endParaRPr>
          </a:p>
        </p:txBody>
      </p:sp>
      <p:sp>
        <p:nvSpPr>
          <p:cNvPr id="18" name="object 18"/>
          <p:cNvSpPr txBox="1"/>
          <p:nvPr/>
        </p:nvSpPr>
        <p:spPr>
          <a:xfrm>
            <a:off x="3054229" y="3628552"/>
            <a:ext cx="838835" cy="239395"/>
          </a:xfrm>
          <a:prstGeom prst="rect">
            <a:avLst/>
          </a:prstGeom>
        </p:spPr>
        <p:txBody>
          <a:bodyPr vert="horz" wrap="square" lIns="0" tIns="0" rIns="0" bIns="0" rtlCol="0">
            <a:spAutoFit/>
          </a:bodyPr>
          <a:lstStyle/>
          <a:p>
            <a:pPr marL="12700">
              <a:lnSpc>
                <a:spcPct val="100000"/>
              </a:lnSpc>
            </a:pPr>
            <a:r>
              <a:rPr sz="1600" b="1" dirty="0">
                <a:solidFill>
                  <a:srgbClr val="CC0000"/>
                </a:solidFill>
                <a:latin typeface="新宋体"/>
                <a:cs typeface="新宋体"/>
              </a:rPr>
              <a:t>在</a:t>
            </a:r>
            <a:r>
              <a:rPr sz="1600" b="1" spc="-15" dirty="0">
                <a:solidFill>
                  <a:srgbClr val="CC0000"/>
                </a:solidFill>
                <a:latin typeface="Arial"/>
                <a:cs typeface="Arial"/>
              </a:rPr>
              <a:t>…</a:t>
            </a:r>
            <a:r>
              <a:rPr sz="1600" b="1" spc="-5" dirty="0">
                <a:solidFill>
                  <a:srgbClr val="CC0000"/>
                </a:solidFill>
                <a:latin typeface="新宋体"/>
                <a:cs typeface="新宋体"/>
              </a:rPr>
              <a:t>加工</a:t>
            </a:r>
            <a:endParaRPr sz="1600">
              <a:latin typeface="新宋体"/>
              <a:cs typeface="新宋体"/>
            </a:endParaRPr>
          </a:p>
        </p:txBody>
      </p:sp>
      <p:sp>
        <p:nvSpPr>
          <p:cNvPr id="19" name="object 19"/>
          <p:cNvSpPr txBox="1"/>
          <p:nvPr/>
        </p:nvSpPr>
        <p:spPr>
          <a:xfrm>
            <a:off x="3030588" y="5783496"/>
            <a:ext cx="838835" cy="239395"/>
          </a:xfrm>
          <a:prstGeom prst="rect">
            <a:avLst/>
          </a:prstGeom>
        </p:spPr>
        <p:txBody>
          <a:bodyPr vert="horz" wrap="square" lIns="0" tIns="0" rIns="0" bIns="0" rtlCol="0">
            <a:spAutoFit/>
          </a:bodyPr>
          <a:lstStyle/>
          <a:p>
            <a:pPr marL="12700">
              <a:lnSpc>
                <a:spcPct val="100000"/>
              </a:lnSpc>
            </a:pPr>
            <a:r>
              <a:rPr sz="1600" b="1" dirty="0">
                <a:solidFill>
                  <a:srgbClr val="CC0000"/>
                </a:solidFill>
                <a:latin typeface="新宋体"/>
                <a:cs typeface="新宋体"/>
              </a:rPr>
              <a:t>用</a:t>
            </a:r>
            <a:r>
              <a:rPr sz="1600" b="1" spc="-15" dirty="0">
                <a:solidFill>
                  <a:srgbClr val="CC0000"/>
                </a:solidFill>
                <a:latin typeface="Arial"/>
                <a:cs typeface="Arial"/>
              </a:rPr>
              <a:t>…</a:t>
            </a:r>
            <a:r>
              <a:rPr sz="1600" b="1" spc="-5" dirty="0">
                <a:solidFill>
                  <a:srgbClr val="CC0000"/>
                </a:solidFill>
                <a:latin typeface="新宋体"/>
                <a:cs typeface="新宋体"/>
              </a:rPr>
              <a:t>加工</a:t>
            </a:r>
            <a:endParaRPr sz="1600">
              <a:latin typeface="新宋体"/>
              <a:cs typeface="新宋体"/>
            </a:endParaRPr>
          </a:p>
        </p:txBody>
      </p:sp>
      <p:sp>
        <p:nvSpPr>
          <p:cNvPr id="20" name="object 20"/>
          <p:cNvSpPr/>
          <p:nvPr/>
        </p:nvSpPr>
        <p:spPr>
          <a:xfrm>
            <a:off x="4517783" y="1536191"/>
            <a:ext cx="1407160" cy="1087755"/>
          </a:xfrm>
          <a:custGeom>
            <a:avLst/>
            <a:gdLst/>
            <a:ahLst/>
            <a:cxnLst/>
            <a:rect l="l" t="t" r="r" b="b"/>
            <a:pathLst>
              <a:path w="1407160" h="1087755">
                <a:moveTo>
                  <a:pt x="181355" y="0"/>
                </a:moveTo>
                <a:lnTo>
                  <a:pt x="137883" y="5290"/>
                </a:lnTo>
                <a:lnTo>
                  <a:pt x="98161" y="20306"/>
                </a:lnTo>
                <a:lnTo>
                  <a:pt x="63469" y="43768"/>
                </a:lnTo>
                <a:lnTo>
                  <a:pt x="35088" y="74395"/>
                </a:lnTo>
                <a:lnTo>
                  <a:pt x="14299" y="110906"/>
                </a:lnTo>
                <a:lnTo>
                  <a:pt x="2382" y="152021"/>
                </a:lnTo>
                <a:lnTo>
                  <a:pt x="0" y="181356"/>
                </a:lnTo>
                <a:lnTo>
                  <a:pt x="0" y="906780"/>
                </a:lnTo>
                <a:lnTo>
                  <a:pt x="5290" y="950205"/>
                </a:lnTo>
                <a:lnTo>
                  <a:pt x="20306" y="989809"/>
                </a:lnTo>
                <a:lnTo>
                  <a:pt x="43768" y="1024342"/>
                </a:lnTo>
                <a:lnTo>
                  <a:pt x="74395" y="1052553"/>
                </a:lnTo>
                <a:lnTo>
                  <a:pt x="110906" y="1073193"/>
                </a:lnTo>
                <a:lnTo>
                  <a:pt x="152021" y="1085012"/>
                </a:lnTo>
                <a:lnTo>
                  <a:pt x="181355" y="1087374"/>
                </a:lnTo>
                <a:lnTo>
                  <a:pt x="1225295" y="1087374"/>
                </a:lnTo>
                <a:lnTo>
                  <a:pt x="1269015" y="1082130"/>
                </a:lnTo>
                <a:lnTo>
                  <a:pt x="1308826" y="1067232"/>
                </a:lnTo>
                <a:lnTo>
                  <a:pt x="1343493" y="1043929"/>
                </a:lnTo>
                <a:lnTo>
                  <a:pt x="1371782" y="1013472"/>
                </a:lnTo>
                <a:lnTo>
                  <a:pt x="1392459" y="977110"/>
                </a:lnTo>
                <a:lnTo>
                  <a:pt x="1404289" y="936093"/>
                </a:lnTo>
                <a:lnTo>
                  <a:pt x="1406651" y="906780"/>
                </a:lnTo>
                <a:lnTo>
                  <a:pt x="1406651" y="181355"/>
                </a:lnTo>
                <a:lnTo>
                  <a:pt x="1401405" y="137883"/>
                </a:lnTo>
                <a:lnTo>
                  <a:pt x="1386489" y="98161"/>
                </a:lnTo>
                <a:lnTo>
                  <a:pt x="1363137" y="63469"/>
                </a:lnTo>
                <a:lnTo>
                  <a:pt x="1332585" y="35088"/>
                </a:lnTo>
                <a:lnTo>
                  <a:pt x="1296066" y="14299"/>
                </a:lnTo>
                <a:lnTo>
                  <a:pt x="1254815" y="2382"/>
                </a:lnTo>
                <a:lnTo>
                  <a:pt x="1225295" y="0"/>
                </a:lnTo>
                <a:lnTo>
                  <a:pt x="181355"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4529213" y="1914144"/>
            <a:ext cx="1393825" cy="0"/>
          </a:xfrm>
          <a:custGeom>
            <a:avLst/>
            <a:gdLst/>
            <a:ahLst/>
            <a:cxnLst/>
            <a:rect l="l" t="t" r="r" b="b"/>
            <a:pathLst>
              <a:path w="1393825">
                <a:moveTo>
                  <a:pt x="0" y="0"/>
                </a:moveTo>
                <a:lnTo>
                  <a:pt x="1393698" y="0"/>
                </a:lnTo>
              </a:path>
            </a:pathLst>
          </a:custGeom>
          <a:ln w="12700">
            <a:solidFill>
              <a:srgbClr val="000000"/>
            </a:solidFill>
          </a:ln>
        </p:spPr>
        <p:txBody>
          <a:bodyPr wrap="square" lIns="0" tIns="0" rIns="0" bIns="0" rtlCol="0"/>
          <a:lstStyle/>
          <a:p>
            <a:endParaRPr/>
          </a:p>
        </p:txBody>
      </p:sp>
      <p:sp>
        <p:nvSpPr>
          <p:cNvPr id="22" name="object 22"/>
          <p:cNvSpPr txBox="1"/>
          <p:nvPr/>
        </p:nvSpPr>
        <p:spPr>
          <a:xfrm>
            <a:off x="4651381" y="1260256"/>
            <a:ext cx="867410" cy="560705"/>
          </a:xfrm>
          <a:prstGeom prst="rect">
            <a:avLst/>
          </a:prstGeom>
        </p:spPr>
        <p:txBody>
          <a:bodyPr vert="horz" wrap="square" lIns="0" tIns="0" rIns="0" bIns="0" rtlCol="0">
            <a:spAutoFit/>
          </a:bodyPr>
          <a:lstStyle/>
          <a:p>
            <a:pPr marL="41275" marR="5080" indent="-29209">
              <a:lnSpc>
                <a:spcPct val="135900"/>
              </a:lnSpc>
            </a:pPr>
            <a:r>
              <a:rPr sz="1600" b="1" spc="-5" dirty="0">
                <a:latin typeface="新宋体"/>
                <a:cs typeface="新宋体"/>
              </a:rPr>
              <a:t>车间 </a:t>
            </a:r>
            <a:r>
              <a:rPr sz="1600" b="1" spc="-10" dirty="0">
                <a:latin typeface="新宋体"/>
                <a:cs typeface="新宋体"/>
              </a:rPr>
              <a:t>组织代码</a:t>
            </a:r>
            <a:endParaRPr sz="1600">
              <a:latin typeface="新宋体"/>
              <a:cs typeface="新宋体"/>
            </a:endParaRPr>
          </a:p>
        </p:txBody>
      </p:sp>
      <p:sp>
        <p:nvSpPr>
          <p:cNvPr id="23" name="object 23"/>
          <p:cNvSpPr/>
          <p:nvPr/>
        </p:nvSpPr>
        <p:spPr>
          <a:xfrm>
            <a:off x="4565789" y="5533644"/>
            <a:ext cx="1407160" cy="1377950"/>
          </a:xfrm>
          <a:custGeom>
            <a:avLst/>
            <a:gdLst/>
            <a:ahLst/>
            <a:cxnLst/>
            <a:rect l="l" t="t" r="r" b="b"/>
            <a:pathLst>
              <a:path w="1407160" h="1377950">
                <a:moveTo>
                  <a:pt x="229362" y="0"/>
                </a:moveTo>
                <a:lnTo>
                  <a:pt x="174302" y="6678"/>
                </a:lnTo>
                <a:lnTo>
                  <a:pt x="124036" y="25655"/>
                </a:lnTo>
                <a:lnTo>
                  <a:pt x="80169" y="55341"/>
                </a:lnTo>
                <a:lnTo>
                  <a:pt x="44305" y="94146"/>
                </a:lnTo>
                <a:lnTo>
                  <a:pt x="18049" y="140481"/>
                </a:lnTo>
                <a:lnTo>
                  <a:pt x="3006" y="192757"/>
                </a:lnTo>
                <a:lnTo>
                  <a:pt x="0" y="230124"/>
                </a:lnTo>
                <a:lnTo>
                  <a:pt x="0" y="1148334"/>
                </a:lnTo>
                <a:lnTo>
                  <a:pt x="6676" y="1203641"/>
                </a:lnTo>
                <a:lnTo>
                  <a:pt x="25635" y="1253995"/>
                </a:lnTo>
                <a:lnTo>
                  <a:pt x="55272" y="1297837"/>
                </a:lnTo>
                <a:lnTo>
                  <a:pt x="93982" y="1333609"/>
                </a:lnTo>
                <a:lnTo>
                  <a:pt x="140160" y="1359753"/>
                </a:lnTo>
                <a:lnTo>
                  <a:pt x="192202" y="1374709"/>
                </a:lnTo>
                <a:lnTo>
                  <a:pt x="229362" y="1377696"/>
                </a:lnTo>
                <a:lnTo>
                  <a:pt x="1176528" y="1377696"/>
                </a:lnTo>
                <a:lnTo>
                  <a:pt x="1231881" y="1371063"/>
                </a:lnTo>
                <a:lnTo>
                  <a:pt x="1282353" y="1352204"/>
                </a:lnTo>
                <a:lnTo>
                  <a:pt x="1326355" y="1322678"/>
                </a:lnTo>
                <a:lnTo>
                  <a:pt x="1362297" y="1284043"/>
                </a:lnTo>
                <a:lnTo>
                  <a:pt x="1388590" y="1237857"/>
                </a:lnTo>
                <a:lnTo>
                  <a:pt x="1403644" y="1185678"/>
                </a:lnTo>
                <a:lnTo>
                  <a:pt x="1406652" y="1148334"/>
                </a:lnTo>
                <a:lnTo>
                  <a:pt x="1406652" y="230123"/>
                </a:lnTo>
                <a:lnTo>
                  <a:pt x="1399973" y="174770"/>
                </a:lnTo>
                <a:lnTo>
                  <a:pt x="1380996" y="124298"/>
                </a:lnTo>
                <a:lnTo>
                  <a:pt x="1351310" y="80296"/>
                </a:lnTo>
                <a:lnTo>
                  <a:pt x="1312505" y="44354"/>
                </a:lnTo>
                <a:lnTo>
                  <a:pt x="1266170" y="18061"/>
                </a:lnTo>
                <a:lnTo>
                  <a:pt x="1213894" y="3007"/>
                </a:lnTo>
                <a:lnTo>
                  <a:pt x="1176528" y="0"/>
                </a:lnTo>
                <a:lnTo>
                  <a:pt x="229362" y="0"/>
                </a:lnTo>
                <a:close/>
              </a:path>
            </a:pathLst>
          </a:custGeom>
          <a:ln w="38100">
            <a:solidFill>
              <a:srgbClr val="000000"/>
            </a:solidFill>
          </a:ln>
        </p:spPr>
        <p:txBody>
          <a:bodyPr wrap="square" lIns="0" tIns="0" rIns="0" bIns="0" rtlCol="0"/>
          <a:lstStyle/>
          <a:p>
            <a:endParaRPr/>
          </a:p>
        </p:txBody>
      </p:sp>
      <p:sp>
        <p:nvSpPr>
          <p:cNvPr id="24" name="object 24"/>
          <p:cNvSpPr txBox="1"/>
          <p:nvPr/>
        </p:nvSpPr>
        <p:spPr>
          <a:xfrm>
            <a:off x="4665859" y="5272948"/>
            <a:ext cx="838835" cy="229235"/>
          </a:xfrm>
          <a:prstGeom prst="rect">
            <a:avLst/>
          </a:prstGeom>
        </p:spPr>
        <p:txBody>
          <a:bodyPr vert="horz" wrap="square" lIns="0" tIns="0" rIns="0" bIns="0" rtlCol="0">
            <a:spAutoFit/>
          </a:bodyPr>
          <a:lstStyle/>
          <a:p>
            <a:pPr marL="12700">
              <a:lnSpc>
                <a:spcPct val="100000"/>
              </a:lnSpc>
            </a:pPr>
            <a:r>
              <a:rPr sz="1600" b="1" spc="-10" dirty="0">
                <a:latin typeface="新宋体"/>
                <a:cs typeface="新宋体"/>
              </a:rPr>
              <a:t>工作中心</a:t>
            </a:r>
            <a:endParaRPr sz="1600">
              <a:latin typeface="新宋体"/>
              <a:cs typeface="新宋体"/>
            </a:endParaRPr>
          </a:p>
        </p:txBody>
      </p:sp>
      <p:sp>
        <p:nvSpPr>
          <p:cNvPr id="25" name="object 25"/>
          <p:cNvSpPr/>
          <p:nvPr/>
        </p:nvSpPr>
        <p:spPr>
          <a:xfrm>
            <a:off x="2872276" y="2091689"/>
            <a:ext cx="1612900" cy="1943100"/>
          </a:xfrm>
          <a:custGeom>
            <a:avLst/>
            <a:gdLst/>
            <a:ahLst/>
            <a:cxnLst/>
            <a:rect l="l" t="t" r="r" b="b"/>
            <a:pathLst>
              <a:path w="1612900" h="1943100">
                <a:moveTo>
                  <a:pt x="1612741" y="38100"/>
                </a:moveTo>
                <a:lnTo>
                  <a:pt x="1612741" y="0"/>
                </a:lnTo>
                <a:lnTo>
                  <a:pt x="1574641" y="0"/>
                </a:lnTo>
                <a:lnTo>
                  <a:pt x="1574641" y="38100"/>
                </a:lnTo>
                <a:lnTo>
                  <a:pt x="1612741" y="38100"/>
                </a:lnTo>
                <a:close/>
              </a:path>
              <a:path w="1612900" h="1943100">
                <a:moveTo>
                  <a:pt x="1536541" y="38100"/>
                </a:moveTo>
                <a:lnTo>
                  <a:pt x="1536541" y="0"/>
                </a:lnTo>
                <a:lnTo>
                  <a:pt x="1498441" y="0"/>
                </a:lnTo>
                <a:lnTo>
                  <a:pt x="1498441" y="38100"/>
                </a:lnTo>
                <a:lnTo>
                  <a:pt x="1536541" y="38100"/>
                </a:lnTo>
                <a:close/>
              </a:path>
              <a:path w="1612900" h="1943100">
                <a:moveTo>
                  <a:pt x="1460341" y="38100"/>
                </a:moveTo>
                <a:lnTo>
                  <a:pt x="1460341" y="0"/>
                </a:lnTo>
                <a:lnTo>
                  <a:pt x="1422241" y="0"/>
                </a:lnTo>
                <a:lnTo>
                  <a:pt x="1422241" y="38100"/>
                </a:lnTo>
                <a:lnTo>
                  <a:pt x="1460341" y="38100"/>
                </a:lnTo>
                <a:close/>
              </a:path>
              <a:path w="1612900" h="1943100">
                <a:moveTo>
                  <a:pt x="1384141" y="38100"/>
                </a:moveTo>
                <a:lnTo>
                  <a:pt x="1384141" y="0"/>
                </a:lnTo>
                <a:lnTo>
                  <a:pt x="1346041" y="0"/>
                </a:lnTo>
                <a:lnTo>
                  <a:pt x="1346041" y="38100"/>
                </a:lnTo>
                <a:lnTo>
                  <a:pt x="1384141" y="38100"/>
                </a:lnTo>
                <a:close/>
              </a:path>
              <a:path w="1612900" h="1943100">
                <a:moveTo>
                  <a:pt x="1307941" y="38100"/>
                </a:moveTo>
                <a:lnTo>
                  <a:pt x="1307941" y="0"/>
                </a:lnTo>
                <a:lnTo>
                  <a:pt x="1269841" y="0"/>
                </a:lnTo>
                <a:lnTo>
                  <a:pt x="1269841" y="38100"/>
                </a:lnTo>
                <a:lnTo>
                  <a:pt x="1307941" y="38100"/>
                </a:lnTo>
                <a:close/>
              </a:path>
              <a:path w="1612900" h="1943100">
                <a:moveTo>
                  <a:pt x="1231741" y="38100"/>
                </a:moveTo>
                <a:lnTo>
                  <a:pt x="1231741" y="0"/>
                </a:lnTo>
                <a:lnTo>
                  <a:pt x="1193641" y="0"/>
                </a:lnTo>
                <a:lnTo>
                  <a:pt x="1193641" y="38100"/>
                </a:lnTo>
                <a:lnTo>
                  <a:pt x="1231741" y="38100"/>
                </a:lnTo>
                <a:close/>
              </a:path>
              <a:path w="1612900" h="1943100">
                <a:moveTo>
                  <a:pt x="1155541" y="38100"/>
                </a:moveTo>
                <a:lnTo>
                  <a:pt x="1155541" y="0"/>
                </a:lnTo>
                <a:lnTo>
                  <a:pt x="1117441" y="0"/>
                </a:lnTo>
                <a:lnTo>
                  <a:pt x="1117441" y="38100"/>
                </a:lnTo>
                <a:lnTo>
                  <a:pt x="1155541" y="38100"/>
                </a:lnTo>
                <a:close/>
              </a:path>
              <a:path w="1612900" h="1943100">
                <a:moveTo>
                  <a:pt x="1079341" y="38100"/>
                </a:moveTo>
                <a:lnTo>
                  <a:pt x="1079341" y="0"/>
                </a:lnTo>
                <a:lnTo>
                  <a:pt x="1053266" y="88"/>
                </a:lnTo>
                <a:lnTo>
                  <a:pt x="1041125" y="6426"/>
                </a:lnTo>
                <a:lnTo>
                  <a:pt x="1035907" y="19050"/>
                </a:lnTo>
                <a:lnTo>
                  <a:pt x="1035907" y="33528"/>
                </a:lnTo>
                <a:lnTo>
                  <a:pt x="1059529" y="33528"/>
                </a:lnTo>
                <a:lnTo>
                  <a:pt x="1074007" y="19050"/>
                </a:lnTo>
                <a:lnTo>
                  <a:pt x="1074007" y="38100"/>
                </a:lnTo>
                <a:lnTo>
                  <a:pt x="1079341" y="38100"/>
                </a:lnTo>
                <a:close/>
              </a:path>
              <a:path w="1612900" h="1943100">
                <a:moveTo>
                  <a:pt x="1074007" y="38100"/>
                </a:moveTo>
                <a:lnTo>
                  <a:pt x="1074007" y="33528"/>
                </a:lnTo>
                <a:lnTo>
                  <a:pt x="1059529" y="33528"/>
                </a:lnTo>
                <a:lnTo>
                  <a:pt x="1054957" y="38100"/>
                </a:lnTo>
                <a:lnTo>
                  <a:pt x="1074007" y="38100"/>
                </a:lnTo>
                <a:close/>
              </a:path>
              <a:path w="1612900" h="1943100">
                <a:moveTo>
                  <a:pt x="1074007" y="33528"/>
                </a:moveTo>
                <a:lnTo>
                  <a:pt x="1074007" y="19050"/>
                </a:lnTo>
                <a:lnTo>
                  <a:pt x="1059529" y="33528"/>
                </a:lnTo>
                <a:lnTo>
                  <a:pt x="1074007" y="33528"/>
                </a:lnTo>
                <a:close/>
              </a:path>
              <a:path w="1612900" h="1943100">
                <a:moveTo>
                  <a:pt x="1074007" y="109728"/>
                </a:moveTo>
                <a:lnTo>
                  <a:pt x="1074007" y="71628"/>
                </a:lnTo>
                <a:lnTo>
                  <a:pt x="1035907" y="71628"/>
                </a:lnTo>
                <a:lnTo>
                  <a:pt x="1035907" y="109728"/>
                </a:lnTo>
                <a:lnTo>
                  <a:pt x="1074007" y="109728"/>
                </a:lnTo>
                <a:close/>
              </a:path>
              <a:path w="1612900" h="1943100">
                <a:moveTo>
                  <a:pt x="1074007" y="185928"/>
                </a:moveTo>
                <a:lnTo>
                  <a:pt x="1074007" y="147828"/>
                </a:lnTo>
                <a:lnTo>
                  <a:pt x="1035907" y="147828"/>
                </a:lnTo>
                <a:lnTo>
                  <a:pt x="1035907" y="185928"/>
                </a:lnTo>
                <a:lnTo>
                  <a:pt x="1074007" y="185928"/>
                </a:lnTo>
                <a:close/>
              </a:path>
              <a:path w="1612900" h="1943100">
                <a:moveTo>
                  <a:pt x="1074007" y="262128"/>
                </a:moveTo>
                <a:lnTo>
                  <a:pt x="1074007" y="224028"/>
                </a:lnTo>
                <a:lnTo>
                  <a:pt x="1035907" y="224028"/>
                </a:lnTo>
                <a:lnTo>
                  <a:pt x="1035907" y="262128"/>
                </a:lnTo>
                <a:lnTo>
                  <a:pt x="1074007" y="262128"/>
                </a:lnTo>
                <a:close/>
              </a:path>
              <a:path w="1612900" h="1943100">
                <a:moveTo>
                  <a:pt x="1074007" y="338328"/>
                </a:moveTo>
                <a:lnTo>
                  <a:pt x="1074007" y="300228"/>
                </a:lnTo>
                <a:lnTo>
                  <a:pt x="1035907" y="300228"/>
                </a:lnTo>
                <a:lnTo>
                  <a:pt x="1035907" y="338328"/>
                </a:lnTo>
                <a:lnTo>
                  <a:pt x="1074007" y="338328"/>
                </a:lnTo>
                <a:close/>
              </a:path>
              <a:path w="1612900" h="1943100">
                <a:moveTo>
                  <a:pt x="1074007" y="414528"/>
                </a:moveTo>
                <a:lnTo>
                  <a:pt x="1074007" y="376428"/>
                </a:lnTo>
                <a:lnTo>
                  <a:pt x="1035907" y="376428"/>
                </a:lnTo>
                <a:lnTo>
                  <a:pt x="1035907" y="414528"/>
                </a:lnTo>
                <a:lnTo>
                  <a:pt x="1074007" y="414528"/>
                </a:lnTo>
                <a:close/>
              </a:path>
              <a:path w="1612900" h="1943100">
                <a:moveTo>
                  <a:pt x="1074007" y="490728"/>
                </a:moveTo>
                <a:lnTo>
                  <a:pt x="1074007" y="452628"/>
                </a:lnTo>
                <a:lnTo>
                  <a:pt x="1035907" y="452628"/>
                </a:lnTo>
                <a:lnTo>
                  <a:pt x="1035907" y="490728"/>
                </a:lnTo>
                <a:lnTo>
                  <a:pt x="1074007" y="490728"/>
                </a:lnTo>
                <a:close/>
              </a:path>
              <a:path w="1612900" h="1943100">
                <a:moveTo>
                  <a:pt x="1074007" y="566928"/>
                </a:moveTo>
                <a:lnTo>
                  <a:pt x="1074007" y="528828"/>
                </a:lnTo>
                <a:lnTo>
                  <a:pt x="1035907" y="528828"/>
                </a:lnTo>
                <a:lnTo>
                  <a:pt x="1035907" y="566928"/>
                </a:lnTo>
                <a:lnTo>
                  <a:pt x="1074007" y="566928"/>
                </a:lnTo>
                <a:close/>
              </a:path>
              <a:path w="1612900" h="1943100">
                <a:moveTo>
                  <a:pt x="1074007" y="643128"/>
                </a:moveTo>
                <a:lnTo>
                  <a:pt x="1074007" y="605028"/>
                </a:lnTo>
                <a:lnTo>
                  <a:pt x="1035907" y="605028"/>
                </a:lnTo>
                <a:lnTo>
                  <a:pt x="1035907" y="643128"/>
                </a:lnTo>
                <a:lnTo>
                  <a:pt x="1074007" y="643128"/>
                </a:lnTo>
                <a:close/>
              </a:path>
              <a:path w="1612900" h="1943100">
                <a:moveTo>
                  <a:pt x="1074007" y="719328"/>
                </a:moveTo>
                <a:lnTo>
                  <a:pt x="1074007" y="681228"/>
                </a:lnTo>
                <a:lnTo>
                  <a:pt x="1035907" y="681228"/>
                </a:lnTo>
                <a:lnTo>
                  <a:pt x="1035907" y="719328"/>
                </a:lnTo>
                <a:lnTo>
                  <a:pt x="1074007" y="719328"/>
                </a:lnTo>
                <a:close/>
              </a:path>
              <a:path w="1612900" h="1943100">
                <a:moveTo>
                  <a:pt x="1074007" y="795528"/>
                </a:moveTo>
                <a:lnTo>
                  <a:pt x="1074007" y="757428"/>
                </a:lnTo>
                <a:lnTo>
                  <a:pt x="1035907" y="757428"/>
                </a:lnTo>
                <a:lnTo>
                  <a:pt x="1035907" y="795528"/>
                </a:lnTo>
                <a:lnTo>
                  <a:pt x="1074007" y="795528"/>
                </a:lnTo>
                <a:close/>
              </a:path>
              <a:path w="1612900" h="1943100">
                <a:moveTo>
                  <a:pt x="1074007" y="871728"/>
                </a:moveTo>
                <a:lnTo>
                  <a:pt x="1074007" y="833628"/>
                </a:lnTo>
                <a:lnTo>
                  <a:pt x="1035907" y="833628"/>
                </a:lnTo>
                <a:lnTo>
                  <a:pt x="1035907" y="871728"/>
                </a:lnTo>
                <a:lnTo>
                  <a:pt x="1074007" y="871728"/>
                </a:lnTo>
                <a:close/>
              </a:path>
              <a:path w="1612900" h="1943100">
                <a:moveTo>
                  <a:pt x="1074007" y="947928"/>
                </a:moveTo>
                <a:lnTo>
                  <a:pt x="1074007" y="909828"/>
                </a:lnTo>
                <a:lnTo>
                  <a:pt x="1035907" y="909828"/>
                </a:lnTo>
                <a:lnTo>
                  <a:pt x="1035907" y="947928"/>
                </a:lnTo>
                <a:lnTo>
                  <a:pt x="1074007" y="947928"/>
                </a:lnTo>
                <a:close/>
              </a:path>
              <a:path w="1612900" h="1943100">
                <a:moveTo>
                  <a:pt x="1074007" y="1024128"/>
                </a:moveTo>
                <a:lnTo>
                  <a:pt x="1074007" y="986028"/>
                </a:lnTo>
                <a:lnTo>
                  <a:pt x="1035907" y="986028"/>
                </a:lnTo>
                <a:lnTo>
                  <a:pt x="1035907" y="1024128"/>
                </a:lnTo>
                <a:lnTo>
                  <a:pt x="1074007" y="1024128"/>
                </a:lnTo>
                <a:close/>
              </a:path>
              <a:path w="1612900" h="1943100">
                <a:moveTo>
                  <a:pt x="1074007" y="1100328"/>
                </a:moveTo>
                <a:lnTo>
                  <a:pt x="1074007" y="1062228"/>
                </a:lnTo>
                <a:lnTo>
                  <a:pt x="1035907" y="1062228"/>
                </a:lnTo>
                <a:lnTo>
                  <a:pt x="1035907" y="1100328"/>
                </a:lnTo>
                <a:lnTo>
                  <a:pt x="1074007" y="1100328"/>
                </a:lnTo>
                <a:close/>
              </a:path>
              <a:path w="1612900" h="1943100">
                <a:moveTo>
                  <a:pt x="1074007" y="1176528"/>
                </a:moveTo>
                <a:lnTo>
                  <a:pt x="1074007" y="1138428"/>
                </a:lnTo>
                <a:lnTo>
                  <a:pt x="1035907" y="1138428"/>
                </a:lnTo>
                <a:lnTo>
                  <a:pt x="1035907" y="1176528"/>
                </a:lnTo>
                <a:lnTo>
                  <a:pt x="1074007" y="1176528"/>
                </a:lnTo>
                <a:close/>
              </a:path>
              <a:path w="1612900" h="1943100">
                <a:moveTo>
                  <a:pt x="1074007" y="1252728"/>
                </a:moveTo>
                <a:lnTo>
                  <a:pt x="1074007" y="1214628"/>
                </a:lnTo>
                <a:lnTo>
                  <a:pt x="1035907" y="1214628"/>
                </a:lnTo>
                <a:lnTo>
                  <a:pt x="1035907" y="1252728"/>
                </a:lnTo>
                <a:lnTo>
                  <a:pt x="1074007" y="1252728"/>
                </a:lnTo>
                <a:close/>
              </a:path>
              <a:path w="1612900" h="1943100">
                <a:moveTo>
                  <a:pt x="1074007" y="1328928"/>
                </a:moveTo>
                <a:lnTo>
                  <a:pt x="1074007" y="1290828"/>
                </a:lnTo>
                <a:lnTo>
                  <a:pt x="1035907" y="1290828"/>
                </a:lnTo>
                <a:lnTo>
                  <a:pt x="1035907" y="1328928"/>
                </a:lnTo>
                <a:lnTo>
                  <a:pt x="1074007" y="1328928"/>
                </a:lnTo>
                <a:close/>
              </a:path>
              <a:path w="1612900" h="1943100">
                <a:moveTo>
                  <a:pt x="1074007" y="1405128"/>
                </a:moveTo>
                <a:lnTo>
                  <a:pt x="1074007" y="1367028"/>
                </a:lnTo>
                <a:lnTo>
                  <a:pt x="1035907" y="1367028"/>
                </a:lnTo>
                <a:lnTo>
                  <a:pt x="1035907" y="1405128"/>
                </a:lnTo>
                <a:lnTo>
                  <a:pt x="1074007" y="1405128"/>
                </a:lnTo>
                <a:close/>
              </a:path>
              <a:path w="1612900" h="1943100">
                <a:moveTo>
                  <a:pt x="1074007" y="1481328"/>
                </a:moveTo>
                <a:lnTo>
                  <a:pt x="1074007" y="1443228"/>
                </a:lnTo>
                <a:lnTo>
                  <a:pt x="1035907" y="1443228"/>
                </a:lnTo>
                <a:lnTo>
                  <a:pt x="1035907" y="1481328"/>
                </a:lnTo>
                <a:lnTo>
                  <a:pt x="1074007" y="1481328"/>
                </a:lnTo>
                <a:close/>
              </a:path>
              <a:path w="1612900" h="1943100">
                <a:moveTo>
                  <a:pt x="1074007" y="1557528"/>
                </a:moveTo>
                <a:lnTo>
                  <a:pt x="1074007" y="1519428"/>
                </a:lnTo>
                <a:lnTo>
                  <a:pt x="1035907" y="1519428"/>
                </a:lnTo>
                <a:lnTo>
                  <a:pt x="1035907" y="1557528"/>
                </a:lnTo>
                <a:lnTo>
                  <a:pt x="1074007" y="1557528"/>
                </a:lnTo>
                <a:close/>
              </a:path>
              <a:path w="1612900" h="1943100">
                <a:moveTo>
                  <a:pt x="1074007" y="1633728"/>
                </a:moveTo>
                <a:lnTo>
                  <a:pt x="1074007" y="1595628"/>
                </a:lnTo>
                <a:lnTo>
                  <a:pt x="1035907" y="1595628"/>
                </a:lnTo>
                <a:lnTo>
                  <a:pt x="1035907" y="1633728"/>
                </a:lnTo>
                <a:lnTo>
                  <a:pt x="1074007" y="1633728"/>
                </a:lnTo>
                <a:close/>
              </a:path>
              <a:path w="1612900" h="1943100">
                <a:moveTo>
                  <a:pt x="1074007" y="1709928"/>
                </a:moveTo>
                <a:lnTo>
                  <a:pt x="1074007" y="1671828"/>
                </a:lnTo>
                <a:lnTo>
                  <a:pt x="1035907" y="1671828"/>
                </a:lnTo>
                <a:lnTo>
                  <a:pt x="1035907" y="1709928"/>
                </a:lnTo>
                <a:lnTo>
                  <a:pt x="1074007" y="1709928"/>
                </a:lnTo>
                <a:close/>
              </a:path>
              <a:path w="1612900" h="1943100">
                <a:moveTo>
                  <a:pt x="1074007" y="1786128"/>
                </a:moveTo>
                <a:lnTo>
                  <a:pt x="1074007" y="1748028"/>
                </a:lnTo>
                <a:lnTo>
                  <a:pt x="1035907" y="1748028"/>
                </a:lnTo>
                <a:lnTo>
                  <a:pt x="1035907" y="1786128"/>
                </a:lnTo>
                <a:lnTo>
                  <a:pt x="1074007" y="1786128"/>
                </a:lnTo>
                <a:close/>
              </a:path>
              <a:path w="1612900" h="1943100">
                <a:moveTo>
                  <a:pt x="1074007" y="1847850"/>
                </a:moveTo>
                <a:lnTo>
                  <a:pt x="1074007" y="1824228"/>
                </a:lnTo>
                <a:lnTo>
                  <a:pt x="1035907" y="1824228"/>
                </a:lnTo>
                <a:lnTo>
                  <a:pt x="1035907" y="1847850"/>
                </a:lnTo>
                <a:lnTo>
                  <a:pt x="1041241" y="1842516"/>
                </a:lnTo>
                <a:lnTo>
                  <a:pt x="1041241" y="1828800"/>
                </a:lnTo>
                <a:lnTo>
                  <a:pt x="1054957" y="1828800"/>
                </a:lnTo>
                <a:lnTo>
                  <a:pt x="1054957" y="1866828"/>
                </a:lnTo>
                <a:lnTo>
                  <a:pt x="1056764" y="1866818"/>
                </a:lnTo>
                <a:lnTo>
                  <a:pt x="1069058" y="1860774"/>
                </a:lnTo>
                <a:lnTo>
                  <a:pt x="1074007" y="1847850"/>
                </a:lnTo>
                <a:close/>
              </a:path>
              <a:path w="1612900" h="1943100">
                <a:moveTo>
                  <a:pt x="1054957" y="1828800"/>
                </a:moveTo>
                <a:lnTo>
                  <a:pt x="1041241" y="1828800"/>
                </a:lnTo>
                <a:lnTo>
                  <a:pt x="1041241" y="1842516"/>
                </a:lnTo>
                <a:lnTo>
                  <a:pt x="1054957" y="1828800"/>
                </a:lnTo>
                <a:close/>
              </a:path>
              <a:path w="1612900" h="1943100">
                <a:moveTo>
                  <a:pt x="1054957" y="1866828"/>
                </a:moveTo>
                <a:lnTo>
                  <a:pt x="1054957" y="1828800"/>
                </a:lnTo>
                <a:lnTo>
                  <a:pt x="1041241" y="1842516"/>
                </a:lnTo>
                <a:lnTo>
                  <a:pt x="1041241" y="1866900"/>
                </a:lnTo>
                <a:lnTo>
                  <a:pt x="1054957" y="1866828"/>
                </a:lnTo>
                <a:close/>
              </a:path>
              <a:path w="1612900" h="1943100">
                <a:moveTo>
                  <a:pt x="1003141" y="1866900"/>
                </a:moveTo>
                <a:lnTo>
                  <a:pt x="1003141" y="1828800"/>
                </a:lnTo>
                <a:lnTo>
                  <a:pt x="965041" y="1828800"/>
                </a:lnTo>
                <a:lnTo>
                  <a:pt x="965041" y="1866900"/>
                </a:lnTo>
                <a:lnTo>
                  <a:pt x="1003141" y="1866900"/>
                </a:lnTo>
                <a:close/>
              </a:path>
              <a:path w="1612900" h="1943100">
                <a:moveTo>
                  <a:pt x="926941" y="1866900"/>
                </a:moveTo>
                <a:lnTo>
                  <a:pt x="926941" y="1828800"/>
                </a:lnTo>
                <a:lnTo>
                  <a:pt x="888841" y="1828800"/>
                </a:lnTo>
                <a:lnTo>
                  <a:pt x="888841" y="1866900"/>
                </a:lnTo>
                <a:lnTo>
                  <a:pt x="926941" y="1866900"/>
                </a:lnTo>
                <a:close/>
              </a:path>
              <a:path w="1612900" h="1943100">
                <a:moveTo>
                  <a:pt x="850741" y="1866900"/>
                </a:moveTo>
                <a:lnTo>
                  <a:pt x="850741" y="1828800"/>
                </a:lnTo>
                <a:lnTo>
                  <a:pt x="812641" y="1828800"/>
                </a:lnTo>
                <a:lnTo>
                  <a:pt x="812641" y="1866900"/>
                </a:lnTo>
                <a:lnTo>
                  <a:pt x="850741" y="1866900"/>
                </a:lnTo>
                <a:close/>
              </a:path>
              <a:path w="1612900" h="1943100">
                <a:moveTo>
                  <a:pt x="774541" y="1866900"/>
                </a:moveTo>
                <a:lnTo>
                  <a:pt x="774541" y="1828800"/>
                </a:lnTo>
                <a:lnTo>
                  <a:pt x="736441" y="1828800"/>
                </a:lnTo>
                <a:lnTo>
                  <a:pt x="736441" y="1866900"/>
                </a:lnTo>
                <a:lnTo>
                  <a:pt x="774541" y="1866900"/>
                </a:lnTo>
                <a:close/>
              </a:path>
              <a:path w="1612900" h="1943100">
                <a:moveTo>
                  <a:pt x="698341" y="1866900"/>
                </a:moveTo>
                <a:lnTo>
                  <a:pt x="698341" y="1828800"/>
                </a:lnTo>
                <a:lnTo>
                  <a:pt x="660241" y="1828800"/>
                </a:lnTo>
                <a:lnTo>
                  <a:pt x="660241" y="1866900"/>
                </a:lnTo>
                <a:lnTo>
                  <a:pt x="698341" y="1866900"/>
                </a:lnTo>
                <a:close/>
              </a:path>
              <a:path w="1612900" h="1943100">
                <a:moveTo>
                  <a:pt x="622141" y="1866900"/>
                </a:moveTo>
                <a:lnTo>
                  <a:pt x="622141" y="1828800"/>
                </a:lnTo>
                <a:lnTo>
                  <a:pt x="584041" y="1828800"/>
                </a:lnTo>
                <a:lnTo>
                  <a:pt x="584041" y="1866900"/>
                </a:lnTo>
                <a:lnTo>
                  <a:pt x="622141" y="1866900"/>
                </a:lnTo>
                <a:close/>
              </a:path>
              <a:path w="1612900" h="1943100">
                <a:moveTo>
                  <a:pt x="545941" y="1866900"/>
                </a:moveTo>
                <a:lnTo>
                  <a:pt x="545941" y="1828800"/>
                </a:lnTo>
                <a:lnTo>
                  <a:pt x="507841" y="1828800"/>
                </a:lnTo>
                <a:lnTo>
                  <a:pt x="507841" y="1866900"/>
                </a:lnTo>
                <a:lnTo>
                  <a:pt x="545941" y="1866900"/>
                </a:lnTo>
                <a:close/>
              </a:path>
              <a:path w="1612900" h="1943100">
                <a:moveTo>
                  <a:pt x="469741" y="1866900"/>
                </a:moveTo>
                <a:lnTo>
                  <a:pt x="469741" y="1828800"/>
                </a:lnTo>
                <a:lnTo>
                  <a:pt x="431641" y="1828800"/>
                </a:lnTo>
                <a:lnTo>
                  <a:pt x="431641" y="1866900"/>
                </a:lnTo>
                <a:lnTo>
                  <a:pt x="469741" y="1866900"/>
                </a:lnTo>
                <a:close/>
              </a:path>
              <a:path w="1612900" h="1943100">
                <a:moveTo>
                  <a:pt x="393541" y="1866900"/>
                </a:moveTo>
                <a:lnTo>
                  <a:pt x="393541" y="1828800"/>
                </a:lnTo>
                <a:lnTo>
                  <a:pt x="355441" y="1828800"/>
                </a:lnTo>
                <a:lnTo>
                  <a:pt x="355441" y="1866900"/>
                </a:lnTo>
                <a:lnTo>
                  <a:pt x="393541" y="1866900"/>
                </a:lnTo>
                <a:close/>
              </a:path>
              <a:path w="1612900" h="1943100">
                <a:moveTo>
                  <a:pt x="317341" y="1866900"/>
                </a:moveTo>
                <a:lnTo>
                  <a:pt x="317341" y="1828800"/>
                </a:lnTo>
                <a:lnTo>
                  <a:pt x="279241" y="1828800"/>
                </a:lnTo>
                <a:lnTo>
                  <a:pt x="279241" y="1866900"/>
                </a:lnTo>
                <a:lnTo>
                  <a:pt x="317341" y="1866900"/>
                </a:lnTo>
                <a:close/>
              </a:path>
              <a:path w="1612900" h="1943100">
                <a:moveTo>
                  <a:pt x="241141" y="1866900"/>
                </a:moveTo>
                <a:lnTo>
                  <a:pt x="241141" y="1828800"/>
                </a:lnTo>
                <a:lnTo>
                  <a:pt x="203041" y="1828800"/>
                </a:lnTo>
                <a:lnTo>
                  <a:pt x="203041" y="1866900"/>
                </a:lnTo>
                <a:lnTo>
                  <a:pt x="241141" y="1866900"/>
                </a:lnTo>
                <a:close/>
              </a:path>
              <a:path w="1612900" h="1943100">
                <a:moveTo>
                  <a:pt x="189518" y="1837390"/>
                </a:moveTo>
                <a:lnTo>
                  <a:pt x="175953" y="1798057"/>
                </a:lnTo>
                <a:lnTo>
                  <a:pt x="147353" y="1768724"/>
                </a:lnTo>
                <a:lnTo>
                  <a:pt x="107761" y="1753702"/>
                </a:lnTo>
                <a:lnTo>
                  <a:pt x="92819" y="1752621"/>
                </a:lnTo>
                <a:lnTo>
                  <a:pt x="79007" y="1753921"/>
                </a:lnTo>
                <a:lnTo>
                  <a:pt x="42005" y="1769076"/>
                </a:lnTo>
                <a:lnTo>
                  <a:pt x="14676" y="1798952"/>
                </a:lnTo>
                <a:lnTo>
                  <a:pt x="905" y="1840770"/>
                </a:lnTo>
                <a:lnTo>
                  <a:pt x="0" y="1856883"/>
                </a:lnTo>
                <a:lnTo>
                  <a:pt x="2410" y="1871195"/>
                </a:lnTo>
                <a:lnTo>
                  <a:pt x="21050" y="1908383"/>
                </a:lnTo>
                <a:lnTo>
                  <a:pt x="53342" y="1933731"/>
                </a:lnTo>
                <a:lnTo>
                  <a:pt x="94837" y="1943100"/>
                </a:lnTo>
                <a:lnTo>
                  <a:pt x="98111" y="1943045"/>
                </a:lnTo>
                <a:lnTo>
                  <a:pt x="111762" y="1941609"/>
                </a:lnTo>
                <a:lnTo>
                  <a:pt x="124768" y="1938284"/>
                </a:lnTo>
                <a:lnTo>
                  <a:pt x="126841" y="1937415"/>
                </a:lnTo>
                <a:lnTo>
                  <a:pt x="126841" y="1828800"/>
                </a:lnTo>
                <a:lnTo>
                  <a:pt x="164941" y="1828800"/>
                </a:lnTo>
                <a:lnTo>
                  <a:pt x="164941" y="1910672"/>
                </a:lnTo>
                <a:lnTo>
                  <a:pt x="167520" y="1907803"/>
                </a:lnTo>
                <a:lnTo>
                  <a:pt x="175185" y="1896310"/>
                </a:lnTo>
                <a:lnTo>
                  <a:pt x="181358" y="1883437"/>
                </a:lnTo>
                <a:lnTo>
                  <a:pt x="185898" y="1869270"/>
                </a:lnTo>
                <a:lnTo>
                  <a:pt x="188665" y="1853893"/>
                </a:lnTo>
                <a:lnTo>
                  <a:pt x="189518" y="1837390"/>
                </a:lnTo>
                <a:close/>
              </a:path>
              <a:path w="1612900" h="1943100">
                <a:moveTo>
                  <a:pt x="164941" y="1866900"/>
                </a:moveTo>
                <a:lnTo>
                  <a:pt x="164941" y="1828800"/>
                </a:lnTo>
                <a:lnTo>
                  <a:pt x="126841" y="1828800"/>
                </a:lnTo>
                <a:lnTo>
                  <a:pt x="126841" y="1866900"/>
                </a:lnTo>
                <a:lnTo>
                  <a:pt x="164941" y="1866900"/>
                </a:lnTo>
                <a:close/>
              </a:path>
              <a:path w="1612900" h="1943100">
                <a:moveTo>
                  <a:pt x="164941" y="1910672"/>
                </a:moveTo>
                <a:lnTo>
                  <a:pt x="164941" y="1866900"/>
                </a:lnTo>
                <a:lnTo>
                  <a:pt x="126841" y="1866900"/>
                </a:lnTo>
                <a:lnTo>
                  <a:pt x="126841" y="1937415"/>
                </a:lnTo>
                <a:lnTo>
                  <a:pt x="136988" y="1933157"/>
                </a:lnTo>
                <a:lnTo>
                  <a:pt x="148281" y="1926311"/>
                </a:lnTo>
                <a:lnTo>
                  <a:pt x="158505" y="1917831"/>
                </a:lnTo>
                <a:lnTo>
                  <a:pt x="164941" y="1910672"/>
                </a:lnTo>
                <a:close/>
              </a:path>
            </a:pathLst>
          </a:custGeom>
          <a:solidFill>
            <a:srgbClr val="000000"/>
          </a:solidFill>
        </p:spPr>
        <p:txBody>
          <a:bodyPr wrap="square" lIns="0" tIns="0" rIns="0" bIns="0" rtlCol="0"/>
          <a:lstStyle/>
          <a:p>
            <a:endParaRPr/>
          </a:p>
        </p:txBody>
      </p:sp>
      <p:sp>
        <p:nvSpPr>
          <p:cNvPr id="26" name="object 26"/>
          <p:cNvSpPr/>
          <p:nvPr/>
        </p:nvSpPr>
        <p:spPr>
          <a:xfrm>
            <a:off x="2780074" y="5952763"/>
            <a:ext cx="1722755" cy="190500"/>
          </a:xfrm>
          <a:custGeom>
            <a:avLst/>
            <a:gdLst/>
            <a:ahLst/>
            <a:cxnLst/>
            <a:rect l="l" t="t" r="r" b="b"/>
            <a:pathLst>
              <a:path w="1722754" h="190500">
                <a:moveTo>
                  <a:pt x="1722469" y="114280"/>
                </a:moveTo>
                <a:lnTo>
                  <a:pt x="1722469" y="76180"/>
                </a:lnTo>
                <a:lnTo>
                  <a:pt x="1684369" y="76180"/>
                </a:lnTo>
                <a:lnTo>
                  <a:pt x="1684369" y="114280"/>
                </a:lnTo>
                <a:lnTo>
                  <a:pt x="1722469" y="114280"/>
                </a:lnTo>
                <a:close/>
              </a:path>
              <a:path w="1722754" h="190500">
                <a:moveTo>
                  <a:pt x="1646269" y="114280"/>
                </a:moveTo>
                <a:lnTo>
                  <a:pt x="1646269" y="76180"/>
                </a:lnTo>
                <a:lnTo>
                  <a:pt x="1608169" y="76180"/>
                </a:lnTo>
                <a:lnTo>
                  <a:pt x="1608169" y="114280"/>
                </a:lnTo>
                <a:lnTo>
                  <a:pt x="1646269" y="114280"/>
                </a:lnTo>
                <a:close/>
              </a:path>
              <a:path w="1722754" h="190500">
                <a:moveTo>
                  <a:pt x="1570069" y="114280"/>
                </a:moveTo>
                <a:lnTo>
                  <a:pt x="1570069" y="76180"/>
                </a:lnTo>
                <a:lnTo>
                  <a:pt x="1531969" y="76180"/>
                </a:lnTo>
                <a:lnTo>
                  <a:pt x="1531969" y="114280"/>
                </a:lnTo>
                <a:lnTo>
                  <a:pt x="1570069" y="114280"/>
                </a:lnTo>
                <a:close/>
              </a:path>
              <a:path w="1722754" h="190500">
                <a:moveTo>
                  <a:pt x="1493869" y="114280"/>
                </a:moveTo>
                <a:lnTo>
                  <a:pt x="1493869" y="76180"/>
                </a:lnTo>
                <a:lnTo>
                  <a:pt x="1455769" y="76180"/>
                </a:lnTo>
                <a:lnTo>
                  <a:pt x="1455769" y="114280"/>
                </a:lnTo>
                <a:lnTo>
                  <a:pt x="1493869" y="114280"/>
                </a:lnTo>
                <a:close/>
              </a:path>
              <a:path w="1722754" h="190500">
                <a:moveTo>
                  <a:pt x="1417669" y="114280"/>
                </a:moveTo>
                <a:lnTo>
                  <a:pt x="1417669" y="76180"/>
                </a:lnTo>
                <a:lnTo>
                  <a:pt x="1379569" y="76180"/>
                </a:lnTo>
                <a:lnTo>
                  <a:pt x="1379569" y="114280"/>
                </a:lnTo>
                <a:lnTo>
                  <a:pt x="1417669" y="114280"/>
                </a:lnTo>
                <a:close/>
              </a:path>
              <a:path w="1722754" h="190500">
                <a:moveTo>
                  <a:pt x="1341469" y="114280"/>
                </a:moveTo>
                <a:lnTo>
                  <a:pt x="1341469" y="76180"/>
                </a:lnTo>
                <a:lnTo>
                  <a:pt x="1303369" y="76180"/>
                </a:lnTo>
                <a:lnTo>
                  <a:pt x="1303369" y="114280"/>
                </a:lnTo>
                <a:lnTo>
                  <a:pt x="1341469" y="114280"/>
                </a:lnTo>
                <a:close/>
              </a:path>
              <a:path w="1722754" h="190500">
                <a:moveTo>
                  <a:pt x="1265269" y="114280"/>
                </a:moveTo>
                <a:lnTo>
                  <a:pt x="1265269" y="76180"/>
                </a:lnTo>
                <a:lnTo>
                  <a:pt x="1227169" y="76180"/>
                </a:lnTo>
                <a:lnTo>
                  <a:pt x="1227169" y="114280"/>
                </a:lnTo>
                <a:lnTo>
                  <a:pt x="1265269" y="114280"/>
                </a:lnTo>
                <a:close/>
              </a:path>
              <a:path w="1722754" h="190500">
                <a:moveTo>
                  <a:pt x="1189069" y="114280"/>
                </a:moveTo>
                <a:lnTo>
                  <a:pt x="1189069" y="76180"/>
                </a:lnTo>
                <a:lnTo>
                  <a:pt x="1150969" y="76180"/>
                </a:lnTo>
                <a:lnTo>
                  <a:pt x="1150969" y="114280"/>
                </a:lnTo>
                <a:lnTo>
                  <a:pt x="1189069" y="114280"/>
                </a:lnTo>
                <a:close/>
              </a:path>
              <a:path w="1722754" h="190500">
                <a:moveTo>
                  <a:pt x="1112869" y="114280"/>
                </a:moveTo>
                <a:lnTo>
                  <a:pt x="1112869" y="76180"/>
                </a:lnTo>
                <a:lnTo>
                  <a:pt x="1074769" y="76180"/>
                </a:lnTo>
                <a:lnTo>
                  <a:pt x="1074769" y="114280"/>
                </a:lnTo>
                <a:lnTo>
                  <a:pt x="1112869" y="114280"/>
                </a:lnTo>
                <a:close/>
              </a:path>
              <a:path w="1722754" h="190500">
                <a:moveTo>
                  <a:pt x="1036669" y="114280"/>
                </a:moveTo>
                <a:lnTo>
                  <a:pt x="1036669" y="76180"/>
                </a:lnTo>
                <a:lnTo>
                  <a:pt x="998569" y="76180"/>
                </a:lnTo>
                <a:lnTo>
                  <a:pt x="998569" y="114280"/>
                </a:lnTo>
                <a:lnTo>
                  <a:pt x="1036669" y="114280"/>
                </a:lnTo>
                <a:close/>
              </a:path>
              <a:path w="1722754" h="190500">
                <a:moveTo>
                  <a:pt x="960469" y="114280"/>
                </a:moveTo>
                <a:lnTo>
                  <a:pt x="960469" y="76180"/>
                </a:lnTo>
                <a:lnTo>
                  <a:pt x="922369" y="76180"/>
                </a:lnTo>
                <a:lnTo>
                  <a:pt x="922369" y="114280"/>
                </a:lnTo>
                <a:lnTo>
                  <a:pt x="960469" y="114280"/>
                </a:lnTo>
                <a:close/>
              </a:path>
              <a:path w="1722754" h="190500">
                <a:moveTo>
                  <a:pt x="884269" y="114280"/>
                </a:moveTo>
                <a:lnTo>
                  <a:pt x="884269" y="76180"/>
                </a:lnTo>
                <a:lnTo>
                  <a:pt x="846169" y="76180"/>
                </a:lnTo>
                <a:lnTo>
                  <a:pt x="846169" y="114280"/>
                </a:lnTo>
                <a:lnTo>
                  <a:pt x="884269" y="114280"/>
                </a:lnTo>
                <a:close/>
              </a:path>
              <a:path w="1722754" h="190500">
                <a:moveTo>
                  <a:pt x="808069" y="114280"/>
                </a:moveTo>
                <a:lnTo>
                  <a:pt x="808069" y="76180"/>
                </a:lnTo>
                <a:lnTo>
                  <a:pt x="769969" y="76180"/>
                </a:lnTo>
                <a:lnTo>
                  <a:pt x="769969" y="114280"/>
                </a:lnTo>
                <a:lnTo>
                  <a:pt x="808069" y="114280"/>
                </a:lnTo>
                <a:close/>
              </a:path>
              <a:path w="1722754" h="190500">
                <a:moveTo>
                  <a:pt x="731869" y="114280"/>
                </a:moveTo>
                <a:lnTo>
                  <a:pt x="731869" y="76180"/>
                </a:lnTo>
                <a:lnTo>
                  <a:pt x="693769" y="76180"/>
                </a:lnTo>
                <a:lnTo>
                  <a:pt x="693769" y="114280"/>
                </a:lnTo>
                <a:lnTo>
                  <a:pt x="731869" y="114280"/>
                </a:lnTo>
                <a:close/>
              </a:path>
              <a:path w="1722754" h="190500">
                <a:moveTo>
                  <a:pt x="655669" y="114280"/>
                </a:moveTo>
                <a:lnTo>
                  <a:pt x="655669" y="76180"/>
                </a:lnTo>
                <a:lnTo>
                  <a:pt x="617569" y="76180"/>
                </a:lnTo>
                <a:lnTo>
                  <a:pt x="617569" y="114280"/>
                </a:lnTo>
                <a:lnTo>
                  <a:pt x="655669" y="114280"/>
                </a:lnTo>
                <a:close/>
              </a:path>
              <a:path w="1722754" h="190500">
                <a:moveTo>
                  <a:pt x="579469" y="114280"/>
                </a:moveTo>
                <a:lnTo>
                  <a:pt x="579469" y="76180"/>
                </a:lnTo>
                <a:lnTo>
                  <a:pt x="541369" y="76180"/>
                </a:lnTo>
                <a:lnTo>
                  <a:pt x="541369" y="114280"/>
                </a:lnTo>
                <a:lnTo>
                  <a:pt x="579469" y="114280"/>
                </a:lnTo>
                <a:close/>
              </a:path>
              <a:path w="1722754" h="190500">
                <a:moveTo>
                  <a:pt x="503269" y="114280"/>
                </a:moveTo>
                <a:lnTo>
                  <a:pt x="503269" y="76180"/>
                </a:lnTo>
                <a:lnTo>
                  <a:pt x="465169" y="76180"/>
                </a:lnTo>
                <a:lnTo>
                  <a:pt x="465169" y="114280"/>
                </a:lnTo>
                <a:lnTo>
                  <a:pt x="503269" y="114280"/>
                </a:lnTo>
                <a:close/>
              </a:path>
              <a:path w="1722754" h="190500">
                <a:moveTo>
                  <a:pt x="427069" y="114280"/>
                </a:moveTo>
                <a:lnTo>
                  <a:pt x="427069" y="76180"/>
                </a:lnTo>
                <a:lnTo>
                  <a:pt x="388969" y="76180"/>
                </a:lnTo>
                <a:lnTo>
                  <a:pt x="388969" y="114280"/>
                </a:lnTo>
                <a:lnTo>
                  <a:pt x="427069" y="114280"/>
                </a:lnTo>
                <a:close/>
              </a:path>
              <a:path w="1722754" h="190500">
                <a:moveTo>
                  <a:pt x="350869" y="114280"/>
                </a:moveTo>
                <a:lnTo>
                  <a:pt x="350869" y="76180"/>
                </a:lnTo>
                <a:lnTo>
                  <a:pt x="312769" y="76180"/>
                </a:lnTo>
                <a:lnTo>
                  <a:pt x="312769" y="114280"/>
                </a:lnTo>
                <a:lnTo>
                  <a:pt x="350869" y="114280"/>
                </a:lnTo>
                <a:close/>
              </a:path>
              <a:path w="1722754" h="190500">
                <a:moveTo>
                  <a:pt x="274669" y="114280"/>
                </a:moveTo>
                <a:lnTo>
                  <a:pt x="274669" y="76180"/>
                </a:lnTo>
                <a:lnTo>
                  <a:pt x="236569" y="76180"/>
                </a:lnTo>
                <a:lnTo>
                  <a:pt x="236569" y="114280"/>
                </a:lnTo>
                <a:lnTo>
                  <a:pt x="274669" y="114280"/>
                </a:lnTo>
                <a:close/>
              </a:path>
              <a:path w="1722754" h="190500">
                <a:moveTo>
                  <a:pt x="187918" y="76180"/>
                </a:moveTo>
                <a:lnTo>
                  <a:pt x="167925" y="34368"/>
                </a:lnTo>
                <a:lnTo>
                  <a:pt x="135231" y="9303"/>
                </a:lnTo>
                <a:lnTo>
                  <a:pt x="92913" y="0"/>
                </a:lnTo>
                <a:lnTo>
                  <a:pt x="79089" y="1288"/>
                </a:lnTo>
                <a:lnTo>
                  <a:pt x="42051" y="16418"/>
                </a:lnTo>
                <a:lnTo>
                  <a:pt x="14693" y="46273"/>
                </a:lnTo>
                <a:lnTo>
                  <a:pt x="907" y="88054"/>
                </a:lnTo>
                <a:lnTo>
                  <a:pt x="0" y="104148"/>
                </a:lnTo>
                <a:lnTo>
                  <a:pt x="2410" y="118327"/>
                </a:lnTo>
                <a:lnTo>
                  <a:pt x="21050" y="155447"/>
                </a:lnTo>
                <a:lnTo>
                  <a:pt x="53342" y="180981"/>
                </a:lnTo>
                <a:lnTo>
                  <a:pt x="94837" y="190480"/>
                </a:lnTo>
                <a:lnTo>
                  <a:pt x="94837" y="76180"/>
                </a:lnTo>
                <a:lnTo>
                  <a:pt x="122269" y="76180"/>
                </a:lnTo>
                <a:lnTo>
                  <a:pt x="122269" y="186244"/>
                </a:lnTo>
                <a:lnTo>
                  <a:pt x="124722" y="185609"/>
                </a:lnTo>
                <a:lnTo>
                  <a:pt x="136949" y="180424"/>
                </a:lnTo>
                <a:lnTo>
                  <a:pt x="148250" y="173516"/>
                </a:lnTo>
                <a:lnTo>
                  <a:pt x="158482" y="164977"/>
                </a:lnTo>
                <a:lnTo>
                  <a:pt x="160369" y="162871"/>
                </a:lnTo>
                <a:lnTo>
                  <a:pt x="160369" y="76180"/>
                </a:lnTo>
                <a:lnTo>
                  <a:pt x="187918" y="76180"/>
                </a:lnTo>
                <a:close/>
              </a:path>
              <a:path w="1722754" h="190500">
                <a:moveTo>
                  <a:pt x="122269" y="114280"/>
                </a:moveTo>
                <a:lnTo>
                  <a:pt x="122269" y="76180"/>
                </a:lnTo>
                <a:lnTo>
                  <a:pt x="94837" y="76180"/>
                </a:lnTo>
                <a:lnTo>
                  <a:pt x="94837" y="114280"/>
                </a:lnTo>
                <a:lnTo>
                  <a:pt x="122269" y="114280"/>
                </a:lnTo>
                <a:close/>
              </a:path>
              <a:path w="1722754" h="190500">
                <a:moveTo>
                  <a:pt x="122269" y="186244"/>
                </a:moveTo>
                <a:lnTo>
                  <a:pt x="122269" y="114280"/>
                </a:lnTo>
                <a:lnTo>
                  <a:pt x="94837" y="114280"/>
                </a:lnTo>
                <a:lnTo>
                  <a:pt x="94837" y="190480"/>
                </a:lnTo>
                <a:lnTo>
                  <a:pt x="98049" y="190427"/>
                </a:lnTo>
                <a:lnTo>
                  <a:pt x="111708" y="188975"/>
                </a:lnTo>
                <a:lnTo>
                  <a:pt x="122269" y="186244"/>
                </a:lnTo>
                <a:close/>
              </a:path>
              <a:path w="1722754" h="190500">
                <a:moveTo>
                  <a:pt x="189526" y="84843"/>
                </a:moveTo>
                <a:lnTo>
                  <a:pt x="187918" y="76180"/>
                </a:lnTo>
                <a:lnTo>
                  <a:pt x="160369" y="76180"/>
                </a:lnTo>
                <a:lnTo>
                  <a:pt x="160369" y="114280"/>
                </a:lnTo>
                <a:lnTo>
                  <a:pt x="186290" y="114280"/>
                </a:lnTo>
                <a:lnTo>
                  <a:pt x="188671" y="101166"/>
                </a:lnTo>
                <a:lnTo>
                  <a:pt x="189526" y="84843"/>
                </a:lnTo>
                <a:close/>
              </a:path>
              <a:path w="1722754" h="190500">
                <a:moveTo>
                  <a:pt x="186290" y="114280"/>
                </a:moveTo>
                <a:lnTo>
                  <a:pt x="160369" y="114280"/>
                </a:lnTo>
                <a:lnTo>
                  <a:pt x="160369" y="162871"/>
                </a:lnTo>
                <a:lnTo>
                  <a:pt x="181354" y="130535"/>
                </a:lnTo>
                <a:lnTo>
                  <a:pt x="186290" y="114280"/>
                </a:lnTo>
                <a:close/>
              </a:path>
              <a:path w="1722754" h="190500">
                <a:moveTo>
                  <a:pt x="189526" y="114280"/>
                </a:moveTo>
                <a:lnTo>
                  <a:pt x="189526" y="84843"/>
                </a:lnTo>
                <a:lnTo>
                  <a:pt x="188671" y="101166"/>
                </a:lnTo>
                <a:lnTo>
                  <a:pt x="186290" y="114280"/>
                </a:lnTo>
                <a:lnTo>
                  <a:pt x="189526" y="114280"/>
                </a:lnTo>
                <a:close/>
              </a:path>
              <a:path w="1722754" h="190500">
                <a:moveTo>
                  <a:pt x="198469" y="114280"/>
                </a:moveTo>
                <a:lnTo>
                  <a:pt x="198469" y="76180"/>
                </a:lnTo>
                <a:lnTo>
                  <a:pt x="187918" y="76180"/>
                </a:lnTo>
                <a:lnTo>
                  <a:pt x="189526" y="84843"/>
                </a:lnTo>
                <a:lnTo>
                  <a:pt x="189526" y="114280"/>
                </a:lnTo>
                <a:lnTo>
                  <a:pt x="198469" y="114280"/>
                </a:lnTo>
                <a:close/>
              </a:path>
            </a:pathLst>
          </a:custGeom>
          <a:solidFill>
            <a:srgbClr val="000000"/>
          </a:solidFill>
        </p:spPr>
        <p:txBody>
          <a:bodyPr wrap="square" lIns="0" tIns="0" rIns="0" bIns="0" rtlCol="0"/>
          <a:lstStyle/>
          <a:p>
            <a:endParaRPr/>
          </a:p>
        </p:txBody>
      </p:sp>
      <p:sp>
        <p:nvSpPr>
          <p:cNvPr id="27" name="object 27"/>
          <p:cNvSpPr txBox="1"/>
          <p:nvPr/>
        </p:nvSpPr>
        <p:spPr>
          <a:xfrm>
            <a:off x="4564519" y="5642685"/>
            <a:ext cx="1419225" cy="767080"/>
          </a:xfrm>
          <a:prstGeom prst="rect">
            <a:avLst/>
          </a:prstGeom>
        </p:spPr>
        <p:txBody>
          <a:bodyPr vert="horz" wrap="square" lIns="0" tIns="0" rIns="0" bIns="0" rtlCol="0">
            <a:spAutoFit/>
          </a:bodyPr>
          <a:lstStyle/>
          <a:p>
            <a:pPr marL="139065" indent="-127000">
              <a:lnSpc>
                <a:spcPct val="100000"/>
              </a:lnSpc>
              <a:tabLst>
                <a:tab pos="1405890" algn="l"/>
              </a:tabLst>
            </a:pPr>
            <a:r>
              <a:rPr sz="1400" b="1" u="sng" spc="-5" dirty="0">
                <a:latin typeface="Times New Roman"/>
                <a:cs typeface="Times New Roman"/>
              </a:rPr>
              <a:t>  </a:t>
            </a:r>
            <a:r>
              <a:rPr sz="1400" b="1" u="sng" spc="45" dirty="0">
                <a:latin typeface="Times New Roman"/>
                <a:cs typeface="Times New Roman"/>
              </a:rPr>
              <a:t> </a:t>
            </a:r>
            <a:r>
              <a:rPr sz="1400" b="1" u="sng" spc="-10" dirty="0">
                <a:latin typeface="新宋体"/>
                <a:cs typeface="新宋体"/>
              </a:rPr>
              <a:t>工作中心代码</a:t>
            </a:r>
            <a:r>
              <a:rPr sz="1400" b="1" u="sng" spc="-5" dirty="0">
                <a:latin typeface="Times New Roman"/>
                <a:cs typeface="Times New Roman"/>
              </a:rPr>
              <a:t> </a:t>
            </a:r>
            <a:r>
              <a:rPr sz="1400" b="1" u="sng" dirty="0">
                <a:latin typeface="Times New Roman"/>
                <a:cs typeface="Times New Roman"/>
              </a:rPr>
              <a:t>	</a:t>
            </a:r>
            <a:endParaRPr sz="1400">
              <a:latin typeface="Times New Roman"/>
              <a:cs typeface="Times New Roman"/>
            </a:endParaRPr>
          </a:p>
          <a:p>
            <a:pPr marL="139065" marR="205104">
              <a:lnSpc>
                <a:spcPct val="100000"/>
              </a:lnSpc>
              <a:spcBef>
                <a:spcPts val="1085"/>
              </a:spcBef>
            </a:pPr>
            <a:r>
              <a:rPr sz="1400" b="1" spc="-10" dirty="0">
                <a:latin typeface="新宋体"/>
                <a:cs typeface="新宋体"/>
              </a:rPr>
              <a:t>工作中心代码 组织代码</a:t>
            </a:r>
            <a:endParaRPr sz="1400">
              <a:latin typeface="新宋体"/>
              <a:cs typeface="新宋体"/>
            </a:endParaRPr>
          </a:p>
        </p:txBody>
      </p:sp>
      <p:sp>
        <p:nvSpPr>
          <p:cNvPr id="28" name="object 28"/>
          <p:cNvSpPr txBox="1"/>
          <p:nvPr/>
        </p:nvSpPr>
        <p:spPr>
          <a:xfrm>
            <a:off x="4723009" y="2894746"/>
            <a:ext cx="432434" cy="229235"/>
          </a:xfrm>
          <a:prstGeom prst="rect">
            <a:avLst/>
          </a:prstGeom>
        </p:spPr>
        <p:txBody>
          <a:bodyPr vert="horz" wrap="square" lIns="0" tIns="0" rIns="0" bIns="0" rtlCol="0">
            <a:spAutoFit/>
          </a:bodyPr>
          <a:lstStyle/>
          <a:p>
            <a:pPr marL="12700">
              <a:lnSpc>
                <a:spcPct val="100000"/>
              </a:lnSpc>
            </a:pPr>
            <a:r>
              <a:rPr sz="1600" b="1" spc="-5" dirty="0">
                <a:solidFill>
                  <a:srgbClr val="FF0000"/>
                </a:solidFill>
                <a:latin typeface="新宋体"/>
                <a:cs typeface="新宋体"/>
              </a:rPr>
              <a:t>拥有</a:t>
            </a:r>
            <a:endParaRPr sz="1600">
              <a:latin typeface="新宋体"/>
              <a:cs typeface="新宋体"/>
            </a:endParaRPr>
          </a:p>
        </p:txBody>
      </p:sp>
      <p:sp>
        <p:nvSpPr>
          <p:cNvPr id="29" name="object 29"/>
          <p:cNvSpPr/>
          <p:nvPr/>
        </p:nvSpPr>
        <p:spPr>
          <a:xfrm>
            <a:off x="5165504" y="2677667"/>
            <a:ext cx="190500" cy="2495550"/>
          </a:xfrm>
          <a:custGeom>
            <a:avLst/>
            <a:gdLst/>
            <a:ahLst/>
            <a:cxnLst/>
            <a:rect l="l" t="t" r="r" b="b"/>
            <a:pathLst>
              <a:path w="190500" h="2495550">
                <a:moveTo>
                  <a:pt x="114278" y="38100"/>
                </a:moveTo>
                <a:lnTo>
                  <a:pt x="114278" y="0"/>
                </a:lnTo>
                <a:lnTo>
                  <a:pt x="76178" y="0"/>
                </a:lnTo>
                <a:lnTo>
                  <a:pt x="76178" y="38100"/>
                </a:lnTo>
                <a:lnTo>
                  <a:pt x="114278" y="38100"/>
                </a:lnTo>
                <a:close/>
              </a:path>
              <a:path w="190500" h="2495550">
                <a:moveTo>
                  <a:pt x="114278" y="114300"/>
                </a:moveTo>
                <a:lnTo>
                  <a:pt x="114278" y="76200"/>
                </a:lnTo>
                <a:lnTo>
                  <a:pt x="76178" y="76200"/>
                </a:lnTo>
                <a:lnTo>
                  <a:pt x="76178" y="114300"/>
                </a:lnTo>
                <a:lnTo>
                  <a:pt x="114278" y="114300"/>
                </a:lnTo>
                <a:close/>
              </a:path>
              <a:path w="190500" h="2495550">
                <a:moveTo>
                  <a:pt x="114278" y="190500"/>
                </a:moveTo>
                <a:lnTo>
                  <a:pt x="114278" y="152400"/>
                </a:lnTo>
                <a:lnTo>
                  <a:pt x="76178" y="152400"/>
                </a:lnTo>
                <a:lnTo>
                  <a:pt x="76178" y="190500"/>
                </a:lnTo>
                <a:lnTo>
                  <a:pt x="114278" y="190500"/>
                </a:lnTo>
                <a:close/>
              </a:path>
              <a:path w="190500" h="2495550">
                <a:moveTo>
                  <a:pt x="114278" y="266700"/>
                </a:moveTo>
                <a:lnTo>
                  <a:pt x="114278" y="228600"/>
                </a:lnTo>
                <a:lnTo>
                  <a:pt x="76178" y="228600"/>
                </a:lnTo>
                <a:lnTo>
                  <a:pt x="76178" y="266700"/>
                </a:lnTo>
                <a:lnTo>
                  <a:pt x="114278" y="266700"/>
                </a:lnTo>
                <a:close/>
              </a:path>
              <a:path w="190500" h="2495550">
                <a:moveTo>
                  <a:pt x="114278" y="342900"/>
                </a:moveTo>
                <a:lnTo>
                  <a:pt x="114278" y="304800"/>
                </a:lnTo>
                <a:lnTo>
                  <a:pt x="76178" y="304800"/>
                </a:lnTo>
                <a:lnTo>
                  <a:pt x="76178" y="342900"/>
                </a:lnTo>
                <a:lnTo>
                  <a:pt x="114278" y="342900"/>
                </a:lnTo>
                <a:close/>
              </a:path>
              <a:path w="190500" h="2495550">
                <a:moveTo>
                  <a:pt x="114278" y="419100"/>
                </a:moveTo>
                <a:lnTo>
                  <a:pt x="114278" y="381000"/>
                </a:lnTo>
                <a:lnTo>
                  <a:pt x="76178" y="381000"/>
                </a:lnTo>
                <a:lnTo>
                  <a:pt x="76178" y="419100"/>
                </a:lnTo>
                <a:lnTo>
                  <a:pt x="114278" y="419100"/>
                </a:lnTo>
                <a:close/>
              </a:path>
              <a:path w="190500" h="2495550">
                <a:moveTo>
                  <a:pt x="114278" y="495300"/>
                </a:moveTo>
                <a:lnTo>
                  <a:pt x="114278" y="457200"/>
                </a:lnTo>
                <a:lnTo>
                  <a:pt x="76178" y="457200"/>
                </a:lnTo>
                <a:lnTo>
                  <a:pt x="76178" y="495300"/>
                </a:lnTo>
                <a:lnTo>
                  <a:pt x="114278" y="495300"/>
                </a:lnTo>
                <a:close/>
              </a:path>
              <a:path w="190500" h="2495550">
                <a:moveTo>
                  <a:pt x="114278" y="571500"/>
                </a:moveTo>
                <a:lnTo>
                  <a:pt x="114278" y="533400"/>
                </a:lnTo>
                <a:lnTo>
                  <a:pt x="76178" y="533400"/>
                </a:lnTo>
                <a:lnTo>
                  <a:pt x="76178" y="571500"/>
                </a:lnTo>
                <a:lnTo>
                  <a:pt x="114278" y="571500"/>
                </a:lnTo>
                <a:close/>
              </a:path>
              <a:path w="190500" h="2495550">
                <a:moveTo>
                  <a:pt x="114278" y="647700"/>
                </a:moveTo>
                <a:lnTo>
                  <a:pt x="114278" y="609600"/>
                </a:lnTo>
                <a:lnTo>
                  <a:pt x="76178" y="609600"/>
                </a:lnTo>
                <a:lnTo>
                  <a:pt x="76178" y="647700"/>
                </a:lnTo>
                <a:lnTo>
                  <a:pt x="114278" y="647700"/>
                </a:lnTo>
                <a:close/>
              </a:path>
              <a:path w="190500" h="2495550">
                <a:moveTo>
                  <a:pt x="114278" y="723900"/>
                </a:moveTo>
                <a:lnTo>
                  <a:pt x="114278" y="685800"/>
                </a:lnTo>
                <a:lnTo>
                  <a:pt x="76178" y="685800"/>
                </a:lnTo>
                <a:lnTo>
                  <a:pt x="76178" y="723900"/>
                </a:lnTo>
                <a:lnTo>
                  <a:pt x="114278" y="723900"/>
                </a:lnTo>
                <a:close/>
              </a:path>
              <a:path w="190500" h="2495550">
                <a:moveTo>
                  <a:pt x="114278" y="800100"/>
                </a:moveTo>
                <a:lnTo>
                  <a:pt x="114278" y="762000"/>
                </a:lnTo>
                <a:lnTo>
                  <a:pt x="76178" y="762000"/>
                </a:lnTo>
                <a:lnTo>
                  <a:pt x="76178" y="800100"/>
                </a:lnTo>
                <a:lnTo>
                  <a:pt x="114278" y="800100"/>
                </a:lnTo>
                <a:close/>
              </a:path>
              <a:path w="190500" h="2495550">
                <a:moveTo>
                  <a:pt x="114278" y="876300"/>
                </a:moveTo>
                <a:lnTo>
                  <a:pt x="114278" y="838200"/>
                </a:lnTo>
                <a:lnTo>
                  <a:pt x="76178" y="838200"/>
                </a:lnTo>
                <a:lnTo>
                  <a:pt x="76178" y="876300"/>
                </a:lnTo>
                <a:lnTo>
                  <a:pt x="114278" y="876300"/>
                </a:lnTo>
                <a:close/>
              </a:path>
              <a:path w="190500" h="2495550">
                <a:moveTo>
                  <a:pt x="114278" y="952500"/>
                </a:moveTo>
                <a:lnTo>
                  <a:pt x="114278" y="914400"/>
                </a:lnTo>
                <a:lnTo>
                  <a:pt x="76178" y="914400"/>
                </a:lnTo>
                <a:lnTo>
                  <a:pt x="76178" y="952500"/>
                </a:lnTo>
                <a:lnTo>
                  <a:pt x="114278" y="952500"/>
                </a:lnTo>
                <a:close/>
              </a:path>
              <a:path w="190500" h="2495550">
                <a:moveTo>
                  <a:pt x="114278" y="1028700"/>
                </a:moveTo>
                <a:lnTo>
                  <a:pt x="114278" y="990600"/>
                </a:lnTo>
                <a:lnTo>
                  <a:pt x="76178" y="990600"/>
                </a:lnTo>
                <a:lnTo>
                  <a:pt x="76178" y="1028700"/>
                </a:lnTo>
                <a:lnTo>
                  <a:pt x="114278" y="1028700"/>
                </a:lnTo>
                <a:close/>
              </a:path>
              <a:path w="190500" h="2495550">
                <a:moveTo>
                  <a:pt x="114278" y="1104900"/>
                </a:moveTo>
                <a:lnTo>
                  <a:pt x="114278" y="1066800"/>
                </a:lnTo>
                <a:lnTo>
                  <a:pt x="76178" y="1066800"/>
                </a:lnTo>
                <a:lnTo>
                  <a:pt x="76178" y="1104900"/>
                </a:lnTo>
                <a:lnTo>
                  <a:pt x="114278" y="1104900"/>
                </a:lnTo>
                <a:close/>
              </a:path>
              <a:path w="190500" h="2495550">
                <a:moveTo>
                  <a:pt x="114278" y="1181100"/>
                </a:moveTo>
                <a:lnTo>
                  <a:pt x="114278" y="1143000"/>
                </a:lnTo>
                <a:lnTo>
                  <a:pt x="76178" y="1143000"/>
                </a:lnTo>
                <a:lnTo>
                  <a:pt x="76178" y="1181100"/>
                </a:lnTo>
                <a:lnTo>
                  <a:pt x="114278" y="1181100"/>
                </a:lnTo>
                <a:close/>
              </a:path>
              <a:path w="190500" h="2495550">
                <a:moveTo>
                  <a:pt x="114278" y="1257300"/>
                </a:moveTo>
                <a:lnTo>
                  <a:pt x="114278" y="1219200"/>
                </a:lnTo>
                <a:lnTo>
                  <a:pt x="76178" y="1219200"/>
                </a:lnTo>
                <a:lnTo>
                  <a:pt x="76178" y="1257300"/>
                </a:lnTo>
                <a:lnTo>
                  <a:pt x="114278" y="1257300"/>
                </a:lnTo>
                <a:close/>
              </a:path>
              <a:path w="190500" h="2495550">
                <a:moveTo>
                  <a:pt x="114278" y="1333500"/>
                </a:moveTo>
                <a:lnTo>
                  <a:pt x="114278" y="1295400"/>
                </a:lnTo>
                <a:lnTo>
                  <a:pt x="76178" y="1295400"/>
                </a:lnTo>
                <a:lnTo>
                  <a:pt x="76178" y="1333500"/>
                </a:lnTo>
                <a:lnTo>
                  <a:pt x="114278" y="1333500"/>
                </a:lnTo>
                <a:close/>
              </a:path>
              <a:path w="190500" h="2495550">
                <a:moveTo>
                  <a:pt x="114278" y="1409700"/>
                </a:moveTo>
                <a:lnTo>
                  <a:pt x="114278" y="1371600"/>
                </a:lnTo>
                <a:lnTo>
                  <a:pt x="76178" y="1371600"/>
                </a:lnTo>
                <a:lnTo>
                  <a:pt x="76178" y="1409700"/>
                </a:lnTo>
                <a:lnTo>
                  <a:pt x="114278" y="1409700"/>
                </a:lnTo>
                <a:close/>
              </a:path>
              <a:path w="190500" h="2495550">
                <a:moveTo>
                  <a:pt x="114278" y="1485900"/>
                </a:moveTo>
                <a:lnTo>
                  <a:pt x="114278" y="1447800"/>
                </a:lnTo>
                <a:lnTo>
                  <a:pt x="76178" y="1447800"/>
                </a:lnTo>
                <a:lnTo>
                  <a:pt x="76178" y="1485900"/>
                </a:lnTo>
                <a:lnTo>
                  <a:pt x="114278" y="1485900"/>
                </a:lnTo>
                <a:close/>
              </a:path>
              <a:path w="190500" h="2495550">
                <a:moveTo>
                  <a:pt x="114278" y="1562100"/>
                </a:moveTo>
                <a:lnTo>
                  <a:pt x="114278" y="1524000"/>
                </a:lnTo>
                <a:lnTo>
                  <a:pt x="76178" y="1524000"/>
                </a:lnTo>
                <a:lnTo>
                  <a:pt x="76178" y="1562100"/>
                </a:lnTo>
                <a:lnTo>
                  <a:pt x="114278" y="1562100"/>
                </a:lnTo>
                <a:close/>
              </a:path>
              <a:path w="190500" h="2495550">
                <a:moveTo>
                  <a:pt x="114278" y="1638300"/>
                </a:moveTo>
                <a:lnTo>
                  <a:pt x="114278" y="1600200"/>
                </a:lnTo>
                <a:lnTo>
                  <a:pt x="76178" y="1600200"/>
                </a:lnTo>
                <a:lnTo>
                  <a:pt x="76178" y="1638300"/>
                </a:lnTo>
                <a:lnTo>
                  <a:pt x="114278" y="1638300"/>
                </a:lnTo>
                <a:close/>
              </a:path>
              <a:path w="190500" h="2495550">
                <a:moveTo>
                  <a:pt x="114278" y="1714500"/>
                </a:moveTo>
                <a:lnTo>
                  <a:pt x="114278" y="1676400"/>
                </a:lnTo>
                <a:lnTo>
                  <a:pt x="76178" y="1676400"/>
                </a:lnTo>
                <a:lnTo>
                  <a:pt x="76178" y="1714500"/>
                </a:lnTo>
                <a:lnTo>
                  <a:pt x="114278" y="1714500"/>
                </a:lnTo>
                <a:close/>
              </a:path>
              <a:path w="190500" h="2495550">
                <a:moveTo>
                  <a:pt x="114278" y="1790700"/>
                </a:moveTo>
                <a:lnTo>
                  <a:pt x="114278" y="1752600"/>
                </a:lnTo>
                <a:lnTo>
                  <a:pt x="76178" y="1752600"/>
                </a:lnTo>
                <a:lnTo>
                  <a:pt x="76178" y="1790700"/>
                </a:lnTo>
                <a:lnTo>
                  <a:pt x="114278" y="1790700"/>
                </a:lnTo>
                <a:close/>
              </a:path>
              <a:path w="190500" h="2495550">
                <a:moveTo>
                  <a:pt x="114278" y="1866900"/>
                </a:moveTo>
                <a:lnTo>
                  <a:pt x="114278" y="1828800"/>
                </a:lnTo>
                <a:lnTo>
                  <a:pt x="76178" y="1828800"/>
                </a:lnTo>
                <a:lnTo>
                  <a:pt x="76178" y="1866900"/>
                </a:lnTo>
                <a:lnTo>
                  <a:pt x="114278" y="1866900"/>
                </a:lnTo>
                <a:close/>
              </a:path>
              <a:path w="190500" h="2495550">
                <a:moveTo>
                  <a:pt x="114278" y="1943100"/>
                </a:moveTo>
                <a:lnTo>
                  <a:pt x="114278" y="1905000"/>
                </a:lnTo>
                <a:lnTo>
                  <a:pt x="76178" y="1905000"/>
                </a:lnTo>
                <a:lnTo>
                  <a:pt x="76178" y="1943100"/>
                </a:lnTo>
                <a:lnTo>
                  <a:pt x="114278" y="1943100"/>
                </a:lnTo>
                <a:close/>
              </a:path>
              <a:path w="190500" h="2495550">
                <a:moveTo>
                  <a:pt x="114278" y="2019300"/>
                </a:moveTo>
                <a:lnTo>
                  <a:pt x="114278" y="1981200"/>
                </a:lnTo>
                <a:lnTo>
                  <a:pt x="76178" y="1981200"/>
                </a:lnTo>
                <a:lnTo>
                  <a:pt x="76178" y="2019300"/>
                </a:lnTo>
                <a:lnTo>
                  <a:pt x="114278" y="2019300"/>
                </a:lnTo>
                <a:close/>
              </a:path>
              <a:path w="190500" h="2495550">
                <a:moveTo>
                  <a:pt x="114278" y="2095500"/>
                </a:moveTo>
                <a:lnTo>
                  <a:pt x="114278" y="2057400"/>
                </a:lnTo>
                <a:lnTo>
                  <a:pt x="76178" y="2057400"/>
                </a:lnTo>
                <a:lnTo>
                  <a:pt x="76178" y="2095500"/>
                </a:lnTo>
                <a:lnTo>
                  <a:pt x="114278" y="2095500"/>
                </a:lnTo>
                <a:close/>
              </a:path>
              <a:path w="190500" h="2495550">
                <a:moveTo>
                  <a:pt x="114278" y="2171700"/>
                </a:moveTo>
                <a:lnTo>
                  <a:pt x="114278" y="2133600"/>
                </a:lnTo>
                <a:lnTo>
                  <a:pt x="76178" y="2133600"/>
                </a:lnTo>
                <a:lnTo>
                  <a:pt x="76178" y="2171700"/>
                </a:lnTo>
                <a:lnTo>
                  <a:pt x="114278" y="2171700"/>
                </a:lnTo>
                <a:close/>
              </a:path>
              <a:path w="190500" h="2495550">
                <a:moveTo>
                  <a:pt x="114278" y="2247900"/>
                </a:moveTo>
                <a:lnTo>
                  <a:pt x="114278" y="2209800"/>
                </a:lnTo>
                <a:lnTo>
                  <a:pt x="76178" y="2209800"/>
                </a:lnTo>
                <a:lnTo>
                  <a:pt x="76178" y="2247900"/>
                </a:lnTo>
                <a:lnTo>
                  <a:pt x="114278" y="2247900"/>
                </a:lnTo>
                <a:close/>
              </a:path>
              <a:path w="190500" h="2495550">
                <a:moveTo>
                  <a:pt x="190478" y="2400300"/>
                </a:moveTo>
                <a:lnTo>
                  <a:pt x="180536" y="2358148"/>
                </a:lnTo>
                <a:lnTo>
                  <a:pt x="155182" y="2327617"/>
                </a:lnTo>
                <a:lnTo>
                  <a:pt x="116649" y="2309238"/>
                </a:lnTo>
                <a:lnTo>
                  <a:pt x="84769" y="2305619"/>
                </a:lnTo>
                <a:lnTo>
                  <a:pt x="70813" y="2308220"/>
                </a:lnTo>
                <a:lnTo>
                  <a:pt x="34334" y="2327246"/>
                </a:lnTo>
                <a:lnTo>
                  <a:pt x="9293" y="2359959"/>
                </a:lnTo>
                <a:lnTo>
                  <a:pt x="0" y="2402317"/>
                </a:lnTo>
                <a:lnTo>
                  <a:pt x="1300" y="2416129"/>
                </a:lnTo>
                <a:lnTo>
                  <a:pt x="16455" y="2453131"/>
                </a:lnTo>
                <a:lnTo>
                  <a:pt x="46331" y="2480460"/>
                </a:lnTo>
                <a:lnTo>
                  <a:pt x="76178" y="2491976"/>
                </a:lnTo>
                <a:lnTo>
                  <a:pt x="76178" y="2324100"/>
                </a:lnTo>
                <a:lnTo>
                  <a:pt x="114278" y="2324100"/>
                </a:lnTo>
                <a:lnTo>
                  <a:pt x="114278" y="2493450"/>
                </a:lnTo>
                <a:lnTo>
                  <a:pt x="118574" y="2492726"/>
                </a:lnTo>
                <a:lnTo>
                  <a:pt x="155762" y="2474086"/>
                </a:lnTo>
                <a:lnTo>
                  <a:pt x="181110" y="2441795"/>
                </a:lnTo>
                <a:lnTo>
                  <a:pt x="189386" y="2414879"/>
                </a:lnTo>
                <a:lnTo>
                  <a:pt x="190478" y="2400300"/>
                </a:lnTo>
                <a:close/>
              </a:path>
              <a:path w="190500" h="2495550">
                <a:moveTo>
                  <a:pt x="114278" y="2308811"/>
                </a:moveTo>
                <a:lnTo>
                  <a:pt x="114278" y="2286000"/>
                </a:lnTo>
                <a:lnTo>
                  <a:pt x="76178" y="2286000"/>
                </a:lnTo>
                <a:lnTo>
                  <a:pt x="76178" y="2307220"/>
                </a:lnTo>
                <a:lnTo>
                  <a:pt x="84769" y="2305619"/>
                </a:lnTo>
                <a:lnTo>
                  <a:pt x="101272" y="2306471"/>
                </a:lnTo>
                <a:lnTo>
                  <a:pt x="114278" y="2308811"/>
                </a:lnTo>
                <a:close/>
              </a:path>
              <a:path w="190500" h="2495550">
                <a:moveTo>
                  <a:pt x="114278" y="2362200"/>
                </a:moveTo>
                <a:lnTo>
                  <a:pt x="114278" y="2324100"/>
                </a:lnTo>
                <a:lnTo>
                  <a:pt x="76178" y="2324100"/>
                </a:lnTo>
                <a:lnTo>
                  <a:pt x="76178" y="2362200"/>
                </a:lnTo>
                <a:lnTo>
                  <a:pt x="114278" y="2362200"/>
                </a:lnTo>
                <a:close/>
              </a:path>
              <a:path w="190500" h="2495550">
                <a:moveTo>
                  <a:pt x="114278" y="2400300"/>
                </a:moveTo>
                <a:lnTo>
                  <a:pt x="114278" y="2362200"/>
                </a:lnTo>
                <a:lnTo>
                  <a:pt x="76178" y="2362200"/>
                </a:lnTo>
                <a:lnTo>
                  <a:pt x="76178" y="2400300"/>
                </a:lnTo>
                <a:lnTo>
                  <a:pt x="114278" y="2400300"/>
                </a:lnTo>
                <a:close/>
              </a:path>
              <a:path w="190500" h="2495550">
                <a:moveTo>
                  <a:pt x="114278" y="2493450"/>
                </a:moveTo>
                <a:lnTo>
                  <a:pt x="114278" y="2400300"/>
                </a:lnTo>
                <a:lnTo>
                  <a:pt x="76178" y="2400300"/>
                </a:lnTo>
                <a:lnTo>
                  <a:pt x="76178" y="2491976"/>
                </a:lnTo>
                <a:lnTo>
                  <a:pt x="88149" y="2494231"/>
                </a:lnTo>
                <a:lnTo>
                  <a:pt x="104262" y="2495137"/>
                </a:lnTo>
                <a:lnTo>
                  <a:pt x="114278" y="2493450"/>
                </a:lnTo>
                <a:close/>
              </a:path>
            </a:pathLst>
          </a:custGeom>
          <a:solidFill>
            <a:srgbClr val="000000"/>
          </a:solidFill>
        </p:spPr>
        <p:txBody>
          <a:bodyPr wrap="square" lIns="0" tIns="0" rIns="0" bIns="0" rtlCol="0"/>
          <a:lstStyle/>
          <a:p>
            <a:endParaRPr/>
          </a:p>
        </p:txBody>
      </p:sp>
      <p:sp>
        <p:nvSpPr>
          <p:cNvPr id="31" name="object 31"/>
          <p:cNvSpPr txBox="1"/>
          <p:nvPr/>
        </p:nvSpPr>
        <p:spPr>
          <a:xfrm>
            <a:off x="6305683" y="1992365"/>
            <a:ext cx="2457450" cy="66548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需求理解：</a:t>
            </a:r>
            <a:endParaRPr sz="2400">
              <a:latin typeface="微软雅黑"/>
              <a:cs typeface="微软雅黑"/>
            </a:endParaRPr>
          </a:p>
          <a:p>
            <a:pPr marL="12700">
              <a:lnSpc>
                <a:spcPct val="100000"/>
              </a:lnSpc>
              <a:spcBef>
                <a:spcPts val="235"/>
              </a:spcBef>
            </a:pPr>
            <a:r>
              <a:rPr sz="2000" spc="-5" dirty="0">
                <a:latin typeface="Wingdings"/>
                <a:cs typeface="Wingdings"/>
              </a:rPr>
              <a:t></a:t>
            </a:r>
            <a:r>
              <a:rPr sz="2000" b="1" spc="-5" dirty="0">
                <a:latin typeface="微软雅黑"/>
                <a:cs typeface="微软雅黑"/>
              </a:rPr>
              <a:t>一个个自制件(零件)</a:t>
            </a:r>
            <a:endParaRPr sz="2000">
              <a:latin typeface="微软雅黑"/>
              <a:cs typeface="微软雅黑"/>
            </a:endParaRPr>
          </a:p>
        </p:txBody>
      </p:sp>
      <p:sp>
        <p:nvSpPr>
          <p:cNvPr id="32" name="object 32"/>
          <p:cNvSpPr txBox="1"/>
          <p:nvPr/>
        </p:nvSpPr>
        <p:spPr>
          <a:xfrm>
            <a:off x="6305683" y="2711664"/>
            <a:ext cx="3327400" cy="3630929"/>
          </a:xfrm>
          <a:prstGeom prst="rect">
            <a:avLst/>
          </a:prstGeom>
        </p:spPr>
        <p:txBody>
          <a:bodyPr vert="horz" wrap="square" lIns="0" tIns="0" rIns="0" bIns="0" rtlCol="0">
            <a:spAutoFit/>
          </a:bodyPr>
          <a:lstStyle/>
          <a:p>
            <a:pPr marL="12700" marR="5080" algn="just">
              <a:lnSpc>
                <a:spcPct val="110000"/>
              </a:lnSpc>
            </a:pPr>
            <a:r>
              <a:rPr sz="2000" spc="-5" dirty="0">
                <a:latin typeface="Wingdings"/>
                <a:cs typeface="Wingdings"/>
              </a:rPr>
              <a:t></a:t>
            </a:r>
            <a:r>
              <a:rPr sz="2000" b="1" spc="-5" dirty="0">
                <a:latin typeface="微软雅黑"/>
                <a:cs typeface="微软雅黑"/>
              </a:rPr>
              <a:t>一个零件的一道道工艺--每 个自制件的每道工艺一张卡片</a:t>
            </a:r>
            <a:endParaRPr sz="2000">
              <a:latin typeface="微软雅黑"/>
              <a:cs typeface="微软雅黑"/>
            </a:endParaRPr>
          </a:p>
          <a:p>
            <a:pPr marL="12700" marR="57150" algn="just">
              <a:lnSpc>
                <a:spcPts val="2640"/>
              </a:lnSpc>
              <a:spcBef>
                <a:spcPts val="120"/>
              </a:spcBef>
            </a:pPr>
            <a:r>
              <a:rPr sz="2000" spc="-5" dirty="0">
                <a:latin typeface="Wingdings"/>
                <a:cs typeface="Wingdings"/>
              </a:rPr>
              <a:t></a:t>
            </a:r>
            <a:r>
              <a:rPr sz="2000" b="1" spc="-5" dirty="0">
                <a:latin typeface="微软雅黑"/>
                <a:cs typeface="微软雅黑"/>
              </a:rPr>
              <a:t>一道工艺中的一道道工序： 加工操作及次序</a:t>
            </a:r>
            <a:endParaRPr sz="2000">
              <a:latin typeface="微软雅黑"/>
              <a:cs typeface="微软雅黑"/>
            </a:endParaRPr>
          </a:p>
          <a:p>
            <a:pPr marL="12700" algn="just">
              <a:lnSpc>
                <a:spcPct val="100000"/>
              </a:lnSpc>
              <a:spcBef>
                <a:spcPts val="105"/>
              </a:spcBef>
            </a:pPr>
            <a:r>
              <a:rPr sz="2000" spc="-5" dirty="0">
                <a:latin typeface="Wingdings"/>
                <a:cs typeface="Wingdings"/>
              </a:rPr>
              <a:t></a:t>
            </a:r>
            <a:r>
              <a:rPr sz="2000" b="1" spc="-5" dirty="0">
                <a:latin typeface="微软雅黑"/>
                <a:cs typeface="微软雅黑"/>
              </a:rPr>
              <a:t>一道工序对应着一个生产部</a:t>
            </a:r>
            <a:endParaRPr sz="2000">
              <a:latin typeface="微软雅黑"/>
              <a:cs typeface="微软雅黑"/>
            </a:endParaRPr>
          </a:p>
          <a:p>
            <a:pPr marL="12700" algn="just">
              <a:lnSpc>
                <a:spcPct val="100000"/>
              </a:lnSpc>
              <a:spcBef>
                <a:spcPts val="240"/>
              </a:spcBef>
            </a:pPr>
            <a:r>
              <a:rPr sz="2000" b="1" spc="-5" dirty="0">
                <a:latin typeface="微软雅黑"/>
                <a:cs typeface="微软雅黑"/>
              </a:rPr>
              <a:t>门：一个个生产部门</a:t>
            </a:r>
            <a:endParaRPr sz="2000">
              <a:latin typeface="微软雅黑"/>
              <a:cs typeface="微软雅黑"/>
            </a:endParaRPr>
          </a:p>
          <a:p>
            <a:pPr marL="12700" marR="5080" algn="just">
              <a:lnSpc>
                <a:spcPct val="109900"/>
              </a:lnSpc>
            </a:pPr>
            <a:r>
              <a:rPr sz="2000" spc="-5" dirty="0">
                <a:latin typeface="Wingdings"/>
                <a:cs typeface="Wingdings"/>
              </a:rPr>
              <a:t></a:t>
            </a:r>
            <a:r>
              <a:rPr sz="2000" b="1" spc="-5" dirty="0">
                <a:latin typeface="微软雅黑"/>
                <a:cs typeface="微软雅黑"/>
              </a:rPr>
              <a:t>一道工序对应着一个加工设 备（工作中心）：一个个工作 中心</a:t>
            </a:r>
            <a:endParaRPr sz="2000">
              <a:latin typeface="微软雅黑"/>
              <a:cs typeface="微软雅黑"/>
            </a:endParaRPr>
          </a:p>
          <a:p>
            <a:pPr marL="12700" marR="57150" algn="just">
              <a:lnSpc>
                <a:spcPts val="2640"/>
              </a:lnSpc>
              <a:spcBef>
                <a:spcPts val="120"/>
              </a:spcBef>
            </a:pPr>
            <a:r>
              <a:rPr sz="2000" spc="-5" dirty="0">
                <a:latin typeface="Wingdings"/>
                <a:cs typeface="Wingdings"/>
              </a:rPr>
              <a:t></a:t>
            </a:r>
            <a:r>
              <a:rPr sz="2000" b="1" spc="-5" dirty="0">
                <a:latin typeface="微软雅黑"/>
                <a:cs typeface="微软雅黑"/>
              </a:rPr>
              <a:t>一道工序对应着一组工艺装 备(略)</a:t>
            </a:r>
            <a:endParaRPr sz="2000">
              <a:latin typeface="微软雅黑"/>
              <a:cs typeface="微软雅黑"/>
            </a:endParaRPr>
          </a:p>
        </p:txBody>
      </p:sp>
      <p:sp>
        <p:nvSpPr>
          <p:cNvPr id="34" name="标题 6">
            <a:extLst>
              <a:ext uri="{FF2B5EF4-FFF2-40B4-BE49-F238E27FC236}">
                <a16:creationId xmlns:a16="http://schemas.microsoft.com/office/drawing/2014/main" id="{435397FA-FEF8-4832-B185-C40560594DB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35" name="object 59">
            <a:extLst>
              <a:ext uri="{FF2B5EF4-FFF2-40B4-BE49-F238E27FC236}">
                <a16:creationId xmlns:a16="http://schemas.microsoft.com/office/drawing/2014/main" id="{026CF2EA-B715-42AE-B36A-5AC78FC4A14B}"/>
              </a:ext>
            </a:extLst>
          </p:cNvPr>
          <p:cNvSpPr txBox="1"/>
          <p:nvPr/>
        </p:nvSpPr>
        <p:spPr>
          <a:xfrm>
            <a:off x="1116273" y="957166"/>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4033" y="3076194"/>
            <a:ext cx="6075426" cy="389762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59487" y="1716023"/>
            <a:ext cx="3300221" cy="375894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35715" y="2516123"/>
            <a:ext cx="1929130" cy="2383155"/>
          </a:xfrm>
          <a:custGeom>
            <a:avLst/>
            <a:gdLst/>
            <a:ahLst/>
            <a:cxnLst/>
            <a:rect l="l" t="t" r="r" b="b"/>
            <a:pathLst>
              <a:path w="1929129" h="2383154">
                <a:moveTo>
                  <a:pt x="0" y="2382774"/>
                </a:moveTo>
                <a:lnTo>
                  <a:pt x="699516" y="2382774"/>
                </a:lnTo>
                <a:lnTo>
                  <a:pt x="699515" y="0"/>
                </a:lnTo>
                <a:lnTo>
                  <a:pt x="1928622" y="0"/>
                </a:lnTo>
              </a:path>
            </a:pathLst>
          </a:custGeom>
          <a:ln w="28575">
            <a:solidFill>
              <a:srgbClr val="000000"/>
            </a:solidFill>
          </a:ln>
        </p:spPr>
        <p:txBody>
          <a:bodyPr wrap="square" lIns="0" tIns="0" rIns="0" bIns="0" rtlCol="0"/>
          <a:lstStyle/>
          <a:p>
            <a:endParaRPr/>
          </a:p>
        </p:txBody>
      </p:sp>
      <p:sp>
        <p:nvSpPr>
          <p:cNvPr id="9" name="标题 6">
            <a:extLst>
              <a:ext uri="{FF2B5EF4-FFF2-40B4-BE49-F238E27FC236}">
                <a16:creationId xmlns:a16="http://schemas.microsoft.com/office/drawing/2014/main" id="{D49729A3-84B4-41CB-A4E4-532A4221E78E}"/>
              </a:ext>
            </a:extLst>
          </p:cNvPr>
          <p:cNvSpPr txBox="1">
            <a:spLocks/>
          </p:cNvSpPr>
          <p:nvPr/>
        </p:nvSpPr>
        <p:spPr>
          <a:xfrm>
            <a:off x="801461" y="513008"/>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a:solidFill>
                  <a:srgbClr val="000000"/>
                </a:solidFill>
              </a:rPr>
              <a:t>IDEF1x</a:t>
            </a:r>
            <a:r>
              <a:rPr lang="zh-CN" altLang="en-US">
                <a:solidFill>
                  <a:srgbClr val="000000"/>
                </a:solidFill>
              </a:rPr>
              <a:t>的建模之案例讲解</a:t>
            </a:r>
            <a:endParaRPr lang="zh-CN" altLang="en-US" kern="0" dirty="0">
              <a:solidFill>
                <a:sysClr val="windowText" lastClr="000000"/>
              </a:solidFill>
            </a:endParaRPr>
          </a:p>
        </p:txBody>
      </p:sp>
      <p:sp>
        <p:nvSpPr>
          <p:cNvPr id="10" name="object 59">
            <a:extLst>
              <a:ext uri="{FF2B5EF4-FFF2-40B4-BE49-F238E27FC236}">
                <a16:creationId xmlns:a16="http://schemas.microsoft.com/office/drawing/2014/main" id="{F02626C6-3805-4B81-B75D-8F37D8BEBDEC}"/>
              </a:ext>
            </a:extLst>
          </p:cNvPr>
          <p:cNvSpPr txBox="1"/>
          <p:nvPr/>
        </p:nvSpPr>
        <p:spPr>
          <a:xfrm>
            <a:off x="1132436" y="1216125"/>
            <a:ext cx="5738264" cy="738664"/>
          </a:xfrm>
          <a:prstGeom prst="rect">
            <a:avLst/>
          </a:prstGeom>
        </p:spPr>
        <p:txBody>
          <a:bodyPr vert="horz" wrap="square" lIns="0" tIns="0" rIns="0" bIns="0" rtlCol="0">
            <a:spAutoFit/>
          </a:bodyPr>
          <a:lstStyle/>
          <a:p>
            <a:pPr marL="12700">
              <a:lnSpc>
                <a:spcPct val="100000"/>
              </a:lnSpc>
            </a:pPr>
            <a:r>
              <a:rPr lang="zh-CN" altLang="en-US" sz="2400" b="1" dirty="0">
                <a:solidFill>
                  <a:srgbClr val="FF0000"/>
                </a:solidFill>
                <a:latin typeface="微软雅黑"/>
                <a:cs typeface="微软雅黑"/>
              </a:rPr>
              <a:t>示例：企业物料系统的数据模型设计</a:t>
            </a:r>
          </a:p>
          <a:p>
            <a:pPr marL="12700">
              <a:lnSpc>
                <a:spcPct val="100000"/>
              </a:lnSpc>
            </a:pPr>
            <a:endParaRPr lang="zh-CN" altLang="en-US" sz="2400" b="1" dirty="0">
              <a:solidFill>
                <a:srgbClr val="FF0000"/>
              </a:solidFill>
              <a:latin typeface="微软雅黑"/>
              <a:cs typeface="微软雅黑"/>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65700" y="1876425"/>
            <a:ext cx="5257799" cy="388429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sz="half" idx="4294967295"/>
          </p:nvPr>
        </p:nvSpPr>
        <p:spPr>
          <a:xfrm>
            <a:off x="973509" y="1393857"/>
            <a:ext cx="4170363" cy="5199063"/>
          </a:xfrm>
          <a:prstGeom prst="rect">
            <a:avLst/>
          </a:prstGeom>
        </p:spPr>
        <p:txBody>
          <a:bodyPr vert="horz" wrap="square" lIns="0" tIns="0" rIns="0" bIns="0" rtlCol="0">
            <a:spAutoFit/>
          </a:bodyPr>
          <a:lstStyle/>
          <a:p>
            <a:pPr marL="12700">
              <a:lnSpc>
                <a:spcPct val="100000"/>
              </a:lnSpc>
            </a:pPr>
            <a:r>
              <a:rPr sz="2400" b="1" spc="-5" dirty="0"/>
              <a:t>IDEF1x模型读图练习1</a:t>
            </a:r>
          </a:p>
          <a:p>
            <a:pPr>
              <a:lnSpc>
                <a:spcPct val="100000"/>
              </a:lnSpc>
              <a:spcBef>
                <a:spcPts val="12"/>
              </a:spcBef>
            </a:pPr>
            <a:endParaRPr sz="2250" dirty="0">
              <a:latin typeface="Times New Roman"/>
              <a:cs typeface="Times New Roman"/>
            </a:endParaRPr>
          </a:p>
          <a:p>
            <a:pPr marL="26670">
              <a:lnSpc>
                <a:spcPct val="100000"/>
              </a:lnSpc>
            </a:pPr>
            <a:r>
              <a:rPr sz="2400" b="0" spc="5" dirty="0">
                <a:latin typeface="Wingdings"/>
                <a:cs typeface="Wingdings"/>
              </a:rPr>
              <a:t></a:t>
            </a:r>
            <a:r>
              <a:rPr sz="2000" b="1" dirty="0">
                <a:latin typeface="微软雅黑"/>
                <a:cs typeface="微软雅黑"/>
              </a:rPr>
              <a:t>通过IDEF1x图理解需求</a:t>
            </a:r>
            <a:endParaRPr sz="2400" b="1" dirty="0">
              <a:latin typeface="微软雅黑"/>
              <a:cs typeface="微软雅黑"/>
            </a:endParaRPr>
          </a:p>
          <a:p>
            <a:pPr marL="26670">
              <a:lnSpc>
                <a:spcPct val="100000"/>
              </a:lnSpc>
              <a:spcBef>
                <a:spcPts val="280"/>
              </a:spcBef>
            </a:pPr>
            <a:r>
              <a:rPr sz="2400" b="0" spc="5" dirty="0">
                <a:latin typeface="Wingdings"/>
                <a:cs typeface="Wingdings"/>
              </a:rPr>
              <a:t></a:t>
            </a:r>
            <a:r>
              <a:rPr sz="2000" b="1" dirty="0">
                <a:latin typeface="微软雅黑"/>
                <a:cs typeface="微软雅黑"/>
              </a:rPr>
              <a:t>读图的基本方法</a:t>
            </a:r>
          </a:p>
          <a:p>
            <a:pPr marL="26670">
              <a:lnSpc>
                <a:spcPct val="100000"/>
              </a:lnSpc>
              <a:spcBef>
                <a:spcPts val="240"/>
              </a:spcBef>
            </a:pPr>
            <a:r>
              <a:rPr b="0" dirty="0">
                <a:latin typeface="Wingdings"/>
                <a:cs typeface="Wingdings"/>
              </a:rPr>
              <a:t></a:t>
            </a:r>
            <a:r>
              <a:rPr spc="-5" dirty="0"/>
              <a:t>检查每个实体能否用重叠量词形容</a:t>
            </a:r>
          </a:p>
          <a:p>
            <a:pPr marL="26670">
              <a:lnSpc>
                <a:spcPct val="100000"/>
              </a:lnSpc>
              <a:spcBef>
                <a:spcPts val="229"/>
              </a:spcBef>
            </a:pPr>
            <a:r>
              <a:rPr sz="1800" dirty="0">
                <a:solidFill>
                  <a:srgbClr val="3333CC"/>
                </a:solidFill>
              </a:rPr>
              <a:t>--是实体还是实体的属性</a:t>
            </a:r>
            <a:endParaRPr sz="1800" dirty="0"/>
          </a:p>
          <a:p>
            <a:pPr marL="26670">
              <a:lnSpc>
                <a:spcPct val="100000"/>
              </a:lnSpc>
              <a:spcBef>
                <a:spcPts val="219"/>
              </a:spcBef>
            </a:pPr>
            <a:r>
              <a:rPr b="0" dirty="0">
                <a:latin typeface="Wingdings"/>
                <a:cs typeface="Wingdings"/>
              </a:rPr>
              <a:t></a:t>
            </a:r>
            <a:r>
              <a:rPr spc="-5" dirty="0"/>
              <a:t>检查实体的关键字能否唯一确定每</a:t>
            </a:r>
          </a:p>
          <a:p>
            <a:pPr marL="26670" marR="201295">
              <a:lnSpc>
                <a:spcPct val="109600"/>
              </a:lnSpc>
              <a:spcBef>
                <a:spcPts val="10"/>
              </a:spcBef>
            </a:pPr>
            <a:r>
              <a:rPr spc="-5" dirty="0"/>
              <a:t>个实</a:t>
            </a:r>
            <a:r>
              <a:rPr dirty="0"/>
              <a:t>例</a:t>
            </a:r>
            <a:r>
              <a:rPr sz="1800" dirty="0">
                <a:solidFill>
                  <a:srgbClr val="3333CC"/>
                </a:solidFill>
              </a:rPr>
              <a:t>--暨方框内横线上的属性是否是 关键字</a:t>
            </a:r>
            <a:endParaRPr sz="1800" dirty="0"/>
          </a:p>
          <a:p>
            <a:pPr marL="26670" marR="125730">
              <a:lnSpc>
                <a:spcPts val="2640"/>
              </a:lnSpc>
              <a:spcBef>
                <a:spcPts val="105"/>
              </a:spcBef>
            </a:pPr>
            <a:r>
              <a:rPr b="0" dirty="0">
                <a:latin typeface="Wingdings"/>
                <a:cs typeface="Wingdings"/>
              </a:rPr>
              <a:t></a:t>
            </a:r>
            <a:r>
              <a:rPr spc="-5" dirty="0"/>
              <a:t>检查实体之间联系绘制及命名的正 确性</a:t>
            </a:r>
            <a:r>
              <a:rPr sz="1800" dirty="0">
                <a:solidFill>
                  <a:srgbClr val="3333CC"/>
                </a:solidFill>
              </a:rPr>
              <a:t>--暨圆圈应在多端</a:t>
            </a:r>
            <a:endParaRPr sz="1800" dirty="0">
              <a:latin typeface="Wingdings"/>
              <a:cs typeface="Wingdings"/>
            </a:endParaRPr>
          </a:p>
          <a:p>
            <a:pPr marL="26670">
              <a:lnSpc>
                <a:spcPct val="100000"/>
              </a:lnSpc>
              <a:spcBef>
                <a:spcPts val="105"/>
              </a:spcBef>
            </a:pPr>
            <a:r>
              <a:rPr b="0" dirty="0">
                <a:latin typeface="Wingdings"/>
                <a:cs typeface="Wingdings"/>
              </a:rPr>
              <a:t></a:t>
            </a:r>
            <a:r>
              <a:rPr spc="-5" dirty="0"/>
              <a:t>检查属性继承的正确性</a:t>
            </a:r>
            <a:r>
              <a:rPr sz="1800" dirty="0">
                <a:solidFill>
                  <a:srgbClr val="3333CC"/>
                </a:solidFill>
              </a:rPr>
              <a:t>—在多端继承</a:t>
            </a:r>
            <a:endParaRPr sz="1800" dirty="0">
              <a:latin typeface="Wingdings"/>
              <a:cs typeface="Wingdings"/>
            </a:endParaRPr>
          </a:p>
          <a:p>
            <a:pPr marL="26670" marR="71120">
              <a:lnSpc>
                <a:spcPct val="110000"/>
              </a:lnSpc>
              <a:spcBef>
                <a:spcPts val="15"/>
              </a:spcBef>
            </a:pPr>
            <a:r>
              <a:rPr sz="1800" dirty="0">
                <a:solidFill>
                  <a:srgbClr val="3333CC"/>
                </a:solidFill>
              </a:rPr>
              <a:t>属性，或者在关键字部分继承属性(对应 实线)，或者在一般属性部分继承属性(对 应虚线)</a:t>
            </a:r>
            <a:endParaRPr sz="1800" dirty="0"/>
          </a:p>
          <a:p>
            <a:pPr marL="26670">
              <a:lnSpc>
                <a:spcPct val="100000"/>
              </a:lnSpc>
              <a:spcBef>
                <a:spcPts val="215"/>
              </a:spcBef>
            </a:pPr>
            <a:r>
              <a:rPr sz="1800" b="0" spc="-5" dirty="0">
                <a:solidFill>
                  <a:srgbClr val="3333CC"/>
                </a:solidFill>
                <a:latin typeface="Wingdings"/>
                <a:cs typeface="Wingdings"/>
              </a:rPr>
              <a:t></a:t>
            </a:r>
            <a:r>
              <a:rPr sz="1800" dirty="0">
                <a:solidFill>
                  <a:srgbClr val="3333CC"/>
                </a:solidFill>
              </a:rPr>
              <a:t>检查其他方面等</a:t>
            </a:r>
            <a:endParaRPr sz="1800" dirty="0">
              <a:latin typeface="Wingdings"/>
              <a:cs typeface="Wingdings"/>
            </a:endParaRPr>
          </a:p>
        </p:txBody>
      </p:sp>
      <p:sp>
        <p:nvSpPr>
          <p:cNvPr id="6" name="object 6"/>
          <p:cNvSpPr/>
          <p:nvPr/>
        </p:nvSpPr>
        <p:spPr>
          <a:xfrm>
            <a:off x="7056767" y="5734050"/>
            <a:ext cx="1614170" cy="836930"/>
          </a:xfrm>
          <a:custGeom>
            <a:avLst/>
            <a:gdLst/>
            <a:ahLst/>
            <a:cxnLst/>
            <a:rect l="l" t="t" r="r" b="b"/>
            <a:pathLst>
              <a:path w="1614170" h="836929">
                <a:moveTo>
                  <a:pt x="1613916" y="418337"/>
                </a:moveTo>
                <a:lnTo>
                  <a:pt x="1603356" y="350334"/>
                </a:lnTo>
                <a:lnTo>
                  <a:pt x="1572786" y="285878"/>
                </a:lnTo>
                <a:lnTo>
                  <a:pt x="1523863" y="225820"/>
                </a:lnTo>
                <a:lnTo>
                  <a:pt x="1493038" y="197706"/>
                </a:lnTo>
                <a:lnTo>
                  <a:pt x="1458248" y="171011"/>
                </a:lnTo>
                <a:lnTo>
                  <a:pt x="1419700" y="145840"/>
                </a:lnTo>
                <a:lnTo>
                  <a:pt x="1377600" y="122300"/>
                </a:lnTo>
                <a:lnTo>
                  <a:pt x="1332158" y="100498"/>
                </a:lnTo>
                <a:lnTo>
                  <a:pt x="1283579" y="80540"/>
                </a:lnTo>
                <a:lnTo>
                  <a:pt x="1232073" y="62531"/>
                </a:lnTo>
                <a:lnTo>
                  <a:pt x="1177845" y="46579"/>
                </a:lnTo>
                <a:lnTo>
                  <a:pt x="1121104" y="32789"/>
                </a:lnTo>
                <a:lnTo>
                  <a:pt x="1062057" y="21268"/>
                </a:lnTo>
                <a:lnTo>
                  <a:pt x="1000911" y="12123"/>
                </a:lnTo>
                <a:lnTo>
                  <a:pt x="937874" y="5458"/>
                </a:lnTo>
                <a:lnTo>
                  <a:pt x="873154" y="1382"/>
                </a:lnTo>
                <a:lnTo>
                  <a:pt x="806958" y="0"/>
                </a:lnTo>
                <a:lnTo>
                  <a:pt x="740761" y="1382"/>
                </a:lnTo>
                <a:lnTo>
                  <a:pt x="676041" y="5458"/>
                </a:lnTo>
                <a:lnTo>
                  <a:pt x="613004" y="12123"/>
                </a:lnTo>
                <a:lnTo>
                  <a:pt x="551858" y="21268"/>
                </a:lnTo>
                <a:lnTo>
                  <a:pt x="492811" y="32789"/>
                </a:lnTo>
                <a:lnTo>
                  <a:pt x="436070" y="46579"/>
                </a:lnTo>
                <a:lnTo>
                  <a:pt x="381842" y="62531"/>
                </a:lnTo>
                <a:lnTo>
                  <a:pt x="330336" y="80540"/>
                </a:lnTo>
                <a:lnTo>
                  <a:pt x="281757" y="100498"/>
                </a:lnTo>
                <a:lnTo>
                  <a:pt x="236315" y="122300"/>
                </a:lnTo>
                <a:lnTo>
                  <a:pt x="194215" y="145840"/>
                </a:lnTo>
                <a:lnTo>
                  <a:pt x="155667" y="171011"/>
                </a:lnTo>
                <a:lnTo>
                  <a:pt x="120877" y="197706"/>
                </a:lnTo>
                <a:lnTo>
                  <a:pt x="90052" y="225820"/>
                </a:lnTo>
                <a:lnTo>
                  <a:pt x="63400" y="255246"/>
                </a:lnTo>
                <a:lnTo>
                  <a:pt x="23446" y="317609"/>
                </a:lnTo>
                <a:lnTo>
                  <a:pt x="2674" y="383945"/>
                </a:lnTo>
                <a:lnTo>
                  <a:pt x="0" y="418338"/>
                </a:lnTo>
                <a:lnTo>
                  <a:pt x="2674" y="452627"/>
                </a:lnTo>
                <a:lnTo>
                  <a:pt x="23446" y="518818"/>
                </a:lnTo>
                <a:lnTo>
                  <a:pt x="63400" y="581108"/>
                </a:lnTo>
                <a:lnTo>
                  <a:pt x="90052" y="610519"/>
                </a:lnTo>
                <a:lnTo>
                  <a:pt x="120877" y="638631"/>
                </a:lnTo>
                <a:lnTo>
                  <a:pt x="142494" y="655224"/>
                </a:lnTo>
                <a:lnTo>
                  <a:pt x="142494" y="418338"/>
                </a:lnTo>
                <a:lnTo>
                  <a:pt x="144699" y="390051"/>
                </a:lnTo>
                <a:lnTo>
                  <a:pt x="161830" y="335477"/>
                </a:lnTo>
                <a:lnTo>
                  <a:pt x="194774" y="284154"/>
                </a:lnTo>
                <a:lnTo>
                  <a:pt x="242153" y="236785"/>
                </a:lnTo>
                <a:lnTo>
                  <a:pt x="302593" y="194076"/>
                </a:lnTo>
                <a:lnTo>
                  <a:pt x="337280" y="174688"/>
                </a:lnTo>
                <a:lnTo>
                  <a:pt x="374716" y="156729"/>
                </a:lnTo>
                <a:lnTo>
                  <a:pt x="414729" y="140287"/>
                </a:lnTo>
                <a:lnTo>
                  <a:pt x="457146" y="125449"/>
                </a:lnTo>
                <a:lnTo>
                  <a:pt x="501797" y="112305"/>
                </a:lnTo>
                <a:lnTo>
                  <a:pt x="548509" y="100941"/>
                </a:lnTo>
                <a:lnTo>
                  <a:pt x="597109" y="91446"/>
                </a:lnTo>
                <a:lnTo>
                  <a:pt x="647426" y="83907"/>
                </a:lnTo>
                <a:lnTo>
                  <a:pt x="699288" y="78414"/>
                </a:lnTo>
                <a:lnTo>
                  <a:pt x="752522" y="75053"/>
                </a:lnTo>
                <a:lnTo>
                  <a:pt x="806958" y="73913"/>
                </a:lnTo>
                <a:lnTo>
                  <a:pt x="861496" y="75053"/>
                </a:lnTo>
                <a:lnTo>
                  <a:pt x="914813" y="78414"/>
                </a:lnTo>
                <a:lnTo>
                  <a:pt x="966737" y="83907"/>
                </a:lnTo>
                <a:lnTo>
                  <a:pt x="1017099" y="91446"/>
                </a:lnTo>
                <a:lnTo>
                  <a:pt x="1065728" y="100941"/>
                </a:lnTo>
                <a:lnTo>
                  <a:pt x="1112454" y="112305"/>
                </a:lnTo>
                <a:lnTo>
                  <a:pt x="1157107" y="125449"/>
                </a:lnTo>
                <a:lnTo>
                  <a:pt x="1199516" y="140287"/>
                </a:lnTo>
                <a:lnTo>
                  <a:pt x="1239510" y="156729"/>
                </a:lnTo>
                <a:lnTo>
                  <a:pt x="1276921" y="174688"/>
                </a:lnTo>
                <a:lnTo>
                  <a:pt x="1311577" y="194076"/>
                </a:lnTo>
                <a:lnTo>
                  <a:pt x="1371944" y="236785"/>
                </a:lnTo>
                <a:lnTo>
                  <a:pt x="1419248" y="284154"/>
                </a:lnTo>
                <a:lnTo>
                  <a:pt x="1452128" y="335477"/>
                </a:lnTo>
                <a:lnTo>
                  <a:pt x="1469221" y="390051"/>
                </a:lnTo>
                <a:lnTo>
                  <a:pt x="1471422" y="418337"/>
                </a:lnTo>
                <a:lnTo>
                  <a:pt x="1471422" y="655224"/>
                </a:lnTo>
                <a:lnTo>
                  <a:pt x="1493038" y="638631"/>
                </a:lnTo>
                <a:lnTo>
                  <a:pt x="1523863" y="610519"/>
                </a:lnTo>
                <a:lnTo>
                  <a:pt x="1550515" y="581108"/>
                </a:lnTo>
                <a:lnTo>
                  <a:pt x="1590469" y="518818"/>
                </a:lnTo>
                <a:lnTo>
                  <a:pt x="1611241" y="452627"/>
                </a:lnTo>
                <a:lnTo>
                  <a:pt x="1613916" y="418337"/>
                </a:lnTo>
                <a:close/>
              </a:path>
              <a:path w="1614170" h="836929">
                <a:moveTo>
                  <a:pt x="1471422" y="655224"/>
                </a:moveTo>
                <a:lnTo>
                  <a:pt x="1471422" y="418337"/>
                </a:lnTo>
                <a:lnTo>
                  <a:pt x="1469221" y="446515"/>
                </a:lnTo>
                <a:lnTo>
                  <a:pt x="1462733" y="474066"/>
                </a:lnTo>
                <a:lnTo>
                  <a:pt x="1437577" y="526938"/>
                </a:lnTo>
                <a:lnTo>
                  <a:pt x="1397314" y="576243"/>
                </a:lnTo>
                <a:lnTo>
                  <a:pt x="1343308" y="621273"/>
                </a:lnTo>
                <a:lnTo>
                  <a:pt x="1276921" y="661320"/>
                </a:lnTo>
                <a:lnTo>
                  <a:pt x="1239510" y="679253"/>
                </a:lnTo>
                <a:lnTo>
                  <a:pt x="1199516" y="695675"/>
                </a:lnTo>
                <a:lnTo>
                  <a:pt x="1157107" y="710496"/>
                </a:lnTo>
                <a:lnTo>
                  <a:pt x="1112454" y="723629"/>
                </a:lnTo>
                <a:lnTo>
                  <a:pt x="1065728" y="734984"/>
                </a:lnTo>
                <a:lnTo>
                  <a:pt x="1017099" y="744474"/>
                </a:lnTo>
                <a:lnTo>
                  <a:pt x="966737" y="752008"/>
                </a:lnTo>
                <a:lnTo>
                  <a:pt x="914813" y="757500"/>
                </a:lnTo>
                <a:lnTo>
                  <a:pt x="861496" y="760860"/>
                </a:lnTo>
                <a:lnTo>
                  <a:pt x="806958" y="761999"/>
                </a:lnTo>
                <a:lnTo>
                  <a:pt x="752522" y="760860"/>
                </a:lnTo>
                <a:lnTo>
                  <a:pt x="699288" y="757500"/>
                </a:lnTo>
                <a:lnTo>
                  <a:pt x="647426" y="752008"/>
                </a:lnTo>
                <a:lnTo>
                  <a:pt x="597109" y="744473"/>
                </a:lnTo>
                <a:lnTo>
                  <a:pt x="548509" y="734984"/>
                </a:lnTo>
                <a:lnTo>
                  <a:pt x="501797" y="723629"/>
                </a:lnTo>
                <a:lnTo>
                  <a:pt x="457146" y="710496"/>
                </a:lnTo>
                <a:lnTo>
                  <a:pt x="414729" y="695675"/>
                </a:lnTo>
                <a:lnTo>
                  <a:pt x="374716" y="679253"/>
                </a:lnTo>
                <a:lnTo>
                  <a:pt x="337280" y="661320"/>
                </a:lnTo>
                <a:lnTo>
                  <a:pt x="302593" y="641964"/>
                </a:lnTo>
                <a:lnTo>
                  <a:pt x="242153" y="599337"/>
                </a:lnTo>
                <a:lnTo>
                  <a:pt x="194774" y="552080"/>
                </a:lnTo>
                <a:lnTo>
                  <a:pt x="161830" y="500904"/>
                </a:lnTo>
                <a:lnTo>
                  <a:pt x="144699" y="446515"/>
                </a:lnTo>
                <a:lnTo>
                  <a:pt x="142494" y="418338"/>
                </a:lnTo>
                <a:lnTo>
                  <a:pt x="142494" y="655224"/>
                </a:lnTo>
                <a:lnTo>
                  <a:pt x="194215" y="690524"/>
                </a:lnTo>
                <a:lnTo>
                  <a:pt x="236315" y="714089"/>
                </a:lnTo>
                <a:lnTo>
                  <a:pt x="281757" y="735922"/>
                </a:lnTo>
                <a:lnTo>
                  <a:pt x="330336" y="755916"/>
                </a:lnTo>
                <a:lnTo>
                  <a:pt x="381842" y="773962"/>
                </a:lnTo>
                <a:lnTo>
                  <a:pt x="436070" y="789952"/>
                </a:lnTo>
                <a:lnTo>
                  <a:pt x="492811" y="803779"/>
                </a:lnTo>
                <a:lnTo>
                  <a:pt x="551858" y="815333"/>
                </a:lnTo>
                <a:lnTo>
                  <a:pt x="613004" y="824509"/>
                </a:lnTo>
                <a:lnTo>
                  <a:pt x="676041" y="831196"/>
                </a:lnTo>
                <a:lnTo>
                  <a:pt x="740761" y="835288"/>
                </a:lnTo>
                <a:lnTo>
                  <a:pt x="806958" y="836676"/>
                </a:lnTo>
                <a:lnTo>
                  <a:pt x="873154" y="835288"/>
                </a:lnTo>
                <a:lnTo>
                  <a:pt x="937874" y="831196"/>
                </a:lnTo>
                <a:lnTo>
                  <a:pt x="1000911" y="824509"/>
                </a:lnTo>
                <a:lnTo>
                  <a:pt x="1062057" y="815333"/>
                </a:lnTo>
                <a:lnTo>
                  <a:pt x="1121104" y="803779"/>
                </a:lnTo>
                <a:lnTo>
                  <a:pt x="1177845" y="789952"/>
                </a:lnTo>
                <a:lnTo>
                  <a:pt x="1232073" y="773962"/>
                </a:lnTo>
                <a:lnTo>
                  <a:pt x="1283579" y="755916"/>
                </a:lnTo>
                <a:lnTo>
                  <a:pt x="1332158" y="735922"/>
                </a:lnTo>
                <a:lnTo>
                  <a:pt x="1377600" y="714089"/>
                </a:lnTo>
                <a:lnTo>
                  <a:pt x="1419700" y="690524"/>
                </a:lnTo>
                <a:lnTo>
                  <a:pt x="1458248" y="665335"/>
                </a:lnTo>
                <a:lnTo>
                  <a:pt x="1471422" y="655224"/>
                </a:lnTo>
                <a:close/>
              </a:path>
            </a:pathLst>
          </a:custGeom>
          <a:solidFill>
            <a:srgbClr val="B90000"/>
          </a:solidFill>
        </p:spPr>
        <p:txBody>
          <a:bodyPr wrap="square" lIns="0" tIns="0" rIns="0" bIns="0" rtlCol="0"/>
          <a:lstStyle/>
          <a:p>
            <a:endParaRPr/>
          </a:p>
        </p:txBody>
      </p:sp>
      <p:sp>
        <p:nvSpPr>
          <p:cNvPr id="7" name="object 7"/>
          <p:cNvSpPr/>
          <p:nvPr/>
        </p:nvSpPr>
        <p:spPr>
          <a:xfrm>
            <a:off x="7190105" y="5801867"/>
            <a:ext cx="1347470" cy="700405"/>
          </a:xfrm>
          <a:custGeom>
            <a:avLst/>
            <a:gdLst/>
            <a:ahLst/>
            <a:cxnLst/>
            <a:rect l="l" t="t" r="r" b="b"/>
            <a:pathLst>
              <a:path w="1347470" h="700404">
                <a:moveTo>
                  <a:pt x="1347215" y="350520"/>
                </a:moveTo>
                <a:lnTo>
                  <a:pt x="1338415" y="293673"/>
                </a:lnTo>
                <a:lnTo>
                  <a:pt x="1312932" y="239743"/>
                </a:lnTo>
                <a:lnTo>
                  <a:pt x="1272141" y="189453"/>
                </a:lnTo>
                <a:lnTo>
                  <a:pt x="1217419" y="143524"/>
                </a:lnTo>
                <a:lnTo>
                  <a:pt x="1185265" y="122421"/>
                </a:lnTo>
                <a:lnTo>
                  <a:pt x="1150143" y="102679"/>
                </a:lnTo>
                <a:lnTo>
                  <a:pt x="1112227" y="84389"/>
                </a:lnTo>
                <a:lnTo>
                  <a:pt x="1071688" y="67641"/>
                </a:lnTo>
                <a:lnTo>
                  <a:pt x="1028699" y="52525"/>
                </a:lnTo>
                <a:lnTo>
                  <a:pt x="983431" y="39131"/>
                </a:lnTo>
                <a:lnTo>
                  <a:pt x="936057" y="27551"/>
                </a:lnTo>
                <a:lnTo>
                  <a:pt x="886748" y="17873"/>
                </a:lnTo>
                <a:lnTo>
                  <a:pt x="835677" y="10189"/>
                </a:lnTo>
                <a:lnTo>
                  <a:pt x="783015" y="4588"/>
                </a:lnTo>
                <a:lnTo>
                  <a:pt x="728934" y="1162"/>
                </a:lnTo>
                <a:lnTo>
                  <a:pt x="673607" y="0"/>
                </a:lnTo>
                <a:lnTo>
                  <a:pt x="618384" y="1162"/>
                </a:lnTo>
                <a:lnTo>
                  <a:pt x="564385" y="4588"/>
                </a:lnTo>
                <a:lnTo>
                  <a:pt x="511786" y="10189"/>
                </a:lnTo>
                <a:lnTo>
                  <a:pt x="460760" y="17873"/>
                </a:lnTo>
                <a:lnTo>
                  <a:pt x="411479" y="27551"/>
                </a:lnTo>
                <a:lnTo>
                  <a:pt x="364120" y="39131"/>
                </a:lnTo>
                <a:lnTo>
                  <a:pt x="318854" y="52525"/>
                </a:lnTo>
                <a:lnTo>
                  <a:pt x="275856" y="67641"/>
                </a:lnTo>
                <a:lnTo>
                  <a:pt x="235299" y="84389"/>
                </a:lnTo>
                <a:lnTo>
                  <a:pt x="197357" y="102679"/>
                </a:lnTo>
                <a:lnTo>
                  <a:pt x="162205" y="122421"/>
                </a:lnTo>
                <a:lnTo>
                  <a:pt x="130015" y="143524"/>
                </a:lnTo>
                <a:lnTo>
                  <a:pt x="75218" y="189453"/>
                </a:lnTo>
                <a:lnTo>
                  <a:pt x="34357" y="239743"/>
                </a:lnTo>
                <a:lnTo>
                  <a:pt x="8820" y="293673"/>
                </a:lnTo>
                <a:lnTo>
                  <a:pt x="0" y="350520"/>
                </a:lnTo>
                <a:lnTo>
                  <a:pt x="2234" y="379154"/>
                </a:lnTo>
                <a:lnTo>
                  <a:pt x="19586" y="434447"/>
                </a:lnTo>
                <a:lnTo>
                  <a:pt x="52958" y="486501"/>
                </a:lnTo>
                <a:lnTo>
                  <a:pt x="100961" y="534589"/>
                </a:lnTo>
                <a:lnTo>
                  <a:pt x="162205" y="577983"/>
                </a:lnTo>
                <a:lnTo>
                  <a:pt x="197357" y="597693"/>
                </a:lnTo>
                <a:lnTo>
                  <a:pt x="235299" y="615958"/>
                </a:lnTo>
                <a:lnTo>
                  <a:pt x="275856" y="632685"/>
                </a:lnTo>
                <a:lnTo>
                  <a:pt x="318854" y="647785"/>
                </a:lnTo>
                <a:lnTo>
                  <a:pt x="364120" y="661166"/>
                </a:lnTo>
                <a:lnTo>
                  <a:pt x="411479" y="672738"/>
                </a:lnTo>
                <a:lnTo>
                  <a:pt x="460760" y="682410"/>
                </a:lnTo>
                <a:lnTo>
                  <a:pt x="511786" y="690091"/>
                </a:lnTo>
                <a:lnTo>
                  <a:pt x="564385" y="695689"/>
                </a:lnTo>
                <a:lnTo>
                  <a:pt x="618384" y="699115"/>
                </a:lnTo>
                <a:lnTo>
                  <a:pt x="673607" y="700278"/>
                </a:lnTo>
                <a:lnTo>
                  <a:pt x="728934" y="699115"/>
                </a:lnTo>
                <a:lnTo>
                  <a:pt x="783015" y="695689"/>
                </a:lnTo>
                <a:lnTo>
                  <a:pt x="835677" y="690091"/>
                </a:lnTo>
                <a:lnTo>
                  <a:pt x="886748" y="682410"/>
                </a:lnTo>
                <a:lnTo>
                  <a:pt x="936057" y="672738"/>
                </a:lnTo>
                <a:lnTo>
                  <a:pt x="983431" y="661166"/>
                </a:lnTo>
                <a:lnTo>
                  <a:pt x="1028699" y="647785"/>
                </a:lnTo>
                <a:lnTo>
                  <a:pt x="1071688" y="632685"/>
                </a:lnTo>
                <a:lnTo>
                  <a:pt x="1112227" y="615958"/>
                </a:lnTo>
                <a:lnTo>
                  <a:pt x="1150143" y="597693"/>
                </a:lnTo>
                <a:lnTo>
                  <a:pt x="1185265" y="577983"/>
                </a:lnTo>
                <a:lnTo>
                  <a:pt x="1217419" y="556918"/>
                </a:lnTo>
                <a:lnTo>
                  <a:pt x="1272141" y="511086"/>
                </a:lnTo>
                <a:lnTo>
                  <a:pt x="1312932" y="460924"/>
                </a:lnTo>
                <a:lnTo>
                  <a:pt x="1338415" y="407160"/>
                </a:lnTo>
                <a:lnTo>
                  <a:pt x="1347215" y="350520"/>
                </a:lnTo>
                <a:close/>
              </a:path>
            </a:pathLst>
          </a:custGeom>
          <a:solidFill>
            <a:srgbClr val="FFFF66"/>
          </a:solidFill>
        </p:spPr>
        <p:txBody>
          <a:bodyPr wrap="square" lIns="0" tIns="0" rIns="0" bIns="0" rtlCol="0"/>
          <a:lstStyle/>
          <a:p>
            <a:endParaRPr/>
          </a:p>
        </p:txBody>
      </p:sp>
      <p:sp>
        <p:nvSpPr>
          <p:cNvPr id="8" name="object 8"/>
          <p:cNvSpPr/>
          <p:nvPr/>
        </p:nvSpPr>
        <p:spPr>
          <a:xfrm>
            <a:off x="7190105" y="5801867"/>
            <a:ext cx="1347470" cy="700405"/>
          </a:xfrm>
          <a:custGeom>
            <a:avLst/>
            <a:gdLst/>
            <a:ahLst/>
            <a:cxnLst/>
            <a:rect l="l" t="t" r="r" b="b"/>
            <a:pathLst>
              <a:path w="1347470" h="700404">
                <a:moveTo>
                  <a:pt x="673607" y="0"/>
                </a:moveTo>
                <a:lnTo>
                  <a:pt x="618384" y="1162"/>
                </a:lnTo>
                <a:lnTo>
                  <a:pt x="564385" y="4588"/>
                </a:lnTo>
                <a:lnTo>
                  <a:pt x="511786" y="10189"/>
                </a:lnTo>
                <a:lnTo>
                  <a:pt x="460760" y="17873"/>
                </a:lnTo>
                <a:lnTo>
                  <a:pt x="411479" y="27551"/>
                </a:lnTo>
                <a:lnTo>
                  <a:pt x="364120" y="39131"/>
                </a:lnTo>
                <a:lnTo>
                  <a:pt x="318854" y="52525"/>
                </a:lnTo>
                <a:lnTo>
                  <a:pt x="275856" y="67641"/>
                </a:lnTo>
                <a:lnTo>
                  <a:pt x="235299" y="84389"/>
                </a:lnTo>
                <a:lnTo>
                  <a:pt x="197357" y="102679"/>
                </a:lnTo>
                <a:lnTo>
                  <a:pt x="162205" y="122421"/>
                </a:lnTo>
                <a:lnTo>
                  <a:pt x="130015" y="143524"/>
                </a:lnTo>
                <a:lnTo>
                  <a:pt x="75218" y="189453"/>
                </a:lnTo>
                <a:lnTo>
                  <a:pt x="34357" y="239743"/>
                </a:lnTo>
                <a:lnTo>
                  <a:pt x="8820" y="293673"/>
                </a:lnTo>
                <a:lnTo>
                  <a:pt x="0" y="350520"/>
                </a:lnTo>
                <a:lnTo>
                  <a:pt x="2234" y="379154"/>
                </a:lnTo>
                <a:lnTo>
                  <a:pt x="19586" y="434447"/>
                </a:lnTo>
                <a:lnTo>
                  <a:pt x="52958" y="486501"/>
                </a:lnTo>
                <a:lnTo>
                  <a:pt x="100961" y="534589"/>
                </a:lnTo>
                <a:lnTo>
                  <a:pt x="162205" y="577983"/>
                </a:lnTo>
                <a:lnTo>
                  <a:pt x="197357" y="597693"/>
                </a:lnTo>
                <a:lnTo>
                  <a:pt x="235299" y="615958"/>
                </a:lnTo>
                <a:lnTo>
                  <a:pt x="275856" y="632685"/>
                </a:lnTo>
                <a:lnTo>
                  <a:pt x="318854" y="647785"/>
                </a:lnTo>
                <a:lnTo>
                  <a:pt x="364120" y="661166"/>
                </a:lnTo>
                <a:lnTo>
                  <a:pt x="411479" y="672738"/>
                </a:lnTo>
                <a:lnTo>
                  <a:pt x="460760" y="682410"/>
                </a:lnTo>
                <a:lnTo>
                  <a:pt x="511786" y="690091"/>
                </a:lnTo>
                <a:lnTo>
                  <a:pt x="564385" y="695689"/>
                </a:lnTo>
                <a:lnTo>
                  <a:pt x="618384" y="699115"/>
                </a:lnTo>
                <a:lnTo>
                  <a:pt x="673607" y="700278"/>
                </a:lnTo>
                <a:lnTo>
                  <a:pt x="728934" y="699115"/>
                </a:lnTo>
                <a:lnTo>
                  <a:pt x="783015" y="695689"/>
                </a:lnTo>
                <a:lnTo>
                  <a:pt x="835677" y="690091"/>
                </a:lnTo>
                <a:lnTo>
                  <a:pt x="886748" y="682410"/>
                </a:lnTo>
                <a:lnTo>
                  <a:pt x="936057" y="672738"/>
                </a:lnTo>
                <a:lnTo>
                  <a:pt x="983431" y="661166"/>
                </a:lnTo>
                <a:lnTo>
                  <a:pt x="1028699" y="647785"/>
                </a:lnTo>
                <a:lnTo>
                  <a:pt x="1071688" y="632685"/>
                </a:lnTo>
                <a:lnTo>
                  <a:pt x="1112227" y="615958"/>
                </a:lnTo>
                <a:lnTo>
                  <a:pt x="1150143" y="597693"/>
                </a:lnTo>
                <a:lnTo>
                  <a:pt x="1185265" y="577983"/>
                </a:lnTo>
                <a:lnTo>
                  <a:pt x="1217419" y="556918"/>
                </a:lnTo>
                <a:lnTo>
                  <a:pt x="1272141" y="511086"/>
                </a:lnTo>
                <a:lnTo>
                  <a:pt x="1312932" y="460924"/>
                </a:lnTo>
                <a:lnTo>
                  <a:pt x="1338415" y="407160"/>
                </a:lnTo>
                <a:lnTo>
                  <a:pt x="1347215" y="350520"/>
                </a:lnTo>
                <a:lnTo>
                  <a:pt x="1344987" y="321777"/>
                </a:lnTo>
                <a:lnTo>
                  <a:pt x="1327673" y="266298"/>
                </a:lnTo>
                <a:lnTo>
                  <a:pt x="1294364" y="214098"/>
                </a:lnTo>
                <a:lnTo>
                  <a:pt x="1246436" y="165898"/>
                </a:lnTo>
                <a:lnTo>
                  <a:pt x="1185265" y="122421"/>
                </a:lnTo>
                <a:lnTo>
                  <a:pt x="1150143" y="102679"/>
                </a:lnTo>
                <a:lnTo>
                  <a:pt x="1112227" y="84389"/>
                </a:lnTo>
                <a:lnTo>
                  <a:pt x="1071688" y="67641"/>
                </a:lnTo>
                <a:lnTo>
                  <a:pt x="1028699" y="52525"/>
                </a:lnTo>
                <a:lnTo>
                  <a:pt x="983431" y="39131"/>
                </a:lnTo>
                <a:lnTo>
                  <a:pt x="936057" y="27551"/>
                </a:lnTo>
                <a:lnTo>
                  <a:pt x="886748" y="17873"/>
                </a:lnTo>
                <a:lnTo>
                  <a:pt x="835677" y="10189"/>
                </a:lnTo>
                <a:lnTo>
                  <a:pt x="783015" y="4588"/>
                </a:lnTo>
                <a:lnTo>
                  <a:pt x="728934" y="1162"/>
                </a:lnTo>
                <a:lnTo>
                  <a:pt x="673607" y="0"/>
                </a:lnTo>
                <a:close/>
              </a:path>
            </a:pathLst>
          </a:custGeom>
          <a:ln w="28574">
            <a:solidFill>
              <a:srgbClr val="FFFFFF"/>
            </a:solidFill>
          </a:ln>
        </p:spPr>
        <p:txBody>
          <a:bodyPr wrap="square" lIns="0" tIns="0" rIns="0" bIns="0" rtlCol="0"/>
          <a:lstStyle/>
          <a:p>
            <a:endParaRPr/>
          </a:p>
        </p:txBody>
      </p:sp>
      <p:sp>
        <p:nvSpPr>
          <p:cNvPr id="9" name="object 9"/>
          <p:cNvSpPr txBox="1"/>
          <p:nvPr/>
        </p:nvSpPr>
        <p:spPr>
          <a:xfrm>
            <a:off x="7280273" y="5930630"/>
            <a:ext cx="1166495" cy="492443"/>
          </a:xfrm>
          <a:prstGeom prst="rect">
            <a:avLst/>
          </a:prstGeom>
        </p:spPr>
        <p:txBody>
          <a:bodyPr vert="horz" wrap="square" lIns="0" tIns="0" rIns="0" bIns="0" rtlCol="0">
            <a:spAutoFit/>
          </a:bodyPr>
          <a:lstStyle/>
          <a:p>
            <a:pPr marL="12700" marR="5080" indent="5715">
              <a:lnSpc>
                <a:spcPct val="100000"/>
              </a:lnSpc>
            </a:pPr>
            <a:r>
              <a:rPr sz="1600" b="1" dirty="0">
                <a:solidFill>
                  <a:srgbClr val="3333CC"/>
                </a:solidFill>
                <a:latin typeface="微软雅黑"/>
                <a:cs typeface="微软雅黑"/>
              </a:rPr>
              <a:t>有</a:t>
            </a:r>
            <a:r>
              <a:rPr lang="en-US" altLang="zh-CN" sz="1600" b="1" dirty="0">
                <a:solidFill>
                  <a:srgbClr val="3333CC"/>
                </a:solidFill>
                <a:latin typeface="微软雅黑"/>
                <a:cs typeface="微软雅黑"/>
              </a:rPr>
              <a:t>5</a:t>
            </a:r>
            <a:r>
              <a:rPr sz="1600" b="1" spc="-5" dirty="0">
                <a:solidFill>
                  <a:srgbClr val="3333CC"/>
                </a:solidFill>
                <a:latin typeface="微软雅黑"/>
                <a:cs typeface="微软雅黑"/>
              </a:rPr>
              <a:t>类错误， 你找出了吗</a:t>
            </a:r>
            <a:r>
              <a:rPr sz="1600" b="1" dirty="0">
                <a:solidFill>
                  <a:srgbClr val="3333CC"/>
                </a:solidFill>
                <a:latin typeface="Arial"/>
                <a:cs typeface="Arial"/>
              </a:rPr>
              <a:t>?</a:t>
            </a:r>
            <a:endParaRPr sz="1600" dirty="0">
              <a:latin typeface="Arial"/>
              <a:cs typeface="Arial"/>
            </a:endParaRPr>
          </a:p>
        </p:txBody>
      </p:sp>
      <p:sp>
        <p:nvSpPr>
          <p:cNvPr id="11" name="标题 6">
            <a:extLst>
              <a:ext uri="{FF2B5EF4-FFF2-40B4-BE49-F238E27FC236}">
                <a16:creationId xmlns:a16="http://schemas.microsoft.com/office/drawing/2014/main" id="{4C1ED770-2EE5-4249-9308-B68EB615EA59}"/>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a:t>
            </a:r>
            <a:r>
              <a:rPr sz="2000" spc="-10" dirty="0">
                <a:solidFill>
                  <a:srgbClr val="FFFFFF"/>
                </a:solidFill>
                <a:cs typeface="Arial"/>
              </a:rPr>
              <a:t>x</a:t>
            </a:r>
            <a:r>
              <a:rPr sz="2000" dirty="0">
                <a:solidFill>
                  <a:srgbClr val="FFFFFF"/>
                </a:solidFill>
                <a:cs typeface="华文中宋"/>
              </a:rPr>
              <a:t>概述 </a:t>
            </a:r>
            <a:r>
              <a:rPr sz="2000" spc="-10" dirty="0">
                <a:solidFill>
                  <a:srgbClr val="FFFFFF"/>
                </a:solidFill>
                <a:cs typeface="Arial"/>
              </a:rPr>
              <a:t>(3</a:t>
            </a:r>
            <a:r>
              <a:rPr sz="2000" spc="-5" dirty="0">
                <a:solidFill>
                  <a:srgbClr val="FFFFFF"/>
                </a:solidFill>
                <a:cs typeface="Arial"/>
              </a:rPr>
              <a:t>)</a:t>
            </a:r>
            <a:r>
              <a:rPr sz="2000" spc="-5" dirty="0">
                <a:solidFill>
                  <a:srgbClr val="FFFFFF"/>
                </a:solidFill>
                <a:cs typeface="华文中宋"/>
              </a:rPr>
              <a:t>示例</a:t>
            </a:r>
            <a:endParaRPr sz="2000" dirty="0">
              <a:cs typeface="华文中宋"/>
            </a:endParaRPr>
          </a:p>
        </p:txBody>
      </p:sp>
      <p:sp>
        <p:nvSpPr>
          <p:cNvPr id="4" name="object 4"/>
          <p:cNvSpPr/>
          <p:nvPr/>
        </p:nvSpPr>
        <p:spPr>
          <a:xfrm>
            <a:off x="2603639" y="3445002"/>
            <a:ext cx="5956553" cy="3528821"/>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2597543" y="3438905"/>
            <a:ext cx="5969000" cy="3541395"/>
          </a:xfrm>
          <a:custGeom>
            <a:avLst/>
            <a:gdLst/>
            <a:ahLst/>
            <a:cxnLst/>
            <a:rect l="l" t="t" r="r" b="b"/>
            <a:pathLst>
              <a:path w="5969000" h="3541395">
                <a:moveTo>
                  <a:pt x="0" y="3541014"/>
                </a:moveTo>
                <a:lnTo>
                  <a:pt x="0" y="0"/>
                </a:lnTo>
                <a:lnTo>
                  <a:pt x="5968745" y="0"/>
                </a:lnTo>
                <a:lnTo>
                  <a:pt x="5968745" y="3541014"/>
                </a:lnTo>
                <a:lnTo>
                  <a:pt x="0" y="3541014"/>
                </a:lnTo>
                <a:close/>
              </a:path>
            </a:pathLst>
          </a:custGeom>
          <a:ln w="12700">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1012831" y="1413529"/>
            <a:ext cx="8319770" cy="1518364"/>
          </a:xfrm>
          <a:prstGeom prst="rect">
            <a:avLst/>
          </a:prstGeom>
        </p:spPr>
        <p:txBody>
          <a:bodyPr vert="horz" wrap="square" lIns="0" tIns="0" rIns="0" bIns="0" rtlCol="0">
            <a:spAutoFit/>
          </a:bodyPr>
          <a:lstStyle/>
          <a:p>
            <a:pPr marL="12700">
              <a:lnSpc>
                <a:spcPct val="100000"/>
              </a:lnSpc>
            </a:pPr>
            <a:r>
              <a:rPr sz="3200" b="1" spc="-5" dirty="0">
                <a:latin typeface="Arial" panose="020B0604020202020204" pitchFamily="34" charset="0"/>
                <a:ea typeface="Microsoft JhengHei UI" panose="020B0604030504040204" pitchFamily="34" charset="-120"/>
                <a:cs typeface="微软雅黑"/>
              </a:rPr>
              <a:t>典型的IDEF1x图</a:t>
            </a:r>
            <a:endParaRPr sz="3200" dirty="0">
              <a:latin typeface="Arial" panose="020B0604020202020204" pitchFamily="34" charset="0"/>
              <a:ea typeface="Microsoft JhengHei UI" panose="020B0604030504040204" pitchFamily="34" charset="-120"/>
              <a:cs typeface="微软雅黑"/>
            </a:endParaRPr>
          </a:p>
          <a:p>
            <a:pPr marL="365125" indent="-342900">
              <a:lnSpc>
                <a:spcPct val="100000"/>
              </a:lnSpc>
              <a:spcBef>
                <a:spcPts val="665"/>
              </a:spcBef>
              <a:buFont typeface="Wingdings" panose="05000000000000000000" pitchFamily="2" charset="2"/>
              <a:buChar char="p"/>
            </a:pPr>
            <a:r>
              <a:rPr sz="2000" spc="-5" dirty="0">
                <a:latin typeface="Arial" panose="020B0604020202020204" pitchFamily="34" charset="0"/>
                <a:ea typeface="Microsoft JhengHei UI" panose="020B0604030504040204" pitchFamily="34" charset="-120"/>
                <a:cs typeface="微软雅黑"/>
              </a:rPr>
              <a:t>IDEF1x是一种图示化数据建模方法，是一种工程化建模方法</a:t>
            </a:r>
            <a:endParaRPr sz="2000" dirty="0">
              <a:latin typeface="Arial" panose="020B0604020202020204" pitchFamily="34" charset="0"/>
              <a:ea typeface="Microsoft JhengHei UI" panose="020B0604030504040204" pitchFamily="34" charset="-120"/>
              <a:cs typeface="微软雅黑"/>
            </a:endParaRPr>
          </a:p>
          <a:p>
            <a:pPr marL="365125" indent="-342900">
              <a:lnSpc>
                <a:spcPct val="100000"/>
              </a:lnSpc>
              <a:spcBef>
                <a:spcPts val="125"/>
              </a:spcBef>
              <a:buFont typeface="Wingdings" panose="05000000000000000000" pitchFamily="2" charset="2"/>
              <a:buChar char="p"/>
            </a:pPr>
            <a:r>
              <a:rPr sz="2000" spc="-5" dirty="0">
                <a:latin typeface="Arial" panose="020B0604020202020204" pitchFamily="34" charset="0"/>
                <a:ea typeface="Microsoft JhengHei UI" panose="020B0604030504040204" pitchFamily="34" charset="-120"/>
                <a:cs typeface="微软雅黑"/>
              </a:rPr>
              <a:t>IDEF1x可认为是E-R图的另一种表达方法，前两种是Chen和Crow's foot</a:t>
            </a:r>
            <a:endParaRPr sz="2000" dirty="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3537089" y="2663189"/>
            <a:ext cx="1671955" cy="1000760"/>
          </a:xfrm>
          <a:custGeom>
            <a:avLst/>
            <a:gdLst/>
            <a:ahLst/>
            <a:cxnLst/>
            <a:rect l="l" t="t" r="r" b="b"/>
            <a:pathLst>
              <a:path w="1671954" h="1000760">
                <a:moveTo>
                  <a:pt x="1671827" y="500634"/>
                </a:moveTo>
                <a:lnTo>
                  <a:pt x="1669057" y="459558"/>
                </a:lnTo>
                <a:lnTo>
                  <a:pt x="1660890" y="419400"/>
                </a:lnTo>
                <a:lnTo>
                  <a:pt x="1647540" y="380288"/>
                </a:lnTo>
                <a:lnTo>
                  <a:pt x="1629223" y="342351"/>
                </a:lnTo>
                <a:lnTo>
                  <a:pt x="1606153" y="305716"/>
                </a:lnTo>
                <a:lnTo>
                  <a:pt x="1578545" y="270513"/>
                </a:lnTo>
                <a:lnTo>
                  <a:pt x="1546615" y="236871"/>
                </a:lnTo>
                <a:lnTo>
                  <a:pt x="1510576" y="204917"/>
                </a:lnTo>
                <a:lnTo>
                  <a:pt x="1470645" y="174780"/>
                </a:lnTo>
                <a:lnTo>
                  <a:pt x="1427035" y="146589"/>
                </a:lnTo>
                <a:lnTo>
                  <a:pt x="1379962" y="120473"/>
                </a:lnTo>
                <a:lnTo>
                  <a:pt x="1329641" y="96560"/>
                </a:lnTo>
                <a:lnTo>
                  <a:pt x="1276286" y="74979"/>
                </a:lnTo>
                <a:lnTo>
                  <a:pt x="1220112" y="55858"/>
                </a:lnTo>
                <a:lnTo>
                  <a:pt x="1161335" y="39326"/>
                </a:lnTo>
                <a:lnTo>
                  <a:pt x="1100169" y="25511"/>
                </a:lnTo>
                <a:lnTo>
                  <a:pt x="1036829" y="14543"/>
                </a:lnTo>
                <a:lnTo>
                  <a:pt x="971530" y="6549"/>
                </a:lnTo>
                <a:lnTo>
                  <a:pt x="904486" y="1658"/>
                </a:lnTo>
                <a:lnTo>
                  <a:pt x="835913" y="0"/>
                </a:lnTo>
                <a:lnTo>
                  <a:pt x="767341" y="1658"/>
                </a:lnTo>
                <a:lnTo>
                  <a:pt x="700297" y="6549"/>
                </a:lnTo>
                <a:lnTo>
                  <a:pt x="634998" y="14543"/>
                </a:lnTo>
                <a:lnTo>
                  <a:pt x="571658" y="25511"/>
                </a:lnTo>
                <a:lnTo>
                  <a:pt x="510492" y="39326"/>
                </a:lnTo>
                <a:lnTo>
                  <a:pt x="451715" y="55858"/>
                </a:lnTo>
                <a:lnTo>
                  <a:pt x="395541" y="74979"/>
                </a:lnTo>
                <a:lnTo>
                  <a:pt x="342186" y="96560"/>
                </a:lnTo>
                <a:lnTo>
                  <a:pt x="291865" y="120473"/>
                </a:lnTo>
                <a:lnTo>
                  <a:pt x="244792" y="146589"/>
                </a:lnTo>
                <a:lnTo>
                  <a:pt x="201182" y="174780"/>
                </a:lnTo>
                <a:lnTo>
                  <a:pt x="161251" y="204917"/>
                </a:lnTo>
                <a:lnTo>
                  <a:pt x="125212" y="236871"/>
                </a:lnTo>
                <a:lnTo>
                  <a:pt x="93282" y="270513"/>
                </a:lnTo>
                <a:lnTo>
                  <a:pt x="65674" y="305716"/>
                </a:lnTo>
                <a:lnTo>
                  <a:pt x="42604" y="342351"/>
                </a:lnTo>
                <a:lnTo>
                  <a:pt x="24287" y="380288"/>
                </a:lnTo>
                <a:lnTo>
                  <a:pt x="10937" y="419400"/>
                </a:lnTo>
                <a:lnTo>
                  <a:pt x="2770" y="459558"/>
                </a:lnTo>
                <a:lnTo>
                  <a:pt x="0" y="500634"/>
                </a:lnTo>
                <a:lnTo>
                  <a:pt x="2770" y="541600"/>
                </a:lnTo>
                <a:lnTo>
                  <a:pt x="10937" y="581660"/>
                </a:lnTo>
                <a:lnTo>
                  <a:pt x="24287" y="620685"/>
                </a:lnTo>
                <a:lnTo>
                  <a:pt x="42604" y="658544"/>
                </a:lnTo>
                <a:lnTo>
                  <a:pt x="65674" y="695110"/>
                </a:lnTo>
                <a:lnTo>
                  <a:pt x="93282" y="730253"/>
                </a:lnTo>
                <a:lnTo>
                  <a:pt x="125212" y="763844"/>
                </a:lnTo>
                <a:lnTo>
                  <a:pt x="147828" y="783868"/>
                </a:lnTo>
                <a:lnTo>
                  <a:pt x="147828" y="500634"/>
                </a:lnTo>
                <a:lnTo>
                  <a:pt x="150107" y="466807"/>
                </a:lnTo>
                <a:lnTo>
                  <a:pt x="167813" y="401560"/>
                </a:lnTo>
                <a:lnTo>
                  <a:pt x="201870" y="340221"/>
                </a:lnTo>
                <a:lnTo>
                  <a:pt x="250866" y="283624"/>
                </a:lnTo>
                <a:lnTo>
                  <a:pt x="280525" y="257367"/>
                </a:lnTo>
                <a:lnTo>
                  <a:pt x="313389" y="232608"/>
                </a:lnTo>
                <a:lnTo>
                  <a:pt x="349281" y="209454"/>
                </a:lnTo>
                <a:lnTo>
                  <a:pt x="388025" y="188009"/>
                </a:lnTo>
                <a:lnTo>
                  <a:pt x="429444" y="168377"/>
                </a:lnTo>
                <a:lnTo>
                  <a:pt x="473362" y="150663"/>
                </a:lnTo>
                <a:lnTo>
                  <a:pt x="519602" y="134972"/>
                </a:lnTo>
                <a:lnTo>
                  <a:pt x="567987" y="121408"/>
                </a:lnTo>
                <a:lnTo>
                  <a:pt x="618341" y="110075"/>
                </a:lnTo>
                <a:lnTo>
                  <a:pt x="670487" y="101079"/>
                </a:lnTo>
                <a:lnTo>
                  <a:pt x="724249" y="94523"/>
                </a:lnTo>
                <a:lnTo>
                  <a:pt x="779450" y="90513"/>
                </a:lnTo>
                <a:lnTo>
                  <a:pt x="835913" y="89154"/>
                </a:lnTo>
                <a:lnTo>
                  <a:pt x="892268" y="90513"/>
                </a:lnTo>
                <a:lnTo>
                  <a:pt x="947371" y="94523"/>
                </a:lnTo>
                <a:lnTo>
                  <a:pt x="1001046" y="101079"/>
                </a:lnTo>
                <a:lnTo>
                  <a:pt x="1053114" y="110075"/>
                </a:lnTo>
                <a:lnTo>
                  <a:pt x="1103399" y="121408"/>
                </a:lnTo>
                <a:lnTo>
                  <a:pt x="1151724" y="134972"/>
                </a:lnTo>
                <a:lnTo>
                  <a:pt x="1197912" y="150663"/>
                </a:lnTo>
                <a:lnTo>
                  <a:pt x="1241785" y="168377"/>
                </a:lnTo>
                <a:lnTo>
                  <a:pt x="1283167" y="188009"/>
                </a:lnTo>
                <a:lnTo>
                  <a:pt x="1321879" y="209454"/>
                </a:lnTo>
                <a:lnTo>
                  <a:pt x="1357745" y="232608"/>
                </a:lnTo>
                <a:lnTo>
                  <a:pt x="1390589" y="257367"/>
                </a:lnTo>
                <a:lnTo>
                  <a:pt x="1420231" y="283624"/>
                </a:lnTo>
                <a:lnTo>
                  <a:pt x="1446496" y="311277"/>
                </a:lnTo>
                <a:lnTo>
                  <a:pt x="1488186" y="370350"/>
                </a:lnTo>
                <a:lnTo>
                  <a:pt x="1514238" y="433747"/>
                </a:lnTo>
                <a:lnTo>
                  <a:pt x="1523238" y="500634"/>
                </a:lnTo>
                <a:lnTo>
                  <a:pt x="1523238" y="784542"/>
                </a:lnTo>
                <a:lnTo>
                  <a:pt x="1546615" y="763844"/>
                </a:lnTo>
                <a:lnTo>
                  <a:pt x="1578545" y="730253"/>
                </a:lnTo>
                <a:lnTo>
                  <a:pt x="1606153" y="695110"/>
                </a:lnTo>
                <a:lnTo>
                  <a:pt x="1629223" y="658544"/>
                </a:lnTo>
                <a:lnTo>
                  <a:pt x="1647540" y="620685"/>
                </a:lnTo>
                <a:lnTo>
                  <a:pt x="1660890" y="581660"/>
                </a:lnTo>
                <a:lnTo>
                  <a:pt x="1669057" y="541600"/>
                </a:lnTo>
                <a:lnTo>
                  <a:pt x="1671827" y="500634"/>
                </a:lnTo>
                <a:close/>
              </a:path>
              <a:path w="1671954" h="1000760">
                <a:moveTo>
                  <a:pt x="1523238" y="784542"/>
                </a:moveTo>
                <a:lnTo>
                  <a:pt x="1523238" y="500634"/>
                </a:lnTo>
                <a:lnTo>
                  <a:pt x="1520958" y="534357"/>
                </a:lnTo>
                <a:lnTo>
                  <a:pt x="1514238" y="567334"/>
                </a:lnTo>
                <a:lnTo>
                  <a:pt x="1488186" y="630625"/>
                </a:lnTo>
                <a:lnTo>
                  <a:pt x="1446496" y="689654"/>
                </a:lnTo>
                <a:lnTo>
                  <a:pt x="1420231" y="717305"/>
                </a:lnTo>
                <a:lnTo>
                  <a:pt x="1390589" y="743571"/>
                </a:lnTo>
                <a:lnTo>
                  <a:pt x="1357745" y="768348"/>
                </a:lnTo>
                <a:lnTo>
                  <a:pt x="1321879" y="791527"/>
                </a:lnTo>
                <a:lnTo>
                  <a:pt x="1283167" y="813003"/>
                </a:lnTo>
                <a:lnTo>
                  <a:pt x="1241785" y="832670"/>
                </a:lnTo>
                <a:lnTo>
                  <a:pt x="1197912" y="850422"/>
                </a:lnTo>
                <a:lnTo>
                  <a:pt x="1151724" y="866151"/>
                </a:lnTo>
                <a:lnTo>
                  <a:pt x="1103399" y="879752"/>
                </a:lnTo>
                <a:lnTo>
                  <a:pt x="1053114" y="891119"/>
                </a:lnTo>
                <a:lnTo>
                  <a:pt x="1001046" y="900145"/>
                </a:lnTo>
                <a:lnTo>
                  <a:pt x="947371" y="906723"/>
                </a:lnTo>
                <a:lnTo>
                  <a:pt x="892268" y="910748"/>
                </a:lnTo>
                <a:lnTo>
                  <a:pt x="835913" y="912114"/>
                </a:lnTo>
                <a:lnTo>
                  <a:pt x="779450" y="910748"/>
                </a:lnTo>
                <a:lnTo>
                  <a:pt x="724249" y="906723"/>
                </a:lnTo>
                <a:lnTo>
                  <a:pt x="670487" y="900145"/>
                </a:lnTo>
                <a:lnTo>
                  <a:pt x="618341" y="891119"/>
                </a:lnTo>
                <a:lnTo>
                  <a:pt x="567987" y="879752"/>
                </a:lnTo>
                <a:lnTo>
                  <a:pt x="519602" y="866151"/>
                </a:lnTo>
                <a:lnTo>
                  <a:pt x="473362" y="850422"/>
                </a:lnTo>
                <a:lnTo>
                  <a:pt x="429444" y="832670"/>
                </a:lnTo>
                <a:lnTo>
                  <a:pt x="388025" y="813003"/>
                </a:lnTo>
                <a:lnTo>
                  <a:pt x="349281" y="791527"/>
                </a:lnTo>
                <a:lnTo>
                  <a:pt x="313389" y="768348"/>
                </a:lnTo>
                <a:lnTo>
                  <a:pt x="280525" y="743571"/>
                </a:lnTo>
                <a:lnTo>
                  <a:pt x="250866" y="717305"/>
                </a:lnTo>
                <a:lnTo>
                  <a:pt x="224589" y="689654"/>
                </a:lnTo>
                <a:lnTo>
                  <a:pt x="182886" y="630625"/>
                </a:lnTo>
                <a:lnTo>
                  <a:pt x="156827" y="567334"/>
                </a:lnTo>
                <a:lnTo>
                  <a:pt x="147828" y="500634"/>
                </a:lnTo>
                <a:lnTo>
                  <a:pt x="147828" y="783868"/>
                </a:lnTo>
                <a:lnTo>
                  <a:pt x="201182" y="825852"/>
                </a:lnTo>
                <a:lnTo>
                  <a:pt x="244792" y="854011"/>
                </a:lnTo>
                <a:lnTo>
                  <a:pt x="291865" y="880101"/>
                </a:lnTo>
                <a:lnTo>
                  <a:pt x="342186" y="903994"/>
                </a:lnTo>
                <a:lnTo>
                  <a:pt x="395541" y="925559"/>
                </a:lnTo>
                <a:lnTo>
                  <a:pt x="451715" y="944668"/>
                </a:lnTo>
                <a:lnTo>
                  <a:pt x="510492" y="961191"/>
                </a:lnTo>
                <a:lnTo>
                  <a:pt x="571658" y="975000"/>
                </a:lnTo>
                <a:lnTo>
                  <a:pt x="634998" y="985965"/>
                </a:lnTo>
                <a:lnTo>
                  <a:pt x="700297" y="993957"/>
                </a:lnTo>
                <a:lnTo>
                  <a:pt x="767341" y="998847"/>
                </a:lnTo>
                <a:lnTo>
                  <a:pt x="835913" y="1000506"/>
                </a:lnTo>
                <a:lnTo>
                  <a:pt x="904486" y="998847"/>
                </a:lnTo>
                <a:lnTo>
                  <a:pt x="971530" y="993957"/>
                </a:lnTo>
                <a:lnTo>
                  <a:pt x="1036829" y="985965"/>
                </a:lnTo>
                <a:lnTo>
                  <a:pt x="1100169" y="975000"/>
                </a:lnTo>
                <a:lnTo>
                  <a:pt x="1161335" y="961191"/>
                </a:lnTo>
                <a:lnTo>
                  <a:pt x="1220112" y="944668"/>
                </a:lnTo>
                <a:lnTo>
                  <a:pt x="1276286" y="925559"/>
                </a:lnTo>
                <a:lnTo>
                  <a:pt x="1329641" y="903994"/>
                </a:lnTo>
                <a:lnTo>
                  <a:pt x="1379962" y="880101"/>
                </a:lnTo>
                <a:lnTo>
                  <a:pt x="1427035" y="854011"/>
                </a:lnTo>
                <a:lnTo>
                  <a:pt x="1470645" y="825852"/>
                </a:lnTo>
                <a:lnTo>
                  <a:pt x="1510576" y="795753"/>
                </a:lnTo>
                <a:lnTo>
                  <a:pt x="1523238" y="784542"/>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3675011" y="2746248"/>
            <a:ext cx="1395730" cy="836930"/>
          </a:xfrm>
          <a:custGeom>
            <a:avLst/>
            <a:gdLst/>
            <a:ahLst/>
            <a:cxnLst/>
            <a:rect l="l" t="t" r="r" b="b"/>
            <a:pathLst>
              <a:path w="1395729" h="836929">
                <a:moveTo>
                  <a:pt x="1395221" y="418338"/>
                </a:moveTo>
                <a:lnTo>
                  <a:pt x="1386110" y="350519"/>
                </a:lnTo>
                <a:lnTo>
                  <a:pt x="1359724" y="286170"/>
                </a:lnTo>
                <a:lnTo>
                  <a:pt x="1317493" y="226156"/>
                </a:lnTo>
                <a:lnTo>
                  <a:pt x="1290880" y="198044"/>
                </a:lnTo>
                <a:lnTo>
                  <a:pt x="1260841" y="171340"/>
                </a:lnTo>
                <a:lnTo>
                  <a:pt x="1227554" y="146151"/>
                </a:lnTo>
                <a:lnTo>
                  <a:pt x="1191196" y="122586"/>
                </a:lnTo>
                <a:lnTo>
                  <a:pt x="1151947" y="100753"/>
                </a:lnTo>
                <a:lnTo>
                  <a:pt x="1109984" y="80759"/>
                </a:lnTo>
                <a:lnTo>
                  <a:pt x="1065485" y="62713"/>
                </a:lnTo>
                <a:lnTo>
                  <a:pt x="1018630" y="46723"/>
                </a:lnTo>
                <a:lnTo>
                  <a:pt x="969597" y="32896"/>
                </a:lnTo>
                <a:lnTo>
                  <a:pt x="918563" y="21342"/>
                </a:lnTo>
                <a:lnTo>
                  <a:pt x="865707" y="12166"/>
                </a:lnTo>
                <a:lnTo>
                  <a:pt x="811208" y="5479"/>
                </a:lnTo>
                <a:lnTo>
                  <a:pt x="755243" y="1387"/>
                </a:lnTo>
                <a:lnTo>
                  <a:pt x="697991" y="0"/>
                </a:lnTo>
                <a:lnTo>
                  <a:pt x="640734" y="1387"/>
                </a:lnTo>
                <a:lnTo>
                  <a:pt x="584754" y="5479"/>
                </a:lnTo>
                <a:lnTo>
                  <a:pt x="530229" y="12166"/>
                </a:lnTo>
                <a:lnTo>
                  <a:pt x="477341" y="21342"/>
                </a:lnTo>
                <a:lnTo>
                  <a:pt x="426267" y="32896"/>
                </a:lnTo>
                <a:lnTo>
                  <a:pt x="377188" y="46723"/>
                </a:lnTo>
                <a:lnTo>
                  <a:pt x="330283" y="62713"/>
                </a:lnTo>
                <a:lnTo>
                  <a:pt x="285731" y="80759"/>
                </a:lnTo>
                <a:lnTo>
                  <a:pt x="243712" y="100753"/>
                </a:lnTo>
                <a:lnTo>
                  <a:pt x="204406" y="122586"/>
                </a:lnTo>
                <a:lnTo>
                  <a:pt x="167991" y="146151"/>
                </a:lnTo>
                <a:lnTo>
                  <a:pt x="134648" y="171340"/>
                </a:lnTo>
                <a:lnTo>
                  <a:pt x="104555" y="198044"/>
                </a:lnTo>
                <a:lnTo>
                  <a:pt x="77893" y="226156"/>
                </a:lnTo>
                <a:lnTo>
                  <a:pt x="35576" y="286170"/>
                </a:lnTo>
                <a:lnTo>
                  <a:pt x="9133" y="350519"/>
                </a:lnTo>
                <a:lnTo>
                  <a:pt x="0" y="418338"/>
                </a:lnTo>
                <a:lnTo>
                  <a:pt x="2313" y="452627"/>
                </a:lnTo>
                <a:lnTo>
                  <a:pt x="20280" y="518818"/>
                </a:lnTo>
                <a:lnTo>
                  <a:pt x="54840" y="581108"/>
                </a:lnTo>
                <a:lnTo>
                  <a:pt x="104555" y="638631"/>
                </a:lnTo>
                <a:lnTo>
                  <a:pt x="134648" y="665335"/>
                </a:lnTo>
                <a:lnTo>
                  <a:pt x="167991" y="690524"/>
                </a:lnTo>
                <a:lnTo>
                  <a:pt x="204406" y="714089"/>
                </a:lnTo>
                <a:lnTo>
                  <a:pt x="243712" y="735922"/>
                </a:lnTo>
                <a:lnTo>
                  <a:pt x="285731" y="755916"/>
                </a:lnTo>
                <a:lnTo>
                  <a:pt x="330283" y="773962"/>
                </a:lnTo>
                <a:lnTo>
                  <a:pt x="377188" y="789952"/>
                </a:lnTo>
                <a:lnTo>
                  <a:pt x="426267" y="803779"/>
                </a:lnTo>
                <a:lnTo>
                  <a:pt x="477341" y="815333"/>
                </a:lnTo>
                <a:lnTo>
                  <a:pt x="530229" y="824509"/>
                </a:lnTo>
                <a:lnTo>
                  <a:pt x="584754" y="831196"/>
                </a:lnTo>
                <a:lnTo>
                  <a:pt x="640734" y="835288"/>
                </a:lnTo>
                <a:lnTo>
                  <a:pt x="697991" y="836676"/>
                </a:lnTo>
                <a:lnTo>
                  <a:pt x="755243" y="835288"/>
                </a:lnTo>
                <a:lnTo>
                  <a:pt x="811208" y="831196"/>
                </a:lnTo>
                <a:lnTo>
                  <a:pt x="865707" y="824509"/>
                </a:lnTo>
                <a:lnTo>
                  <a:pt x="918563" y="815333"/>
                </a:lnTo>
                <a:lnTo>
                  <a:pt x="969597" y="803779"/>
                </a:lnTo>
                <a:lnTo>
                  <a:pt x="1018630" y="789952"/>
                </a:lnTo>
                <a:lnTo>
                  <a:pt x="1065485" y="773962"/>
                </a:lnTo>
                <a:lnTo>
                  <a:pt x="1109984" y="755916"/>
                </a:lnTo>
                <a:lnTo>
                  <a:pt x="1151947" y="735922"/>
                </a:lnTo>
                <a:lnTo>
                  <a:pt x="1191196" y="714089"/>
                </a:lnTo>
                <a:lnTo>
                  <a:pt x="1227554" y="690524"/>
                </a:lnTo>
                <a:lnTo>
                  <a:pt x="1260841" y="665335"/>
                </a:lnTo>
                <a:lnTo>
                  <a:pt x="1290880" y="638631"/>
                </a:lnTo>
                <a:lnTo>
                  <a:pt x="1317493" y="610519"/>
                </a:lnTo>
                <a:lnTo>
                  <a:pt x="1359724" y="550505"/>
                </a:lnTo>
                <a:lnTo>
                  <a:pt x="1386110" y="486156"/>
                </a:lnTo>
                <a:lnTo>
                  <a:pt x="1395221" y="418338"/>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3675011" y="2746248"/>
            <a:ext cx="1395730" cy="836930"/>
          </a:xfrm>
          <a:custGeom>
            <a:avLst/>
            <a:gdLst/>
            <a:ahLst/>
            <a:cxnLst/>
            <a:rect l="l" t="t" r="r" b="b"/>
            <a:pathLst>
              <a:path w="1395729" h="836929">
                <a:moveTo>
                  <a:pt x="697991" y="0"/>
                </a:moveTo>
                <a:lnTo>
                  <a:pt x="640734" y="1387"/>
                </a:lnTo>
                <a:lnTo>
                  <a:pt x="584754" y="5479"/>
                </a:lnTo>
                <a:lnTo>
                  <a:pt x="530229" y="12166"/>
                </a:lnTo>
                <a:lnTo>
                  <a:pt x="477341" y="21342"/>
                </a:lnTo>
                <a:lnTo>
                  <a:pt x="426267" y="32896"/>
                </a:lnTo>
                <a:lnTo>
                  <a:pt x="377188" y="46723"/>
                </a:lnTo>
                <a:lnTo>
                  <a:pt x="330283" y="62713"/>
                </a:lnTo>
                <a:lnTo>
                  <a:pt x="285731" y="80759"/>
                </a:lnTo>
                <a:lnTo>
                  <a:pt x="243712" y="100753"/>
                </a:lnTo>
                <a:lnTo>
                  <a:pt x="204406" y="122586"/>
                </a:lnTo>
                <a:lnTo>
                  <a:pt x="167991" y="146151"/>
                </a:lnTo>
                <a:lnTo>
                  <a:pt x="134648" y="171340"/>
                </a:lnTo>
                <a:lnTo>
                  <a:pt x="104555" y="198044"/>
                </a:lnTo>
                <a:lnTo>
                  <a:pt x="77893" y="226156"/>
                </a:lnTo>
                <a:lnTo>
                  <a:pt x="35576" y="286170"/>
                </a:lnTo>
                <a:lnTo>
                  <a:pt x="9133" y="350519"/>
                </a:lnTo>
                <a:lnTo>
                  <a:pt x="0" y="418338"/>
                </a:lnTo>
                <a:lnTo>
                  <a:pt x="2313" y="452627"/>
                </a:lnTo>
                <a:lnTo>
                  <a:pt x="20280" y="518818"/>
                </a:lnTo>
                <a:lnTo>
                  <a:pt x="54840" y="581108"/>
                </a:lnTo>
                <a:lnTo>
                  <a:pt x="104555" y="638631"/>
                </a:lnTo>
                <a:lnTo>
                  <a:pt x="134648" y="665335"/>
                </a:lnTo>
                <a:lnTo>
                  <a:pt x="167991" y="690524"/>
                </a:lnTo>
                <a:lnTo>
                  <a:pt x="204406" y="714089"/>
                </a:lnTo>
                <a:lnTo>
                  <a:pt x="243712" y="735922"/>
                </a:lnTo>
                <a:lnTo>
                  <a:pt x="285731" y="755916"/>
                </a:lnTo>
                <a:lnTo>
                  <a:pt x="330283" y="773962"/>
                </a:lnTo>
                <a:lnTo>
                  <a:pt x="377188" y="789952"/>
                </a:lnTo>
                <a:lnTo>
                  <a:pt x="426267" y="803779"/>
                </a:lnTo>
                <a:lnTo>
                  <a:pt x="477341" y="815333"/>
                </a:lnTo>
                <a:lnTo>
                  <a:pt x="530229" y="824509"/>
                </a:lnTo>
                <a:lnTo>
                  <a:pt x="584754" y="831196"/>
                </a:lnTo>
                <a:lnTo>
                  <a:pt x="640734" y="835288"/>
                </a:lnTo>
                <a:lnTo>
                  <a:pt x="697991" y="836676"/>
                </a:lnTo>
                <a:lnTo>
                  <a:pt x="755243" y="835288"/>
                </a:lnTo>
                <a:lnTo>
                  <a:pt x="811208" y="831196"/>
                </a:lnTo>
                <a:lnTo>
                  <a:pt x="865707" y="824509"/>
                </a:lnTo>
                <a:lnTo>
                  <a:pt x="918563" y="815333"/>
                </a:lnTo>
                <a:lnTo>
                  <a:pt x="969597" y="803779"/>
                </a:lnTo>
                <a:lnTo>
                  <a:pt x="1018630" y="789952"/>
                </a:lnTo>
                <a:lnTo>
                  <a:pt x="1065485" y="773962"/>
                </a:lnTo>
                <a:lnTo>
                  <a:pt x="1109984" y="755916"/>
                </a:lnTo>
                <a:lnTo>
                  <a:pt x="1151947" y="735922"/>
                </a:lnTo>
                <a:lnTo>
                  <a:pt x="1191196" y="714089"/>
                </a:lnTo>
                <a:lnTo>
                  <a:pt x="1227554" y="690524"/>
                </a:lnTo>
                <a:lnTo>
                  <a:pt x="1260841" y="665335"/>
                </a:lnTo>
                <a:lnTo>
                  <a:pt x="1290880" y="638631"/>
                </a:lnTo>
                <a:lnTo>
                  <a:pt x="1317493" y="610519"/>
                </a:lnTo>
                <a:lnTo>
                  <a:pt x="1359724" y="550505"/>
                </a:lnTo>
                <a:lnTo>
                  <a:pt x="1386110" y="486156"/>
                </a:lnTo>
                <a:lnTo>
                  <a:pt x="1395221" y="418338"/>
                </a:lnTo>
                <a:lnTo>
                  <a:pt x="1392914" y="384048"/>
                </a:lnTo>
                <a:lnTo>
                  <a:pt x="1374987" y="317857"/>
                </a:lnTo>
                <a:lnTo>
                  <a:pt x="1340500" y="255567"/>
                </a:lnTo>
                <a:lnTo>
                  <a:pt x="1290880" y="198044"/>
                </a:lnTo>
                <a:lnTo>
                  <a:pt x="1260841" y="171340"/>
                </a:lnTo>
                <a:lnTo>
                  <a:pt x="1227554" y="146151"/>
                </a:lnTo>
                <a:lnTo>
                  <a:pt x="1191196" y="122586"/>
                </a:lnTo>
                <a:lnTo>
                  <a:pt x="1151947" y="100753"/>
                </a:lnTo>
                <a:lnTo>
                  <a:pt x="1109984" y="80759"/>
                </a:lnTo>
                <a:lnTo>
                  <a:pt x="1065485" y="62713"/>
                </a:lnTo>
                <a:lnTo>
                  <a:pt x="1018630" y="46723"/>
                </a:lnTo>
                <a:lnTo>
                  <a:pt x="969597" y="32896"/>
                </a:lnTo>
                <a:lnTo>
                  <a:pt x="918563" y="21342"/>
                </a:lnTo>
                <a:lnTo>
                  <a:pt x="865707" y="12166"/>
                </a:lnTo>
                <a:lnTo>
                  <a:pt x="811208" y="5479"/>
                </a:lnTo>
                <a:lnTo>
                  <a:pt x="755243" y="1387"/>
                </a:lnTo>
                <a:lnTo>
                  <a:pt x="69799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txBox="1"/>
          <p:nvPr/>
        </p:nvSpPr>
        <p:spPr>
          <a:xfrm>
            <a:off x="3903097" y="2774307"/>
            <a:ext cx="939800" cy="830997"/>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不仅仅 是图形的 绘制</a:t>
            </a:r>
            <a:endParaRPr sz="1800">
              <a:latin typeface="Arial" panose="020B0604020202020204" pitchFamily="34" charset="0"/>
              <a:ea typeface="Microsoft JhengHei UI" panose="020B0604030504040204" pitchFamily="34" charset="-120"/>
              <a:cs typeface="微软雅黑"/>
            </a:endParaRPr>
          </a:p>
        </p:txBody>
      </p:sp>
      <p:sp>
        <p:nvSpPr>
          <p:cNvPr id="11" name="object 11"/>
          <p:cNvSpPr/>
          <p:nvPr/>
        </p:nvSpPr>
        <p:spPr>
          <a:xfrm>
            <a:off x="6191135" y="2654045"/>
            <a:ext cx="1671955" cy="1000125"/>
          </a:xfrm>
          <a:custGeom>
            <a:avLst/>
            <a:gdLst/>
            <a:ahLst/>
            <a:cxnLst/>
            <a:rect l="l" t="t" r="r" b="b"/>
            <a:pathLst>
              <a:path w="1671954" h="1000125">
                <a:moveTo>
                  <a:pt x="1671827" y="499872"/>
                </a:moveTo>
                <a:lnTo>
                  <a:pt x="1669057" y="458905"/>
                </a:lnTo>
                <a:lnTo>
                  <a:pt x="1660890" y="418845"/>
                </a:lnTo>
                <a:lnTo>
                  <a:pt x="1647540" y="379820"/>
                </a:lnTo>
                <a:lnTo>
                  <a:pt x="1629223" y="341961"/>
                </a:lnTo>
                <a:lnTo>
                  <a:pt x="1606153" y="305395"/>
                </a:lnTo>
                <a:lnTo>
                  <a:pt x="1578545" y="270252"/>
                </a:lnTo>
                <a:lnTo>
                  <a:pt x="1546615" y="236661"/>
                </a:lnTo>
                <a:lnTo>
                  <a:pt x="1510576" y="204752"/>
                </a:lnTo>
                <a:lnTo>
                  <a:pt x="1470645" y="174653"/>
                </a:lnTo>
                <a:lnTo>
                  <a:pt x="1427035" y="146494"/>
                </a:lnTo>
                <a:lnTo>
                  <a:pt x="1379962" y="120404"/>
                </a:lnTo>
                <a:lnTo>
                  <a:pt x="1329641" y="96511"/>
                </a:lnTo>
                <a:lnTo>
                  <a:pt x="1276286" y="74946"/>
                </a:lnTo>
                <a:lnTo>
                  <a:pt x="1220112" y="55837"/>
                </a:lnTo>
                <a:lnTo>
                  <a:pt x="1161335" y="39314"/>
                </a:lnTo>
                <a:lnTo>
                  <a:pt x="1100169" y="25505"/>
                </a:lnTo>
                <a:lnTo>
                  <a:pt x="1036829" y="14540"/>
                </a:lnTo>
                <a:lnTo>
                  <a:pt x="971530" y="6548"/>
                </a:lnTo>
                <a:lnTo>
                  <a:pt x="904486" y="1658"/>
                </a:lnTo>
                <a:lnTo>
                  <a:pt x="835913" y="0"/>
                </a:lnTo>
                <a:lnTo>
                  <a:pt x="767341" y="1658"/>
                </a:lnTo>
                <a:lnTo>
                  <a:pt x="700297" y="6548"/>
                </a:lnTo>
                <a:lnTo>
                  <a:pt x="634998" y="14540"/>
                </a:lnTo>
                <a:lnTo>
                  <a:pt x="571658" y="25505"/>
                </a:lnTo>
                <a:lnTo>
                  <a:pt x="510492" y="39314"/>
                </a:lnTo>
                <a:lnTo>
                  <a:pt x="451715" y="55837"/>
                </a:lnTo>
                <a:lnTo>
                  <a:pt x="395541" y="74946"/>
                </a:lnTo>
                <a:lnTo>
                  <a:pt x="342186" y="96511"/>
                </a:lnTo>
                <a:lnTo>
                  <a:pt x="291865" y="120404"/>
                </a:lnTo>
                <a:lnTo>
                  <a:pt x="244792" y="146494"/>
                </a:lnTo>
                <a:lnTo>
                  <a:pt x="201182" y="174653"/>
                </a:lnTo>
                <a:lnTo>
                  <a:pt x="161251" y="204752"/>
                </a:lnTo>
                <a:lnTo>
                  <a:pt x="125212" y="236661"/>
                </a:lnTo>
                <a:lnTo>
                  <a:pt x="93282" y="270252"/>
                </a:lnTo>
                <a:lnTo>
                  <a:pt x="65674" y="305395"/>
                </a:lnTo>
                <a:lnTo>
                  <a:pt x="42604" y="341961"/>
                </a:lnTo>
                <a:lnTo>
                  <a:pt x="24287" y="379820"/>
                </a:lnTo>
                <a:lnTo>
                  <a:pt x="10937" y="418845"/>
                </a:lnTo>
                <a:lnTo>
                  <a:pt x="2770" y="458905"/>
                </a:lnTo>
                <a:lnTo>
                  <a:pt x="0" y="499872"/>
                </a:lnTo>
                <a:lnTo>
                  <a:pt x="2770" y="540941"/>
                </a:lnTo>
                <a:lnTo>
                  <a:pt x="10937" y="581083"/>
                </a:lnTo>
                <a:lnTo>
                  <a:pt x="24287" y="620170"/>
                </a:lnTo>
                <a:lnTo>
                  <a:pt x="42604" y="658075"/>
                </a:lnTo>
                <a:lnTo>
                  <a:pt x="65674" y="694670"/>
                </a:lnTo>
                <a:lnTo>
                  <a:pt x="93282" y="729827"/>
                </a:lnTo>
                <a:lnTo>
                  <a:pt x="125212" y="763420"/>
                </a:lnTo>
                <a:lnTo>
                  <a:pt x="148590" y="784113"/>
                </a:lnTo>
                <a:lnTo>
                  <a:pt x="148590" y="499872"/>
                </a:lnTo>
                <a:lnTo>
                  <a:pt x="150869" y="466148"/>
                </a:lnTo>
                <a:lnTo>
                  <a:pt x="168572" y="401046"/>
                </a:lnTo>
                <a:lnTo>
                  <a:pt x="202620" y="339780"/>
                </a:lnTo>
                <a:lnTo>
                  <a:pt x="251596" y="283200"/>
                </a:lnTo>
                <a:lnTo>
                  <a:pt x="281238" y="256934"/>
                </a:lnTo>
                <a:lnTo>
                  <a:pt x="314082" y="232157"/>
                </a:lnTo>
                <a:lnTo>
                  <a:pt x="349948" y="208978"/>
                </a:lnTo>
                <a:lnTo>
                  <a:pt x="388660" y="187502"/>
                </a:lnTo>
                <a:lnTo>
                  <a:pt x="430042" y="167835"/>
                </a:lnTo>
                <a:lnTo>
                  <a:pt x="473915" y="150083"/>
                </a:lnTo>
                <a:lnTo>
                  <a:pt x="520103" y="134354"/>
                </a:lnTo>
                <a:lnTo>
                  <a:pt x="568428" y="120753"/>
                </a:lnTo>
                <a:lnTo>
                  <a:pt x="618713" y="109386"/>
                </a:lnTo>
                <a:lnTo>
                  <a:pt x="670781" y="100360"/>
                </a:lnTo>
                <a:lnTo>
                  <a:pt x="724456" y="93782"/>
                </a:lnTo>
                <a:lnTo>
                  <a:pt x="779559" y="89757"/>
                </a:lnTo>
                <a:lnTo>
                  <a:pt x="835913" y="88392"/>
                </a:lnTo>
                <a:lnTo>
                  <a:pt x="892377" y="89757"/>
                </a:lnTo>
                <a:lnTo>
                  <a:pt x="947578" y="93782"/>
                </a:lnTo>
                <a:lnTo>
                  <a:pt x="1001340" y="100360"/>
                </a:lnTo>
                <a:lnTo>
                  <a:pt x="1053486" y="109386"/>
                </a:lnTo>
                <a:lnTo>
                  <a:pt x="1103840" y="120753"/>
                </a:lnTo>
                <a:lnTo>
                  <a:pt x="1152225" y="134354"/>
                </a:lnTo>
                <a:lnTo>
                  <a:pt x="1198465" y="150083"/>
                </a:lnTo>
                <a:lnTo>
                  <a:pt x="1242383" y="167835"/>
                </a:lnTo>
                <a:lnTo>
                  <a:pt x="1283802" y="187502"/>
                </a:lnTo>
                <a:lnTo>
                  <a:pt x="1322546" y="208978"/>
                </a:lnTo>
                <a:lnTo>
                  <a:pt x="1358438" y="232157"/>
                </a:lnTo>
                <a:lnTo>
                  <a:pt x="1391302" y="256934"/>
                </a:lnTo>
                <a:lnTo>
                  <a:pt x="1420961" y="283200"/>
                </a:lnTo>
                <a:lnTo>
                  <a:pt x="1447238" y="310851"/>
                </a:lnTo>
                <a:lnTo>
                  <a:pt x="1488941" y="369880"/>
                </a:lnTo>
                <a:lnTo>
                  <a:pt x="1515000" y="433171"/>
                </a:lnTo>
                <a:lnTo>
                  <a:pt x="1524000" y="499872"/>
                </a:lnTo>
                <a:lnTo>
                  <a:pt x="1524000" y="783438"/>
                </a:lnTo>
                <a:lnTo>
                  <a:pt x="1546615" y="763420"/>
                </a:lnTo>
                <a:lnTo>
                  <a:pt x="1578545" y="729827"/>
                </a:lnTo>
                <a:lnTo>
                  <a:pt x="1606153" y="694670"/>
                </a:lnTo>
                <a:lnTo>
                  <a:pt x="1629223" y="658075"/>
                </a:lnTo>
                <a:lnTo>
                  <a:pt x="1647540" y="620170"/>
                </a:lnTo>
                <a:lnTo>
                  <a:pt x="1660890" y="581083"/>
                </a:lnTo>
                <a:lnTo>
                  <a:pt x="1669057" y="540941"/>
                </a:lnTo>
                <a:lnTo>
                  <a:pt x="1671827" y="499872"/>
                </a:lnTo>
                <a:close/>
              </a:path>
              <a:path w="1671954" h="1000125">
                <a:moveTo>
                  <a:pt x="1524000" y="783438"/>
                </a:moveTo>
                <a:lnTo>
                  <a:pt x="1524000" y="499872"/>
                </a:lnTo>
                <a:lnTo>
                  <a:pt x="1521720" y="533595"/>
                </a:lnTo>
                <a:lnTo>
                  <a:pt x="1515000" y="566572"/>
                </a:lnTo>
                <a:lnTo>
                  <a:pt x="1488941" y="629863"/>
                </a:lnTo>
                <a:lnTo>
                  <a:pt x="1447238" y="688892"/>
                </a:lnTo>
                <a:lnTo>
                  <a:pt x="1420961" y="716543"/>
                </a:lnTo>
                <a:lnTo>
                  <a:pt x="1391302" y="742809"/>
                </a:lnTo>
                <a:lnTo>
                  <a:pt x="1358438" y="767586"/>
                </a:lnTo>
                <a:lnTo>
                  <a:pt x="1322546" y="790765"/>
                </a:lnTo>
                <a:lnTo>
                  <a:pt x="1283802" y="812241"/>
                </a:lnTo>
                <a:lnTo>
                  <a:pt x="1242383" y="831908"/>
                </a:lnTo>
                <a:lnTo>
                  <a:pt x="1198465" y="849660"/>
                </a:lnTo>
                <a:lnTo>
                  <a:pt x="1152225" y="865389"/>
                </a:lnTo>
                <a:lnTo>
                  <a:pt x="1103840" y="878990"/>
                </a:lnTo>
                <a:lnTo>
                  <a:pt x="1053486" y="890357"/>
                </a:lnTo>
                <a:lnTo>
                  <a:pt x="1001340" y="899383"/>
                </a:lnTo>
                <a:lnTo>
                  <a:pt x="947578" y="905961"/>
                </a:lnTo>
                <a:lnTo>
                  <a:pt x="892377" y="909986"/>
                </a:lnTo>
                <a:lnTo>
                  <a:pt x="835913" y="911352"/>
                </a:lnTo>
                <a:lnTo>
                  <a:pt x="779559" y="909986"/>
                </a:lnTo>
                <a:lnTo>
                  <a:pt x="724456" y="905961"/>
                </a:lnTo>
                <a:lnTo>
                  <a:pt x="670781" y="899383"/>
                </a:lnTo>
                <a:lnTo>
                  <a:pt x="618713" y="890357"/>
                </a:lnTo>
                <a:lnTo>
                  <a:pt x="568428" y="878990"/>
                </a:lnTo>
                <a:lnTo>
                  <a:pt x="520103" y="865389"/>
                </a:lnTo>
                <a:lnTo>
                  <a:pt x="473915" y="849660"/>
                </a:lnTo>
                <a:lnTo>
                  <a:pt x="430042" y="831908"/>
                </a:lnTo>
                <a:lnTo>
                  <a:pt x="388660" y="812241"/>
                </a:lnTo>
                <a:lnTo>
                  <a:pt x="349948" y="790765"/>
                </a:lnTo>
                <a:lnTo>
                  <a:pt x="314082" y="767586"/>
                </a:lnTo>
                <a:lnTo>
                  <a:pt x="281238" y="742809"/>
                </a:lnTo>
                <a:lnTo>
                  <a:pt x="251596" y="716543"/>
                </a:lnTo>
                <a:lnTo>
                  <a:pt x="225331" y="688892"/>
                </a:lnTo>
                <a:lnTo>
                  <a:pt x="183642" y="629863"/>
                </a:lnTo>
                <a:lnTo>
                  <a:pt x="157589" y="566572"/>
                </a:lnTo>
                <a:lnTo>
                  <a:pt x="148590" y="499872"/>
                </a:lnTo>
                <a:lnTo>
                  <a:pt x="148590" y="784113"/>
                </a:lnTo>
                <a:lnTo>
                  <a:pt x="201182" y="825401"/>
                </a:lnTo>
                <a:lnTo>
                  <a:pt x="244792" y="853535"/>
                </a:lnTo>
                <a:lnTo>
                  <a:pt x="291865" y="879594"/>
                </a:lnTo>
                <a:lnTo>
                  <a:pt x="342186" y="903451"/>
                </a:lnTo>
                <a:lnTo>
                  <a:pt x="395541" y="924979"/>
                </a:lnTo>
                <a:lnTo>
                  <a:pt x="451715" y="944050"/>
                </a:lnTo>
                <a:lnTo>
                  <a:pt x="510492" y="960536"/>
                </a:lnTo>
                <a:lnTo>
                  <a:pt x="571658" y="974311"/>
                </a:lnTo>
                <a:lnTo>
                  <a:pt x="634998" y="985247"/>
                </a:lnTo>
                <a:lnTo>
                  <a:pt x="700297" y="993215"/>
                </a:lnTo>
                <a:lnTo>
                  <a:pt x="767341" y="998090"/>
                </a:lnTo>
                <a:lnTo>
                  <a:pt x="835913" y="999744"/>
                </a:lnTo>
                <a:lnTo>
                  <a:pt x="904486" y="998090"/>
                </a:lnTo>
                <a:lnTo>
                  <a:pt x="971530" y="993215"/>
                </a:lnTo>
                <a:lnTo>
                  <a:pt x="1036829" y="985247"/>
                </a:lnTo>
                <a:lnTo>
                  <a:pt x="1100169" y="974311"/>
                </a:lnTo>
                <a:lnTo>
                  <a:pt x="1161335" y="960536"/>
                </a:lnTo>
                <a:lnTo>
                  <a:pt x="1220112" y="944050"/>
                </a:lnTo>
                <a:lnTo>
                  <a:pt x="1276286" y="924979"/>
                </a:lnTo>
                <a:lnTo>
                  <a:pt x="1329641" y="903451"/>
                </a:lnTo>
                <a:lnTo>
                  <a:pt x="1379962" y="879594"/>
                </a:lnTo>
                <a:lnTo>
                  <a:pt x="1427035" y="853535"/>
                </a:lnTo>
                <a:lnTo>
                  <a:pt x="1470645" y="825401"/>
                </a:lnTo>
                <a:lnTo>
                  <a:pt x="1510576" y="795320"/>
                </a:lnTo>
                <a:lnTo>
                  <a:pt x="1524000" y="78343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6329807" y="2736342"/>
            <a:ext cx="1395730" cy="836930"/>
          </a:xfrm>
          <a:custGeom>
            <a:avLst/>
            <a:gdLst/>
            <a:ahLst/>
            <a:cxnLst/>
            <a:rect l="l" t="t" r="r" b="b"/>
            <a:pathLst>
              <a:path w="1395729" h="836929">
                <a:moveTo>
                  <a:pt x="1395221" y="418338"/>
                </a:moveTo>
                <a:lnTo>
                  <a:pt x="1386088" y="350519"/>
                </a:lnTo>
                <a:lnTo>
                  <a:pt x="1359645" y="286170"/>
                </a:lnTo>
                <a:lnTo>
                  <a:pt x="1317328" y="226156"/>
                </a:lnTo>
                <a:lnTo>
                  <a:pt x="1290666" y="198044"/>
                </a:lnTo>
                <a:lnTo>
                  <a:pt x="1260573" y="171340"/>
                </a:lnTo>
                <a:lnTo>
                  <a:pt x="1227230" y="146151"/>
                </a:lnTo>
                <a:lnTo>
                  <a:pt x="1190815" y="122586"/>
                </a:lnTo>
                <a:lnTo>
                  <a:pt x="1151509" y="100753"/>
                </a:lnTo>
                <a:lnTo>
                  <a:pt x="1109490" y="80759"/>
                </a:lnTo>
                <a:lnTo>
                  <a:pt x="1064938" y="62713"/>
                </a:lnTo>
                <a:lnTo>
                  <a:pt x="1018033" y="46723"/>
                </a:lnTo>
                <a:lnTo>
                  <a:pt x="968954" y="32896"/>
                </a:lnTo>
                <a:lnTo>
                  <a:pt x="917880" y="21342"/>
                </a:lnTo>
                <a:lnTo>
                  <a:pt x="864992" y="12166"/>
                </a:lnTo>
                <a:lnTo>
                  <a:pt x="810467" y="5479"/>
                </a:lnTo>
                <a:lnTo>
                  <a:pt x="754487" y="1387"/>
                </a:lnTo>
                <a:lnTo>
                  <a:pt x="697229" y="0"/>
                </a:lnTo>
                <a:lnTo>
                  <a:pt x="639978" y="1387"/>
                </a:lnTo>
                <a:lnTo>
                  <a:pt x="584013" y="5479"/>
                </a:lnTo>
                <a:lnTo>
                  <a:pt x="529514" y="12166"/>
                </a:lnTo>
                <a:lnTo>
                  <a:pt x="476658" y="21342"/>
                </a:lnTo>
                <a:lnTo>
                  <a:pt x="425624" y="32896"/>
                </a:lnTo>
                <a:lnTo>
                  <a:pt x="376591" y="46723"/>
                </a:lnTo>
                <a:lnTo>
                  <a:pt x="329736" y="62713"/>
                </a:lnTo>
                <a:lnTo>
                  <a:pt x="285237" y="80759"/>
                </a:lnTo>
                <a:lnTo>
                  <a:pt x="243274" y="100753"/>
                </a:lnTo>
                <a:lnTo>
                  <a:pt x="204025" y="122586"/>
                </a:lnTo>
                <a:lnTo>
                  <a:pt x="167667" y="146151"/>
                </a:lnTo>
                <a:lnTo>
                  <a:pt x="134380" y="171340"/>
                </a:lnTo>
                <a:lnTo>
                  <a:pt x="104341" y="198044"/>
                </a:lnTo>
                <a:lnTo>
                  <a:pt x="77728" y="226156"/>
                </a:lnTo>
                <a:lnTo>
                  <a:pt x="35497" y="286170"/>
                </a:lnTo>
                <a:lnTo>
                  <a:pt x="9111" y="350519"/>
                </a:lnTo>
                <a:lnTo>
                  <a:pt x="0" y="418338"/>
                </a:lnTo>
                <a:lnTo>
                  <a:pt x="2307" y="452627"/>
                </a:lnTo>
                <a:lnTo>
                  <a:pt x="20234" y="518818"/>
                </a:lnTo>
                <a:lnTo>
                  <a:pt x="54721" y="581108"/>
                </a:lnTo>
                <a:lnTo>
                  <a:pt x="104341" y="638631"/>
                </a:lnTo>
                <a:lnTo>
                  <a:pt x="134380" y="665335"/>
                </a:lnTo>
                <a:lnTo>
                  <a:pt x="167667" y="690524"/>
                </a:lnTo>
                <a:lnTo>
                  <a:pt x="204025" y="714089"/>
                </a:lnTo>
                <a:lnTo>
                  <a:pt x="243274" y="735922"/>
                </a:lnTo>
                <a:lnTo>
                  <a:pt x="285237" y="755916"/>
                </a:lnTo>
                <a:lnTo>
                  <a:pt x="329736" y="773962"/>
                </a:lnTo>
                <a:lnTo>
                  <a:pt x="376591" y="789952"/>
                </a:lnTo>
                <a:lnTo>
                  <a:pt x="425624" y="803779"/>
                </a:lnTo>
                <a:lnTo>
                  <a:pt x="476658" y="815333"/>
                </a:lnTo>
                <a:lnTo>
                  <a:pt x="529514" y="824509"/>
                </a:lnTo>
                <a:lnTo>
                  <a:pt x="584013" y="831196"/>
                </a:lnTo>
                <a:lnTo>
                  <a:pt x="639978" y="835288"/>
                </a:lnTo>
                <a:lnTo>
                  <a:pt x="697229" y="836676"/>
                </a:lnTo>
                <a:lnTo>
                  <a:pt x="754487" y="835288"/>
                </a:lnTo>
                <a:lnTo>
                  <a:pt x="810467" y="831196"/>
                </a:lnTo>
                <a:lnTo>
                  <a:pt x="864992" y="824509"/>
                </a:lnTo>
                <a:lnTo>
                  <a:pt x="917880" y="815333"/>
                </a:lnTo>
                <a:lnTo>
                  <a:pt x="968954" y="803779"/>
                </a:lnTo>
                <a:lnTo>
                  <a:pt x="1018033" y="789952"/>
                </a:lnTo>
                <a:lnTo>
                  <a:pt x="1064938" y="773962"/>
                </a:lnTo>
                <a:lnTo>
                  <a:pt x="1109490" y="755916"/>
                </a:lnTo>
                <a:lnTo>
                  <a:pt x="1151509" y="735922"/>
                </a:lnTo>
                <a:lnTo>
                  <a:pt x="1190815" y="714089"/>
                </a:lnTo>
                <a:lnTo>
                  <a:pt x="1227230" y="690524"/>
                </a:lnTo>
                <a:lnTo>
                  <a:pt x="1260573" y="665335"/>
                </a:lnTo>
                <a:lnTo>
                  <a:pt x="1290666" y="638631"/>
                </a:lnTo>
                <a:lnTo>
                  <a:pt x="1317328" y="610519"/>
                </a:lnTo>
                <a:lnTo>
                  <a:pt x="1359645" y="550505"/>
                </a:lnTo>
                <a:lnTo>
                  <a:pt x="1386088" y="486156"/>
                </a:lnTo>
                <a:lnTo>
                  <a:pt x="1395221" y="418338"/>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6329807" y="2736342"/>
            <a:ext cx="1395730" cy="836930"/>
          </a:xfrm>
          <a:custGeom>
            <a:avLst/>
            <a:gdLst/>
            <a:ahLst/>
            <a:cxnLst/>
            <a:rect l="l" t="t" r="r" b="b"/>
            <a:pathLst>
              <a:path w="1395729" h="836929">
                <a:moveTo>
                  <a:pt x="697229" y="0"/>
                </a:moveTo>
                <a:lnTo>
                  <a:pt x="639978" y="1387"/>
                </a:lnTo>
                <a:lnTo>
                  <a:pt x="584013" y="5479"/>
                </a:lnTo>
                <a:lnTo>
                  <a:pt x="529514" y="12166"/>
                </a:lnTo>
                <a:lnTo>
                  <a:pt x="476658" y="21342"/>
                </a:lnTo>
                <a:lnTo>
                  <a:pt x="425624" y="32896"/>
                </a:lnTo>
                <a:lnTo>
                  <a:pt x="376591" y="46723"/>
                </a:lnTo>
                <a:lnTo>
                  <a:pt x="329736" y="62713"/>
                </a:lnTo>
                <a:lnTo>
                  <a:pt x="285237" y="80759"/>
                </a:lnTo>
                <a:lnTo>
                  <a:pt x="243274" y="100753"/>
                </a:lnTo>
                <a:lnTo>
                  <a:pt x="204025" y="122586"/>
                </a:lnTo>
                <a:lnTo>
                  <a:pt x="167667" y="146151"/>
                </a:lnTo>
                <a:lnTo>
                  <a:pt x="134380" y="171340"/>
                </a:lnTo>
                <a:lnTo>
                  <a:pt x="104341" y="198044"/>
                </a:lnTo>
                <a:lnTo>
                  <a:pt x="77728" y="226156"/>
                </a:lnTo>
                <a:lnTo>
                  <a:pt x="35497" y="286170"/>
                </a:lnTo>
                <a:lnTo>
                  <a:pt x="9111" y="350519"/>
                </a:lnTo>
                <a:lnTo>
                  <a:pt x="0" y="418338"/>
                </a:lnTo>
                <a:lnTo>
                  <a:pt x="2307" y="452627"/>
                </a:lnTo>
                <a:lnTo>
                  <a:pt x="20234" y="518818"/>
                </a:lnTo>
                <a:lnTo>
                  <a:pt x="54721" y="581108"/>
                </a:lnTo>
                <a:lnTo>
                  <a:pt x="104341" y="638631"/>
                </a:lnTo>
                <a:lnTo>
                  <a:pt x="134380" y="665335"/>
                </a:lnTo>
                <a:lnTo>
                  <a:pt x="167667" y="690524"/>
                </a:lnTo>
                <a:lnTo>
                  <a:pt x="204025" y="714089"/>
                </a:lnTo>
                <a:lnTo>
                  <a:pt x="243274" y="735922"/>
                </a:lnTo>
                <a:lnTo>
                  <a:pt x="285237" y="755916"/>
                </a:lnTo>
                <a:lnTo>
                  <a:pt x="329736" y="773962"/>
                </a:lnTo>
                <a:lnTo>
                  <a:pt x="376591" y="789952"/>
                </a:lnTo>
                <a:lnTo>
                  <a:pt x="425624" y="803779"/>
                </a:lnTo>
                <a:lnTo>
                  <a:pt x="476658" y="815333"/>
                </a:lnTo>
                <a:lnTo>
                  <a:pt x="529514" y="824509"/>
                </a:lnTo>
                <a:lnTo>
                  <a:pt x="584013" y="831196"/>
                </a:lnTo>
                <a:lnTo>
                  <a:pt x="639978" y="835288"/>
                </a:lnTo>
                <a:lnTo>
                  <a:pt x="697229" y="836676"/>
                </a:lnTo>
                <a:lnTo>
                  <a:pt x="754487" y="835288"/>
                </a:lnTo>
                <a:lnTo>
                  <a:pt x="810467" y="831196"/>
                </a:lnTo>
                <a:lnTo>
                  <a:pt x="864992" y="824509"/>
                </a:lnTo>
                <a:lnTo>
                  <a:pt x="917880" y="815333"/>
                </a:lnTo>
                <a:lnTo>
                  <a:pt x="968954" y="803779"/>
                </a:lnTo>
                <a:lnTo>
                  <a:pt x="1018033" y="789952"/>
                </a:lnTo>
                <a:lnTo>
                  <a:pt x="1064938" y="773962"/>
                </a:lnTo>
                <a:lnTo>
                  <a:pt x="1109490" y="755916"/>
                </a:lnTo>
                <a:lnTo>
                  <a:pt x="1151509" y="735922"/>
                </a:lnTo>
                <a:lnTo>
                  <a:pt x="1190815" y="714089"/>
                </a:lnTo>
                <a:lnTo>
                  <a:pt x="1227230" y="690524"/>
                </a:lnTo>
                <a:lnTo>
                  <a:pt x="1260573" y="665335"/>
                </a:lnTo>
                <a:lnTo>
                  <a:pt x="1290666" y="638631"/>
                </a:lnTo>
                <a:lnTo>
                  <a:pt x="1317328" y="610519"/>
                </a:lnTo>
                <a:lnTo>
                  <a:pt x="1359645" y="550505"/>
                </a:lnTo>
                <a:lnTo>
                  <a:pt x="1386088" y="486156"/>
                </a:lnTo>
                <a:lnTo>
                  <a:pt x="1395221" y="418338"/>
                </a:lnTo>
                <a:lnTo>
                  <a:pt x="1392908" y="384048"/>
                </a:lnTo>
                <a:lnTo>
                  <a:pt x="1374941" y="317857"/>
                </a:lnTo>
                <a:lnTo>
                  <a:pt x="1340381" y="255567"/>
                </a:lnTo>
                <a:lnTo>
                  <a:pt x="1290666" y="198044"/>
                </a:lnTo>
                <a:lnTo>
                  <a:pt x="1260573" y="171340"/>
                </a:lnTo>
                <a:lnTo>
                  <a:pt x="1227230" y="146151"/>
                </a:lnTo>
                <a:lnTo>
                  <a:pt x="1190815" y="122586"/>
                </a:lnTo>
                <a:lnTo>
                  <a:pt x="1151509" y="100753"/>
                </a:lnTo>
                <a:lnTo>
                  <a:pt x="1109490" y="80759"/>
                </a:lnTo>
                <a:lnTo>
                  <a:pt x="1064938" y="62713"/>
                </a:lnTo>
                <a:lnTo>
                  <a:pt x="1018033" y="46723"/>
                </a:lnTo>
                <a:lnTo>
                  <a:pt x="968954" y="32896"/>
                </a:lnTo>
                <a:lnTo>
                  <a:pt x="917880" y="21342"/>
                </a:lnTo>
                <a:lnTo>
                  <a:pt x="864992" y="12166"/>
                </a:lnTo>
                <a:lnTo>
                  <a:pt x="810467" y="5479"/>
                </a:lnTo>
                <a:lnTo>
                  <a:pt x="754487" y="1387"/>
                </a:lnTo>
                <a:lnTo>
                  <a:pt x="697229"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6442843" y="2764401"/>
            <a:ext cx="1168400" cy="830997"/>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用其理解 现实世界与 信息世界</a:t>
            </a:r>
            <a:endParaRPr sz="1800">
              <a:latin typeface="Arial" panose="020B0604020202020204" pitchFamily="34" charset="0"/>
              <a:ea typeface="Microsoft JhengHei UI" panose="020B0604030504040204" pitchFamily="34" charset="-120"/>
              <a:cs typeface="微软雅黑"/>
            </a:endParaRPr>
          </a:p>
        </p:txBody>
      </p:sp>
      <p:sp>
        <p:nvSpPr>
          <p:cNvPr id="16" name="标题 6">
            <a:extLst>
              <a:ext uri="{FF2B5EF4-FFF2-40B4-BE49-F238E27FC236}">
                <a16:creationId xmlns:a16="http://schemas.microsoft.com/office/drawing/2014/main" id="{C0A4EED1-B96E-43F4-8DE5-36707A4B1531}"/>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zh-CN" altLang="en-US" kern="0" dirty="0">
                <a:solidFill>
                  <a:sysClr val="windowText" lastClr="000000"/>
                </a:solidFill>
              </a:rPr>
              <a:t>数学建模工程方法及案例分析</a:t>
            </a:r>
            <a:br>
              <a:rPr lang="zh-CN" altLang="en-US" kern="0" dirty="0">
                <a:solidFill>
                  <a:sysClr val="windowText" lastClr="000000"/>
                </a:solidFill>
              </a:rPr>
            </a:br>
            <a:endParaRPr lang="zh-CN" altLang="en-US" kern="0" dirty="0">
              <a:solidFill>
                <a:sysClr val="windowText" lastClr="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65161" y="1383791"/>
            <a:ext cx="7440917" cy="5712142"/>
          </a:xfrm>
          <a:prstGeom prst="rect">
            <a:avLst/>
          </a:prstGeom>
          <a:blipFill>
            <a:blip r:embed="rId2" cstate="print"/>
            <a:stretch>
              <a:fillRect/>
            </a:stretch>
          </a:blipFill>
        </p:spPr>
        <p:txBody>
          <a:bodyPr wrap="square" lIns="0" tIns="0" rIns="0" bIns="0" rtlCol="0"/>
          <a:lstStyle/>
          <a:p>
            <a:endParaRPr dirty="0"/>
          </a:p>
        </p:txBody>
      </p:sp>
      <p:sp>
        <p:nvSpPr>
          <p:cNvPr id="19" name="object 19"/>
          <p:cNvSpPr txBox="1"/>
          <p:nvPr/>
        </p:nvSpPr>
        <p:spPr>
          <a:xfrm>
            <a:off x="5155063" y="1530080"/>
            <a:ext cx="963294" cy="231140"/>
          </a:xfrm>
          <a:prstGeom prst="rect">
            <a:avLst/>
          </a:prstGeom>
        </p:spPr>
        <p:txBody>
          <a:bodyPr vert="horz" wrap="square" lIns="0" tIns="0" rIns="0" bIns="0" rtlCol="0">
            <a:spAutoFit/>
          </a:bodyPr>
          <a:lstStyle/>
          <a:p>
            <a:pPr marL="12700">
              <a:lnSpc>
                <a:spcPct val="100000"/>
              </a:lnSpc>
            </a:pPr>
            <a:r>
              <a:rPr sz="1600" b="1" spc="-5" dirty="0">
                <a:solidFill>
                  <a:srgbClr val="3333CC"/>
                </a:solidFill>
                <a:latin typeface="微软雅黑"/>
                <a:cs typeface="微软雅黑"/>
              </a:rPr>
              <a:t>联系方向</a:t>
            </a:r>
            <a:r>
              <a:rPr sz="1600" b="1" dirty="0">
                <a:solidFill>
                  <a:srgbClr val="3333CC"/>
                </a:solidFill>
                <a:latin typeface="Arial"/>
                <a:cs typeface="Arial"/>
              </a:rPr>
              <a:t>?</a:t>
            </a:r>
            <a:endParaRPr sz="1600" dirty="0">
              <a:latin typeface="Arial"/>
              <a:cs typeface="Arial"/>
            </a:endParaRPr>
          </a:p>
        </p:txBody>
      </p:sp>
      <p:sp>
        <p:nvSpPr>
          <p:cNvPr id="4" name="object 4"/>
          <p:cNvSpPr txBox="1"/>
          <p:nvPr/>
        </p:nvSpPr>
        <p:spPr>
          <a:xfrm>
            <a:off x="2777879" y="1247251"/>
            <a:ext cx="1225801" cy="933974"/>
          </a:xfrm>
          <a:prstGeom prst="rect">
            <a:avLst/>
          </a:prstGeom>
        </p:spPr>
        <p:txBody>
          <a:bodyPr vert="horz" wrap="square" lIns="0" tIns="0" rIns="0" bIns="0" rtlCol="0">
            <a:spAutoFit/>
          </a:bodyPr>
          <a:lstStyle/>
          <a:p>
            <a:pPr marL="12700" marR="5080" indent="207645">
              <a:lnSpc>
                <a:spcPct val="143000"/>
              </a:lnSpc>
            </a:pPr>
            <a:r>
              <a:rPr sz="1600" b="1" dirty="0" err="1">
                <a:latin typeface="微软雅黑"/>
                <a:cs typeface="微软雅黑"/>
              </a:rPr>
              <a:t>客户</a:t>
            </a:r>
            <a:r>
              <a:rPr sz="1600" b="1" dirty="0">
                <a:latin typeface="微软雅黑"/>
                <a:cs typeface="微软雅黑"/>
              </a:rPr>
              <a:t> </a:t>
            </a:r>
            <a:endParaRPr lang="en-US" sz="1600" b="1" dirty="0">
              <a:latin typeface="微软雅黑"/>
              <a:cs typeface="微软雅黑"/>
            </a:endParaRPr>
          </a:p>
          <a:p>
            <a:pPr marL="12700" marR="5080" indent="207645">
              <a:lnSpc>
                <a:spcPct val="143000"/>
              </a:lnSpc>
            </a:pPr>
            <a:r>
              <a:rPr sz="1400" b="1" spc="-5" dirty="0" err="1">
                <a:latin typeface="微软雅黑"/>
                <a:cs typeface="微软雅黑"/>
              </a:rPr>
              <a:t>客户代码</a:t>
            </a:r>
            <a:r>
              <a:rPr sz="1400" b="1" spc="-5" dirty="0">
                <a:latin typeface="微软雅黑"/>
                <a:cs typeface="微软雅黑"/>
              </a:rPr>
              <a:t> </a:t>
            </a:r>
            <a:endParaRPr lang="en-US" sz="1400" b="1" spc="-5" dirty="0">
              <a:latin typeface="微软雅黑"/>
              <a:cs typeface="微软雅黑"/>
            </a:endParaRPr>
          </a:p>
          <a:p>
            <a:pPr marL="12700" marR="5080" indent="207645">
              <a:lnSpc>
                <a:spcPct val="143000"/>
              </a:lnSpc>
            </a:pPr>
            <a:r>
              <a:rPr sz="1400" b="1" spc="-5" dirty="0" err="1">
                <a:latin typeface="微软雅黑"/>
                <a:cs typeface="微软雅黑"/>
              </a:rPr>
              <a:t>合同号</a:t>
            </a:r>
            <a:r>
              <a:rPr sz="1400" b="1" dirty="0">
                <a:latin typeface="微软雅黑"/>
                <a:cs typeface="微软雅黑"/>
              </a:rPr>
              <a:t>(F</a:t>
            </a:r>
            <a:r>
              <a:rPr sz="1400" b="1" spc="-5" dirty="0">
                <a:latin typeface="微软雅黑"/>
                <a:cs typeface="微软雅黑"/>
              </a:rPr>
              <a:t>K)</a:t>
            </a:r>
            <a:endParaRPr sz="1400" dirty="0">
              <a:latin typeface="微软雅黑"/>
              <a:cs typeface="微软雅黑"/>
            </a:endParaRPr>
          </a:p>
        </p:txBody>
      </p:sp>
      <p:sp>
        <p:nvSpPr>
          <p:cNvPr id="5" name="object 5"/>
          <p:cNvSpPr txBox="1"/>
          <p:nvPr/>
        </p:nvSpPr>
        <p:spPr>
          <a:xfrm>
            <a:off x="6907663" y="1306280"/>
            <a:ext cx="838835" cy="524510"/>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产品合同</a:t>
            </a:r>
            <a:endParaRPr sz="1600">
              <a:latin typeface="微软雅黑"/>
              <a:cs typeface="微软雅黑"/>
            </a:endParaRPr>
          </a:p>
          <a:p>
            <a:pPr marR="37465" algn="ctr">
              <a:lnSpc>
                <a:spcPct val="100000"/>
              </a:lnSpc>
              <a:spcBef>
                <a:spcPts val="640"/>
              </a:spcBef>
            </a:pPr>
            <a:r>
              <a:rPr sz="1400" b="1" spc="-5" dirty="0">
                <a:latin typeface="微软雅黑"/>
                <a:cs typeface="微软雅黑"/>
              </a:rPr>
              <a:t>合同号</a:t>
            </a:r>
            <a:endParaRPr sz="1400">
              <a:latin typeface="微软雅黑"/>
              <a:cs typeface="微软雅黑"/>
            </a:endParaRPr>
          </a:p>
        </p:txBody>
      </p:sp>
      <p:sp>
        <p:nvSpPr>
          <p:cNvPr id="6" name="object 6"/>
          <p:cNvSpPr txBox="1"/>
          <p:nvPr/>
        </p:nvSpPr>
        <p:spPr>
          <a:xfrm>
            <a:off x="1678059" y="3122126"/>
            <a:ext cx="1099820" cy="774065"/>
          </a:xfrm>
          <a:prstGeom prst="rect">
            <a:avLst/>
          </a:prstGeom>
        </p:spPr>
        <p:txBody>
          <a:bodyPr vert="horz" wrap="square" lIns="0" tIns="0" rIns="0" bIns="0" rtlCol="0">
            <a:spAutoFit/>
          </a:bodyPr>
          <a:lstStyle/>
          <a:p>
            <a:pPr marL="12700" indent="149225">
              <a:lnSpc>
                <a:spcPct val="100000"/>
              </a:lnSpc>
            </a:pPr>
            <a:r>
              <a:rPr sz="1600" b="1" spc="-5" dirty="0">
                <a:latin typeface="微软雅黑"/>
                <a:cs typeface="微软雅黑"/>
              </a:rPr>
              <a:t>客户需求</a:t>
            </a:r>
            <a:endParaRPr sz="1600">
              <a:latin typeface="微软雅黑"/>
              <a:cs typeface="微软雅黑"/>
            </a:endParaRPr>
          </a:p>
          <a:p>
            <a:pPr marL="12700" marR="5080" indent="92075">
              <a:lnSpc>
                <a:spcPct val="100000"/>
              </a:lnSpc>
              <a:spcBef>
                <a:spcPts val="935"/>
              </a:spcBef>
            </a:pPr>
            <a:r>
              <a:rPr sz="1400" b="1" spc="-5" dirty="0">
                <a:latin typeface="微软雅黑"/>
                <a:cs typeface="微软雅黑"/>
              </a:rPr>
              <a:t>客户需求号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7" name="object 7"/>
          <p:cNvSpPr/>
          <p:nvPr/>
        </p:nvSpPr>
        <p:spPr>
          <a:xfrm>
            <a:off x="3906659" y="3417570"/>
            <a:ext cx="1714500" cy="1440180"/>
          </a:xfrm>
          <a:custGeom>
            <a:avLst/>
            <a:gdLst/>
            <a:ahLst/>
            <a:cxnLst/>
            <a:rect l="l" t="t" r="r" b="b"/>
            <a:pathLst>
              <a:path w="1714500" h="1440179">
                <a:moveTo>
                  <a:pt x="240029"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29" y="1440180"/>
                </a:lnTo>
                <a:lnTo>
                  <a:pt x="1474469" y="1440180"/>
                </a:lnTo>
                <a:lnTo>
                  <a:pt x="1513409" y="1437039"/>
                </a:lnTo>
                <a:lnTo>
                  <a:pt x="1567910" y="1421320"/>
                </a:lnTo>
                <a:lnTo>
                  <a:pt x="1616238" y="1393874"/>
                </a:lnTo>
                <a:lnTo>
                  <a:pt x="1656728" y="1356368"/>
                </a:lnTo>
                <a:lnTo>
                  <a:pt x="1687712" y="1310467"/>
                </a:lnTo>
                <a:lnTo>
                  <a:pt x="1707525" y="1257839"/>
                </a:lnTo>
                <a:lnTo>
                  <a:pt x="1713704" y="1219839"/>
                </a:lnTo>
                <a:lnTo>
                  <a:pt x="1714499" y="1200149"/>
                </a:lnTo>
                <a:lnTo>
                  <a:pt x="1714499" y="240029"/>
                </a:lnTo>
                <a:lnTo>
                  <a:pt x="1711359" y="201090"/>
                </a:lnTo>
                <a:lnTo>
                  <a:pt x="1695640" y="146589"/>
                </a:lnTo>
                <a:lnTo>
                  <a:pt x="1668194" y="98261"/>
                </a:lnTo>
                <a:lnTo>
                  <a:pt x="1630688" y="57771"/>
                </a:lnTo>
                <a:lnTo>
                  <a:pt x="1584787" y="26787"/>
                </a:lnTo>
                <a:lnTo>
                  <a:pt x="1532159" y="6974"/>
                </a:lnTo>
                <a:lnTo>
                  <a:pt x="1494159" y="795"/>
                </a:lnTo>
                <a:lnTo>
                  <a:pt x="1474469" y="0"/>
                </a:lnTo>
                <a:lnTo>
                  <a:pt x="240029" y="0"/>
                </a:lnTo>
                <a:close/>
              </a:path>
            </a:pathLst>
          </a:custGeom>
          <a:ln w="9525">
            <a:solidFill>
              <a:srgbClr val="000000"/>
            </a:solidFill>
          </a:ln>
        </p:spPr>
        <p:txBody>
          <a:bodyPr wrap="square" lIns="0" tIns="0" rIns="0" bIns="0" rtlCol="0"/>
          <a:lstStyle/>
          <a:p>
            <a:endParaRPr/>
          </a:p>
        </p:txBody>
      </p:sp>
      <p:sp>
        <p:nvSpPr>
          <p:cNvPr id="8" name="object 8"/>
          <p:cNvSpPr/>
          <p:nvPr/>
        </p:nvSpPr>
        <p:spPr>
          <a:xfrm>
            <a:off x="3906659" y="4138421"/>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9" name="object 9"/>
          <p:cNvSpPr txBox="1"/>
          <p:nvPr/>
        </p:nvSpPr>
        <p:spPr>
          <a:xfrm>
            <a:off x="4148461" y="3122126"/>
            <a:ext cx="1245870" cy="77406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客户已购产品</a:t>
            </a:r>
            <a:endParaRPr sz="1600">
              <a:latin typeface="微软雅黑"/>
              <a:cs typeface="微软雅黑"/>
            </a:endParaRPr>
          </a:p>
          <a:p>
            <a:pPr marL="62865" marR="100330" indent="-1270" algn="ctr">
              <a:lnSpc>
                <a:spcPct val="100000"/>
              </a:lnSpc>
              <a:spcBef>
                <a:spcPts val="935"/>
              </a:spcBef>
            </a:pPr>
            <a:r>
              <a:rPr sz="1400" b="1" spc="-5" dirty="0">
                <a:latin typeface="微软雅黑"/>
                <a:cs typeface="微软雅黑"/>
              </a:rPr>
              <a:t>产品编号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0" name="object 10"/>
          <p:cNvSpPr txBox="1"/>
          <p:nvPr/>
        </p:nvSpPr>
        <p:spPr>
          <a:xfrm>
            <a:off x="2901831" y="5356310"/>
            <a:ext cx="1099820" cy="773430"/>
          </a:xfrm>
          <a:prstGeom prst="rect">
            <a:avLst/>
          </a:prstGeom>
        </p:spPr>
        <p:txBody>
          <a:bodyPr vert="horz" wrap="square" lIns="0" tIns="0" rIns="0" bIns="0" rtlCol="0">
            <a:spAutoFit/>
          </a:bodyPr>
          <a:lstStyle/>
          <a:p>
            <a:pPr marL="12700" indent="153670">
              <a:lnSpc>
                <a:spcPct val="100000"/>
              </a:lnSpc>
            </a:pPr>
            <a:r>
              <a:rPr sz="1600" b="1" spc="-5" dirty="0">
                <a:latin typeface="微软雅黑"/>
                <a:cs typeface="微软雅黑"/>
              </a:rPr>
              <a:t>客户项目</a:t>
            </a:r>
            <a:endParaRPr sz="1600">
              <a:latin typeface="微软雅黑"/>
              <a:cs typeface="微软雅黑"/>
            </a:endParaRPr>
          </a:p>
          <a:p>
            <a:pPr marL="12700" marR="5080" indent="92075">
              <a:lnSpc>
                <a:spcPct val="100000"/>
              </a:lnSpc>
              <a:spcBef>
                <a:spcPts val="930"/>
              </a:spcBef>
            </a:pPr>
            <a:r>
              <a:rPr sz="1400" b="1" spc="-5" dirty="0">
                <a:latin typeface="微软雅黑"/>
                <a:cs typeface="微软雅黑"/>
              </a:rPr>
              <a:t>客户项目号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1" name="object 11"/>
          <p:cNvSpPr txBox="1"/>
          <p:nvPr/>
        </p:nvSpPr>
        <p:spPr>
          <a:xfrm>
            <a:off x="6891655" y="3051260"/>
            <a:ext cx="922019" cy="773430"/>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合同条目</a:t>
            </a:r>
            <a:endParaRPr sz="1600">
              <a:latin typeface="微软雅黑"/>
              <a:cs typeface="微软雅黑"/>
            </a:endParaRPr>
          </a:p>
          <a:p>
            <a:pPr marL="12065" marR="5080" indent="-1905" algn="ctr">
              <a:lnSpc>
                <a:spcPct val="100000"/>
              </a:lnSpc>
              <a:spcBef>
                <a:spcPts val="930"/>
              </a:spcBef>
            </a:pPr>
            <a:r>
              <a:rPr sz="1400" b="1" spc="-5" dirty="0">
                <a:latin typeface="微软雅黑"/>
                <a:cs typeface="微软雅黑"/>
              </a:rPr>
              <a:t>合同条目号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2" name="object 12"/>
          <p:cNvSpPr/>
          <p:nvPr/>
        </p:nvSpPr>
        <p:spPr>
          <a:xfrm>
            <a:off x="5346839" y="5650991"/>
            <a:ext cx="1714500" cy="1440180"/>
          </a:xfrm>
          <a:custGeom>
            <a:avLst/>
            <a:gdLst/>
            <a:ahLst/>
            <a:cxnLst/>
            <a:rect l="l" t="t" r="r" b="b"/>
            <a:pathLst>
              <a:path w="1714500" h="1440179">
                <a:moveTo>
                  <a:pt x="240029"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29" y="1440180"/>
                </a:lnTo>
                <a:lnTo>
                  <a:pt x="1474469" y="1440180"/>
                </a:lnTo>
                <a:lnTo>
                  <a:pt x="1513409" y="1437039"/>
                </a:lnTo>
                <a:lnTo>
                  <a:pt x="1567910" y="1421320"/>
                </a:lnTo>
                <a:lnTo>
                  <a:pt x="1616238" y="1393874"/>
                </a:lnTo>
                <a:lnTo>
                  <a:pt x="1656728" y="1356368"/>
                </a:lnTo>
                <a:lnTo>
                  <a:pt x="1687712" y="1310467"/>
                </a:lnTo>
                <a:lnTo>
                  <a:pt x="1707525" y="1257839"/>
                </a:lnTo>
                <a:lnTo>
                  <a:pt x="1713704" y="1219839"/>
                </a:lnTo>
                <a:lnTo>
                  <a:pt x="1714499" y="1200149"/>
                </a:lnTo>
                <a:lnTo>
                  <a:pt x="1714499" y="240029"/>
                </a:lnTo>
                <a:lnTo>
                  <a:pt x="1711359" y="201090"/>
                </a:lnTo>
                <a:lnTo>
                  <a:pt x="1695640" y="146589"/>
                </a:lnTo>
                <a:lnTo>
                  <a:pt x="1668194" y="98261"/>
                </a:lnTo>
                <a:lnTo>
                  <a:pt x="1630688" y="57771"/>
                </a:lnTo>
                <a:lnTo>
                  <a:pt x="1584787" y="26787"/>
                </a:lnTo>
                <a:lnTo>
                  <a:pt x="1532159" y="6974"/>
                </a:lnTo>
                <a:lnTo>
                  <a:pt x="1494159" y="795"/>
                </a:lnTo>
                <a:lnTo>
                  <a:pt x="1474469" y="0"/>
                </a:lnTo>
                <a:lnTo>
                  <a:pt x="240029"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5346839" y="6371844"/>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5551304" y="5356310"/>
            <a:ext cx="1289050" cy="98615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合同执行信息</a:t>
            </a:r>
            <a:endParaRPr sz="1600">
              <a:latin typeface="微软雅黑"/>
              <a:cs typeface="微软雅黑"/>
            </a:endParaRPr>
          </a:p>
          <a:p>
            <a:pPr marL="12700" marR="17145" indent="-635" algn="ctr">
              <a:lnSpc>
                <a:spcPct val="100000"/>
              </a:lnSpc>
              <a:spcBef>
                <a:spcPts val="930"/>
              </a:spcBef>
            </a:pPr>
            <a:r>
              <a:rPr sz="1400" b="1" spc="-5" dirty="0">
                <a:latin typeface="微软雅黑"/>
                <a:cs typeface="微软雅黑"/>
              </a:rPr>
              <a:t>日期 合同条目号</a:t>
            </a:r>
            <a:r>
              <a:rPr sz="1400" b="1" dirty="0">
                <a:latin typeface="微软雅黑"/>
                <a:cs typeface="微软雅黑"/>
              </a:rPr>
              <a:t>(</a:t>
            </a:r>
            <a:r>
              <a:rPr sz="1400" b="1" spc="-5" dirty="0">
                <a:latin typeface="微软雅黑"/>
                <a:cs typeface="微软雅黑"/>
              </a:rPr>
              <a:t>FK)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5" name="object 15"/>
          <p:cNvSpPr/>
          <p:nvPr/>
        </p:nvSpPr>
        <p:spPr>
          <a:xfrm>
            <a:off x="7880489" y="5650991"/>
            <a:ext cx="1714500" cy="1440180"/>
          </a:xfrm>
          <a:custGeom>
            <a:avLst/>
            <a:gdLst/>
            <a:ahLst/>
            <a:cxnLst/>
            <a:rect l="l" t="t" r="r" b="b"/>
            <a:pathLst>
              <a:path w="1714500" h="1440179">
                <a:moveTo>
                  <a:pt x="240029"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29" y="1440180"/>
                </a:lnTo>
                <a:lnTo>
                  <a:pt x="1474469" y="1440180"/>
                </a:lnTo>
                <a:lnTo>
                  <a:pt x="1513409" y="1437039"/>
                </a:lnTo>
                <a:lnTo>
                  <a:pt x="1567910" y="1421320"/>
                </a:lnTo>
                <a:lnTo>
                  <a:pt x="1616238" y="1393874"/>
                </a:lnTo>
                <a:lnTo>
                  <a:pt x="1656728" y="1356368"/>
                </a:lnTo>
                <a:lnTo>
                  <a:pt x="1687712" y="1310467"/>
                </a:lnTo>
                <a:lnTo>
                  <a:pt x="1707525" y="1257839"/>
                </a:lnTo>
                <a:lnTo>
                  <a:pt x="1713704" y="1219839"/>
                </a:lnTo>
                <a:lnTo>
                  <a:pt x="1714499" y="1200149"/>
                </a:lnTo>
                <a:lnTo>
                  <a:pt x="1714499" y="240029"/>
                </a:lnTo>
                <a:lnTo>
                  <a:pt x="1711359" y="201090"/>
                </a:lnTo>
                <a:lnTo>
                  <a:pt x="1695640" y="146589"/>
                </a:lnTo>
                <a:lnTo>
                  <a:pt x="1668194" y="98261"/>
                </a:lnTo>
                <a:lnTo>
                  <a:pt x="1630688" y="57771"/>
                </a:lnTo>
                <a:lnTo>
                  <a:pt x="1584787" y="26787"/>
                </a:lnTo>
                <a:lnTo>
                  <a:pt x="1532159" y="6974"/>
                </a:lnTo>
                <a:lnTo>
                  <a:pt x="1494159" y="795"/>
                </a:lnTo>
                <a:lnTo>
                  <a:pt x="1474469" y="0"/>
                </a:lnTo>
                <a:lnTo>
                  <a:pt x="240029"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7880489" y="6371844"/>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7" name="object 17"/>
          <p:cNvSpPr txBox="1"/>
          <p:nvPr/>
        </p:nvSpPr>
        <p:spPr>
          <a:xfrm>
            <a:off x="8030089" y="5356310"/>
            <a:ext cx="1448435" cy="98615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合同下达与分解</a:t>
            </a:r>
            <a:endParaRPr sz="1600">
              <a:latin typeface="微软雅黑"/>
              <a:cs typeface="微软雅黑"/>
            </a:endParaRPr>
          </a:p>
          <a:p>
            <a:pPr marL="67310" marR="121285" algn="ctr">
              <a:lnSpc>
                <a:spcPct val="100000"/>
              </a:lnSpc>
              <a:spcBef>
                <a:spcPts val="930"/>
              </a:spcBef>
            </a:pPr>
            <a:r>
              <a:rPr sz="1400" b="1" spc="-5" dirty="0">
                <a:latin typeface="微软雅黑"/>
                <a:cs typeface="微软雅黑"/>
              </a:rPr>
              <a:t>合同分解号 合同条目号</a:t>
            </a:r>
            <a:r>
              <a:rPr sz="1400" b="1" dirty="0">
                <a:latin typeface="微软雅黑"/>
                <a:cs typeface="微软雅黑"/>
              </a:rPr>
              <a:t>(</a:t>
            </a:r>
            <a:r>
              <a:rPr sz="1400" b="1" spc="-5" dirty="0">
                <a:latin typeface="微软雅黑"/>
                <a:cs typeface="微软雅黑"/>
              </a:rPr>
              <a:t>FK)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20" name="object 20"/>
          <p:cNvSpPr txBox="1"/>
          <p:nvPr/>
        </p:nvSpPr>
        <p:spPr>
          <a:xfrm>
            <a:off x="1093603" y="1363715"/>
            <a:ext cx="823594"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示例1</a:t>
            </a:r>
            <a:endParaRPr sz="2400" dirty="0">
              <a:solidFill>
                <a:srgbClr val="FF0000"/>
              </a:solidFill>
              <a:latin typeface="微软雅黑"/>
              <a:cs typeface="微软雅黑"/>
            </a:endParaRPr>
          </a:p>
        </p:txBody>
      </p:sp>
      <p:sp>
        <p:nvSpPr>
          <p:cNvPr id="21" name="object 21"/>
          <p:cNvSpPr txBox="1"/>
          <p:nvPr/>
        </p:nvSpPr>
        <p:spPr>
          <a:xfrm>
            <a:off x="1230004" y="4627076"/>
            <a:ext cx="556895" cy="473709"/>
          </a:xfrm>
          <a:prstGeom prst="rect">
            <a:avLst/>
          </a:prstGeom>
        </p:spPr>
        <p:txBody>
          <a:bodyPr vert="horz" wrap="square" lIns="0" tIns="0" rIns="0" bIns="0" rtlCol="0">
            <a:spAutoFit/>
          </a:bodyPr>
          <a:lstStyle/>
          <a:p>
            <a:pPr marL="12700" marR="5080" indent="62230">
              <a:lnSpc>
                <a:spcPct val="100000"/>
              </a:lnSpc>
            </a:pPr>
            <a:r>
              <a:rPr sz="1600" b="1" dirty="0">
                <a:solidFill>
                  <a:srgbClr val="3333CC"/>
                </a:solidFill>
                <a:latin typeface="微软雅黑"/>
                <a:cs typeface="微软雅黑"/>
              </a:rPr>
              <a:t>属性 继承</a:t>
            </a:r>
            <a:r>
              <a:rPr sz="1600" b="1" dirty="0">
                <a:solidFill>
                  <a:srgbClr val="3333CC"/>
                </a:solidFill>
                <a:latin typeface="Arial"/>
                <a:cs typeface="Arial"/>
              </a:rPr>
              <a:t>?</a:t>
            </a:r>
            <a:endParaRPr sz="1600">
              <a:latin typeface="Arial"/>
              <a:cs typeface="Arial"/>
            </a:endParaRPr>
          </a:p>
        </p:txBody>
      </p:sp>
      <p:sp>
        <p:nvSpPr>
          <p:cNvPr id="22" name="object 22"/>
          <p:cNvSpPr/>
          <p:nvPr/>
        </p:nvSpPr>
        <p:spPr>
          <a:xfrm>
            <a:off x="8739251" y="4787646"/>
            <a:ext cx="786130" cy="555625"/>
          </a:xfrm>
          <a:custGeom>
            <a:avLst/>
            <a:gdLst/>
            <a:ahLst/>
            <a:cxnLst/>
            <a:rect l="l" t="t" r="r" b="b"/>
            <a:pathLst>
              <a:path w="786129" h="555625">
                <a:moveTo>
                  <a:pt x="785622" y="278130"/>
                </a:moveTo>
                <a:lnTo>
                  <a:pt x="780476" y="232938"/>
                </a:lnTo>
                <a:lnTo>
                  <a:pt x="765584" y="190097"/>
                </a:lnTo>
                <a:lnTo>
                  <a:pt x="741758" y="150173"/>
                </a:lnTo>
                <a:lnTo>
                  <a:pt x="709812" y="113733"/>
                </a:lnTo>
                <a:lnTo>
                  <a:pt x="670560" y="81343"/>
                </a:lnTo>
                <a:lnTo>
                  <a:pt x="624815" y="53571"/>
                </a:lnTo>
                <a:lnTo>
                  <a:pt x="573392" y="30984"/>
                </a:lnTo>
                <a:lnTo>
                  <a:pt x="517105" y="14148"/>
                </a:lnTo>
                <a:lnTo>
                  <a:pt x="456767" y="3631"/>
                </a:lnTo>
                <a:lnTo>
                  <a:pt x="393192" y="0"/>
                </a:lnTo>
                <a:lnTo>
                  <a:pt x="360941" y="919"/>
                </a:lnTo>
                <a:lnTo>
                  <a:pt x="298698" y="8065"/>
                </a:lnTo>
                <a:lnTo>
                  <a:pt x="240137" y="21812"/>
                </a:lnTo>
                <a:lnTo>
                  <a:pt x="186068" y="41594"/>
                </a:lnTo>
                <a:lnTo>
                  <a:pt x="137300" y="66844"/>
                </a:lnTo>
                <a:lnTo>
                  <a:pt x="94642" y="96996"/>
                </a:lnTo>
                <a:lnTo>
                  <a:pt x="58905" y="131482"/>
                </a:lnTo>
                <a:lnTo>
                  <a:pt x="30896" y="169735"/>
                </a:lnTo>
                <a:lnTo>
                  <a:pt x="11426" y="211189"/>
                </a:lnTo>
                <a:lnTo>
                  <a:pt x="1303" y="255276"/>
                </a:lnTo>
                <a:lnTo>
                  <a:pt x="0" y="278130"/>
                </a:lnTo>
                <a:lnTo>
                  <a:pt x="1303" y="300875"/>
                </a:lnTo>
                <a:lnTo>
                  <a:pt x="11426" y="344776"/>
                </a:lnTo>
                <a:lnTo>
                  <a:pt x="30896" y="386083"/>
                </a:lnTo>
                <a:lnTo>
                  <a:pt x="58905" y="424224"/>
                </a:lnTo>
                <a:lnTo>
                  <a:pt x="69342" y="435124"/>
                </a:lnTo>
                <a:lnTo>
                  <a:pt x="69342" y="278130"/>
                </a:lnTo>
                <a:lnTo>
                  <a:pt x="70414" y="259348"/>
                </a:lnTo>
                <a:lnTo>
                  <a:pt x="85831" y="205782"/>
                </a:lnTo>
                <a:lnTo>
                  <a:pt x="105449" y="172969"/>
                </a:lnTo>
                <a:lnTo>
                  <a:pt x="131765" y="143018"/>
                </a:lnTo>
                <a:lnTo>
                  <a:pt x="164115" y="116395"/>
                </a:lnTo>
                <a:lnTo>
                  <a:pt x="201838" y="93567"/>
                </a:lnTo>
                <a:lnTo>
                  <a:pt x="244270" y="75000"/>
                </a:lnTo>
                <a:lnTo>
                  <a:pt x="290748" y="61161"/>
                </a:lnTo>
                <a:lnTo>
                  <a:pt x="340610" y="52515"/>
                </a:lnTo>
                <a:lnTo>
                  <a:pt x="393192" y="49530"/>
                </a:lnTo>
                <a:lnTo>
                  <a:pt x="419672" y="50286"/>
                </a:lnTo>
                <a:lnTo>
                  <a:pt x="470791" y="56159"/>
                </a:lnTo>
                <a:lnTo>
                  <a:pt x="518898" y="67460"/>
                </a:lnTo>
                <a:lnTo>
                  <a:pt x="563323" y="83722"/>
                </a:lnTo>
                <a:lnTo>
                  <a:pt x="603401" y="104478"/>
                </a:lnTo>
                <a:lnTo>
                  <a:pt x="638463" y="129261"/>
                </a:lnTo>
                <a:lnTo>
                  <a:pt x="667843" y="157606"/>
                </a:lnTo>
                <a:lnTo>
                  <a:pt x="690872" y="189047"/>
                </a:lnTo>
                <a:lnTo>
                  <a:pt x="712047" y="240991"/>
                </a:lnTo>
                <a:lnTo>
                  <a:pt x="716280" y="278130"/>
                </a:lnTo>
                <a:lnTo>
                  <a:pt x="716280" y="435168"/>
                </a:lnTo>
                <a:lnTo>
                  <a:pt x="726749" y="424224"/>
                </a:lnTo>
                <a:lnTo>
                  <a:pt x="754737" y="386083"/>
                </a:lnTo>
                <a:lnTo>
                  <a:pt x="774198" y="344776"/>
                </a:lnTo>
                <a:lnTo>
                  <a:pt x="784318" y="300875"/>
                </a:lnTo>
                <a:lnTo>
                  <a:pt x="785622" y="278130"/>
                </a:lnTo>
                <a:close/>
              </a:path>
              <a:path w="786129" h="555625">
                <a:moveTo>
                  <a:pt x="716280" y="435168"/>
                </a:moveTo>
                <a:lnTo>
                  <a:pt x="716280" y="278130"/>
                </a:lnTo>
                <a:lnTo>
                  <a:pt x="715208" y="296808"/>
                </a:lnTo>
                <a:lnTo>
                  <a:pt x="712047" y="315083"/>
                </a:lnTo>
                <a:lnTo>
                  <a:pt x="690872" y="366891"/>
                </a:lnTo>
                <a:lnTo>
                  <a:pt x="667843" y="398315"/>
                </a:lnTo>
                <a:lnTo>
                  <a:pt x="638463" y="426687"/>
                </a:lnTo>
                <a:lnTo>
                  <a:pt x="603401" y="451527"/>
                </a:lnTo>
                <a:lnTo>
                  <a:pt x="563323" y="472355"/>
                </a:lnTo>
                <a:lnTo>
                  <a:pt x="518898" y="488692"/>
                </a:lnTo>
                <a:lnTo>
                  <a:pt x="470791" y="500056"/>
                </a:lnTo>
                <a:lnTo>
                  <a:pt x="419672" y="505968"/>
                </a:lnTo>
                <a:lnTo>
                  <a:pt x="393192" y="506730"/>
                </a:lnTo>
                <a:lnTo>
                  <a:pt x="366602" y="505968"/>
                </a:lnTo>
                <a:lnTo>
                  <a:pt x="315297" y="500056"/>
                </a:lnTo>
                <a:lnTo>
                  <a:pt x="267045" y="488692"/>
                </a:lnTo>
                <a:lnTo>
                  <a:pt x="222507" y="472355"/>
                </a:lnTo>
                <a:lnTo>
                  <a:pt x="182347" y="451527"/>
                </a:lnTo>
                <a:lnTo>
                  <a:pt x="147227" y="426687"/>
                </a:lnTo>
                <a:lnTo>
                  <a:pt x="117811" y="398315"/>
                </a:lnTo>
                <a:lnTo>
                  <a:pt x="94761" y="366891"/>
                </a:lnTo>
                <a:lnTo>
                  <a:pt x="73574" y="315083"/>
                </a:lnTo>
                <a:lnTo>
                  <a:pt x="69342" y="278130"/>
                </a:lnTo>
                <a:lnTo>
                  <a:pt x="69342" y="435124"/>
                </a:lnTo>
                <a:lnTo>
                  <a:pt x="115157" y="474249"/>
                </a:lnTo>
                <a:lnTo>
                  <a:pt x="160970" y="501975"/>
                </a:lnTo>
                <a:lnTo>
                  <a:pt x="212490" y="524534"/>
                </a:lnTo>
                <a:lnTo>
                  <a:pt x="268906" y="541355"/>
                </a:lnTo>
                <a:lnTo>
                  <a:pt x="329410" y="551867"/>
                </a:lnTo>
                <a:lnTo>
                  <a:pt x="393192" y="555498"/>
                </a:lnTo>
                <a:lnTo>
                  <a:pt x="425333" y="554578"/>
                </a:lnTo>
                <a:lnTo>
                  <a:pt x="487391" y="547435"/>
                </a:lnTo>
                <a:lnTo>
                  <a:pt x="545806" y="533697"/>
                </a:lnTo>
                <a:lnTo>
                  <a:pt x="599763" y="513936"/>
                </a:lnTo>
                <a:lnTo>
                  <a:pt x="648448" y="488722"/>
                </a:lnTo>
                <a:lnTo>
                  <a:pt x="691048" y="458628"/>
                </a:lnTo>
                <a:lnTo>
                  <a:pt x="709812" y="441929"/>
                </a:lnTo>
                <a:lnTo>
                  <a:pt x="716280" y="435168"/>
                </a:lnTo>
                <a:close/>
              </a:path>
            </a:pathLst>
          </a:custGeom>
          <a:solidFill>
            <a:srgbClr val="B90000"/>
          </a:solidFill>
        </p:spPr>
        <p:txBody>
          <a:bodyPr wrap="square" lIns="0" tIns="0" rIns="0" bIns="0" rtlCol="0"/>
          <a:lstStyle/>
          <a:p>
            <a:endParaRPr/>
          </a:p>
        </p:txBody>
      </p:sp>
      <p:sp>
        <p:nvSpPr>
          <p:cNvPr id="23" name="object 23"/>
          <p:cNvSpPr/>
          <p:nvPr/>
        </p:nvSpPr>
        <p:spPr>
          <a:xfrm>
            <a:off x="8804033" y="4833365"/>
            <a:ext cx="656590" cy="466090"/>
          </a:xfrm>
          <a:custGeom>
            <a:avLst/>
            <a:gdLst/>
            <a:ahLst/>
            <a:cxnLst/>
            <a:rect l="l" t="t" r="r" b="b"/>
            <a:pathLst>
              <a:path w="656590" h="466089">
                <a:moveTo>
                  <a:pt x="656082" y="233172"/>
                </a:moveTo>
                <a:lnTo>
                  <a:pt x="646538" y="177137"/>
                </a:lnTo>
                <a:lnTo>
                  <a:pt x="630281" y="142410"/>
                </a:lnTo>
                <a:lnTo>
                  <a:pt x="606903" y="110346"/>
                </a:lnTo>
                <a:lnTo>
                  <a:pt x="577085" y="81425"/>
                </a:lnTo>
                <a:lnTo>
                  <a:pt x="541509" y="56128"/>
                </a:lnTo>
                <a:lnTo>
                  <a:pt x="500856" y="34934"/>
                </a:lnTo>
                <a:lnTo>
                  <a:pt x="455806" y="18323"/>
                </a:lnTo>
                <a:lnTo>
                  <a:pt x="407042" y="6776"/>
                </a:lnTo>
                <a:lnTo>
                  <a:pt x="355245" y="772"/>
                </a:lnTo>
                <a:lnTo>
                  <a:pt x="328422" y="0"/>
                </a:lnTo>
                <a:lnTo>
                  <a:pt x="301489" y="772"/>
                </a:lnTo>
                <a:lnTo>
                  <a:pt x="249506" y="6776"/>
                </a:lnTo>
                <a:lnTo>
                  <a:pt x="200596" y="18323"/>
                </a:lnTo>
                <a:lnTo>
                  <a:pt x="155435" y="34934"/>
                </a:lnTo>
                <a:lnTo>
                  <a:pt x="114699" y="56128"/>
                </a:lnTo>
                <a:lnTo>
                  <a:pt x="79065" y="81425"/>
                </a:lnTo>
                <a:lnTo>
                  <a:pt x="49211" y="110346"/>
                </a:lnTo>
                <a:lnTo>
                  <a:pt x="25812" y="142410"/>
                </a:lnTo>
                <a:lnTo>
                  <a:pt x="9546" y="177137"/>
                </a:lnTo>
                <a:lnTo>
                  <a:pt x="0" y="233172"/>
                </a:lnTo>
                <a:lnTo>
                  <a:pt x="1088" y="252187"/>
                </a:lnTo>
                <a:lnTo>
                  <a:pt x="16745" y="306500"/>
                </a:lnTo>
                <a:lnTo>
                  <a:pt x="36662" y="339827"/>
                </a:lnTo>
                <a:lnTo>
                  <a:pt x="63374" y="370283"/>
                </a:lnTo>
                <a:lnTo>
                  <a:pt x="96202" y="397383"/>
                </a:lnTo>
                <a:lnTo>
                  <a:pt x="134471" y="420642"/>
                </a:lnTo>
                <a:lnTo>
                  <a:pt x="177504" y="439576"/>
                </a:lnTo>
                <a:lnTo>
                  <a:pt x="224625" y="453700"/>
                </a:lnTo>
                <a:lnTo>
                  <a:pt x="275156" y="462530"/>
                </a:lnTo>
                <a:lnTo>
                  <a:pt x="328422" y="465581"/>
                </a:lnTo>
                <a:lnTo>
                  <a:pt x="355245" y="464809"/>
                </a:lnTo>
                <a:lnTo>
                  <a:pt x="407042" y="458808"/>
                </a:lnTo>
                <a:lnTo>
                  <a:pt x="455806" y="447270"/>
                </a:lnTo>
                <a:lnTo>
                  <a:pt x="500856" y="430680"/>
                </a:lnTo>
                <a:lnTo>
                  <a:pt x="541509" y="409522"/>
                </a:lnTo>
                <a:lnTo>
                  <a:pt x="577085" y="384282"/>
                </a:lnTo>
                <a:lnTo>
                  <a:pt x="606903" y="355444"/>
                </a:lnTo>
                <a:lnTo>
                  <a:pt x="630281" y="323492"/>
                </a:lnTo>
                <a:lnTo>
                  <a:pt x="646538" y="288912"/>
                </a:lnTo>
                <a:lnTo>
                  <a:pt x="656082" y="233172"/>
                </a:lnTo>
                <a:close/>
              </a:path>
            </a:pathLst>
          </a:custGeom>
          <a:solidFill>
            <a:srgbClr val="FFFF66"/>
          </a:solidFill>
        </p:spPr>
        <p:txBody>
          <a:bodyPr wrap="square" lIns="0" tIns="0" rIns="0" bIns="0" rtlCol="0"/>
          <a:lstStyle/>
          <a:p>
            <a:endParaRPr/>
          </a:p>
        </p:txBody>
      </p:sp>
      <p:sp>
        <p:nvSpPr>
          <p:cNvPr id="24" name="object 24"/>
          <p:cNvSpPr/>
          <p:nvPr/>
        </p:nvSpPr>
        <p:spPr>
          <a:xfrm>
            <a:off x="8804033" y="4833365"/>
            <a:ext cx="656590" cy="466090"/>
          </a:xfrm>
          <a:custGeom>
            <a:avLst/>
            <a:gdLst/>
            <a:ahLst/>
            <a:cxnLst/>
            <a:rect l="l" t="t" r="r" b="b"/>
            <a:pathLst>
              <a:path w="656590" h="466089">
                <a:moveTo>
                  <a:pt x="328422" y="0"/>
                </a:moveTo>
                <a:lnTo>
                  <a:pt x="275156" y="3051"/>
                </a:lnTo>
                <a:lnTo>
                  <a:pt x="224625" y="11887"/>
                </a:lnTo>
                <a:lnTo>
                  <a:pt x="177504" y="26026"/>
                </a:lnTo>
                <a:lnTo>
                  <a:pt x="134471" y="44988"/>
                </a:lnTo>
                <a:lnTo>
                  <a:pt x="96202" y="68294"/>
                </a:lnTo>
                <a:lnTo>
                  <a:pt x="63374" y="95463"/>
                </a:lnTo>
                <a:lnTo>
                  <a:pt x="36662" y="126015"/>
                </a:lnTo>
                <a:lnTo>
                  <a:pt x="16745" y="159471"/>
                </a:lnTo>
                <a:lnTo>
                  <a:pt x="1088" y="214048"/>
                </a:lnTo>
                <a:lnTo>
                  <a:pt x="0" y="233172"/>
                </a:lnTo>
                <a:lnTo>
                  <a:pt x="1088" y="252187"/>
                </a:lnTo>
                <a:lnTo>
                  <a:pt x="16745" y="306500"/>
                </a:lnTo>
                <a:lnTo>
                  <a:pt x="36662" y="339827"/>
                </a:lnTo>
                <a:lnTo>
                  <a:pt x="63374" y="370283"/>
                </a:lnTo>
                <a:lnTo>
                  <a:pt x="96202" y="397383"/>
                </a:lnTo>
                <a:lnTo>
                  <a:pt x="134471" y="420642"/>
                </a:lnTo>
                <a:lnTo>
                  <a:pt x="177504" y="439576"/>
                </a:lnTo>
                <a:lnTo>
                  <a:pt x="224625" y="453700"/>
                </a:lnTo>
                <a:lnTo>
                  <a:pt x="275156" y="462530"/>
                </a:lnTo>
                <a:lnTo>
                  <a:pt x="328422" y="465581"/>
                </a:lnTo>
                <a:lnTo>
                  <a:pt x="355245" y="464809"/>
                </a:lnTo>
                <a:lnTo>
                  <a:pt x="407042" y="458808"/>
                </a:lnTo>
                <a:lnTo>
                  <a:pt x="455806" y="447270"/>
                </a:lnTo>
                <a:lnTo>
                  <a:pt x="500856" y="430680"/>
                </a:lnTo>
                <a:lnTo>
                  <a:pt x="541509" y="409522"/>
                </a:lnTo>
                <a:lnTo>
                  <a:pt x="577085" y="384282"/>
                </a:lnTo>
                <a:lnTo>
                  <a:pt x="606903" y="355444"/>
                </a:lnTo>
                <a:lnTo>
                  <a:pt x="630281" y="323492"/>
                </a:lnTo>
                <a:lnTo>
                  <a:pt x="646538" y="288912"/>
                </a:lnTo>
                <a:lnTo>
                  <a:pt x="656082" y="233172"/>
                </a:lnTo>
                <a:lnTo>
                  <a:pt x="654993" y="214048"/>
                </a:lnTo>
                <a:lnTo>
                  <a:pt x="639342" y="159471"/>
                </a:lnTo>
                <a:lnTo>
                  <a:pt x="619439" y="126015"/>
                </a:lnTo>
                <a:lnTo>
                  <a:pt x="592756" y="95463"/>
                </a:lnTo>
                <a:lnTo>
                  <a:pt x="559974" y="68294"/>
                </a:lnTo>
                <a:lnTo>
                  <a:pt x="521774" y="44988"/>
                </a:lnTo>
                <a:lnTo>
                  <a:pt x="478838" y="26026"/>
                </a:lnTo>
                <a:lnTo>
                  <a:pt x="431846" y="11887"/>
                </a:lnTo>
                <a:lnTo>
                  <a:pt x="381480" y="3051"/>
                </a:lnTo>
                <a:lnTo>
                  <a:pt x="328422" y="0"/>
                </a:lnTo>
                <a:close/>
              </a:path>
            </a:pathLst>
          </a:custGeom>
          <a:ln w="28575">
            <a:solidFill>
              <a:srgbClr val="FFFFFF"/>
            </a:solidFill>
          </a:ln>
        </p:spPr>
        <p:txBody>
          <a:bodyPr wrap="square" lIns="0" tIns="0" rIns="0" bIns="0" rtlCol="0"/>
          <a:lstStyle/>
          <a:p>
            <a:endParaRPr/>
          </a:p>
        </p:txBody>
      </p:sp>
      <p:sp>
        <p:nvSpPr>
          <p:cNvPr id="25" name="object 25"/>
          <p:cNvSpPr txBox="1"/>
          <p:nvPr/>
        </p:nvSpPr>
        <p:spPr>
          <a:xfrm>
            <a:off x="8888863" y="4940030"/>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命名</a:t>
            </a:r>
            <a:r>
              <a:rPr sz="1600" b="1" dirty="0">
                <a:solidFill>
                  <a:srgbClr val="3333CC"/>
                </a:solidFill>
                <a:latin typeface="Arial"/>
                <a:cs typeface="Arial"/>
              </a:rPr>
              <a:t>?</a:t>
            </a:r>
            <a:endParaRPr sz="1600">
              <a:latin typeface="Arial"/>
              <a:cs typeface="Arial"/>
            </a:endParaRPr>
          </a:p>
        </p:txBody>
      </p:sp>
      <p:sp>
        <p:nvSpPr>
          <p:cNvPr id="26" name="object 26"/>
          <p:cNvSpPr txBox="1"/>
          <p:nvPr/>
        </p:nvSpPr>
        <p:spPr>
          <a:xfrm>
            <a:off x="7189603" y="4998704"/>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连接</a:t>
            </a:r>
            <a:r>
              <a:rPr sz="1600" b="1" dirty="0">
                <a:solidFill>
                  <a:srgbClr val="3333CC"/>
                </a:solidFill>
                <a:latin typeface="Arial"/>
                <a:cs typeface="Arial"/>
              </a:rPr>
              <a:t>?</a:t>
            </a:r>
            <a:endParaRPr sz="1600" dirty="0">
              <a:latin typeface="Arial"/>
              <a:cs typeface="Arial"/>
            </a:endParaRPr>
          </a:p>
        </p:txBody>
      </p:sp>
      <p:sp>
        <p:nvSpPr>
          <p:cNvPr id="27" name="object 27"/>
          <p:cNvSpPr txBox="1"/>
          <p:nvPr/>
        </p:nvSpPr>
        <p:spPr>
          <a:xfrm>
            <a:off x="5099437" y="2622026"/>
            <a:ext cx="963294" cy="231140"/>
          </a:xfrm>
          <a:prstGeom prst="rect">
            <a:avLst/>
          </a:prstGeom>
        </p:spPr>
        <p:txBody>
          <a:bodyPr vert="horz" wrap="square" lIns="0" tIns="0" rIns="0" bIns="0" rtlCol="0">
            <a:spAutoFit/>
          </a:bodyPr>
          <a:lstStyle/>
          <a:p>
            <a:pPr marL="12700">
              <a:lnSpc>
                <a:spcPct val="100000"/>
              </a:lnSpc>
            </a:pPr>
            <a:r>
              <a:rPr sz="1600" b="1" spc="-5" dirty="0">
                <a:solidFill>
                  <a:srgbClr val="3333CC"/>
                </a:solidFill>
                <a:latin typeface="微软雅黑"/>
                <a:cs typeface="微软雅黑"/>
              </a:rPr>
              <a:t>联系名称</a:t>
            </a:r>
            <a:r>
              <a:rPr sz="1600" b="1" dirty="0">
                <a:solidFill>
                  <a:srgbClr val="3333CC"/>
                </a:solidFill>
                <a:latin typeface="Arial"/>
                <a:cs typeface="Arial"/>
              </a:rPr>
              <a:t>?</a:t>
            </a:r>
            <a:endParaRPr sz="1600" dirty="0">
              <a:latin typeface="Arial"/>
              <a:cs typeface="Arial"/>
            </a:endParaRPr>
          </a:p>
        </p:txBody>
      </p:sp>
      <p:sp>
        <p:nvSpPr>
          <p:cNvPr id="30" name="标题 6">
            <a:extLst>
              <a:ext uri="{FF2B5EF4-FFF2-40B4-BE49-F238E27FC236}">
                <a16:creationId xmlns:a16="http://schemas.microsoft.com/office/drawing/2014/main" id="{41376C5F-FE10-47B7-B4BE-2785CBDEC86E}"/>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P spid="23" grpId="0" animBg="1"/>
      <p:bldP spid="24" grpId="0" animBg="1"/>
      <p:bldP spid="25" grpId="0"/>
      <p:bldP spid="26" grpId="0"/>
      <p:bldP spid="2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70417" y="1566481"/>
            <a:ext cx="7629334" cy="552945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119761" y="1322282"/>
            <a:ext cx="735965" cy="524510"/>
          </a:xfrm>
          <a:prstGeom prst="rect">
            <a:avLst/>
          </a:prstGeom>
        </p:spPr>
        <p:txBody>
          <a:bodyPr vert="horz" wrap="square" lIns="0" tIns="0" rIns="0" bIns="0" rtlCol="0">
            <a:spAutoFit/>
          </a:bodyPr>
          <a:lstStyle/>
          <a:p>
            <a:pPr marL="36195" algn="ctr">
              <a:lnSpc>
                <a:spcPct val="100000"/>
              </a:lnSpc>
            </a:pPr>
            <a:r>
              <a:rPr sz="1600" b="1" dirty="0">
                <a:latin typeface="微软雅黑"/>
                <a:cs typeface="微软雅黑"/>
              </a:rPr>
              <a:t>客户</a:t>
            </a:r>
            <a:endParaRPr sz="1600">
              <a:latin typeface="微软雅黑"/>
              <a:cs typeface="微软雅黑"/>
            </a:endParaRPr>
          </a:p>
          <a:p>
            <a:pPr algn="ctr">
              <a:lnSpc>
                <a:spcPct val="100000"/>
              </a:lnSpc>
              <a:spcBef>
                <a:spcPts val="645"/>
              </a:spcBef>
            </a:pPr>
            <a:r>
              <a:rPr sz="1400" b="1" spc="-5" dirty="0">
                <a:latin typeface="微软雅黑"/>
                <a:cs typeface="微软雅黑"/>
              </a:rPr>
              <a:t>客户代码</a:t>
            </a:r>
            <a:endParaRPr sz="1400">
              <a:latin typeface="微软雅黑"/>
              <a:cs typeface="微软雅黑"/>
            </a:endParaRPr>
          </a:p>
        </p:txBody>
      </p:sp>
      <p:sp>
        <p:nvSpPr>
          <p:cNvPr id="5" name="object 5"/>
          <p:cNvSpPr/>
          <p:nvPr/>
        </p:nvSpPr>
        <p:spPr>
          <a:xfrm>
            <a:off x="1385963" y="3417570"/>
            <a:ext cx="1714500" cy="1440180"/>
          </a:xfrm>
          <a:custGeom>
            <a:avLst/>
            <a:gdLst/>
            <a:ahLst/>
            <a:cxnLst/>
            <a:rect l="l" t="t" r="r" b="b"/>
            <a:pathLst>
              <a:path w="1714500" h="1440179">
                <a:moveTo>
                  <a:pt x="240030"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30" y="1440180"/>
                </a:lnTo>
                <a:lnTo>
                  <a:pt x="1474470" y="1440180"/>
                </a:lnTo>
                <a:lnTo>
                  <a:pt x="1513409" y="1437039"/>
                </a:lnTo>
                <a:lnTo>
                  <a:pt x="1567910" y="1421320"/>
                </a:lnTo>
                <a:lnTo>
                  <a:pt x="1616238" y="1393874"/>
                </a:lnTo>
                <a:lnTo>
                  <a:pt x="1656728" y="1356368"/>
                </a:lnTo>
                <a:lnTo>
                  <a:pt x="1687712" y="1310467"/>
                </a:lnTo>
                <a:lnTo>
                  <a:pt x="1707525" y="1257839"/>
                </a:lnTo>
                <a:lnTo>
                  <a:pt x="1713704" y="1219839"/>
                </a:lnTo>
                <a:lnTo>
                  <a:pt x="1714500" y="1200149"/>
                </a:lnTo>
                <a:lnTo>
                  <a:pt x="1714500" y="240029"/>
                </a:lnTo>
                <a:lnTo>
                  <a:pt x="1711359" y="201090"/>
                </a:lnTo>
                <a:lnTo>
                  <a:pt x="1695640" y="146589"/>
                </a:lnTo>
                <a:lnTo>
                  <a:pt x="1668194" y="98261"/>
                </a:lnTo>
                <a:lnTo>
                  <a:pt x="1630688" y="57771"/>
                </a:lnTo>
                <a:lnTo>
                  <a:pt x="1584787" y="26787"/>
                </a:lnTo>
                <a:lnTo>
                  <a:pt x="1532159" y="6974"/>
                </a:lnTo>
                <a:lnTo>
                  <a:pt x="1494159" y="795"/>
                </a:lnTo>
                <a:lnTo>
                  <a:pt x="1474470" y="0"/>
                </a:lnTo>
                <a:lnTo>
                  <a:pt x="24003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1385963" y="4138421"/>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7" name="object 7"/>
          <p:cNvSpPr txBox="1"/>
          <p:nvPr/>
        </p:nvSpPr>
        <p:spPr>
          <a:xfrm>
            <a:off x="1678059" y="3122126"/>
            <a:ext cx="1099820" cy="774065"/>
          </a:xfrm>
          <a:prstGeom prst="rect">
            <a:avLst/>
          </a:prstGeom>
        </p:spPr>
        <p:txBody>
          <a:bodyPr vert="horz" wrap="square" lIns="0" tIns="0" rIns="0" bIns="0" rtlCol="0">
            <a:spAutoFit/>
          </a:bodyPr>
          <a:lstStyle/>
          <a:p>
            <a:pPr marL="12700" indent="149225">
              <a:lnSpc>
                <a:spcPct val="100000"/>
              </a:lnSpc>
            </a:pPr>
            <a:r>
              <a:rPr sz="1600" b="1" spc="-5" dirty="0">
                <a:latin typeface="微软雅黑"/>
                <a:cs typeface="微软雅黑"/>
              </a:rPr>
              <a:t>客户需求</a:t>
            </a:r>
            <a:endParaRPr sz="1600">
              <a:latin typeface="微软雅黑"/>
              <a:cs typeface="微软雅黑"/>
            </a:endParaRPr>
          </a:p>
          <a:p>
            <a:pPr marL="12700" marR="5080" indent="92075">
              <a:lnSpc>
                <a:spcPct val="100000"/>
              </a:lnSpc>
              <a:spcBef>
                <a:spcPts val="935"/>
              </a:spcBef>
            </a:pPr>
            <a:r>
              <a:rPr sz="1400" b="1" spc="-5" dirty="0">
                <a:latin typeface="微软雅黑"/>
                <a:cs typeface="微软雅黑"/>
              </a:rPr>
              <a:t>客户需求号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8" name="object 8"/>
          <p:cNvSpPr/>
          <p:nvPr/>
        </p:nvSpPr>
        <p:spPr>
          <a:xfrm>
            <a:off x="3906659" y="3417570"/>
            <a:ext cx="1714500" cy="1440180"/>
          </a:xfrm>
          <a:custGeom>
            <a:avLst/>
            <a:gdLst/>
            <a:ahLst/>
            <a:cxnLst/>
            <a:rect l="l" t="t" r="r" b="b"/>
            <a:pathLst>
              <a:path w="1714500" h="1440179">
                <a:moveTo>
                  <a:pt x="240029"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29" y="1440180"/>
                </a:lnTo>
                <a:lnTo>
                  <a:pt x="1474469" y="1440180"/>
                </a:lnTo>
                <a:lnTo>
                  <a:pt x="1513409" y="1437039"/>
                </a:lnTo>
                <a:lnTo>
                  <a:pt x="1567910" y="1421320"/>
                </a:lnTo>
                <a:lnTo>
                  <a:pt x="1616238" y="1393874"/>
                </a:lnTo>
                <a:lnTo>
                  <a:pt x="1656728" y="1356368"/>
                </a:lnTo>
                <a:lnTo>
                  <a:pt x="1687712" y="1310467"/>
                </a:lnTo>
                <a:lnTo>
                  <a:pt x="1707525" y="1257839"/>
                </a:lnTo>
                <a:lnTo>
                  <a:pt x="1713704" y="1219839"/>
                </a:lnTo>
                <a:lnTo>
                  <a:pt x="1714499" y="1200149"/>
                </a:lnTo>
                <a:lnTo>
                  <a:pt x="1714499" y="240029"/>
                </a:lnTo>
                <a:lnTo>
                  <a:pt x="1711359" y="201090"/>
                </a:lnTo>
                <a:lnTo>
                  <a:pt x="1695640" y="146589"/>
                </a:lnTo>
                <a:lnTo>
                  <a:pt x="1668194" y="98261"/>
                </a:lnTo>
                <a:lnTo>
                  <a:pt x="1630688" y="57771"/>
                </a:lnTo>
                <a:lnTo>
                  <a:pt x="1584787" y="26787"/>
                </a:lnTo>
                <a:lnTo>
                  <a:pt x="1532159" y="6974"/>
                </a:lnTo>
                <a:lnTo>
                  <a:pt x="1494159" y="795"/>
                </a:lnTo>
                <a:lnTo>
                  <a:pt x="1474469" y="0"/>
                </a:lnTo>
                <a:lnTo>
                  <a:pt x="240029" y="0"/>
                </a:lnTo>
                <a:close/>
              </a:path>
            </a:pathLst>
          </a:custGeom>
          <a:ln w="9525">
            <a:solidFill>
              <a:srgbClr val="000000"/>
            </a:solidFill>
          </a:ln>
        </p:spPr>
        <p:txBody>
          <a:bodyPr wrap="square" lIns="0" tIns="0" rIns="0" bIns="0" rtlCol="0"/>
          <a:lstStyle/>
          <a:p>
            <a:endParaRPr/>
          </a:p>
        </p:txBody>
      </p:sp>
      <p:sp>
        <p:nvSpPr>
          <p:cNvPr id="9" name="object 9"/>
          <p:cNvSpPr/>
          <p:nvPr/>
        </p:nvSpPr>
        <p:spPr>
          <a:xfrm>
            <a:off x="3906659" y="4138421"/>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0" name="object 10"/>
          <p:cNvSpPr txBox="1"/>
          <p:nvPr/>
        </p:nvSpPr>
        <p:spPr>
          <a:xfrm>
            <a:off x="4148461" y="3122126"/>
            <a:ext cx="1245870" cy="77406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客户已购产品</a:t>
            </a:r>
            <a:endParaRPr sz="1600">
              <a:latin typeface="微软雅黑"/>
              <a:cs typeface="微软雅黑"/>
            </a:endParaRPr>
          </a:p>
          <a:p>
            <a:pPr marL="62865" marR="100330" indent="-1270" algn="ctr">
              <a:lnSpc>
                <a:spcPct val="100000"/>
              </a:lnSpc>
              <a:spcBef>
                <a:spcPts val="935"/>
              </a:spcBef>
            </a:pPr>
            <a:r>
              <a:rPr sz="1400" b="1" spc="-5" dirty="0">
                <a:latin typeface="微软雅黑"/>
                <a:cs typeface="微软雅黑"/>
              </a:rPr>
              <a:t>产品编号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1" name="object 11"/>
          <p:cNvSpPr txBox="1"/>
          <p:nvPr/>
        </p:nvSpPr>
        <p:spPr>
          <a:xfrm>
            <a:off x="2901831" y="5356310"/>
            <a:ext cx="1099820" cy="773430"/>
          </a:xfrm>
          <a:prstGeom prst="rect">
            <a:avLst/>
          </a:prstGeom>
        </p:spPr>
        <p:txBody>
          <a:bodyPr vert="horz" wrap="square" lIns="0" tIns="0" rIns="0" bIns="0" rtlCol="0">
            <a:spAutoFit/>
          </a:bodyPr>
          <a:lstStyle/>
          <a:p>
            <a:pPr marL="12700" indent="153670">
              <a:lnSpc>
                <a:spcPct val="100000"/>
              </a:lnSpc>
            </a:pPr>
            <a:r>
              <a:rPr sz="1600" b="1" spc="-5" dirty="0">
                <a:latin typeface="微软雅黑"/>
                <a:cs typeface="微软雅黑"/>
              </a:rPr>
              <a:t>客户项目</a:t>
            </a:r>
            <a:endParaRPr sz="1600">
              <a:latin typeface="微软雅黑"/>
              <a:cs typeface="微软雅黑"/>
            </a:endParaRPr>
          </a:p>
          <a:p>
            <a:pPr marL="12700" marR="5080" indent="92075">
              <a:lnSpc>
                <a:spcPct val="100000"/>
              </a:lnSpc>
              <a:spcBef>
                <a:spcPts val="930"/>
              </a:spcBef>
            </a:pPr>
            <a:r>
              <a:rPr sz="1400" b="1" spc="-5" dirty="0">
                <a:latin typeface="微软雅黑"/>
                <a:cs typeface="微软雅黑"/>
              </a:rPr>
              <a:t>客户项目号 客户代码</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2" name="object 12"/>
          <p:cNvSpPr txBox="1"/>
          <p:nvPr/>
        </p:nvSpPr>
        <p:spPr>
          <a:xfrm>
            <a:off x="6891655" y="3051260"/>
            <a:ext cx="922019" cy="773430"/>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合同条目</a:t>
            </a:r>
            <a:endParaRPr sz="1600">
              <a:latin typeface="微软雅黑"/>
              <a:cs typeface="微软雅黑"/>
            </a:endParaRPr>
          </a:p>
          <a:p>
            <a:pPr marL="12065" marR="5080" indent="-1905" algn="ctr">
              <a:lnSpc>
                <a:spcPct val="100000"/>
              </a:lnSpc>
              <a:spcBef>
                <a:spcPts val="930"/>
              </a:spcBef>
            </a:pPr>
            <a:r>
              <a:rPr sz="1400" b="1" spc="-5" dirty="0">
                <a:latin typeface="微软雅黑"/>
                <a:cs typeface="微软雅黑"/>
              </a:rPr>
              <a:t>合同条目号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3" name="object 13"/>
          <p:cNvSpPr/>
          <p:nvPr/>
        </p:nvSpPr>
        <p:spPr>
          <a:xfrm>
            <a:off x="5346839" y="5650991"/>
            <a:ext cx="1714500" cy="1440180"/>
          </a:xfrm>
          <a:custGeom>
            <a:avLst/>
            <a:gdLst/>
            <a:ahLst/>
            <a:cxnLst/>
            <a:rect l="l" t="t" r="r" b="b"/>
            <a:pathLst>
              <a:path w="1714500" h="1440179">
                <a:moveTo>
                  <a:pt x="240029" y="0"/>
                </a:moveTo>
                <a:lnTo>
                  <a:pt x="201090" y="3140"/>
                </a:lnTo>
                <a:lnTo>
                  <a:pt x="146589" y="18859"/>
                </a:lnTo>
                <a:lnTo>
                  <a:pt x="98261" y="46305"/>
                </a:lnTo>
                <a:lnTo>
                  <a:pt x="57771" y="83811"/>
                </a:lnTo>
                <a:lnTo>
                  <a:pt x="26787" y="129712"/>
                </a:lnTo>
                <a:lnTo>
                  <a:pt x="6974" y="182340"/>
                </a:lnTo>
                <a:lnTo>
                  <a:pt x="795" y="220340"/>
                </a:lnTo>
                <a:lnTo>
                  <a:pt x="0" y="240029"/>
                </a:lnTo>
                <a:lnTo>
                  <a:pt x="0" y="1200150"/>
                </a:lnTo>
                <a:lnTo>
                  <a:pt x="3140" y="1239089"/>
                </a:lnTo>
                <a:lnTo>
                  <a:pt x="18859" y="1293590"/>
                </a:lnTo>
                <a:lnTo>
                  <a:pt x="46305" y="1341918"/>
                </a:lnTo>
                <a:lnTo>
                  <a:pt x="83811" y="1382408"/>
                </a:lnTo>
                <a:lnTo>
                  <a:pt x="129712" y="1413392"/>
                </a:lnTo>
                <a:lnTo>
                  <a:pt x="182340" y="1433205"/>
                </a:lnTo>
                <a:lnTo>
                  <a:pt x="220340" y="1439384"/>
                </a:lnTo>
                <a:lnTo>
                  <a:pt x="240029" y="1440180"/>
                </a:lnTo>
                <a:lnTo>
                  <a:pt x="1474469" y="1440180"/>
                </a:lnTo>
                <a:lnTo>
                  <a:pt x="1513409" y="1437039"/>
                </a:lnTo>
                <a:lnTo>
                  <a:pt x="1567910" y="1421320"/>
                </a:lnTo>
                <a:lnTo>
                  <a:pt x="1616238" y="1393874"/>
                </a:lnTo>
                <a:lnTo>
                  <a:pt x="1656728" y="1356368"/>
                </a:lnTo>
                <a:lnTo>
                  <a:pt x="1687712" y="1310467"/>
                </a:lnTo>
                <a:lnTo>
                  <a:pt x="1707525" y="1257839"/>
                </a:lnTo>
                <a:lnTo>
                  <a:pt x="1713704" y="1219839"/>
                </a:lnTo>
                <a:lnTo>
                  <a:pt x="1714499" y="1200149"/>
                </a:lnTo>
                <a:lnTo>
                  <a:pt x="1714499" y="240029"/>
                </a:lnTo>
                <a:lnTo>
                  <a:pt x="1711359" y="201090"/>
                </a:lnTo>
                <a:lnTo>
                  <a:pt x="1695640" y="146589"/>
                </a:lnTo>
                <a:lnTo>
                  <a:pt x="1668194" y="98261"/>
                </a:lnTo>
                <a:lnTo>
                  <a:pt x="1630688" y="57771"/>
                </a:lnTo>
                <a:lnTo>
                  <a:pt x="1584787" y="26787"/>
                </a:lnTo>
                <a:lnTo>
                  <a:pt x="1532159" y="6974"/>
                </a:lnTo>
                <a:lnTo>
                  <a:pt x="1494159" y="795"/>
                </a:lnTo>
                <a:lnTo>
                  <a:pt x="1474469" y="0"/>
                </a:lnTo>
                <a:lnTo>
                  <a:pt x="240029" y="0"/>
                </a:lnTo>
                <a:close/>
              </a:path>
            </a:pathLst>
          </a:custGeom>
          <a:ln w="9525">
            <a:solidFill>
              <a:srgbClr val="000000"/>
            </a:solidFill>
          </a:ln>
        </p:spPr>
        <p:txBody>
          <a:bodyPr wrap="square" lIns="0" tIns="0" rIns="0" bIns="0" rtlCol="0"/>
          <a:lstStyle/>
          <a:p>
            <a:endParaRPr/>
          </a:p>
        </p:txBody>
      </p:sp>
      <p:sp>
        <p:nvSpPr>
          <p:cNvPr id="14" name="object 14"/>
          <p:cNvSpPr/>
          <p:nvPr/>
        </p:nvSpPr>
        <p:spPr>
          <a:xfrm>
            <a:off x="5346839" y="6371844"/>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5" name="object 15"/>
          <p:cNvSpPr txBox="1"/>
          <p:nvPr/>
        </p:nvSpPr>
        <p:spPr>
          <a:xfrm>
            <a:off x="6751453" y="1306280"/>
            <a:ext cx="1151890" cy="865505"/>
          </a:xfrm>
          <a:prstGeom prst="rect">
            <a:avLst/>
          </a:prstGeom>
        </p:spPr>
        <p:txBody>
          <a:bodyPr vert="horz" wrap="square" lIns="0" tIns="0" rIns="0" bIns="0" rtlCol="0">
            <a:spAutoFit/>
          </a:bodyPr>
          <a:lstStyle/>
          <a:p>
            <a:pPr algn="ctr">
              <a:lnSpc>
                <a:spcPct val="100000"/>
              </a:lnSpc>
            </a:pPr>
            <a:r>
              <a:rPr sz="1600" b="1" spc="-5" dirty="0">
                <a:latin typeface="微软雅黑"/>
                <a:cs typeface="微软雅黑"/>
              </a:rPr>
              <a:t>产品合同</a:t>
            </a:r>
            <a:endParaRPr sz="1600">
              <a:latin typeface="微软雅黑"/>
              <a:cs typeface="微软雅黑"/>
            </a:endParaRPr>
          </a:p>
          <a:p>
            <a:pPr marR="5080" algn="ctr">
              <a:lnSpc>
                <a:spcPct val="100000"/>
              </a:lnSpc>
              <a:spcBef>
                <a:spcPts val="640"/>
              </a:spcBef>
            </a:pPr>
            <a:r>
              <a:rPr sz="1400" b="1" spc="-5" dirty="0">
                <a:latin typeface="微软雅黑"/>
                <a:cs typeface="微软雅黑"/>
              </a:rPr>
              <a:t>合同号</a:t>
            </a:r>
            <a:endParaRPr sz="1400">
              <a:latin typeface="微软雅黑"/>
              <a:cs typeface="微软雅黑"/>
            </a:endParaRPr>
          </a:p>
          <a:p>
            <a:pPr algn="ctr">
              <a:lnSpc>
                <a:spcPct val="100000"/>
              </a:lnSpc>
              <a:spcBef>
                <a:spcPts val="1005"/>
              </a:spcBef>
            </a:pPr>
            <a:r>
              <a:rPr sz="1400" b="1" spc="-5" dirty="0">
                <a:latin typeface="微软雅黑"/>
                <a:cs typeface="微软雅黑"/>
              </a:rPr>
              <a:t>客户代码 </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6" name="object 16"/>
          <p:cNvSpPr txBox="1"/>
          <p:nvPr/>
        </p:nvSpPr>
        <p:spPr>
          <a:xfrm>
            <a:off x="5729613" y="5356310"/>
            <a:ext cx="922019" cy="773430"/>
          </a:xfrm>
          <a:prstGeom prst="rect">
            <a:avLst/>
          </a:prstGeom>
        </p:spPr>
        <p:txBody>
          <a:bodyPr vert="horz" wrap="square" lIns="0" tIns="0" rIns="0" bIns="0" rtlCol="0">
            <a:spAutoFit/>
          </a:bodyPr>
          <a:lstStyle/>
          <a:p>
            <a:pPr algn="ctr">
              <a:lnSpc>
                <a:spcPct val="100000"/>
              </a:lnSpc>
            </a:pPr>
            <a:r>
              <a:rPr sz="1600" b="1" spc="-5" dirty="0">
                <a:solidFill>
                  <a:srgbClr val="CC0000"/>
                </a:solidFill>
                <a:latin typeface="微软雅黑"/>
                <a:cs typeface="微软雅黑"/>
              </a:rPr>
              <a:t>合同执行</a:t>
            </a:r>
            <a:endParaRPr sz="1600">
              <a:latin typeface="微软雅黑"/>
              <a:cs typeface="微软雅黑"/>
            </a:endParaRPr>
          </a:p>
          <a:p>
            <a:pPr marL="12065" marR="5080" indent="-1905" algn="ctr">
              <a:lnSpc>
                <a:spcPct val="100000"/>
              </a:lnSpc>
              <a:spcBef>
                <a:spcPts val="930"/>
              </a:spcBef>
            </a:pPr>
            <a:r>
              <a:rPr sz="1400" b="1" spc="-5" dirty="0">
                <a:latin typeface="微软雅黑"/>
                <a:cs typeface="微软雅黑"/>
              </a:rPr>
              <a:t>日期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7" name="object 17"/>
          <p:cNvSpPr txBox="1"/>
          <p:nvPr/>
        </p:nvSpPr>
        <p:spPr>
          <a:xfrm>
            <a:off x="8263255" y="5356310"/>
            <a:ext cx="922019" cy="773430"/>
          </a:xfrm>
          <a:prstGeom prst="rect">
            <a:avLst/>
          </a:prstGeom>
        </p:spPr>
        <p:txBody>
          <a:bodyPr vert="horz" wrap="square" lIns="0" tIns="0" rIns="0" bIns="0" rtlCol="0">
            <a:spAutoFit/>
          </a:bodyPr>
          <a:lstStyle/>
          <a:p>
            <a:pPr algn="ctr">
              <a:lnSpc>
                <a:spcPct val="100000"/>
              </a:lnSpc>
            </a:pPr>
            <a:r>
              <a:rPr sz="1600" b="1" spc="-5" dirty="0">
                <a:solidFill>
                  <a:srgbClr val="CC0000"/>
                </a:solidFill>
                <a:latin typeface="微软雅黑"/>
                <a:cs typeface="微软雅黑"/>
              </a:rPr>
              <a:t>合同分解</a:t>
            </a:r>
            <a:endParaRPr sz="1600">
              <a:latin typeface="微软雅黑"/>
              <a:cs typeface="微软雅黑"/>
            </a:endParaRPr>
          </a:p>
          <a:p>
            <a:pPr marL="12065" marR="5080" indent="-1905" algn="ctr">
              <a:lnSpc>
                <a:spcPct val="100000"/>
              </a:lnSpc>
              <a:spcBef>
                <a:spcPts val="930"/>
              </a:spcBef>
            </a:pPr>
            <a:r>
              <a:rPr sz="1400" b="1" spc="-5" dirty="0">
                <a:latin typeface="微软雅黑"/>
                <a:cs typeface="微软雅黑"/>
              </a:rPr>
              <a:t>合同分解号 合同号</a:t>
            </a:r>
            <a:r>
              <a:rPr sz="1400" b="1" dirty="0">
                <a:latin typeface="微软雅黑"/>
                <a:cs typeface="微软雅黑"/>
              </a:rPr>
              <a:t>(F</a:t>
            </a:r>
            <a:r>
              <a:rPr sz="1400" b="1" spc="-5" dirty="0">
                <a:latin typeface="微软雅黑"/>
                <a:cs typeface="微软雅黑"/>
              </a:rPr>
              <a:t>K)</a:t>
            </a:r>
            <a:endParaRPr sz="1400">
              <a:latin typeface="微软雅黑"/>
              <a:cs typeface="微软雅黑"/>
            </a:endParaRPr>
          </a:p>
        </p:txBody>
      </p:sp>
      <p:sp>
        <p:nvSpPr>
          <p:cNvPr id="18" name="object 18"/>
          <p:cNvSpPr txBox="1"/>
          <p:nvPr/>
        </p:nvSpPr>
        <p:spPr>
          <a:xfrm>
            <a:off x="1581278" y="4201313"/>
            <a:ext cx="1329690"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客户项目号 </a:t>
            </a:r>
            <a:r>
              <a:rPr sz="1400" b="1" dirty="0">
                <a:solidFill>
                  <a:srgbClr val="CC0000"/>
                </a:solidFill>
                <a:latin typeface="微软雅黑"/>
                <a:cs typeface="微软雅黑"/>
              </a:rPr>
              <a:t>(</a:t>
            </a:r>
            <a:r>
              <a:rPr sz="1400" b="1" spc="-5" dirty="0">
                <a:solidFill>
                  <a:srgbClr val="CC0000"/>
                </a:solidFill>
                <a:latin typeface="微软雅黑"/>
                <a:cs typeface="微软雅黑"/>
              </a:rPr>
              <a:t>FK)</a:t>
            </a:r>
            <a:endParaRPr sz="1400">
              <a:latin typeface="微软雅黑"/>
              <a:cs typeface="微软雅黑"/>
            </a:endParaRPr>
          </a:p>
        </p:txBody>
      </p:sp>
      <p:sp>
        <p:nvSpPr>
          <p:cNvPr id="19" name="object 19"/>
          <p:cNvSpPr txBox="1"/>
          <p:nvPr/>
        </p:nvSpPr>
        <p:spPr>
          <a:xfrm>
            <a:off x="5486533" y="6488839"/>
            <a:ext cx="1329690"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合同分解号 </a:t>
            </a:r>
            <a:r>
              <a:rPr sz="1400" b="1" dirty="0">
                <a:solidFill>
                  <a:srgbClr val="CC0000"/>
                </a:solidFill>
                <a:latin typeface="微软雅黑"/>
                <a:cs typeface="微软雅黑"/>
              </a:rPr>
              <a:t>(</a:t>
            </a:r>
            <a:r>
              <a:rPr sz="1400" b="1" spc="-5" dirty="0">
                <a:solidFill>
                  <a:srgbClr val="CC0000"/>
                </a:solidFill>
                <a:latin typeface="微软雅黑"/>
                <a:cs typeface="微软雅黑"/>
              </a:rPr>
              <a:t>FK)</a:t>
            </a:r>
            <a:endParaRPr sz="1400">
              <a:latin typeface="微软雅黑"/>
              <a:cs typeface="微软雅黑"/>
            </a:endParaRPr>
          </a:p>
        </p:txBody>
      </p:sp>
      <p:sp>
        <p:nvSpPr>
          <p:cNvPr id="21" name="object 21"/>
          <p:cNvSpPr txBox="1"/>
          <p:nvPr/>
        </p:nvSpPr>
        <p:spPr>
          <a:xfrm>
            <a:off x="5001139" y="1651663"/>
            <a:ext cx="5530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签署…</a:t>
            </a:r>
            <a:endParaRPr sz="1400">
              <a:latin typeface="微软雅黑"/>
              <a:cs typeface="微软雅黑"/>
            </a:endParaRPr>
          </a:p>
        </p:txBody>
      </p:sp>
      <p:sp>
        <p:nvSpPr>
          <p:cNvPr id="22" name="object 22"/>
          <p:cNvSpPr txBox="1"/>
          <p:nvPr/>
        </p:nvSpPr>
        <p:spPr>
          <a:xfrm>
            <a:off x="4503548" y="2438813"/>
            <a:ext cx="5530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发生…</a:t>
            </a:r>
            <a:endParaRPr sz="1400">
              <a:latin typeface="微软雅黑"/>
              <a:cs typeface="微软雅黑"/>
            </a:endParaRPr>
          </a:p>
        </p:txBody>
      </p:sp>
      <p:sp>
        <p:nvSpPr>
          <p:cNvPr id="23" name="object 23"/>
          <p:cNvSpPr txBox="1"/>
          <p:nvPr/>
        </p:nvSpPr>
        <p:spPr>
          <a:xfrm>
            <a:off x="3656619" y="2620265"/>
            <a:ext cx="203200" cy="380365"/>
          </a:xfrm>
          <a:prstGeom prst="rect">
            <a:avLst/>
          </a:prstGeom>
        </p:spPr>
        <p:txBody>
          <a:bodyPr vert="eaVert" wrap="square" lIns="0" tIns="0" rIns="0" bIns="0" rtlCol="0">
            <a:spAutoFit/>
          </a:bodyPr>
          <a:lstStyle/>
          <a:p>
            <a:pPr marL="12700">
              <a:lnSpc>
                <a:spcPct val="100000"/>
              </a:lnSpc>
            </a:pPr>
            <a:r>
              <a:rPr sz="1400" b="1" spc="-5" dirty="0">
                <a:solidFill>
                  <a:srgbClr val="CC0000"/>
                </a:solidFill>
                <a:latin typeface="微软雅黑"/>
                <a:cs typeface="微软雅黑"/>
              </a:rPr>
              <a:t>拥</a:t>
            </a:r>
            <a:r>
              <a:rPr sz="1400" b="1" dirty="0">
                <a:solidFill>
                  <a:srgbClr val="CC0000"/>
                </a:solidFill>
                <a:latin typeface="微软雅黑"/>
                <a:cs typeface="微软雅黑"/>
              </a:rPr>
              <a:t>有</a:t>
            </a:r>
            <a:endParaRPr sz="1400">
              <a:latin typeface="微软雅黑"/>
              <a:cs typeface="微软雅黑"/>
            </a:endParaRPr>
          </a:p>
        </p:txBody>
      </p:sp>
      <p:sp>
        <p:nvSpPr>
          <p:cNvPr id="24" name="object 24"/>
          <p:cNvSpPr txBox="1"/>
          <p:nvPr/>
        </p:nvSpPr>
        <p:spPr>
          <a:xfrm>
            <a:off x="3611096" y="2981198"/>
            <a:ext cx="203200" cy="196850"/>
          </a:xfrm>
          <a:prstGeom prst="rect">
            <a:avLst/>
          </a:prstGeom>
        </p:spPr>
        <p:txBody>
          <a:bodyPr vert="vert" wrap="square" lIns="0" tIns="0" rIns="0" bIns="0" rtlCol="0">
            <a:spAutoFit/>
          </a:bodyPr>
          <a:lstStyle/>
          <a:p>
            <a:pPr marL="12700">
              <a:lnSpc>
                <a:spcPct val="100000"/>
              </a:lnSpc>
            </a:pPr>
            <a:r>
              <a:rPr sz="1400" b="1" dirty="0">
                <a:solidFill>
                  <a:srgbClr val="CC0000"/>
                </a:solidFill>
                <a:latin typeface="微软雅黑"/>
                <a:cs typeface="微软雅黑"/>
              </a:rPr>
              <a:t>…</a:t>
            </a:r>
            <a:endParaRPr sz="1400">
              <a:latin typeface="微软雅黑"/>
              <a:cs typeface="微软雅黑"/>
            </a:endParaRPr>
          </a:p>
        </p:txBody>
      </p:sp>
      <p:sp>
        <p:nvSpPr>
          <p:cNvPr id="25" name="object 25"/>
          <p:cNvSpPr txBox="1"/>
          <p:nvPr/>
        </p:nvSpPr>
        <p:spPr>
          <a:xfrm>
            <a:off x="1991239" y="2469289"/>
            <a:ext cx="5530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拥有…</a:t>
            </a:r>
            <a:endParaRPr sz="1400">
              <a:latin typeface="微软雅黑"/>
              <a:cs typeface="微软雅黑"/>
            </a:endParaRPr>
          </a:p>
        </p:txBody>
      </p:sp>
      <p:sp>
        <p:nvSpPr>
          <p:cNvPr id="26" name="object 26"/>
          <p:cNvSpPr txBox="1"/>
          <p:nvPr/>
        </p:nvSpPr>
        <p:spPr>
          <a:xfrm>
            <a:off x="2095636" y="5428128"/>
            <a:ext cx="5530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产生…</a:t>
            </a:r>
            <a:endParaRPr sz="1400">
              <a:latin typeface="微软雅黑"/>
              <a:cs typeface="微软雅黑"/>
            </a:endParaRPr>
          </a:p>
        </p:txBody>
      </p:sp>
      <p:sp>
        <p:nvSpPr>
          <p:cNvPr id="27" name="object 27"/>
          <p:cNvSpPr txBox="1"/>
          <p:nvPr/>
        </p:nvSpPr>
        <p:spPr>
          <a:xfrm>
            <a:off x="7491774" y="2437366"/>
            <a:ext cx="203200" cy="380365"/>
          </a:xfrm>
          <a:prstGeom prst="rect">
            <a:avLst/>
          </a:prstGeom>
        </p:spPr>
        <p:txBody>
          <a:bodyPr vert="eaVert" wrap="square" lIns="0" tIns="0" rIns="0" bIns="0" rtlCol="0">
            <a:spAutoFit/>
          </a:bodyPr>
          <a:lstStyle/>
          <a:p>
            <a:pPr marL="12700">
              <a:lnSpc>
                <a:spcPct val="100000"/>
              </a:lnSpc>
            </a:pPr>
            <a:r>
              <a:rPr sz="1400" b="1" spc="-5" dirty="0">
                <a:solidFill>
                  <a:srgbClr val="CC0000"/>
                </a:solidFill>
                <a:latin typeface="微软雅黑"/>
                <a:cs typeface="微软雅黑"/>
              </a:rPr>
              <a:t>拥</a:t>
            </a:r>
            <a:r>
              <a:rPr sz="1400" b="1" dirty="0">
                <a:solidFill>
                  <a:srgbClr val="CC0000"/>
                </a:solidFill>
                <a:latin typeface="微软雅黑"/>
                <a:cs typeface="微软雅黑"/>
              </a:rPr>
              <a:t>有</a:t>
            </a:r>
            <a:endParaRPr sz="1400">
              <a:latin typeface="微软雅黑"/>
              <a:cs typeface="微软雅黑"/>
            </a:endParaRPr>
          </a:p>
        </p:txBody>
      </p:sp>
      <p:sp>
        <p:nvSpPr>
          <p:cNvPr id="28" name="object 28"/>
          <p:cNvSpPr txBox="1"/>
          <p:nvPr/>
        </p:nvSpPr>
        <p:spPr>
          <a:xfrm>
            <a:off x="7446242" y="2798317"/>
            <a:ext cx="203200" cy="196850"/>
          </a:xfrm>
          <a:prstGeom prst="rect">
            <a:avLst/>
          </a:prstGeom>
        </p:spPr>
        <p:txBody>
          <a:bodyPr vert="vert" wrap="square" lIns="0" tIns="0" rIns="0" bIns="0" rtlCol="0">
            <a:spAutoFit/>
          </a:bodyPr>
          <a:lstStyle/>
          <a:p>
            <a:pPr marL="12700">
              <a:lnSpc>
                <a:spcPct val="100000"/>
              </a:lnSpc>
            </a:pPr>
            <a:r>
              <a:rPr sz="1400" b="1" dirty="0">
                <a:solidFill>
                  <a:srgbClr val="CC0000"/>
                </a:solidFill>
                <a:latin typeface="微软雅黑"/>
                <a:cs typeface="微软雅黑"/>
              </a:rPr>
              <a:t>…</a:t>
            </a:r>
            <a:endParaRPr sz="1400">
              <a:latin typeface="微软雅黑"/>
              <a:cs typeface="微软雅黑"/>
            </a:endParaRPr>
          </a:p>
        </p:txBody>
      </p:sp>
      <p:sp>
        <p:nvSpPr>
          <p:cNvPr id="29" name="object 29"/>
          <p:cNvSpPr txBox="1"/>
          <p:nvPr/>
        </p:nvSpPr>
        <p:spPr>
          <a:xfrm>
            <a:off x="8693439" y="2855995"/>
            <a:ext cx="203200" cy="380365"/>
          </a:xfrm>
          <a:prstGeom prst="rect">
            <a:avLst/>
          </a:prstGeom>
        </p:spPr>
        <p:txBody>
          <a:bodyPr vert="eaVert" wrap="square" lIns="0" tIns="0" rIns="0" bIns="0" rtlCol="0">
            <a:spAutoFit/>
          </a:bodyPr>
          <a:lstStyle/>
          <a:p>
            <a:pPr marL="12700">
              <a:lnSpc>
                <a:spcPct val="100000"/>
              </a:lnSpc>
            </a:pPr>
            <a:r>
              <a:rPr sz="1400" b="1" spc="-5" dirty="0">
                <a:solidFill>
                  <a:srgbClr val="CC0000"/>
                </a:solidFill>
                <a:latin typeface="微软雅黑"/>
                <a:cs typeface="微软雅黑"/>
              </a:rPr>
              <a:t>产</a:t>
            </a:r>
            <a:r>
              <a:rPr sz="1400" b="1" dirty="0">
                <a:solidFill>
                  <a:srgbClr val="CC0000"/>
                </a:solidFill>
                <a:latin typeface="微软雅黑"/>
                <a:cs typeface="微软雅黑"/>
              </a:rPr>
              <a:t>生</a:t>
            </a:r>
            <a:endParaRPr sz="1400">
              <a:latin typeface="微软雅黑"/>
              <a:cs typeface="微软雅黑"/>
            </a:endParaRPr>
          </a:p>
        </p:txBody>
      </p:sp>
      <p:sp>
        <p:nvSpPr>
          <p:cNvPr id="30" name="object 30"/>
          <p:cNvSpPr txBox="1"/>
          <p:nvPr/>
        </p:nvSpPr>
        <p:spPr>
          <a:xfrm>
            <a:off x="8647916" y="3217417"/>
            <a:ext cx="203200" cy="196850"/>
          </a:xfrm>
          <a:prstGeom prst="rect">
            <a:avLst/>
          </a:prstGeom>
        </p:spPr>
        <p:txBody>
          <a:bodyPr vert="vert" wrap="square" lIns="0" tIns="0" rIns="0" bIns="0" rtlCol="0">
            <a:spAutoFit/>
          </a:bodyPr>
          <a:lstStyle/>
          <a:p>
            <a:pPr marL="12700">
              <a:lnSpc>
                <a:spcPct val="100000"/>
              </a:lnSpc>
            </a:pPr>
            <a:r>
              <a:rPr sz="1400" b="1" dirty="0">
                <a:solidFill>
                  <a:srgbClr val="CC0000"/>
                </a:solidFill>
                <a:latin typeface="微软雅黑"/>
                <a:cs typeface="微软雅黑"/>
              </a:rPr>
              <a:t>…</a:t>
            </a:r>
            <a:endParaRPr sz="1400">
              <a:latin typeface="微软雅黑"/>
              <a:cs typeface="微软雅黑"/>
            </a:endParaRPr>
          </a:p>
        </p:txBody>
      </p:sp>
      <p:sp>
        <p:nvSpPr>
          <p:cNvPr id="31" name="object 31"/>
          <p:cNvSpPr txBox="1"/>
          <p:nvPr/>
        </p:nvSpPr>
        <p:spPr>
          <a:xfrm>
            <a:off x="5995198" y="2886577"/>
            <a:ext cx="203200" cy="380365"/>
          </a:xfrm>
          <a:prstGeom prst="rect">
            <a:avLst/>
          </a:prstGeom>
        </p:spPr>
        <p:txBody>
          <a:bodyPr vert="eaVert" wrap="square" lIns="0" tIns="0" rIns="0" bIns="0" rtlCol="0">
            <a:spAutoFit/>
          </a:bodyPr>
          <a:lstStyle/>
          <a:p>
            <a:pPr marL="12700">
              <a:lnSpc>
                <a:spcPct val="100000"/>
              </a:lnSpc>
            </a:pPr>
            <a:r>
              <a:rPr sz="1400" b="1" spc="-5" dirty="0">
                <a:solidFill>
                  <a:srgbClr val="CC0000"/>
                </a:solidFill>
                <a:latin typeface="微软雅黑"/>
                <a:cs typeface="微软雅黑"/>
              </a:rPr>
              <a:t>发</a:t>
            </a:r>
            <a:r>
              <a:rPr sz="1400" b="1" dirty="0">
                <a:solidFill>
                  <a:srgbClr val="CC0000"/>
                </a:solidFill>
                <a:latin typeface="微软雅黑"/>
                <a:cs typeface="微软雅黑"/>
              </a:rPr>
              <a:t>生</a:t>
            </a:r>
            <a:endParaRPr sz="1400">
              <a:latin typeface="微软雅黑"/>
              <a:cs typeface="微软雅黑"/>
            </a:endParaRPr>
          </a:p>
        </p:txBody>
      </p:sp>
      <p:sp>
        <p:nvSpPr>
          <p:cNvPr id="32" name="object 32"/>
          <p:cNvSpPr txBox="1"/>
          <p:nvPr/>
        </p:nvSpPr>
        <p:spPr>
          <a:xfrm>
            <a:off x="5949674" y="3247898"/>
            <a:ext cx="203200" cy="196850"/>
          </a:xfrm>
          <a:prstGeom prst="rect">
            <a:avLst/>
          </a:prstGeom>
        </p:spPr>
        <p:txBody>
          <a:bodyPr vert="vert" wrap="square" lIns="0" tIns="0" rIns="0" bIns="0" rtlCol="0">
            <a:spAutoFit/>
          </a:bodyPr>
          <a:lstStyle/>
          <a:p>
            <a:pPr marL="12700">
              <a:lnSpc>
                <a:spcPct val="100000"/>
              </a:lnSpc>
            </a:pPr>
            <a:r>
              <a:rPr sz="1400" b="1" dirty="0">
                <a:solidFill>
                  <a:srgbClr val="CC0000"/>
                </a:solidFill>
                <a:latin typeface="微软雅黑"/>
                <a:cs typeface="微软雅黑"/>
              </a:rPr>
              <a:t>…</a:t>
            </a:r>
            <a:endParaRPr sz="1400">
              <a:latin typeface="微软雅黑"/>
              <a:cs typeface="微软雅黑"/>
            </a:endParaRPr>
          </a:p>
        </p:txBody>
      </p:sp>
      <p:sp>
        <p:nvSpPr>
          <p:cNvPr id="33" name="object 33"/>
          <p:cNvSpPr txBox="1"/>
          <p:nvPr/>
        </p:nvSpPr>
        <p:spPr>
          <a:xfrm>
            <a:off x="7262755" y="6083455"/>
            <a:ext cx="553085" cy="203200"/>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微软雅黑"/>
                <a:cs typeface="微软雅黑"/>
              </a:rPr>
              <a:t>发生…</a:t>
            </a:r>
            <a:endParaRPr sz="1400">
              <a:latin typeface="微软雅黑"/>
              <a:cs typeface="微软雅黑"/>
            </a:endParaRPr>
          </a:p>
        </p:txBody>
      </p:sp>
      <p:sp>
        <p:nvSpPr>
          <p:cNvPr id="34" name="object 34"/>
          <p:cNvSpPr txBox="1"/>
          <p:nvPr/>
        </p:nvSpPr>
        <p:spPr>
          <a:xfrm>
            <a:off x="1093603" y="1363715"/>
            <a:ext cx="823594"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示例1</a:t>
            </a:r>
            <a:endParaRPr sz="2400" dirty="0">
              <a:solidFill>
                <a:srgbClr val="FF0000"/>
              </a:solidFill>
              <a:latin typeface="微软雅黑"/>
              <a:cs typeface="微软雅黑"/>
            </a:endParaRPr>
          </a:p>
        </p:txBody>
      </p:sp>
      <p:sp>
        <p:nvSpPr>
          <p:cNvPr id="36" name="标题 6">
            <a:extLst>
              <a:ext uri="{FF2B5EF4-FFF2-40B4-BE49-F238E27FC236}">
                <a16:creationId xmlns:a16="http://schemas.microsoft.com/office/drawing/2014/main" id="{212D4DE3-A2EA-4225-A482-4F43995E1102}"/>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149993" y="1456943"/>
            <a:ext cx="4465320" cy="561670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93603" y="1363715"/>
            <a:ext cx="823594"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示例2</a:t>
            </a:r>
            <a:endParaRPr sz="2400" dirty="0">
              <a:solidFill>
                <a:srgbClr val="FF0000"/>
              </a:solidFill>
              <a:latin typeface="微软雅黑"/>
              <a:cs typeface="微软雅黑"/>
            </a:endParaRPr>
          </a:p>
        </p:txBody>
      </p:sp>
      <p:sp>
        <p:nvSpPr>
          <p:cNvPr id="6" name="object 6"/>
          <p:cNvSpPr/>
          <p:nvPr/>
        </p:nvSpPr>
        <p:spPr>
          <a:xfrm>
            <a:off x="4725809" y="1703070"/>
            <a:ext cx="786765" cy="555625"/>
          </a:xfrm>
          <a:custGeom>
            <a:avLst/>
            <a:gdLst/>
            <a:ahLst/>
            <a:cxnLst/>
            <a:rect l="l" t="t" r="r" b="b"/>
            <a:pathLst>
              <a:path w="786764" h="555625">
                <a:moveTo>
                  <a:pt x="786384" y="278129"/>
                </a:moveTo>
                <a:lnTo>
                  <a:pt x="781238" y="232938"/>
                </a:lnTo>
                <a:lnTo>
                  <a:pt x="766340" y="190097"/>
                </a:lnTo>
                <a:lnTo>
                  <a:pt x="742499" y="150173"/>
                </a:lnTo>
                <a:lnTo>
                  <a:pt x="710525" y="113733"/>
                </a:lnTo>
                <a:lnTo>
                  <a:pt x="671226" y="81343"/>
                </a:lnTo>
                <a:lnTo>
                  <a:pt x="625413" y="53571"/>
                </a:lnTo>
                <a:lnTo>
                  <a:pt x="573893" y="30984"/>
                </a:lnTo>
                <a:lnTo>
                  <a:pt x="517477" y="14148"/>
                </a:lnTo>
                <a:lnTo>
                  <a:pt x="456973" y="3631"/>
                </a:lnTo>
                <a:lnTo>
                  <a:pt x="393192" y="0"/>
                </a:lnTo>
                <a:lnTo>
                  <a:pt x="360941" y="919"/>
                </a:lnTo>
                <a:lnTo>
                  <a:pt x="298698" y="8065"/>
                </a:lnTo>
                <a:lnTo>
                  <a:pt x="240137" y="21812"/>
                </a:lnTo>
                <a:lnTo>
                  <a:pt x="186068" y="41594"/>
                </a:lnTo>
                <a:lnTo>
                  <a:pt x="137300" y="66844"/>
                </a:lnTo>
                <a:lnTo>
                  <a:pt x="94642" y="96996"/>
                </a:lnTo>
                <a:lnTo>
                  <a:pt x="58905" y="131482"/>
                </a:lnTo>
                <a:lnTo>
                  <a:pt x="30896" y="169735"/>
                </a:lnTo>
                <a:lnTo>
                  <a:pt x="11426" y="211189"/>
                </a:lnTo>
                <a:lnTo>
                  <a:pt x="1303" y="255276"/>
                </a:lnTo>
                <a:lnTo>
                  <a:pt x="0" y="278129"/>
                </a:lnTo>
                <a:lnTo>
                  <a:pt x="1303" y="300875"/>
                </a:lnTo>
                <a:lnTo>
                  <a:pt x="11426" y="344776"/>
                </a:lnTo>
                <a:lnTo>
                  <a:pt x="30896" y="386083"/>
                </a:lnTo>
                <a:lnTo>
                  <a:pt x="58905" y="424224"/>
                </a:lnTo>
                <a:lnTo>
                  <a:pt x="70104" y="435919"/>
                </a:lnTo>
                <a:lnTo>
                  <a:pt x="70104" y="278129"/>
                </a:lnTo>
                <a:lnTo>
                  <a:pt x="71175" y="259348"/>
                </a:lnTo>
                <a:lnTo>
                  <a:pt x="86587" y="205782"/>
                </a:lnTo>
                <a:lnTo>
                  <a:pt x="106190" y="172969"/>
                </a:lnTo>
                <a:lnTo>
                  <a:pt x="132478" y="143018"/>
                </a:lnTo>
                <a:lnTo>
                  <a:pt x="164782" y="116395"/>
                </a:lnTo>
                <a:lnTo>
                  <a:pt x="202435" y="93567"/>
                </a:lnTo>
                <a:lnTo>
                  <a:pt x="244771" y="75000"/>
                </a:lnTo>
                <a:lnTo>
                  <a:pt x="291120" y="61161"/>
                </a:lnTo>
                <a:lnTo>
                  <a:pt x="340816" y="52515"/>
                </a:lnTo>
                <a:lnTo>
                  <a:pt x="393192" y="49529"/>
                </a:lnTo>
                <a:lnTo>
                  <a:pt x="419672" y="50286"/>
                </a:lnTo>
                <a:lnTo>
                  <a:pt x="470791" y="56159"/>
                </a:lnTo>
                <a:lnTo>
                  <a:pt x="518898" y="67460"/>
                </a:lnTo>
                <a:lnTo>
                  <a:pt x="563323" y="83722"/>
                </a:lnTo>
                <a:lnTo>
                  <a:pt x="603401" y="104478"/>
                </a:lnTo>
                <a:lnTo>
                  <a:pt x="638463" y="129261"/>
                </a:lnTo>
                <a:lnTo>
                  <a:pt x="667843" y="157606"/>
                </a:lnTo>
                <a:lnTo>
                  <a:pt x="690872" y="189047"/>
                </a:lnTo>
                <a:lnTo>
                  <a:pt x="712047" y="240991"/>
                </a:lnTo>
                <a:lnTo>
                  <a:pt x="716280" y="278129"/>
                </a:lnTo>
                <a:lnTo>
                  <a:pt x="716280" y="435919"/>
                </a:lnTo>
                <a:lnTo>
                  <a:pt x="727478" y="424224"/>
                </a:lnTo>
                <a:lnTo>
                  <a:pt x="755487" y="386083"/>
                </a:lnTo>
                <a:lnTo>
                  <a:pt x="774957" y="344776"/>
                </a:lnTo>
                <a:lnTo>
                  <a:pt x="785080" y="300875"/>
                </a:lnTo>
                <a:lnTo>
                  <a:pt x="786384" y="278129"/>
                </a:lnTo>
                <a:close/>
              </a:path>
              <a:path w="786764" h="555625">
                <a:moveTo>
                  <a:pt x="716280" y="435919"/>
                </a:moveTo>
                <a:lnTo>
                  <a:pt x="716280" y="278129"/>
                </a:lnTo>
                <a:lnTo>
                  <a:pt x="715208" y="296808"/>
                </a:lnTo>
                <a:lnTo>
                  <a:pt x="712047" y="315083"/>
                </a:lnTo>
                <a:lnTo>
                  <a:pt x="690872" y="366891"/>
                </a:lnTo>
                <a:lnTo>
                  <a:pt x="667843" y="398315"/>
                </a:lnTo>
                <a:lnTo>
                  <a:pt x="638463" y="426687"/>
                </a:lnTo>
                <a:lnTo>
                  <a:pt x="603401" y="451527"/>
                </a:lnTo>
                <a:lnTo>
                  <a:pt x="563323" y="472355"/>
                </a:lnTo>
                <a:lnTo>
                  <a:pt x="518898" y="488692"/>
                </a:lnTo>
                <a:lnTo>
                  <a:pt x="470791" y="500056"/>
                </a:lnTo>
                <a:lnTo>
                  <a:pt x="419672" y="505968"/>
                </a:lnTo>
                <a:lnTo>
                  <a:pt x="393192" y="506729"/>
                </a:lnTo>
                <a:lnTo>
                  <a:pt x="366711" y="505968"/>
                </a:lnTo>
                <a:lnTo>
                  <a:pt x="315592" y="500056"/>
                </a:lnTo>
                <a:lnTo>
                  <a:pt x="267485" y="488692"/>
                </a:lnTo>
                <a:lnTo>
                  <a:pt x="223060" y="472355"/>
                </a:lnTo>
                <a:lnTo>
                  <a:pt x="182982" y="451527"/>
                </a:lnTo>
                <a:lnTo>
                  <a:pt x="147920" y="426687"/>
                </a:lnTo>
                <a:lnTo>
                  <a:pt x="118540" y="398315"/>
                </a:lnTo>
                <a:lnTo>
                  <a:pt x="95511" y="366891"/>
                </a:lnTo>
                <a:lnTo>
                  <a:pt x="74336" y="315083"/>
                </a:lnTo>
                <a:lnTo>
                  <a:pt x="70104" y="278129"/>
                </a:lnTo>
                <a:lnTo>
                  <a:pt x="70104" y="435919"/>
                </a:lnTo>
                <a:lnTo>
                  <a:pt x="115157" y="474249"/>
                </a:lnTo>
                <a:lnTo>
                  <a:pt x="160970" y="501975"/>
                </a:lnTo>
                <a:lnTo>
                  <a:pt x="212490" y="524534"/>
                </a:lnTo>
                <a:lnTo>
                  <a:pt x="268906" y="541355"/>
                </a:lnTo>
                <a:lnTo>
                  <a:pt x="329410" y="551867"/>
                </a:lnTo>
                <a:lnTo>
                  <a:pt x="393192" y="555497"/>
                </a:lnTo>
                <a:lnTo>
                  <a:pt x="425442" y="554578"/>
                </a:lnTo>
                <a:lnTo>
                  <a:pt x="487685" y="547435"/>
                </a:lnTo>
                <a:lnTo>
                  <a:pt x="546246" y="533697"/>
                </a:lnTo>
                <a:lnTo>
                  <a:pt x="600315" y="513936"/>
                </a:lnTo>
                <a:lnTo>
                  <a:pt x="649083" y="488722"/>
                </a:lnTo>
                <a:lnTo>
                  <a:pt x="691741" y="458628"/>
                </a:lnTo>
                <a:lnTo>
                  <a:pt x="710525" y="441929"/>
                </a:lnTo>
                <a:lnTo>
                  <a:pt x="716280" y="435919"/>
                </a:lnTo>
                <a:close/>
              </a:path>
            </a:pathLst>
          </a:custGeom>
          <a:solidFill>
            <a:srgbClr val="B90000"/>
          </a:solidFill>
        </p:spPr>
        <p:txBody>
          <a:bodyPr wrap="square" lIns="0" tIns="0" rIns="0" bIns="0" rtlCol="0"/>
          <a:lstStyle/>
          <a:p>
            <a:endParaRPr/>
          </a:p>
        </p:txBody>
      </p:sp>
      <p:sp>
        <p:nvSpPr>
          <p:cNvPr id="7" name="object 7"/>
          <p:cNvSpPr/>
          <p:nvPr/>
        </p:nvSpPr>
        <p:spPr>
          <a:xfrm>
            <a:off x="4791341" y="1748789"/>
            <a:ext cx="655320" cy="466090"/>
          </a:xfrm>
          <a:custGeom>
            <a:avLst/>
            <a:gdLst/>
            <a:ahLst/>
            <a:cxnLst/>
            <a:rect l="l" t="t" r="r" b="b"/>
            <a:pathLst>
              <a:path w="655320" h="466089">
                <a:moveTo>
                  <a:pt x="655320" y="233172"/>
                </a:moveTo>
                <a:lnTo>
                  <a:pt x="645819" y="177137"/>
                </a:lnTo>
                <a:lnTo>
                  <a:pt x="629626" y="142410"/>
                </a:lnTo>
                <a:lnTo>
                  <a:pt x="606323" y="110346"/>
                </a:lnTo>
                <a:lnTo>
                  <a:pt x="576578" y="81425"/>
                </a:lnTo>
                <a:lnTo>
                  <a:pt x="541058" y="56128"/>
                </a:lnTo>
                <a:lnTo>
                  <a:pt x="500432" y="34934"/>
                </a:lnTo>
                <a:lnTo>
                  <a:pt x="455366" y="18323"/>
                </a:lnTo>
                <a:lnTo>
                  <a:pt x="406528" y="6776"/>
                </a:lnTo>
                <a:lnTo>
                  <a:pt x="354586" y="772"/>
                </a:lnTo>
                <a:lnTo>
                  <a:pt x="327660" y="0"/>
                </a:lnTo>
                <a:lnTo>
                  <a:pt x="300733" y="772"/>
                </a:lnTo>
                <a:lnTo>
                  <a:pt x="248791" y="6776"/>
                </a:lnTo>
                <a:lnTo>
                  <a:pt x="199953" y="18323"/>
                </a:lnTo>
                <a:lnTo>
                  <a:pt x="154887" y="34934"/>
                </a:lnTo>
                <a:lnTo>
                  <a:pt x="114261" y="56128"/>
                </a:lnTo>
                <a:lnTo>
                  <a:pt x="78741" y="81425"/>
                </a:lnTo>
                <a:lnTo>
                  <a:pt x="48996" y="110346"/>
                </a:lnTo>
                <a:lnTo>
                  <a:pt x="25693" y="142410"/>
                </a:lnTo>
                <a:lnTo>
                  <a:pt x="9500" y="177137"/>
                </a:lnTo>
                <a:lnTo>
                  <a:pt x="0" y="233172"/>
                </a:lnTo>
                <a:lnTo>
                  <a:pt x="1083" y="252187"/>
                </a:lnTo>
                <a:lnTo>
                  <a:pt x="16666" y="306500"/>
                </a:lnTo>
                <a:lnTo>
                  <a:pt x="36498" y="339827"/>
                </a:lnTo>
                <a:lnTo>
                  <a:pt x="63105" y="370283"/>
                </a:lnTo>
                <a:lnTo>
                  <a:pt x="95821" y="397383"/>
                </a:lnTo>
                <a:lnTo>
                  <a:pt x="133977" y="420642"/>
                </a:lnTo>
                <a:lnTo>
                  <a:pt x="176907" y="439576"/>
                </a:lnTo>
                <a:lnTo>
                  <a:pt x="223942" y="453700"/>
                </a:lnTo>
                <a:lnTo>
                  <a:pt x="274416" y="462530"/>
                </a:lnTo>
                <a:lnTo>
                  <a:pt x="327660" y="465581"/>
                </a:lnTo>
                <a:lnTo>
                  <a:pt x="354586" y="464809"/>
                </a:lnTo>
                <a:lnTo>
                  <a:pt x="406528" y="458808"/>
                </a:lnTo>
                <a:lnTo>
                  <a:pt x="455366" y="447270"/>
                </a:lnTo>
                <a:lnTo>
                  <a:pt x="500432" y="430680"/>
                </a:lnTo>
                <a:lnTo>
                  <a:pt x="541058" y="409522"/>
                </a:lnTo>
                <a:lnTo>
                  <a:pt x="576578" y="384282"/>
                </a:lnTo>
                <a:lnTo>
                  <a:pt x="606323" y="355444"/>
                </a:lnTo>
                <a:lnTo>
                  <a:pt x="629626" y="323492"/>
                </a:lnTo>
                <a:lnTo>
                  <a:pt x="645819" y="288912"/>
                </a:lnTo>
                <a:lnTo>
                  <a:pt x="655320" y="233172"/>
                </a:lnTo>
                <a:close/>
              </a:path>
            </a:pathLst>
          </a:custGeom>
          <a:solidFill>
            <a:srgbClr val="FFFF66"/>
          </a:solidFill>
        </p:spPr>
        <p:txBody>
          <a:bodyPr wrap="square" lIns="0" tIns="0" rIns="0" bIns="0" rtlCol="0"/>
          <a:lstStyle/>
          <a:p>
            <a:endParaRPr/>
          </a:p>
        </p:txBody>
      </p:sp>
      <p:sp>
        <p:nvSpPr>
          <p:cNvPr id="8" name="object 8"/>
          <p:cNvSpPr/>
          <p:nvPr/>
        </p:nvSpPr>
        <p:spPr>
          <a:xfrm>
            <a:off x="4791341" y="1748789"/>
            <a:ext cx="655320" cy="466090"/>
          </a:xfrm>
          <a:custGeom>
            <a:avLst/>
            <a:gdLst/>
            <a:ahLst/>
            <a:cxnLst/>
            <a:rect l="l" t="t" r="r" b="b"/>
            <a:pathLst>
              <a:path w="655320" h="466089">
                <a:moveTo>
                  <a:pt x="327660" y="0"/>
                </a:moveTo>
                <a:lnTo>
                  <a:pt x="274416" y="3051"/>
                </a:lnTo>
                <a:lnTo>
                  <a:pt x="223942" y="11887"/>
                </a:lnTo>
                <a:lnTo>
                  <a:pt x="176907" y="26026"/>
                </a:lnTo>
                <a:lnTo>
                  <a:pt x="133977" y="44988"/>
                </a:lnTo>
                <a:lnTo>
                  <a:pt x="95821" y="68294"/>
                </a:lnTo>
                <a:lnTo>
                  <a:pt x="63105" y="95463"/>
                </a:lnTo>
                <a:lnTo>
                  <a:pt x="36498" y="126015"/>
                </a:lnTo>
                <a:lnTo>
                  <a:pt x="16666" y="159471"/>
                </a:lnTo>
                <a:lnTo>
                  <a:pt x="1083" y="214048"/>
                </a:lnTo>
                <a:lnTo>
                  <a:pt x="0" y="233172"/>
                </a:lnTo>
                <a:lnTo>
                  <a:pt x="1083" y="252187"/>
                </a:lnTo>
                <a:lnTo>
                  <a:pt x="16666" y="306500"/>
                </a:lnTo>
                <a:lnTo>
                  <a:pt x="36498" y="339827"/>
                </a:lnTo>
                <a:lnTo>
                  <a:pt x="63105" y="370283"/>
                </a:lnTo>
                <a:lnTo>
                  <a:pt x="95821" y="397383"/>
                </a:lnTo>
                <a:lnTo>
                  <a:pt x="133977" y="420642"/>
                </a:lnTo>
                <a:lnTo>
                  <a:pt x="176907" y="439576"/>
                </a:lnTo>
                <a:lnTo>
                  <a:pt x="223942" y="453700"/>
                </a:lnTo>
                <a:lnTo>
                  <a:pt x="274416" y="462530"/>
                </a:lnTo>
                <a:lnTo>
                  <a:pt x="327660" y="465581"/>
                </a:lnTo>
                <a:lnTo>
                  <a:pt x="354586" y="464809"/>
                </a:lnTo>
                <a:lnTo>
                  <a:pt x="406528" y="458808"/>
                </a:lnTo>
                <a:lnTo>
                  <a:pt x="455366" y="447270"/>
                </a:lnTo>
                <a:lnTo>
                  <a:pt x="500432" y="430680"/>
                </a:lnTo>
                <a:lnTo>
                  <a:pt x="541058" y="409522"/>
                </a:lnTo>
                <a:lnTo>
                  <a:pt x="576578" y="384282"/>
                </a:lnTo>
                <a:lnTo>
                  <a:pt x="606323" y="355444"/>
                </a:lnTo>
                <a:lnTo>
                  <a:pt x="629626" y="323492"/>
                </a:lnTo>
                <a:lnTo>
                  <a:pt x="645819" y="288912"/>
                </a:lnTo>
                <a:lnTo>
                  <a:pt x="655320" y="233172"/>
                </a:lnTo>
                <a:lnTo>
                  <a:pt x="654236" y="214048"/>
                </a:lnTo>
                <a:lnTo>
                  <a:pt x="638653" y="159471"/>
                </a:lnTo>
                <a:lnTo>
                  <a:pt x="618821" y="126015"/>
                </a:lnTo>
                <a:lnTo>
                  <a:pt x="592214" y="95463"/>
                </a:lnTo>
                <a:lnTo>
                  <a:pt x="559498" y="68294"/>
                </a:lnTo>
                <a:lnTo>
                  <a:pt x="521342" y="44988"/>
                </a:lnTo>
                <a:lnTo>
                  <a:pt x="478412" y="26026"/>
                </a:lnTo>
                <a:lnTo>
                  <a:pt x="431377" y="11887"/>
                </a:lnTo>
                <a:lnTo>
                  <a:pt x="380903" y="3051"/>
                </a:lnTo>
                <a:lnTo>
                  <a:pt x="327660" y="0"/>
                </a:lnTo>
                <a:close/>
              </a:path>
            </a:pathLst>
          </a:custGeom>
          <a:ln w="28575">
            <a:solidFill>
              <a:srgbClr val="FFFFFF"/>
            </a:solidFill>
          </a:ln>
        </p:spPr>
        <p:txBody>
          <a:bodyPr wrap="square" lIns="0" tIns="0" rIns="0" bIns="0" rtlCol="0"/>
          <a:lstStyle/>
          <a:p>
            <a:endParaRPr/>
          </a:p>
        </p:txBody>
      </p:sp>
      <p:sp>
        <p:nvSpPr>
          <p:cNvPr id="9" name="object 9"/>
          <p:cNvSpPr txBox="1"/>
          <p:nvPr/>
        </p:nvSpPr>
        <p:spPr>
          <a:xfrm>
            <a:off x="4875409" y="1855454"/>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问题</a:t>
            </a:r>
            <a:r>
              <a:rPr sz="1600" b="1" dirty="0">
                <a:solidFill>
                  <a:srgbClr val="3333CC"/>
                </a:solidFill>
                <a:latin typeface="Arial"/>
                <a:cs typeface="Arial"/>
              </a:rPr>
              <a:t>?</a:t>
            </a:r>
            <a:endParaRPr sz="1600">
              <a:latin typeface="Arial"/>
              <a:cs typeface="Arial"/>
            </a:endParaRPr>
          </a:p>
        </p:txBody>
      </p:sp>
      <p:sp>
        <p:nvSpPr>
          <p:cNvPr id="10" name="object 10"/>
          <p:cNvSpPr/>
          <p:nvPr/>
        </p:nvSpPr>
        <p:spPr>
          <a:xfrm>
            <a:off x="7370698" y="3590544"/>
            <a:ext cx="786130" cy="555625"/>
          </a:xfrm>
          <a:custGeom>
            <a:avLst/>
            <a:gdLst/>
            <a:ahLst/>
            <a:cxnLst/>
            <a:rect l="l" t="t" r="r" b="b"/>
            <a:pathLst>
              <a:path w="786129" h="555625">
                <a:moveTo>
                  <a:pt x="785622" y="278129"/>
                </a:moveTo>
                <a:lnTo>
                  <a:pt x="780497" y="232938"/>
                </a:lnTo>
                <a:lnTo>
                  <a:pt x="765657" y="190097"/>
                </a:lnTo>
                <a:lnTo>
                  <a:pt x="741902" y="150173"/>
                </a:lnTo>
                <a:lnTo>
                  <a:pt x="710031" y="113733"/>
                </a:lnTo>
                <a:lnTo>
                  <a:pt x="670845" y="81343"/>
                </a:lnTo>
                <a:lnTo>
                  <a:pt x="625144" y="53571"/>
                </a:lnTo>
                <a:lnTo>
                  <a:pt x="573728" y="30984"/>
                </a:lnTo>
                <a:lnTo>
                  <a:pt x="517398" y="14148"/>
                </a:lnTo>
                <a:lnTo>
                  <a:pt x="456952" y="3631"/>
                </a:lnTo>
                <a:lnTo>
                  <a:pt x="393192" y="0"/>
                </a:lnTo>
                <a:lnTo>
                  <a:pt x="360941" y="919"/>
                </a:lnTo>
                <a:lnTo>
                  <a:pt x="298698" y="8065"/>
                </a:lnTo>
                <a:lnTo>
                  <a:pt x="240137" y="21812"/>
                </a:lnTo>
                <a:lnTo>
                  <a:pt x="186068" y="41594"/>
                </a:lnTo>
                <a:lnTo>
                  <a:pt x="137300" y="66844"/>
                </a:lnTo>
                <a:lnTo>
                  <a:pt x="94642" y="96996"/>
                </a:lnTo>
                <a:lnTo>
                  <a:pt x="58905" y="131482"/>
                </a:lnTo>
                <a:lnTo>
                  <a:pt x="30896" y="169735"/>
                </a:lnTo>
                <a:lnTo>
                  <a:pt x="11426" y="211189"/>
                </a:lnTo>
                <a:lnTo>
                  <a:pt x="1303" y="255276"/>
                </a:lnTo>
                <a:lnTo>
                  <a:pt x="0" y="278129"/>
                </a:lnTo>
                <a:lnTo>
                  <a:pt x="1303" y="300875"/>
                </a:lnTo>
                <a:lnTo>
                  <a:pt x="11426" y="344776"/>
                </a:lnTo>
                <a:lnTo>
                  <a:pt x="30896" y="386083"/>
                </a:lnTo>
                <a:lnTo>
                  <a:pt x="58905" y="424224"/>
                </a:lnTo>
                <a:lnTo>
                  <a:pt x="70104" y="435919"/>
                </a:lnTo>
                <a:lnTo>
                  <a:pt x="70104" y="278129"/>
                </a:lnTo>
                <a:lnTo>
                  <a:pt x="71175" y="259348"/>
                </a:lnTo>
                <a:lnTo>
                  <a:pt x="86587" y="205782"/>
                </a:lnTo>
                <a:lnTo>
                  <a:pt x="106190" y="172969"/>
                </a:lnTo>
                <a:lnTo>
                  <a:pt x="132478" y="143018"/>
                </a:lnTo>
                <a:lnTo>
                  <a:pt x="164782" y="116395"/>
                </a:lnTo>
                <a:lnTo>
                  <a:pt x="202435" y="93567"/>
                </a:lnTo>
                <a:lnTo>
                  <a:pt x="244771" y="75000"/>
                </a:lnTo>
                <a:lnTo>
                  <a:pt x="291120" y="61161"/>
                </a:lnTo>
                <a:lnTo>
                  <a:pt x="340816" y="52515"/>
                </a:lnTo>
                <a:lnTo>
                  <a:pt x="393192" y="49529"/>
                </a:lnTo>
                <a:lnTo>
                  <a:pt x="419672" y="50286"/>
                </a:lnTo>
                <a:lnTo>
                  <a:pt x="470791" y="56159"/>
                </a:lnTo>
                <a:lnTo>
                  <a:pt x="518898" y="67460"/>
                </a:lnTo>
                <a:lnTo>
                  <a:pt x="563323" y="83722"/>
                </a:lnTo>
                <a:lnTo>
                  <a:pt x="603401" y="104478"/>
                </a:lnTo>
                <a:lnTo>
                  <a:pt x="638463" y="129261"/>
                </a:lnTo>
                <a:lnTo>
                  <a:pt x="667843" y="157606"/>
                </a:lnTo>
                <a:lnTo>
                  <a:pt x="690872" y="189047"/>
                </a:lnTo>
                <a:lnTo>
                  <a:pt x="712047" y="240991"/>
                </a:lnTo>
                <a:lnTo>
                  <a:pt x="716280" y="278129"/>
                </a:lnTo>
                <a:lnTo>
                  <a:pt x="716280" y="435383"/>
                </a:lnTo>
                <a:lnTo>
                  <a:pt x="726931" y="424224"/>
                </a:lnTo>
                <a:lnTo>
                  <a:pt x="754844" y="386083"/>
                </a:lnTo>
                <a:lnTo>
                  <a:pt x="774242" y="344776"/>
                </a:lnTo>
                <a:lnTo>
                  <a:pt x="784324" y="300875"/>
                </a:lnTo>
                <a:lnTo>
                  <a:pt x="785622" y="278129"/>
                </a:lnTo>
                <a:close/>
              </a:path>
              <a:path w="786129" h="555625">
                <a:moveTo>
                  <a:pt x="716280" y="435383"/>
                </a:moveTo>
                <a:lnTo>
                  <a:pt x="716280" y="278129"/>
                </a:lnTo>
                <a:lnTo>
                  <a:pt x="715208" y="296808"/>
                </a:lnTo>
                <a:lnTo>
                  <a:pt x="712047" y="315083"/>
                </a:lnTo>
                <a:lnTo>
                  <a:pt x="690872" y="366891"/>
                </a:lnTo>
                <a:lnTo>
                  <a:pt x="667843" y="398315"/>
                </a:lnTo>
                <a:lnTo>
                  <a:pt x="638463" y="426687"/>
                </a:lnTo>
                <a:lnTo>
                  <a:pt x="603401" y="451527"/>
                </a:lnTo>
                <a:lnTo>
                  <a:pt x="563323" y="472355"/>
                </a:lnTo>
                <a:lnTo>
                  <a:pt x="518898" y="488692"/>
                </a:lnTo>
                <a:lnTo>
                  <a:pt x="470791" y="500056"/>
                </a:lnTo>
                <a:lnTo>
                  <a:pt x="419672" y="505968"/>
                </a:lnTo>
                <a:lnTo>
                  <a:pt x="393192" y="506729"/>
                </a:lnTo>
                <a:lnTo>
                  <a:pt x="366711" y="505968"/>
                </a:lnTo>
                <a:lnTo>
                  <a:pt x="315592" y="500056"/>
                </a:lnTo>
                <a:lnTo>
                  <a:pt x="267485" y="488692"/>
                </a:lnTo>
                <a:lnTo>
                  <a:pt x="223060" y="472355"/>
                </a:lnTo>
                <a:lnTo>
                  <a:pt x="182982" y="451527"/>
                </a:lnTo>
                <a:lnTo>
                  <a:pt x="147920" y="426687"/>
                </a:lnTo>
                <a:lnTo>
                  <a:pt x="118540" y="398315"/>
                </a:lnTo>
                <a:lnTo>
                  <a:pt x="95511" y="366891"/>
                </a:lnTo>
                <a:lnTo>
                  <a:pt x="74336" y="315083"/>
                </a:lnTo>
                <a:lnTo>
                  <a:pt x="70104" y="278129"/>
                </a:lnTo>
                <a:lnTo>
                  <a:pt x="70104" y="435919"/>
                </a:lnTo>
                <a:lnTo>
                  <a:pt x="115157" y="474249"/>
                </a:lnTo>
                <a:lnTo>
                  <a:pt x="160970" y="501975"/>
                </a:lnTo>
                <a:lnTo>
                  <a:pt x="212490" y="524534"/>
                </a:lnTo>
                <a:lnTo>
                  <a:pt x="268906" y="541355"/>
                </a:lnTo>
                <a:lnTo>
                  <a:pt x="329410" y="551867"/>
                </a:lnTo>
                <a:lnTo>
                  <a:pt x="393192" y="555497"/>
                </a:lnTo>
                <a:lnTo>
                  <a:pt x="425436" y="554578"/>
                </a:lnTo>
                <a:lnTo>
                  <a:pt x="487639" y="547435"/>
                </a:lnTo>
                <a:lnTo>
                  <a:pt x="546127" y="533697"/>
                </a:lnTo>
                <a:lnTo>
                  <a:pt x="600101" y="513936"/>
                </a:lnTo>
                <a:lnTo>
                  <a:pt x="648759" y="488722"/>
                </a:lnTo>
                <a:lnTo>
                  <a:pt x="691303" y="458628"/>
                </a:lnTo>
                <a:lnTo>
                  <a:pt x="710031" y="441929"/>
                </a:lnTo>
                <a:lnTo>
                  <a:pt x="716280" y="435383"/>
                </a:lnTo>
                <a:close/>
              </a:path>
            </a:pathLst>
          </a:custGeom>
          <a:solidFill>
            <a:srgbClr val="B90000"/>
          </a:solidFill>
        </p:spPr>
        <p:txBody>
          <a:bodyPr wrap="square" lIns="0" tIns="0" rIns="0" bIns="0" rtlCol="0"/>
          <a:lstStyle/>
          <a:p>
            <a:endParaRPr/>
          </a:p>
        </p:txBody>
      </p:sp>
      <p:sp>
        <p:nvSpPr>
          <p:cNvPr id="11" name="object 11"/>
          <p:cNvSpPr/>
          <p:nvPr/>
        </p:nvSpPr>
        <p:spPr>
          <a:xfrm>
            <a:off x="7436243" y="3637026"/>
            <a:ext cx="655320" cy="464820"/>
          </a:xfrm>
          <a:custGeom>
            <a:avLst/>
            <a:gdLst/>
            <a:ahLst/>
            <a:cxnLst/>
            <a:rect l="l" t="t" r="r" b="b"/>
            <a:pathLst>
              <a:path w="655320" h="464820">
                <a:moveTo>
                  <a:pt x="655319" y="232410"/>
                </a:moveTo>
                <a:lnTo>
                  <a:pt x="645776" y="176422"/>
                </a:lnTo>
                <a:lnTo>
                  <a:pt x="629519" y="141767"/>
                </a:lnTo>
                <a:lnTo>
                  <a:pt x="606141" y="109799"/>
                </a:lnTo>
                <a:lnTo>
                  <a:pt x="576323" y="80987"/>
                </a:lnTo>
                <a:lnTo>
                  <a:pt x="540747" y="55804"/>
                </a:lnTo>
                <a:lnTo>
                  <a:pt x="500094" y="34719"/>
                </a:lnTo>
                <a:lnTo>
                  <a:pt x="455044" y="18204"/>
                </a:lnTo>
                <a:lnTo>
                  <a:pt x="406280" y="6730"/>
                </a:lnTo>
                <a:lnTo>
                  <a:pt x="354483" y="767"/>
                </a:lnTo>
                <a:lnTo>
                  <a:pt x="327659" y="0"/>
                </a:lnTo>
                <a:lnTo>
                  <a:pt x="300733" y="767"/>
                </a:lnTo>
                <a:lnTo>
                  <a:pt x="248791" y="6730"/>
                </a:lnTo>
                <a:lnTo>
                  <a:pt x="199953" y="18204"/>
                </a:lnTo>
                <a:lnTo>
                  <a:pt x="154887" y="34719"/>
                </a:lnTo>
                <a:lnTo>
                  <a:pt x="114261" y="55804"/>
                </a:lnTo>
                <a:lnTo>
                  <a:pt x="78741" y="80987"/>
                </a:lnTo>
                <a:lnTo>
                  <a:pt x="48996" y="109799"/>
                </a:lnTo>
                <a:lnTo>
                  <a:pt x="25693" y="141767"/>
                </a:lnTo>
                <a:lnTo>
                  <a:pt x="9500" y="176422"/>
                </a:lnTo>
                <a:lnTo>
                  <a:pt x="0" y="232410"/>
                </a:lnTo>
                <a:lnTo>
                  <a:pt x="1083" y="251425"/>
                </a:lnTo>
                <a:lnTo>
                  <a:pt x="16666" y="305738"/>
                </a:lnTo>
                <a:lnTo>
                  <a:pt x="36498" y="339065"/>
                </a:lnTo>
                <a:lnTo>
                  <a:pt x="63105" y="369521"/>
                </a:lnTo>
                <a:lnTo>
                  <a:pt x="95821" y="396621"/>
                </a:lnTo>
                <a:lnTo>
                  <a:pt x="133977" y="419880"/>
                </a:lnTo>
                <a:lnTo>
                  <a:pt x="176907" y="438814"/>
                </a:lnTo>
                <a:lnTo>
                  <a:pt x="223942" y="452938"/>
                </a:lnTo>
                <a:lnTo>
                  <a:pt x="274416" y="461768"/>
                </a:lnTo>
                <a:lnTo>
                  <a:pt x="327659" y="464820"/>
                </a:lnTo>
                <a:lnTo>
                  <a:pt x="354483" y="464047"/>
                </a:lnTo>
                <a:lnTo>
                  <a:pt x="406280" y="458046"/>
                </a:lnTo>
                <a:lnTo>
                  <a:pt x="455044" y="446508"/>
                </a:lnTo>
                <a:lnTo>
                  <a:pt x="500094" y="429918"/>
                </a:lnTo>
                <a:lnTo>
                  <a:pt x="540747" y="408760"/>
                </a:lnTo>
                <a:lnTo>
                  <a:pt x="576323" y="383520"/>
                </a:lnTo>
                <a:lnTo>
                  <a:pt x="606141" y="354682"/>
                </a:lnTo>
                <a:lnTo>
                  <a:pt x="629519" y="322730"/>
                </a:lnTo>
                <a:lnTo>
                  <a:pt x="645776" y="288150"/>
                </a:lnTo>
                <a:lnTo>
                  <a:pt x="655319" y="232410"/>
                </a:lnTo>
                <a:close/>
              </a:path>
            </a:pathLst>
          </a:custGeom>
          <a:solidFill>
            <a:srgbClr val="FFFF66"/>
          </a:solidFill>
        </p:spPr>
        <p:txBody>
          <a:bodyPr wrap="square" lIns="0" tIns="0" rIns="0" bIns="0" rtlCol="0"/>
          <a:lstStyle/>
          <a:p>
            <a:endParaRPr/>
          </a:p>
        </p:txBody>
      </p:sp>
      <p:sp>
        <p:nvSpPr>
          <p:cNvPr id="12" name="object 12"/>
          <p:cNvSpPr/>
          <p:nvPr/>
        </p:nvSpPr>
        <p:spPr>
          <a:xfrm>
            <a:off x="7436243" y="3637026"/>
            <a:ext cx="655320" cy="464820"/>
          </a:xfrm>
          <a:custGeom>
            <a:avLst/>
            <a:gdLst/>
            <a:ahLst/>
            <a:cxnLst/>
            <a:rect l="l" t="t" r="r" b="b"/>
            <a:pathLst>
              <a:path w="655320" h="464820">
                <a:moveTo>
                  <a:pt x="327659" y="0"/>
                </a:moveTo>
                <a:lnTo>
                  <a:pt x="274416" y="3030"/>
                </a:lnTo>
                <a:lnTo>
                  <a:pt x="223942" y="11807"/>
                </a:lnTo>
                <a:lnTo>
                  <a:pt x="176907" y="25861"/>
                </a:lnTo>
                <a:lnTo>
                  <a:pt x="133977" y="44720"/>
                </a:lnTo>
                <a:lnTo>
                  <a:pt x="95821" y="67913"/>
                </a:lnTo>
                <a:lnTo>
                  <a:pt x="63105" y="94969"/>
                </a:lnTo>
                <a:lnTo>
                  <a:pt x="36498" y="125418"/>
                </a:lnTo>
                <a:lnTo>
                  <a:pt x="16666" y="158788"/>
                </a:lnTo>
                <a:lnTo>
                  <a:pt x="1083" y="213291"/>
                </a:lnTo>
                <a:lnTo>
                  <a:pt x="0" y="232410"/>
                </a:lnTo>
                <a:lnTo>
                  <a:pt x="1083" y="251425"/>
                </a:lnTo>
                <a:lnTo>
                  <a:pt x="16666" y="305738"/>
                </a:lnTo>
                <a:lnTo>
                  <a:pt x="36498" y="339065"/>
                </a:lnTo>
                <a:lnTo>
                  <a:pt x="63105" y="369521"/>
                </a:lnTo>
                <a:lnTo>
                  <a:pt x="95821" y="396621"/>
                </a:lnTo>
                <a:lnTo>
                  <a:pt x="133977" y="419880"/>
                </a:lnTo>
                <a:lnTo>
                  <a:pt x="176907" y="438814"/>
                </a:lnTo>
                <a:lnTo>
                  <a:pt x="223942" y="452938"/>
                </a:lnTo>
                <a:lnTo>
                  <a:pt x="274416" y="461768"/>
                </a:lnTo>
                <a:lnTo>
                  <a:pt x="327659" y="464820"/>
                </a:lnTo>
                <a:lnTo>
                  <a:pt x="354483" y="464047"/>
                </a:lnTo>
                <a:lnTo>
                  <a:pt x="406280" y="458046"/>
                </a:lnTo>
                <a:lnTo>
                  <a:pt x="455044" y="446508"/>
                </a:lnTo>
                <a:lnTo>
                  <a:pt x="500094" y="429918"/>
                </a:lnTo>
                <a:lnTo>
                  <a:pt x="540747" y="408760"/>
                </a:lnTo>
                <a:lnTo>
                  <a:pt x="576323" y="383520"/>
                </a:lnTo>
                <a:lnTo>
                  <a:pt x="606141" y="354682"/>
                </a:lnTo>
                <a:lnTo>
                  <a:pt x="629519" y="322730"/>
                </a:lnTo>
                <a:lnTo>
                  <a:pt x="645776" y="288150"/>
                </a:lnTo>
                <a:lnTo>
                  <a:pt x="655319" y="232410"/>
                </a:lnTo>
                <a:lnTo>
                  <a:pt x="654231" y="213291"/>
                </a:lnTo>
                <a:lnTo>
                  <a:pt x="638580" y="158788"/>
                </a:lnTo>
                <a:lnTo>
                  <a:pt x="618677" y="125418"/>
                </a:lnTo>
                <a:lnTo>
                  <a:pt x="591994" y="94969"/>
                </a:lnTo>
                <a:lnTo>
                  <a:pt x="559212" y="67913"/>
                </a:lnTo>
                <a:lnTo>
                  <a:pt x="521012" y="44720"/>
                </a:lnTo>
                <a:lnTo>
                  <a:pt x="478076" y="25861"/>
                </a:lnTo>
                <a:lnTo>
                  <a:pt x="431084" y="11807"/>
                </a:lnTo>
                <a:lnTo>
                  <a:pt x="380718" y="3030"/>
                </a:lnTo>
                <a:lnTo>
                  <a:pt x="327659" y="0"/>
                </a:lnTo>
                <a:close/>
              </a:path>
            </a:pathLst>
          </a:custGeom>
          <a:ln w="28575">
            <a:solidFill>
              <a:srgbClr val="FFFFFF"/>
            </a:solidFill>
          </a:ln>
        </p:spPr>
        <p:txBody>
          <a:bodyPr wrap="square" lIns="0" tIns="0" rIns="0" bIns="0" rtlCol="0"/>
          <a:lstStyle/>
          <a:p>
            <a:endParaRPr/>
          </a:p>
        </p:txBody>
      </p:sp>
      <p:sp>
        <p:nvSpPr>
          <p:cNvPr id="13" name="object 13"/>
          <p:cNvSpPr txBox="1"/>
          <p:nvPr/>
        </p:nvSpPr>
        <p:spPr>
          <a:xfrm>
            <a:off x="7520311" y="3742928"/>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问题</a:t>
            </a:r>
            <a:r>
              <a:rPr sz="1600" b="1" dirty="0">
                <a:solidFill>
                  <a:srgbClr val="3333CC"/>
                </a:solidFill>
                <a:latin typeface="Arial"/>
                <a:cs typeface="Arial"/>
              </a:rPr>
              <a:t>?</a:t>
            </a:r>
            <a:endParaRPr sz="1600">
              <a:latin typeface="Arial"/>
              <a:cs typeface="Arial"/>
            </a:endParaRPr>
          </a:p>
        </p:txBody>
      </p:sp>
      <p:sp>
        <p:nvSpPr>
          <p:cNvPr id="14" name="object 14"/>
          <p:cNvSpPr/>
          <p:nvPr/>
        </p:nvSpPr>
        <p:spPr>
          <a:xfrm>
            <a:off x="5243969" y="4063746"/>
            <a:ext cx="786130" cy="555625"/>
          </a:xfrm>
          <a:custGeom>
            <a:avLst/>
            <a:gdLst/>
            <a:ahLst/>
            <a:cxnLst/>
            <a:rect l="l" t="t" r="r" b="b"/>
            <a:pathLst>
              <a:path w="786129" h="555625">
                <a:moveTo>
                  <a:pt x="785622" y="278129"/>
                </a:moveTo>
                <a:lnTo>
                  <a:pt x="780476" y="232938"/>
                </a:lnTo>
                <a:lnTo>
                  <a:pt x="765578" y="190097"/>
                </a:lnTo>
                <a:lnTo>
                  <a:pt x="741737" y="150173"/>
                </a:lnTo>
                <a:lnTo>
                  <a:pt x="709763" y="113733"/>
                </a:lnTo>
                <a:lnTo>
                  <a:pt x="670464" y="81343"/>
                </a:lnTo>
                <a:lnTo>
                  <a:pt x="624651" y="53571"/>
                </a:lnTo>
                <a:lnTo>
                  <a:pt x="573131" y="30984"/>
                </a:lnTo>
                <a:lnTo>
                  <a:pt x="516715" y="14148"/>
                </a:lnTo>
                <a:lnTo>
                  <a:pt x="456211" y="3631"/>
                </a:lnTo>
                <a:lnTo>
                  <a:pt x="392430" y="0"/>
                </a:lnTo>
                <a:lnTo>
                  <a:pt x="360185" y="919"/>
                </a:lnTo>
                <a:lnTo>
                  <a:pt x="297982" y="8065"/>
                </a:lnTo>
                <a:lnTo>
                  <a:pt x="239494" y="21812"/>
                </a:lnTo>
                <a:lnTo>
                  <a:pt x="185520" y="41594"/>
                </a:lnTo>
                <a:lnTo>
                  <a:pt x="136862" y="66844"/>
                </a:lnTo>
                <a:lnTo>
                  <a:pt x="94318" y="96996"/>
                </a:lnTo>
                <a:lnTo>
                  <a:pt x="58690" y="131482"/>
                </a:lnTo>
                <a:lnTo>
                  <a:pt x="30777" y="169735"/>
                </a:lnTo>
                <a:lnTo>
                  <a:pt x="11379" y="211189"/>
                </a:lnTo>
                <a:lnTo>
                  <a:pt x="1297" y="255276"/>
                </a:lnTo>
                <a:lnTo>
                  <a:pt x="0" y="278129"/>
                </a:lnTo>
                <a:lnTo>
                  <a:pt x="1297" y="300875"/>
                </a:lnTo>
                <a:lnTo>
                  <a:pt x="11379" y="344776"/>
                </a:lnTo>
                <a:lnTo>
                  <a:pt x="30777" y="386083"/>
                </a:lnTo>
                <a:lnTo>
                  <a:pt x="58690" y="424224"/>
                </a:lnTo>
                <a:lnTo>
                  <a:pt x="69342" y="435383"/>
                </a:lnTo>
                <a:lnTo>
                  <a:pt x="69342" y="278129"/>
                </a:lnTo>
                <a:lnTo>
                  <a:pt x="70413" y="259348"/>
                </a:lnTo>
                <a:lnTo>
                  <a:pt x="85825" y="205782"/>
                </a:lnTo>
                <a:lnTo>
                  <a:pt x="105428" y="172969"/>
                </a:lnTo>
                <a:lnTo>
                  <a:pt x="131716" y="143018"/>
                </a:lnTo>
                <a:lnTo>
                  <a:pt x="164020" y="116395"/>
                </a:lnTo>
                <a:lnTo>
                  <a:pt x="201673" y="93567"/>
                </a:lnTo>
                <a:lnTo>
                  <a:pt x="244009" y="75000"/>
                </a:lnTo>
                <a:lnTo>
                  <a:pt x="290358" y="61161"/>
                </a:lnTo>
                <a:lnTo>
                  <a:pt x="340054" y="52515"/>
                </a:lnTo>
                <a:lnTo>
                  <a:pt x="392430" y="49529"/>
                </a:lnTo>
                <a:lnTo>
                  <a:pt x="419013" y="50286"/>
                </a:lnTo>
                <a:lnTo>
                  <a:pt x="470277" y="56159"/>
                </a:lnTo>
                <a:lnTo>
                  <a:pt x="518457" y="67460"/>
                </a:lnTo>
                <a:lnTo>
                  <a:pt x="562899" y="83722"/>
                </a:lnTo>
                <a:lnTo>
                  <a:pt x="602950" y="104478"/>
                </a:lnTo>
                <a:lnTo>
                  <a:pt x="637956" y="129261"/>
                </a:lnTo>
                <a:lnTo>
                  <a:pt x="667263" y="157606"/>
                </a:lnTo>
                <a:lnTo>
                  <a:pt x="690217" y="189047"/>
                </a:lnTo>
                <a:lnTo>
                  <a:pt x="711306" y="240991"/>
                </a:lnTo>
                <a:lnTo>
                  <a:pt x="715518" y="278129"/>
                </a:lnTo>
                <a:lnTo>
                  <a:pt x="715518" y="435919"/>
                </a:lnTo>
                <a:lnTo>
                  <a:pt x="726716" y="424224"/>
                </a:lnTo>
                <a:lnTo>
                  <a:pt x="754725" y="386083"/>
                </a:lnTo>
                <a:lnTo>
                  <a:pt x="774195" y="344776"/>
                </a:lnTo>
                <a:lnTo>
                  <a:pt x="784318" y="300875"/>
                </a:lnTo>
                <a:lnTo>
                  <a:pt x="785622" y="278129"/>
                </a:lnTo>
                <a:close/>
              </a:path>
              <a:path w="786129" h="555625">
                <a:moveTo>
                  <a:pt x="715518" y="435919"/>
                </a:moveTo>
                <a:lnTo>
                  <a:pt x="715518" y="278129"/>
                </a:lnTo>
                <a:lnTo>
                  <a:pt x="714451" y="296808"/>
                </a:lnTo>
                <a:lnTo>
                  <a:pt x="711306" y="315083"/>
                </a:lnTo>
                <a:lnTo>
                  <a:pt x="690217" y="366891"/>
                </a:lnTo>
                <a:lnTo>
                  <a:pt x="667263" y="398315"/>
                </a:lnTo>
                <a:lnTo>
                  <a:pt x="637956" y="426687"/>
                </a:lnTo>
                <a:lnTo>
                  <a:pt x="602950" y="451527"/>
                </a:lnTo>
                <a:lnTo>
                  <a:pt x="562899" y="472355"/>
                </a:lnTo>
                <a:lnTo>
                  <a:pt x="518457" y="488692"/>
                </a:lnTo>
                <a:lnTo>
                  <a:pt x="470277" y="500056"/>
                </a:lnTo>
                <a:lnTo>
                  <a:pt x="419013" y="505968"/>
                </a:lnTo>
                <a:lnTo>
                  <a:pt x="392430" y="506729"/>
                </a:lnTo>
                <a:lnTo>
                  <a:pt x="365949" y="505968"/>
                </a:lnTo>
                <a:lnTo>
                  <a:pt x="314830" y="500056"/>
                </a:lnTo>
                <a:lnTo>
                  <a:pt x="266723" y="488692"/>
                </a:lnTo>
                <a:lnTo>
                  <a:pt x="222298" y="472355"/>
                </a:lnTo>
                <a:lnTo>
                  <a:pt x="182220" y="451527"/>
                </a:lnTo>
                <a:lnTo>
                  <a:pt x="147158" y="426687"/>
                </a:lnTo>
                <a:lnTo>
                  <a:pt x="117778" y="398315"/>
                </a:lnTo>
                <a:lnTo>
                  <a:pt x="94749" y="366891"/>
                </a:lnTo>
                <a:lnTo>
                  <a:pt x="73574" y="315083"/>
                </a:lnTo>
                <a:lnTo>
                  <a:pt x="69342" y="278129"/>
                </a:lnTo>
                <a:lnTo>
                  <a:pt x="69342" y="435383"/>
                </a:lnTo>
                <a:lnTo>
                  <a:pt x="114776" y="474249"/>
                </a:lnTo>
                <a:lnTo>
                  <a:pt x="160477" y="501975"/>
                </a:lnTo>
                <a:lnTo>
                  <a:pt x="211893" y="524534"/>
                </a:lnTo>
                <a:lnTo>
                  <a:pt x="268224" y="541355"/>
                </a:lnTo>
                <a:lnTo>
                  <a:pt x="328669" y="551867"/>
                </a:lnTo>
                <a:lnTo>
                  <a:pt x="392430" y="555497"/>
                </a:lnTo>
                <a:lnTo>
                  <a:pt x="424680" y="554578"/>
                </a:lnTo>
                <a:lnTo>
                  <a:pt x="486923" y="547435"/>
                </a:lnTo>
                <a:lnTo>
                  <a:pt x="545484" y="533697"/>
                </a:lnTo>
                <a:lnTo>
                  <a:pt x="599553" y="513936"/>
                </a:lnTo>
                <a:lnTo>
                  <a:pt x="648321" y="488722"/>
                </a:lnTo>
                <a:lnTo>
                  <a:pt x="690979" y="458628"/>
                </a:lnTo>
                <a:lnTo>
                  <a:pt x="709763" y="441929"/>
                </a:lnTo>
                <a:lnTo>
                  <a:pt x="715518" y="435919"/>
                </a:lnTo>
                <a:close/>
              </a:path>
            </a:pathLst>
          </a:custGeom>
          <a:solidFill>
            <a:srgbClr val="B90000"/>
          </a:solidFill>
        </p:spPr>
        <p:txBody>
          <a:bodyPr wrap="square" lIns="0" tIns="0" rIns="0" bIns="0" rtlCol="0"/>
          <a:lstStyle/>
          <a:p>
            <a:endParaRPr/>
          </a:p>
        </p:txBody>
      </p:sp>
      <p:sp>
        <p:nvSpPr>
          <p:cNvPr id="15" name="object 15"/>
          <p:cNvSpPr/>
          <p:nvPr/>
        </p:nvSpPr>
        <p:spPr>
          <a:xfrm>
            <a:off x="5308739" y="4109465"/>
            <a:ext cx="655320" cy="466090"/>
          </a:xfrm>
          <a:custGeom>
            <a:avLst/>
            <a:gdLst/>
            <a:ahLst/>
            <a:cxnLst/>
            <a:rect l="l" t="t" r="r" b="b"/>
            <a:pathLst>
              <a:path w="655320" h="466089">
                <a:moveTo>
                  <a:pt x="655320" y="233172"/>
                </a:moveTo>
                <a:lnTo>
                  <a:pt x="645819" y="177137"/>
                </a:lnTo>
                <a:lnTo>
                  <a:pt x="629626" y="142410"/>
                </a:lnTo>
                <a:lnTo>
                  <a:pt x="606323" y="110346"/>
                </a:lnTo>
                <a:lnTo>
                  <a:pt x="576578" y="81425"/>
                </a:lnTo>
                <a:lnTo>
                  <a:pt x="541058" y="56128"/>
                </a:lnTo>
                <a:lnTo>
                  <a:pt x="500432" y="34934"/>
                </a:lnTo>
                <a:lnTo>
                  <a:pt x="455366" y="18323"/>
                </a:lnTo>
                <a:lnTo>
                  <a:pt x="406528" y="6776"/>
                </a:lnTo>
                <a:lnTo>
                  <a:pt x="354586" y="772"/>
                </a:lnTo>
                <a:lnTo>
                  <a:pt x="327660" y="0"/>
                </a:lnTo>
                <a:lnTo>
                  <a:pt x="300836" y="772"/>
                </a:lnTo>
                <a:lnTo>
                  <a:pt x="249039" y="6776"/>
                </a:lnTo>
                <a:lnTo>
                  <a:pt x="200275" y="18323"/>
                </a:lnTo>
                <a:lnTo>
                  <a:pt x="155225" y="34934"/>
                </a:lnTo>
                <a:lnTo>
                  <a:pt x="114572" y="56128"/>
                </a:lnTo>
                <a:lnTo>
                  <a:pt x="78996" y="81425"/>
                </a:lnTo>
                <a:lnTo>
                  <a:pt x="49178" y="110346"/>
                </a:lnTo>
                <a:lnTo>
                  <a:pt x="25800" y="142410"/>
                </a:lnTo>
                <a:lnTo>
                  <a:pt x="9543" y="177137"/>
                </a:lnTo>
                <a:lnTo>
                  <a:pt x="0" y="233172"/>
                </a:lnTo>
                <a:lnTo>
                  <a:pt x="1088" y="252187"/>
                </a:lnTo>
                <a:lnTo>
                  <a:pt x="16739" y="306500"/>
                </a:lnTo>
                <a:lnTo>
                  <a:pt x="36642" y="339827"/>
                </a:lnTo>
                <a:lnTo>
                  <a:pt x="63325" y="370283"/>
                </a:lnTo>
                <a:lnTo>
                  <a:pt x="96107" y="397383"/>
                </a:lnTo>
                <a:lnTo>
                  <a:pt x="134307" y="420642"/>
                </a:lnTo>
                <a:lnTo>
                  <a:pt x="177243" y="439576"/>
                </a:lnTo>
                <a:lnTo>
                  <a:pt x="224235" y="453700"/>
                </a:lnTo>
                <a:lnTo>
                  <a:pt x="274601" y="462530"/>
                </a:lnTo>
                <a:lnTo>
                  <a:pt x="327660" y="465581"/>
                </a:lnTo>
                <a:lnTo>
                  <a:pt x="354586" y="464809"/>
                </a:lnTo>
                <a:lnTo>
                  <a:pt x="406528" y="458808"/>
                </a:lnTo>
                <a:lnTo>
                  <a:pt x="455366" y="447270"/>
                </a:lnTo>
                <a:lnTo>
                  <a:pt x="500432" y="430680"/>
                </a:lnTo>
                <a:lnTo>
                  <a:pt x="541058" y="409522"/>
                </a:lnTo>
                <a:lnTo>
                  <a:pt x="576578" y="384282"/>
                </a:lnTo>
                <a:lnTo>
                  <a:pt x="606323" y="355444"/>
                </a:lnTo>
                <a:lnTo>
                  <a:pt x="629626" y="323492"/>
                </a:lnTo>
                <a:lnTo>
                  <a:pt x="645819" y="288912"/>
                </a:lnTo>
                <a:lnTo>
                  <a:pt x="655320" y="233172"/>
                </a:lnTo>
                <a:close/>
              </a:path>
            </a:pathLst>
          </a:custGeom>
          <a:solidFill>
            <a:srgbClr val="FFFF66"/>
          </a:solidFill>
        </p:spPr>
        <p:txBody>
          <a:bodyPr wrap="square" lIns="0" tIns="0" rIns="0" bIns="0" rtlCol="0"/>
          <a:lstStyle/>
          <a:p>
            <a:endParaRPr/>
          </a:p>
        </p:txBody>
      </p:sp>
      <p:sp>
        <p:nvSpPr>
          <p:cNvPr id="16" name="object 16"/>
          <p:cNvSpPr/>
          <p:nvPr/>
        </p:nvSpPr>
        <p:spPr>
          <a:xfrm>
            <a:off x="5308739" y="4109465"/>
            <a:ext cx="655320" cy="466090"/>
          </a:xfrm>
          <a:custGeom>
            <a:avLst/>
            <a:gdLst/>
            <a:ahLst/>
            <a:cxnLst/>
            <a:rect l="l" t="t" r="r" b="b"/>
            <a:pathLst>
              <a:path w="655320" h="466089">
                <a:moveTo>
                  <a:pt x="327660" y="0"/>
                </a:moveTo>
                <a:lnTo>
                  <a:pt x="274601" y="3051"/>
                </a:lnTo>
                <a:lnTo>
                  <a:pt x="224235" y="11887"/>
                </a:lnTo>
                <a:lnTo>
                  <a:pt x="177243" y="26026"/>
                </a:lnTo>
                <a:lnTo>
                  <a:pt x="134307" y="44988"/>
                </a:lnTo>
                <a:lnTo>
                  <a:pt x="96107" y="68294"/>
                </a:lnTo>
                <a:lnTo>
                  <a:pt x="63325" y="95463"/>
                </a:lnTo>
                <a:lnTo>
                  <a:pt x="36642" y="126015"/>
                </a:lnTo>
                <a:lnTo>
                  <a:pt x="16739" y="159471"/>
                </a:lnTo>
                <a:lnTo>
                  <a:pt x="1088" y="214048"/>
                </a:lnTo>
                <a:lnTo>
                  <a:pt x="0" y="233172"/>
                </a:lnTo>
                <a:lnTo>
                  <a:pt x="1088" y="252187"/>
                </a:lnTo>
                <a:lnTo>
                  <a:pt x="16739" y="306500"/>
                </a:lnTo>
                <a:lnTo>
                  <a:pt x="36642" y="339827"/>
                </a:lnTo>
                <a:lnTo>
                  <a:pt x="63325" y="370283"/>
                </a:lnTo>
                <a:lnTo>
                  <a:pt x="96107" y="397383"/>
                </a:lnTo>
                <a:lnTo>
                  <a:pt x="134307" y="420642"/>
                </a:lnTo>
                <a:lnTo>
                  <a:pt x="177243" y="439576"/>
                </a:lnTo>
                <a:lnTo>
                  <a:pt x="224235" y="453700"/>
                </a:lnTo>
                <a:lnTo>
                  <a:pt x="274601" y="462530"/>
                </a:lnTo>
                <a:lnTo>
                  <a:pt x="327660" y="465581"/>
                </a:lnTo>
                <a:lnTo>
                  <a:pt x="354586" y="464809"/>
                </a:lnTo>
                <a:lnTo>
                  <a:pt x="406528" y="458808"/>
                </a:lnTo>
                <a:lnTo>
                  <a:pt x="455366" y="447270"/>
                </a:lnTo>
                <a:lnTo>
                  <a:pt x="500432" y="430680"/>
                </a:lnTo>
                <a:lnTo>
                  <a:pt x="541058" y="409522"/>
                </a:lnTo>
                <a:lnTo>
                  <a:pt x="576578" y="384282"/>
                </a:lnTo>
                <a:lnTo>
                  <a:pt x="606323" y="355444"/>
                </a:lnTo>
                <a:lnTo>
                  <a:pt x="629626" y="323492"/>
                </a:lnTo>
                <a:lnTo>
                  <a:pt x="645819" y="288912"/>
                </a:lnTo>
                <a:lnTo>
                  <a:pt x="655320" y="233172"/>
                </a:lnTo>
                <a:lnTo>
                  <a:pt x="654236" y="214048"/>
                </a:lnTo>
                <a:lnTo>
                  <a:pt x="638653" y="159471"/>
                </a:lnTo>
                <a:lnTo>
                  <a:pt x="618821" y="126015"/>
                </a:lnTo>
                <a:lnTo>
                  <a:pt x="592214" y="95463"/>
                </a:lnTo>
                <a:lnTo>
                  <a:pt x="559498" y="68294"/>
                </a:lnTo>
                <a:lnTo>
                  <a:pt x="521342" y="44988"/>
                </a:lnTo>
                <a:lnTo>
                  <a:pt x="478412" y="26026"/>
                </a:lnTo>
                <a:lnTo>
                  <a:pt x="431377" y="11887"/>
                </a:lnTo>
                <a:lnTo>
                  <a:pt x="380903" y="3051"/>
                </a:lnTo>
                <a:lnTo>
                  <a:pt x="327660" y="0"/>
                </a:lnTo>
                <a:close/>
              </a:path>
            </a:pathLst>
          </a:custGeom>
          <a:ln w="28575">
            <a:solidFill>
              <a:srgbClr val="FFFFFF"/>
            </a:solidFill>
          </a:ln>
        </p:spPr>
        <p:txBody>
          <a:bodyPr wrap="square" lIns="0" tIns="0" rIns="0" bIns="0" rtlCol="0"/>
          <a:lstStyle/>
          <a:p>
            <a:endParaRPr/>
          </a:p>
        </p:txBody>
      </p:sp>
      <p:sp>
        <p:nvSpPr>
          <p:cNvPr id="17" name="object 17"/>
          <p:cNvSpPr txBox="1"/>
          <p:nvPr/>
        </p:nvSpPr>
        <p:spPr>
          <a:xfrm>
            <a:off x="5392807" y="4216130"/>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问题</a:t>
            </a:r>
            <a:r>
              <a:rPr sz="1600" b="1" dirty="0">
                <a:solidFill>
                  <a:srgbClr val="3333CC"/>
                </a:solidFill>
                <a:latin typeface="Arial"/>
                <a:cs typeface="Arial"/>
              </a:rPr>
              <a:t>?</a:t>
            </a:r>
            <a:endParaRPr sz="1600">
              <a:latin typeface="Arial"/>
              <a:cs typeface="Arial"/>
            </a:endParaRPr>
          </a:p>
        </p:txBody>
      </p:sp>
      <p:sp>
        <p:nvSpPr>
          <p:cNvPr id="18" name="object 18"/>
          <p:cNvSpPr/>
          <p:nvPr/>
        </p:nvSpPr>
        <p:spPr>
          <a:xfrm>
            <a:off x="7843901" y="5435346"/>
            <a:ext cx="1828800" cy="1254760"/>
          </a:xfrm>
          <a:custGeom>
            <a:avLst/>
            <a:gdLst/>
            <a:ahLst/>
            <a:cxnLst/>
            <a:rect l="l" t="t" r="r" b="b"/>
            <a:pathLst>
              <a:path w="1828800" h="1254759">
                <a:moveTo>
                  <a:pt x="1828800" y="627125"/>
                </a:moveTo>
                <a:lnTo>
                  <a:pt x="1825770" y="575643"/>
                </a:lnTo>
                <a:lnTo>
                  <a:pt x="1816837" y="525315"/>
                </a:lnTo>
                <a:lnTo>
                  <a:pt x="1802236" y="476304"/>
                </a:lnTo>
                <a:lnTo>
                  <a:pt x="1782202" y="428768"/>
                </a:lnTo>
                <a:lnTo>
                  <a:pt x="1756969" y="382869"/>
                </a:lnTo>
                <a:lnTo>
                  <a:pt x="1726773" y="338767"/>
                </a:lnTo>
                <a:lnTo>
                  <a:pt x="1691848" y="296624"/>
                </a:lnTo>
                <a:lnTo>
                  <a:pt x="1652430" y="256598"/>
                </a:lnTo>
                <a:lnTo>
                  <a:pt x="1608753" y="218852"/>
                </a:lnTo>
                <a:lnTo>
                  <a:pt x="1561052" y="183546"/>
                </a:lnTo>
                <a:lnTo>
                  <a:pt x="1509562" y="150840"/>
                </a:lnTo>
                <a:lnTo>
                  <a:pt x="1454517" y="120895"/>
                </a:lnTo>
                <a:lnTo>
                  <a:pt x="1396154" y="93872"/>
                </a:lnTo>
                <a:lnTo>
                  <a:pt x="1334706" y="69931"/>
                </a:lnTo>
                <a:lnTo>
                  <a:pt x="1270408" y="49232"/>
                </a:lnTo>
                <a:lnTo>
                  <a:pt x="1203496" y="31936"/>
                </a:lnTo>
                <a:lnTo>
                  <a:pt x="1134204" y="18205"/>
                </a:lnTo>
                <a:lnTo>
                  <a:pt x="1062768" y="8198"/>
                </a:lnTo>
                <a:lnTo>
                  <a:pt x="989421" y="2076"/>
                </a:lnTo>
                <a:lnTo>
                  <a:pt x="914400" y="0"/>
                </a:lnTo>
                <a:lnTo>
                  <a:pt x="839378" y="2076"/>
                </a:lnTo>
                <a:lnTo>
                  <a:pt x="766031" y="8198"/>
                </a:lnTo>
                <a:lnTo>
                  <a:pt x="694595" y="18205"/>
                </a:lnTo>
                <a:lnTo>
                  <a:pt x="625303" y="31936"/>
                </a:lnTo>
                <a:lnTo>
                  <a:pt x="558391" y="49232"/>
                </a:lnTo>
                <a:lnTo>
                  <a:pt x="494093" y="69931"/>
                </a:lnTo>
                <a:lnTo>
                  <a:pt x="432645" y="93872"/>
                </a:lnTo>
                <a:lnTo>
                  <a:pt x="374282" y="120895"/>
                </a:lnTo>
                <a:lnTo>
                  <a:pt x="319237" y="150840"/>
                </a:lnTo>
                <a:lnTo>
                  <a:pt x="267747" y="183546"/>
                </a:lnTo>
                <a:lnTo>
                  <a:pt x="220046" y="218852"/>
                </a:lnTo>
                <a:lnTo>
                  <a:pt x="176369" y="256598"/>
                </a:lnTo>
                <a:lnTo>
                  <a:pt x="136951" y="296624"/>
                </a:lnTo>
                <a:lnTo>
                  <a:pt x="102026" y="338767"/>
                </a:lnTo>
                <a:lnTo>
                  <a:pt x="71830" y="382869"/>
                </a:lnTo>
                <a:lnTo>
                  <a:pt x="46597" y="428768"/>
                </a:lnTo>
                <a:lnTo>
                  <a:pt x="26563" y="476304"/>
                </a:lnTo>
                <a:lnTo>
                  <a:pt x="11962" y="525315"/>
                </a:lnTo>
                <a:lnTo>
                  <a:pt x="3029" y="575643"/>
                </a:lnTo>
                <a:lnTo>
                  <a:pt x="0" y="627126"/>
                </a:lnTo>
                <a:lnTo>
                  <a:pt x="3029" y="678505"/>
                </a:lnTo>
                <a:lnTo>
                  <a:pt x="11962" y="728750"/>
                </a:lnTo>
                <a:lnTo>
                  <a:pt x="26563" y="777700"/>
                </a:lnTo>
                <a:lnTo>
                  <a:pt x="46597" y="825191"/>
                </a:lnTo>
                <a:lnTo>
                  <a:pt x="71830" y="871061"/>
                </a:lnTo>
                <a:lnTo>
                  <a:pt x="102026" y="915148"/>
                </a:lnTo>
                <a:lnTo>
                  <a:pt x="136951" y="957289"/>
                </a:lnTo>
                <a:lnTo>
                  <a:pt x="162306" y="983040"/>
                </a:lnTo>
                <a:lnTo>
                  <a:pt x="162306" y="627126"/>
                </a:lnTo>
                <a:lnTo>
                  <a:pt x="164799" y="584805"/>
                </a:lnTo>
                <a:lnTo>
                  <a:pt x="172151" y="543429"/>
                </a:lnTo>
                <a:lnTo>
                  <a:pt x="184168" y="503129"/>
                </a:lnTo>
                <a:lnTo>
                  <a:pt x="200655" y="464039"/>
                </a:lnTo>
                <a:lnTo>
                  <a:pt x="221420" y="426291"/>
                </a:lnTo>
                <a:lnTo>
                  <a:pt x="246268" y="390017"/>
                </a:lnTo>
                <a:lnTo>
                  <a:pt x="275006" y="355350"/>
                </a:lnTo>
                <a:lnTo>
                  <a:pt x="307439" y="322423"/>
                </a:lnTo>
                <a:lnTo>
                  <a:pt x="343375" y="291368"/>
                </a:lnTo>
                <a:lnTo>
                  <a:pt x="382619" y="262318"/>
                </a:lnTo>
                <a:lnTo>
                  <a:pt x="424977" y="235405"/>
                </a:lnTo>
                <a:lnTo>
                  <a:pt x="470257" y="210763"/>
                </a:lnTo>
                <a:lnTo>
                  <a:pt x="518264" y="188522"/>
                </a:lnTo>
                <a:lnTo>
                  <a:pt x="568804" y="168818"/>
                </a:lnTo>
                <a:lnTo>
                  <a:pt x="621684" y="151780"/>
                </a:lnTo>
                <a:lnTo>
                  <a:pt x="676710" y="137544"/>
                </a:lnTo>
                <a:lnTo>
                  <a:pt x="733689" y="126240"/>
                </a:lnTo>
                <a:lnTo>
                  <a:pt x="792425" y="118001"/>
                </a:lnTo>
                <a:lnTo>
                  <a:pt x="852727" y="112961"/>
                </a:lnTo>
                <a:lnTo>
                  <a:pt x="914400" y="111251"/>
                </a:lnTo>
                <a:lnTo>
                  <a:pt x="976072" y="112961"/>
                </a:lnTo>
                <a:lnTo>
                  <a:pt x="1036374" y="118001"/>
                </a:lnTo>
                <a:lnTo>
                  <a:pt x="1095110" y="126240"/>
                </a:lnTo>
                <a:lnTo>
                  <a:pt x="1152089" y="137544"/>
                </a:lnTo>
                <a:lnTo>
                  <a:pt x="1207115" y="151780"/>
                </a:lnTo>
                <a:lnTo>
                  <a:pt x="1259995" y="168818"/>
                </a:lnTo>
                <a:lnTo>
                  <a:pt x="1310535" y="188522"/>
                </a:lnTo>
                <a:lnTo>
                  <a:pt x="1358542" y="210763"/>
                </a:lnTo>
                <a:lnTo>
                  <a:pt x="1403822" y="235405"/>
                </a:lnTo>
                <a:lnTo>
                  <a:pt x="1446180" y="262318"/>
                </a:lnTo>
                <a:lnTo>
                  <a:pt x="1485424" y="291368"/>
                </a:lnTo>
                <a:lnTo>
                  <a:pt x="1521360" y="322423"/>
                </a:lnTo>
                <a:lnTo>
                  <a:pt x="1553793" y="355350"/>
                </a:lnTo>
                <a:lnTo>
                  <a:pt x="1582531" y="390017"/>
                </a:lnTo>
                <a:lnTo>
                  <a:pt x="1607379" y="426291"/>
                </a:lnTo>
                <a:lnTo>
                  <a:pt x="1628144" y="464039"/>
                </a:lnTo>
                <a:lnTo>
                  <a:pt x="1644631" y="503129"/>
                </a:lnTo>
                <a:lnTo>
                  <a:pt x="1656648" y="543429"/>
                </a:lnTo>
                <a:lnTo>
                  <a:pt x="1664000" y="584805"/>
                </a:lnTo>
                <a:lnTo>
                  <a:pt x="1666494" y="627125"/>
                </a:lnTo>
                <a:lnTo>
                  <a:pt x="1666494" y="983040"/>
                </a:lnTo>
                <a:lnTo>
                  <a:pt x="1691848" y="957289"/>
                </a:lnTo>
                <a:lnTo>
                  <a:pt x="1726773" y="915148"/>
                </a:lnTo>
                <a:lnTo>
                  <a:pt x="1756969" y="871061"/>
                </a:lnTo>
                <a:lnTo>
                  <a:pt x="1782202" y="825191"/>
                </a:lnTo>
                <a:lnTo>
                  <a:pt x="1802236" y="777700"/>
                </a:lnTo>
                <a:lnTo>
                  <a:pt x="1816837" y="728750"/>
                </a:lnTo>
                <a:lnTo>
                  <a:pt x="1825770" y="678505"/>
                </a:lnTo>
                <a:lnTo>
                  <a:pt x="1828800" y="627125"/>
                </a:lnTo>
                <a:close/>
              </a:path>
              <a:path w="1828800" h="1254759">
                <a:moveTo>
                  <a:pt x="1666494" y="983040"/>
                </a:moveTo>
                <a:lnTo>
                  <a:pt x="1666494" y="627125"/>
                </a:lnTo>
                <a:lnTo>
                  <a:pt x="1664000" y="669446"/>
                </a:lnTo>
                <a:lnTo>
                  <a:pt x="1656648" y="710822"/>
                </a:lnTo>
                <a:lnTo>
                  <a:pt x="1644631" y="751122"/>
                </a:lnTo>
                <a:lnTo>
                  <a:pt x="1628144" y="790212"/>
                </a:lnTo>
                <a:lnTo>
                  <a:pt x="1607379" y="827960"/>
                </a:lnTo>
                <a:lnTo>
                  <a:pt x="1582531" y="864234"/>
                </a:lnTo>
                <a:lnTo>
                  <a:pt x="1553793" y="898901"/>
                </a:lnTo>
                <a:lnTo>
                  <a:pt x="1521360" y="931828"/>
                </a:lnTo>
                <a:lnTo>
                  <a:pt x="1485424" y="962883"/>
                </a:lnTo>
                <a:lnTo>
                  <a:pt x="1446180" y="991933"/>
                </a:lnTo>
                <a:lnTo>
                  <a:pt x="1403822" y="1018846"/>
                </a:lnTo>
                <a:lnTo>
                  <a:pt x="1358542" y="1043488"/>
                </a:lnTo>
                <a:lnTo>
                  <a:pt x="1310535" y="1065729"/>
                </a:lnTo>
                <a:lnTo>
                  <a:pt x="1259995" y="1085433"/>
                </a:lnTo>
                <a:lnTo>
                  <a:pt x="1207115" y="1102471"/>
                </a:lnTo>
                <a:lnTo>
                  <a:pt x="1152089" y="1116707"/>
                </a:lnTo>
                <a:lnTo>
                  <a:pt x="1095110" y="1128011"/>
                </a:lnTo>
                <a:lnTo>
                  <a:pt x="1036374" y="1136250"/>
                </a:lnTo>
                <a:lnTo>
                  <a:pt x="976072" y="1141290"/>
                </a:lnTo>
                <a:lnTo>
                  <a:pt x="914400" y="1142999"/>
                </a:lnTo>
                <a:lnTo>
                  <a:pt x="852727" y="1141290"/>
                </a:lnTo>
                <a:lnTo>
                  <a:pt x="792425" y="1136250"/>
                </a:lnTo>
                <a:lnTo>
                  <a:pt x="733689" y="1128011"/>
                </a:lnTo>
                <a:lnTo>
                  <a:pt x="676710" y="1116707"/>
                </a:lnTo>
                <a:lnTo>
                  <a:pt x="621684" y="1102471"/>
                </a:lnTo>
                <a:lnTo>
                  <a:pt x="568804" y="1085433"/>
                </a:lnTo>
                <a:lnTo>
                  <a:pt x="518264" y="1065729"/>
                </a:lnTo>
                <a:lnTo>
                  <a:pt x="470257" y="1043488"/>
                </a:lnTo>
                <a:lnTo>
                  <a:pt x="424977" y="1018846"/>
                </a:lnTo>
                <a:lnTo>
                  <a:pt x="382619" y="991933"/>
                </a:lnTo>
                <a:lnTo>
                  <a:pt x="343375" y="962883"/>
                </a:lnTo>
                <a:lnTo>
                  <a:pt x="307439" y="931828"/>
                </a:lnTo>
                <a:lnTo>
                  <a:pt x="275006" y="898901"/>
                </a:lnTo>
                <a:lnTo>
                  <a:pt x="246268" y="864234"/>
                </a:lnTo>
                <a:lnTo>
                  <a:pt x="221420" y="827960"/>
                </a:lnTo>
                <a:lnTo>
                  <a:pt x="200655" y="790212"/>
                </a:lnTo>
                <a:lnTo>
                  <a:pt x="184168" y="751122"/>
                </a:lnTo>
                <a:lnTo>
                  <a:pt x="172151" y="710822"/>
                </a:lnTo>
                <a:lnTo>
                  <a:pt x="164799" y="669446"/>
                </a:lnTo>
                <a:lnTo>
                  <a:pt x="162306" y="627126"/>
                </a:lnTo>
                <a:lnTo>
                  <a:pt x="162306" y="983040"/>
                </a:lnTo>
                <a:lnTo>
                  <a:pt x="220046" y="1035087"/>
                </a:lnTo>
                <a:lnTo>
                  <a:pt x="267747" y="1070419"/>
                </a:lnTo>
                <a:lnTo>
                  <a:pt x="319237" y="1103156"/>
                </a:lnTo>
                <a:lnTo>
                  <a:pt x="374282" y="1133136"/>
                </a:lnTo>
                <a:lnTo>
                  <a:pt x="432645" y="1160197"/>
                </a:lnTo>
                <a:lnTo>
                  <a:pt x="494093" y="1184176"/>
                </a:lnTo>
                <a:lnTo>
                  <a:pt x="558391" y="1204912"/>
                </a:lnTo>
                <a:lnTo>
                  <a:pt x="625303" y="1222241"/>
                </a:lnTo>
                <a:lnTo>
                  <a:pt x="694595" y="1236002"/>
                </a:lnTo>
                <a:lnTo>
                  <a:pt x="766031" y="1246033"/>
                </a:lnTo>
                <a:lnTo>
                  <a:pt x="839378" y="1252170"/>
                </a:lnTo>
                <a:lnTo>
                  <a:pt x="914400" y="1254252"/>
                </a:lnTo>
                <a:lnTo>
                  <a:pt x="989421" y="1252170"/>
                </a:lnTo>
                <a:lnTo>
                  <a:pt x="1062768" y="1246033"/>
                </a:lnTo>
                <a:lnTo>
                  <a:pt x="1134204" y="1236002"/>
                </a:lnTo>
                <a:lnTo>
                  <a:pt x="1203496" y="1222241"/>
                </a:lnTo>
                <a:lnTo>
                  <a:pt x="1270408" y="1204912"/>
                </a:lnTo>
                <a:lnTo>
                  <a:pt x="1334706" y="1184176"/>
                </a:lnTo>
                <a:lnTo>
                  <a:pt x="1396154" y="1160197"/>
                </a:lnTo>
                <a:lnTo>
                  <a:pt x="1454517" y="1133136"/>
                </a:lnTo>
                <a:lnTo>
                  <a:pt x="1509562" y="1103156"/>
                </a:lnTo>
                <a:lnTo>
                  <a:pt x="1561052" y="1070419"/>
                </a:lnTo>
                <a:lnTo>
                  <a:pt x="1608753" y="1035087"/>
                </a:lnTo>
                <a:lnTo>
                  <a:pt x="1652430" y="997323"/>
                </a:lnTo>
                <a:lnTo>
                  <a:pt x="1666494" y="983040"/>
                </a:lnTo>
                <a:close/>
              </a:path>
            </a:pathLst>
          </a:custGeom>
          <a:solidFill>
            <a:srgbClr val="B90000"/>
          </a:solidFill>
        </p:spPr>
        <p:txBody>
          <a:bodyPr wrap="square" lIns="0" tIns="0" rIns="0" bIns="0" rtlCol="0"/>
          <a:lstStyle/>
          <a:p>
            <a:endParaRPr/>
          </a:p>
        </p:txBody>
      </p:sp>
      <p:sp>
        <p:nvSpPr>
          <p:cNvPr id="19" name="object 19"/>
          <p:cNvSpPr/>
          <p:nvPr/>
        </p:nvSpPr>
        <p:spPr>
          <a:xfrm>
            <a:off x="7994777" y="5538215"/>
            <a:ext cx="1527175" cy="1049655"/>
          </a:xfrm>
          <a:custGeom>
            <a:avLst/>
            <a:gdLst/>
            <a:ahLst/>
            <a:cxnLst/>
            <a:rect l="l" t="t" r="r" b="b"/>
            <a:pathLst>
              <a:path w="1527175" h="1049654">
                <a:moveTo>
                  <a:pt x="1527048" y="525018"/>
                </a:moveTo>
                <a:lnTo>
                  <a:pt x="1524520" y="482012"/>
                </a:lnTo>
                <a:lnTo>
                  <a:pt x="1517067" y="439954"/>
                </a:lnTo>
                <a:lnTo>
                  <a:pt x="1504884" y="398979"/>
                </a:lnTo>
                <a:lnTo>
                  <a:pt x="1488167" y="359225"/>
                </a:lnTo>
                <a:lnTo>
                  <a:pt x="1467111" y="320825"/>
                </a:lnTo>
                <a:lnTo>
                  <a:pt x="1441912" y="283918"/>
                </a:lnTo>
                <a:lnTo>
                  <a:pt x="1412765" y="248638"/>
                </a:lnTo>
                <a:lnTo>
                  <a:pt x="1379866" y="215121"/>
                </a:lnTo>
                <a:lnTo>
                  <a:pt x="1343409" y="183505"/>
                </a:lnTo>
                <a:lnTo>
                  <a:pt x="1303591" y="153924"/>
                </a:lnTo>
                <a:lnTo>
                  <a:pt x="1260607" y="126514"/>
                </a:lnTo>
                <a:lnTo>
                  <a:pt x="1214652" y="101413"/>
                </a:lnTo>
                <a:lnTo>
                  <a:pt x="1165922" y="78755"/>
                </a:lnTo>
                <a:lnTo>
                  <a:pt x="1114612" y="58677"/>
                </a:lnTo>
                <a:lnTo>
                  <a:pt x="1060918" y="41314"/>
                </a:lnTo>
                <a:lnTo>
                  <a:pt x="1005035" y="26804"/>
                </a:lnTo>
                <a:lnTo>
                  <a:pt x="947158" y="15281"/>
                </a:lnTo>
                <a:lnTo>
                  <a:pt x="887484" y="6882"/>
                </a:lnTo>
                <a:lnTo>
                  <a:pt x="826207" y="1743"/>
                </a:lnTo>
                <a:lnTo>
                  <a:pt x="763524" y="0"/>
                </a:lnTo>
                <a:lnTo>
                  <a:pt x="700943" y="1743"/>
                </a:lnTo>
                <a:lnTo>
                  <a:pt x="639748" y="6882"/>
                </a:lnTo>
                <a:lnTo>
                  <a:pt x="580136" y="15281"/>
                </a:lnTo>
                <a:lnTo>
                  <a:pt x="522305" y="26804"/>
                </a:lnTo>
                <a:lnTo>
                  <a:pt x="466451" y="41314"/>
                </a:lnTo>
                <a:lnTo>
                  <a:pt x="412771" y="58677"/>
                </a:lnTo>
                <a:lnTo>
                  <a:pt x="361463" y="78755"/>
                </a:lnTo>
                <a:lnTo>
                  <a:pt x="312724" y="101413"/>
                </a:lnTo>
                <a:lnTo>
                  <a:pt x="266751" y="126514"/>
                </a:lnTo>
                <a:lnTo>
                  <a:pt x="223742" y="153924"/>
                </a:lnTo>
                <a:lnTo>
                  <a:pt x="183892" y="183505"/>
                </a:lnTo>
                <a:lnTo>
                  <a:pt x="147401" y="215121"/>
                </a:lnTo>
                <a:lnTo>
                  <a:pt x="114464" y="248638"/>
                </a:lnTo>
                <a:lnTo>
                  <a:pt x="85279" y="283918"/>
                </a:lnTo>
                <a:lnTo>
                  <a:pt x="60043" y="320825"/>
                </a:lnTo>
                <a:lnTo>
                  <a:pt x="38953" y="359225"/>
                </a:lnTo>
                <a:lnTo>
                  <a:pt x="22207" y="398979"/>
                </a:lnTo>
                <a:lnTo>
                  <a:pt x="10001" y="439954"/>
                </a:lnTo>
                <a:lnTo>
                  <a:pt x="2533" y="482012"/>
                </a:lnTo>
                <a:lnTo>
                  <a:pt x="0" y="525018"/>
                </a:lnTo>
                <a:lnTo>
                  <a:pt x="2533" y="568018"/>
                </a:lnTo>
                <a:lnTo>
                  <a:pt x="10001" y="610060"/>
                </a:lnTo>
                <a:lnTo>
                  <a:pt x="22207" y="651009"/>
                </a:lnTo>
                <a:lnTo>
                  <a:pt x="38953" y="690731"/>
                </a:lnTo>
                <a:lnTo>
                  <a:pt x="60043" y="729091"/>
                </a:lnTo>
                <a:lnTo>
                  <a:pt x="85279" y="765953"/>
                </a:lnTo>
                <a:lnTo>
                  <a:pt x="114464" y="801183"/>
                </a:lnTo>
                <a:lnTo>
                  <a:pt x="147401" y="834646"/>
                </a:lnTo>
                <a:lnTo>
                  <a:pt x="183892" y="866206"/>
                </a:lnTo>
                <a:lnTo>
                  <a:pt x="223742" y="895731"/>
                </a:lnTo>
                <a:lnTo>
                  <a:pt x="266751" y="923083"/>
                </a:lnTo>
                <a:lnTo>
                  <a:pt x="312724" y="948129"/>
                </a:lnTo>
                <a:lnTo>
                  <a:pt x="361463" y="970733"/>
                </a:lnTo>
                <a:lnTo>
                  <a:pt x="412771" y="990761"/>
                </a:lnTo>
                <a:lnTo>
                  <a:pt x="466451" y="1008078"/>
                </a:lnTo>
                <a:lnTo>
                  <a:pt x="522305" y="1022549"/>
                </a:lnTo>
                <a:lnTo>
                  <a:pt x="580136" y="1034038"/>
                </a:lnTo>
                <a:lnTo>
                  <a:pt x="639748" y="1042412"/>
                </a:lnTo>
                <a:lnTo>
                  <a:pt x="700943" y="1047536"/>
                </a:lnTo>
                <a:lnTo>
                  <a:pt x="763524" y="1049274"/>
                </a:lnTo>
                <a:lnTo>
                  <a:pt x="826207" y="1047536"/>
                </a:lnTo>
                <a:lnTo>
                  <a:pt x="887484" y="1042412"/>
                </a:lnTo>
                <a:lnTo>
                  <a:pt x="947158" y="1034038"/>
                </a:lnTo>
                <a:lnTo>
                  <a:pt x="1005035" y="1022549"/>
                </a:lnTo>
                <a:lnTo>
                  <a:pt x="1060918" y="1008078"/>
                </a:lnTo>
                <a:lnTo>
                  <a:pt x="1114612" y="990761"/>
                </a:lnTo>
                <a:lnTo>
                  <a:pt x="1165922" y="970733"/>
                </a:lnTo>
                <a:lnTo>
                  <a:pt x="1214652" y="948129"/>
                </a:lnTo>
                <a:lnTo>
                  <a:pt x="1260607" y="923083"/>
                </a:lnTo>
                <a:lnTo>
                  <a:pt x="1303591" y="895731"/>
                </a:lnTo>
                <a:lnTo>
                  <a:pt x="1343409" y="866206"/>
                </a:lnTo>
                <a:lnTo>
                  <a:pt x="1379866" y="834646"/>
                </a:lnTo>
                <a:lnTo>
                  <a:pt x="1412765" y="801183"/>
                </a:lnTo>
                <a:lnTo>
                  <a:pt x="1441912" y="765953"/>
                </a:lnTo>
                <a:lnTo>
                  <a:pt x="1467111" y="729091"/>
                </a:lnTo>
                <a:lnTo>
                  <a:pt x="1488167" y="690731"/>
                </a:lnTo>
                <a:lnTo>
                  <a:pt x="1504884" y="651009"/>
                </a:lnTo>
                <a:lnTo>
                  <a:pt x="1517067" y="610060"/>
                </a:lnTo>
                <a:lnTo>
                  <a:pt x="1524520" y="568018"/>
                </a:lnTo>
                <a:lnTo>
                  <a:pt x="1527048" y="525018"/>
                </a:lnTo>
                <a:close/>
              </a:path>
            </a:pathLst>
          </a:custGeom>
          <a:solidFill>
            <a:srgbClr val="FFFF66"/>
          </a:solidFill>
        </p:spPr>
        <p:txBody>
          <a:bodyPr wrap="square" lIns="0" tIns="0" rIns="0" bIns="0" rtlCol="0"/>
          <a:lstStyle/>
          <a:p>
            <a:endParaRPr/>
          </a:p>
        </p:txBody>
      </p:sp>
      <p:sp>
        <p:nvSpPr>
          <p:cNvPr id="20" name="object 20"/>
          <p:cNvSpPr/>
          <p:nvPr/>
        </p:nvSpPr>
        <p:spPr>
          <a:xfrm>
            <a:off x="7994777" y="5538215"/>
            <a:ext cx="1527175" cy="1049655"/>
          </a:xfrm>
          <a:custGeom>
            <a:avLst/>
            <a:gdLst/>
            <a:ahLst/>
            <a:cxnLst/>
            <a:rect l="l" t="t" r="r" b="b"/>
            <a:pathLst>
              <a:path w="1527175" h="1049654">
                <a:moveTo>
                  <a:pt x="763524" y="0"/>
                </a:moveTo>
                <a:lnTo>
                  <a:pt x="700943" y="1743"/>
                </a:lnTo>
                <a:lnTo>
                  <a:pt x="639748" y="6882"/>
                </a:lnTo>
                <a:lnTo>
                  <a:pt x="580136" y="15281"/>
                </a:lnTo>
                <a:lnTo>
                  <a:pt x="522305" y="26804"/>
                </a:lnTo>
                <a:lnTo>
                  <a:pt x="466451" y="41314"/>
                </a:lnTo>
                <a:lnTo>
                  <a:pt x="412771" y="58677"/>
                </a:lnTo>
                <a:lnTo>
                  <a:pt x="361463" y="78755"/>
                </a:lnTo>
                <a:lnTo>
                  <a:pt x="312724" y="101413"/>
                </a:lnTo>
                <a:lnTo>
                  <a:pt x="266751" y="126514"/>
                </a:lnTo>
                <a:lnTo>
                  <a:pt x="223742" y="153924"/>
                </a:lnTo>
                <a:lnTo>
                  <a:pt x="183892" y="183505"/>
                </a:lnTo>
                <a:lnTo>
                  <a:pt x="147401" y="215121"/>
                </a:lnTo>
                <a:lnTo>
                  <a:pt x="114464" y="248638"/>
                </a:lnTo>
                <a:lnTo>
                  <a:pt x="85279" y="283918"/>
                </a:lnTo>
                <a:lnTo>
                  <a:pt x="60043" y="320825"/>
                </a:lnTo>
                <a:lnTo>
                  <a:pt x="38953" y="359225"/>
                </a:lnTo>
                <a:lnTo>
                  <a:pt x="22207" y="398979"/>
                </a:lnTo>
                <a:lnTo>
                  <a:pt x="10001" y="439954"/>
                </a:lnTo>
                <a:lnTo>
                  <a:pt x="2533" y="482012"/>
                </a:lnTo>
                <a:lnTo>
                  <a:pt x="0" y="525018"/>
                </a:lnTo>
                <a:lnTo>
                  <a:pt x="2533" y="568018"/>
                </a:lnTo>
                <a:lnTo>
                  <a:pt x="10001" y="610060"/>
                </a:lnTo>
                <a:lnTo>
                  <a:pt x="22207" y="651009"/>
                </a:lnTo>
                <a:lnTo>
                  <a:pt x="38953" y="690731"/>
                </a:lnTo>
                <a:lnTo>
                  <a:pt x="60043" y="729091"/>
                </a:lnTo>
                <a:lnTo>
                  <a:pt x="85279" y="765953"/>
                </a:lnTo>
                <a:lnTo>
                  <a:pt x="114464" y="801183"/>
                </a:lnTo>
                <a:lnTo>
                  <a:pt x="147401" y="834646"/>
                </a:lnTo>
                <a:lnTo>
                  <a:pt x="183892" y="866206"/>
                </a:lnTo>
                <a:lnTo>
                  <a:pt x="223742" y="895731"/>
                </a:lnTo>
                <a:lnTo>
                  <a:pt x="266751" y="923083"/>
                </a:lnTo>
                <a:lnTo>
                  <a:pt x="312724" y="948129"/>
                </a:lnTo>
                <a:lnTo>
                  <a:pt x="361463" y="970733"/>
                </a:lnTo>
                <a:lnTo>
                  <a:pt x="412771" y="990761"/>
                </a:lnTo>
                <a:lnTo>
                  <a:pt x="466451" y="1008078"/>
                </a:lnTo>
                <a:lnTo>
                  <a:pt x="522305" y="1022549"/>
                </a:lnTo>
                <a:lnTo>
                  <a:pt x="580136" y="1034038"/>
                </a:lnTo>
                <a:lnTo>
                  <a:pt x="639748" y="1042412"/>
                </a:lnTo>
                <a:lnTo>
                  <a:pt x="700943" y="1047536"/>
                </a:lnTo>
                <a:lnTo>
                  <a:pt x="763524" y="1049274"/>
                </a:lnTo>
                <a:lnTo>
                  <a:pt x="826207" y="1047536"/>
                </a:lnTo>
                <a:lnTo>
                  <a:pt x="887484" y="1042412"/>
                </a:lnTo>
                <a:lnTo>
                  <a:pt x="947158" y="1034038"/>
                </a:lnTo>
                <a:lnTo>
                  <a:pt x="1005035" y="1022549"/>
                </a:lnTo>
                <a:lnTo>
                  <a:pt x="1060918" y="1008078"/>
                </a:lnTo>
                <a:lnTo>
                  <a:pt x="1114612" y="990761"/>
                </a:lnTo>
                <a:lnTo>
                  <a:pt x="1165922" y="970733"/>
                </a:lnTo>
                <a:lnTo>
                  <a:pt x="1214652" y="948129"/>
                </a:lnTo>
                <a:lnTo>
                  <a:pt x="1260607" y="923083"/>
                </a:lnTo>
                <a:lnTo>
                  <a:pt x="1303591" y="895731"/>
                </a:lnTo>
                <a:lnTo>
                  <a:pt x="1343409" y="866206"/>
                </a:lnTo>
                <a:lnTo>
                  <a:pt x="1379866" y="834646"/>
                </a:lnTo>
                <a:lnTo>
                  <a:pt x="1412765" y="801183"/>
                </a:lnTo>
                <a:lnTo>
                  <a:pt x="1441912" y="765953"/>
                </a:lnTo>
                <a:lnTo>
                  <a:pt x="1467111" y="729091"/>
                </a:lnTo>
                <a:lnTo>
                  <a:pt x="1488167" y="690731"/>
                </a:lnTo>
                <a:lnTo>
                  <a:pt x="1504884" y="651009"/>
                </a:lnTo>
                <a:lnTo>
                  <a:pt x="1517067" y="610060"/>
                </a:lnTo>
                <a:lnTo>
                  <a:pt x="1524520" y="568018"/>
                </a:lnTo>
                <a:lnTo>
                  <a:pt x="1527048" y="525018"/>
                </a:lnTo>
                <a:lnTo>
                  <a:pt x="1524520" y="482012"/>
                </a:lnTo>
                <a:lnTo>
                  <a:pt x="1517067" y="439954"/>
                </a:lnTo>
                <a:lnTo>
                  <a:pt x="1504884" y="398979"/>
                </a:lnTo>
                <a:lnTo>
                  <a:pt x="1488167" y="359225"/>
                </a:lnTo>
                <a:lnTo>
                  <a:pt x="1467111" y="320825"/>
                </a:lnTo>
                <a:lnTo>
                  <a:pt x="1441912" y="283918"/>
                </a:lnTo>
                <a:lnTo>
                  <a:pt x="1412765" y="248638"/>
                </a:lnTo>
                <a:lnTo>
                  <a:pt x="1379866" y="215121"/>
                </a:lnTo>
                <a:lnTo>
                  <a:pt x="1343409" y="183505"/>
                </a:lnTo>
                <a:lnTo>
                  <a:pt x="1303591" y="153924"/>
                </a:lnTo>
                <a:lnTo>
                  <a:pt x="1260607" y="126514"/>
                </a:lnTo>
                <a:lnTo>
                  <a:pt x="1214652" y="101413"/>
                </a:lnTo>
                <a:lnTo>
                  <a:pt x="1165922" y="78755"/>
                </a:lnTo>
                <a:lnTo>
                  <a:pt x="1114612" y="58677"/>
                </a:lnTo>
                <a:lnTo>
                  <a:pt x="1060918" y="41314"/>
                </a:lnTo>
                <a:lnTo>
                  <a:pt x="1005035" y="26804"/>
                </a:lnTo>
                <a:lnTo>
                  <a:pt x="947158" y="15281"/>
                </a:lnTo>
                <a:lnTo>
                  <a:pt x="887484" y="6882"/>
                </a:lnTo>
                <a:lnTo>
                  <a:pt x="826207" y="1743"/>
                </a:lnTo>
                <a:lnTo>
                  <a:pt x="763524" y="0"/>
                </a:lnTo>
                <a:close/>
              </a:path>
            </a:pathLst>
          </a:custGeom>
          <a:ln w="28575">
            <a:solidFill>
              <a:srgbClr val="FFFFFF"/>
            </a:solidFill>
          </a:ln>
        </p:spPr>
        <p:txBody>
          <a:bodyPr wrap="square" lIns="0" tIns="0" rIns="0" bIns="0" rtlCol="0"/>
          <a:lstStyle/>
          <a:p>
            <a:endParaRPr/>
          </a:p>
        </p:txBody>
      </p:sp>
      <p:sp>
        <p:nvSpPr>
          <p:cNvPr id="21" name="object 21"/>
          <p:cNvSpPr txBox="1"/>
          <p:nvPr/>
        </p:nvSpPr>
        <p:spPr>
          <a:xfrm>
            <a:off x="8096383" y="5698982"/>
            <a:ext cx="1323340" cy="719455"/>
          </a:xfrm>
          <a:prstGeom prst="rect">
            <a:avLst/>
          </a:prstGeom>
        </p:spPr>
        <p:txBody>
          <a:bodyPr vert="horz" wrap="square" lIns="0" tIns="0" rIns="0" bIns="0" rtlCol="0">
            <a:spAutoFit/>
          </a:bodyPr>
          <a:lstStyle/>
          <a:p>
            <a:pPr marL="51435" marR="5080" indent="-39370" algn="just">
              <a:lnSpc>
                <a:spcPct val="100000"/>
              </a:lnSpc>
            </a:pPr>
            <a:r>
              <a:rPr sz="1600" b="1" spc="-5" dirty="0">
                <a:solidFill>
                  <a:srgbClr val="3333CC"/>
                </a:solidFill>
                <a:latin typeface="Arial"/>
                <a:cs typeface="Arial"/>
              </a:rPr>
              <a:t>IDEF1</a:t>
            </a:r>
            <a:r>
              <a:rPr sz="1600" b="1" spc="-10" dirty="0">
                <a:solidFill>
                  <a:srgbClr val="3333CC"/>
                </a:solidFill>
                <a:latin typeface="Arial"/>
                <a:cs typeface="Arial"/>
              </a:rPr>
              <a:t>x</a:t>
            </a:r>
            <a:r>
              <a:rPr sz="1600" b="1" dirty="0">
                <a:solidFill>
                  <a:srgbClr val="3333CC"/>
                </a:solidFill>
                <a:latin typeface="微软雅黑"/>
                <a:cs typeface="微软雅黑"/>
              </a:rPr>
              <a:t>图绘制 </a:t>
            </a:r>
            <a:r>
              <a:rPr sz="1600" b="1" spc="-5" dirty="0">
                <a:solidFill>
                  <a:srgbClr val="3333CC"/>
                </a:solidFill>
                <a:latin typeface="微软雅黑"/>
                <a:cs typeface="微软雅黑"/>
              </a:rPr>
              <a:t>不正确，说明 理解不到位</a:t>
            </a:r>
            <a:endParaRPr sz="1600">
              <a:latin typeface="微软雅黑"/>
              <a:cs typeface="微软雅黑"/>
            </a:endParaRPr>
          </a:p>
        </p:txBody>
      </p:sp>
      <p:sp>
        <p:nvSpPr>
          <p:cNvPr id="22" name="object 22"/>
          <p:cNvSpPr/>
          <p:nvPr/>
        </p:nvSpPr>
        <p:spPr>
          <a:xfrm>
            <a:off x="6202565" y="5679947"/>
            <a:ext cx="786130" cy="555625"/>
          </a:xfrm>
          <a:custGeom>
            <a:avLst/>
            <a:gdLst/>
            <a:ahLst/>
            <a:cxnLst/>
            <a:rect l="l" t="t" r="r" b="b"/>
            <a:pathLst>
              <a:path w="786129" h="555625">
                <a:moveTo>
                  <a:pt x="785622" y="277368"/>
                </a:moveTo>
                <a:lnTo>
                  <a:pt x="780476" y="232383"/>
                </a:lnTo>
                <a:lnTo>
                  <a:pt x="765584" y="189707"/>
                </a:lnTo>
                <a:lnTo>
                  <a:pt x="741758" y="149912"/>
                </a:lnTo>
                <a:lnTo>
                  <a:pt x="709812" y="113568"/>
                </a:lnTo>
                <a:lnTo>
                  <a:pt x="670560" y="81248"/>
                </a:lnTo>
                <a:lnTo>
                  <a:pt x="624815" y="53522"/>
                </a:lnTo>
                <a:lnTo>
                  <a:pt x="573392" y="30963"/>
                </a:lnTo>
                <a:lnTo>
                  <a:pt x="517105" y="14142"/>
                </a:lnTo>
                <a:lnTo>
                  <a:pt x="456767" y="3630"/>
                </a:lnTo>
                <a:lnTo>
                  <a:pt x="393192" y="0"/>
                </a:lnTo>
                <a:lnTo>
                  <a:pt x="360941" y="919"/>
                </a:lnTo>
                <a:lnTo>
                  <a:pt x="298698" y="8062"/>
                </a:lnTo>
                <a:lnTo>
                  <a:pt x="240137" y="21800"/>
                </a:lnTo>
                <a:lnTo>
                  <a:pt x="186068" y="41561"/>
                </a:lnTo>
                <a:lnTo>
                  <a:pt x="137300" y="66775"/>
                </a:lnTo>
                <a:lnTo>
                  <a:pt x="94642" y="96869"/>
                </a:lnTo>
                <a:lnTo>
                  <a:pt x="58905" y="131273"/>
                </a:lnTo>
                <a:lnTo>
                  <a:pt x="30896" y="169414"/>
                </a:lnTo>
                <a:lnTo>
                  <a:pt x="11426" y="210721"/>
                </a:lnTo>
                <a:lnTo>
                  <a:pt x="1303" y="254622"/>
                </a:lnTo>
                <a:lnTo>
                  <a:pt x="0" y="277368"/>
                </a:lnTo>
                <a:lnTo>
                  <a:pt x="1303" y="300221"/>
                </a:lnTo>
                <a:lnTo>
                  <a:pt x="11426" y="344308"/>
                </a:lnTo>
                <a:lnTo>
                  <a:pt x="30896" y="385762"/>
                </a:lnTo>
                <a:lnTo>
                  <a:pt x="58905" y="424015"/>
                </a:lnTo>
                <a:lnTo>
                  <a:pt x="69342" y="434942"/>
                </a:lnTo>
                <a:lnTo>
                  <a:pt x="69342" y="277368"/>
                </a:lnTo>
                <a:lnTo>
                  <a:pt x="70414" y="258689"/>
                </a:lnTo>
                <a:lnTo>
                  <a:pt x="85831" y="205313"/>
                </a:lnTo>
                <a:lnTo>
                  <a:pt x="105449" y="172543"/>
                </a:lnTo>
                <a:lnTo>
                  <a:pt x="131765" y="142585"/>
                </a:lnTo>
                <a:lnTo>
                  <a:pt x="164115" y="115919"/>
                </a:lnTo>
                <a:lnTo>
                  <a:pt x="201838" y="93024"/>
                </a:lnTo>
                <a:lnTo>
                  <a:pt x="244270" y="74382"/>
                </a:lnTo>
                <a:lnTo>
                  <a:pt x="290748" y="60472"/>
                </a:lnTo>
                <a:lnTo>
                  <a:pt x="340610" y="51774"/>
                </a:lnTo>
                <a:lnTo>
                  <a:pt x="393192" y="48768"/>
                </a:lnTo>
                <a:lnTo>
                  <a:pt x="419672" y="49529"/>
                </a:lnTo>
                <a:lnTo>
                  <a:pt x="470791" y="55441"/>
                </a:lnTo>
                <a:lnTo>
                  <a:pt x="518898" y="66805"/>
                </a:lnTo>
                <a:lnTo>
                  <a:pt x="563323" y="83142"/>
                </a:lnTo>
                <a:lnTo>
                  <a:pt x="603401" y="103970"/>
                </a:lnTo>
                <a:lnTo>
                  <a:pt x="638463" y="128810"/>
                </a:lnTo>
                <a:lnTo>
                  <a:pt x="667843" y="157182"/>
                </a:lnTo>
                <a:lnTo>
                  <a:pt x="690872" y="188606"/>
                </a:lnTo>
                <a:lnTo>
                  <a:pt x="712047" y="240414"/>
                </a:lnTo>
                <a:lnTo>
                  <a:pt x="716280" y="277368"/>
                </a:lnTo>
                <a:lnTo>
                  <a:pt x="716280" y="434986"/>
                </a:lnTo>
                <a:lnTo>
                  <a:pt x="726749" y="424015"/>
                </a:lnTo>
                <a:lnTo>
                  <a:pt x="754737" y="385762"/>
                </a:lnTo>
                <a:lnTo>
                  <a:pt x="774198" y="344308"/>
                </a:lnTo>
                <a:lnTo>
                  <a:pt x="784318" y="300221"/>
                </a:lnTo>
                <a:lnTo>
                  <a:pt x="785622" y="277368"/>
                </a:lnTo>
                <a:close/>
              </a:path>
              <a:path w="786129" h="555625">
                <a:moveTo>
                  <a:pt x="716280" y="434986"/>
                </a:moveTo>
                <a:lnTo>
                  <a:pt x="716280" y="277368"/>
                </a:lnTo>
                <a:lnTo>
                  <a:pt x="715208" y="296149"/>
                </a:lnTo>
                <a:lnTo>
                  <a:pt x="712047" y="314506"/>
                </a:lnTo>
                <a:lnTo>
                  <a:pt x="690872" y="366450"/>
                </a:lnTo>
                <a:lnTo>
                  <a:pt x="667843" y="397891"/>
                </a:lnTo>
                <a:lnTo>
                  <a:pt x="638463" y="426236"/>
                </a:lnTo>
                <a:lnTo>
                  <a:pt x="603401" y="451019"/>
                </a:lnTo>
                <a:lnTo>
                  <a:pt x="563323" y="471775"/>
                </a:lnTo>
                <a:lnTo>
                  <a:pt x="518898" y="488037"/>
                </a:lnTo>
                <a:lnTo>
                  <a:pt x="470791" y="499338"/>
                </a:lnTo>
                <a:lnTo>
                  <a:pt x="419672" y="505211"/>
                </a:lnTo>
                <a:lnTo>
                  <a:pt x="393192" y="505968"/>
                </a:lnTo>
                <a:lnTo>
                  <a:pt x="366602" y="505211"/>
                </a:lnTo>
                <a:lnTo>
                  <a:pt x="315297" y="499338"/>
                </a:lnTo>
                <a:lnTo>
                  <a:pt x="267045" y="488037"/>
                </a:lnTo>
                <a:lnTo>
                  <a:pt x="222507" y="471775"/>
                </a:lnTo>
                <a:lnTo>
                  <a:pt x="182347" y="451019"/>
                </a:lnTo>
                <a:lnTo>
                  <a:pt x="147227" y="426236"/>
                </a:lnTo>
                <a:lnTo>
                  <a:pt x="117811" y="397891"/>
                </a:lnTo>
                <a:lnTo>
                  <a:pt x="94761" y="366450"/>
                </a:lnTo>
                <a:lnTo>
                  <a:pt x="73574" y="314506"/>
                </a:lnTo>
                <a:lnTo>
                  <a:pt x="69342" y="277368"/>
                </a:lnTo>
                <a:lnTo>
                  <a:pt x="69342" y="434942"/>
                </a:lnTo>
                <a:lnTo>
                  <a:pt x="115157" y="474154"/>
                </a:lnTo>
                <a:lnTo>
                  <a:pt x="160970" y="501926"/>
                </a:lnTo>
                <a:lnTo>
                  <a:pt x="212490" y="524513"/>
                </a:lnTo>
                <a:lnTo>
                  <a:pt x="268906" y="541349"/>
                </a:lnTo>
                <a:lnTo>
                  <a:pt x="329410" y="551866"/>
                </a:lnTo>
                <a:lnTo>
                  <a:pt x="393192" y="555498"/>
                </a:lnTo>
                <a:lnTo>
                  <a:pt x="425333" y="554578"/>
                </a:lnTo>
                <a:lnTo>
                  <a:pt x="487391" y="547432"/>
                </a:lnTo>
                <a:lnTo>
                  <a:pt x="545806" y="533685"/>
                </a:lnTo>
                <a:lnTo>
                  <a:pt x="599763" y="513903"/>
                </a:lnTo>
                <a:lnTo>
                  <a:pt x="648448" y="488653"/>
                </a:lnTo>
                <a:lnTo>
                  <a:pt x="691048" y="458501"/>
                </a:lnTo>
                <a:lnTo>
                  <a:pt x="709812" y="441764"/>
                </a:lnTo>
                <a:lnTo>
                  <a:pt x="716280" y="434986"/>
                </a:lnTo>
                <a:close/>
              </a:path>
            </a:pathLst>
          </a:custGeom>
          <a:solidFill>
            <a:srgbClr val="B90000"/>
          </a:solidFill>
        </p:spPr>
        <p:txBody>
          <a:bodyPr wrap="square" lIns="0" tIns="0" rIns="0" bIns="0" rtlCol="0"/>
          <a:lstStyle/>
          <a:p>
            <a:endParaRPr/>
          </a:p>
        </p:txBody>
      </p:sp>
      <p:sp>
        <p:nvSpPr>
          <p:cNvPr id="23" name="object 23"/>
          <p:cNvSpPr/>
          <p:nvPr/>
        </p:nvSpPr>
        <p:spPr>
          <a:xfrm>
            <a:off x="6267335" y="5725667"/>
            <a:ext cx="656590" cy="466090"/>
          </a:xfrm>
          <a:custGeom>
            <a:avLst/>
            <a:gdLst/>
            <a:ahLst/>
            <a:cxnLst/>
            <a:rect l="l" t="t" r="r" b="b"/>
            <a:pathLst>
              <a:path w="656590" h="466089">
                <a:moveTo>
                  <a:pt x="656082" y="232410"/>
                </a:moveTo>
                <a:lnTo>
                  <a:pt x="646538" y="176669"/>
                </a:lnTo>
                <a:lnTo>
                  <a:pt x="630281" y="142089"/>
                </a:lnTo>
                <a:lnTo>
                  <a:pt x="606903" y="110137"/>
                </a:lnTo>
                <a:lnTo>
                  <a:pt x="577085" y="81299"/>
                </a:lnTo>
                <a:lnTo>
                  <a:pt x="541509" y="56059"/>
                </a:lnTo>
                <a:lnTo>
                  <a:pt x="500856" y="34901"/>
                </a:lnTo>
                <a:lnTo>
                  <a:pt x="455806" y="18311"/>
                </a:lnTo>
                <a:lnTo>
                  <a:pt x="407042" y="6773"/>
                </a:lnTo>
                <a:lnTo>
                  <a:pt x="355245" y="772"/>
                </a:lnTo>
                <a:lnTo>
                  <a:pt x="328422" y="0"/>
                </a:lnTo>
                <a:lnTo>
                  <a:pt x="301489" y="772"/>
                </a:lnTo>
                <a:lnTo>
                  <a:pt x="249506" y="6773"/>
                </a:lnTo>
                <a:lnTo>
                  <a:pt x="200596" y="18311"/>
                </a:lnTo>
                <a:lnTo>
                  <a:pt x="155435" y="34901"/>
                </a:lnTo>
                <a:lnTo>
                  <a:pt x="114699" y="56059"/>
                </a:lnTo>
                <a:lnTo>
                  <a:pt x="79065" y="81299"/>
                </a:lnTo>
                <a:lnTo>
                  <a:pt x="49211" y="110137"/>
                </a:lnTo>
                <a:lnTo>
                  <a:pt x="25812" y="142089"/>
                </a:lnTo>
                <a:lnTo>
                  <a:pt x="9546" y="176669"/>
                </a:lnTo>
                <a:lnTo>
                  <a:pt x="0" y="232410"/>
                </a:lnTo>
                <a:lnTo>
                  <a:pt x="1088" y="251533"/>
                </a:lnTo>
                <a:lnTo>
                  <a:pt x="16745" y="306110"/>
                </a:lnTo>
                <a:lnTo>
                  <a:pt x="36662" y="339566"/>
                </a:lnTo>
                <a:lnTo>
                  <a:pt x="63374" y="370118"/>
                </a:lnTo>
                <a:lnTo>
                  <a:pt x="96202" y="397287"/>
                </a:lnTo>
                <a:lnTo>
                  <a:pt x="134471" y="420593"/>
                </a:lnTo>
                <a:lnTo>
                  <a:pt x="177504" y="439555"/>
                </a:lnTo>
                <a:lnTo>
                  <a:pt x="224625" y="453694"/>
                </a:lnTo>
                <a:lnTo>
                  <a:pt x="275156" y="462530"/>
                </a:lnTo>
                <a:lnTo>
                  <a:pt x="328422" y="465581"/>
                </a:lnTo>
                <a:lnTo>
                  <a:pt x="355245" y="464809"/>
                </a:lnTo>
                <a:lnTo>
                  <a:pt x="407042" y="458805"/>
                </a:lnTo>
                <a:lnTo>
                  <a:pt x="455806" y="447258"/>
                </a:lnTo>
                <a:lnTo>
                  <a:pt x="500856" y="430647"/>
                </a:lnTo>
                <a:lnTo>
                  <a:pt x="541509" y="409453"/>
                </a:lnTo>
                <a:lnTo>
                  <a:pt x="577085" y="384156"/>
                </a:lnTo>
                <a:lnTo>
                  <a:pt x="606903" y="355235"/>
                </a:lnTo>
                <a:lnTo>
                  <a:pt x="630281" y="323171"/>
                </a:lnTo>
                <a:lnTo>
                  <a:pt x="646538" y="288444"/>
                </a:lnTo>
                <a:lnTo>
                  <a:pt x="656082" y="232410"/>
                </a:lnTo>
                <a:close/>
              </a:path>
            </a:pathLst>
          </a:custGeom>
          <a:solidFill>
            <a:srgbClr val="FFFF66"/>
          </a:solidFill>
        </p:spPr>
        <p:txBody>
          <a:bodyPr wrap="square" lIns="0" tIns="0" rIns="0" bIns="0" rtlCol="0"/>
          <a:lstStyle/>
          <a:p>
            <a:endParaRPr/>
          </a:p>
        </p:txBody>
      </p:sp>
      <p:sp>
        <p:nvSpPr>
          <p:cNvPr id="24" name="object 24"/>
          <p:cNvSpPr/>
          <p:nvPr/>
        </p:nvSpPr>
        <p:spPr>
          <a:xfrm>
            <a:off x="6267335" y="5725667"/>
            <a:ext cx="656590" cy="466090"/>
          </a:xfrm>
          <a:custGeom>
            <a:avLst/>
            <a:gdLst/>
            <a:ahLst/>
            <a:cxnLst/>
            <a:rect l="l" t="t" r="r" b="b"/>
            <a:pathLst>
              <a:path w="656590" h="466089">
                <a:moveTo>
                  <a:pt x="328422" y="0"/>
                </a:moveTo>
                <a:lnTo>
                  <a:pt x="275156" y="3051"/>
                </a:lnTo>
                <a:lnTo>
                  <a:pt x="224625" y="11881"/>
                </a:lnTo>
                <a:lnTo>
                  <a:pt x="177504" y="26005"/>
                </a:lnTo>
                <a:lnTo>
                  <a:pt x="134471" y="44939"/>
                </a:lnTo>
                <a:lnTo>
                  <a:pt x="96202" y="68199"/>
                </a:lnTo>
                <a:lnTo>
                  <a:pt x="63374" y="95298"/>
                </a:lnTo>
                <a:lnTo>
                  <a:pt x="36662" y="125754"/>
                </a:lnTo>
                <a:lnTo>
                  <a:pt x="16745" y="159081"/>
                </a:lnTo>
                <a:lnTo>
                  <a:pt x="1088" y="213394"/>
                </a:lnTo>
                <a:lnTo>
                  <a:pt x="0" y="232410"/>
                </a:lnTo>
                <a:lnTo>
                  <a:pt x="1088" y="251533"/>
                </a:lnTo>
                <a:lnTo>
                  <a:pt x="16745" y="306110"/>
                </a:lnTo>
                <a:lnTo>
                  <a:pt x="36662" y="339566"/>
                </a:lnTo>
                <a:lnTo>
                  <a:pt x="63374" y="370118"/>
                </a:lnTo>
                <a:lnTo>
                  <a:pt x="96202" y="397287"/>
                </a:lnTo>
                <a:lnTo>
                  <a:pt x="134471" y="420593"/>
                </a:lnTo>
                <a:lnTo>
                  <a:pt x="177504" y="439555"/>
                </a:lnTo>
                <a:lnTo>
                  <a:pt x="224625" y="453694"/>
                </a:lnTo>
                <a:lnTo>
                  <a:pt x="275156" y="462530"/>
                </a:lnTo>
                <a:lnTo>
                  <a:pt x="328422" y="465581"/>
                </a:lnTo>
                <a:lnTo>
                  <a:pt x="355245" y="464809"/>
                </a:lnTo>
                <a:lnTo>
                  <a:pt x="407042" y="458805"/>
                </a:lnTo>
                <a:lnTo>
                  <a:pt x="455806" y="447258"/>
                </a:lnTo>
                <a:lnTo>
                  <a:pt x="500856" y="430647"/>
                </a:lnTo>
                <a:lnTo>
                  <a:pt x="541509" y="409453"/>
                </a:lnTo>
                <a:lnTo>
                  <a:pt x="577085" y="384156"/>
                </a:lnTo>
                <a:lnTo>
                  <a:pt x="606903" y="355235"/>
                </a:lnTo>
                <a:lnTo>
                  <a:pt x="630281" y="323171"/>
                </a:lnTo>
                <a:lnTo>
                  <a:pt x="646538" y="288444"/>
                </a:lnTo>
                <a:lnTo>
                  <a:pt x="656082" y="232410"/>
                </a:lnTo>
                <a:lnTo>
                  <a:pt x="654993" y="213394"/>
                </a:lnTo>
                <a:lnTo>
                  <a:pt x="639342" y="159081"/>
                </a:lnTo>
                <a:lnTo>
                  <a:pt x="619439" y="125754"/>
                </a:lnTo>
                <a:lnTo>
                  <a:pt x="592756" y="95298"/>
                </a:lnTo>
                <a:lnTo>
                  <a:pt x="559974" y="68199"/>
                </a:lnTo>
                <a:lnTo>
                  <a:pt x="521774" y="44939"/>
                </a:lnTo>
                <a:lnTo>
                  <a:pt x="478838" y="26005"/>
                </a:lnTo>
                <a:lnTo>
                  <a:pt x="431846" y="11881"/>
                </a:lnTo>
                <a:lnTo>
                  <a:pt x="381480" y="3051"/>
                </a:lnTo>
                <a:lnTo>
                  <a:pt x="328422" y="0"/>
                </a:lnTo>
                <a:close/>
              </a:path>
            </a:pathLst>
          </a:custGeom>
          <a:ln w="28575">
            <a:solidFill>
              <a:srgbClr val="FFFFFF"/>
            </a:solidFill>
          </a:ln>
        </p:spPr>
        <p:txBody>
          <a:bodyPr wrap="square" lIns="0" tIns="0" rIns="0" bIns="0" rtlCol="0"/>
          <a:lstStyle/>
          <a:p>
            <a:endParaRPr/>
          </a:p>
        </p:txBody>
      </p:sp>
      <p:sp>
        <p:nvSpPr>
          <p:cNvPr id="25" name="object 25"/>
          <p:cNvSpPr txBox="1"/>
          <p:nvPr/>
        </p:nvSpPr>
        <p:spPr>
          <a:xfrm>
            <a:off x="6351403" y="5832332"/>
            <a:ext cx="556895" cy="231140"/>
          </a:xfrm>
          <a:prstGeom prst="rect">
            <a:avLst/>
          </a:prstGeom>
        </p:spPr>
        <p:txBody>
          <a:bodyPr vert="horz" wrap="square" lIns="0" tIns="0" rIns="0" bIns="0" rtlCol="0">
            <a:spAutoFit/>
          </a:bodyPr>
          <a:lstStyle/>
          <a:p>
            <a:pPr marL="12700">
              <a:lnSpc>
                <a:spcPct val="100000"/>
              </a:lnSpc>
            </a:pPr>
            <a:r>
              <a:rPr sz="1600" b="1" dirty="0">
                <a:solidFill>
                  <a:srgbClr val="3333CC"/>
                </a:solidFill>
                <a:latin typeface="微软雅黑"/>
                <a:cs typeface="微软雅黑"/>
              </a:rPr>
              <a:t>问题</a:t>
            </a:r>
            <a:r>
              <a:rPr sz="1600" b="1" dirty="0">
                <a:solidFill>
                  <a:srgbClr val="3333CC"/>
                </a:solidFill>
                <a:latin typeface="Arial"/>
                <a:cs typeface="Arial"/>
              </a:rPr>
              <a:t>?</a:t>
            </a:r>
            <a:endParaRPr sz="1600">
              <a:latin typeface="Arial"/>
              <a:cs typeface="Arial"/>
            </a:endParaRPr>
          </a:p>
        </p:txBody>
      </p:sp>
      <p:sp>
        <p:nvSpPr>
          <p:cNvPr id="27" name="标题 6">
            <a:extLst>
              <a:ext uri="{FF2B5EF4-FFF2-40B4-BE49-F238E27FC236}">
                <a16:creationId xmlns:a16="http://schemas.microsoft.com/office/drawing/2014/main" id="{D1C0CEA6-F426-4C0A-B347-43E1B45807B3}"/>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animBg="1"/>
      <p:bldP spid="12" grpId="0" animBg="1"/>
      <p:bldP spid="13" grpId="0"/>
      <p:bldP spid="14" grpId="0" animBg="1"/>
      <p:bldP spid="15" grpId="0" animBg="1"/>
      <p:bldP spid="16" grpId="0" animBg="1"/>
      <p:bldP spid="17" grpId="0"/>
      <p:bldP spid="22" grpId="0" animBg="1"/>
      <p:bldP spid="23" grpId="0" animBg="1"/>
      <p:bldP spid="24" grpId="0" animBg="1"/>
      <p:bldP spid="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3815" y="2237993"/>
            <a:ext cx="3336797" cy="44637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16943" y="2274570"/>
            <a:ext cx="4303776" cy="43815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313510" y="4415947"/>
            <a:ext cx="1311910" cy="1334135"/>
          </a:xfrm>
          <a:custGeom>
            <a:avLst/>
            <a:gdLst/>
            <a:ahLst/>
            <a:cxnLst/>
            <a:rect l="l" t="t" r="r" b="b"/>
            <a:pathLst>
              <a:path w="1311910" h="1334135">
                <a:moveTo>
                  <a:pt x="1311458" y="666592"/>
                </a:moveTo>
                <a:lnTo>
                  <a:pt x="291140" y="28798"/>
                </a:lnTo>
                <a:lnTo>
                  <a:pt x="249422" y="9300"/>
                </a:lnTo>
                <a:lnTo>
                  <a:pt x="205717" y="584"/>
                </a:lnTo>
                <a:lnTo>
                  <a:pt x="191023" y="0"/>
                </a:lnTo>
                <a:lnTo>
                  <a:pt x="176377" y="549"/>
                </a:lnTo>
                <a:lnTo>
                  <a:pt x="133410" y="8840"/>
                </a:lnTo>
                <a:lnTo>
                  <a:pt x="93313" y="26760"/>
                </a:lnTo>
                <a:lnTo>
                  <a:pt x="57907" y="53877"/>
                </a:lnTo>
                <a:lnTo>
                  <a:pt x="29012" y="89758"/>
                </a:lnTo>
                <a:lnTo>
                  <a:pt x="9469" y="131477"/>
                </a:lnTo>
                <a:lnTo>
                  <a:pt x="634" y="175181"/>
                </a:lnTo>
                <a:lnTo>
                  <a:pt x="0" y="189876"/>
                </a:lnTo>
                <a:lnTo>
                  <a:pt x="495" y="204521"/>
                </a:lnTo>
                <a:lnTo>
                  <a:pt x="8617" y="247488"/>
                </a:lnTo>
                <a:lnTo>
                  <a:pt x="26377" y="287585"/>
                </a:lnTo>
                <a:lnTo>
                  <a:pt x="53376" y="322991"/>
                </a:lnTo>
                <a:lnTo>
                  <a:pt x="89210" y="351886"/>
                </a:lnTo>
                <a:lnTo>
                  <a:pt x="287940" y="476092"/>
                </a:lnTo>
                <a:lnTo>
                  <a:pt x="952556" y="476092"/>
                </a:lnTo>
                <a:lnTo>
                  <a:pt x="952556" y="890939"/>
                </a:lnTo>
                <a:lnTo>
                  <a:pt x="1311458" y="666592"/>
                </a:lnTo>
                <a:close/>
              </a:path>
              <a:path w="1311910" h="1334135">
                <a:moveTo>
                  <a:pt x="952556" y="890939"/>
                </a:moveTo>
                <a:lnTo>
                  <a:pt x="952556" y="857092"/>
                </a:lnTo>
                <a:lnTo>
                  <a:pt x="287940" y="857092"/>
                </a:lnTo>
                <a:lnTo>
                  <a:pt x="89210" y="981298"/>
                </a:lnTo>
                <a:lnTo>
                  <a:pt x="53376" y="1010486"/>
                </a:lnTo>
                <a:lnTo>
                  <a:pt x="26377" y="1046099"/>
                </a:lnTo>
                <a:lnTo>
                  <a:pt x="8617" y="1086331"/>
                </a:lnTo>
                <a:lnTo>
                  <a:pt x="495" y="1129376"/>
                </a:lnTo>
                <a:lnTo>
                  <a:pt x="0" y="1144037"/>
                </a:lnTo>
                <a:lnTo>
                  <a:pt x="634" y="1158744"/>
                </a:lnTo>
                <a:lnTo>
                  <a:pt x="9469" y="1202466"/>
                </a:lnTo>
                <a:lnTo>
                  <a:pt x="29012" y="1244188"/>
                </a:lnTo>
                <a:lnTo>
                  <a:pt x="57907" y="1280066"/>
                </a:lnTo>
                <a:lnTo>
                  <a:pt x="93313" y="1307165"/>
                </a:lnTo>
                <a:lnTo>
                  <a:pt x="133410" y="1325036"/>
                </a:lnTo>
                <a:lnTo>
                  <a:pt x="176377" y="1333232"/>
                </a:lnTo>
                <a:lnTo>
                  <a:pt x="191023" y="1333737"/>
                </a:lnTo>
                <a:lnTo>
                  <a:pt x="205717" y="1333100"/>
                </a:lnTo>
                <a:lnTo>
                  <a:pt x="249422" y="1324177"/>
                </a:lnTo>
                <a:lnTo>
                  <a:pt x="291140" y="1304386"/>
                </a:lnTo>
                <a:lnTo>
                  <a:pt x="952556" y="890939"/>
                </a:lnTo>
                <a:close/>
              </a:path>
              <a:path w="1311910" h="1334135">
                <a:moveTo>
                  <a:pt x="390353" y="540100"/>
                </a:moveTo>
                <a:lnTo>
                  <a:pt x="287940" y="476092"/>
                </a:lnTo>
                <a:lnTo>
                  <a:pt x="92258" y="476092"/>
                </a:lnTo>
                <a:lnTo>
                  <a:pt x="92258" y="540100"/>
                </a:lnTo>
                <a:lnTo>
                  <a:pt x="390353" y="540100"/>
                </a:lnTo>
                <a:close/>
              </a:path>
              <a:path w="1311910" h="1334135">
                <a:moveTo>
                  <a:pt x="592740" y="666592"/>
                </a:moveTo>
                <a:lnTo>
                  <a:pt x="491546" y="603346"/>
                </a:lnTo>
                <a:lnTo>
                  <a:pt x="92258" y="603346"/>
                </a:lnTo>
                <a:lnTo>
                  <a:pt x="92258" y="730600"/>
                </a:lnTo>
                <a:lnTo>
                  <a:pt x="490327" y="730600"/>
                </a:lnTo>
                <a:lnTo>
                  <a:pt x="592740" y="666592"/>
                </a:lnTo>
                <a:close/>
              </a:path>
              <a:path w="1311910" h="1334135">
                <a:moveTo>
                  <a:pt x="389134" y="793846"/>
                </a:moveTo>
                <a:lnTo>
                  <a:pt x="92258" y="793846"/>
                </a:lnTo>
                <a:lnTo>
                  <a:pt x="92258" y="857092"/>
                </a:lnTo>
                <a:lnTo>
                  <a:pt x="287940" y="857092"/>
                </a:lnTo>
                <a:lnTo>
                  <a:pt x="389134" y="793846"/>
                </a:lnTo>
                <a:close/>
              </a:path>
              <a:path w="1311910" h="1334135">
                <a:moveTo>
                  <a:pt x="952556" y="540100"/>
                </a:moveTo>
                <a:lnTo>
                  <a:pt x="952556" y="476092"/>
                </a:lnTo>
                <a:lnTo>
                  <a:pt x="287940" y="476092"/>
                </a:lnTo>
                <a:lnTo>
                  <a:pt x="390353" y="540100"/>
                </a:lnTo>
                <a:lnTo>
                  <a:pt x="795127" y="540100"/>
                </a:lnTo>
                <a:lnTo>
                  <a:pt x="851210" y="505048"/>
                </a:lnTo>
                <a:lnTo>
                  <a:pt x="851210" y="540100"/>
                </a:lnTo>
                <a:lnTo>
                  <a:pt x="952556" y="540100"/>
                </a:lnTo>
                <a:close/>
              </a:path>
              <a:path w="1311910" h="1334135">
                <a:moveTo>
                  <a:pt x="851210" y="857092"/>
                </a:moveTo>
                <a:lnTo>
                  <a:pt x="851210" y="828136"/>
                </a:lnTo>
                <a:lnTo>
                  <a:pt x="796346" y="793846"/>
                </a:lnTo>
                <a:lnTo>
                  <a:pt x="389134" y="793846"/>
                </a:lnTo>
                <a:lnTo>
                  <a:pt x="287940" y="857092"/>
                </a:lnTo>
                <a:lnTo>
                  <a:pt x="851210" y="857092"/>
                </a:lnTo>
                <a:close/>
              </a:path>
              <a:path w="1311910" h="1334135">
                <a:moveTo>
                  <a:pt x="796346" y="793846"/>
                </a:moveTo>
                <a:lnTo>
                  <a:pt x="695153" y="730600"/>
                </a:lnTo>
                <a:lnTo>
                  <a:pt x="490327" y="730600"/>
                </a:lnTo>
                <a:lnTo>
                  <a:pt x="389134" y="793846"/>
                </a:lnTo>
                <a:lnTo>
                  <a:pt x="796346" y="793846"/>
                </a:lnTo>
                <a:close/>
              </a:path>
              <a:path w="1311910" h="1334135">
                <a:moveTo>
                  <a:pt x="795127" y="540100"/>
                </a:moveTo>
                <a:lnTo>
                  <a:pt x="390353" y="540100"/>
                </a:lnTo>
                <a:lnTo>
                  <a:pt x="491546" y="603346"/>
                </a:lnTo>
                <a:lnTo>
                  <a:pt x="693934" y="603346"/>
                </a:lnTo>
                <a:lnTo>
                  <a:pt x="795127" y="540100"/>
                </a:lnTo>
                <a:close/>
              </a:path>
              <a:path w="1311910" h="1334135">
                <a:moveTo>
                  <a:pt x="695153" y="730600"/>
                </a:moveTo>
                <a:lnTo>
                  <a:pt x="592740" y="666592"/>
                </a:lnTo>
                <a:lnTo>
                  <a:pt x="490327" y="730600"/>
                </a:lnTo>
                <a:lnTo>
                  <a:pt x="695153" y="730600"/>
                </a:lnTo>
                <a:close/>
              </a:path>
              <a:path w="1311910" h="1334135">
                <a:moveTo>
                  <a:pt x="693934" y="603346"/>
                </a:moveTo>
                <a:lnTo>
                  <a:pt x="491546" y="603346"/>
                </a:lnTo>
                <a:lnTo>
                  <a:pt x="592740" y="666592"/>
                </a:lnTo>
                <a:lnTo>
                  <a:pt x="693934" y="603346"/>
                </a:lnTo>
                <a:close/>
              </a:path>
              <a:path w="1311910" h="1334135">
                <a:moveTo>
                  <a:pt x="952556" y="730600"/>
                </a:moveTo>
                <a:lnTo>
                  <a:pt x="952556" y="603346"/>
                </a:lnTo>
                <a:lnTo>
                  <a:pt x="693934" y="603346"/>
                </a:lnTo>
                <a:lnTo>
                  <a:pt x="592740" y="666592"/>
                </a:lnTo>
                <a:lnTo>
                  <a:pt x="695153" y="730600"/>
                </a:lnTo>
                <a:lnTo>
                  <a:pt x="952556" y="730600"/>
                </a:lnTo>
                <a:close/>
              </a:path>
              <a:path w="1311910" h="1334135">
                <a:moveTo>
                  <a:pt x="952556" y="603346"/>
                </a:moveTo>
                <a:lnTo>
                  <a:pt x="952556" y="540100"/>
                </a:lnTo>
                <a:lnTo>
                  <a:pt x="795127" y="540100"/>
                </a:lnTo>
                <a:lnTo>
                  <a:pt x="693934" y="603346"/>
                </a:lnTo>
                <a:lnTo>
                  <a:pt x="952556" y="603346"/>
                </a:lnTo>
                <a:close/>
              </a:path>
              <a:path w="1311910" h="1334135">
                <a:moveTo>
                  <a:pt x="952556" y="793846"/>
                </a:moveTo>
                <a:lnTo>
                  <a:pt x="952556" y="730600"/>
                </a:lnTo>
                <a:lnTo>
                  <a:pt x="695153" y="730600"/>
                </a:lnTo>
                <a:lnTo>
                  <a:pt x="796346" y="793846"/>
                </a:lnTo>
                <a:lnTo>
                  <a:pt x="952556" y="793846"/>
                </a:lnTo>
                <a:close/>
              </a:path>
              <a:path w="1311910" h="1334135">
                <a:moveTo>
                  <a:pt x="851210" y="540100"/>
                </a:moveTo>
                <a:lnTo>
                  <a:pt x="851210" y="505048"/>
                </a:lnTo>
                <a:lnTo>
                  <a:pt x="795127" y="540100"/>
                </a:lnTo>
                <a:lnTo>
                  <a:pt x="851210" y="540100"/>
                </a:lnTo>
                <a:close/>
              </a:path>
              <a:path w="1311910" h="1334135">
                <a:moveTo>
                  <a:pt x="952556" y="857092"/>
                </a:moveTo>
                <a:lnTo>
                  <a:pt x="952556" y="793846"/>
                </a:lnTo>
                <a:lnTo>
                  <a:pt x="796346" y="793846"/>
                </a:lnTo>
                <a:lnTo>
                  <a:pt x="851210" y="828136"/>
                </a:lnTo>
                <a:lnTo>
                  <a:pt x="851210" y="857092"/>
                </a:lnTo>
                <a:lnTo>
                  <a:pt x="952556" y="857092"/>
                </a:lnTo>
                <a:close/>
              </a:path>
            </a:pathLst>
          </a:custGeom>
          <a:solidFill>
            <a:srgbClr val="FF0066"/>
          </a:solidFill>
        </p:spPr>
        <p:txBody>
          <a:bodyPr wrap="square" lIns="0" tIns="0" rIns="0" bIns="0" rtlCol="0"/>
          <a:lstStyle/>
          <a:p>
            <a:endParaRPr/>
          </a:p>
        </p:txBody>
      </p:sp>
      <p:sp>
        <p:nvSpPr>
          <p:cNvPr id="7" name="object 7"/>
          <p:cNvSpPr txBox="1"/>
          <p:nvPr/>
        </p:nvSpPr>
        <p:spPr>
          <a:xfrm>
            <a:off x="1093603" y="1363715"/>
            <a:ext cx="823594"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示例2</a:t>
            </a:r>
            <a:endParaRPr sz="2400" dirty="0">
              <a:solidFill>
                <a:srgbClr val="FF0000"/>
              </a:solidFill>
              <a:latin typeface="微软雅黑"/>
              <a:cs typeface="微软雅黑"/>
            </a:endParaRPr>
          </a:p>
        </p:txBody>
      </p:sp>
      <p:sp>
        <p:nvSpPr>
          <p:cNvPr id="9" name="标题 6">
            <a:extLst>
              <a:ext uri="{FF2B5EF4-FFF2-40B4-BE49-F238E27FC236}">
                <a16:creationId xmlns:a16="http://schemas.microsoft.com/office/drawing/2014/main" id="{806F5969-D150-4288-ACC2-0C4CA5AAEE5F}"/>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00797" y="3551681"/>
            <a:ext cx="2300478" cy="24079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85983" y="1363715"/>
            <a:ext cx="4035425" cy="1228541"/>
          </a:xfrm>
          <a:prstGeom prst="rect">
            <a:avLst/>
          </a:prstGeom>
        </p:spPr>
        <p:txBody>
          <a:bodyPr vert="horz" wrap="square" lIns="0" tIns="0" rIns="0" bIns="0" rtlCol="0">
            <a:spAutoFit/>
          </a:bodyPr>
          <a:lstStyle/>
          <a:p>
            <a:pPr marL="20320">
              <a:lnSpc>
                <a:spcPct val="100000"/>
              </a:lnSpc>
            </a:pPr>
            <a:r>
              <a:rPr sz="2400" b="1" dirty="0">
                <a:solidFill>
                  <a:srgbClr val="FF0000"/>
                </a:solidFill>
                <a:latin typeface="微软雅黑"/>
                <a:cs typeface="微软雅黑"/>
              </a:rPr>
              <a:t>示例3</a:t>
            </a:r>
            <a:endParaRPr sz="2400" dirty="0">
              <a:solidFill>
                <a:srgbClr val="FF0000"/>
              </a:solidFill>
              <a:latin typeface="微软雅黑"/>
              <a:cs typeface="微软雅黑"/>
            </a:endParaRPr>
          </a:p>
          <a:p>
            <a:pPr marL="12700">
              <a:lnSpc>
                <a:spcPct val="100000"/>
              </a:lnSpc>
              <a:spcBef>
                <a:spcPts val="1220"/>
              </a:spcBef>
            </a:pPr>
            <a:r>
              <a:rPr sz="2000" spc="-5" dirty="0">
                <a:latin typeface="Wingdings"/>
                <a:cs typeface="Wingdings"/>
              </a:rPr>
              <a:t></a:t>
            </a:r>
            <a:r>
              <a:rPr sz="2000" b="1" spc="-5" dirty="0">
                <a:latin typeface="微软雅黑"/>
                <a:cs typeface="微软雅黑"/>
              </a:rPr>
              <a:t>关于属性合并… …</a:t>
            </a:r>
            <a:endParaRPr sz="2000" dirty="0">
              <a:latin typeface="微软雅黑"/>
              <a:cs typeface="微软雅黑"/>
            </a:endParaRPr>
          </a:p>
          <a:p>
            <a:pPr marL="12700">
              <a:lnSpc>
                <a:spcPct val="100000"/>
              </a:lnSpc>
              <a:spcBef>
                <a:spcPts val="720"/>
              </a:spcBef>
            </a:pPr>
            <a:r>
              <a:rPr sz="2000" dirty="0">
                <a:latin typeface="Wingdings"/>
                <a:cs typeface="Wingdings"/>
              </a:rPr>
              <a:t></a:t>
            </a:r>
            <a:r>
              <a:rPr sz="2000" b="1" spc="-5" dirty="0">
                <a:latin typeface="微软雅黑"/>
                <a:cs typeface="微软雅黑"/>
              </a:rPr>
              <a:t>属性合并不应在需求理解阶段进行</a:t>
            </a:r>
            <a:endParaRPr sz="2000" dirty="0">
              <a:latin typeface="微软雅黑"/>
              <a:cs typeface="微软雅黑"/>
            </a:endParaRPr>
          </a:p>
        </p:txBody>
      </p:sp>
      <p:sp>
        <p:nvSpPr>
          <p:cNvPr id="6" name="object 6"/>
          <p:cNvSpPr txBox="1"/>
          <p:nvPr/>
        </p:nvSpPr>
        <p:spPr>
          <a:xfrm>
            <a:off x="1457840" y="4866888"/>
            <a:ext cx="527050" cy="177800"/>
          </a:xfrm>
          <a:prstGeom prst="rect">
            <a:avLst/>
          </a:prstGeom>
        </p:spPr>
        <p:txBody>
          <a:bodyPr vert="horz" wrap="square" lIns="0" tIns="0" rIns="0" bIns="0" rtlCol="0">
            <a:spAutoFit/>
          </a:bodyPr>
          <a:lstStyle/>
          <a:p>
            <a:pPr marL="12700">
              <a:lnSpc>
                <a:spcPct val="100000"/>
              </a:lnSpc>
            </a:pPr>
            <a:r>
              <a:rPr sz="1200" b="1" spc="-5" dirty="0">
                <a:latin typeface="微软雅黑"/>
                <a:cs typeface="微软雅黑"/>
              </a:rPr>
              <a:t>HT001</a:t>
            </a:r>
            <a:endParaRPr sz="1200">
              <a:latin typeface="微软雅黑"/>
              <a:cs typeface="微软雅黑"/>
            </a:endParaRPr>
          </a:p>
        </p:txBody>
      </p:sp>
      <p:sp>
        <p:nvSpPr>
          <p:cNvPr id="7" name="object 7"/>
          <p:cNvSpPr txBox="1"/>
          <p:nvPr/>
        </p:nvSpPr>
        <p:spPr>
          <a:xfrm>
            <a:off x="2200790" y="4771638"/>
            <a:ext cx="728980" cy="360680"/>
          </a:xfrm>
          <a:prstGeom prst="rect">
            <a:avLst/>
          </a:prstGeom>
        </p:spPr>
        <p:txBody>
          <a:bodyPr vert="horz" wrap="square" lIns="0" tIns="0" rIns="0" bIns="0" rtlCol="0">
            <a:spAutoFit/>
          </a:bodyPr>
          <a:lstStyle/>
          <a:p>
            <a:pPr marL="12700" marR="5080">
              <a:lnSpc>
                <a:spcPct val="100000"/>
              </a:lnSpc>
            </a:pPr>
            <a:r>
              <a:rPr sz="1200" b="1" spc="-5" dirty="0">
                <a:latin typeface="微软雅黑"/>
                <a:cs typeface="微软雅黑"/>
              </a:rPr>
              <a:t>单位1采购 </a:t>
            </a:r>
            <a:r>
              <a:rPr sz="1200" b="1" dirty="0">
                <a:latin typeface="微软雅黑"/>
                <a:cs typeface="微软雅黑"/>
              </a:rPr>
              <a:t>合同</a:t>
            </a:r>
            <a:endParaRPr sz="1200">
              <a:latin typeface="微软雅黑"/>
              <a:cs typeface="微软雅黑"/>
            </a:endParaRPr>
          </a:p>
        </p:txBody>
      </p:sp>
      <p:sp>
        <p:nvSpPr>
          <p:cNvPr id="8" name="object 8"/>
          <p:cNvSpPr txBox="1"/>
          <p:nvPr/>
        </p:nvSpPr>
        <p:spPr>
          <a:xfrm>
            <a:off x="1648340" y="4295388"/>
            <a:ext cx="527050" cy="177800"/>
          </a:xfrm>
          <a:prstGeom prst="rect">
            <a:avLst/>
          </a:prstGeom>
        </p:spPr>
        <p:txBody>
          <a:bodyPr vert="horz" wrap="square" lIns="0" tIns="0" rIns="0" bIns="0" rtlCol="0">
            <a:spAutoFit/>
          </a:bodyPr>
          <a:lstStyle/>
          <a:p>
            <a:pPr marL="12700">
              <a:lnSpc>
                <a:spcPct val="100000"/>
              </a:lnSpc>
            </a:pPr>
            <a:r>
              <a:rPr sz="1200" b="1" spc="-5" dirty="0">
                <a:latin typeface="微软雅黑"/>
                <a:cs typeface="微软雅黑"/>
              </a:rPr>
              <a:t>HT002</a:t>
            </a:r>
            <a:endParaRPr sz="1200">
              <a:latin typeface="微软雅黑"/>
              <a:cs typeface="微软雅黑"/>
            </a:endParaRPr>
          </a:p>
        </p:txBody>
      </p:sp>
      <p:sp>
        <p:nvSpPr>
          <p:cNvPr id="9" name="object 9"/>
          <p:cNvSpPr txBox="1"/>
          <p:nvPr/>
        </p:nvSpPr>
        <p:spPr>
          <a:xfrm>
            <a:off x="2391290" y="4200138"/>
            <a:ext cx="728980" cy="360680"/>
          </a:xfrm>
          <a:prstGeom prst="rect">
            <a:avLst/>
          </a:prstGeom>
        </p:spPr>
        <p:txBody>
          <a:bodyPr vert="horz" wrap="square" lIns="0" tIns="0" rIns="0" bIns="0" rtlCol="0">
            <a:spAutoFit/>
          </a:bodyPr>
          <a:lstStyle/>
          <a:p>
            <a:pPr marL="12700" marR="5080">
              <a:lnSpc>
                <a:spcPct val="100000"/>
              </a:lnSpc>
            </a:pPr>
            <a:r>
              <a:rPr sz="1200" b="1" spc="-5" dirty="0">
                <a:latin typeface="微软雅黑"/>
                <a:cs typeface="微软雅黑"/>
              </a:rPr>
              <a:t>单位2采购 </a:t>
            </a:r>
            <a:r>
              <a:rPr sz="1200" b="1" dirty="0">
                <a:latin typeface="微软雅黑"/>
                <a:cs typeface="微软雅黑"/>
              </a:rPr>
              <a:t>合同</a:t>
            </a:r>
            <a:endParaRPr sz="1200">
              <a:latin typeface="微软雅黑"/>
              <a:cs typeface="微软雅黑"/>
            </a:endParaRPr>
          </a:p>
        </p:txBody>
      </p:sp>
      <p:sp>
        <p:nvSpPr>
          <p:cNvPr id="10" name="object 10"/>
          <p:cNvSpPr txBox="1"/>
          <p:nvPr/>
        </p:nvSpPr>
        <p:spPr>
          <a:xfrm>
            <a:off x="1819790" y="3781038"/>
            <a:ext cx="527050" cy="177800"/>
          </a:xfrm>
          <a:prstGeom prst="rect">
            <a:avLst/>
          </a:prstGeom>
        </p:spPr>
        <p:txBody>
          <a:bodyPr vert="horz" wrap="square" lIns="0" tIns="0" rIns="0" bIns="0" rtlCol="0">
            <a:spAutoFit/>
          </a:bodyPr>
          <a:lstStyle/>
          <a:p>
            <a:pPr marL="12700">
              <a:lnSpc>
                <a:spcPct val="100000"/>
              </a:lnSpc>
            </a:pPr>
            <a:r>
              <a:rPr sz="1200" b="1" spc="-5" dirty="0">
                <a:latin typeface="微软雅黑"/>
                <a:cs typeface="微软雅黑"/>
              </a:rPr>
              <a:t>HT003</a:t>
            </a:r>
            <a:endParaRPr sz="1200">
              <a:latin typeface="微软雅黑"/>
              <a:cs typeface="微软雅黑"/>
            </a:endParaRPr>
          </a:p>
        </p:txBody>
      </p:sp>
      <p:sp>
        <p:nvSpPr>
          <p:cNvPr id="11" name="object 11"/>
          <p:cNvSpPr txBox="1"/>
          <p:nvPr/>
        </p:nvSpPr>
        <p:spPr>
          <a:xfrm>
            <a:off x="2562740" y="3685788"/>
            <a:ext cx="728980" cy="360680"/>
          </a:xfrm>
          <a:prstGeom prst="rect">
            <a:avLst/>
          </a:prstGeom>
        </p:spPr>
        <p:txBody>
          <a:bodyPr vert="horz" wrap="square" lIns="0" tIns="0" rIns="0" bIns="0" rtlCol="0">
            <a:spAutoFit/>
          </a:bodyPr>
          <a:lstStyle/>
          <a:p>
            <a:pPr marL="12700" marR="5080">
              <a:lnSpc>
                <a:spcPct val="100000"/>
              </a:lnSpc>
            </a:pPr>
            <a:r>
              <a:rPr sz="1200" b="1" spc="-5" dirty="0">
                <a:latin typeface="微软雅黑"/>
                <a:cs typeface="微软雅黑"/>
              </a:rPr>
              <a:t>单位3采购 </a:t>
            </a:r>
            <a:r>
              <a:rPr sz="1200" b="1" dirty="0">
                <a:latin typeface="微软雅黑"/>
                <a:cs typeface="微软雅黑"/>
              </a:rPr>
              <a:t>合同</a:t>
            </a:r>
            <a:endParaRPr sz="1200">
              <a:latin typeface="微软雅黑"/>
              <a:cs typeface="微软雅黑"/>
            </a:endParaRPr>
          </a:p>
        </p:txBody>
      </p:sp>
      <p:sp>
        <p:nvSpPr>
          <p:cNvPr id="12" name="object 12"/>
          <p:cNvSpPr txBox="1"/>
          <p:nvPr/>
        </p:nvSpPr>
        <p:spPr>
          <a:xfrm>
            <a:off x="1764163" y="3246332"/>
            <a:ext cx="1042035" cy="229235"/>
          </a:xfrm>
          <a:prstGeom prst="rect">
            <a:avLst/>
          </a:prstGeom>
        </p:spPr>
        <p:txBody>
          <a:bodyPr vert="horz" wrap="square" lIns="0" tIns="0" rIns="0" bIns="0" rtlCol="0">
            <a:spAutoFit/>
          </a:bodyPr>
          <a:lstStyle/>
          <a:p>
            <a:pPr marL="12700">
              <a:lnSpc>
                <a:spcPct val="100000"/>
              </a:lnSpc>
            </a:pPr>
            <a:r>
              <a:rPr sz="1600" b="1" spc="-5" dirty="0">
                <a:latin typeface="微软雅黑"/>
                <a:cs typeface="微软雅黑"/>
              </a:rPr>
              <a:t>一份份合同</a:t>
            </a:r>
            <a:endParaRPr sz="1600">
              <a:latin typeface="微软雅黑"/>
              <a:cs typeface="微软雅黑"/>
            </a:endParaRPr>
          </a:p>
        </p:txBody>
      </p:sp>
      <p:sp>
        <p:nvSpPr>
          <p:cNvPr id="13" name="object 13"/>
          <p:cNvSpPr txBox="1"/>
          <p:nvPr/>
        </p:nvSpPr>
        <p:spPr>
          <a:xfrm>
            <a:off x="1611755" y="6084780"/>
            <a:ext cx="1245870" cy="424815"/>
          </a:xfrm>
          <a:prstGeom prst="rect">
            <a:avLst/>
          </a:prstGeom>
        </p:spPr>
        <p:txBody>
          <a:bodyPr vert="horz" wrap="square" lIns="0" tIns="0" rIns="0" bIns="0" rtlCol="0">
            <a:spAutoFit/>
          </a:bodyPr>
          <a:lstStyle/>
          <a:p>
            <a:pPr marL="12700" marR="5080">
              <a:lnSpc>
                <a:spcPts val="1540"/>
              </a:lnSpc>
            </a:pPr>
            <a:r>
              <a:rPr sz="1600" b="1" spc="-5" dirty="0">
                <a:latin typeface="微软雅黑"/>
                <a:cs typeface="微软雅黑"/>
              </a:rPr>
              <a:t>一份合同中的 一项项条款</a:t>
            </a:r>
            <a:endParaRPr sz="1600">
              <a:latin typeface="微软雅黑"/>
              <a:cs typeface="微软雅黑"/>
            </a:endParaRPr>
          </a:p>
        </p:txBody>
      </p:sp>
      <p:sp>
        <p:nvSpPr>
          <p:cNvPr id="14" name="object 14"/>
          <p:cNvSpPr txBox="1"/>
          <p:nvPr/>
        </p:nvSpPr>
        <p:spPr>
          <a:xfrm>
            <a:off x="5077330" y="3014359"/>
            <a:ext cx="848360"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合</a:t>
            </a:r>
            <a:r>
              <a:rPr sz="1600" b="1" dirty="0">
                <a:latin typeface="宋体"/>
                <a:cs typeface="宋体"/>
              </a:rPr>
              <a:t>同</a:t>
            </a:r>
            <a:r>
              <a:rPr sz="1600" b="1" spc="-10" dirty="0">
                <a:latin typeface="宋体"/>
                <a:cs typeface="宋体"/>
              </a:rPr>
              <a:t>/</a:t>
            </a:r>
            <a:r>
              <a:rPr sz="1600" b="1" spc="20" dirty="0">
                <a:latin typeface="宋体"/>
                <a:cs typeface="宋体"/>
              </a:rPr>
              <a:t> </a:t>
            </a:r>
            <a:r>
              <a:rPr sz="1600" b="1" dirty="0">
                <a:latin typeface="宋体"/>
                <a:cs typeface="宋体"/>
              </a:rPr>
              <a:t>E1</a:t>
            </a:r>
            <a:endParaRPr sz="1600">
              <a:latin typeface="宋体"/>
              <a:cs typeface="宋体"/>
            </a:endParaRPr>
          </a:p>
        </p:txBody>
      </p:sp>
      <p:sp>
        <p:nvSpPr>
          <p:cNvPr id="15" name="object 15"/>
          <p:cNvSpPr/>
          <p:nvPr/>
        </p:nvSpPr>
        <p:spPr>
          <a:xfrm>
            <a:off x="4744859" y="3297173"/>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4744859" y="3582923"/>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17" name="object 17"/>
          <p:cNvSpPr txBox="1"/>
          <p:nvPr/>
        </p:nvSpPr>
        <p:spPr>
          <a:xfrm>
            <a:off x="5170303" y="3340683"/>
            <a:ext cx="559435"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合同号</a:t>
            </a:r>
            <a:endParaRPr sz="1400">
              <a:latin typeface="宋体"/>
              <a:cs typeface="宋体"/>
            </a:endParaRPr>
          </a:p>
        </p:txBody>
      </p:sp>
      <p:sp>
        <p:nvSpPr>
          <p:cNvPr id="18" name="object 18"/>
          <p:cNvSpPr/>
          <p:nvPr/>
        </p:nvSpPr>
        <p:spPr>
          <a:xfrm>
            <a:off x="4763909" y="4935473"/>
            <a:ext cx="1428750" cy="1028700"/>
          </a:xfrm>
          <a:custGeom>
            <a:avLst/>
            <a:gdLst/>
            <a:ahLst/>
            <a:cxnLst/>
            <a:rect l="l" t="t" r="r" b="b"/>
            <a:pathLst>
              <a:path w="1428750" h="1028700">
                <a:moveTo>
                  <a:pt x="171450" y="0"/>
                </a:moveTo>
                <a:lnTo>
                  <a:pt x="128436" y="5422"/>
                </a:lnTo>
                <a:lnTo>
                  <a:pt x="89403" y="20803"/>
                </a:lnTo>
                <a:lnTo>
                  <a:pt x="55734" y="44813"/>
                </a:lnTo>
                <a:lnTo>
                  <a:pt x="28811" y="76120"/>
                </a:lnTo>
                <a:lnTo>
                  <a:pt x="10020" y="113394"/>
                </a:lnTo>
                <a:lnTo>
                  <a:pt x="744" y="155305"/>
                </a:lnTo>
                <a:lnTo>
                  <a:pt x="0" y="857250"/>
                </a:lnTo>
                <a:lnTo>
                  <a:pt x="624" y="871944"/>
                </a:lnTo>
                <a:lnTo>
                  <a:pt x="9588" y="913784"/>
                </a:lnTo>
                <a:lnTo>
                  <a:pt x="28108" y="951183"/>
                </a:lnTo>
                <a:lnTo>
                  <a:pt x="54802" y="982757"/>
                </a:lnTo>
                <a:lnTo>
                  <a:pt x="88285" y="1007123"/>
                </a:lnTo>
                <a:lnTo>
                  <a:pt x="127175" y="1022897"/>
                </a:lnTo>
                <a:lnTo>
                  <a:pt x="170087" y="1028694"/>
                </a:lnTo>
                <a:lnTo>
                  <a:pt x="1257300" y="1028700"/>
                </a:lnTo>
                <a:lnTo>
                  <a:pt x="1272102" y="1028075"/>
                </a:lnTo>
                <a:lnTo>
                  <a:pt x="1314134" y="1019111"/>
                </a:lnTo>
                <a:lnTo>
                  <a:pt x="1351570" y="1000591"/>
                </a:lnTo>
                <a:lnTo>
                  <a:pt x="1383079" y="973897"/>
                </a:lnTo>
                <a:lnTo>
                  <a:pt x="1407332" y="940414"/>
                </a:lnTo>
                <a:lnTo>
                  <a:pt x="1422997" y="901524"/>
                </a:lnTo>
                <a:lnTo>
                  <a:pt x="1428744" y="858612"/>
                </a:lnTo>
                <a:lnTo>
                  <a:pt x="1428750" y="171449"/>
                </a:lnTo>
                <a:lnTo>
                  <a:pt x="1428131" y="156647"/>
                </a:lnTo>
                <a:lnTo>
                  <a:pt x="1419241" y="114615"/>
                </a:lnTo>
                <a:lnTo>
                  <a:pt x="1400835" y="77179"/>
                </a:lnTo>
                <a:lnTo>
                  <a:pt x="1374246" y="45670"/>
                </a:lnTo>
                <a:lnTo>
                  <a:pt x="1340802" y="21417"/>
                </a:lnTo>
                <a:lnTo>
                  <a:pt x="1301834" y="5752"/>
                </a:lnTo>
                <a:lnTo>
                  <a:pt x="1258673" y="5"/>
                </a:lnTo>
                <a:lnTo>
                  <a:pt x="171450" y="0"/>
                </a:lnTo>
                <a:close/>
              </a:path>
            </a:pathLst>
          </a:custGeom>
          <a:ln w="9525">
            <a:solidFill>
              <a:srgbClr val="000000"/>
            </a:solidFill>
          </a:ln>
        </p:spPr>
        <p:txBody>
          <a:bodyPr wrap="square" lIns="0" tIns="0" rIns="0" bIns="0" rtlCol="0"/>
          <a:lstStyle/>
          <a:p>
            <a:endParaRPr/>
          </a:p>
        </p:txBody>
      </p:sp>
      <p:sp>
        <p:nvSpPr>
          <p:cNvPr id="19" name="object 19"/>
          <p:cNvSpPr/>
          <p:nvPr/>
        </p:nvSpPr>
        <p:spPr>
          <a:xfrm>
            <a:off x="4763909" y="5468873"/>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20" name="object 20"/>
          <p:cNvSpPr txBox="1"/>
          <p:nvPr/>
        </p:nvSpPr>
        <p:spPr>
          <a:xfrm>
            <a:off x="4892935" y="4633630"/>
            <a:ext cx="1256665" cy="762000"/>
          </a:xfrm>
          <a:prstGeom prst="rect">
            <a:avLst/>
          </a:prstGeom>
        </p:spPr>
        <p:txBody>
          <a:bodyPr vert="horz" wrap="square" lIns="0" tIns="0" rIns="0" bIns="0" rtlCol="0">
            <a:spAutoFit/>
          </a:bodyPr>
          <a:lstStyle/>
          <a:p>
            <a:pPr algn="ctr">
              <a:lnSpc>
                <a:spcPct val="100000"/>
              </a:lnSpc>
            </a:pPr>
            <a:r>
              <a:rPr sz="1600" b="1" spc="-5" dirty="0">
                <a:latin typeface="宋体"/>
                <a:cs typeface="宋体"/>
              </a:rPr>
              <a:t>合同条目/</a:t>
            </a:r>
            <a:r>
              <a:rPr sz="1600" b="1" spc="10" dirty="0">
                <a:latin typeface="宋体"/>
                <a:cs typeface="宋体"/>
              </a:rPr>
              <a:t> </a:t>
            </a:r>
            <a:r>
              <a:rPr sz="1600" b="1" spc="-5" dirty="0">
                <a:latin typeface="宋体"/>
                <a:cs typeface="宋体"/>
              </a:rPr>
              <a:t>E2</a:t>
            </a:r>
            <a:endParaRPr sz="1600">
              <a:latin typeface="宋体"/>
              <a:cs typeface="宋体"/>
            </a:endParaRPr>
          </a:p>
          <a:p>
            <a:pPr marL="140970" marR="217804" algn="ctr">
              <a:lnSpc>
                <a:spcPct val="100000"/>
              </a:lnSpc>
              <a:spcBef>
                <a:spcPts val="825"/>
              </a:spcBef>
            </a:pPr>
            <a:r>
              <a:rPr sz="1400" b="1" spc="-10" dirty="0">
                <a:latin typeface="宋体"/>
                <a:cs typeface="宋体"/>
              </a:rPr>
              <a:t>合同号(FK) 合同条目号</a:t>
            </a:r>
            <a:endParaRPr sz="1400">
              <a:latin typeface="宋体"/>
              <a:cs typeface="宋体"/>
            </a:endParaRPr>
          </a:p>
        </p:txBody>
      </p:sp>
      <p:sp>
        <p:nvSpPr>
          <p:cNvPr id="21" name="object 21"/>
          <p:cNvSpPr/>
          <p:nvPr/>
        </p:nvSpPr>
        <p:spPr>
          <a:xfrm>
            <a:off x="5468759" y="4135373"/>
            <a:ext cx="1905" cy="361950"/>
          </a:xfrm>
          <a:custGeom>
            <a:avLst/>
            <a:gdLst/>
            <a:ahLst/>
            <a:cxnLst/>
            <a:rect l="l" t="t" r="r" b="b"/>
            <a:pathLst>
              <a:path w="1904" h="361950">
                <a:moveTo>
                  <a:pt x="0" y="0"/>
                </a:moveTo>
                <a:lnTo>
                  <a:pt x="1524" y="361950"/>
                </a:lnTo>
              </a:path>
            </a:pathLst>
          </a:custGeom>
          <a:ln w="9525">
            <a:solidFill>
              <a:srgbClr val="000000"/>
            </a:solidFill>
          </a:ln>
        </p:spPr>
        <p:txBody>
          <a:bodyPr wrap="square" lIns="0" tIns="0" rIns="0" bIns="0" rtlCol="0"/>
          <a:lstStyle/>
          <a:p>
            <a:endParaRPr/>
          </a:p>
        </p:txBody>
      </p:sp>
      <p:sp>
        <p:nvSpPr>
          <p:cNvPr id="22" name="object 22"/>
          <p:cNvSpPr/>
          <p:nvPr/>
        </p:nvSpPr>
        <p:spPr>
          <a:xfrm>
            <a:off x="5392566" y="4459223"/>
            <a:ext cx="152400" cy="95250"/>
          </a:xfrm>
          <a:custGeom>
            <a:avLst/>
            <a:gdLst/>
            <a:ahLst/>
            <a:cxnLst/>
            <a:rect l="l" t="t" r="r" b="b"/>
            <a:pathLst>
              <a:path w="152400" h="95250">
                <a:moveTo>
                  <a:pt x="152289" y="49803"/>
                </a:moveTo>
                <a:lnTo>
                  <a:pt x="125345" y="11301"/>
                </a:lnTo>
                <a:lnTo>
                  <a:pt x="79293" y="37"/>
                </a:lnTo>
                <a:lnTo>
                  <a:pt x="76192" y="0"/>
                </a:lnTo>
                <a:lnTo>
                  <a:pt x="58917" y="1236"/>
                </a:lnTo>
                <a:lnTo>
                  <a:pt x="17144" y="17499"/>
                </a:lnTo>
                <a:lnTo>
                  <a:pt x="0" y="46588"/>
                </a:lnTo>
                <a:lnTo>
                  <a:pt x="1952" y="57705"/>
                </a:lnTo>
                <a:lnTo>
                  <a:pt x="41491" y="89981"/>
                </a:lnTo>
                <a:lnTo>
                  <a:pt x="74087" y="95232"/>
                </a:lnTo>
                <a:lnTo>
                  <a:pt x="91955" y="94057"/>
                </a:lnTo>
                <a:lnTo>
                  <a:pt x="134286" y="78378"/>
                </a:lnTo>
                <a:lnTo>
                  <a:pt x="152289" y="49803"/>
                </a:lnTo>
                <a:close/>
              </a:path>
            </a:pathLst>
          </a:custGeom>
          <a:solidFill>
            <a:srgbClr val="00CC99"/>
          </a:solidFill>
        </p:spPr>
        <p:txBody>
          <a:bodyPr wrap="square" lIns="0" tIns="0" rIns="0" bIns="0" rtlCol="0"/>
          <a:lstStyle/>
          <a:p>
            <a:endParaRPr/>
          </a:p>
        </p:txBody>
      </p:sp>
      <p:sp>
        <p:nvSpPr>
          <p:cNvPr id="23" name="object 23"/>
          <p:cNvSpPr/>
          <p:nvPr/>
        </p:nvSpPr>
        <p:spPr>
          <a:xfrm>
            <a:off x="5392566" y="4459223"/>
            <a:ext cx="152400" cy="95250"/>
          </a:xfrm>
          <a:custGeom>
            <a:avLst/>
            <a:gdLst/>
            <a:ahLst/>
            <a:cxnLst/>
            <a:rect l="l" t="t" r="r" b="b"/>
            <a:pathLst>
              <a:path w="152400" h="95250">
                <a:moveTo>
                  <a:pt x="76192" y="0"/>
                </a:moveTo>
                <a:lnTo>
                  <a:pt x="28938" y="10272"/>
                </a:lnTo>
                <a:lnTo>
                  <a:pt x="0" y="46588"/>
                </a:lnTo>
                <a:lnTo>
                  <a:pt x="1952" y="57705"/>
                </a:lnTo>
                <a:lnTo>
                  <a:pt x="41491" y="89981"/>
                </a:lnTo>
                <a:lnTo>
                  <a:pt x="74087" y="95232"/>
                </a:lnTo>
                <a:lnTo>
                  <a:pt x="91955" y="94057"/>
                </a:lnTo>
                <a:lnTo>
                  <a:pt x="134286" y="78378"/>
                </a:lnTo>
                <a:lnTo>
                  <a:pt x="152289" y="49803"/>
                </a:lnTo>
                <a:lnTo>
                  <a:pt x="150438" y="38354"/>
                </a:lnTo>
                <a:lnTo>
                  <a:pt x="111793" y="5485"/>
                </a:lnTo>
                <a:lnTo>
                  <a:pt x="76192" y="0"/>
                </a:lnTo>
                <a:close/>
              </a:path>
            </a:pathLst>
          </a:custGeom>
          <a:ln w="9525">
            <a:solidFill>
              <a:srgbClr val="000000"/>
            </a:solidFill>
          </a:ln>
        </p:spPr>
        <p:txBody>
          <a:bodyPr wrap="square" lIns="0" tIns="0" rIns="0" bIns="0" rtlCol="0"/>
          <a:lstStyle/>
          <a:p>
            <a:endParaRPr/>
          </a:p>
        </p:txBody>
      </p:sp>
      <p:sp>
        <p:nvSpPr>
          <p:cNvPr id="24" name="object 24"/>
          <p:cNvSpPr txBox="1"/>
          <p:nvPr/>
        </p:nvSpPr>
        <p:spPr>
          <a:xfrm>
            <a:off x="7636135" y="2983900"/>
            <a:ext cx="848360" cy="229235"/>
          </a:xfrm>
          <a:prstGeom prst="rect">
            <a:avLst/>
          </a:prstGeom>
        </p:spPr>
        <p:txBody>
          <a:bodyPr vert="horz" wrap="square" lIns="0" tIns="0" rIns="0" bIns="0" rtlCol="0">
            <a:spAutoFit/>
          </a:bodyPr>
          <a:lstStyle/>
          <a:p>
            <a:pPr marL="12700">
              <a:lnSpc>
                <a:spcPct val="100000"/>
              </a:lnSpc>
            </a:pPr>
            <a:r>
              <a:rPr sz="1600" b="1" spc="0" dirty="0">
                <a:latin typeface="宋体"/>
                <a:cs typeface="宋体"/>
              </a:rPr>
              <a:t>合</a:t>
            </a:r>
            <a:r>
              <a:rPr sz="1600" b="1" dirty="0">
                <a:latin typeface="宋体"/>
                <a:cs typeface="宋体"/>
              </a:rPr>
              <a:t>同</a:t>
            </a:r>
            <a:r>
              <a:rPr sz="1600" b="1" spc="-10" dirty="0">
                <a:latin typeface="宋体"/>
                <a:cs typeface="宋体"/>
              </a:rPr>
              <a:t>/</a:t>
            </a:r>
            <a:r>
              <a:rPr sz="1600" b="1" spc="20" dirty="0">
                <a:latin typeface="宋体"/>
                <a:cs typeface="宋体"/>
              </a:rPr>
              <a:t> </a:t>
            </a:r>
            <a:r>
              <a:rPr sz="1600" b="1" dirty="0">
                <a:latin typeface="宋体"/>
                <a:cs typeface="宋体"/>
              </a:rPr>
              <a:t>E1</a:t>
            </a:r>
            <a:endParaRPr sz="1600">
              <a:latin typeface="宋体"/>
              <a:cs typeface="宋体"/>
            </a:endParaRPr>
          </a:p>
        </p:txBody>
      </p:sp>
      <p:sp>
        <p:nvSpPr>
          <p:cNvPr id="25" name="object 25"/>
          <p:cNvSpPr/>
          <p:nvPr/>
        </p:nvSpPr>
        <p:spPr>
          <a:xfrm>
            <a:off x="7304417" y="3266694"/>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7304417" y="3552444"/>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p>
        </p:txBody>
      </p:sp>
      <p:sp>
        <p:nvSpPr>
          <p:cNvPr id="27" name="object 27"/>
          <p:cNvSpPr txBox="1"/>
          <p:nvPr/>
        </p:nvSpPr>
        <p:spPr>
          <a:xfrm>
            <a:off x="7729861" y="3310965"/>
            <a:ext cx="559435" cy="203200"/>
          </a:xfrm>
          <a:prstGeom prst="rect">
            <a:avLst/>
          </a:prstGeom>
        </p:spPr>
        <p:txBody>
          <a:bodyPr vert="horz" wrap="square" lIns="0" tIns="0" rIns="0" bIns="0" rtlCol="0">
            <a:spAutoFit/>
          </a:bodyPr>
          <a:lstStyle/>
          <a:p>
            <a:pPr marL="12700">
              <a:lnSpc>
                <a:spcPct val="100000"/>
              </a:lnSpc>
            </a:pPr>
            <a:r>
              <a:rPr sz="1400" b="1" spc="-10" dirty="0">
                <a:latin typeface="宋体"/>
                <a:cs typeface="宋体"/>
              </a:rPr>
              <a:t>合同号</a:t>
            </a:r>
            <a:endParaRPr sz="1400">
              <a:latin typeface="宋体"/>
              <a:cs typeface="宋体"/>
            </a:endParaRPr>
          </a:p>
        </p:txBody>
      </p:sp>
      <p:sp>
        <p:nvSpPr>
          <p:cNvPr id="28" name="object 28"/>
          <p:cNvSpPr/>
          <p:nvPr/>
        </p:nvSpPr>
        <p:spPr>
          <a:xfrm>
            <a:off x="7355884" y="4885677"/>
            <a:ext cx="2257221" cy="819340"/>
          </a:xfrm>
          <a:prstGeom prst="rect">
            <a:avLst/>
          </a:prstGeom>
          <a:blipFill>
            <a:blip r:embed="rId3" cstate="print"/>
            <a:stretch>
              <a:fillRect/>
            </a:stretch>
          </a:blipFill>
        </p:spPr>
        <p:txBody>
          <a:bodyPr wrap="square" lIns="0" tIns="0" rIns="0" bIns="0" rtlCol="0"/>
          <a:lstStyle/>
          <a:p>
            <a:endParaRPr dirty="0"/>
          </a:p>
        </p:txBody>
      </p:sp>
      <p:sp>
        <p:nvSpPr>
          <p:cNvPr id="29" name="object 29"/>
          <p:cNvSpPr txBox="1"/>
          <p:nvPr/>
        </p:nvSpPr>
        <p:spPr>
          <a:xfrm>
            <a:off x="7451731" y="4603150"/>
            <a:ext cx="1256665" cy="549275"/>
          </a:xfrm>
          <a:prstGeom prst="rect">
            <a:avLst/>
          </a:prstGeom>
        </p:spPr>
        <p:txBody>
          <a:bodyPr vert="horz" wrap="square" lIns="0" tIns="0" rIns="0" bIns="0" rtlCol="0">
            <a:spAutoFit/>
          </a:bodyPr>
          <a:lstStyle/>
          <a:p>
            <a:pPr marL="12700">
              <a:lnSpc>
                <a:spcPct val="100000"/>
              </a:lnSpc>
            </a:pPr>
            <a:r>
              <a:rPr sz="1600" b="1" spc="-5" dirty="0">
                <a:latin typeface="宋体"/>
                <a:cs typeface="宋体"/>
              </a:rPr>
              <a:t>合同条目/</a:t>
            </a:r>
            <a:r>
              <a:rPr sz="1600" b="1" spc="10" dirty="0">
                <a:latin typeface="宋体"/>
                <a:cs typeface="宋体"/>
              </a:rPr>
              <a:t> </a:t>
            </a:r>
            <a:r>
              <a:rPr sz="1600" b="1" spc="-5" dirty="0">
                <a:latin typeface="宋体"/>
                <a:cs typeface="宋体"/>
              </a:rPr>
              <a:t>E2</a:t>
            </a:r>
            <a:endParaRPr sz="1600">
              <a:latin typeface="宋体"/>
              <a:cs typeface="宋体"/>
            </a:endParaRPr>
          </a:p>
          <a:p>
            <a:pPr marL="52069">
              <a:lnSpc>
                <a:spcPct val="100000"/>
              </a:lnSpc>
              <a:spcBef>
                <a:spcPts val="830"/>
              </a:spcBef>
            </a:pPr>
            <a:r>
              <a:rPr sz="1400" b="1" spc="-10" dirty="0">
                <a:latin typeface="宋体"/>
                <a:cs typeface="宋体"/>
              </a:rPr>
              <a:t>合同项总序号</a:t>
            </a:r>
            <a:endParaRPr sz="1400">
              <a:latin typeface="宋体"/>
              <a:cs typeface="宋体"/>
            </a:endParaRPr>
          </a:p>
        </p:txBody>
      </p:sp>
      <p:sp>
        <p:nvSpPr>
          <p:cNvPr id="30" name="object 30"/>
          <p:cNvSpPr/>
          <p:nvPr/>
        </p:nvSpPr>
        <p:spPr>
          <a:xfrm>
            <a:off x="8028317" y="4104894"/>
            <a:ext cx="1905" cy="361950"/>
          </a:xfrm>
          <a:custGeom>
            <a:avLst/>
            <a:gdLst/>
            <a:ahLst/>
            <a:cxnLst/>
            <a:rect l="l" t="t" r="r" b="b"/>
            <a:pathLst>
              <a:path w="1904" h="361950">
                <a:moveTo>
                  <a:pt x="0" y="0"/>
                </a:moveTo>
                <a:lnTo>
                  <a:pt x="1524" y="361950"/>
                </a:lnTo>
              </a:path>
            </a:pathLst>
          </a:custGeom>
          <a:ln w="9525">
            <a:solidFill>
              <a:srgbClr val="000000"/>
            </a:solidFill>
          </a:ln>
        </p:spPr>
        <p:txBody>
          <a:bodyPr wrap="square" lIns="0" tIns="0" rIns="0" bIns="0" rtlCol="0"/>
          <a:lstStyle/>
          <a:p>
            <a:endParaRPr/>
          </a:p>
        </p:txBody>
      </p:sp>
      <p:sp>
        <p:nvSpPr>
          <p:cNvPr id="31" name="object 31"/>
          <p:cNvSpPr/>
          <p:nvPr/>
        </p:nvSpPr>
        <p:spPr>
          <a:xfrm>
            <a:off x="7952133" y="4428744"/>
            <a:ext cx="152400" cy="95250"/>
          </a:xfrm>
          <a:custGeom>
            <a:avLst/>
            <a:gdLst/>
            <a:ahLst/>
            <a:cxnLst/>
            <a:rect l="l" t="t" r="r" b="b"/>
            <a:pathLst>
              <a:path w="152400" h="95250">
                <a:moveTo>
                  <a:pt x="152315" y="50001"/>
                </a:moveTo>
                <a:lnTo>
                  <a:pt x="125067" y="11342"/>
                </a:lnTo>
                <a:lnTo>
                  <a:pt x="79335" y="40"/>
                </a:lnTo>
                <a:lnTo>
                  <a:pt x="76183" y="0"/>
                </a:lnTo>
                <a:lnTo>
                  <a:pt x="58744" y="1227"/>
                </a:lnTo>
                <a:lnTo>
                  <a:pt x="17078" y="17493"/>
                </a:lnTo>
                <a:lnTo>
                  <a:pt x="0" y="46977"/>
                </a:lnTo>
                <a:lnTo>
                  <a:pt x="1919" y="57976"/>
                </a:lnTo>
                <a:lnTo>
                  <a:pt x="41311" y="90044"/>
                </a:lnTo>
                <a:lnTo>
                  <a:pt x="74319" y="95236"/>
                </a:lnTo>
                <a:lnTo>
                  <a:pt x="91977" y="94046"/>
                </a:lnTo>
                <a:lnTo>
                  <a:pt x="134327" y="78304"/>
                </a:lnTo>
                <a:lnTo>
                  <a:pt x="152315" y="50001"/>
                </a:lnTo>
                <a:close/>
              </a:path>
            </a:pathLst>
          </a:custGeom>
          <a:solidFill>
            <a:srgbClr val="00CC99"/>
          </a:solidFill>
        </p:spPr>
        <p:txBody>
          <a:bodyPr wrap="square" lIns="0" tIns="0" rIns="0" bIns="0" rtlCol="0"/>
          <a:lstStyle/>
          <a:p>
            <a:endParaRPr/>
          </a:p>
        </p:txBody>
      </p:sp>
      <p:sp>
        <p:nvSpPr>
          <p:cNvPr id="32" name="object 32"/>
          <p:cNvSpPr/>
          <p:nvPr/>
        </p:nvSpPr>
        <p:spPr>
          <a:xfrm>
            <a:off x="7952133" y="4428744"/>
            <a:ext cx="152400" cy="95250"/>
          </a:xfrm>
          <a:custGeom>
            <a:avLst/>
            <a:gdLst/>
            <a:ahLst/>
            <a:cxnLst/>
            <a:rect l="l" t="t" r="r" b="b"/>
            <a:pathLst>
              <a:path w="152400" h="95250">
                <a:moveTo>
                  <a:pt x="76183" y="0"/>
                </a:moveTo>
                <a:lnTo>
                  <a:pt x="28782" y="10243"/>
                </a:lnTo>
                <a:lnTo>
                  <a:pt x="0" y="46977"/>
                </a:lnTo>
                <a:lnTo>
                  <a:pt x="1919" y="57976"/>
                </a:lnTo>
                <a:lnTo>
                  <a:pt x="41311" y="90044"/>
                </a:lnTo>
                <a:lnTo>
                  <a:pt x="74319" y="95236"/>
                </a:lnTo>
                <a:lnTo>
                  <a:pt x="91977" y="94046"/>
                </a:lnTo>
                <a:lnTo>
                  <a:pt x="134327" y="78304"/>
                </a:lnTo>
                <a:lnTo>
                  <a:pt x="152315" y="50001"/>
                </a:lnTo>
                <a:lnTo>
                  <a:pt x="150417" y="38489"/>
                </a:lnTo>
                <a:lnTo>
                  <a:pt x="111510" y="5511"/>
                </a:lnTo>
                <a:lnTo>
                  <a:pt x="76183" y="0"/>
                </a:lnTo>
                <a:close/>
              </a:path>
            </a:pathLst>
          </a:custGeom>
          <a:ln w="9525">
            <a:solidFill>
              <a:srgbClr val="000000"/>
            </a:solidFill>
          </a:ln>
        </p:spPr>
        <p:txBody>
          <a:bodyPr wrap="square" lIns="0" tIns="0" rIns="0" bIns="0" rtlCol="0"/>
          <a:lstStyle/>
          <a:p>
            <a:endParaRPr/>
          </a:p>
        </p:txBody>
      </p:sp>
      <p:sp>
        <p:nvSpPr>
          <p:cNvPr id="33" name="object 33"/>
          <p:cNvSpPr txBox="1"/>
          <p:nvPr/>
        </p:nvSpPr>
        <p:spPr>
          <a:xfrm>
            <a:off x="6839083" y="5822436"/>
            <a:ext cx="262064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合同项总序号  = 合同号 +</a:t>
            </a:r>
            <a:r>
              <a:rPr sz="1200" b="1" spc="-5" dirty="0">
                <a:latin typeface="微软雅黑"/>
                <a:cs typeface="微软雅黑"/>
              </a:rPr>
              <a:t> </a:t>
            </a:r>
            <a:r>
              <a:rPr sz="1200" b="1" dirty="0">
                <a:latin typeface="微软雅黑"/>
                <a:cs typeface="微软雅黑"/>
              </a:rPr>
              <a:t>合同条目号</a:t>
            </a:r>
            <a:endParaRPr sz="1200">
              <a:latin typeface="微软雅黑"/>
              <a:cs typeface="微软雅黑"/>
            </a:endParaRPr>
          </a:p>
        </p:txBody>
      </p:sp>
      <p:sp>
        <p:nvSpPr>
          <p:cNvPr id="34" name="object 34"/>
          <p:cNvSpPr/>
          <p:nvPr/>
        </p:nvSpPr>
        <p:spPr>
          <a:xfrm>
            <a:off x="4422533" y="4683252"/>
            <a:ext cx="387350" cy="387350"/>
          </a:xfrm>
          <a:custGeom>
            <a:avLst/>
            <a:gdLst/>
            <a:ahLst/>
            <a:cxnLst/>
            <a:rect l="l" t="t" r="r" b="b"/>
            <a:pathLst>
              <a:path w="387350" h="387350">
                <a:moveTo>
                  <a:pt x="0" y="0"/>
                </a:moveTo>
                <a:lnTo>
                  <a:pt x="0" y="387096"/>
                </a:lnTo>
                <a:lnTo>
                  <a:pt x="387096" y="387096"/>
                </a:lnTo>
                <a:lnTo>
                  <a:pt x="387096" y="0"/>
                </a:lnTo>
                <a:lnTo>
                  <a:pt x="0" y="0"/>
                </a:lnTo>
                <a:close/>
              </a:path>
            </a:pathLst>
          </a:custGeom>
          <a:solidFill>
            <a:srgbClr val="FFFFFF"/>
          </a:solidFill>
        </p:spPr>
        <p:txBody>
          <a:bodyPr wrap="square" lIns="0" tIns="0" rIns="0" bIns="0" rtlCol="0"/>
          <a:lstStyle/>
          <a:p>
            <a:endParaRPr/>
          </a:p>
        </p:txBody>
      </p:sp>
      <p:sp>
        <p:nvSpPr>
          <p:cNvPr id="35" name="object 35"/>
          <p:cNvSpPr/>
          <p:nvPr/>
        </p:nvSpPr>
        <p:spPr>
          <a:xfrm>
            <a:off x="4793627" y="4676394"/>
            <a:ext cx="32384" cy="394335"/>
          </a:xfrm>
          <a:custGeom>
            <a:avLst/>
            <a:gdLst/>
            <a:ahLst/>
            <a:cxnLst/>
            <a:rect l="l" t="t" r="r" b="b"/>
            <a:pathLst>
              <a:path w="32385" h="394335">
                <a:moveTo>
                  <a:pt x="32003" y="393954"/>
                </a:moveTo>
                <a:lnTo>
                  <a:pt x="32003" y="6858"/>
                </a:lnTo>
                <a:lnTo>
                  <a:pt x="25145" y="0"/>
                </a:lnTo>
                <a:lnTo>
                  <a:pt x="16001" y="0"/>
                </a:lnTo>
                <a:lnTo>
                  <a:pt x="16001" y="22860"/>
                </a:lnTo>
                <a:lnTo>
                  <a:pt x="0" y="6858"/>
                </a:lnTo>
                <a:lnTo>
                  <a:pt x="0" y="393954"/>
                </a:lnTo>
                <a:lnTo>
                  <a:pt x="32003" y="393954"/>
                </a:lnTo>
                <a:close/>
              </a:path>
              <a:path w="32385" h="394335">
                <a:moveTo>
                  <a:pt x="32003" y="6858"/>
                </a:moveTo>
                <a:lnTo>
                  <a:pt x="32003" y="0"/>
                </a:lnTo>
                <a:lnTo>
                  <a:pt x="25145" y="0"/>
                </a:lnTo>
                <a:lnTo>
                  <a:pt x="32003" y="6858"/>
                </a:lnTo>
                <a:close/>
              </a:path>
            </a:pathLst>
          </a:custGeom>
          <a:solidFill>
            <a:srgbClr val="3333CC"/>
          </a:solidFill>
        </p:spPr>
        <p:txBody>
          <a:bodyPr wrap="square" lIns="0" tIns="0" rIns="0" bIns="0" rtlCol="0"/>
          <a:lstStyle/>
          <a:p>
            <a:endParaRPr/>
          </a:p>
        </p:txBody>
      </p:sp>
      <p:sp>
        <p:nvSpPr>
          <p:cNvPr id="36" name="object 36"/>
          <p:cNvSpPr/>
          <p:nvPr/>
        </p:nvSpPr>
        <p:spPr>
          <a:xfrm>
            <a:off x="4406531" y="4687823"/>
            <a:ext cx="403225" cy="0"/>
          </a:xfrm>
          <a:custGeom>
            <a:avLst/>
            <a:gdLst/>
            <a:ahLst/>
            <a:cxnLst/>
            <a:rect l="l" t="t" r="r" b="b"/>
            <a:pathLst>
              <a:path w="403225">
                <a:moveTo>
                  <a:pt x="0" y="0"/>
                </a:moveTo>
                <a:lnTo>
                  <a:pt x="403097" y="0"/>
                </a:lnTo>
              </a:path>
            </a:pathLst>
          </a:custGeom>
          <a:ln w="22859">
            <a:solidFill>
              <a:srgbClr val="3333CC"/>
            </a:solidFill>
          </a:ln>
        </p:spPr>
        <p:txBody>
          <a:bodyPr wrap="square" lIns="0" tIns="0" rIns="0" bIns="0" rtlCol="0"/>
          <a:lstStyle/>
          <a:p>
            <a:endParaRPr/>
          </a:p>
        </p:txBody>
      </p:sp>
      <p:sp>
        <p:nvSpPr>
          <p:cNvPr id="37" name="object 37"/>
          <p:cNvSpPr/>
          <p:nvPr/>
        </p:nvSpPr>
        <p:spPr>
          <a:xfrm>
            <a:off x="4406531" y="4683252"/>
            <a:ext cx="32384" cy="403225"/>
          </a:xfrm>
          <a:custGeom>
            <a:avLst/>
            <a:gdLst/>
            <a:ahLst/>
            <a:cxnLst/>
            <a:rect l="l" t="t" r="r" b="b"/>
            <a:pathLst>
              <a:path w="32385" h="403225">
                <a:moveTo>
                  <a:pt x="32003" y="387096"/>
                </a:moveTo>
                <a:lnTo>
                  <a:pt x="32003" y="0"/>
                </a:lnTo>
                <a:lnTo>
                  <a:pt x="0" y="0"/>
                </a:lnTo>
                <a:lnTo>
                  <a:pt x="0" y="387096"/>
                </a:lnTo>
                <a:lnTo>
                  <a:pt x="16001" y="403098"/>
                </a:lnTo>
                <a:lnTo>
                  <a:pt x="16001" y="371094"/>
                </a:lnTo>
                <a:lnTo>
                  <a:pt x="32003" y="387096"/>
                </a:lnTo>
                <a:close/>
              </a:path>
              <a:path w="32385" h="403225">
                <a:moveTo>
                  <a:pt x="16001" y="403098"/>
                </a:moveTo>
                <a:lnTo>
                  <a:pt x="0" y="387096"/>
                </a:lnTo>
                <a:lnTo>
                  <a:pt x="0" y="403098"/>
                </a:lnTo>
                <a:lnTo>
                  <a:pt x="16001" y="403098"/>
                </a:lnTo>
                <a:close/>
              </a:path>
            </a:pathLst>
          </a:custGeom>
          <a:solidFill>
            <a:srgbClr val="3333CC"/>
          </a:solidFill>
        </p:spPr>
        <p:txBody>
          <a:bodyPr wrap="square" lIns="0" tIns="0" rIns="0" bIns="0" rtlCol="0"/>
          <a:lstStyle/>
          <a:p>
            <a:endParaRPr/>
          </a:p>
        </p:txBody>
      </p:sp>
      <p:sp>
        <p:nvSpPr>
          <p:cNvPr id="38" name="object 38"/>
          <p:cNvSpPr/>
          <p:nvPr/>
        </p:nvSpPr>
        <p:spPr>
          <a:xfrm>
            <a:off x="4422533" y="5054346"/>
            <a:ext cx="403225" cy="32384"/>
          </a:xfrm>
          <a:custGeom>
            <a:avLst/>
            <a:gdLst/>
            <a:ahLst/>
            <a:cxnLst/>
            <a:rect l="l" t="t" r="r" b="b"/>
            <a:pathLst>
              <a:path w="403225" h="32385">
                <a:moveTo>
                  <a:pt x="387096" y="0"/>
                </a:moveTo>
                <a:lnTo>
                  <a:pt x="0" y="0"/>
                </a:lnTo>
                <a:lnTo>
                  <a:pt x="0" y="32003"/>
                </a:lnTo>
                <a:lnTo>
                  <a:pt x="371094" y="32003"/>
                </a:lnTo>
                <a:lnTo>
                  <a:pt x="371094" y="16001"/>
                </a:lnTo>
                <a:lnTo>
                  <a:pt x="387096" y="0"/>
                </a:lnTo>
                <a:close/>
              </a:path>
              <a:path w="403225" h="32385">
                <a:moveTo>
                  <a:pt x="403098" y="16001"/>
                </a:moveTo>
                <a:lnTo>
                  <a:pt x="371094" y="16001"/>
                </a:lnTo>
                <a:lnTo>
                  <a:pt x="371094" y="32003"/>
                </a:lnTo>
                <a:lnTo>
                  <a:pt x="387096" y="32003"/>
                </a:lnTo>
                <a:lnTo>
                  <a:pt x="403098" y="16001"/>
                </a:lnTo>
                <a:close/>
              </a:path>
              <a:path w="403225" h="32385">
                <a:moveTo>
                  <a:pt x="403098" y="32003"/>
                </a:moveTo>
                <a:lnTo>
                  <a:pt x="403098" y="16001"/>
                </a:lnTo>
                <a:lnTo>
                  <a:pt x="387096" y="32003"/>
                </a:lnTo>
                <a:lnTo>
                  <a:pt x="403098" y="32003"/>
                </a:lnTo>
                <a:close/>
              </a:path>
            </a:pathLst>
          </a:custGeom>
          <a:solidFill>
            <a:srgbClr val="3333CC"/>
          </a:solidFill>
        </p:spPr>
        <p:txBody>
          <a:bodyPr wrap="square" lIns="0" tIns="0" rIns="0" bIns="0" rtlCol="0"/>
          <a:lstStyle/>
          <a:p>
            <a:endParaRPr/>
          </a:p>
        </p:txBody>
      </p:sp>
      <p:sp>
        <p:nvSpPr>
          <p:cNvPr id="39" name="object 39"/>
          <p:cNvSpPr/>
          <p:nvPr/>
        </p:nvSpPr>
        <p:spPr>
          <a:xfrm>
            <a:off x="4406531" y="4676394"/>
            <a:ext cx="461009" cy="384175"/>
          </a:xfrm>
          <a:custGeom>
            <a:avLst/>
            <a:gdLst/>
            <a:ahLst/>
            <a:cxnLst/>
            <a:rect l="l" t="t" r="r" b="b"/>
            <a:pathLst>
              <a:path w="461010" h="384175">
                <a:moveTo>
                  <a:pt x="461010" y="54863"/>
                </a:moveTo>
                <a:lnTo>
                  <a:pt x="433378" y="23134"/>
                </a:lnTo>
                <a:lnTo>
                  <a:pt x="414528" y="6095"/>
                </a:lnTo>
                <a:lnTo>
                  <a:pt x="407670" y="0"/>
                </a:lnTo>
                <a:lnTo>
                  <a:pt x="364938" y="24669"/>
                </a:lnTo>
                <a:lnTo>
                  <a:pt x="321013" y="58647"/>
                </a:lnTo>
                <a:lnTo>
                  <a:pt x="280161" y="96382"/>
                </a:lnTo>
                <a:lnTo>
                  <a:pt x="241751" y="136926"/>
                </a:lnTo>
                <a:lnTo>
                  <a:pt x="205153" y="179331"/>
                </a:lnTo>
                <a:lnTo>
                  <a:pt x="134874" y="265937"/>
                </a:lnTo>
                <a:lnTo>
                  <a:pt x="126492" y="275081"/>
                </a:lnTo>
                <a:lnTo>
                  <a:pt x="112327" y="239565"/>
                </a:lnTo>
                <a:lnTo>
                  <a:pt x="83800" y="182900"/>
                </a:lnTo>
                <a:lnTo>
                  <a:pt x="78022" y="171577"/>
                </a:lnTo>
                <a:lnTo>
                  <a:pt x="72413" y="160155"/>
                </a:lnTo>
                <a:lnTo>
                  <a:pt x="67056" y="148589"/>
                </a:lnTo>
                <a:lnTo>
                  <a:pt x="60198" y="135635"/>
                </a:lnTo>
                <a:lnTo>
                  <a:pt x="46387" y="151238"/>
                </a:lnTo>
                <a:lnTo>
                  <a:pt x="37212" y="160014"/>
                </a:lnTo>
                <a:lnTo>
                  <a:pt x="28316" y="168094"/>
                </a:lnTo>
                <a:lnTo>
                  <a:pt x="19521" y="176168"/>
                </a:lnTo>
                <a:lnTo>
                  <a:pt x="10650" y="184930"/>
                </a:lnTo>
                <a:lnTo>
                  <a:pt x="1524" y="195071"/>
                </a:lnTo>
                <a:lnTo>
                  <a:pt x="0" y="198881"/>
                </a:lnTo>
                <a:lnTo>
                  <a:pt x="9067" y="213741"/>
                </a:lnTo>
                <a:lnTo>
                  <a:pt x="14629" y="223815"/>
                </a:lnTo>
                <a:lnTo>
                  <a:pt x="46710" y="280622"/>
                </a:lnTo>
                <a:lnTo>
                  <a:pt x="65973" y="316709"/>
                </a:lnTo>
                <a:lnTo>
                  <a:pt x="82129" y="351414"/>
                </a:lnTo>
                <a:lnTo>
                  <a:pt x="92202" y="384048"/>
                </a:lnTo>
                <a:lnTo>
                  <a:pt x="107442" y="365759"/>
                </a:lnTo>
                <a:lnTo>
                  <a:pt x="136527" y="329978"/>
                </a:lnTo>
                <a:lnTo>
                  <a:pt x="162323" y="301916"/>
                </a:lnTo>
                <a:lnTo>
                  <a:pt x="207037" y="256111"/>
                </a:lnTo>
                <a:lnTo>
                  <a:pt x="215885" y="246970"/>
                </a:lnTo>
                <a:lnTo>
                  <a:pt x="224610" y="237805"/>
                </a:lnTo>
                <a:lnTo>
                  <a:pt x="233172" y="228599"/>
                </a:lnTo>
                <a:lnTo>
                  <a:pt x="254508" y="206501"/>
                </a:lnTo>
                <a:lnTo>
                  <a:pt x="278139" y="183570"/>
                </a:lnTo>
                <a:lnTo>
                  <a:pt x="286468" y="175296"/>
                </a:lnTo>
                <a:lnTo>
                  <a:pt x="295319" y="166908"/>
                </a:lnTo>
                <a:lnTo>
                  <a:pt x="324406" y="141526"/>
                </a:lnTo>
                <a:lnTo>
                  <a:pt x="356026" y="116787"/>
                </a:lnTo>
                <a:lnTo>
                  <a:pt x="388555" y="93940"/>
                </a:lnTo>
                <a:lnTo>
                  <a:pt x="430530" y="68579"/>
                </a:lnTo>
                <a:lnTo>
                  <a:pt x="446532" y="60197"/>
                </a:lnTo>
                <a:lnTo>
                  <a:pt x="461010" y="54863"/>
                </a:lnTo>
                <a:close/>
              </a:path>
            </a:pathLst>
          </a:custGeom>
          <a:solidFill>
            <a:srgbClr val="DD0011"/>
          </a:solidFill>
        </p:spPr>
        <p:txBody>
          <a:bodyPr wrap="square" lIns="0" tIns="0" rIns="0" bIns="0" rtlCol="0"/>
          <a:lstStyle/>
          <a:p>
            <a:endParaRPr/>
          </a:p>
        </p:txBody>
      </p:sp>
      <p:sp>
        <p:nvSpPr>
          <p:cNvPr id="41" name="object 41"/>
          <p:cNvSpPr/>
          <p:nvPr/>
        </p:nvSpPr>
        <p:spPr>
          <a:xfrm>
            <a:off x="6672719" y="1348739"/>
            <a:ext cx="2357120" cy="1254760"/>
          </a:xfrm>
          <a:custGeom>
            <a:avLst/>
            <a:gdLst/>
            <a:ahLst/>
            <a:cxnLst/>
            <a:rect l="l" t="t" r="r" b="b"/>
            <a:pathLst>
              <a:path w="2357120" h="1254760">
                <a:moveTo>
                  <a:pt x="2356866" y="627125"/>
                </a:moveTo>
                <a:lnTo>
                  <a:pt x="2352961" y="575746"/>
                </a:lnTo>
                <a:lnTo>
                  <a:pt x="2341449" y="525501"/>
                </a:lnTo>
                <a:lnTo>
                  <a:pt x="2322633" y="476551"/>
                </a:lnTo>
                <a:lnTo>
                  <a:pt x="2296814" y="429060"/>
                </a:lnTo>
                <a:lnTo>
                  <a:pt x="2264294" y="383190"/>
                </a:lnTo>
                <a:lnTo>
                  <a:pt x="2225377" y="339103"/>
                </a:lnTo>
                <a:lnTo>
                  <a:pt x="2180364" y="296962"/>
                </a:lnTo>
                <a:lnTo>
                  <a:pt x="2129558" y="256928"/>
                </a:lnTo>
                <a:lnTo>
                  <a:pt x="2073261" y="219164"/>
                </a:lnTo>
                <a:lnTo>
                  <a:pt x="2011775" y="183832"/>
                </a:lnTo>
                <a:lnTo>
                  <a:pt x="1945403" y="151095"/>
                </a:lnTo>
                <a:lnTo>
                  <a:pt x="1874446" y="121115"/>
                </a:lnTo>
                <a:lnTo>
                  <a:pt x="1799208" y="94054"/>
                </a:lnTo>
                <a:lnTo>
                  <a:pt x="1719991" y="70075"/>
                </a:lnTo>
                <a:lnTo>
                  <a:pt x="1637097" y="49339"/>
                </a:lnTo>
                <a:lnTo>
                  <a:pt x="1550828" y="32010"/>
                </a:lnTo>
                <a:lnTo>
                  <a:pt x="1461487" y="18249"/>
                </a:lnTo>
                <a:lnTo>
                  <a:pt x="1369375" y="8218"/>
                </a:lnTo>
                <a:lnTo>
                  <a:pt x="1274796" y="2081"/>
                </a:lnTo>
                <a:lnTo>
                  <a:pt x="1178052" y="0"/>
                </a:lnTo>
                <a:lnTo>
                  <a:pt x="1081416" y="2081"/>
                </a:lnTo>
                <a:lnTo>
                  <a:pt x="986934" y="8218"/>
                </a:lnTo>
                <a:lnTo>
                  <a:pt x="894910" y="18249"/>
                </a:lnTo>
                <a:lnTo>
                  <a:pt x="805647" y="32010"/>
                </a:lnTo>
                <a:lnTo>
                  <a:pt x="719447" y="49339"/>
                </a:lnTo>
                <a:lnTo>
                  <a:pt x="636612" y="70075"/>
                </a:lnTo>
                <a:lnTo>
                  <a:pt x="557447" y="94054"/>
                </a:lnTo>
                <a:lnTo>
                  <a:pt x="482254" y="121115"/>
                </a:lnTo>
                <a:lnTo>
                  <a:pt x="411336" y="151095"/>
                </a:lnTo>
                <a:lnTo>
                  <a:pt x="344995" y="183832"/>
                </a:lnTo>
                <a:lnTo>
                  <a:pt x="283535" y="219164"/>
                </a:lnTo>
                <a:lnTo>
                  <a:pt x="227258" y="256928"/>
                </a:lnTo>
                <a:lnTo>
                  <a:pt x="176468" y="296962"/>
                </a:lnTo>
                <a:lnTo>
                  <a:pt x="131467" y="339103"/>
                </a:lnTo>
                <a:lnTo>
                  <a:pt x="92559" y="383190"/>
                </a:lnTo>
                <a:lnTo>
                  <a:pt x="60045" y="429060"/>
                </a:lnTo>
                <a:lnTo>
                  <a:pt x="34229" y="476551"/>
                </a:lnTo>
                <a:lnTo>
                  <a:pt x="15415" y="525501"/>
                </a:lnTo>
                <a:lnTo>
                  <a:pt x="3904" y="575746"/>
                </a:lnTo>
                <a:lnTo>
                  <a:pt x="0" y="627126"/>
                </a:lnTo>
                <a:lnTo>
                  <a:pt x="3904" y="678608"/>
                </a:lnTo>
                <a:lnTo>
                  <a:pt x="15415" y="728936"/>
                </a:lnTo>
                <a:lnTo>
                  <a:pt x="34229" y="777947"/>
                </a:lnTo>
                <a:lnTo>
                  <a:pt x="60045" y="825483"/>
                </a:lnTo>
                <a:lnTo>
                  <a:pt x="92559" y="871382"/>
                </a:lnTo>
                <a:lnTo>
                  <a:pt x="131467" y="915484"/>
                </a:lnTo>
                <a:lnTo>
                  <a:pt x="176468" y="957627"/>
                </a:lnTo>
                <a:lnTo>
                  <a:pt x="208788" y="983097"/>
                </a:lnTo>
                <a:lnTo>
                  <a:pt x="208788" y="627126"/>
                </a:lnTo>
                <a:lnTo>
                  <a:pt x="211998" y="584805"/>
                </a:lnTo>
                <a:lnTo>
                  <a:pt x="221463" y="543429"/>
                </a:lnTo>
                <a:lnTo>
                  <a:pt x="236935" y="503129"/>
                </a:lnTo>
                <a:lnTo>
                  <a:pt x="258165" y="464039"/>
                </a:lnTo>
                <a:lnTo>
                  <a:pt x="284904" y="426291"/>
                </a:lnTo>
                <a:lnTo>
                  <a:pt x="316904" y="390017"/>
                </a:lnTo>
                <a:lnTo>
                  <a:pt x="353916" y="355350"/>
                </a:lnTo>
                <a:lnTo>
                  <a:pt x="395691" y="322423"/>
                </a:lnTo>
                <a:lnTo>
                  <a:pt x="441981" y="291368"/>
                </a:lnTo>
                <a:lnTo>
                  <a:pt x="492537" y="262318"/>
                </a:lnTo>
                <a:lnTo>
                  <a:pt x="547111" y="235405"/>
                </a:lnTo>
                <a:lnTo>
                  <a:pt x="605454" y="210763"/>
                </a:lnTo>
                <a:lnTo>
                  <a:pt x="667318" y="188522"/>
                </a:lnTo>
                <a:lnTo>
                  <a:pt x="732453" y="168818"/>
                </a:lnTo>
                <a:lnTo>
                  <a:pt x="800611" y="151780"/>
                </a:lnTo>
                <a:lnTo>
                  <a:pt x="871545" y="137544"/>
                </a:lnTo>
                <a:lnTo>
                  <a:pt x="945004" y="126240"/>
                </a:lnTo>
                <a:lnTo>
                  <a:pt x="1020740" y="118001"/>
                </a:lnTo>
                <a:lnTo>
                  <a:pt x="1098506" y="112961"/>
                </a:lnTo>
                <a:lnTo>
                  <a:pt x="1178052" y="111251"/>
                </a:lnTo>
                <a:lnTo>
                  <a:pt x="1257603" y="112961"/>
                </a:lnTo>
                <a:lnTo>
                  <a:pt x="1335384" y="118001"/>
                </a:lnTo>
                <a:lnTo>
                  <a:pt x="1411145" y="126240"/>
                </a:lnTo>
                <a:lnTo>
                  <a:pt x="1484638" y="137544"/>
                </a:lnTo>
                <a:lnTo>
                  <a:pt x="1555611" y="151780"/>
                </a:lnTo>
                <a:lnTo>
                  <a:pt x="1623815" y="168818"/>
                </a:lnTo>
                <a:lnTo>
                  <a:pt x="1689000" y="188522"/>
                </a:lnTo>
                <a:lnTo>
                  <a:pt x="1750917" y="210763"/>
                </a:lnTo>
                <a:lnTo>
                  <a:pt x="1809316" y="235405"/>
                </a:lnTo>
                <a:lnTo>
                  <a:pt x="1863947" y="262318"/>
                </a:lnTo>
                <a:lnTo>
                  <a:pt x="1914560" y="291368"/>
                </a:lnTo>
                <a:lnTo>
                  <a:pt x="1960906" y="322423"/>
                </a:lnTo>
                <a:lnTo>
                  <a:pt x="2002735" y="355350"/>
                </a:lnTo>
                <a:lnTo>
                  <a:pt x="2039797" y="390017"/>
                </a:lnTo>
                <a:lnTo>
                  <a:pt x="2071842" y="426291"/>
                </a:lnTo>
                <a:lnTo>
                  <a:pt x="2098621" y="464039"/>
                </a:lnTo>
                <a:lnTo>
                  <a:pt x="2119883" y="503129"/>
                </a:lnTo>
                <a:lnTo>
                  <a:pt x="2135380" y="543429"/>
                </a:lnTo>
                <a:lnTo>
                  <a:pt x="2144862" y="584805"/>
                </a:lnTo>
                <a:lnTo>
                  <a:pt x="2148078" y="627125"/>
                </a:lnTo>
                <a:lnTo>
                  <a:pt x="2148078" y="983063"/>
                </a:lnTo>
                <a:lnTo>
                  <a:pt x="2180364" y="957627"/>
                </a:lnTo>
                <a:lnTo>
                  <a:pt x="2225377" y="915484"/>
                </a:lnTo>
                <a:lnTo>
                  <a:pt x="2264294" y="871382"/>
                </a:lnTo>
                <a:lnTo>
                  <a:pt x="2296814" y="825483"/>
                </a:lnTo>
                <a:lnTo>
                  <a:pt x="2322633" y="777947"/>
                </a:lnTo>
                <a:lnTo>
                  <a:pt x="2341449" y="728936"/>
                </a:lnTo>
                <a:lnTo>
                  <a:pt x="2352961" y="678608"/>
                </a:lnTo>
                <a:lnTo>
                  <a:pt x="2356866" y="627125"/>
                </a:lnTo>
                <a:close/>
              </a:path>
              <a:path w="2357120" h="1254760">
                <a:moveTo>
                  <a:pt x="2148078" y="983063"/>
                </a:moveTo>
                <a:lnTo>
                  <a:pt x="2148078" y="627125"/>
                </a:lnTo>
                <a:lnTo>
                  <a:pt x="2144862" y="669446"/>
                </a:lnTo>
                <a:lnTo>
                  <a:pt x="2135380" y="710822"/>
                </a:lnTo>
                <a:lnTo>
                  <a:pt x="2119883" y="751122"/>
                </a:lnTo>
                <a:lnTo>
                  <a:pt x="2098621" y="790212"/>
                </a:lnTo>
                <a:lnTo>
                  <a:pt x="2071842" y="827960"/>
                </a:lnTo>
                <a:lnTo>
                  <a:pt x="2039797" y="864234"/>
                </a:lnTo>
                <a:lnTo>
                  <a:pt x="2002735" y="898901"/>
                </a:lnTo>
                <a:lnTo>
                  <a:pt x="1960906" y="931828"/>
                </a:lnTo>
                <a:lnTo>
                  <a:pt x="1914560" y="962883"/>
                </a:lnTo>
                <a:lnTo>
                  <a:pt x="1863947" y="991933"/>
                </a:lnTo>
                <a:lnTo>
                  <a:pt x="1809316" y="1018846"/>
                </a:lnTo>
                <a:lnTo>
                  <a:pt x="1750917" y="1043488"/>
                </a:lnTo>
                <a:lnTo>
                  <a:pt x="1689000" y="1065729"/>
                </a:lnTo>
                <a:lnTo>
                  <a:pt x="1623815" y="1085433"/>
                </a:lnTo>
                <a:lnTo>
                  <a:pt x="1555611" y="1102471"/>
                </a:lnTo>
                <a:lnTo>
                  <a:pt x="1484638" y="1116707"/>
                </a:lnTo>
                <a:lnTo>
                  <a:pt x="1411145" y="1128011"/>
                </a:lnTo>
                <a:lnTo>
                  <a:pt x="1335384" y="1136250"/>
                </a:lnTo>
                <a:lnTo>
                  <a:pt x="1257603" y="1141290"/>
                </a:lnTo>
                <a:lnTo>
                  <a:pt x="1178052" y="1142999"/>
                </a:lnTo>
                <a:lnTo>
                  <a:pt x="1098506" y="1141290"/>
                </a:lnTo>
                <a:lnTo>
                  <a:pt x="1020740" y="1136250"/>
                </a:lnTo>
                <a:lnTo>
                  <a:pt x="945004" y="1128011"/>
                </a:lnTo>
                <a:lnTo>
                  <a:pt x="871545" y="1116707"/>
                </a:lnTo>
                <a:lnTo>
                  <a:pt x="800611" y="1102471"/>
                </a:lnTo>
                <a:lnTo>
                  <a:pt x="732453" y="1085433"/>
                </a:lnTo>
                <a:lnTo>
                  <a:pt x="667318" y="1065729"/>
                </a:lnTo>
                <a:lnTo>
                  <a:pt x="605454" y="1043488"/>
                </a:lnTo>
                <a:lnTo>
                  <a:pt x="547111" y="1018846"/>
                </a:lnTo>
                <a:lnTo>
                  <a:pt x="492537" y="991933"/>
                </a:lnTo>
                <a:lnTo>
                  <a:pt x="441981" y="962883"/>
                </a:lnTo>
                <a:lnTo>
                  <a:pt x="395691" y="931828"/>
                </a:lnTo>
                <a:lnTo>
                  <a:pt x="353916" y="898901"/>
                </a:lnTo>
                <a:lnTo>
                  <a:pt x="316904" y="864234"/>
                </a:lnTo>
                <a:lnTo>
                  <a:pt x="284904" y="827960"/>
                </a:lnTo>
                <a:lnTo>
                  <a:pt x="258165" y="790212"/>
                </a:lnTo>
                <a:lnTo>
                  <a:pt x="236935" y="751122"/>
                </a:lnTo>
                <a:lnTo>
                  <a:pt x="221463" y="710822"/>
                </a:lnTo>
                <a:lnTo>
                  <a:pt x="211998" y="669446"/>
                </a:lnTo>
                <a:lnTo>
                  <a:pt x="208788" y="627126"/>
                </a:lnTo>
                <a:lnTo>
                  <a:pt x="208788" y="983097"/>
                </a:lnTo>
                <a:lnTo>
                  <a:pt x="283535" y="1035399"/>
                </a:lnTo>
                <a:lnTo>
                  <a:pt x="344995" y="1070705"/>
                </a:lnTo>
                <a:lnTo>
                  <a:pt x="411336" y="1103411"/>
                </a:lnTo>
                <a:lnTo>
                  <a:pt x="482254" y="1133356"/>
                </a:lnTo>
                <a:lnTo>
                  <a:pt x="557447" y="1160379"/>
                </a:lnTo>
                <a:lnTo>
                  <a:pt x="636612" y="1184320"/>
                </a:lnTo>
                <a:lnTo>
                  <a:pt x="719447" y="1205019"/>
                </a:lnTo>
                <a:lnTo>
                  <a:pt x="805647" y="1222315"/>
                </a:lnTo>
                <a:lnTo>
                  <a:pt x="894910" y="1236046"/>
                </a:lnTo>
                <a:lnTo>
                  <a:pt x="986934" y="1246053"/>
                </a:lnTo>
                <a:lnTo>
                  <a:pt x="1081416" y="1252175"/>
                </a:lnTo>
                <a:lnTo>
                  <a:pt x="1178052" y="1254252"/>
                </a:lnTo>
                <a:lnTo>
                  <a:pt x="1274796" y="1252175"/>
                </a:lnTo>
                <a:lnTo>
                  <a:pt x="1369375" y="1246053"/>
                </a:lnTo>
                <a:lnTo>
                  <a:pt x="1461487" y="1236046"/>
                </a:lnTo>
                <a:lnTo>
                  <a:pt x="1550828" y="1222315"/>
                </a:lnTo>
                <a:lnTo>
                  <a:pt x="1637097" y="1205019"/>
                </a:lnTo>
                <a:lnTo>
                  <a:pt x="1719991" y="1184320"/>
                </a:lnTo>
                <a:lnTo>
                  <a:pt x="1799208" y="1160379"/>
                </a:lnTo>
                <a:lnTo>
                  <a:pt x="1874446" y="1133356"/>
                </a:lnTo>
                <a:lnTo>
                  <a:pt x="1945403" y="1103411"/>
                </a:lnTo>
                <a:lnTo>
                  <a:pt x="2011775" y="1070705"/>
                </a:lnTo>
                <a:lnTo>
                  <a:pt x="2073261" y="1035399"/>
                </a:lnTo>
                <a:lnTo>
                  <a:pt x="2129558" y="997653"/>
                </a:lnTo>
                <a:lnTo>
                  <a:pt x="2148078" y="983063"/>
                </a:lnTo>
                <a:close/>
              </a:path>
            </a:pathLst>
          </a:custGeom>
          <a:solidFill>
            <a:srgbClr val="B90000"/>
          </a:solidFill>
        </p:spPr>
        <p:txBody>
          <a:bodyPr wrap="square" lIns="0" tIns="0" rIns="0" bIns="0" rtlCol="0"/>
          <a:lstStyle/>
          <a:p>
            <a:endParaRPr/>
          </a:p>
        </p:txBody>
      </p:sp>
      <p:sp>
        <p:nvSpPr>
          <p:cNvPr id="42" name="object 42"/>
          <p:cNvSpPr/>
          <p:nvPr/>
        </p:nvSpPr>
        <p:spPr>
          <a:xfrm>
            <a:off x="6867791" y="1452372"/>
            <a:ext cx="1967230" cy="1049655"/>
          </a:xfrm>
          <a:custGeom>
            <a:avLst/>
            <a:gdLst/>
            <a:ahLst/>
            <a:cxnLst/>
            <a:rect l="l" t="t" r="r" b="b"/>
            <a:pathLst>
              <a:path w="1967229" h="1049655">
                <a:moveTo>
                  <a:pt x="1966721" y="524255"/>
                </a:moveTo>
                <a:lnTo>
                  <a:pt x="1963460" y="481255"/>
                </a:lnTo>
                <a:lnTo>
                  <a:pt x="1953846" y="439213"/>
                </a:lnTo>
                <a:lnTo>
                  <a:pt x="1938131" y="398264"/>
                </a:lnTo>
                <a:lnTo>
                  <a:pt x="1916570" y="358542"/>
                </a:lnTo>
                <a:lnTo>
                  <a:pt x="1889414" y="320182"/>
                </a:lnTo>
                <a:lnTo>
                  <a:pt x="1856918" y="283320"/>
                </a:lnTo>
                <a:lnTo>
                  <a:pt x="1819334" y="248090"/>
                </a:lnTo>
                <a:lnTo>
                  <a:pt x="1776916" y="214627"/>
                </a:lnTo>
                <a:lnTo>
                  <a:pt x="1729917" y="183067"/>
                </a:lnTo>
                <a:lnTo>
                  <a:pt x="1678590" y="153542"/>
                </a:lnTo>
                <a:lnTo>
                  <a:pt x="1623188" y="126190"/>
                </a:lnTo>
                <a:lnTo>
                  <a:pt x="1563965" y="101144"/>
                </a:lnTo>
                <a:lnTo>
                  <a:pt x="1501173" y="78540"/>
                </a:lnTo>
                <a:lnTo>
                  <a:pt x="1435066" y="58512"/>
                </a:lnTo>
                <a:lnTo>
                  <a:pt x="1365896" y="41195"/>
                </a:lnTo>
                <a:lnTo>
                  <a:pt x="1293918" y="26724"/>
                </a:lnTo>
                <a:lnTo>
                  <a:pt x="1219384" y="15235"/>
                </a:lnTo>
                <a:lnTo>
                  <a:pt x="1142548" y="6861"/>
                </a:lnTo>
                <a:lnTo>
                  <a:pt x="1063662" y="1737"/>
                </a:lnTo>
                <a:lnTo>
                  <a:pt x="982979" y="0"/>
                </a:lnTo>
                <a:lnTo>
                  <a:pt x="902406" y="1737"/>
                </a:lnTo>
                <a:lnTo>
                  <a:pt x="823618" y="6861"/>
                </a:lnTo>
                <a:lnTo>
                  <a:pt x="746869" y="15235"/>
                </a:lnTo>
                <a:lnTo>
                  <a:pt x="672413" y="26724"/>
                </a:lnTo>
                <a:lnTo>
                  <a:pt x="600503" y="41195"/>
                </a:lnTo>
                <a:lnTo>
                  <a:pt x="531394" y="58512"/>
                </a:lnTo>
                <a:lnTo>
                  <a:pt x="465339" y="78540"/>
                </a:lnTo>
                <a:lnTo>
                  <a:pt x="402592" y="101144"/>
                </a:lnTo>
                <a:lnTo>
                  <a:pt x="343406" y="126190"/>
                </a:lnTo>
                <a:lnTo>
                  <a:pt x="288035" y="153543"/>
                </a:lnTo>
                <a:lnTo>
                  <a:pt x="236734" y="183067"/>
                </a:lnTo>
                <a:lnTo>
                  <a:pt x="189756" y="214627"/>
                </a:lnTo>
                <a:lnTo>
                  <a:pt x="147354" y="248090"/>
                </a:lnTo>
                <a:lnTo>
                  <a:pt x="109782" y="283320"/>
                </a:lnTo>
                <a:lnTo>
                  <a:pt x="77295" y="320182"/>
                </a:lnTo>
                <a:lnTo>
                  <a:pt x="50145" y="358542"/>
                </a:lnTo>
                <a:lnTo>
                  <a:pt x="28587" y="398264"/>
                </a:lnTo>
                <a:lnTo>
                  <a:pt x="12874" y="439213"/>
                </a:lnTo>
                <a:lnTo>
                  <a:pt x="3260" y="481255"/>
                </a:lnTo>
                <a:lnTo>
                  <a:pt x="0" y="524256"/>
                </a:lnTo>
                <a:lnTo>
                  <a:pt x="3260" y="567364"/>
                </a:lnTo>
                <a:lnTo>
                  <a:pt x="12874" y="609504"/>
                </a:lnTo>
                <a:lnTo>
                  <a:pt x="28587" y="650541"/>
                </a:lnTo>
                <a:lnTo>
                  <a:pt x="50145" y="690341"/>
                </a:lnTo>
                <a:lnTo>
                  <a:pt x="77295" y="728769"/>
                </a:lnTo>
                <a:lnTo>
                  <a:pt x="109782" y="765691"/>
                </a:lnTo>
                <a:lnTo>
                  <a:pt x="147354" y="800973"/>
                </a:lnTo>
                <a:lnTo>
                  <a:pt x="189756" y="834481"/>
                </a:lnTo>
                <a:lnTo>
                  <a:pt x="236734" y="866080"/>
                </a:lnTo>
                <a:lnTo>
                  <a:pt x="288035" y="895635"/>
                </a:lnTo>
                <a:lnTo>
                  <a:pt x="343406" y="923013"/>
                </a:lnTo>
                <a:lnTo>
                  <a:pt x="402592" y="948080"/>
                </a:lnTo>
                <a:lnTo>
                  <a:pt x="465339" y="970700"/>
                </a:lnTo>
                <a:lnTo>
                  <a:pt x="531394" y="990740"/>
                </a:lnTo>
                <a:lnTo>
                  <a:pt x="600503" y="1008066"/>
                </a:lnTo>
                <a:lnTo>
                  <a:pt x="672413" y="1022543"/>
                </a:lnTo>
                <a:lnTo>
                  <a:pt x="746869" y="1034036"/>
                </a:lnTo>
                <a:lnTo>
                  <a:pt x="823618" y="1042412"/>
                </a:lnTo>
                <a:lnTo>
                  <a:pt x="902406" y="1047536"/>
                </a:lnTo>
                <a:lnTo>
                  <a:pt x="982979" y="1049274"/>
                </a:lnTo>
                <a:lnTo>
                  <a:pt x="1063662" y="1047536"/>
                </a:lnTo>
                <a:lnTo>
                  <a:pt x="1142548" y="1042412"/>
                </a:lnTo>
                <a:lnTo>
                  <a:pt x="1219384" y="1034036"/>
                </a:lnTo>
                <a:lnTo>
                  <a:pt x="1293918" y="1022543"/>
                </a:lnTo>
                <a:lnTo>
                  <a:pt x="1365896" y="1008066"/>
                </a:lnTo>
                <a:lnTo>
                  <a:pt x="1435066" y="990740"/>
                </a:lnTo>
                <a:lnTo>
                  <a:pt x="1501173" y="970700"/>
                </a:lnTo>
                <a:lnTo>
                  <a:pt x="1563965" y="948080"/>
                </a:lnTo>
                <a:lnTo>
                  <a:pt x="1623188" y="923013"/>
                </a:lnTo>
                <a:lnTo>
                  <a:pt x="1678590" y="895635"/>
                </a:lnTo>
                <a:lnTo>
                  <a:pt x="1729917" y="866080"/>
                </a:lnTo>
                <a:lnTo>
                  <a:pt x="1776916" y="834481"/>
                </a:lnTo>
                <a:lnTo>
                  <a:pt x="1819334" y="800973"/>
                </a:lnTo>
                <a:lnTo>
                  <a:pt x="1856918" y="765691"/>
                </a:lnTo>
                <a:lnTo>
                  <a:pt x="1889414" y="728769"/>
                </a:lnTo>
                <a:lnTo>
                  <a:pt x="1916570" y="690341"/>
                </a:lnTo>
                <a:lnTo>
                  <a:pt x="1938131" y="650541"/>
                </a:lnTo>
                <a:lnTo>
                  <a:pt x="1953846" y="609504"/>
                </a:lnTo>
                <a:lnTo>
                  <a:pt x="1963460" y="567364"/>
                </a:lnTo>
                <a:lnTo>
                  <a:pt x="1966721" y="524255"/>
                </a:lnTo>
                <a:close/>
              </a:path>
            </a:pathLst>
          </a:custGeom>
          <a:solidFill>
            <a:srgbClr val="FFFF66"/>
          </a:solidFill>
        </p:spPr>
        <p:txBody>
          <a:bodyPr wrap="square" lIns="0" tIns="0" rIns="0" bIns="0" rtlCol="0"/>
          <a:lstStyle/>
          <a:p>
            <a:endParaRPr/>
          </a:p>
        </p:txBody>
      </p:sp>
      <p:sp>
        <p:nvSpPr>
          <p:cNvPr id="43" name="object 43"/>
          <p:cNvSpPr/>
          <p:nvPr/>
        </p:nvSpPr>
        <p:spPr>
          <a:xfrm>
            <a:off x="6867791" y="1452372"/>
            <a:ext cx="1967230" cy="1049655"/>
          </a:xfrm>
          <a:custGeom>
            <a:avLst/>
            <a:gdLst/>
            <a:ahLst/>
            <a:cxnLst/>
            <a:rect l="l" t="t" r="r" b="b"/>
            <a:pathLst>
              <a:path w="1967229" h="1049655">
                <a:moveTo>
                  <a:pt x="982979" y="0"/>
                </a:moveTo>
                <a:lnTo>
                  <a:pt x="902406" y="1737"/>
                </a:lnTo>
                <a:lnTo>
                  <a:pt x="823618" y="6861"/>
                </a:lnTo>
                <a:lnTo>
                  <a:pt x="746869" y="15235"/>
                </a:lnTo>
                <a:lnTo>
                  <a:pt x="672413" y="26724"/>
                </a:lnTo>
                <a:lnTo>
                  <a:pt x="600503" y="41195"/>
                </a:lnTo>
                <a:lnTo>
                  <a:pt x="531394" y="58512"/>
                </a:lnTo>
                <a:lnTo>
                  <a:pt x="465339" y="78540"/>
                </a:lnTo>
                <a:lnTo>
                  <a:pt x="402592" y="101144"/>
                </a:lnTo>
                <a:lnTo>
                  <a:pt x="343406" y="126190"/>
                </a:lnTo>
                <a:lnTo>
                  <a:pt x="288035" y="153543"/>
                </a:lnTo>
                <a:lnTo>
                  <a:pt x="236734" y="183067"/>
                </a:lnTo>
                <a:lnTo>
                  <a:pt x="189756" y="214627"/>
                </a:lnTo>
                <a:lnTo>
                  <a:pt x="147354" y="248090"/>
                </a:lnTo>
                <a:lnTo>
                  <a:pt x="109782" y="283320"/>
                </a:lnTo>
                <a:lnTo>
                  <a:pt x="77295" y="320182"/>
                </a:lnTo>
                <a:lnTo>
                  <a:pt x="50145" y="358542"/>
                </a:lnTo>
                <a:lnTo>
                  <a:pt x="28587" y="398264"/>
                </a:lnTo>
                <a:lnTo>
                  <a:pt x="12874" y="439213"/>
                </a:lnTo>
                <a:lnTo>
                  <a:pt x="3260" y="481255"/>
                </a:lnTo>
                <a:lnTo>
                  <a:pt x="0" y="524256"/>
                </a:lnTo>
                <a:lnTo>
                  <a:pt x="3260" y="567364"/>
                </a:lnTo>
                <a:lnTo>
                  <a:pt x="12874" y="609504"/>
                </a:lnTo>
                <a:lnTo>
                  <a:pt x="28587" y="650541"/>
                </a:lnTo>
                <a:lnTo>
                  <a:pt x="50145" y="690341"/>
                </a:lnTo>
                <a:lnTo>
                  <a:pt x="77295" y="728769"/>
                </a:lnTo>
                <a:lnTo>
                  <a:pt x="109782" y="765691"/>
                </a:lnTo>
                <a:lnTo>
                  <a:pt x="147354" y="800973"/>
                </a:lnTo>
                <a:lnTo>
                  <a:pt x="189756" y="834481"/>
                </a:lnTo>
                <a:lnTo>
                  <a:pt x="236734" y="866080"/>
                </a:lnTo>
                <a:lnTo>
                  <a:pt x="288035" y="895635"/>
                </a:lnTo>
                <a:lnTo>
                  <a:pt x="343406" y="923013"/>
                </a:lnTo>
                <a:lnTo>
                  <a:pt x="402592" y="948080"/>
                </a:lnTo>
                <a:lnTo>
                  <a:pt x="465339" y="970700"/>
                </a:lnTo>
                <a:lnTo>
                  <a:pt x="531394" y="990740"/>
                </a:lnTo>
                <a:lnTo>
                  <a:pt x="600503" y="1008066"/>
                </a:lnTo>
                <a:lnTo>
                  <a:pt x="672413" y="1022543"/>
                </a:lnTo>
                <a:lnTo>
                  <a:pt x="746869" y="1034036"/>
                </a:lnTo>
                <a:lnTo>
                  <a:pt x="823618" y="1042412"/>
                </a:lnTo>
                <a:lnTo>
                  <a:pt x="902406" y="1047536"/>
                </a:lnTo>
                <a:lnTo>
                  <a:pt x="982979" y="1049274"/>
                </a:lnTo>
                <a:lnTo>
                  <a:pt x="1063662" y="1047536"/>
                </a:lnTo>
                <a:lnTo>
                  <a:pt x="1142548" y="1042412"/>
                </a:lnTo>
                <a:lnTo>
                  <a:pt x="1219384" y="1034036"/>
                </a:lnTo>
                <a:lnTo>
                  <a:pt x="1293918" y="1022543"/>
                </a:lnTo>
                <a:lnTo>
                  <a:pt x="1365896" y="1008066"/>
                </a:lnTo>
                <a:lnTo>
                  <a:pt x="1435066" y="990740"/>
                </a:lnTo>
                <a:lnTo>
                  <a:pt x="1501173" y="970700"/>
                </a:lnTo>
                <a:lnTo>
                  <a:pt x="1563965" y="948080"/>
                </a:lnTo>
                <a:lnTo>
                  <a:pt x="1623188" y="923013"/>
                </a:lnTo>
                <a:lnTo>
                  <a:pt x="1678590" y="895635"/>
                </a:lnTo>
                <a:lnTo>
                  <a:pt x="1729917" y="866080"/>
                </a:lnTo>
                <a:lnTo>
                  <a:pt x="1776916" y="834481"/>
                </a:lnTo>
                <a:lnTo>
                  <a:pt x="1819334" y="800973"/>
                </a:lnTo>
                <a:lnTo>
                  <a:pt x="1856918" y="765691"/>
                </a:lnTo>
                <a:lnTo>
                  <a:pt x="1889414" y="728769"/>
                </a:lnTo>
                <a:lnTo>
                  <a:pt x="1916570" y="690341"/>
                </a:lnTo>
                <a:lnTo>
                  <a:pt x="1938131" y="650541"/>
                </a:lnTo>
                <a:lnTo>
                  <a:pt x="1953846" y="609504"/>
                </a:lnTo>
                <a:lnTo>
                  <a:pt x="1963460" y="567364"/>
                </a:lnTo>
                <a:lnTo>
                  <a:pt x="1966721" y="524255"/>
                </a:lnTo>
                <a:lnTo>
                  <a:pt x="1963460" y="481255"/>
                </a:lnTo>
                <a:lnTo>
                  <a:pt x="1953846" y="439213"/>
                </a:lnTo>
                <a:lnTo>
                  <a:pt x="1938131" y="398264"/>
                </a:lnTo>
                <a:lnTo>
                  <a:pt x="1916570" y="358542"/>
                </a:lnTo>
                <a:lnTo>
                  <a:pt x="1889414" y="320182"/>
                </a:lnTo>
                <a:lnTo>
                  <a:pt x="1856918" y="283320"/>
                </a:lnTo>
                <a:lnTo>
                  <a:pt x="1819334" y="248090"/>
                </a:lnTo>
                <a:lnTo>
                  <a:pt x="1776916" y="214627"/>
                </a:lnTo>
                <a:lnTo>
                  <a:pt x="1729917" y="183067"/>
                </a:lnTo>
                <a:lnTo>
                  <a:pt x="1678590" y="153542"/>
                </a:lnTo>
                <a:lnTo>
                  <a:pt x="1623188" y="126190"/>
                </a:lnTo>
                <a:lnTo>
                  <a:pt x="1563965" y="101144"/>
                </a:lnTo>
                <a:lnTo>
                  <a:pt x="1501173" y="78540"/>
                </a:lnTo>
                <a:lnTo>
                  <a:pt x="1435066" y="58512"/>
                </a:lnTo>
                <a:lnTo>
                  <a:pt x="1365896" y="41195"/>
                </a:lnTo>
                <a:lnTo>
                  <a:pt x="1293918" y="26724"/>
                </a:lnTo>
                <a:lnTo>
                  <a:pt x="1219384" y="15235"/>
                </a:lnTo>
                <a:lnTo>
                  <a:pt x="1142548" y="6861"/>
                </a:lnTo>
                <a:lnTo>
                  <a:pt x="1063662" y="1737"/>
                </a:lnTo>
                <a:lnTo>
                  <a:pt x="982979" y="0"/>
                </a:lnTo>
                <a:close/>
              </a:path>
            </a:pathLst>
          </a:custGeom>
          <a:ln w="28575">
            <a:solidFill>
              <a:srgbClr val="FFFFFF"/>
            </a:solidFill>
          </a:ln>
        </p:spPr>
        <p:txBody>
          <a:bodyPr wrap="square" lIns="0" tIns="0" rIns="0" bIns="0" rtlCol="0"/>
          <a:lstStyle/>
          <a:p>
            <a:endParaRPr/>
          </a:p>
        </p:txBody>
      </p:sp>
      <p:sp>
        <p:nvSpPr>
          <p:cNvPr id="44" name="object 44"/>
          <p:cNvSpPr txBox="1"/>
          <p:nvPr/>
        </p:nvSpPr>
        <p:spPr>
          <a:xfrm>
            <a:off x="6986149" y="1612376"/>
            <a:ext cx="1729739" cy="720090"/>
          </a:xfrm>
          <a:prstGeom prst="rect">
            <a:avLst/>
          </a:prstGeom>
        </p:spPr>
        <p:txBody>
          <a:bodyPr vert="horz" wrap="square" lIns="0" tIns="0" rIns="0" bIns="0" rtlCol="0">
            <a:spAutoFit/>
          </a:bodyPr>
          <a:lstStyle/>
          <a:p>
            <a:pPr marL="51435" marR="5080" indent="-39370" algn="just">
              <a:lnSpc>
                <a:spcPct val="100000"/>
              </a:lnSpc>
            </a:pPr>
            <a:r>
              <a:rPr sz="1600" b="1" spc="-5" dirty="0">
                <a:solidFill>
                  <a:srgbClr val="3333CC"/>
                </a:solidFill>
                <a:latin typeface="Arial"/>
                <a:cs typeface="Arial"/>
              </a:rPr>
              <a:t>IDEF1</a:t>
            </a:r>
            <a:r>
              <a:rPr sz="1600" b="1" spc="-10" dirty="0">
                <a:solidFill>
                  <a:srgbClr val="3333CC"/>
                </a:solidFill>
                <a:latin typeface="Arial"/>
                <a:cs typeface="Arial"/>
              </a:rPr>
              <a:t>x</a:t>
            </a:r>
            <a:r>
              <a:rPr sz="1600" b="1" spc="-5" dirty="0">
                <a:solidFill>
                  <a:srgbClr val="3333CC"/>
                </a:solidFill>
                <a:latin typeface="微软雅黑"/>
                <a:cs typeface="微软雅黑"/>
              </a:rPr>
              <a:t>图是要让读 者读懂的图，要充 分反映相关语义</a:t>
            </a:r>
            <a:endParaRPr sz="1600">
              <a:latin typeface="微软雅黑"/>
              <a:cs typeface="微软雅黑"/>
            </a:endParaRPr>
          </a:p>
        </p:txBody>
      </p:sp>
      <p:sp>
        <p:nvSpPr>
          <p:cNvPr id="45" name="object 45"/>
          <p:cNvSpPr/>
          <p:nvPr/>
        </p:nvSpPr>
        <p:spPr>
          <a:xfrm>
            <a:off x="6888365" y="6051041"/>
            <a:ext cx="2357755" cy="1097280"/>
          </a:xfrm>
          <a:custGeom>
            <a:avLst/>
            <a:gdLst/>
            <a:ahLst/>
            <a:cxnLst/>
            <a:rect l="l" t="t" r="r" b="b"/>
            <a:pathLst>
              <a:path w="2357754" h="1097279">
                <a:moveTo>
                  <a:pt x="2357628" y="548640"/>
                </a:moveTo>
                <a:lnTo>
                  <a:pt x="2353718" y="503709"/>
                </a:lnTo>
                <a:lnTo>
                  <a:pt x="2342191" y="459767"/>
                </a:lnTo>
                <a:lnTo>
                  <a:pt x="2323351" y="416955"/>
                </a:lnTo>
                <a:lnTo>
                  <a:pt x="2297503" y="375416"/>
                </a:lnTo>
                <a:lnTo>
                  <a:pt x="2264949" y="335291"/>
                </a:lnTo>
                <a:lnTo>
                  <a:pt x="2225995" y="296725"/>
                </a:lnTo>
                <a:lnTo>
                  <a:pt x="2180944" y="259857"/>
                </a:lnTo>
                <a:lnTo>
                  <a:pt x="2130100" y="224832"/>
                </a:lnTo>
                <a:lnTo>
                  <a:pt x="2073768" y="191791"/>
                </a:lnTo>
                <a:lnTo>
                  <a:pt x="2012251" y="160877"/>
                </a:lnTo>
                <a:lnTo>
                  <a:pt x="1945853" y="132231"/>
                </a:lnTo>
                <a:lnTo>
                  <a:pt x="1874879" y="105997"/>
                </a:lnTo>
                <a:lnTo>
                  <a:pt x="1799632" y="82316"/>
                </a:lnTo>
                <a:lnTo>
                  <a:pt x="1720417" y="61331"/>
                </a:lnTo>
                <a:lnTo>
                  <a:pt x="1637538" y="43183"/>
                </a:lnTo>
                <a:lnTo>
                  <a:pt x="1551297" y="28017"/>
                </a:lnTo>
                <a:lnTo>
                  <a:pt x="1462001" y="15973"/>
                </a:lnTo>
                <a:lnTo>
                  <a:pt x="1369952" y="7194"/>
                </a:lnTo>
                <a:lnTo>
                  <a:pt x="1275455" y="1822"/>
                </a:lnTo>
                <a:lnTo>
                  <a:pt x="1178814" y="0"/>
                </a:lnTo>
                <a:lnTo>
                  <a:pt x="1082069" y="1822"/>
                </a:lnTo>
                <a:lnTo>
                  <a:pt x="987490" y="7194"/>
                </a:lnTo>
                <a:lnTo>
                  <a:pt x="895378" y="15973"/>
                </a:lnTo>
                <a:lnTo>
                  <a:pt x="806037" y="28017"/>
                </a:lnTo>
                <a:lnTo>
                  <a:pt x="719768" y="43183"/>
                </a:lnTo>
                <a:lnTo>
                  <a:pt x="636874" y="61331"/>
                </a:lnTo>
                <a:lnTo>
                  <a:pt x="557657" y="82316"/>
                </a:lnTo>
                <a:lnTo>
                  <a:pt x="482419" y="105997"/>
                </a:lnTo>
                <a:lnTo>
                  <a:pt x="411462" y="132231"/>
                </a:lnTo>
                <a:lnTo>
                  <a:pt x="345090" y="160877"/>
                </a:lnTo>
                <a:lnTo>
                  <a:pt x="283604" y="191791"/>
                </a:lnTo>
                <a:lnTo>
                  <a:pt x="227307" y="224832"/>
                </a:lnTo>
                <a:lnTo>
                  <a:pt x="176501" y="259857"/>
                </a:lnTo>
                <a:lnTo>
                  <a:pt x="131488" y="296725"/>
                </a:lnTo>
                <a:lnTo>
                  <a:pt x="92571" y="335291"/>
                </a:lnTo>
                <a:lnTo>
                  <a:pt x="60051" y="375416"/>
                </a:lnTo>
                <a:lnTo>
                  <a:pt x="34232" y="416955"/>
                </a:lnTo>
                <a:lnTo>
                  <a:pt x="15416" y="459767"/>
                </a:lnTo>
                <a:lnTo>
                  <a:pt x="3904" y="503709"/>
                </a:lnTo>
                <a:lnTo>
                  <a:pt x="0" y="548640"/>
                </a:lnTo>
                <a:lnTo>
                  <a:pt x="3904" y="593673"/>
                </a:lnTo>
                <a:lnTo>
                  <a:pt x="15416" y="637697"/>
                </a:lnTo>
                <a:lnTo>
                  <a:pt x="34232" y="680572"/>
                </a:lnTo>
                <a:lnTo>
                  <a:pt x="60051" y="722156"/>
                </a:lnTo>
                <a:lnTo>
                  <a:pt x="92571" y="762309"/>
                </a:lnTo>
                <a:lnTo>
                  <a:pt x="131488" y="800890"/>
                </a:lnTo>
                <a:lnTo>
                  <a:pt x="176501" y="837760"/>
                </a:lnTo>
                <a:lnTo>
                  <a:pt x="208788" y="860012"/>
                </a:lnTo>
                <a:lnTo>
                  <a:pt x="208788" y="548640"/>
                </a:lnTo>
                <a:lnTo>
                  <a:pt x="212003" y="511637"/>
                </a:lnTo>
                <a:lnTo>
                  <a:pt x="236982" y="440222"/>
                </a:lnTo>
                <a:lnTo>
                  <a:pt x="258244" y="406042"/>
                </a:lnTo>
                <a:lnTo>
                  <a:pt x="285023" y="373034"/>
                </a:lnTo>
                <a:lnTo>
                  <a:pt x="317068" y="341315"/>
                </a:lnTo>
                <a:lnTo>
                  <a:pt x="354130" y="311001"/>
                </a:lnTo>
                <a:lnTo>
                  <a:pt x="395959" y="282208"/>
                </a:lnTo>
                <a:lnTo>
                  <a:pt x="442305" y="255051"/>
                </a:lnTo>
                <a:lnTo>
                  <a:pt x="492918" y="229647"/>
                </a:lnTo>
                <a:lnTo>
                  <a:pt x="547549" y="206112"/>
                </a:lnTo>
                <a:lnTo>
                  <a:pt x="605948" y="184562"/>
                </a:lnTo>
                <a:lnTo>
                  <a:pt x="667865" y="165113"/>
                </a:lnTo>
                <a:lnTo>
                  <a:pt x="733050" y="147880"/>
                </a:lnTo>
                <a:lnTo>
                  <a:pt x="801254" y="132980"/>
                </a:lnTo>
                <a:lnTo>
                  <a:pt x="872227" y="120530"/>
                </a:lnTo>
                <a:lnTo>
                  <a:pt x="945720" y="110644"/>
                </a:lnTo>
                <a:lnTo>
                  <a:pt x="1021481" y="103439"/>
                </a:lnTo>
                <a:lnTo>
                  <a:pt x="1099262" y="99031"/>
                </a:lnTo>
                <a:lnTo>
                  <a:pt x="1178814" y="97536"/>
                </a:lnTo>
                <a:lnTo>
                  <a:pt x="1258359" y="99031"/>
                </a:lnTo>
                <a:lnTo>
                  <a:pt x="1336125" y="103439"/>
                </a:lnTo>
                <a:lnTo>
                  <a:pt x="1411861" y="110644"/>
                </a:lnTo>
                <a:lnTo>
                  <a:pt x="1485320" y="120530"/>
                </a:lnTo>
                <a:lnTo>
                  <a:pt x="1556254" y="132980"/>
                </a:lnTo>
                <a:lnTo>
                  <a:pt x="1624412" y="147880"/>
                </a:lnTo>
                <a:lnTo>
                  <a:pt x="1689547" y="165113"/>
                </a:lnTo>
                <a:lnTo>
                  <a:pt x="1751411" y="184562"/>
                </a:lnTo>
                <a:lnTo>
                  <a:pt x="1809754" y="206112"/>
                </a:lnTo>
                <a:lnTo>
                  <a:pt x="1864328" y="229647"/>
                </a:lnTo>
                <a:lnTo>
                  <a:pt x="1914884" y="255051"/>
                </a:lnTo>
                <a:lnTo>
                  <a:pt x="1961174" y="282208"/>
                </a:lnTo>
                <a:lnTo>
                  <a:pt x="2002949" y="311001"/>
                </a:lnTo>
                <a:lnTo>
                  <a:pt x="2039961" y="341315"/>
                </a:lnTo>
                <a:lnTo>
                  <a:pt x="2071961" y="373034"/>
                </a:lnTo>
                <a:lnTo>
                  <a:pt x="2098700" y="406042"/>
                </a:lnTo>
                <a:lnTo>
                  <a:pt x="2119930" y="440222"/>
                </a:lnTo>
                <a:lnTo>
                  <a:pt x="2135402" y="475459"/>
                </a:lnTo>
                <a:lnTo>
                  <a:pt x="2148078" y="548640"/>
                </a:lnTo>
                <a:lnTo>
                  <a:pt x="2148078" y="860395"/>
                </a:lnTo>
                <a:lnTo>
                  <a:pt x="2180944" y="837760"/>
                </a:lnTo>
                <a:lnTo>
                  <a:pt x="2225995" y="800890"/>
                </a:lnTo>
                <a:lnTo>
                  <a:pt x="2264949" y="762309"/>
                </a:lnTo>
                <a:lnTo>
                  <a:pt x="2297503" y="722156"/>
                </a:lnTo>
                <a:lnTo>
                  <a:pt x="2323351" y="680572"/>
                </a:lnTo>
                <a:lnTo>
                  <a:pt x="2342191" y="637697"/>
                </a:lnTo>
                <a:lnTo>
                  <a:pt x="2353718" y="593673"/>
                </a:lnTo>
                <a:lnTo>
                  <a:pt x="2357628" y="548640"/>
                </a:lnTo>
                <a:close/>
              </a:path>
              <a:path w="2357754" h="1097279">
                <a:moveTo>
                  <a:pt x="2148078" y="860395"/>
                </a:moveTo>
                <a:lnTo>
                  <a:pt x="2148078" y="548640"/>
                </a:lnTo>
                <a:lnTo>
                  <a:pt x="2144867" y="585642"/>
                </a:lnTo>
                <a:lnTo>
                  <a:pt x="2135402" y="621820"/>
                </a:lnTo>
                <a:lnTo>
                  <a:pt x="2119930" y="657057"/>
                </a:lnTo>
                <a:lnTo>
                  <a:pt x="2098700" y="691237"/>
                </a:lnTo>
                <a:lnTo>
                  <a:pt x="2071961" y="724245"/>
                </a:lnTo>
                <a:lnTo>
                  <a:pt x="2039961" y="755964"/>
                </a:lnTo>
                <a:lnTo>
                  <a:pt x="2002949" y="786278"/>
                </a:lnTo>
                <a:lnTo>
                  <a:pt x="1961174" y="815071"/>
                </a:lnTo>
                <a:lnTo>
                  <a:pt x="1914884" y="842228"/>
                </a:lnTo>
                <a:lnTo>
                  <a:pt x="1864328" y="867632"/>
                </a:lnTo>
                <a:lnTo>
                  <a:pt x="1809754" y="891167"/>
                </a:lnTo>
                <a:lnTo>
                  <a:pt x="1751411" y="912717"/>
                </a:lnTo>
                <a:lnTo>
                  <a:pt x="1689547" y="932166"/>
                </a:lnTo>
                <a:lnTo>
                  <a:pt x="1624412" y="949399"/>
                </a:lnTo>
                <a:lnTo>
                  <a:pt x="1556254" y="964299"/>
                </a:lnTo>
                <a:lnTo>
                  <a:pt x="1485320" y="976749"/>
                </a:lnTo>
                <a:lnTo>
                  <a:pt x="1411861" y="986635"/>
                </a:lnTo>
                <a:lnTo>
                  <a:pt x="1336125" y="993840"/>
                </a:lnTo>
                <a:lnTo>
                  <a:pt x="1258359" y="998248"/>
                </a:lnTo>
                <a:lnTo>
                  <a:pt x="1178814" y="999744"/>
                </a:lnTo>
                <a:lnTo>
                  <a:pt x="1099262" y="998248"/>
                </a:lnTo>
                <a:lnTo>
                  <a:pt x="1021481" y="993840"/>
                </a:lnTo>
                <a:lnTo>
                  <a:pt x="945720" y="986635"/>
                </a:lnTo>
                <a:lnTo>
                  <a:pt x="872227" y="976749"/>
                </a:lnTo>
                <a:lnTo>
                  <a:pt x="801254" y="964299"/>
                </a:lnTo>
                <a:lnTo>
                  <a:pt x="733050" y="949399"/>
                </a:lnTo>
                <a:lnTo>
                  <a:pt x="667865" y="932166"/>
                </a:lnTo>
                <a:lnTo>
                  <a:pt x="605948" y="912717"/>
                </a:lnTo>
                <a:lnTo>
                  <a:pt x="547549" y="891167"/>
                </a:lnTo>
                <a:lnTo>
                  <a:pt x="492918" y="867632"/>
                </a:lnTo>
                <a:lnTo>
                  <a:pt x="442305" y="842228"/>
                </a:lnTo>
                <a:lnTo>
                  <a:pt x="395959" y="815071"/>
                </a:lnTo>
                <a:lnTo>
                  <a:pt x="354130" y="786278"/>
                </a:lnTo>
                <a:lnTo>
                  <a:pt x="317068" y="755964"/>
                </a:lnTo>
                <a:lnTo>
                  <a:pt x="285023" y="724245"/>
                </a:lnTo>
                <a:lnTo>
                  <a:pt x="258244" y="691237"/>
                </a:lnTo>
                <a:lnTo>
                  <a:pt x="236982" y="657057"/>
                </a:lnTo>
                <a:lnTo>
                  <a:pt x="221485" y="621820"/>
                </a:lnTo>
                <a:lnTo>
                  <a:pt x="208788" y="548640"/>
                </a:lnTo>
                <a:lnTo>
                  <a:pt x="208788" y="860012"/>
                </a:lnTo>
                <a:lnTo>
                  <a:pt x="283604" y="905799"/>
                </a:lnTo>
                <a:lnTo>
                  <a:pt x="345090" y="936688"/>
                </a:lnTo>
                <a:lnTo>
                  <a:pt x="411462" y="965302"/>
                </a:lnTo>
                <a:lnTo>
                  <a:pt x="482419" y="991502"/>
                </a:lnTo>
                <a:lnTo>
                  <a:pt x="557657" y="1015145"/>
                </a:lnTo>
                <a:lnTo>
                  <a:pt x="636874" y="1036092"/>
                </a:lnTo>
                <a:lnTo>
                  <a:pt x="719768" y="1054203"/>
                </a:lnTo>
                <a:lnTo>
                  <a:pt x="806037" y="1069335"/>
                </a:lnTo>
                <a:lnTo>
                  <a:pt x="895378" y="1081350"/>
                </a:lnTo>
                <a:lnTo>
                  <a:pt x="987490" y="1090106"/>
                </a:lnTo>
                <a:lnTo>
                  <a:pt x="1082069" y="1095463"/>
                </a:lnTo>
                <a:lnTo>
                  <a:pt x="1178814" y="1097280"/>
                </a:lnTo>
                <a:lnTo>
                  <a:pt x="1275455" y="1095463"/>
                </a:lnTo>
                <a:lnTo>
                  <a:pt x="1369952" y="1090106"/>
                </a:lnTo>
                <a:lnTo>
                  <a:pt x="1462001" y="1081350"/>
                </a:lnTo>
                <a:lnTo>
                  <a:pt x="1551297" y="1069335"/>
                </a:lnTo>
                <a:lnTo>
                  <a:pt x="1637538" y="1054203"/>
                </a:lnTo>
                <a:lnTo>
                  <a:pt x="1720417" y="1036092"/>
                </a:lnTo>
                <a:lnTo>
                  <a:pt x="1799632" y="1015145"/>
                </a:lnTo>
                <a:lnTo>
                  <a:pt x="1874879" y="991502"/>
                </a:lnTo>
                <a:lnTo>
                  <a:pt x="1945853" y="965302"/>
                </a:lnTo>
                <a:lnTo>
                  <a:pt x="2012251" y="936688"/>
                </a:lnTo>
                <a:lnTo>
                  <a:pt x="2073768" y="905799"/>
                </a:lnTo>
                <a:lnTo>
                  <a:pt x="2130100" y="872776"/>
                </a:lnTo>
                <a:lnTo>
                  <a:pt x="2148078" y="860395"/>
                </a:lnTo>
                <a:close/>
              </a:path>
            </a:pathLst>
          </a:custGeom>
          <a:solidFill>
            <a:srgbClr val="B90000"/>
          </a:solidFill>
        </p:spPr>
        <p:txBody>
          <a:bodyPr wrap="square" lIns="0" tIns="0" rIns="0" bIns="0" rtlCol="0"/>
          <a:lstStyle/>
          <a:p>
            <a:endParaRPr/>
          </a:p>
        </p:txBody>
      </p:sp>
      <p:sp>
        <p:nvSpPr>
          <p:cNvPr id="46" name="object 46"/>
          <p:cNvSpPr/>
          <p:nvPr/>
        </p:nvSpPr>
        <p:spPr>
          <a:xfrm>
            <a:off x="7083437" y="6141720"/>
            <a:ext cx="1967230" cy="917575"/>
          </a:xfrm>
          <a:custGeom>
            <a:avLst/>
            <a:gdLst/>
            <a:ahLst/>
            <a:cxnLst/>
            <a:rect l="l" t="t" r="r" b="b"/>
            <a:pathLst>
              <a:path w="1967229" h="917575">
                <a:moveTo>
                  <a:pt x="1966722" y="458723"/>
                </a:moveTo>
                <a:lnTo>
                  <a:pt x="1953867" y="384404"/>
                </a:lnTo>
                <a:lnTo>
                  <a:pt x="1938178" y="348605"/>
                </a:lnTo>
                <a:lnTo>
                  <a:pt x="1916649" y="313870"/>
                </a:lnTo>
                <a:lnTo>
                  <a:pt x="1889533" y="280320"/>
                </a:lnTo>
                <a:lnTo>
                  <a:pt x="1857083" y="248073"/>
                </a:lnTo>
                <a:lnTo>
                  <a:pt x="1819549" y="217248"/>
                </a:lnTo>
                <a:lnTo>
                  <a:pt x="1777185" y="187964"/>
                </a:lnTo>
                <a:lnTo>
                  <a:pt x="1730241" y="160339"/>
                </a:lnTo>
                <a:lnTo>
                  <a:pt x="1678971" y="134492"/>
                </a:lnTo>
                <a:lnTo>
                  <a:pt x="1623626" y="110544"/>
                </a:lnTo>
                <a:lnTo>
                  <a:pt x="1564459" y="88611"/>
                </a:lnTo>
                <a:lnTo>
                  <a:pt x="1501720" y="68813"/>
                </a:lnTo>
                <a:lnTo>
                  <a:pt x="1435663" y="51270"/>
                </a:lnTo>
                <a:lnTo>
                  <a:pt x="1366539" y="36099"/>
                </a:lnTo>
                <a:lnTo>
                  <a:pt x="1294601" y="23420"/>
                </a:lnTo>
                <a:lnTo>
                  <a:pt x="1220100" y="13352"/>
                </a:lnTo>
                <a:lnTo>
                  <a:pt x="1143288" y="6013"/>
                </a:lnTo>
                <a:lnTo>
                  <a:pt x="1064418" y="1523"/>
                </a:lnTo>
                <a:lnTo>
                  <a:pt x="983742" y="0"/>
                </a:lnTo>
                <a:lnTo>
                  <a:pt x="903059" y="1523"/>
                </a:lnTo>
                <a:lnTo>
                  <a:pt x="824173" y="6013"/>
                </a:lnTo>
                <a:lnTo>
                  <a:pt x="747337" y="13352"/>
                </a:lnTo>
                <a:lnTo>
                  <a:pt x="672803" y="23420"/>
                </a:lnTo>
                <a:lnTo>
                  <a:pt x="600825" y="36099"/>
                </a:lnTo>
                <a:lnTo>
                  <a:pt x="531655" y="51270"/>
                </a:lnTo>
                <a:lnTo>
                  <a:pt x="465548" y="68813"/>
                </a:lnTo>
                <a:lnTo>
                  <a:pt x="402756" y="88611"/>
                </a:lnTo>
                <a:lnTo>
                  <a:pt x="343533" y="110544"/>
                </a:lnTo>
                <a:lnTo>
                  <a:pt x="288131" y="134493"/>
                </a:lnTo>
                <a:lnTo>
                  <a:pt x="236804" y="160339"/>
                </a:lnTo>
                <a:lnTo>
                  <a:pt x="189805" y="187964"/>
                </a:lnTo>
                <a:lnTo>
                  <a:pt x="147387" y="217248"/>
                </a:lnTo>
                <a:lnTo>
                  <a:pt x="109803" y="248073"/>
                </a:lnTo>
                <a:lnTo>
                  <a:pt x="77307" y="280320"/>
                </a:lnTo>
                <a:lnTo>
                  <a:pt x="50151" y="313870"/>
                </a:lnTo>
                <a:lnTo>
                  <a:pt x="28590" y="348605"/>
                </a:lnTo>
                <a:lnTo>
                  <a:pt x="12875" y="384404"/>
                </a:lnTo>
                <a:lnTo>
                  <a:pt x="0" y="458724"/>
                </a:lnTo>
                <a:lnTo>
                  <a:pt x="3261" y="496400"/>
                </a:lnTo>
                <a:lnTo>
                  <a:pt x="28590" y="569090"/>
                </a:lnTo>
                <a:lnTo>
                  <a:pt x="50151" y="603869"/>
                </a:lnTo>
                <a:lnTo>
                  <a:pt x="77307" y="637448"/>
                </a:lnTo>
                <a:lnTo>
                  <a:pt x="109803" y="669710"/>
                </a:lnTo>
                <a:lnTo>
                  <a:pt x="147387" y="700537"/>
                </a:lnTo>
                <a:lnTo>
                  <a:pt x="189805" y="729813"/>
                </a:lnTo>
                <a:lnTo>
                  <a:pt x="236804" y="757419"/>
                </a:lnTo>
                <a:lnTo>
                  <a:pt x="288131" y="783240"/>
                </a:lnTo>
                <a:lnTo>
                  <a:pt x="343533" y="807158"/>
                </a:lnTo>
                <a:lnTo>
                  <a:pt x="402756" y="829056"/>
                </a:lnTo>
                <a:lnTo>
                  <a:pt x="465548" y="848816"/>
                </a:lnTo>
                <a:lnTo>
                  <a:pt x="531655" y="866321"/>
                </a:lnTo>
                <a:lnTo>
                  <a:pt x="600825" y="881455"/>
                </a:lnTo>
                <a:lnTo>
                  <a:pt x="672803" y="894100"/>
                </a:lnTo>
                <a:lnTo>
                  <a:pt x="747337" y="904139"/>
                </a:lnTo>
                <a:lnTo>
                  <a:pt x="824173" y="911454"/>
                </a:lnTo>
                <a:lnTo>
                  <a:pt x="903059" y="915930"/>
                </a:lnTo>
                <a:lnTo>
                  <a:pt x="983742" y="917447"/>
                </a:lnTo>
                <a:lnTo>
                  <a:pt x="1064418" y="915930"/>
                </a:lnTo>
                <a:lnTo>
                  <a:pt x="1143288" y="911454"/>
                </a:lnTo>
                <a:lnTo>
                  <a:pt x="1220100" y="904139"/>
                </a:lnTo>
                <a:lnTo>
                  <a:pt x="1294601" y="894100"/>
                </a:lnTo>
                <a:lnTo>
                  <a:pt x="1366539" y="881455"/>
                </a:lnTo>
                <a:lnTo>
                  <a:pt x="1435663" y="866321"/>
                </a:lnTo>
                <a:lnTo>
                  <a:pt x="1501720" y="848816"/>
                </a:lnTo>
                <a:lnTo>
                  <a:pt x="1564459" y="829056"/>
                </a:lnTo>
                <a:lnTo>
                  <a:pt x="1623626" y="807158"/>
                </a:lnTo>
                <a:lnTo>
                  <a:pt x="1678971" y="783240"/>
                </a:lnTo>
                <a:lnTo>
                  <a:pt x="1730241" y="757419"/>
                </a:lnTo>
                <a:lnTo>
                  <a:pt x="1777185" y="729813"/>
                </a:lnTo>
                <a:lnTo>
                  <a:pt x="1819549" y="700537"/>
                </a:lnTo>
                <a:lnTo>
                  <a:pt x="1857083" y="669710"/>
                </a:lnTo>
                <a:lnTo>
                  <a:pt x="1889533" y="637448"/>
                </a:lnTo>
                <a:lnTo>
                  <a:pt x="1916649" y="603869"/>
                </a:lnTo>
                <a:lnTo>
                  <a:pt x="1938178" y="569090"/>
                </a:lnTo>
                <a:lnTo>
                  <a:pt x="1953867" y="533228"/>
                </a:lnTo>
                <a:lnTo>
                  <a:pt x="1966722" y="458723"/>
                </a:lnTo>
                <a:close/>
              </a:path>
            </a:pathLst>
          </a:custGeom>
          <a:solidFill>
            <a:srgbClr val="FFFF66"/>
          </a:solidFill>
        </p:spPr>
        <p:txBody>
          <a:bodyPr wrap="square" lIns="0" tIns="0" rIns="0" bIns="0" rtlCol="0"/>
          <a:lstStyle/>
          <a:p>
            <a:endParaRPr/>
          </a:p>
        </p:txBody>
      </p:sp>
      <p:sp>
        <p:nvSpPr>
          <p:cNvPr id="47" name="object 47"/>
          <p:cNvSpPr/>
          <p:nvPr/>
        </p:nvSpPr>
        <p:spPr>
          <a:xfrm>
            <a:off x="7083437" y="6141720"/>
            <a:ext cx="1967230" cy="917575"/>
          </a:xfrm>
          <a:custGeom>
            <a:avLst/>
            <a:gdLst/>
            <a:ahLst/>
            <a:cxnLst/>
            <a:rect l="l" t="t" r="r" b="b"/>
            <a:pathLst>
              <a:path w="1967229" h="917575">
                <a:moveTo>
                  <a:pt x="983742" y="0"/>
                </a:moveTo>
                <a:lnTo>
                  <a:pt x="903059" y="1523"/>
                </a:lnTo>
                <a:lnTo>
                  <a:pt x="824173" y="6013"/>
                </a:lnTo>
                <a:lnTo>
                  <a:pt x="747337" y="13352"/>
                </a:lnTo>
                <a:lnTo>
                  <a:pt x="672803" y="23420"/>
                </a:lnTo>
                <a:lnTo>
                  <a:pt x="600825" y="36099"/>
                </a:lnTo>
                <a:lnTo>
                  <a:pt x="531655" y="51270"/>
                </a:lnTo>
                <a:lnTo>
                  <a:pt x="465548" y="68813"/>
                </a:lnTo>
                <a:lnTo>
                  <a:pt x="402756" y="88611"/>
                </a:lnTo>
                <a:lnTo>
                  <a:pt x="343533" y="110544"/>
                </a:lnTo>
                <a:lnTo>
                  <a:pt x="288131" y="134493"/>
                </a:lnTo>
                <a:lnTo>
                  <a:pt x="236804" y="160339"/>
                </a:lnTo>
                <a:lnTo>
                  <a:pt x="189805" y="187964"/>
                </a:lnTo>
                <a:lnTo>
                  <a:pt x="147387" y="217248"/>
                </a:lnTo>
                <a:lnTo>
                  <a:pt x="109803" y="248073"/>
                </a:lnTo>
                <a:lnTo>
                  <a:pt x="77307" y="280320"/>
                </a:lnTo>
                <a:lnTo>
                  <a:pt x="50151" y="313870"/>
                </a:lnTo>
                <a:lnTo>
                  <a:pt x="28590" y="348605"/>
                </a:lnTo>
                <a:lnTo>
                  <a:pt x="12875" y="384404"/>
                </a:lnTo>
                <a:lnTo>
                  <a:pt x="0" y="458724"/>
                </a:lnTo>
                <a:lnTo>
                  <a:pt x="3261" y="496400"/>
                </a:lnTo>
                <a:lnTo>
                  <a:pt x="28590" y="569090"/>
                </a:lnTo>
                <a:lnTo>
                  <a:pt x="50151" y="603869"/>
                </a:lnTo>
                <a:lnTo>
                  <a:pt x="77307" y="637448"/>
                </a:lnTo>
                <a:lnTo>
                  <a:pt x="109803" y="669710"/>
                </a:lnTo>
                <a:lnTo>
                  <a:pt x="147387" y="700537"/>
                </a:lnTo>
                <a:lnTo>
                  <a:pt x="189805" y="729813"/>
                </a:lnTo>
                <a:lnTo>
                  <a:pt x="236804" y="757419"/>
                </a:lnTo>
                <a:lnTo>
                  <a:pt x="288131" y="783240"/>
                </a:lnTo>
                <a:lnTo>
                  <a:pt x="343533" y="807158"/>
                </a:lnTo>
                <a:lnTo>
                  <a:pt x="402756" y="829056"/>
                </a:lnTo>
                <a:lnTo>
                  <a:pt x="465548" y="848816"/>
                </a:lnTo>
                <a:lnTo>
                  <a:pt x="531655" y="866321"/>
                </a:lnTo>
                <a:lnTo>
                  <a:pt x="600825" y="881455"/>
                </a:lnTo>
                <a:lnTo>
                  <a:pt x="672803" y="894100"/>
                </a:lnTo>
                <a:lnTo>
                  <a:pt x="747337" y="904139"/>
                </a:lnTo>
                <a:lnTo>
                  <a:pt x="824173" y="911454"/>
                </a:lnTo>
                <a:lnTo>
                  <a:pt x="903059" y="915930"/>
                </a:lnTo>
                <a:lnTo>
                  <a:pt x="983742" y="917447"/>
                </a:lnTo>
                <a:lnTo>
                  <a:pt x="1064418" y="915930"/>
                </a:lnTo>
                <a:lnTo>
                  <a:pt x="1143288" y="911454"/>
                </a:lnTo>
                <a:lnTo>
                  <a:pt x="1220100" y="904139"/>
                </a:lnTo>
                <a:lnTo>
                  <a:pt x="1294601" y="894100"/>
                </a:lnTo>
                <a:lnTo>
                  <a:pt x="1366539" y="881455"/>
                </a:lnTo>
                <a:lnTo>
                  <a:pt x="1435663" y="866321"/>
                </a:lnTo>
                <a:lnTo>
                  <a:pt x="1501720" y="848816"/>
                </a:lnTo>
                <a:lnTo>
                  <a:pt x="1564459" y="829056"/>
                </a:lnTo>
                <a:lnTo>
                  <a:pt x="1623626" y="807158"/>
                </a:lnTo>
                <a:lnTo>
                  <a:pt x="1678971" y="783240"/>
                </a:lnTo>
                <a:lnTo>
                  <a:pt x="1730241" y="757419"/>
                </a:lnTo>
                <a:lnTo>
                  <a:pt x="1777185" y="729813"/>
                </a:lnTo>
                <a:lnTo>
                  <a:pt x="1819549" y="700537"/>
                </a:lnTo>
                <a:lnTo>
                  <a:pt x="1857083" y="669710"/>
                </a:lnTo>
                <a:lnTo>
                  <a:pt x="1889533" y="637448"/>
                </a:lnTo>
                <a:lnTo>
                  <a:pt x="1916649" y="603869"/>
                </a:lnTo>
                <a:lnTo>
                  <a:pt x="1938178" y="569090"/>
                </a:lnTo>
                <a:lnTo>
                  <a:pt x="1953867" y="533228"/>
                </a:lnTo>
                <a:lnTo>
                  <a:pt x="1966722" y="458723"/>
                </a:lnTo>
                <a:lnTo>
                  <a:pt x="1963466" y="421150"/>
                </a:lnTo>
                <a:lnTo>
                  <a:pt x="1938178" y="348605"/>
                </a:lnTo>
                <a:lnTo>
                  <a:pt x="1916649" y="313870"/>
                </a:lnTo>
                <a:lnTo>
                  <a:pt x="1889533" y="280320"/>
                </a:lnTo>
                <a:lnTo>
                  <a:pt x="1857083" y="248073"/>
                </a:lnTo>
                <a:lnTo>
                  <a:pt x="1819549" y="217248"/>
                </a:lnTo>
                <a:lnTo>
                  <a:pt x="1777185" y="187964"/>
                </a:lnTo>
                <a:lnTo>
                  <a:pt x="1730241" y="160339"/>
                </a:lnTo>
                <a:lnTo>
                  <a:pt x="1678971" y="134492"/>
                </a:lnTo>
                <a:lnTo>
                  <a:pt x="1623626" y="110544"/>
                </a:lnTo>
                <a:lnTo>
                  <a:pt x="1564459" y="88611"/>
                </a:lnTo>
                <a:lnTo>
                  <a:pt x="1501720" y="68813"/>
                </a:lnTo>
                <a:lnTo>
                  <a:pt x="1435663" y="51270"/>
                </a:lnTo>
                <a:lnTo>
                  <a:pt x="1366539" y="36099"/>
                </a:lnTo>
                <a:lnTo>
                  <a:pt x="1294601" y="23420"/>
                </a:lnTo>
                <a:lnTo>
                  <a:pt x="1220100" y="13352"/>
                </a:lnTo>
                <a:lnTo>
                  <a:pt x="1143288" y="6013"/>
                </a:lnTo>
                <a:lnTo>
                  <a:pt x="1064418" y="1523"/>
                </a:lnTo>
                <a:lnTo>
                  <a:pt x="983742" y="0"/>
                </a:lnTo>
                <a:close/>
              </a:path>
            </a:pathLst>
          </a:custGeom>
          <a:ln w="28575">
            <a:solidFill>
              <a:srgbClr val="FFFFFF"/>
            </a:solidFill>
          </a:ln>
        </p:spPr>
        <p:txBody>
          <a:bodyPr wrap="square" lIns="0" tIns="0" rIns="0" bIns="0" rtlCol="0"/>
          <a:lstStyle/>
          <a:p>
            <a:endParaRPr/>
          </a:p>
        </p:txBody>
      </p:sp>
      <p:sp>
        <p:nvSpPr>
          <p:cNvPr id="48" name="object 48"/>
          <p:cNvSpPr txBox="1"/>
          <p:nvPr/>
        </p:nvSpPr>
        <p:spPr>
          <a:xfrm>
            <a:off x="7241419" y="6292808"/>
            <a:ext cx="1651635" cy="718185"/>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微软雅黑"/>
                <a:cs typeface="微软雅黑"/>
              </a:rPr>
              <a:t>不符合现实。现实 的合同项序号是随 合同独立编排的</a:t>
            </a:r>
            <a:endParaRPr sz="1600">
              <a:latin typeface="微软雅黑"/>
              <a:cs typeface="微软雅黑"/>
            </a:endParaRPr>
          </a:p>
        </p:txBody>
      </p:sp>
      <p:graphicFrame>
        <p:nvGraphicFramePr>
          <p:cNvPr id="5" name="object 5"/>
          <p:cNvGraphicFramePr>
            <a:graphicFrameLocks noGrp="1"/>
          </p:cNvGraphicFramePr>
          <p:nvPr/>
        </p:nvGraphicFramePr>
        <p:xfrm>
          <a:off x="1245115" y="5312498"/>
          <a:ext cx="1662827" cy="559052"/>
        </p:xfrm>
        <a:graphic>
          <a:graphicData uri="http://schemas.openxmlformats.org/drawingml/2006/table">
            <a:tbl>
              <a:tblPr firstRow="1" bandRow="1">
                <a:tableStyleId>{2D5ABB26-0587-4C30-8999-92F81FD0307C}</a:tableStyleId>
              </a:tblPr>
              <a:tblGrid>
                <a:gridCol w="446394">
                  <a:extLst>
                    <a:ext uri="{9D8B030D-6E8A-4147-A177-3AD203B41FA5}">
                      <a16:colId xmlns:a16="http://schemas.microsoft.com/office/drawing/2014/main" val="20000"/>
                    </a:ext>
                  </a:extLst>
                </a:gridCol>
                <a:gridCol w="909649">
                  <a:extLst>
                    <a:ext uri="{9D8B030D-6E8A-4147-A177-3AD203B41FA5}">
                      <a16:colId xmlns:a16="http://schemas.microsoft.com/office/drawing/2014/main" val="20001"/>
                    </a:ext>
                  </a:extLst>
                </a:gridCol>
                <a:gridCol w="306784">
                  <a:extLst>
                    <a:ext uri="{9D8B030D-6E8A-4147-A177-3AD203B41FA5}">
                      <a16:colId xmlns:a16="http://schemas.microsoft.com/office/drawing/2014/main" val="20002"/>
                    </a:ext>
                  </a:extLst>
                </a:gridCol>
              </a:tblGrid>
              <a:tr h="203326">
                <a:tc>
                  <a:txBody>
                    <a:bodyPr/>
                    <a:lstStyle/>
                    <a:p>
                      <a:pPr marL="34925">
                        <a:lnSpc>
                          <a:spcPct val="100000"/>
                        </a:lnSpc>
                      </a:pPr>
                      <a:r>
                        <a:rPr sz="1000" b="1" spc="-5" dirty="0">
                          <a:latin typeface="微软雅黑"/>
                          <a:cs typeface="微软雅黑"/>
                        </a:rPr>
                        <a:t>It</a:t>
                      </a:r>
                      <a:r>
                        <a:rPr sz="1000" b="1" dirty="0">
                          <a:latin typeface="微软雅黑"/>
                          <a:cs typeface="微软雅黑"/>
                        </a:rPr>
                        <a:t>em1</a:t>
                      </a:r>
                      <a:endParaRPr sz="1000">
                        <a:latin typeface="微软雅黑"/>
                        <a:cs typeface="微软雅黑"/>
                      </a:endParaRPr>
                    </a:p>
                  </a:txBody>
                  <a:tcPr marL="0" marR="0" marT="0" marB="0"/>
                </a:tc>
                <a:tc>
                  <a:txBody>
                    <a:bodyPr/>
                    <a:lstStyle/>
                    <a:p>
                      <a:pPr marL="38100">
                        <a:lnSpc>
                          <a:spcPct val="100000"/>
                        </a:lnSpc>
                      </a:pPr>
                      <a:r>
                        <a:rPr sz="1000" b="1" dirty="0">
                          <a:latin typeface="微软雅黑"/>
                          <a:cs typeface="微软雅黑"/>
                        </a:rPr>
                        <a:t>桌子</a:t>
                      </a:r>
                      <a:r>
                        <a:rPr sz="1000" b="1" spc="-5" dirty="0">
                          <a:latin typeface="微软雅黑"/>
                          <a:cs typeface="微软雅黑"/>
                        </a:rPr>
                        <a:t> </a:t>
                      </a:r>
                      <a:r>
                        <a:rPr sz="1000" b="1" spc="-10" dirty="0">
                          <a:latin typeface="微软雅黑"/>
                          <a:cs typeface="微软雅黑"/>
                        </a:rPr>
                        <a:t>60</a:t>
                      </a:r>
                      <a:r>
                        <a:rPr sz="1000" b="1" dirty="0">
                          <a:latin typeface="微软雅黑"/>
                          <a:cs typeface="微软雅黑"/>
                        </a:rPr>
                        <a:t>0</a:t>
                      </a:r>
                      <a:r>
                        <a:rPr sz="1000" b="1" spc="-10" dirty="0">
                          <a:latin typeface="微软雅黑"/>
                          <a:cs typeface="微软雅黑"/>
                        </a:rPr>
                        <a:t>x300</a:t>
                      </a:r>
                      <a:endParaRPr sz="1000">
                        <a:latin typeface="微软雅黑"/>
                        <a:cs typeface="微软雅黑"/>
                      </a:endParaRPr>
                    </a:p>
                  </a:txBody>
                  <a:tcPr marL="0" marR="0" marT="0" marB="0"/>
                </a:tc>
                <a:tc>
                  <a:txBody>
                    <a:bodyPr/>
                    <a:lstStyle/>
                    <a:p>
                      <a:pPr marL="38100">
                        <a:lnSpc>
                          <a:spcPct val="100000"/>
                        </a:lnSpc>
                      </a:pPr>
                      <a:r>
                        <a:rPr sz="1000" b="1" spc="-10" dirty="0">
                          <a:latin typeface="微软雅黑"/>
                          <a:cs typeface="微软雅黑"/>
                        </a:rPr>
                        <a:t>200</a:t>
                      </a:r>
                      <a:endParaRPr sz="1000">
                        <a:latin typeface="微软雅黑"/>
                        <a:cs typeface="微软雅黑"/>
                      </a:endParaRPr>
                    </a:p>
                  </a:txBody>
                  <a:tcPr marL="0" marR="0" marT="0" marB="0"/>
                </a:tc>
                <a:extLst>
                  <a:ext uri="{0D108BD9-81ED-4DB2-BD59-A6C34878D82A}">
                    <a16:rowId xmlns:a16="http://schemas.microsoft.com/office/drawing/2014/main" val="10000"/>
                  </a:ext>
                </a:extLst>
              </a:tr>
              <a:tr h="152399">
                <a:tc>
                  <a:txBody>
                    <a:bodyPr/>
                    <a:lstStyle/>
                    <a:p>
                      <a:pPr marL="34925">
                        <a:lnSpc>
                          <a:spcPct val="100000"/>
                        </a:lnSpc>
                      </a:pPr>
                      <a:r>
                        <a:rPr sz="1000" b="1" spc="-5" dirty="0">
                          <a:latin typeface="微软雅黑"/>
                          <a:cs typeface="微软雅黑"/>
                        </a:rPr>
                        <a:t>It</a:t>
                      </a:r>
                      <a:r>
                        <a:rPr sz="1000" b="1" dirty="0">
                          <a:latin typeface="微软雅黑"/>
                          <a:cs typeface="微软雅黑"/>
                        </a:rPr>
                        <a:t>em2</a:t>
                      </a:r>
                      <a:endParaRPr sz="1000">
                        <a:latin typeface="微软雅黑"/>
                        <a:cs typeface="微软雅黑"/>
                      </a:endParaRPr>
                    </a:p>
                  </a:txBody>
                  <a:tcPr marL="0" marR="0" marT="0" marB="0"/>
                </a:tc>
                <a:tc>
                  <a:txBody>
                    <a:bodyPr/>
                    <a:lstStyle/>
                    <a:p>
                      <a:pPr marL="38100">
                        <a:lnSpc>
                          <a:spcPct val="100000"/>
                        </a:lnSpc>
                      </a:pPr>
                      <a:r>
                        <a:rPr sz="1000" b="1" dirty="0">
                          <a:latin typeface="微软雅黑"/>
                          <a:cs typeface="微软雅黑"/>
                        </a:rPr>
                        <a:t>桌子</a:t>
                      </a:r>
                      <a:r>
                        <a:rPr sz="1000" b="1" spc="-5" dirty="0">
                          <a:latin typeface="微软雅黑"/>
                          <a:cs typeface="微软雅黑"/>
                        </a:rPr>
                        <a:t> </a:t>
                      </a:r>
                      <a:r>
                        <a:rPr sz="1000" b="1" spc="-10" dirty="0">
                          <a:latin typeface="微软雅黑"/>
                          <a:cs typeface="微软雅黑"/>
                        </a:rPr>
                        <a:t>60</a:t>
                      </a:r>
                      <a:r>
                        <a:rPr sz="1000" b="1" dirty="0">
                          <a:latin typeface="微软雅黑"/>
                          <a:cs typeface="微软雅黑"/>
                        </a:rPr>
                        <a:t>0</a:t>
                      </a:r>
                      <a:r>
                        <a:rPr sz="1000" b="1" spc="-10" dirty="0">
                          <a:latin typeface="微软雅黑"/>
                          <a:cs typeface="微软雅黑"/>
                        </a:rPr>
                        <a:t>x400</a:t>
                      </a:r>
                      <a:endParaRPr sz="1000">
                        <a:latin typeface="微软雅黑"/>
                        <a:cs typeface="微软雅黑"/>
                      </a:endParaRPr>
                    </a:p>
                  </a:txBody>
                  <a:tcPr marL="0" marR="0" marT="0" marB="0"/>
                </a:tc>
                <a:tc>
                  <a:txBody>
                    <a:bodyPr/>
                    <a:lstStyle/>
                    <a:p>
                      <a:pPr marL="38100">
                        <a:lnSpc>
                          <a:spcPct val="100000"/>
                        </a:lnSpc>
                      </a:pPr>
                      <a:r>
                        <a:rPr sz="1000" b="1" spc="-10" dirty="0">
                          <a:latin typeface="微软雅黑"/>
                          <a:cs typeface="微软雅黑"/>
                        </a:rPr>
                        <a:t>300</a:t>
                      </a:r>
                      <a:endParaRPr sz="1000">
                        <a:latin typeface="微软雅黑"/>
                        <a:cs typeface="微软雅黑"/>
                      </a:endParaRPr>
                    </a:p>
                  </a:txBody>
                  <a:tcPr marL="0" marR="0" marT="0" marB="0"/>
                </a:tc>
                <a:extLst>
                  <a:ext uri="{0D108BD9-81ED-4DB2-BD59-A6C34878D82A}">
                    <a16:rowId xmlns:a16="http://schemas.microsoft.com/office/drawing/2014/main" val="10001"/>
                  </a:ext>
                </a:extLst>
              </a:tr>
              <a:tr h="203326">
                <a:tc>
                  <a:txBody>
                    <a:bodyPr/>
                    <a:lstStyle/>
                    <a:p>
                      <a:pPr marL="34925">
                        <a:lnSpc>
                          <a:spcPct val="100000"/>
                        </a:lnSpc>
                      </a:pPr>
                      <a:r>
                        <a:rPr sz="1000" b="1" spc="-5" dirty="0">
                          <a:latin typeface="微软雅黑"/>
                          <a:cs typeface="微软雅黑"/>
                        </a:rPr>
                        <a:t>It</a:t>
                      </a:r>
                      <a:r>
                        <a:rPr sz="1000" b="1" dirty="0">
                          <a:latin typeface="微软雅黑"/>
                          <a:cs typeface="微软雅黑"/>
                        </a:rPr>
                        <a:t>em3</a:t>
                      </a:r>
                      <a:endParaRPr sz="1000">
                        <a:latin typeface="微软雅黑"/>
                        <a:cs typeface="微软雅黑"/>
                      </a:endParaRPr>
                    </a:p>
                  </a:txBody>
                  <a:tcPr marL="0" marR="0" marT="0" marB="0"/>
                </a:tc>
                <a:tc>
                  <a:txBody>
                    <a:bodyPr/>
                    <a:lstStyle/>
                    <a:p>
                      <a:pPr marL="38100">
                        <a:lnSpc>
                          <a:spcPct val="100000"/>
                        </a:lnSpc>
                      </a:pPr>
                      <a:r>
                        <a:rPr sz="1000" b="1" dirty="0">
                          <a:latin typeface="微软雅黑"/>
                          <a:cs typeface="微软雅黑"/>
                        </a:rPr>
                        <a:t>桌面</a:t>
                      </a:r>
                      <a:r>
                        <a:rPr sz="1000" b="1" spc="-5" dirty="0">
                          <a:latin typeface="微软雅黑"/>
                          <a:cs typeface="微软雅黑"/>
                        </a:rPr>
                        <a:t> </a:t>
                      </a:r>
                      <a:r>
                        <a:rPr sz="1000" b="1" spc="-10" dirty="0">
                          <a:latin typeface="微软雅黑"/>
                          <a:cs typeface="微软雅黑"/>
                        </a:rPr>
                        <a:t>60</a:t>
                      </a:r>
                      <a:r>
                        <a:rPr sz="1000" b="1" dirty="0">
                          <a:latin typeface="微软雅黑"/>
                          <a:cs typeface="微软雅黑"/>
                        </a:rPr>
                        <a:t>0</a:t>
                      </a:r>
                      <a:r>
                        <a:rPr sz="1000" b="1" spc="-10" dirty="0">
                          <a:latin typeface="微软雅黑"/>
                          <a:cs typeface="微软雅黑"/>
                        </a:rPr>
                        <a:t>x300</a:t>
                      </a:r>
                      <a:endParaRPr sz="1000">
                        <a:latin typeface="微软雅黑"/>
                        <a:cs typeface="微软雅黑"/>
                      </a:endParaRPr>
                    </a:p>
                  </a:txBody>
                  <a:tcPr marL="0" marR="0" marT="0" marB="0"/>
                </a:tc>
                <a:tc>
                  <a:txBody>
                    <a:bodyPr/>
                    <a:lstStyle/>
                    <a:p>
                      <a:pPr marL="38100">
                        <a:lnSpc>
                          <a:spcPct val="100000"/>
                        </a:lnSpc>
                      </a:pPr>
                      <a:r>
                        <a:rPr sz="1000" b="1" spc="-10" dirty="0">
                          <a:latin typeface="微软雅黑"/>
                          <a:cs typeface="微软雅黑"/>
                        </a:rPr>
                        <a:t>100</a:t>
                      </a:r>
                      <a:endParaRPr sz="1000">
                        <a:latin typeface="微软雅黑"/>
                        <a:cs typeface="微软雅黑"/>
                      </a:endParaRPr>
                    </a:p>
                  </a:txBody>
                  <a:tcPr marL="0" marR="0" marT="0" marB="0"/>
                </a:tc>
                <a:extLst>
                  <a:ext uri="{0D108BD9-81ED-4DB2-BD59-A6C34878D82A}">
                    <a16:rowId xmlns:a16="http://schemas.microsoft.com/office/drawing/2014/main" val="10002"/>
                  </a:ext>
                </a:extLst>
              </a:tr>
            </a:tbl>
          </a:graphicData>
        </a:graphic>
      </p:graphicFrame>
      <p:sp>
        <p:nvSpPr>
          <p:cNvPr id="50" name="标题 6">
            <a:extLst>
              <a:ext uri="{FF2B5EF4-FFF2-40B4-BE49-F238E27FC236}">
                <a16:creationId xmlns:a16="http://schemas.microsoft.com/office/drawing/2014/main" id="{9179B186-BAA6-44D7-AE75-42CFB10C66B8}"/>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41" grpId="0" animBg="1"/>
      <p:bldP spid="42" grpId="0" animBg="1"/>
      <p:bldP spid="43" grpId="0" animBg="1"/>
      <p:bldP spid="44" grpId="0"/>
      <p:bldP spid="45" grpId="0" animBg="1"/>
      <p:bldP spid="46" grpId="0" animBg="1"/>
      <p:bldP spid="47" grpId="0" animBg="1"/>
      <p:bldP spid="4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11715" y="2025396"/>
            <a:ext cx="5945123" cy="444322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92259" y="2097107"/>
            <a:ext cx="1924050" cy="234611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87508" y="2445123"/>
            <a:ext cx="1625600" cy="3323987"/>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微软雅黑"/>
                <a:cs typeface="微软雅黑"/>
              </a:rPr>
              <a:t>此分类联系违反 了下列原则： 1.各分类实体的 关键字应与一般 实体的关键字一 致; </a:t>
            </a:r>
            <a:endParaRPr lang="en-US" altLang="zh-CN" sz="1800" b="1" dirty="0">
              <a:solidFill>
                <a:srgbClr val="3333CC"/>
              </a:solidFill>
              <a:latin typeface="微软雅黑"/>
              <a:cs typeface="微软雅黑"/>
            </a:endParaRPr>
          </a:p>
          <a:p>
            <a:pPr marL="12700" marR="5080">
              <a:lnSpc>
                <a:spcPct val="100000"/>
              </a:lnSpc>
            </a:pPr>
            <a:endParaRPr lang="en-US" altLang="zh-CN" b="1" dirty="0">
              <a:solidFill>
                <a:srgbClr val="3333CC"/>
              </a:solidFill>
              <a:latin typeface="微软雅黑"/>
              <a:cs typeface="微软雅黑"/>
            </a:endParaRPr>
          </a:p>
          <a:p>
            <a:pPr marL="12700" marR="5080">
              <a:lnSpc>
                <a:spcPct val="100000"/>
              </a:lnSpc>
            </a:pPr>
            <a:r>
              <a:rPr sz="1800" b="1" dirty="0">
                <a:solidFill>
                  <a:srgbClr val="3333CC"/>
                </a:solidFill>
                <a:latin typeface="微软雅黑"/>
                <a:cs typeface="微软雅黑"/>
              </a:rPr>
              <a:t>2.每个分类实体 应有不同于其他 分类实体及一般 </a:t>
            </a:r>
            <a:r>
              <a:rPr sz="1800" b="1" dirty="0" err="1">
                <a:solidFill>
                  <a:srgbClr val="3333CC"/>
                </a:solidFill>
                <a:latin typeface="微软雅黑"/>
                <a:cs typeface="微软雅黑"/>
              </a:rPr>
              <a:t>实体的属性</a:t>
            </a:r>
            <a:r>
              <a:rPr sz="1800" b="1" dirty="0">
                <a:solidFill>
                  <a:srgbClr val="3333CC"/>
                </a:solidFill>
                <a:latin typeface="微软雅黑"/>
                <a:cs typeface="微软雅黑"/>
              </a:rPr>
              <a:t>。</a:t>
            </a:r>
            <a:endParaRPr lang="en-US" altLang="zh-CN" sz="1800" b="1" dirty="0">
              <a:solidFill>
                <a:srgbClr val="3333CC"/>
              </a:solidFill>
              <a:latin typeface="微软雅黑"/>
              <a:cs typeface="微软雅黑"/>
            </a:endParaRPr>
          </a:p>
          <a:p>
            <a:pPr marL="12700" marR="5080">
              <a:lnSpc>
                <a:spcPct val="100000"/>
              </a:lnSpc>
            </a:pPr>
            <a:endParaRPr lang="en-US" altLang="zh-CN" b="1" dirty="0">
              <a:solidFill>
                <a:srgbClr val="3333CC"/>
              </a:solidFill>
              <a:latin typeface="微软雅黑"/>
              <a:cs typeface="微软雅黑"/>
            </a:endParaRPr>
          </a:p>
        </p:txBody>
      </p:sp>
      <p:sp>
        <p:nvSpPr>
          <p:cNvPr id="6" name="object 6"/>
          <p:cNvSpPr/>
          <p:nvPr/>
        </p:nvSpPr>
        <p:spPr>
          <a:xfrm>
            <a:off x="7188558" y="2608326"/>
            <a:ext cx="2000885" cy="3867150"/>
          </a:xfrm>
          <a:custGeom>
            <a:avLst/>
            <a:gdLst/>
            <a:ahLst/>
            <a:cxnLst/>
            <a:rect l="l" t="t" r="r" b="b"/>
            <a:pathLst>
              <a:path w="2000884" h="3867150">
                <a:moveTo>
                  <a:pt x="1653562" y="12192"/>
                </a:moveTo>
                <a:lnTo>
                  <a:pt x="1653562" y="0"/>
                </a:lnTo>
                <a:lnTo>
                  <a:pt x="1348762" y="0"/>
                </a:lnTo>
                <a:lnTo>
                  <a:pt x="1348762" y="12192"/>
                </a:lnTo>
                <a:lnTo>
                  <a:pt x="1653562" y="12192"/>
                </a:lnTo>
                <a:close/>
              </a:path>
              <a:path w="2000884" h="3867150">
                <a:moveTo>
                  <a:pt x="1773209" y="48006"/>
                </a:moveTo>
                <a:lnTo>
                  <a:pt x="1732300" y="34761"/>
                </a:lnTo>
                <a:lnTo>
                  <a:pt x="1684094" y="26404"/>
                </a:lnTo>
                <a:lnTo>
                  <a:pt x="1670339" y="25146"/>
                </a:lnTo>
                <a:lnTo>
                  <a:pt x="1348762" y="25146"/>
                </a:lnTo>
                <a:lnTo>
                  <a:pt x="1348762" y="38100"/>
                </a:lnTo>
                <a:lnTo>
                  <a:pt x="1654337" y="38109"/>
                </a:lnTo>
                <a:lnTo>
                  <a:pt x="1672636" y="38331"/>
                </a:lnTo>
                <a:lnTo>
                  <a:pt x="1710530" y="43098"/>
                </a:lnTo>
                <a:lnTo>
                  <a:pt x="1759480" y="56387"/>
                </a:lnTo>
                <a:lnTo>
                  <a:pt x="1768637" y="60198"/>
                </a:lnTo>
                <a:lnTo>
                  <a:pt x="1773209" y="48006"/>
                </a:lnTo>
                <a:close/>
              </a:path>
              <a:path w="2000884" h="3867150">
                <a:moveTo>
                  <a:pt x="1782340" y="24384"/>
                </a:moveTo>
                <a:lnTo>
                  <a:pt x="1734507" y="9081"/>
                </a:lnTo>
                <a:lnTo>
                  <a:pt x="1684564" y="995"/>
                </a:lnTo>
                <a:lnTo>
                  <a:pt x="1654337" y="0"/>
                </a:lnTo>
                <a:lnTo>
                  <a:pt x="1654337" y="12192"/>
                </a:lnTo>
                <a:lnTo>
                  <a:pt x="1682308" y="13746"/>
                </a:lnTo>
                <a:lnTo>
                  <a:pt x="1695149" y="15000"/>
                </a:lnTo>
                <a:lnTo>
                  <a:pt x="1743727" y="24500"/>
                </a:lnTo>
                <a:lnTo>
                  <a:pt x="1777768" y="36575"/>
                </a:lnTo>
                <a:lnTo>
                  <a:pt x="1782340" y="24384"/>
                </a:lnTo>
                <a:close/>
              </a:path>
              <a:path w="2000884" h="3867150">
                <a:moveTo>
                  <a:pt x="1234475" y="38100"/>
                </a:moveTo>
                <a:lnTo>
                  <a:pt x="1234475" y="25146"/>
                </a:lnTo>
                <a:lnTo>
                  <a:pt x="929675" y="25146"/>
                </a:lnTo>
                <a:lnTo>
                  <a:pt x="929675" y="38100"/>
                </a:lnTo>
                <a:lnTo>
                  <a:pt x="1234475" y="38100"/>
                </a:lnTo>
                <a:close/>
              </a:path>
              <a:path w="2000884" h="3867150">
                <a:moveTo>
                  <a:pt x="1234475" y="12192"/>
                </a:moveTo>
                <a:lnTo>
                  <a:pt x="1234475" y="0"/>
                </a:lnTo>
                <a:lnTo>
                  <a:pt x="929675" y="0"/>
                </a:lnTo>
                <a:lnTo>
                  <a:pt x="929675" y="12192"/>
                </a:lnTo>
                <a:lnTo>
                  <a:pt x="1234475" y="12192"/>
                </a:lnTo>
                <a:close/>
              </a:path>
              <a:path w="2000884" h="3867150">
                <a:moveTo>
                  <a:pt x="815362" y="38100"/>
                </a:moveTo>
                <a:lnTo>
                  <a:pt x="815362" y="25146"/>
                </a:lnTo>
                <a:lnTo>
                  <a:pt x="510562" y="25146"/>
                </a:lnTo>
                <a:lnTo>
                  <a:pt x="510562" y="38100"/>
                </a:lnTo>
                <a:lnTo>
                  <a:pt x="815362" y="38100"/>
                </a:lnTo>
                <a:close/>
              </a:path>
              <a:path w="2000884" h="3867150">
                <a:moveTo>
                  <a:pt x="815362" y="12192"/>
                </a:moveTo>
                <a:lnTo>
                  <a:pt x="815362" y="0"/>
                </a:lnTo>
                <a:lnTo>
                  <a:pt x="510562" y="0"/>
                </a:lnTo>
                <a:lnTo>
                  <a:pt x="510562" y="12192"/>
                </a:lnTo>
                <a:lnTo>
                  <a:pt x="815362" y="12192"/>
                </a:lnTo>
                <a:close/>
              </a:path>
              <a:path w="2000884" h="3867150">
                <a:moveTo>
                  <a:pt x="396262" y="12192"/>
                </a:moveTo>
                <a:lnTo>
                  <a:pt x="396262" y="0"/>
                </a:lnTo>
                <a:lnTo>
                  <a:pt x="337563" y="20"/>
                </a:lnTo>
                <a:lnTo>
                  <a:pt x="298907" y="2941"/>
                </a:lnTo>
                <a:lnTo>
                  <a:pt x="260741" y="10349"/>
                </a:lnTo>
                <a:lnTo>
                  <a:pt x="223579" y="22032"/>
                </a:lnTo>
                <a:lnTo>
                  <a:pt x="187937" y="37781"/>
                </a:lnTo>
                <a:lnTo>
                  <a:pt x="154329" y="57384"/>
                </a:lnTo>
                <a:lnTo>
                  <a:pt x="123270" y="80631"/>
                </a:lnTo>
                <a:lnTo>
                  <a:pt x="103654" y="99060"/>
                </a:lnTo>
                <a:lnTo>
                  <a:pt x="112049" y="108204"/>
                </a:lnTo>
                <a:lnTo>
                  <a:pt x="130841" y="91013"/>
                </a:lnTo>
                <a:lnTo>
                  <a:pt x="140752" y="82800"/>
                </a:lnTo>
                <a:lnTo>
                  <a:pt x="172664" y="60672"/>
                </a:lnTo>
                <a:lnTo>
                  <a:pt x="207293" y="42454"/>
                </a:lnTo>
                <a:lnTo>
                  <a:pt x="243925" y="28336"/>
                </a:lnTo>
                <a:lnTo>
                  <a:pt x="281848" y="18511"/>
                </a:lnTo>
                <a:lnTo>
                  <a:pt x="320522" y="13158"/>
                </a:lnTo>
                <a:lnTo>
                  <a:pt x="343097" y="12242"/>
                </a:lnTo>
                <a:lnTo>
                  <a:pt x="396262" y="12192"/>
                </a:lnTo>
                <a:close/>
              </a:path>
              <a:path w="2000884" h="3867150">
                <a:moveTo>
                  <a:pt x="396262" y="38100"/>
                </a:moveTo>
                <a:lnTo>
                  <a:pt x="396262" y="25146"/>
                </a:lnTo>
                <a:lnTo>
                  <a:pt x="343097" y="25142"/>
                </a:lnTo>
                <a:lnTo>
                  <a:pt x="304332" y="27762"/>
                </a:lnTo>
                <a:lnTo>
                  <a:pt x="266161" y="35181"/>
                </a:lnTo>
                <a:lnTo>
                  <a:pt x="229131" y="47167"/>
                </a:lnTo>
                <a:lnTo>
                  <a:pt x="193786" y="63488"/>
                </a:lnTo>
                <a:lnTo>
                  <a:pt x="160673" y="83911"/>
                </a:lnTo>
                <a:lnTo>
                  <a:pt x="130337" y="108204"/>
                </a:lnTo>
                <a:lnTo>
                  <a:pt x="121180" y="117348"/>
                </a:lnTo>
                <a:lnTo>
                  <a:pt x="129562" y="126492"/>
                </a:lnTo>
                <a:lnTo>
                  <a:pt x="144299" y="113037"/>
                </a:lnTo>
                <a:lnTo>
                  <a:pt x="154029" y="104832"/>
                </a:lnTo>
                <a:lnTo>
                  <a:pt x="185661" y="82679"/>
                </a:lnTo>
                <a:lnTo>
                  <a:pt x="220277" y="64528"/>
                </a:lnTo>
                <a:lnTo>
                  <a:pt x="257002" y="50782"/>
                </a:lnTo>
                <a:lnTo>
                  <a:pt x="294961" y="41844"/>
                </a:lnTo>
                <a:lnTo>
                  <a:pt x="333186" y="38120"/>
                </a:lnTo>
                <a:lnTo>
                  <a:pt x="396262" y="38100"/>
                </a:lnTo>
                <a:close/>
              </a:path>
              <a:path w="2000884" h="3867150">
                <a:moveTo>
                  <a:pt x="44980" y="202692"/>
                </a:moveTo>
                <a:lnTo>
                  <a:pt x="18999" y="231104"/>
                </a:lnTo>
                <a:lnTo>
                  <a:pt x="8292" y="268916"/>
                </a:lnTo>
                <a:lnTo>
                  <a:pt x="1710" y="308445"/>
                </a:lnTo>
                <a:lnTo>
                  <a:pt x="0" y="333527"/>
                </a:lnTo>
                <a:lnTo>
                  <a:pt x="35" y="505206"/>
                </a:lnTo>
                <a:lnTo>
                  <a:pt x="12214" y="505206"/>
                </a:lnTo>
                <a:lnTo>
                  <a:pt x="12430" y="339491"/>
                </a:lnTo>
                <a:lnTo>
                  <a:pt x="13100" y="326216"/>
                </a:lnTo>
                <a:lnTo>
                  <a:pt x="19463" y="276597"/>
                </a:lnTo>
                <a:lnTo>
                  <a:pt x="33762" y="228221"/>
                </a:lnTo>
                <a:lnTo>
                  <a:pt x="38897" y="215646"/>
                </a:lnTo>
                <a:lnTo>
                  <a:pt x="44980" y="202692"/>
                </a:lnTo>
                <a:close/>
              </a:path>
              <a:path w="2000884" h="3867150">
                <a:moveTo>
                  <a:pt x="67840" y="212598"/>
                </a:moveTo>
                <a:lnTo>
                  <a:pt x="41256" y="244849"/>
                </a:lnTo>
                <a:lnTo>
                  <a:pt x="31575" y="282416"/>
                </a:lnTo>
                <a:lnTo>
                  <a:pt x="26267" y="320888"/>
                </a:lnTo>
                <a:lnTo>
                  <a:pt x="25168" y="345948"/>
                </a:lnTo>
                <a:lnTo>
                  <a:pt x="25168" y="505206"/>
                </a:lnTo>
                <a:lnTo>
                  <a:pt x="38127" y="505206"/>
                </a:lnTo>
                <a:lnTo>
                  <a:pt x="38127" y="338005"/>
                </a:lnTo>
                <a:lnTo>
                  <a:pt x="38597" y="325257"/>
                </a:lnTo>
                <a:lnTo>
                  <a:pt x="43420" y="287324"/>
                </a:lnTo>
                <a:lnTo>
                  <a:pt x="52986" y="250269"/>
                </a:lnTo>
                <a:lnTo>
                  <a:pt x="61757" y="226314"/>
                </a:lnTo>
                <a:lnTo>
                  <a:pt x="67840" y="212598"/>
                </a:lnTo>
                <a:close/>
              </a:path>
              <a:path w="2000884" h="3867150">
                <a:moveTo>
                  <a:pt x="38135" y="505206"/>
                </a:moveTo>
                <a:lnTo>
                  <a:pt x="38127" y="338005"/>
                </a:lnTo>
                <a:lnTo>
                  <a:pt x="38127" y="505206"/>
                </a:lnTo>
                <a:close/>
              </a:path>
              <a:path w="2000884" h="3867150">
                <a:moveTo>
                  <a:pt x="38135" y="924305"/>
                </a:moveTo>
                <a:lnTo>
                  <a:pt x="38135" y="619506"/>
                </a:lnTo>
                <a:lnTo>
                  <a:pt x="25181" y="619506"/>
                </a:lnTo>
                <a:lnTo>
                  <a:pt x="25181" y="924305"/>
                </a:lnTo>
                <a:lnTo>
                  <a:pt x="38135" y="924305"/>
                </a:lnTo>
                <a:close/>
              </a:path>
              <a:path w="2000884" h="3867150">
                <a:moveTo>
                  <a:pt x="12214" y="924305"/>
                </a:moveTo>
                <a:lnTo>
                  <a:pt x="12214" y="619506"/>
                </a:lnTo>
                <a:lnTo>
                  <a:pt x="23" y="619506"/>
                </a:lnTo>
                <a:lnTo>
                  <a:pt x="23" y="924305"/>
                </a:lnTo>
                <a:lnTo>
                  <a:pt x="12214" y="924305"/>
                </a:lnTo>
                <a:close/>
              </a:path>
              <a:path w="2000884" h="3867150">
                <a:moveTo>
                  <a:pt x="38135" y="1343406"/>
                </a:moveTo>
                <a:lnTo>
                  <a:pt x="38135" y="1038606"/>
                </a:lnTo>
                <a:lnTo>
                  <a:pt x="25181" y="1038606"/>
                </a:lnTo>
                <a:lnTo>
                  <a:pt x="25181" y="1343406"/>
                </a:lnTo>
                <a:lnTo>
                  <a:pt x="38135" y="1343406"/>
                </a:lnTo>
                <a:close/>
              </a:path>
              <a:path w="2000884" h="3867150">
                <a:moveTo>
                  <a:pt x="12214" y="1343406"/>
                </a:moveTo>
                <a:lnTo>
                  <a:pt x="12214" y="1038606"/>
                </a:lnTo>
                <a:lnTo>
                  <a:pt x="23" y="1038606"/>
                </a:lnTo>
                <a:lnTo>
                  <a:pt x="23" y="1343406"/>
                </a:lnTo>
                <a:lnTo>
                  <a:pt x="12214" y="1343406"/>
                </a:lnTo>
                <a:close/>
              </a:path>
              <a:path w="2000884" h="3867150">
                <a:moveTo>
                  <a:pt x="38135" y="1762506"/>
                </a:moveTo>
                <a:lnTo>
                  <a:pt x="38135" y="1457706"/>
                </a:lnTo>
                <a:lnTo>
                  <a:pt x="25181" y="1457706"/>
                </a:lnTo>
                <a:lnTo>
                  <a:pt x="25181" y="1762506"/>
                </a:lnTo>
                <a:lnTo>
                  <a:pt x="38135" y="1762506"/>
                </a:lnTo>
                <a:close/>
              </a:path>
              <a:path w="2000884" h="3867150">
                <a:moveTo>
                  <a:pt x="12214" y="1762506"/>
                </a:moveTo>
                <a:lnTo>
                  <a:pt x="12214" y="1457706"/>
                </a:lnTo>
                <a:lnTo>
                  <a:pt x="23" y="1457706"/>
                </a:lnTo>
                <a:lnTo>
                  <a:pt x="23" y="1762506"/>
                </a:lnTo>
                <a:lnTo>
                  <a:pt x="12214" y="1762506"/>
                </a:lnTo>
                <a:close/>
              </a:path>
              <a:path w="2000884" h="3867150">
                <a:moveTo>
                  <a:pt x="38135" y="2181606"/>
                </a:moveTo>
                <a:lnTo>
                  <a:pt x="38135" y="1876806"/>
                </a:lnTo>
                <a:lnTo>
                  <a:pt x="25181" y="1876806"/>
                </a:lnTo>
                <a:lnTo>
                  <a:pt x="25181" y="2181606"/>
                </a:lnTo>
                <a:lnTo>
                  <a:pt x="38135" y="2181606"/>
                </a:lnTo>
                <a:close/>
              </a:path>
              <a:path w="2000884" h="3867150">
                <a:moveTo>
                  <a:pt x="12214" y="2181606"/>
                </a:moveTo>
                <a:lnTo>
                  <a:pt x="12214" y="1876806"/>
                </a:lnTo>
                <a:lnTo>
                  <a:pt x="23" y="1876806"/>
                </a:lnTo>
                <a:lnTo>
                  <a:pt x="23" y="2181606"/>
                </a:lnTo>
                <a:lnTo>
                  <a:pt x="12214" y="2181606"/>
                </a:lnTo>
                <a:close/>
              </a:path>
              <a:path w="2000884" h="3867150">
                <a:moveTo>
                  <a:pt x="38135" y="2600706"/>
                </a:moveTo>
                <a:lnTo>
                  <a:pt x="38135" y="2295906"/>
                </a:lnTo>
                <a:lnTo>
                  <a:pt x="25181" y="2295906"/>
                </a:lnTo>
                <a:lnTo>
                  <a:pt x="25181" y="2600706"/>
                </a:lnTo>
                <a:lnTo>
                  <a:pt x="38135" y="2600706"/>
                </a:lnTo>
                <a:close/>
              </a:path>
              <a:path w="2000884" h="3867150">
                <a:moveTo>
                  <a:pt x="12214" y="2600706"/>
                </a:moveTo>
                <a:lnTo>
                  <a:pt x="12214" y="2295906"/>
                </a:lnTo>
                <a:lnTo>
                  <a:pt x="23" y="2295906"/>
                </a:lnTo>
                <a:lnTo>
                  <a:pt x="23" y="2600706"/>
                </a:lnTo>
                <a:lnTo>
                  <a:pt x="12214" y="2600706"/>
                </a:lnTo>
                <a:close/>
              </a:path>
              <a:path w="2000884" h="3867150">
                <a:moveTo>
                  <a:pt x="38135" y="3019806"/>
                </a:moveTo>
                <a:lnTo>
                  <a:pt x="38135" y="2715006"/>
                </a:lnTo>
                <a:lnTo>
                  <a:pt x="25181" y="2715006"/>
                </a:lnTo>
                <a:lnTo>
                  <a:pt x="25181" y="3019806"/>
                </a:lnTo>
                <a:lnTo>
                  <a:pt x="38135" y="3019806"/>
                </a:lnTo>
                <a:close/>
              </a:path>
              <a:path w="2000884" h="3867150">
                <a:moveTo>
                  <a:pt x="12214" y="3019806"/>
                </a:moveTo>
                <a:lnTo>
                  <a:pt x="12214" y="2715006"/>
                </a:lnTo>
                <a:lnTo>
                  <a:pt x="23" y="2715006"/>
                </a:lnTo>
                <a:lnTo>
                  <a:pt x="23" y="3019806"/>
                </a:lnTo>
                <a:lnTo>
                  <a:pt x="12214" y="3019806"/>
                </a:lnTo>
                <a:close/>
              </a:path>
              <a:path w="2000884" h="3867150">
                <a:moveTo>
                  <a:pt x="38135" y="3438906"/>
                </a:moveTo>
                <a:lnTo>
                  <a:pt x="38135" y="3134106"/>
                </a:lnTo>
                <a:lnTo>
                  <a:pt x="25181" y="3134106"/>
                </a:lnTo>
                <a:lnTo>
                  <a:pt x="25181" y="3438906"/>
                </a:lnTo>
                <a:lnTo>
                  <a:pt x="38135" y="3438906"/>
                </a:lnTo>
                <a:close/>
              </a:path>
              <a:path w="2000884" h="3867150">
                <a:moveTo>
                  <a:pt x="12214" y="3438906"/>
                </a:moveTo>
                <a:lnTo>
                  <a:pt x="12214" y="3134106"/>
                </a:lnTo>
                <a:lnTo>
                  <a:pt x="23" y="3134106"/>
                </a:lnTo>
                <a:lnTo>
                  <a:pt x="23" y="3438906"/>
                </a:lnTo>
                <a:lnTo>
                  <a:pt x="12214" y="3438906"/>
                </a:lnTo>
                <a:close/>
              </a:path>
              <a:path w="2000884" h="3867150">
                <a:moveTo>
                  <a:pt x="174533" y="3806952"/>
                </a:moveTo>
                <a:lnTo>
                  <a:pt x="173009" y="3805428"/>
                </a:lnTo>
                <a:lnTo>
                  <a:pt x="160002" y="3797345"/>
                </a:lnTo>
                <a:lnTo>
                  <a:pt x="147410" y="3788608"/>
                </a:lnTo>
                <a:lnTo>
                  <a:pt x="112323" y="3758784"/>
                </a:lnTo>
                <a:lnTo>
                  <a:pt x="81690" y="3724186"/>
                </a:lnTo>
                <a:lnTo>
                  <a:pt x="56052" y="3685649"/>
                </a:lnTo>
                <a:lnTo>
                  <a:pt x="35949" y="3644005"/>
                </a:lnTo>
                <a:lnTo>
                  <a:pt x="21922" y="3600087"/>
                </a:lnTo>
                <a:lnTo>
                  <a:pt x="14513" y="3554729"/>
                </a:lnTo>
                <a:lnTo>
                  <a:pt x="13738" y="3553968"/>
                </a:lnTo>
                <a:lnTo>
                  <a:pt x="1559" y="3554729"/>
                </a:lnTo>
                <a:lnTo>
                  <a:pt x="1559" y="3555491"/>
                </a:lnTo>
                <a:lnTo>
                  <a:pt x="9523" y="3602783"/>
                </a:lnTo>
                <a:lnTo>
                  <a:pt x="24118" y="3648414"/>
                </a:lnTo>
                <a:lnTo>
                  <a:pt x="44875" y="3691591"/>
                </a:lnTo>
                <a:lnTo>
                  <a:pt x="71327" y="3731521"/>
                </a:lnTo>
                <a:lnTo>
                  <a:pt x="103004" y="3767411"/>
                </a:lnTo>
                <a:lnTo>
                  <a:pt x="139438" y="3798468"/>
                </a:lnTo>
                <a:lnTo>
                  <a:pt x="166138" y="3816096"/>
                </a:lnTo>
                <a:lnTo>
                  <a:pt x="168437" y="3817620"/>
                </a:lnTo>
                <a:lnTo>
                  <a:pt x="174533" y="3806952"/>
                </a:lnTo>
                <a:close/>
              </a:path>
              <a:path w="2000884" h="3867150">
                <a:moveTo>
                  <a:pt x="187487" y="3784854"/>
                </a:moveTo>
                <a:lnTo>
                  <a:pt x="186712" y="3784091"/>
                </a:lnTo>
                <a:lnTo>
                  <a:pt x="174533" y="3776612"/>
                </a:lnTo>
                <a:lnTo>
                  <a:pt x="162816" y="3768565"/>
                </a:lnTo>
                <a:lnTo>
                  <a:pt x="130243" y="3741058"/>
                </a:lnTo>
                <a:lnTo>
                  <a:pt x="101954" y="3709153"/>
                </a:lnTo>
                <a:lnTo>
                  <a:pt x="78350" y="3673595"/>
                </a:lnTo>
                <a:lnTo>
                  <a:pt x="59831" y="3635128"/>
                </a:lnTo>
                <a:lnTo>
                  <a:pt x="46801" y="3594496"/>
                </a:lnTo>
                <a:lnTo>
                  <a:pt x="39659" y="3552444"/>
                </a:lnTo>
                <a:lnTo>
                  <a:pt x="39659" y="3551682"/>
                </a:lnTo>
                <a:lnTo>
                  <a:pt x="26692" y="3552444"/>
                </a:lnTo>
                <a:lnTo>
                  <a:pt x="26692" y="3553968"/>
                </a:lnTo>
                <a:lnTo>
                  <a:pt x="28654" y="3568742"/>
                </a:lnTo>
                <a:lnTo>
                  <a:pt x="38506" y="3612128"/>
                </a:lnTo>
                <a:lnTo>
                  <a:pt x="54068" y="3653590"/>
                </a:lnTo>
                <a:lnTo>
                  <a:pt x="75027" y="3692461"/>
                </a:lnTo>
                <a:lnTo>
                  <a:pt x="101070" y="3728074"/>
                </a:lnTo>
                <a:lnTo>
                  <a:pt x="131885" y="3759764"/>
                </a:lnTo>
                <a:lnTo>
                  <a:pt x="167159" y="3786862"/>
                </a:lnTo>
                <a:lnTo>
                  <a:pt x="179854" y="3794760"/>
                </a:lnTo>
                <a:lnTo>
                  <a:pt x="180616" y="3795522"/>
                </a:lnTo>
                <a:lnTo>
                  <a:pt x="187487" y="3784854"/>
                </a:lnTo>
                <a:close/>
              </a:path>
              <a:path w="2000884" h="3867150">
                <a:moveTo>
                  <a:pt x="588299" y="3841241"/>
                </a:moveTo>
                <a:lnTo>
                  <a:pt x="588299" y="3829050"/>
                </a:lnTo>
                <a:lnTo>
                  <a:pt x="345983" y="3829050"/>
                </a:lnTo>
                <a:lnTo>
                  <a:pt x="329219" y="3828216"/>
                </a:lnTo>
                <a:lnTo>
                  <a:pt x="314728" y="3827526"/>
                </a:lnTo>
                <a:lnTo>
                  <a:pt x="299488" y="3825240"/>
                </a:lnTo>
                <a:lnTo>
                  <a:pt x="287309" y="3822954"/>
                </a:lnTo>
                <a:lnTo>
                  <a:pt x="285023" y="3835908"/>
                </a:lnTo>
                <a:lnTo>
                  <a:pt x="297215" y="3837432"/>
                </a:lnTo>
                <a:lnTo>
                  <a:pt x="313204" y="3839718"/>
                </a:lnTo>
                <a:lnTo>
                  <a:pt x="329219" y="3841241"/>
                </a:lnTo>
                <a:lnTo>
                  <a:pt x="588299" y="3841241"/>
                </a:lnTo>
                <a:close/>
              </a:path>
              <a:path w="2000884" h="3867150">
                <a:moveTo>
                  <a:pt x="588299" y="3867150"/>
                </a:moveTo>
                <a:lnTo>
                  <a:pt x="588299" y="3854196"/>
                </a:lnTo>
                <a:lnTo>
                  <a:pt x="345221" y="3854162"/>
                </a:lnTo>
                <a:lnTo>
                  <a:pt x="327695" y="3853399"/>
                </a:lnTo>
                <a:lnTo>
                  <a:pt x="311680" y="3852672"/>
                </a:lnTo>
                <a:lnTo>
                  <a:pt x="294916" y="3850386"/>
                </a:lnTo>
                <a:lnTo>
                  <a:pt x="282737" y="3848100"/>
                </a:lnTo>
                <a:lnTo>
                  <a:pt x="280438" y="3860291"/>
                </a:lnTo>
                <a:lnTo>
                  <a:pt x="292630" y="3862578"/>
                </a:lnTo>
                <a:lnTo>
                  <a:pt x="310169" y="3864864"/>
                </a:lnTo>
                <a:lnTo>
                  <a:pt x="327695" y="3866388"/>
                </a:lnTo>
                <a:lnTo>
                  <a:pt x="345221" y="3867150"/>
                </a:lnTo>
                <a:lnTo>
                  <a:pt x="588299" y="3867150"/>
                </a:lnTo>
                <a:close/>
              </a:path>
              <a:path w="2000884" h="3867150">
                <a:moveTo>
                  <a:pt x="1007399" y="3841241"/>
                </a:moveTo>
                <a:lnTo>
                  <a:pt x="1007399" y="3829049"/>
                </a:lnTo>
                <a:lnTo>
                  <a:pt x="702599" y="3829049"/>
                </a:lnTo>
                <a:lnTo>
                  <a:pt x="702599" y="3841241"/>
                </a:lnTo>
                <a:lnTo>
                  <a:pt x="1007399" y="3841241"/>
                </a:lnTo>
                <a:close/>
              </a:path>
              <a:path w="2000884" h="3867150">
                <a:moveTo>
                  <a:pt x="1007399" y="3867150"/>
                </a:moveTo>
                <a:lnTo>
                  <a:pt x="1007399" y="3854196"/>
                </a:lnTo>
                <a:lnTo>
                  <a:pt x="702599" y="3854196"/>
                </a:lnTo>
                <a:lnTo>
                  <a:pt x="702599" y="3867150"/>
                </a:lnTo>
                <a:lnTo>
                  <a:pt x="1007399" y="3867150"/>
                </a:lnTo>
                <a:close/>
              </a:path>
              <a:path w="2000884" h="3867150">
                <a:moveTo>
                  <a:pt x="1426499" y="3841241"/>
                </a:moveTo>
                <a:lnTo>
                  <a:pt x="1426499" y="3829049"/>
                </a:lnTo>
                <a:lnTo>
                  <a:pt x="1121699" y="3829049"/>
                </a:lnTo>
                <a:lnTo>
                  <a:pt x="1121699" y="3841241"/>
                </a:lnTo>
                <a:lnTo>
                  <a:pt x="1426499" y="3841241"/>
                </a:lnTo>
                <a:close/>
              </a:path>
              <a:path w="2000884" h="3867150">
                <a:moveTo>
                  <a:pt x="1426499" y="3867150"/>
                </a:moveTo>
                <a:lnTo>
                  <a:pt x="1426499" y="3854196"/>
                </a:lnTo>
                <a:lnTo>
                  <a:pt x="1121699" y="3854196"/>
                </a:lnTo>
                <a:lnTo>
                  <a:pt x="1121699" y="3867150"/>
                </a:lnTo>
                <a:lnTo>
                  <a:pt x="1426499" y="3867150"/>
                </a:lnTo>
                <a:close/>
              </a:path>
              <a:path w="2000884" h="3867150">
                <a:moveTo>
                  <a:pt x="1831121" y="3787902"/>
                </a:moveTo>
                <a:lnTo>
                  <a:pt x="1824263" y="3777234"/>
                </a:lnTo>
                <a:lnTo>
                  <a:pt x="1812627" y="3785097"/>
                </a:lnTo>
                <a:lnTo>
                  <a:pt x="1800870" y="3791626"/>
                </a:lnTo>
                <a:lnTo>
                  <a:pt x="1765753" y="3807824"/>
                </a:lnTo>
                <a:lnTo>
                  <a:pt x="1717980" y="3822013"/>
                </a:lnTo>
                <a:lnTo>
                  <a:pt x="1680203" y="3827568"/>
                </a:lnTo>
                <a:lnTo>
                  <a:pt x="1653562" y="3829050"/>
                </a:lnTo>
                <a:lnTo>
                  <a:pt x="1540786" y="3829050"/>
                </a:lnTo>
                <a:lnTo>
                  <a:pt x="1540786" y="3841241"/>
                </a:lnTo>
                <a:lnTo>
                  <a:pt x="1662162" y="3841218"/>
                </a:lnTo>
                <a:lnTo>
                  <a:pt x="1700522" y="3838107"/>
                </a:lnTo>
                <a:lnTo>
                  <a:pt x="1738200" y="3830253"/>
                </a:lnTo>
                <a:lnTo>
                  <a:pt x="1774658" y="3817884"/>
                </a:lnTo>
                <a:lnTo>
                  <a:pt x="1809358" y="3801226"/>
                </a:lnTo>
                <a:lnTo>
                  <a:pt x="1820440" y="3794760"/>
                </a:lnTo>
                <a:lnTo>
                  <a:pt x="1831121" y="3787902"/>
                </a:lnTo>
                <a:close/>
              </a:path>
              <a:path w="2000884" h="3867150">
                <a:moveTo>
                  <a:pt x="1845586" y="3809238"/>
                </a:moveTo>
                <a:lnTo>
                  <a:pt x="1838741" y="3798570"/>
                </a:lnTo>
                <a:lnTo>
                  <a:pt x="1824983" y="3807126"/>
                </a:lnTo>
                <a:lnTo>
                  <a:pt x="1813932" y="3813443"/>
                </a:lnTo>
                <a:lnTo>
                  <a:pt x="1779127" y="3829811"/>
                </a:lnTo>
                <a:lnTo>
                  <a:pt x="1742120" y="3842230"/>
                </a:lnTo>
                <a:lnTo>
                  <a:pt x="1704559" y="3850275"/>
                </a:lnTo>
                <a:lnTo>
                  <a:pt x="1661847" y="3854053"/>
                </a:lnTo>
                <a:lnTo>
                  <a:pt x="1653562" y="3854196"/>
                </a:lnTo>
                <a:lnTo>
                  <a:pt x="1540786" y="3854196"/>
                </a:lnTo>
                <a:lnTo>
                  <a:pt x="1540786" y="3867150"/>
                </a:lnTo>
                <a:lnTo>
                  <a:pt x="1653562" y="3866897"/>
                </a:lnTo>
                <a:lnTo>
                  <a:pt x="1700522" y="3863365"/>
                </a:lnTo>
                <a:lnTo>
                  <a:pt x="1738200" y="3856139"/>
                </a:lnTo>
                <a:lnTo>
                  <a:pt x="1774979" y="3844933"/>
                </a:lnTo>
                <a:lnTo>
                  <a:pt x="1810262" y="3829536"/>
                </a:lnTo>
                <a:lnTo>
                  <a:pt x="1832645" y="3816858"/>
                </a:lnTo>
                <a:lnTo>
                  <a:pt x="1845586" y="3809238"/>
                </a:lnTo>
                <a:close/>
              </a:path>
              <a:path w="2000884" h="3867150">
                <a:moveTo>
                  <a:pt x="1974380" y="3532907"/>
                </a:moveTo>
                <a:lnTo>
                  <a:pt x="1974364" y="3423666"/>
                </a:lnTo>
                <a:lnTo>
                  <a:pt x="1962185" y="3423666"/>
                </a:lnTo>
                <a:lnTo>
                  <a:pt x="1962163" y="3522776"/>
                </a:lnTo>
                <a:lnTo>
                  <a:pt x="1961733" y="3535843"/>
                </a:lnTo>
                <a:lnTo>
                  <a:pt x="1957341" y="3574311"/>
                </a:lnTo>
                <a:lnTo>
                  <a:pt x="1948331" y="3611545"/>
                </a:lnTo>
                <a:lnTo>
                  <a:pt x="1934749" y="3647371"/>
                </a:lnTo>
                <a:lnTo>
                  <a:pt x="1916641" y="3681617"/>
                </a:lnTo>
                <a:lnTo>
                  <a:pt x="1901987" y="3703320"/>
                </a:lnTo>
                <a:lnTo>
                  <a:pt x="1911880" y="3710940"/>
                </a:lnTo>
                <a:lnTo>
                  <a:pt x="1938433" y="3669146"/>
                </a:lnTo>
                <a:lnTo>
                  <a:pt x="1954054" y="3633642"/>
                </a:lnTo>
                <a:lnTo>
                  <a:pt x="1965624" y="3596279"/>
                </a:lnTo>
                <a:lnTo>
                  <a:pt x="1972582" y="3558172"/>
                </a:lnTo>
                <a:lnTo>
                  <a:pt x="1973778" y="3545498"/>
                </a:lnTo>
                <a:lnTo>
                  <a:pt x="1974380" y="3532907"/>
                </a:lnTo>
                <a:close/>
              </a:path>
              <a:path w="2000884" h="3867150">
                <a:moveTo>
                  <a:pt x="2000285" y="3521202"/>
                </a:moveTo>
                <a:lnTo>
                  <a:pt x="2000285" y="3423666"/>
                </a:lnTo>
                <a:lnTo>
                  <a:pt x="1987318" y="3423666"/>
                </a:lnTo>
                <a:lnTo>
                  <a:pt x="1987283" y="3525268"/>
                </a:lnTo>
                <a:lnTo>
                  <a:pt x="1986848" y="3538137"/>
                </a:lnTo>
                <a:lnTo>
                  <a:pt x="1982599" y="3576559"/>
                </a:lnTo>
                <a:lnTo>
                  <a:pt x="1973987" y="3614270"/>
                </a:lnTo>
                <a:lnTo>
                  <a:pt x="1961074" y="3650715"/>
                </a:lnTo>
                <a:lnTo>
                  <a:pt x="1943924" y="3685336"/>
                </a:lnTo>
                <a:lnTo>
                  <a:pt x="1922561" y="3718560"/>
                </a:lnTo>
                <a:lnTo>
                  <a:pt x="1932467" y="3725418"/>
                </a:lnTo>
                <a:lnTo>
                  <a:pt x="1954343" y="3693384"/>
                </a:lnTo>
                <a:lnTo>
                  <a:pt x="1971607" y="3658868"/>
                </a:lnTo>
                <a:lnTo>
                  <a:pt x="1984677" y="3622782"/>
                </a:lnTo>
                <a:lnTo>
                  <a:pt x="1993718" y="3585431"/>
                </a:lnTo>
                <a:lnTo>
                  <a:pt x="1998897" y="3547122"/>
                </a:lnTo>
                <a:lnTo>
                  <a:pt x="1999793" y="3534192"/>
                </a:lnTo>
                <a:lnTo>
                  <a:pt x="2000285" y="3521202"/>
                </a:lnTo>
                <a:close/>
              </a:path>
              <a:path w="2000884" h="3867150">
                <a:moveTo>
                  <a:pt x="1974376" y="3309366"/>
                </a:moveTo>
                <a:lnTo>
                  <a:pt x="1974376" y="3004566"/>
                </a:lnTo>
                <a:lnTo>
                  <a:pt x="1962185" y="3004566"/>
                </a:lnTo>
                <a:lnTo>
                  <a:pt x="1962185" y="3309366"/>
                </a:lnTo>
                <a:lnTo>
                  <a:pt x="1974376" y="3309366"/>
                </a:lnTo>
                <a:close/>
              </a:path>
              <a:path w="2000884" h="3867150">
                <a:moveTo>
                  <a:pt x="2000272" y="3309366"/>
                </a:moveTo>
                <a:lnTo>
                  <a:pt x="2000272" y="3004566"/>
                </a:lnTo>
                <a:lnTo>
                  <a:pt x="1987318" y="3004566"/>
                </a:lnTo>
                <a:lnTo>
                  <a:pt x="1987318" y="3309366"/>
                </a:lnTo>
                <a:lnTo>
                  <a:pt x="2000272" y="3309366"/>
                </a:lnTo>
                <a:close/>
              </a:path>
              <a:path w="2000884" h="3867150">
                <a:moveTo>
                  <a:pt x="1974376" y="2890266"/>
                </a:moveTo>
                <a:lnTo>
                  <a:pt x="1974376" y="2585466"/>
                </a:lnTo>
                <a:lnTo>
                  <a:pt x="1962185" y="2585466"/>
                </a:lnTo>
                <a:lnTo>
                  <a:pt x="1962185" y="2890266"/>
                </a:lnTo>
                <a:lnTo>
                  <a:pt x="1974376" y="2890266"/>
                </a:lnTo>
                <a:close/>
              </a:path>
              <a:path w="2000884" h="3867150">
                <a:moveTo>
                  <a:pt x="2000272" y="2890266"/>
                </a:moveTo>
                <a:lnTo>
                  <a:pt x="2000272" y="2585466"/>
                </a:lnTo>
                <a:lnTo>
                  <a:pt x="1987318" y="2585466"/>
                </a:lnTo>
                <a:lnTo>
                  <a:pt x="1987318" y="2890266"/>
                </a:lnTo>
                <a:lnTo>
                  <a:pt x="2000272" y="2890266"/>
                </a:lnTo>
                <a:close/>
              </a:path>
              <a:path w="2000884" h="3867150">
                <a:moveTo>
                  <a:pt x="1974376" y="2471166"/>
                </a:moveTo>
                <a:lnTo>
                  <a:pt x="1974376" y="2166366"/>
                </a:lnTo>
                <a:lnTo>
                  <a:pt x="1962185" y="2166366"/>
                </a:lnTo>
                <a:lnTo>
                  <a:pt x="1962185" y="2471166"/>
                </a:lnTo>
                <a:lnTo>
                  <a:pt x="1974376" y="2471166"/>
                </a:lnTo>
                <a:close/>
              </a:path>
              <a:path w="2000884" h="3867150">
                <a:moveTo>
                  <a:pt x="2000272" y="2471166"/>
                </a:moveTo>
                <a:lnTo>
                  <a:pt x="2000272" y="2166366"/>
                </a:lnTo>
                <a:lnTo>
                  <a:pt x="1987318" y="2166366"/>
                </a:lnTo>
                <a:lnTo>
                  <a:pt x="1987318" y="2471166"/>
                </a:lnTo>
                <a:lnTo>
                  <a:pt x="2000272" y="2471166"/>
                </a:lnTo>
                <a:close/>
              </a:path>
              <a:path w="2000884" h="3867150">
                <a:moveTo>
                  <a:pt x="1974376" y="2052065"/>
                </a:moveTo>
                <a:lnTo>
                  <a:pt x="1974376" y="1747265"/>
                </a:lnTo>
                <a:lnTo>
                  <a:pt x="1962185" y="1747265"/>
                </a:lnTo>
                <a:lnTo>
                  <a:pt x="1962185" y="2052065"/>
                </a:lnTo>
                <a:lnTo>
                  <a:pt x="1974376" y="2052065"/>
                </a:lnTo>
                <a:close/>
              </a:path>
              <a:path w="2000884" h="3867150">
                <a:moveTo>
                  <a:pt x="2000272" y="2052065"/>
                </a:moveTo>
                <a:lnTo>
                  <a:pt x="2000272" y="1747265"/>
                </a:lnTo>
                <a:lnTo>
                  <a:pt x="1987318" y="1747265"/>
                </a:lnTo>
                <a:lnTo>
                  <a:pt x="1987318" y="2052065"/>
                </a:lnTo>
                <a:lnTo>
                  <a:pt x="2000272" y="2052065"/>
                </a:lnTo>
                <a:close/>
              </a:path>
              <a:path w="2000884" h="3867150">
                <a:moveTo>
                  <a:pt x="1974376" y="1632965"/>
                </a:moveTo>
                <a:lnTo>
                  <a:pt x="1974376" y="1328165"/>
                </a:lnTo>
                <a:lnTo>
                  <a:pt x="1962185" y="1328165"/>
                </a:lnTo>
                <a:lnTo>
                  <a:pt x="1962185" y="1632965"/>
                </a:lnTo>
                <a:lnTo>
                  <a:pt x="1974376" y="1632965"/>
                </a:lnTo>
                <a:close/>
              </a:path>
              <a:path w="2000884" h="3867150">
                <a:moveTo>
                  <a:pt x="2000272" y="1632965"/>
                </a:moveTo>
                <a:lnTo>
                  <a:pt x="2000272" y="1328165"/>
                </a:lnTo>
                <a:lnTo>
                  <a:pt x="1987318" y="1328165"/>
                </a:lnTo>
                <a:lnTo>
                  <a:pt x="1987318" y="1632965"/>
                </a:lnTo>
                <a:lnTo>
                  <a:pt x="2000272" y="1632965"/>
                </a:lnTo>
                <a:close/>
              </a:path>
              <a:path w="2000884" h="3867150">
                <a:moveTo>
                  <a:pt x="1974376" y="1213865"/>
                </a:moveTo>
                <a:lnTo>
                  <a:pt x="1974376" y="909065"/>
                </a:lnTo>
                <a:lnTo>
                  <a:pt x="1962185" y="909065"/>
                </a:lnTo>
                <a:lnTo>
                  <a:pt x="1962185" y="1213865"/>
                </a:lnTo>
                <a:lnTo>
                  <a:pt x="1974376" y="1213865"/>
                </a:lnTo>
                <a:close/>
              </a:path>
              <a:path w="2000884" h="3867150">
                <a:moveTo>
                  <a:pt x="2000272" y="1213865"/>
                </a:moveTo>
                <a:lnTo>
                  <a:pt x="2000272" y="909065"/>
                </a:lnTo>
                <a:lnTo>
                  <a:pt x="1987318" y="909065"/>
                </a:lnTo>
                <a:lnTo>
                  <a:pt x="1987318" y="1213865"/>
                </a:lnTo>
                <a:lnTo>
                  <a:pt x="2000272" y="1213865"/>
                </a:lnTo>
                <a:close/>
              </a:path>
              <a:path w="2000884" h="3867150">
                <a:moveTo>
                  <a:pt x="1974376" y="794765"/>
                </a:moveTo>
                <a:lnTo>
                  <a:pt x="1974376" y="489965"/>
                </a:lnTo>
                <a:lnTo>
                  <a:pt x="1962185" y="489965"/>
                </a:lnTo>
                <a:lnTo>
                  <a:pt x="1962185" y="794765"/>
                </a:lnTo>
                <a:lnTo>
                  <a:pt x="1974376" y="794765"/>
                </a:lnTo>
                <a:close/>
              </a:path>
              <a:path w="2000884" h="3867150">
                <a:moveTo>
                  <a:pt x="2000272" y="794765"/>
                </a:moveTo>
                <a:lnTo>
                  <a:pt x="2000272" y="489965"/>
                </a:lnTo>
                <a:lnTo>
                  <a:pt x="1987318" y="489965"/>
                </a:lnTo>
                <a:lnTo>
                  <a:pt x="1987318" y="794765"/>
                </a:lnTo>
                <a:lnTo>
                  <a:pt x="2000272" y="794765"/>
                </a:lnTo>
                <a:close/>
              </a:path>
              <a:path w="2000884" h="3867150">
                <a:moveTo>
                  <a:pt x="1974364" y="375666"/>
                </a:moveTo>
                <a:lnTo>
                  <a:pt x="1974364" y="345948"/>
                </a:lnTo>
                <a:lnTo>
                  <a:pt x="1974229" y="332537"/>
                </a:lnTo>
                <a:lnTo>
                  <a:pt x="1970248" y="292593"/>
                </a:lnTo>
                <a:lnTo>
                  <a:pt x="1961129" y="253524"/>
                </a:lnTo>
                <a:lnTo>
                  <a:pt x="1947158" y="215898"/>
                </a:lnTo>
                <a:lnTo>
                  <a:pt x="1928620" y="180284"/>
                </a:lnTo>
                <a:lnTo>
                  <a:pt x="1905804" y="147251"/>
                </a:lnTo>
                <a:lnTo>
                  <a:pt x="1878995" y="117367"/>
                </a:lnTo>
                <a:lnTo>
                  <a:pt x="1869221" y="108204"/>
                </a:lnTo>
                <a:lnTo>
                  <a:pt x="1867697" y="106680"/>
                </a:lnTo>
                <a:lnTo>
                  <a:pt x="1859315" y="116586"/>
                </a:lnTo>
                <a:lnTo>
                  <a:pt x="1867697" y="123936"/>
                </a:lnTo>
                <a:lnTo>
                  <a:pt x="1877007" y="133464"/>
                </a:lnTo>
                <a:lnTo>
                  <a:pt x="1902351" y="163823"/>
                </a:lnTo>
                <a:lnTo>
                  <a:pt x="1923333" y="196330"/>
                </a:lnTo>
                <a:lnTo>
                  <a:pt x="1939879" y="230890"/>
                </a:lnTo>
                <a:lnTo>
                  <a:pt x="1951917" y="267410"/>
                </a:lnTo>
                <a:lnTo>
                  <a:pt x="1959377" y="305794"/>
                </a:lnTo>
                <a:lnTo>
                  <a:pt x="1962185" y="345948"/>
                </a:lnTo>
                <a:lnTo>
                  <a:pt x="1962185" y="375666"/>
                </a:lnTo>
                <a:lnTo>
                  <a:pt x="1974364" y="375666"/>
                </a:lnTo>
                <a:close/>
              </a:path>
              <a:path w="2000884" h="3867150">
                <a:moveTo>
                  <a:pt x="2000285" y="375666"/>
                </a:moveTo>
                <a:lnTo>
                  <a:pt x="2000285" y="345948"/>
                </a:lnTo>
                <a:lnTo>
                  <a:pt x="1999971" y="331405"/>
                </a:lnTo>
                <a:lnTo>
                  <a:pt x="1995373" y="288272"/>
                </a:lnTo>
                <a:lnTo>
                  <a:pt x="1985467" y="246279"/>
                </a:lnTo>
                <a:lnTo>
                  <a:pt x="1970481" y="205935"/>
                </a:lnTo>
                <a:lnTo>
                  <a:pt x="1950641" y="167750"/>
                </a:lnTo>
                <a:lnTo>
                  <a:pt x="1926175" y="132235"/>
                </a:lnTo>
                <a:lnTo>
                  <a:pt x="1897297" y="99889"/>
                </a:lnTo>
                <a:lnTo>
                  <a:pt x="1886747" y="89916"/>
                </a:lnTo>
                <a:lnTo>
                  <a:pt x="1884461" y="87630"/>
                </a:lnTo>
                <a:lnTo>
                  <a:pt x="1876066" y="97536"/>
                </a:lnTo>
                <a:lnTo>
                  <a:pt x="1878365" y="99060"/>
                </a:lnTo>
                <a:lnTo>
                  <a:pt x="1888565" y="108866"/>
                </a:lnTo>
                <a:lnTo>
                  <a:pt x="1916375" y="140297"/>
                </a:lnTo>
                <a:lnTo>
                  <a:pt x="1939879" y="174509"/>
                </a:lnTo>
                <a:lnTo>
                  <a:pt x="1958845" y="211064"/>
                </a:lnTo>
                <a:lnTo>
                  <a:pt x="1973148" y="249709"/>
                </a:lnTo>
                <a:lnTo>
                  <a:pt x="1982593" y="290068"/>
                </a:lnTo>
                <a:lnTo>
                  <a:pt x="1987000" y="331794"/>
                </a:lnTo>
                <a:lnTo>
                  <a:pt x="1987318" y="345948"/>
                </a:lnTo>
                <a:lnTo>
                  <a:pt x="1987318" y="375666"/>
                </a:lnTo>
                <a:lnTo>
                  <a:pt x="2000285" y="375666"/>
                </a:lnTo>
                <a:close/>
              </a:path>
            </a:pathLst>
          </a:custGeom>
          <a:solidFill>
            <a:srgbClr val="FF0066"/>
          </a:solidFill>
        </p:spPr>
        <p:txBody>
          <a:bodyPr wrap="square" lIns="0" tIns="0" rIns="0" bIns="0" rtlCol="0"/>
          <a:lstStyle/>
          <a:p>
            <a:endParaRPr/>
          </a:p>
        </p:txBody>
      </p:sp>
      <p:sp>
        <p:nvSpPr>
          <p:cNvPr id="8" name="object 8"/>
          <p:cNvSpPr txBox="1"/>
          <p:nvPr/>
        </p:nvSpPr>
        <p:spPr>
          <a:xfrm>
            <a:off x="1093603" y="1363715"/>
            <a:ext cx="823594" cy="369332"/>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a:t>
            </a:r>
            <a:r>
              <a:rPr lang="en-US" altLang="zh-CN" sz="2400" b="1" dirty="0">
                <a:solidFill>
                  <a:srgbClr val="FF0000"/>
                </a:solidFill>
                <a:latin typeface="微软雅黑"/>
                <a:cs typeface="微软雅黑"/>
              </a:rPr>
              <a:t>4</a:t>
            </a:r>
            <a:endParaRPr sz="2400" dirty="0">
              <a:solidFill>
                <a:srgbClr val="FF0000"/>
              </a:solidFill>
              <a:latin typeface="微软雅黑"/>
              <a:cs typeface="微软雅黑"/>
            </a:endParaRPr>
          </a:p>
        </p:txBody>
      </p:sp>
      <p:sp>
        <p:nvSpPr>
          <p:cNvPr id="10" name="标题 6">
            <a:extLst>
              <a:ext uri="{FF2B5EF4-FFF2-40B4-BE49-F238E27FC236}">
                <a16:creationId xmlns:a16="http://schemas.microsoft.com/office/drawing/2014/main" id="{E4514D0A-AA17-4D08-B572-780CD8216AF1}"/>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51617" y="2439923"/>
            <a:ext cx="3067050" cy="4767580"/>
          </a:xfrm>
          <a:custGeom>
            <a:avLst/>
            <a:gdLst/>
            <a:ahLst/>
            <a:cxnLst/>
            <a:rect l="l" t="t" r="r" b="b"/>
            <a:pathLst>
              <a:path w="3067050" h="4767580">
                <a:moveTo>
                  <a:pt x="3067050" y="2390394"/>
                </a:moveTo>
                <a:lnTo>
                  <a:pt x="3061966" y="2194294"/>
                </a:lnTo>
                <a:lnTo>
                  <a:pt x="3046978" y="2002570"/>
                </a:lnTo>
                <a:lnTo>
                  <a:pt x="3022481" y="1815835"/>
                </a:lnTo>
                <a:lnTo>
                  <a:pt x="2988868" y="1634703"/>
                </a:lnTo>
                <a:lnTo>
                  <a:pt x="2946534" y="1459789"/>
                </a:lnTo>
                <a:lnTo>
                  <a:pt x="2895874" y="1291708"/>
                </a:lnTo>
                <a:lnTo>
                  <a:pt x="2837281" y="1131073"/>
                </a:lnTo>
                <a:lnTo>
                  <a:pt x="2771150" y="978499"/>
                </a:lnTo>
                <a:lnTo>
                  <a:pt x="2697875" y="834600"/>
                </a:lnTo>
                <a:lnTo>
                  <a:pt x="2617850" y="699992"/>
                </a:lnTo>
                <a:lnTo>
                  <a:pt x="2531471" y="575287"/>
                </a:lnTo>
                <a:lnTo>
                  <a:pt x="2439131" y="461101"/>
                </a:lnTo>
                <a:lnTo>
                  <a:pt x="2341224" y="358048"/>
                </a:lnTo>
                <a:lnTo>
                  <a:pt x="2238146" y="266741"/>
                </a:lnTo>
                <a:lnTo>
                  <a:pt x="2130290" y="187797"/>
                </a:lnTo>
                <a:lnTo>
                  <a:pt x="2018050" y="121828"/>
                </a:lnTo>
                <a:lnTo>
                  <a:pt x="1901821" y="69450"/>
                </a:lnTo>
                <a:lnTo>
                  <a:pt x="1781997" y="31276"/>
                </a:lnTo>
                <a:lnTo>
                  <a:pt x="1658974" y="7921"/>
                </a:lnTo>
                <a:lnTo>
                  <a:pt x="1533143" y="0"/>
                </a:lnTo>
                <a:lnTo>
                  <a:pt x="1407422" y="7921"/>
                </a:lnTo>
                <a:lnTo>
                  <a:pt x="1284496" y="31276"/>
                </a:lnTo>
                <a:lnTo>
                  <a:pt x="1164760" y="69450"/>
                </a:lnTo>
                <a:lnTo>
                  <a:pt x="1048609" y="121828"/>
                </a:lnTo>
                <a:lnTo>
                  <a:pt x="936438" y="187797"/>
                </a:lnTo>
                <a:lnTo>
                  <a:pt x="828642" y="266741"/>
                </a:lnTo>
                <a:lnTo>
                  <a:pt x="725615" y="358048"/>
                </a:lnTo>
                <a:lnTo>
                  <a:pt x="627753" y="461101"/>
                </a:lnTo>
                <a:lnTo>
                  <a:pt x="535451" y="575287"/>
                </a:lnTo>
                <a:lnTo>
                  <a:pt x="449103" y="699992"/>
                </a:lnTo>
                <a:lnTo>
                  <a:pt x="369105" y="834600"/>
                </a:lnTo>
                <a:lnTo>
                  <a:pt x="295851" y="978499"/>
                </a:lnTo>
                <a:lnTo>
                  <a:pt x="229736" y="1131073"/>
                </a:lnTo>
                <a:lnTo>
                  <a:pt x="171155" y="1291708"/>
                </a:lnTo>
                <a:lnTo>
                  <a:pt x="120503" y="1459789"/>
                </a:lnTo>
                <a:lnTo>
                  <a:pt x="78175" y="1634703"/>
                </a:lnTo>
                <a:lnTo>
                  <a:pt x="44565" y="1815835"/>
                </a:lnTo>
                <a:lnTo>
                  <a:pt x="20070" y="2002570"/>
                </a:lnTo>
                <a:lnTo>
                  <a:pt x="5083" y="2194294"/>
                </a:lnTo>
                <a:lnTo>
                  <a:pt x="0" y="2390394"/>
                </a:lnTo>
                <a:lnTo>
                  <a:pt x="5083" y="2586498"/>
                </a:lnTo>
                <a:lnTo>
                  <a:pt x="20070" y="2778239"/>
                </a:lnTo>
                <a:lnTo>
                  <a:pt x="44565" y="2964999"/>
                </a:lnTo>
                <a:lnTo>
                  <a:pt x="78175" y="3146163"/>
                </a:lnTo>
                <a:lnTo>
                  <a:pt x="120503" y="3321117"/>
                </a:lnTo>
                <a:lnTo>
                  <a:pt x="171155" y="3489244"/>
                </a:lnTo>
                <a:lnTo>
                  <a:pt x="229736" y="3649929"/>
                </a:lnTo>
                <a:lnTo>
                  <a:pt x="295851" y="3802556"/>
                </a:lnTo>
                <a:lnTo>
                  <a:pt x="369105" y="3946511"/>
                </a:lnTo>
                <a:lnTo>
                  <a:pt x="449103" y="4081176"/>
                </a:lnTo>
                <a:lnTo>
                  <a:pt x="535451" y="4205938"/>
                </a:lnTo>
                <a:lnTo>
                  <a:pt x="627753" y="4320180"/>
                </a:lnTo>
                <a:lnTo>
                  <a:pt x="725615" y="4423287"/>
                </a:lnTo>
                <a:lnTo>
                  <a:pt x="828642" y="4514643"/>
                </a:lnTo>
                <a:lnTo>
                  <a:pt x="936438" y="4593633"/>
                </a:lnTo>
                <a:lnTo>
                  <a:pt x="1048609" y="4659642"/>
                </a:lnTo>
                <a:lnTo>
                  <a:pt x="1164760" y="4712053"/>
                </a:lnTo>
                <a:lnTo>
                  <a:pt x="1284496" y="4750252"/>
                </a:lnTo>
                <a:lnTo>
                  <a:pt x="1372965" y="4767072"/>
                </a:lnTo>
                <a:lnTo>
                  <a:pt x="1693458" y="4767072"/>
                </a:lnTo>
                <a:lnTo>
                  <a:pt x="1781997" y="4750252"/>
                </a:lnTo>
                <a:lnTo>
                  <a:pt x="1901821" y="4712053"/>
                </a:lnTo>
                <a:lnTo>
                  <a:pt x="2018050" y="4659642"/>
                </a:lnTo>
                <a:lnTo>
                  <a:pt x="2130290" y="4593633"/>
                </a:lnTo>
                <a:lnTo>
                  <a:pt x="2238146" y="4514643"/>
                </a:lnTo>
                <a:lnTo>
                  <a:pt x="2341224" y="4423287"/>
                </a:lnTo>
                <a:lnTo>
                  <a:pt x="2439131" y="4320180"/>
                </a:lnTo>
                <a:lnTo>
                  <a:pt x="2531471" y="4205938"/>
                </a:lnTo>
                <a:lnTo>
                  <a:pt x="2617851" y="4081176"/>
                </a:lnTo>
                <a:lnTo>
                  <a:pt x="2697875" y="3946511"/>
                </a:lnTo>
                <a:lnTo>
                  <a:pt x="2771150" y="3802556"/>
                </a:lnTo>
                <a:lnTo>
                  <a:pt x="2837281" y="3649929"/>
                </a:lnTo>
                <a:lnTo>
                  <a:pt x="2895874" y="3489244"/>
                </a:lnTo>
                <a:lnTo>
                  <a:pt x="2946534" y="3321117"/>
                </a:lnTo>
                <a:lnTo>
                  <a:pt x="2988868" y="3146163"/>
                </a:lnTo>
                <a:lnTo>
                  <a:pt x="3022481" y="2964999"/>
                </a:lnTo>
                <a:lnTo>
                  <a:pt x="3046978" y="2778239"/>
                </a:lnTo>
                <a:lnTo>
                  <a:pt x="3061966" y="2586498"/>
                </a:lnTo>
                <a:lnTo>
                  <a:pt x="3067050" y="2390394"/>
                </a:lnTo>
                <a:close/>
              </a:path>
            </a:pathLst>
          </a:custGeom>
          <a:solidFill>
            <a:srgbClr val="CCCCFF"/>
          </a:solidFill>
        </p:spPr>
        <p:txBody>
          <a:bodyPr wrap="square" lIns="0" tIns="0" rIns="0" bIns="0" rtlCol="0"/>
          <a:lstStyle/>
          <a:p>
            <a:endParaRPr/>
          </a:p>
        </p:txBody>
      </p:sp>
      <p:sp>
        <p:nvSpPr>
          <p:cNvPr id="4" name="object 4"/>
          <p:cNvSpPr/>
          <p:nvPr/>
        </p:nvSpPr>
        <p:spPr>
          <a:xfrm>
            <a:off x="6611746" y="2290572"/>
            <a:ext cx="0" cy="247650"/>
          </a:xfrm>
          <a:custGeom>
            <a:avLst/>
            <a:gdLst/>
            <a:ahLst/>
            <a:cxnLst/>
            <a:rect l="l" t="t" r="r" b="b"/>
            <a:pathLst>
              <a:path h="247650">
                <a:moveTo>
                  <a:pt x="0" y="0"/>
                </a:moveTo>
                <a:lnTo>
                  <a:pt x="0" y="247650"/>
                </a:lnTo>
              </a:path>
            </a:pathLst>
          </a:custGeom>
          <a:ln w="9525">
            <a:solidFill>
              <a:srgbClr val="000000"/>
            </a:solidFill>
          </a:ln>
        </p:spPr>
        <p:txBody>
          <a:bodyPr wrap="square" lIns="0" tIns="0" rIns="0" bIns="0" rtlCol="0"/>
          <a:lstStyle/>
          <a:p>
            <a:endParaRPr/>
          </a:p>
        </p:txBody>
      </p:sp>
      <p:sp>
        <p:nvSpPr>
          <p:cNvPr id="5" name="object 5"/>
          <p:cNvSpPr/>
          <p:nvPr/>
        </p:nvSpPr>
        <p:spPr>
          <a:xfrm>
            <a:off x="5862701" y="2514600"/>
            <a:ext cx="0" cy="83820"/>
          </a:xfrm>
          <a:custGeom>
            <a:avLst/>
            <a:gdLst/>
            <a:ahLst/>
            <a:cxnLst/>
            <a:rect l="l" t="t" r="r" b="b"/>
            <a:pathLst>
              <a:path h="83819">
                <a:moveTo>
                  <a:pt x="0" y="0"/>
                </a:moveTo>
                <a:lnTo>
                  <a:pt x="0" y="83820"/>
                </a:lnTo>
              </a:path>
            </a:pathLst>
          </a:custGeom>
          <a:ln w="9525">
            <a:solidFill>
              <a:srgbClr val="000000"/>
            </a:solidFill>
          </a:ln>
        </p:spPr>
        <p:txBody>
          <a:bodyPr wrap="square" lIns="0" tIns="0" rIns="0" bIns="0" rtlCol="0"/>
          <a:lstStyle/>
          <a:p>
            <a:endParaRPr/>
          </a:p>
        </p:txBody>
      </p:sp>
      <p:sp>
        <p:nvSpPr>
          <p:cNvPr id="6" name="object 6"/>
          <p:cNvSpPr/>
          <p:nvPr/>
        </p:nvSpPr>
        <p:spPr>
          <a:xfrm>
            <a:off x="5821596" y="2595372"/>
            <a:ext cx="74930" cy="106045"/>
          </a:xfrm>
          <a:custGeom>
            <a:avLst/>
            <a:gdLst/>
            <a:ahLst/>
            <a:cxnLst/>
            <a:rect l="l" t="t" r="r" b="b"/>
            <a:pathLst>
              <a:path w="74929" h="106044">
                <a:moveTo>
                  <a:pt x="74567" y="56755"/>
                </a:moveTo>
                <a:lnTo>
                  <a:pt x="61121" y="12492"/>
                </a:lnTo>
                <a:lnTo>
                  <a:pt x="37307" y="0"/>
                </a:lnTo>
                <a:lnTo>
                  <a:pt x="25799" y="2566"/>
                </a:lnTo>
                <a:lnTo>
                  <a:pt x="15737" y="9744"/>
                </a:lnTo>
                <a:lnTo>
                  <a:pt x="7699" y="20754"/>
                </a:ln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close/>
              </a:path>
            </a:pathLst>
          </a:custGeom>
          <a:solidFill>
            <a:srgbClr val="00CC99"/>
          </a:solidFill>
        </p:spPr>
        <p:txBody>
          <a:bodyPr wrap="square" lIns="0" tIns="0" rIns="0" bIns="0" rtlCol="0"/>
          <a:lstStyle/>
          <a:p>
            <a:endParaRPr/>
          </a:p>
        </p:txBody>
      </p:sp>
      <p:sp>
        <p:nvSpPr>
          <p:cNvPr id="7" name="object 7"/>
          <p:cNvSpPr/>
          <p:nvPr/>
        </p:nvSpPr>
        <p:spPr>
          <a:xfrm>
            <a:off x="5821596" y="2595372"/>
            <a:ext cx="74930" cy="106045"/>
          </a:xfrm>
          <a:custGeom>
            <a:avLst/>
            <a:gdLst/>
            <a:ahLst/>
            <a:cxnLst/>
            <a:rect l="l" t="t" r="r" b="b"/>
            <a:pathLst>
              <a:path w="74929" h="106044">
                <a:moveTo>
                  <a:pt x="37307" y="0"/>
                </a:move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lnTo>
                  <a:pt x="72932" y="39273"/>
                </a:lnTo>
                <a:lnTo>
                  <a:pt x="51965" y="4298"/>
                </a:lnTo>
                <a:lnTo>
                  <a:pt x="37307" y="0"/>
                </a:lnTo>
                <a:close/>
              </a:path>
            </a:pathLst>
          </a:custGeom>
          <a:ln w="9525">
            <a:solidFill>
              <a:srgbClr val="000000"/>
            </a:solidFill>
          </a:ln>
        </p:spPr>
        <p:txBody>
          <a:bodyPr wrap="square" lIns="0" tIns="0" rIns="0" bIns="0" rtlCol="0"/>
          <a:lstStyle/>
          <a:p>
            <a:endParaRPr/>
          </a:p>
        </p:txBody>
      </p:sp>
      <p:sp>
        <p:nvSpPr>
          <p:cNvPr id="8" name="object 8"/>
          <p:cNvSpPr/>
          <p:nvPr/>
        </p:nvSpPr>
        <p:spPr>
          <a:xfrm>
            <a:off x="5861189" y="2514600"/>
            <a:ext cx="750570" cy="0"/>
          </a:xfrm>
          <a:custGeom>
            <a:avLst/>
            <a:gdLst/>
            <a:ahLst/>
            <a:cxnLst/>
            <a:rect l="l" t="t" r="r" b="b"/>
            <a:pathLst>
              <a:path w="750570">
                <a:moveTo>
                  <a:pt x="0" y="0"/>
                </a:moveTo>
                <a:lnTo>
                  <a:pt x="750570" y="0"/>
                </a:lnTo>
              </a:path>
            </a:pathLst>
          </a:custGeom>
          <a:ln w="9525">
            <a:solidFill>
              <a:srgbClr val="000000"/>
            </a:solidFill>
          </a:ln>
        </p:spPr>
        <p:txBody>
          <a:bodyPr wrap="square" lIns="0" tIns="0" rIns="0" bIns="0" rtlCol="0"/>
          <a:lstStyle/>
          <a:p>
            <a:endParaRPr/>
          </a:p>
        </p:txBody>
      </p:sp>
      <p:sp>
        <p:nvSpPr>
          <p:cNvPr id="9" name="object 9"/>
          <p:cNvSpPr/>
          <p:nvPr/>
        </p:nvSpPr>
        <p:spPr>
          <a:xfrm>
            <a:off x="6911987" y="2290572"/>
            <a:ext cx="0" cy="353695"/>
          </a:xfrm>
          <a:custGeom>
            <a:avLst/>
            <a:gdLst/>
            <a:ahLst/>
            <a:cxnLst/>
            <a:rect l="l" t="t" r="r" b="b"/>
            <a:pathLst>
              <a:path h="353694">
                <a:moveTo>
                  <a:pt x="0" y="0"/>
                </a:moveTo>
                <a:lnTo>
                  <a:pt x="0" y="353568"/>
                </a:lnTo>
              </a:path>
            </a:pathLst>
          </a:custGeom>
          <a:ln w="9525">
            <a:solidFill>
              <a:srgbClr val="000000"/>
            </a:solidFill>
          </a:ln>
        </p:spPr>
        <p:txBody>
          <a:bodyPr wrap="square" lIns="0" tIns="0" rIns="0" bIns="0" rtlCol="0"/>
          <a:lstStyle/>
          <a:p>
            <a:endParaRPr/>
          </a:p>
        </p:txBody>
      </p:sp>
      <p:sp>
        <p:nvSpPr>
          <p:cNvPr id="10" name="object 10"/>
          <p:cNvSpPr/>
          <p:nvPr/>
        </p:nvSpPr>
        <p:spPr>
          <a:xfrm>
            <a:off x="6873932" y="2631948"/>
            <a:ext cx="74930" cy="107314"/>
          </a:xfrm>
          <a:custGeom>
            <a:avLst/>
            <a:gdLst/>
            <a:ahLst/>
            <a:cxnLst/>
            <a:rect l="l" t="t" r="r" b="b"/>
            <a:pathLst>
              <a:path w="74929" h="107314">
                <a:moveTo>
                  <a:pt x="74441" y="59344"/>
                </a:moveTo>
                <a:lnTo>
                  <a:pt x="61860" y="13978"/>
                </a:lnTo>
                <a:lnTo>
                  <a:pt x="37280" y="0"/>
                </a:lnTo>
                <a:lnTo>
                  <a:pt x="25875" y="2593"/>
                </a:lnTo>
                <a:lnTo>
                  <a:pt x="15884" y="9822"/>
                </a:lnTo>
                <a:lnTo>
                  <a:pt x="7868" y="20864"/>
                </a:lnTo>
                <a:lnTo>
                  <a:pt x="2386" y="34895"/>
                </a:lnTo>
                <a:lnTo>
                  <a:pt x="0" y="51089"/>
                </a:lnTo>
                <a:lnTo>
                  <a:pt x="1660" y="68468"/>
                </a:lnTo>
                <a:lnTo>
                  <a:pt x="6363" y="83343"/>
                </a:lnTo>
                <a:lnTo>
                  <a:pt x="13591" y="95138"/>
                </a:lnTo>
                <a:lnTo>
                  <a:pt x="22827" y="103276"/>
                </a:lnTo>
                <a:lnTo>
                  <a:pt x="33555" y="107180"/>
                </a:lnTo>
                <a:lnTo>
                  <a:pt x="46405" y="104911"/>
                </a:lnTo>
                <a:lnTo>
                  <a:pt x="57287" y="98283"/>
                </a:lnTo>
                <a:lnTo>
                  <a:pt x="65832" y="88006"/>
                </a:lnTo>
                <a:lnTo>
                  <a:pt x="71673" y="74789"/>
                </a:lnTo>
                <a:lnTo>
                  <a:pt x="74441" y="59344"/>
                </a:lnTo>
                <a:close/>
              </a:path>
            </a:pathLst>
          </a:custGeom>
          <a:solidFill>
            <a:srgbClr val="00CC99"/>
          </a:solidFill>
        </p:spPr>
        <p:txBody>
          <a:bodyPr wrap="square" lIns="0" tIns="0" rIns="0" bIns="0" rtlCol="0"/>
          <a:lstStyle/>
          <a:p>
            <a:endParaRPr/>
          </a:p>
        </p:txBody>
      </p:sp>
      <p:sp>
        <p:nvSpPr>
          <p:cNvPr id="11" name="object 11"/>
          <p:cNvSpPr/>
          <p:nvPr/>
        </p:nvSpPr>
        <p:spPr>
          <a:xfrm>
            <a:off x="6873932" y="2631948"/>
            <a:ext cx="74930" cy="107314"/>
          </a:xfrm>
          <a:custGeom>
            <a:avLst/>
            <a:gdLst/>
            <a:ahLst/>
            <a:cxnLst/>
            <a:rect l="l" t="t" r="r" b="b"/>
            <a:pathLst>
              <a:path w="74929" h="107314">
                <a:moveTo>
                  <a:pt x="37280" y="0"/>
                </a:moveTo>
                <a:lnTo>
                  <a:pt x="2386" y="34895"/>
                </a:lnTo>
                <a:lnTo>
                  <a:pt x="0" y="51089"/>
                </a:lnTo>
                <a:lnTo>
                  <a:pt x="1660" y="68468"/>
                </a:lnTo>
                <a:lnTo>
                  <a:pt x="6363" y="83343"/>
                </a:lnTo>
                <a:lnTo>
                  <a:pt x="13591" y="95138"/>
                </a:lnTo>
                <a:lnTo>
                  <a:pt x="22827" y="103276"/>
                </a:lnTo>
                <a:lnTo>
                  <a:pt x="33555" y="107180"/>
                </a:lnTo>
                <a:lnTo>
                  <a:pt x="46405" y="104911"/>
                </a:lnTo>
                <a:lnTo>
                  <a:pt x="57287" y="98283"/>
                </a:lnTo>
                <a:lnTo>
                  <a:pt x="65832" y="88006"/>
                </a:lnTo>
                <a:lnTo>
                  <a:pt x="71673" y="74789"/>
                </a:lnTo>
                <a:lnTo>
                  <a:pt x="74441" y="59344"/>
                </a:lnTo>
                <a:lnTo>
                  <a:pt x="72952" y="41492"/>
                </a:lnTo>
                <a:lnTo>
                  <a:pt x="53191" y="5298"/>
                </a:lnTo>
                <a:lnTo>
                  <a:pt x="37280" y="0"/>
                </a:lnTo>
                <a:close/>
              </a:path>
            </a:pathLst>
          </a:custGeom>
          <a:ln w="9524">
            <a:solidFill>
              <a:srgbClr val="000000"/>
            </a:solidFill>
          </a:ln>
        </p:spPr>
        <p:txBody>
          <a:bodyPr wrap="square" lIns="0" tIns="0" rIns="0" bIns="0" rtlCol="0"/>
          <a:lstStyle/>
          <a:p>
            <a:endParaRPr/>
          </a:p>
        </p:txBody>
      </p:sp>
      <p:sp>
        <p:nvSpPr>
          <p:cNvPr id="12" name="object 12"/>
          <p:cNvSpPr/>
          <p:nvPr/>
        </p:nvSpPr>
        <p:spPr>
          <a:xfrm>
            <a:off x="7628255" y="2966466"/>
            <a:ext cx="935355" cy="722630"/>
          </a:xfrm>
          <a:custGeom>
            <a:avLst/>
            <a:gdLst/>
            <a:ahLst/>
            <a:cxnLst/>
            <a:rect l="l" t="t" r="r" b="b"/>
            <a:pathLst>
              <a:path w="935354" h="722629">
                <a:moveTo>
                  <a:pt x="934974" y="120395"/>
                </a:moveTo>
                <a:lnTo>
                  <a:pt x="927316" y="78193"/>
                </a:lnTo>
                <a:lnTo>
                  <a:pt x="906222" y="42471"/>
                </a:lnTo>
                <a:lnTo>
                  <a:pt x="874509" y="16047"/>
                </a:lnTo>
                <a:lnTo>
                  <a:pt x="834995" y="1738"/>
                </a:lnTo>
                <a:lnTo>
                  <a:pt x="120396" y="0"/>
                </a:lnTo>
                <a:lnTo>
                  <a:pt x="105636" y="885"/>
                </a:lnTo>
                <a:lnTo>
                  <a:pt x="65091" y="13334"/>
                </a:lnTo>
                <a:lnTo>
                  <a:pt x="32218" y="38281"/>
                </a:lnTo>
                <a:lnTo>
                  <a:pt x="9682" y="72908"/>
                </a:lnTo>
                <a:lnTo>
                  <a:pt x="146" y="114396"/>
                </a:lnTo>
                <a:lnTo>
                  <a:pt x="0" y="601980"/>
                </a:lnTo>
                <a:lnTo>
                  <a:pt x="873" y="616739"/>
                </a:lnTo>
                <a:lnTo>
                  <a:pt x="13192" y="657284"/>
                </a:lnTo>
                <a:lnTo>
                  <a:pt x="37983" y="690157"/>
                </a:lnTo>
                <a:lnTo>
                  <a:pt x="72584" y="712693"/>
                </a:lnTo>
                <a:lnTo>
                  <a:pt x="114331" y="722229"/>
                </a:lnTo>
                <a:lnTo>
                  <a:pt x="814578" y="722376"/>
                </a:lnTo>
                <a:lnTo>
                  <a:pt x="829191" y="721502"/>
                </a:lnTo>
                <a:lnTo>
                  <a:pt x="869546" y="709183"/>
                </a:lnTo>
                <a:lnTo>
                  <a:pt x="902482" y="684392"/>
                </a:lnTo>
                <a:lnTo>
                  <a:pt x="925181" y="649791"/>
                </a:lnTo>
                <a:lnTo>
                  <a:pt x="934825" y="608044"/>
                </a:lnTo>
                <a:lnTo>
                  <a:pt x="934974" y="120395"/>
                </a:lnTo>
                <a:close/>
              </a:path>
            </a:pathLst>
          </a:custGeom>
          <a:solidFill>
            <a:srgbClr val="FFFFFF"/>
          </a:solidFill>
        </p:spPr>
        <p:txBody>
          <a:bodyPr wrap="square" lIns="0" tIns="0" rIns="0" bIns="0" rtlCol="0"/>
          <a:lstStyle/>
          <a:p>
            <a:endParaRPr/>
          </a:p>
        </p:txBody>
      </p:sp>
      <p:sp>
        <p:nvSpPr>
          <p:cNvPr id="13" name="object 13"/>
          <p:cNvSpPr/>
          <p:nvPr/>
        </p:nvSpPr>
        <p:spPr>
          <a:xfrm>
            <a:off x="7628255" y="2966466"/>
            <a:ext cx="935355" cy="722630"/>
          </a:xfrm>
          <a:custGeom>
            <a:avLst/>
            <a:gdLst/>
            <a:ahLst/>
            <a:cxnLst/>
            <a:rect l="l" t="t" r="r" b="b"/>
            <a:pathLst>
              <a:path w="935354" h="722629">
                <a:moveTo>
                  <a:pt x="120396" y="0"/>
                </a:moveTo>
                <a:lnTo>
                  <a:pt x="77885" y="7657"/>
                </a:lnTo>
                <a:lnTo>
                  <a:pt x="42159" y="28751"/>
                </a:lnTo>
                <a:lnTo>
                  <a:pt x="15881" y="60464"/>
                </a:lnTo>
                <a:lnTo>
                  <a:pt x="1716" y="99978"/>
                </a:lnTo>
                <a:lnTo>
                  <a:pt x="0" y="601980"/>
                </a:lnTo>
                <a:lnTo>
                  <a:pt x="873" y="616739"/>
                </a:lnTo>
                <a:lnTo>
                  <a:pt x="13192" y="657284"/>
                </a:lnTo>
                <a:lnTo>
                  <a:pt x="37983" y="690157"/>
                </a:lnTo>
                <a:lnTo>
                  <a:pt x="72584" y="712693"/>
                </a:lnTo>
                <a:lnTo>
                  <a:pt x="114331" y="722229"/>
                </a:lnTo>
                <a:lnTo>
                  <a:pt x="814578" y="722376"/>
                </a:lnTo>
                <a:lnTo>
                  <a:pt x="829191" y="721502"/>
                </a:lnTo>
                <a:lnTo>
                  <a:pt x="869546" y="709183"/>
                </a:lnTo>
                <a:lnTo>
                  <a:pt x="902482" y="684392"/>
                </a:lnTo>
                <a:lnTo>
                  <a:pt x="925181" y="649791"/>
                </a:lnTo>
                <a:lnTo>
                  <a:pt x="934825" y="608044"/>
                </a:lnTo>
                <a:lnTo>
                  <a:pt x="934974" y="120395"/>
                </a:lnTo>
                <a:lnTo>
                  <a:pt x="934088" y="105782"/>
                </a:lnTo>
                <a:lnTo>
                  <a:pt x="921639" y="65427"/>
                </a:lnTo>
                <a:lnTo>
                  <a:pt x="896692" y="32491"/>
                </a:lnTo>
                <a:lnTo>
                  <a:pt x="862065" y="9792"/>
                </a:lnTo>
                <a:lnTo>
                  <a:pt x="820577" y="148"/>
                </a:lnTo>
                <a:lnTo>
                  <a:pt x="120396" y="0"/>
                </a:lnTo>
                <a:close/>
              </a:path>
            </a:pathLst>
          </a:custGeom>
          <a:ln w="9525">
            <a:solidFill>
              <a:srgbClr val="000000"/>
            </a:solidFill>
          </a:ln>
        </p:spPr>
        <p:txBody>
          <a:bodyPr wrap="square" lIns="0" tIns="0" rIns="0" bIns="0" rtlCol="0"/>
          <a:lstStyle/>
          <a:p>
            <a:endParaRPr/>
          </a:p>
        </p:txBody>
      </p:sp>
      <p:sp>
        <p:nvSpPr>
          <p:cNvPr id="14" name="object 14"/>
          <p:cNvSpPr txBox="1"/>
          <p:nvPr/>
        </p:nvSpPr>
        <p:spPr>
          <a:xfrm>
            <a:off x="7661281" y="2775553"/>
            <a:ext cx="930275" cy="586740"/>
          </a:xfrm>
          <a:prstGeom prst="rect">
            <a:avLst/>
          </a:prstGeom>
        </p:spPr>
        <p:txBody>
          <a:bodyPr vert="horz" wrap="square" lIns="0" tIns="0" rIns="0" bIns="0" rtlCol="0">
            <a:spAutoFit/>
          </a:bodyPr>
          <a:lstStyle/>
          <a:p>
            <a:pPr marL="12700" marR="5080" indent="59690">
              <a:lnSpc>
                <a:spcPct val="109400"/>
              </a:lnSpc>
            </a:pPr>
            <a:r>
              <a:rPr sz="1200" dirty="0" err="1">
                <a:latin typeface="宋体"/>
                <a:cs typeface="宋体"/>
              </a:rPr>
              <a:t>货款回收</a:t>
            </a:r>
            <a:r>
              <a:rPr sz="1200" dirty="0">
                <a:latin typeface="宋体"/>
                <a:cs typeface="宋体"/>
              </a:rPr>
              <a:t> </a:t>
            </a:r>
            <a:endParaRPr lang="en-US" altLang="zh-CN" sz="1200" dirty="0">
              <a:latin typeface="宋体"/>
              <a:cs typeface="宋体"/>
            </a:endParaRPr>
          </a:p>
          <a:p>
            <a:pPr marL="12700" marR="5080" indent="59690">
              <a:lnSpc>
                <a:spcPct val="109400"/>
              </a:lnSpc>
            </a:pPr>
            <a:r>
              <a:rPr sz="1200" dirty="0" err="1">
                <a:latin typeface="宋体"/>
                <a:cs typeface="宋体"/>
              </a:rPr>
              <a:t>产品编码</a:t>
            </a:r>
            <a:r>
              <a:rPr sz="1200" dirty="0">
                <a:latin typeface="宋体"/>
                <a:cs typeface="宋体"/>
              </a:rPr>
              <a:t>  </a:t>
            </a:r>
            <a:r>
              <a:rPr sz="1200" u="sng" dirty="0">
                <a:latin typeface="宋体"/>
                <a:cs typeface="宋体"/>
              </a:rPr>
              <a:t>产品编号</a:t>
            </a:r>
            <a:r>
              <a:rPr sz="1200" u="sng" spc="-5" dirty="0">
                <a:latin typeface="Times New Roman"/>
                <a:cs typeface="Times New Roman"/>
              </a:rPr>
              <a:t>(</a:t>
            </a:r>
            <a:r>
              <a:rPr sz="1200" u="sng" spc="-10" dirty="0">
                <a:latin typeface="Times New Roman"/>
                <a:cs typeface="Times New Roman"/>
              </a:rPr>
              <a:t>F</a:t>
            </a:r>
            <a:r>
              <a:rPr sz="1200" u="sng" spc="-5" dirty="0">
                <a:latin typeface="Times New Roman"/>
                <a:cs typeface="Times New Roman"/>
              </a:rPr>
              <a:t>K)</a:t>
            </a:r>
            <a:endParaRPr sz="1200" u="sng" dirty="0">
              <a:latin typeface="Times New Roman"/>
              <a:cs typeface="Times New Roman"/>
            </a:endParaRPr>
          </a:p>
        </p:txBody>
      </p:sp>
      <p:sp>
        <p:nvSpPr>
          <p:cNvPr id="15" name="object 15"/>
          <p:cNvSpPr/>
          <p:nvPr/>
        </p:nvSpPr>
        <p:spPr>
          <a:xfrm>
            <a:off x="8787269" y="2920745"/>
            <a:ext cx="935355" cy="722630"/>
          </a:xfrm>
          <a:custGeom>
            <a:avLst/>
            <a:gdLst/>
            <a:ahLst/>
            <a:cxnLst/>
            <a:rect l="l" t="t" r="r" b="b"/>
            <a:pathLst>
              <a:path w="935354" h="722629">
                <a:moveTo>
                  <a:pt x="934974" y="120395"/>
                </a:moveTo>
                <a:lnTo>
                  <a:pt x="927316" y="78193"/>
                </a:lnTo>
                <a:lnTo>
                  <a:pt x="906222" y="42471"/>
                </a:lnTo>
                <a:lnTo>
                  <a:pt x="874509" y="16047"/>
                </a:lnTo>
                <a:lnTo>
                  <a:pt x="834995" y="1738"/>
                </a:lnTo>
                <a:lnTo>
                  <a:pt x="120396" y="0"/>
                </a:lnTo>
                <a:lnTo>
                  <a:pt x="105636" y="885"/>
                </a:lnTo>
                <a:lnTo>
                  <a:pt x="65091" y="13334"/>
                </a:lnTo>
                <a:lnTo>
                  <a:pt x="32218" y="38281"/>
                </a:lnTo>
                <a:lnTo>
                  <a:pt x="9682" y="72908"/>
                </a:lnTo>
                <a:lnTo>
                  <a:pt x="146" y="114396"/>
                </a:lnTo>
                <a:lnTo>
                  <a:pt x="0" y="601980"/>
                </a:lnTo>
                <a:lnTo>
                  <a:pt x="873" y="616593"/>
                </a:lnTo>
                <a:lnTo>
                  <a:pt x="13192" y="656948"/>
                </a:lnTo>
                <a:lnTo>
                  <a:pt x="37983" y="689884"/>
                </a:lnTo>
                <a:lnTo>
                  <a:pt x="72584" y="712583"/>
                </a:lnTo>
                <a:lnTo>
                  <a:pt x="114331" y="722227"/>
                </a:lnTo>
                <a:lnTo>
                  <a:pt x="814578" y="722376"/>
                </a:lnTo>
                <a:lnTo>
                  <a:pt x="829191" y="721490"/>
                </a:lnTo>
                <a:lnTo>
                  <a:pt x="869546" y="709041"/>
                </a:lnTo>
                <a:lnTo>
                  <a:pt x="902482" y="684094"/>
                </a:lnTo>
                <a:lnTo>
                  <a:pt x="925181" y="649467"/>
                </a:lnTo>
                <a:lnTo>
                  <a:pt x="934825" y="607979"/>
                </a:lnTo>
                <a:lnTo>
                  <a:pt x="934974" y="120395"/>
                </a:lnTo>
                <a:close/>
              </a:path>
            </a:pathLst>
          </a:custGeom>
          <a:solidFill>
            <a:srgbClr val="FFFFFF"/>
          </a:solidFill>
        </p:spPr>
        <p:txBody>
          <a:bodyPr wrap="square" lIns="0" tIns="0" rIns="0" bIns="0" rtlCol="0"/>
          <a:lstStyle/>
          <a:p>
            <a:endParaRPr/>
          </a:p>
        </p:txBody>
      </p:sp>
      <p:sp>
        <p:nvSpPr>
          <p:cNvPr id="16" name="object 16"/>
          <p:cNvSpPr/>
          <p:nvPr/>
        </p:nvSpPr>
        <p:spPr>
          <a:xfrm>
            <a:off x="8787269" y="2920745"/>
            <a:ext cx="935355" cy="722630"/>
          </a:xfrm>
          <a:custGeom>
            <a:avLst/>
            <a:gdLst/>
            <a:ahLst/>
            <a:cxnLst/>
            <a:rect l="l" t="t" r="r" b="b"/>
            <a:pathLst>
              <a:path w="935354" h="722629">
                <a:moveTo>
                  <a:pt x="120396" y="0"/>
                </a:moveTo>
                <a:lnTo>
                  <a:pt x="77885" y="7657"/>
                </a:lnTo>
                <a:lnTo>
                  <a:pt x="42159" y="28751"/>
                </a:lnTo>
                <a:lnTo>
                  <a:pt x="15881" y="60464"/>
                </a:lnTo>
                <a:lnTo>
                  <a:pt x="1716" y="99978"/>
                </a:lnTo>
                <a:lnTo>
                  <a:pt x="0" y="601980"/>
                </a:lnTo>
                <a:lnTo>
                  <a:pt x="873" y="616593"/>
                </a:lnTo>
                <a:lnTo>
                  <a:pt x="13192" y="656948"/>
                </a:lnTo>
                <a:lnTo>
                  <a:pt x="37983" y="689884"/>
                </a:lnTo>
                <a:lnTo>
                  <a:pt x="72584" y="712583"/>
                </a:lnTo>
                <a:lnTo>
                  <a:pt x="114331" y="722227"/>
                </a:lnTo>
                <a:lnTo>
                  <a:pt x="814578" y="722376"/>
                </a:lnTo>
                <a:lnTo>
                  <a:pt x="829191" y="721490"/>
                </a:lnTo>
                <a:lnTo>
                  <a:pt x="869546" y="709041"/>
                </a:lnTo>
                <a:lnTo>
                  <a:pt x="902482" y="684094"/>
                </a:lnTo>
                <a:lnTo>
                  <a:pt x="925181" y="649467"/>
                </a:lnTo>
                <a:lnTo>
                  <a:pt x="934825" y="607979"/>
                </a:lnTo>
                <a:lnTo>
                  <a:pt x="934974" y="120395"/>
                </a:lnTo>
                <a:lnTo>
                  <a:pt x="934088" y="105782"/>
                </a:lnTo>
                <a:lnTo>
                  <a:pt x="921639" y="65427"/>
                </a:lnTo>
                <a:lnTo>
                  <a:pt x="896692" y="32491"/>
                </a:lnTo>
                <a:lnTo>
                  <a:pt x="862065" y="9792"/>
                </a:lnTo>
                <a:lnTo>
                  <a:pt x="820577" y="148"/>
                </a:lnTo>
                <a:lnTo>
                  <a:pt x="120396" y="0"/>
                </a:lnTo>
                <a:close/>
              </a:path>
            </a:pathLst>
          </a:custGeom>
          <a:ln w="9525">
            <a:solidFill>
              <a:srgbClr val="000000"/>
            </a:solidFill>
          </a:ln>
        </p:spPr>
        <p:txBody>
          <a:bodyPr wrap="square" lIns="0" tIns="0" rIns="0" bIns="0" rtlCol="0"/>
          <a:lstStyle/>
          <a:p>
            <a:endParaRPr/>
          </a:p>
        </p:txBody>
      </p:sp>
      <p:sp>
        <p:nvSpPr>
          <p:cNvPr id="17" name="object 17"/>
          <p:cNvSpPr/>
          <p:nvPr/>
        </p:nvSpPr>
        <p:spPr>
          <a:xfrm>
            <a:off x="7190117" y="2277617"/>
            <a:ext cx="843280" cy="356235"/>
          </a:xfrm>
          <a:custGeom>
            <a:avLst/>
            <a:gdLst/>
            <a:ahLst/>
            <a:cxnLst/>
            <a:rect l="l" t="t" r="r" b="b"/>
            <a:pathLst>
              <a:path w="843279" h="356235">
                <a:moveTo>
                  <a:pt x="0" y="0"/>
                </a:moveTo>
                <a:lnTo>
                  <a:pt x="0" y="225552"/>
                </a:lnTo>
                <a:lnTo>
                  <a:pt x="842772" y="225551"/>
                </a:lnTo>
                <a:lnTo>
                  <a:pt x="842772" y="355853"/>
                </a:lnTo>
              </a:path>
            </a:pathLst>
          </a:custGeom>
          <a:ln w="9525">
            <a:solidFill>
              <a:srgbClr val="000000"/>
            </a:solidFill>
          </a:ln>
        </p:spPr>
        <p:txBody>
          <a:bodyPr wrap="square" lIns="0" tIns="0" rIns="0" bIns="0" rtlCol="0"/>
          <a:lstStyle/>
          <a:p>
            <a:endParaRPr/>
          </a:p>
        </p:txBody>
      </p:sp>
      <p:sp>
        <p:nvSpPr>
          <p:cNvPr id="18" name="object 18"/>
          <p:cNvSpPr/>
          <p:nvPr/>
        </p:nvSpPr>
        <p:spPr>
          <a:xfrm>
            <a:off x="7408811" y="2290572"/>
            <a:ext cx="1767205" cy="82550"/>
          </a:xfrm>
          <a:custGeom>
            <a:avLst/>
            <a:gdLst/>
            <a:ahLst/>
            <a:cxnLst/>
            <a:rect l="l" t="t" r="r" b="b"/>
            <a:pathLst>
              <a:path w="1767204" h="82550">
                <a:moveTo>
                  <a:pt x="0" y="0"/>
                </a:moveTo>
                <a:lnTo>
                  <a:pt x="0" y="82296"/>
                </a:lnTo>
                <a:lnTo>
                  <a:pt x="1767077" y="82295"/>
                </a:lnTo>
              </a:path>
            </a:pathLst>
          </a:custGeom>
          <a:ln w="9525">
            <a:solidFill>
              <a:srgbClr val="000000"/>
            </a:solidFill>
          </a:ln>
        </p:spPr>
        <p:txBody>
          <a:bodyPr wrap="square" lIns="0" tIns="0" rIns="0" bIns="0" rtlCol="0"/>
          <a:lstStyle/>
          <a:p>
            <a:endParaRPr/>
          </a:p>
        </p:txBody>
      </p:sp>
      <p:sp>
        <p:nvSpPr>
          <p:cNvPr id="19" name="object 19"/>
          <p:cNvSpPr/>
          <p:nvPr/>
        </p:nvSpPr>
        <p:spPr>
          <a:xfrm>
            <a:off x="9187319" y="2372867"/>
            <a:ext cx="0" cy="271780"/>
          </a:xfrm>
          <a:custGeom>
            <a:avLst/>
            <a:gdLst/>
            <a:ahLst/>
            <a:cxnLst/>
            <a:rect l="l" t="t" r="r" b="b"/>
            <a:pathLst>
              <a:path h="271780">
                <a:moveTo>
                  <a:pt x="0" y="0"/>
                </a:moveTo>
                <a:lnTo>
                  <a:pt x="0" y="271272"/>
                </a:lnTo>
              </a:path>
            </a:pathLst>
          </a:custGeom>
          <a:ln w="9525">
            <a:solidFill>
              <a:srgbClr val="000000"/>
            </a:solidFill>
          </a:ln>
        </p:spPr>
        <p:txBody>
          <a:bodyPr wrap="square" lIns="0" tIns="0" rIns="0" bIns="0" rtlCol="0"/>
          <a:lstStyle/>
          <a:p>
            <a:endParaRPr/>
          </a:p>
        </p:txBody>
      </p:sp>
      <p:sp>
        <p:nvSpPr>
          <p:cNvPr id="20" name="object 20"/>
          <p:cNvSpPr/>
          <p:nvPr/>
        </p:nvSpPr>
        <p:spPr>
          <a:xfrm>
            <a:off x="9152297" y="2612898"/>
            <a:ext cx="74930" cy="106045"/>
          </a:xfrm>
          <a:custGeom>
            <a:avLst/>
            <a:gdLst/>
            <a:ahLst/>
            <a:cxnLst/>
            <a:rect l="l" t="t" r="r" b="b"/>
            <a:pathLst>
              <a:path w="74929" h="106044">
                <a:moveTo>
                  <a:pt x="74567" y="56755"/>
                </a:moveTo>
                <a:lnTo>
                  <a:pt x="61121" y="12492"/>
                </a:lnTo>
                <a:lnTo>
                  <a:pt x="37307" y="0"/>
                </a:lnTo>
                <a:lnTo>
                  <a:pt x="25799" y="2566"/>
                </a:lnTo>
                <a:lnTo>
                  <a:pt x="15737" y="9744"/>
                </a:lnTo>
                <a:lnTo>
                  <a:pt x="7699" y="20754"/>
                </a:ln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close/>
              </a:path>
            </a:pathLst>
          </a:custGeom>
          <a:solidFill>
            <a:srgbClr val="00CC99"/>
          </a:solidFill>
        </p:spPr>
        <p:txBody>
          <a:bodyPr wrap="square" lIns="0" tIns="0" rIns="0" bIns="0" rtlCol="0"/>
          <a:lstStyle/>
          <a:p>
            <a:endParaRPr/>
          </a:p>
        </p:txBody>
      </p:sp>
      <p:sp>
        <p:nvSpPr>
          <p:cNvPr id="21" name="object 21"/>
          <p:cNvSpPr/>
          <p:nvPr/>
        </p:nvSpPr>
        <p:spPr>
          <a:xfrm>
            <a:off x="9152297" y="2612898"/>
            <a:ext cx="74930" cy="106045"/>
          </a:xfrm>
          <a:custGeom>
            <a:avLst/>
            <a:gdLst/>
            <a:ahLst/>
            <a:cxnLst/>
            <a:rect l="l" t="t" r="r" b="b"/>
            <a:pathLst>
              <a:path w="74929" h="106044">
                <a:moveTo>
                  <a:pt x="37307" y="0"/>
                </a:move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lnTo>
                  <a:pt x="72932" y="39273"/>
                </a:lnTo>
                <a:lnTo>
                  <a:pt x="51965" y="4298"/>
                </a:lnTo>
                <a:lnTo>
                  <a:pt x="37307"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5804039" y="3720846"/>
            <a:ext cx="0" cy="260985"/>
          </a:xfrm>
          <a:custGeom>
            <a:avLst/>
            <a:gdLst/>
            <a:ahLst/>
            <a:cxnLst/>
            <a:rect l="l" t="t" r="r" b="b"/>
            <a:pathLst>
              <a:path h="260985">
                <a:moveTo>
                  <a:pt x="0" y="0"/>
                </a:moveTo>
                <a:lnTo>
                  <a:pt x="0" y="260603"/>
                </a:lnTo>
              </a:path>
            </a:pathLst>
          </a:custGeom>
          <a:ln w="9525">
            <a:solidFill>
              <a:srgbClr val="000000"/>
            </a:solidFill>
            <a:prstDash val="dash"/>
          </a:ln>
        </p:spPr>
        <p:txBody>
          <a:bodyPr wrap="square" lIns="0" tIns="0" rIns="0" bIns="0" rtlCol="0"/>
          <a:lstStyle/>
          <a:p>
            <a:endParaRPr/>
          </a:p>
        </p:txBody>
      </p:sp>
      <p:sp>
        <p:nvSpPr>
          <p:cNvPr id="23" name="object 23"/>
          <p:cNvSpPr/>
          <p:nvPr/>
        </p:nvSpPr>
        <p:spPr>
          <a:xfrm>
            <a:off x="5320169" y="2928366"/>
            <a:ext cx="1017269" cy="781050"/>
          </a:xfrm>
          <a:custGeom>
            <a:avLst/>
            <a:gdLst/>
            <a:ahLst/>
            <a:cxnLst/>
            <a:rect l="l" t="t" r="r" b="b"/>
            <a:pathLst>
              <a:path w="1017270" h="781050">
                <a:moveTo>
                  <a:pt x="1017269" y="130301"/>
                </a:moveTo>
                <a:lnTo>
                  <a:pt x="1010149" y="87938"/>
                </a:lnTo>
                <a:lnTo>
                  <a:pt x="990404" y="51322"/>
                </a:lnTo>
                <a:lnTo>
                  <a:pt x="960458" y="22878"/>
                </a:lnTo>
                <a:lnTo>
                  <a:pt x="922738" y="5029"/>
                </a:lnTo>
                <a:lnTo>
                  <a:pt x="129539" y="0"/>
                </a:lnTo>
                <a:lnTo>
                  <a:pt x="114898" y="825"/>
                </a:lnTo>
                <a:lnTo>
                  <a:pt x="74207" y="12489"/>
                </a:lnTo>
                <a:lnTo>
                  <a:pt x="40208" y="36028"/>
                </a:lnTo>
                <a:lnTo>
                  <a:pt x="15265" y="68998"/>
                </a:lnTo>
                <a:lnTo>
                  <a:pt x="1741" y="108953"/>
                </a:lnTo>
                <a:lnTo>
                  <a:pt x="0" y="651510"/>
                </a:lnTo>
                <a:lnTo>
                  <a:pt x="820" y="666194"/>
                </a:lnTo>
                <a:lnTo>
                  <a:pt x="12416" y="706990"/>
                </a:lnTo>
                <a:lnTo>
                  <a:pt x="35861" y="741046"/>
                </a:lnTo>
                <a:lnTo>
                  <a:pt x="68770" y="765977"/>
                </a:lnTo>
                <a:lnTo>
                  <a:pt x="108756" y="779397"/>
                </a:lnTo>
                <a:lnTo>
                  <a:pt x="886968" y="781049"/>
                </a:lnTo>
                <a:lnTo>
                  <a:pt x="901620" y="780234"/>
                </a:lnTo>
                <a:lnTo>
                  <a:pt x="942442" y="768703"/>
                </a:lnTo>
                <a:lnTo>
                  <a:pt x="976661" y="745383"/>
                </a:lnTo>
                <a:lnTo>
                  <a:pt x="1001831" y="712639"/>
                </a:lnTo>
                <a:lnTo>
                  <a:pt x="1015506" y="672836"/>
                </a:lnTo>
                <a:lnTo>
                  <a:pt x="1017269" y="130301"/>
                </a:lnTo>
                <a:close/>
              </a:path>
            </a:pathLst>
          </a:custGeom>
          <a:solidFill>
            <a:srgbClr val="FFFFFF"/>
          </a:solidFill>
        </p:spPr>
        <p:txBody>
          <a:bodyPr wrap="square" lIns="0" tIns="0" rIns="0" bIns="0" rtlCol="0"/>
          <a:lstStyle/>
          <a:p>
            <a:endParaRPr/>
          </a:p>
        </p:txBody>
      </p:sp>
      <p:sp>
        <p:nvSpPr>
          <p:cNvPr id="24" name="object 24"/>
          <p:cNvSpPr/>
          <p:nvPr/>
        </p:nvSpPr>
        <p:spPr>
          <a:xfrm>
            <a:off x="5320169" y="2928366"/>
            <a:ext cx="1017269" cy="781050"/>
          </a:xfrm>
          <a:custGeom>
            <a:avLst/>
            <a:gdLst/>
            <a:ahLst/>
            <a:cxnLst/>
            <a:rect l="l" t="t" r="r" b="b"/>
            <a:pathLst>
              <a:path w="1017270" h="781050">
                <a:moveTo>
                  <a:pt x="129539" y="0"/>
                </a:moveTo>
                <a:lnTo>
                  <a:pt x="87144" y="7161"/>
                </a:lnTo>
                <a:lnTo>
                  <a:pt x="50652" y="27013"/>
                </a:lnTo>
                <a:lnTo>
                  <a:pt x="22427" y="57112"/>
                </a:lnTo>
                <a:lnTo>
                  <a:pt x="4834" y="95010"/>
                </a:lnTo>
                <a:lnTo>
                  <a:pt x="0" y="651510"/>
                </a:lnTo>
                <a:lnTo>
                  <a:pt x="820" y="666194"/>
                </a:lnTo>
                <a:lnTo>
                  <a:pt x="12416" y="706990"/>
                </a:lnTo>
                <a:lnTo>
                  <a:pt x="35861" y="741046"/>
                </a:lnTo>
                <a:lnTo>
                  <a:pt x="68770" y="765977"/>
                </a:lnTo>
                <a:lnTo>
                  <a:pt x="108756" y="779397"/>
                </a:lnTo>
                <a:lnTo>
                  <a:pt x="886968" y="781049"/>
                </a:lnTo>
                <a:lnTo>
                  <a:pt x="901620" y="780234"/>
                </a:lnTo>
                <a:lnTo>
                  <a:pt x="942442" y="768703"/>
                </a:lnTo>
                <a:lnTo>
                  <a:pt x="976661" y="745383"/>
                </a:lnTo>
                <a:lnTo>
                  <a:pt x="1001831" y="712639"/>
                </a:lnTo>
                <a:lnTo>
                  <a:pt x="1015506" y="672836"/>
                </a:lnTo>
                <a:lnTo>
                  <a:pt x="1017269" y="130301"/>
                </a:lnTo>
                <a:lnTo>
                  <a:pt x="1016448" y="115692"/>
                </a:lnTo>
                <a:lnTo>
                  <a:pt x="1004850" y="74975"/>
                </a:lnTo>
                <a:lnTo>
                  <a:pt x="981436" y="40813"/>
                </a:lnTo>
                <a:lnTo>
                  <a:pt x="948629" y="15631"/>
                </a:lnTo>
                <a:lnTo>
                  <a:pt x="908855" y="1854"/>
                </a:lnTo>
                <a:lnTo>
                  <a:pt x="129539" y="0"/>
                </a:lnTo>
                <a:close/>
              </a:path>
            </a:pathLst>
          </a:custGeom>
          <a:ln w="9525">
            <a:solidFill>
              <a:srgbClr val="000000"/>
            </a:solidFill>
          </a:ln>
        </p:spPr>
        <p:txBody>
          <a:bodyPr wrap="square" lIns="0" tIns="0" rIns="0" bIns="0" rtlCol="0"/>
          <a:lstStyle/>
          <a:p>
            <a:endParaRPr/>
          </a:p>
        </p:txBody>
      </p:sp>
      <p:sp>
        <p:nvSpPr>
          <p:cNvPr id="25" name="object 25"/>
          <p:cNvSpPr/>
          <p:nvPr/>
        </p:nvSpPr>
        <p:spPr>
          <a:xfrm>
            <a:off x="5343791" y="3295650"/>
            <a:ext cx="1016000" cy="0"/>
          </a:xfrm>
          <a:custGeom>
            <a:avLst/>
            <a:gdLst/>
            <a:ahLst/>
            <a:cxnLst/>
            <a:rect l="l" t="t" r="r" b="b"/>
            <a:pathLst>
              <a:path w="1016000">
                <a:moveTo>
                  <a:pt x="0" y="0"/>
                </a:moveTo>
                <a:lnTo>
                  <a:pt x="1015746" y="0"/>
                </a:lnTo>
              </a:path>
            </a:pathLst>
          </a:custGeom>
          <a:ln w="9525">
            <a:solidFill>
              <a:srgbClr val="000000"/>
            </a:solidFill>
          </a:ln>
        </p:spPr>
        <p:txBody>
          <a:bodyPr wrap="square" lIns="0" tIns="0" rIns="0" bIns="0" rtlCol="0"/>
          <a:lstStyle/>
          <a:p>
            <a:endParaRPr/>
          </a:p>
        </p:txBody>
      </p:sp>
      <p:sp>
        <p:nvSpPr>
          <p:cNvPr id="26" name="object 26"/>
          <p:cNvSpPr/>
          <p:nvPr/>
        </p:nvSpPr>
        <p:spPr>
          <a:xfrm>
            <a:off x="5758374" y="3949446"/>
            <a:ext cx="73660" cy="107950"/>
          </a:xfrm>
          <a:custGeom>
            <a:avLst/>
            <a:gdLst/>
            <a:ahLst/>
            <a:cxnLst/>
            <a:rect l="l" t="t" r="r" b="b"/>
            <a:pathLst>
              <a:path w="73660" h="107950">
                <a:moveTo>
                  <a:pt x="73638" y="60093"/>
                </a:moveTo>
                <a:lnTo>
                  <a:pt x="61609" y="14166"/>
                </a:lnTo>
                <a:lnTo>
                  <a:pt x="37282" y="0"/>
                </a:lnTo>
                <a:lnTo>
                  <a:pt x="25590" y="2593"/>
                </a:lnTo>
                <a:lnTo>
                  <a:pt x="15554" y="9822"/>
                </a:lnTo>
                <a:lnTo>
                  <a:pt x="7636" y="20864"/>
                </a:lnTo>
                <a:lnTo>
                  <a:pt x="2297" y="34895"/>
                </a:lnTo>
                <a:lnTo>
                  <a:pt x="0" y="51089"/>
                </a:lnTo>
                <a:lnTo>
                  <a:pt x="1567" y="68386"/>
                </a:lnTo>
                <a:lnTo>
                  <a:pt x="6054" y="83331"/>
                </a:lnTo>
                <a:lnTo>
                  <a:pt x="13048" y="95303"/>
                </a:lnTo>
                <a:lnTo>
                  <a:pt x="22133" y="103683"/>
                </a:lnTo>
                <a:lnTo>
                  <a:pt x="32895" y="107852"/>
                </a:lnTo>
                <a:lnTo>
                  <a:pt x="45872" y="105597"/>
                </a:lnTo>
                <a:lnTo>
                  <a:pt x="56709" y="98939"/>
                </a:lnTo>
                <a:lnTo>
                  <a:pt x="65131" y="88634"/>
                </a:lnTo>
                <a:lnTo>
                  <a:pt x="70865" y="75434"/>
                </a:lnTo>
                <a:lnTo>
                  <a:pt x="73638" y="60093"/>
                </a:lnTo>
                <a:close/>
              </a:path>
            </a:pathLst>
          </a:custGeom>
          <a:solidFill>
            <a:srgbClr val="00CC99"/>
          </a:solidFill>
        </p:spPr>
        <p:txBody>
          <a:bodyPr wrap="square" lIns="0" tIns="0" rIns="0" bIns="0" rtlCol="0"/>
          <a:lstStyle/>
          <a:p>
            <a:endParaRPr/>
          </a:p>
        </p:txBody>
      </p:sp>
      <p:sp>
        <p:nvSpPr>
          <p:cNvPr id="27" name="object 27"/>
          <p:cNvSpPr/>
          <p:nvPr/>
        </p:nvSpPr>
        <p:spPr>
          <a:xfrm>
            <a:off x="5758374" y="3949446"/>
            <a:ext cx="73660" cy="107950"/>
          </a:xfrm>
          <a:custGeom>
            <a:avLst/>
            <a:gdLst/>
            <a:ahLst/>
            <a:cxnLst/>
            <a:rect l="l" t="t" r="r" b="b"/>
            <a:pathLst>
              <a:path w="73660" h="107950">
                <a:moveTo>
                  <a:pt x="37282" y="0"/>
                </a:moveTo>
                <a:lnTo>
                  <a:pt x="2297" y="34895"/>
                </a:lnTo>
                <a:lnTo>
                  <a:pt x="0" y="51089"/>
                </a:lnTo>
                <a:lnTo>
                  <a:pt x="1567" y="68386"/>
                </a:lnTo>
                <a:lnTo>
                  <a:pt x="6054" y="83331"/>
                </a:lnTo>
                <a:lnTo>
                  <a:pt x="13048" y="95303"/>
                </a:lnTo>
                <a:lnTo>
                  <a:pt x="22133" y="103683"/>
                </a:lnTo>
                <a:lnTo>
                  <a:pt x="32895" y="107852"/>
                </a:lnTo>
                <a:lnTo>
                  <a:pt x="45872" y="105597"/>
                </a:lnTo>
                <a:lnTo>
                  <a:pt x="56709" y="98939"/>
                </a:lnTo>
                <a:lnTo>
                  <a:pt x="65131" y="88634"/>
                </a:lnTo>
                <a:lnTo>
                  <a:pt x="70865" y="75434"/>
                </a:lnTo>
                <a:lnTo>
                  <a:pt x="73638" y="60093"/>
                </a:lnTo>
                <a:lnTo>
                  <a:pt x="72244" y="41965"/>
                </a:lnTo>
                <a:lnTo>
                  <a:pt x="53186" y="5413"/>
                </a:lnTo>
                <a:lnTo>
                  <a:pt x="37282" y="0"/>
                </a:lnTo>
                <a:close/>
              </a:path>
            </a:pathLst>
          </a:custGeom>
          <a:ln w="9525">
            <a:solidFill>
              <a:srgbClr val="000000"/>
            </a:solidFill>
          </a:ln>
        </p:spPr>
        <p:txBody>
          <a:bodyPr wrap="square" lIns="0" tIns="0" rIns="0" bIns="0" rtlCol="0"/>
          <a:lstStyle/>
          <a:p>
            <a:endParaRPr/>
          </a:p>
        </p:txBody>
      </p:sp>
      <p:sp>
        <p:nvSpPr>
          <p:cNvPr id="28" name="object 28"/>
          <p:cNvSpPr/>
          <p:nvPr/>
        </p:nvSpPr>
        <p:spPr>
          <a:xfrm>
            <a:off x="5355983" y="4254246"/>
            <a:ext cx="1018540" cy="1003935"/>
          </a:xfrm>
          <a:custGeom>
            <a:avLst/>
            <a:gdLst/>
            <a:ahLst/>
            <a:cxnLst/>
            <a:rect l="l" t="t" r="r" b="b"/>
            <a:pathLst>
              <a:path w="1018539" h="1003935">
                <a:moveTo>
                  <a:pt x="1018031" y="166877"/>
                </a:moveTo>
                <a:lnTo>
                  <a:pt x="1012455" y="123927"/>
                </a:lnTo>
                <a:lnTo>
                  <a:pt x="996668" y="85138"/>
                </a:lnTo>
                <a:lnTo>
                  <a:pt x="972084" y="51942"/>
                </a:lnTo>
                <a:lnTo>
                  <a:pt x="940117" y="25774"/>
                </a:lnTo>
                <a:lnTo>
                  <a:pt x="902181" y="8065"/>
                </a:lnTo>
                <a:lnTo>
                  <a:pt x="859690" y="250"/>
                </a:lnTo>
                <a:lnTo>
                  <a:pt x="167639" y="0"/>
                </a:lnTo>
                <a:lnTo>
                  <a:pt x="152942" y="636"/>
                </a:lnTo>
                <a:lnTo>
                  <a:pt x="111136" y="9766"/>
                </a:lnTo>
                <a:lnTo>
                  <a:pt x="73900" y="28610"/>
                </a:lnTo>
                <a:lnTo>
                  <a:pt x="42707" y="55734"/>
                </a:lnTo>
                <a:lnTo>
                  <a:pt x="19027" y="89707"/>
                </a:lnTo>
                <a:lnTo>
                  <a:pt x="4331" y="129094"/>
                </a:lnTo>
                <a:lnTo>
                  <a:pt x="0" y="835913"/>
                </a:lnTo>
                <a:lnTo>
                  <a:pt x="640" y="850578"/>
                </a:lnTo>
                <a:lnTo>
                  <a:pt x="9813" y="892297"/>
                </a:lnTo>
                <a:lnTo>
                  <a:pt x="28728" y="929470"/>
                </a:lnTo>
                <a:lnTo>
                  <a:pt x="55923" y="960636"/>
                </a:lnTo>
                <a:lnTo>
                  <a:pt x="89938" y="984335"/>
                </a:lnTo>
                <a:lnTo>
                  <a:pt x="129310" y="999103"/>
                </a:lnTo>
                <a:lnTo>
                  <a:pt x="850391" y="1003554"/>
                </a:lnTo>
                <a:lnTo>
                  <a:pt x="865165" y="1002913"/>
                </a:lnTo>
                <a:lnTo>
                  <a:pt x="907077" y="993740"/>
                </a:lnTo>
                <a:lnTo>
                  <a:pt x="944283" y="974825"/>
                </a:lnTo>
                <a:lnTo>
                  <a:pt x="975378" y="947630"/>
                </a:lnTo>
                <a:lnTo>
                  <a:pt x="998959" y="913615"/>
                </a:lnTo>
                <a:lnTo>
                  <a:pt x="1013621" y="874243"/>
                </a:lnTo>
                <a:lnTo>
                  <a:pt x="1018031" y="166877"/>
                </a:lnTo>
                <a:close/>
              </a:path>
            </a:pathLst>
          </a:custGeom>
          <a:solidFill>
            <a:srgbClr val="FFFFFF"/>
          </a:solidFill>
        </p:spPr>
        <p:txBody>
          <a:bodyPr wrap="square" lIns="0" tIns="0" rIns="0" bIns="0" rtlCol="0"/>
          <a:lstStyle/>
          <a:p>
            <a:endParaRPr/>
          </a:p>
        </p:txBody>
      </p:sp>
      <p:sp>
        <p:nvSpPr>
          <p:cNvPr id="29" name="object 29"/>
          <p:cNvSpPr/>
          <p:nvPr/>
        </p:nvSpPr>
        <p:spPr>
          <a:xfrm>
            <a:off x="5355983" y="4254246"/>
            <a:ext cx="1018540" cy="1003935"/>
          </a:xfrm>
          <a:custGeom>
            <a:avLst/>
            <a:gdLst/>
            <a:ahLst/>
            <a:cxnLst/>
            <a:rect l="l" t="t" r="r" b="b"/>
            <a:pathLst>
              <a:path w="1018539" h="1003935">
                <a:moveTo>
                  <a:pt x="167639" y="0"/>
                </a:moveTo>
                <a:lnTo>
                  <a:pt x="124636" y="5573"/>
                </a:lnTo>
                <a:lnTo>
                  <a:pt x="85713" y="21338"/>
                </a:lnTo>
                <a:lnTo>
                  <a:pt x="52342" y="45861"/>
                </a:lnTo>
                <a:lnTo>
                  <a:pt x="25995" y="77710"/>
                </a:lnTo>
                <a:lnTo>
                  <a:pt x="8141" y="115452"/>
                </a:lnTo>
                <a:lnTo>
                  <a:pt x="252" y="157653"/>
                </a:lnTo>
                <a:lnTo>
                  <a:pt x="0" y="835913"/>
                </a:lnTo>
                <a:lnTo>
                  <a:pt x="640" y="850578"/>
                </a:lnTo>
                <a:lnTo>
                  <a:pt x="9813" y="892297"/>
                </a:lnTo>
                <a:lnTo>
                  <a:pt x="28728" y="929470"/>
                </a:lnTo>
                <a:lnTo>
                  <a:pt x="55923" y="960636"/>
                </a:lnTo>
                <a:lnTo>
                  <a:pt x="89938" y="984335"/>
                </a:lnTo>
                <a:lnTo>
                  <a:pt x="129310" y="999103"/>
                </a:lnTo>
                <a:lnTo>
                  <a:pt x="850391" y="1003554"/>
                </a:lnTo>
                <a:lnTo>
                  <a:pt x="865165" y="1002913"/>
                </a:lnTo>
                <a:lnTo>
                  <a:pt x="907077" y="993740"/>
                </a:lnTo>
                <a:lnTo>
                  <a:pt x="944283" y="974825"/>
                </a:lnTo>
                <a:lnTo>
                  <a:pt x="975378" y="947630"/>
                </a:lnTo>
                <a:lnTo>
                  <a:pt x="998959" y="913615"/>
                </a:lnTo>
                <a:lnTo>
                  <a:pt x="1013621" y="874243"/>
                </a:lnTo>
                <a:lnTo>
                  <a:pt x="1018031" y="166877"/>
                </a:lnTo>
                <a:lnTo>
                  <a:pt x="1017394" y="152187"/>
                </a:lnTo>
                <a:lnTo>
                  <a:pt x="1008257" y="110464"/>
                </a:lnTo>
                <a:lnTo>
                  <a:pt x="989381" y="73380"/>
                </a:lnTo>
                <a:lnTo>
                  <a:pt x="962179" y="42368"/>
                </a:lnTo>
                <a:lnTo>
                  <a:pt x="928065" y="18860"/>
                </a:lnTo>
                <a:lnTo>
                  <a:pt x="888454" y="4290"/>
                </a:lnTo>
                <a:lnTo>
                  <a:pt x="167639" y="0"/>
                </a:lnTo>
                <a:close/>
              </a:path>
            </a:pathLst>
          </a:custGeom>
          <a:ln w="9525">
            <a:solidFill>
              <a:srgbClr val="000000"/>
            </a:solidFill>
          </a:ln>
        </p:spPr>
        <p:txBody>
          <a:bodyPr wrap="square" lIns="0" tIns="0" rIns="0" bIns="0" rtlCol="0"/>
          <a:lstStyle/>
          <a:p>
            <a:endParaRPr/>
          </a:p>
        </p:txBody>
      </p:sp>
      <p:sp>
        <p:nvSpPr>
          <p:cNvPr id="30" name="object 30"/>
          <p:cNvSpPr/>
          <p:nvPr/>
        </p:nvSpPr>
        <p:spPr>
          <a:xfrm>
            <a:off x="4489589" y="5870447"/>
            <a:ext cx="1017269" cy="1065530"/>
          </a:xfrm>
          <a:custGeom>
            <a:avLst/>
            <a:gdLst/>
            <a:ahLst/>
            <a:cxnLst/>
            <a:rect l="l" t="t" r="r" b="b"/>
            <a:pathLst>
              <a:path w="1017270" h="1065529">
                <a:moveTo>
                  <a:pt x="1017269" y="169163"/>
                </a:moveTo>
                <a:lnTo>
                  <a:pt x="1011760" y="126006"/>
                </a:lnTo>
                <a:lnTo>
                  <a:pt x="996156" y="87017"/>
                </a:lnTo>
                <a:lnTo>
                  <a:pt x="971842" y="53580"/>
                </a:lnTo>
                <a:lnTo>
                  <a:pt x="940203" y="27082"/>
                </a:lnTo>
                <a:lnTo>
                  <a:pt x="902624" y="8908"/>
                </a:lnTo>
                <a:lnTo>
                  <a:pt x="860491" y="442"/>
                </a:lnTo>
                <a:lnTo>
                  <a:pt x="169925" y="0"/>
                </a:lnTo>
                <a:lnTo>
                  <a:pt x="155189" y="626"/>
                </a:lnTo>
                <a:lnTo>
                  <a:pt x="113271" y="9615"/>
                </a:lnTo>
                <a:lnTo>
                  <a:pt x="75892" y="28198"/>
                </a:lnTo>
                <a:lnTo>
                  <a:pt x="44464" y="54999"/>
                </a:lnTo>
                <a:lnTo>
                  <a:pt x="20399" y="88643"/>
                </a:lnTo>
                <a:lnTo>
                  <a:pt x="5110" y="127754"/>
                </a:lnTo>
                <a:lnTo>
                  <a:pt x="0" y="895350"/>
                </a:lnTo>
                <a:lnTo>
                  <a:pt x="629" y="910054"/>
                </a:lnTo>
                <a:lnTo>
                  <a:pt x="9661" y="951885"/>
                </a:lnTo>
                <a:lnTo>
                  <a:pt x="28314" y="989202"/>
                </a:lnTo>
                <a:lnTo>
                  <a:pt x="55185" y="1020602"/>
                </a:lnTo>
                <a:lnTo>
                  <a:pt x="88873" y="1044682"/>
                </a:lnTo>
                <a:lnTo>
                  <a:pt x="127973" y="1060040"/>
                </a:lnTo>
                <a:lnTo>
                  <a:pt x="848106" y="1065276"/>
                </a:lnTo>
                <a:lnTo>
                  <a:pt x="862836" y="1064643"/>
                </a:lnTo>
                <a:lnTo>
                  <a:pt x="904672" y="1055572"/>
                </a:lnTo>
                <a:lnTo>
                  <a:pt x="941902" y="1036841"/>
                </a:lnTo>
                <a:lnTo>
                  <a:pt x="973152" y="1009861"/>
                </a:lnTo>
                <a:lnTo>
                  <a:pt x="997045" y="976046"/>
                </a:lnTo>
                <a:lnTo>
                  <a:pt x="1012207" y="936807"/>
                </a:lnTo>
                <a:lnTo>
                  <a:pt x="1017269" y="169163"/>
                </a:lnTo>
                <a:close/>
              </a:path>
            </a:pathLst>
          </a:custGeom>
          <a:solidFill>
            <a:srgbClr val="FFFFFF"/>
          </a:solidFill>
        </p:spPr>
        <p:txBody>
          <a:bodyPr wrap="square" lIns="0" tIns="0" rIns="0" bIns="0" rtlCol="0"/>
          <a:lstStyle/>
          <a:p>
            <a:endParaRPr/>
          </a:p>
        </p:txBody>
      </p:sp>
      <p:sp>
        <p:nvSpPr>
          <p:cNvPr id="31" name="object 31"/>
          <p:cNvSpPr/>
          <p:nvPr/>
        </p:nvSpPr>
        <p:spPr>
          <a:xfrm>
            <a:off x="4489589" y="5870447"/>
            <a:ext cx="1017269" cy="1065530"/>
          </a:xfrm>
          <a:custGeom>
            <a:avLst/>
            <a:gdLst/>
            <a:ahLst/>
            <a:cxnLst/>
            <a:rect l="l" t="t" r="r" b="b"/>
            <a:pathLst>
              <a:path w="1017270" h="1065529">
                <a:moveTo>
                  <a:pt x="169925" y="0"/>
                </a:moveTo>
                <a:lnTo>
                  <a:pt x="126809" y="5484"/>
                </a:lnTo>
                <a:lnTo>
                  <a:pt x="87761" y="21022"/>
                </a:lnTo>
                <a:lnTo>
                  <a:pt x="54192" y="45237"/>
                </a:lnTo>
                <a:lnTo>
                  <a:pt x="27516" y="76753"/>
                </a:lnTo>
                <a:lnTo>
                  <a:pt x="9144" y="114194"/>
                </a:lnTo>
                <a:lnTo>
                  <a:pt x="490" y="156186"/>
                </a:lnTo>
                <a:lnTo>
                  <a:pt x="0" y="895350"/>
                </a:lnTo>
                <a:lnTo>
                  <a:pt x="629" y="910054"/>
                </a:lnTo>
                <a:lnTo>
                  <a:pt x="9661" y="951885"/>
                </a:lnTo>
                <a:lnTo>
                  <a:pt x="28314" y="989202"/>
                </a:lnTo>
                <a:lnTo>
                  <a:pt x="55185" y="1020602"/>
                </a:lnTo>
                <a:lnTo>
                  <a:pt x="88873" y="1044682"/>
                </a:lnTo>
                <a:lnTo>
                  <a:pt x="127973" y="1060040"/>
                </a:lnTo>
                <a:lnTo>
                  <a:pt x="848106" y="1065276"/>
                </a:lnTo>
                <a:lnTo>
                  <a:pt x="862836" y="1064643"/>
                </a:lnTo>
                <a:lnTo>
                  <a:pt x="904672" y="1055572"/>
                </a:lnTo>
                <a:lnTo>
                  <a:pt x="941902" y="1036841"/>
                </a:lnTo>
                <a:lnTo>
                  <a:pt x="973152" y="1009861"/>
                </a:lnTo>
                <a:lnTo>
                  <a:pt x="997045" y="976046"/>
                </a:lnTo>
                <a:lnTo>
                  <a:pt x="1012207" y="936807"/>
                </a:lnTo>
                <a:lnTo>
                  <a:pt x="1017269" y="169163"/>
                </a:lnTo>
                <a:lnTo>
                  <a:pt x="1016640" y="154400"/>
                </a:lnTo>
                <a:lnTo>
                  <a:pt x="1007612" y="112478"/>
                </a:lnTo>
                <a:lnTo>
                  <a:pt x="988951" y="75186"/>
                </a:lnTo>
                <a:lnTo>
                  <a:pt x="962041" y="43908"/>
                </a:lnTo>
                <a:lnTo>
                  <a:pt x="928268" y="20031"/>
                </a:lnTo>
                <a:lnTo>
                  <a:pt x="889017" y="4939"/>
                </a:lnTo>
                <a:lnTo>
                  <a:pt x="169925" y="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510163" y="6435090"/>
            <a:ext cx="1005205" cy="0"/>
          </a:xfrm>
          <a:custGeom>
            <a:avLst/>
            <a:gdLst/>
            <a:ahLst/>
            <a:cxnLst/>
            <a:rect l="l" t="t" r="r" b="b"/>
            <a:pathLst>
              <a:path w="1005204">
                <a:moveTo>
                  <a:pt x="0" y="0"/>
                </a:moveTo>
                <a:lnTo>
                  <a:pt x="1005078" y="0"/>
                </a:lnTo>
              </a:path>
            </a:pathLst>
          </a:custGeom>
          <a:ln w="9525">
            <a:solidFill>
              <a:srgbClr val="000000"/>
            </a:solidFill>
          </a:ln>
        </p:spPr>
        <p:txBody>
          <a:bodyPr wrap="square" lIns="0" tIns="0" rIns="0" bIns="0" rtlCol="0"/>
          <a:lstStyle/>
          <a:p>
            <a:endParaRPr/>
          </a:p>
        </p:txBody>
      </p:sp>
      <p:sp>
        <p:nvSpPr>
          <p:cNvPr id="33" name="object 33"/>
          <p:cNvSpPr/>
          <p:nvPr/>
        </p:nvSpPr>
        <p:spPr>
          <a:xfrm>
            <a:off x="6143949" y="5568696"/>
            <a:ext cx="74930" cy="107950"/>
          </a:xfrm>
          <a:custGeom>
            <a:avLst/>
            <a:gdLst/>
            <a:ahLst/>
            <a:cxnLst/>
            <a:rect l="l" t="t" r="r" b="b"/>
            <a:pathLst>
              <a:path w="74929" h="107950">
                <a:moveTo>
                  <a:pt x="74351" y="60538"/>
                </a:moveTo>
                <a:lnTo>
                  <a:pt x="62196" y="14572"/>
                </a:lnTo>
                <a:lnTo>
                  <a:pt x="37280" y="0"/>
                </a:lnTo>
                <a:lnTo>
                  <a:pt x="25875" y="2593"/>
                </a:lnTo>
                <a:lnTo>
                  <a:pt x="15884" y="9822"/>
                </a:lnTo>
                <a:lnTo>
                  <a:pt x="7868" y="20864"/>
                </a:ln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close/>
              </a:path>
            </a:pathLst>
          </a:custGeom>
          <a:solidFill>
            <a:srgbClr val="00CC99"/>
          </a:solidFill>
        </p:spPr>
        <p:txBody>
          <a:bodyPr wrap="square" lIns="0" tIns="0" rIns="0" bIns="0" rtlCol="0"/>
          <a:lstStyle/>
          <a:p>
            <a:endParaRPr/>
          </a:p>
        </p:txBody>
      </p:sp>
      <p:sp>
        <p:nvSpPr>
          <p:cNvPr id="34" name="object 34"/>
          <p:cNvSpPr/>
          <p:nvPr/>
        </p:nvSpPr>
        <p:spPr>
          <a:xfrm>
            <a:off x="6143949" y="5568696"/>
            <a:ext cx="74930" cy="107950"/>
          </a:xfrm>
          <a:custGeom>
            <a:avLst/>
            <a:gdLst/>
            <a:ahLst/>
            <a:cxnLst/>
            <a:rect l="l" t="t" r="r" b="b"/>
            <a:pathLst>
              <a:path w="74929" h="107950">
                <a:moveTo>
                  <a:pt x="37280" y="0"/>
                </a:move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lnTo>
                  <a:pt x="72946" y="42402"/>
                </a:lnTo>
                <a:lnTo>
                  <a:pt x="53750" y="5734"/>
                </a:lnTo>
                <a:lnTo>
                  <a:pt x="3728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5772035" y="5871971"/>
            <a:ext cx="1018540" cy="1066800"/>
          </a:xfrm>
          <a:custGeom>
            <a:avLst/>
            <a:gdLst/>
            <a:ahLst/>
            <a:cxnLst/>
            <a:rect l="l" t="t" r="r" b="b"/>
            <a:pathLst>
              <a:path w="1018540" h="1066800">
                <a:moveTo>
                  <a:pt x="1018032" y="169163"/>
                </a:moveTo>
                <a:lnTo>
                  <a:pt x="1012495" y="126356"/>
                </a:lnTo>
                <a:lnTo>
                  <a:pt x="996827" y="87519"/>
                </a:lnTo>
                <a:lnTo>
                  <a:pt x="972440" y="54083"/>
                </a:lnTo>
                <a:lnTo>
                  <a:pt x="940746" y="27479"/>
                </a:lnTo>
                <a:lnTo>
                  <a:pt x="903158" y="9138"/>
                </a:lnTo>
                <a:lnTo>
                  <a:pt x="861088" y="490"/>
                </a:lnTo>
                <a:lnTo>
                  <a:pt x="169925" y="0"/>
                </a:lnTo>
                <a:lnTo>
                  <a:pt x="155189" y="632"/>
                </a:lnTo>
                <a:lnTo>
                  <a:pt x="113271" y="9696"/>
                </a:lnTo>
                <a:lnTo>
                  <a:pt x="75892" y="28395"/>
                </a:lnTo>
                <a:lnTo>
                  <a:pt x="44464" y="55301"/>
                </a:lnTo>
                <a:lnTo>
                  <a:pt x="20399" y="88980"/>
                </a:lnTo>
                <a:lnTo>
                  <a:pt x="5110" y="128004"/>
                </a:lnTo>
                <a:lnTo>
                  <a:pt x="0" y="896874"/>
                </a:lnTo>
                <a:lnTo>
                  <a:pt x="629" y="911578"/>
                </a:lnTo>
                <a:lnTo>
                  <a:pt x="9661" y="953409"/>
                </a:lnTo>
                <a:lnTo>
                  <a:pt x="28314" y="990726"/>
                </a:lnTo>
                <a:lnTo>
                  <a:pt x="55185" y="1022126"/>
                </a:lnTo>
                <a:lnTo>
                  <a:pt x="88873" y="1046206"/>
                </a:lnTo>
                <a:lnTo>
                  <a:pt x="127973" y="1061564"/>
                </a:lnTo>
                <a:lnTo>
                  <a:pt x="848106" y="1066800"/>
                </a:lnTo>
                <a:lnTo>
                  <a:pt x="862810" y="1066170"/>
                </a:lnTo>
                <a:lnTo>
                  <a:pt x="904641" y="1057138"/>
                </a:lnTo>
                <a:lnTo>
                  <a:pt x="941958" y="1038485"/>
                </a:lnTo>
                <a:lnTo>
                  <a:pt x="973358" y="1011614"/>
                </a:lnTo>
                <a:lnTo>
                  <a:pt x="997438" y="977926"/>
                </a:lnTo>
                <a:lnTo>
                  <a:pt x="1012796" y="938826"/>
                </a:lnTo>
                <a:lnTo>
                  <a:pt x="1018032" y="169163"/>
                </a:lnTo>
                <a:close/>
              </a:path>
            </a:pathLst>
          </a:custGeom>
          <a:solidFill>
            <a:srgbClr val="FFFFFF"/>
          </a:solidFill>
        </p:spPr>
        <p:txBody>
          <a:bodyPr wrap="square" lIns="0" tIns="0" rIns="0" bIns="0" rtlCol="0"/>
          <a:lstStyle/>
          <a:p>
            <a:endParaRPr/>
          </a:p>
        </p:txBody>
      </p:sp>
      <p:sp>
        <p:nvSpPr>
          <p:cNvPr id="36" name="object 36"/>
          <p:cNvSpPr/>
          <p:nvPr/>
        </p:nvSpPr>
        <p:spPr>
          <a:xfrm>
            <a:off x="5772035" y="5871971"/>
            <a:ext cx="1018540" cy="1066800"/>
          </a:xfrm>
          <a:custGeom>
            <a:avLst/>
            <a:gdLst/>
            <a:ahLst/>
            <a:cxnLst/>
            <a:rect l="l" t="t" r="r" b="b"/>
            <a:pathLst>
              <a:path w="1018540" h="1066800">
                <a:moveTo>
                  <a:pt x="169925" y="0"/>
                </a:moveTo>
                <a:lnTo>
                  <a:pt x="126809" y="5533"/>
                </a:lnTo>
                <a:lnTo>
                  <a:pt x="87761" y="21180"/>
                </a:lnTo>
                <a:lnTo>
                  <a:pt x="54192" y="45509"/>
                </a:lnTo>
                <a:lnTo>
                  <a:pt x="27516" y="77089"/>
                </a:lnTo>
                <a:lnTo>
                  <a:pt x="9144" y="114491"/>
                </a:lnTo>
                <a:lnTo>
                  <a:pt x="490" y="156282"/>
                </a:lnTo>
                <a:lnTo>
                  <a:pt x="0" y="896874"/>
                </a:lnTo>
                <a:lnTo>
                  <a:pt x="629" y="911578"/>
                </a:lnTo>
                <a:lnTo>
                  <a:pt x="9661" y="953409"/>
                </a:lnTo>
                <a:lnTo>
                  <a:pt x="28314" y="990726"/>
                </a:lnTo>
                <a:lnTo>
                  <a:pt x="55185" y="1022126"/>
                </a:lnTo>
                <a:lnTo>
                  <a:pt x="88873" y="1046206"/>
                </a:lnTo>
                <a:lnTo>
                  <a:pt x="127973" y="1061564"/>
                </a:lnTo>
                <a:lnTo>
                  <a:pt x="848106" y="1066800"/>
                </a:lnTo>
                <a:lnTo>
                  <a:pt x="862810" y="1066170"/>
                </a:lnTo>
                <a:lnTo>
                  <a:pt x="904641" y="1057138"/>
                </a:lnTo>
                <a:lnTo>
                  <a:pt x="941958" y="1038485"/>
                </a:lnTo>
                <a:lnTo>
                  <a:pt x="973358" y="1011614"/>
                </a:lnTo>
                <a:lnTo>
                  <a:pt x="997438" y="977926"/>
                </a:lnTo>
                <a:lnTo>
                  <a:pt x="1012796" y="938826"/>
                </a:lnTo>
                <a:lnTo>
                  <a:pt x="1018032" y="169163"/>
                </a:lnTo>
                <a:lnTo>
                  <a:pt x="1017399" y="154541"/>
                </a:lnTo>
                <a:lnTo>
                  <a:pt x="1008328" y="112898"/>
                </a:lnTo>
                <a:lnTo>
                  <a:pt x="989597" y="75703"/>
                </a:lnTo>
                <a:lnTo>
                  <a:pt x="962617" y="44385"/>
                </a:lnTo>
                <a:lnTo>
                  <a:pt x="928802" y="20376"/>
                </a:lnTo>
                <a:lnTo>
                  <a:pt x="889563" y="5107"/>
                </a:lnTo>
                <a:lnTo>
                  <a:pt x="169925" y="0"/>
                </a:lnTo>
                <a:close/>
              </a:path>
            </a:pathLst>
          </a:custGeom>
          <a:ln w="9525">
            <a:solidFill>
              <a:srgbClr val="000000"/>
            </a:solidFill>
          </a:ln>
        </p:spPr>
        <p:txBody>
          <a:bodyPr wrap="square" lIns="0" tIns="0" rIns="0" bIns="0" rtlCol="0"/>
          <a:lstStyle/>
          <a:p>
            <a:endParaRPr/>
          </a:p>
        </p:txBody>
      </p:sp>
      <p:sp>
        <p:nvSpPr>
          <p:cNvPr id="37" name="object 37"/>
          <p:cNvSpPr/>
          <p:nvPr/>
        </p:nvSpPr>
        <p:spPr>
          <a:xfrm>
            <a:off x="5804039" y="6437376"/>
            <a:ext cx="1005205" cy="0"/>
          </a:xfrm>
          <a:custGeom>
            <a:avLst/>
            <a:gdLst/>
            <a:ahLst/>
            <a:cxnLst/>
            <a:rect l="l" t="t" r="r" b="b"/>
            <a:pathLst>
              <a:path w="1005204">
                <a:moveTo>
                  <a:pt x="0" y="0"/>
                </a:moveTo>
                <a:lnTo>
                  <a:pt x="1005078" y="0"/>
                </a:lnTo>
              </a:path>
            </a:pathLst>
          </a:custGeom>
          <a:ln w="9525">
            <a:solidFill>
              <a:srgbClr val="000000"/>
            </a:solidFill>
          </a:ln>
        </p:spPr>
        <p:txBody>
          <a:bodyPr wrap="square" lIns="0" tIns="0" rIns="0" bIns="0" rtlCol="0"/>
          <a:lstStyle/>
          <a:p>
            <a:endParaRPr/>
          </a:p>
        </p:txBody>
      </p:sp>
      <p:sp>
        <p:nvSpPr>
          <p:cNvPr id="38" name="object 38"/>
          <p:cNvSpPr/>
          <p:nvPr/>
        </p:nvSpPr>
        <p:spPr>
          <a:xfrm>
            <a:off x="7353216" y="5557265"/>
            <a:ext cx="74930" cy="106680"/>
          </a:xfrm>
          <a:custGeom>
            <a:avLst/>
            <a:gdLst/>
            <a:ahLst/>
            <a:cxnLst/>
            <a:rect l="l" t="t" r="r" b="b"/>
            <a:pathLst>
              <a:path w="74929" h="106679">
                <a:moveTo>
                  <a:pt x="74503" y="58040"/>
                </a:moveTo>
                <a:lnTo>
                  <a:pt x="61511" y="13353"/>
                </a:lnTo>
                <a:lnTo>
                  <a:pt x="37307" y="0"/>
                </a:lnTo>
                <a:lnTo>
                  <a:pt x="25799" y="2636"/>
                </a:lnTo>
                <a:lnTo>
                  <a:pt x="15737" y="9956"/>
                </a:lnTo>
                <a:lnTo>
                  <a:pt x="7699" y="21078"/>
                </a:lnTo>
                <a:lnTo>
                  <a:pt x="2261" y="35121"/>
                </a:lnTo>
                <a:lnTo>
                  <a:pt x="0" y="51200"/>
                </a:lnTo>
                <a:lnTo>
                  <a:pt x="1709" y="68350"/>
                </a:lnTo>
                <a:lnTo>
                  <a:pt x="6519" y="83086"/>
                </a:lnTo>
                <a:lnTo>
                  <a:pt x="13894" y="94778"/>
                </a:lnTo>
                <a:lnTo>
                  <a:pt x="23302" y="102793"/>
                </a:lnTo>
                <a:lnTo>
                  <a:pt x="34210" y="106499"/>
                </a:lnTo>
                <a:lnTo>
                  <a:pt x="46845" y="104162"/>
                </a:lnTo>
                <a:lnTo>
                  <a:pt x="57594" y="97427"/>
                </a:lnTo>
                <a:lnTo>
                  <a:pt x="66054" y="87014"/>
                </a:lnTo>
                <a:lnTo>
                  <a:pt x="71824" y="73644"/>
                </a:lnTo>
                <a:lnTo>
                  <a:pt x="74503" y="58040"/>
                </a:lnTo>
                <a:close/>
              </a:path>
            </a:pathLst>
          </a:custGeom>
          <a:solidFill>
            <a:srgbClr val="00CC99"/>
          </a:solidFill>
        </p:spPr>
        <p:txBody>
          <a:bodyPr wrap="square" lIns="0" tIns="0" rIns="0" bIns="0" rtlCol="0"/>
          <a:lstStyle/>
          <a:p>
            <a:endParaRPr/>
          </a:p>
        </p:txBody>
      </p:sp>
      <p:sp>
        <p:nvSpPr>
          <p:cNvPr id="39" name="object 39"/>
          <p:cNvSpPr/>
          <p:nvPr/>
        </p:nvSpPr>
        <p:spPr>
          <a:xfrm>
            <a:off x="7353216" y="5557265"/>
            <a:ext cx="74930" cy="106680"/>
          </a:xfrm>
          <a:custGeom>
            <a:avLst/>
            <a:gdLst/>
            <a:ahLst/>
            <a:cxnLst/>
            <a:rect l="l" t="t" r="r" b="b"/>
            <a:pathLst>
              <a:path w="74929" h="106679">
                <a:moveTo>
                  <a:pt x="37307" y="0"/>
                </a:moveTo>
                <a:lnTo>
                  <a:pt x="2261" y="35121"/>
                </a:lnTo>
                <a:lnTo>
                  <a:pt x="0" y="51200"/>
                </a:lnTo>
                <a:lnTo>
                  <a:pt x="1709" y="68350"/>
                </a:lnTo>
                <a:lnTo>
                  <a:pt x="6519" y="83086"/>
                </a:lnTo>
                <a:lnTo>
                  <a:pt x="13894" y="94778"/>
                </a:lnTo>
                <a:lnTo>
                  <a:pt x="23302" y="102793"/>
                </a:lnTo>
                <a:lnTo>
                  <a:pt x="34210" y="106499"/>
                </a:lnTo>
                <a:lnTo>
                  <a:pt x="46845" y="104162"/>
                </a:lnTo>
                <a:lnTo>
                  <a:pt x="57594" y="97427"/>
                </a:lnTo>
                <a:lnTo>
                  <a:pt x="66054" y="87014"/>
                </a:lnTo>
                <a:lnTo>
                  <a:pt x="71824" y="73644"/>
                </a:lnTo>
                <a:lnTo>
                  <a:pt x="74503" y="58040"/>
                </a:lnTo>
                <a:lnTo>
                  <a:pt x="72949" y="40514"/>
                </a:lnTo>
                <a:lnTo>
                  <a:pt x="52602" y="4846"/>
                </a:lnTo>
                <a:lnTo>
                  <a:pt x="37307" y="0"/>
                </a:lnTo>
                <a:close/>
              </a:path>
            </a:pathLst>
          </a:custGeom>
          <a:ln w="9525">
            <a:solidFill>
              <a:srgbClr val="000000"/>
            </a:solidFill>
          </a:ln>
        </p:spPr>
        <p:txBody>
          <a:bodyPr wrap="square" lIns="0" tIns="0" rIns="0" bIns="0" rtlCol="0"/>
          <a:lstStyle/>
          <a:p>
            <a:endParaRPr/>
          </a:p>
        </p:txBody>
      </p:sp>
      <p:sp>
        <p:nvSpPr>
          <p:cNvPr id="40" name="object 40"/>
          <p:cNvSpPr/>
          <p:nvPr/>
        </p:nvSpPr>
        <p:spPr>
          <a:xfrm>
            <a:off x="6951598" y="5860541"/>
            <a:ext cx="1018540" cy="1053465"/>
          </a:xfrm>
          <a:custGeom>
            <a:avLst/>
            <a:gdLst/>
            <a:ahLst/>
            <a:cxnLst/>
            <a:rect l="l" t="t" r="r" b="b"/>
            <a:pathLst>
              <a:path w="1018540" h="1053465">
                <a:moveTo>
                  <a:pt x="1018032" y="169925"/>
                </a:moveTo>
                <a:lnTo>
                  <a:pt x="1012519" y="126902"/>
                </a:lnTo>
                <a:lnTo>
                  <a:pt x="996918" y="87924"/>
                </a:lnTo>
                <a:lnTo>
                  <a:pt x="972630" y="54396"/>
                </a:lnTo>
                <a:lnTo>
                  <a:pt x="941058" y="27720"/>
                </a:lnTo>
                <a:lnTo>
                  <a:pt x="903606" y="9299"/>
                </a:lnTo>
                <a:lnTo>
                  <a:pt x="861677" y="536"/>
                </a:lnTo>
                <a:lnTo>
                  <a:pt x="169925" y="0"/>
                </a:lnTo>
                <a:lnTo>
                  <a:pt x="155221" y="629"/>
                </a:lnTo>
                <a:lnTo>
                  <a:pt x="113390" y="9661"/>
                </a:lnTo>
                <a:lnTo>
                  <a:pt x="76073" y="28314"/>
                </a:lnTo>
                <a:lnTo>
                  <a:pt x="44673" y="55185"/>
                </a:lnTo>
                <a:lnTo>
                  <a:pt x="20593" y="88873"/>
                </a:lnTo>
                <a:lnTo>
                  <a:pt x="5235" y="127973"/>
                </a:lnTo>
                <a:lnTo>
                  <a:pt x="0" y="883158"/>
                </a:lnTo>
                <a:lnTo>
                  <a:pt x="629" y="897862"/>
                </a:lnTo>
                <a:lnTo>
                  <a:pt x="9661" y="939693"/>
                </a:lnTo>
                <a:lnTo>
                  <a:pt x="28314" y="977010"/>
                </a:lnTo>
                <a:lnTo>
                  <a:pt x="55185" y="1008410"/>
                </a:lnTo>
                <a:lnTo>
                  <a:pt x="88873" y="1032490"/>
                </a:lnTo>
                <a:lnTo>
                  <a:pt x="127973" y="1047848"/>
                </a:lnTo>
                <a:lnTo>
                  <a:pt x="848106" y="1053084"/>
                </a:lnTo>
                <a:lnTo>
                  <a:pt x="862810" y="1052454"/>
                </a:lnTo>
                <a:lnTo>
                  <a:pt x="904641" y="1043422"/>
                </a:lnTo>
                <a:lnTo>
                  <a:pt x="941958" y="1024769"/>
                </a:lnTo>
                <a:lnTo>
                  <a:pt x="973358" y="997898"/>
                </a:lnTo>
                <a:lnTo>
                  <a:pt x="997438" y="964210"/>
                </a:lnTo>
                <a:lnTo>
                  <a:pt x="1012796" y="925110"/>
                </a:lnTo>
                <a:lnTo>
                  <a:pt x="1018032" y="169925"/>
                </a:lnTo>
                <a:close/>
              </a:path>
            </a:pathLst>
          </a:custGeom>
          <a:solidFill>
            <a:srgbClr val="FFFFFF"/>
          </a:solidFill>
        </p:spPr>
        <p:txBody>
          <a:bodyPr wrap="square" lIns="0" tIns="0" rIns="0" bIns="0" rtlCol="0"/>
          <a:lstStyle/>
          <a:p>
            <a:endParaRPr/>
          </a:p>
        </p:txBody>
      </p:sp>
      <p:sp>
        <p:nvSpPr>
          <p:cNvPr id="41" name="object 41"/>
          <p:cNvSpPr/>
          <p:nvPr/>
        </p:nvSpPr>
        <p:spPr>
          <a:xfrm>
            <a:off x="6951598" y="5860541"/>
            <a:ext cx="1018540" cy="1053465"/>
          </a:xfrm>
          <a:custGeom>
            <a:avLst/>
            <a:gdLst/>
            <a:ahLst/>
            <a:cxnLst/>
            <a:rect l="l" t="t" r="r" b="b"/>
            <a:pathLst>
              <a:path w="1018540" h="1053465">
                <a:moveTo>
                  <a:pt x="169925" y="0"/>
                </a:moveTo>
                <a:lnTo>
                  <a:pt x="126902" y="5512"/>
                </a:lnTo>
                <a:lnTo>
                  <a:pt x="87924" y="21113"/>
                </a:lnTo>
                <a:lnTo>
                  <a:pt x="54396" y="45401"/>
                </a:lnTo>
                <a:lnTo>
                  <a:pt x="27720" y="76973"/>
                </a:lnTo>
                <a:lnTo>
                  <a:pt x="9299" y="114425"/>
                </a:lnTo>
                <a:lnTo>
                  <a:pt x="536" y="156354"/>
                </a:lnTo>
                <a:lnTo>
                  <a:pt x="0" y="883158"/>
                </a:lnTo>
                <a:lnTo>
                  <a:pt x="629" y="897862"/>
                </a:lnTo>
                <a:lnTo>
                  <a:pt x="9661" y="939693"/>
                </a:lnTo>
                <a:lnTo>
                  <a:pt x="28314" y="977010"/>
                </a:lnTo>
                <a:lnTo>
                  <a:pt x="55185" y="1008410"/>
                </a:lnTo>
                <a:lnTo>
                  <a:pt x="88873" y="1032490"/>
                </a:lnTo>
                <a:lnTo>
                  <a:pt x="127973" y="1047848"/>
                </a:lnTo>
                <a:lnTo>
                  <a:pt x="848106" y="1053084"/>
                </a:lnTo>
                <a:lnTo>
                  <a:pt x="862810" y="1052454"/>
                </a:lnTo>
                <a:lnTo>
                  <a:pt x="904641" y="1043422"/>
                </a:lnTo>
                <a:lnTo>
                  <a:pt x="941958" y="1024769"/>
                </a:lnTo>
                <a:lnTo>
                  <a:pt x="973358" y="997898"/>
                </a:lnTo>
                <a:lnTo>
                  <a:pt x="997438" y="964210"/>
                </a:lnTo>
                <a:lnTo>
                  <a:pt x="1012796" y="925110"/>
                </a:lnTo>
                <a:lnTo>
                  <a:pt x="1018032" y="169925"/>
                </a:lnTo>
                <a:lnTo>
                  <a:pt x="1017402" y="155221"/>
                </a:lnTo>
                <a:lnTo>
                  <a:pt x="1008370" y="113390"/>
                </a:lnTo>
                <a:lnTo>
                  <a:pt x="989717" y="76073"/>
                </a:lnTo>
                <a:lnTo>
                  <a:pt x="962846" y="44673"/>
                </a:lnTo>
                <a:lnTo>
                  <a:pt x="929158" y="20593"/>
                </a:lnTo>
                <a:lnTo>
                  <a:pt x="890058" y="5235"/>
                </a:lnTo>
                <a:lnTo>
                  <a:pt x="169925" y="0"/>
                </a:lnTo>
                <a:close/>
              </a:path>
            </a:pathLst>
          </a:custGeom>
          <a:ln w="9525">
            <a:solidFill>
              <a:srgbClr val="000000"/>
            </a:solidFill>
          </a:ln>
        </p:spPr>
        <p:txBody>
          <a:bodyPr wrap="square" lIns="0" tIns="0" rIns="0" bIns="0" rtlCol="0"/>
          <a:lstStyle/>
          <a:p>
            <a:endParaRPr/>
          </a:p>
        </p:txBody>
      </p:sp>
      <p:sp>
        <p:nvSpPr>
          <p:cNvPr id="42" name="object 42"/>
          <p:cNvSpPr/>
          <p:nvPr/>
        </p:nvSpPr>
        <p:spPr>
          <a:xfrm>
            <a:off x="6972172" y="6425946"/>
            <a:ext cx="1005205" cy="0"/>
          </a:xfrm>
          <a:custGeom>
            <a:avLst/>
            <a:gdLst/>
            <a:ahLst/>
            <a:cxnLst/>
            <a:rect l="l" t="t" r="r" b="b"/>
            <a:pathLst>
              <a:path w="1005204">
                <a:moveTo>
                  <a:pt x="0" y="0"/>
                </a:moveTo>
                <a:lnTo>
                  <a:pt x="1005078" y="0"/>
                </a:lnTo>
              </a:path>
            </a:pathLst>
          </a:custGeom>
          <a:ln w="9525">
            <a:solidFill>
              <a:srgbClr val="000000"/>
            </a:solidFill>
          </a:ln>
        </p:spPr>
        <p:txBody>
          <a:bodyPr wrap="square" lIns="0" tIns="0" rIns="0" bIns="0" rtlCol="0"/>
          <a:lstStyle/>
          <a:p>
            <a:endParaRPr/>
          </a:p>
        </p:txBody>
      </p:sp>
      <p:sp>
        <p:nvSpPr>
          <p:cNvPr id="43" name="object 43"/>
          <p:cNvSpPr/>
          <p:nvPr/>
        </p:nvSpPr>
        <p:spPr>
          <a:xfrm>
            <a:off x="8163191" y="5849873"/>
            <a:ext cx="1017269" cy="1064260"/>
          </a:xfrm>
          <a:custGeom>
            <a:avLst/>
            <a:gdLst/>
            <a:ahLst/>
            <a:cxnLst/>
            <a:rect l="l" t="t" r="r" b="b"/>
            <a:pathLst>
              <a:path w="1017270" h="1064259">
                <a:moveTo>
                  <a:pt x="1017270" y="169163"/>
                </a:moveTo>
                <a:lnTo>
                  <a:pt x="1011760" y="126006"/>
                </a:lnTo>
                <a:lnTo>
                  <a:pt x="996156" y="87017"/>
                </a:lnTo>
                <a:lnTo>
                  <a:pt x="971842" y="53580"/>
                </a:lnTo>
                <a:lnTo>
                  <a:pt x="940203" y="27082"/>
                </a:lnTo>
                <a:lnTo>
                  <a:pt x="902624" y="8908"/>
                </a:lnTo>
                <a:lnTo>
                  <a:pt x="860491" y="442"/>
                </a:lnTo>
                <a:lnTo>
                  <a:pt x="169164" y="0"/>
                </a:lnTo>
                <a:lnTo>
                  <a:pt x="154400" y="629"/>
                </a:lnTo>
                <a:lnTo>
                  <a:pt x="112478" y="9657"/>
                </a:lnTo>
                <a:lnTo>
                  <a:pt x="75186" y="28318"/>
                </a:lnTo>
                <a:lnTo>
                  <a:pt x="43908" y="55228"/>
                </a:lnTo>
                <a:lnTo>
                  <a:pt x="20031" y="89001"/>
                </a:lnTo>
                <a:lnTo>
                  <a:pt x="4939" y="128252"/>
                </a:lnTo>
                <a:lnTo>
                  <a:pt x="0" y="893826"/>
                </a:lnTo>
                <a:lnTo>
                  <a:pt x="626" y="908562"/>
                </a:lnTo>
                <a:lnTo>
                  <a:pt x="9615" y="950480"/>
                </a:lnTo>
                <a:lnTo>
                  <a:pt x="28198" y="987859"/>
                </a:lnTo>
                <a:lnTo>
                  <a:pt x="54999" y="1019287"/>
                </a:lnTo>
                <a:lnTo>
                  <a:pt x="88643" y="1043352"/>
                </a:lnTo>
                <a:lnTo>
                  <a:pt x="127754" y="1058641"/>
                </a:lnTo>
                <a:lnTo>
                  <a:pt x="848106" y="1063752"/>
                </a:lnTo>
                <a:lnTo>
                  <a:pt x="862836" y="1063119"/>
                </a:lnTo>
                <a:lnTo>
                  <a:pt x="904672" y="1054048"/>
                </a:lnTo>
                <a:lnTo>
                  <a:pt x="941902" y="1035317"/>
                </a:lnTo>
                <a:lnTo>
                  <a:pt x="973152" y="1008337"/>
                </a:lnTo>
                <a:lnTo>
                  <a:pt x="997045" y="974522"/>
                </a:lnTo>
                <a:lnTo>
                  <a:pt x="1012207" y="935283"/>
                </a:lnTo>
                <a:lnTo>
                  <a:pt x="1017270" y="169163"/>
                </a:lnTo>
                <a:close/>
              </a:path>
            </a:pathLst>
          </a:custGeom>
          <a:solidFill>
            <a:srgbClr val="FFFFFF"/>
          </a:solidFill>
        </p:spPr>
        <p:txBody>
          <a:bodyPr wrap="square" lIns="0" tIns="0" rIns="0" bIns="0" rtlCol="0"/>
          <a:lstStyle/>
          <a:p>
            <a:endParaRPr/>
          </a:p>
        </p:txBody>
      </p:sp>
      <p:sp>
        <p:nvSpPr>
          <p:cNvPr id="44" name="object 44"/>
          <p:cNvSpPr/>
          <p:nvPr/>
        </p:nvSpPr>
        <p:spPr>
          <a:xfrm>
            <a:off x="8163191" y="5849873"/>
            <a:ext cx="1017269" cy="1064260"/>
          </a:xfrm>
          <a:custGeom>
            <a:avLst/>
            <a:gdLst/>
            <a:ahLst/>
            <a:cxnLst/>
            <a:rect l="l" t="t" r="r" b="b"/>
            <a:pathLst>
              <a:path w="1017270" h="1064259">
                <a:moveTo>
                  <a:pt x="169164" y="0"/>
                </a:moveTo>
                <a:lnTo>
                  <a:pt x="126006" y="5509"/>
                </a:lnTo>
                <a:lnTo>
                  <a:pt x="87017" y="21113"/>
                </a:lnTo>
                <a:lnTo>
                  <a:pt x="53580" y="45427"/>
                </a:lnTo>
                <a:lnTo>
                  <a:pt x="27082" y="77066"/>
                </a:lnTo>
                <a:lnTo>
                  <a:pt x="8908" y="114645"/>
                </a:lnTo>
                <a:lnTo>
                  <a:pt x="442" y="156778"/>
                </a:lnTo>
                <a:lnTo>
                  <a:pt x="0" y="893826"/>
                </a:lnTo>
                <a:lnTo>
                  <a:pt x="626" y="908562"/>
                </a:lnTo>
                <a:lnTo>
                  <a:pt x="9615" y="950480"/>
                </a:lnTo>
                <a:lnTo>
                  <a:pt x="28198" y="987859"/>
                </a:lnTo>
                <a:lnTo>
                  <a:pt x="54999" y="1019287"/>
                </a:lnTo>
                <a:lnTo>
                  <a:pt x="88643" y="1043352"/>
                </a:lnTo>
                <a:lnTo>
                  <a:pt x="127754" y="1058641"/>
                </a:lnTo>
                <a:lnTo>
                  <a:pt x="848106" y="1063752"/>
                </a:lnTo>
                <a:lnTo>
                  <a:pt x="862836" y="1063119"/>
                </a:lnTo>
                <a:lnTo>
                  <a:pt x="904672" y="1054048"/>
                </a:lnTo>
                <a:lnTo>
                  <a:pt x="941902" y="1035317"/>
                </a:lnTo>
                <a:lnTo>
                  <a:pt x="973152" y="1008337"/>
                </a:lnTo>
                <a:lnTo>
                  <a:pt x="997045" y="974522"/>
                </a:lnTo>
                <a:lnTo>
                  <a:pt x="1012207" y="935283"/>
                </a:lnTo>
                <a:lnTo>
                  <a:pt x="1017270" y="169163"/>
                </a:lnTo>
                <a:lnTo>
                  <a:pt x="1016640" y="154400"/>
                </a:lnTo>
                <a:lnTo>
                  <a:pt x="1007612" y="112478"/>
                </a:lnTo>
                <a:lnTo>
                  <a:pt x="988951" y="75186"/>
                </a:lnTo>
                <a:lnTo>
                  <a:pt x="962041" y="43908"/>
                </a:lnTo>
                <a:lnTo>
                  <a:pt x="928268" y="20031"/>
                </a:lnTo>
                <a:lnTo>
                  <a:pt x="889017" y="4939"/>
                </a:lnTo>
                <a:lnTo>
                  <a:pt x="169164" y="0"/>
                </a:lnTo>
                <a:close/>
              </a:path>
            </a:pathLst>
          </a:custGeom>
          <a:ln w="9525">
            <a:solidFill>
              <a:srgbClr val="000000"/>
            </a:solidFill>
          </a:ln>
        </p:spPr>
        <p:txBody>
          <a:bodyPr wrap="square" lIns="0" tIns="0" rIns="0" bIns="0" rtlCol="0"/>
          <a:lstStyle/>
          <a:p>
            <a:endParaRPr/>
          </a:p>
        </p:txBody>
      </p:sp>
      <p:sp>
        <p:nvSpPr>
          <p:cNvPr id="45" name="object 45"/>
          <p:cNvSpPr/>
          <p:nvPr/>
        </p:nvSpPr>
        <p:spPr>
          <a:xfrm>
            <a:off x="8172322" y="6435090"/>
            <a:ext cx="1005205" cy="0"/>
          </a:xfrm>
          <a:custGeom>
            <a:avLst/>
            <a:gdLst/>
            <a:ahLst/>
            <a:cxnLst/>
            <a:rect l="l" t="t" r="r" b="b"/>
            <a:pathLst>
              <a:path w="1005204">
                <a:moveTo>
                  <a:pt x="0" y="0"/>
                </a:moveTo>
                <a:lnTo>
                  <a:pt x="1005078" y="0"/>
                </a:lnTo>
              </a:path>
            </a:pathLst>
          </a:custGeom>
          <a:ln w="9525">
            <a:solidFill>
              <a:srgbClr val="000000"/>
            </a:solidFill>
          </a:ln>
        </p:spPr>
        <p:txBody>
          <a:bodyPr wrap="square" lIns="0" tIns="0" rIns="0" bIns="0" rtlCol="0"/>
          <a:lstStyle/>
          <a:p>
            <a:endParaRPr/>
          </a:p>
        </p:txBody>
      </p:sp>
      <p:sp>
        <p:nvSpPr>
          <p:cNvPr id="46" name="object 46"/>
          <p:cNvSpPr/>
          <p:nvPr/>
        </p:nvSpPr>
        <p:spPr>
          <a:xfrm>
            <a:off x="5746889" y="5269991"/>
            <a:ext cx="0" cy="259079"/>
          </a:xfrm>
          <a:custGeom>
            <a:avLst/>
            <a:gdLst/>
            <a:ahLst/>
            <a:cxnLst/>
            <a:rect l="l" t="t" r="r" b="b"/>
            <a:pathLst>
              <a:path h="259079">
                <a:moveTo>
                  <a:pt x="0" y="0"/>
                </a:moveTo>
                <a:lnTo>
                  <a:pt x="0" y="259079"/>
                </a:lnTo>
              </a:path>
            </a:pathLst>
          </a:custGeom>
          <a:ln w="9525">
            <a:solidFill>
              <a:srgbClr val="000000"/>
            </a:solidFill>
          </a:ln>
        </p:spPr>
        <p:txBody>
          <a:bodyPr wrap="square" lIns="0" tIns="0" rIns="0" bIns="0" rtlCol="0"/>
          <a:lstStyle/>
          <a:p>
            <a:endParaRPr/>
          </a:p>
        </p:txBody>
      </p:sp>
      <p:sp>
        <p:nvSpPr>
          <p:cNvPr id="47" name="object 47"/>
          <p:cNvSpPr/>
          <p:nvPr/>
        </p:nvSpPr>
        <p:spPr>
          <a:xfrm>
            <a:off x="5733935" y="5529071"/>
            <a:ext cx="462915" cy="0"/>
          </a:xfrm>
          <a:custGeom>
            <a:avLst/>
            <a:gdLst/>
            <a:ahLst/>
            <a:cxnLst/>
            <a:rect l="l" t="t" r="r" b="b"/>
            <a:pathLst>
              <a:path w="462914">
                <a:moveTo>
                  <a:pt x="0" y="0"/>
                </a:moveTo>
                <a:lnTo>
                  <a:pt x="462534" y="0"/>
                </a:lnTo>
              </a:path>
            </a:pathLst>
          </a:custGeom>
          <a:ln w="9525">
            <a:solidFill>
              <a:srgbClr val="000000"/>
            </a:solidFill>
          </a:ln>
        </p:spPr>
        <p:txBody>
          <a:bodyPr wrap="square" lIns="0" tIns="0" rIns="0" bIns="0" rtlCol="0"/>
          <a:lstStyle/>
          <a:p>
            <a:endParaRPr/>
          </a:p>
        </p:txBody>
      </p:sp>
      <p:sp>
        <p:nvSpPr>
          <p:cNvPr id="48" name="object 48"/>
          <p:cNvSpPr/>
          <p:nvPr/>
        </p:nvSpPr>
        <p:spPr>
          <a:xfrm>
            <a:off x="6185039" y="5529071"/>
            <a:ext cx="11430" cy="59055"/>
          </a:xfrm>
          <a:custGeom>
            <a:avLst/>
            <a:gdLst/>
            <a:ahLst/>
            <a:cxnLst/>
            <a:rect l="l" t="t" r="r" b="b"/>
            <a:pathLst>
              <a:path w="11429" h="59054">
                <a:moveTo>
                  <a:pt x="0" y="0"/>
                </a:moveTo>
                <a:lnTo>
                  <a:pt x="11430" y="58673"/>
                </a:lnTo>
              </a:path>
            </a:pathLst>
          </a:custGeom>
          <a:ln w="9524">
            <a:solidFill>
              <a:srgbClr val="000000"/>
            </a:solidFill>
          </a:ln>
        </p:spPr>
        <p:txBody>
          <a:bodyPr wrap="square" lIns="0" tIns="0" rIns="0" bIns="0" rtlCol="0"/>
          <a:lstStyle/>
          <a:p>
            <a:endParaRPr/>
          </a:p>
        </p:txBody>
      </p:sp>
      <p:sp>
        <p:nvSpPr>
          <p:cNvPr id="49" name="object 49"/>
          <p:cNvSpPr/>
          <p:nvPr/>
        </p:nvSpPr>
        <p:spPr>
          <a:xfrm>
            <a:off x="5965583" y="5256276"/>
            <a:ext cx="0" cy="201295"/>
          </a:xfrm>
          <a:custGeom>
            <a:avLst/>
            <a:gdLst/>
            <a:ahLst/>
            <a:cxnLst/>
            <a:rect l="l" t="t" r="r" b="b"/>
            <a:pathLst>
              <a:path h="201295">
                <a:moveTo>
                  <a:pt x="0" y="0"/>
                </a:moveTo>
                <a:lnTo>
                  <a:pt x="0" y="201168"/>
                </a:lnTo>
              </a:path>
            </a:pathLst>
          </a:custGeom>
          <a:ln w="9525">
            <a:solidFill>
              <a:srgbClr val="000000"/>
            </a:solidFill>
          </a:ln>
        </p:spPr>
        <p:txBody>
          <a:bodyPr wrap="square" lIns="0" tIns="0" rIns="0" bIns="0" rtlCol="0"/>
          <a:lstStyle/>
          <a:p>
            <a:endParaRPr/>
          </a:p>
        </p:txBody>
      </p:sp>
      <p:sp>
        <p:nvSpPr>
          <p:cNvPr id="50" name="object 50"/>
          <p:cNvSpPr/>
          <p:nvPr/>
        </p:nvSpPr>
        <p:spPr>
          <a:xfrm>
            <a:off x="5965583" y="5433821"/>
            <a:ext cx="1421130" cy="0"/>
          </a:xfrm>
          <a:custGeom>
            <a:avLst/>
            <a:gdLst/>
            <a:ahLst/>
            <a:cxnLst/>
            <a:rect l="l" t="t" r="r" b="b"/>
            <a:pathLst>
              <a:path w="1421129">
                <a:moveTo>
                  <a:pt x="0" y="0"/>
                </a:moveTo>
                <a:lnTo>
                  <a:pt x="1421130" y="0"/>
                </a:lnTo>
              </a:path>
            </a:pathLst>
          </a:custGeom>
          <a:ln w="9525">
            <a:solidFill>
              <a:srgbClr val="000000"/>
            </a:solidFill>
          </a:ln>
        </p:spPr>
        <p:txBody>
          <a:bodyPr wrap="square" lIns="0" tIns="0" rIns="0" bIns="0" rtlCol="0"/>
          <a:lstStyle/>
          <a:p>
            <a:endParaRPr/>
          </a:p>
        </p:txBody>
      </p:sp>
      <p:sp>
        <p:nvSpPr>
          <p:cNvPr id="51" name="object 51"/>
          <p:cNvSpPr/>
          <p:nvPr/>
        </p:nvSpPr>
        <p:spPr>
          <a:xfrm>
            <a:off x="7398143" y="5433821"/>
            <a:ext cx="0" cy="130810"/>
          </a:xfrm>
          <a:custGeom>
            <a:avLst/>
            <a:gdLst/>
            <a:ahLst/>
            <a:cxnLst/>
            <a:rect l="l" t="t" r="r" b="b"/>
            <a:pathLst>
              <a:path h="130810">
                <a:moveTo>
                  <a:pt x="0" y="0"/>
                </a:moveTo>
                <a:lnTo>
                  <a:pt x="0" y="130301"/>
                </a:lnTo>
              </a:path>
            </a:pathLst>
          </a:custGeom>
          <a:ln w="9525">
            <a:solidFill>
              <a:srgbClr val="000000"/>
            </a:solidFill>
          </a:ln>
        </p:spPr>
        <p:txBody>
          <a:bodyPr wrap="square" lIns="0" tIns="0" rIns="0" bIns="0" rtlCol="0"/>
          <a:lstStyle/>
          <a:p>
            <a:endParaRPr/>
          </a:p>
        </p:txBody>
      </p:sp>
      <p:sp>
        <p:nvSpPr>
          <p:cNvPr id="52" name="object 52"/>
          <p:cNvSpPr/>
          <p:nvPr/>
        </p:nvSpPr>
        <p:spPr>
          <a:xfrm>
            <a:off x="6173609" y="5269991"/>
            <a:ext cx="0" cy="81915"/>
          </a:xfrm>
          <a:custGeom>
            <a:avLst/>
            <a:gdLst/>
            <a:ahLst/>
            <a:cxnLst/>
            <a:rect l="l" t="t" r="r" b="b"/>
            <a:pathLst>
              <a:path h="81914">
                <a:moveTo>
                  <a:pt x="0" y="0"/>
                </a:moveTo>
                <a:lnTo>
                  <a:pt x="0" y="81534"/>
                </a:lnTo>
              </a:path>
            </a:pathLst>
          </a:custGeom>
          <a:ln w="9525">
            <a:solidFill>
              <a:srgbClr val="000000"/>
            </a:solidFill>
          </a:ln>
        </p:spPr>
        <p:txBody>
          <a:bodyPr wrap="square" lIns="0" tIns="0" rIns="0" bIns="0" rtlCol="0"/>
          <a:lstStyle/>
          <a:p>
            <a:endParaRPr/>
          </a:p>
        </p:txBody>
      </p:sp>
      <p:sp>
        <p:nvSpPr>
          <p:cNvPr id="53" name="object 53"/>
          <p:cNvSpPr/>
          <p:nvPr/>
        </p:nvSpPr>
        <p:spPr>
          <a:xfrm>
            <a:off x="6173609" y="5340096"/>
            <a:ext cx="2425065" cy="0"/>
          </a:xfrm>
          <a:custGeom>
            <a:avLst/>
            <a:gdLst/>
            <a:ahLst/>
            <a:cxnLst/>
            <a:rect l="l" t="t" r="r" b="b"/>
            <a:pathLst>
              <a:path w="2425065">
                <a:moveTo>
                  <a:pt x="0" y="0"/>
                </a:moveTo>
                <a:lnTo>
                  <a:pt x="2424684" y="0"/>
                </a:lnTo>
              </a:path>
            </a:pathLst>
          </a:custGeom>
          <a:ln w="9525">
            <a:solidFill>
              <a:srgbClr val="000000"/>
            </a:solidFill>
          </a:ln>
        </p:spPr>
        <p:txBody>
          <a:bodyPr wrap="square" lIns="0" tIns="0" rIns="0" bIns="0" rtlCol="0"/>
          <a:lstStyle/>
          <a:p>
            <a:endParaRPr/>
          </a:p>
        </p:txBody>
      </p:sp>
      <p:sp>
        <p:nvSpPr>
          <p:cNvPr id="54" name="object 54"/>
          <p:cNvSpPr/>
          <p:nvPr/>
        </p:nvSpPr>
        <p:spPr>
          <a:xfrm>
            <a:off x="8586863" y="5340096"/>
            <a:ext cx="0" cy="224154"/>
          </a:xfrm>
          <a:custGeom>
            <a:avLst/>
            <a:gdLst/>
            <a:ahLst/>
            <a:cxnLst/>
            <a:rect l="l" t="t" r="r" b="b"/>
            <a:pathLst>
              <a:path h="224154">
                <a:moveTo>
                  <a:pt x="0" y="0"/>
                </a:moveTo>
                <a:lnTo>
                  <a:pt x="0" y="224027"/>
                </a:lnTo>
              </a:path>
            </a:pathLst>
          </a:custGeom>
          <a:ln w="9525">
            <a:solidFill>
              <a:srgbClr val="000000"/>
            </a:solidFill>
          </a:ln>
        </p:spPr>
        <p:txBody>
          <a:bodyPr wrap="square" lIns="0" tIns="0" rIns="0" bIns="0" rtlCol="0"/>
          <a:lstStyle/>
          <a:p>
            <a:endParaRPr/>
          </a:p>
        </p:txBody>
      </p:sp>
      <p:sp>
        <p:nvSpPr>
          <p:cNvPr id="55" name="object 55"/>
          <p:cNvSpPr/>
          <p:nvPr/>
        </p:nvSpPr>
        <p:spPr>
          <a:xfrm>
            <a:off x="6501257" y="1634489"/>
            <a:ext cx="967740" cy="645160"/>
          </a:xfrm>
          <a:custGeom>
            <a:avLst/>
            <a:gdLst/>
            <a:ahLst/>
            <a:cxnLst/>
            <a:rect l="l" t="t" r="r" b="b"/>
            <a:pathLst>
              <a:path w="967740" h="645160">
                <a:moveTo>
                  <a:pt x="0" y="0"/>
                </a:moveTo>
                <a:lnTo>
                  <a:pt x="0" y="644652"/>
                </a:lnTo>
                <a:lnTo>
                  <a:pt x="967739" y="644652"/>
                </a:lnTo>
                <a:lnTo>
                  <a:pt x="967739" y="0"/>
                </a:lnTo>
                <a:lnTo>
                  <a:pt x="0" y="0"/>
                </a:lnTo>
                <a:close/>
              </a:path>
            </a:pathLst>
          </a:custGeom>
          <a:ln w="9525">
            <a:solidFill>
              <a:srgbClr val="000000"/>
            </a:solidFill>
          </a:ln>
        </p:spPr>
        <p:txBody>
          <a:bodyPr wrap="square" lIns="0" tIns="0" rIns="0" bIns="0" rtlCol="0"/>
          <a:lstStyle/>
          <a:p>
            <a:endParaRPr/>
          </a:p>
        </p:txBody>
      </p:sp>
      <p:sp>
        <p:nvSpPr>
          <p:cNvPr id="56" name="object 56"/>
          <p:cNvSpPr/>
          <p:nvPr/>
        </p:nvSpPr>
        <p:spPr>
          <a:xfrm>
            <a:off x="6501257" y="1853945"/>
            <a:ext cx="967740" cy="0"/>
          </a:xfrm>
          <a:custGeom>
            <a:avLst/>
            <a:gdLst/>
            <a:ahLst/>
            <a:cxnLst/>
            <a:rect l="l" t="t" r="r" b="b"/>
            <a:pathLst>
              <a:path w="967740">
                <a:moveTo>
                  <a:pt x="0" y="0"/>
                </a:moveTo>
                <a:lnTo>
                  <a:pt x="967740" y="0"/>
                </a:lnTo>
              </a:path>
            </a:pathLst>
          </a:custGeom>
          <a:ln w="9525">
            <a:solidFill>
              <a:srgbClr val="000000"/>
            </a:solidFill>
          </a:ln>
        </p:spPr>
        <p:txBody>
          <a:bodyPr wrap="square" lIns="0" tIns="0" rIns="0" bIns="0" rtlCol="0"/>
          <a:lstStyle/>
          <a:p>
            <a:endParaRPr/>
          </a:p>
        </p:txBody>
      </p:sp>
      <p:sp>
        <p:nvSpPr>
          <p:cNvPr id="57" name="object 57"/>
          <p:cNvSpPr txBox="1"/>
          <p:nvPr/>
        </p:nvSpPr>
        <p:spPr>
          <a:xfrm>
            <a:off x="8792089" y="2731357"/>
            <a:ext cx="930275" cy="671979"/>
          </a:xfrm>
          <a:prstGeom prst="rect">
            <a:avLst/>
          </a:prstGeom>
        </p:spPr>
        <p:txBody>
          <a:bodyPr vert="horz" wrap="square" lIns="0" tIns="0" rIns="0" bIns="0" rtlCol="0">
            <a:spAutoFit/>
          </a:bodyPr>
          <a:lstStyle/>
          <a:p>
            <a:pPr marL="12700" indent="73660">
              <a:lnSpc>
                <a:spcPct val="100000"/>
              </a:lnSpc>
            </a:pPr>
            <a:r>
              <a:rPr sz="1200" dirty="0">
                <a:latin typeface="宋体"/>
                <a:cs typeface="宋体"/>
              </a:rPr>
              <a:t>销售情况</a:t>
            </a:r>
          </a:p>
          <a:p>
            <a:pPr marL="12700" marR="5080" indent="2540">
              <a:lnSpc>
                <a:spcPts val="1360"/>
              </a:lnSpc>
              <a:spcBef>
                <a:spcPts val="470"/>
              </a:spcBef>
            </a:pPr>
            <a:r>
              <a:rPr sz="1200" dirty="0" err="1">
                <a:latin typeface="宋体"/>
                <a:cs typeface="宋体"/>
              </a:rPr>
              <a:t>产品编码</a:t>
            </a:r>
            <a:r>
              <a:rPr sz="1200" dirty="0">
                <a:latin typeface="宋体"/>
                <a:cs typeface="宋体"/>
              </a:rPr>
              <a:t> </a:t>
            </a:r>
            <a:endParaRPr lang="en-US" altLang="zh-CN" sz="1200" dirty="0">
              <a:latin typeface="宋体"/>
              <a:cs typeface="宋体"/>
            </a:endParaRPr>
          </a:p>
          <a:p>
            <a:pPr marL="12700" marR="5080" indent="2540">
              <a:lnSpc>
                <a:spcPts val="1360"/>
              </a:lnSpc>
              <a:spcBef>
                <a:spcPts val="470"/>
              </a:spcBef>
            </a:pPr>
            <a:r>
              <a:rPr sz="1200" u="sng" dirty="0" err="1">
                <a:latin typeface="宋体"/>
                <a:cs typeface="宋体"/>
              </a:rPr>
              <a:t>产品编号</a:t>
            </a:r>
            <a:r>
              <a:rPr sz="1200" u="sng" spc="-5" dirty="0">
                <a:latin typeface="Times New Roman"/>
                <a:cs typeface="Times New Roman"/>
              </a:rPr>
              <a:t>(</a:t>
            </a:r>
            <a:r>
              <a:rPr sz="1200" u="sng" spc="-10" dirty="0">
                <a:latin typeface="Times New Roman"/>
                <a:cs typeface="Times New Roman"/>
              </a:rPr>
              <a:t>F</a:t>
            </a:r>
            <a:r>
              <a:rPr sz="1200" u="sng" spc="-5" dirty="0">
                <a:latin typeface="Times New Roman"/>
                <a:cs typeface="Times New Roman"/>
              </a:rPr>
              <a:t>K)</a:t>
            </a:r>
            <a:endParaRPr sz="1200" dirty="0">
              <a:latin typeface="Times New Roman"/>
              <a:cs typeface="Times New Roman"/>
            </a:endParaRPr>
          </a:p>
        </p:txBody>
      </p:sp>
      <p:sp>
        <p:nvSpPr>
          <p:cNvPr id="58" name="object 58"/>
          <p:cNvSpPr txBox="1"/>
          <p:nvPr/>
        </p:nvSpPr>
        <p:spPr>
          <a:xfrm>
            <a:off x="5305939" y="3790537"/>
            <a:ext cx="482600" cy="177800"/>
          </a:xfrm>
          <a:prstGeom prst="rect">
            <a:avLst/>
          </a:prstGeom>
        </p:spPr>
        <p:txBody>
          <a:bodyPr vert="horz" wrap="square" lIns="0" tIns="0" rIns="0" bIns="0" rtlCol="0">
            <a:spAutoFit/>
          </a:bodyPr>
          <a:lstStyle/>
          <a:p>
            <a:pPr marL="12700">
              <a:lnSpc>
                <a:spcPct val="100000"/>
              </a:lnSpc>
            </a:pPr>
            <a:r>
              <a:rPr sz="1200" dirty="0">
                <a:latin typeface="宋体"/>
                <a:cs typeface="宋体"/>
              </a:rPr>
              <a:t>发货到</a:t>
            </a:r>
            <a:endParaRPr sz="1200">
              <a:latin typeface="宋体"/>
              <a:cs typeface="宋体"/>
            </a:endParaRPr>
          </a:p>
        </p:txBody>
      </p:sp>
      <p:sp>
        <p:nvSpPr>
          <p:cNvPr id="59" name="object 59"/>
          <p:cNvSpPr txBox="1"/>
          <p:nvPr/>
        </p:nvSpPr>
        <p:spPr>
          <a:xfrm>
            <a:off x="5351665" y="4050379"/>
            <a:ext cx="1030605" cy="756285"/>
          </a:xfrm>
          <a:prstGeom prst="rect">
            <a:avLst/>
          </a:prstGeom>
        </p:spPr>
        <p:txBody>
          <a:bodyPr vert="horz" wrap="square" lIns="0" tIns="0" rIns="0" bIns="0" rtlCol="0">
            <a:spAutoFit/>
          </a:bodyPr>
          <a:lstStyle/>
          <a:p>
            <a:pPr marL="104775" indent="102870">
              <a:lnSpc>
                <a:spcPct val="100000"/>
              </a:lnSpc>
            </a:pPr>
            <a:r>
              <a:rPr sz="1200" dirty="0">
                <a:latin typeface="宋体"/>
                <a:cs typeface="宋体"/>
              </a:rPr>
              <a:t>到货单</a:t>
            </a:r>
            <a:endParaRPr sz="1200">
              <a:latin typeface="宋体"/>
              <a:cs typeface="宋体"/>
            </a:endParaRPr>
          </a:p>
          <a:p>
            <a:pPr marL="104775" marR="12700" indent="26670">
              <a:lnSpc>
                <a:spcPts val="1410"/>
              </a:lnSpc>
              <a:spcBef>
                <a:spcPts val="405"/>
              </a:spcBef>
            </a:pPr>
            <a:r>
              <a:rPr sz="1200" dirty="0">
                <a:latin typeface="宋体"/>
                <a:cs typeface="宋体"/>
              </a:rPr>
              <a:t>接收号 产品编号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a:t>
            </a:r>
            <a:endParaRPr sz="1200">
              <a:latin typeface="Times New Roman"/>
              <a:cs typeface="Times New Roman"/>
            </a:endParaRPr>
          </a:p>
          <a:p>
            <a:pPr marL="12700">
              <a:lnSpc>
                <a:spcPts val="1260"/>
              </a:lnSpc>
              <a:tabLst>
                <a:tab pos="1017269" algn="l"/>
              </a:tabLst>
            </a:pPr>
            <a:r>
              <a:rPr sz="1200" u="sng" spc="35" dirty="0">
                <a:latin typeface="宋体"/>
                <a:cs typeface="宋体"/>
              </a:rPr>
              <a:t> </a:t>
            </a:r>
            <a:r>
              <a:rPr sz="1200" u="sng" dirty="0">
                <a:latin typeface="宋体"/>
                <a:cs typeface="宋体"/>
              </a:rPr>
              <a:t>发货号</a:t>
            </a:r>
            <a:r>
              <a:rPr sz="1200" u="sng" spc="-5" dirty="0">
                <a:latin typeface="Times New Roman"/>
                <a:cs typeface="Times New Roman"/>
              </a:rPr>
              <a:t>(FK)</a:t>
            </a:r>
            <a:r>
              <a:rPr sz="1200" u="sng" dirty="0">
                <a:latin typeface="Times New Roman"/>
                <a:cs typeface="Times New Roman"/>
              </a:rPr>
              <a:t> 	</a:t>
            </a:r>
            <a:endParaRPr sz="1200">
              <a:latin typeface="Times New Roman"/>
              <a:cs typeface="Times New Roman"/>
            </a:endParaRPr>
          </a:p>
        </p:txBody>
      </p:sp>
      <p:sp>
        <p:nvSpPr>
          <p:cNvPr id="60" name="object 60"/>
          <p:cNvSpPr txBox="1"/>
          <p:nvPr/>
        </p:nvSpPr>
        <p:spPr>
          <a:xfrm>
            <a:off x="4508887" y="5690203"/>
            <a:ext cx="998219" cy="646430"/>
          </a:xfrm>
          <a:prstGeom prst="rect">
            <a:avLst/>
          </a:prstGeom>
        </p:spPr>
        <p:txBody>
          <a:bodyPr vert="horz" wrap="square" lIns="0" tIns="0" rIns="0" bIns="0" rtlCol="0">
            <a:spAutoFit/>
          </a:bodyPr>
          <a:lstStyle/>
          <a:p>
            <a:pPr marL="12700" indent="146685">
              <a:lnSpc>
                <a:spcPct val="100000"/>
              </a:lnSpc>
            </a:pPr>
            <a:r>
              <a:rPr sz="1200" dirty="0">
                <a:latin typeface="宋体"/>
                <a:cs typeface="宋体"/>
              </a:rPr>
              <a:t>产品安装</a:t>
            </a:r>
            <a:endParaRPr sz="1200">
              <a:latin typeface="宋体"/>
              <a:cs typeface="宋体"/>
            </a:endParaRPr>
          </a:p>
          <a:p>
            <a:pPr marL="12700" marR="5080" indent="67310">
              <a:lnSpc>
                <a:spcPct val="100800"/>
              </a:lnSpc>
              <a:spcBef>
                <a:spcPts val="785"/>
              </a:spcBef>
            </a:pPr>
            <a:r>
              <a:rPr sz="1200" dirty="0">
                <a:latin typeface="宋体"/>
                <a:cs typeface="宋体"/>
              </a:rPr>
              <a:t>产品编号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 </a:t>
            </a:r>
            <a:r>
              <a:rPr sz="1200" dirty="0">
                <a:latin typeface="宋体"/>
                <a:cs typeface="宋体"/>
              </a:rPr>
              <a:t>产品编码</a:t>
            </a:r>
            <a:endParaRPr sz="1200">
              <a:latin typeface="宋体"/>
              <a:cs typeface="宋体"/>
            </a:endParaRPr>
          </a:p>
        </p:txBody>
      </p:sp>
      <p:sp>
        <p:nvSpPr>
          <p:cNvPr id="61" name="object 61"/>
          <p:cNvSpPr/>
          <p:nvPr/>
        </p:nvSpPr>
        <p:spPr>
          <a:xfrm>
            <a:off x="8564796" y="5546597"/>
            <a:ext cx="74930" cy="106045"/>
          </a:xfrm>
          <a:custGeom>
            <a:avLst/>
            <a:gdLst/>
            <a:ahLst/>
            <a:cxnLst/>
            <a:rect l="l" t="t" r="r" b="b"/>
            <a:pathLst>
              <a:path w="74929" h="106045">
                <a:moveTo>
                  <a:pt x="74567" y="56755"/>
                </a:moveTo>
                <a:lnTo>
                  <a:pt x="61121" y="12492"/>
                </a:lnTo>
                <a:lnTo>
                  <a:pt x="37307" y="0"/>
                </a:lnTo>
                <a:lnTo>
                  <a:pt x="25799" y="2566"/>
                </a:lnTo>
                <a:lnTo>
                  <a:pt x="15737" y="9744"/>
                </a:lnTo>
                <a:lnTo>
                  <a:pt x="7699" y="20754"/>
                </a:ln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close/>
              </a:path>
            </a:pathLst>
          </a:custGeom>
          <a:solidFill>
            <a:srgbClr val="00CC99"/>
          </a:solidFill>
        </p:spPr>
        <p:txBody>
          <a:bodyPr wrap="square" lIns="0" tIns="0" rIns="0" bIns="0" rtlCol="0"/>
          <a:lstStyle/>
          <a:p>
            <a:endParaRPr/>
          </a:p>
        </p:txBody>
      </p:sp>
      <p:sp>
        <p:nvSpPr>
          <p:cNvPr id="62" name="object 62"/>
          <p:cNvSpPr/>
          <p:nvPr/>
        </p:nvSpPr>
        <p:spPr>
          <a:xfrm>
            <a:off x="8564796" y="5546597"/>
            <a:ext cx="74930" cy="106045"/>
          </a:xfrm>
          <a:custGeom>
            <a:avLst/>
            <a:gdLst/>
            <a:ahLst/>
            <a:cxnLst/>
            <a:rect l="l" t="t" r="r" b="b"/>
            <a:pathLst>
              <a:path w="74929" h="106045">
                <a:moveTo>
                  <a:pt x="37307" y="0"/>
                </a:moveTo>
                <a:lnTo>
                  <a:pt x="2261" y="34815"/>
                </a:lnTo>
                <a:lnTo>
                  <a:pt x="0" y="51147"/>
                </a:lnTo>
                <a:lnTo>
                  <a:pt x="1739" y="68104"/>
                </a:lnTo>
                <a:lnTo>
                  <a:pt x="6628" y="82726"/>
                </a:lnTo>
                <a:lnTo>
                  <a:pt x="14120" y="94334"/>
                </a:lnTo>
                <a:lnTo>
                  <a:pt x="23665" y="102248"/>
                </a:lnTo>
                <a:lnTo>
                  <a:pt x="34718" y="105792"/>
                </a:lnTo>
                <a:lnTo>
                  <a:pt x="47283" y="103366"/>
                </a:lnTo>
                <a:lnTo>
                  <a:pt x="57992" y="96467"/>
                </a:lnTo>
                <a:lnTo>
                  <a:pt x="66402" y="85877"/>
                </a:lnTo>
                <a:lnTo>
                  <a:pt x="72074" y="72379"/>
                </a:lnTo>
                <a:lnTo>
                  <a:pt x="74567" y="56755"/>
                </a:lnTo>
                <a:lnTo>
                  <a:pt x="72932" y="39273"/>
                </a:lnTo>
                <a:lnTo>
                  <a:pt x="51965" y="4298"/>
                </a:lnTo>
                <a:lnTo>
                  <a:pt x="37307" y="0"/>
                </a:lnTo>
                <a:close/>
              </a:path>
            </a:pathLst>
          </a:custGeom>
          <a:ln w="9525">
            <a:solidFill>
              <a:srgbClr val="000000"/>
            </a:solidFill>
          </a:ln>
        </p:spPr>
        <p:txBody>
          <a:bodyPr wrap="square" lIns="0" tIns="0" rIns="0" bIns="0" rtlCol="0"/>
          <a:lstStyle/>
          <a:p>
            <a:endParaRPr/>
          </a:p>
        </p:txBody>
      </p:sp>
      <p:sp>
        <p:nvSpPr>
          <p:cNvPr id="63" name="object 63"/>
          <p:cNvSpPr/>
          <p:nvPr/>
        </p:nvSpPr>
        <p:spPr>
          <a:xfrm>
            <a:off x="4891221" y="5567171"/>
            <a:ext cx="74930" cy="107950"/>
          </a:xfrm>
          <a:custGeom>
            <a:avLst/>
            <a:gdLst/>
            <a:ahLst/>
            <a:cxnLst/>
            <a:rect l="l" t="t" r="r" b="b"/>
            <a:pathLst>
              <a:path w="74929" h="107950">
                <a:moveTo>
                  <a:pt x="74351" y="60538"/>
                </a:moveTo>
                <a:lnTo>
                  <a:pt x="62196" y="14572"/>
                </a:lnTo>
                <a:lnTo>
                  <a:pt x="37280" y="0"/>
                </a:lnTo>
                <a:lnTo>
                  <a:pt x="25875" y="2593"/>
                </a:lnTo>
                <a:lnTo>
                  <a:pt x="15884" y="9822"/>
                </a:lnTo>
                <a:lnTo>
                  <a:pt x="7868" y="20864"/>
                </a:ln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close/>
              </a:path>
            </a:pathLst>
          </a:custGeom>
          <a:solidFill>
            <a:srgbClr val="00CC99"/>
          </a:solidFill>
        </p:spPr>
        <p:txBody>
          <a:bodyPr wrap="square" lIns="0" tIns="0" rIns="0" bIns="0" rtlCol="0"/>
          <a:lstStyle/>
          <a:p>
            <a:endParaRPr/>
          </a:p>
        </p:txBody>
      </p:sp>
      <p:sp>
        <p:nvSpPr>
          <p:cNvPr id="64" name="object 64"/>
          <p:cNvSpPr/>
          <p:nvPr/>
        </p:nvSpPr>
        <p:spPr>
          <a:xfrm>
            <a:off x="4891221" y="5567171"/>
            <a:ext cx="74930" cy="107950"/>
          </a:xfrm>
          <a:custGeom>
            <a:avLst/>
            <a:gdLst/>
            <a:ahLst/>
            <a:cxnLst/>
            <a:rect l="l" t="t" r="r" b="b"/>
            <a:pathLst>
              <a:path w="74929" h="107950">
                <a:moveTo>
                  <a:pt x="37280" y="0"/>
                </a:move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lnTo>
                  <a:pt x="72946" y="42402"/>
                </a:lnTo>
                <a:lnTo>
                  <a:pt x="53750" y="5734"/>
                </a:lnTo>
                <a:lnTo>
                  <a:pt x="37280" y="0"/>
                </a:lnTo>
                <a:close/>
              </a:path>
            </a:pathLst>
          </a:custGeom>
          <a:ln w="9525">
            <a:solidFill>
              <a:srgbClr val="000000"/>
            </a:solidFill>
          </a:ln>
        </p:spPr>
        <p:txBody>
          <a:bodyPr wrap="square" lIns="0" tIns="0" rIns="0" bIns="0" rtlCol="0"/>
          <a:lstStyle/>
          <a:p>
            <a:endParaRPr/>
          </a:p>
        </p:txBody>
      </p:sp>
      <p:sp>
        <p:nvSpPr>
          <p:cNvPr id="65" name="object 65"/>
          <p:cNvSpPr txBox="1"/>
          <p:nvPr/>
        </p:nvSpPr>
        <p:spPr>
          <a:xfrm>
            <a:off x="4594231" y="6488779"/>
            <a:ext cx="788670" cy="335915"/>
          </a:xfrm>
          <a:prstGeom prst="rect">
            <a:avLst/>
          </a:prstGeom>
        </p:spPr>
        <p:txBody>
          <a:bodyPr vert="horz" wrap="square" lIns="0" tIns="0" rIns="0" bIns="0" rtlCol="0">
            <a:spAutoFit/>
          </a:bodyPr>
          <a:lstStyle/>
          <a:p>
            <a:pPr marL="12700" marR="5080" indent="9525">
              <a:lnSpc>
                <a:spcPts val="1180"/>
              </a:lnSpc>
            </a:pPr>
            <a:r>
              <a:rPr sz="1200" dirty="0">
                <a:latin typeface="宋体"/>
                <a:cs typeface="宋体"/>
              </a:rPr>
              <a:t>接收号</a:t>
            </a:r>
            <a:r>
              <a:rPr sz="1200" spc="-5" dirty="0">
                <a:latin typeface="Times New Roman"/>
                <a:cs typeface="Times New Roman"/>
              </a:rPr>
              <a:t>(FK) </a:t>
            </a:r>
            <a:r>
              <a:rPr sz="1200" dirty="0">
                <a:latin typeface="宋体"/>
                <a:cs typeface="宋体"/>
              </a:rPr>
              <a:t>发货号</a:t>
            </a:r>
            <a:r>
              <a:rPr sz="1200" spc="-5" dirty="0">
                <a:latin typeface="Times New Roman"/>
                <a:cs typeface="Times New Roman"/>
              </a:rPr>
              <a:t>(FK)</a:t>
            </a:r>
            <a:endParaRPr sz="1200">
              <a:latin typeface="Times New Roman"/>
              <a:cs typeface="Times New Roman"/>
            </a:endParaRPr>
          </a:p>
        </p:txBody>
      </p:sp>
      <p:sp>
        <p:nvSpPr>
          <p:cNvPr id="66" name="object 66"/>
          <p:cNvSpPr txBox="1"/>
          <p:nvPr/>
        </p:nvSpPr>
        <p:spPr>
          <a:xfrm>
            <a:off x="5877439" y="6490303"/>
            <a:ext cx="788035" cy="335915"/>
          </a:xfrm>
          <a:prstGeom prst="rect">
            <a:avLst/>
          </a:prstGeom>
        </p:spPr>
        <p:txBody>
          <a:bodyPr vert="horz" wrap="square" lIns="0" tIns="0" rIns="0" bIns="0" rtlCol="0">
            <a:spAutoFit/>
          </a:bodyPr>
          <a:lstStyle/>
          <a:p>
            <a:pPr marL="12700" marR="5080" indent="8890">
              <a:lnSpc>
                <a:spcPts val="1180"/>
              </a:lnSpc>
            </a:pPr>
            <a:r>
              <a:rPr sz="1200" dirty="0">
                <a:latin typeface="宋体"/>
                <a:cs typeface="宋体"/>
              </a:rPr>
              <a:t>接收号</a:t>
            </a:r>
            <a:r>
              <a:rPr sz="1200" spc="-5" dirty="0">
                <a:latin typeface="Times New Roman"/>
                <a:cs typeface="Times New Roman"/>
              </a:rPr>
              <a:t>(FK) </a:t>
            </a:r>
            <a:r>
              <a:rPr sz="1200" dirty="0">
                <a:latin typeface="宋体"/>
                <a:cs typeface="宋体"/>
              </a:rPr>
              <a:t>发货号</a:t>
            </a:r>
            <a:r>
              <a:rPr sz="1200" spc="-5" dirty="0">
                <a:latin typeface="Times New Roman"/>
                <a:cs typeface="Times New Roman"/>
              </a:rPr>
              <a:t>(FK)</a:t>
            </a:r>
            <a:endParaRPr sz="1200">
              <a:latin typeface="Times New Roman"/>
              <a:cs typeface="Times New Roman"/>
            </a:endParaRPr>
          </a:p>
        </p:txBody>
      </p:sp>
      <p:sp>
        <p:nvSpPr>
          <p:cNvPr id="67" name="object 67"/>
          <p:cNvSpPr txBox="1"/>
          <p:nvPr/>
        </p:nvSpPr>
        <p:spPr>
          <a:xfrm>
            <a:off x="5837053" y="5704681"/>
            <a:ext cx="953769" cy="633730"/>
          </a:xfrm>
          <a:prstGeom prst="rect">
            <a:avLst/>
          </a:prstGeom>
        </p:spPr>
        <p:txBody>
          <a:bodyPr vert="horz" wrap="square" lIns="0" tIns="0" rIns="0" bIns="0" rtlCol="0">
            <a:spAutoFit/>
          </a:bodyPr>
          <a:lstStyle/>
          <a:p>
            <a:pPr marL="12700" indent="20955">
              <a:lnSpc>
                <a:spcPct val="100000"/>
              </a:lnSpc>
            </a:pPr>
            <a:r>
              <a:rPr sz="1200" dirty="0">
                <a:latin typeface="宋体"/>
                <a:cs typeface="宋体"/>
              </a:rPr>
              <a:t>产品试运行</a:t>
            </a:r>
            <a:endParaRPr sz="1200">
              <a:latin typeface="宋体"/>
              <a:cs typeface="宋体"/>
            </a:endParaRPr>
          </a:p>
          <a:p>
            <a:pPr marL="12700" marR="5080" indent="22860">
              <a:lnSpc>
                <a:spcPct val="100800"/>
              </a:lnSpc>
              <a:spcBef>
                <a:spcPts val="685"/>
              </a:spcBef>
            </a:pPr>
            <a:r>
              <a:rPr sz="1200" dirty="0">
                <a:latin typeface="宋体"/>
                <a:cs typeface="宋体"/>
              </a:rPr>
              <a:t>产品编号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 </a:t>
            </a:r>
            <a:r>
              <a:rPr sz="1200" dirty="0">
                <a:latin typeface="宋体"/>
                <a:cs typeface="宋体"/>
              </a:rPr>
              <a:t>产品编码</a:t>
            </a:r>
            <a:endParaRPr sz="1200">
              <a:latin typeface="宋体"/>
              <a:cs typeface="宋体"/>
            </a:endParaRPr>
          </a:p>
        </p:txBody>
      </p:sp>
      <p:sp>
        <p:nvSpPr>
          <p:cNvPr id="68" name="object 68"/>
          <p:cNvSpPr txBox="1"/>
          <p:nvPr/>
        </p:nvSpPr>
        <p:spPr>
          <a:xfrm>
            <a:off x="7056253" y="6478873"/>
            <a:ext cx="788670" cy="335915"/>
          </a:xfrm>
          <a:prstGeom prst="rect">
            <a:avLst/>
          </a:prstGeom>
        </p:spPr>
        <p:txBody>
          <a:bodyPr vert="horz" wrap="square" lIns="0" tIns="0" rIns="0" bIns="0" rtlCol="0">
            <a:spAutoFit/>
          </a:bodyPr>
          <a:lstStyle/>
          <a:p>
            <a:pPr marL="12700" marR="5080" indent="9525">
              <a:lnSpc>
                <a:spcPts val="1180"/>
              </a:lnSpc>
            </a:pPr>
            <a:r>
              <a:rPr sz="1200" dirty="0">
                <a:latin typeface="宋体"/>
                <a:cs typeface="宋体"/>
              </a:rPr>
              <a:t>接收号</a:t>
            </a:r>
            <a:r>
              <a:rPr sz="1200" spc="-5" dirty="0">
                <a:latin typeface="Times New Roman"/>
                <a:cs typeface="Times New Roman"/>
              </a:rPr>
              <a:t>(FK) </a:t>
            </a:r>
            <a:r>
              <a:rPr sz="1200" dirty="0">
                <a:latin typeface="宋体"/>
                <a:cs typeface="宋体"/>
              </a:rPr>
              <a:t>发货号</a:t>
            </a:r>
            <a:r>
              <a:rPr sz="1200" spc="-5" dirty="0">
                <a:latin typeface="Times New Roman"/>
                <a:cs typeface="Times New Roman"/>
              </a:rPr>
              <a:t>(FK)</a:t>
            </a:r>
            <a:endParaRPr sz="1200">
              <a:latin typeface="Times New Roman"/>
              <a:cs typeface="Times New Roman"/>
            </a:endParaRPr>
          </a:p>
        </p:txBody>
      </p:sp>
      <p:sp>
        <p:nvSpPr>
          <p:cNvPr id="69" name="object 69"/>
          <p:cNvSpPr txBox="1"/>
          <p:nvPr/>
        </p:nvSpPr>
        <p:spPr>
          <a:xfrm>
            <a:off x="6982339" y="5681059"/>
            <a:ext cx="988060" cy="645795"/>
          </a:xfrm>
          <a:prstGeom prst="rect">
            <a:avLst/>
          </a:prstGeom>
        </p:spPr>
        <p:txBody>
          <a:bodyPr vert="horz" wrap="square" lIns="0" tIns="0" rIns="0" bIns="0" rtlCol="0">
            <a:spAutoFit/>
          </a:bodyPr>
          <a:lstStyle/>
          <a:p>
            <a:pPr marL="12700" indent="135890">
              <a:lnSpc>
                <a:spcPct val="100000"/>
              </a:lnSpc>
            </a:pPr>
            <a:r>
              <a:rPr sz="1200" dirty="0">
                <a:latin typeface="宋体"/>
                <a:cs typeface="宋体"/>
              </a:rPr>
              <a:t>技术服务</a:t>
            </a:r>
            <a:endParaRPr sz="1200">
              <a:latin typeface="宋体"/>
              <a:cs typeface="宋体"/>
            </a:endParaRPr>
          </a:p>
          <a:p>
            <a:pPr marL="12700" marR="5080" indent="57150">
              <a:lnSpc>
                <a:spcPct val="100800"/>
              </a:lnSpc>
              <a:spcBef>
                <a:spcPts val="780"/>
              </a:spcBef>
            </a:pPr>
            <a:r>
              <a:rPr sz="1200" dirty="0">
                <a:latin typeface="宋体"/>
                <a:cs typeface="宋体"/>
              </a:rPr>
              <a:t>产品编号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 </a:t>
            </a:r>
            <a:r>
              <a:rPr sz="1200" dirty="0">
                <a:latin typeface="宋体"/>
                <a:cs typeface="宋体"/>
              </a:rPr>
              <a:t>产品编码</a:t>
            </a:r>
            <a:endParaRPr sz="1200">
              <a:latin typeface="宋体"/>
              <a:cs typeface="宋体"/>
            </a:endParaRPr>
          </a:p>
        </p:txBody>
      </p:sp>
      <p:sp>
        <p:nvSpPr>
          <p:cNvPr id="70" name="object 70"/>
          <p:cNvSpPr txBox="1"/>
          <p:nvPr/>
        </p:nvSpPr>
        <p:spPr>
          <a:xfrm>
            <a:off x="8267833" y="6466680"/>
            <a:ext cx="788670" cy="337185"/>
          </a:xfrm>
          <a:prstGeom prst="rect">
            <a:avLst/>
          </a:prstGeom>
        </p:spPr>
        <p:txBody>
          <a:bodyPr vert="horz" wrap="square" lIns="0" tIns="0" rIns="0" bIns="0" rtlCol="0">
            <a:spAutoFit/>
          </a:bodyPr>
          <a:lstStyle/>
          <a:p>
            <a:pPr marL="12700" marR="5080" indent="9525">
              <a:lnSpc>
                <a:spcPts val="1190"/>
              </a:lnSpc>
            </a:pPr>
            <a:r>
              <a:rPr sz="1200" dirty="0">
                <a:latin typeface="宋体"/>
                <a:cs typeface="宋体"/>
              </a:rPr>
              <a:t>接收号</a:t>
            </a:r>
            <a:r>
              <a:rPr sz="1200" spc="-5" dirty="0">
                <a:latin typeface="Times New Roman"/>
                <a:cs typeface="Times New Roman"/>
              </a:rPr>
              <a:t>(FK) </a:t>
            </a:r>
            <a:r>
              <a:rPr sz="1200" dirty="0">
                <a:latin typeface="宋体"/>
                <a:cs typeface="宋体"/>
              </a:rPr>
              <a:t>发货号</a:t>
            </a:r>
            <a:r>
              <a:rPr sz="1200" spc="-5" dirty="0">
                <a:latin typeface="Times New Roman"/>
                <a:cs typeface="Times New Roman"/>
              </a:rPr>
              <a:t>(FK)</a:t>
            </a:r>
            <a:endParaRPr sz="1200">
              <a:latin typeface="Times New Roman"/>
              <a:cs typeface="Times New Roman"/>
            </a:endParaRPr>
          </a:p>
        </p:txBody>
      </p:sp>
      <p:sp>
        <p:nvSpPr>
          <p:cNvPr id="71" name="object 71"/>
          <p:cNvSpPr txBox="1"/>
          <p:nvPr/>
        </p:nvSpPr>
        <p:spPr>
          <a:xfrm>
            <a:off x="8206111" y="5669627"/>
            <a:ext cx="974725" cy="645160"/>
          </a:xfrm>
          <a:prstGeom prst="rect">
            <a:avLst/>
          </a:prstGeom>
        </p:spPr>
        <p:txBody>
          <a:bodyPr vert="horz" wrap="square" lIns="0" tIns="0" rIns="0" bIns="0" rtlCol="0">
            <a:spAutoFit/>
          </a:bodyPr>
          <a:lstStyle/>
          <a:p>
            <a:pPr marL="12700" indent="7620">
              <a:lnSpc>
                <a:spcPct val="100000"/>
              </a:lnSpc>
            </a:pPr>
            <a:r>
              <a:rPr sz="1200" dirty="0">
                <a:latin typeface="宋体"/>
                <a:cs typeface="宋体"/>
              </a:rPr>
              <a:t>售后服务档案</a:t>
            </a:r>
            <a:endParaRPr sz="1200">
              <a:latin typeface="宋体"/>
              <a:cs typeface="宋体"/>
            </a:endParaRPr>
          </a:p>
          <a:p>
            <a:pPr marL="12700" marR="5080" indent="43815">
              <a:lnSpc>
                <a:spcPct val="100000"/>
              </a:lnSpc>
              <a:spcBef>
                <a:spcPts val="795"/>
              </a:spcBef>
            </a:pPr>
            <a:r>
              <a:rPr sz="1200" dirty="0">
                <a:latin typeface="宋体"/>
                <a:cs typeface="宋体"/>
              </a:rPr>
              <a:t>产品编号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 </a:t>
            </a:r>
            <a:r>
              <a:rPr sz="1200" dirty="0">
                <a:latin typeface="宋体"/>
                <a:cs typeface="宋体"/>
              </a:rPr>
              <a:t>产品编码</a:t>
            </a:r>
            <a:endParaRPr sz="1200">
              <a:latin typeface="宋体"/>
              <a:cs typeface="宋体"/>
            </a:endParaRPr>
          </a:p>
        </p:txBody>
      </p:sp>
      <p:sp>
        <p:nvSpPr>
          <p:cNvPr id="72" name="object 72"/>
          <p:cNvSpPr/>
          <p:nvPr/>
        </p:nvSpPr>
        <p:spPr>
          <a:xfrm>
            <a:off x="5503811" y="5256276"/>
            <a:ext cx="0" cy="177800"/>
          </a:xfrm>
          <a:custGeom>
            <a:avLst/>
            <a:gdLst/>
            <a:ahLst/>
            <a:cxnLst/>
            <a:rect l="l" t="t" r="r" b="b"/>
            <a:pathLst>
              <a:path h="177800">
                <a:moveTo>
                  <a:pt x="0" y="0"/>
                </a:moveTo>
                <a:lnTo>
                  <a:pt x="0" y="177546"/>
                </a:lnTo>
              </a:path>
            </a:pathLst>
          </a:custGeom>
          <a:ln w="9525">
            <a:solidFill>
              <a:srgbClr val="000000"/>
            </a:solidFill>
          </a:ln>
        </p:spPr>
        <p:txBody>
          <a:bodyPr wrap="square" lIns="0" tIns="0" rIns="0" bIns="0" rtlCol="0"/>
          <a:lstStyle/>
          <a:p>
            <a:endParaRPr/>
          </a:p>
        </p:txBody>
      </p:sp>
      <p:sp>
        <p:nvSpPr>
          <p:cNvPr id="73" name="object 73"/>
          <p:cNvSpPr/>
          <p:nvPr/>
        </p:nvSpPr>
        <p:spPr>
          <a:xfrm>
            <a:off x="4926215" y="5446776"/>
            <a:ext cx="567055" cy="0"/>
          </a:xfrm>
          <a:custGeom>
            <a:avLst/>
            <a:gdLst/>
            <a:ahLst/>
            <a:cxnLst/>
            <a:rect l="l" t="t" r="r" b="b"/>
            <a:pathLst>
              <a:path w="567054">
                <a:moveTo>
                  <a:pt x="0" y="0"/>
                </a:moveTo>
                <a:lnTo>
                  <a:pt x="566928" y="0"/>
                </a:lnTo>
              </a:path>
            </a:pathLst>
          </a:custGeom>
          <a:ln w="9525">
            <a:solidFill>
              <a:srgbClr val="000000"/>
            </a:solidFill>
          </a:ln>
        </p:spPr>
        <p:txBody>
          <a:bodyPr wrap="square" lIns="0" tIns="0" rIns="0" bIns="0" rtlCol="0"/>
          <a:lstStyle/>
          <a:p>
            <a:endParaRPr/>
          </a:p>
        </p:txBody>
      </p:sp>
      <p:sp>
        <p:nvSpPr>
          <p:cNvPr id="74" name="object 74"/>
          <p:cNvSpPr/>
          <p:nvPr/>
        </p:nvSpPr>
        <p:spPr>
          <a:xfrm>
            <a:off x="4914785" y="5446776"/>
            <a:ext cx="0" cy="177800"/>
          </a:xfrm>
          <a:custGeom>
            <a:avLst/>
            <a:gdLst/>
            <a:ahLst/>
            <a:cxnLst/>
            <a:rect l="l" t="t" r="r" b="b"/>
            <a:pathLst>
              <a:path h="177800">
                <a:moveTo>
                  <a:pt x="0" y="0"/>
                </a:moveTo>
                <a:lnTo>
                  <a:pt x="0" y="177546"/>
                </a:lnTo>
              </a:path>
            </a:pathLst>
          </a:custGeom>
          <a:ln w="9525">
            <a:solidFill>
              <a:srgbClr val="000000"/>
            </a:solidFill>
          </a:ln>
        </p:spPr>
        <p:txBody>
          <a:bodyPr wrap="square" lIns="0" tIns="0" rIns="0" bIns="0" rtlCol="0"/>
          <a:lstStyle/>
          <a:p>
            <a:endParaRPr/>
          </a:p>
        </p:txBody>
      </p:sp>
      <p:sp>
        <p:nvSpPr>
          <p:cNvPr id="75" name="object 75"/>
          <p:cNvSpPr/>
          <p:nvPr/>
        </p:nvSpPr>
        <p:spPr>
          <a:xfrm>
            <a:off x="6508889" y="2941320"/>
            <a:ext cx="935355" cy="768350"/>
          </a:xfrm>
          <a:custGeom>
            <a:avLst/>
            <a:gdLst/>
            <a:ahLst/>
            <a:cxnLst/>
            <a:rect l="l" t="t" r="r" b="b"/>
            <a:pathLst>
              <a:path w="935354" h="768350">
                <a:moveTo>
                  <a:pt x="934974" y="128015"/>
                </a:moveTo>
                <a:lnTo>
                  <a:pt x="927785" y="85502"/>
                </a:lnTo>
                <a:lnTo>
                  <a:pt x="907839" y="49062"/>
                </a:lnTo>
                <a:lnTo>
                  <a:pt x="877564" y="21124"/>
                </a:lnTo>
                <a:lnTo>
                  <a:pt x="839390" y="4119"/>
                </a:lnTo>
                <a:lnTo>
                  <a:pt x="128016" y="0"/>
                </a:lnTo>
                <a:lnTo>
                  <a:pt x="113319" y="828"/>
                </a:lnTo>
                <a:lnTo>
                  <a:pt x="72560" y="12539"/>
                </a:lnTo>
                <a:lnTo>
                  <a:pt x="38685" y="36198"/>
                </a:lnTo>
                <a:lnTo>
                  <a:pt x="14121" y="69376"/>
                </a:lnTo>
                <a:lnTo>
                  <a:pt x="1299" y="109644"/>
                </a:lnTo>
                <a:lnTo>
                  <a:pt x="0" y="640080"/>
                </a:lnTo>
                <a:lnTo>
                  <a:pt x="828" y="654776"/>
                </a:lnTo>
                <a:lnTo>
                  <a:pt x="12539" y="695535"/>
                </a:lnTo>
                <a:lnTo>
                  <a:pt x="36198" y="729410"/>
                </a:lnTo>
                <a:lnTo>
                  <a:pt x="69376" y="753974"/>
                </a:lnTo>
                <a:lnTo>
                  <a:pt x="109644" y="766796"/>
                </a:lnTo>
                <a:lnTo>
                  <a:pt x="806958" y="768096"/>
                </a:lnTo>
                <a:lnTo>
                  <a:pt x="821654" y="767267"/>
                </a:lnTo>
                <a:lnTo>
                  <a:pt x="862413" y="755556"/>
                </a:lnTo>
                <a:lnTo>
                  <a:pt x="896288" y="731897"/>
                </a:lnTo>
                <a:lnTo>
                  <a:pt x="920852" y="698719"/>
                </a:lnTo>
                <a:lnTo>
                  <a:pt x="933674" y="658451"/>
                </a:lnTo>
                <a:lnTo>
                  <a:pt x="934974" y="128015"/>
                </a:lnTo>
                <a:close/>
              </a:path>
            </a:pathLst>
          </a:custGeom>
          <a:solidFill>
            <a:srgbClr val="FFFFFF"/>
          </a:solidFill>
        </p:spPr>
        <p:txBody>
          <a:bodyPr wrap="square" lIns="0" tIns="0" rIns="0" bIns="0" rtlCol="0"/>
          <a:lstStyle/>
          <a:p>
            <a:endParaRPr/>
          </a:p>
        </p:txBody>
      </p:sp>
      <p:sp>
        <p:nvSpPr>
          <p:cNvPr id="76" name="object 76"/>
          <p:cNvSpPr/>
          <p:nvPr/>
        </p:nvSpPr>
        <p:spPr>
          <a:xfrm>
            <a:off x="6508889" y="2941320"/>
            <a:ext cx="935355" cy="768350"/>
          </a:xfrm>
          <a:custGeom>
            <a:avLst/>
            <a:gdLst/>
            <a:ahLst/>
            <a:cxnLst/>
            <a:rect l="l" t="t" r="r" b="b"/>
            <a:pathLst>
              <a:path w="935354" h="768350">
                <a:moveTo>
                  <a:pt x="128016" y="0"/>
                </a:moveTo>
                <a:lnTo>
                  <a:pt x="85502" y="7188"/>
                </a:lnTo>
                <a:lnTo>
                  <a:pt x="49062" y="27134"/>
                </a:lnTo>
                <a:lnTo>
                  <a:pt x="21124" y="57409"/>
                </a:lnTo>
                <a:lnTo>
                  <a:pt x="4119" y="95583"/>
                </a:lnTo>
                <a:lnTo>
                  <a:pt x="0" y="640080"/>
                </a:lnTo>
                <a:lnTo>
                  <a:pt x="828" y="654776"/>
                </a:lnTo>
                <a:lnTo>
                  <a:pt x="12539" y="695535"/>
                </a:lnTo>
                <a:lnTo>
                  <a:pt x="36198" y="729410"/>
                </a:lnTo>
                <a:lnTo>
                  <a:pt x="69376" y="753974"/>
                </a:lnTo>
                <a:lnTo>
                  <a:pt x="109644" y="766796"/>
                </a:lnTo>
                <a:lnTo>
                  <a:pt x="806958" y="768096"/>
                </a:lnTo>
                <a:lnTo>
                  <a:pt x="821654" y="767267"/>
                </a:lnTo>
                <a:lnTo>
                  <a:pt x="862413" y="755556"/>
                </a:lnTo>
                <a:lnTo>
                  <a:pt x="896288" y="731897"/>
                </a:lnTo>
                <a:lnTo>
                  <a:pt x="920852" y="698719"/>
                </a:lnTo>
                <a:lnTo>
                  <a:pt x="933674" y="658451"/>
                </a:lnTo>
                <a:lnTo>
                  <a:pt x="934974" y="128015"/>
                </a:lnTo>
                <a:lnTo>
                  <a:pt x="934145" y="113319"/>
                </a:lnTo>
                <a:lnTo>
                  <a:pt x="922434" y="72560"/>
                </a:lnTo>
                <a:lnTo>
                  <a:pt x="898775" y="38685"/>
                </a:lnTo>
                <a:lnTo>
                  <a:pt x="865597" y="14121"/>
                </a:lnTo>
                <a:lnTo>
                  <a:pt x="825329" y="1299"/>
                </a:lnTo>
                <a:lnTo>
                  <a:pt x="128016" y="0"/>
                </a:lnTo>
                <a:close/>
              </a:path>
            </a:pathLst>
          </a:custGeom>
          <a:ln w="9525">
            <a:solidFill>
              <a:srgbClr val="000000"/>
            </a:solidFill>
          </a:ln>
        </p:spPr>
        <p:txBody>
          <a:bodyPr wrap="square" lIns="0" tIns="0" rIns="0" bIns="0" rtlCol="0"/>
          <a:lstStyle/>
          <a:p>
            <a:endParaRPr/>
          </a:p>
        </p:txBody>
      </p:sp>
      <p:sp>
        <p:nvSpPr>
          <p:cNvPr id="77" name="object 77"/>
          <p:cNvSpPr/>
          <p:nvPr/>
        </p:nvSpPr>
        <p:spPr>
          <a:xfrm>
            <a:off x="6520319" y="3295650"/>
            <a:ext cx="912494" cy="0"/>
          </a:xfrm>
          <a:custGeom>
            <a:avLst/>
            <a:gdLst/>
            <a:ahLst/>
            <a:cxnLst/>
            <a:rect l="l" t="t" r="r" b="b"/>
            <a:pathLst>
              <a:path w="912495">
                <a:moveTo>
                  <a:pt x="0" y="0"/>
                </a:moveTo>
                <a:lnTo>
                  <a:pt x="912113" y="0"/>
                </a:lnTo>
              </a:path>
            </a:pathLst>
          </a:custGeom>
          <a:ln w="9525">
            <a:solidFill>
              <a:srgbClr val="000000"/>
            </a:solidFill>
          </a:ln>
        </p:spPr>
        <p:txBody>
          <a:bodyPr wrap="square" lIns="0" tIns="0" rIns="0" bIns="0" rtlCol="0"/>
          <a:lstStyle/>
          <a:p>
            <a:endParaRPr/>
          </a:p>
        </p:txBody>
      </p:sp>
      <p:sp>
        <p:nvSpPr>
          <p:cNvPr id="78" name="object 78"/>
          <p:cNvSpPr txBox="1"/>
          <p:nvPr/>
        </p:nvSpPr>
        <p:spPr>
          <a:xfrm>
            <a:off x="6541903" y="3103167"/>
            <a:ext cx="930275" cy="184666"/>
          </a:xfrm>
          <a:prstGeom prst="rect">
            <a:avLst/>
          </a:prstGeom>
        </p:spPr>
        <p:txBody>
          <a:bodyPr vert="horz" wrap="square" lIns="0" tIns="0" rIns="0" bIns="0" rtlCol="0">
            <a:spAutoFit/>
          </a:bodyPr>
          <a:lstStyle/>
          <a:p>
            <a:pPr marL="12700">
              <a:lnSpc>
                <a:spcPct val="100000"/>
              </a:lnSpc>
            </a:pPr>
            <a:r>
              <a:rPr lang="zh-CN" altLang="en-US" sz="1200" dirty="0">
                <a:latin typeface="Times New Roman"/>
                <a:cs typeface="Times New Roman"/>
              </a:rPr>
              <a:t>产品编号</a:t>
            </a:r>
            <a:r>
              <a:rPr lang="en-US" altLang="zh-CN" sz="1200" dirty="0">
                <a:latin typeface="Times New Roman"/>
                <a:cs typeface="Times New Roman"/>
              </a:rPr>
              <a:t>(FK)</a:t>
            </a:r>
            <a:endParaRPr sz="1200" dirty="0">
              <a:latin typeface="Times New Roman"/>
              <a:cs typeface="Times New Roman"/>
            </a:endParaRPr>
          </a:p>
        </p:txBody>
      </p:sp>
      <p:sp>
        <p:nvSpPr>
          <p:cNvPr id="79" name="object 79"/>
          <p:cNvSpPr txBox="1"/>
          <p:nvPr/>
        </p:nvSpPr>
        <p:spPr>
          <a:xfrm>
            <a:off x="6588385" y="2750407"/>
            <a:ext cx="635000" cy="177800"/>
          </a:xfrm>
          <a:prstGeom prst="rect">
            <a:avLst/>
          </a:prstGeom>
        </p:spPr>
        <p:txBody>
          <a:bodyPr vert="horz" wrap="square" lIns="0" tIns="0" rIns="0" bIns="0" rtlCol="0">
            <a:spAutoFit/>
          </a:bodyPr>
          <a:lstStyle/>
          <a:p>
            <a:pPr marL="12700">
              <a:lnSpc>
                <a:spcPct val="100000"/>
              </a:lnSpc>
            </a:pPr>
            <a:r>
              <a:rPr sz="1200" dirty="0">
                <a:latin typeface="宋体"/>
                <a:cs typeface="宋体"/>
              </a:rPr>
              <a:t>产品包装</a:t>
            </a:r>
            <a:endParaRPr sz="1200">
              <a:latin typeface="宋体"/>
              <a:cs typeface="宋体"/>
            </a:endParaRPr>
          </a:p>
        </p:txBody>
      </p:sp>
      <p:sp>
        <p:nvSpPr>
          <p:cNvPr id="80" name="object 80"/>
          <p:cNvSpPr txBox="1"/>
          <p:nvPr/>
        </p:nvSpPr>
        <p:spPr>
          <a:xfrm>
            <a:off x="6623437" y="2959957"/>
            <a:ext cx="482600" cy="177800"/>
          </a:xfrm>
          <a:prstGeom prst="rect">
            <a:avLst/>
          </a:prstGeom>
        </p:spPr>
        <p:txBody>
          <a:bodyPr vert="horz" wrap="square" lIns="0" tIns="0" rIns="0" bIns="0" rtlCol="0">
            <a:spAutoFit/>
          </a:bodyPr>
          <a:lstStyle/>
          <a:p>
            <a:pPr marL="12700">
              <a:lnSpc>
                <a:spcPct val="100000"/>
              </a:lnSpc>
            </a:pPr>
            <a:r>
              <a:rPr sz="1200" dirty="0">
                <a:latin typeface="宋体"/>
                <a:cs typeface="宋体"/>
              </a:rPr>
              <a:t>包装号</a:t>
            </a:r>
            <a:endParaRPr sz="1200">
              <a:latin typeface="宋体"/>
              <a:cs typeface="宋体"/>
            </a:endParaRPr>
          </a:p>
        </p:txBody>
      </p:sp>
      <p:sp>
        <p:nvSpPr>
          <p:cNvPr id="81" name="object 81"/>
          <p:cNvSpPr/>
          <p:nvPr/>
        </p:nvSpPr>
        <p:spPr>
          <a:xfrm>
            <a:off x="7029336" y="4338065"/>
            <a:ext cx="935355" cy="838200"/>
          </a:xfrm>
          <a:custGeom>
            <a:avLst/>
            <a:gdLst/>
            <a:ahLst/>
            <a:cxnLst/>
            <a:rect l="l" t="t" r="r" b="b"/>
            <a:pathLst>
              <a:path w="935354" h="838200">
                <a:moveTo>
                  <a:pt x="934973" y="140207"/>
                </a:moveTo>
                <a:lnTo>
                  <a:pt x="928358" y="97317"/>
                </a:lnTo>
                <a:lnTo>
                  <a:pt x="909886" y="59849"/>
                </a:lnTo>
                <a:lnTo>
                  <a:pt x="881616" y="29829"/>
                </a:lnTo>
                <a:lnTo>
                  <a:pt x="845610" y="9287"/>
                </a:lnTo>
                <a:lnTo>
                  <a:pt x="803927" y="249"/>
                </a:lnTo>
                <a:lnTo>
                  <a:pt x="140207" y="0"/>
                </a:lnTo>
                <a:lnTo>
                  <a:pt x="125473" y="756"/>
                </a:lnTo>
                <a:lnTo>
                  <a:pt x="84265" y="11509"/>
                </a:lnTo>
                <a:lnTo>
                  <a:pt x="49114" y="33422"/>
                </a:lnTo>
                <a:lnTo>
                  <a:pt x="22031" y="64485"/>
                </a:lnTo>
                <a:lnTo>
                  <a:pt x="5028" y="102687"/>
                </a:lnTo>
                <a:lnTo>
                  <a:pt x="0" y="698754"/>
                </a:lnTo>
                <a:lnTo>
                  <a:pt x="760" y="713390"/>
                </a:lnTo>
                <a:lnTo>
                  <a:pt x="11569" y="754387"/>
                </a:lnTo>
                <a:lnTo>
                  <a:pt x="33593" y="789412"/>
                </a:lnTo>
                <a:lnTo>
                  <a:pt x="64803" y="816405"/>
                </a:lnTo>
                <a:lnTo>
                  <a:pt x="103172" y="833307"/>
                </a:lnTo>
                <a:lnTo>
                  <a:pt x="795527" y="838200"/>
                </a:lnTo>
                <a:lnTo>
                  <a:pt x="810203" y="837435"/>
                </a:lnTo>
                <a:lnTo>
                  <a:pt x="851301" y="826581"/>
                </a:lnTo>
                <a:lnTo>
                  <a:pt x="886386" y="804504"/>
                </a:lnTo>
                <a:lnTo>
                  <a:pt x="913382" y="773279"/>
                </a:lnTo>
                <a:lnTo>
                  <a:pt x="930212" y="734985"/>
                </a:lnTo>
                <a:lnTo>
                  <a:pt x="934973" y="140207"/>
                </a:lnTo>
                <a:close/>
              </a:path>
            </a:pathLst>
          </a:custGeom>
          <a:solidFill>
            <a:srgbClr val="FFFFFF"/>
          </a:solidFill>
        </p:spPr>
        <p:txBody>
          <a:bodyPr wrap="square" lIns="0" tIns="0" rIns="0" bIns="0" rtlCol="0"/>
          <a:lstStyle/>
          <a:p>
            <a:endParaRPr/>
          </a:p>
        </p:txBody>
      </p:sp>
      <p:sp>
        <p:nvSpPr>
          <p:cNvPr id="82" name="object 82"/>
          <p:cNvSpPr/>
          <p:nvPr/>
        </p:nvSpPr>
        <p:spPr>
          <a:xfrm>
            <a:off x="7029336" y="4338065"/>
            <a:ext cx="935355" cy="838200"/>
          </a:xfrm>
          <a:custGeom>
            <a:avLst/>
            <a:gdLst/>
            <a:ahLst/>
            <a:cxnLst/>
            <a:rect l="l" t="t" r="r" b="b"/>
            <a:pathLst>
              <a:path w="935354" h="838200">
                <a:moveTo>
                  <a:pt x="140207" y="0"/>
                </a:moveTo>
                <a:lnTo>
                  <a:pt x="97427" y="6585"/>
                </a:lnTo>
                <a:lnTo>
                  <a:pt x="60034" y="25002"/>
                </a:lnTo>
                <a:lnTo>
                  <a:pt x="30038" y="53238"/>
                </a:lnTo>
                <a:lnTo>
                  <a:pt x="9452" y="89284"/>
                </a:lnTo>
                <a:lnTo>
                  <a:pt x="286" y="131127"/>
                </a:lnTo>
                <a:lnTo>
                  <a:pt x="0" y="698754"/>
                </a:lnTo>
                <a:lnTo>
                  <a:pt x="760" y="713390"/>
                </a:lnTo>
                <a:lnTo>
                  <a:pt x="11569" y="754387"/>
                </a:lnTo>
                <a:lnTo>
                  <a:pt x="33593" y="789412"/>
                </a:lnTo>
                <a:lnTo>
                  <a:pt x="64803" y="816405"/>
                </a:lnTo>
                <a:lnTo>
                  <a:pt x="103172" y="833307"/>
                </a:lnTo>
                <a:lnTo>
                  <a:pt x="795527" y="838200"/>
                </a:lnTo>
                <a:lnTo>
                  <a:pt x="810203" y="837435"/>
                </a:lnTo>
                <a:lnTo>
                  <a:pt x="851301" y="826581"/>
                </a:lnTo>
                <a:lnTo>
                  <a:pt x="886386" y="804504"/>
                </a:lnTo>
                <a:lnTo>
                  <a:pt x="913382" y="773279"/>
                </a:lnTo>
                <a:lnTo>
                  <a:pt x="930212" y="734985"/>
                </a:lnTo>
                <a:lnTo>
                  <a:pt x="934973" y="140207"/>
                </a:lnTo>
                <a:lnTo>
                  <a:pt x="934213" y="125433"/>
                </a:lnTo>
                <a:lnTo>
                  <a:pt x="923416" y="84125"/>
                </a:lnTo>
                <a:lnTo>
                  <a:pt x="901449" y="48914"/>
                </a:lnTo>
                <a:lnTo>
                  <a:pt x="870372" y="21829"/>
                </a:lnTo>
                <a:lnTo>
                  <a:pt x="832245" y="4896"/>
                </a:lnTo>
                <a:lnTo>
                  <a:pt x="140207" y="0"/>
                </a:lnTo>
                <a:close/>
              </a:path>
            </a:pathLst>
          </a:custGeom>
          <a:ln w="9525">
            <a:solidFill>
              <a:srgbClr val="000000"/>
            </a:solidFill>
          </a:ln>
        </p:spPr>
        <p:txBody>
          <a:bodyPr wrap="square" lIns="0" tIns="0" rIns="0" bIns="0" rtlCol="0"/>
          <a:lstStyle/>
          <a:p>
            <a:endParaRPr/>
          </a:p>
        </p:txBody>
      </p:sp>
      <p:sp>
        <p:nvSpPr>
          <p:cNvPr id="83" name="object 83"/>
          <p:cNvSpPr txBox="1"/>
          <p:nvPr/>
        </p:nvSpPr>
        <p:spPr>
          <a:xfrm>
            <a:off x="7015098" y="4147153"/>
            <a:ext cx="965835" cy="684530"/>
          </a:xfrm>
          <a:prstGeom prst="rect">
            <a:avLst/>
          </a:prstGeom>
        </p:spPr>
        <p:txBody>
          <a:bodyPr vert="horz" wrap="square" lIns="0" tIns="0" rIns="0" bIns="0" rtlCol="0">
            <a:spAutoFit/>
          </a:bodyPr>
          <a:lstStyle/>
          <a:p>
            <a:pPr marL="60325" indent="45720">
              <a:lnSpc>
                <a:spcPct val="100000"/>
              </a:lnSpc>
            </a:pPr>
            <a:r>
              <a:rPr sz="1200" dirty="0">
                <a:latin typeface="宋体"/>
                <a:cs typeface="宋体"/>
              </a:rPr>
              <a:t>包装成本</a:t>
            </a:r>
            <a:endParaRPr sz="1200">
              <a:latin typeface="宋体"/>
              <a:cs typeface="宋体"/>
            </a:endParaRPr>
          </a:p>
          <a:p>
            <a:pPr marL="60325" marR="5080" indent="43815">
              <a:lnSpc>
                <a:spcPts val="1170"/>
              </a:lnSpc>
              <a:spcBef>
                <a:spcPts val="390"/>
              </a:spcBef>
            </a:pPr>
            <a:r>
              <a:rPr sz="1200" dirty="0">
                <a:latin typeface="宋体"/>
                <a:cs typeface="宋体"/>
              </a:rPr>
              <a:t>产品编码 产品编</a:t>
            </a:r>
            <a:r>
              <a:rPr sz="1200" spc="-105" dirty="0">
                <a:latin typeface="宋体"/>
                <a:cs typeface="宋体"/>
              </a:rPr>
              <a:t>号</a:t>
            </a:r>
            <a:r>
              <a:rPr sz="1200" spc="-5" dirty="0">
                <a:latin typeface="Times New Roman"/>
                <a:cs typeface="Times New Roman"/>
              </a:rPr>
              <a:t>(</a:t>
            </a:r>
            <a:r>
              <a:rPr sz="1200" spc="-10" dirty="0">
                <a:latin typeface="Times New Roman"/>
                <a:cs typeface="Times New Roman"/>
              </a:rPr>
              <a:t>F</a:t>
            </a:r>
            <a:r>
              <a:rPr sz="1200" spc="-5" dirty="0">
                <a:latin typeface="Times New Roman"/>
                <a:cs typeface="Times New Roman"/>
              </a:rPr>
              <a:t>K)</a:t>
            </a:r>
            <a:endParaRPr sz="1200">
              <a:latin typeface="Times New Roman"/>
              <a:cs typeface="Times New Roman"/>
            </a:endParaRPr>
          </a:p>
          <a:p>
            <a:pPr marL="12700">
              <a:lnSpc>
                <a:spcPts val="1195"/>
              </a:lnSpc>
              <a:tabLst>
                <a:tab pos="925194" algn="l"/>
              </a:tabLst>
            </a:pPr>
            <a:r>
              <a:rPr sz="1200" u="sng" spc="-130" dirty="0">
                <a:latin typeface="宋体"/>
                <a:cs typeface="宋体"/>
              </a:rPr>
              <a:t> </a:t>
            </a:r>
            <a:r>
              <a:rPr sz="1200" u="sng" dirty="0">
                <a:latin typeface="宋体"/>
                <a:cs typeface="宋体"/>
              </a:rPr>
              <a:t>包装号</a:t>
            </a:r>
            <a:r>
              <a:rPr sz="1200" u="sng" spc="-5" dirty="0">
                <a:latin typeface="Times New Roman"/>
                <a:cs typeface="Times New Roman"/>
              </a:rPr>
              <a:t>(FK)</a:t>
            </a:r>
            <a:r>
              <a:rPr sz="1200" u="sng" dirty="0">
                <a:latin typeface="Times New Roman"/>
                <a:cs typeface="Times New Roman"/>
              </a:rPr>
              <a:t> 	</a:t>
            </a:r>
            <a:endParaRPr sz="1200">
              <a:latin typeface="Times New Roman"/>
              <a:cs typeface="Times New Roman"/>
            </a:endParaRPr>
          </a:p>
        </p:txBody>
      </p:sp>
      <p:sp>
        <p:nvSpPr>
          <p:cNvPr id="84" name="object 84"/>
          <p:cNvSpPr/>
          <p:nvPr/>
        </p:nvSpPr>
        <p:spPr>
          <a:xfrm>
            <a:off x="7996358" y="2622042"/>
            <a:ext cx="74930" cy="107950"/>
          </a:xfrm>
          <a:custGeom>
            <a:avLst/>
            <a:gdLst/>
            <a:ahLst/>
            <a:cxnLst/>
            <a:rect l="l" t="t" r="r" b="b"/>
            <a:pathLst>
              <a:path w="74929" h="107950">
                <a:moveTo>
                  <a:pt x="74351" y="60538"/>
                </a:moveTo>
                <a:lnTo>
                  <a:pt x="62196" y="14572"/>
                </a:lnTo>
                <a:lnTo>
                  <a:pt x="37280" y="0"/>
                </a:lnTo>
                <a:lnTo>
                  <a:pt x="25875" y="2593"/>
                </a:lnTo>
                <a:lnTo>
                  <a:pt x="15884" y="9822"/>
                </a:lnTo>
                <a:lnTo>
                  <a:pt x="7868" y="20864"/>
                </a:ln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close/>
              </a:path>
            </a:pathLst>
          </a:custGeom>
          <a:solidFill>
            <a:srgbClr val="00CC99"/>
          </a:solidFill>
        </p:spPr>
        <p:txBody>
          <a:bodyPr wrap="square" lIns="0" tIns="0" rIns="0" bIns="0" rtlCol="0"/>
          <a:lstStyle/>
          <a:p>
            <a:endParaRPr/>
          </a:p>
        </p:txBody>
      </p:sp>
      <p:sp>
        <p:nvSpPr>
          <p:cNvPr id="85" name="object 85"/>
          <p:cNvSpPr/>
          <p:nvPr/>
        </p:nvSpPr>
        <p:spPr>
          <a:xfrm>
            <a:off x="7996358" y="2622042"/>
            <a:ext cx="74930" cy="107950"/>
          </a:xfrm>
          <a:custGeom>
            <a:avLst/>
            <a:gdLst/>
            <a:ahLst/>
            <a:cxnLst/>
            <a:rect l="l" t="t" r="r" b="b"/>
            <a:pathLst>
              <a:path w="74929" h="107950">
                <a:moveTo>
                  <a:pt x="37280" y="0"/>
                </a:move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lnTo>
                  <a:pt x="72946" y="42402"/>
                </a:lnTo>
                <a:lnTo>
                  <a:pt x="53750" y="5734"/>
                </a:lnTo>
                <a:lnTo>
                  <a:pt x="37280" y="0"/>
                </a:lnTo>
                <a:close/>
              </a:path>
            </a:pathLst>
          </a:custGeom>
          <a:ln w="9525">
            <a:solidFill>
              <a:srgbClr val="000000"/>
            </a:solidFill>
          </a:ln>
        </p:spPr>
        <p:txBody>
          <a:bodyPr wrap="square" lIns="0" tIns="0" rIns="0" bIns="0" rtlCol="0"/>
          <a:lstStyle/>
          <a:p>
            <a:endParaRPr/>
          </a:p>
        </p:txBody>
      </p:sp>
      <p:sp>
        <p:nvSpPr>
          <p:cNvPr id="86" name="object 86"/>
          <p:cNvSpPr/>
          <p:nvPr/>
        </p:nvSpPr>
        <p:spPr>
          <a:xfrm>
            <a:off x="7363149" y="4066794"/>
            <a:ext cx="74930" cy="107950"/>
          </a:xfrm>
          <a:custGeom>
            <a:avLst/>
            <a:gdLst/>
            <a:ahLst/>
            <a:cxnLst/>
            <a:rect l="l" t="t" r="r" b="b"/>
            <a:pathLst>
              <a:path w="74929" h="107950">
                <a:moveTo>
                  <a:pt x="74351" y="60538"/>
                </a:moveTo>
                <a:lnTo>
                  <a:pt x="62196" y="14572"/>
                </a:lnTo>
                <a:lnTo>
                  <a:pt x="37280" y="0"/>
                </a:lnTo>
                <a:lnTo>
                  <a:pt x="25875" y="2593"/>
                </a:lnTo>
                <a:lnTo>
                  <a:pt x="15884" y="9822"/>
                </a:lnTo>
                <a:lnTo>
                  <a:pt x="7868" y="20864"/>
                </a:ln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close/>
              </a:path>
            </a:pathLst>
          </a:custGeom>
          <a:solidFill>
            <a:srgbClr val="00CC99"/>
          </a:solidFill>
        </p:spPr>
        <p:txBody>
          <a:bodyPr wrap="square" lIns="0" tIns="0" rIns="0" bIns="0" rtlCol="0"/>
          <a:lstStyle/>
          <a:p>
            <a:endParaRPr/>
          </a:p>
        </p:txBody>
      </p:sp>
      <p:sp>
        <p:nvSpPr>
          <p:cNvPr id="87" name="object 87"/>
          <p:cNvSpPr/>
          <p:nvPr/>
        </p:nvSpPr>
        <p:spPr>
          <a:xfrm>
            <a:off x="7363149" y="4066794"/>
            <a:ext cx="74930" cy="107950"/>
          </a:xfrm>
          <a:custGeom>
            <a:avLst/>
            <a:gdLst/>
            <a:ahLst/>
            <a:cxnLst/>
            <a:rect l="l" t="t" r="r" b="b"/>
            <a:pathLst>
              <a:path w="74929" h="107950">
                <a:moveTo>
                  <a:pt x="37280" y="0"/>
                </a:moveTo>
                <a:lnTo>
                  <a:pt x="2386" y="34895"/>
                </a:lnTo>
                <a:lnTo>
                  <a:pt x="0" y="51089"/>
                </a:lnTo>
                <a:lnTo>
                  <a:pt x="1630" y="68386"/>
                </a:lnTo>
                <a:lnTo>
                  <a:pt x="6251" y="83330"/>
                </a:lnTo>
                <a:lnTo>
                  <a:pt x="13359" y="95302"/>
                </a:lnTo>
                <a:lnTo>
                  <a:pt x="22453" y="103683"/>
                </a:lnTo>
                <a:lnTo>
                  <a:pt x="33029" y="107852"/>
                </a:lnTo>
                <a:lnTo>
                  <a:pt x="45947" y="105622"/>
                </a:lnTo>
                <a:lnTo>
                  <a:pt x="56870" y="99034"/>
                </a:lnTo>
                <a:lnTo>
                  <a:pt x="65467" y="88830"/>
                </a:lnTo>
                <a:lnTo>
                  <a:pt x="71405" y="75751"/>
                </a:lnTo>
                <a:lnTo>
                  <a:pt x="74351" y="60538"/>
                </a:lnTo>
                <a:lnTo>
                  <a:pt x="72946" y="42402"/>
                </a:lnTo>
                <a:lnTo>
                  <a:pt x="53750" y="5734"/>
                </a:lnTo>
                <a:lnTo>
                  <a:pt x="37280" y="0"/>
                </a:lnTo>
                <a:close/>
              </a:path>
            </a:pathLst>
          </a:custGeom>
          <a:ln w="9525">
            <a:solidFill>
              <a:srgbClr val="000000"/>
            </a:solidFill>
          </a:ln>
        </p:spPr>
        <p:txBody>
          <a:bodyPr wrap="square" lIns="0" tIns="0" rIns="0" bIns="0" rtlCol="0"/>
          <a:lstStyle/>
          <a:p>
            <a:endParaRPr/>
          </a:p>
        </p:txBody>
      </p:sp>
      <p:sp>
        <p:nvSpPr>
          <p:cNvPr id="88" name="object 88"/>
          <p:cNvSpPr/>
          <p:nvPr/>
        </p:nvSpPr>
        <p:spPr>
          <a:xfrm>
            <a:off x="6947039" y="3709415"/>
            <a:ext cx="0" cy="200660"/>
          </a:xfrm>
          <a:custGeom>
            <a:avLst/>
            <a:gdLst/>
            <a:ahLst/>
            <a:cxnLst/>
            <a:rect l="l" t="t" r="r" b="b"/>
            <a:pathLst>
              <a:path h="200660">
                <a:moveTo>
                  <a:pt x="0" y="0"/>
                </a:moveTo>
                <a:lnTo>
                  <a:pt x="0" y="200406"/>
                </a:lnTo>
              </a:path>
            </a:pathLst>
          </a:custGeom>
          <a:ln w="9525">
            <a:solidFill>
              <a:srgbClr val="000000"/>
            </a:solidFill>
          </a:ln>
        </p:spPr>
        <p:txBody>
          <a:bodyPr wrap="square" lIns="0" tIns="0" rIns="0" bIns="0" rtlCol="0"/>
          <a:lstStyle/>
          <a:p>
            <a:endParaRPr/>
          </a:p>
        </p:txBody>
      </p:sp>
      <p:sp>
        <p:nvSpPr>
          <p:cNvPr id="89" name="object 89"/>
          <p:cNvSpPr/>
          <p:nvPr/>
        </p:nvSpPr>
        <p:spPr>
          <a:xfrm>
            <a:off x="6947039" y="3898391"/>
            <a:ext cx="451484" cy="187960"/>
          </a:xfrm>
          <a:custGeom>
            <a:avLst/>
            <a:gdLst/>
            <a:ahLst/>
            <a:cxnLst/>
            <a:rect l="l" t="t" r="r" b="b"/>
            <a:pathLst>
              <a:path w="451484" h="187960">
                <a:moveTo>
                  <a:pt x="0" y="0"/>
                </a:moveTo>
                <a:lnTo>
                  <a:pt x="451104" y="0"/>
                </a:lnTo>
                <a:lnTo>
                  <a:pt x="451104" y="187451"/>
                </a:lnTo>
              </a:path>
            </a:pathLst>
          </a:custGeom>
          <a:ln w="9525">
            <a:solidFill>
              <a:srgbClr val="000000"/>
            </a:solidFill>
          </a:ln>
        </p:spPr>
        <p:txBody>
          <a:bodyPr wrap="square" lIns="0" tIns="0" rIns="0" bIns="0" rtlCol="0"/>
          <a:lstStyle/>
          <a:p>
            <a:endParaRPr/>
          </a:p>
        </p:txBody>
      </p:sp>
      <p:sp>
        <p:nvSpPr>
          <p:cNvPr id="90" name="object 90"/>
          <p:cNvSpPr txBox="1"/>
          <p:nvPr/>
        </p:nvSpPr>
        <p:spPr>
          <a:xfrm>
            <a:off x="1062361" y="1363715"/>
            <a:ext cx="3985895" cy="843821"/>
          </a:xfrm>
          <a:prstGeom prst="rect">
            <a:avLst/>
          </a:prstGeom>
        </p:spPr>
        <p:txBody>
          <a:bodyPr vert="horz" wrap="square" lIns="0" tIns="0" rIns="0" bIns="0" rtlCol="0">
            <a:spAutoFit/>
          </a:bodyPr>
          <a:lstStyle/>
          <a:p>
            <a:pPr marL="43815">
              <a:lnSpc>
                <a:spcPct val="100000"/>
              </a:lnSpc>
            </a:pPr>
            <a:r>
              <a:rPr sz="2400" b="1" dirty="0">
                <a:solidFill>
                  <a:srgbClr val="FF0000"/>
                </a:solidFill>
                <a:latin typeface="微软雅黑"/>
                <a:cs typeface="微软雅黑"/>
              </a:rPr>
              <a:t>示例</a:t>
            </a:r>
            <a:r>
              <a:rPr lang="en-US" altLang="zh-CN" sz="2400" b="1" dirty="0">
                <a:solidFill>
                  <a:srgbClr val="FF0000"/>
                </a:solidFill>
                <a:latin typeface="微软雅黑"/>
                <a:cs typeface="微软雅黑"/>
              </a:rPr>
              <a:t>5</a:t>
            </a:r>
            <a:endParaRPr sz="2400" dirty="0">
              <a:solidFill>
                <a:srgbClr val="FF0000"/>
              </a:solidFill>
              <a:latin typeface="微软雅黑"/>
              <a:cs typeface="微软雅黑"/>
            </a:endParaRPr>
          </a:p>
          <a:p>
            <a:pPr marL="12700">
              <a:lnSpc>
                <a:spcPct val="100000"/>
              </a:lnSpc>
              <a:spcBef>
                <a:spcPts val="1280"/>
              </a:spcBef>
            </a:pPr>
            <a:r>
              <a:rPr sz="2000" spc="-5" dirty="0">
                <a:latin typeface="Wingdings"/>
                <a:cs typeface="Wingdings"/>
              </a:rPr>
              <a:t></a:t>
            </a:r>
            <a:r>
              <a:rPr sz="2000" b="1" spc="-5" dirty="0">
                <a:latin typeface="微软雅黑"/>
                <a:cs typeface="微软雅黑"/>
              </a:rPr>
              <a:t>不要把IDEF1X图当作流程图…</a:t>
            </a:r>
            <a:r>
              <a:rPr sz="2000" b="1" spc="5" dirty="0">
                <a:latin typeface="微软雅黑"/>
                <a:cs typeface="微软雅黑"/>
              </a:rPr>
              <a:t> </a:t>
            </a:r>
            <a:r>
              <a:rPr sz="2000" b="1" spc="-5" dirty="0">
                <a:latin typeface="微软雅黑"/>
                <a:cs typeface="微软雅黑"/>
              </a:rPr>
              <a:t>…</a:t>
            </a:r>
            <a:endParaRPr sz="2000" dirty="0">
              <a:latin typeface="微软雅黑"/>
              <a:cs typeface="微软雅黑"/>
            </a:endParaRPr>
          </a:p>
        </p:txBody>
      </p:sp>
      <p:sp>
        <p:nvSpPr>
          <p:cNvPr id="91" name="object 91"/>
          <p:cNvSpPr txBox="1"/>
          <p:nvPr/>
        </p:nvSpPr>
        <p:spPr>
          <a:xfrm>
            <a:off x="5346700" y="2638425"/>
            <a:ext cx="1111250" cy="873765"/>
          </a:xfrm>
          <a:prstGeom prst="rect">
            <a:avLst/>
          </a:prstGeom>
        </p:spPr>
        <p:txBody>
          <a:bodyPr vert="horz" wrap="square" lIns="0" tIns="0" rIns="0" bIns="0" rtlCol="0">
            <a:spAutoFit/>
          </a:bodyPr>
          <a:lstStyle/>
          <a:p>
            <a:pPr marL="12700" indent="152400">
              <a:lnSpc>
                <a:spcPct val="100000"/>
              </a:lnSpc>
            </a:pPr>
            <a:r>
              <a:rPr sz="1200" dirty="0">
                <a:latin typeface="宋体"/>
                <a:cs typeface="宋体"/>
              </a:rPr>
              <a:t>发货单</a:t>
            </a:r>
          </a:p>
          <a:p>
            <a:pPr marL="12700" marR="5080" indent="36195">
              <a:lnSpc>
                <a:spcPct val="68300"/>
              </a:lnSpc>
              <a:spcBef>
                <a:spcPts val="755"/>
              </a:spcBef>
            </a:pPr>
            <a:r>
              <a:rPr sz="1200" dirty="0" err="1">
                <a:latin typeface="宋体"/>
                <a:cs typeface="宋体"/>
              </a:rPr>
              <a:t>发货号</a:t>
            </a:r>
            <a:endParaRPr lang="en-US" altLang="zh-CN" sz="1200" dirty="0">
              <a:latin typeface="宋体"/>
              <a:cs typeface="宋体"/>
            </a:endParaRPr>
          </a:p>
          <a:p>
            <a:pPr marL="12700" marR="5080" indent="36195">
              <a:lnSpc>
                <a:spcPct val="68300"/>
              </a:lnSpc>
              <a:spcBef>
                <a:spcPts val="755"/>
              </a:spcBef>
            </a:pPr>
            <a:r>
              <a:rPr lang="zh-CN" altLang="en-US" sz="1200" dirty="0">
                <a:latin typeface="宋体"/>
                <a:cs typeface="宋体"/>
              </a:rPr>
              <a:t>产品编号</a:t>
            </a:r>
            <a:r>
              <a:rPr lang="en-US" altLang="zh-CN" sz="1200" dirty="0">
                <a:latin typeface="宋体"/>
                <a:cs typeface="宋体"/>
              </a:rPr>
              <a:t>(FK)</a:t>
            </a:r>
            <a:r>
              <a:rPr sz="1200" dirty="0">
                <a:latin typeface="宋体"/>
                <a:cs typeface="宋体"/>
              </a:rPr>
              <a:t> </a:t>
            </a:r>
            <a:endParaRPr lang="zh-CN" altLang="en-US" sz="1200" dirty="0">
              <a:latin typeface="宋体"/>
              <a:cs typeface="宋体"/>
            </a:endParaRPr>
          </a:p>
          <a:p>
            <a:pPr marL="12700" marR="5080" indent="36195">
              <a:lnSpc>
                <a:spcPct val="68300"/>
              </a:lnSpc>
              <a:spcBef>
                <a:spcPts val="755"/>
              </a:spcBef>
            </a:pPr>
            <a:endParaRPr lang="zh-CN" altLang="en-US" sz="1800" baseline="-18518" dirty="0">
              <a:latin typeface="Times New Roman"/>
              <a:cs typeface="Times New Roman"/>
            </a:endParaRPr>
          </a:p>
        </p:txBody>
      </p:sp>
      <p:sp>
        <p:nvSpPr>
          <p:cNvPr id="92" name="object 92"/>
          <p:cNvSpPr txBox="1"/>
          <p:nvPr/>
        </p:nvSpPr>
        <p:spPr>
          <a:xfrm>
            <a:off x="6623437" y="1450435"/>
            <a:ext cx="330200" cy="177800"/>
          </a:xfrm>
          <a:prstGeom prst="rect">
            <a:avLst/>
          </a:prstGeom>
        </p:spPr>
        <p:txBody>
          <a:bodyPr vert="horz" wrap="square" lIns="0" tIns="0" rIns="0" bIns="0" rtlCol="0">
            <a:spAutoFit/>
          </a:bodyPr>
          <a:lstStyle/>
          <a:p>
            <a:pPr marL="12700">
              <a:lnSpc>
                <a:spcPct val="100000"/>
              </a:lnSpc>
            </a:pPr>
            <a:r>
              <a:rPr sz="1200" dirty="0">
                <a:latin typeface="宋体"/>
                <a:cs typeface="宋体"/>
              </a:rPr>
              <a:t>产品</a:t>
            </a:r>
            <a:endParaRPr sz="1200">
              <a:latin typeface="宋体"/>
              <a:cs typeface="宋体"/>
            </a:endParaRPr>
          </a:p>
        </p:txBody>
      </p:sp>
      <p:sp>
        <p:nvSpPr>
          <p:cNvPr id="93" name="object 93"/>
          <p:cNvSpPr txBox="1"/>
          <p:nvPr/>
        </p:nvSpPr>
        <p:spPr>
          <a:xfrm>
            <a:off x="6621913" y="1651603"/>
            <a:ext cx="635000" cy="177800"/>
          </a:xfrm>
          <a:prstGeom prst="rect">
            <a:avLst/>
          </a:prstGeom>
        </p:spPr>
        <p:txBody>
          <a:bodyPr vert="horz" wrap="square" lIns="0" tIns="0" rIns="0" bIns="0" rtlCol="0">
            <a:spAutoFit/>
          </a:bodyPr>
          <a:lstStyle/>
          <a:p>
            <a:pPr marL="12700">
              <a:lnSpc>
                <a:spcPct val="100000"/>
              </a:lnSpc>
            </a:pPr>
            <a:r>
              <a:rPr sz="1200" dirty="0">
                <a:latin typeface="宋体"/>
                <a:cs typeface="宋体"/>
              </a:rPr>
              <a:t>产品编号</a:t>
            </a:r>
            <a:endParaRPr sz="1200">
              <a:latin typeface="宋体"/>
              <a:cs typeface="宋体"/>
            </a:endParaRPr>
          </a:p>
        </p:txBody>
      </p:sp>
      <p:sp>
        <p:nvSpPr>
          <p:cNvPr id="96" name="标题 6">
            <a:extLst>
              <a:ext uri="{FF2B5EF4-FFF2-40B4-BE49-F238E27FC236}">
                <a16:creationId xmlns:a16="http://schemas.microsoft.com/office/drawing/2014/main" id="{6E5333B2-743B-40AB-A5B1-D5E1476B82DB}"/>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89689" y="3492246"/>
            <a:ext cx="0" cy="1162050"/>
          </a:xfrm>
          <a:custGeom>
            <a:avLst/>
            <a:gdLst/>
            <a:ahLst/>
            <a:cxnLst/>
            <a:rect l="l" t="t" r="r" b="b"/>
            <a:pathLst>
              <a:path h="1162050">
                <a:moveTo>
                  <a:pt x="0" y="0"/>
                </a:moveTo>
                <a:lnTo>
                  <a:pt x="0" y="1162050"/>
                </a:lnTo>
              </a:path>
            </a:pathLst>
          </a:custGeom>
          <a:ln w="9525">
            <a:solidFill>
              <a:srgbClr val="000000"/>
            </a:solidFill>
          </a:ln>
        </p:spPr>
        <p:txBody>
          <a:bodyPr wrap="square" lIns="0" tIns="0" rIns="0" bIns="0" rtlCol="0"/>
          <a:lstStyle/>
          <a:p>
            <a:endParaRPr/>
          </a:p>
        </p:txBody>
      </p:sp>
      <p:sp>
        <p:nvSpPr>
          <p:cNvPr id="4" name="object 4"/>
          <p:cNvSpPr/>
          <p:nvPr/>
        </p:nvSpPr>
        <p:spPr>
          <a:xfrm>
            <a:off x="5214933" y="465429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5" name="object 5"/>
          <p:cNvSpPr/>
          <p:nvPr/>
        </p:nvSpPr>
        <p:spPr>
          <a:xfrm>
            <a:off x="5214933" y="465429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4675517" y="2825495"/>
            <a:ext cx="1202055" cy="647700"/>
          </a:xfrm>
          <a:custGeom>
            <a:avLst/>
            <a:gdLst/>
            <a:ahLst/>
            <a:cxnLst/>
            <a:rect l="l" t="t" r="r" b="b"/>
            <a:pathLst>
              <a:path w="1202054" h="647700">
                <a:moveTo>
                  <a:pt x="0" y="0"/>
                </a:moveTo>
                <a:lnTo>
                  <a:pt x="0" y="647700"/>
                </a:lnTo>
                <a:lnTo>
                  <a:pt x="1201674" y="647700"/>
                </a:lnTo>
                <a:lnTo>
                  <a:pt x="1201674" y="0"/>
                </a:lnTo>
                <a:lnTo>
                  <a:pt x="0" y="0"/>
                </a:lnTo>
                <a:close/>
              </a:path>
            </a:pathLst>
          </a:custGeom>
          <a:ln w="9525">
            <a:solidFill>
              <a:srgbClr val="000000"/>
            </a:solidFill>
          </a:ln>
        </p:spPr>
        <p:txBody>
          <a:bodyPr wrap="square" lIns="0" tIns="0" rIns="0" bIns="0" rtlCol="0"/>
          <a:lstStyle/>
          <a:p>
            <a:endParaRPr/>
          </a:p>
        </p:txBody>
      </p:sp>
      <p:sp>
        <p:nvSpPr>
          <p:cNvPr id="7" name="object 7"/>
          <p:cNvSpPr/>
          <p:nvPr/>
        </p:nvSpPr>
        <p:spPr>
          <a:xfrm>
            <a:off x="4675517" y="3111245"/>
            <a:ext cx="1202055" cy="0"/>
          </a:xfrm>
          <a:custGeom>
            <a:avLst/>
            <a:gdLst/>
            <a:ahLst/>
            <a:cxnLst/>
            <a:rect l="l" t="t" r="r" b="b"/>
            <a:pathLst>
              <a:path w="1202054">
                <a:moveTo>
                  <a:pt x="0" y="0"/>
                </a:moveTo>
                <a:lnTo>
                  <a:pt x="1201674" y="0"/>
                </a:lnTo>
              </a:path>
            </a:pathLst>
          </a:custGeom>
          <a:ln w="9525">
            <a:solidFill>
              <a:srgbClr val="000000"/>
            </a:solidFill>
          </a:ln>
        </p:spPr>
        <p:txBody>
          <a:bodyPr wrap="square" lIns="0" tIns="0" rIns="0" bIns="0" rtlCol="0"/>
          <a:lstStyle/>
          <a:p>
            <a:endParaRPr/>
          </a:p>
        </p:txBody>
      </p:sp>
      <p:sp>
        <p:nvSpPr>
          <p:cNvPr id="8" name="object 8"/>
          <p:cNvSpPr/>
          <p:nvPr/>
        </p:nvSpPr>
        <p:spPr>
          <a:xfrm>
            <a:off x="1992515" y="5092446"/>
            <a:ext cx="1202055" cy="723900"/>
          </a:xfrm>
          <a:custGeom>
            <a:avLst/>
            <a:gdLst/>
            <a:ahLst/>
            <a:cxnLst/>
            <a:rect l="l" t="t" r="r" b="b"/>
            <a:pathLst>
              <a:path w="1202055" h="723900">
                <a:moveTo>
                  <a:pt x="120395" y="0"/>
                </a:moveTo>
                <a:lnTo>
                  <a:pt x="78193" y="7657"/>
                </a:lnTo>
                <a:lnTo>
                  <a:pt x="42471" y="28751"/>
                </a:lnTo>
                <a:lnTo>
                  <a:pt x="16047" y="60464"/>
                </a:lnTo>
                <a:lnTo>
                  <a:pt x="1738" y="99978"/>
                </a:lnTo>
                <a:lnTo>
                  <a:pt x="0" y="603504"/>
                </a:lnTo>
                <a:lnTo>
                  <a:pt x="885" y="618117"/>
                </a:lnTo>
                <a:lnTo>
                  <a:pt x="13334" y="658472"/>
                </a:lnTo>
                <a:lnTo>
                  <a:pt x="38281" y="691408"/>
                </a:lnTo>
                <a:lnTo>
                  <a:pt x="72908" y="714107"/>
                </a:lnTo>
                <a:lnTo>
                  <a:pt x="114396" y="723751"/>
                </a:lnTo>
                <a:lnTo>
                  <a:pt x="1081277" y="723899"/>
                </a:lnTo>
                <a:lnTo>
                  <a:pt x="1095891" y="723014"/>
                </a:lnTo>
                <a:lnTo>
                  <a:pt x="1136246" y="710565"/>
                </a:lnTo>
                <a:lnTo>
                  <a:pt x="1169182" y="685618"/>
                </a:lnTo>
                <a:lnTo>
                  <a:pt x="1191881" y="650991"/>
                </a:lnTo>
                <a:lnTo>
                  <a:pt x="1201525" y="609503"/>
                </a:lnTo>
                <a:lnTo>
                  <a:pt x="1201673" y="120395"/>
                </a:lnTo>
                <a:lnTo>
                  <a:pt x="1200788" y="105782"/>
                </a:lnTo>
                <a:lnTo>
                  <a:pt x="1188339" y="65427"/>
                </a:lnTo>
                <a:lnTo>
                  <a:pt x="1163392" y="32491"/>
                </a:lnTo>
                <a:lnTo>
                  <a:pt x="1128765" y="9792"/>
                </a:lnTo>
                <a:lnTo>
                  <a:pt x="1087277" y="148"/>
                </a:lnTo>
                <a:lnTo>
                  <a:pt x="120395" y="0"/>
                </a:lnTo>
                <a:close/>
              </a:path>
            </a:pathLst>
          </a:custGeom>
          <a:ln w="9524">
            <a:solidFill>
              <a:srgbClr val="000000"/>
            </a:solidFill>
          </a:ln>
        </p:spPr>
        <p:txBody>
          <a:bodyPr wrap="square" lIns="0" tIns="0" rIns="0" bIns="0" rtlCol="0"/>
          <a:lstStyle/>
          <a:p>
            <a:endParaRPr/>
          </a:p>
        </p:txBody>
      </p:sp>
      <p:sp>
        <p:nvSpPr>
          <p:cNvPr id="9" name="object 9"/>
          <p:cNvSpPr/>
          <p:nvPr/>
        </p:nvSpPr>
        <p:spPr>
          <a:xfrm>
            <a:off x="1992515" y="5397246"/>
            <a:ext cx="1202055" cy="0"/>
          </a:xfrm>
          <a:custGeom>
            <a:avLst/>
            <a:gdLst/>
            <a:ahLst/>
            <a:cxnLst/>
            <a:rect l="l" t="t" r="r" b="b"/>
            <a:pathLst>
              <a:path w="1202055">
                <a:moveTo>
                  <a:pt x="0" y="0"/>
                </a:moveTo>
                <a:lnTo>
                  <a:pt x="1201674" y="0"/>
                </a:lnTo>
              </a:path>
            </a:pathLst>
          </a:custGeom>
          <a:ln w="9525">
            <a:solidFill>
              <a:srgbClr val="000000"/>
            </a:solidFill>
          </a:ln>
        </p:spPr>
        <p:txBody>
          <a:bodyPr wrap="square" lIns="0" tIns="0" rIns="0" bIns="0" rtlCol="0"/>
          <a:lstStyle/>
          <a:p>
            <a:endParaRPr/>
          </a:p>
        </p:txBody>
      </p:sp>
      <p:sp>
        <p:nvSpPr>
          <p:cNvPr id="10" name="object 10"/>
          <p:cNvSpPr/>
          <p:nvPr/>
        </p:nvSpPr>
        <p:spPr>
          <a:xfrm>
            <a:off x="3383165" y="5092446"/>
            <a:ext cx="1202055" cy="723900"/>
          </a:xfrm>
          <a:custGeom>
            <a:avLst/>
            <a:gdLst/>
            <a:ahLst/>
            <a:cxnLst/>
            <a:rect l="l" t="t" r="r" b="b"/>
            <a:pathLst>
              <a:path w="1202054" h="723900">
                <a:moveTo>
                  <a:pt x="120396" y="0"/>
                </a:moveTo>
                <a:lnTo>
                  <a:pt x="78193" y="7657"/>
                </a:lnTo>
                <a:lnTo>
                  <a:pt x="42471" y="28751"/>
                </a:lnTo>
                <a:lnTo>
                  <a:pt x="16047" y="60464"/>
                </a:lnTo>
                <a:lnTo>
                  <a:pt x="1738" y="99978"/>
                </a:lnTo>
                <a:lnTo>
                  <a:pt x="0" y="603504"/>
                </a:lnTo>
                <a:lnTo>
                  <a:pt x="885" y="618117"/>
                </a:lnTo>
                <a:lnTo>
                  <a:pt x="13334" y="658472"/>
                </a:lnTo>
                <a:lnTo>
                  <a:pt x="38281" y="691408"/>
                </a:lnTo>
                <a:lnTo>
                  <a:pt x="72908" y="714107"/>
                </a:lnTo>
                <a:lnTo>
                  <a:pt x="114396" y="723751"/>
                </a:lnTo>
                <a:lnTo>
                  <a:pt x="1081278" y="723899"/>
                </a:lnTo>
                <a:lnTo>
                  <a:pt x="1095891" y="723014"/>
                </a:lnTo>
                <a:lnTo>
                  <a:pt x="1136246" y="710565"/>
                </a:lnTo>
                <a:lnTo>
                  <a:pt x="1169182" y="685618"/>
                </a:lnTo>
                <a:lnTo>
                  <a:pt x="1191881" y="650991"/>
                </a:lnTo>
                <a:lnTo>
                  <a:pt x="1201525" y="609503"/>
                </a:lnTo>
                <a:lnTo>
                  <a:pt x="1201674" y="120395"/>
                </a:lnTo>
                <a:lnTo>
                  <a:pt x="1200788" y="105782"/>
                </a:lnTo>
                <a:lnTo>
                  <a:pt x="1188339" y="65427"/>
                </a:lnTo>
                <a:lnTo>
                  <a:pt x="1163392" y="32491"/>
                </a:lnTo>
                <a:lnTo>
                  <a:pt x="1128765" y="9792"/>
                </a:lnTo>
                <a:lnTo>
                  <a:pt x="1087277" y="148"/>
                </a:lnTo>
                <a:lnTo>
                  <a:pt x="120396" y="0"/>
                </a:lnTo>
                <a:close/>
              </a:path>
            </a:pathLst>
          </a:custGeom>
          <a:ln w="9524">
            <a:solidFill>
              <a:srgbClr val="000000"/>
            </a:solidFill>
          </a:ln>
        </p:spPr>
        <p:txBody>
          <a:bodyPr wrap="square" lIns="0" tIns="0" rIns="0" bIns="0" rtlCol="0"/>
          <a:lstStyle/>
          <a:p>
            <a:endParaRPr/>
          </a:p>
        </p:txBody>
      </p:sp>
      <p:sp>
        <p:nvSpPr>
          <p:cNvPr id="11" name="object 11"/>
          <p:cNvSpPr/>
          <p:nvPr/>
        </p:nvSpPr>
        <p:spPr>
          <a:xfrm>
            <a:off x="3383165" y="5397246"/>
            <a:ext cx="1202055" cy="0"/>
          </a:xfrm>
          <a:custGeom>
            <a:avLst/>
            <a:gdLst/>
            <a:ahLst/>
            <a:cxnLst/>
            <a:rect l="l" t="t" r="r" b="b"/>
            <a:pathLst>
              <a:path w="1202054">
                <a:moveTo>
                  <a:pt x="0" y="0"/>
                </a:moveTo>
                <a:lnTo>
                  <a:pt x="1201674" y="0"/>
                </a:lnTo>
              </a:path>
            </a:pathLst>
          </a:custGeom>
          <a:ln w="9525">
            <a:solidFill>
              <a:srgbClr val="000000"/>
            </a:solidFill>
          </a:ln>
        </p:spPr>
        <p:txBody>
          <a:bodyPr wrap="square" lIns="0" tIns="0" rIns="0" bIns="0" rtlCol="0"/>
          <a:lstStyle/>
          <a:p>
            <a:endParaRPr/>
          </a:p>
        </p:txBody>
      </p:sp>
      <p:sp>
        <p:nvSpPr>
          <p:cNvPr id="12" name="object 12"/>
          <p:cNvSpPr/>
          <p:nvPr/>
        </p:nvSpPr>
        <p:spPr>
          <a:xfrm>
            <a:off x="4773815" y="5092446"/>
            <a:ext cx="1202055" cy="723900"/>
          </a:xfrm>
          <a:custGeom>
            <a:avLst/>
            <a:gdLst/>
            <a:ahLst/>
            <a:cxnLst/>
            <a:rect l="l" t="t" r="r" b="b"/>
            <a:pathLst>
              <a:path w="1202054" h="723900">
                <a:moveTo>
                  <a:pt x="120396" y="0"/>
                </a:moveTo>
                <a:lnTo>
                  <a:pt x="78193" y="7657"/>
                </a:lnTo>
                <a:lnTo>
                  <a:pt x="42471" y="28751"/>
                </a:lnTo>
                <a:lnTo>
                  <a:pt x="16047" y="60464"/>
                </a:lnTo>
                <a:lnTo>
                  <a:pt x="1738" y="99978"/>
                </a:lnTo>
                <a:lnTo>
                  <a:pt x="0" y="603504"/>
                </a:lnTo>
                <a:lnTo>
                  <a:pt x="885" y="618117"/>
                </a:lnTo>
                <a:lnTo>
                  <a:pt x="13334" y="658472"/>
                </a:lnTo>
                <a:lnTo>
                  <a:pt x="38281" y="691408"/>
                </a:lnTo>
                <a:lnTo>
                  <a:pt x="72908" y="714107"/>
                </a:lnTo>
                <a:lnTo>
                  <a:pt x="114396" y="723751"/>
                </a:lnTo>
                <a:lnTo>
                  <a:pt x="1081278" y="723899"/>
                </a:lnTo>
                <a:lnTo>
                  <a:pt x="1095891" y="723014"/>
                </a:lnTo>
                <a:lnTo>
                  <a:pt x="1136246" y="710565"/>
                </a:lnTo>
                <a:lnTo>
                  <a:pt x="1169182" y="685618"/>
                </a:lnTo>
                <a:lnTo>
                  <a:pt x="1191881" y="650991"/>
                </a:lnTo>
                <a:lnTo>
                  <a:pt x="1201525" y="609503"/>
                </a:lnTo>
                <a:lnTo>
                  <a:pt x="1201674" y="120395"/>
                </a:lnTo>
                <a:lnTo>
                  <a:pt x="1200788" y="105782"/>
                </a:lnTo>
                <a:lnTo>
                  <a:pt x="1188339" y="65427"/>
                </a:lnTo>
                <a:lnTo>
                  <a:pt x="1163392" y="32491"/>
                </a:lnTo>
                <a:lnTo>
                  <a:pt x="1128765" y="9792"/>
                </a:lnTo>
                <a:lnTo>
                  <a:pt x="1087277" y="148"/>
                </a:lnTo>
                <a:lnTo>
                  <a:pt x="120396" y="0"/>
                </a:lnTo>
                <a:close/>
              </a:path>
            </a:pathLst>
          </a:custGeom>
          <a:ln w="9524">
            <a:solidFill>
              <a:srgbClr val="000000"/>
            </a:solidFill>
          </a:ln>
        </p:spPr>
        <p:txBody>
          <a:bodyPr wrap="square" lIns="0" tIns="0" rIns="0" bIns="0" rtlCol="0"/>
          <a:lstStyle/>
          <a:p>
            <a:endParaRPr/>
          </a:p>
        </p:txBody>
      </p:sp>
      <p:sp>
        <p:nvSpPr>
          <p:cNvPr id="13" name="object 13"/>
          <p:cNvSpPr/>
          <p:nvPr/>
        </p:nvSpPr>
        <p:spPr>
          <a:xfrm>
            <a:off x="4773815" y="5549646"/>
            <a:ext cx="1202055" cy="0"/>
          </a:xfrm>
          <a:custGeom>
            <a:avLst/>
            <a:gdLst/>
            <a:ahLst/>
            <a:cxnLst/>
            <a:rect l="l" t="t" r="r" b="b"/>
            <a:pathLst>
              <a:path w="1202054">
                <a:moveTo>
                  <a:pt x="0" y="0"/>
                </a:moveTo>
                <a:lnTo>
                  <a:pt x="1201674" y="0"/>
                </a:lnTo>
              </a:path>
            </a:pathLst>
          </a:custGeom>
          <a:ln w="9525">
            <a:solidFill>
              <a:srgbClr val="000000"/>
            </a:solidFill>
          </a:ln>
        </p:spPr>
        <p:txBody>
          <a:bodyPr wrap="square" lIns="0" tIns="0" rIns="0" bIns="0" rtlCol="0"/>
          <a:lstStyle/>
          <a:p>
            <a:endParaRPr/>
          </a:p>
        </p:txBody>
      </p:sp>
      <p:sp>
        <p:nvSpPr>
          <p:cNvPr id="14" name="object 14"/>
          <p:cNvSpPr/>
          <p:nvPr/>
        </p:nvSpPr>
        <p:spPr>
          <a:xfrm>
            <a:off x="6167513" y="5092446"/>
            <a:ext cx="1202055" cy="723900"/>
          </a:xfrm>
          <a:custGeom>
            <a:avLst/>
            <a:gdLst/>
            <a:ahLst/>
            <a:cxnLst/>
            <a:rect l="l" t="t" r="r" b="b"/>
            <a:pathLst>
              <a:path w="1202054" h="723900">
                <a:moveTo>
                  <a:pt x="120396" y="0"/>
                </a:moveTo>
                <a:lnTo>
                  <a:pt x="78193" y="7657"/>
                </a:lnTo>
                <a:lnTo>
                  <a:pt x="42471" y="28751"/>
                </a:lnTo>
                <a:lnTo>
                  <a:pt x="16047" y="60464"/>
                </a:lnTo>
                <a:lnTo>
                  <a:pt x="1738" y="99978"/>
                </a:lnTo>
                <a:lnTo>
                  <a:pt x="0" y="603504"/>
                </a:lnTo>
                <a:lnTo>
                  <a:pt x="885" y="618117"/>
                </a:lnTo>
                <a:lnTo>
                  <a:pt x="13334" y="658472"/>
                </a:lnTo>
                <a:lnTo>
                  <a:pt x="38281" y="691408"/>
                </a:lnTo>
                <a:lnTo>
                  <a:pt x="72908" y="714107"/>
                </a:lnTo>
                <a:lnTo>
                  <a:pt x="114396" y="723751"/>
                </a:lnTo>
                <a:lnTo>
                  <a:pt x="1081278" y="723899"/>
                </a:lnTo>
                <a:lnTo>
                  <a:pt x="1095891" y="723014"/>
                </a:lnTo>
                <a:lnTo>
                  <a:pt x="1136246" y="710565"/>
                </a:lnTo>
                <a:lnTo>
                  <a:pt x="1169182" y="685618"/>
                </a:lnTo>
                <a:lnTo>
                  <a:pt x="1191881" y="650991"/>
                </a:lnTo>
                <a:lnTo>
                  <a:pt x="1201525" y="609503"/>
                </a:lnTo>
                <a:lnTo>
                  <a:pt x="1201674" y="120395"/>
                </a:lnTo>
                <a:lnTo>
                  <a:pt x="1200788" y="105782"/>
                </a:lnTo>
                <a:lnTo>
                  <a:pt x="1188339" y="65427"/>
                </a:lnTo>
                <a:lnTo>
                  <a:pt x="1163392" y="32491"/>
                </a:lnTo>
                <a:lnTo>
                  <a:pt x="1128765" y="9792"/>
                </a:lnTo>
                <a:lnTo>
                  <a:pt x="1087277" y="148"/>
                </a:lnTo>
                <a:lnTo>
                  <a:pt x="120396" y="0"/>
                </a:lnTo>
                <a:close/>
              </a:path>
            </a:pathLst>
          </a:custGeom>
          <a:ln w="9524">
            <a:solidFill>
              <a:srgbClr val="000000"/>
            </a:solidFill>
          </a:ln>
        </p:spPr>
        <p:txBody>
          <a:bodyPr wrap="square" lIns="0" tIns="0" rIns="0" bIns="0" rtlCol="0"/>
          <a:lstStyle/>
          <a:p>
            <a:endParaRPr/>
          </a:p>
        </p:txBody>
      </p:sp>
      <p:sp>
        <p:nvSpPr>
          <p:cNvPr id="15" name="object 15"/>
          <p:cNvSpPr/>
          <p:nvPr/>
        </p:nvSpPr>
        <p:spPr>
          <a:xfrm>
            <a:off x="6167513" y="5549646"/>
            <a:ext cx="1202055" cy="0"/>
          </a:xfrm>
          <a:custGeom>
            <a:avLst/>
            <a:gdLst/>
            <a:ahLst/>
            <a:cxnLst/>
            <a:rect l="l" t="t" r="r" b="b"/>
            <a:pathLst>
              <a:path w="1202054">
                <a:moveTo>
                  <a:pt x="0" y="0"/>
                </a:moveTo>
                <a:lnTo>
                  <a:pt x="1201674" y="0"/>
                </a:lnTo>
              </a:path>
            </a:pathLst>
          </a:custGeom>
          <a:ln w="9525">
            <a:solidFill>
              <a:srgbClr val="000000"/>
            </a:solidFill>
          </a:ln>
        </p:spPr>
        <p:txBody>
          <a:bodyPr wrap="square" lIns="0" tIns="0" rIns="0" bIns="0" rtlCol="0"/>
          <a:lstStyle/>
          <a:p>
            <a:endParaRPr/>
          </a:p>
        </p:txBody>
      </p:sp>
      <p:sp>
        <p:nvSpPr>
          <p:cNvPr id="16" name="object 16"/>
          <p:cNvSpPr/>
          <p:nvPr/>
        </p:nvSpPr>
        <p:spPr>
          <a:xfrm>
            <a:off x="7558151" y="5092446"/>
            <a:ext cx="1202055" cy="723900"/>
          </a:xfrm>
          <a:custGeom>
            <a:avLst/>
            <a:gdLst/>
            <a:ahLst/>
            <a:cxnLst/>
            <a:rect l="l" t="t" r="r" b="b"/>
            <a:pathLst>
              <a:path w="1202054" h="723900">
                <a:moveTo>
                  <a:pt x="120396" y="0"/>
                </a:moveTo>
                <a:lnTo>
                  <a:pt x="78193" y="7657"/>
                </a:lnTo>
                <a:lnTo>
                  <a:pt x="42471" y="28751"/>
                </a:lnTo>
                <a:lnTo>
                  <a:pt x="16047" y="60464"/>
                </a:lnTo>
                <a:lnTo>
                  <a:pt x="1738" y="99978"/>
                </a:lnTo>
                <a:lnTo>
                  <a:pt x="0" y="603504"/>
                </a:lnTo>
                <a:lnTo>
                  <a:pt x="885" y="618117"/>
                </a:lnTo>
                <a:lnTo>
                  <a:pt x="13334" y="658472"/>
                </a:lnTo>
                <a:lnTo>
                  <a:pt x="38281" y="691408"/>
                </a:lnTo>
                <a:lnTo>
                  <a:pt x="72908" y="714107"/>
                </a:lnTo>
                <a:lnTo>
                  <a:pt x="114396" y="723751"/>
                </a:lnTo>
                <a:lnTo>
                  <a:pt x="1081278" y="723899"/>
                </a:lnTo>
                <a:lnTo>
                  <a:pt x="1095891" y="723014"/>
                </a:lnTo>
                <a:lnTo>
                  <a:pt x="1136246" y="710565"/>
                </a:lnTo>
                <a:lnTo>
                  <a:pt x="1169182" y="685618"/>
                </a:lnTo>
                <a:lnTo>
                  <a:pt x="1191881" y="650991"/>
                </a:lnTo>
                <a:lnTo>
                  <a:pt x="1201525" y="609503"/>
                </a:lnTo>
                <a:lnTo>
                  <a:pt x="1201674" y="120395"/>
                </a:lnTo>
                <a:lnTo>
                  <a:pt x="1200788" y="105782"/>
                </a:lnTo>
                <a:lnTo>
                  <a:pt x="1188339" y="65427"/>
                </a:lnTo>
                <a:lnTo>
                  <a:pt x="1163392" y="32491"/>
                </a:lnTo>
                <a:lnTo>
                  <a:pt x="1128765" y="9792"/>
                </a:lnTo>
                <a:lnTo>
                  <a:pt x="1087277" y="148"/>
                </a:lnTo>
                <a:lnTo>
                  <a:pt x="120396" y="0"/>
                </a:lnTo>
                <a:close/>
              </a:path>
            </a:pathLst>
          </a:custGeom>
          <a:ln w="9524">
            <a:solidFill>
              <a:srgbClr val="000000"/>
            </a:solidFill>
          </a:ln>
        </p:spPr>
        <p:txBody>
          <a:bodyPr wrap="square" lIns="0" tIns="0" rIns="0" bIns="0" rtlCol="0"/>
          <a:lstStyle/>
          <a:p>
            <a:endParaRPr/>
          </a:p>
        </p:txBody>
      </p:sp>
      <p:sp>
        <p:nvSpPr>
          <p:cNvPr id="17" name="object 17"/>
          <p:cNvSpPr/>
          <p:nvPr/>
        </p:nvSpPr>
        <p:spPr>
          <a:xfrm>
            <a:off x="7558151" y="5549646"/>
            <a:ext cx="1202055" cy="0"/>
          </a:xfrm>
          <a:custGeom>
            <a:avLst/>
            <a:gdLst/>
            <a:ahLst/>
            <a:cxnLst/>
            <a:rect l="l" t="t" r="r" b="b"/>
            <a:pathLst>
              <a:path w="1202054">
                <a:moveTo>
                  <a:pt x="0" y="0"/>
                </a:moveTo>
                <a:lnTo>
                  <a:pt x="1201674" y="0"/>
                </a:lnTo>
              </a:path>
            </a:pathLst>
          </a:custGeom>
          <a:ln w="9525">
            <a:solidFill>
              <a:srgbClr val="000000"/>
            </a:solidFill>
          </a:ln>
        </p:spPr>
        <p:txBody>
          <a:bodyPr wrap="square" lIns="0" tIns="0" rIns="0" bIns="0" rtlCol="0"/>
          <a:lstStyle/>
          <a:p>
            <a:endParaRPr/>
          </a:p>
        </p:txBody>
      </p:sp>
      <p:sp>
        <p:nvSpPr>
          <p:cNvPr id="18" name="object 18"/>
          <p:cNvSpPr/>
          <p:nvPr/>
        </p:nvSpPr>
        <p:spPr>
          <a:xfrm>
            <a:off x="6643670" y="467334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19" name="object 19"/>
          <p:cNvSpPr/>
          <p:nvPr/>
        </p:nvSpPr>
        <p:spPr>
          <a:xfrm>
            <a:off x="6643670" y="467334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20" name="object 20"/>
          <p:cNvSpPr/>
          <p:nvPr/>
        </p:nvSpPr>
        <p:spPr>
          <a:xfrm>
            <a:off x="8072420" y="467334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21" name="object 21"/>
          <p:cNvSpPr/>
          <p:nvPr/>
        </p:nvSpPr>
        <p:spPr>
          <a:xfrm>
            <a:off x="8072420" y="467334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22" name="object 22"/>
          <p:cNvSpPr/>
          <p:nvPr/>
        </p:nvSpPr>
        <p:spPr>
          <a:xfrm>
            <a:off x="3938583" y="4673346"/>
            <a:ext cx="132080" cy="114300"/>
          </a:xfrm>
          <a:custGeom>
            <a:avLst/>
            <a:gdLst/>
            <a:ahLst/>
            <a:cxnLst/>
            <a:rect l="l" t="t" r="r" b="b"/>
            <a:pathLst>
              <a:path w="132079"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23" name="object 23"/>
          <p:cNvSpPr/>
          <p:nvPr/>
        </p:nvSpPr>
        <p:spPr>
          <a:xfrm>
            <a:off x="3938583" y="4673346"/>
            <a:ext cx="132080" cy="114300"/>
          </a:xfrm>
          <a:custGeom>
            <a:avLst/>
            <a:gdLst/>
            <a:ahLst/>
            <a:cxnLst/>
            <a:rect l="l" t="t" r="r" b="b"/>
            <a:pathLst>
              <a:path w="132079"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24" name="object 24"/>
          <p:cNvSpPr/>
          <p:nvPr/>
        </p:nvSpPr>
        <p:spPr>
          <a:xfrm>
            <a:off x="2547933" y="4692396"/>
            <a:ext cx="132080" cy="114300"/>
          </a:xfrm>
          <a:custGeom>
            <a:avLst/>
            <a:gdLst/>
            <a:ahLst/>
            <a:cxnLst/>
            <a:rect l="l" t="t" r="r" b="b"/>
            <a:pathLst>
              <a:path w="132080" h="114300">
                <a:moveTo>
                  <a:pt x="131522" y="63252"/>
                </a:moveTo>
                <a:lnTo>
                  <a:pt x="118236" y="23925"/>
                </a:lnTo>
                <a:lnTo>
                  <a:pt x="83720" y="2325"/>
                </a:lnTo>
                <a:lnTo>
                  <a:pt x="64850" y="0"/>
                </a:lnTo>
                <a:lnTo>
                  <a:pt x="49432" y="1573"/>
                </a:lnTo>
                <a:lnTo>
                  <a:pt x="12564" y="22159"/>
                </a:lnTo>
                <a:lnTo>
                  <a:pt x="0" y="45333"/>
                </a:lnTo>
                <a:lnTo>
                  <a:pt x="989" y="61396"/>
                </a:lnTo>
                <a:lnTo>
                  <a:pt x="20013" y="97736"/>
                </a:lnTo>
                <a:lnTo>
                  <a:pt x="56177" y="113802"/>
                </a:lnTo>
                <a:lnTo>
                  <a:pt x="73694" y="112641"/>
                </a:lnTo>
                <a:lnTo>
                  <a:pt x="113886" y="95234"/>
                </a:lnTo>
                <a:lnTo>
                  <a:pt x="131522" y="63252"/>
                </a:lnTo>
                <a:close/>
              </a:path>
            </a:pathLst>
          </a:custGeom>
          <a:solidFill>
            <a:srgbClr val="00CC99"/>
          </a:solidFill>
        </p:spPr>
        <p:txBody>
          <a:bodyPr wrap="square" lIns="0" tIns="0" rIns="0" bIns="0" rtlCol="0"/>
          <a:lstStyle/>
          <a:p>
            <a:endParaRPr/>
          </a:p>
        </p:txBody>
      </p:sp>
      <p:sp>
        <p:nvSpPr>
          <p:cNvPr id="25" name="object 25"/>
          <p:cNvSpPr/>
          <p:nvPr/>
        </p:nvSpPr>
        <p:spPr>
          <a:xfrm>
            <a:off x="2547933" y="4692396"/>
            <a:ext cx="132080" cy="114300"/>
          </a:xfrm>
          <a:custGeom>
            <a:avLst/>
            <a:gdLst/>
            <a:ahLst/>
            <a:cxnLst/>
            <a:rect l="l" t="t" r="r" b="b"/>
            <a:pathLst>
              <a:path w="132080" h="114300">
                <a:moveTo>
                  <a:pt x="64850" y="0"/>
                </a:moveTo>
                <a:lnTo>
                  <a:pt x="22870" y="13030"/>
                </a:lnTo>
                <a:lnTo>
                  <a:pt x="0" y="45333"/>
                </a:lnTo>
                <a:lnTo>
                  <a:pt x="989" y="61396"/>
                </a:lnTo>
                <a:lnTo>
                  <a:pt x="20013" y="97736"/>
                </a:lnTo>
                <a:lnTo>
                  <a:pt x="56177" y="113802"/>
                </a:lnTo>
                <a:lnTo>
                  <a:pt x="73694" y="112641"/>
                </a:lnTo>
                <a:lnTo>
                  <a:pt x="113886" y="95234"/>
                </a:lnTo>
                <a:lnTo>
                  <a:pt x="131522" y="63252"/>
                </a:lnTo>
                <a:lnTo>
                  <a:pt x="130035" y="48549"/>
                </a:lnTo>
                <a:lnTo>
                  <a:pt x="108623" y="14455"/>
                </a:lnTo>
                <a:lnTo>
                  <a:pt x="69129" y="114"/>
                </a:lnTo>
                <a:lnTo>
                  <a:pt x="64850" y="0"/>
                </a:lnTo>
                <a:close/>
              </a:path>
            </a:pathLst>
          </a:custGeom>
          <a:ln w="9525">
            <a:solidFill>
              <a:srgbClr val="000000"/>
            </a:solidFill>
          </a:ln>
        </p:spPr>
        <p:txBody>
          <a:bodyPr wrap="square" lIns="0" tIns="0" rIns="0" bIns="0" rtlCol="0"/>
          <a:lstStyle/>
          <a:p>
            <a:endParaRPr/>
          </a:p>
        </p:txBody>
      </p:sp>
      <p:sp>
        <p:nvSpPr>
          <p:cNvPr id="26" name="object 26"/>
          <p:cNvSpPr/>
          <p:nvPr/>
        </p:nvSpPr>
        <p:spPr>
          <a:xfrm>
            <a:off x="5499239" y="3473196"/>
            <a:ext cx="1219200" cy="1200150"/>
          </a:xfrm>
          <a:custGeom>
            <a:avLst/>
            <a:gdLst/>
            <a:ahLst/>
            <a:cxnLst/>
            <a:rect l="l" t="t" r="r" b="b"/>
            <a:pathLst>
              <a:path w="1219200" h="1200150">
                <a:moveTo>
                  <a:pt x="0" y="0"/>
                </a:moveTo>
                <a:lnTo>
                  <a:pt x="0" y="571500"/>
                </a:lnTo>
                <a:lnTo>
                  <a:pt x="1219200" y="571499"/>
                </a:lnTo>
                <a:lnTo>
                  <a:pt x="1219200" y="1200150"/>
                </a:lnTo>
              </a:path>
            </a:pathLst>
          </a:custGeom>
          <a:ln w="9525">
            <a:solidFill>
              <a:srgbClr val="000000"/>
            </a:solidFill>
          </a:ln>
        </p:spPr>
        <p:txBody>
          <a:bodyPr wrap="square" lIns="0" tIns="0" rIns="0" bIns="0" rtlCol="0"/>
          <a:lstStyle/>
          <a:p>
            <a:endParaRPr/>
          </a:p>
        </p:txBody>
      </p:sp>
      <p:sp>
        <p:nvSpPr>
          <p:cNvPr id="27" name="object 27"/>
          <p:cNvSpPr/>
          <p:nvPr/>
        </p:nvSpPr>
        <p:spPr>
          <a:xfrm>
            <a:off x="5670689" y="3473196"/>
            <a:ext cx="2476500" cy="1200150"/>
          </a:xfrm>
          <a:custGeom>
            <a:avLst/>
            <a:gdLst/>
            <a:ahLst/>
            <a:cxnLst/>
            <a:rect l="l" t="t" r="r" b="b"/>
            <a:pathLst>
              <a:path w="2476500" h="1200150">
                <a:moveTo>
                  <a:pt x="0" y="0"/>
                </a:moveTo>
                <a:lnTo>
                  <a:pt x="0" y="361950"/>
                </a:lnTo>
                <a:lnTo>
                  <a:pt x="2476500" y="361949"/>
                </a:lnTo>
                <a:lnTo>
                  <a:pt x="2476500" y="1200149"/>
                </a:lnTo>
              </a:path>
            </a:pathLst>
          </a:custGeom>
          <a:ln w="9524">
            <a:solidFill>
              <a:srgbClr val="000000"/>
            </a:solidFill>
          </a:ln>
        </p:spPr>
        <p:txBody>
          <a:bodyPr wrap="square" lIns="0" tIns="0" rIns="0" bIns="0" rtlCol="0"/>
          <a:lstStyle/>
          <a:p>
            <a:endParaRPr/>
          </a:p>
        </p:txBody>
      </p:sp>
      <p:sp>
        <p:nvSpPr>
          <p:cNvPr id="28" name="object 28"/>
          <p:cNvSpPr/>
          <p:nvPr/>
        </p:nvSpPr>
        <p:spPr>
          <a:xfrm>
            <a:off x="3994289" y="3473196"/>
            <a:ext cx="1085850" cy="1200150"/>
          </a:xfrm>
          <a:custGeom>
            <a:avLst/>
            <a:gdLst/>
            <a:ahLst/>
            <a:cxnLst/>
            <a:rect l="l" t="t" r="r" b="b"/>
            <a:pathLst>
              <a:path w="1085850" h="1200150">
                <a:moveTo>
                  <a:pt x="1085850" y="0"/>
                </a:moveTo>
                <a:lnTo>
                  <a:pt x="1085850" y="571500"/>
                </a:lnTo>
                <a:lnTo>
                  <a:pt x="0" y="571500"/>
                </a:lnTo>
                <a:lnTo>
                  <a:pt x="0" y="1200150"/>
                </a:lnTo>
              </a:path>
            </a:pathLst>
          </a:custGeom>
          <a:ln w="9525">
            <a:solidFill>
              <a:srgbClr val="000000"/>
            </a:solidFill>
            <a:prstDash val="dash"/>
          </a:ln>
        </p:spPr>
        <p:txBody>
          <a:bodyPr wrap="square" lIns="0" tIns="0" rIns="0" bIns="0" rtlCol="0"/>
          <a:lstStyle/>
          <a:p>
            <a:endParaRPr/>
          </a:p>
        </p:txBody>
      </p:sp>
      <p:sp>
        <p:nvSpPr>
          <p:cNvPr id="29" name="object 29"/>
          <p:cNvSpPr/>
          <p:nvPr/>
        </p:nvSpPr>
        <p:spPr>
          <a:xfrm>
            <a:off x="2603639" y="3473196"/>
            <a:ext cx="2266950" cy="1257300"/>
          </a:xfrm>
          <a:custGeom>
            <a:avLst/>
            <a:gdLst/>
            <a:ahLst/>
            <a:cxnLst/>
            <a:rect l="l" t="t" r="r" b="b"/>
            <a:pathLst>
              <a:path w="2266950" h="1257300">
                <a:moveTo>
                  <a:pt x="2266950" y="0"/>
                </a:moveTo>
                <a:lnTo>
                  <a:pt x="2266950" y="358901"/>
                </a:lnTo>
                <a:lnTo>
                  <a:pt x="0" y="358901"/>
                </a:lnTo>
                <a:lnTo>
                  <a:pt x="0" y="1257300"/>
                </a:lnTo>
              </a:path>
            </a:pathLst>
          </a:custGeom>
          <a:ln w="9525">
            <a:solidFill>
              <a:srgbClr val="000000"/>
            </a:solidFill>
            <a:prstDash val="dash"/>
          </a:ln>
        </p:spPr>
        <p:txBody>
          <a:bodyPr wrap="square" lIns="0" tIns="0" rIns="0" bIns="0" rtlCol="0"/>
          <a:lstStyle/>
          <a:p>
            <a:endParaRPr/>
          </a:p>
        </p:txBody>
      </p:sp>
      <p:sp>
        <p:nvSpPr>
          <p:cNvPr id="30" name="object 30"/>
          <p:cNvSpPr txBox="1"/>
          <p:nvPr/>
        </p:nvSpPr>
        <p:spPr>
          <a:xfrm>
            <a:off x="1062361" y="1363715"/>
            <a:ext cx="2570480" cy="779701"/>
          </a:xfrm>
          <a:prstGeom prst="rect">
            <a:avLst/>
          </a:prstGeom>
        </p:spPr>
        <p:txBody>
          <a:bodyPr vert="horz" wrap="square" lIns="0" tIns="0" rIns="0" bIns="0" rtlCol="0">
            <a:spAutoFit/>
          </a:bodyPr>
          <a:lstStyle/>
          <a:p>
            <a:pPr marL="43815">
              <a:lnSpc>
                <a:spcPct val="100000"/>
              </a:lnSpc>
            </a:pPr>
            <a:r>
              <a:rPr sz="2400" b="1" dirty="0">
                <a:solidFill>
                  <a:srgbClr val="FF0000"/>
                </a:solidFill>
                <a:latin typeface="微软雅黑"/>
                <a:cs typeface="微软雅黑"/>
              </a:rPr>
              <a:t>示例</a:t>
            </a:r>
            <a:r>
              <a:rPr lang="en-US" altLang="zh-CN" sz="2400" b="1" dirty="0">
                <a:solidFill>
                  <a:srgbClr val="FF0000"/>
                </a:solidFill>
                <a:latin typeface="微软雅黑"/>
                <a:cs typeface="微软雅黑"/>
              </a:rPr>
              <a:t>5</a:t>
            </a:r>
            <a:endParaRPr sz="2400" dirty="0">
              <a:solidFill>
                <a:srgbClr val="FF0000"/>
              </a:solidFill>
              <a:latin typeface="微软雅黑"/>
              <a:cs typeface="微软雅黑"/>
            </a:endParaRPr>
          </a:p>
          <a:p>
            <a:pPr marL="12700">
              <a:lnSpc>
                <a:spcPct val="100000"/>
              </a:lnSpc>
              <a:spcBef>
                <a:spcPts val="830"/>
              </a:spcBef>
            </a:pPr>
            <a:r>
              <a:rPr sz="2000" spc="-5" dirty="0">
                <a:latin typeface="Wingdings"/>
                <a:cs typeface="Wingdings"/>
              </a:rPr>
              <a:t></a:t>
            </a:r>
            <a:r>
              <a:rPr sz="2000" b="1" spc="-5" dirty="0">
                <a:latin typeface="微软雅黑"/>
                <a:cs typeface="微软雅黑"/>
              </a:rPr>
              <a:t>正确的画法应是…</a:t>
            </a:r>
            <a:r>
              <a:rPr sz="2000" b="1" spc="5" dirty="0">
                <a:latin typeface="微软雅黑"/>
                <a:cs typeface="微软雅黑"/>
              </a:rPr>
              <a:t> </a:t>
            </a:r>
            <a:r>
              <a:rPr sz="2000" b="1" spc="-5" dirty="0">
                <a:latin typeface="微软雅黑"/>
                <a:cs typeface="微软雅黑"/>
              </a:rPr>
              <a:t>…</a:t>
            </a:r>
            <a:endParaRPr sz="2000" dirty="0">
              <a:latin typeface="微软雅黑"/>
              <a:cs typeface="微软雅黑"/>
            </a:endParaRPr>
          </a:p>
        </p:txBody>
      </p:sp>
      <p:sp>
        <p:nvSpPr>
          <p:cNvPr id="31" name="object 31"/>
          <p:cNvSpPr txBox="1"/>
          <p:nvPr/>
        </p:nvSpPr>
        <p:spPr>
          <a:xfrm>
            <a:off x="5273935" y="4153308"/>
            <a:ext cx="381000" cy="203200"/>
          </a:xfrm>
          <a:prstGeom prst="rect">
            <a:avLst/>
          </a:prstGeom>
        </p:spPr>
        <p:txBody>
          <a:bodyPr vert="horz" wrap="square" lIns="0" tIns="0" rIns="0" bIns="0" rtlCol="0">
            <a:spAutoFit/>
          </a:bodyPr>
          <a:lstStyle/>
          <a:p>
            <a:pPr marL="12700">
              <a:lnSpc>
                <a:spcPct val="100000"/>
              </a:lnSpc>
            </a:pPr>
            <a:r>
              <a:rPr sz="1400" b="1" spc="-5" dirty="0">
                <a:latin typeface="微软雅黑"/>
                <a:cs typeface="微软雅黑"/>
              </a:rPr>
              <a:t>发生</a:t>
            </a:r>
            <a:endParaRPr sz="1400">
              <a:latin typeface="微软雅黑"/>
              <a:cs typeface="微软雅黑"/>
            </a:endParaRPr>
          </a:p>
        </p:txBody>
      </p:sp>
      <p:sp>
        <p:nvSpPr>
          <p:cNvPr id="32" name="object 32"/>
          <p:cNvSpPr txBox="1"/>
          <p:nvPr/>
        </p:nvSpPr>
        <p:spPr>
          <a:xfrm>
            <a:off x="4844929" y="2881116"/>
            <a:ext cx="939800"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产品出厂编号</a:t>
            </a:r>
            <a:endParaRPr sz="1200">
              <a:latin typeface="微软雅黑"/>
              <a:cs typeface="微软雅黑"/>
            </a:endParaRPr>
          </a:p>
        </p:txBody>
      </p:sp>
      <p:sp>
        <p:nvSpPr>
          <p:cNvPr id="33" name="object 33"/>
          <p:cNvSpPr txBox="1"/>
          <p:nvPr/>
        </p:nvSpPr>
        <p:spPr>
          <a:xfrm>
            <a:off x="4796161" y="2595366"/>
            <a:ext cx="97980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完工产品 / E1</a:t>
            </a:r>
            <a:endParaRPr sz="1200">
              <a:latin typeface="微软雅黑"/>
              <a:cs typeface="微软雅黑"/>
            </a:endParaRPr>
          </a:p>
        </p:txBody>
      </p:sp>
      <p:sp>
        <p:nvSpPr>
          <p:cNvPr id="34" name="object 34"/>
          <p:cNvSpPr txBox="1"/>
          <p:nvPr/>
        </p:nvSpPr>
        <p:spPr>
          <a:xfrm>
            <a:off x="2236603" y="4862316"/>
            <a:ext cx="827405" cy="482600"/>
          </a:xfrm>
          <a:prstGeom prst="rect">
            <a:avLst/>
          </a:prstGeom>
        </p:spPr>
        <p:txBody>
          <a:bodyPr vert="horz" wrap="square" lIns="0" tIns="0" rIns="0" bIns="0" rtlCol="0">
            <a:spAutoFit/>
          </a:bodyPr>
          <a:lstStyle/>
          <a:p>
            <a:pPr marL="55880" marR="5080" indent="-43815">
              <a:lnSpc>
                <a:spcPct val="166700"/>
              </a:lnSpc>
            </a:pPr>
            <a:r>
              <a:rPr sz="1200" b="1" dirty="0">
                <a:latin typeface="微软雅黑"/>
                <a:cs typeface="微软雅黑"/>
              </a:rPr>
              <a:t>发货单 / E2 发货单号</a:t>
            </a:r>
            <a:endParaRPr sz="1200">
              <a:latin typeface="微软雅黑"/>
              <a:cs typeface="微软雅黑"/>
            </a:endParaRPr>
          </a:p>
        </p:txBody>
      </p:sp>
      <p:sp>
        <p:nvSpPr>
          <p:cNvPr id="35" name="object 35"/>
          <p:cNvSpPr txBox="1"/>
          <p:nvPr/>
        </p:nvSpPr>
        <p:spPr>
          <a:xfrm>
            <a:off x="3627253" y="4862316"/>
            <a:ext cx="827405" cy="482600"/>
          </a:xfrm>
          <a:prstGeom prst="rect">
            <a:avLst/>
          </a:prstGeom>
        </p:spPr>
        <p:txBody>
          <a:bodyPr vert="horz" wrap="square" lIns="0" tIns="0" rIns="0" bIns="0" rtlCol="0">
            <a:spAutoFit/>
          </a:bodyPr>
          <a:lstStyle/>
          <a:p>
            <a:pPr marL="55880" marR="5080" indent="-43815">
              <a:lnSpc>
                <a:spcPct val="166700"/>
              </a:lnSpc>
            </a:pPr>
            <a:r>
              <a:rPr sz="1200" b="1" dirty="0">
                <a:latin typeface="微软雅黑"/>
                <a:cs typeface="微软雅黑"/>
              </a:rPr>
              <a:t>到货单 / E3 到货单号</a:t>
            </a:r>
            <a:endParaRPr sz="1200">
              <a:latin typeface="微软雅黑"/>
              <a:cs typeface="微软雅黑"/>
            </a:endParaRPr>
          </a:p>
        </p:txBody>
      </p:sp>
      <p:sp>
        <p:nvSpPr>
          <p:cNvPr id="36" name="object 36"/>
          <p:cNvSpPr txBox="1"/>
          <p:nvPr/>
        </p:nvSpPr>
        <p:spPr>
          <a:xfrm>
            <a:off x="4816735" y="4862316"/>
            <a:ext cx="1181100" cy="670560"/>
          </a:xfrm>
          <a:prstGeom prst="rect">
            <a:avLst/>
          </a:prstGeom>
        </p:spPr>
        <p:txBody>
          <a:bodyPr vert="horz" wrap="square" lIns="0" tIns="0" rIns="0" bIns="0" rtlCol="0">
            <a:spAutoFit/>
          </a:bodyPr>
          <a:lstStyle/>
          <a:p>
            <a:pPr marL="180975" marR="5080" indent="32384">
              <a:lnSpc>
                <a:spcPct val="166700"/>
              </a:lnSpc>
            </a:pPr>
            <a:r>
              <a:rPr sz="1200" b="1" dirty="0">
                <a:latin typeface="微软雅黑"/>
                <a:cs typeface="微软雅黑"/>
              </a:rPr>
              <a:t>产品安装 / E4 安装档案号</a:t>
            </a:r>
            <a:endParaRPr sz="1200">
              <a:latin typeface="微软雅黑"/>
              <a:cs typeface="微软雅黑"/>
            </a:endParaRPr>
          </a:p>
          <a:p>
            <a:pPr marL="12700">
              <a:lnSpc>
                <a:spcPct val="100000"/>
              </a:lnSpc>
              <a:spcBef>
                <a:spcPts val="35"/>
              </a:spcBef>
            </a:pPr>
            <a:r>
              <a:rPr sz="1200" b="1" dirty="0">
                <a:latin typeface="微软雅黑"/>
                <a:cs typeface="微软雅黑"/>
              </a:rPr>
              <a:t>产品出厂编号FK</a:t>
            </a:r>
            <a:endParaRPr sz="1200">
              <a:latin typeface="微软雅黑"/>
              <a:cs typeface="微软雅黑"/>
            </a:endParaRPr>
          </a:p>
        </p:txBody>
      </p:sp>
      <p:sp>
        <p:nvSpPr>
          <p:cNvPr id="37" name="object 37"/>
          <p:cNvSpPr txBox="1"/>
          <p:nvPr/>
        </p:nvSpPr>
        <p:spPr>
          <a:xfrm>
            <a:off x="6207416" y="4862316"/>
            <a:ext cx="1130935" cy="670560"/>
          </a:xfrm>
          <a:prstGeom prst="rect">
            <a:avLst/>
          </a:prstGeom>
        </p:spPr>
        <p:txBody>
          <a:bodyPr vert="horz" wrap="square" lIns="0" tIns="0" rIns="0" bIns="0" rtlCol="0">
            <a:spAutoFit/>
          </a:bodyPr>
          <a:lstStyle/>
          <a:p>
            <a:pPr algn="ctr">
              <a:lnSpc>
                <a:spcPct val="100000"/>
              </a:lnSpc>
            </a:pPr>
            <a:r>
              <a:rPr sz="1200" b="1" spc="-5" dirty="0">
                <a:latin typeface="微软雅黑"/>
                <a:cs typeface="微软雅黑"/>
              </a:rPr>
              <a:t>产品试运行/E5</a:t>
            </a:r>
            <a:endParaRPr sz="1200">
              <a:latin typeface="微软雅黑"/>
              <a:cs typeface="微软雅黑"/>
            </a:endParaRPr>
          </a:p>
          <a:p>
            <a:pPr marL="12065" marR="5080" indent="-6985" algn="ctr">
              <a:lnSpc>
                <a:spcPct val="102499"/>
              </a:lnSpc>
              <a:spcBef>
                <a:spcPts val="919"/>
              </a:spcBef>
            </a:pPr>
            <a:r>
              <a:rPr sz="1200" b="1" dirty="0">
                <a:latin typeface="微软雅黑"/>
                <a:cs typeface="微软雅黑"/>
              </a:rPr>
              <a:t>试运行档案号 产品出厂编号FK</a:t>
            </a:r>
            <a:endParaRPr sz="1200">
              <a:latin typeface="微软雅黑"/>
              <a:cs typeface="微软雅黑"/>
            </a:endParaRPr>
          </a:p>
        </p:txBody>
      </p:sp>
      <p:sp>
        <p:nvSpPr>
          <p:cNvPr id="38" name="object 38"/>
          <p:cNvSpPr txBox="1"/>
          <p:nvPr/>
        </p:nvSpPr>
        <p:spPr>
          <a:xfrm>
            <a:off x="7598035" y="4862316"/>
            <a:ext cx="1254760" cy="651510"/>
          </a:xfrm>
          <a:prstGeom prst="rect">
            <a:avLst/>
          </a:prstGeom>
        </p:spPr>
        <p:txBody>
          <a:bodyPr vert="horz" wrap="square" lIns="0" tIns="0" rIns="0" bIns="0" rtlCol="0">
            <a:spAutoFit/>
          </a:bodyPr>
          <a:lstStyle/>
          <a:p>
            <a:pPr marL="180975" marR="5080" indent="-106680">
              <a:lnSpc>
                <a:spcPct val="166700"/>
              </a:lnSpc>
            </a:pPr>
            <a:r>
              <a:rPr sz="1200" b="1" spc="-5" dirty="0">
                <a:latin typeface="微软雅黑"/>
                <a:cs typeface="微软雅黑"/>
              </a:rPr>
              <a:t>产品售后服务/E5 </a:t>
            </a:r>
            <a:r>
              <a:rPr sz="1200" b="1" dirty="0">
                <a:latin typeface="微软雅黑"/>
                <a:cs typeface="微软雅黑"/>
              </a:rPr>
              <a:t>售后档案号</a:t>
            </a:r>
            <a:endParaRPr sz="1200">
              <a:latin typeface="微软雅黑"/>
              <a:cs typeface="微软雅黑"/>
            </a:endParaRPr>
          </a:p>
          <a:p>
            <a:pPr marL="12700">
              <a:lnSpc>
                <a:spcPts val="1325"/>
              </a:lnSpc>
            </a:pPr>
            <a:r>
              <a:rPr sz="1200" b="1" dirty="0">
                <a:latin typeface="微软雅黑"/>
                <a:cs typeface="微软雅黑"/>
              </a:rPr>
              <a:t>产品出厂编号FK</a:t>
            </a:r>
            <a:endParaRPr sz="1200">
              <a:latin typeface="微软雅黑"/>
              <a:cs typeface="微软雅黑"/>
            </a:endParaRPr>
          </a:p>
        </p:txBody>
      </p:sp>
      <p:sp>
        <p:nvSpPr>
          <p:cNvPr id="39" name="object 39"/>
          <p:cNvSpPr txBox="1"/>
          <p:nvPr/>
        </p:nvSpPr>
        <p:spPr>
          <a:xfrm>
            <a:off x="2082679" y="5471916"/>
            <a:ext cx="113093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产品出厂编号FK</a:t>
            </a:r>
            <a:endParaRPr sz="1200">
              <a:latin typeface="微软雅黑"/>
              <a:cs typeface="微软雅黑"/>
            </a:endParaRPr>
          </a:p>
        </p:txBody>
      </p:sp>
      <p:sp>
        <p:nvSpPr>
          <p:cNvPr id="40" name="object 40"/>
          <p:cNvSpPr txBox="1"/>
          <p:nvPr/>
        </p:nvSpPr>
        <p:spPr>
          <a:xfrm>
            <a:off x="3445135" y="5468868"/>
            <a:ext cx="1130935" cy="177800"/>
          </a:xfrm>
          <a:prstGeom prst="rect">
            <a:avLst/>
          </a:prstGeom>
        </p:spPr>
        <p:txBody>
          <a:bodyPr vert="horz" wrap="square" lIns="0" tIns="0" rIns="0" bIns="0" rtlCol="0">
            <a:spAutoFit/>
          </a:bodyPr>
          <a:lstStyle/>
          <a:p>
            <a:pPr marL="12700">
              <a:lnSpc>
                <a:spcPct val="100000"/>
              </a:lnSpc>
            </a:pPr>
            <a:r>
              <a:rPr sz="1200" b="1" dirty="0">
                <a:latin typeface="微软雅黑"/>
                <a:cs typeface="微软雅黑"/>
              </a:rPr>
              <a:t>产品出厂编号FK</a:t>
            </a:r>
            <a:endParaRPr sz="1200">
              <a:latin typeface="微软雅黑"/>
              <a:cs typeface="微软雅黑"/>
            </a:endParaRPr>
          </a:p>
        </p:txBody>
      </p:sp>
      <p:sp>
        <p:nvSpPr>
          <p:cNvPr id="43" name="标题 6">
            <a:extLst>
              <a:ext uri="{FF2B5EF4-FFF2-40B4-BE49-F238E27FC236}">
                <a16:creationId xmlns:a16="http://schemas.microsoft.com/office/drawing/2014/main" id="{CB471F76-D10C-48F7-A5BF-8303B2406349}"/>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模型之点评（读图训练）</a:t>
            </a:r>
            <a:endParaRPr lang="zh-CN" altLang="en-US" kern="0" dirty="0">
              <a:solidFill>
                <a:sysClr val="windowText" lastClr="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024632" y="3676650"/>
            <a:ext cx="4639193" cy="16870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87153" y="1905000"/>
            <a:ext cx="5994654" cy="26669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658497" y="4553711"/>
            <a:ext cx="1548383" cy="9143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254387" y="4626864"/>
            <a:ext cx="6027420" cy="16824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5351411" y="4117847"/>
            <a:ext cx="2273807" cy="81610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1034929" y="1363715"/>
            <a:ext cx="2159000" cy="4226798"/>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微软雅黑"/>
                <a:cs typeface="微软雅黑"/>
              </a:rPr>
              <a:t>示例：联赛管理</a:t>
            </a:r>
            <a:endParaRPr sz="2400" dirty="0">
              <a:solidFill>
                <a:srgbClr val="FF0000"/>
              </a:solidFill>
              <a:latin typeface="微软雅黑"/>
              <a:cs typeface="微软雅黑"/>
            </a:endParaRPr>
          </a:p>
          <a:p>
            <a:pPr marL="82550" marR="467995">
              <a:lnSpc>
                <a:spcPct val="100000"/>
              </a:lnSpc>
              <a:spcBef>
                <a:spcPts val="2014"/>
              </a:spcBef>
            </a:pPr>
            <a:r>
              <a:rPr sz="1800" b="1" dirty="0">
                <a:solidFill>
                  <a:srgbClr val="3333CC"/>
                </a:solidFill>
                <a:latin typeface="微软雅黑"/>
                <a:cs typeface="微软雅黑"/>
              </a:rPr>
              <a:t>实体识别错误， 1.…不是实体;</a:t>
            </a:r>
            <a:endParaRPr sz="1800" dirty="0">
              <a:latin typeface="微软雅黑"/>
              <a:cs typeface="微软雅黑"/>
            </a:endParaRPr>
          </a:p>
          <a:p>
            <a:pPr marL="82550" marR="239395">
              <a:lnSpc>
                <a:spcPct val="100000"/>
              </a:lnSpc>
            </a:pPr>
            <a:endParaRPr lang="en-US" altLang="zh-CN" sz="1800" b="1" dirty="0">
              <a:solidFill>
                <a:srgbClr val="3333CC"/>
              </a:solidFill>
              <a:latin typeface="微软雅黑"/>
              <a:cs typeface="微软雅黑"/>
            </a:endParaRPr>
          </a:p>
          <a:p>
            <a:pPr marL="82550" marR="239395">
              <a:lnSpc>
                <a:spcPct val="100000"/>
              </a:lnSpc>
            </a:pPr>
            <a:r>
              <a:rPr sz="1800" b="1" dirty="0">
                <a:solidFill>
                  <a:srgbClr val="3333CC"/>
                </a:solidFill>
                <a:latin typeface="微软雅黑"/>
                <a:cs typeface="微软雅黑"/>
              </a:rPr>
              <a:t>2.实体应明晰关键 字属性； </a:t>
            </a:r>
            <a:endParaRPr lang="en-US" altLang="zh-CN" sz="1800" b="1" dirty="0">
              <a:solidFill>
                <a:srgbClr val="3333CC"/>
              </a:solidFill>
              <a:latin typeface="微软雅黑"/>
              <a:cs typeface="微软雅黑"/>
            </a:endParaRPr>
          </a:p>
          <a:p>
            <a:pPr marL="82550" marR="239395">
              <a:lnSpc>
                <a:spcPct val="100000"/>
              </a:lnSpc>
            </a:pPr>
            <a:endParaRPr lang="en-US" altLang="zh-CN" sz="1800" b="1" dirty="0">
              <a:solidFill>
                <a:srgbClr val="3333CC"/>
              </a:solidFill>
              <a:latin typeface="微软雅黑"/>
              <a:cs typeface="微软雅黑"/>
            </a:endParaRPr>
          </a:p>
          <a:p>
            <a:pPr marL="82550" marR="239395">
              <a:lnSpc>
                <a:spcPct val="100000"/>
              </a:lnSpc>
            </a:pPr>
            <a:r>
              <a:rPr sz="1800" b="1" dirty="0">
                <a:solidFill>
                  <a:srgbClr val="3333CC"/>
                </a:solidFill>
                <a:latin typeface="微软雅黑"/>
                <a:cs typeface="微软雅黑"/>
              </a:rPr>
              <a:t>3.实体可用重叠量 词度量其实例，并 有不同于其他实体 的属性存在。 </a:t>
            </a:r>
            <a:endParaRPr lang="en-US" altLang="zh-CN" sz="1800" b="1" dirty="0">
              <a:solidFill>
                <a:srgbClr val="3333CC"/>
              </a:solidFill>
              <a:latin typeface="微软雅黑"/>
              <a:cs typeface="微软雅黑"/>
            </a:endParaRPr>
          </a:p>
          <a:p>
            <a:pPr marL="82550" marR="239395">
              <a:lnSpc>
                <a:spcPct val="100000"/>
              </a:lnSpc>
            </a:pPr>
            <a:endParaRPr lang="en-US" altLang="zh-CN" b="1" dirty="0">
              <a:solidFill>
                <a:srgbClr val="3333CC"/>
              </a:solidFill>
              <a:latin typeface="微软雅黑"/>
              <a:cs typeface="微软雅黑"/>
            </a:endParaRPr>
          </a:p>
          <a:p>
            <a:pPr marL="82550" marR="239395">
              <a:lnSpc>
                <a:spcPct val="100000"/>
              </a:lnSpc>
            </a:pPr>
            <a:r>
              <a:rPr sz="1800" b="1" dirty="0">
                <a:solidFill>
                  <a:srgbClr val="3333CC"/>
                </a:solidFill>
                <a:latin typeface="微软雅黑"/>
                <a:cs typeface="微软雅黑"/>
              </a:rPr>
              <a:t>4.各实体之间应有 联系。</a:t>
            </a:r>
            <a:endParaRPr sz="1800" dirty="0">
              <a:latin typeface="微软雅黑"/>
              <a:cs typeface="微软雅黑"/>
            </a:endParaRPr>
          </a:p>
        </p:txBody>
      </p:sp>
      <p:sp>
        <p:nvSpPr>
          <p:cNvPr id="8" name="object 8"/>
          <p:cNvSpPr/>
          <p:nvPr/>
        </p:nvSpPr>
        <p:spPr>
          <a:xfrm>
            <a:off x="4043807" y="3695700"/>
            <a:ext cx="4606290" cy="1649095"/>
          </a:xfrm>
          <a:custGeom>
            <a:avLst/>
            <a:gdLst/>
            <a:ahLst/>
            <a:cxnLst/>
            <a:rect l="l" t="t" r="r" b="b"/>
            <a:pathLst>
              <a:path w="4606290" h="1649095">
                <a:moveTo>
                  <a:pt x="4606290" y="824483"/>
                </a:moveTo>
                <a:lnTo>
                  <a:pt x="4598656" y="756819"/>
                </a:lnTo>
                <a:lnTo>
                  <a:pt x="4576149" y="690669"/>
                </a:lnTo>
                <a:lnTo>
                  <a:pt x="4539362" y="626244"/>
                </a:lnTo>
                <a:lnTo>
                  <a:pt x="4488887" y="563758"/>
                </a:lnTo>
                <a:lnTo>
                  <a:pt x="4425315" y="503420"/>
                </a:lnTo>
                <a:lnTo>
                  <a:pt x="4349238" y="445442"/>
                </a:lnTo>
                <a:lnTo>
                  <a:pt x="4261249" y="390036"/>
                </a:lnTo>
                <a:lnTo>
                  <a:pt x="4161940" y="337413"/>
                </a:lnTo>
                <a:lnTo>
                  <a:pt x="4051902" y="287785"/>
                </a:lnTo>
                <a:lnTo>
                  <a:pt x="3931729" y="241363"/>
                </a:lnTo>
                <a:lnTo>
                  <a:pt x="3802011" y="198359"/>
                </a:lnTo>
                <a:lnTo>
                  <a:pt x="3663342" y="158983"/>
                </a:lnTo>
                <a:lnTo>
                  <a:pt x="3516313" y="123448"/>
                </a:lnTo>
                <a:lnTo>
                  <a:pt x="3361515" y="91965"/>
                </a:lnTo>
                <a:lnTo>
                  <a:pt x="3199542" y="64746"/>
                </a:lnTo>
                <a:lnTo>
                  <a:pt x="3030986" y="42001"/>
                </a:lnTo>
                <a:lnTo>
                  <a:pt x="2856437" y="23942"/>
                </a:lnTo>
                <a:lnTo>
                  <a:pt x="2676489" y="10782"/>
                </a:lnTo>
                <a:lnTo>
                  <a:pt x="2491734" y="2730"/>
                </a:lnTo>
                <a:lnTo>
                  <a:pt x="2302764" y="0"/>
                </a:lnTo>
                <a:lnTo>
                  <a:pt x="2113902" y="2730"/>
                </a:lnTo>
                <a:lnTo>
                  <a:pt x="1929244" y="10782"/>
                </a:lnTo>
                <a:lnTo>
                  <a:pt x="1749384" y="23942"/>
                </a:lnTo>
                <a:lnTo>
                  <a:pt x="1574913" y="42001"/>
                </a:lnTo>
                <a:lnTo>
                  <a:pt x="1406425" y="64746"/>
                </a:lnTo>
                <a:lnTo>
                  <a:pt x="1244512" y="91965"/>
                </a:lnTo>
                <a:lnTo>
                  <a:pt x="1089767" y="123448"/>
                </a:lnTo>
                <a:lnTo>
                  <a:pt x="942782" y="158983"/>
                </a:lnTo>
                <a:lnTo>
                  <a:pt x="804151" y="198359"/>
                </a:lnTo>
                <a:lnTo>
                  <a:pt x="674465" y="241363"/>
                </a:lnTo>
                <a:lnTo>
                  <a:pt x="554317" y="287785"/>
                </a:lnTo>
                <a:lnTo>
                  <a:pt x="444300" y="337413"/>
                </a:lnTo>
                <a:lnTo>
                  <a:pt x="345007" y="390036"/>
                </a:lnTo>
                <a:lnTo>
                  <a:pt x="257030" y="445442"/>
                </a:lnTo>
                <a:lnTo>
                  <a:pt x="180963" y="503420"/>
                </a:lnTo>
                <a:lnTo>
                  <a:pt x="117396" y="563758"/>
                </a:lnTo>
                <a:lnTo>
                  <a:pt x="66924" y="626244"/>
                </a:lnTo>
                <a:lnTo>
                  <a:pt x="30139" y="690669"/>
                </a:lnTo>
                <a:lnTo>
                  <a:pt x="7633" y="756819"/>
                </a:lnTo>
                <a:lnTo>
                  <a:pt x="0" y="824484"/>
                </a:lnTo>
                <a:lnTo>
                  <a:pt x="7633" y="892148"/>
                </a:lnTo>
                <a:lnTo>
                  <a:pt x="30139" y="958298"/>
                </a:lnTo>
                <a:lnTo>
                  <a:pt x="66924" y="1022723"/>
                </a:lnTo>
                <a:lnTo>
                  <a:pt x="117396" y="1085209"/>
                </a:lnTo>
                <a:lnTo>
                  <a:pt x="180963" y="1145547"/>
                </a:lnTo>
                <a:lnTo>
                  <a:pt x="257030" y="1203525"/>
                </a:lnTo>
                <a:lnTo>
                  <a:pt x="345007" y="1258931"/>
                </a:lnTo>
                <a:lnTo>
                  <a:pt x="444300" y="1311554"/>
                </a:lnTo>
                <a:lnTo>
                  <a:pt x="554317" y="1361182"/>
                </a:lnTo>
                <a:lnTo>
                  <a:pt x="674465" y="1407604"/>
                </a:lnTo>
                <a:lnTo>
                  <a:pt x="804151" y="1450608"/>
                </a:lnTo>
                <a:lnTo>
                  <a:pt x="942782" y="1489984"/>
                </a:lnTo>
                <a:lnTo>
                  <a:pt x="1089767" y="1525519"/>
                </a:lnTo>
                <a:lnTo>
                  <a:pt x="1244512" y="1557002"/>
                </a:lnTo>
                <a:lnTo>
                  <a:pt x="1406425" y="1584221"/>
                </a:lnTo>
                <a:lnTo>
                  <a:pt x="1574913" y="1606966"/>
                </a:lnTo>
                <a:lnTo>
                  <a:pt x="1749384" y="1625025"/>
                </a:lnTo>
                <a:lnTo>
                  <a:pt x="1929244" y="1638185"/>
                </a:lnTo>
                <a:lnTo>
                  <a:pt x="2113902" y="1646237"/>
                </a:lnTo>
                <a:lnTo>
                  <a:pt x="2302764" y="1648968"/>
                </a:lnTo>
                <a:lnTo>
                  <a:pt x="2491734" y="1646237"/>
                </a:lnTo>
                <a:lnTo>
                  <a:pt x="2676489" y="1638185"/>
                </a:lnTo>
                <a:lnTo>
                  <a:pt x="2856437" y="1625025"/>
                </a:lnTo>
                <a:lnTo>
                  <a:pt x="3030986" y="1606966"/>
                </a:lnTo>
                <a:lnTo>
                  <a:pt x="3199542" y="1584221"/>
                </a:lnTo>
                <a:lnTo>
                  <a:pt x="3361515" y="1557002"/>
                </a:lnTo>
                <a:lnTo>
                  <a:pt x="3516313" y="1525519"/>
                </a:lnTo>
                <a:lnTo>
                  <a:pt x="3663342" y="1489984"/>
                </a:lnTo>
                <a:lnTo>
                  <a:pt x="3802011" y="1450608"/>
                </a:lnTo>
                <a:lnTo>
                  <a:pt x="3931729" y="1407604"/>
                </a:lnTo>
                <a:lnTo>
                  <a:pt x="4051902" y="1361182"/>
                </a:lnTo>
                <a:lnTo>
                  <a:pt x="4161940" y="1311554"/>
                </a:lnTo>
                <a:lnTo>
                  <a:pt x="4261249" y="1258931"/>
                </a:lnTo>
                <a:lnTo>
                  <a:pt x="4349238" y="1203525"/>
                </a:lnTo>
                <a:lnTo>
                  <a:pt x="4425315" y="1145547"/>
                </a:lnTo>
                <a:lnTo>
                  <a:pt x="4488887" y="1085209"/>
                </a:lnTo>
                <a:lnTo>
                  <a:pt x="4539362" y="1022723"/>
                </a:lnTo>
                <a:lnTo>
                  <a:pt x="4576149" y="958298"/>
                </a:lnTo>
                <a:lnTo>
                  <a:pt x="4598656" y="892148"/>
                </a:lnTo>
                <a:lnTo>
                  <a:pt x="4606290" y="824483"/>
                </a:lnTo>
                <a:close/>
              </a:path>
            </a:pathLst>
          </a:custGeom>
          <a:solidFill>
            <a:srgbClr val="FFFFFF"/>
          </a:solidFill>
        </p:spPr>
        <p:txBody>
          <a:bodyPr wrap="square" lIns="0" tIns="0" rIns="0" bIns="0" rtlCol="0"/>
          <a:lstStyle/>
          <a:p>
            <a:endParaRPr/>
          </a:p>
        </p:txBody>
      </p:sp>
      <p:sp>
        <p:nvSpPr>
          <p:cNvPr id="11" name="标题 6">
            <a:extLst>
              <a:ext uri="{FF2B5EF4-FFF2-40B4-BE49-F238E27FC236}">
                <a16:creationId xmlns:a16="http://schemas.microsoft.com/office/drawing/2014/main" id="{37909733-9FE3-41B1-A88E-E4756232C56F}"/>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建模之案例讲解</a:t>
            </a:r>
            <a:endParaRPr lang="zh-CN" altLang="en-US"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9073" y="1228344"/>
            <a:ext cx="8568309" cy="586454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567561" y="1561246"/>
            <a:ext cx="1092835" cy="530225"/>
          </a:xfrm>
          <a:prstGeom prst="rect">
            <a:avLst/>
          </a:prstGeom>
        </p:spPr>
        <p:txBody>
          <a:bodyPr vert="horz" wrap="square" lIns="0" tIns="0" rIns="0" bIns="0" rtlCol="0">
            <a:spAutoFit/>
          </a:bodyPr>
          <a:lstStyle/>
          <a:p>
            <a:pPr marL="25400" algn="ctr">
              <a:lnSpc>
                <a:spcPct val="100000"/>
              </a:lnSpc>
            </a:pPr>
            <a:r>
              <a:rPr sz="1600" b="1" spc="0" dirty="0">
                <a:latin typeface="宋体"/>
                <a:cs typeface="宋体"/>
              </a:rPr>
              <a:t>球员</a:t>
            </a:r>
            <a:endParaRPr sz="1600">
              <a:latin typeface="宋体"/>
              <a:cs typeface="宋体"/>
            </a:endParaRPr>
          </a:p>
          <a:p>
            <a:pPr algn="ctr">
              <a:lnSpc>
                <a:spcPct val="100000"/>
              </a:lnSpc>
              <a:spcBef>
                <a:spcPts val="680"/>
              </a:spcBef>
            </a:pPr>
            <a:r>
              <a:rPr sz="1400" b="1" spc="-10" dirty="0">
                <a:latin typeface="宋体"/>
                <a:cs typeface="宋体"/>
              </a:rPr>
              <a:t>球员独立编号</a:t>
            </a:r>
            <a:endParaRPr sz="1400">
              <a:latin typeface="宋体"/>
              <a:cs typeface="宋体"/>
            </a:endParaRPr>
          </a:p>
        </p:txBody>
      </p:sp>
      <p:sp>
        <p:nvSpPr>
          <p:cNvPr id="5" name="object 5"/>
          <p:cNvSpPr txBox="1"/>
          <p:nvPr/>
        </p:nvSpPr>
        <p:spPr>
          <a:xfrm>
            <a:off x="4410589" y="2749374"/>
            <a:ext cx="1492250" cy="1574165"/>
          </a:xfrm>
          <a:prstGeom prst="rect">
            <a:avLst/>
          </a:prstGeom>
        </p:spPr>
        <p:txBody>
          <a:bodyPr vert="horz" wrap="square" lIns="0" tIns="0" rIns="0" bIns="0" rtlCol="0">
            <a:spAutoFit/>
          </a:bodyPr>
          <a:lstStyle/>
          <a:p>
            <a:pPr marL="767715">
              <a:lnSpc>
                <a:spcPct val="100000"/>
              </a:lnSpc>
            </a:pPr>
            <a:r>
              <a:rPr sz="1400" b="1" spc="-10" dirty="0">
                <a:solidFill>
                  <a:srgbClr val="3333CC"/>
                </a:solidFill>
                <a:latin typeface="宋体"/>
                <a:cs typeface="宋体"/>
              </a:rPr>
              <a:t>隶属</a:t>
            </a:r>
            <a:r>
              <a:rPr sz="1400" b="1" spc="-5" dirty="0">
                <a:solidFill>
                  <a:srgbClr val="3333CC"/>
                </a:solidFill>
                <a:latin typeface="宋体"/>
                <a:cs typeface="宋体"/>
              </a:rPr>
              <a:t>于</a:t>
            </a:r>
            <a:r>
              <a:rPr sz="1400" b="1" spc="-5" dirty="0">
                <a:solidFill>
                  <a:srgbClr val="3333CC"/>
                </a:solidFill>
                <a:latin typeface="Arial"/>
                <a:cs typeface="Arial"/>
              </a:rPr>
              <a:t>…</a:t>
            </a:r>
            <a:endParaRPr sz="1400">
              <a:latin typeface="Arial"/>
              <a:cs typeface="Arial"/>
            </a:endParaRPr>
          </a:p>
          <a:p>
            <a:pPr marR="48260" algn="ctr">
              <a:lnSpc>
                <a:spcPct val="100000"/>
              </a:lnSpc>
              <a:spcBef>
                <a:spcPts val="1105"/>
              </a:spcBef>
            </a:pPr>
            <a:r>
              <a:rPr sz="1600" b="1" spc="0" dirty="0">
                <a:latin typeface="宋体"/>
                <a:cs typeface="宋体"/>
              </a:rPr>
              <a:t>球</a:t>
            </a:r>
            <a:r>
              <a:rPr sz="1600" b="1" dirty="0">
                <a:latin typeface="宋体"/>
                <a:cs typeface="宋体"/>
              </a:rPr>
              <a:t>员</a:t>
            </a:r>
            <a:r>
              <a:rPr sz="1600" b="1" spc="5" dirty="0">
                <a:latin typeface="Arial"/>
                <a:cs typeface="Arial"/>
              </a:rPr>
              <a:t>-</a:t>
            </a:r>
            <a:r>
              <a:rPr sz="1600" b="1" spc="0" dirty="0">
                <a:latin typeface="宋体"/>
                <a:cs typeface="宋体"/>
              </a:rPr>
              <a:t>球队</a:t>
            </a:r>
            <a:endParaRPr sz="1600">
              <a:latin typeface="宋体"/>
              <a:cs typeface="宋体"/>
            </a:endParaRPr>
          </a:p>
          <a:p>
            <a:pPr marL="12700" marR="50800" algn="ctr">
              <a:lnSpc>
                <a:spcPct val="100000"/>
              </a:lnSpc>
              <a:spcBef>
                <a:spcPts val="610"/>
              </a:spcBef>
            </a:pPr>
            <a:r>
              <a:rPr sz="1400" b="1" spc="-10" dirty="0">
                <a:latin typeface="宋体"/>
                <a:cs typeface="宋体"/>
              </a:rPr>
              <a:t>球员独立编号</a:t>
            </a:r>
            <a:r>
              <a:rPr sz="1400" b="1" spc="-10" dirty="0">
                <a:latin typeface="Arial"/>
                <a:cs typeface="Arial"/>
              </a:rPr>
              <a:t>(FK) </a:t>
            </a:r>
            <a:r>
              <a:rPr sz="1400" b="1" spc="-10" dirty="0">
                <a:latin typeface="宋体"/>
                <a:cs typeface="宋体"/>
              </a:rPr>
              <a:t>球队编号</a:t>
            </a:r>
            <a:r>
              <a:rPr sz="1400" b="1" spc="-10" dirty="0">
                <a:latin typeface="Arial"/>
                <a:cs typeface="Arial"/>
              </a:rPr>
              <a:t>(FK) </a:t>
            </a:r>
            <a:r>
              <a:rPr sz="1400" b="1" spc="-10" dirty="0">
                <a:latin typeface="宋体"/>
                <a:cs typeface="宋体"/>
              </a:rPr>
              <a:t>赛季编码</a:t>
            </a:r>
            <a:r>
              <a:rPr sz="1400" b="1" spc="-10" dirty="0">
                <a:latin typeface="Arial"/>
                <a:cs typeface="Arial"/>
              </a:rPr>
              <a:t>(FK)</a:t>
            </a:r>
            <a:endParaRPr sz="1400">
              <a:latin typeface="Arial"/>
              <a:cs typeface="Arial"/>
            </a:endParaRPr>
          </a:p>
          <a:p>
            <a:pPr marR="65405" algn="ctr">
              <a:lnSpc>
                <a:spcPct val="100000"/>
              </a:lnSpc>
              <a:spcBef>
                <a:spcPts val="434"/>
              </a:spcBef>
            </a:pPr>
            <a:r>
              <a:rPr sz="1400" b="1" spc="-10" dirty="0">
                <a:latin typeface="宋体"/>
                <a:cs typeface="宋体"/>
              </a:rPr>
              <a:t>球员球队编号</a:t>
            </a:r>
            <a:endParaRPr sz="1400">
              <a:latin typeface="宋体"/>
              <a:cs typeface="宋体"/>
            </a:endParaRPr>
          </a:p>
        </p:txBody>
      </p:sp>
      <p:sp>
        <p:nvSpPr>
          <p:cNvPr id="6" name="object 6"/>
          <p:cNvSpPr txBox="1"/>
          <p:nvPr/>
        </p:nvSpPr>
        <p:spPr>
          <a:xfrm>
            <a:off x="7709287" y="3001593"/>
            <a:ext cx="1030605" cy="772160"/>
          </a:xfrm>
          <a:prstGeom prst="rect">
            <a:avLst/>
          </a:prstGeom>
        </p:spPr>
        <p:txBody>
          <a:bodyPr vert="horz" wrap="square" lIns="0" tIns="0" rIns="0" bIns="0" rtlCol="0">
            <a:spAutoFit/>
          </a:bodyPr>
          <a:lstStyle/>
          <a:p>
            <a:pPr marL="483234">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a:p>
            <a:pPr marR="286385" algn="ctr">
              <a:lnSpc>
                <a:spcPct val="100000"/>
              </a:lnSpc>
              <a:spcBef>
                <a:spcPts val="204"/>
              </a:spcBef>
            </a:pPr>
            <a:r>
              <a:rPr sz="1600" b="1" spc="0" dirty="0">
                <a:latin typeface="宋体"/>
                <a:cs typeface="宋体"/>
              </a:rPr>
              <a:t>赛季</a:t>
            </a:r>
            <a:endParaRPr sz="1600">
              <a:latin typeface="宋体"/>
              <a:cs typeface="宋体"/>
            </a:endParaRPr>
          </a:p>
          <a:p>
            <a:pPr marR="286385" algn="ctr">
              <a:lnSpc>
                <a:spcPct val="100000"/>
              </a:lnSpc>
              <a:spcBef>
                <a:spcPts val="675"/>
              </a:spcBef>
            </a:pPr>
            <a:r>
              <a:rPr sz="1400" b="1" spc="-10" dirty="0">
                <a:latin typeface="宋体"/>
                <a:cs typeface="宋体"/>
              </a:rPr>
              <a:t>赛季编码</a:t>
            </a:r>
            <a:endParaRPr sz="1400">
              <a:latin typeface="宋体"/>
              <a:cs typeface="宋体"/>
            </a:endParaRPr>
          </a:p>
        </p:txBody>
      </p:sp>
      <p:sp>
        <p:nvSpPr>
          <p:cNvPr id="7" name="object 7"/>
          <p:cNvSpPr txBox="1"/>
          <p:nvPr/>
        </p:nvSpPr>
        <p:spPr>
          <a:xfrm>
            <a:off x="1732159" y="3281080"/>
            <a:ext cx="736600" cy="529590"/>
          </a:xfrm>
          <a:prstGeom prst="rect">
            <a:avLst/>
          </a:prstGeom>
        </p:spPr>
        <p:txBody>
          <a:bodyPr vert="horz" wrap="square" lIns="0" tIns="0" rIns="0" bIns="0" rtlCol="0">
            <a:spAutoFit/>
          </a:bodyPr>
          <a:lstStyle/>
          <a:p>
            <a:pPr marL="32384" algn="ctr">
              <a:lnSpc>
                <a:spcPct val="100000"/>
              </a:lnSpc>
            </a:pPr>
            <a:r>
              <a:rPr sz="1600" b="1" spc="0" dirty="0">
                <a:latin typeface="宋体"/>
                <a:cs typeface="宋体"/>
              </a:rPr>
              <a:t>球队</a:t>
            </a:r>
            <a:endParaRPr sz="1600" dirty="0">
              <a:latin typeface="宋体"/>
              <a:cs typeface="宋体"/>
            </a:endParaRPr>
          </a:p>
          <a:p>
            <a:pPr algn="ctr">
              <a:lnSpc>
                <a:spcPct val="100000"/>
              </a:lnSpc>
              <a:spcBef>
                <a:spcPts val="675"/>
              </a:spcBef>
            </a:pPr>
            <a:r>
              <a:rPr sz="1400" b="1" spc="-10" dirty="0">
                <a:latin typeface="宋体"/>
                <a:cs typeface="宋体"/>
              </a:rPr>
              <a:t>球队编号</a:t>
            </a:r>
            <a:endParaRPr sz="1400" dirty="0">
              <a:latin typeface="宋体"/>
              <a:cs typeface="宋体"/>
            </a:endParaRPr>
          </a:p>
        </p:txBody>
      </p:sp>
      <p:sp>
        <p:nvSpPr>
          <p:cNvPr id="8" name="object 8"/>
          <p:cNvSpPr txBox="1"/>
          <p:nvPr/>
        </p:nvSpPr>
        <p:spPr>
          <a:xfrm>
            <a:off x="3355981" y="365081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拥有</a:t>
            </a:r>
            <a:r>
              <a:rPr sz="1400" b="1" spc="-5" dirty="0">
                <a:solidFill>
                  <a:srgbClr val="3333CC"/>
                </a:solidFill>
                <a:latin typeface="Arial"/>
                <a:cs typeface="Arial"/>
              </a:rPr>
              <a:t>…</a:t>
            </a:r>
            <a:endParaRPr sz="1400">
              <a:latin typeface="Arial"/>
              <a:cs typeface="Arial"/>
            </a:endParaRPr>
          </a:p>
        </p:txBody>
      </p:sp>
      <p:sp>
        <p:nvSpPr>
          <p:cNvPr id="9" name="object 9"/>
          <p:cNvSpPr txBox="1"/>
          <p:nvPr/>
        </p:nvSpPr>
        <p:spPr>
          <a:xfrm>
            <a:off x="6423031" y="365081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10" name="object 10"/>
          <p:cNvSpPr txBox="1"/>
          <p:nvPr/>
        </p:nvSpPr>
        <p:spPr>
          <a:xfrm>
            <a:off x="7316857" y="1337980"/>
            <a:ext cx="1446530" cy="1080770"/>
          </a:xfrm>
          <a:prstGeom prst="rect">
            <a:avLst/>
          </a:prstGeom>
        </p:spPr>
        <p:txBody>
          <a:bodyPr vert="horz" wrap="square" lIns="0" tIns="0" rIns="0" bIns="0" rtlCol="0">
            <a:spAutoFit/>
          </a:bodyPr>
          <a:lstStyle/>
          <a:p>
            <a:pPr marR="3175" algn="ctr">
              <a:lnSpc>
                <a:spcPct val="100000"/>
              </a:lnSpc>
            </a:pPr>
            <a:r>
              <a:rPr sz="1600" b="1" dirty="0">
                <a:latin typeface="宋体"/>
                <a:cs typeface="宋体"/>
              </a:rPr>
              <a:t>球员进球记录</a:t>
            </a:r>
            <a:endParaRPr sz="1600">
              <a:latin typeface="宋体"/>
              <a:cs typeface="宋体"/>
            </a:endParaRPr>
          </a:p>
          <a:p>
            <a:pPr marL="12065" marR="5080" algn="ctr">
              <a:lnSpc>
                <a:spcPct val="100000"/>
              </a:lnSpc>
              <a:spcBef>
                <a:spcPts val="620"/>
              </a:spcBef>
            </a:pPr>
            <a:r>
              <a:rPr sz="1400" b="1" spc="-10" dirty="0">
                <a:latin typeface="宋体"/>
                <a:cs typeface="宋体"/>
              </a:rPr>
              <a:t>球员独立编号</a:t>
            </a:r>
            <a:r>
              <a:rPr sz="1400" b="1" spc="-10" dirty="0">
                <a:latin typeface="Arial"/>
                <a:cs typeface="Arial"/>
              </a:rPr>
              <a:t>(FK) </a:t>
            </a:r>
            <a:r>
              <a:rPr sz="1400" b="1" spc="-5" dirty="0">
                <a:latin typeface="宋体"/>
                <a:cs typeface="宋体"/>
              </a:rPr>
              <a:t>赛</a:t>
            </a:r>
            <a:r>
              <a:rPr sz="1400" b="1" spc="-10" dirty="0">
                <a:latin typeface="宋体"/>
                <a:cs typeface="宋体"/>
              </a:rPr>
              <a:t>季</a:t>
            </a:r>
            <a:r>
              <a:rPr sz="1400" b="1" spc="-10" dirty="0">
                <a:latin typeface="Arial"/>
                <a:cs typeface="Arial"/>
              </a:rPr>
              <a:t>(FK)</a:t>
            </a:r>
            <a:endParaRPr sz="1400">
              <a:latin typeface="Arial"/>
              <a:cs typeface="Arial"/>
            </a:endParaRPr>
          </a:p>
          <a:p>
            <a:pPr marL="83820">
              <a:lnSpc>
                <a:spcPct val="100000"/>
              </a:lnSpc>
              <a:spcBef>
                <a:spcPts val="1035"/>
              </a:spcBef>
            </a:pPr>
            <a:r>
              <a:rPr sz="1400" b="1" spc="-10" dirty="0">
                <a:latin typeface="宋体"/>
                <a:cs typeface="宋体"/>
              </a:rPr>
              <a:t>进球数</a:t>
            </a:r>
            <a:endParaRPr sz="1400">
              <a:latin typeface="宋体"/>
              <a:cs typeface="宋体"/>
            </a:endParaRPr>
          </a:p>
        </p:txBody>
      </p:sp>
      <p:sp>
        <p:nvSpPr>
          <p:cNvPr id="11" name="object 11"/>
          <p:cNvSpPr txBox="1"/>
          <p:nvPr/>
        </p:nvSpPr>
        <p:spPr>
          <a:xfrm>
            <a:off x="6163189" y="193631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12" name="object 12"/>
          <p:cNvSpPr txBox="1"/>
          <p:nvPr/>
        </p:nvSpPr>
        <p:spPr>
          <a:xfrm>
            <a:off x="1417453" y="1309024"/>
            <a:ext cx="1253490" cy="498475"/>
          </a:xfrm>
          <a:prstGeom prst="rect">
            <a:avLst/>
          </a:prstGeom>
        </p:spPr>
        <p:txBody>
          <a:bodyPr vert="horz" wrap="square" lIns="0" tIns="0" rIns="0" bIns="0" rtlCol="0">
            <a:spAutoFit/>
          </a:bodyPr>
          <a:lstStyle/>
          <a:p>
            <a:pPr algn="ctr">
              <a:lnSpc>
                <a:spcPct val="100000"/>
              </a:lnSpc>
            </a:pPr>
            <a:r>
              <a:rPr sz="1600" b="1" dirty="0">
                <a:latin typeface="宋体"/>
                <a:cs typeface="宋体"/>
              </a:rPr>
              <a:t>球员交易记录</a:t>
            </a:r>
            <a:endParaRPr sz="1600">
              <a:latin typeface="宋体"/>
              <a:cs typeface="宋体"/>
            </a:endParaRPr>
          </a:p>
          <a:p>
            <a:pPr marL="7620" algn="ctr">
              <a:lnSpc>
                <a:spcPct val="100000"/>
              </a:lnSpc>
              <a:spcBef>
                <a:spcPts val="425"/>
              </a:spcBef>
            </a:pPr>
            <a:r>
              <a:rPr sz="1400" b="1" spc="-10" dirty="0">
                <a:latin typeface="宋体"/>
                <a:cs typeface="宋体"/>
              </a:rPr>
              <a:t>交易记录号</a:t>
            </a:r>
            <a:endParaRPr sz="1400">
              <a:latin typeface="宋体"/>
              <a:cs typeface="宋体"/>
            </a:endParaRPr>
          </a:p>
        </p:txBody>
      </p:sp>
      <p:sp>
        <p:nvSpPr>
          <p:cNvPr id="13" name="object 13"/>
          <p:cNvSpPr txBox="1"/>
          <p:nvPr/>
        </p:nvSpPr>
        <p:spPr>
          <a:xfrm>
            <a:off x="1121035" y="304121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买入</a:t>
            </a:r>
            <a:r>
              <a:rPr sz="1400" b="1" spc="-5" dirty="0">
                <a:solidFill>
                  <a:srgbClr val="3333CC"/>
                </a:solidFill>
                <a:latin typeface="Arial"/>
                <a:cs typeface="Arial"/>
              </a:rPr>
              <a:t>…</a:t>
            </a:r>
            <a:endParaRPr sz="1400">
              <a:latin typeface="Arial"/>
              <a:cs typeface="Arial"/>
            </a:endParaRPr>
          </a:p>
        </p:txBody>
      </p:sp>
      <p:sp>
        <p:nvSpPr>
          <p:cNvPr id="14" name="object 14"/>
          <p:cNvSpPr txBox="1"/>
          <p:nvPr/>
        </p:nvSpPr>
        <p:spPr>
          <a:xfrm>
            <a:off x="2548256" y="3057214"/>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卖出</a:t>
            </a:r>
            <a:r>
              <a:rPr sz="1400" b="1" spc="-5" dirty="0">
                <a:solidFill>
                  <a:srgbClr val="3333CC"/>
                </a:solidFill>
                <a:latin typeface="Arial"/>
                <a:cs typeface="Arial"/>
              </a:rPr>
              <a:t>…</a:t>
            </a:r>
            <a:endParaRPr sz="1400">
              <a:latin typeface="Arial"/>
              <a:cs typeface="Arial"/>
            </a:endParaRPr>
          </a:p>
        </p:txBody>
      </p:sp>
      <p:sp>
        <p:nvSpPr>
          <p:cNvPr id="15" name="object 15"/>
          <p:cNvSpPr txBox="1"/>
          <p:nvPr/>
        </p:nvSpPr>
        <p:spPr>
          <a:xfrm>
            <a:off x="1147705" y="1949545"/>
            <a:ext cx="1592580" cy="551180"/>
          </a:xfrm>
          <a:prstGeom prst="rect">
            <a:avLst/>
          </a:prstGeom>
        </p:spPr>
        <p:txBody>
          <a:bodyPr vert="horz" wrap="square" lIns="0" tIns="0" rIns="0" bIns="0" rtlCol="0">
            <a:spAutoFit/>
          </a:bodyPr>
          <a:lstStyle/>
          <a:p>
            <a:pPr marL="12065" marR="5080" algn="ctr">
              <a:lnSpc>
                <a:spcPct val="100000"/>
              </a:lnSpc>
            </a:pPr>
            <a:r>
              <a:rPr sz="1200" b="1" spc="-5" dirty="0">
                <a:latin typeface="宋体"/>
                <a:cs typeface="宋体"/>
              </a:rPr>
              <a:t>买入球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a:latin typeface="宋体"/>
                <a:cs typeface="宋体"/>
              </a:rPr>
              <a:t>卖出球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a:latin typeface="宋体"/>
                <a:cs typeface="宋体"/>
              </a:rPr>
              <a:t>球员独立编</a:t>
            </a:r>
            <a:r>
              <a:rPr sz="1200" b="1" dirty="0">
                <a:latin typeface="宋体"/>
                <a:cs typeface="宋体"/>
              </a:rPr>
              <a:t>号</a:t>
            </a:r>
            <a:r>
              <a:rPr sz="1200" b="1" spc="-5" dirty="0">
                <a:latin typeface="Arial"/>
                <a:cs typeface="Arial"/>
              </a:rPr>
              <a:t>(FK)</a:t>
            </a:r>
            <a:endParaRPr sz="1200">
              <a:latin typeface="Arial"/>
              <a:cs typeface="Arial"/>
            </a:endParaRPr>
          </a:p>
        </p:txBody>
      </p:sp>
      <p:sp>
        <p:nvSpPr>
          <p:cNvPr id="16" name="object 16"/>
          <p:cNvSpPr txBox="1"/>
          <p:nvPr/>
        </p:nvSpPr>
        <p:spPr>
          <a:xfrm>
            <a:off x="3417703" y="5366674"/>
            <a:ext cx="1592580" cy="1581150"/>
          </a:xfrm>
          <a:prstGeom prst="rect">
            <a:avLst/>
          </a:prstGeom>
        </p:spPr>
        <p:txBody>
          <a:bodyPr vert="horz" wrap="square" lIns="0" tIns="0" rIns="0" bIns="0" rtlCol="0">
            <a:spAutoFit/>
          </a:bodyPr>
          <a:lstStyle/>
          <a:p>
            <a:pPr marL="139065" algn="ctr">
              <a:lnSpc>
                <a:spcPct val="100000"/>
              </a:lnSpc>
            </a:pPr>
            <a:r>
              <a:rPr sz="1600" b="1" spc="0" dirty="0">
                <a:latin typeface="宋体"/>
                <a:cs typeface="宋体"/>
              </a:rPr>
              <a:t>赛程安排</a:t>
            </a:r>
            <a:endParaRPr sz="1600">
              <a:latin typeface="宋体"/>
              <a:cs typeface="宋体"/>
            </a:endParaRPr>
          </a:p>
          <a:p>
            <a:pPr marL="333375" marR="186055" algn="ctr">
              <a:lnSpc>
                <a:spcPct val="104600"/>
              </a:lnSpc>
              <a:spcBef>
                <a:spcPts val="540"/>
              </a:spcBef>
            </a:pPr>
            <a:r>
              <a:rPr sz="1400" b="1" spc="-10" dirty="0">
                <a:latin typeface="宋体"/>
                <a:cs typeface="宋体"/>
              </a:rPr>
              <a:t>赛季编码</a:t>
            </a:r>
            <a:r>
              <a:rPr sz="1400" b="1" spc="-10" dirty="0">
                <a:latin typeface="Arial"/>
                <a:cs typeface="Arial"/>
              </a:rPr>
              <a:t>(FK) </a:t>
            </a:r>
            <a:r>
              <a:rPr sz="1400" b="1" spc="-5" dirty="0">
                <a:latin typeface="宋体"/>
                <a:cs typeface="宋体"/>
              </a:rPr>
              <a:t>场次</a:t>
            </a:r>
            <a:endParaRPr sz="1400">
              <a:latin typeface="宋体"/>
              <a:cs typeface="宋体"/>
            </a:endParaRPr>
          </a:p>
          <a:p>
            <a:pPr marL="12700" marR="5080" algn="ctr">
              <a:lnSpc>
                <a:spcPct val="101699"/>
              </a:lnSpc>
              <a:spcBef>
                <a:spcPts val="730"/>
              </a:spcBef>
            </a:pPr>
            <a:r>
              <a:rPr sz="1200" b="1" spc="-5" dirty="0">
                <a:latin typeface="宋体"/>
                <a:cs typeface="宋体"/>
              </a:rPr>
              <a:t>主场球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a:latin typeface="宋体"/>
                <a:cs typeface="宋体"/>
              </a:rPr>
              <a:t>客场球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a:latin typeface="宋体"/>
                <a:cs typeface="宋体"/>
              </a:rPr>
              <a:t>比赛时间</a:t>
            </a:r>
            <a:endParaRPr sz="1200">
              <a:latin typeface="宋体"/>
              <a:cs typeface="宋体"/>
            </a:endParaRPr>
          </a:p>
          <a:p>
            <a:pPr algn="ctr">
              <a:lnSpc>
                <a:spcPct val="100000"/>
              </a:lnSpc>
            </a:pPr>
            <a:r>
              <a:rPr sz="1200" b="1" spc="-5" dirty="0">
                <a:latin typeface="宋体"/>
                <a:cs typeface="宋体"/>
              </a:rPr>
              <a:t>比赛地点</a:t>
            </a:r>
            <a:endParaRPr sz="1200">
              <a:latin typeface="宋体"/>
              <a:cs typeface="宋体"/>
            </a:endParaRPr>
          </a:p>
        </p:txBody>
      </p:sp>
      <p:sp>
        <p:nvSpPr>
          <p:cNvPr id="17" name="object 17"/>
          <p:cNvSpPr txBox="1"/>
          <p:nvPr/>
        </p:nvSpPr>
        <p:spPr>
          <a:xfrm>
            <a:off x="1265053" y="5954343"/>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主场</a:t>
            </a:r>
            <a:r>
              <a:rPr sz="1400" b="1" spc="-5" dirty="0">
                <a:solidFill>
                  <a:srgbClr val="3333CC"/>
                </a:solidFill>
                <a:latin typeface="Arial"/>
                <a:cs typeface="Arial"/>
              </a:rPr>
              <a:t>…</a:t>
            </a:r>
            <a:endParaRPr sz="1400">
              <a:latin typeface="Arial"/>
              <a:cs typeface="Arial"/>
            </a:endParaRPr>
          </a:p>
        </p:txBody>
      </p:sp>
      <p:sp>
        <p:nvSpPr>
          <p:cNvPr id="18" name="object 18"/>
          <p:cNvSpPr txBox="1"/>
          <p:nvPr/>
        </p:nvSpPr>
        <p:spPr>
          <a:xfrm>
            <a:off x="2489588" y="566554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客场</a:t>
            </a:r>
            <a:r>
              <a:rPr sz="1400" b="1" spc="-5" dirty="0">
                <a:solidFill>
                  <a:srgbClr val="3333CC"/>
                </a:solidFill>
                <a:latin typeface="Arial"/>
                <a:cs typeface="Arial"/>
              </a:rPr>
              <a:t>…</a:t>
            </a:r>
            <a:endParaRPr sz="1400">
              <a:latin typeface="Arial"/>
              <a:cs typeface="Arial"/>
            </a:endParaRPr>
          </a:p>
        </p:txBody>
      </p:sp>
      <p:sp>
        <p:nvSpPr>
          <p:cNvPr id="19" name="object 19"/>
          <p:cNvSpPr txBox="1"/>
          <p:nvPr/>
        </p:nvSpPr>
        <p:spPr>
          <a:xfrm>
            <a:off x="5546731" y="5444398"/>
            <a:ext cx="1592580" cy="1642116"/>
          </a:xfrm>
          <a:prstGeom prst="rect">
            <a:avLst/>
          </a:prstGeom>
        </p:spPr>
        <p:txBody>
          <a:bodyPr vert="horz" wrap="square" lIns="0" tIns="0" rIns="0" bIns="0" rtlCol="0">
            <a:spAutoFit/>
          </a:bodyPr>
          <a:lstStyle/>
          <a:p>
            <a:pPr marL="144145" algn="ctr">
              <a:lnSpc>
                <a:spcPct val="100000"/>
              </a:lnSpc>
            </a:pPr>
            <a:r>
              <a:rPr sz="1600" b="1" dirty="0">
                <a:latin typeface="宋体"/>
                <a:cs typeface="宋体"/>
              </a:rPr>
              <a:t>场次比赛结果</a:t>
            </a:r>
            <a:endParaRPr sz="1600" dirty="0">
              <a:latin typeface="宋体"/>
              <a:cs typeface="宋体"/>
            </a:endParaRPr>
          </a:p>
          <a:p>
            <a:pPr marL="333375" marR="186055" algn="ctr">
              <a:lnSpc>
                <a:spcPct val="104600"/>
              </a:lnSpc>
              <a:spcBef>
                <a:spcPts val="540"/>
              </a:spcBef>
            </a:pPr>
            <a:r>
              <a:rPr sz="1400" b="1" spc="-10" dirty="0">
                <a:latin typeface="宋体"/>
                <a:cs typeface="宋体"/>
              </a:rPr>
              <a:t>赛季编码</a:t>
            </a:r>
            <a:r>
              <a:rPr sz="1400" b="1" spc="-10" dirty="0">
                <a:latin typeface="Arial"/>
                <a:cs typeface="Arial"/>
              </a:rPr>
              <a:t>(FK) </a:t>
            </a:r>
            <a:r>
              <a:rPr sz="1400" b="1" spc="-5" dirty="0">
                <a:latin typeface="宋体"/>
                <a:cs typeface="宋体"/>
              </a:rPr>
              <a:t>场次</a:t>
            </a:r>
            <a:endParaRPr sz="1400" dirty="0">
              <a:latin typeface="宋体"/>
              <a:cs typeface="宋体"/>
            </a:endParaRPr>
          </a:p>
          <a:p>
            <a:pPr marL="12700" marR="5080" algn="ctr">
              <a:lnSpc>
                <a:spcPct val="101000"/>
              </a:lnSpc>
              <a:spcBef>
                <a:spcPts val="635"/>
              </a:spcBef>
            </a:pPr>
            <a:r>
              <a:rPr sz="1200" b="1" spc="-5" dirty="0">
                <a:latin typeface="宋体"/>
                <a:cs typeface="宋体"/>
              </a:rPr>
              <a:t>主场球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a:latin typeface="宋体"/>
                <a:cs typeface="宋体"/>
              </a:rPr>
              <a:t>客场球</a:t>
            </a:r>
            <a:r>
              <a:rPr sz="1200" b="1" dirty="0">
                <a:latin typeface="宋体"/>
                <a:cs typeface="宋体"/>
              </a:rPr>
              <a:t>队</a:t>
            </a:r>
            <a:r>
              <a:rPr sz="1200" b="1" spc="-5" dirty="0">
                <a:latin typeface="Arial"/>
                <a:cs typeface="Arial"/>
              </a:rPr>
              <a:t>.</a:t>
            </a:r>
            <a:r>
              <a:rPr sz="1200" b="1" spc="-5" dirty="0">
                <a:latin typeface="宋体"/>
                <a:cs typeface="宋体"/>
              </a:rPr>
              <a:t>球队编</a:t>
            </a:r>
            <a:r>
              <a:rPr sz="1200" b="1" dirty="0">
                <a:latin typeface="宋体"/>
                <a:cs typeface="宋体"/>
              </a:rPr>
              <a:t>号</a:t>
            </a:r>
            <a:r>
              <a:rPr sz="1200" b="1" spc="-5" dirty="0">
                <a:latin typeface="Arial"/>
                <a:cs typeface="Arial"/>
              </a:rPr>
              <a:t>(FK) </a:t>
            </a:r>
            <a:r>
              <a:rPr sz="1200" b="1" spc="-5" dirty="0" err="1">
                <a:latin typeface="宋体"/>
                <a:cs typeface="宋体"/>
              </a:rPr>
              <a:t>主场球队入球数</a:t>
            </a:r>
            <a:r>
              <a:rPr sz="1200" b="1" spc="-5" dirty="0">
                <a:latin typeface="宋体"/>
                <a:cs typeface="宋体"/>
              </a:rPr>
              <a:t> </a:t>
            </a:r>
            <a:endParaRPr lang="en-US" altLang="zh-CN" sz="1200" b="1" spc="-5" dirty="0">
              <a:latin typeface="宋体"/>
              <a:cs typeface="宋体"/>
            </a:endParaRPr>
          </a:p>
          <a:p>
            <a:pPr marL="12700" marR="5080" algn="ctr">
              <a:lnSpc>
                <a:spcPct val="101000"/>
              </a:lnSpc>
              <a:spcBef>
                <a:spcPts val="635"/>
              </a:spcBef>
            </a:pPr>
            <a:r>
              <a:rPr sz="1200" b="1" spc="-5" dirty="0" err="1">
                <a:latin typeface="宋体"/>
                <a:cs typeface="宋体"/>
              </a:rPr>
              <a:t>客场球队入球数</a:t>
            </a:r>
            <a:endParaRPr sz="1200" dirty="0">
              <a:latin typeface="宋体"/>
              <a:cs typeface="宋体"/>
            </a:endParaRPr>
          </a:p>
        </p:txBody>
      </p:sp>
      <p:sp>
        <p:nvSpPr>
          <p:cNvPr id="20" name="object 20"/>
          <p:cNvSpPr txBox="1"/>
          <p:nvPr/>
        </p:nvSpPr>
        <p:spPr>
          <a:xfrm>
            <a:off x="7998085" y="5438302"/>
            <a:ext cx="1664335" cy="1500505"/>
          </a:xfrm>
          <a:prstGeom prst="rect">
            <a:avLst/>
          </a:prstGeom>
        </p:spPr>
        <p:txBody>
          <a:bodyPr vert="horz" wrap="square" lIns="0" tIns="0" rIns="0" bIns="0" rtlCol="0">
            <a:spAutoFit/>
          </a:bodyPr>
          <a:lstStyle/>
          <a:p>
            <a:pPr algn="ctr">
              <a:lnSpc>
                <a:spcPct val="100000"/>
              </a:lnSpc>
            </a:pPr>
            <a:r>
              <a:rPr sz="1600" b="1" spc="0" dirty="0">
                <a:latin typeface="宋体"/>
                <a:cs typeface="宋体"/>
              </a:rPr>
              <a:t>场次球员进球纪录</a:t>
            </a:r>
            <a:endParaRPr sz="1600">
              <a:latin typeface="宋体"/>
              <a:cs typeface="宋体"/>
            </a:endParaRPr>
          </a:p>
          <a:p>
            <a:pPr marL="295275" marR="295910" algn="ctr">
              <a:lnSpc>
                <a:spcPct val="102099"/>
              </a:lnSpc>
              <a:spcBef>
                <a:spcPts val="585"/>
              </a:spcBef>
            </a:pPr>
            <a:r>
              <a:rPr sz="1400" b="1" spc="-10" dirty="0">
                <a:latin typeface="宋体"/>
                <a:cs typeface="宋体"/>
              </a:rPr>
              <a:t>赛季编码</a:t>
            </a:r>
            <a:r>
              <a:rPr sz="1400" b="1" spc="-10" dirty="0">
                <a:latin typeface="Arial"/>
                <a:cs typeface="Arial"/>
              </a:rPr>
              <a:t>(FK) </a:t>
            </a:r>
            <a:r>
              <a:rPr sz="1400" b="1" spc="-5" dirty="0">
                <a:latin typeface="宋体"/>
                <a:cs typeface="宋体"/>
              </a:rPr>
              <a:t>场</a:t>
            </a:r>
            <a:r>
              <a:rPr sz="1400" b="1" spc="-10" dirty="0">
                <a:latin typeface="宋体"/>
                <a:cs typeface="宋体"/>
              </a:rPr>
              <a:t>次</a:t>
            </a:r>
            <a:r>
              <a:rPr sz="1400" b="1" spc="-10" dirty="0">
                <a:latin typeface="Arial"/>
                <a:cs typeface="Arial"/>
              </a:rPr>
              <a:t>(FK) </a:t>
            </a:r>
            <a:r>
              <a:rPr sz="1400" b="1" spc="-5" dirty="0">
                <a:latin typeface="宋体"/>
                <a:cs typeface="宋体"/>
              </a:rPr>
              <a:t>序号</a:t>
            </a:r>
            <a:endParaRPr sz="1400">
              <a:latin typeface="宋体"/>
              <a:cs typeface="宋体"/>
            </a:endParaRPr>
          </a:p>
          <a:p>
            <a:pPr marR="134620" algn="ctr">
              <a:lnSpc>
                <a:spcPct val="100000"/>
              </a:lnSpc>
              <a:spcBef>
                <a:spcPts val="819"/>
              </a:spcBef>
            </a:pPr>
            <a:r>
              <a:rPr sz="1400" b="1" spc="-10" dirty="0">
                <a:latin typeface="宋体"/>
                <a:cs typeface="宋体"/>
              </a:rPr>
              <a:t>球员独立编号</a:t>
            </a:r>
            <a:r>
              <a:rPr sz="1400" b="1" spc="-325" dirty="0">
                <a:latin typeface="宋体"/>
                <a:cs typeface="宋体"/>
              </a:rPr>
              <a:t> </a:t>
            </a:r>
            <a:r>
              <a:rPr sz="1400" b="1" spc="-10" dirty="0">
                <a:latin typeface="Arial"/>
                <a:cs typeface="Arial"/>
              </a:rPr>
              <a:t>(FK)</a:t>
            </a:r>
            <a:endParaRPr sz="1400">
              <a:latin typeface="Arial"/>
              <a:cs typeface="Arial"/>
            </a:endParaRPr>
          </a:p>
          <a:p>
            <a:pPr marR="135890" algn="ctr">
              <a:lnSpc>
                <a:spcPct val="100000"/>
              </a:lnSpc>
              <a:spcBef>
                <a:spcPts val="80"/>
              </a:spcBef>
            </a:pPr>
            <a:r>
              <a:rPr sz="1400" b="1" spc="-10" dirty="0">
                <a:latin typeface="宋体"/>
                <a:cs typeface="宋体"/>
              </a:rPr>
              <a:t>进球时间</a:t>
            </a:r>
            <a:endParaRPr sz="1400">
              <a:latin typeface="宋体"/>
              <a:cs typeface="宋体"/>
            </a:endParaRPr>
          </a:p>
        </p:txBody>
      </p:sp>
      <p:sp>
        <p:nvSpPr>
          <p:cNvPr id="21" name="object 21"/>
          <p:cNvSpPr txBox="1"/>
          <p:nvPr/>
        </p:nvSpPr>
        <p:spPr>
          <a:xfrm>
            <a:off x="3281305" y="5051373"/>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主场</a:t>
            </a:r>
            <a:r>
              <a:rPr sz="1400" b="1" spc="-5" dirty="0">
                <a:solidFill>
                  <a:srgbClr val="3333CC"/>
                </a:solidFill>
                <a:latin typeface="Arial"/>
                <a:cs typeface="Arial"/>
              </a:rPr>
              <a:t>…</a:t>
            </a:r>
            <a:endParaRPr sz="1400">
              <a:latin typeface="Arial"/>
              <a:cs typeface="Arial"/>
            </a:endParaRPr>
          </a:p>
        </p:txBody>
      </p:sp>
      <p:sp>
        <p:nvSpPr>
          <p:cNvPr id="22" name="object 22"/>
          <p:cNvSpPr txBox="1"/>
          <p:nvPr/>
        </p:nvSpPr>
        <p:spPr>
          <a:xfrm>
            <a:off x="3273688" y="4603318"/>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客场</a:t>
            </a:r>
            <a:r>
              <a:rPr sz="1400" b="1" spc="-5" dirty="0">
                <a:solidFill>
                  <a:srgbClr val="3333CC"/>
                </a:solidFill>
                <a:latin typeface="Arial"/>
                <a:cs typeface="Arial"/>
              </a:rPr>
              <a:t>…</a:t>
            </a:r>
            <a:endParaRPr sz="1400">
              <a:latin typeface="Arial"/>
              <a:cs typeface="Arial"/>
            </a:endParaRPr>
          </a:p>
        </p:txBody>
      </p:sp>
      <p:sp>
        <p:nvSpPr>
          <p:cNvPr id="23" name="object 23"/>
          <p:cNvSpPr txBox="1"/>
          <p:nvPr/>
        </p:nvSpPr>
        <p:spPr>
          <a:xfrm>
            <a:off x="6667633" y="4424247"/>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24" name="object 24"/>
          <p:cNvSpPr txBox="1"/>
          <p:nvPr/>
        </p:nvSpPr>
        <p:spPr>
          <a:xfrm>
            <a:off x="7051682" y="4824293"/>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25" name="object 25"/>
          <p:cNvSpPr txBox="1"/>
          <p:nvPr/>
        </p:nvSpPr>
        <p:spPr>
          <a:xfrm>
            <a:off x="3307220" y="2038419"/>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26" name="object 26"/>
          <p:cNvSpPr txBox="1"/>
          <p:nvPr/>
        </p:nvSpPr>
        <p:spPr>
          <a:xfrm>
            <a:off x="9009259" y="2811093"/>
            <a:ext cx="560070" cy="212090"/>
          </a:xfrm>
          <a:prstGeom prst="rect">
            <a:avLst/>
          </a:prstGeom>
        </p:spPr>
        <p:txBody>
          <a:bodyPr vert="horz" wrap="square" lIns="0" tIns="0" rIns="0" bIns="0" rtlCol="0">
            <a:spAutoFit/>
          </a:bodyPr>
          <a:lstStyle/>
          <a:p>
            <a:pPr marL="12700">
              <a:lnSpc>
                <a:spcPct val="100000"/>
              </a:lnSpc>
            </a:pPr>
            <a:r>
              <a:rPr sz="1400" b="1" spc="-5" dirty="0">
                <a:solidFill>
                  <a:srgbClr val="3333CC"/>
                </a:solidFill>
                <a:latin typeface="宋体"/>
                <a:cs typeface="宋体"/>
              </a:rPr>
              <a:t>产生</a:t>
            </a:r>
            <a:r>
              <a:rPr sz="1400" b="1" spc="-5" dirty="0">
                <a:solidFill>
                  <a:srgbClr val="3333CC"/>
                </a:solidFill>
                <a:latin typeface="Arial"/>
                <a:cs typeface="Arial"/>
              </a:rPr>
              <a:t>…</a:t>
            </a:r>
            <a:endParaRPr sz="1400">
              <a:latin typeface="Arial"/>
              <a:cs typeface="Arial"/>
            </a:endParaRPr>
          </a:p>
        </p:txBody>
      </p:sp>
      <p:sp>
        <p:nvSpPr>
          <p:cNvPr id="30" name="标题 6">
            <a:extLst>
              <a:ext uri="{FF2B5EF4-FFF2-40B4-BE49-F238E27FC236}">
                <a16:creationId xmlns:a16="http://schemas.microsoft.com/office/drawing/2014/main" id="{77D29099-2E3C-4387-A8C0-139AC6E6D311}"/>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dirty="0">
                <a:solidFill>
                  <a:srgbClr val="000000"/>
                </a:solidFill>
              </a:rPr>
              <a:t>IDEF1x</a:t>
            </a:r>
            <a:r>
              <a:rPr lang="zh-CN" altLang="en-US" dirty="0">
                <a:solidFill>
                  <a:srgbClr val="000000"/>
                </a:solidFill>
              </a:rPr>
              <a:t>建模之案例讲解</a:t>
            </a:r>
            <a:endParaRPr lang="zh-CN" altLang="en-US"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IDEF1x-</a:t>
            </a:r>
            <a:r>
              <a:rPr sz="2000" spc="-5" dirty="0">
                <a:solidFill>
                  <a:srgbClr val="FFFFFF"/>
                </a:solidFill>
                <a:latin typeface="华文中宋"/>
                <a:cs typeface="华文中宋"/>
              </a:rPr>
              <a:t>两种实体的区分 </a:t>
            </a:r>
            <a:r>
              <a:rPr sz="2000" spc="-10" dirty="0">
                <a:solidFill>
                  <a:srgbClr val="FFFFFF"/>
                </a:solidFill>
                <a:latin typeface="Arial"/>
                <a:cs typeface="Arial"/>
              </a:rPr>
              <a:t>(1</a:t>
            </a:r>
            <a:r>
              <a:rPr sz="2000" spc="-5" dirty="0">
                <a:solidFill>
                  <a:srgbClr val="FFFFFF"/>
                </a:solidFill>
                <a:latin typeface="Arial"/>
                <a:cs typeface="Arial"/>
              </a:rPr>
              <a:t>)</a:t>
            </a:r>
            <a:r>
              <a:rPr sz="2000" spc="-5" dirty="0">
                <a:solidFill>
                  <a:srgbClr val="FFFFFF"/>
                </a:solidFill>
                <a:latin typeface="华文中宋"/>
                <a:cs typeface="华文中宋"/>
              </a:rPr>
              <a:t>实体的概念</a:t>
            </a:r>
            <a:endParaRPr sz="2000">
              <a:latin typeface="华文中宋"/>
              <a:cs typeface="华文中宋"/>
            </a:endParaRPr>
          </a:p>
        </p:txBody>
      </p:sp>
      <p:sp>
        <p:nvSpPr>
          <p:cNvPr id="3" name="object 3"/>
          <p:cNvSpPr txBox="1">
            <a:spLocks noGrp="1"/>
          </p:cNvSpPr>
          <p:nvPr>
            <p:ph type="body" idx="4294967295"/>
          </p:nvPr>
        </p:nvSpPr>
        <p:spPr>
          <a:xfrm>
            <a:off x="1079501" y="1647825"/>
            <a:ext cx="7315200" cy="2824001"/>
          </a:xfrm>
          <a:prstGeom prst="rect">
            <a:avLst/>
          </a:prstGeom>
        </p:spPr>
        <p:txBody>
          <a:bodyPr vert="horz" wrap="square" lIns="0" tIns="91463" rIns="0" bIns="0" rtlCol="0">
            <a:spAutoFit/>
          </a:bodyPr>
          <a:lstStyle/>
          <a:p>
            <a:pPr marL="55880" marR="5080" indent="74930">
              <a:lnSpc>
                <a:spcPct val="126000"/>
              </a:lnSpc>
            </a:pPr>
            <a:r>
              <a:rPr sz="2400" b="1" u="heavy" dirty="0">
                <a:latin typeface="+mn-ea"/>
              </a:rPr>
              <a:t>实体(Entity</a:t>
            </a:r>
            <a:r>
              <a:rPr sz="2400" b="1" u="heavy" spc="-5" dirty="0">
                <a:latin typeface="+mn-ea"/>
              </a:rPr>
              <a:t>)</a:t>
            </a:r>
            <a:r>
              <a:rPr sz="2400" b="1" dirty="0">
                <a:latin typeface="+mn-ea"/>
              </a:rPr>
              <a:t>:</a:t>
            </a:r>
            <a:r>
              <a:rPr sz="2400" b="1" spc="-125" dirty="0">
                <a:latin typeface="+mn-ea"/>
              </a:rPr>
              <a:t> </a:t>
            </a:r>
            <a:r>
              <a:rPr sz="2000" b="0" spc="-5" dirty="0">
                <a:latin typeface="+mn-ea"/>
                <a:cs typeface="微软雅黑"/>
              </a:rPr>
              <a:t>一个“实体”表示一个现实和抽象事物的集合，这些事物必 </a:t>
            </a:r>
            <a:r>
              <a:rPr sz="2000" b="0" spc="-5" dirty="0" err="1">
                <a:latin typeface="+mn-ea"/>
                <a:cs typeface="微软雅黑"/>
              </a:rPr>
              <a:t>须具有相同的属性和特征。这个集合的</a:t>
            </a:r>
            <a:r>
              <a:rPr sz="2000" b="0" dirty="0" err="1">
                <a:latin typeface="+mn-ea"/>
                <a:cs typeface="微软雅黑"/>
              </a:rPr>
              <a:t>一</a:t>
            </a:r>
            <a:r>
              <a:rPr sz="2000" b="0" spc="-5" dirty="0" err="1">
                <a:latin typeface="+mn-ea"/>
                <a:cs typeface="微软雅黑"/>
              </a:rPr>
              <a:t>个元素就是该实体的一个实例</a:t>
            </a:r>
            <a:r>
              <a:rPr sz="2000" b="0" spc="-5" dirty="0">
                <a:latin typeface="Arial" panose="020B0604020202020204" pitchFamily="34" charset="0"/>
                <a:ea typeface="Microsoft JhengHei UI" panose="020B0604030504040204" pitchFamily="34" charset="-120"/>
                <a:cs typeface="微软雅黑"/>
              </a:rPr>
              <a:t>。</a:t>
            </a:r>
            <a:endParaRPr lang="en-US" altLang="zh-CN" sz="2000" b="0" spc="-5" dirty="0">
              <a:latin typeface="Arial" panose="020B0604020202020204" pitchFamily="34" charset="0"/>
              <a:ea typeface="Microsoft JhengHei UI" panose="020B0604030504040204" pitchFamily="34" charset="-120"/>
              <a:cs typeface="微软雅黑"/>
            </a:endParaRPr>
          </a:p>
          <a:p>
            <a:pPr marL="55880" marR="5080" indent="74930">
              <a:lnSpc>
                <a:spcPct val="126000"/>
              </a:lnSpc>
            </a:pPr>
            <a:endParaRPr sz="2000" dirty="0">
              <a:latin typeface="Arial" panose="020B0604020202020204" pitchFamily="34" charset="0"/>
              <a:ea typeface="Microsoft JhengHei UI" panose="020B0604030504040204" pitchFamily="34" charset="-120"/>
              <a:cs typeface="微软雅黑"/>
            </a:endParaRPr>
          </a:p>
          <a:p>
            <a:pPr marL="398780" indent="-342900">
              <a:lnSpc>
                <a:spcPct val="100000"/>
              </a:lnSpc>
              <a:spcBef>
                <a:spcPts val="720"/>
              </a:spcBef>
              <a:buFont typeface="Wingdings" panose="05000000000000000000" pitchFamily="2" charset="2"/>
              <a:buChar char="l"/>
            </a:pPr>
            <a:r>
              <a:rPr sz="2000" b="0" spc="-5" dirty="0" err="1">
                <a:latin typeface="+mn-ea"/>
                <a:cs typeface="微软雅黑"/>
              </a:rPr>
              <a:t>实体被区分为</a:t>
            </a:r>
            <a:r>
              <a:rPr sz="2000" spc="-5" dirty="0" err="1">
                <a:solidFill>
                  <a:srgbClr val="CC0000"/>
                </a:solidFill>
                <a:latin typeface="+mn-ea"/>
              </a:rPr>
              <a:t>独立实体</a:t>
            </a:r>
            <a:r>
              <a:rPr sz="2000" b="0" dirty="0" err="1">
                <a:latin typeface="+mn-ea"/>
                <a:cs typeface="微软雅黑"/>
              </a:rPr>
              <a:t>和</a:t>
            </a:r>
            <a:r>
              <a:rPr sz="2000" spc="-5" dirty="0" err="1">
                <a:solidFill>
                  <a:srgbClr val="CC0000"/>
                </a:solidFill>
                <a:latin typeface="+mn-ea"/>
              </a:rPr>
              <a:t>从属实体</a:t>
            </a:r>
            <a:r>
              <a:rPr sz="2000" b="0" spc="-5" dirty="0">
                <a:solidFill>
                  <a:srgbClr val="CC0000"/>
                </a:solidFill>
                <a:latin typeface="+mn-ea"/>
                <a:cs typeface="微软雅黑"/>
              </a:rPr>
              <a:t>；</a:t>
            </a:r>
            <a:endParaRPr sz="2000" dirty="0">
              <a:latin typeface="+mn-ea"/>
              <a:cs typeface="微软雅黑"/>
            </a:endParaRPr>
          </a:p>
          <a:p>
            <a:pPr marL="398780" indent="-342900">
              <a:lnSpc>
                <a:spcPct val="100000"/>
              </a:lnSpc>
              <a:spcBef>
                <a:spcPts val="725"/>
              </a:spcBef>
              <a:buFont typeface="Wingdings" panose="05000000000000000000" pitchFamily="2" charset="2"/>
              <a:buChar char="l"/>
            </a:pPr>
            <a:r>
              <a:rPr sz="2000" b="0" spc="-5" dirty="0" err="1">
                <a:latin typeface="+mn-ea"/>
                <a:cs typeface="微软雅黑"/>
              </a:rPr>
              <a:t>在扩展E-R图中，独立实体又</a:t>
            </a:r>
            <a:r>
              <a:rPr sz="2000" b="0" spc="-10" dirty="0" err="1">
                <a:latin typeface="+mn-ea"/>
                <a:cs typeface="微软雅黑"/>
              </a:rPr>
              <a:t>称</a:t>
            </a:r>
            <a:r>
              <a:rPr sz="2000" spc="-5" dirty="0" err="1">
                <a:solidFill>
                  <a:srgbClr val="CC0000"/>
                </a:solidFill>
                <a:latin typeface="+mn-ea"/>
              </a:rPr>
              <a:t>强实体</a:t>
            </a:r>
            <a:r>
              <a:rPr sz="2000" b="0" spc="-5" dirty="0" err="1">
                <a:latin typeface="+mn-ea"/>
                <a:cs typeface="微软雅黑"/>
              </a:rPr>
              <a:t>，从属实体又</a:t>
            </a:r>
            <a:r>
              <a:rPr sz="2000" b="0" dirty="0" err="1">
                <a:latin typeface="+mn-ea"/>
                <a:cs typeface="微软雅黑"/>
              </a:rPr>
              <a:t>称</a:t>
            </a:r>
            <a:r>
              <a:rPr sz="2000" spc="-5" dirty="0" err="1">
                <a:solidFill>
                  <a:srgbClr val="CC0000"/>
                </a:solidFill>
                <a:latin typeface="+mn-ea"/>
              </a:rPr>
              <a:t>弱实</a:t>
            </a:r>
            <a:r>
              <a:rPr sz="2000" dirty="0" err="1">
                <a:solidFill>
                  <a:srgbClr val="CC0000"/>
                </a:solidFill>
                <a:latin typeface="+mn-ea"/>
              </a:rPr>
              <a:t>体</a:t>
            </a:r>
            <a:r>
              <a:rPr sz="2000" b="0" spc="-5" dirty="0">
                <a:solidFill>
                  <a:srgbClr val="FF0000"/>
                </a:solidFill>
                <a:latin typeface="+mn-ea"/>
                <a:cs typeface="微软雅黑"/>
              </a:rPr>
              <a:t>。</a:t>
            </a:r>
            <a:endParaRPr sz="2000" dirty="0">
              <a:latin typeface="+mn-ea"/>
              <a:cs typeface="微软雅黑"/>
            </a:endParaRPr>
          </a:p>
        </p:txBody>
      </p:sp>
      <p:sp>
        <p:nvSpPr>
          <p:cNvPr id="6" name="标题 6">
            <a:extLst>
              <a:ext uri="{FF2B5EF4-FFF2-40B4-BE49-F238E27FC236}">
                <a16:creationId xmlns:a16="http://schemas.microsoft.com/office/drawing/2014/main" id="{FEF841EE-A802-4D5E-9B5A-FD888A92AA85}"/>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70211" y="1549146"/>
            <a:ext cx="5621274" cy="100660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620395" y="1920494"/>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实体</a:t>
            </a:r>
            <a:endParaRPr sz="2400">
              <a:latin typeface="华文中宋"/>
              <a:cs typeface="华文中宋"/>
            </a:endParaRPr>
          </a:p>
        </p:txBody>
      </p:sp>
      <p:sp>
        <p:nvSpPr>
          <p:cNvPr id="5" name="object 5"/>
          <p:cNvSpPr txBox="1"/>
          <p:nvPr/>
        </p:nvSpPr>
        <p:spPr>
          <a:xfrm>
            <a:off x="5038477" y="1910526"/>
            <a:ext cx="788035" cy="27940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华文中宋"/>
                <a:cs typeface="华文中宋"/>
              </a:rPr>
              <a:t>关键字</a:t>
            </a:r>
            <a:endParaRPr sz="2000">
              <a:latin typeface="华文中宋"/>
              <a:cs typeface="华文中宋"/>
            </a:endParaRPr>
          </a:p>
        </p:txBody>
      </p:sp>
      <p:sp>
        <p:nvSpPr>
          <p:cNvPr id="6" name="object 6"/>
          <p:cNvSpPr txBox="1"/>
          <p:nvPr/>
        </p:nvSpPr>
        <p:spPr>
          <a:xfrm>
            <a:off x="6608197" y="1918970"/>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联系</a:t>
            </a:r>
            <a:endParaRPr sz="2400">
              <a:latin typeface="华文中宋"/>
              <a:cs typeface="华文中宋"/>
            </a:endParaRPr>
          </a:p>
        </p:txBody>
      </p:sp>
      <p:sp>
        <p:nvSpPr>
          <p:cNvPr id="7" name="object 7"/>
          <p:cNvSpPr txBox="1"/>
          <p:nvPr/>
        </p:nvSpPr>
        <p:spPr>
          <a:xfrm>
            <a:off x="8103241" y="1920494"/>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属性</a:t>
            </a:r>
            <a:endParaRPr sz="2400">
              <a:latin typeface="华文中宋"/>
              <a:cs typeface="华文中宋"/>
            </a:endParaRPr>
          </a:p>
        </p:txBody>
      </p:sp>
      <p:sp>
        <p:nvSpPr>
          <p:cNvPr id="8" name="object 8"/>
          <p:cNvSpPr/>
          <p:nvPr/>
        </p:nvSpPr>
        <p:spPr>
          <a:xfrm>
            <a:off x="1416443" y="1226819"/>
            <a:ext cx="1778000" cy="1594485"/>
          </a:xfrm>
          <a:custGeom>
            <a:avLst/>
            <a:gdLst/>
            <a:ahLst/>
            <a:cxnLst/>
            <a:rect l="l" t="t" r="r" b="b"/>
            <a:pathLst>
              <a:path w="1778000" h="1594485">
                <a:moveTo>
                  <a:pt x="1777745" y="797051"/>
                </a:moveTo>
                <a:lnTo>
                  <a:pt x="1774800" y="731649"/>
                </a:lnTo>
                <a:lnTo>
                  <a:pt x="1766117" y="667708"/>
                </a:lnTo>
                <a:lnTo>
                  <a:pt x="1751923" y="605434"/>
                </a:lnTo>
                <a:lnTo>
                  <a:pt x="1732446" y="545031"/>
                </a:lnTo>
                <a:lnTo>
                  <a:pt x="1707915" y="486703"/>
                </a:lnTo>
                <a:lnTo>
                  <a:pt x="1678558" y="430656"/>
                </a:lnTo>
                <a:lnTo>
                  <a:pt x="1644603" y="377094"/>
                </a:lnTo>
                <a:lnTo>
                  <a:pt x="1606277" y="326221"/>
                </a:lnTo>
                <a:lnTo>
                  <a:pt x="1563809" y="278242"/>
                </a:lnTo>
                <a:lnTo>
                  <a:pt x="1517427" y="233362"/>
                </a:lnTo>
                <a:lnTo>
                  <a:pt x="1467359" y="191785"/>
                </a:lnTo>
                <a:lnTo>
                  <a:pt x="1413833" y="153716"/>
                </a:lnTo>
                <a:lnTo>
                  <a:pt x="1357076" y="119360"/>
                </a:lnTo>
                <a:lnTo>
                  <a:pt x="1297317" y="88920"/>
                </a:lnTo>
                <a:lnTo>
                  <a:pt x="1234785" y="62603"/>
                </a:lnTo>
                <a:lnTo>
                  <a:pt x="1169706" y="40611"/>
                </a:lnTo>
                <a:lnTo>
                  <a:pt x="1102309" y="23150"/>
                </a:lnTo>
                <a:lnTo>
                  <a:pt x="1032823" y="10425"/>
                </a:lnTo>
                <a:lnTo>
                  <a:pt x="961474" y="2640"/>
                </a:lnTo>
                <a:lnTo>
                  <a:pt x="888491" y="0"/>
                </a:lnTo>
                <a:lnTo>
                  <a:pt x="815618" y="2640"/>
                </a:lnTo>
                <a:lnTo>
                  <a:pt x="744367" y="10425"/>
                </a:lnTo>
                <a:lnTo>
                  <a:pt x="674968" y="23150"/>
                </a:lnTo>
                <a:lnTo>
                  <a:pt x="607649" y="40611"/>
                </a:lnTo>
                <a:lnTo>
                  <a:pt x="542639" y="62603"/>
                </a:lnTo>
                <a:lnTo>
                  <a:pt x="480166" y="88920"/>
                </a:lnTo>
                <a:lnTo>
                  <a:pt x="420460" y="119360"/>
                </a:lnTo>
                <a:lnTo>
                  <a:pt x="363748" y="153716"/>
                </a:lnTo>
                <a:lnTo>
                  <a:pt x="310259" y="191785"/>
                </a:lnTo>
                <a:lnTo>
                  <a:pt x="260222" y="233362"/>
                </a:lnTo>
                <a:lnTo>
                  <a:pt x="213866" y="278242"/>
                </a:lnTo>
                <a:lnTo>
                  <a:pt x="171419" y="326221"/>
                </a:lnTo>
                <a:lnTo>
                  <a:pt x="133109" y="377094"/>
                </a:lnTo>
                <a:lnTo>
                  <a:pt x="99166" y="430656"/>
                </a:lnTo>
                <a:lnTo>
                  <a:pt x="69818" y="486703"/>
                </a:lnTo>
                <a:lnTo>
                  <a:pt x="45293" y="545031"/>
                </a:lnTo>
                <a:lnTo>
                  <a:pt x="25820" y="605434"/>
                </a:lnTo>
                <a:lnTo>
                  <a:pt x="11628" y="667708"/>
                </a:lnTo>
                <a:lnTo>
                  <a:pt x="2945" y="731649"/>
                </a:lnTo>
                <a:lnTo>
                  <a:pt x="0" y="797052"/>
                </a:lnTo>
                <a:lnTo>
                  <a:pt x="2945" y="862454"/>
                </a:lnTo>
                <a:lnTo>
                  <a:pt x="11628" y="926395"/>
                </a:lnTo>
                <a:lnTo>
                  <a:pt x="25820" y="988669"/>
                </a:lnTo>
                <a:lnTo>
                  <a:pt x="45293" y="1049072"/>
                </a:lnTo>
                <a:lnTo>
                  <a:pt x="69818" y="1107400"/>
                </a:lnTo>
                <a:lnTo>
                  <a:pt x="99166" y="1163447"/>
                </a:lnTo>
                <a:lnTo>
                  <a:pt x="133109" y="1217009"/>
                </a:lnTo>
                <a:lnTo>
                  <a:pt x="171419" y="1267882"/>
                </a:lnTo>
                <a:lnTo>
                  <a:pt x="213866" y="1315861"/>
                </a:lnTo>
                <a:lnTo>
                  <a:pt x="260223" y="1360741"/>
                </a:lnTo>
                <a:lnTo>
                  <a:pt x="310259" y="1402318"/>
                </a:lnTo>
                <a:lnTo>
                  <a:pt x="363748" y="1440387"/>
                </a:lnTo>
                <a:lnTo>
                  <a:pt x="420460" y="1474743"/>
                </a:lnTo>
                <a:lnTo>
                  <a:pt x="480166" y="1505183"/>
                </a:lnTo>
                <a:lnTo>
                  <a:pt x="542639" y="1531500"/>
                </a:lnTo>
                <a:lnTo>
                  <a:pt x="607649" y="1553492"/>
                </a:lnTo>
                <a:lnTo>
                  <a:pt x="674968" y="1570953"/>
                </a:lnTo>
                <a:lnTo>
                  <a:pt x="744367" y="1583678"/>
                </a:lnTo>
                <a:lnTo>
                  <a:pt x="815618" y="1591463"/>
                </a:lnTo>
                <a:lnTo>
                  <a:pt x="888492" y="1594104"/>
                </a:lnTo>
                <a:lnTo>
                  <a:pt x="961474" y="1591463"/>
                </a:lnTo>
                <a:lnTo>
                  <a:pt x="1032823" y="1583678"/>
                </a:lnTo>
                <a:lnTo>
                  <a:pt x="1102309" y="1570953"/>
                </a:lnTo>
                <a:lnTo>
                  <a:pt x="1169706" y="1553492"/>
                </a:lnTo>
                <a:lnTo>
                  <a:pt x="1234785" y="1531500"/>
                </a:lnTo>
                <a:lnTo>
                  <a:pt x="1297317" y="1505183"/>
                </a:lnTo>
                <a:lnTo>
                  <a:pt x="1357076" y="1474743"/>
                </a:lnTo>
                <a:lnTo>
                  <a:pt x="1413833" y="1440387"/>
                </a:lnTo>
                <a:lnTo>
                  <a:pt x="1467359" y="1402318"/>
                </a:lnTo>
                <a:lnTo>
                  <a:pt x="1517427" y="1360741"/>
                </a:lnTo>
                <a:lnTo>
                  <a:pt x="1563809" y="1315861"/>
                </a:lnTo>
                <a:lnTo>
                  <a:pt x="1606277" y="1267882"/>
                </a:lnTo>
                <a:lnTo>
                  <a:pt x="1644603" y="1217009"/>
                </a:lnTo>
                <a:lnTo>
                  <a:pt x="1678558" y="1163447"/>
                </a:lnTo>
                <a:lnTo>
                  <a:pt x="1707915" y="1107400"/>
                </a:lnTo>
                <a:lnTo>
                  <a:pt x="1732446" y="1049072"/>
                </a:lnTo>
                <a:lnTo>
                  <a:pt x="1751923" y="988669"/>
                </a:lnTo>
                <a:lnTo>
                  <a:pt x="1766117" y="926395"/>
                </a:lnTo>
                <a:lnTo>
                  <a:pt x="1774800" y="862454"/>
                </a:lnTo>
                <a:lnTo>
                  <a:pt x="1777745" y="797051"/>
                </a:lnTo>
                <a:close/>
              </a:path>
            </a:pathLst>
          </a:custGeom>
          <a:solidFill>
            <a:srgbClr val="B90000"/>
          </a:solidFill>
        </p:spPr>
        <p:txBody>
          <a:bodyPr wrap="square" lIns="0" tIns="0" rIns="0" bIns="0" rtlCol="0"/>
          <a:lstStyle/>
          <a:p>
            <a:endParaRPr/>
          </a:p>
        </p:txBody>
      </p:sp>
      <p:sp>
        <p:nvSpPr>
          <p:cNvPr id="9" name="object 9"/>
          <p:cNvSpPr/>
          <p:nvPr/>
        </p:nvSpPr>
        <p:spPr>
          <a:xfrm>
            <a:off x="1563509" y="1358646"/>
            <a:ext cx="1481455" cy="1330960"/>
          </a:xfrm>
          <a:custGeom>
            <a:avLst/>
            <a:gdLst/>
            <a:ahLst/>
            <a:cxnLst/>
            <a:rect l="l" t="t" r="r" b="b"/>
            <a:pathLst>
              <a:path w="1481455" h="1330960">
                <a:moveTo>
                  <a:pt x="1481327" y="665226"/>
                </a:move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close/>
              </a:path>
            </a:pathLst>
          </a:custGeom>
          <a:solidFill>
            <a:srgbClr val="006600"/>
          </a:solidFill>
        </p:spPr>
        <p:txBody>
          <a:bodyPr wrap="square" lIns="0" tIns="0" rIns="0" bIns="0" rtlCol="0"/>
          <a:lstStyle/>
          <a:p>
            <a:endParaRPr/>
          </a:p>
        </p:txBody>
      </p:sp>
      <p:sp>
        <p:nvSpPr>
          <p:cNvPr id="10" name="object 10"/>
          <p:cNvSpPr/>
          <p:nvPr/>
        </p:nvSpPr>
        <p:spPr>
          <a:xfrm>
            <a:off x="1563509" y="1358646"/>
            <a:ext cx="1481455" cy="1330960"/>
          </a:xfrm>
          <a:custGeom>
            <a:avLst/>
            <a:gdLst/>
            <a:ahLst/>
            <a:cxnLst/>
            <a:rect l="l" t="t" r="r" b="b"/>
            <a:pathLst>
              <a:path w="1481455" h="1330960">
                <a:moveTo>
                  <a:pt x="740663" y="0"/>
                </a:move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close/>
              </a:path>
            </a:pathLst>
          </a:custGeom>
          <a:ln w="28575">
            <a:solidFill>
              <a:srgbClr val="FFFFFF"/>
            </a:solidFill>
          </a:ln>
        </p:spPr>
        <p:txBody>
          <a:bodyPr wrap="square" lIns="0" tIns="0" rIns="0" bIns="0" rtlCol="0"/>
          <a:lstStyle/>
          <a:p>
            <a:endParaRPr/>
          </a:p>
        </p:txBody>
      </p:sp>
      <p:sp>
        <p:nvSpPr>
          <p:cNvPr id="11" name="object 11"/>
          <p:cNvSpPr txBox="1"/>
          <p:nvPr/>
        </p:nvSpPr>
        <p:spPr>
          <a:xfrm>
            <a:off x="1772545" y="1695608"/>
            <a:ext cx="1059180" cy="694055"/>
          </a:xfrm>
          <a:prstGeom prst="rect">
            <a:avLst/>
          </a:prstGeom>
        </p:spPr>
        <p:txBody>
          <a:bodyPr vert="horz" wrap="square" lIns="0" tIns="0" rIns="0" bIns="0" rtlCol="0">
            <a:spAutoFit/>
          </a:bodyPr>
          <a:lstStyle/>
          <a:p>
            <a:pPr marL="12700" marR="5080" indent="210820">
              <a:lnSpc>
                <a:spcPts val="2860"/>
              </a:lnSpc>
            </a:pPr>
            <a:r>
              <a:rPr sz="2400" b="1" dirty="0">
                <a:solidFill>
                  <a:srgbClr val="FFFFFF"/>
                </a:solidFill>
                <a:latin typeface="Arial"/>
                <a:cs typeface="Arial"/>
              </a:rPr>
              <a:t>E-R/ IDEF1x</a:t>
            </a:r>
            <a:endParaRPr sz="2400">
              <a:latin typeface="Arial"/>
              <a:cs typeface="Arial"/>
            </a:endParaRPr>
          </a:p>
        </p:txBody>
      </p:sp>
      <p:sp>
        <p:nvSpPr>
          <p:cNvPr id="12" name="object 12"/>
          <p:cNvSpPr/>
          <p:nvPr/>
        </p:nvSpPr>
        <p:spPr>
          <a:xfrm>
            <a:off x="4898783" y="4456176"/>
            <a:ext cx="1907539" cy="1664970"/>
          </a:xfrm>
          <a:custGeom>
            <a:avLst/>
            <a:gdLst/>
            <a:ahLst/>
            <a:cxnLst/>
            <a:rect l="l" t="t" r="r" b="b"/>
            <a:pathLst>
              <a:path w="1907540" h="1664970">
                <a:moveTo>
                  <a:pt x="1907286" y="832104"/>
                </a:moveTo>
                <a:lnTo>
                  <a:pt x="1904121" y="763868"/>
                </a:lnTo>
                <a:lnTo>
                  <a:pt x="1894790" y="697149"/>
                </a:lnTo>
                <a:lnTo>
                  <a:pt x="1879541" y="632163"/>
                </a:lnTo>
                <a:lnTo>
                  <a:pt x="1858621" y="569122"/>
                </a:lnTo>
                <a:lnTo>
                  <a:pt x="1832276" y="508242"/>
                </a:lnTo>
                <a:lnTo>
                  <a:pt x="1800753" y="449736"/>
                </a:lnTo>
                <a:lnTo>
                  <a:pt x="1764300" y="393819"/>
                </a:lnTo>
                <a:lnTo>
                  <a:pt x="1723162" y="340705"/>
                </a:lnTo>
                <a:lnTo>
                  <a:pt x="1677587" y="290609"/>
                </a:lnTo>
                <a:lnTo>
                  <a:pt x="1627822" y="243744"/>
                </a:lnTo>
                <a:lnTo>
                  <a:pt x="1574114" y="200326"/>
                </a:lnTo>
                <a:lnTo>
                  <a:pt x="1516709" y="160568"/>
                </a:lnTo>
                <a:lnTo>
                  <a:pt x="1455854" y="124685"/>
                </a:lnTo>
                <a:lnTo>
                  <a:pt x="1391797" y="92891"/>
                </a:lnTo>
                <a:lnTo>
                  <a:pt x="1324784" y="65401"/>
                </a:lnTo>
                <a:lnTo>
                  <a:pt x="1255062" y="42428"/>
                </a:lnTo>
                <a:lnTo>
                  <a:pt x="1182878" y="24187"/>
                </a:lnTo>
                <a:lnTo>
                  <a:pt x="1108479" y="10892"/>
                </a:lnTo>
                <a:lnTo>
                  <a:pt x="1032112" y="2758"/>
                </a:lnTo>
                <a:lnTo>
                  <a:pt x="954024" y="0"/>
                </a:lnTo>
                <a:lnTo>
                  <a:pt x="875826" y="2758"/>
                </a:lnTo>
                <a:lnTo>
                  <a:pt x="799361" y="10892"/>
                </a:lnTo>
                <a:lnTo>
                  <a:pt x="724875" y="24187"/>
                </a:lnTo>
                <a:lnTo>
                  <a:pt x="652613" y="42428"/>
                </a:lnTo>
                <a:lnTo>
                  <a:pt x="582822" y="65401"/>
                </a:lnTo>
                <a:lnTo>
                  <a:pt x="515749" y="92891"/>
                </a:lnTo>
                <a:lnTo>
                  <a:pt x="451640" y="124685"/>
                </a:lnTo>
                <a:lnTo>
                  <a:pt x="390741" y="160568"/>
                </a:lnTo>
                <a:lnTo>
                  <a:pt x="333298" y="200326"/>
                </a:lnTo>
                <a:lnTo>
                  <a:pt x="279558" y="243744"/>
                </a:lnTo>
                <a:lnTo>
                  <a:pt x="229767" y="290609"/>
                </a:lnTo>
                <a:lnTo>
                  <a:pt x="184172" y="340705"/>
                </a:lnTo>
                <a:lnTo>
                  <a:pt x="143018" y="393819"/>
                </a:lnTo>
                <a:lnTo>
                  <a:pt x="106552" y="449736"/>
                </a:lnTo>
                <a:lnTo>
                  <a:pt x="75021" y="508242"/>
                </a:lnTo>
                <a:lnTo>
                  <a:pt x="48670" y="569122"/>
                </a:lnTo>
                <a:lnTo>
                  <a:pt x="27746" y="632163"/>
                </a:lnTo>
                <a:lnTo>
                  <a:pt x="12496" y="697149"/>
                </a:lnTo>
                <a:lnTo>
                  <a:pt x="3165" y="763868"/>
                </a:lnTo>
                <a:lnTo>
                  <a:pt x="0" y="832104"/>
                </a:lnTo>
                <a:lnTo>
                  <a:pt x="3165" y="900448"/>
                </a:lnTo>
                <a:lnTo>
                  <a:pt x="12496" y="967264"/>
                </a:lnTo>
                <a:lnTo>
                  <a:pt x="27746" y="1032338"/>
                </a:lnTo>
                <a:lnTo>
                  <a:pt x="48670" y="1095457"/>
                </a:lnTo>
                <a:lnTo>
                  <a:pt x="75021" y="1156406"/>
                </a:lnTo>
                <a:lnTo>
                  <a:pt x="106552" y="1214972"/>
                </a:lnTo>
                <a:lnTo>
                  <a:pt x="143018" y="1270941"/>
                </a:lnTo>
                <a:lnTo>
                  <a:pt x="184172" y="1324099"/>
                </a:lnTo>
                <a:lnTo>
                  <a:pt x="229767" y="1374234"/>
                </a:lnTo>
                <a:lnTo>
                  <a:pt x="279558" y="1421130"/>
                </a:lnTo>
                <a:lnTo>
                  <a:pt x="333298" y="1464574"/>
                </a:lnTo>
                <a:lnTo>
                  <a:pt x="390741" y="1504352"/>
                </a:lnTo>
                <a:lnTo>
                  <a:pt x="451640" y="1540251"/>
                </a:lnTo>
                <a:lnTo>
                  <a:pt x="515749" y="1572057"/>
                </a:lnTo>
                <a:lnTo>
                  <a:pt x="582822" y="1599557"/>
                </a:lnTo>
                <a:lnTo>
                  <a:pt x="652613" y="1622535"/>
                </a:lnTo>
                <a:lnTo>
                  <a:pt x="724875" y="1640780"/>
                </a:lnTo>
                <a:lnTo>
                  <a:pt x="799361" y="1654076"/>
                </a:lnTo>
                <a:lnTo>
                  <a:pt x="875826" y="1662210"/>
                </a:lnTo>
                <a:lnTo>
                  <a:pt x="954024" y="1664970"/>
                </a:lnTo>
                <a:lnTo>
                  <a:pt x="1032112" y="1662210"/>
                </a:lnTo>
                <a:lnTo>
                  <a:pt x="1108479" y="1654076"/>
                </a:lnTo>
                <a:lnTo>
                  <a:pt x="1182878" y="1640780"/>
                </a:lnTo>
                <a:lnTo>
                  <a:pt x="1255062" y="1622535"/>
                </a:lnTo>
                <a:lnTo>
                  <a:pt x="1324784" y="1599557"/>
                </a:lnTo>
                <a:lnTo>
                  <a:pt x="1391797" y="1572057"/>
                </a:lnTo>
                <a:lnTo>
                  <a:pt x="1455854" y="1540251"/>
                </a:lnTo>
                <a:lnTo>
                  <a:pt x="1516709" y="1504352"/>
                </a:lnTo>
                <a:lnTo>
                  <a:pt x="1574114" y="1464574"/>
                </a:lnTo>
                <a:lnTo>
                  <a:pt x="1627822" y="1421130"/>
                </a:lnTo>
                <a:lnTo>
                  <a:pt x="1677587" y="1374234"/>
                </a:lnTo>
                <a:lnTo>
                  <a:pt x="1723162" y="1324099"/>
                </a:lnTo>
                <a:lnTo>
                  <a:pt x="1764300" y="1270941"/>
                </a:lnTo>
                <a:lnTo>
                  <a:pt x="1800753" y="1214972"/>
                </a:lnTo>
                <a:lnTo>
                  <a:pt x="1832276" y="1156406"/>
                </a:lnTo>
                <a:lnTo>
                  <a:pt x="1858621" y="1095457"/>
                </a:lnTo>
                <a:lnTo>
                  <a:pt x="1879541" y="1032338"/>
                </a:lnTo>
                <a:lnTo>
                  <a:pt x="1894790" y="967264"/>
                </a:lnTo>
                <a:lnTo>
                  <a:pt x="1904121" y="900448"/>
                </a:lnTo>
                <a:lnTo>
                  <a:pt x="1907286" y="832104"/>
                </a:lnTo>
                <a:close/>
              </a:path>
            </a:pathLst>
          </a:custGeom>
          <a:solidFill>
            <a:srgbClr val="B90000"/>
          </a:solidFill>
        </p:spPr>
        <p:txBody>
          <a:bodyPr wrap="square" lIns="0" tIns="0" rIns="0" bIns="0" rtlCol="0"/>
          <a:lstStyle/>
          <a:p>
            <a:endParaRPr/>
          </a:p>
        </p:txBody>
      </p:sp>
      <p:sp>
        <p:nvSpPr>
          <p:cNvPr id="13" name="object 13"/>
          <p:cNvSpPr/>
          <p:nvPr/>
        </p:nvSpPr>
        <p:spPr>
          <a:xfrm>
            <a:off x="5056517" y="4592573"/>
            <a:ext cx="1593850" cy="1392555"/>
          </a:xfrm>
          <a:custGeom>
            <a:avLst/>
            <a:gdLst/>
            <a:ahLst/>
            <a:cxnLst/>
            <a:rect l="l" t="t" r="r" b="b"/>
            <a:pathLst>
              <a:path w="1593850" h="1392554">
                <a:moveTo>
                  <a:pt x="1593342" y="695705"/>
                </a:moveTo>
                <a:lnTo>
                  <a:pt x="1590701" y="638671"/>
                </a:lnTo>
                <a:lnTo>
                  <a:pt x="1582917" y="582902"/>
                </a:lnTo>
                <a:lnTo>
                  <a:pt x="1570193" y="528578"/>
                </a:lnTo>
                <a:lnTo>
                  <a:pt x="1552736" y="475878"/>
                </a:lnTo>
                <a:lnTo>
                  <a:pt x="1530750" y="424981"/>
                </a:lnTo>
                <a:lnTo>
                  <a:pt x="1504441" y="376068"/>
                </a:lnTo>
                <a:lnTo>
                  <a:pt x="1474014" y="329317"/>
                </a:lnTo>
                <a:lnTo>
                  <a:pt x="1439674" y="284908"/>
                </a:lnTo>
                <a:lnTo>
                  <a:pt x="1401625" y="243021"/>
                </a:lnTo>
                <a:lnTo>
                  <a:pt x="1360074" y="203834"/>
                </a:lnTo>
                <a:lnTo>
                  <a:pt x="1315226" y="167528"/>
                </a:lnTo>
                <a:lnTo>
                  <a:pt x="1267285" y="134282"/>
                </a:lnTo>
                <a:lnTo>
                  <a:pt x="1216457" y="104275"/>
                </a:lnTo>
                <a:lnTo>
                  <a:pt x="1162946" y="77687"/>
                </a:lnTo>
                <a:lnTo>
                  <a:pt x="1106959" y="54697"/>
                </a:lnTo>
                <a:lnTo>
                  <a:pt x="1048700" y="35484"/>
                </a:lnTo>
                <a:lnTo>
                  <a:pt x="988375" y="20229"/>
                </a:lnTo>
                <a:lnTo>
                  <a:pt x="926188" y="9110"/>
                </a:lnTo>
                <a:lnTo>
                  <a:pt x="862345" y="2307"/>
                </a:lnTo>
                <a:lnTo>
                  <a:pt x="797051" y="0"/>
                </a:lnTo>
                <a:lnTo>
                  <a:pt x="731649" y="2307"/>
                </a:lnTo>
                <a:lnTo>
                  <a:pt x="667708" y="9110"/>
                </a:lnTo>
                <a:lnTo>
                  <a:pt x="605434" y="20229"/>
                </a:lnTo>
                <a:lnTo>
                  <a:pt x="545031" y="35484"/>
                </a:lnTo>
                <a:lnTo>
                  <a:pt x="486703" y="54697"/>
                </a:lnTo>
                <a:lnTo>
                  <a:pt x="430656" y="77687"/>
                </a:lnTo>
                <a:lnTo>
                  <a:pt x="377094" y="104275"/>
                </a:lnTo>
                <a:lnTo>
                  <a:pt x="326221" y="134282"/>
                </a:lnTo>
                <a:lnTo>
                  <a:pt x="278242" y="167528"/>
                </a:lnTo>
                <a:lnTo>
                  <a:pt x="233362" y="203835"/>
                </a:lnTo>
                <a:lnTo>
                  <a:pt x="191785" y="243021"/>
                </a:lnTo>
                <a:lnTo>
                  <a:pt x="153716" y="284908"/>
                </a:lnTo>
                <a:lnTo>
                  <a:pt x="119360" y="329317"/>
                </a:lnTo>
                <a:lnTo>
                  <a:pt x="88920" y="376068"/>
                </a:lnTo>
                <a:lnTo>
                  <a:pt x="62603" y="424981"/>
                </a:lnTo>
                <a:lnTo>
                  <a:pt x="40611" y="475878"/>
                </a:lnTo>
                <a:lnTo>
                  <a:pt x="23150" y="528578"/>
                </a:lnTo>
                <a:lnTo>
                  <a:pt x="10425" y="582902"/>
                </a:lnTo>
                <a:lnTo>
                  <a:pt x="2640" y="638671"/>
                </a:lnTo>
                <a:lnTo>
                  <a:pt x="0" y="695706"/>
                </a:lnTo>
                <a:lnTo>
                  <a:pt x="2640" y="752849"/>
                </a:lnTo>
                <a:lnTo>
                  <a:pt x="10425" y="808715"/>
                </a:lnTo>
                <a:lnTo>
                  <a:pt x="23150" y="863127"/>
                </a:lnTo>
                <a:lnTo>
                  <a:pt x="40611" y="915905"/>
                </a:lnTo>
                <a:lnTo>
                  <a:pt x="62603" y="966870"/>
                </a:lnTo>
                <a:lnTo>
                  <a:pt x="88920" y="1015844"/>
                </a:lnTo>
                <a:lnTo>
                  <a:pt x="119360" y="1062647"/>
                </a:lnTo>
                <a:lnTo>
                  <a:pt x="153716" y="1107100"/>
                </a:lnTo>
                <a:lnTo>
                  <a:pt x="191785" y="1149025"/>
                </a:lnTo>
                <a:lnTo>
                  <a:pt x="233362" y="1188243"/>
                </a:lnTo>
                <a:lnTo>
                  <a:pt x="278242" y="1224575"/>
                </a:lnTo>
                <a:lnTo>
                  <a:pt x="326221" y="1257842"/>
                </a:lnTo>
                <a:lnTo>
                  <a:pt x="377094" y="1287865"/>
                </a:lnTo>
                <a:lnTo>
                  <a:pt x="430656" y="1314466"/>
                </a:lnTo>
                <a:lnTo>
                  <a:pt x="486703" y="1337464"/>
                </a:lnTo>
                <a:lnTo>
                  <a:pt x="545031" y="1356683"/>
                </a:lnTo>
                <a:lnTo>
                  <a:pt x="605434" y="1371942"/>
                </a:lnTo>
                <a:lnTo>
                  <a:pt x="667708" y="1383062"/>
                </a:lnTo>
                <a:lnTo>
                  <a:pt x="731649" y="1389866"/>
                </a:lnTo>
                <a:lnTo>
                  <a:pt x="797052" y="1392174"/>
                </a:lnTo>
                <a:lnTo>
                  <a:pt x="862345" y="1389866"/>
                </a:lnTo>
                <a:lnTo>
                  <a:pt x="926188" y="1383062"/>
                </a:lnTo>
                <a:lnTo>
                  <a:pt x="988375" y="1371942"/>
                </a:lnTo>
                <a:lnTo>
                  <a:pt x="1048700" y="1356683"/>
                </a:lnTo>
                <a:lnTo>
                  <a:pt x="1106959" y="1337464"/>
                </a:lnTo>
                <a:lnTo>
                  <a:pt x="1162946" y="1314466"/>
                </a:lnTo>
                <a:lnTo>
                  <a:pt x="1216457" y="1287865"/>
                </a:lnTo>
                <a:lnTo>
                  <a:pt x="1267285" y="1257842"/>
                </a:lnTo>
                <a:lnTo>
                  <a:pt x="1315226" y="1224575"/>
                </a:lnTo>
                <a:lnTo>
                  <a:pt x="1360074" y="1188243"/>
                </a:lnTo>
                <a:lnTo>
                  <a:pt x="1401625" y="1149025"/>
                </a:lnTo>
                <a:lnTo>
                  <a:pt x="1439674" y="1107100"/>
                </a:lnTo>
                <a:lnTo>
                  <a:pt x="1474014" y="1062647"/>
                </a:lnTo>
                <a:lnTo>
                  <a:pt x="1504441" y="1015844"/>
                </a:lnTo>
                <a:lnTo>
                  <a:pt x="1530750" y="966870"/>
                </a:lnTo>
                <a:lnTo>
                  <a:pt x="1552736" y="915905"/>
                </a:lnTo>
                <a:lnTo>
                  <a:pt x="1570193" y="863127"/>
                </a:lnTo>
                <a:lnTo>
                  <a:pt x="1582917" y="808715"/>
                </a:lnTo>
                <a:lnTo>
                  <a:pt x="1590701" y="752849"/>
                </a:lnTo>
                <a:lnTo>
                  <a:pt x="1593342" y="695705"/>
                </a:lnTo>
                <a:close/>
              </a:path>
            </a:pathLst>
          </a:custGeom>
          <a:solidFill>
            <a:srgbClr val="006600"/>
          </a:solidFill>
        </p:spPr>
        <p:txBody>
          <a:bodyPr wrap="square" lIns="0" tIns="0" rIns="0" bIns="0" rtlCol="0"/>
          <a:lstStyle/>
          <a:p>
            <a:endParaRPr/>
          </a:p>
        </p:txBody>
      </p:sp>
      <p:sp>
        <p:nvSpPr>
          <p:cNvPr id="14" name="object 14"/>
          <p:cNvSpPr/>
          <p:nvPr/>
        </p:nvSpPr>
        <p:spPr>
          <a:xfrm>
            <a:off x="5056517" y="4592573"/>
            <a:ext cx="1593850" cy="1392555"/>
          </a:xfrm>
          <a:custGeom>
            <a:avLst/>
            <a:gdLst/>
            <a:ahLst/>
            <a:cxnLst/>
            <a:rect l="l" t="t" r="r" b="b"/>
            <a:pathLst>
              <a:path w="1593850" h="1392554">
                <a:moveTo>
                  <a:pt x="797051" y="0"/>
                </a:moveTo>
                <a:lnTo>
                  <a:pt x="731649" y="2307"/>
                </a:lnTo>
                <a:lnTo>
                  <a:pt x="667708" y="9110"/>
                </a:lnTo>
                <a:lnTo>
                  <a:pt x="605434" y="20229"/>
                </a:lnTo>
                <a:lnTo>
                  <a:pt x="545031" y="35484"/>
                </a:lnTo>
                <a:lnTo>
                  <a:pt x="486703" y="54697"/>
                </a:lnTo>
                <a:lnTo>
                  <a:pt x="430656" y="77687"/>
                </a:lnTo>
                <a:lnTo>
                  <a:pt x="377094" y="104275"/>
                </a:lnTo>
                <a:lnTo>
                  <a:pt x="326221" y="134282"/>
                </a:lnTo>
                <a:lnTo>
                  <a:pt x="278242" y="167528"/>
                </a:lnTo>
                <a:lnTo>
                  <a:pt x="233362" y="203835"/>
                </a:lnTo>
                <a:lnTo>
                  <a:pt x="191785" y="243021"/>
                </a:lnTo>
                <a:lnTo>
                  <a:pt x="153716" y="284908"/>
                </a:lnTo>
                <a:lnTo>
                  <a:pt x="119360" y="329317"/>
                </a:lnTo>
                <a:lnTo>
                  <a:pt x="88920" y="376068"/>
                </a:lnTo>
                <a:lnTo>
                  <a:pt x="62603" y="424981"/>
                </a:lnTo>
                <a:lnTo>
                  <a:pt x="40611" y="475878"/>
                </a:lnTo>
                <a:lnTo>
                  <a:pt x="23150" y="528578"/>
                </a:lnTo>
                <a:lnTo>
                  <a:pt x="10425" y="582902"/>
                </a:lnTo>
                <a:lnTo>
                  <a:pt x="2640" y="638671"/>
                </a:lnTo>
                <a:lnTo>
                  <a:pt x="0" y="695706"/>
                </a:lnTo>
                <a:lnTo>
                  <a:pt x="2640" y="752849"/>
                </a:lnTo>
                <a:lnTo>
                  <a:pt x="10425" y="808715"/>
                </a:lnTo>
                <a:lnTo>
                  <a:pt x="23150" y="863127"/>
                </a:lnTo>
                <a:lnTo>
                  <a:pt x="40611" y="915905"/>
                </a:lnTo>
                <a:lnTo>
                  <a:pt x="62603" y="966870"/>
                </a:lnTo>
                <a:lnTo>
                  <a:pt x="88920" y="1015844"/>
                </a:lnTo>
                <a:lnTo>
                  <a:pt x="119360" y="1062647"/>
                </a:lnTo>
                <a:lnTo>
                  <a:pt x="153716" y="1107100"/>
                </a:lnTo>
                <a:lnTo>
                  <a:pt x="191785" y="1149025"/>
                </a:lnTo>
                <a:lnTo>
                  <a:pt x="233362" y="1188243"/>
                </a:lnTo>
                <a:lnTo>
                  <a:pt x="278242" y="1224575"/>
                </a:lnTo>
                <a:lnTo>
                  <a:pt x="326221" y="1257842"/>
                </a:lnTo>
                <a:lnTo>
                  <a:pt x="377094" y="1287865"/>
                </a:lnTo>
                <a:lnTo>
                  <a:pt x="430656" y="1314466"/>
                </a:lnTo>
                <a:lnTo>
                  <a:pt x="486703" y="1337464"/>
                </a:lnTo>
                <a:lnTo>
                  <a:pt x="545031" y="1356683"/>
                </a:lnTo>
                <a:lnTo>
                  <a:pt x="605434" y="1371942"/>
                </a:lnTo>
                <a:lnTo>
                  <a:pt x="667708" y="1383062"/>
                </a:lnTo>
                <a:lnTo>
                  <a:pt x="731649" y="1389866"/>
                </a:lnTo>
                <a:lnTo>
                  <a:pt x="797052" y="1392174"/>
                </a:lnTo>
                <a:lnTo>
                  <a:pt x="862345" y="1389866"/>
                </a:lnTo>
                <a:lnTo>
                  <a:pt x="926188" y="1383062"/>
                </a:lnTo>
                <a:lnTo>
                  <a:pt x="988375" y="1371942"/>
                </a:lnTo>
                <a:lnTo>
                  <a:pt x="1048700" y="1356683"/>
                </a:lnTo>
                <a:lnTo>
                  <a:pt x="1106959" y="1337464"/>
                </a:lnTo>
                <a:lnTo>
                  <a:pt x="1162946" y="1314466"/>
                </a:lnTo>
                <a:lnTo>
                  <a:pt x="1216457" y="1287865"/>
                </a:lnTo>
                <a:lnTo>
                  <a:pt x="1267285" y="1257842"/>
                </a:lnTo>
                <a:lnTo>
                  <a:pt x="1315226" y="1224575"/>
                </a:lnTo>
                <a:lnTo>
                  <a:pt x="1360074" y="1188243"/>
                </a:lnTo>
                <a:lnTo>
                  <a:pt x="1401625" y="1149025"/>
                </a:lnTo>
                <a:lnTo>
                  <a:pt x="1439674" y="1107100"/>
                </a:lnTo>
                <a:lnTo>
                  <a:pt x="1474014" y="1062647"/>
                </a:lnTo>
                <a:lnTo>
                  <a:pt x="1504441" y="1015844"/>
                </a:lnTo>
                <a:lnTo>
                  <a:pt x="1530750" y="966870"/>
                </a:lnTo>
                <a:lnTo>
                  <a:pt x="1552736" y="915905"/>
                </a:lnTo>
                <a:lnTo>
                  <a:pt x="1570193" y="863127"/>
                </a:lnTo>
                <a:lnTo>
                  <a:pt x="1582917" y="808715"/>
                </a:lnTo>
                <a:lnTo>
                  <a:pt x="1590701" y="752849"/>
                </a:lnTo>
                <a:lnTo>
                  <a:pt x="1593342" y="695705"/>
                </a:lnTo>
                <a:lnTo>
                  <a:pt x="1590701" y="638671"/>
                </a:lnTo>
                <a:lnTo>
                  <a:pt x="1582917" y="582902"/>
                </a:lnTo>
                <a:lnTo>
                  <a:pt x="1570193" y="528578"/>
                </a:lnTo>
                <a:lnTo>
                  <a:pt x="1552736" y="475878"/>
                </a:lnTo>
                <a:lnTo>
                  <a:pt x="1530750" y="424981"/>
                </a:lnTo>
                <a:lnTo>
                  <a:pt x="1504441" y="376068"/>
                </a:lnTo>
                <a:lnTo>
                  <a:pt x="1474014" y="329317"/>
                </a:lnTo>
                <a:lnTo>
                  <a:pt x="1439674" y="284908"/>
                </a:lnTo>
                <a:lnTo>
                  <a:pt x="1401625" y="243021"/>
                </a:lnTo>
                <a:lnTo>
                  <a:pt x="1360074" y="203834"/>
                </a:lnTo>
                <a:lnTo>
                  <a:pt x="1315226" y="167528"/>
                </a:lnTo>
                <a:lnTo>
                  <a:pt x="1267285" y="134282"/>
                </a:lnTo>
                <a:lnTo>
                  <a:pt x="1216457" y="104275"/>
                </a:lnTo>
                <a:lnTo>
                  <a:pt x="1162946" y="77687"/>
                </a:lnTo>
                <a:lnTo>
                  <a:pt x="1106959" y="54697"/>
                </a:lnTo>
                <a:lnTo>
                  <a:pt x="1048700" y="35484"/>
                </a:lnTo>
                <a:lnTo>
                  <a:pt x="988375" y="20229"/>
                </a:lnTo>
                <a:lnTo>
                  <a:pt x="926188" y="9110"/>
                </a:lnTo>
                <a:lnTo>
                  <a:pt x="862345" y="2307"/>
                </a:lnTo>
                <a:lnTo>
                  <a:pt x="797051" y="0"/>
                </a:lnTo>
                <a:close/>
              </a:path>
            </a:pathLst>
          </a:custGeom>
          <a:ln w="28575">
            <a:solidFill>
              <a:srgbClr val="FFFFFF"/>
            </a:solidFill>
          </a:ln>
        </p:spPr>
        <p:txBody>
          <a:bodyPr wrap="square" lIns="0" tIns="0" rIns="0" bIns="0" rtlCol="0"/>
          <a:lstStyle/>
          <a:p>
            <a:endParaRPr/>
          </a:p>
        </p:txBody>
      </p:sp>
      <p:sp>
        <p:nvSpPr>
          <p:cNvPr id="15" name="object 15"/>
          <p:cNvSpPr txBox="1"/>
          <p:nvPr/>
        </p:nvSpPr>
        <p:spPr>
          <a:xfrm>
            <a:off x="5321179" y="4777135"/>
            <a:ext cx="1058545" cy="1074420"/>
          </a:xfrm>
          <a:prstGeom prst="rect">
            <a:avLst/>
          </a:prstGeom>
        </p:spPr>
        <p:txBody>
          <a:bodyPr vert="horz" wrap="square" lIns="0" tIns="0" rIns="0" bIns="0" rtlCol="0">
            <a:spAutoFit/>
          </a:bodyPr>
          <a:lstStyle/>
          <a:p>
            <a:pPr marL="12700" marR="5080" indent="210820">
              <a:lnSpc>
                <a:spcPct val="100000"/>
              </a:lnSpc>
            </a:pPr>
            <a:r>
              <a:rPr sz="2400" b="1" dirty="0">
                <a:solidFill>
                  <a:srgbClr val="FFFFFF"/>
                </a:solidFill>
                <a:latin typeface="Arial"/>
                <a:cs typeface="Arial"/>
              </a:rPr>
              <a:t>E-R/ </a:t>
            </a:r>
            <a:r>
              <a:rPr sz="2400" b="1" spc="-5" dirty="0">
                <a:solidFill>
                  <a:srgbClr val="FFFFFF"/>
                </a:solidFill>
                <a:latin typeface="Arial"/>
                <a:cs typeface="Arial"/>
              </a:rPr>
              <a:t>IDEF1x</a:t>
            </a:r>
            <a:endParaRPr sz="2400">
              <a:latin typeface="Arial"/>
              <a:cs typeface="Arial"/>
            </a:endParaRPr>
          </a:p>
          <a:p>
            <a:pPr marL="223520">
              <a:lnSpc>
                <a:spcPts val="2860"/>
              </a:lnSpc>
            </a:pPr>
            <a:r>
              <a:rPr sz="2400" b="1" spc="-5" dirty="0">
                <a:solidFill>
                  <a:srgbClr val="FFFFFF"/>
                </a:solidFill>
                <a:latin typeface="华文中宋"/>
                <a:cs typeface="华文中宋"/>
              </a:rPr>
              <a:t>表达</a:t>
            </a:r>
            <a:endParaRPr sz="2400">
              <a:latin typeface="华文中宋"/>
              <a:cs typeface="华文中宋"/>
            </a:endParaRPr>
          </a:p>
        </p:txBody>
      </p:sp>
      <p:sp>
        <p:nvSpPr>
          <p:cNvPr id="16" name="object 16"/>
          <p:cNvSpPr/>
          <p:nvPr/>
        </p:nvSpPr>
        <p:spPr>
          <a:xfrm>
            <a:off x="8695067" y="6005321"/>
            <a:ext cx="1137920" cy="1005205"/>
          </a:xfrm>
          <a:custGeom>
            <a:avLst/>
            <a:gdLst/>
            <a:ahLst/>
            <a:cxnLst/>
            <a:rect l="l" t="t" r="r" b="b"/>
            <a:pathLst>
              <a:path w="1137920" h="1005204">
                <a:moveTo>
                  <a:pt x="1137666" y="502158"/>
                </a:moveTo>
                <a:lnTo>
                  <a:pt x="1135781" y="460968"/>
                </a:lnTo>
                <a:lnTo>
                  <a:pt x="1130225" y="420697"/>
                </a:lnTo>
                <a:lnTo>
                  <a:pt x="1121145" y="381472"/>
                </a:lnTo>
                <a:lnTo>
                  <a:pt x="1108685" y="343424"/>
                </a:lnTo>
                <a:lnTo>
                  <a:pt x="1092993" y="306681"/>
                </a:lnTo>
                <a:lnTo>
                  <a:pt x="1074215" y="271372"/>
                </a:lnTo>
                <a:lnTo>
                  <a:pt x="1052498" y="237627"/>
                </a:lnTo>
                <a:lnTo>
                  <a:pt x="1027986" y="205575"/>
                </a:lnTo>
                <a:lnTo>
                  <a:pt x="1000828" y="175345"/>
                </a:lnTo>
                <a:lnTo>
                  <a:pt x="971169" y="147065"/>
                </a:lnTo>
                <a:lnTo>
                  <a:pt x="939155" y="120867"/>
                </a:lnTo>
                <a:lnTo>
                  <a:pt x="904932" y="96877"/>
                </a:lnTo>
                <a:lnTo>
                  <a:pt x="868648" y="75226"/>
                </a:lnTo>
                <a:lnTo>
                  <a:pt x="830448" y="56043"/>
                </a:lnTo>
                <a:lnTo>
                  <a:pt x="790479" y="39457"/>
                </a:lnTo>
                <a:lnTo>
                  <a:pt x="748887" y="25597"/>
                </a:lnTo>
                <a:lnTo>
                  <a:pt x="705818" y="14592"/>
                </a:lnTo>
                <a:lnTo>
                  <a:pt x="661419" y="6571"/>
                </a:lnTo>
                <a:lnTo>
                  <a:pt x="615835" y="1664"/>
                </a:lnTo>
                <a:lnTo>
                  <a:pt x="569214"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8" y="205575"/>
                </a:lnTo>
                <a:lnTo>
                  <a:pt x="85200" y="237627"/>
                </a:lnTo>
                <a:lnTo>
                  <a:pt x="63470" y="271372"/>
                </a:lnTo>
                <a:lnTo>
                  <a:pt x="44684" y="306681"/>
                </a:lnTo>
                <a:lnTo>
                  <a:pt x="28986" y="343424"/>
                </a:lnTo>
                <a:lnTo>
                  <a:pt x="16523" y="381472"/>
                </a:lnTo>
                <a:lnTo>
                  <a:pt x="7440" y="420697"/>
                </a:lnTo>
                <a:lnTo>
                  <a:pt x="1884" y="460968"/>
                </a:lnTo>
                <a:lnTo>
                  <a:pt x="0" y="502158"/>
                </a:lnTo>
                <a:lnTo>
                  <a:pt x="1884" y="543352"/>
                </a:lnTo>
                <a:lnTo>
                  <a:pt x="7440" y="583640"/>
                </a:lnTo>
                <a:lnTo>
                  <a:pt x="16523" y="622889"/>
                </a:lnTo>
                <a:lnTo>
                  <a:pt x="28986" y="660970"/>
                </a:lnTo>
                <a:lnTo>
                  <a:pt x="44684" y="697753"/>
                </a:lnTo>
                <a:lnTo>
                  <a:pt x="63470" y="733108"/>
                </a:lnTo>
                <a:lnTo>
                  <a:pt x="85200" y="766903"/>
                </a:lnTo>
                <a:lnTo>
                  <a:pt x="109728" y="799008"/>
                </a:lnTo>
                <a:lnTo>
                  <a:pt x="136907" y="829294"/>
                </a:lnTo>
                <a:lnTo>
                  <a:pt x="166592" y="857631"/>
                </a:lnTo>
                <a:lnTo>
                  <a:pt x="198637" y="883886"/>
                </a:lnTo>
                <a:lnTo>
                  <a:pt x="232897" y="907932"/>
                </a:lnTo>
                <a:lnTo>
                  <a:pt x="269226" y="929636"/>
                </a:lnTo>
                <a:lnTo>
                  <a:pt x="307478" y="948869"/>
                </a:lnTo>
                <a:lnTo>
                  <a:pt x="347507" y="965501"/>
                </a:lnTo>
                <a:lnTo>
                  <a:pt x="389168" y="979401"/>
                </a:lnTo>
                <a:lnTo>
                  <a:pt x="432315" y="990439"/>
                </a:lnTo>
                <a:lnTo>
                  <a:pt x="476802" y="998485"/>
                </a:lnTo>
                <a:lnTo>
                  <a:pt x="522483" y="1003408"/>
                </a:lnTo>
                <a:lnTo>
                  <a:pt x="569214" y="1005078"/>
                </a:lnTo>
                <a:lnTo>
                  <a:pt x="615835" y="1003408"/>
                </a:lnTo>
                <a:lnTo>
                  <a:pt x="661419" y="998485"/>
                </a:lnTo>
                <a:lnTo>
                  <a:pt x="705818" y="990439"/>
                </a:lnTo>
                <a:lnTo>
                  <a:pt x="748887" y="979401"/>
                </a:lnTo>
                <a:lnTo>
                  <a:pt x="790479" y="965501"/>
                </a:lnTo>
                <a:lnTo>
                  <a:pt x="830448" y="948869"/>
                </a:lnTo>
                <a:lnTo>
                  <a:pt x="868648" y="929636"/>
                </a:lnTo>
                <a:lnTo>
                  <a:pt x="904932" y="907932"/>
                </a:lnTo>
                <a:lnTo>
                  <a:pt x="939155" y="883886"/>
                </a:lnTo>
                <a:lnTo>
                  <a:pt x="971169" y="857631"/>
                </a:lnTo>
                <a:lnTo>
                  <a:pt x="1000828" y="829294"/>
                </a:lnTo>
                <a:lnTo>
                  <a:pt x="1027986" y="799008"/>
                </a:lnTo>
                <a:lnTo>
                  <a:pt x="1052498" y="766903"/>
                </a:lnTo>
                <a:lnTo>
                  <a:pt x="1074215" y="733108"/>
                </a:lnTo>
                <a:lnTo>
                  <a:pt x="1092993" y="697753"/>
                </a:lnTo>
                <a:lnTo>
                  <a:pt x="1108685" y="660970"/>
                </a:lnTo>
                <a:lnTo>
                  <a:pt x="1121145" y="622889"/>
                </a:lnTo>
                <a:lnTo>
                  <a:pt x="1130225" y="583640"/>
                </a:lnTo>
                <a:lnTo>
                  <a:pt x="1135781" y="543352"/>
                </a:lnTo>
                <a:lnTo>
                  <a:pt x="1137666" y="502158"/>
                </a:lnTo>
                <a:close/>
              </a:path>
            </a:pathLst>
          </a:custGeom>
          <a:solidFill>
            <a:srgbClr val="B90000"/>
          </a:solidFill>
        </p:spPr>
        <p:txBody>
          <a:bodyPr wrap="square" lIns="0" tIns="0" rIns="0" bIns="0" rtlCol="0"/>
          <a:lstStyle/>
          <a:p>
            <a:endParaRPr/>
          </a:p>
        </p:txBody>
      </p:sp>
      <p:sp>
        <p:nvSpPr>
          <p:cNvPr id="17" name="object 17"/>
          <p:cNvSpPr/>
          <p:nvPr/>
        </p:nvSpPr>
        <p:spPr>
          <a:xfrm>
            <a:off x="8788793" y="6087617"/>
            <a:ext cx="951230" cy="840105"/>
          </a:xfrm>
          <a:custGeom>
            <a:avLst/>
            <a:gdLst/>
            <a:ahLst/>
            <a:cxnLst/>
            <a:rect l="l" t="t" r="r" b="b"/>
            <a:pathLst>
              <a:path w="951229" h="840104">
                <a:moveTo>
                  <a:pt x="950976" y="419862"/>
                </a:moveTo>
                <a:lnTo>
                  <a:pt x="944739" y="351815"/>
                </a:lnTo>
                <a:lnTo>
                  <a:pt x="926689" y="287243"/>
                </a:lnTo>
                <a:lnTo>
                  <a:pt x="897812" y="227015"/>
                </a:lnTo>
                <a:lnTo>
                  <a:pt x="859097" y="171998"/>
                </a:lnTo>
                <a:lnTo>
                  <a:pt x="811530" y="123063"/>
                </a:lnTo>
                <a:lnTo>
                  <a:pt x="756099" y="81076"/>
                </a:lnTo>
                <a:lnTo>
                  <a:pt x="693791" y="46908"/>
                </a:lnTo>
                <a:lnTo>
                  <a:pt x="625595" y="21427"/>
                </a:lnTo>
                <a:lnTo>
                  <a:pt x="552498" y="5501"/>
                </a:lnTo>
                <a:lnTo>
                  <a:pt x="514420"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368"/>
                </a:lnTo>
                <a:lnTo>
                  <a:pt x="13802" y="520930"/>
                </a:lnTo>
                <a:lnTo>
                  <a:pt x="37326" y="583513"/>
                </a:lnTo>
                <a:lnTo>
                  <a:pt x="71170" y="641261"/>
                </a:lnTo>
                <a:lnTo>
                  <a:pt x="114363" y="693318"/>
                </a:lnTo>
                <a:lnTo>
                  <a:pt x="165929" y="738831"/>
                </a:lnTo>
                <a:lnTo>
                  <a:pt x="224894" y="776944"/>
                </a:lnTo>
                <a:lnTo>
                  <a:pt x="290286" y="806803"/>
                </a:lnTo>
                <a:lnTo>
                  <a:pt x="361129" y="827551"/>
                </a:lnTo>
                <a:lnTo>
                  <a:pt x="436451" y="838335"/>
                </a:lnTo>
                <a:lnTo>
                  <a:pt x="475488" y="839724"/>
                </a:lnTo>
                <a:lnTo>
                  <a:pt x="514420" y="838335"/>
                </a:lnTo>
                <a:lnTo>
                  <a:pt x="552498" y="834242"/>
                </a:lnTo>
                <a:lnTo>
                  <a:pt x="625595" y="818369"/>
                </a:lnTo>
                <a:lnTo>
                  <a:pt x="693791" y="792959"/>
                </a:lnTo>
                <a:lnTo>
                  <a:pt x="756099" y="758866"/>
                </a:lnTo>
                <a:lnTo>
                  <a:pt x="811530" y="716946"/>
                </a:lnTo>
                <a:lnTo>
                  <a:pt x="859097" y="668054"/>
                </a:lnTo>
                <a:lnTo>
                  <a:pt x="897812" y="613045"/>
                </a:lnTo>
                <a:lnTo>
                  <a:pt x="926689" y="552773"/>
                </a:lnTo>
                <a:lnTo>
                  <a:pt x="944739" y="488093"/>
                </a:lnTo>
                <a:lnTo>
                  <a:pt x="950976" y="419862"/>
                </a:lnTo>
                <a:close/>
              </a:path>
            </a:pathLst>
          </a:custGeom>
          <a:solidFill>
            <a:srgbClr val="FFFFFF"/>
          </a:solidFill>
        </p:spPr>
        <p:txBody>
          <a:bodyPr wrap="square" lIns="0" tIns="0" rIns="0" bIns="0" rtlCol="0"/>
          <a:lstStyle/>
          <a:p>
            <a:endParaRPr/>
          </a:p>
        </p:txBody>
      </p:sp>
      <p:sp>
        <p:nvSpPr>
          <p:cNvPr id="18" name="object 18"/>
          <p:cNvSpPr/>
          <p:nvPr/>
        </p:nvSpPr>
        <p:spPr>
          <a:xfrm>
            <a:off x="8788793" y="6087617"/>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368"/>
                </a:lnTo>
                <a:lnTo>
                  <a:pt x="13802" y="520930"/>
                </a:lnTo>
                <a:lnTo>
                  <a:pt x="37326" y="583513"/>
                </a:lnTo>
                <a:lnTo>
                  <a:pt x="71170" y="641261"/>
                </a:lnTo>
                <a:lnTo>
                  <a:pt x="114363" y="693318"/>
                </a:lnTo>
                <a:lnTo>
                  <a:pt x="165929" y="738831"/>
                </a:lnTo>
                <a:lnTo>
                  <a:pt x="224894" y="776944"/>
                </a:lnTo>
                <a:lnTo>
                  <a:pt x="290286" y="806803"/>
                </a:lnTo>
                <a:lnTo>
                  <a:pt x="361129" y="827551"/>
                </a:lnTo>
                <a:lnTo>
                  <a:pt x="436451" y="838335"/>
                </a:lnTo>
                <a:lnTo>
                  <a:pt x="475488" y="839724"/>
                </a:lnTo>
                <a:lnTo>
                  <a:pt x="514420" y="838335"/>
                </a:lnTo>
                <a:lnTo>
                  <a:pt x="552498" y="834242"/>
                </a:lnTo>
                <a:lnTo>
                  <a:pt x="625595" y="818369"/>
                </a:lnTo>
                <a:lnTo>
                  <a:pt x="693791" y="792959"/>
                </a:lnTo>
                <a:lnTo>
                  <a:pt x="756099" y="758866"/>
                </a:lnTo>
                <a:lnTo>
                  <a:pt x="811530" y="716946"/>
                </a:lnTo>
                <a:lnTo>
                  <a:pt x="859097" y="668054"/>
                </a:lnTo>
                <a:lnTo>
                  <a:pt x="897812" y="613045"/>
                </a:lnTo>
                <a:lnTo>
                  <a:pt x="926689" y="552773"/>
                </a:lnTo>
                <a:lnTo>
                  <a:pt x="944739" y="488093"/>
                </a:lnTo>
                <a:lnTo>
                  <a:pt x="950976" y="419862"/>
                </a:lnTo>
                <a:lnTo>
                  <a:pt x="949396" y="385458"/>
                </a:lnTo>
                <a:lnTo>
                  <a:pt x="937129" y="319040"/>
                </a:lnTo>
                <a:lnTo>
                  <a:pt x="913542" y="256532"/>
                </a:lnTo>
                <a:lnTo>
                  <a:pt x="879623" y="198801"/>
                </a:lnTo>
                <a:lnTo>
                  <a:pt x="836358" y="146716"/>
                </a:lnTo>
                <a:lnTo>
                  <a:pt x="784735" y="101146"/>
                </a:lnTo>
                <a:lnTo>
                  <a:pt x="725743" y="62961"/>
                </a:lnTo>
                <a:lnTo>
                  <a:pt x="660368" y="33027"/>
                </a:lnTo>
                <a:lnTo>
                  <a:pt x="589598" y="12215"/>
                </a:lnTo>
                <a:lnTo>
                  <a:pt x="514420" y="1393"/>
                </a:lnTo>
                <a:lnTo>
                  <a:pt x="475488" y="0"/>
                </a:lnTo>
                <a:close/>
              </a:path>
            </a:pathLst>
          </a:custGeom>
          <a:ln w="28575">
            <a:solidFill>
              <a:srgbClr val="FFFFFF"/>
            </a:solidFill>
          </a:ln>
        </p:spPr>
        <p:txBody>
          <a:bodyPr wrap="square" lIns="0" tIns="0" rIns="0" bIns="0" rtlCol="0"/>
          <a:lstStyle/>
          <a:p>
            <a:endParaRPr/>
          </a:p>
        </p:txBody>
      </p:sp>
      <p:sp>
        <p:nvSpPr>
          <p:cNvPr id="19" name="object 19"/>
          <p:cNvSpPr txBox="1"/>
          <p:nvPr/>
        </p:nvSpPr>
        <p:spPr>
          <a:xfrm>
            <a:off x="8995543" y="6244021"/>
            <a:ext cx="534670" cy="584200"/>
          </a:xfrm>
          <a:prstGeom prst="rect">
            <a:avLst/>
          </a:prstGeom>
        </p:spPr>
        <p:txBody>
          <a:bodyPr vert="horz" wrap="square" lIns="0" tIns="0" rIns="0" bIns="0" rtlCol="0">
            <a:spAutoFit/>
          </a:bodyPr>
          <a:lstStyle/>
          <a:p>
            <a:pPr marL="12700" marR="5080">
              <a:lnSpc>
                <a:spcPct val="100000"/>
              </a:lnSpc>
            </a:pPr>
            <a:r>
              <a:rPr sz="2000" b="1" dirty="0">
                <a:latin typeface="华文中宋"/>
                <a:cs typeface="华文中宋"/>
              </a:rPr>
              <a:t>现实 世界</a:t>
            </a:r>
            <a:endParaRPr sz="2000">
              <a:latin typeface="华文中宋"/>
              <a:cs typeface="华文中宋"/>
            </a:endParaRPr>
          </a:p>
        </p:txBody>
      </p:sp>
      <p:sp>
        <p:nvSpPr>
          <p:cNvPr id="20" name="object 20"/>
          <p:cNvSpPr/>
          <p:nvPr/>
        </p:nvSpPr>
        <p:spPr>
          <a:xfrm>
            <a:off x="8695067" y="4935473"/>
            <a:ext cx="1137920" cy="1004569"/>
          </a:xfrm>
          <a:custGeom>
            <a:avLst/>
            <a:gdLst/>
            <a:ahLst/>
            <a:cxnLst/>
            <a:rect l="l" t="t" r="r" b="b"/>
            <a:pathLst>
              <a:path w="1137920" h="1004570">
                <a:moveTo>
                  <a:pt x="1137666" y="502158"/>
                </a:moveTo>
                <a:lnTo>
                  <a:pt x="1135781" y="460968"/>
                </a:lnTo>
                <a:lnTo>
                  <a:pt x="1130225" y="420697"/>
                </a:lnTo>
                <a:lnTo>
                  <a:pt x="1121145" y="381472"/>
                </a:lnTo>
                <a:lnTo>
                  <a:pt x="1108685" y="343424"/>
                </a:lnTo>
                <a:lnTo>
                  <a:pt x="1092993" y="306681"/>
                </a:lnTo>
                <a:lnTo>
                  <a:pt x="1074215" y="271372"/>
                </a:lnTo>
                <a:lnTo>
                  <a:pt x="1052498" y="237627"/>
                </a:lnTo>
                <a:lnTo>
                  <a:pt x="1027986" y="205575"/>
                </a:lnTo>
                <a:lnTo>
                  <a:pt x="1000828" y="175345"/>
                </a:lnTo>
                <a:lnTo>
                  <a:pt x="971169" y="147065"/>
                </a:lnTo>
                <a:lnTo>
                  <a:pt x="939155" y="120867"/>
                </a:lnTo>
                <a:lnTo>
                  <a:pt x="904932" y="96877"/>
                </a:lnTo>
                <a:lnTo>
                  <a:pt x="868648" y="75226"/>
                </a:lnTo>
                <a:lnTo>
                  <a:pt x="830448" y="56043"/>
                </a:lnTo>
                <a:lnTo>
                  <a:pt x="790479" y="39457"/>
                </a:lnTo>
                <a:lnTo>
                  <a:pt x="748887" y="25597"/>
                </a:lnTo>
                <a:lnTo>
                  <a:pt x="705818" y="14592"/>
                </a:lnTo>
                <a:lnTo>
                  <a:pt x="661419" y="6571"/>
                </a:lnTo>
                <a:lnTo>
                  <a:pt x="615835" y="1664"/>
                </a:lnTo>
                <a:lnTo>
                  <a:pt x="569214"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8" y="205575"/>
                </a:lnTo>
                <a:lnTo>
                  <a:pt x="85200" y="237627"/>
                </a:lnTo>
                <a:lnTo>
                  <a:pt x="63470" y="271372"/>
                </a:lnTo>
                <a:lnTo>
                  <a:pt x="44684" y="306681"/>
                </a:lnTo>
                <a:lnTo>
                  <a:pt x="28986" y="343424"/>
                </a:lnTo>
                <a:lnTo>
                  <a:pt x="16523" y="381472"/>
                </a:lnTo>
                <a:lnTo>
                  <a:pt x="7440" y="420697"/>
                </a:lnTo>
                <a:lnTo>
                  <a:pt x="1884" y="460968"/>
                </a:lnTo>
                <a:lnTo>
                  <a:pt x="0" y="502158"/>
                </a:lnTo>
                <a:lnTo>
                  <a:pt x="1884" y="543347"/>
                </a:lnTo>
                <a:lnTo>
                  <a:pt x="7440" y="583618"/>
                </a:lnTo>
                <a:lnTo>
                  <a:pt x="16523" y="622843"/>
                </a:lnTo>
                <a:lnTo>
                  <a:pt x="28986" y="660891"/>
                </a:lnTo>
                <a:lnTo>
                  <a:pt x="44684" y="697634"/>
                </a:lnTo>
                <a:lnTo>
                  <a:pt x="63470" y="732943"/>
                </a:lnTo>
                <a:lnTo>
                  <a:pt x="85200" y="766688"/>
                </a:lnTo>
                <a:lnTo>
                  <a:pt x="109728" y="798740"/>
                </a:lnTo>
                <a:lnTo>
                  <a:pt x="136907" y="828970"/>
                </a:lnTo>
                <a:lnTo>
                  <a:pt x="166592" y="857250"/>
                </a:lnTo>
                <a:lnTo>
                  <a:pt x="198637" y="883448"/>
                </a:lnTo>
                <a:lnTo>
                  <a:pt x="232897" y="907438"/>
                </a:lnTo>
                <a:lnTo>
                  <a:pt x="269226" y="929089"/>
                </a:lnTo>
                <a:lnTo>
                  <a:pt x="307478" y="948272"/>
                </a:lnTo>
                <a:lnTo>
                  <a:pt x="347507" y="964858"/>
                </a:lnTo>
                <a:lnTo>
                  <a:pt x="389168" y="978718"/>
                </a:lnTo>
                <a:lnTo>
                  <a:pt x="432315" y="989723"/>
                </a:lnTo>
                <a:lnTo>
                  <a:pt x="476802" y="997744"/>
                </a:lnTo>
                <a:lnTo>
                  <a:pt x="522483" y="1002651"/>
                </a:lnTo>
                <a:lnTo>
                  <a:pt x="569214" y="1004316"/>
                </a:lnTo>
                <a:lnTo>
                  <a:pt x="615835" y="1002651"/>
                </a:lnTo>
                <a:lnTo>
                  <a:pt x="661419" y="997744"/>
                </a:lnTo>
                <a:lnTo>
                  <a:pt x="705818" y="989723"/>
                </a:lnTo>
                <a:lnTo>
                  <a:pt x="748887" y="978718"/>
                </a:lnTo>
                <a:lnTo>
                  <a:pt x="790479" y="964858"/>
                </a:lnTo>
                <a:lnTo>
                  <a:pt x="830448" y="948272"/>
                </a:lnTo>
                <a:lnTo>
                  <a:pt x="868648" y="929089"/>
                </a:lnTo>
                <a:lnTo>
                  <a:pt x="904932" y="907438"/>
                </a:lnTo>
                <a:lnTo>
                  <a:pt x="939155" y="883448"/>
                </a:lnTo>
                <a:lnTo>
                  <a:pt x="971169" y="857250"/>
                </a:lnTo>
                <a:lnTo>
                  <a:pt x="1000828" y="828970"/>
                </a:lnTo>
                <a:lnTo>
                  <a:pt x="1027986" y="798740"/>
                </a:lnTo>
                <a:lnTo>
                  <a:pt x="1052498" y="766688"/>
                </a:lnTo>
                <a:lnTo>
                  <a:pt x="1074215" y="732943"/>
                </a:lnTo>
                <a:lnTo>
                  <a:pt x="1092993" y="697634"/>
                </a:lnTo>
                <a:lnTo>
                  <a:pt x="1108685" y="660891"/>
                </a:lnTo>
                <a:lnTo>
                  <a:pt x="1121145" y="622843"/>
                </a:lnTo>
                <a:lnTo>
                  <a:pt x="1130225" y="583618"/>
                </a:lnTo>
                <a:lnTo>
                  <a:pt x="1135781" y="543347"/>
                </a:lnTo>
                <a:lnTo>
                  <a:pt x="1137666" y="502158"/>
                </a:lnTo>
                <a:close/>
              </a:path>
            </a:pathLst>
          </a:custGeom>
          <a:solidFill>
            <a:srgbClr val="B90000"/>
          </a:solidFill>
        </p:spPr>
        <p:txBody>
          <a:bodyPr wrap="square" lIns="0" tIns="0" rIns="0" bIns="0" rtlCol="0"/>
          <a:lstStyle/>
          <a:p>
            <a:endParaRPr/>
          </a:p>
        </p:txBody>
      </p:sp>
      <p:sp>
        <p:nvSpPr>
          <p:cNvPr id="21" name="object 21"/>
          <p:cNvSpPr/>
          <p:nvPr/>
        </p:nvSpPr>
        <p:spPr>
          <a:xfrm>
            <a:off x="8788793" y="5017770"/>
            <a:ext cx="951230" cy="840105"/>
          </a:xfrm>
          <a:custGeom>
            <a:avLst/>
            <a:gdLst/>
            <a:ahLst/>
            <a:cxnLst/>
            <a:rect l="l" t="t" r="r" b="b"/>
            <a:pathLst>
              <a:path w="951229" h="840104">
                <a:moveTo>
                  <a:pt x="950976" y="419862"/>
                </a:moveTo>
                <a:lnTo>
                  <a:pt x="944739" y="351815"/>
                </a:lnTo>
                <a:lnTo>
                  <a:pt x="926689" y="287243"/>
                </a:lnTo>
                <a:lnTo>
                  <a:pt x="897812" y="227015"/>
                </a:lnTo>
                <a:lnTo>
                  <a:pt x="859097" y="171998"/>
                </a:lnTo>
                <a:lnTo>
                  <a:pt x="811530" y="123063"/>
                </a:lnTo>
                <a:lnTo>
                  <a:pt x="756099" y="81076"/>
                </a:lnTo>
                <a:lnTo>
                  <a:pt x="693791" y="46908"/>
                </a:lnTo>
                <a:lnTo>
                  <a:pt x="625595" y="21427"/>
                </a:lnTo>
                <a:lnTo>
                  <a:pt x="552498" y="5501"/>
                </a:lnTo>
                <a:lnTo>
                  <a:pt x="514420"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660066"/>
          </a:solidFill>
        </p:spPr>
        <p:txBody>
          <a:bodyPr wrap="square" lIns="0" tIns="0" rIns="0" bIns="0" rtlCol="0"/>
          <a:lstStyle/>
          <a:p>
            <a:endParaRPr/>
          </a:p>
        </p:txBody>
      </p:sp>
      <p:sp>
        <p:nvSpPr>
          <p:cNvPr id="22" name="object 22"/>
          <p:cNvSpPr/>
          <p:nvPr/>
        </p:nvSpPr>
        <p:spPr>
          <a:xfrm>
            <a:off x="8788793" y="5017770"/>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458"/>
                </a:lnTo>
                <a:lnTo>
                  <a:pt x="937129" y="319040"/>
                </a:lnTo>
                <a:lnTo>
                  <a:pt x="913542" y="256532"/>
                </a:lnTo>
                <a:lnTo>
                  <a:pt x="879623" y="198801"/>
                </a:lnTo>
                <a:lnTo>
                  <a:pt x="836358" y="146716"/>
                </a:lnTo>
                <a:lnTo>
                  <a:pt x="784735" y="101146"/>
                </a:lnTo>
                <a:lnTo>
                  <a:pt x="725743" y="62961"/>
                </a:lnTo>
                <a:lnTo>
                  <a:pt x="660368" y="33027"/>
                </a:lnTo>
                <a:lnTo>
                  <a:pt x="589598" y="12215"/>
                </a:lnTo>
                <a:lnTo>
                  <a:pt x="514420" y="1393"/>
                </a:lnTo>
                <a:lnTo>
                  <a:pt x="475488" y="0"/>
                </a:lnTo>
                <a:close/>
              </a:path>
            </a:pathLst>
          </a:custGeom>
          <a:ln w="28575">
            <a:solidFill>
              <a:srgbClr val="FFFFFF"/>
            </a:solidFill>
          </a:ln>
        </p:spPr>
        <p:txBody>
          <a:bodyPr wrap="square" lIns="0" tIns="0" rIns="0" bIns="0" rtlCol="0"/>
          <a:lstStyle/>
          <a:p>
            <a:endParaRPr/>
          </a:p>
        </p:txBody>
      </p:sp>
      <p:sp>
        <p:nvSpPr>
          <p:cNvPr id="23" name="object 23"/>
          <p:cNvSpPr txBox="1"/>
          <p:nvPr/>
        </p:nvSpPr>
        <p:spPr>
          <a:xfrm>
            <a:off x="8995543" y="5174172"/>
            <a:ext cx="534670" cy="58420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华文中宋"/>
                <a:cs typeface="华文中宋"/>
              </a:rPr>
              <a:t>信息 世界</a:t>
            </a:r>
            <a:endParaRPr sz="2000">
              <a:latin typeface="华文中宋"/>
              <a:cs typeface="华文中宋"/>
            </a:endParaRPr>
          </a:p>
        </p:txBody>
      </p:sp>
      <p:sp>
        <p:nvSpPr>
          <p:cNvPr id="24" name="object 24"/>
          <p:cNvSpPr/>
          <p:nvPr/>
        </p:nvSpPr>
        <p:spPr>
          <a:xfrm>
            <a:off x="8695067" y="3844290"/>
            <a:ext cx="1137920" cy="1005205"/>
          </a:xfrm>
          <a:custGeom>
            <a:avLst/>
            <a:gdLst/>
            <a:ahLst/>
            <a:cxnLst/>
            <a:rect l="l" t="t" r="r" b="b"/>
            <a:pathLst>
              <a:path w="1137920" h="1005204">
                <a:moveTo>
                  <a:pt x="1137666" y="502920"/>
                </a:moveTo>
                <a:lnTo>
                  <a:pt x="1135781" y="461725"/>
                </a:lnTo>
                <a:lnTo>
                  <a:pt x="1130225" y="421437"/>
                </a:lnTo>
                <a:lnTo>
                  <a:pt x="1121145" y="382188"/>
                </a:lnTo>
                <a:lnTo>
                  <a:pt x="1108685" y="344107"/>
                </a:lnTo>
                <a:lnTo>
                  <a:pt x="1092993" y="307324"/>
                </a:lnTo>
                <a:lnTo>
                  <a:pt x="1074215" y="271969"/>
                </a:lnTo>
                <a:lnTo>
                  <a:pt x="1052498" y="238174"/>
                </a:lnTo>
                <a:lnTo>
                  <a:pt x="1027986" y="206069"/>
                </a:lnTo>
                <a:lnTo>
                  <a:pt x="1000828" y="175783"/>
                </a:lnTo>
                <a:lnTo>
                  <a:pt x="971169" y="147446"/>
                </a:lnTo>
                <a:lnTo>
                  <a:pt x="939155" y="121191"/>
                </a:lnTo>
                <a:lnTo>
                  <a:pt x="904932" y="97145"/>
                </a:lnTo>
                <a:lnTo>
                  <a:pt x="868648" y="75441"/>
                </a:lnTo>
                <a:lnTo>
                  <a:pt x="830448" y="56208"/>
                </a:lnTo>
                <a:lnTo>
                  <a:pt x="790479" y="39576"/>
                </a:lnTo>
                <a:lnTo>
                  <a:pt x="748887" y="25676"/>
                </a:lnTo>
                <a:lnTo>
                  <a:pt x="705818" y="14638"/>
                </a:lnTo>
                <a:lnTo>
                  <a:pt x="661419" y="6592"/>
                </a:lnTo>
                <a:lnTo>
                  <a:pt x="615835" y="1669"/>
                </a:lnTo>
                <a:lnTo>
                  <a:pt x="569214" y="0"/>
                </a:lnTo>
                <a:lnTo>
                  <a:pt x="522483" y="1669"/>
                </a:lnTo>
                <a:lnTo>
                  <a:pt x="476802" y="6592"/>
                </a:lnTo>
                <a:lnTo>
                  <a:pt x="432315" y="14638"/>
                </a:lnTo>
                <a:lnTo>
                  <a:pt x="389168" y="25676"/>
                </a:lnTo>
                <a:lnTo>
                  <a:pt x="347507" y="39576"/>
                </a:lnTo>
                <a:lnTo>
                  <a:pt x="307478" y="56208"/>
                </a:lnTo>
                <a:lnTo>
                  <a:pt x="269226" y="75441"/>
                </a:lnTo>
                <a:lnTo>
                  <a:pt x="232897" y="97145"/>
                </a:lnTo>
                <a:lnTo>
                  <a:pt x="198637" y="121191"/>
                </a:lnTo>
                <a:lnTo>
                  <a:pt x="166592" y="147447"/>
                </a:lnTo>
                <a:lnTo>
                  <a:pt x="136907" y="175783"/>
                </a:lnTo>
                <a:lnTo>
                  <a:pt x="109728" y="206069"/>
                </a:lnTo>
                <a:lnTo>
                  <a:pt x="85200" y="238174"/>
                </a:lnTo>
                <a:lnTo>
                  <a:pt x="63470" y="271969"/>
                </a:lnTo>
                <a:lnTo>
                  <a:pt x="44684" y="307324"/>
                </a:lnTo>
                <a:lnTo>
                  <a:pt x="28986" y="344107"/>
                </a:lnTo>
                <a:lnTo>
                  <a:pt x="16523" y="382188"/>
                </a:lnTo>
                <a:lnTo>
                  <a:pt x="7440" y="421437"/>
                </a:lnTo>
                <a:lnTo>
                  <a:pt x="1884" y="461725"/>
                </a:lnTo>
                <a:lnTo>
                  <a:pt x="0" y="502920"/>
                </a:lnTo>
                <a:lnTo>
                  <a:pt x="1884" y="544109"/>
                </a:lnTo>
                <a:lnTo>
                  <a:pt x="7440" y="584380"/>
                </a:lnTo>
                <a:lnTo>
                  <a:pt x="16523" y="623605"/>
                </a:lnTo>
                <a:lnTo>
                  <a:pt x="28986" y="661653"/>
                </a:lnTo>
                <a:lnTo>
                  <a:pt x="44684" y="698396"/>
                </a:lnTo>
                <a:lnTo>
                  <a:pt x="63470" y="733705"/>
                </a:lnTo>
                <a:lnTo>
                  <a:pt x="85200" y="767450"/>
                </a:lnTo>
                <a:lnTo>
                  <a:pt x="109728" y="799502"/>
                </a:lnTo>
                <a:lnTo>
                  <a:pt x="136907" y="829732"/>
                </a:lnTo>
                <a:lnTo>
                  <a:pt x="166592" y="858012"/>
                </a:lnTo>
                <a:lnTo>
                  <a:pt x="198637" y="884210"/>
                </a:lnTo>
                <a:lnTo>
                  <a:pt x="232897" y="908200"/>
                </a:lnTo>
                <a:lnTo>
                  <a:pt x="269226" y="929851"/>
                </a:lnTo>
                <a:lnTo>
                  <a:pt x="307478" y="949034"/>
                </a:lnTo>
                <a:lnTo>
                  <a:pt x="347507" y="965620"/>
                </a:lnTo>
                <a:lnTo>
                  <a:pt x="389168" y="979480"/>
                </a:lnTo>
                <a:lnTo>
                  <a:pt x="432315" y="990485"/>
                </a:lnTo>
                <a:lnTo>
                  <a:pt x="476802" y="998506"/>
                </a:lnTo>
                <a:lnTo>
                  <a:pt x="522483" y="1003413"/>
                </a:lnTo>
                <a:lnTo>
                  <a:pt x="569214" y="1005078"/>
                </a:lnTo>
                <a:lnTo>
                  <a:pt x="615835" y="1003413"/>
                </a:lnTo>
                <a:lnTo>
                  <a:pt x="661419" y="998506"/>
                </a:lnTo>
                <a:lnTo>
                  <a:pt x="705818" y="990485"/>
                </a:lnTo>
                <a:lnTo>
                  <a:pt x="748887" y="979480"/>
                </a:lnTo>
                <a:lnTo>
                  <a:pt x="790479" y="965620"/>
                </a:lnTo>
                <a:lnTo>
                  <a:pt x="830448" y="949034"/>
                </a:lnTo>
                <a:lnTo>
                  <a:pt x="868648" y="929851"/>
                </a:lnTo>
                <a:lnTo>
                  <a:pt x="904932" y="908200"/>
                </a:lnTo>
                <a:lnTo>
                  <a:pt x="939155" y="884210"/>
                </a:lnTo>
                <a:lnTo>
                  <a:pt x="971169" y="858012"/>
                </a:lnTo>
                <a:lnTo>
                  <a:pt x="1000828" y="829732"/>
                </a:lnTo>
                <a:lnTo>
                  <a:pt x="1027986" y="799502"/>
                </a:lnTo>
                <a:lnTo>
                  <a:pt x="1052498" y="767450"/>
                </a:lnTo>
                <a:lnTo>
                  <a:pt x="1074215" y="733705"/>
                </a:lnTo>
                <a:lnTo>
                  <a:pt x="1092993" y="698396"/>
                </a:lnTo>
                <a:lnTo>
                  <a:pt x="1108685" y="661653"/>
                </a:lnTo>
                <a:lnTo>
                  <a:pt x="1121145" y="623605"/>
                </a:lnTo>
                <a:lnTo>
                  <a:pt x="1130225" y="584380"/>
                </a:lnTo>
                <a:lnTo>
                  <a:pt x="1135781" y="544109"/>
                </a:lnTo>
                <a:lnTo>
                  <a:pt x="1137666" y="502920"/>
                </a:lnTo>
                <a:close/>
              </a:path>
            </a:pathLst>
          </a:custGeom>
          <a:solidFill>
            <a:srgbClr val="B90000"/>
          </a:solidFill>
        </p:spPr>
        <p:txBody>
          <a:bodyPr wrap="square" lIns="0" tIns="0" rIns="0" bIns="0" rtlCol="0"/>
          <a:lstStyle/>
          <a:p>
            <a:endParaRPr/>
          </a:p>
        </p:txBody>
      </p:sp>
      <p:sp>
        <p:nvSpPr>
          <p:cNvPr id="25" name="object 25"/>
          <p:cNvSpPr/>
          <p:nvPr/>
        </p:nvSpPr>
        <p:spPr>
          <a:xfrm>
            <a:off x="8788793" y="3927347"/>
            <a:ext cx="951230" cy="840105"/>
          </a:xfrm>
          <a:custGeom>
            <a:avLst/>
            <a:gdLst/>
            <a:ahLst/>
            <a:cxnLst/>
            <a:rect l="l" t="t" r="r" b="b"/>
            <a:pathLst>
              <a:path w="951229" h="840104">
                <a:moveTo>
                  <a:pt x="950976" y="419862"/>
                </a:moveTo>
                <a:lnTo>
                  <a:pt x="944739" y="351630"/>
                </a:lnTo>
                <a:lnTo>
                  <a:pt x="926689" y="286950"/>
                </a:lnTo>
                <a:lnTo>
                  <a:pt x="897812" y="226678"/>
                </a:lnTo>
                <a:lnTo>
                  <a:pt x="859097" y="171669"/>
                </a:lnTo>
                <a:lnTo>
                  <a:pt x="811530" y="122777"/>
                </a:lnTo>
                <a:lnTo>
                  <a:pt x="756099" y="80857"/>
                </a:lnTo>
                <a:lnTo>
                  <a:pt x="693791" y="46764"/>
                </a:lnTo>
                <a:lnTo>
                  <a:pt x="625595" y="21354"/>
                </a:lnTo>
                <a:lnTo>
                  <a:pt x="552498" y="5481"/>
                </a:lnTo>
                <a:lnTo>
                  <a:pt x="514420" y="1388"/>
                </a:lnTo>
                <a:lnTo>
                  <a:pt x="475488" y="0"/>
                </a:ln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660066"/>
          </a:solidFill>
        </p:spPr>
        <p:txBody>
          <a:bodyPr wrap="square" lIns="0" tIns="0" rIns="0" bIns="0" rtlCol="0"/>
          <a:lstStyle/>
          <a:p>
            <a:endParaRPr/>
          </a:p>
        </p:txBody>
      </p:sp>
      <p:sp>
        <p:nvSpPr>
          <p:cNvPr id="26" name="object 26"/>
          <p:cNvSpPr/>
          <p:nvPr/>
        </p:nvSpPr>
        <p:spPr>
          <a:xfrm>
            <a:off x="8788793" y="3927347"/>
            <a:ext cx="951230" cy="840105"/>
          </a:xfrm>
          <a:custGeom>
            <a:avLst/>
            <a:gdLst/>
            <a:ahLst/>
            <a:cxnLst/>
            <a:rect l="l" t="t" r="r" b="b"/>
            <a:pathLst>
              <a:path w="951229" h="840104">
                <a:moveTo>
                  <a:pt x="475488" y="0"/>
                </a:move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355"/>
                </a:lnTo>
                <a:lnTo>
                  <a:pt x="937129" y="318793"/>
                </a:lnTo>
                <a:lnTo>
                  <a:pt x="913542" y="256210"/>
                </a:lnTo>
                <a:lnTo>
                  <a:pt x="879623" y="198462"/>
                </a:lnTo>
                <a:lnTo>
                  <a:pt x="836358" y="146405"/>
                </a:lnTo>
                <a:lnTo>
                  <a:pt x="784735" y="100892"/>
                </a:lnTo>
                <a:lnTo>
                  <a:pt x="725743" y="62779"/>
                </a:lnTo>
                <a:lnTo>
                  <a:pt x="660368" y="32920"/>
                </a:lnTo>
                <a:lnTo>
                  <a:pt x="589598" y="12172"/>
                </a:lnTo>
                <a:lnTo>
                  <a:pt x="514420" y="1388"/>
                </a:lnTo>
                <a:lnTo>
                  <a:pt x="475488" y="0"/>
                </a:lnTo>
                <a:close/>
              </a:path>
            </a:pathLst>
          </a:custGeom>
          <a:ln w="28575">
            <a:solidFill>
              <a:srgbClr val="FFFFFF"/>
            </a:solidFill>
          </a:ln>
        </p:spPr>
        <p:txBody>
          <a:bodyPr wrap="square" lIns="0" tIns="0" rIns="0" bIns="0" rtlCol="0"/>
          <a:lstStyle/>
          <a:p>
            <a:endParaRPr/>
          </a:p>
        </p:txBody>
      </p:sp>
      <p:sp>
        <p:nvSpPr>
          <p:cNvPr id="27" name="object 27"/>
          <p:cNvSpPr txBox="1"/>
          <p:nvPr/>
        </p:nvSpPr>
        <p:spPr>
          <a:xfrm>
            <a:off x="8869051" y="4083751"/>
            <a:ext cx="788035" cy="584200"/>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华文中宋"/>
                <a:cs typeface="华文中宋"/>
              </a:rPr>
              <a:t>计算机 </a:t>
            </a:r>
            <a:r>
              <a:rPr sz="2000" b="1" dirty="0">
                <a:solidFill>
                  <a:srgbClr val="FFFFFF"/>
                </a:solidFill>
                <a:latin typeface="华文中宋"/>
                <a:cs typeface="华文中宋"/>
              </a:rPr>
              <a:t>世界</a:t>
            </a:r>
            <a:endParaRPr sz="2000">
              <a:latin typeface="华文中宋"/>
              <a:cs typeface="华文中宋"/>
            </a:endParaRPr>
          </a:p>
        </p:txBody>
      </p:sp>
      <p:sp>
        <p:nvSpPr>
          <p:cNvPr id="28" name="object 28"/>
          <p:cNvSpPr/>
          <p:nvPr/>
        </p:nvSpPr>
        <p:spPr>
          <a:xfrm>
            <a:off x="5855610" y="2513684"/>
            <a:ext cx="2122170" cy="312420"/>
          </a:xfrm>
          <a:custGeom>
            <a:avLst/>
            <a:gdLst/>
            <a:ahLst/>
            <a:cxnLst/>
            <a:rect l="l" t="t" r="r" b="b"/>
            <a:pathLst>
              <a:path w="2122170" h="312419">
                <a:moveTo>
                  <a:pt x="2121640" y="311811"/>
                </a:moveTo>
                <a:lnTo>
                  <a:pt x="2115892" y="270788"/>
                </a:lnTo>
                <a:lnTo>
                  <a:pt x="2099624" y="233558"/>
                </a:lnTo>
                <a:lnTo>
                  <a:pt x="2074298" y="201491"/>
                </a:lnTo>
                <a:lnTo>
                  <a:pt x="2041379" y="175960"/>
                </a:lnTo>
                <a:lnTo>
                  <a:pt x="2002331" y="158336"/>
                </a:lnTo>
                <a:lnTo>
                  <a:pt x="1958615" y="149993"/>
                </a:lnTo>
                <a:lnTo>
                  <a:pt x="1236958" y="149505"/>
                </a:lnTo>
                <a:lnTo>
                  <a:pt x="1221604" y="148902"/>
                </a:lnTo>
                <a:lnTo>
                  <a:pt x="1177938" y="140263"/>
                </a:lnTo>
                <a:lnTo>
                  <a:pt x="1139014" y="122423"/>
                </a:lnTo>
                <a:lnTo>
                  <a:pt x="1106304" y="96724"/>
                </a:lnTo>
                <a:lnTo>
                  <a:pt x="1081281" y="64511"/>
                </a:lnTo>
                <a:lnTo>
                  <a:pt x="1065418" y="27129"/>
                </a:lnTo>
                <a:lnTo>
                  <a:pt x="1060659" y="0"/>
                </a:lnTo>
                <a:lnTo>
                  <a:pt x="1059881" y="12616"/>
                </a:lnTo>
                <a:lnTo>
                  <a:pt x="1043785" y="60896"/>
                </a:lnTo>
                <a:lnTo>
                  <a:pt x="1019751" y="92946"/>
                </a:lnTo>
                <a:lnTo>
                  <a:pt x="987252" y="119430"/>
                </a:lnTo>
                <a:lnTo>
                  <a:pt x="947896" y="138546"/>
                </a:lnTo>
                <a:lnTo>
                  <a:pt x="903294" y="148494"/>
                </a:lnTo>
                <a:lnTo>
                  <a:pt x="176254" y="149505"/>
                </a:lnTo>
                <a:lnTo>
                  <a:pt x="160933" y="150111"/>
                </a:lnTo>
                <a:lnTo>
                  <a:pt x="117353" y="158796"/>
                </a:lnTo>
                <a:lnTo>
                  <a:pt x="78491" y="176713"/>
                </a:lnTo>
                <a:lnTo>
                  <a:pt x="45808" y="202492"/>
                </a:lnTo>
                <a:lnTo>
                  <a:pt x="20770" y="234759"/>
                </a:lnTo>
                <a:lnTo>
                  <a:pt x="4838" y="272142"/>
                </a:lnTo>
                <a:lnTo>
                  <a:pt x="1804" y="285503"/>
                </a:lnTo>
                <a:lnTo>
                  <a:pt x="0" y="299230"/>
                </a:lnTo>
              </a:path>
            </a:pathLst>
          </a:custGeom>
          <a:ln w="12700">
            <a:solidFill>
              <a:srgbClr val="000000"/>
            </a:solidFill>
          </a:ln>
        </p:spPr>
        <p:txBody>
          <a:bodyPr wrap="square" lIns="0" tIns="0" rIns="0" bIns="0" rtlCol="0"/>
          <a:lstStyle/>
          <a:p>
            <a:endParaRPr/>
          </a:p>
        </p:txBody>
      </p:sp>
      <p:sp>
        <p:nvSpPr>
          <p:cNvPr id="29" name="object 29"/>
          <p:cNvSpPr/>
          <p:nvPr/>
        </p:nvSpPr>
        <p:spPr>
          <a:xfrm>
            <a:off x="5342267" y="2749295"/>
            <a:ext cx="3263633" cy="1895093"/>
          </a:xfrm>
          <a:prstGeom prst="rect">
            <a:avLst/>
          </a:prstGeom>
          <a:blipFill>
            <a:blip r:embed="rId3" cstate="print"/>
            <a:stretch>
              <a:fillRect/>
            </a:stretch>
          </a:blipFill>
        </p:spPr>
        <p:txBody>
          <a:bodyPr wrap="square" lIns="0" tIns="0" rIns="0" bIns="0" rtlCol="0"/>
          <a:lstStyle/>
          <a:p>
            <a:endParaRPr/>
          </a:p>
        </p:txBody>
      </p:sp>
      <p:sp>
        <p:nvSpPr>
          <p:cNvPr id="30" name="object 30"/>
          <p:cNvSpPr txBox="1"/>
          <p:nvPr/>
        </p:nvSpPr>
        <p:spPr>
          <a:xfrm>
            <a:off x="5516251" y="2988757"/>
            <a:ext cx="1821180" cy="591820"/>
          </a:xfrm>
          <a:prstGeom prst="rect">
            <a:avLst/>
          </a:prstGeom>
        </p:spPr>
        <p:txBody>
          <a:bodyPr vert="horz" wrap="square" lIns="0" tIns="0" rIns="0" bIns="0" rtlCol="0">
            <a:spAutoFit/>
          </a:bodyPr>
          <a:lstStyle/>
          <a:p>
            <a:pPr marL="139065" marR="5080" indent="-127000">
              <a:lnSpc>
                <a:spcPct val="100000"/>
              </a:lnSpc>
              <a:tabLst>
                <a:tab pos="1045844" algn="l"/>
                <a:tab pos="1172210" algn="l"/>
              </a:tabLst>
            </a:pPr>
            <a:r>
              <a:rPr sz="2000" b="1" spc="-5" dirty="0">
                <a:solidFill>
                  <a:srgbClr val="FFFFFF"/>
                </a:solidFill>
                <a:latin typeface="华文中宋"/>
                <a:cs typeface="华文中宋"/>
              </a:rPr>
              <a:t>可标定	</a:t>
            </a:r>
            <a:r>
              <a:rPr sz="3000" b="1" spc="-7" baseline="1388" dirty="0">
                <a:solidFill>
                  <a:srgbClr val="FFFFFF"/>
                </a:solidFill>
                <a:latin typeface="华文中宋"/>
                <a:cs typeface="华文中宋"/>
              </a:rPr>
              <a:t>非标定 </a:t>
            </a:r>
            <a:r>
              <a:rPr sz="2000" b="1" dirty="0">
                <a:solidFill>
                  <a:srgbClr val="FFFFFF"/>
                </a:solidFill>
                <a:latin typeface="华文中宋"/>
                <a:cs typeface="华文中宋"/>
              </a:rPr>
              <a:t>联</a:t>
            </a:r>
            <a:r>
              <a:rPr sz="2000" b="1" spc="-5" dirty="0">
                <a:solidFill>
                  <a:srgbClr val="FFFFFF"/>
                </a:solidFill>
                <a:latin typeface="华文中宋"/>
                <a:cs typeface="华文中宋"/>
              </a:rPr>
              <a:t>系</a:t>
            </a:r>
            <a:r>
              <a:rPr sz="2000" b="1" dirty="0">
                <a:solidFill>
                  <a:srgbClr val="FFFFFF"/>
                </a:solidFill>
                <a:latin typeface="华文中宋"/>
                <a:cs typeface="华文中宋"/>
              </a:rPr>
              <a:t>		</a:t>
            </a:r>
            <a:r>
              <a:rPr sz="3000" b="1" baseline="1388" dirty="0">
                <a:solidFill>
                  <a:srgbClr val="FFFFFF"/>
                </a:solidFill>
                <a:latin typeface="华文中宋"/>
                <a:cs typeface="华文中宋"/>
              </a:rPr>
              <a:t>联系</a:t>
            </a:r>
            <a:endParaRPr sz="3000" baseline="1388">
              <a:latin typeface="华文中宋"/>
              <a:cs typeface="华文中宋"/>
            </a:endParaRPr>
          </a:p>
        </p:txBody>
      </p:sp>
      <p:sp>
        <p:nvSpPr>
          <p:cNvPr id="31" name="object 31"/>
          <p:cNvSpPr txBox="1"/>
          <p:nvPr/>
        </p:nvSpPr>
        <p:spPr>
          <a:xfrm>
            <a:off x="7068445" y="3878772"/>
            <a:ext cx="788035" cy="584200"/>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华文中宋"/>
                <a:cs typeface="华文中宋"/>
              </a:rPr>
              <a:t>非确定 </a:t>
            </a:r>
            <a:r>
              <a:rPr sz="2000" b="1" dirty="0">
                <a:solidFill>
                  <a:srgbClr val="FFFFFF"/>
                </a:solidFill>
                <a:latin typeface="华文中宋"/>
                <a:cs typeface="华文中宋"/>
              </a:rPr>
              <a:t>联系</a:t>
            </a:r>
            <a:endParaRPr sz="2000">
              <a:latin typeface="华文中宋"/>
              <a:cs typeface="华文中宋"/>
            </a:endParaRPr>
          </a:p>
        </p:txBody>
      </p:sp>
      <p:sp>
        <p:nvSpPr>
          <p:cNvPr id="32" name="object 32"/>
          <p:cNvSpPr txBox="1"/>
          <p:nvPr/>
        </p:nvSpPr>
        <p:spPr>
          <a:xfrm>
            <a:off x="7767961" y="3016951"/>
            <a:ext cx="534670" cy="58420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华文中宋"/>
                <a:cs typeface="华文中宋"/>
              </a:rPr>
              <a:t>分类 联系</a:t>
            </a:r>
            <a:endParaRPr sz="2000">
              <a:latin typeface="华文中宋"/>
              <a:cs typeface="华文中宋"/>
            </a:endParaRPr>
          </a:p>
        </p:txBody>
      </p:sp>
      <p:sp>
        <p:nvSpPr>
          <p:cNvPr id="33" name="object 33"/>
          <p:cNvSpPr/>
          <p:nvPr/>
        </p:nvSpPr>
        <p:spPr>
          <a:xfrm>
            <a:off x="6902831" y="5237226"/>
            <a:ext cx="1763395" cy="353695"/>
          </a:xfrm>
          <a:custGeom>
            <a:avLst/>
            <a:gdLst/>
            <a:ahLst/>
            <a:cxnLst/>
            <a:rect l="l" t="t" r="r" b="b"/>
            <a:pathLst>
              <a:path w="1763395" h="353695">
                <a:moveTo>
                  <a:pt x="1493520" y="260604"/>
                </a:moveTo>
                <a:lnTo>
                  <a:pt x="1493520" y="92202"/>
                </a:lnTo>
                <a:lnTo>
                  <a:pt x="0" y="92202"/>
                </a:lnTo>
                <a:lnTo>
                  <a:pt x="0" y="260604"/>
                </a:lnTo>
                <a:lnTo>
                  <a:pt x="1493520" y="260604"/>
                </a:lnTo>
                <a:close/>
              </a:path>
              <a:path w="1763395" h="353695">
                <a:moveTo>
                  <a:pt x="1763268" y="176783"/>
                </a:moveTo>
                <a:lnTo>
                  <a:pt x="1493520" y="0"/>
                </a:lnTo>
                <a:lnTo>
                  <a:pt x="1493520" y="353568"/>
                </a:lnTo>
                <a:lnTo>
                  <a:pt x="1763268" y="176783"/>
                </a:lnTo>
                <a:close/>
              </a:path>
            </a:pathLst>
          </a:custGeom>
          <a:solidFill>
            <a:srgbClr val="000000"/>
          </a:solidFill>
        </p:spPr>
        <p:txBody>
          <a:bodyPr wrap="square" lIns="0" tIns="0" rIns="0" bIns="0" rtlCol="0"/>
          <a:lstStyle/>
          <a:p>
            <a:endParaRPr/>
          </a:p>
        </p:txBody>
      </p:sp>
      <p:sp>
        <p:nvSpPr>
          <p:cNvPr id="34" name="object 34"/>
          <p:cNvSpPr/>
          <p:nvPr/>
        </p:nvSpPr>
        <p:spPr>
          <a:xfrm>
            <a:off x="6902831" y="5237226"/>
            <a:ext cx="1763395" cy="353695"/>
          </a:xfrm>
          <a:custGeom>
            <a:avLst/>
            <a:gdLst/>
            <a:ahLst/>
            <a:cxnLst/>
            <a:rect l="l" t="t" r="r" b="b"/>
            <a:pathLst>
              <a:path w="1763395" h="353695">
                <a:moveTo>
                  <a:pt x="1493520" y="0"/>
                </a:moveTo>
                <a:lnTo>
                  <a:pt x="1493520" y="92202"/>
                </a:lnTo>
                <a:lnTo>
                  <a:pt x="0" y="92202"/>
                </a:lnTo>
                <a:lnTo>
                  <a:pt x="0" y="260604"/>
                </a:lnTo>
                <a:lnTo>
                  <a:pt x="1493520" y="260604"/>
                </a:lnTo>
                <a:lnTo>
                  <a:pt x="1493520" y="353568"/>
                </a:lnTo>
                <a:lnTo>
                  <a:pt x="1763268" y="176783"/>
                </a:lnTo>
                <a:lnTo>
                  <a:pt x="1493520" y="0"/>
                </a:lnTo>
                <a:close/>
              </a:path>
            </a:pathLst>
          </a:custGeom>
          <a:ln w="12699">
            <a:solidFill>
              <a:srgbClr val="000000"/>
            </a:solidFill>
          </a:ln>
        </p:spPr>
        <p:txBody>
          <a:bodyPr wrap="square" lIns="0" tIns="0" rIns="0" bIns="0" rtlCol="0"/>
          <a:lstStyle/>
          <a:p>
            <a:endParaRPr/>
          </a:p>
        </p:txBody>
      </p:sp>
      <p:sp>
        <p:nvSpPr>
          <p:cNvPr id="35" name="object 35"/>
          <p:cNvSpPr/>
          <p:nvPr/>
        </p:nvSpPr>
        <p:spPr>
          <a:xfrm>
            <a:off x="1446161" y="4479797"/>
            <a:ext cx="5692889" cy="2555747"/>
          </a:xfrm>
          <a:prstGeom prst="rect">
            <a:avLst/>
          </a:prstGeom>
          <a:blipFill>
            <a:blip r:embed="rId4" cstate="print"/>
            <a:stretch>
              <a:fillRect/>
            </a:stretch>
          </a:blipFill>
        </p:spPr>
        <p:txBody>
          <a:bodyPr wrap="square" lIns="0" tIns="0" rIns="0" bIns="0" rtlCol="0"/>
          <a:lstStyle/>
          <a:p>
            <a:endParaRPr/>
          </a:p>
        </p:txBody>
      </p:sp>
      <p:sp>
        <p:nvSpPr>
          <p:cNvPr id="36" name="object 36"/>
          <p:cNvSpPr txBox="1"/>
          <p:nvPr/>
        </p:nvSpPr>
        <p:spPr>
          <a:xfrm>
            <a:off x="1860937" y="4992115"/>
            <a:ext cx="939800" cy="482600"/>
          </a:xfrm>
          <a:prstGeom prst="rect">
            <a:avLst/>
          </a:prstGeom>
        </p:spPr>
        <p:txBody>
          <a:bodyPr vert="horz" wrap="square" lIns="0" tIns="0" rIns="0" bIns="0" rtlCol="0">
            <a:spAutoFit/>
          </a:bodyPr>
          <a:lstStyle/>
          <a:p>
            <a:pPr marL="12700">
              <a:lnSpc>
                <a:spcPct val="100000"/>
              </a:lnSpc>
            </a:pPr>
            <a:r>
              <a:rPr sz="3600" b="1" spc="-5" dirty="0">
                <a:solidFill>
                  <a:srgbClr val="FFFFFF"/>
                </a:solidFill>
                <a:latin typeface="华文中宋"/>
                <a:cs typeface="华文中宋"/>
              </a:rPr>
              <a:t>建模</a:t>
            </a:r>
            <a:endParaRPr sz="3600">
              <a:latin typeface="华文中宋"/>
              <a:cs typeface="华文中宋"/>
            </a:endParaRPr>
          </a:p>
        </p:txBody>
      </p:sp>
      <p:sp>
        <p:nvSpPr>
          <p:cNvPr id="37" name="object 37"/>
          <p:cNvSpPr txBox="1"/>
          <p:nvPr/>
        </p:nvSpPr>
        <p:spPr>
          <a:xfrm>
            <a:off x="1767973" y="6400291"/>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理解</a:t>
            </a:r>
            <a:endParaRPr sz="2400">
              <a:latin typeface="华文中宋"/>
              <a:cs typeface="华文中宋"/>
            </a:endParaRPr>
          </a:p>
        </p:txBody>
      </p:sp>
      <p:sp>
        <p:nvSpPr>
          <p:cNvPr id="38" name="object 38"/>
          <p:cNvSpPr txBox="1"/>
          <p:nvPr/>
        </p:nvSpPr>
        <p:spPr>
          <a:xfrm>
            <a:off x="3261493" y="6400291"/>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区分</a:t>
            </a:r>
            <a:endParaRPr sz="2400">
              <a:latin typeface="华文中宋"/>
              <a:cs typeface="华文中宋"/>
            </a:endParaRPr>
          </a:p>
        </p:txBody>
      </p:sp>
      <p:sp>
        <p:nvSpPr>
          <p:cNvPr id="39" name="object 39"/>
          <p:cNvSpPr txBox="1"/>
          <p:nvPr/>
        </p:nvSpPr>
        <p:spPr>
          <a:xfrm>
            <a:off x="4755775" y="6398767"/>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命名</a:t>
            </a:r>
            <a:endParaRPr sz="2400">
              <a:latin typeface="华文中宋"/>
              <a:cs typeface="华文中宋"/>
            </a:endParaRPr>
          </a:p>
        </p:txBody>
      </p:sp>
      <p:sp>
        <p:nvSpPr>
          <p:cNvPr id="40" name="object 40"/>
          <p:cNvSpPr txBox="1"/>
          <p:nvPr/>
        </p:nvSpPr>
        <p:spPr>
          <a:xfrm>
            <a:off x="6250819" y="6400291"/>
            <a:ext cx="635000" cy="33020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华文中宋"/>
                <a:cs typeface="华文中宋"/>
              </a:rPr>
              <a:t>表达</a:t>
            </a:r>
            <a:endParaRPr sz="2400">
              <a:latin typeface="华文中宋"/>
              <a:cs typeface="华文中宋"/>
            </a:endParaRPr>
          </a:p>
        </p:txBody>
      </p:sp>
      <p:sp>
        <p:nvSpPr>
          <p:cNvPr id="42" name="object 42"/>
          <p:cNvSpPr/>
          <p:nvPr/>
        </p:nvSpPr>
        <p:spPr>
          <a:xfrm>
            <a:off x="4589411" y="3906773"/>
            <a:ext cx="2272030" cy="299720"/>
          </a:xfrm>
          <a:custGeom>
            <a:avLst/>
            <a:gdLst/>
            <a:ahLst/>
            <a:cxnLst/>
            <a:rect l="l" t="t" r="r" b="b"/>
            <a:pathLst>
              <a:path w="2272029" h="299720">
                <a:moveTo>
                  <a:pt x="284225" y="299466"/>
                </a:moveTo>
                <a:lnTo>
                  <a:pt x="284225" y="0"/>
                </a:lnTo>
                <a:lnTo>
                  <a:pt x="0" y="150114"/>
                </a:lnTo>
                <a:lnTo>
                  <a:pt x="284225" y="299466"/>
                </a:lnTo>
                <a:close/>
              </a:path>
              <a:path w="2272029" h="299720">
                <a:moveTo>
                  <a:pt x="2271522" y="227075"/>
                </a:moveTo>
                <a:lnTo>
                  <a:pt x="2271522" y="73151"/>
                </a:lnTo>
                <a:lnTo>
                  <a:pt x="284225" y="73152"/>
                </a:lnTo>
                <a:lnTo>
                  <a:pt x="284225" y="227076"/>
                </a:lnTo>
                <a:lnTo>
                  <a:pt x="2271522" y="227075"/>
                </a:lnTo>
                <a:close/>
              </a:path>
            </a:pathLst>
          </a:custGeom>
          <a:solidFill>
            <a:srgbClr val="000000"/>
          </a:solidFill>
        </p:spPr>
        <p:txBody>
          <a:bodyPr wrap="square" lIns="0" tIns="0" rIns="0" bIns="0" rtlCol="0"/>
          <a:lstStyle/>
          <a:p>
            <a:endParaRPr/>
          </a:p>
        </p:txBody>
      </p:sp>
      <p:sp>
        <p:nvSpPr>
          <p:cNvPr id="43" name="object 43"/>
          <p:cNvSpPr/>
          <p:nvPr/>
        </p:nvSpPr>
        <p:spPr>
          <a:xfrm>
            <a:off x="4589411" y="3906773"/>
            <a:ext cx="2272030" cy="299720"/>
          </a:xfrm>
          <a:custGeom>
            <a:avLst/>
            <a:gdLst/>
            <a:ahLst/>
            <a:cxnLst/>
            <a:rect l="l" t="t" r="r" b="b"/>
            <a:pathLst>
              <a:path w="2272029" h="299720">
                <a:moveTo>
                  <a:pt x="284225" y="0"/>
                </a:moveTo>
                <a:lnTo>
                  <a:pt x="284225" y="73152"/>
                </a:lnTo>
                <a:lnTo>
                  <a:pt x="2271522" y="73151"/>
                </a:lnTo>
                <a:lnTo>
                  <a:pt x="2271522" y="227075"/>
                </a:lnTo>
                <a:lnTo>
                  <a:pt x="284225" y="227076"/>
                </a:lnTo>
                <a:lnTo>
                  <a:pt x="284225" y="299466"/>
                </a:lnTo>
                <a:lnTo>
                  <a:pt x="0" y="150114"/>
                </a:lnTo>
                <a:lnTo>
                  <a:pt x="284225" y="0"/>
                </a:lnTo>
                <a:close/>
              </a:path>
            </a:pathLst>
          </a:custGeom>
          <a:ln w="12700">
            <a:solidFill>
              <a:srgbClr val="000000"/>
            </a:solidFill>
          </a:ln>
        </p:spPr>
        <p:txBody>
          <a:bodyPr wrap="square" lIns="0" tIns="0" rIns="0" bIns="0" rtlCol="0"/>
          <a:lstStyle/>
          <a:p>
            <a:endParaRPr/>
          </a:p>
        </p:txBody>
      </p:sp>
      <p:sp>
        <p:nvSpPr>
          <p:cNvPr id="44" name="object 44"/>
          <p:cNvSpPr/>
          <p:nvPr/>
        </p:nvSpPr>
        <p:spPr>
          <a:xfrm>
            <a:off x="2871863" y="2736342"/>
            <a:ext cx="2171699" cy="1866900"/>
          </a:xfrm>
          <a:prstGeom prst="rect">
            <a:avLst/>
          </a:prstGeom>
          <a:blipFill>
            <a:blip r:embed="rId5" cstate="print"/>
            <a:stretch>
              <a:fillRect/>
            </a:stretch>
          </a:blipFill>
        </p:spPr>
        <p:txBody>
          <a:bodyPr wrap="square" lIns="0" tIns="0" rIns="0" bIns="0" rtlCol="0"/>
          <a:lstStyle/>
          <a:p>
            <a:endParaRPr/>
          </a:p>
        </p:txBody>
      </p:sp>
      <p:sp>
        <p:nvSpPr>
          <p:cNvPr id="45" name="object 45"/>
          <p:cNvSpPr txBox="1"/>
          <p:nvPr/>
        </p:nvSpPr>
        <p:spPr>
          <a:xfrm>
            <a:off x="3667639" y="3837625"/>
            <a:ext cx="534670" cy="58420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华文中宋"/>
                <a:cs typeface="华文中宋"/>
              </a:rPr>
              <a:t>相交 实体</a:t>
            </a:r>
            <a:endParaRPr sz="2000">
              <a:latin typeface="华文中宋"/>
              <a:cs typeface="华文中宋"/>
            </a:endParaRPr>
          </a:p>
        </p:txBody>
      </p:sp>
      <p:sp>
        <p:nvSpPr>
          <p:cNvPr id="46" name="object 46"/>
          <p:cNvSpPr txBox="1"/>
          <p:nvPr/>
        </p:nvSpPr>
        <p:spPr>
          <a:xfrm>
            <a:off x="3172339" y="2983423"/>
            <a:ext cx="534670" cy="58420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华文中宋"/>
                <a:cs typeface="华文中宋"/>
              </a:rPr>
              <a:t>独立 实体</a:t>
            </a:r>
            <a:endParaRPr sz="2000">
              <a:latin typeface="华文中宋"/>
              <a:cs typeface="华文中宋"/>
            </a:endParaRPr>
          </a:p>
        </p:txBody>
      </p:sp>
      <p:sp>
        <p:nvSpPr>
          <p:cNvPr id="47" name="object 47"/>
          <p:cNvSpPr txBox="1"/>
          <p:nvPr/>
        </p:nvSpPr>
        <p:spPr>
          <a:xfrm>
            <a:off x="4205611" y="2975803"/>
            <a:ext cx="534670" cy="584200"/>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华文中宋"/>
                <a:cs typeface="华文中宋"/>
              </a:rPr>
              <a:t>从属 实体</a:t>
            </a:r>
            <a:endParaRPr sz="2000">
              <a:latin typeface="华文中宋"/>
              <a:cs typeface="华文中宋"/>
            </a:endParaRPr>
          </a:p>
        </p:txBody>
      </p:sp>
      <p:sp>
        <p:nvSpPr>
          <p:cNvPr id="48" name="object 48"/>
          <p:cNvSpPr/>
          <p:nvPr/>
        </p:nvSpPr>
        <p:spPr>
          <a:xfrm>
            <a:off x="2870824" y="2515750"/>
            <a:ext cx="2122170" cy="311785"/>
          </a:xfrm>
          <a:custGeom>
            <a:avLst/>
            <a:gdLst/>
            <a:ahLst/>
            <a:cxnLst/>
            <a:rect l="l" t="t" r="r" b="b"/>
            <a:pathLst>
              <a:path w="2122170" h="311785">
                <a:moveTo>
                  <a:pt x="2121685" y="311269"/>
                </a:moveTo>
                <a:lnTo>
                  <a:pt x="2115913" y="270213"/>
                </a:lnTo>
                <a:lnTo>
                  <a:pt x="2099578" y="233048"/>
                </a:lnTo>
                <a:lnTo>
                  <a:pt x="2074153" y="201116"/>
                </a:lnTo>
                <a:lnTo>
                  <a:pt x="2041112" y="175763"/>
                </a:lnTo>
                <a:lnTo>
                  <a:pt x="2001927" y="158332"/>
                </a:lnTo>
                <a:lnTo>
                  <a:pt x="1958072" y="150167"/>
                </a:lnTo>
                <a:lnTo>
                  <a:pt x="1237765" y="149725"/>
                </a:lnTo>
                <a:lnTo>
                  <a:pt x="1222443" y="149118"/>
                </a:lnTo>
                <a:lnTo>
                  <a:pt x="1178864" y="140434"/>
                </a:lnTo>
                <a:lnTo>
                  <a:pt x="1140001" y="122516"/>
                </a:lnTo>
                <a:lnTo>
                  <a:pt x="1107319" y="96738"/>
                </a:lnTo>
                <a:lnTo>
                  <a:pt x="1082280" y="64471"/>
                </a:lnTo>
                <a:lnTo>
                  <a:pt x="1066349" y="27087"/>
                </a:lnTo>
                <a:lnTo>
                  <a:pt x="1061510" y="0"/>
                </a:lnTo>
                <a:lnTo>
                  <a:pt x="1060726" y="12529"/>
                </a:lnTo>
                <a:lnTo>
                  <a:pt x="1044633" y="60659"/>
                </a:lnTo>
                <a:lnTo>
                  <a:pt x="1020623" y="92751"/>
                </a:lnTo>
                <a:lnTo>
                  <a:pt x="988161" y="119353"/>
                </a:lnTo>
                <a:lnTo>
                  <a:pt x="948852" y="138614"/>
                </a:lnTo>
                <a:lnTo>
                  <a:pt x="904301" y="148682"/>
                </a:lnTo>
                <a:lnTo>
                  <a:pt x="176299" y="149725"/>
                </a:lnTo>
                <a:lnTo>
                  <a:pt x="160945" y="150327"/>
                </a:lnTo>
                <a:lnTo>
                  <a:pt x="117279" y="158966"/>
                </a:lnTo>
                <a:lnTo>
                  <a:pt x="78354" y="176807"/>
                </a:lnTo>
                <a:lnTo>
                  <a:pt x="45644" y="202505"/>
                </a:lnTo>
                <a:lnTo>
                  <a:pt x="20621" y="234718"/>
                </a:lnTo>
                <a:lnTo>
                  <a:pt x="4758" y="272100"/>
                </a:lnTo>
                <a:lnTo>
                  <a:pt x="1761" y="285477"/>
                </a:lnTo>
                <a:lnTo>
                  <a:pt x="0" y="299230"/>
                </a:lnTo>
              </a:path>
            </a:pathLst>
          </a:custGeom>
          <a:ln w="12700">
            <a:solidFill>
              <a:srgbClr val="000000"/>
            </a:solidFill>
          </a:ln>
        </p:spPr>
        <p:txBody>
          <a:bodyPr wrap="square" lIns="0" tIns="0" rIns="0" bIns="0" rtlCol="0"/>
          <a:lstStyle/>
          <a:p>
            <a:endParaRPr/>
          </a:p>
        </p:txBody>
      </p:sp>
      <p:sp>
        <p:nvSpPr>
          <p:cNvPr id="49" name="object 49"/>
          <p:cNvSpPr/>
          <p:nvPr/>
        </p:nvSpPr>
        <p:spPr>
          <a:xfrm>
            <a:off x="3274961" y="5224271"/>
            <a:ext cx="1635760" cy="325755"/>
          </a:xfrm>
          <a:custGeom>
            <a:avLst/>
            <a:gdLst/>
            <a:ahLst/>
            <a:cxnLst/>
            <a:rect l="l" t="t" r="r" b="b"/>
            <a:pathLst>
              <a:path w="1635760" h="325754">
                <a:moveTo>
                  <a:pt x="1385315" y="240029"/>
                </a:moveTo>
                <a:lnTo>
                  <a:pt x="1385315" y="85344"/>
                </a:lnTo>
                <a:lnTo>
                  <a:pt x="0" y="85344"/>
                </a:lnTo>
                <a:lnTo>
                  <a:pt x="0" y="240030"/>
                </a:lnTo>
                <a:lnTo>
                  <a:pt x="1385315" y="240029"/>
                </a:lnTo>
                <a:close/>
              </a:path>
              <a:path w="1635760" h="325754">
                <a:moveTo>
                  <a:pt x="1635252" y="162305"/>
                </a:moveTo>
                <a:lnTo>
                  <a:pt x="1385315" y="0"/>
                </a:lnTo>
                <a:lnTo>
                  <a:pt x="1385315" y="325374"/>
                </a:lnTo>
                <a:lnTo>
                  <a:pt x="1635252" y="162305"/>
                </a:lnTo>
                <a:close/>
              </a:path>
            </a:pathLst>
          </a:custGeom>
          <a:solidFill>
            <a:srgbClr val="000000"/>
          </a:solidFill>
        </p:spPr>
        <p:txBody>
          <a:bodyPr wrap="square" lIns="0" tIns="0" rIns="0" bIns="0" rtlCol="0"/>
          <a:lstStyle/>
          <a:p>
            <a:endParaRPr/>
          </a:p>
        </p:txBody>
      </p:sp>
      <p:sp>
        <p:nvSpPr>
          <p:cNvPr id="50" name="object 50"/>
          <p:cNvSpPr/>
          <p:nvPr/>
        </p:nvSpPr>
        <p:spPr>
          <a:xfrm>
            <a:off x="3274961" y="5224271"/>
            <a:ext cx="1635760" cy="325755"/>
          </a:xfrm>
          <a:custGeom>
            <a:avLst/>
            <a:gdLst/>
            <a:ahLst/>
            <a:cxnLst/>
            <a:rect l="l" t="t" r="r" b="b"/>
            <a:pathLst>
              <a:path w="1635760" h="325754">
                <a:moveTo>
                  <a:pt x="1385315" y="0"/>
                </a:moveTo>
                <a:lnTo>
                  <a:pt x="1385315" y="85344"/>
                </a:lnTo>
                <a:lnTo>
                  <a:pt x="0" y="85344"/>
                </a:lnTo>
                <a:lnTo>
                  <a:pt x="0" y="240030"/>
                </a:lnTo>
                <a:lnTo>
                  <a:pt x="1385315" y="240029"/>
                </a:lnTo>
                <a:lnTo>
                  <a:pt x="1385315" y="325374"/>
                </a:lnTo>
                <a:lnTo>
                  <a:pt x="1635252" y="162305"/>
                </a:lnTo>
                <a:lnTo>
                  <a:pt x="1385315" y="0"/>
                </a:lnTo>
                <a:close/>
              </a:path>
            </a:pathLst>
          </a:custGeom>
          <a:ln w="12700">
            <a:solidFill>
              <a:srgbClr val="000000"/>
            </a:solidFill>
          </a:ln>
        </p:spPr>
        <p:txBody>
          <a:bodyPr wrap="square" lIns="0" tIns="0" rIns="0" bIns="0" rtlCol="0"/>
          <a:lstStyle/>
          <a:p>
            <a:endParaRPr/>
          </a:p>
        </p:txBody>
      </p:sp>
      <p:sp>
        <p:nvSpPr>
          <p:cNvPr id="52" name="标题 6">
            <a:extLst>
              <a:ext uri="{FF2B5EF4-FFF2-40B4-BE49-F238E27FC236}">
                <a16:creationId xmlns:a16="http://schemas.microsoft.com/office/drawing/2014/main" id="{67DB310E-911F-49F9-824A-6ED1348644D4}"/>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zh-CN" altLang="en-US" dirty="0">
                <a:solidFill>
                  <a:srgbClr val="000000"/>
                </a:solidFill>
              </a:rPr>
              <a:t>总结</a:t>
            </a:r>
            <a:endParaRPr lang="zh-CN" altLang="en-US"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9408" y="1513829"/>
            <a:ext cx="8609965"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独立实体</a:t>
            </a:r>
            <a:r>
              <a:rPr sz="2000" spc="-5" dirty="0">
                <a:latin typeface="Arial" panose="020B0604020202020204" pitchFamily="34" charset="0"/>
                <a:ea typeface="Microsoft JhengHei UI" panose="020B0604030504040204" pitchFamily="34" charset="-120"/>
                <a:cs typeface="微软雅黑"/>
              </a:rPr>
              <a:t>：一个实体的实例都被唯一的标识而不决定于它与其他实体的联系</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1989467" y="2820923"/>
            <a:ext cx="1428750" cy="838200"/>
          </a:xfrm>
          <a:custGeom>
            <a:avLst/>
            <a:gdLst/>
            <a:ahLst/>
            <a:cxnLst/>
            <a:rect l="l" t="t" r="r" b="b"/>
            <a:pathLst>
              <a:path w="1428750" h="838200">
                <a:moveTo>
                  <a:pt x="0" y="0"/>
                </a:moveTo>
                <a:lnTo>
                  <a:pt x="0" y="838200"/>
                </a:lnTo>
                <a:lnTo>
                  <a:pt x="1428750" y="838200"/>
                </a:lnTo>
                <a:lnTo>
                  <a:pt x="1428750" y="0"/>
                </a:lnTo>
                <a:lnTo>
                  <a:pt x="0" y="0"/>
                </a:lnTo>
                <a:close/>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1989467" y="3106673"/>
            <a:ext cx="1428750" cy="0"/>
          </a:xfrm>
          <a:custGeom>
            <a:avLst/>
            <a:gdLst/>
            <a:ahLst/>
            <a:cxnLst/>
            <a:rect l="l" t="t" r="r" b="b"/>
            <a:pathLst>
              <a:path w="1428750">
                <a:moveTo>
                  <a:pt x="0" y="0"/>
                </a:moveTo>
                <a:lnTo>
                  <a:pt x="1428750" y="0"/>
                </a:lnTo>
              </a:path>
            </a:pathLst>
          </a:custGeom>
          <a:ln w="381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4551311" y="2579370"/>
            <a:ext cx="4590415" cy="2324100"/>
          </a:xfrm>
          <a:custGeom>
            <a:avLst/>
            <a:gdLst/>
            <a:ahLst/>
            <a:cxnLst/>
            <a:rect l="l" t="t" r="r" b="b"/>
            <a:pathLst>
              <a:path w="4590415" h="2324100">
                <a:moveTo>
                  <a:pt x="4590288" y="1863851"/>
                </a:moveTo>
                <a:lnTo>
                  <a:pt x="4590288" y="0"/>
                </a:lnTo>
                <a:lnTo>
                  <a:pt x="0" y="0"/>
                </a:lnTo>
                <a:lnTo>
                  <a:pt x="0" y="2170176"/>
                </a:lnTo>
                <a:lnTo>
                  <a:pt x="60320" y="2182659"/>
                </a:lnTo>
                <a:lnTo>
                  <a:pt x="120554" y="2194151"/>
                </a:lnTo>
                <a:lnTo>
                  <a:pt x="180660" y="2204802"/>
                </a:lnTo>
                <a:lnTo>
                  <a:pt x="240596" y="2214762"/>
                </a:lnTo>
                <a:lnTo>
                  <a:pt x="300323" y="2224182"/>
                </a:lnTo>
                <a:lnTo>
                  <a:pt x="359798" y="2233214"/>
                </a:lnTo>
                <a:lnTo>
                  <a:pt x="477828" y="2250716"/>
                </a:lnTo>
                <a:lnTo>
                  <a:pt x="507115" y="2255084"/>
                </a:lnTo>
                <a:lnTo>
                  <a:pt x="536302" y="2259487"/>
                </a:lnTo>
                <a:lnTo>
                  <a:pt x="565385" y="2263944"/>
                </a:lnTo>
                <a:lnTo>
                  <a:pt x="594360" y="2268474"/>
                </a:lnTo>
                <a:lnTo>
                  <a:pt x="619557" y="2272004"/>
                </a:lnTo>
                <a:lnTo>
                  <a:pt x="669580" y="2278382"/>
                </a:lnTo>
                <a:lnTo>
                  <a:pt x="719113" y="2284023"/>
                </a:lnTo>
                <a:lnTo>
                  <a:pt x="768167" y="2289139"/>
                </a:lnTo>
                <a:lnTo>
                  <a:pt x="864870" y="2298634"/>
                </a:lnTo>
                <a:lnTo>
                  <a:pt x="888760" y="2301008"/>
                </a:lnTo>
                <a:lnTo>
                  <a:pt x="936205" y="2305940"/>
                </a:lnTo>
                <a:lnTo>
                  <a:pt x="983211" y="2311292"/>
                </a:lnTo>
                <a:lnTo>
                  <a:pt x="1029788" y="2317275"/>
                </a:lnTo>
                <a:lnTo>
                  <a:pt x="1075944" y="2324100"/>
                </a:lnTo>
                <a:lnTo>
                  <a:pt x="1138506" y="2323922"/>
                </a:lnTo>
                <a:lnTo>
                  <a:pt x="1196506" y="2323410"/>
                </a:lnTo>
                <a:lnTo>
                  <a:pt x="1250186" y="2322595"/>
                </a:lnTo>
                <a:lnTo>
                  <a:pt x="1299783" y="2321509"/>
                </a:lnTo>
                <a:lnTo>
                  <a:pt x="1345537" y="2320182"/>
                </a:lnTo>
                <a:lnTo>
                  <a:pt x="1387688" y="2318647"/>
                </a:lnTo>
                <a:lnTo>
                  <a:pt x="1426475" y="2316935"/>
                </a:lnTo>
                <a:lnTo>
                  <a:pt x="1494915" y="2313105"/>
                </a:lnTo>
                <a:lnTo>
                  <a:pt x="1552773" y="2308944"/>
                </a:lnTo>
                <a:lnTo>
                  <a:pt x="1601966" y="2304702"/>
                </a:lnTo>
                <a:lnTo>
                  <a:pt x="1663695" y="2298740"/>
                </a:lnTo>
                <a:lnTo>
                  <a:pt x="1682014" y="2296985"/>
                </a:lnTo>
                <a:lnTo>
                  <a:pt x="1699603" y="2295399"/>
                </a:lnTo>
                <a:lnTo>
                  <a:pt x="1716702" y="2294012"/>
                </a:lnTo>
                <a:lnTo>
                  <a:pt x="1733550" y="2292858"/>
                </a:lnTo>
                <a:lnTo>
                  <a:pt x="1751663" y="2290940"/>
                </a:lnTo>
                <a:lnTo>
                  <a:pt x="1806519" y="2284226"/>
                </a:lnTo>
                <a:lnTo>
                  <a:pt x="1861786" y="2276359"/>
                </a:lnTo>
                <a:lnTo>
                  <a:pt x="1917001" y="2267711"/>
                </a:lnTo>
                <a:lnTo>
                  <a:pt x="1989742" y="2255605"/>
                </a:lnTo>
                <a:lnTo>
                  <a:pt x="2043037" y="2246573"/>
                </a:lnTo>
                <a:lnTo>
                  <a:pt x="2060470" y="2243644"/>
                </a:lnTo>
                <a:lnTo>
                  <a:pt x="2077710" y="2240780"/>
                </a:lnTo>
                <a:lnTo>
                  <a:pt x="2094738" y="2237994"/>
                </a:lnTo>
                <a:lnTo>
                  <a:pt x="2110342" y="2234379"/>
                </a:lnTo>
                <a:lnTo>
                  <a:pt x="2125850" y="2230837"/>
                </a:lnTo>
                <a:lnTo>
                  <a:pt x="2202531" y="2213585"/>
                </a:lnTo>
                <a:lnTo>
                  <a:pt x="2217816" y="2210098"/>
                </a:lnTo>
                <a:lnTo>
                  <a:pt x="2263876" y="2199235"/>
                </a:lnTo>
                <a:lnTo>
                  <a:pt x="2310604" y="2187385"/>
                </a:lnTo>
                <a:lnTo>
                  <a:pt x="2358465" y="2174053"/>
                </a:lnTo>
                <a:lnTo>
                  <a:pt x="2407920" y="2158746"/>
                </a:lnTo>
                <a:lnTo>
                  <a:pt x="2423532" y="2155848"/>
                </a:lnTo>
                <a:lnTo>
                  <a:pt x="2471123" y="2146669"/>
                </a:lnTo>
                <a:lnTo>
                  <a:pt x="2519701" y="2136750"/>
                </a:lnTo>
                <a:lnTo>
                  <a:pt x="2569083" y="2126075"/>
                </a:lnTo>
                <a:lnTo>
                  <a:pt x="2619081" y="2114628"/>
                </a:lnTo>
                <a:lnTo>
                  <a:pt x="2669511" y="2102394"/>
                </a:lnTo>
                <a:lnTo>
                  <a:pt x="2720188" y="2089358"/>
                </a:lnTo>
                <a:lnTo>
                  <a:pt x="2737104" y="2084831"/>
                </a:lnTo>
                <a:lnTo>
                  <a:pt x="2755103" y="2081124"/>
                </a:lnTo>
                <a:lnTo>
                  <a:pt x="2808536" y="2069488"/>
                </a:lnTo>
                <a:lnTo>
                  <a:pt x="2861517" y="2057296"/>
                </a:lnTo>
                <a:lnTo>
                  <a:pt x="2932334" y="2040656"/>
                </a:lnTo>
                <a:lnTo>
                  <a:pt x="2950195" y="2036496"/>
                </a:lnTo>
                <a:lnTo>
                  <a:pt x="3004458" y="2024181"/>
                </a:lnTo>
                <a:lnTo>
                  <a:pt x="3060136" y="2012329"/>
                </a:lnTo>
                <a:lnTo>
                  <a:pt x="3098292" y="2004821"/>
                </a:lnTo>
                <a:lnTo>
                  <a:pt x="3117498" y="2001946"/>
                </a:lnTo>
                <a:lnTo>
                  <a:pt x="3136729" y="1998823"/>
                </a:lnTo>
                <a:lnTo>
                  <a:pt x="3175363" y="1991947"/>
                </a:lnTo>
                <a:lnTo>
                  <a:pt x="3214391" y="1984412"/>
                </a:lnTo>
                <a:lnTo>
                  <a:pt x="3294411" y="1968245"/>
                </a:lnTo>
                <a:lnTo>
                  <a:pt x="3314969" y="1964135"/>
                </a:lnTo>
                <a:lnTo>
                  <a:pt x="3356921" y="1956025"/>
                </a:lnTo>
                <a:lnTo>
                  <a:pt x="3400151" y="1948243"/>
                </a:lnTo>
                <a:lnTo>
                  <a:pt x="3444855" y="1941010"/>
                </a:lnTo>
                <a:lnTo>
                  <a:pt x="3491230" y="1934545"/>
                </a:lnTo>
                <a:lnTo>
                  <a:pt x="3537913" y="1929703"/>
                </a:lnTo>
                <a:lnTo>
                  <a:pt x="3560636" y="1927478"/>
                </a:lnTo>
                <a:lnTo>
                  <a:pt x="3605942" y="1922373"/>
                </a:lnTo>
                <a:lnTo>
                  <a:pt x="3651257" y="1916582"/>
                </a:lnTo>
                <a:lnTo>
                  <a:pt x="3696815" y="1910333"/>
                </a:lnTo>
                <a:lnTo>
                  <a:pt x="3742848" y="1903856"/>
                </a:lnTo>
                <a:lnTo>
                  <a:pt x="3766116" y="1900604"/>
                </a:lnTo>
                <a:lnTo>
                  <a:pt x="3813300" y="1894212"/>
                </a:lnTo>
                <a:lnTo>
                  <a:pt x="3861542" y="1888164"/>
                </a:lnTo>
                <a:lnTo>
                  <a:pt x="3911075" y="1882687"/>
                </a:lnTo>
                <a:lnTo>
                  <a:pt x="3962134" y="1878010"/>
                </a:lnTo>
                <a:lnTo>
                  <a:pt x="4016197" y="1875955"/>
                </a:lnTo>
                <a:lnTo>
                  <a:pt x="4044315" y="1875702"/>
                </a:lnTo>
                <a:lnTo>
                  <a:pt x="4101242" y="1874776"/>
                </a:lnTo>
                <a:lnTo>
                  <a:pt x="4159092" y="1873410"/>
                </a:lnTo>
                <a:lnTo>
                  <a:pt x="4217871" y="1871752"/>
                </a:lnTo>
                <a:lnTo>
                  <a:pt x="4307788" y="1869036"/>
                </a:lnTo>
                <a:lnTo>
                  <a:pt x="4338230" y="1868143"/>
                </a:lnTo>
                <a:lnTo>
                  <a:pt x="4399820" y="1866485"/>
                </a:lnTo>
                <a:lnTo>
                  <a:pt x="4462357" y="1865119"/>
                </a:lnTo>
                <a:lnTo>
                  <a:pt x="4525844" y="1864193"/>
                </a:lnTo>
                <a:lnTo>
                  <a:pt x="4557946" y="1863940"/>
                </a:lnTo>
                <a:lnTo>
                  <a:pt x="4590288" y="1863851"/>
                </a:lnTo>
                <a:close/>
              </a:path>
            </a:pathLst>
          </a:custGeom>
          <a:solidFill>
            <a:srgbClr val="FF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4551311" y="2579370"/>
            <a:ext cx="4590415" cy="2324100"/>
          </a:xfrm>
          <a:custGeom>
            <a:avLst/>
            <a:gdLst/>
            <a:ahLst/>
            <a:cxnLst/>
            <a:rect l="l" t="t" r="r" b="b"/>
            <a:pathLst>
              <a:path w="4590415" h="2324100">
                <a:moveTo>
                  <a:pt x="0" y="2170176"/>
                </a:moveTo>
                <a:lnTo>
                  <a:pt x="60320" y="2182659"/>
                </a:lnTo>
                <a:lnTo>
                  <a:pt x="120554" y="2194151"/>
                </a:lnTo>
                <a:lnTo>
                  <a:pt x="180660" y="2204802"/>
                </a:lnTo>
                <a:lnTo>
                  <a:pt x="240596" y="2214762"/>
                </a:lnTo>
                <a:lnTo>
                  <a:pt x="300323" y="2224182"/>
                </a:lnTo>
                <a:lnTo>
                  <a:pt x="359798" y="2233214"/>
                </a:lnTo>
                <a:lnTo>
                  <a:pt x="418980" y="2242008"/>
                </a:lnTo>
                <a:lnTo>
                  <a:pt x="448448" y="2246364"/>
                </a:lnTo>
                <a:lnTo>
                  <a:pt x="477828" y="2250716"/>
                </a:lnTo>
                <a:lnTo>
                  <a:pt x="507115" y="2255084"/>
                </a:lnTo>
                <a:lnTo>
                  <a:pt x="536302" y="2259487"/>
                </a:lnTo>
                <a:lnTo>
                  <a:pt x="565385" y="2263944"/>
                </a:lnTo>
                <a:lnTo>
                  <a:pt x="594360" y="2268474"/>
                </a:lnTo>
                <a:lnTo>
                  <a:pt x="619557" y="2272004"/>
                </a:lnTo>
                <a:lnTo>
                  <a:pt x="669580" y="2278382"/>
                </a:lnTo>
                <a:lnTo>
                  <a:pt x="719113" y="2284023"/>
                </a:lnTo>
                <a:lnTo>
                  <a:pt x="768167" y="2289139"/>
                </a:lnTo>
                <a:lnTo>
                  <a:pt x="816749" y="2293939"/>
                </a:lnTo>
                <a:lnTo>
                  <a:pt x="840867" y="2296287"/>
                </a:lnTo>
                <a:lnTo>
                  <a:pt x="864870" y="2298634"/>
                </a:lnTo>
                <a:lnTo>
                  <a:pt x="912538" y="2303434"/>
                </a:lnTo>
                <a:lnTo>
                  <a:pt x="959762" y="2308550"/>
                </a:lnTo>
                <a:lnTo>
                  <a:pt x="1006553" y="2314191"/>
                </a:lnTo>
                <a:lnTo>
                  <a:pt x="1052918" y="2320569"/>
                </a:lnTo>
                <a:lnTo>
                  <a:pt x="1075944" y="2324100"/>
                </a:lnTo>
                <a:lnTo>
                  <a:pt x="1138506" y="2323922"/>
                </a:lnTo>
                <a:lnTo>
                  <a:pt x="1196506" y="2323410"/>
                </a:lnTo>
                <a:lnTo>
                  <a:pt x="1250186" y="2322595"/>
                </a:lnTo>
                <a:lnTo>
                  <a:pt x="1299783" y="2321509"/>
                </a:lnTo>
                <a:lnTo>
                  <a:pt x="1345537" y="2320182"/>
                </a:lnTo>
                <a:lnTo>
                  <a:pt x="1387688" y="2318647"/>
                </a:lnTo>
                <a:lnTo>
                  <a:pt x="1426475" y="2316935"/>
                </a:lnTo>
                <a:lnTo>
                  <a:pt x="1494915" y="2313105"/>
                </a:lnTo>
                <a:lnTo>
                  <a:pt x="1552773" y="2308944"/>
                </a:lnTo>
                <a:lnTo>
                  <a:pt x="1601966" y="2304702"/>
                </a:lnTo>
                <a:lnTo>
                  <a:pt x="1644407" y="2300632"/>
                </a:lnTo>
                <a:lnTo>
                  <a:pt x="1663695" y="2298740"/>
                </a:lnTo>
                <a:lnTo>
                  <a:pt x="1682014" y="2296985"/>
                </a:lnTo>
                <a:lnTo>
                  <a:pt x="1699603" y="2295399"/>
                </a:lnTo>
                <a:lnTo>
                  <a:pt x="1716702" y="2294012"/>
                </a:lnTo>
                <a:lnTo>
                  <a:pt x="1733550" y="2292858"/>
                </a:lnTo>
                <a:lnTo>
                  <a:pt x="1751663" y="2290940"/>
                </a:lnTo>
                <a:lnTo>
                  <a:pt x="1806519" y="2284226"/>
                </a:lnTo>
                <a:lnTo>
                  <a:pt x="1861786" y="2276359"/>
                </a:lnTo>
                <a:lnTo>
                  <a:pt x="1917001" y="2267711"/>
                </a:lnTo>
                <a:lnTo>
                  <a:pt x="1971702" y="2258652"/>
                </a:lnTo>
                <a:lnTo>
                  <a:pt x="2025426" y="2249552"/>
                </a:lnTo>
                <a:lnTo>
                  <a:pt x="2043037" y="2246573"/>
                </a:lnTo>
                <a:lnTo>
                  <a:pt x="2060470" y="2243644"/>
                </a:lnTo>
                <a:lnTo>
                  <a:pt x="2077710" y="2240780"/>
                </a:lnTo>
                <a:lnTo>
                  <a:pt x="2094738" y="2237994"/>
                </a:lnTo>
                <a:lnTo>
                  <a:pt x="2110342" y="2234379"/>
                </a:lnTo>
                <a:lnTo>
                  <a:pt x="2125850" y="2230837"/>
                </a:lnTo>
                <a:lnTo>
                  <a:pt x="2141278" y="2227350"/>
                </a:lnTo>
                <a:lnTo>
                  <a:pt x="2156642" y="2223900"/>
                </a:lnTo>
                <a:lnTo>
                  <a:pt x="2171961" y="2220467"/>
                </a:lnTo>
                <a:lnTo>
                  <a:pt x="2187252" y="2217035"/>
                </a:lnTo>
                <a:lnTo>
                  <a:pt x="2233123" y="2206556"/>
                </a:lnTo>
                <a:lnTo>
                  <a:pt x="2279355" y="2195419"/>
                </a:lnTo>
                <a:lnTo>
                  <a:pt x="2326409" y="2183129"/>
                </a:lnTo>
                <a:lnTo>
                  <a:pt x="2374750" y="2169194"/>
                </a:lnTo>
                <a:lnTo>
                  <a:pt x="2407920" y="2158746"/>
                </a:lnTo>
                <a:lnTo>
                  <a:pt x="2423532" y="2155848"/>
                </a:lnTo>
                <a:lnTo>
                  <a:pt x="2471123" y="2146669"/>
                </a:lnTo>
                <a:lnTo>
                  <a:pt x="2519701" y="2136750"/>
                </a:lnTo>
                <a:lnTo>
                  <a:pt x="2569083" y="2126075"/>
                </a:lnTo>
                <a:lnTo>
                  <a:pt x="2619081" y="2114628"/>
                </a:lnTo>
                <a:lnTo>
                  <a:pt x="2669511" y="2102394"/>
                </a:lnTo>
                <a:lnTo>
                  <a:pt x="2720188" y="2089358"/>
                </a:lnTo>
                <a:lnTo>
                  <a:pt x="2737104" y="2084831"/>
                </a:lnTo>
                <a:lnTo>
                  <a:pt x="2755103" y="2081124"/>
                </a:lnTo>
                <a:lnTo>
                  <a:pt x="2808536" y="2069488"/>
                </a:lnTo>
                <a:lnTo>
                  <a:pt x="2861517" y="2057296"/>
                </a:lnTo>
                <a:lnTo>
                  <a:pt x="2896837" y="2048997"/>
                </a:lnTo>
                <a:lnTo>
                  <a:pt x="2914554" y="2044827"/>
                </a:lnTo>
                <a:lnTo>
                  <a:pt x="2968157" y="2032357"/>
                </a:lnTo>
                <a:lnTo>
                  <a:pt x="3022835" y="2020165"/>
                </a:lnTo>
                <a:lnTo>
                  <a:pt x="3060136" y="2012329"/>
                </a:lnTo>
                <a:lnTo>
                  <a:pt x="3098292" y="2004821"/>
                </a:lnTo>
                <a:lnTo>
                  <a:pt x="3117498" y="2001946"/>
                </a:lnTo>
                <a:lnTo>
                  <a:pt x="3136729" y="1998823"/>
                </a:lnTo>
                <a:lnTo>
                  <a:pt x="3175363" y="1991947"/>
                </a:lnTo>
                <a:lnTo>
                  <a:pt x="3214391" y="1984412"/>
                </a:lnTo>
                <a:lnTo>
                  <a:pt x="3254008" y="1976439"/>
                </a:lnTo>
                <a:lnTo>
                  <a:pt x="3274099" y="1972356"/>
                </a:lnTo>
                <a:lnTo>
                  <a:pt x="3294411" y="1968245"/>
                </a:lnTo>
                <a:lnTo>
                  <a:pt x="3335798" y="1960052"/>
                </a:lnTo>
                <a:lnTo>
                  <a:pt x="3378364" y="1952079"/>
                </a:lnTo>
                <a:lnTo>
                  <a:pt x="3422306" y="1944544"/>
                </a:lnTo>
                <a:lnTo>
                  <a:pt x="3467821" y="1937668"/>
                </a:lnTo>
                <a:lnTo>
                  <a:pt x="3515105" y="1931669"/>
                </a:lnTo>
                <a:lnTo>
                  <a:pt x="3537913" y="1929703"/>
                </a:lnTo>
                <a:lnTo>
                  <a:pt x="3560636" y="1927478"/>
                </a:lnTo>
                <a:lnTo>
                  <a:pt x="3605942" y="1922373"/>
                </a:lnTo>
                <a:lnTo>
                  <a:pt x="3651257" y="1916582"/>
                </a:lnTo>
                <a:lnTo>
                  <a:pt x="3696815" y="1910333"/>
                </a:lnTo>
                <a:lnTo>
                  <a:pt x="3742848" y="1903856"/>
                </a:lnTo>
                <a:lnTo>
                  <a:pt x="3766116" y="1900604"/>
                </a:lnTo>
                <a:lnTo>
                  <a:pt x="3813300" y="1894212"/>
                </a:lnTo>
                <a:lnTo>
                  <a:pt x="3861542" y="1888164"/>
                </a:lnTo>
                <a:lnTo>
                  <a:pt x="3911075" y="1882687"/>
                </a:lnTo>
                <a:lnTo>
                  <a:pt x="3962134" y="1878010"/>
                </a:lnTo>
                <a:lnTo>
                  <a:pt x="4016197" y="1875955"/>
                </a:lnTo>
                <a:lnTo>
                  <a:pt x="4044315" y="1875702"/>
                </a:lnTo>
                <a:lnTo>
                  <a:pt x="4101242" y="1874776"/>
                </a:lnTo>
                <a:lnTo>
                  <a:pt x="4159092" y="1873410"/>
                </a:lnTo>
                <a:lnTo>
                  <a:pt x="4217871" y="1871752"/>
                </a:lnTo>
                <a:lnTo>
                  <a:pt x="4277582" y="1869947"/>
                </a:lnTo>
                <a:lnTo>
                  <a:pt x="4307788" y="1869036"/>
                </a:lnTo>
                <a:lnTo>
                  <a:pt x="4368907" y="1867287"/>
                </a:lnTo>
                <a:lnTo>
                  <a:pt x="4430970" y="1865756"/>
                </a:lnTo>
                <a:lnTo>
                  <a:pt x="4493981" y="1864592"/>
                </a:lnTo>
                <a:lnTo>
                  <a:pt x="4557946" y="1863940"/>
                </a:lnTo>
                <a:lnTo>
                  <a:pt x="4590288" y="1863851"/>
                </a:lnTo>
                <a:lnTo>
                  <a:pt x="4590288" y="0"/>
                </a:lnTo>
                <a:lnTo>
                  <a:pt x="0" y="0"/>
                </a:lnTo>
                <a:lnTo>
                  <a:pt x="0" y="2170176"/>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4703711" y="2750820"/>
            <a:ext cx="1162050" cy="457200"/>
          </a:xfrm>
          <a:custGeom>
            <a:avLst/>
            <a:gdLst/>
            <a:ahLst/>
            <a:cxnLst/>
            <a:rect l="l" t="t" r="r" b="b"/>
            <a:pathLst>
              <a:path w="1162050" h="457200">
                <a:moveTo>
                  <a:pt x="1162050" y="228599"/>
                </a:moveTo>
                <a:lnTo>
                  <a:pt x="1145181" y="173586"/>
                </a:lnTo>
                <a:lnTo>
                  <a:pt x="1116437" y="139517"/>
                </a:lnTo>
                <a:lnTo>
                  <a:pt x="1075085" y="108076"/>
                </a:lnTo>
                <a:lnTo>
                  <a:pt x="1022319" y="79731"/>
                </a:lnTo>
                <a:lnTo>
                  <a:pt x="959332" y="54948"/>
                </a:lnTo>
                <a:lnTo>
                  <a:pt x="887318" y="34192"/>
                </a:lnTo>
                <a:lnTo>
                  <a:pt x="848298" y="25470"/>
                </a:lnTo>
                <a:lnTo>
                  <a:pt x="807469" y="17930"/>
                </a:lnTo>
                <a:lnTo>
                  <a:pt x="764980" y="11631"/>
                </a:lnTo>
                <a:lnTo>
                  <a:pt x="720980" y="6629"/>
                </a:lnTo>
                <a:lnTo>
                  <a:pt x="675618" y="2985"/>
                </a:lnTo>
                <a:lnTo>
                  <a:pt x="629044" y="756"/>
                </a:lnTo>
                <a:lnTo>
                  <a:pt x="581406" y="0"/>
                </a:lnTo>
                <a:lnTo>
                  <a:pt x="533762" y="756"/>
                </a:lnTo>
                <a:lnTo>
                  <a:pt x="487171" y="2985"/>
                </a:lnTo>
                <a:lnTo>
                  <a:pt x="441784" y="6629"/>
                </a:lnTo>
                <a:lnTo>
                  <a:pt x="397751" y="11631"/>
                </a:lnTo>
                <a:lnTo>
                  <a:pt x="355222" y="17930"/>
                </a:lnTo>
                <a:lnTo>
                  <a:pt x="314348" y="25470"/>
                </a:lnTo>
                <a:lnTo>
                  <a:pt x="275279" y="34192"/>
                </a:lnTo>
                <a:lnTo>
                  <a:pt x="238164" y="44037"/>
                </a:lnTo>
                <a:lnTo>
                  <a:pt x="170402" y="66865"/>
                </a:lnTo>
                <a:lnTo>
                  <a:pt x="112263" y="93488"/>
                </a:lnTo>
                <a:lnTo>
                  <a:pt x="64952" y="123439"/>
                </a:lnTo>
                <a:lnTo>
                  <a:pt x="29669" y="156252"/>
                </a:lnTo>
                <a:lnTo>
                  <a:pt x="7617" y="191461"/>
                </a:lnTo>
                <a:lnTo>
                  <a:pt x="0" y="228600"/>
                </a:lnTo>
                <a:lnTo>
                  <a:pt x="1929" y="247381"/>
                </a:lnTo>
                <a:lnTo>
                  <a:pt x="16914" y="283613"/>
                </a:lnTo>
                <a:lnTo>
                  <a:pt x="45731" y="317682"/>
                </a:lnTo>
                <a:lnTo>
                  <a:pt x="87179" y="349123"/>
                </a:lnTo>
                <a:lnTo>
                  <a:pt x="140054" y="377468"/>
                </a:lnTo>
                <a:lnTo>
                  <a:pt x="203155" y="402251"/>
                </a:lnTo>
                <a:lnTo>
                  <a:pt x="275279" y="423007"/>
                </a:lnTo>
                <a:lnTo>
                  <a:pt x="314348" y="431729"/>
                </a:lnTo>
                <a:lnTo>
                  <a:pt x="355222" y="439269"/>
                </a:lnTo>
                <a:lnTo>
                  <a:pt x="397751" y="445568"/>
                </a:lnTo>
                <a:lnTo>
                  <a:pt x="441784" y="450570"/>
                </a:lnTo>
                <a:lnTo>
                  <a:pt x="487171" y="454214"/>
                </a:lnTo>
                <a:lnTo>
                  <a:pt x="533762" y="456443"/>
                </a:lnTo>
                <a:lnTo>
                  <a:pt x="581406" y="457200"/>
                </a:lnTo>
                <a:lnTo>
                  <a:pt x="629044" y="456443"/>
                </a:lnTo>
                <a:lnTo>
                  <a:pt x="675618" y="454214"/>
                </a:lnTo>
                <a:lnTo>
                  <a:pt x="720980" y="450570"/>
                </a:lnTo>
                <a:lnTo>
                  <a:pt x="764980" y="445568"/>
                </a:lnTo>
                <a:lnTo>
                  <a:pt x="807469" y="439269"/>
                </a:lnTo>
                <a:lnTo>
                  <a:pt x="848298" y="431729"/>
                </a:lnTo>
                <a:lnTo>
                  <a:pt x="887318" y="423007"/>
                </a:lnTo>
                <a:lnTo>
                  <a:pt x="924379" y="413162"/>
                </a:lnTo>
                <a:lnTo>
                  <a:pt x="992028" y="390334"/>
                </a:lnTo>
                <a:lnTo>
                  <a:pt x="1050054" y="363711"/>
                </a:lnTo>
                <a:lnTo>
                  <a:pt x="1097262" y="333760"/>
                </a:lnTo>
                <a:lnTo>
                  <a:pt x="1132460" y="300947"/>
                </a:lnTo>
                <a:lnTo>
                  <a:pt x="1154453" y="265738"/>
                </a:lnTo>
                <a:lnTo>
                  <a:pt x="1162050" y="2285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4703711" y="2750820"/>
            <a:ext cx="1162050" cy="457200"/>
          </a:xfrm>
          <a:custGeom>
            <a:avLst/>
            <a:gdLst/>
            <a:ahLst/>
            <a:cxnLst/>
            <a:rect l="l" t="t" r="r" b="b"/>
            <a:pathLst>
              <a:path w="1162050" h="457200">
                <a:moveTo>
                  <a:pt x="581406" y="0"/>
                </a:moveTo>
                <a:lnTo>
                  <a:pt x="533762" y="756"/>
                </a:lnTo>
                <a:lnTo>
                  <a:pt x="487171" y="2985"/>
                </a:lnTo>
                <a:lnTo>
                  <a:pt x="441784" y="6629"/>
                </a:lnTo>
                <a:lnTo>
                  <a:pt x="397751" y="11631"/>
                </a:lnTo>
                <a:lnTo>
                  <a:pt x="355222" y="17930"/>
                </a:lnTo>
                <a:lnTo>
                  <a:pt x="314348" y="25470"/>
                </a:lnTo>
                <a:lnTo>
                  <a:pt x="275279" y="34192"/>
                </a:lnTo>
                <a:lnTo>
                  <a:pt x="238164" y="44037"/>
                </a:lnTo>
                <a:lnTo>
                  <a:pt x="170402" y="66865"/>
                </a:lnTo>
                <a:lnTo>
                  <a:pt x="112263" y="93488"/>
                </a:lnTo>
                <a:lnTo>
                  <a:pt x="64952" y="123439"/>
                </a:lnTo>
                <a:lnTo>
                  <a:pt x="29669" y="156252"/>
                </a:lnTo>
                <a:lnTo>
                  <a:pt x="7617" y="191461"/>
                </a:lnTo>
                <a:lnTo>
                  <a:pt x="0" y="228600"/>
                </a:lnTo>
                <a:lnTo>
                  <a:pt x="1929" y="247381"/>
                </a:lnTo>
                <a:lnTo>
                  <a:pt x="16914" y="283613"/>
                </a:lnTo>
                <a:lnTo>
                  <a:pt x="45731" y="317682"/>
                </a:lnTo>
                <a:lnTo>
                  <a:pt x="87179" y="349123"/>
                </a:lnTo>
                <a:lnTo>
                  <a:pt x="140054" y="377468"/>
                </a:lnTo>
                <a:lnTo>
                  <a:pt x="203155" y="402251"/>
                </a:lnTo>
                <a:lnTo>
                  <a:pt x="275279" y="423007"/>
                </a:lnTo>
                <a:lnTo>
                  <a:pt x="314348" y="431729"/>
                </a:lnTo>
                <a:lnTo>
                  <a:pt x="355222" y="439269"/>
                </a:lnTo>
                <a:lnTo>
                  <a:pt x="397751" y="445568"/>
                </a:lnTo>
                <a:lnTo>
                  <a:pt x="441784" y="450570"/>
                </a:lnTo>
                <a:lnTo>
                  <a:pt x="487171" y="454214"/>
                </a:lnTo>
                <a:lnTo>
                  <a:pt x="533762" y="456443"/>
                </a:lnTo>
                <a:lnTo>
                  <a:pt x="581406" y="457200"/>
                </a:lnTo>
                <a:lnTo>
                  <a:pt x="629044" y="456443"/>
                </a:lnTo>
                <a:lnTo>
                  <a:pt x="675618" y="454214"/>
                </a:lnTo>
                <a:lnTo>
                  <a:pt x="720980" y="450570"/>
                </a:lnTo>
                <a:lnTo>
                  <a:pt x="764980" y="445568"/>
                </a:lnTo>
                <a:lnTo>
                  <a:pt x="807469" y="439269"/>
                </a:lnTo>
                <a:lnTo>
                  <a:pt x="848298" y="431729"/>
                </a:lnTo>
                <a:lnTo>
                  <a:pt x="887318" y="423007"/>
                </a:lnTo>
                <a:lnTo>
                  <a:pt x="924379" y="413162"/>
                </a:lnTo>
                <a:lnTo>
                  <a:pt x="992028" y="390334"/>
                </a:lnTo>
                <a:lnTo>
                  <a:pt x="1050054" y="363711"/>
                </a:lnTo>
                <a:lnTo>
                  <a:pt x="1097262" y="333760"/>
                </a:lnTo>
                <a:lnTo>
                  <a:pt x="1132460" y="300947"/>
                </a:lnTo>
                <a:lnTo>
                  <a:pt x="1154453" y="265738"/>
                </a:lnTo>
                <a:lnTo>
                  <a:pt x="1162050" y="228599"/>
                </a:lnTo>
                <a:lnTo>
                  <a:pt x="1160126" y="209818"/>
                </a:lnTo>
                <a:lnTo>
                  <a:pt x="1145181" y="173586"/>
                </a:lnTo>
                <a:lnTo>
                  <a:pt x="1116437" y="139517"/>
                </a:lnTo>
                <a:lnTo>
                  <a:pt x="1075085" y="108076"/>
                </a:lnTo>
                <a:lnTo>
                  <a:pt x="1022319" y="79731"/>
                </a:lnTo>
                <a:lnTo>
                  <a:pt x="959332" y="54948"/>
                </a:lnTo>
                <a:lnTo>
                  <a:pt x="887318" y="34192"/>
                </a:lnTo>
                <a:lnTo>
                  <a:pt x="848298" y="25470"/>
                </a:lnTo>
                <a:lnTo>
                  <a:pt x="807469" y="17930"/>
                </a:lnTo>
                <a:lnTo>
                  <a:pt x="764980" y="11631"/>
                </a:lnTo>
                <a:lnTo>
                  <a:pt x="720980" y="6629"/>
                </a:lnTo>
                <a:lnTo>
                  <a:pt x="675618" y="2985"/>
                </a:lnTo>
                <a:lnTo>
                  <a:pt x="629044" y="756"/>
                </a:lnTo>
                <a:lnTo>
                  <a:pt x="581406"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txBox="1"/>
          <p:nvPr/>
        </p:nvSpPr>
        <p:spPr>
          <a:xfrm>
            <a:off x="2321185" y="2323246"/>
            <a:ext cx="2687955" cy="766877"/>
          </a:xfrm>
          <a:prstGeom prst="rect">
            <a:avLst/>
          </a:prstGeom>
        </p:spPr>
        <p:txBody>
          <a:bodyPr vert="horz" wrap="square" lIns="0" tIns="0" rIns="0" bIns="0" rtlCol="0">
            <a:spAutoFit/>
          </a:bodyPr>
          <a:lstStyle/>
          <a:p>
            <a:pPr marR="5080" algn="r">
              <a:lnSpc>
                <a:spcPts val="1805"/>
              </a:lnSpc>
            </a:pPr>
            <a:r>
              <a:rPr sz="1600" b="1" spc="0" dirty="0">
                <a:latin typeface="Arial" panose="020B0604020202020204" pitchFamily="34" charset="0"/>
                <a:ea typeface="Microsoft JhengHei UI" panose="020B0604030504040204" pitchFamily="34" charset="-120"/>
                <a:cs typeface="宋体"/>
              </a:rPr>
              <a:t>合同</a:t>
            </a:r>
            <a:endParaRPr sz="1600">
              <a:latin typeface="Arial" panose="020B0604020202020204" pitchFamily="34" charset="0"/>
              <a:ea typeface="Microsoft JhengHei UI" panose="020B0604030504040204" pitchFamily="34" charset="-120"/>
              <a:cs typeface="宋体"/>
            </a:endParaRPr>
          </a:p>
          <a:p>
            <a:pPr marR="1908810" algn="ctr">
              <a:lnSpc>
                <a:spcPts val="1805"/>
              </a:lnSpc>
            </a:pPr>
            <a:r>
              <a:rPr sz="1600" b="1" dirty="0">
                <a:latin typeface="Arial" panose="020B0604020202020204" pitchFamily="34" charset="0"/>
                <a:ea typeface="Microsoft JhengHei UI" panose="020B0604030504040204" pitchFamily="34" charset="-120"/>
                <a:cs typeface="微软雅黑"/>
              </a:rPr>
              <a:t>合同/E1</a:t>
            </a:r>
            <a:endParaRPr sz="1600">
              <a:latin typeface="Arial" panose="020B0604020202020204" pitchFamily="34" charset="0"/>
              <a:ea typeface="Microsoft JhengHei UI" panose="020B0604030504040204" pitchFamily="34" charset="-120"/>
              <a:cs typeface="微软雅黑"/>
            </a:endParaRPr>
          </a:p>
          <a:p>
            <a:pPr marR="1934210" algn="ctr">
              <a:lnSpc>
                <a:spcPct val="100000"/>
              </a:lnSpc>
              <a:spcBef>
                <a:spcPts val="685"/>
              </a:spcBef>
            </a:pPr>
            <a:r>
              <a:rPr sz="1400" b="1" spc="-5" dirty="0">
                <a:latin typeface="Arial" panose="020B0604020202020204" pitchFamily="34" charset="0"/>
                <a:ea typeface="Microsoft JhengHei UI" panose="020B0604030504040204" pitchFamily="34" charset="-120"/>
                <a:cs typeface="微软雅黑"/>
              </a:rPr>
              <a:t>合同号</a:t>
            </a:r>
            <a:endParaRPr sz="14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1284103" y="5966739"/>
            <a:ext cx="2936875" cy="307777"/>
          </a:xfrm>
          <a:prstGeom prst="rect">
            <a:avLst/>
          </a:prstGeom>
        </p:spPr>
        <p:txBody>
          <a:bodyPr vert="horz" wrap="square" lIns="0" tIns="0" rIns="0" bIns="0" rtlCol="0">
            <a:spAutoFit/>
          </a:bodyPr>
          <a:lstStyle/>
          <a:p>
            <a:pPr marL="12700">
              <a:lnSpc>
                <a:spcPct val="100000"/>
              </a:lnSpc>
            </a:pPr>
            <a:r>
              <a:rPr sz="2000" b="1" spc="-5" dirty="0">
                <a:solidFill>
                  <a:srgbClr val="3333CC"/>
                </a:solidFill>
                <a:latin typeface="Arial" panose="020B0604020202020204" pitchFamily="34" charset="0"/>
                <a:ea typeface="Microsoft JhengHei UI" panose="020B0604030504040204" pitchFamily="34" charset="-120"/>
                <a:cs typeface="微软雅黑"/>
              </a:rPr>
              <a:t>IDEF1x独立实体描述方法</a:t>
            </a:r>
            <a:endParaRPr sz="2000" dirty="0">
              <a:latin typeface="Arial" panose="020B0604020202020204" pitchFamily="34" charset="0"/>
              <a:ea typeface="Microsoft JhengHei UI" panose="020B0604030504040204" pitchFamily="34" charset="-120"/>
              <a:cs typeface="微软雅黑"/>
            </a:endParaRPr>
          </a:p>
        </p:txBody>
      </p:sp>
      <p:sp>
        <p:nvSpPr>
          <p:cNvPr id="13" name="object 13"/>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IDEF1x-</a:t>
            </a:r>
            <a:r>
              <a:rPr sz="2000" spc="-5" dirty="0">
                <a:solidFill>
                  <a:srgbClr val="FFFFFF"/>
                </a:solidFill>
                <a:cs typeface="华文中宋"/>
              </a:rPr>
              <a:t>两种实体的区分 </a:t>
            </a:r>
            <a:r>
              <a:rPr sz="2000" spc="-10" dirty="0">
                <a:solidFill>
                  <a:srgbClr val="FFFFFF"/>
                </a:solidFill>
                <a:cs typeface="Arial"/>
              </a:rPr>
              <a:t>(2</a:t>
            </a:r>
            <a:r>
              <a:rPr sz="2000" spc="-5" dirty="0">
                <a:solidFill>
                  <a:srgbClr val="FFFFFF"/>
                </a:solidFill>
                <a:cs typeface="Arial"/>
              </a:rPr>
              <a:t>)</a:t>
            </a:r>
            <a:r>
              <a:rPr sz="2000" spc="-5" dirty="0">
                <a:solidFill>
                  <a:srgbClr val="FFFFFF"/>
                </a:solidFill>
                <a:cs typeface="华文中宋"/>
              </a:rPr>
              <a:t>独立实体</a:t>
            </a:r>
            <a:endParaRPr sz="2000">
              <a:cs typeface="华文中宋"/>
            </a:endParaRPr>
          </a:p>
        </p:txBody>
      </p:sp>
      <p:sp>
        <p:nvSpPr>
          <p:cNvPr id="14" name="object 14"/>
          <p:cNvSpPr/>
          <p:nvPr/>
        </p:nvSpPr>
        <p:spPr>
          <a:xfrm>
            <a:off x="5605919" y="4539996"/>
            <a:ext cx="2071370" cy="1350010"/>
          </a:xfrm>
          <a:custGeom>
            <a:avLst/>
            <a:gdLst/>
            <a:ahLst/>
            <a:cxnLst/>
            <a:rect l="l" t="t" r="r" b="b"/>
            <a:pathLst>
              <a:path w="2071370" h="1350010">
                <a:moveTo>
                  <a:pt x="2071116" y="674370"/>
                </a:moveTo>
                <a:lnTo>
                  <a:pt x="2067685" y="619037"/>
                </a:lnTo>
                <a:lnTo>
                  <a:pt x="2057571" y="564941"/>
                </a:lnTo>
                <a:lnTo>
                  <a:pt x="2041039" y="512254"/>
                </a:lnTo>
                <a:lnTo>
                  <a:pt x="2018355" y="461150"/>
                </a:lnTo>
                <a:lnTo>
                  <a:pt x="1989784" y="411801"/>
                </a:lnTo>
                <a:lnTo>
                  <a:pt x="1955592" y="364381"/>
                </a:lnTo>
                <a:lnTo>
                  <a:pt x="1916046" y="319063"/>
                </a:lnTo>
                <a:lnTo>
                  <a:pt x="1871411" y="276020"/>
                </a:lnTo>
                <a:lnTo>
                  <a:pt x="1821952" y="235426"/>
                </a:lnTo>
                <a:lnTo>
                  <a:pt x="1767935" y="197453"/>
                </a:lnTo>
                <a:lnTo>
                  <a:pt x="1709626" y="162274"/>
                </a:lnTo>
                <a:lnTo>
                  <a:pt x="1647291" y="130064"/>
                </a:lnTo>
                <a:lnTo>
                  <a:pt x="1581196" y="100994"/>
                </a:lnTo>
                <a:lnTo>
                  <a:pt x="1511606" y="75239"/>
                </a:lnTo>
                <a:lnTo>
                  <a:pt x="1438786" y="52970"/>
                </a:lnTo>
                <a:lnTo>
                  <a:pt x="1363004" y="34363"/>
                </a:lnTo>
                <a:lnTo>
                  <a:pt x="1284524" y="19589"/>
                </a:lnTo>
                <a:lnTo>
                  <a:pt x="1203613" y="8821"/>
                </a:lnTo>
                <a:lnTo>
                  <a:pt x="1120535" y="2234"/>
                </a:lnTo>
                <a:lnTo>
                  <a:pt x="1035558" y="0"/>
                </a:lnTo>
                <a:lnTo>
                  <a:pt x="950580" y="2234"/>
                </a:lnTo>
                <a:lnTo>
                  <a:pt x="867502" y="8821"/>
                </a:lnTo>
                <a:lnTo>
                  <a:pt x="786591" y="19589"/>
                </a:lnTo>
                <a:lnTo>
                  <a:pt x="708111" y="34363"/>
                </a:lnTo>
                <a:lnTo>
                  <a:pt x="632329" y="52970"/>
                </a:lnTo>
                <a:lnTo>
                  <a:pt x="559509" y="75239"/>
                </a:lnTo>
                <a:lnTo>
                  <a:pt x="489919" y="100994"/>
                </a:lnTo>
                <a:lnTo>
                  <a:pt x="423824" y="130064"/>
                </a:lnTo>
                <a:lnTo>
                  <a:pt x="361489" y="162274"/>
                </a:lnTo>
                <a:lnTo>
                  <a:pt x="303180" y="197453"/>
                </a:lnTo>
                <a:lnTo>
                  <a:pt x="249163" y="235426"/>
                </a:lnTo>
                <a:lnTo>
                  <a:pt x="199704" y="276020"/>
                </a:lnTo>
                <a:lnTo>
                  <a:pt x="155069" y="319063"/>
                </a:lnTo>
                <a:lnTo>
                  <a:pt x="115523" y="364381"/>
                </a:lnTo>
                <a:lnTo>
                  <a:pt x="81331" y="411801"/>
                </a:lnTo>
                <a:lnTo>
                  <a:pt x="52760" y="461150"/>
                </a:lnTo>
                <a:lnTo>
                  <a:pt x="30076" y="512254"/>
                </a:lnTo>
                <a:lnTo>
                  <a:pt x="13544" y="564941"/>
                </a:lnTo>
                <a:lnTo>
                  <a:pt x="3430" y="619037"/>
                </a:lnTo>
                <a:lnTo>
                  <a:pt x="0" y="674370"/>
                </a:lnTo>
                <a:lnTo>
                  <a:pt x="3430" y="729707"/>
                </a:lnTo>
                <a:lnTo>
                  <a:pt x="13544" y="783819"/>
                </a:lnTo>
                <a:lnTo>
                  <a:pt x="30076" y="836531"/>
                </a:lnTo>
                <a:lnTo>
                  <a:pt x="52760" y="887669"/>
                </a:lnTo>
                <a:lnTo>
                  <a:pt x="81331" y="937057"/>
                </a:lnTo>
                <a:lnTo>
                  <a:pt x="115523" y="984523"/>
                </a:lnTo>
                <a:lnTo>
                  <a:pt x="155069" y="1029891"/>
                </a:lnTo>
                <a:lnTo>
                  <a:pt x="182880" y="1056742"/>
                </a:lnTo>
                <a:lnTo>
                  <a:pt x="182880" y="674370"/>
                </a:lnTo>
                <a:lnTo>
                  <a:pt x="185706" y="628879"/>
                </a:lnTo>
                <a:lnTo>
                  <a:pt x="194040" y="584400"/>
                </a:lnTo>
                <a:lnTo>
                  <a:pt x="207661" y="541076"/>
                </a:lnTo>
                <a:lnTo>
                  <a:pt x="226350" y="499049"/>
                </a:lnTo>
                <a:lnTo>
                  <a:pt x="249888" y="458462"/>
                </a:lnTo>
                <a:lnTo>
                  <a:pt x="278055" y="419458"/>
                </a:lnTo>
                <a:lnTo>
                  <a:pt x="310631" y="382180"/>
                </a:lnTo>
                <a:lnTo>
                  <a:pt x="347398" y="346770"/>
                </a:lnTo>
                <a:lnTo>
                  <a:pt x="388136" y="313373"/>
                </a:lnTo>
                <a:lnTo>
                  <a:pt x="432625" y="282130"/>
                </a:lnTo>
                <a:lnTo>
                  <a:pt x="480646" y="253184"/>
                </a:lnTo>
                <a:lnTo>
                  <a:pt x="531979" y="226679"/>
                </a:lnTo>
                <a:lnTo>
                  <a:pt x="586405" y="202757"/>
                </a:lnTo>
                <a:lnTo>
                  <a:pt x="643705" y="181561"/>
                </a:lnTo>
                <a:lnTo>
                  <a:pt x="703659" y="163234"/>
                </a:lnTo>
                <a:lnTo>
                  <a:pt x="766047" y="147919"/>
                </a:lnTo>
                <a:lnTo>
                  <a:pt x="830651" y="135758"/>
                </a:lnTo>
                <a:lnTo>
                  <a:pt x="897250" y="126895"/>
                </a:lnTo>
                <a:lnTo>
                  <a:pt x="965625" y="121473"/>
                </a:lnTo>
                <a:lnTo>
                  <a:pt x="1035558" y="119634"/>
                </a:lnTo>
                <a:lnTo>
                  <a:pt x="1105484" y="121473"/>
                </a:lnTo>
                <a:lnTo>
                  <a:pt x="1173844" y="126895"/>
                </a:lnTo>
                <a:lnTo>
                  <a:pt x="1240418" y="135758"/>
                </a:lnTo>
                <a:lnTo>
                  <a:pt x="1304989" y="147919"/>
                </a:lnTo>
                <a:lnTo>
                  <a:pt x="1367337" y="163234"/>
                </a:lnTo>
                <a:lnTo>
                  <a:pt x="1427245" y="181561"/>
                </a:lnTo>
                <a:lnTo>
                  <a:pt x="1484495" y="202757"/>
                </a:lnTo>
                <a:lnTo>
                  <a:pt x="1538868" y="226679"/>
                </a:lnTo>
                <a:lnTo>
                  <a:pt x="1590145" y="253184"/>
                </a:lnTo>
                <a:lnTo>
                  <a:pt x="1638109" y="282130"/>
                </a:lnTo>
                <a:lnTo>
                  <a:pt x="1682541" y="313373"/>
                </a:lnTo>
                <a:lnTo>
                  <a:pt x="1723223" y="346770"/>
                </a:lnTo>
                <a:lnTo>
                  <a:pt x="1759936" y="382180"/>
                </a:lnTo>
                <a:lnTo>
                  <a:pt x="1792463" y="419458"/>
                </a:lnTo>
                <a:lnTo>
                  <a:pt x="1820584" y="458462"/>
                </a:lnTo>
                <a:lnTo>
                  <a:pt x="1844082" y="499049"/>
                </a:lnTo>
                <a:lnTo>
                  <a:pt x="1862738" y="541076"/>
                </a:lnTo>
                <a:lnTo>
                  <a:pt x="1876335" y="584400"/>
                </a:lnTo>
                <a:lnTo>
                  <a:pt x="1884652" y="628879"/>
                </a:lnTo>
                <a:lnTo>
                  <a:pt x="1887474" y="674370"/>
                </a:lnTo>
                <a:lnTo>
                  <a:pt x="1887474" y="1057478"/>
                </a:lnTo>
                <a:lnTo>
                  <a:pt x="1916046" y="1029891"/>
                </a:lnTo>
                <a:lnTo>
                  <a:pt x="1955592" y="984523"/>
                </a:lnTo>
                <a:lnTo>
                  <a:pt x="1989784" y="937057"/>
                </a:lnTo>
                <a:lnTo>
                  <a:pt x="2018355" y="887669"/>
                </a:lnTo>
                <a:lnTo>
                  <a:pt x="2041039" y="836531"/>
                </a:lnTo>
                <a:lnTo>
                  <a:pt x="2057571" y="783819"/>
                </a:lnTo>
                <a:lnTo>
                  <a:pt x="2067685" y="729707"/>
                </a:lnTo>
                <a:lnTo>
                  <a:pt x="2071116" y="674370"/>
                </a:lnTo>
                <a:close/>
              </a:path>
              <a:path w="2071370" h="1350010">
                <a:moveTo>
                  <a:pt x="1887474" y="1057478"/>
                </a:moveTo>
                <a:lnTo>
                  <a:pt x="1887474" y="674370"/>
                </a:lnTo>
                <a:lnTo>
                  <a:pt x="1884652" y="719969"/>
                </a:lnTo>
                <a:lnTo>
                  <a:pt x="1876335" y="764545"/>
                </a:lnTo>
                <a:lnTo>
                  <a:pt x="1862738" y="807957"/>
                </a:lnTo>
                <a:lnTo>
                  <a:pt x="1844082" y="850062"/>
                </a:lnTo>
                <a:lnTo>
                  <a:pt x="1820584" y="890718"/>
                </a:lnTo>
                <a:lnTo>
                  <a:pt x="1792463" y="929782"/>
                </a:lnTo>
                <a:lnTo>
                  <a:pt x="1759936" y="967112"/>
                </a:lnTo>
                <a:lnTo>
                  <a:pt x="1723223" y="1002566"/>
                </a:lnTo>
                <a:lnTo>
                  <a:pt x="1682541" y="1036001"/>
                </a:lnTo>
                <a:lnTo>
                  <a:pt x="1638109" y="1067276"/>
                </a:lnTo>
                <a:lnTo>
                  <a:pt x="1590145" y="1096247"/>
                </a:lnTo>
                <a:lnTo>
                  <a:pt x="1538868" y="1122773"/>
                </a:lnTo>
                <a:lnTo>
                  <a:pt x="1484495" y="1146711"/>
                </a:lnTo>
                <a:lnTo>
                  <a:pt x="1427245" y="1167919"/>
                </a:lnTo>
                <a:lnTo>
                  <a:pt x="1367337" y="1186255"/>
                </a:lnTo>
                <a:lnTo>
                  <a:pt x="1304989" y="1201576"/>
                </a:lnTo>
                <a:lnTo>
                  <a:pt x="1240418" y="1213740"/>
                </a:lnTo>
                <a:lnTo>
                  <a:pt x="1173844" y="1222605"/>
                </a:lnTo>
                <a:lnTo>
                  <a:pt x="1105484" y="1228028"/>
                </a:lnTo>
                <a:lnTo>
                  <a:pt x="1035558" y="1229868"/>
                </a:lnTo>
                <a:lnTo>
                  <a:pt x="965625" y="1228028"/>
                </a:lnTo>
                <a:lnTo>
                  <a:pt x="897250" y="1222605"/>
                </a:lnTo>
                <a:lnTo>
                  <a:pt x="830651" y="1213740"/>
                </a:lnTo>
                <a:lnTo>
                  <a:pt x="766047" y="1201576"/>
                </a:lnTo>
                <a:lnTo>
                  <a:pt x="703659" y="1186255"/>
                </a:lnTo>
                <a:lnTo>
                  <a:pt x="643705" y="1167919"/>
                </a:lnTo>
                <a:lnTo>
                  <a:pt x="586405" y="1146711"/>
                </a:lnTo>
                <a:lnTo>
                  <a:pt x="531979" y="1122773"/>
                </a:lnTo>
                <a:lnTo>
                  <a:pt x="480646" y="1096247"/>
                </a:lnTo>
                <a:lnTo>
                  <a:pt x="432625" y="1067276"/>
                </a:lnTo>
                <a:lnTo>
                  <a:pt x="388136" y="1036001"/>
                </a:lnTo>
                <a:lnTo>
                  <a:pt x="347398" y="1002566"/>
                </a:lnTo>
                <a:lnTo>
                  <a:pt x="310631" y="967112"/>
                </a:lnTo>
                <a:lnTo>
                  <a:pt x="278055" y="929782"/>
                </a:lnTo>
                <a:lnTo>
                  <a:pt x="249888" y="890718"/>
                </a:lnTo>
                <a:lnTo>
                  <a:pt x="226350" y="850062"/>
                </a:lnTo>
                <a:lnTo>
                  <a:pt x="207661" y="807957"/>
                </a:lnTo>
                <a:lnTo>
                  <a:pt x="194040" y="764545"/>
                </a:lnTo>
                <a:lnTo>
                  <a:pt x="185706" y="719969"/>
                </a:lnTo>
                <a:lnTo>
                  <a:pt x="182880" y="674370"/>
                </a:lnTo>
                <a:lnTo>
                  <a:pt x="182880" y="1056742"/>
                </a:lnTo>
                <a:lnTo>
                  <a:pt x="249163" y="1113637"/>
                </a:lnTo>
                <a:lnTo>
                  <a:pt x="303180" y="1151667"/>
                </a:lnTo>
                <a:lnTo>
                  <a:pt x="361489" y="1186903"/>
                </a:lnTo>
                <a:lnTo>
                  <a:pt x="423824" y="1219169"/>
                </a:lnTo>
                <a:lnTo>
                  <a:pt x="489919" y="1248292"/>
                </a:lnTo>
                <a:lnTo>
                  <a:pt x="559509" y="1274098"/>
                </a:lnTo>
                <a:lnTo>
                  <a:pt x="632329" y="1296412"/>
                </a:lnTo>
                <a:lnTo>
                  <a:pt x="708111" y="1315059"/>
                </a:lnTo>
                <a:lnTo>
                  <a:pt x="786591" y="1329866"/>
                </a:lnTo>
                <a:lnTo>
                  <a:pt x="867502" y="1340658"/>
                </a:lnTo>
                <a:lnTo>
                  <a:pt x="950580" y="1347262"/>
                </a:lnTo>
                <a:lnTo>
                  <a:pt x="1035558" y="1349502"/>
                </a:lnTo>
                <a:lnTo>
                  <a:pt x="1120535" y="1347262"/>
                </a:lnTo>
                <a:lnTo>
                  <a:pt x="1203613" y="1340658"/>
                </a:lnTo>
                <a:lnTo>
                  <a:pt x="1284524" y="1329866"/>
                </a:lnTo>
                <a:lnTo>
                  <a:pt x="1363004" y="1315059"/>
                </a:lnTo>
                <a:lnTo>
                  <a:pt x="1438786" y="1296412"/>
                </a:lnTo>
                <a:lnTo>
                  <a:pt x="1511606" y="1274098"/>
                </a:lnTo>
                <a:lnTo>
                  <a:pt x="1581196" y="1248292"/>
                </a:lnTo>
                <a:lnTo>
                  <a:pt x="1647291" y="1219169"/>
                </a:lnTo>
                <a:lnTo>
                  <a:pt x="1709626" y="1186903"/>
                </a:lnTo>
                <a:lnTo>
                  <a:pt x="1767935" y="1151667"/>
                </a:lnTo>
                <a:lnTo>
                  <a:pt x="1821952" y="1113637"/>
                </a:lnTo>
                <a:lnTo>
                  <a:pt x="1871411" y="1072987"/>
                </a:lnTo>
                <a:lnTo>
                  <a:pt x="1887474" y="105747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5777369" y="4651247"/>
            <a:ext cx="1728470" cy="1129030"/>
          </a:xfrm>
          <a:custGeom>
            <a:avLst/>
            <a:gdLst/>
            <a:ahLst/>
            <a:cxnLst/>
            <a:rect l="l" t="t" r="r" b="b"/>
            <a:pathLst>
              <a:path w="1728470" h="1129029">
                <a:moveTo>
                  <a:pt x="1728216" y="563879"/>
                </a:moveTo>
                <a:lnTo>
                  <a:pt x="1725349" y="517601"/>
                </a:lnTo>
                <a:lnTo>
                  <a:pt x="1716900" y="472358"/>
                </a:lnTo>
                <a:lnTo>
                  <a:pt x="1703090" y="428296"/>
                </a:lnTo>
                <a:lnTo>
                  <a:pt x="1684141" y="385559"/>
                </a:lnTo>
                <a:lnTo>
                  <a:pt x="1660278" y="344293"/>
                </a:lnTo>
                <a:lnTo>
                  <a:pt x="1631723" y="304640"/>
                </a:lnTo>
                <a:lnTo>
                  <a:pt x="1598699" y="266747"/>
                </a:lnTo>
                <a:lnTo>
                  <a:pt x="1561429" y="230757"/>
                </a:lnTo>
                <a:lnTo>
                  <a:pt x="1520135" y="196816"/>
                </a:lnTo>
                <a:lnTo>
                  <a:pt x="1475041" y="165068"/>
                </a:lnTo>
                <a:lnTo>
                  <a:pt x="1426369" y="135657"/>
                </a:lnTo>
                <a:lnTo>
                  <a:pt x="1374343" y="108728"/>
                </a:lnTo>
                <a:lnTo>
                  <a:pt x="1319184" y="84425"/>
                </a:lnTo>
                <a:lnTo>
                  <a:pt x="1261117" y="62894"/>
                </a:lnTo>
                <a:lnTo>
                  <a:pt x="1200364" y="44279"/>
                </a:lnTo>
                <a:lnTo>
                  <a:pt x="1137147" y="28724"/>
                </a:lnTo>
                <a:lnTo>
                  <a:pt x="1071691" y="16374"/>
                </a:lnTo>
                <a:lnTo>
                  <a:pt x="1004216" y="7373"/>
                </a:lnTo>
                <a:lnTo>
                  <a:pt x="934948" y="1867"/>
                </a:lnTo>
                <a:lnTo>
                  <a:pt x="864108" y="0"/>
                </a:lnTo>
                <a:lnTo>
                  <a:pt x="793164" y="1867"/>
                </a:lnTo>
                <a:lnTo>
                  <a:pt x="723813" y="7373"/>
                </a:lnTo>
                <a:lnTo>
                  <a:pt x="656277" y="16374"/>
                </a:lnTo>
                <a:lnTo>
                  <a:pt x="590775" y="28724"/>
                </a:lnTo>
                <a:lnTo>
                  <a:pt x="527530" y="44279"/>
                </a:lnTo>
                <a:lnTo>
                  <a:pt x="466762" y="62894"/>
                </a:lnTo>
                <a:lnTo>
                  <a:pt x="408693" y="84425"/>
                </a:lnTo>
                <a:lnTo>
                  <a:pt x="353543" y="108728"/>
                </a:lnTo>
                <a:lnTo>
                  <a:pt x="301535" y="135657"/>
                </a:lnTo>
                <a:lnTo>
                  <a:pt x="252888" y="165068"/>
                </a:lnTo>
                <a:lnTo>
                  <a:pt x="207825" y="196816"/>
                </a:lnTo>
                <a:lnTo>
                  <a:pt x="166567" y="230757"/>
                </a:lnTo>
                <a:lnTo>
                  <a:pt x="129334" y="266747"/>
                </a:lnTo>
                <a:lnTo>
                  <a:pt x="96348" y="304640"/>
                </a:lnTo>
                <a:lnTo>
                  <a:pt x="67829" y="344293"/>
                </a:lnTo>
                <a:lnTo>
                  <a:pt x="44000" y="385559"/>
                </a:lnTo>
                <a:lnTo>
                  <a:pt x="25082" y="428296"/>
                </a:lnTo>
                <a:lnTo>
                  <a:pt x="11295" y="472358"/>
                </a:lnTo>
                <a:lnTo>
                  <a:pt x="2860" y="517601"/>
                </a:lnTo>
                <a:lnTo>
                  <a:pt x="0" y="563880"/>
                </a:lnTo>
                <a:lnTo>
                  <a:pt x="2860" y="610164"/>
                </a:lnTo>
                <a:lnTo>
                  <a:pt x="11295" y="655422"/>
                </a:lnTo>
                <a:lnTo>
                  <a:pt x="25082" y="699509"/>
                </a:lnTo>
                <a:lnTo>
                  <a:pt x="44000" y="742279"/>
                </a:lnTo>
                <a:lnTo>
                  <a:pt x="67829" y="783586"/>
                </a:lnTo>
                <a:lnTo>
                  <a:pt x="96348" y="823283"/>
                </a:lnTo>
                <a:lnTo>
                  <a:pt x="129334" y="861227"/>
                </a:lnTo>
                <a:lnTo>
                  <a:pt x="166567" y="897270"/>
                </a:lnTo>
                <a:lnTo>
                  <a:pt x="207825" y="931267"/>
                </a:lnTo>
                <a:lnTo>
                  <a:pt x="252888" y="963072"/>
                </a:lnTo>
                <a:lnTo>
                  <a:pt x="301535" y="992540"/>
                </a:lnTo>
                <a:lnTo>
                  <a:pt x="353543" y="1019525"/>
                </a:lnTo>
                <a:lnTo>
                  <a:pt x="408693" y="1043881"/>
                </a:lnTo>
                <a:lnTo>
                  <a:pt x="466762" y="1065462"/>
                </a:lnTo>
                <a:lnTo>
                  <a:pt x="527530" y="1084123"/>
                </a:lnTo>
                <a:lnTo>
                  <a:pt x="590775" y="1099718"/>
                </a:lnTo>
                <a:lnTo>
                  <a:pt x="656277" y="1112101"/>
                </a:lnTo>
                <a:lnTo>
                  <a:pt x="723813" y="1121126"/>
                </a:lnTo>
                <a:lnTo>
                  <a:pt x="793164" y="1126648"/>
                </a:lnTo>
                <a:lnTo>
                  <a:pt x="864108" y="1128522"/>
                </a:lnTo>
                <a:lnTo>
                  <a:pt x="934948" y="1126648"/>
                </a:lnTo>
                <a:lnTo>
                  <a:pt x="1004216" y="1121126"/>
                </a:lnTo>
                <a:lnTo>
                  <a:pt x="1071691" y="1112101"/>
                </a:lnTo>
                <a:lnTo>
                  <a:pt x="1137147" y="1099718"/>
                </a:lnTo>
                <a:lnTo>
                  <a:pt x="1200364" y="1084123"/>
                </a:lnTo>
                <a:lnTo>
                  <a:pt x="1261117" y="1065462"/>
                </a:lnTo>
                <a:lnTo>
                  <a:pt x="1319184" y="1043881"/>
                </a:lnTo>
                <a:lnTo>
                  <a:pt x="1374343" y="1019525"/>
                </a:lnTo>
                <a:lnTo>
                  <a:pt x="1426369" y="992540"/>
                </a:lnTo>
                <a:lnTo>
                  <a:pt x="1475041" y="963072"/>
                </a:lnTo>
                <a:lnTo>
                  <a:pt x="1520135" y="931267"/>
                </a:lnTo>
                <a:lnTo>
                  <a:pt x="1561429" y="897270"/>
                </a:lnTo>
                <a:lnTo>
                  <a:pt x="1598699" y="861227"/>
                </a:lnTo>
                <a:lnTo>
                  <a:pt x="1631723" y="823283"/>
                </a:lnTo>
                <a:lnTo>
                  <a:pt x="1660278" y="783586"/>
                </a:lnTo>
                <a:lnTo>
                  <a:pt x="1684141" y="742279"/>
                </a:lnTo>
                <a:lnTo>
                  <a:pt x="1703090" y="699509"/>
                </a:lnTo>
                <a:lnTo>
                  <a:pt x="1716900" y="655422"/>
                </a:lnTo>
                <a:lnTo>
                  <a:pt x="1725349" y="610164"/>
                </a:lnTo>
                <a:lnTo>
                  <a:pt x="1728216" y="563879"/>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5777369" y="4651247"/>
            <a:ext cx="1728470" cy="1129030"/>
          </a:xfrm>
          <a:custGeom>
            <a:avLst/>
            <a:gdLst/>
            <a:ahLst/>
            <a:cxnLst/>
            <a:rect l="l" t="t" r="r" b="b"/>
            <a:pathLst>
              <a:path w="1728470" h="1129029">
                <a:moveTo>
                  <a:pt x="864108" y="0"/>
                </a:moveTo>
                <a:lnTo>
                  <a:pt x="793164" y="1867"/>
                </a:lnTo>
                <a:lnTo>
                  <a:pt x="723813" y="7373"/>
                </a:lnTo>
                <a:lnTo>
                  <a:pt x="656277" y="16374"/>
                </a:lnTo>
                <a:lnTo>
                  <a:pt x="590775" y="28724"/>
                </a:lnTo>
                <a:lnTo>
                  <a:pt x="527530" y="44279"/>
                </a:lnTo>
                <a:lnTo>
                  <a:pt x="466762" y="62894"/>
                </a:lnTo>
                <a:lnTo>
                  <a:pt x="408693" y="84425"/>
                </a:lnTo>
                <a:lnTo>
                  <a:pt x="353543" y="108728"/>
                </a:lnTo>
                <a:lnTo>
                  <a:pt x="301535" y="135657"/>
                </a:lnTo>
                <a:lnTo>
                  <a:pt x="252888" y="165068"/>
                </a:lnTo>
                <a:lnTo>
                  <a:pt x="207825" y="196816"/>
                </a:lnTo>
                <a:lnTo>
                  <a:pt x="166567" y="230757"/>
                </a:lnTo>
                <a:lnTo>
                  <a:pt x="129334" y="266747"/>
                </a:lnTo>
                <a:lnTo>
                  <a:pt x="96348" y="304640"/>
                </a:lnTo>
                <a:lnTo>
                  <a:pt x="67829" y="344293"/>
                </a:lnTo>
                <a:lnTo>
                  <a:pt x="44000" y="385559"/>
                </a:lnTo>
                <a:lnTo>
                  <a:pt x="25082" y="428296"/>
                </a:lnTo>
                <a:lnTo>
                  <a:pt x="11295" y="472358"/>
                </a:lnTo>
                <a:lnTo>
                  <a:pt x="2860" y="517601"/>
                </a:lnTo>
                <a:lnTo>
                  <a:pt x="0" y="563880"/>
                </a:lnTo>
                <a:lnTo>
                  <a:pt x="2860" y="610164"/>
                </a:lnTo>
                <a:lnTo>
                  <a:pt x="11295" y="655422"/>
                </a:lnTo>
                <a:lnTo>
                  <a:pt x="25082" y="699509"/>
                </a:lnTo>
                <a:lnTo>
                  <a:pt x="44000" y="742279"/>
                </a:lnTo>
                <a:lnTo>
                  <a:pt x="67829" y="783586"/>
                </a:lnTo>
                <a:lnTo>
                  <a:pt x="96348" y="823283"/>
                </a:lnTo>
                <a:lnTo>
                  <a:pt x="129334" y="861227"/>
                </a:lnTo>
                <a:lnTo>
                  <a:pt x="166567" y="897270"/>
                </a:lnTo>
                <a:lnTo>
                  <a:pt x="207825" y="931267"/>
                </a:lnTo>
                <a:lnTo>
                  <a:pt x="252888" y="963072"/>
                </a:lnTo>
                <a:lnTo>
                  <a:pt x="301535" y="992540"/>
                </a:lnTo>
                <a:lnTo>
                  <a:pt x="353543" y="1019525"/>
                </a:lnTo>
                <a:lnTo>
                  <a:pt x="408693" y="1043881"/>
                </a:lnTo>
                <a:lnTo>
                  <a:pt x="466762" y="1065462"/>
                </a:lnTo>
                <a:lnTo>
                  <a:pt x="527530" y="1084123"/>
                </a:lnTo>
                <a:lnTo>
                  <a:pt x="590775" y="1099718"/>
                </a:lnTo>
                <a:lnTo>
                  <a:pt x="656277" y="1112101"/>
                </a:lnTo>
                <a:lnTo>
                  <a:pt x="723813" y="1121126"/>
                </a:lnTo>
                <a:lnTo>
                  <a:pt x="793164" y="1126648"/>
                </a:lnTo>
                <a:lnTo>
                  <a:pt x="864108" y="1128522"/>
                </a:lnTo>
                <a:lnTo>
                  <a:pt x="934948" y="1126648"/>
                </a:lnTo>
                <a:lnTo>
                  <a:pt x="1004216" y="1121126"/>
                </a:lnTo>
                <a:lnTo>
                  <a:pt x="1071691" y="1112101"/>
                </a:lnTo>
                <a:lnTo>
                  <a:pt x="1137147" y="1099718"/>
                </a:lnTo>
                <a:lnTo>
                  <a:pt x="1200364" y="1084123"/>
                </a:lnTo>
                <a:lnTo>
                  <a:pt x="1261117" y="1065462"/>
                </a:lnTo>
                <a:lnTo>
                  <a:pt x="1319184" y="1043881"/>
                </a:lnTo>
                <a:lnTo>
                  <a:pt x="1374343" y="1019525"/>
                </a:lnTo>
                <a:lnTo>
                  <a:pt x="1426369" y="992540"/>
                </a:lnTo>
                <a:lnTo>
                  <a:pt x="1475041" y="963072"/>
                </a:lnTo>
                <a:lnTo>
                  <a:pt x="1520135" y="931267"/>
                </a:lnTo>
                <a:lnTo>
                  <a:pt x="1561429" y="897270"/>
                </a:lnTo>
                <a:lnTo>
                  <a:pt x="1598699" y="861227"/>
                </a:lnTo>
                <a:lnTo>
                  <a:pt x="1631723" y="823283"/>
                </a:lnTo>
                <a:lnTo>
                  <a:pt x="1660278" y="783586"/>
                </a:lnTo>
                <a:lnTo>
                  <a:pt x="1684141" y="742279"/>
                </a:lnTo>
                <a:lnTo>
                  <a:pt x="1703090" y="699509"/>
                </a:lnTo>
                <a:lnTo>
                  <a:pt x="1716900" y="655422"/>
                </a:lnTo>
                <a:lnTo>
                  <a:pt x="1725349" y="610164"/>
                </a:lnTo>
                <a:lnTo>
                  <a:pt x="1728216" y="563879"/>
                </a:lnTo>
                <a:lnTo>
                  <a:pt x="1725349" y="517601"/>
                </a:lnTo>
                <a:lnTo>
                  <a:pt x="1716900" y="472358"/>
                </a:lnTo>
                <a:lnTo>
                  <a:pt x="1703090" y="428296"/>
                </a:lnTo>
                <a:lnTo>
                  <a:pt x="1684141" y="385559"/>
                </a:lnTo>
                <a:lnTo>
                  <a:pt x="1660278" y="344293"/>
                </a:lnTo>
                <a:lnTo>
                  <a:pt x="1631723" y="304640"/>
                </a:lnTo>
                <a:lnTo>
                  <a:pt x="1598699" y="266747"/>
                </a:lnTo>
                <a:lnTo>
                  <a:pt x="1561429" y="230757"/>
                </a:lnTo>
                <a:lnTo>
                  <a:pt x="1520135" y="196816"/>
                </a:lnTo>
                <a:lnTo>
                  <a:pt x="1475041" y="165068"/>
                </a:lnTo>
                <a:lnTo>
                  <a:pt x="1426369" y="135657"/>
                </a:lnTo>
                <a:lnTo>
                  <a:pt x="1374343" y="108728"/>
                </a:lnTo>
                <a:lnTo>
                  <a:pt x="1319184" y="84425"/>
                </a:lnTo>
                <a:lnTo>
                  <a:pt x="1261117" y="62894"/>
                </a:lnTo>
                <a:lnTo>
                  <a:pt x="1200364" y="44279"/>
                </a:lnTo>
                <a:lnTo>
                  <a:pt x="1137147" y="28724"/>
                </a:lnTo>
                <a:lnTo>
                  <a:pt x="1071691" y="16374"/>
                </a:lnTo>
                <a:lnTo>
                  <a:pt x="1004216" y="7373"/>
                </a:lnTo>
                <a:lnTo>
                  <a:pt x="934948" y="1867"/>
                </a:lnTo>
                <a:lnTo>
                  <a:pt x="86410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5942971" y="4826372"/>
            <a:ext cx="13970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独立实体的关</a:t>
            </a:r>
            <a:endParaRPr sz="18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5942971" y="5101447"/>
            <a:ext cx="13970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键字属性是自 身拥有的属性</a:t>
            </a:r>
            <a:endParaRPr sz="180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2105539" y="4559258"/>
            <a:ext cx="1342390" cy="246221"/>
          </a:xfrm>
          <a:prstGeom prst="rect">
            <a:avLst/>
          </a:prstGeom>
        </p:spPr>
        <p:txBody>
          <a:bodyPr vert="horz" wrap="square" lIns="0" tIns="0" rIns="0" bIns="0" rtlCol="0">
            <a:spAutoFit/>
          </a:bodyPr>
          <a:lstStyle/>
          <a:p>
            <a:pPr marL="12700">
              <a:lnSpc>
                <a:spcPct val="100000"/>
              </a:lnSpc>
            </a:pPr>
            <a:r>
              <a:rPr sz="1600" b="1" spc="-5" dirty="0">
                <a:solidFill>
                  <a:srgbClr val="CC0000"/>
                </a:solidFill>
                <a:latin typeface="Arial" panose="020B0604020202020204" pitchFamily="34" charset="0"/>
                <a:ea typeface="Microsoft JhengHei UI" panose="020B0604030504040204" pitchFamily="34" charset="-120"/>
                <a:cs typeface="微软雅黑"/>
              </a:rPr>
              <a:t>实体名/实体号</a:t>
            </a:r>
            <a:endParaRPr sz="1600">
              <a:latin typeface="Arial" panose="020B0604020202020204" pitchFamily="34" charset="0"/>
              <a:ea typeface="Microsoft JhengHei UI" panose="020B0604030504040204" pitchFamily="34" charset="-120"/>
              <a:cs typeface="微软雅黑"/>
            </a:endParaRPr>
          </a:p>
        </p:txBody>
      </p:sp>
      <p:sp>
        <p:nvSpPr>
          <p:cNvPr id="20" name="object 20"/>
          <p:cNvSpPr/>
          <p:nvPr/>
        </p:nvSpPr>
        <p:spPr>
          <a:xfrm>
            <a:off x="2020709" y="4830317"/>
            <a:ext cx="1428750" cy="838200"/>
          </a:xfrm>
          <a:custGeom>
            <a:avLst/>
            <a:gdLst/>
            <a:ahLst/>
            <a:cxnLst/>
            <a:rect l="l" t="t" r="r" b="b"/>
            <a:pathLst>
              <a:path w="1428750" h="838200">
                <a:moveTo>
                  <a:pt x="0" y="0"/>
                </a:moveTo>
                <a:lnTo>
                  <a:pt x="0" y="838200"/>
                </a:lnTo>
                <a:lnTo>
                  <a:pt x="1428749" y="838200"/>
                </a:lnTo>
                <a:lnTo>
                  <a:pt x="1428749" y="0"/>
                </a:lnTo>
                <a:lnTo>
                  <a:pt x="0" y="0"/>
                </a:lnTo>
                <a:close/>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2020709" y="5116067"/>
            <a:ext cx="1428750" cy="0"/>
          </a:xfrm>
          <a:custGeom>
            <a:avLst/>
            <a:gdLst/>
            <a:ahLst/>
            <a:cxnLst/>
            <a:rect l="l" t="t" r="r" b="b"/>
            <a:pathLst>
              <a:path w="1428750">
                <a:moveTo>
                  <a:pt x="0" y="0"/>
                </a:moveTo>
                <a:lnTo>
                  <a:pt x="1428750" y="0"/>
                </a:lnTo>
              </a:path>
            </a:pathLst>
          </a:custGeom>
          <a:ln w="381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txBox="1"/>
          <p:nvPr/>
        </p:nvSpPr>
        <p:spPr>
          <a:xfrm>
            <a:off x="2350903" y="4884828"/>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主关键字</a:t>
            </a:r>
            <a:endParaRPr sz="1400">
              <a:latin typeface="Arial" panose="020B0604020202020204" pitchFamily="34" charset="0"/>
              <a:ea typeface="Microsoft JhengHei UI" panose="020B0604030504040204" pitchFamily="34" charset="-120"/>
              <a:cs typeface="微软雅黑"/>
            </a:endParaRPr>
          </a:p>
        </p:txBody>
      </p:sp>
      <p:sp>
        <p:nvSpPr>
          <p:cNvPr id="23" name="object 23"/>
          <p:cNvSpPr txBox="1"/>
          <p:nvPr/>
        </p:nvSpPr>
        <p:spPr>
          <a:xfrm>
            <a:off x="2141345" y="5189622"/>
            <a:ext cx="130238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次关键字(AK n)</a:t>
            </a:r>
            <a:endParaRPr sz="1400">
              <a:latin typeface="Arial" panose="020B0604020202020204" pitchFamily="34" charset="0"/>
              <a:ea typeface="Microsoft JhengHei UI" panose="020B0604030504040204" pitchFamily="34" charset="-120"/>
              <a:cs typeface="微软雅黑"/>
            </a:endParaRPr>
          </a:p>
        </p:txBody>
      </p:sp>
      <p:sp>
        <p:nvSpPr>
          <p:cNvPr id="24" name="object 24"/>
          <p:cNvSpPr txBox="1"/>
          <p:nvPr/>
        </p:nvSpPr>
        <p:spPr>
          <a:xfrm>
            <a:off x="2141345" y="5402979"/>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非键属性</a:t>
            </a:r>
            <a:endParaRPr sz="1400">
              <a:latin typeface="Arial" panose="020B0604020202020204" pitchFamily="34" charset="0"/>
              <a:ea typeface="Microsoft JhengHei UI" panose="020B0604030504040204" pitchFamily="34" charset="-120"/>
              <a:cs typeface="微软雅黑"/>
            </a:endParaRPr>
          </a:p>
        </p:txBody>
      </p:sp>
      <p:graphicFrame>
        <p:nvGraphicFramePr>
          <p:cNvPr id="12" name="object 12"/>
          <p:cNvGraphicFramePr>
            <a:graphicFrameLocks noGrp="1"/>
          </p:cNvGraphicFramePr>
          <p:nvPr/>
        </p:nvGraphicFramePr>
        <p:xfrm>
          <a:off x="4970221" y="2836735"/>
          <a:ext cx="3948683" cy="1640216"/>
        </p:xfrm>
        <a:graphic>
          <a:graphicData uri="http://schemas.openxmlformats.org/drawingml/2006/table">
            <a:tbl>
              <a:tblPr firstRow="1" bandRow="1">
                <a:tableStyleId>{2D5ABB26-0587-4C30-8999-92F81FD0307C}</a:tableStyleId>
              </a:tblPr>
              <a:tblGrid>
                <a:gridCol w="67665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883158">
                  <a:extLst>
                    <a:ext uri="{9D8B030D-6E8A-4147-A177-3AD203B41FA5}">
                      <a16:colId xmlns:a16="http://schemas.microsoft.com/office/drawing/2014/main" val="20003"/>
                    </a:ext>
                  </a:extLst>
                </a:gridCol>
              </a:tblGrid>
              <a:tr h="301751">
                <a:tc>
                  <a:txBody>
                    <a:bodyPr/>
                    <a:lstStyle/>
                    <a:p>
                      <a:pPr marL="76835">
                        <a:lnSpc>
                          <a:spcPct val="100000"/>
                        </a:lnSpc>
                      </a:pPr>
                      <a:r>
                        <a:rPr sz="1400" b="1" dirty="0">
                          <a:latin typeface="宋体"/>
                          <a:cs typeface="宋体"/>
                        </a:rPr>
                        <a:t>合同号</a:t>
                      </a:r>
                      <a:endParaRPr sz="1400">
                        <a:latin typeface="宋体"/>
                        <a:cs typeface="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283845">
                        <a:lnSpc>
                          <a:spcPct val="100000"/>
                        </a:lnSpc>
                      </a:pPr>
                      <a:r>
                        <a:rPr sz="1400" b="1" dirty="0">
                          <a:latin typeface="宋体"/>
                          <a:cs typeface="宋体"/>
                        </a:rPr>
                        <a:t>合同名称</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FF"/>
                    </a:solidFill>
                  </a:tcPr>
                </a:tc>
                <a:tc>
                  <a:txBody>
                    <a:bodyPr/>
                    <a:lstStyle/>
                    <a:p>
                      <a:pPr marL="73660">
                        <a:lnSpc>
                          <a:spcPct val="100000"/>
                        </a:lnSpc>
                      </a:pPr>
                      <a:r>
                        <a:rPr sz="1400" b="1" dirty="0">
                          <a:latin typeface="宋体"/>
                          <a:cs typeface="宋体"/>
                        </a:rPr>
                        <a:t>签约日期</a:t>
                      </a:r>
                      <a:endParaRPr sz="1400">
                        <a:latin typeface="宋体"/>
                        <a:cs typeface="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FF"/>
                    </a:solidFill>
                  </a:tcPr>
                </a:tc>
                <a:tc>
                  <a:txBody>
                    <a:bodyPr/>
                    <a:lstStyle/>
                    <a:p>
                      <a:pPr marL="78740">
                        <a:lnSpc>
                          <a:spcPct val="100000"/>
                        </a:lnSpc>
                      </a:pPr>
                      <a:r>
                        <a:rPr sz="1400" b="1" spc="5" dirty="0">
                          <a:latin typeface="宋体"/>
                          <a:cs typeface="宋体"/>
                        </a:rPr>
                        <a:t>签</a:t>
                      </a:r>
                      <a:r>
                        <a:rPr sz="1400" b="1" dirty="0">
                          <a:latin typeface="宋体"/>
                          <a:cs typeface="宋体"/>
                        </a:rPr>
                        <a:t>约人</a:t>
                      </a:r>
                      <a:endParaRPr sz="1400">
                        <a:latin typeface="宋体"/>
                        <a:cs typeface="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FFCCFF"/>
                    </a:solidFill>
                  </a:tcPr>
                </a:tc>
                <a:extLst>
                  <a:ext uri="{0D108BD9-81ED-4DB2-BD59-A6C34878D82A}">
                    <a16:rowId xmlns:a16="http://schemas.microsoft.com/office/drawing/2014/main" val="10000"/>
                  </a:ext>
                </a:extLst>
              </a:tr>
              <a:tr h="315070">
                <a:tc>
                  <a:txBody>
                    <a:bodyPr/>
                    <a:lstStyle/>
                    <a:p>
                      <a:pPr marL="63500">
                        <a:lnSpc>
                          <a:spcPct val="100000"/>
                        </a:lnSpc>
                      </a:pPr>
                      <a:r>
                        <a:rPr sz="1400" b="1" dirty="0">
                          <a:solidFill>
                            <a:srgbClr val="CC0000"/>
                          </a:solidFill>
                          <a:latin typeface="Arial"/>
                          <a:cs typeface="Arial"/>
                        </a:rPr>
                        <a:t>HT001</a:t>
                      </a:r>
                      <a:endParaRPr sz="1400">
                        <a:latin typeface="Arial"/>
                        <a:cs typeface="Arial"/>
                      </a:endParaRPr>
                    </a:p>
                  </a:txBody>
                  <a:tcPr marL="0" marR="0" marT="0" marB="0">
                    <a:lnR w="9525">
                      <a:solidFill>
                        <a:srgbClr val="000000"/>
                      </a:solidFill>
                      <a:prstDash val="solid"/>
                    </a:lnR>
                    <a:lnT w="9525">
                      <a:solidFill>
                        <a:srgbClr val="000000"/>
                      </a:solidFill>
                      <a:prstDash val="solid"/>
                    </a:lnT>
                    <a:solidFill>
                      <a:srgbClr val="FFCCFF"/>
                    </a:solidFill>
                  </a:tcPr>
                </a:tc>
                <a:tc>
                  <a:txBody>
                    <a:bodyPr/>
                    <a:lstStyle/>
                    <a:p>
                      <a:pPr marL="62230">
                        <a:lnSpc>
                          <a:spcPct val="100000"/>
                        </a:lnSpc>
                      </a:pPr>
                      <a:r>
                        <a:rPr sz="1400" b="1" spc="5" dirty="0">
                          <a:solidFill>
                            <a:srgbClr val="CC0000"/>
                          </a:solidFill>
                          <a:latin typeface="新宋体"/>
                          <a:cs typeface="新宋体"/>
                        </a:rPr>
                        <a:t>单位</a:t>
                      </a:r>
                      <a:r>
                        <a:rPr sz="1400" b="1" spc="-10" dirty="0">
                          <a:solidFill>
                            <a:srgbClr val="CC0000"/>
                          </a:solidFill>
                          <a:latin typeface="Arial"/>
                          <a:cs typeface="Arial"/>
                        </a:rPr>
                        <a:t>1</a:t>
                      </a:r>
                      <a:r>
                        <a:rPr sz="1400" b="1" dirty="0">
                          <a:solidFill>
                            <a:srgbClr val="CC0000"/>
                          </a:solidFill>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FF"/>
                    </a:solidFill>
                  </a:tcPr>
                </a:tc>
                <a:tc>
                  <a:txBody>
                    <a:bodyPr/>
                    <a:lstStyle/>
                    <a:p>
                      <a:pPr marL="55880">
                        <a:lnSpc>
                          <a:spcPct val="100000"/>
                        </a:lnSpc>
                      </a:pPr>
                      <a:r>
                        <a:rPr sz="1400" b="1" spc="-5" dirty="0">
                          <a:solidFill>
                            <a:srgbClr val="CC0000"/>
                          </a:solidFill>
                          <a:latin typeface="Arial"/>
                          <a:cs typeface="Arial"/>
                        </a:rPr>
                        <a:t>1997.11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solidFill>
                      <a:srgbClr val="FFCCFF"/>
                    </a:solidFill>
                  </a:tcPr>
                </a:tc>
                <a:tc>
                  <a:txBody>
                    <a:bodyPr/>
                    <a:lstStyle/>
                    <a:p>
                      <a:pPr marL="167005">
                        <a:lnSpc>
                          <a:spcPct val="100000"/>
                        </a:lnSpc>
                      </a:pPr>
                      <a:r>
                        <a:rPr sz="1400" b="1" spc="5" dirty="0">
                          <a:solidFill>
                            <a:srgbClr val="CC0000"/>
                          </a:solidFill>
                          <a:latin typeface="新宋体"/>
                          <a:cs typeface="新宋体"/>
                        </a:rPr>
                        <a:t>张三</a:t>
                      </a:r>
                      <a:endParaRPr sz="1400">
                        <a:latin typeface="新宋体"/>
                        <a:cs typeface="新宋体"/>
                      </a:endParaRPr>
                    </a:p>
                  </a:txBody>
                  <a:tcPr marL="0" marR="0" marT="0" marB="0">
                    <a:lnL w="9525">
                      <a:solidFill>
                        <a:srgbClr val="000000"/>
                      </a:solidFill>
                      <a:prstDash val="solid"/>
                    </a:lnL>
                    <a:lnT w="9525">
                      <a:solidFill>
                        <a:srgbClr val="000000"/>
                      </a:solidFill>
                      <a:prstDash val="solid"/>
                    </a:lnT>
                    <a:solidFill>
                      <a:srgbClr val="FFCCFF"/>
                    </a:solidFill>
                  </a:tcPr>
                </a:tc>
                <a:extLst>
                  <a:ext uri="{0D108BD9-81ED-4DB2-BD59-A6C34878D82A}">
                    <a16:rowId xmlns:a16="http://schemas.microsoft.com/office/drawing/2014/main" val="10001"/>
                  </a:ext>
                </a:extLst>
              </a:tr>
              <a:tr h="212593">
                <a:tc>
                  <a:txBody>
                    <a:bodyPr/>
                    <a:lstStyle/>
                    <a:p>
                      <a:pPr marL="63500">
                        <a:lnSpc>
                          <a:spcPct val="100000"/>
                        </a:lnSpc>
                      </a:pPr>
                      <a:r>
                        <a:rPr sz="1400" b="1" dirty="0">
                          <a:solidFill>
                            <a:srgbClr val="CC0000"/>
                          </a:solidFill>
                          <a:latin typeface="Arial"/>
                          <a:cs typeface="Arial"/>
                        </a:rPr>
                        <a:t>HT002</a:t>
                      </a:r>
                      <a:endParaRPr sz="1400">
                        <a:latin typeface="Arial"/>
                        <a:cs typeface="Arial"/>
                      </a:endParaRPr>
                    </a:p>
                  </a:txBody>
                  <a:tcPr marL="0" marR="0" marT="0" marB="0">
                    <a:lnR w="9525">
                      <a:solidFill>
                        <a:srgbClr val="000000"/>
                      </a:solidFill>
                      <a:prstDash val="solid"/>
                    </a:lnR>
                    <a:solidFill>
                      <a:srgbClr val="FFCCFF"/>
                    </a:solidFill>
                  </a:tcPr>
                </a:tc>
                <a:tc>
                  <a:txBody>
                    <a:bodyPr/>
                    <a:lstStyle/>
                    <a:p>
                      <a:pPr marL="62230">
                        <a:lnSpc>
                          <a:spcPct val="100000"/>
                        </a:lnSpc>
                      </a:pPr>
                      <a:r>
                        <a:rPr sz="1400" b="1" spc="5" dirty="0">
                          <a:solidFill>
                            <a:srgbClr val="CC0000"/>
                          </a:solidFill>
                          <a:latin typeface="新宋体"/>
                          <a:cs typeface="新宋体"/>
                        </a:rPr>
                        <a:t>单位</a:t>
                      </a:r>
                      <a:r>
                        <a:rPr sz="1400" b="1" spc="-10" dirty="0">
                          <a:solidFill>
                            <a:srgbClr val="CC0000"/>
                          </a:solidFill>
                          <a:latin typeface="Arial"/>
                          <a:cs typeface="Arial"/>
                        </a:rPr>
                        <a:t>2</a:t>
                      </a:r>
                      <a:r>
                        <a:rPr sz="1400" b="1" dirty="0">
                          <a:solidFill>
                            <a:srgbClr val="CC0000"/>
                          </a:solidFill>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55880">
                        <a:lnSpc>
                          <a:spcPct val="100000"/>
                        </a:lnSpc>
                      </a:pPr>
                      <a:r>
                        <a:rPr sz="1400" b="1" spc="-5" dirty="0">
                          <a:solidFill>
                            <a:srgbClr val="CC0000"/>
                          </a:solidFill>
                          <a:latin typeface="Arial"/>
                          <a:cs typeface="Arial"/>
                        </a:rPr>
                        <a:t>1998.2</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167005">
                        <a:lnSpc>
                          <a:spcPct val="100000"/>
                        </a:lnSpc>
                      </a:pPr>
                      <a:r>
                        <a:rPr sz="1400" b="1" spc="5" dirty="0">
                          <a:solidFill>
                            <a:srgbClr val="CC0000"/>
                          </a:solidFill>
                          <a:latin typeface="新宋体"/>
                          <a:cs typeface="新宋体"/>
                        </a:rPr>
                        <a:t>李四</a:t>
                      </a:r>
                      <a:endParaRPr sz="1400">
                        <a:latin typeface="新宋体"/>
                        <a:cs typeface="新宋体"/>
                      </a:endParaRPr>
                    </a:p>
                  </a:txBody>
                  <a:tcPr marL="0" marR="0" marT="0" marB="0">
                    <a:lnL w="9525">
                      <a:solidFill>
                        <a:srgbClr val="000000"/>
                      </a:solidFill>
                      <a:prstDash val="solid"/>
                    </a:lnL>
                    <a:solidFill>
                      <a:srgbClr val="FFCCFF"/>
                    </a:solidFill>
                  </a:tcPr>
                </a:tc>
                <a:extLst>
                  <a:ext uri="{0D108BD9-81ED-4DB2-BD59-A6C34878D82A}">
                    <a16:rowId xmlns:a16="http://schemas.microsoft.com/office/drawing/2014/main" val="10002"/>
                  </a:ext>
                </a:extLst>
              </a:tr>
              <a:tr h="212593">
                <a:tc>
                  <a:txBody>
                    <a:bodyPr/>
                    <a:lstStyle/>
                    <a:p>
                      <a:pPr marL="63500">
                        <a:lnSpc>
                          <a:spcPct val="100000"/>
                        </a:lnSpc>
                      </a:pPr>
                      <a:r>
                        <a:rPr sz="1400" b="1" dirty="0">
                          <a:solidFill>
                            <a:srgbClr val="CC0000"/>
                          </a:solidFill>
                          <a:latin typeface="Arial"/>
                          <a:cs typeface="Arial"/>
                        </a:rPr>
                        <a:t>HT003</a:t>
                      </a:r>
                      <a:endParaRPr sz="1400">
                        <a:latin typeface="Arial"/>
                        <a:cs typeface="Arial"/>
                      </a:endParaRPr>
                    </a:p>
                  </a:txBody>
                  <a:tcPr marL="0" marR="0" marT="0" marB="0">
                    <a:lnR w="9525">
                      <a:solidFill>
                        <a:srgbClr val="000000"/>
                      </a:solidFill>
                      <a:prstDash val="solid"/>
                    </a:lnR>
                    <a:solidFill>
                      <a:srgbClr val="FFCCFF"/>
                    </a:solidFill>
                  </a:tcPr>
                </a:tc>
                <a:tc>
                  <a:txBody>
                    <a:bodyPr/>
                    <a:lstStyle/>
                    <a:p>
                      <a:pPr marL="62230">
                        <a:lnSpc>
                          <a:spcPct val="100000"/>
                        </a:lnSpc>
                      </a:pPr>
                      <a:r>
                        <a:rPr sz="1400" b="1" spc="5" dirty="0">
                          <a:solidFill>
                            <a:srgbClr val="CC0000"/>
                          </a:solidFill>
                          <a:latin typeface="新宋体"/>
                          <a:cs typeface="新宋体"/>
                        </a:rPr>
                        <a:t>单位</a:t>
                      </a:r>
                      <a:r>
                        <a:rPr sz="1400" b="1" spc="-10" dirty="0">
                          <a:solidFill>
                            <a:srgbClr val="CC0000"/>
                          </a:solidFill>
                          <a:latin typeface="Arial"/>
                          <a:cs typeface="Arial"/>
                        </a:rPr>
                        <a:t>3</a:t>
                      </a:r>
                      <a:r>
                        <a:rPr sz="1400" b="1" dirty="0">
                          <a:solidFill>
                            <a:srgbClr val="CC0000"/>
                          </a:solidFill>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55880">
                        <a:lnSpc>
                          <a:spcPct val="100000"/>
                        </a:lnSpc>
                      </a:pPr>
                      <a:r>
                        <a:rPr sz="1400" b="1" spc="-5" dirty="0">
                          <a:solidFill>
                            <a:srgbClr val="CC0000"/>
                          </a:solidFill>
                          <a:latin typeface="Arial"/>
                          <a:cs typeface="Arial"/>
                        </a:rPr>
                        <a:t>1996.5</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167005">
                        <a:lnSpc>
                          <a:spcPct val="100000"/>
                        </a:lnSpc>
                      </a:pPr>
                      <a:r>
                        <a:rPr sz="1400" b="1" spc="5" dirty="0">
                          <a:solidFill>
                            <a:srgbClr val="CC0000"/>
                          </a:solidFill>
                          <a:latin typeface="新宋体"/>
                          <a:cs typeface="新宋体"/>
                        </a:rPr>
                        <a:t>王五</a:t>
                      </a:r>
                      <a:endParaRPr sz="1400">
                        <a:latin typeface="新宋体"/>
                        <a:cs typeface="新宋体"/>
                      </a:endParaRPr>
                    </a:p>
                  </a:txBody>
                  <a:tcPr marL="0" marR="0" marT="0" marB="0">
                    <a:lnL w="9525">
                      <a:solidFill>
                        <a:srgbClr val="000000"/>
                      </a:solidFill>
                      <a:prstDash val="solid"/>
                    </a:lnL>
                    <a:solidFill>
                      <a:srgbClr val="FFCCFF"/>
                    </a:solidFill>
                  </a:tcPr>
                </a:tc>
                <a:extLst>
                  <a:ext uri="{0D108BD9-81ED-4DB2-BD59-A6C34878D82A}">
                    <a16:rowId xmlns:a16="http://schemas.microsoft.com/office/drawing/2014/main" val="10003"/>
                  </a:ext>
                </a:extLst>
              </a:tr>
              <a:tr h="212975">
                <a:tc>
                  <a:txBody>
                    <a:bodyPr/>
                    <a:lstStyle/>
                    <a:p>
                      <a:pPr marL="63500">
                        <a:lnSpc>
                          <a:spcPct val="100000"/>
                        </a:lnSpc>
                      </a:pPr>
                      <a:r>
                        <a:rPr sz="1400" b="1" dirty="0">
                          <a:solidFill>
                            <a:srgbClr val="CC0000"/>
                          </a:solidFill>
                          <a:latin typeface="Arial"/>
                          <a:cs typeface="Arial"/>
                        </a:rPr>
                        <a:t>HT004</a:t>
                      </a:r>
                      <a:endParaRPr sz="1400">
                        <a:latin typeface="Arial"/>
                        <a:cs typeface="Arial"/>
                      </a:endParaRPr>
                    </a:p>
                  </a:txBody>
                  <a:tcPr marL="0" marR="0" marT="0" marB="0">
                    <a:lnR w="9525">
                      <a:solidFill>
                        <a:srgbClr val="000000"/>
                      </a:solidFill>
                      <a:prstDash val="solid"/>
                    </a:lnR>
                    <a:solidFill>
                      <a:srgbClr val="FFCCFF"/>
                    </a:solidFill>
                  </a:tcPr>
                </a:tc>
                <a:tc>
                  <a:txBody>
                    <a:bodyPr/>
                    <a:lstStyle/>
                    <a:p>
                      <a:pPr marL="62230">
                        <a:lnSpc>
                          <a:spcPct val="100000"/>
                        </a:lnSpc>
                      </a:pPr>
                      <a:r>
                        <a:rPr sz="1400" b="1" spc="5" dirty="0">
                          <a:solidFill>
                            <a:srgbClr val="CC0000"/>
                          </a:solidFill>
                          <a:latin typeface="新宋体"/>
                          <a:cs typeface="新宋体"/>
                        </a:rPr>
                        <a:t>工厂</a:t>
                      </a:r>
                      <a:r>
                        <a:rPr sz="1400" b="1" spc="-10" dirty="0">
                          <a:solidFill>
                            <a:srgbClr val="CC0000"/>
                          </a:solidFill>
                          <a:latin typeface="Arial"/>
                          <a:cs typeface="Arial"/>
                        </a:rPr>
                        <a:t>2</a:t>
                      </a:r>
                      <a:r>
                        <a:rPr sz="1400" b="1" dirty="0">
                          <a:solidFill>
                            <a:srgbClr val="CC0000"/>
                          </a:solidFill>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55880">
                        <a:lnSpc>
                          <a:spcPct val="100000"/>
                        </a:lnSpc>
                      </a:pPr>
                      <a:r>
                        <a:rPr sz="1400" b="1" spc="-5" dirty="0">
                          <a:solidFill>
                            <a:srgbClr val="CC0000"/>
                          </a:solidFill>
                          <a:latin typeface="Arial"/>
                          <a:cs typeface="Arial"/>
                        </a:rPr>
                        <a:t>1998.3</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167005">
                        <a:lnSpc>
                          <a:spcPct val="100000"/>
                        </a:lnSpc>
                      </a:pPr>
                      <a:r>
                        <a:rPr sz="1400" b="1" spc="5" dirty="0">
                          <a:solidFill>
                            <a:srgbClr val="CC0000"/>
                          </a:solidFill>
                          <a:latin typeface="新宋体"/>
                          <a:cs typeface="新宋体"/>
                        </a:rPr>
                        <a:t>张三</a:t>
                      </a:r>
                      <a:endParaRPr sz="1400">
                        <a:latin typeface="新宋体"/>
                        <a:cs typeface="新宋体"/>
                      </a:endParaRPr>
                    </a:p>
                  </a:txBody>
                  <a:tcPr marL="0" marR="0" marT="0" marB="0">
                    <a:lnL w="9525">
                      <a:solidFill>
                        <a:srgbClr val="000000"/>
                      </a:solidFill>
                      <a:prstDash val="solid"/>
                    </a:lnL>
                    <a:solidFill>
                      <a:srgbClr val="FFCCFF"/>
                    </a:solidFill>
                  </a:tcPr>
                </a:tc>
                <a:extLst>
                  <a:ext uri="{0D108BD9-81ED-4DB2-BD59-A6C34878D82A}">
                    <a16:rowId xmlns:a16="http://schemas.microsoft.com/office/drawing/2014/main" val="10004"/>
                  </a:ext>
                </a:extLst>
              </a:tr>
              <a:tr h="383315">
                <a:tc>
                  <a:txBody>
                    <a:bodyPr/>
                    <a:lstStyle/>
                    <a:p>
                      <a:pPr marL="63500">
                        <a:lnSpc>
                          <a:spcPct val="100000"/>
                        </a:lnSpc>
                      </a:pPr>
                      <a:r>
                        <a:rPr sz="1400" b="1" dirty="0">
                          <a:solidFill>
                            <a:srgbClr val="CC0000"/>
                          </a:solidFill>
                          <a:latin typeface="Arial"/>
                          <a:cs typeface="Arial"/>
                        </a:rPr>
                        <a:t>HT005</a:t>
                      </a:r>
                      <a:endParaRPr sz="1400">
                        <a:latin typeface="Arial"/>
                        <a:cs typeface="Arial"/>
                      </a:endParaRPr>
                    </a:p>
                  </a:txBody>
                  <a:tcPr marL="0" marR="0" marT="0" marB="0">
                    <a:lnR w="9525">
                      <a:solidFill>
                        <a:srgbClr val="000000"/>
                      </a:solidFill>
                      <a:prstDash val="solid"/>
                    </a:lnR>
                    <a:solidFill>
                      <a:srgbClr val="FFCCFF"/>
                    </a:solidFill>
                  </a:tcPr>
                </a:tc>
                <a:tc>
                  <a:txBody>
                    <a:bodyPr/>
                    <a:lstStyle/>
                    <a:p>
                      <a:pPr marL="62230">
                        <a:lnSpc>
                          <a:spcPct val="100000"/>
                        </a:lnSpc>
                      </a:pPr>
                      <a:r>
                        <a:rPr sz="1400" b="1" spc="5" dirty="0">
                          <a:solidFill>
                            <a:srgbClr val="CC0000"/>
                          </a:solidFill>
                          <a:latin typeface="新宋体"/>
                          <a:cs typeface="新宋体"/>
                        </a:rPr>
                        <a:t>工厂</a:t>
                      </a:r>
                      <a:r>
                        <a:rPr sz="1400" b="1" spc="-10" dirty="0">
                          <a:solidFill>
                            <a:srgbClr val="CC0000"/>
                          </a:solidFill>
                          <a:latin typeface="Arial"/>
                          <a:cs typeface="Arial"/>
                        </a:rPr>
                        <a:t>1</a:t>
                      </a:r>
                      <a:r>
                        <a:rPr sz="1400" b="1" dirty="0">
                          <a:solidFill>
                            <a:srgbClr val="CC0000"/>
                          </a:solidFill>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55880">
                        <a:lnSpc>
                          <a:spcPct val="100000"/>
                        </a:lnSpc>
                      </a:pPr>
                      <a:r>
                        <a:rPr sz="1400" b="1" spc="-5" dirty="0">
                          <a:solidFill>
                            <a:srgbClr val="CC0000"/>
                          </a:solidFill>
                          <a:latin typeface="Arial"/>
                          <a:cs typeface="Arial"/>
                        </a:rPr>
                        <a:t>1997.12</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FF"/>
                    </a:solidFill>
                  </a:tcPr>
                </a:tc>
                <a:tc>
                  <a:txBody>
                    <a:bodyPr/>
                    <a:lstStyle/>
                    <a:p>
                      <a:pPr marL="167005">
                        <a:lnSpc>
                          <a:spcPct val="100000"/>
                        </a:lnSpc>
                      </a:pPr>
                      <a:r>
                        <a:rPr sz="1400" b="1" spc="5" dirty="0">
                          <a:solidFill>
                            <a:srgbClr val="CC0000"/>
                          </a:solidFill>
                          <a:latin typeface="新宋体"/>
                          <a:cs typeface="新宋体"/>
                        </a:rPr>
                        <a:t>李四</a:t>
                      </a:r>
                      <a:endParaRPr sz="1400">
                        <a:latin typeface="新宋体"/>
                        <a:cs typeface="新宋体"/>
                      </a:endParaRPr>
                    </a:p>
                  </a:txBody>
                  <a:tcPr marL="0" marR="0" marT="0" marB="0">
                    <a:lnL w="9525">
                      <a:solidFill>
                        <a:srgbClr val="000000"/>
                      </a:solidFill>
                      <a:prstDash val="solid"/>
                    </a:lnL>
                    <a:solidFill>
                      <a:srgbClr val="FFCCFF"/>
                    </a:solidFill>
                  </a:tcPr>
                </a:tc>
                <a:extLst>
                  <a:ext uri="{0D108BD9-81ED-4DB2-BD59-A6C34878D82A}">
                    <a16:rowId xmlns:a16="http://schemas.microsoft.com/office/drawing/2014/main" val="10005"/>
                  </a:ext>
                </a:extLst>
              </a:tr>
            </a:tbl>
          </a:graphicData>
        </a:graphic>
      </p:graphicFrame>
      <p:sp>
        <p:nvSpPr>
          <p:cNvPr id="25" name="标题 6">
            <a:extLst>
              <a:ext uri="{FF2B5EF4-FFF2-40B4-BE49-F238E27FC236}">
                <a16:creationId xmlns:a16="http://schemas.microsoft.com/office/drawing/2014/main" id="{2B155891-7E40-463A-B7CA-EC4DCE9B2826}"/>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99189" y="2308098"/>
            <a:ext cx="1162050" cy="457200"/>
          </a:xfrm>
          <a:custGeom>
            <a:avLst/>
            <a:gdLst/>
            <a:ahLst/>
            <a:cxnLst/>
            <a:rect l="l" t="t" r="r" b="b"/>
            <a:pathLst>
              <a:path w="1162050" h="457200">
                <a:moveTo>
                  <a:pt x="1162050" y="228599"/>
                </a:move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5099189" y="2308098"/>
            <a:ext cx="1162050" cy="457200"/>
          </a:xfrm>
          <a:custGeom>
            <a:avLst/>
            <a:gdLst/>
            <a:ahLst/>
            <a:cxnLst/>
            <a:rect l="l" t="t" r="r" b="b"/>
            <a:pathLst>
              <a:path w="1162050" h="457200">
                <a:moveTo>
                  <a:pt x="580644" y="0"/>
                </a:moveTo>
                <a:lnTo>
                  <a:pt x="533005" y="756"/>
                </a:lnTo>
                <a:lnTo>
                  <a:pt x="486431" y="2985"/>
                </a:lnTo>
                <a:lnTo>
                  <a:pt x="441069" y="6629"/>
                </a:lnTo>
                <a:lnTo>
                  <a:pt x="397069" y="11631"/>
                </a:lnTo>
                <a:lnTo>
                  <a:pt x="354580" y="17930"/>
                </a:lnTo>
                <a:lnTo>
                  <a:pt x="313751" y="25470"/>
                </a:lnTo>
                <a:lnTo>
                  <a:pt x="274731" y="34192"/>
                </a:lnTo>
                <a:lnTo>
                  <a:pt x="237670" y="44037"/>
                </a:lnTo>
                <a:lnTo>
                  <a:pt x="170021" y="66865"/>
                </a:lnTo>
                <a:lnTo>
                  <a:pt x="111995" y="93488"/>
                </a:lnTo>
                <a:lnTo>
                  <a:pt x="64787" y="123439"/>
                </a:lnTo>
                <a:lnTo>
                  <a:pt x="29589" y="156252"/>
                </a:lnTo>
                <a:lnTo>
                  <a:pt x="7596" y="191461"/>
                </a:lnTo>
                <a:lnTo>
                  <a:pt x="0" y="228600"/>
                </a:lnTo>
                <a:lnTo>
                  <a:pt x="1923" y="247278"/>
                </a:lnTo>
                <a:lnTo>
                  <a:pt x="16868" y="283365"/>
                </a:lnTo>
                <a:lnTo>
                  <a:pt x="45612" y="317361"/>
                </a:lnTo>
                <a:lnTo>
                  <a:pt x="86964" y="348785"/>
                </a:lnTo>
                <a:lnTo>
                  <a:pt x="139730" y="377157"/>
                </a:lnTo>
                <a:lnTo>
                  <a:pt x="202717" y="401997"/>
                </a:lnTo>
                <a:lnTo>
                  <a:pt x="274731" y="422825"/>
                </a:lnTo>
                <a:lnTo>
                  <a:pt x="313751" y="431585"/>
                </a:lnTo>
                <a:lnTo>
                  <a:pt x="354580" y="439162"/>
                </a:lnTo>
                <a:lnTo>
                  <a:pt x="397069" y="445495"/>
                </a:lnTo>
                <a:lnTo>
                  <a:pt x="441069" y="450526"/>
                </a:lnTo>
                <a:lnTo>
                  <a:pt x="486431" y="454193"/>
                </a:lnTo>
                <a:lnTo>
                  <a:pt x="533005" y="456438"/>
                </a:lnTo>
                <a:lnTo>
                  <a:pt x="580644" y="457200"/>
                </a:lnTo>
                <a:lnTo>
                  <a:pt x="628390" y="456438"/>
                </a:lnTo>
                <a:lnTo>
                  <a:pt x="675063" y="454193"/>
                </a:lnTo>
                <a:lnTo>
                  <a:pt x="720512" y="450526"/>
                </a:lnTo>
                <a:lnTo>
                  <a:pt x="764590" y="445495"/>
                </a:lnTo>
                <a:lnTo>
                  <a:pt x="807148" y="439162"/>
                </a:lnTo>
                <a:lnTo>
                  <a:pt x="848037" y="431585"/>
                </a:lnTo>
                <a:lnTo>
                  <a:pt x="887108" y="422825"/>
                </a:lnTo>
                <a:lnTo>
                  <a:pt x="924214" y="412943"/>
                </a:lnTo>
                <a:lnTo>
                  <a:pt x="991933" y="390048"/>
                </a:lnTo>
                <a:lnTo>
                  <a:pt x="1050005" y="363382"/>
                </a:lnTo>
                <a:lnTo>
                  <a:pt x="1097241" y="333424"/>
                </a:lnTo>
                <a:lnTo>
                  <a:pt x="1132453" y="300654"/>
                </a:lnTo>
                <a:lnTo>
                  <a:pt x="1154452" y="265553"/>
                </a:lnTo>
                <a:lnTo>
                  <a:pt x="1162050" y="228599"/>
                </a:lnTo>
                <a:lnTo>
                  <a:pt x="1160125" y="209818"/>
                </a:lnTo>
                <a:lnTo>
                  <a:pt x="1145179" y="173586"/>
                </a:lnTo>
                <a:lnTo>
                  <a:pt x="1116425" y="139517"/>
                </a:lnTo>
                <a:lnTo>
                  <a:pt x="1075052" y="108076"/>
                </a:lnTo>
                <a:lnTo>
                  <a:pt x="1022249" y="79731"/>
                </a:lnTo>
                <a:lnTo>
                  <a:pt x="959205" y="54948"/>
                </a:lnTo>
                <a:lnTo>
                  <a:pt x="887108" y="34192"/>
                </a:lnTo>
                <a:lnTo>
                  <a:pt x="848037" y="25470"/>
                </a:lnTo>
                <a:lnTo>
                  <a:pt x="807148" y="17930"/>
                </a:lnTo>
                <a:lnTo>
                  <a:pt x="764590" y="11631"/>
                </a:lnTo>
                <a:lnTo>
                  <a:pt x="720512" y="6629"/>
                </a:lnTo>
                <a:lnTo>
                  <a:pt x="675063" y="2985"/>
                </a:lnTo>
                <a:lnTo>
                  <a:pt x="628390" y="756"/>
                </a:lnTo>
                <a:lnTo>
                  <a:pt x="580644"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5434049" y="2453689"/>
            <a:ext cx="559435"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合同号</a:t>
            </a:r>
            <a:endParaRPr sz="1400">
              <a:latin typeface="Arial" panose="020B0604020202020204" pitchFamily="34" charset="0"/>
              <a:ea typeface="Microsoft JhengHei UI" panose="020B0604030504040204" pitchFamily="34" charset="-120"/>
              <a:cs typeface="新宋体"/>
            </a:endParaRPr>
          </a:p>
        </p:txBody>
      </p:sp>
      <p:sp>
        <p:nvSpPr>
          <p:cNvPr id="6" name="object 6"/>
          <p:cNvSpPr txBox="1"/>
          <p:nvPr/>
        </p:nvSpPr>
        <p:spPr>
          <a:xfrm>
            <a:off x="6397059" y="2453689"/>
            <a:ext cx="737235"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合同名称</a:t>
            </a:r>
            <a:endParaRPr sz="1400">
              <a:latin typeface="Arial" panose="020B0604020202020204" pitchFamily="34" charset="0"/>
              <a:ea typeface="Microsoft JhengHei UI" panose="020B0604030504040204" pitchFamily="34" charset="-120"/>
              <a:cs typeface="新宋体"/>
            </a:endParaRPr>
          </a:p>
        </p:txBody>
      </p:sp>
      <p:sp>
        <p:nvSpPr>
          <p:cNvPr id="7" name="object 7"/>
          <p:cNvSpPr txBox="1"/>
          <p:nvPr/>
        </p:nvSpPr>
        <p:spPr>
          <a:xfrm>
            <a:off x="7656020" y="2453689"/>
            <a:ext cx="1565910" cy="215444"/>
          </a:xfrm>
          <a:prstGeom prst="rect">
            <a:avLst/>
          </a:prstGeom>
        </p:spPr>
        <p:txBody>
          <a:bodyPr vert="horz" wrap="square" lIns="0" tIns="0" rIns="0" bIns="0" rtlCol="0">
            <a:spAutoFit/>
          </a:bodyPr>
          <a:lstStyle/>
          <a:p>
            <a:pPr marL="12700">
              <a:lnSpc>
                <a:spcPct val="100000"/>
              </a:lnSpc>
              <a:tabLst>
                <a:tab pos="1018540" algn="l"/>
              </a:tabLst>
            </a:pPr>
            <a:r>
              <a:rPr sz="1400" b="1" spc="-10" dirty="0">
                <a:latin typeface="Arial" panose="020B0604020202020204" pitchFamily="34" charset="0"/>
                <a:ea typeface="Microsoft JhengHei UI" panose="020B0604030504040204" pitchFamily="34" charset="-120"/>
                <a:cs typeface="新宋体"/>
              </a:rPr>
              <a:t>签约日期	</a:t>
            </a:r>
            <a:r>
              <a:rPr sz="1400" b="1" spc="-5" dirty="0">
                <a:latin typeface="Arial" panose="020B0604020202020204" pitchFamily="34" charset="0"/>
                <a:ea typeface="Microsoft JhengHei UI" panose="020B0604030504040204" pitchFamily="34" charset="-120"/>
                <a:cs typeface="新宋体"/>
              </a:rPr>
              <a:t>签</a:t>
            </a:r>
            <a:r>
              <a:rPr sz="1400" b="1" spc="-10" dirty="0">
                <a:latin typeface="Arial" panose="020B0604020202020204" pitchFamily="34" charset="0"/>
                <a:ea typeface="Microsoft JhengHei UI" panose="020B0604030504040204" pitchFamily="34" charset="-120"/>
                <a:cs typeface="新宋体"/>
              </a:rPr>
              <a:t>约人</a:t>
            </a:r>
            <a:endParaRPr sz="1400">
              <a:latin typeface="Arial" panose="020B0604020202020204" pitchFamily="34" charset="0"/>
              <a:ea typeface="Microsoft JhengHei UI" panose="020B0604030504040204" pitchFamily="34" charset="-120"/>
              <a:cs typeface="新宋体"/>
            </a:endParaRPr>
          </a:p>
        </p:txBody>
      </p:sp>
      <p:sp>
        <p:nvSpPr>
          <p:cNvPr id="8" name="object 8"/>
          <p:cNvSpPr/>
          <p:nvPr/>
        </p:nvSpPr>
        <p:spPr>
          <a:xfrm>
            <a:off x="5370461" y="2398776"/>
            <a:ext cx="3948429" cy="0"/>
          </a:xfrm>
          <a:custGeom>
            <a:avLst/>
            <a:gdLst/>
            <a:ahLst/>
            <a:cxnLst/>
            <a:rect l="l" t="t" r="r" b="b"/>
            <a:pathLst>
              <a:path w="3948429">
                <a:moveTo>
                  <a:pt x="0" y="0"/>
                </a:moveTo>
                <a:lnTo>
                  <a:pt x="3947922"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5370461" y="2699766"/>
            <a:ext cx="3921760" cy="0"/>
          </a:xfrm>
          <a:custGeom>
            <a:avLst/>
            <a:gdLst/>
            <a:ahLst/>
            <a:cxnLst/>
            <a:rect l="l" t="t" r="r" b="b"/>
            <a:pathLst>
              <a:path w="3921759">
                <a:moveTo>
                  <a:pt x="0" y="0"/>
                </a:moveTo>
                <a:lnTo>
                  <a:pt x="3921252"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7464437" y="2398776"/>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8435987" y="2410967"/>
            <a:ext cx="0" cy="1626235"/>
          </a:xfrm>
          <a:custGeom>
            <a:avLst/>
            <a:gdLst/>
            <a:ahLst/>
            <a:cxnLst/>
            <a:rect l="l" t="t" r="r" b="b"/>
            <a:pathLst>
              <a:path h="1626235">
                <a:moveTo>
                  <a:pt x="0" y="0"/>
                </a:moveTo>
                <a:lnTo>
                  <a:pt x="0" y="162610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6047117" y="2398776"/>
            <a:ext cx="0" cy="1579245"/>
          </a:xfrm>
          <a:custGeom>
            <a:avLst/>
            <a:gdLst/>
            <a:ahLst/>
            <a:cxnLst/>
            <a:rect l="l" t="t" r="r" b="b"/>
            <a:pathLst>
              <a:path h="1579245">
                <a:moveTo>
                  <a:pt x="0" y="0"/>
                </a:moveTo>
                <a:lnTo>
                  <a:pt x="0" y="157886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3924433" y="2432039"/>
            <a:ext cx="63500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合同</a:t>
            </a:r>
            <a:endParaRPr sz="2400">
              <a:latin typeface="Arial" panose="020B0604020202020204" pitchFamily="34" charset="0"/>
              <a:ea typeface="Microsoft JhengHei UI" panose="020B0604030504040204" pitchFamily="34" charset="-120"/>
              <a:cs typeface="微软雅黑"/>
            </a:endParaRPr>
          </a:p>
        </p:txBody>
      </p:sp>
      <p:sp>
        <p:nvSpPr>
          <p:cNvPr id="15" name="object 15"/>
          <p:cNvSpPr txBox="1"/>
          <p:nvPr/>
        </p:nvSpPr>
        <p:spPr>
          <a:xfrm>
            <a:off x="3330835" y="4263887"/>
            <a:ext cx="124460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合同条目</a:t>
            </a:r>
            <a:endParaRPr sz="2400">
              <a:latin typeface="Arial" panose="020B0604020202020204" pitchFamily="34" charset="0"/>
              <a:ea typeface="Microsoft JhengHei UI" panose="020B0604030504040204" pitchFamily="34" charset="-120"/>
              <a:cs typeface="微软雅黑"/>
            </a:endParaRPr>
          </a:p>
        </p:txBody>
      </p:sp>
      <p:sp>
        <p:nvSpPr>
          <p:cNvPr id="16" name="object 16"/>
          <p:cNvSpPr/>
          <p:nvPr/>
        </p:nvSpPr>
        <p:spPr>
          <a:xfrm>
            <a:off x="4705235" y="4066794"/>
            <a:ext cx="5009515" cy="2266950"/>
          </a:xfrm>
          <a:custGeom>
            <a:avLst/>
            <a:gdLst/>
            <a:ahLst/>
            <a:cxnLst/>
            <a:rect l="l" t="t" r="r" b="b"/>
            <a:pathLst>
              <a:path w="5009515" h="2266950">
                <a:moveTo>
                  <a:pt x="5009388" y="1818132"/>
                </a:moveTo>
                <a:lnTo>
                  <a:pt x="5009388" y="0"/>
                </a:lnTo>
                <a:lnTo>
                  <a:pt x="0" y="0"/>
                </a:lnTo>
                <a:lnTo>
                  <a:pt x="0" y="2116836"/>
                </a:lnTo>
                <a:lnTo>
                  <a:pt x="65806" y="2129091"/>
                </a:lnTo>
                <a:lnTo>
                  <a:pt x="131521" y="2140354"/>
                </a:lnTo>
                <a:lnTo>
                  <a:pt x="197098" y="2150776"/>
                </a:lnTo>
                <a:lnTo>
                  <a:pt x="262493" y="2160507"/>
                </a:lnTo>
                <a:lnTo>
                  <a:pt x="327660" y="2169699"/>
                </a:lnTo>
                <a:lnTo>
                  <a:pt x="392551" y="2178503"/>
                </a:lnTo>
                <a:lnTo>
                  <a:pt x="521329" y="2195547"/>
                </a:lnTo>
                <a:lnTo>
                  <a:pt x="553281" y="2199801"/>
                </a:lnTo>
                <a:lnTo>
                  <a:pt x="585124" y="2204090"/>
                </a:lnTo>
                <a:lnTo>
                  <a:pt x="616853" y="2208432"/>
                </a:lnTo>
                <a:lnTo>
                  <a:pt x="648462" y="2212848"/>
                </a:lnTo>
                <a:lnTo>
                  <a:pt x="675945" y="2216264"/>
                </a:lnTo>
                <a:lnTo>
                  <a:pt x="730535" y="2222415"/>
                </a:lnTo>
                <a:lnTo>
                  <a:pt x="784621" y="2227837"/>
                </a:lnTo>
                <a:lnTo>
                  <a:pt x="838205" y="2232745"/>
                </a:lnTo>
                <a:lnTo>
                  <a:pt x="943864" y="2241878"/>
                </a:lnTo>
                <a:lnTo>
                  <a:pt x="969965" y="2244175"/>
                </a:lnTo>
                <a:lnTo>
                  <a:pt x="1021788" y="2248975"/>
                </a:lnTo>
                <a:lnTo>
                  <a:pt x="1073109" y="2254227"/>
                </a:lnTo>
                <a:lnTo>
                  <a:pt x="1123927" y="2260147"/>
                </a:lnTo>
                <a:lnTo>
                  <a:pt x="1174242" y="2266950"/>
                </a:lnTo>
                <a:lnTo>
                  <a:pt x="1242528" y="2266772"/>
                </a:lnTo>
                <a:lnTo>
                  <a:pt x="1305831" y="2266261"/>
                </a:lnTo>
                <a:lnTo>
                  <a:pt x="1364411" y="2265448"/>
                </a:lnTo>
                <a:lnTo>
                  <a:pt x="1418533" y="2264365"/>
                </a:lnTo>
                <a:lnTo>
                  <a:pt x="1468457" y="2263044"/>
                </a:lnTo>
                <a:lnTo>
                  <a:pt x="1514446" y="2261518"/>
                </a:lnTo>
                <a:lnTo>
                  <a:pt x="1556763" y="2259818"/>
                </a:lnTo>
                <a:lnTo>
                  <a:pt x="1595670" y="2257976"/>
                </a:lnTo>
                <a:lnTo>
                  <a:pt x="1664303" y="2253996"/>
                </a:lnTo>
                <a:lnTo>
                  <a:pt x="1722443" y="2249832"/>
                </a:lnTo>
                <a:lnTo>
                  <a:pt x="1772188" y="2245742"/>
                </a:lnTo>
                <a:lnTo>
                  <a:pt x="1815638" y="2241980"/>
                </a:lnTo>
                <a:lnTo>
                  <a:pt x="1835658" y="2240303"/>
                </a:lnTo>
                <a:lnTo>
                  <a:pt x="1854891" y="2238804"/>
                </a:lnTo>
                <a:lnTo>
                  <a:pt x="1873599" y="2237516"/>
                </a:lnTo>
                <a:lnTo>
                  <a:pt x="1892045" y="2236470"/>
                </a:lnTo>
                <a:lnTo>
                  <a:pt x="1911770" y="2234660"/>
                </a:lnTo>
                <a:lnTo>
                  <a:pt x="1951552" y="2230518"/>
                </a:lnTo>
                <a:lnTo>
                  <a:pt x="1991641" y="2225778"/>
                </a:lnTo>
                <a:lnTo>
                  <a:pt x="2031880" y="2220557"/>
                </a:lnTo>
                <a:lnTo>
                  <a:pt x="2072107" y="2214975"/>
                </a:lnTo>
                <a:lnTo>
                  <a:pt x="2112162" y="2209150"/>
                </a:lnTo>
                <a:lnTo>
                  <a:pt x="2229700" y="2191412"/>
                </a:lnTo>
                <a:lnTo>
                  <a:pt x="2248696" y="2188573"/>
                </a:lnTo>
                <a:lnTo>
                  <a:pt x="2267469" y="2185807"/>
                </a:lnTo>
                <a:lnTo>
                  <a:pt x="2286000" y="2183130"/>
                </a:lnTo>
                <a:lnTo>
                  <a:pt x="2302976" y="2179623"/>
                </a:lnTo>
                <a:lnTo>
                  <a:pt x="2319856" y="2176180"/>
                </a:lnTo>
                <a:lnTo>
                  <a:pt x="2386764" y="2162693"/>
                </a:lnTo>
                <a:lnTo>
                  <a:pt x="2403427" y="2159307"/>
                </a:lnTo>
                <a:lnTo>
                  <a:pt x="2453544" y="2148840"/>
                </a:lnTo>
                <a:lnTo>
                  <a:pt x="2504227" y="2137550"/>
                </a:lnTo>
                <a:lnTo>
                  <a:pt x="2555955" y="2124974"/>
                </a:lnTo>
                <a:lnTo>
                  <a:pt x="2609205" y="2110649"/>
                </a:lnTo>
                <a:lnTo>
                  <a:pt x="2627376" y="2105406"/>
                </a:lnTo>
                <a:lnTo>
                  <a:pt x="2644479" y="2102622"/>
                </a:lnTo>
                <a:lnTo>
                  <a:pt x="2696596" y="2093787"/>
                </a:lnTo>
                <a:lnTo>
                  <a:pt x="2749741" y="2084210"/>
                </a:lnTo>
                <a:lnTo>
                  <a:pt x="2803683" y="2073878"/>
                </a:lnTo>
                <a:lnTo>
                  <a:pt x="2858191" y="2062774"/>
                </a:lnTo>
                <a:lnTo>
                  <a:pt x="2913034" y="2050883"/>
                </a:lnTo>
                <a:lnTo>
                  <a:pt x="2967979" y="2038190"/>
                </a:lnTo>
                <a:lnTo>
                  <a:pt x="2986278" y="2033778"/>
                </a:lnTo>
                <a:lnTo>
                  <a:pt x="3005986" y="2030081"/>
                </a:lnTo>
                <a:lnTo>
                  <a:pt x="3045072" y="2022483"/>
                </a:lnTo>
                <a:lnTo>
                  <a:pt x="3083849" y="2014668"/>
                </a:lnTo>
                <a:lnTo>
                  <a:pt x="3199929" y="1990605"/>
                </a:lnTo>
                <a:lnTo>
                  <a:pt x="3219450" y="1986594"/>
                </a:lnTo>
                <a:lnTo>
                  <a:pt x="3258818" y="1978651"/>
                </a:lnTo>
                <a:lnTo>
                  <a:pt x="3298758" y="1970867"/>
                </a:lnTo>
                <a:lnTo>
                  <a:pt x="3339430" y="1963312"/>
                </a:lnTo>
                <a:lnTo>
                  <a:pt x="3380994" y="1956054"/>
                </a:lnTo>
                <a:lnTo>
                  <a:pt x="3401920" y="1953183"/>
                </a:lnTo>
                <a:lnTo>
                  <a:pt x="3422884" y="1950076"/>
                </a:lnTo>
                <a:lnTo>
                  <a:pt x="3465027" y="1943258"/>
                </a:lnTo>
                <a:lnTo>
                  <a:pt x="3507626" y="1935809"/>
                </a:lnTo>
                <a:lnTo>
                  <a:pt x="3595020" y="1919859"/>
                </a:lnTo>
                <a:lnTo>
                  <a:pt x="3617476" y="1915805"/>
                </a:lnTo>
                <a:lnTo>
                  <a:pt x="3663296" y="1907804"/>
                </a:lnTo>
                <a:lnTo>
                  <a:pt x="3710499" y="1900118"/>
                </a:lnTo>
                <a:lnTo>
                  <a:pt x="3759291" y="1892958"/>
                </a:lnTo>
                <a:lnTo>
                  <a:pt x="3809877" y="1886534"/>
                </a:lnTo>
                <a:lnTo>
                  <a:pt x="3860876" y="1881816"/>
                </a:lnTo>
                <a:lnTo>
                  <a:pt x="3885740" y="1879722"/>
                </a:lnTo>
                <a:lnTo>
                  <a:pt x="3935284" y="1874897"/>
                </a:lnTo>
                <a:lnTo>
                  <a:pt x="3984802" y="1869406"/>
                </a:lnTo>
                <a:lnTo>
                  <a:pt x="4034552" y="1863461"/>
                </a:lnTo>
                <a:lnTo>
                  <a:pt x="4110184" y="1854166"/>
                </a:lnTo>
                <a:lnTo>
                  <a:pt x="4135794" y="1851074"/>
                </a:lnTo>
                <a:lnTo>
                  <a:pt x="4187807" y="1845061"/>
                </a:lnTo>
                <a:lnTo>
                  <a:pt x="4241096" y="1839455"/>
                </a:lnTo>
                <a:lnTo>
                  <a:pt x="4295922" y="1834471"/>
                </a:lnTo>
                <a:lnTo>
                  <a:pt x="4352544" y="1830324"/>
                </a:lnTo>
                <a:lnTo>
                  <a:pt x="4382959" y="1830235"/>
                </a:lnTo>
                <a:lnTo>
                  <a:pt x="4413626" y="1829982"/>
                </a:lnTo>
                <a:lnTo>
                  <a:pt x="4475719" y="1829056"/>
                </a:lnTo>
                <a:lnTo>
                  <a:pt x="4538827" y="1827690"/>
                </a:lnTo>
                <a:lnTo>
                  <a:pt x="4602955" y="1826032"/>
                </a:lnTo>
                <a:lnTo>
                  <a:pt x="4701068" y="1823316"/>
                </a:lnTo>
                <a:lnTo>
                  <a:pt x="4734287" y="1822423"/>
                </a:lnTo>
                <a:lnTo>
                  <a:pt x="4801501" y="1820765"/>
                </a:lnTo>
                <a:lnTo>
                  <a:pt x="4869753" y="1819399"/>
                </a:lnTo>
                <a:lnTo>
                  <a:pt x="4939047" y="1818473"/>
                </a:lnTo>
                <a:lnTo>
                  <a:pt x="4974086" y="1818220"/>
                </a:lnTo>
                <a:lnTo>
                  <a:pt x="5009388" y="1818132"/>
                </a:lnTo>
                <a:close/>
              </a:path>
            </a:pathLst>
          </a:custGeom>
          <a:solidFill>
            <a:srgbClr val="FFCC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4705235" y="4066794"/>
            <a:ext cx="5009515" cy="2266950"/>
          </a:xfrm>
          <a:custGeom>
            <a:avLst/>
            <a:gdLst/>
            <a:ahLst/>
            <a:cxnLst/>
            <a:rect l="l" t="t" r="r" b="b"/>
            <a:pathLst>
              <a:path w="5009515" h="2266950">
                <a:moveTo>
                  <a:pt x="0" y="2116836"/>
                </a:moveTo>
                <a:lnTo>
                  <a:pt x="65806" y="2129091"/>
                </a:lnTo>
                <a:lnTo>
                  <a:pt x="131521" y="2140354"/>
                </a:lnTo>
                <a:lnTo>
                  <a:pt x="197098" y="2150776"/>
                </a:lnTo>
                <a:lnTo>
                  <a:pt x="262493" y="2160507"/>
                </a:lnTo>
                <a:lnTo>
                  <a:pt x="327660" y="2169699"/>
                </a:lnTo>
                <a:lnTo>
                  <a:pt x="392551" y="2178503"/>
                </a:lnTo>
                <a:lnTo>
                  <a:pt x="457123" y="2187068"/>
                </a:lnTo>
                <a:lnTo>
                  <a:pt x="489275" y="2191309"/>
                </a:lnTo>
                <a:lnTo>
                  <a:pt x="521329" y="2195547"/>
                </a:lnTo>
                <a:lnTo>
                  <a:pt x="553281" y="2199801"/>
                </a:lnTo>
                <a:lnTo>
                  <a:pt x="585124" y="2204090"/>
                </a:lnTo>
                <a:lnTo>
                  <a:pt x="616853" y="2208432"/>
                </a:lnTo>
                <a:lnTo>
                  <a:pt x="648462" y="2212848"/>
                </a:lnTo>
                <a:lnTo>
                  <a:pt x="675945" y="2216264"/>
                </a:lnTo>
                <a:lnTo>
                  <a:pt x="730535" y="2222415"/>
                </a:lnTo>
                <a:lnTo>
                  <a:pt x="784621" y="2227837"/>
                </a:lnTo>
                <a:lnTo>
                  <a:pt x="838205" y="2232745"/>
                </a:lnTo>
                <a:lnTo>
                  <a:pt x="891286" y="2237354"/>
                </a:lnTo>
                <a:lnTo>
                  <a:pt x="917638" y="2239613"/>
                </a:lnTo>
                <a:lnTo>
                  <a:pt x="943864" y="2241878"/>
                </a:lnTo>
                <a:lnTo>
                  <a:pt x="995939" y="2246532"/>
                </a:lnTo>
                <a:lnTo>
                  <a:pt x="1047511" y="2251531"/>
                </a:lnTo>
                <a:lnTo>
                  <a:pt x="1098581" y="2257090"/>
                </a:lnTo>
                <a:lnTo>
                  <a:pt x="1149147" y="2263425"/>
                </a:lnTo>
                <a:lnTo>
                  <a:pt x="1174242" y="2266950"/>
                </a:lnTo>
                <a:lnTo>
                  <a:pt x="1242528" y="2266772"/>
                </a:lnTo>
                <a:lnTo>
                  <a:pt x="1305831" y="2266261"/>
                </a:lnTo>
                <a:lnTo>
                  <a:pt x="1364411" y="2265448"/>
                </a:lnTo>
                <a:lnTo>
                  <a:pt x="1418533" y="2264365"/>
                </a:lnTo>
                <a:lnTo>
                  <a:pt x="1468457" y="2263044"/>
                </a:lnTo>
                <a:lnTo>
                  <a:pt x="1514446" y="2261518"/>
                </a:lnTo>
                <a:lnTo>
                  <a:pt x="1556763" y="2259818"/>
                </a:lnTo>
                <a:lnTo>
                  <a:pt x="1595670" y="2257976"/>
                </a:lnTo>
                <a:lnTo>
                  <a:pt x="1664303" y="2253996"/>
                </a:lnTo>
                <a:lnTo>
                  <a:pt x="1722443" y="2249832"/>
                </a:lnTo>
                <a:lnTo>
                  <a:pt x="1772188" y="2245742"/>
                </a:lnTo>
                <a:lnTo>
                  <a:pt x="1794569" y="2243804"/>
                </a:lnTo>
                <a:lnTo>
                  <a:pt x="1815638" y="2241980"/>
                </a:lnTo>
                <a:lnTo>
                  <a:pt x="1835658" y="2240303"/>
                </a:lnTo>
                <a:lnTo>
                  <a:pt x="1854891" y="2238804"/>
                </a:lnTo>
                <a:lnTo>
                  <a:pt x="1873599" y="2237516"/>
                </a:lnTo>
                <a:lnTo>
                  <a:pt x="1892045" y="2236470"/>
                </a:lnTo>
                <a:lnTo>
                  <a:pt x="1911770" y="2234660"/>
                </a:lnTo>
                <a:lnTo>
                  <a:pt x="1951552" y="2230518"/>
                </a:lnTo>
                <a:lnTo>
                  <a:pt x="1991641" y="2225778"/>
                </a:lnTo>
                <a:lnTo>
                  <a:pt x="2031880" y="2220557"/>
                </a:lnTo>
                <a:lnTo>
                  <a:pt x="2072107" y="2214975"/>
                </a:lnTo>
                <a:lnTo>
                  <a:pt x="2112162" y="2209150"/>
                </a:lnTo>
                <a:lnTo>
                  <a:pt x="2151886" y="2203203"/>
                </a:lnTo>
                <a:lnTo>
                  <a:pt x="2191119" y="2197250"/>
                </a:lnTo>
                <a:lnTo>
                  <a:pt x="2210501" y="2194310"/>
                </a:lnTo>
                <a:lnTo>
                  <a:pt x="2229700" y="2191412"/>
                </a:lnTo>
                <a:lnTo>
                  <a:pt x="2248696" y="2188573"/>
                </a:lnTo>
                <a:lnTo>
                  <a:pt x="2267469" y="2185807"/>
                </a:lnTo>
                <a:lnTo>
                  <a:pt x="2286000" y="2183130"/>
                </a:lnTo>
                <a:lnTo>
                  <a:pt x="2302976" y="2179623"/>
                </a:lnTo>
                <a:lnTo>
                  <a:pt x="2319856" y="2176180"/>
                </a:lnTo>
                <a:lnTo>
                  <a:pt x="2336657" y="2172782"/>
                </a:lnTo>
                <a:lnTo>
                  <a:pt x="2353397" y="2169414"/>
                </a:lnTo>
                <a:lnTo>
                  <a:pt x="2370093" y="2166056"/>
                </a:lnTo>
                <a:lnTo>
                  <a:pt x="2386764" y="2162693"/>
                </a:lnTo>
                <a:lnTo>
                  <a:pt x="2436799" y="2152397"/>
                </a:lnTo>
                <a:lnTo>
                  <a:pt x="2487241" y="2141433"/>
                </a:lnTo>
                <a:lnTo>
                  <a:pt x="2538567" y="2129337"/>
                </a:lnTo>
                <a:lnTo>
                  <a:pt x="2591256" y="2115647"/>
                </a:lnTo>
                <a:lnTo>
                  <a:pt x="2627376" y="2105406"/>
                </a:lnTo>
                <a:lnTo>
                  <a:pt x="2644479" y="2102622"/>
                </a:lnTo>
                <a:lnTo>
                  <a:pt x="2696596" y="2093787"/>
                </a:lnTo>
                <a:lnTo>
                  <a:pt x="2749741" y="2084210"/>
                </a:lnTo>
                <a:lnTo>
                  <a:pt x="2803683" y="2073878"/>
                </a:lnTo>
                <a:lnTo>
                  <a:pt x="2858191" y="2062774"/>
                </a:lnTo>
                <a:lnTo>
                  <a:pt x="2913034" y="2050883"/>
                </a:lnTo>
                <a:lnTo>
                  <a:pt x="2967979" y="2038190"/>
                </a:lnTo>
                <a:lnTo>
                  <a:pt x="2986278" y="2033778"/>
                </a:lnTo>
                <a:lnTo>
                  <a:pt x="3005986" y="2030081"/>
                </a:lnTo>
                <a:lnTo>
                  <a:pt x="3045072" y="2022483"/>
                </a:lnTo>
                <a:lnTo>
                  <a:pt x="3083849" y="2014668"/>
                </a:lnTo>
                <a:lnTo>
                  <a:pt x="3122478" y="2006704"/>
                </a:lnTo>
                <a:lnTo>
                  <a:pt x="3161118" y="1998660"/>
                </a:lnTo>
                <a:lnTo>
                  <a:pt x="3180492" y="1994630"/>
                </a:lnTo>
                <a:lnTo>
                  <a:pt x="3219450" y="1986594"/>
                </a:lnTo>
                <a:lnTo>
                  <a:pt x="3258818" y="1978651"/>
                </a:lnTo>
                <a:lnTo>
                  <a:pt x="3298758" y="1970867"/>
                </a:lnTo>
                <a:lnTo>
                  <a:pt x="3339430" y="1963312"/>
                </a:lnTo>
                <a:lnTo>
                  <a:pt x="3380994" y="1956054"/>
                </a:lnTo>
                <a:lnTo>
                  <a:pt x="3401920" y="1953183"/>
                </a:lnTo>
                <a:lnTo>
                  <a:pt x="3422884" y="1950076"/>
                </a:lnTo>
                <a:lnTo>
                  <a:pt x="3465027" y="1943258"/>
                </a:lnTo>
                <a:lnTo>
                  <a:pt x="3507626" y="1935809"/>
                </a:lnTo>
                <a:lnTo>
                  <a:pt x="3550889" y="1927939"/>
                </a:lnTo>
                <a:lnTo>
                  <a:pt x="3572833" y="1923912"/>
                </a:lnTo>
                <a:lnTo>
                  <a:pt x="3595020" y="1919859"/>
                </a:lnTo>
                <a:lnTo>
                  <a:pt x="3640226" y="1911778"/>
                </a:lnTo>
                <a:lnTo>
                  <a:pt x="3686712" y="1903908"/>
                </a:lnTo>
                <a:lnTo>
                  <a:pt x="3734683" y="1896459"/>
                </a:lnTo>
                <a:lnTo>
                  <a:pt x="3784347" y="1889641"/>
                </a:lnTo>
                <a:lnTo>
                  <a:pt x="3835908" y="1883664"/>
                </a:lnTo>
                <a:lnTo>
                  <a:pt x="3860876" y="1881816"/>
                </a:lnTo>
                <a:lnTo>
                  <a:pt x="3885740" y="1879722"/>
                </a:lnTo>
                <a:lnTo>
                  <a:pt x="3935284" y="1874897"/>
                </a:lnTo>
                <a:lnTo>
                  <a:pt x="3984802" y="1869406"/>
                </a:lnTo>
                <a:lnTo>
                  <a:pt x="4034552" y="1863461"/>
                </a:lnTo>
                <a:lnTo>
                  <a:pt x="4084796" y="1857279"/>
                </a:lnTo>
                <a:lnTo>
                  <a:pt x="4110184" y="1854166"/>
                </a:lnTo>
                <a:lnTo>
                  <a:pt x="4161658" y="1848030"/>
                </a:lnTo>
                <a:lnTo>
                  <a:pt x="4214276" y="1842194"/>
                </a:lnTo>
                <a:lnTo>
                  <a:pt x="4268301" y="1836872"/>
                </a:lnTo>
                <a:lnTo>
                  <a:pt x="4323992" y="1832279"/>
                </a:lnTo>
                <a:lnTo>
                  <a:pt x="4382959" y="1830235"/>
                </a:lnTo>
                <a:lnTo>
                  <a:pt x="4413626" y="1829982"/>
                </a:lnTo>
                <a:lnTo>
                  <a:pt x="4475719" y="1829056"/>
                </a:lnTo>
                <a:lnTo>
                  <a:pt x="4538827" y="1827690"/>
                </a:lnTo>
                <a:lnTo>
                  <a:pt x="4602955" y="1826032"/>
                </a:lnTo>
                <a:lnTo>
                  <a:pt x="4668107" y="1824228"/>
                </a:lnTo>
                <a:lnTo>
                  <a:pt x="4701068" y="1823316"/>
                </a:lnTo>
                <a:lnTo>
                  <a:pt x="4767765" y="1821567"/>
                </a:lnTo>
                <a:lnTo>
                  <a:pt x="4835497" y="1820037"/>
                </a:lnTo>
                <a:lnTo>
                  <a:pt x="4904269" y="1818872"/>
                </a:lnTo>
                <a:lnTo>
                  <a:pt x="4974086" y="1818220"/>
                </a:lnTo>
                <a:lnTo>
                  <a:pt x="5009388" y="1818132"/>
                </a:lnTo>
                <a:lnTo>
                  <a:pt x="5009388" y="0"/>
                </a:lnTo>
                <a:lnTo>
                  <a:pt x="0" y="0"/>
                </a:lnTo>
                <a:lnTo>
                  <a:pt x="0" y="2116836"/>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6038735" y="4219194"/>
            <a:ext cx="1276350" cy="476250"/>
          </a:xfrm>
          <a:custGeom>
            <a:avLst/>
            <a:gdLst/>
            <a:ahLst/>
            <a:cxnLst/>
            <a:rect l="l" t="t" r="r" b="b"/>
            <a:pathLst>
              <a:path w="1276350" h="476250">
                <a:moveTo>
                  <a:pt x="1276349" y="238505"/>
                </a:moveTo>
                <a:lnTo>
                  <a:pt x="1267996" y="199794"/>
                </a:lnTo>
                <a:lnTo>
                  <a:pt x="1243815" y="163080"/>
                </a:lnTo>
                <a:lnTo>
                  <a:pt x="1205122" y="128853"/>
                </a:lnTo>
                <a:lnTo>
                  <a:pt x="1153235" y="97603"/>
                </a:lnTo>
                <a:lnTo>
                  <a:pt x="1089469" y="69818"/>
                </a:lnTo>
                <a:lnTo>
                  <a:pt x="1015142" y="45988"/>
                </a:lnTo>
                <a:lnTo>
                  <a:pt x="974429" y="35709"/>
                </a:lnTo>
                <a:lnTo>
                  <a:pt x="931570" y="26602"/>
                </a:lnTo>
                <a:lnTo>
                  <a:pt x="886729" y="18728"/>
                </a:lnTo>
                <a:lnTo>
                  <a:pt x="840071" y="12149"/>
                </a:lnTo>
                <a:lnTo>
                  <a:pt x="791760" y="6925"/>
                </a:lnTo>
                <a:lnTo>
                  <a:pt x="741960" y="3118"/>
                </a:lnTo>
                <a:lnTo>
                  <a:pt x="690837" y="789"/>
                </a:lnTo>
                <a:lnTo>
                  <a:pt x="638555" y="0"/>
                </a:lnTo>
                <a:lnTo>
                  <a:pt x="586165" y="789"/>
                </a:lnTo>
                <a:lnTo>
                  <a:pt x="534944" y="3118"/>
                </a:lnTo>
                <a:lnTo>
                  <a:pt x="485057" y="6925"/>
                </a:lnTo>
                <a:lnTo>
                  <a:pt x="436668" y="12149"/>
                </a:lnTo>
                <a:lnTo>
                  <a:pt x="389941" y="18728"/>
                </a:lnTo>
                <a:lnTo>
                  <a:pt x="345040" y="26602"/>
                </a:lnTo>
                <a:lnTo>
                  <a:pt x="302129" y="35709"/>
                </a:lnTo>
                <a:lnTo>
                  <a:pt x="261372" y="45988"/>
                </a:lnTo>
                <a:lnTo>
                  <a:pt x="222932" y="57378"/>
                </a:lnTo>
                <a:lnTo>
                  <a:pt x="153664" y="83246"/>
                </a:lnTo>
                <a:lnTo>
                  <a:pt x="95636" y="112825"/>
                </a:lnTo>
                <a:lnTo>
                  <a:pt x="50161" y="145625"/>
                </a:lnTo>
                <a:lnTo>
                  <a:pt x="18550" y="181156"/>
                </a:lnTo>
                <a:lnTo>
                  <a:pt x="2115" y="218930"/>
                </a:lnTo>
                <a:lnTo>
                  <a:pt x="0" y="238506"/>
                </a:lnTo>
                <a:lnTo>
                  <a:pt x="2115" y="257972"/>
                </a:lnTo>
                <a:lnTo>
                  <a:pt x="18550" y="295561"/>
                </a:lnTo>
                <a:lnTo>
                  <a:pt x="50161" y="330946"/>
                </a:lnTo>
                <a:lnTo>
                  <a:pt x="95636" y="363633"/>
                </a:lnTo>
                <a:lnTo>
                  <a:pt x="153664" y="393129"/>
                </a:lnTo>
                <a:lnTo>
                  <a:pt x="222932" y="418941"/>
                </a:lnTo>
                <a:lnTo>
                  <a:pt x="261372" y="430310"/>
                </a:lnTo>
                <a:lnTo>
                  <a:pt x="302129" y="440573"/>
                </a:lnTo>
                <a:lnTo>
                  <a:pt x="345040" y="449668"/>
                </a:lnTo>
                <a:lnTo>
                  <a:pt x="389941" y="457533"/>
                </a:lnTo>
                <a:lnTo>
                  <a:pt x="436668" y="464106"/>
                </a:lnTo>
                <a:lnTo>
                  <a:pt x="485057" y="469326"/>
                </a:lnTo>
                <a:lnTo>
                  <a:pt x="534944" y="473131"/>
                </a:lnTo>
                <a:lnTo>
                  <a:pt x="586165" y="475460"/>
                </a:lnTo>
                <a:lnTo>
                  <a:pt x="638555" y="476250"/>
                </a:lnTo>
                <a:lnTo>
                  <a:pt x="690837" y="475460"/>
                </a:lnTo>
                <a:lnTo>
                  <a:pt x="741960" y="473131"/>
                </a:lnTo>
                <a:lnTo>
                  <a:pt x="791760" y="469326"/>
                </a:lnTo>
                <a:lnTo>
                  <a:pt x="840071" y="464106"/>
                </a:lnTo>
                <a:lnTo>
                  <a:pt x="886729" y="457533"/>
                </a:lnTo>
                <a:lnTo>
                  <a:pt x="931570" y="449668"/>
                </a:lnTo>
                <a:lnTo>
                  <a:pt x="974429" y="440573"/>
                </a:lnTo>
                <a:lnTo>
                  <a:pt x="1015142" y="430310"/>
                </a:lnTo>
                <a:lnTo>
                  <a:pt x="1053543" y="418941"/>
                </a:lnTo>
                <a:lnTo>
                  <a:pt x="1122754" y="393129"/>
                </a:lnTo>
                <a:lnTo>
                  <a:pt x="1180746" y="363633"/>
                </a:lnTo>
                <a:lnTo>
                  <a:pt x="1226200" y="330946"/>
                </a:lnTo>
                <a:lnTo>
                  <a:pt x="1257802" y="295561"/>
                </a:lnTo>
                <a:lnTo>
                  <a:pt x="1274234" y="257972"/>
                </a:lnTo>
                <a:lnTo>
                  <a:pt x="1276349" y="238505"/>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6038735" y="4219194"/>
            <a:ext cx="1276350" cy="476250"/>
          </a:xfrm>
          <a:custGeom>
            <a:avLst/>
            <a:gdLst/>
            <a:ahLst/>
            <a:cxnLst/>
            <a:rect l="l" t="t" r="r" b="b"/>
            <a:pathLst>
              <a:path w="1276350" h="476250">
                <a:moveTo>
                  <a:pt x="638555" y="0"/>
                </a:moveTo>
                <a:lnTo>
                  <a:pt x="586165" y="789"/>
                </a:lnTo>
                <a:lnTo>
                  <a:pt x="534944" y="3118"/>
                </a:lnTo>
                <a:lnTo>
                  <a:pt x="485057" y="6925"/>
                </a:lnTo>
                <a:lnTo>
                  <a:pt x="436668" y="12149"/>
                </a:lnTo>
                <a:lnTo>
                  <a:pt x="389941" y="18728"/>
                </a:lnTo>
                <a:lnTo>
                  <a:pt x="345040" y="26602"/>
                </a:lnTo>
                <a:lnTo>
                  <a:pt x="302129" y="35709"/>
                </a:lnTo>
                <a:lnTo>
                  <a:pt x="261372" y="45988"/>
                </a:lnTo>
                <a:lnTo>
                  <a:pt x="222932" y="57378"/>
                </a:lnTo>
                <a:lnTo>
                  <a:pt x="153664" y="83246"/>
                </a:lnTo>
                <a:lnTo>
                  <a:pt x="95636" y="112825"/>
                </a:lnTo>
                <a:lnTo>
                  <a:pt x="50161" y="145625"/>
                </a:lnTo>
                <a:lnTo>
                  <a:pt x="18550" y="181156"/>
                </a:lnTo>
                <a:lnTo>
                  <a:pt x="2115" y="218930"/>
                </a:lnTo>
                <a:lnTo>
                  <a:pt x="0" y="238506"/>
                </a:lnTo>
                <a:lnTo>
                  <a:pt x="2115" y="257972"/>
                </a:lnTo>
                <a:lnTo>
                  <a:pt x="18550" y="295561"/>
                </a:lnTo>
                <a:lnTo>
                  <a:pt x="50161" y="330946"/>
                </a:lnTo>
                <a:lnTo>
                  <a:pt x="95636" y="363633"/>
                </a:lnTo>
                <a:lnTo>
                  <a:pt x="153664" y="393129"/>
                </a:lnTo>
                <a:lnTo>
                  <a:pt x="222932" y="418941"/>
                </a:lnTo>
                <a:lnTo>
                  <a:pt x="261372" y="430310"/>
                </a:lnTo>
                <a:lnTo>
                  <a:pt x="302129" y="440573"/>
                </a:lnTo>
                <a:lnTo>
                  <a:pt x="345040" y="449668"/>
                </a:lnTo>
                <a:lnTo>
                  <a:pt x="389941" y="457533"/>
                </a:lnTo>
                <a:lnTo>
                  <a:pt x="436668" y="464106"/>
                </a:lnTo>
                <a:lnTo>
                  <a:pt x="485057" y="469326"/>
                </a:lnTo>
                <a:lnTo>
                  <a:pt x="534944" y="473131"/>
                </a:lnTo>
                <a:lnTo>
                  <a:pt x="586165" y="475460"/>
                </a:lnTo>
                <a:lnTo>
                  <a:pt x="638555" y="476250"/>
                </a:lnTo>
                <a:lnTo>
                  <a:pt x="690837" y="475460"/>
                </a:lnTo>
                <a:lnTo>
                  <a:pt x="741960" y="473131"/>
                </a:lnTo>
                <a:lnTo>
                  <a:pt x="791760" y="469326"/>
                </a:lnTo>
                <a:lnTo>
                  <a:pt x="840071" y="464106"/>
                </a:lnTo>
                <a:lnTo>
                  <a:pt x="886729" y="457533"/>
                </a:lnTo>
                <a:lnTo>
                  <a:pt x="931570" y="449668"/>
                </a:lnTo>
                <a:lnTo>
                  <a:pt x="974429" y="440573"/>
                </a:lnTo>
                <a:lnTo>
                  <a:pt x="1015142" y="430310"/>
                </a:lnTo>
                <a:lnTo>
                  <a:pt x="1053543" y="418941"/>
                </a:lnTo>
                <a:lnTo>
                  <a:pt x="1122754" y="393129"/>
                </a:lnTo>
                <a:lnTo>
                  <a:pt x="1180746" y="363633"/>
                </a:lnTo>
                <a:lnTo>
                  <a:pt x="1226200" y="330946"/>
                </a:lnTo>
                <a:lnTo>
                  <a:pt x="1257802" y="295561"/>
                </a:lnTo>
                <a:lnTo>
                  <a:pt x="1274234" y="257972"/>
                </a:lnTo>
                <a:lnTo>
                  <a:pt x="1276349" y="238505"/>
                </a:lnTo>
                <a:lnTo>
                  <a:pt x="1274234" y="218930"/>
                </a:lnTo>
                <a:lnTo>
                  <a:pt x="1257802" y="181156"/>
                </a:lnTo>
                <a:lnTo>
                  <a:pt x="1226200" y="145625"/>
                </a:lnTo>
                <a:lnTo>
                  <a:pt x="1180746" y="112825"/>
                </a:lnTo>
                <a:lnTo>
                  <a:pt x="1122754" y="83246"/>
                </a:lnTo>
                <a:lnTo>
                  <a:pt x="1053543" y="57378"/>
                </a:lnTo>
                <a:lnTo>
                  <a:pt x="1015142" y="45988"/>
                </a:lnTo>
                <a:lnTo>
                  <a:pt x="974429" y="35709"/>
                </a:lnTo>
                <a:lnTo>
                  <a:pt x="931570" y="26602"/>
                </a:lnTo>
                <a:lnTo>
                  <a:pt x="886729" y="18728"/>
                </a:lnTo>
                <a:lnTo>
                  <a:pt x="840071" y="12149"/>
                </a:lnTo>
                <a:lnTo>
                  <a:pt x="791760" y="6925"/>
                </a:lnTo>
                <a:lnTo>
                  <a:pt x="741960" y="3118"/>
                </a:lnTo>
                <a:lnTo>
                  <a:pt x="690837" y="789"/>
                </a:lnTo>
                <a:lnTo>
                  <a:pt x="638555"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txBox="1"/>
          <p:nvPr/>
        </p:nvSpPr>
        <p:spPr>
          <a:xfrm>
            <a:off x="6236341" y="4365573"/>
            <a:ext cx="1517015" cy="215444"/>
          </a:xfrm>
          <a:prstGeom prst="rect">
            <a:avLst/>
          </a:prstGeom>
        </p:spPr>
        <p:txBody>
          <a:bodyPr vert="horz" wrap="square" lIns="0" tIns="0" rIns="0" bIns="0" rtlCol="0">
            <a:spAutoFit/>
          </a:bodyPr>
          <a:lstStyle/>
          <a:p>
            <a:pPr marL="12700">
              <a:lnSpc>
                <a:spcPct val="100000"/>
              </a:lnSpc>
              <a:tabLst>
                <a:tab pos="1147445" algn="l"/>
              </a:tabLst>
            </a:pPr>
            <a:r>
              <a:rPr sz="1400" b="1" spc="-10" dirty="0">
                <a:latin typeface="Arial" panose="020B0604020202020204" pitchFamily="34" charset="0"/>
                <a:ea typeface="Microsoft JhengHei UI" panose="020B0604030504040204" pitchFamily="34" charset="-120"/>
                <a:cs typeface="新宋体"/>
              </a:rPr>
              <a:t>合同条目号	产品</a:t>
            </a:r>
            <a:endParaRPr sz="1400">
              <a:latin typeface="Arial" panose="020B0604020202020204" pitchFamily="34" charset="0"/>
              <a:ea typeface="Microsoft JhengHei UI" panose="020B0604030504040204" pitchFamily="34" charset="-120"/>
              <a:cs typeface="新宋体"/>
            </a:endParaRPr>
          </a:p>
        </p:txBody>
      </p:sp>
      <p:sp>
        <p:nvSpPr>
          <p:cNvPr id="21" name="object 21"/>
          <p:cNvSpPr txBox="1"/>
          <p:nvPr/>
        </p:nvSpPr>
        <p:spPr>
          <a:xfrm>
            <a:off x="8389246" y="4365573"/>
            <a:ext cx="381635"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规格</a:t>
            </a:r>
            <a:endParaRPr sz="1400">
              <a:latin typeface="Arial" panose="020B0604020202020204" pitchFamily="34" charset="0"/>
              <a:ea typeface="Microsoft JhengHei UI" panose="020B0604030504040204" pitchFamily="34" charset="-120"/>
              <a:cs typeface="新宋体"/>
            </a:endParaRPr>
          </a:p>
        </p:txBody>
      </p:sp>
      <p:sp>
        <p:nvSpPr>
          <p:cNvPr id="22" name="object 22"/>
          <p:cNvSpPr txBox="1"/>
          <p:nvPr/>
        </p:nvSpPr>
        <p:spPr>
          <a:xfrm>
            <a:off x="9156174" y="4365573"/>
            <a:ext cx="381635"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数量</a:t>
            </a:r>
            <a:endParaRPr sz="1400">
              <a:latin typeface="Arial" panose="020B0604020202020204" pitchFamily="34" charset="0"/>
              <a:ea typeface="Microsoft JhengHei UI" panose="020B0604030504040204" pitchFamily="34" charset="-120"/>
              <a:cs typeface="新宋体"/>
            </a:endParaRPr>
          </a:p>
        </p:txBody>
      </p:sp>
      <p:sp>
        <p:nvSpPr>
          <p:cNvPr id="23" name="object 23"/>
          <p:cNvSpPr/>
          <p:nvPr/>
        </p:nvSpPr>
        <p:spPr>
          <a:xfrm>
            <a:off x="5434469" y="4309871"/>
            <a:ext cx="3948429" cy="0"/>
          </a:xfrm>
          <a:custGeom>
            <a:avLst/>
            <a:gdLst/>
            <a:ahLst/>
            <a:cxnLst/>
            <a:rect l="l" t="t" r="r" b="b"/>
            <a:pathLst>
              <a:path w="3948429">
                <a:moveTo>
                  <a:pt x="0" y="0"/>
                </a:moveTo>
                <a:lnTo>
                  <a:pt x="3947922"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5434469" y="4611623"/>
            <a:ext cx="3920490" cy="0"/>
          </a:xfrm>
          <a:custGeom>
            <a:avLst/>
            <a:gdLst/>
            <a:ahLst/>
            <a:cxnLst/>
            <a:rect l="l" t="t" r="r" b="b"/>
            <a:pathLst>
              <a:path w="3920490">
                <a:moveTo>
                  <a:pt x="0" y="0"/>
                </a:moveTo>
                <a:lnTo>
                  <a:pt x="392049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7146683" y="4309871"/>
            <a:ext cx="0" cy="1625600"/>
          </a:xfrm>
          <a:custGeom>
            <a:avLst/>
            <a:gdLst/>
            <a:ahLst/>
            <a:cxnLst/>
            <a:rect l="l" t="t" r="r" b="b"/>
            <a:pathLst>
              <a:path h="1625600">
                <a:moveTo>
                  <a:pt x="0" y="0"/>
                </a:moveTo>
                <a:lnTo>
                  <a:pt x="0" y="1625345"/>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8003933" y="4322826"/>
            <a:ext cx="0" cy="1625600"/>
          </a:xfrm>
          <a:custGeom>
            <a:avLst/>
            <a:gdLst/>
            <a:ahLst/>
            <a:cxnLst/>
            <a:rect l="l" t="t" r="r" b="b"/>
            <a:pathLst>
              <a:path h="1625600">
                <a:moveTo>
                  <a:pt x="0" y="0"/>
                </a:moveTo>
                <a:lnTo>
                  <a:pt x="0" y="1625345"/>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6110363" y="4309871"/>
            <a:ext cx="0" cy="1579880"/>
          </a:xfrm>
          <a:custGeom>
            <a:avLst/>
            <a:gdLst/>
            <a:ahLst/>
            <a:cxnLst/>
            <a:rect l="l" t="t" r="r" b="b"/>
            <a:pathLst>
              <a:path h="1579879">
                <a:moveTo>
                  <a:pt x="0" y="0"/>
                </a:moveTo>
                <a:lnTo>
                  <a:pt x="0" y="1579625"/>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p:nvPr/>
        </p:nvSpPr>
        <p:spPr>
          <a:xfrm>
            <a:off x="9013583" y="4322826"/>
            <a:ext cx="0" cy="1625600"/>
          </a:xfrm>
          <a:custGeom>
            <a:avLst/>
            <a:gdLst/>
            <a:ahLst/>
            <a:cxnLst/>
            <a:rect l="l" t="t" r="r" b="b"/>
            <a:pathLst>
              <a:path h="1625600">
                <a:moveTo>
                  <a:pt x="0" y="0"/>
                </a:moveTo>
                <a:lnTo>
                  <a:pt x="0" y="1625345"/>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1044835" y="1474205"/>
            <a:ext cx="8609965" cy="369332"/>
          </a:xfrm>
          <a:prstGeom prst="rect">
            <a:avLst/>
          </a:prstGeom>
        </p:spPr>
        <p:txBody>
          <a:bodyPr vert="horz" wrap="square" lIns="0" tIns="0" rIns="0" bIns="0" rtlCol="0">
            <a:spAutoFit/>
          </a:bodyPr>
          <a:lstStyle/>
          <a:p>
            <a:pPr marL="12700">
              <a:lnSpc>
                <a:spcPct val="100000"/>
              </a:lnSpc>
            </a:pPr>
            <a:r>
              <a:rPr sz="2400" b="1" dirty="0">
                <a:latin typeface="+mn-ea"/>
                <a:cs typeface="微软雅黑"/>
              </a:rPr>
              <a:t>从属实体</a:t>
            </a:r>
            <a:r>
              <a:rPr sz="2000" spc="-5" dirty="0">
                <a:latin typeface="+mn-ea"/>
                <a:cs typeface="微软雅黑"/>
              </a:rPr>
              <a:t>：一个实体的实例的唯一标识需要依赖于该实体与其他实体的联系</a:t>
            </a:r>
            <a:endParaRPr sz="2000" dirty="0">
              <a:latin typeface="+mn-ea"/>
              <a:cs typeface="微软雅黑"/>
            </a:endParaRPr>
          </a:p>
        </p:txBody>
      </p:sp>
      <p:sp>
        <p:nvSpPr>
          <p:cNvPr id="31" name="object 31"/>
          <p:cNvSpPr/>
          <p:nvPr/>
        </p:nvSpPr>
        <p:spPr>
          <a:xfrm>
            <a:off x="910475" y="3123438"/>
            <a:ext cx="2300478" cy="240792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txBox="1"/>
          <p:nvPr/>
        </p:nvSpPr>
        <p:spPr>
          <a:xfrm>
            <a:off x="1166755" y="4407483"/>
            <a:ext cx="469265" cy="430887"/>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HT0</a:t>
            </a:r>
            <a:r>
              <a:rPr sz="1400" b="1" spc="-20" dirty="0">
                <a:latin typeface="Arial" panose="020B0604020202020204" pitchFamily="34" charset="0"/>
                <a:ea typeface="Microsoft JhengHei UI" panose="020B0604030504040204" pitchFamily="34" charset="-120"/>
                <a:cs typeface="新宋体"/>
              </a:rPr>
              <a:t>0</a:t>
            </a:r>
            <a:r>
              <a:rPr sz="1400" b="1" spc="-10" dirty="0">
                <a:latin typeface="Arial" panose="020B0604020202020204" pitchFamily="34" charset="0"/>
                <a:ea typeface="Microsoft JhengHei UI" panose="020B0604030504040204" pitchFamily="34" charset="-120"/>
                <a:cs typeface="新宋体"/>
              </a:rPr>
              <a:t>1</a:t>
            </a:r>
            <a:endParaRPr sz="1400">
              <a:latin typeface="Arial" panose="020B0604020202020204" pitchFamily="34" charset="0"/>
              <a:ea typeface="Microsoft JhengHei UI" panose="020B0604030504040204" pitchFamily="34" charset="-120"/>
              <a:cs typeface="新宋体"/>
            </a:endParaRPr>
          </a:p>
        </p:txBody>
      </p:sp>
      <p:sp>
        <p:nvSpPr>
          <p:cNvPr id="34" name="object 34"/>
          <p:cNvSpPr txBox="1"/>
          <p:nvPr/>
        </p:nvSpPr>
        <p:spPr>
          <a:xfrm>
            <a:off x="1909705" y="4334605"/>
            <a:ext cx="711200" cy="369332"/>
          </a:xfrm>
          <a:prstGeom prst="rect">
            <a:avLst/>
          </a:prstGeom>
        </p:spPr>
        <p:txBody>
          <a:bodyPr vert="horz" wrap="square" lIns="0" tIns="0" rIns="0" bIns="0" rtlCol="0">
            <a:spAutoFit/>
          </a:bodyPr>
          <a:lstStyle/>
          <a:p>
            <a:pPr marL="12700" marR="5080">
              <a:lnSpc>
                <a:spcPct val="100000"/>
              </a:lnSpc>
            </a:pPr>
            <a:r>
              <a:rPr sz="1200" b="1" spc="-5" dirty="0">
                <a:latin typeface="Arial" panose="020B0604020202020204" pitchFamily="34" charset="0"/>
                <a:ea typeface="Microsoft JhengHei UI" panose="020B0604030504040204" pitchFamily="34" charset="-120"/>
                <a:cs typeface="新宋体"/>
              </a:rPr>
              <a:t>单位1采购 合同</a:t>
            </a:r>
            <a:endParaRPr sz="1200">
              <a:latin typeface="Arial" panose="020B0604020202020204" pitchFamily="34" charset="0"/>
              <a:ea typeface="Microsoft JhengHei UI" panose="020B0604030504040204" pitchFamily="34" charset="-120"/>
              <a:cs typeface="新宋体"/>
            </a:endParaRPr>
          </a:p>
        </p:txBody>
      </p:sp>
      <p:sp>
        <p:nvSpPr>
          <p:cNvPr id="35" name="object 35"/>
          <p:cNvSpPr txBox="1"/>
          <p:nvPr/>
        </p:nvSpPr>
        <p:spPr>
          <a:xfrm>
            <a:off x="1357255" y="3835983"/>
            <a:ext cx="469265" cy="430887"/>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HT0</a:t>
            </a:r>
            <a:r>
              <a:rPr sz="1400" b="1" spc="-20" dirty="0">
                <a:latin typeface="Arial" panose="020B0604020202020204" pitchFamily="34" charset="0"/>
                <a:ea typeface="Microsoft JhengHei UI" panose="020B0604030504040204" pitchFamily="34" charset="-120"/>
                <a:cs typeface="新宋体"/>
              </a:rPr>
              <a:t>0</a:t>
            </a:r>
            <a:r>
              <a:rPr sz="1400" b="1" spc="-10" dirty="0">
                <a:latin typeface="Arial" panose="020B0604020202020204" pitchFamily="34" charset="0"/>
                <a:ea typeface="Microsoft JhengHei UI" panose="020B0604030504040204" pitchFamily="34" charset="-120"/>
                <a:cs typeface="新宋体"/>
              </a:rPr>
              <a:t>2</a:t>
            </a:r>
            <a:endParaRPr sz="1400">
              <a:latin typeface="Arial" panose="020B0604020202020204" pitchFamily="34" charset="0"/>
              <a:ea typeface="Microsoft JhengHei UI" panose="020B0604030504040204" pitchFamily="34" charset="-120"/>
              <a:cs typeface="新宋体"/>
            </a:endParaRPr>
          </a:p>
        </p:txBody>
      </p:sp>
      <p:sp>
        <p:nvSpPr>
          <p:cNvPr id="36" name="object 36"/>
          <p:cNvSpPr txBox="1"/>
          <p:nvPr/>
        </p:nvSpPr>
        <p:spPr>
          <a:xfrm>
            <a:off x="2100205" y="3763105"/>
            <a:ext cx="711200" cy="369332"/>
          </a:xfrm>
          <a:prstGeom prst="rect">
            <a:avLst/>
          </a:prstGeom>
        </p:spPr>
        <p:txBody>
          <a:bodyPr vert="horz" wrap="square" lIns="0" tIns="0" rIns="0" bIns="0" rtlCol="0">
            <a:spAutoFit/>
          </a:bodyPr>
          <a:lstStyle/>
          <a:p>
            <a:pPr marL="12700" marR="5080">
              <a:lnSpc>
                <a:spcPct val="100000"/>
              </a:lnSpc>
            </a:pPr>
            <a:r>
              <a:rPr sz="1200" b="1" spc="-5" dirty="0">
                <a:latin typeface="Arial" panose="020B0604020202020204" pitchFamily="34" charset="0"/>
                <a:ea typeface="Microsoft JhengHei UI" panose="020B0604030504040204" pitchFamily="34" charset="-120"/>
                <a:cs typeface="新宋体"/>
              </a:rPr>
              <a:t>单位2采购 合同</a:t>
            </a:r>
            <a:endParaRPr sz="1200">
              <a:latin typeface="Arial" panose="020B0604020202020204" pitchFamily="34" charset="0"/>
              <a:ea typeface="Microsoft JhengHei UI" panose="020B0604030504040204" pitchFamily="34" charset="-120"/>
              <a:cs typeface="新宋体"/>
            </a:endParaRPr>
          </a:p>
        </p:txBody>
      </p:sp>
      <p:sp>
        <p:nvSpPr>
          <p:cNvPr id="37" name="object 37"/>
          <p:cNvSpPr txBox="1"/>
          <p:nvPr/>
        </p:nvSpPr>
        <p:spPr>
          <a:xfrm>
            <a:off x="1528705" y="3321633"/>
            <a:ext cx="469265" cy="430887"/>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HT0</a:t>
            </a:r>
            <a:r>
              <a:rPr sz="1400" b="1" spc="-20" dirty="0">
                <a:latin typeface="Arial" panose="020B0604020202020204" pitchFamily="34" charset="0"/>
                <a:ea typeface="Microsoft JhengHei UI" panose="020B0604030504040204" pitchFamily="34" charset="-120"/>
                <a:cs typeface="新宋体"/>
              </a:rPr>
              <a:t>0</a:t>
            </a:r>
            <a:r>
              <a:rPr sz="1400" b="1" spc="-10" dirty="0">
                <a:latin typeface="Arial" panose="020B0604020202020204" pitchFamily="34" charset="0"/>
                <a:ea typeface="Microsoft JhengHei UI" panose="020B0604030504040204" pitchFamily="34" charset="-120"/>
                <a:cs typeface="新宋体"/>
              </a:rPr>
              <a:t>3</a:t>
            </a:r>
            <a:endParaRPr sz="1400">
              <a:latin typeface="Arial" panose="020B0604020202020204" pitchFamily="34" charset="0"/>
              <a:ea typeface="Microsoft JhengHei UI" panose="020B0604030504040204" pitchFamily="34" charset="-120"/>
              <a:cs typeface="新宋体"/>
            </a:endParaRPr>
          </a:p>
        </p:txBody>
      </p:sp>
      <p:sp>
        <p:nvSpPr>
          <p:cNvPr id="38" name="object 38"/>
          <p:cNvSpPr txBox="1"/>
          <p:nvPr/>
        </p:nvSpPr>
        <p:spPr>
          <a:xfrm>
            <a:off x="2271655" y="3248755"/>
            <a:ext cx="711200" cy="369332"/>
          </a:xfrm>
          <a:prstGeom prst="rect">
            <a:avLst/>
          </a:prstGeom>
        </p:spPr>
        <p:txBody>
          <a:bodyPr vert="horz" wrap="square" lIns="0" tIns="0" rIns="0" bIns="0" rtlCol="0">
            <a:spAutoFit/>
          </a:bodyPr>
          <a:lstStyle/>
          <a:p>
            <a:pPr marL="12700" marR="5080">
              <a:lnSpc>
                <a:spcPct val="100000"/>
              </a:lnSpc>
            </a:pPr>
            <a:r>
              <a:rPr sz="1200" b="1" spc="-5" dirty="0">
                <a:latin typeface="Arial" panose="020B0604020202020204" pitchFamily="34" charset="0"/>
                <a:ea typeface="Microsoft JhengHei UI" panose="020B0604030504040204" pitchFamily="34" charset="-120"/>
                <a:cs typeface="新宋体"/>
              </a:rPr>
              <a:t>单位3采购 合同</a:t>
            </a:r>
            <a:endParaRPr sz="1200">
              <a:latin typeface="Arial" panose="020B0604020202020204" pitchFamily="34" charset="0"/>
              <a:ea typeface="Microsoft JhengHei UI" panose="020B0604030504040204" pitchFamily="34" charset="-120"/>
              <a:cs typeface="新宋体"/>
            </a:endParaRPr>
          </a:p>
        </p:txBody>
      </p:sp>
      <p:sp>
        <p:nvSpPr>
          <p:cNvPr id="39" name="object 39"/>
          <p:cNvSpPr txBox="1"/>
          <p:nvPr/>
        </p:nvSpPr>
        <p:spPr>
          <a:xfrm>
            <a:off x="1473079" y="2763135"/>
            <a:ext cx="1296035" cy="307777"/>
          </a:xfrm>
          <a:prstGeom prst="rect">
            <a:avLst/>
          </a:prstGeom>
        </p:spPr>
        <p:txBody>
          <a:bodyPr vert="horz" wrap="square" lIns="0" tIns="0" rIns="0" bIns="0" rtlCol="0">
            <a:spAutoFit/>
          </a:bodyPr>
          <a:lstStyle/>
          <a:p>
            <a:pPr marL="12700">
              <a:lnSpc>
                <a:spcPts val="2380"/>
              </a:lnSpc>
            </a:pPr>
            <a:r>
              <a:rPr sz="2000" b="1" spc="-10" dirty="0">
                <a:latin typeface="Arial" panose="020B0604020202020204" pitchFamily="34" charset="0"/>
                <a:ea typeface="Microsoft JhengHei UI" panose="020B0604030504040204" pitchFamily="34" charset="-120"/>
                <a:cs typeface="新宋体"/>
              </a:rPr>
              <a:t>一份份合同</a:t>
            </a:r>
            <a:endParaRPr sz="2000">
              <a:latin typeface="Arial" panose="020B0604020202020204" pitchFamily="34" charset="0"/>
              <a:ea typeface="Microsoft JhengHei UI" panose="020B0604030504040204" pitchFamily="34" charset="-120"/>
              <a:cs typeface="新宋体"/>
            </a:endParaRPr>
          </a:p>
        </p:txBody>
      </p:sp>
      <p:sp>
        <p:nvSpPr>
          <p:cNvPr id="40" name="object 40"/>
          <p:cNvSpPr txBox="1"/>
          <p:nvPr/>
        </p:nvSpPr>
        <p:spPr>
          <a:xfrm>
            <a:off x="1320679" y="5601588"/>
            <a:ext cx="1549400" cy="487441"/>
          </a:xfrm>
          <a:prstGeom prst="rect">
            <a:avLst/>
          </a:prstGeom>
        </p:spPr>
        <p:txBody>
          <a:bodyPr vert="horz" wrap="square" lIns="0" tIns="0" rIns="0" bIns="0" rtlCol="0">
            <a:spAutoFit/>
          </a:bodyPr>
          <a:lstStyle/>
          <a:p>
            <a:pPr marL="12700" marR="5080">
              <a:lnSpc>
                <a:spcPts val="1930"/>
              </a:lnSpc>
            </a:pPr>
            <a:r>
              <a:rPr sz="2000" b="1" spc="-10" dirty="0">
                <a:latin typeface="Arial" panose="020B0604020202020204" pitchFamily="34" charset="0"/>
                <a:ea typeface="Microsoft JhengHei UI" panose="020B0604030504040204" pitchFamily="34" charset="-120"/>
                <a:cs typeface="新宋体"/>
              </a:rPr>
              <a:t>一份合同中的 一项项条款</a:t>
            </a:r>
            <a:endParaRPr sz="2000">
              <a:latin typeface="Arial" panose="020B0604020202020204" pitchFamily="34" charset="0"/>
              <a:ea typeface="Microsoft JhengHei UI" panose="020B0604030504040204" pitchFamily="34" charset="-120"/>
              <a:cs typeface="新宋体"/>
            </a:endParaRPr>
          </a:p>
        </p:txBody>
      </p:sp>
      <p:sp>
        <p:nvSpPr>
          <p:cNvPr id="41" name="object 41"/>
          <p:cNvSpPr/>
          <p:nvPr/>
        </p:nvSpPr>
        <p:spPr>
          <a:xfrm>
            <a:off x="4661039" y="2841498"/>
            <a:ext cx="723900" cy="2171700"/>
          </a:xfrm>
          <a:custGeom>
            <a:avLst/>
            <a:gdLst/>
            <a:ahLst/>
            <a:cxnLst/>
            <a:rect l="l" t="t" r="r" b="b"/>
            <a:pathLst>
              <a:path w="723900" h="2171700">
                <a:moveTo>
                  <a:pt x="723900" y="0"/>
                </a:moveTo>
                <a:lnTo>
                  <a:pt x="0" y="0"/>
                </a:lnTo>
                <a:lnTo>
                  <a:pt x="0" y="2171700"/>
                </a:lnTo>
                <a:lnTo>
                  <a:pt x="224028" y="21717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2" name="object 42"/>
          <p:cNvSpPr/>
          <p:nvPr/>
        </p:nvSpPr>
        <p:spPr>
          <a:xfrm>
            <a:off x="4832489" y="4784597"/>
            <a:ext cx="914400" cy="419100"/>
          </a:xfrm>
          <a:custGeom>
            <a:avLst/>
            <a:gdLst/>
            <a:ahLst/>
            <a:cxnLst/>
            <a:rect l="l" t="t" r="r" b="b"/>
            <a:pathLst>
              <a:path w="914400" h="419100">
                <a:moveTo>
                  <a:pt x="906017" y="0"/>
                </a:moveTo>
                <a:lnTo>
                  <a:pt x="0" y="0"/>
                </a:lnTo>
                <a:lnTo>
                  <a:pt x="0" y="419100"/>
                </a:lnTo>
                <a:lnTo>
                  <a:pt x="914399" y="4191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p:nvPr/>
        </p:nvSpPr>
        <p:spPr>
          <a:xfrm>
            <a:off x="4832489" y="5013197"/>
            <a:ext cx="902969" cy="0"/>
          </a:xfrm>
          <a:custGeom>
            <a:avLst/>
            <a:gdLst/>
            <a:ahLst/>
            <a:cxnLst/>
            <a:rect l="l" t="t" r="r" b="b"/>
            <a:pathLst>
              <a:path w="902970">
                <a:moveTo>
                  <a:pt x="0" y="0"/>
                </a:moveTo>
                <a:lnTo>
                  <a:pt x="902969"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4" name="object 44"/>
          <p:cNvSpPr/>
          <p:nvPr/>
        </p:nvSpPr>
        <p:spPr>
          <a:xfrm>
            <a:off x="4573409" y="3051048"/>
            <a:ext cx="819150" cy="2438400"/>
          </a:xfrm>
          <a:custGeom>
            <a:avLst/>
            <a:gdLst/>
            <a:ahLst/>
            <a:cxnLst/>
            <a:rect l="l" t="t" r="r" b="b"/>
            <a:pathLst>
              <a:path w="819150" h="2438400">
                <a:moveTo>
                  <a:pt x="819150" y="0"/>
                </a:moveTo>
                <a:lnTo>
                  <a:pt x="0" y="0"/>
                </a:lnTo>
                <a:lnTo>
                  <a:pt x="0" y="2438400"/>
                </a:lnTo>
                <a:lnTo>
                  <a:pt x="285750" y="243840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p:nvPr/>
        </p:nvSpPr>
        <p:spPr>
          <a:xfrm>
            <a:off x="4832489" y="5413247"/>
            <a:ext cx="914400" cy="171450"/>
          </a:xfrm>
          <a:custGeom>
            <a:avLst/>
            <a:gdLst/>
            <a:ahLst/>
            <a:cxnLst/>
            <a:rect l="l" t="t" r="r" b="b"/>
            <a:pathLst>
              <a:path w="914400" h="171450">
                <a:moveTo>
                  <a:pt x="906018" y="0"/>
                </a:moveTo>
                <a:lnTo>
                  <a:pt x="0" y="0"/>
                </a:lnTo>
                <a:lnTo>
                  <a:pt x="0" y="171450"/>
                </a:lnTo>
                <a:lnTo>
                  <a:pt x="914400" y="1714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6" name="object 46"/>
          <p:cNvSpPr txBox="1">
            <a:spLocks noGrp="1"/>
          </p:cNvSpPr>
          <p:nvPr>
            <p:ph type="title"/>
          </p:nvPr>
        </p:nvSpPr>
        <p:spPr>
          <a:xfrm>
            <a:off x="291164" y="257175"/>
            <a:ext cx="7951136" cy="338041"/>
          </a:xfrm>
          <a:prstGeom prst="rect">
            <a:avLst/>
          </a:prstGeom>
        </p:spPr>
        <p:txBody>
          <a:bodyPr vert="horz" wrap="square" lIns="0" tIns="0" rIns="0" bIns="0" rtlCol="0">
            <a:spAutoFit/>
          </a:bodyPr>
          <a:lstStyle/>
          <a:p>
            <a:pPr>
              <a:lnSpc>
                <a:spcPct val="119700"/>
              </a:lnSpc>
            </a:pPr>
            <a:r>
              <a:rPr sz="2000" spc="-5" dirty="0">
                <a:solidFill>
                  <a:srgbClr val="FFFFFF"/>
                </a:solidFill>
                <a:cs typeface="Arial"/>
              </a:rPr>
              <a:t>IDEF1x-</a:t>
            </a:r>
            <a:r>
              <a:rPr sz="2000" spc="-5" dirty="0">
                <a:solidFill>
                  <a:srgbClr val="FFFFFF"/>
                </a:solidFill>
                <a:cs typeface="华文中宋"/>
              </a:rPr>
              <a:t>两种实体的区分 </a:t>
            </a:r>
            <a:r>
              <a:rPr sz="2000" spc="-10" dirty="0">
                <a:solidFill>
                  <a:srgbClr val="FFFFFF"/>
                </a:solidFill>
                <a:cs typeface="Arial"/>
              </a:rPr>
              <a:t>(3</a:t>
            </a:r>
            <a:r>
              <a:rPr sz="2000" spc="-5" dirty="0">
                <a:solidFill>
                  <a:srgbClr val="FFFFFF"/>
                </a:solidFill>
                <a:cs typeface="Arial"/>
              </a:rPr>
              <a:t>)</a:t>
            </a:r>
            <a:r>
              <a:rPr sz="2000" spc="-5" dirty="0">
                <a:solidFill>
                  <a:srgbClr val="FFFFFF"/>
                </a:solidFill>
                <a:cs typeface="华文中宋"/>
              </a:rPr>
              <a:t>从属实体</a:t>
            </a:r>
            <a:endParaRPr sz="2000" dirty="0">
              <a:cs typeface="华文中宋"/>
            </a:endParaRPr>
          </a:p>
        </p:txBody>
      </p:sp>
      <p:graphicFrame>
        <p:nvGraphicFramePr>
          <p:cNvPr id="13" name="object 13"/>
          <p:cNvGraphicFramePr>
            <a:graphicFrameLocks noGrp="1"/>
          </p:cNvGraphicFramePr>
          <p:nvPr/>
        </p:nvGraphicFramePr>
        <p:xfrm>
          <a:off x="5399538" y="2816173"/>
          <a:ext cx="3648218" cy="1116365"/>
        </p:xfrm>
        <a:graphic>
          <a:graphicData uri="http://schemas.openxmlformats.org/drawingml/2006/table">
            <a:tbl>
              <a:tblPr firstRow="1" bandRow="1">
                <a:tableStyleId>{2D5ABB26-0587-4C30-8999-92F81FD0307C}</a:tableStyleId>
              </a:tblPr>
              <a:tblGrid>
                <a:gridCol w="647579">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611769">
                  <a:extLst>
                    <a:ext uri="{9D8B030D-6E8A-4147-A177-3AD203B41FA5}">
                      <a16:colId xmlns:a16="http://schemas.microsoft.com/office/drawing/2014/main" val="20003"/>
                    </a:ext>
                  </a:extLst>
                </a:gridCol>
              </a:tblGrid>
              <a:tr h="199425">
                <a:tc>
                  <a:txBody>
                    <a:bodyPr/>
                    <a:lstStyle/>
                    <a:p>
                      <a:pPr marL="34925">
                        <a:lnSpc>
                          <a:spcPct val="100000"/>
                        </a:lnSpc>
                      </a:pPr>
                      <a:r>
                        <a:rPr sz="1400" b="1" spc="-5" dirty="0">
                          <a:latin typeface="Arial"/>
                          <a:cs typeface="Arial"/>
                        </a:rPr>
                        <a:t>HT001</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单位</a:t>
                      </a:r>
                      <a:r>
                        <a:rPr sz="1400" b="1" spc="-10" dirty="0">
                          <a:latin typeface="Arial"/>
                          <a:cs typeface="Arial"/>
                        </a:rPr>
                        <a:t>1</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54305">
                        <a:lnSpc>
                          <a:spcPct val="100000"/>
                        </a:lnSpc>
                      </a:pPr>
                      <a:r>
                        <a:rPr sz="1400" b="1" spc="-5" dirty="0">
                          <a:latin typeface="Arial"/>
                          <a:cs typeface="Arial"/>
                        </a:rPr>
                        <a:t>1997.11</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216535">
                        <a:lnSpc>
                          <a:spcPct val="100000"/>
                        </a:lnSpc>
                      </a:pPr>
                      <a:r>
                        <a:rPr sz="1400" b="1" dirty="0">
                          <a:latin typeface="新宋体"/>
                          <a:cs typeface="新宋体"/>
                        </a:rPr>
                        <a:t>张三</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0"/>
                  </a:ext>
                </a:extLst>
              </a:tr>
              <a:tr h="212593">
                <a:tc>
                  <a:txBody>
                    <a:bodyPr/>
                    <a:lstStyle/>
                    <a:p>
                      <a:pPr marL="34925">
                        <a:lnSpc>
                          <a:spcPct val="100000"/>
                        </a:lnSpc>
                      </a:pPr>
                      <a:r>
                        <a:rPr sz="1400" b="1" spc="-5" dirty="0">
                          <a:latin typeface="Arial"/>
                          <a:cs typeface="Arial"/>
                        </a:rPr>
                        <a:t>HT002</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单位</a:t>
                      </a:r>
                      <a:r>
                        <a:rPr sz="1400" b="1" spc="-10" dirty="0">
                          <a:latin typeface="Arial"/>
                          <a:cs typeface="Arial"/>
                        </a:rPr>
                        <a:t>2</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54305">
                        <a:lnSpc>
                          <a:spcPct val="100000"/>
                        </a:lnSpc>
                      </a:pPr>
                      <a:r>
                        <a:rPr sz="1400" b="1" spc="-5" dirty="0">
                          <a:latin typeface="Arial"/>
                          <a:cs typeface="Arial"/>
                        </a:rPr>
                        <a:t>1998.2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070">
                        <a:lnSpc>
                          <a:spcPct val="100000"/>
                        </a:lnSpc>
                      </a:pPr>
                      <a:r>
                        <a:rPr sz="1400" b="1" spc="5" dirty="0">
                          <a:latin typeface="新宋体"/>
                          <a:cs typeface="新宋体"/>
                        </a:rPr>
                        <a:t>李四</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1"/>
                  </a:ext>
                </a:extLst>
              </a:tr>
              <a:tr h="212593">
                <a:tc>
                  <a:txBody>
                    <a:bodyPr/>
                    <a:lstStyle/>
                    <a:p>
                      <a:pPr marL="34925">
                        <a:lnSpc>
                          <a:spcPct val="100000"/>
                        </a:lnSpc>
                      </a:pPr>
                      <a:r>
                        <a:rPr sz="1400" b="1" spc="-5" dirty="0">
                          <a:latin typeface="Arial"/>
                          <a:cs typeface="Arial"/>
                        </a:rPr>
                        <a:t>HT003</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单位</a:t>
                      </a:r>
                      <a:r>
                        <a:rPr sz="1400" b="1" spc="-10" dirty="0">
                          <a:latin typeface="Arial"/>
                          <a:cs typeface="Arial"/>
                        </a:rPr>
                        <a:t>3</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54305">
                        <a:lnSpc>
                          <a:spcPct val="100000"/>
                        </a:lnSpc>
                      </a:pPr>
                      <a:r>
                        <a:rPr sz="1400" b="1" spc="-5" dirty="0">
                          <a:latin typeface="Arial"/>
                          <a:cs typeface="Arial"/>
                        </a:rPr>
                        <a:t>1996.5</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070">
                        <a:lnSpc>
                          <a:spcPct val="100000"/>
                        </a:lnSpc>
                      </a:pPr>
                      <a:r>
                        <a:rPr sz="1400" b="1" spc="5" dirty="0">
                          <a:latin typeface="新宋体"/>
                          <a:cs typeface="新宋体"/>
                        </a:rPr>
                        <a:t>王五</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212593">
                <a:tc>
                  <a:txBody>
                    <a:bodyPr/>
                    <a:lstStyle/>
                    <a:p>
                      <a:pPr marL="34925">
                        <a:lnSpc>
                          <a:spcPct val="100000"/>
                        </a:lnSpc>
                      </a:pPr>
                      <a:r>
                        <a:rPr sz="1400" b="1" spc="-5" dirty="0">
                          <a:latin typeface="Arial"/>
                          <a:cs typeface="Arial"/>
                        </a:rPr>
                        <a:t>HT004</a:t>
                      </a:r>
                      <a:endParaRPr sz="1400">
                        <a:latin typeface="Arial"/>
                        <a:cs typeface="Arial"/>
                      </a:endParaRPr>
                    </a:p>
                  </a:txBody>
                  <a:tcPr marL="0" marR="0" marT="0" marB="0">
                    <a:lnR w="9525">
                      <a:solidFill>
                        <a:srgbClr val="000000"/>
                      </a:solidFill>
                      <a:prstDash val="solid"/>
                    </a:lnR>
                  </a:tcPr>
                </a:tc>
                <a:tc>
                  <a:txBody>
                    <a:bodyPr/>
                    <a:lstStyle/>
                    <a:p>
                      <a:pPr marL="160020">
                        <a:lnSpc>
                          <a:spcPct val="100000"/>
                        </a:lnSpc>
                      </a:pPr>
                      <a:r>
                        <a:rPr sz="1400" b="1" spc="5" dirty="0">
                          <a:latin typeface="新宋体"/>
                          <a:cs typeface="新宋体"/>
                        </a:rPr>
                        <a:t>工厂</a:t>
                      </a:r>
                      <a:r>
                        <a:rPr sz="1400" b="1" spc="-10" dirty="0">
                          <a:latin typeface="Arial"/>
                          <a:cs typeface="Arial"/>
                        </a:rPr>
                        <a:t>2</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54305">
                        <a:lnSpc>
                          <a:spcPct val="100000"/>
                        </a:lnSpc>
                      </a:pPr>
                      <a:r>
                        <a:rPr sz="1400" b="1" spc="-5" dirty="0">
                          <a:latin typeface="Arial"/>
                          <a:cs typeface="Arial"/>
                        </a:rPr>
                        <a:t>1998.3</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79705">
                        <a:lnSpc>
                          <a:spcPct val="100000"/>
                        </a:lnSpc>
                      </a:pPr>
                      <a:r>
                        <a:rPr sz="1400" b="1" spc="5" dirty="0">
                          <a:latin typeface="新宋体"/>
                          <a:cs typeface="新宋体"/>
                        </a:rPr>
                        <a:t>张三</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262925">
                <a:tc>
                  <a:txBody>
                    <a:bodyPr/>
                    <a:lstStyle/>
                    <a:p>
                      <a:pPr marL="34925">
                        <a:lnSpc>
                          <a:spcPct val="100000"/>
                        </a:lnSpc>
                      </a:pPr>
                      <a:r>
                        <a:rPr sz="1400" b="1" spc="-5" dirty="0">
                          <a:latin typeface="Arial"/>
                          <a:cs typeface="Arial"/>
                        </a:rPr>
                        <a:t>HT005</a:t>
                      </a:r>
                      <a:endParaRPr sz="1400">
                        <a:latin typeface="Arial"/>
                        <a:cs typeface="Arial"/>
                      </a:endParaRPr>
                    </a:p>
                  </a:txBody>
                  <a:tcPr marL="0" marR="0" marT="0" marB="0">
                    <a:lnR w="9525">
                      <a:solidFill>
                        <a:srgbClr val="000000"/>
                      </a:solidFill>
                      <a:prstDash val="solid"/>
                    </a:lnR>
                  </a:tcPr>
                </a:tc>
                <a:tc>
                  <a:txBody>
                    <a:bodyPr/>
                    <a:lstStyle/>
                    <a:p>
                      <a:pPr marL="160655">
                        <a:lnSpc>
                          <a:spcPct val="100000"/>
                        </a:lnSpc>
                      </a:pPr>
                      <a:r>
                        <a:rPr sz="1400" b="1" spc="5" dirty="0">
                          <a:latin typeface="新宋体"/>
                          <a:cs typeface="新宋体"/>
                        </a:rPr>
                        <a:t>工厂</a:t>
                      </a:r>
                      <a:r>
                        <a:rPr sz="1400" b="1" spc="-10" dirty="0">
                          <a:latin typeface="Arial"/>
                          <a:cs typeface="Arial"/>
                        </a:rPr>
                        <a:t>1</a:t>
                      </a:r>
                      <a:r>
                        <a:rPr sz="1400" b="1" dirty="0">
                          <a:latin typeface="新宋体"/>
                          <a:cs typeface="新宋体"/>
                        </a:rPr>
                        <a:t>采购合同</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154305">
                        <a:lnSpc>
                          <a:spcPct val="100000"/>
                        </a:lnSpc>
                      </a:pPr>
                      <a:r>
                        <a:rPr sz="1400" b="1" spc="-5" dirty="0">
                          <a:latin typeface="Arial"/>
                          <a:cs typeface="Arial"/>
                        </a:rPr>
                        <a:t>1997.12</a:t>
                      </a:r>
                      <a:endParaRPr sz="1400">
                        <a:latin typeface="Arial"/>
                        <a:cs typeface="Arial"/>
                      </a:endParaRPr>
                    </a:p>
                  </a:txBody>
                  <a:tcPr marL="0" marR="0" marT="0" marB="0">
                    <a:lnL w="9525">
                      <a:solidFill>
                        <a:srgbClr val="000000"/>
                      </a:solidFill>
                      <a:prstDash val="solid"/>
                    </a:lnL>
                    <a:lnR w="9525">
                      <a:solidFill>
                        <a:srgbClr val="000000"/>
                      </a:solidFill>
                      <a:prstDash val="solid"/>
                    </a:lnR>
                  </a:tcPr>
                </a:tc>
                <a:tc>
                  <a:txBody>
                    <a:bodyPr/>
                    <a:lstStyle/>
                    <a:p>
                      <a:pPr marL="167005">
                        <a:lnSpc>
                          <a:spcPct val="100000"/>
                        </a:lnSpc>
                      </a:pPr>
                      <a:r>
                        <a:rPr sz="1400" b="1" spc="5" dirty="0">
                          <a:latin typeface="新宋体"/>
                          <a:cs typeface="新宋体"/>
                        </a:rPr>
                        <a:t>李四</a:t>
                      </a:r>
                      <a:endParaRPr sz="1400">
                        <a:latin typeface="新宋体"/>
                        <a:cs typeface="新宋体"/>
                      </a:endParaRPr>
                    </a:p>
                  </a:txBody>
                  <a:tcPr marL="0" marR="0" marT="0" marB="0">
                    <a:lnL w="9525">
                      <a:solidFill>
                        <a:srgbClr val="000000"/>
                      </a:solidFill>
                      <a:prstDash val="solid"/>
                    </a:lnL>
                  </a:tcPr>
                </a:tc>
                <a:extLst>
                  <a:ext uri="{0D108BD9-81ED-4DB2-BD59-A6C34878D82A}">
                    <a16:rowId xmlns:a16="http://schemas.microsoft.com/office/drawing/2014/main" val="10004"/>
                  </a:ext>
                </a:extLst>
              </a:tr>
            </a:tbl>
          </a:graphicData>
        </a:graphic>
      </p:graphicFrame>
      <p:graphicFrame>
        <p:nvGraphicFramePr>
          <p:cNvPr id="29" name="object 29"/>
          <p:cNvGraphicFramePr>
            <a:graphicFrameLocks noGrp="1"/>
          </p:cNvGraphicFramePr>
          <p:nvPr/>
        </p:nvGraphicFramePr>
        <p:xfrm>
          <a:off x="6377184" y="4707985"/>
          <a:ext cx="3108673" cy="1061164"/>
        </p:xfrm>
        <a:graphic>
          <a:graphicData uri="http://schemas.openxmlformats.org/drawingml/2006/table">
            <a:tbl>
              <a:tblPr firstRow="1" bandRow="1">
                <a:tableStyleId>{2D5ABB26-0587-4C30-8999-92F81FD0307C}</a:tableStyleId>
              </a:tblPr>
              <a:tblGrid>
                <a:gridCol w="769499">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472274">
                  <a:extLst>
                    <a:ext uri="{9D8B030D-6E8A-4147-A177-3AD203B41FA5}">
                      <a16:colId xmlns:a16="http://schemas.microsoft.com/office/drawing/2014/main" val="20003"/>
                    </a:ext>
                  </a:extLst>
                </a:gridCol>
              </a:tblGrid>
              <a:tr h="218709">
                <a:tc>
                  <a:txBody>
                    <a:bodyPr/>
                    <a:lstStyle/>
                    <a:p>
                      <a:pPr marL="34925">
                        <a:lnSpc>
                          <a:spcPct val="100000"/>
                        </a:lnSpc>
                      </a:pPr>
                      <a:r>
                        <a:rPr sz="1400" b="1" dirty="0">
                          <a:latin typeface="Arial"/>
                          <a:cs typeface="Arial"/>
                        </a:rPr>
                        <a:t>Item1</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ct val="100000"/>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0"/>
                  </a:ext>
                </a:extLst>
              </a:tr>
              <a:tr h="212593">
                <a:tc>
                  <a:txBody>
                    <a:bodyPr/>
                    <a:lstStyle/>
                    <a:p>
                      <a:pPr marL="34925">
                        <a:lnSpc>
                          <a:spcPct val="100000"/>
                        </a:lnSpc>
                      </a:pPr>
                      <a:r>
                        <a:rPr sz="1400" b="1" spc="-5" dirty="0">
                          <a:latin typeface="Arial"/>
                          <a:cs typeface="Arial"/>
                        </a:rPr>
                        <a:t>Item2</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1"/>
                  </a:ext>
                </a:extLst>
              </a:tr>
              <a:tr h="212975">
                <a:tc>
                  <a:txBody>
                    <a:bodyPr/>
                    <a:lstStyle/>
                    <a:p>
                      <a:pPr marL="34925">
                        <a:lnSpc>
                          <a:spcPct val="100000"/>
                        </a:lnSpc>
                      </a:pPr>
                      <a:r>
                        <a:rPr sz="1400" b="1" spc="-5" dirty="0">
                          <a:latin typeface="Arial"/>
                          <a:cs typeface="Arial"/>
                        </a:rPr>
                        <a:t>Item3</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ct val="100000"/>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ct val="100000"/>
                        </a:lnSpc>
                      </a:pPr>
                      <a:r>
                        <a:rPr sz="1400" b="1" spc="-5" dirty="0">
                          <a:latin typeface="Arial"/>
                          <a:cs typeface="Arial"/>
                        </a:rPr>
                        <a:t>100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2"/>
                  </a:ext>
                </a:extLst>
              </a:tr>
              <a:tr h="212975">
                <a:tc>
                  <a:txBody>
                    <a:bodyPr/>
                    <a:lstStyle/>
                    <a:p>
                      <a:pPr marL="34925">
                        <a:lnSpc>
                          <a:spcPct val="100000"/>
                        </a:lnSpc>
                      </a:pPr>
                      <a:r>
                        <a:rPr sz="1400" b="1" spc="-5" dirty="0">
                          <a:latin typeface="Arial"/>
                          <a:cs typeface="Arial"/>
                        </a:rPr>
                        <a:t>Item1</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174625">
                        <a:lnSpc>
                          <a:spcPct val="100000"/>
                        </a:lnSpc>
                      </a:pPr>
                      <a:r>
                        <a:rPr sz="1400" b="1" spc="5" dirty="0">
                          <a:latin typeface="新宋体"/>
                          <a:cs typeface="新宋体"/>
                        </a:rPr>
                        <a:t>桌子</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ct val="100000"/>
                        </a:lnSpc>
                      </a:pPr>
                      <a:r>
                        <a:rPr sz="1400" b="1" spc="-5" dirty="0">
                          <a:latin typeface="Arial"/>
                          <a:cs typeface="Arial"/>
                        </a:rPr>
                        <a:t>600x400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ct val="100000"/>
                        </a:lnSpc>
                      </a:pPr>
                      <a:r>
                        <a:rPr sz="1400" b="1" spc="-5" dirty="0">
                          <a:latin typeface="Arial"/>
                          <a:cs typeface="Arial"/>
                        </a:rPr>
                        <a:t>300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3"/>
                  </a:ext>
                </a:extLst>
              </a:tr>
              <a:tr h="199425">
                <a:tc>
                  <a:txBody>
                    <a:bodyPr/>
                    <a:lstStyle/>
                    <a:p>
                      <a:pPr marL="34925">
                        <a:lnSpc>
                          <a:spcPts val="1664"/>
                        </a:lnSpc>
                      </a:pPr>
                      <a:r>
                        <a:rPr sz="1400" b="1" spc="-5" dirty="0">
                          <a:latin typeface="Arial"/>
                          <a:cs typeface="Arial"/>
                        </a:rPr>
                        <a:t>Item2</a:t>
                      </a:r>
                      <a:endParaRPr sz="1400">
                        <a:latin typeface="Arial"/>
                        <a:cs typeface="Arial"/>
                      </a:endParaRPr>
                    </a:p>
                  </a:txBody>
                  <a:tcPr marL="0" marR="0" marT="0" marB="0">
                    <a:lnR w="9525">
                      <a:solidFill>
                        <a:srgbClr val="000000"/>
                      </a:solidFill>
                      <a:prstDash val="solid"/>
                    </a:lnR>
                    <a:solidFill>
                      <a:srgbClr val="FFCC66"/>
                    </a:solidFill>
                  </a:tcPr>
                </a:tc>
                <a:tc>
                  <a:txBody>
                    <a:bodyPr/>
                    <a:lstStyle/>
                    <a:p>
                      <a:pPr marL="174625">
                        <a:lnSpc>
                          <a:spcPts val="1664"/>
                        </a:lnSpc>
                      </a:pPr>
                      <a:r>
                        <a:rPr sz="1400" b="1" spc="5" dirty="0">
                          <a:latin typeface="新宋体"/>
                          <a:cs typeface="新宋体"/>
                        </a:rPr>
                        <a:t>桌面</a:t>
                      </a:r>
                      <a:endParaRPr sz="1400">
                        <a:latin typeface="新宋体"/>
                        <a:cs typeface="新宋体"/>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231775">
                        <a:lnSpc>
                          <a:spcPts val="1664"/>
                        </a:lnSpc>
                      </a:pPr>
                      <a:r>
                        <a:rPr sz="1400" b="1" spc="-5" dirty="0">
                          <a:latin typeface="Arial"/>
                          <a:cs typeface="Arial"/>
                        </a:rPr>
                        <a:t>600x300</a:t>
                      </a:r>
                      <a:endParaRPr sz="1400">
                        <a:latin typeface="Arial"/>
                        <a:cs typeface="Arial"/>
                      </a:endParaRPr>
                    </a:p>
                  </a:txBody>
                  <a:tcPr marL="0" marR="0" marT="0" marB="0">
                    <a:lnL w="9525">
                      <a:solidFill>
                        <a:srgbClr val="000000"/>
                      </a:solidFill>
                      <a:prstDash val="solid"/>
                    </a:lnL>
                    <a:lnR w="9525">
                      <a:solidFill>
                        <a:srgbClr val="000000"/>
                      </a:solidFill>
                      <a:prstDash val="solid"/>
                    </a:lnR>
                    <a:solidFill>
                      <a:srgbClr val="FFCC66"/>
                    </a:solidFill>
                  </a:tcPr>
                </a:tc>
                <a:tc>
                  <a:txBody>
                    <a:bodyPr/>
                    <a:lstStyle/>
                    <a:p>
                      <a:pPr marL="136525">
                        <a:lnSpc>
                          <a:spcPts val="1664"/>
                        </a:lnSpc>
                      </a:pPr>
                      <a:r>
                        <a:rPr sz="1400" b="1" spc="-5" dirty="0">
                          <a:latin typeface="Arial"/>
                          <a:cs typeface="Arial"/>
                        </a:rPr>
                        <a:t>200</a:t>
                      </a:r>
                      <a:endParaRPr sz="1400">
                        <a:latin typeface="Arial"/>
                        <a:cs typeface="Arial"/>
                      </a:endParaRPr>
                    </a:p>
                  </a:txBody>
                  <a:tcPr marL="0" marR="0" marT="0" marB="0">
                    <a:lnL w="9525">
                      <a:solidFill>
                        <a:srgbClr val="000000"/>
                      </a:solidFill>
                      <a:prstDash val="solid"/>
                    </a:lnL>
                    <a:solidFill>
                      <a:srgbClr val="FFCC66"/>
                    </a:solidFill>
                  </a:tcPr>
                </a:tc>
                <a:extLst>
                  <a:ext uri="{0D108BD9-81ED-4DB2-BD59-A6C34878D82A}">
                    <a16:rowId xmlns:a16="http://schemas.microsoft.com/office/drawing/2014/main" val="10004"/>
                  </a:ext>
                </a:extLst>
              </a:tr>
            </a:tbl>
          </a:graphicData>
        </a:graphic>
      </p:graphicFrame>
      <p:graphicFrame>
        <p:nvGraphicFramePr>
          <p:cNvPr id="32" name="object 32"/>
          <p:cNvGraphicFramePr>
            <a:graphicFrameLocks noGrp="1"/>
          </p:cNvGraphicFramePr>
          <p:nvPr/>
        </p:nvGraphicFramePr>
        <p:xfrm>
          <a:off x="1024134" y="4938926"/>
          <a:ext cx="1527009" cy="511248"/>
        </p:xfrm>
        <a:graphic>
          <a:graphicData uri="http://schemas.openxmlformats.org/drawingml/2006/table">
            <a:tbl>
              <a:tblPr firstRow="1" bandRow="1">
                <a:tableStyleId>{2D5ABB26-0587-4C30-8999-92F81FD0307C}</a:tableStyleId>
              </a:tblPr>
              <a:tblGrid>
                <a:gridCol w="400347">
                  <a:extLst>
                    <a:ext uri="{9D8B030D-6E8A-4147-A177-3AD203B41FA5}">
                      <a16:colId xmlns:a16="http://schemas.microsoft.com/office/drawing/2014/main" val="20000"/>
                    </a:ext>
                  </a:extLst>
                </a:gridCol>
                <a:gridCol w="847308">
                  <a:extLst>
                    <a:ext uri="{9D8B030D-6E8A-4147-A177-3AD203B41FA5}">
                      <a16:colId xmlns:a16="http://schemas.microsoft.com/office/drawing/2014/main" val="20001"/>
                    </a:ext>
                  </a:extLst>
                </a:gridCol>
                <a:gridCol w="279354">
                  <a:extLst>
                    <a:ext uri="{9D8B030D-6E8A-4147-A177-3AD203B41FA5}">
                      <a16:colId xmlns:a16="http://schemas.microsoft.com/office/drawing/2014/main" val="20002"/>
                    </a:ext>
                  </a:extLst>
                </a:gridCol>
              </a:tblGrid>
              <a:tr h="143675">
                <a:tc>
                  <a:txBody>
                    <a:bodyPr/>
                    <a:lstStyle/>
                    <a:p>
                      <a:pPr marL="34925">
                        <a:lnSpc>
                          <a:spcPct val="100000"/>
                        </a:lnSpc>
                      </a:pPr>
                      <a:r>
                        <a:rPr sz="1000" b="1" spc="-5" dirty="0">
                          <a:latin typeface="Arial"/>
                          <a:cs typeface="Arial"/>
                        </a:rPr>
                        <a:t>Ite</a:t>
                      </a:r>
                      <a:r>
                        <a:rPr sz="1000" b="1" spc="-10" dirty="0">
                          <a:latin typeface="Arial"/>
                          <a:cs typeface="Arial"/>
                        </a:rPr>
                        <a:t>m</a:t>
                      </a:r>
                      <a:r>
                        <a:rPr sz="1000" b="1" dirty="0">
                          <a:latin typeface="Arial"/>
                          <a:cs typeface="Arial"/>
                        </a:rPr>
                        <a:t>1</a:t>
                      </a:r>
                      <a:endParaRPr sz="1000">
                        <a:latin typeface="Arial"/>
                        <a:cs typeface="Arial"/>
                      </a:endParaRPr>
                    </a:p>
                  </a:txBody>
                  <a:tcPr marL="0" marR="0" marT="0" marB="0"/>
                </a:tc>
                <a:tc>
                  <a:txBody>
                    <a:bodyPr/>
                    <a:lstStyle/>
                    <a:p>
                      <a:pPr marL="34290">
                        <a:lnSpc>
                          <a:spcPct val="100000"/>
                        </a:lnSpc>
                      </a:pPr>
                      <a:r>
                        <a:rPr sz="1000" b="1" dirty="0">
                          <a:latin typeface="宋体"/>
                          <a:cs typeface="宋体"/>
                        </a:rPr>
                        <a:t>桌子</a:t>
                      </a:r>
                      <a:r>
                        <a:rPr sz="1000" b="1" spc="-235" dirty="0">
                          <a:latin typeface="宋体"/>
                          <a:cs typeface="宋体"/>
                        </a:rPr>
                        <a:t> </a:t>
                      </a:r>
                      <a:r>
                        <a:rPr sz="1000" b="1" spc="-10" dirty="0">
                          <a:latin typeface="Arial"/>
                          <a:cs typeface="Arial"/>
                        </a:rPr>
                        <a:t>600</a:t>
                      </a:r>
                      <a:r>
                        <a:rPr sz="1000" b="1" spc="-15" dirty="0">
                          <a:latin typeface="Arial"/>
                          <a:cs typeface="Arial"/>
                        </a:rPr>
                        <a:t>x</a:t>
                      </a:r>
                      <a:r>
                        <a:rPr sz="1000" b="1" spc="-10" dirty="0">
                          <a:latin typeface="Arial"/>
                          <a:cs typeface="Arial"/>
                        </a:rPr>
                        <a:t>300</a:t>
                      </a:r>
                      <a:endParaRPr sz="1000">
                        <a:latin typeface="Arial"/>
                        <a:cs typeface="Arial"/>
                      </a:endParaRPr>
                    </a:p>
                  </a:txBody>
                  <a:tcPr marL="0" marR="0" marT="0" marB="0"/>
                </a:tc>
                <a:tc>
                  <a:txBody>
                    <a:bodyPr/>
                    <a:lstStyle/>
                    <a:p>
                      <a:pPr marL="34290">
                        <a:lnSpc>
                          <a:spcPct val="100000"/>
                        </a:lnSpc>
                      </a:pPr>
                      <a:r>
                        <a:rPr sz="1000" b="1" spc="-10" dirty="0">
                          <a:latin typeface="Arial"/>
                          <a:cs typeface="Arial"/>
                        </a:rPr>
                        <a:t>200</a:t>
                      </a:r>
                      <a:endParaRPr sz="1000">
                        <a:latin typeface="Arial"/>
                        <a:cs typeface="Arial"/>
                      </a:endParaRPr>
                    </a:p>
                  </a:txBody>
                  <a:tcPr marL="0" marR="0" marT="0" marB="0"/>
                </a:tc>
                <a:extLst>
                  <a:ext uri="{0D108BD9-81ED-4DB2-BD59-A6C34878D82A}">
                    <a16:rowId xmlns:a16="http://schemas.microsoft.com/office/drawing/2014/main" val="10000"/>
                  </a:ext>
                </a:extLst>
              </a:tr>
              <a:tr h="152399">
                <a:tc>
                  <a:txBody>
                    <a:bodyPr/>
                    <a:lstStyle/>
                    <a:p>
                      <a:pPr marL="34925">
                        <a:lnSpc>
                          <a:spcPct val="100000"/>
                        </a:lnSpc>
                      </a:pPr>
                      <a:r>
                        <a:rPr sz="1000" b="1" spc="-5" dirty="0">
                          <a:latin typeface="Arial"/>
                          <a:cs typeface="Arial"/>
                        </a:rPr>
                        <a:t>Ite</a:t>
                      </a:r>
                      <a:r>
                        <a:rPr sz="1000" b="1" spc="-10" dirty="0">
                          <a:latin typeface="Arial"/>
                          <a:cs typeface="Arial"/>
                        </a:rPr>
                        <a:t>m</a:t>
                      </a:r>
                      <a:r>
                        <a:rPr sz="1000" b="1" dirty="0">
                          <a:latin typeface="Arial"/>
                          <a:cs typeface="Arial"/>
                        </a:rPr>
                        <a:t>2</a:t>
                      </a:r>
                      <a:endParaRPr sz="1000">
                        <a:latin typeface="Arial"/>
                        <a:cs typeface="Arial"/>
                      </a:endParaRPr>
                    </a:p>
                  </a:txBody>
                  <a:tcPr marL="0" marR="0" marT="0" marB="0"/>
                </a:tc>
                <a:tc>
                  <a:txBody>
                    <a:bodyPr/>
                    <a:lstStyle/>
                    <a:p>
                      <a:pPr marL="34290">
                        <a:lnSpc>
                          <a:spcPct val="100000"/>
                        </a:lnSpc>
                      </a:pPr>
                      <a:r>
                        <a:rPr sz="1000" b="1" dirty="0">
                          <a:latin typeface="宋体"/>
                          <a:cs typeface="宋体"/>
                        </a:rPr>
                        <a:t>桌子</a:t>
                      </a:r>
                      <a:r>
                        <a:rPr sz="1000" b="1" spc="-235" dirty="0">
                          <a:latin typeface="宋体"/>
                          <a:cs typeface="宋体"/>
                        </a:rPr>
                        <a:t> </a:t>
                      </a:r>
                      <a:r>
                        <a:rPr sz="1000" b="1" spc="-10" dirty="0">
                          <a:latin typeface="Arial"/>
                          <a:cs typeface="Arial"/>
                        </a:rPr>
                        <a:t>600</a:t>
                      </a:r>
                      <a:r>
                        <a:rPr sz="1000" b="1" spc="-15" dirty="0">
                          <a:latin typeface="Arial"/>
                          <a:cs typeface="Arial"/>
                        </a:rPr>
                        <a:t>x</a:t>
                      </a:r>
                      <a:r>
                        <a:rPr sz="1000" b="1" spc="-10" dirty="0">
                          <a:latin typeface="Arial"/>
                          <a:cs typeface="Arial"/>
                        </a:rPr>
                        <a:t>400</a:t>
                      </a:r>
                      <a:endParaRPr sz="1000">
                        <a:latin typeface="Arial"/>
                        <a:cs typeface="Arial"/>
                      </a:endParaRPr>
                    </a:p>
                  </a:txBody>
                  <a:tcPr marL="0" marR="0" marT="0" marB="0"/>
                </a:tc>
                <a:tc>
                  <a:txBody>
                    <a:bodyPr/>
                    <a:lstStyle/>
                    <a:p>
                      <a:pPr marL="34290">
                        <a:lnSpc>
                          <a:spcPct val="100000"/>
                        </a:lnSpc>
                      </a:pPr>
                      <a:r>
                        <a:rPr sz="1000" b="1" spc="-10" dirty="0">
                          <a:latin typeface="Arial"/>
                          <a:cs typeface="Arial"/>
                        </a:rPr>
                        <a:t>300</a:t>
                      </a:r>
                      <a:endParaRPr sz="1000">
                        <a:latin typeface="Arial"/>
                        <a:cs typeface="Arial"/>
                      </a:endParaRPr>
                    </a:p>
                  </a:txBody>
                  <a:tcPr marL="0" marR="0" marT="0" marB="0"/>
                </a:tc>
                <a:extLst>
                  <a:ext uri="{0D108BD9-81ED-4DB2-BD59-A6C34878D82A}">
                    <a16:rowId xmlns:a16="http://schemas.microsoft.com/office/drawing/2014/main" val="10001"/>
                  </a:ext>
                </a:extLst>
              </a:tr>
              <a:tr h="206448">
                <a:tc>
                  <a:txBody>
                    <a:bodyPr/>
                    <a:lstStyle/>
                    <a:p>
                      <a:pPr marL="34925">
                        <a:lnSpc>
                          <a:spcPct val="100000"/>
                        </a:lnSpc>
                      </a:pPr>
                      <a:r>
                        <a:rPr sz="1000" b="1" spc="-5" dirty="0">
                          <a:latin typeface="Arial"/>
                          <a:cs typeface="Arial"/>
                        </a:rPr>
                        <a:t>Ite</a:t>
                      </a:r>
                      <a:r>
                        <a:rPr sz="1000" b="1" spc="-10" dirty="0">
                          <a:latin typeface="Arial"/>
                          <a:cs typeface="Arial"/>
                        </a:rPr>
                        <a:t>m</a:t>
                      </a:r>
                      <a:r>
                        <a:rPr sz="1000" b="1" dirty="0">
                          <a:latin typeface="Arial"/>
                          <a:cs typeface="Arial"/>
                        </a:rPr>
                        <a:t>3</a:t>
                      </a:r>
                      <a:endParaRPr sz="1000">
                        <a:latin typeface="Arial"/>
                        <a:cs typeface="Arial"/>
                      </a:endParaRPr>
                    </a:p>
                  </a:txBody>
                  <a:tcPr marL="0" marR="0" marT="0" marB="0"/>
                </a:tc>
                <a:tc>
                  <a:txBody>
                    <a:bodyPr/>
                    <a:lstStyle/>
                    <a:p>
                      <a:pPr marL="34290">
                        <a:lnSpc>
                          <a:spcPct val="100000"/>
                        </a:lnSpc>
                      </a:pPr>
                      <a:r>
                        <a:rPr sz="1000" b="1" dirty="0">
                          <a:latin typeface="宋体"/>
                          <a:cs typeface="宋体"/>
                        </a:rPr>
                        <a:t>桌面</a:t>
                      </a:r>
                      <a:r>
                        <a:rPr sz="1000" b="1" spc="-235" dirty="0">
                          <a:latin typeface="宋体"/>
                          <a:cs typeface="宋体"/>
                        </a:rPr>
                        <a:t> </a:t>
                      </a:r>
                      <a:r>
                        <a:rPr sz="1000" b="1" spc="-10" dirty="0">
                          <a:latin typeface="Arial"/>
                          <a:cs typeface="Arial"/>
                        </a:rPr>
                        <a:t>600</a:t>
                      </a:r>
                      <a:r>
                        <a:rPr sz="1000" b="1" spc="-15" dirty="0">
                          <a:latin typeface="Arial"/>
                          <a:cs typeface="Arial"/>
                        </a:rPr>
                        <a:t>x</a:t>
                      </a:r>
                      <a:r>
                        <a:rPr sz="1000" b="1" spc="-10" dirty="0">
                          <a:latin typeface="Arial"/>
                          <a:cs typeface="Arial"/>
                        </a:rPr>
                        <a:t>300</a:t>
                      </a:r>
                      <a:endParaRPr sz="1000">
                        <a:latin typeface="Arial"/>
                        <a:cs typeface="Arial"/>
                      </a:endParaRPr>
                    </a:p>
                  </a:txBody>
                  <a:tcPr marL="0" marR="0" marT="0" marB="0"/>
                </a:tc>
                <a:tc>
                  <a:txBody>
                    <a:bodyPr/>
                    <a:lstStyle/>
                    <a:p>
                      <a:pPr marL="34290">
                        <a:lnSpc>
                          <a:spcPct val="100000"/>
                        </a:lnSpc>
                      </a:pPr>
                      <a:r>
                        <a:rPr sz="1000" b="1" spc="-10" dirty="0">
                          <a:latin typeface="Arial"/>
                          <a:cs typeface="Arial"/>
                        </a:rPr>
                        <a:t>100</a:t>
                      </a:r>
                      <a:endParaRPr sz="10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47" name="标题 6">
            <a:extLst>
              <a:ext uri="{FF2B5EF4-FFF2-40B4-BE49-F238E27FC236}">
                <a16:creationId xmlns:a16="http://schemas.microsoft.com/office/drawing/2014/main" id="{DF630F66-AD27-4DE1-A963-9B82A8F8FF88}"/>
              </a:ext>
            </a:extLst>
          </p:cNvPr>
          <p:cNvSpPr txBox="1">
            <a:spLocks/>
          </p:cNvSpPr>
          <p:nvPr/>
        </p:nvSpPr>
        <p:spPr>
          <a:xfrm>
            <a:off x="698500" y="491151"/>
            <a:ext cx="6808136" cy="533400"/>
          </a:xfrm>
          <a:prstGeom prst="rect">
            <a:avLst/>
          </a:prstGeom>
        </p:spPr>
        <p:txBody>
          <a:bodyPr/>
          <a:lstStyle>
            <a:lvl1pPr>
              <a:defRPr sz="2800" b="1" u="dbl" baseline="0">
                <a:latin typeface="Arial" panose="020B0604020202020204" pitchFamily="34" charset="0"/>
                <a:ea typeface="Microsoft JhengHei UI" panose="020B0604030504040204" pitchFamily="34" charset="-120"/>
                <a:cs typeface="+mj-cs"/>
              </a:defRPr>
            </a:lvl1pPr>
          </a:lstStyle>
          <a:p>
            <a:r>
              <a:rPr lang="en-US" altLang="zh-CN" spc="-5" dirty="0"/>
              <a:t>IDEF1x-</a:t>
            </a:r>
            <a:r>
              <a:rPr lang="zh-CN" altLang="en-US" spc="-5" dirty="0"/>
              <a:t>两种实体的区分</a:t>
            </a:r>
            <a:endParaRPr lang="zh-CN" alt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a:ea typeface="Microsoft JhengHei UI"/>
        <a:cs typeface=""/>
      </a:majorFont>
      <a:minorFont>
        <a:latin typeface="Arial"/>
        <a:ea typeface="Microsoft Jheng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1011</TotalTime>
  <Words>4335</Words>
  <Application>Microsoft Office PowerPoint</Application>
  <PresentationFormat>自定义</PresentationFormat>
  <Paragraphs>1460</Paragraphs>
  <Slides>70</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Microsoft JhengHei UI</vt:lpstr>
      <vt:lpstr>等线</vt:lpstr>
      <vt:lpstr>华文中宋</vt:lpstr>
      <vt:lpstr>宋体</vt:lpstr>
      <vt:lpstr>微软雅黑</vt:lpstr>
      <vt:lpstr>新宋体</vt:lpstr>
      <vt:lpstr>幼圆</vt:lpstr>
      <vt:lpstr>Arial</vt:lpstr>
      <vt:lpstr>Franklin Gothic Book</vt:lpstr>
      <vt:lpstr>Times New Roman</vt:lpstr>
      <vt:lpstr>Wingdings</vt:lpstr>
      <vt:lpstr>1_Office Theme</vt:lpstr>
      <vt:lpstr>PowerPoint 演示文稿</vt:lpstr>
      <vt:lpstr>PowerPoint 演示文稿</vt:lpstr>
      <vt:lpstr>数学建模工程方法及案例分析 </vt:lpstr>
      <vt:lpstr>PowerPoint 演示文稿</vt:lpstr>
      <vt:lpstr>数学建模工程方法及案例分析 </vt:lpstr>
      <vt:lpstr>IDEF1x概述 (3)示例</vt:lpstr>
      <vt:lpstr>IDEF1x-两种实体的区分 (1)实体的概念</vt:lpstr>
      <vt:lpstr>IDEF1x-两种实体的区分 (2)独立实体</vt:lpstr>
      <vt:lpstr>IDEF1x-两种实体的区分 (3)从属实体</vt:lpstr>
      <vt:lpstr>IDEF1x-两种实体的区分 (3)从属实体</vt:lpstr>
      <vt:lpstr>IDEF1x-两种实体的区分 (4)一些规则</vt:lpstr>
      <vt:lpstr>IDEF1x-两种实体的区分 (4)一些规则</vt:lpstr>
      <vt:lpstr>IDEF1x-两种实体的区分 (5)关于属性和关键字</vt:lpstr>
      <vt:lpstr>IDEF1x-两种实体的区分 (5)关于属性和关键字</vt:lpstr>
      <vt:lpstr>IDEF1x-两种实体的区分 (5)关于属性和关键字</vt:lpstr>
      <vt:lpstr>IDEF1x-两种实体的区分 (6)关于外码-外来关键字</vt:lpstr>
      <vt:lpstr>IDEF1x-两种实体的区分 (6)关于外码-外来关键字</vt:lpstr>
      <vt:lpstr>IDEF1x的标定联系与非标定联系 (1)IDEF1x的联系分类</vt:lpstr>
      <vt:lpstr>IDEF1x的标定联系与非标定联系 (2)标定联系</vt:lpstr>
      <vt:lpstr>IDEF1x的标定联系与非标定联系 (3)非标定联系</vt:lpstr>
      <vt:lpstr>IDEF1x的标定联系与非标定联系 (4)一些规则</vt:lpstr>
      <vt:lpstr>IDEF1x的标定联系与非标定联系 (4)一些规则</vt:lpstr>
      <vt:lpstr>IDEF1x的非确定联系 (1)IDEF1x的联系分类</vt:lpstr>
      <vt:lpstr>IDEF1x的非确定联系 (2)什么是非确定性联系?</vt:lpstr>
      <vt:lpstr>IDEF1x的非确定联系 (3)怎样处理非确定联系?</vt:lpstr>
      <vt:lpstr>IDEF1x的非确定联系 (3)怎样处理非确定联系?</vt:lpstr>
      <vt:lpstr>IDEF1x的非确定联系 (4)IDEF1x对联系的两种处理机制</vt:lpstr>
      <vt:lpstr>IDEF1x的非确定联系 (5)一些规则</vt:lpstr>
      <vt:lpstr>IDEF1x的分类联系 (1)IDEF1x的联系分类</vt:lpstr>
      <vt:lpstr>IDEF1x的分类联系 (2)分类联系</vt:lpstr>
      <vt:lpstr>IDEF1x的分类联系 (2)分类联系</vt:lpstr>
      <vt:lpstr>IDEF1x的分类联系 (3)泛化与具体化</vt:lpstr>
      <vt:lpstr>IDEF1x的分类联系 (3)泛化与具体化</vt:lpstr>
      <vt:lpstr>IDEF1x的分类联系 (3)泛化与具体化</vt:lpstr>
      <vt:lpstr>IDEF1x的分类联系 (3)泛化与具体化</vt:lpstr>
      <vt:lpstr>IDEF1x的分类联系 (3)泛化与具体化</vt:lpstr>
      <vt:lpstr>IDEF1x的分类联系 (4)完全分类联系与非完全分类联系</vt:lpstr>
      <vt:lpstr>IDEF1x的分类联系 (5)一些规则</vt:lpstr>
      <vt:lpstr>IDEF1x的分类联系 (5)一些规则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&lt;4D6963726F736F667420506F776572506F696E74202D20CAFDBEDDBFE2CFB5CDB3BBF9B4A1BDB2D2E5B5DA3132BDB2CAFDBEDDBDA8C4A3D6AEB9A4B3CCBBAFB7BDB7A8BCB0B0B8C0FDB7D6CEF62E707074&gt;</dc:title>
  <dc:creator>dechen</dc:creator>
  <cp:lastModifiedBy>Yang lq</cp:lastModifiedBy>
  <cp:revision>116</cp:revision>
  <cp:lastPrinted>2019-03-20T05:31:34Z</cp:lastPrinted>
  <dcterms:created xsi:type="dcterms:W3CDTF">2019-03-04T15:27:27Z</dcterms:created>
  <dcterms:modified xsi:type="dcterms:W3CDTF">2020-02-27T15:56:35Z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2016-04-02T00:00:00Z</vt:filetime>
  </property>
  <property fmtid="{D5CDD505-2E9C-101B-9397-08002B2CF9AE}" pid="3" name="Creator">
    <vt:lpwstr>PScript5.dll Version 5.2.2</vt:lpwstr>
  </property>
  <property fmtid="{D5CDD505-2E9C-101B-9397-08002B2CF9AE}" pid="4" name="LastSaved">
    <vt:filetime>2019-03-04T00:00:00Z</vt:filetime>
  </property>
</Properties>
</file>