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317" r:id="rId2"/>
    <p:sldId id="258" r:id="rId3"/>
    <p:sldId id="321" r:id="rId4"/>
    <p:sldId id="261" r:id="rId5"/>
    <p:sldId id="262" r:id="rId6"/>
    <p:sldId id="263" r:id="rId7"/>
    <p:sldId id="264" r:id="rId8"/>
    <p:sldId id="322" r:id="rId9"/>
    <p:sldId id="268" r:id="rId10"/>
    <p:sldId id="269" r:id="rId11"/>
    <p:sldId id="270" r:id="rId12"/>
    <p:sldId id="271" r:id="rId13"/>
    <p:sldId id="272" r:id="rId14"/>
    <p:sldId id="323" r:id="rId15"/>
    <p:sldId id="274" r:id="rId16"/>
    <p:sldId id="275" r:id="rId17"/>
    <p:sldId id="276" r:id="rId18"/>
    <p:sldId id="277" r:id="rId19"/>
    <p:sldId id="278" r:id="rId20"/>
    <p:sldId id="280" r:id="rId21"/>
    <p:sldId id="281" r:id="rId22"/>
    <p:sldId id="282" r:id="rId23"/>
    <p:sldId id="324" r:id="rId24"/>
    <p:sldId id="287" r:id="rId25"/>
    <p:sldId id="288" r:id="rId26"/>
    <p:sldId id="289" r:id="rId27"/>
    <p:sldId id="290" r:id="rId28"/>
    <p:sldId id="291" r:id="rId29"/>
    <p:sldId id="292" r:id="rId30"/>
    <p:sldId id="293" r:id="rId31"/>
    <p:sldId id="294" r:id="rId32"/>
    <p:sldId id="295" r:id="rId33"/>
    <p:sldId id="296" r:id="rId34"/>
    <p:sldId id="298" r:id="rId35"/>
    <p:sldId id="299" r:id="rId36"/>
    <p:sldId id="300" r:id="rId37"/>
    <p:sldId id="301" r:id="rId38"/>
    <p:sldId id="325" r:id="rId39"/>
    <p:sldId id="304" r:id="rId40"/>
    <p:sldId id="305" r:id="rId41"/>
    <p:sldId id="306" r:id="rId42"/>
    <p:sldId id="307" r:id="rId43"/>
    <p:sldId id="308" r:id="rId44"/>
    <p:sldId id="309" r:id="rId45"/>
    <p:sldId id="310" r:id="rId46"/>
    <p:sldId id="326" r:id="rId47"/>
    <p:sldId id="312" r:id="rId48"/>
    <p:sldId id="313" r:id="rId49"/>
    <p:sldId id="314" r:id="rId50"/>
    <p:sldId id="320" r:id="rId51"/>
    <p:sldId id="316" r:id="rId52"/>
  </p:sldIdLst>
  <p:sldSz cx="10693400" cy="7562850"/>
  <p:notesSz cx="10693400" cy="756285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93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633913" cy="37782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6057900" y="0"/>
            <a:ext cx="4632325" cy="377825"/>
          </a:xfrm>
          <a:prstGeom prst="rect">
            <a:avLst/>
          </a:prstGeom>
        </p:spPr>
        <p:txBody>
          <a:bodyPr vert="horz" lIns="91440" tIns="45720" rIns="91440" bIns="45720" rtlCol="0"/>
          <a:lstStyle>
            <a:lvl1pPr algn="r">
              <a:defRPr sz="1200"/>
            </a:lvl1pPr>
          </a:lstStyle>
          <a:p>
            <a:fld id="{935B5316-26A7-435C-8788-4B2CEC3C2444}" type="datetimeFigureOut">
              <a:rPr lang="zh-CN" altLang="en-US" smtClean="0"/>
              <a:t>2022/2/16</a:t>
            </a:fld>
            <a:endParaRPr lang="zh-CN" altLang="en-US"/>
          </a:p>
        </p:txBody>
      </p:sp>
      <p:sp>
        <p:nvSpPr>
          <p:cNvPr id="4" name="幻灯片图像占位符 3"/>
          <p:cNvSpPr>
            <a:spLocks noGrp="1" noRot="1" noChangeAspect="1"/>
          </p:cNvSpPr>
          <p:nvPr>
            <p:ph type="sldImg" idx="2"/>
          </p:nvPr>
        </p:nvSpPr>
        <p:spPr>
          <a:xfrm>
            <a:off x="3341688" y="566738"/>
            <a:ext cx="4010025" cy="2836862"/>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1069975" y="3592513"/>
            <a:ext cx="8553450" cy="34036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7183438"/>
            <a:ext cx="4633913" cy="37782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6057900" y="7183438"/>
            <a:ext cx="4632325" cy="377825"/>
          </a:xfrm>
          <a:prstGeom prst="rect">
            <a:avLst/>
          </a:prstGeom>
        </p:spPr>
        <p:txBody>
          <a:bodyPr vert="horz" lIns="91440" tIns="45720" rIns="91440" bIns="45720" rtlCol="0" anchor="b"/>
          <a:lstStyle>
            <a:lvl1pPr algn="r">
              <a:defRPr sz="1200"/>
            </a:lvl1pPr>
          </a:lstStyle>
          <a:p>
            <a:fld id="{63AA02DD-D753-4E87-8FE0-22CB721C65C3}" type="slidenum">
              <a:rPr lang="zh-CN" altLang="en-US" smtClean="0"/>
              <a:t>‹#›</a:t>
            </a:fld>
            <a:endParaRPr lang="zh-CN" altLang="en-US"/>
          </a:p>
        </p:txBody>
      </p:sp>
    </p:spTree>
    <p:extLst>
      <p:ext uri="{BB962C8B-B14F-4D97-AF65-F5344CB8AC3E}">
        <p14:creationId xmlns:p14="http://schemas.microsoft.com/office/powerpoint/2010/main" val="2410265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https://blog.csdn.net/yumushui/article/details/37903159</a:t>
            </a:r>
            <a:endParaRPr lang="zh-CN" altLang="en-US" dirty="0"/>
          </a:p>
        </p:txBody>
      </p:sp>
      <p:sp>
        <p:nvSpPr>
          <p:cNvPr id="4" name="灯片编号占位符 3"/>
          <p:cNvSpPr>
            <a:spLocks noGrp="1"/>
          </p:cNvSpPr>
          <p:nvPr>
            <p:ph type="sldNum" sz="quarter" idx="5"/>
          </p:nvPr>
        </p:nvSpPr>
        <p:spPr/>
        <p:txBody>
          <a:bodyPr/>
          <a:lstStyle/>
          <a:p>
            <a:fld id="{C596CB3F-0304-42BC-A9CC-EB4E674BBA99}" type="slidenum">
              <a:rPr lang="zh-CN" altLang="en-US" smtClean="0"/>
              <a:t>1</a:t>
            </a:fld>
            <a:endParaRPr lang="zh-CN" altLang="en-US"/>
          </a:p>
        </p:txBody>
      </p:sp>
    </p:spTree>
    <p:extLst>
      <p:ext uri="{BB962C8B-B14F-4D97-AF65-F5344CB8AC3E}">
        <p14:creationId xmlns:p14="http://schemas.microsoft.com/office/powerpoint/2010/main" val="2840116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a:solidFill>
                  <a:schemeClr val="tx1"/>
                </a:solidFill>
                <a:effectLst/>
                <a:latin typeface="+mn-lt"/>
                <a:ea typeface="+mn-ea"/>
                <a:cs typeface="+mn-cs"/>
              </a:rPr>
              <a:t>1</a:t>
            </a:r>
            <a:r>
              <a:rPr lang="zh-CN" altLang="en-US" sz="1200" b="1" i="0" kern="1200" dirty="0">
                <a:solidFill>
                  <a:schemeClr val="tx1"/>
                </a:solidFill>
                <a:effectLst/>
                <a:latin typeface="+mn-lt"/>
                <a:ea typeface="+mn-ea"/>
                <a:cs typeface="+mn-cs"/>
              </a:rPr>
              <a:t>、外模式</a:t>
            </a:r>
          </a:p>
          <a:p>
            <a:r>
              <a:rPr lang="zh-CN" altLang="en-US" sz="1200" b="0" i="0" kern="1200" dirty="0">
                <a:solidFill>
                  <a:schemeClr val="tx1"/>
                </a:solidFill>
                <a:effectLst/>
                <a:latin typeface="+mn-lt"/>
                <a:ea typeface="+mn-ea"/>
                <a:cs typeface="+mn-cs"/>
              </a:rPr>
              <a:t>对应数据库的升级、外模式包括（子模式 用户模式） 用来描述用户看到或者使用那部分的数据的逻辑结构，用户根据外模式用户数据操作语句或者程序去操作数据库中的数据，外模式的主要特点用来描述组成用户视图各个记录的组成、相互联系、数据的完整性和安全性、数据项的特征等。</a:t>
            </a:r>
          </a:p>
          <a:p>
            <a:r>
              <a:rPr lang="en-US" altLang="zh-CN" sz="1200" b="1" i="0" kern="1200" dirty="0">
                <a:solidFill>
                  <a:schemeClr val="tx1"/>
                </a:solidFill>
                <a:effectLst/>
                <a:latin typeface="+mn-lt"/>
                <a:ea typeface="+mn-ea"/>
                <a:cs typeface="+mn-cs"/>
              </a:rPr>
              <a:t>2</a:t>
            </a:r>
            <a:r>
              <a:rPr lang="zh-CN" altLang="en-US" sz="1200" b="1" i="0" kern="1200" dirty="0">
                <a:solidFill>
                  <a:schemeClr val="tx1"/>
                </a:solidFill>
                <a:effectLst/>
                <a:latin typeface="+mn-lt"/>
                <a:ea typeface="+mn-ea"/>
                <a:cs typeface="+mn-cs"/>
              </a:rPr>
              <a:t>、概念模式</a:t>
            </a:r>
          </a:p>
          <a:p>
            <a:r>
              <a:rPr lang="zh-CN" altLang="en-US" sz="1200" b="0" i="0" kern="1200" dirty="0">
                <a:solidFill>
                  <a:schemeClr val="tx1"/>
                </a:solidFill>
                <a:effectLst/>
                <a:latin typeface="+mn-lt"/>
                <a:ea typeface="+mn-ea"/>
                <a:cs typeface="+mn-cs"/>
              </a:rPr>
              <a:t>对应数据库的概念模式，概念模式（概念、逻辑模式）用以描述整个数据库中的逻辑结构、用来描叙现实生活中的实体，以及它们之间的关系、从而定义记录数据项的完整性约束条件以及记录之间的联系是数据项的框架 </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概念模式是数据库中全体数据的逻辑结构和特征的描叙是所有用户数据的公共数据视图。</a:t>
            </a:r>
          </a:p>
          <a:p>
            <a:r>
              <a:rPr lang="en-US" altLang="zh-CN" sz="1200" b="1" i="0" kern="1200" dirty="0">
                <a:solidFill>
                  <a:schemeClr val="tx1"/>
                </a:solidFill>
                <a:effectLst/>
                <a:latin typeface="+mn-lt"/>
                <a:ea typeface="+mn-ea"/>
                <a:cs typeface="+mn-cs"/>
              </a:rPr>
              <a:t>3</a:t>
            </a:r>
            <a:r>
              <a:rPr lang="zh-CN" altLang="en-US" sz="1200" b="1" i="0" kern="1200" dirty="0">
                <a:solidFill>
                  <a:schemeClr val="tx1"/>
                </a:solidFill>
                <a:effectLst/>
                <a:latin typeface="+mn-lt"/>
                <a:ea typeface="+mn-ea"/>
                <a:cs typeface="+mn-cs"/>
              </a:rPr>
              <a:t>、内模式</a:t>
            </a:r>
          </a:p>
          <a:p>
            <a:r>
              <a:rPr lang="zh-CN" altLang="en-US" sz="1200" b="0" i="0" kern="1200" dirty="0">
                <a:solidFill>
                  <a:schemeClr val="tx1"/>
                </a:solidFill>
                <a:effectLst/>
                <a:latin typeface="+mn-lt"/>
                <a:ea typeface="+mn-ea"/>
                <a:cs typeface="+mn-cs"/>
              </a:rPr>
              <a:t>内模式对应物理级数据库，内模式是所有模式中的最低层的表示，不同于物理层，假设外存是一个无限性的地址空间，内模式是存储记录的类型，存储域以及表示以及存储记录的物理顺序，指示元索引，和存储路径的等数据的存储组织从而形成一个完整的系统。</a:t>
            </a:r>
          </a:p>
          <a:p>
            <a:endParaRPr lang="zh-CN" altLang="en-US" dirty="0"/>
          </a:p>
        </p:txBody>
      </p:sp>
      <p:sp>
        <p:nvSpPr>
          <p:cNvPr id="4" name="灯片编号占位符 3"/>
          <p:cNvSpPr>
            <a:spLocks noGrp="1"/>
          </p:cNvSpPr>
          <p:nvPr>
            <p:ph type="sldNum" sz="quarter" idx="10"/>
          </p:nvPr>
        </p:nvSpPr>
        <p:spPr/>
        <p:txBody>
          <a:bodyPr/>
          <a:lstStyle/>
          <a:p>
            <a:fld id="{63AA02DD-D753-4E87-8FE0-22CB721C65C3}" type="slidenum">
              <a:rPr lang="zh-CN" altLang="en-US" smtClean="0"/>
              <a:t>5</a:t>
            </a:fld>
            <a:endParaRPr lang="zh-CN" altLang="en-US"/>
          </a:p>
        </p:txBody>
      </p:sp>
    </p:spTree>
    <p:extLst>
      <p:ext uri="{BB962C8B-B14F-4D97-AF65-F5344CB8AC3E}">
        <p14:creationId xmlns:p14="http://schemas.microsoft.com/office/powerpoint/2010/main" val="1875788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https://blog.csdn.net/yumushui/article/details/37903159</a:t>
            </a:r>
            <a:endParaRPr lang="zh-CN" altLang="en-US" dirty="0"/>
          </a:p>
        </p:txBody>
      </p:sp>
      <p:sp>
        <p:nvSpPr>
          <p:cNvPr id="4" name="灯片编号占位符 3"/>
          <p:cNvSpPr>
            <a:spLocks noGrp="1"/>
          </p:cNvSpPr>
          <p:nvPr>
            <p:ph type="sldNum" sz="quarter" idx="5"/>
          </p:nvPr>
        </p:nvSpPr>
        <p:spPr/>
        <p:txBody>
          <a:bodyPr/>
          <a:lstStyle/>
          <a:p>
            <a:fld id="{C596CB3F-0304-42BC-A9CC-EB4E674BBA99}" type="slidenum">
              <a:rPr lang="zh-CN" altLang="en-US" smtClean="0"/>
              <a:t>50</a:t>
            </a:fld>
            <a:endParaRPr lang="zh-CN" altLang="en-US"/>
          </a:p>
        </p:txBody>
      </p:sp>
    </p:spTree>
    <p:extLst>
      <p:ext uri="{BB962C8B-B14F-4D97-AF65-F5344CB8AC3E}">
        <p14:creationId xmlns:p14="http://schemas.microsoft.com/office/powerpoint/2010/main" val="18606836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02005" y="2344483"/>
            <a:ext cx="9089390" cy="1588198"/>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604010" y="4235196"/>
            <a:ext cx="7485379" cy="1890712"/>
          </a:xfrm>
          <a:prstGeom prst="rect">
            <a:avLst/>
          </a:prstGeom>
        </p:spPr>
        <p:txBody>
          <a:bodyPr wrap="square" lIns="0" tIns="0" rIns="0" bIns="0">
            <a:spAutoFit/>
          </a:bodyPr>
          <a:lstStyle>
            <a:lvl1pPr>
              <a:defRPr/>
            </a:lvl1pPr>
          </a:lstStyle>
          <a:p>
            <a:endParaRPr/>
          </a:p>
        </p:txBody>
      </p:sp>
      <p:sp>
        <p:nvSpPr>
          <p:cNvPr id="7" name="灯片编号占位符 4">
            <a:extLst>
              <a:ext uri="{FF2B5EF4-FFF2-40B4-BE49-F238E27FC236}">
                <a16:creationId xmlns:a16="http://schemas.microsoft.com/office/drawing/2014/main" id="{1B796B81-D8A7-4F97-8D9D-8A0B44B4A1FF}"/>
              </a:ext>
            </a:extLst>
          </p:cNvPr>
          <p:cNvSpPr>
            <a:spLocks noGrp="1"/>
          </p:cNvSpPr>
          <p:nvPr userDrawn="1"/>
        </p:nvSpPr>
        <p:spPr>
          <a:xfrm>
            <a:off x="292100" y="6848475"/>
            <a:ext cx="457200" cy="457200"/>
          </a:xfrm>
          <a:prstGeom prst="ellipse">
            <a:avLst/>
          </a:prstGeom>
          <a:solidFill>
            <a:srgbClr val="D34817"/>
          </a:solidFill>
        </p:spPr>
        <p:txBody>
          <a:bodyPr vert="horz" wrap="none" lIns="0" tIns="0" rIns="0" bIns="0" numCol="1" anchor="ctr" anchorCtr="1" compatLnSpc="1">
            <a:noAutofit/>
          </a:bodyPr>
          <a:lstStyle>
            <a:lvl1pPr marL="0" algn="ctr" rtl="0" eaLnBrk="1" latinLnBrk="0" hangingPunct="1">
              <a:defRPr kumimoji="0" sz="1400" kern="1200" smtClean="0">
                <a:solidFill>
                  <a:srgbClr val="FFFFFF"/>
                </a:solidFill>
                <a:latin typeface="Franklin Gothic Book" pitchFamily="34" charset="0"/>
                <a:ea typeface="幼圆" pitchFamily="49" charset="-122"/>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fld id="{54230B6F-5ED7-4A64-B0E1-D6535E93A820}" type="slidenum">
              <a:rPr kumimoji="0" lang="en-US" altLang="zh-CN" sz="1400" b="0" i="0" u="none" strike="noStrike" kern="1200" cap="none" spc="0" normalizeH="0" baseline="0" noProof="0">
                <a:ln>
                  <a:noFill/>
                </a:ln>
                <a:solidFill>
                  <a:srgbClr val="FFFFFF"/>
                </a:solidFill>
                <a:effectLst/>
                <a:uLnTx/>
                <a:uFillTx/>
                <a:latin typeface="Franklin Gothic Book" pitchFamily="34" charset="0"/>
                <a:ea typeface="幼圆" pitchFamily="49" charset="-122"/>
                <a:cs typeface="+mn-cs"/>
              </a:rPr>
              <a:t>‹#›</a:t>
            </a:fld>
            <a:endParaRPr kumimoji="0" lang="en-US" altLang="zh-CN" sz="1400" b="0" i="0" u="none" strike="noStrike" kern="1200" cap="none" spc="0" normalizeH="0" baseline="0" noProof="0">
              <a:ln>
                <a:noFill/>
              </a:ln>
              <a:solidFill>
                <a:srgbClr val="FFFFFF"/>
              </a:solidFill>
              <a:effectLst/>
              <a:uLnTx/>
              <a:uFillTx/>
              <a:latin typeface="Franklin Gothic Book" pitchFamily="34" charset="0"/>
              <a:ea typeface="幼圆" pitchFamily="49" charset="-122"/>
              <a:cs typeface="+mn-cs"/>
            </a:endParaRPr>
          </a:p>
        </p:txBody>
      </p:sp>
      <p:sp>
        <p:nvSpPr>
          <p:cNvPr id="8" name="文本框 7">
            <a:extLst>
              <a:ext uri="{FF2B5EF4-FFF2-40B4-BE49-F238E27FC236}">
                <a16:creationId xmlns:a16="http://schemas.microsoft.com/office/drawing/2014/main" id="{6545C855-FB40-4F8D-B703-622FA987A830}"/>
              </a:ext>
            </a:extLst>
          </p:cNvPr>
          <p:cNvSpPr txBox="1"/>
          <p:nvPr userDrawn="1"/>
        </p:nvSpPr>
        <p:spPr>
          <a:xfrm>
            <a:off x="1035050" y="6937375"/>
            <a:ext cx="2334895" cy="368300"/>
          </a:xfrm>
          <a:prstGeom prst="rect">
            <a:avLst/>
          </a:prstGeom>
          <a:noFill/>
        </p:spPr>
        <p:txBody>
          <a:bodyPr wrap="square" rtlCol="0">
            <a:spAutoFit/>
          </a:bodyPr>
          <a:lstStyle/>
          <a:p>
            <a:r>
              <a:rPr lang="zh-CN" altLang="en-US"/>
              <a:t>数据库系统基础</a:t>
            </a:r>
          </a:p>
        </p:txBody>
      </p:sp>
      <p:pic>
        <p:nvPicPr>
          <p:cNvPr id="9" name="图片 8">
            <a:extLst>
              <a:ext uri="{FF2B5EF4-FFF2-40B4-BE49-F238E27FC236}">
                <a16:creationId xmlns:a16="http://schemas.microsoft.com/office/drawing/2014/main" id="{6086CE5F-A5E2-4D41-9CD3-A75F91887EA7}"/>
              </a:ext>
            </a:extLst>
          </p:cNvPr>
          <p:cNvPicPr>
            <a:picLocks noChangeAspect="1"/>
          </p:cNvPicPr>
          <p:nvPr userDrawn="1"/>
        </p:nvPicPr>
        <p:blipFill>
          <a:blip r:embed="rId2"/>
          <a:stretch>
            <a:fillRect/>
          </a:stretch>
        </p:blipFill>
        <p:spPr>
          <a:xfrm>
            <a:off x="8915400" y="180340"/>
            <a:ext cx="1152525" cy="13335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l="1000" t="1000" r="1000" b="1000"/>
          </a:stretch>
        </a:blip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FFFF65"/>
                </a:solidFill>
                <a:latin typeface="微软雅黑"/>
                <a:cs typeface="微软雅黑"/>
              </a:defRPr>
            </a:lvl1pPr>
          </a:lstStyle>
          <a:p>
            <a:endParaRPr/>
          </a:p>
        </p:txBody>
      </p:sp>
      <p:sp>
        <p:nvSpPr>
          <p:cNvPr id="3" name="Holder 3"/>
          <p:cNvSpPr>
            <a:spLocks noGrp="1"/>
          </p:cNvSpPr>
          <p:nvPr>
            <p:ph type="body" idx="1"/>
          </p:nvPr>
        </p:nvSpPr>
        <p:spPr/>
        <p:txBody>
          <a:bodyPr lIns="0" tIns="0" rIns="0" bIns="0"/>
          <a:lstStyle>
            <a:lvl1pPr>
              <a:defRPr sz="2400" b="1" i="0">
                <a:solidFill>
                  <a:schemeClr val="tx1"/>
                </a:solidFill>
                <a:latin typeface="微软雅黑"/>
                <a:cs typeface="微软雅黑"/>
              </a:defRPr>
            </a:lvl1pPr>
          </a:lstStyle>
          <a:p>
            <a:endParaRPr dirty="0"/>
          </a:p>
        </p:txBody>
      </p:sp>
      <p:sp>
        <p:nvSpPr>
          <p:cNvPr id="7" name="矩形 6">
            <a:extLst>
              <a:ext uri="{FF2B5EF4-FFF2-40B4-BE49-F238E27FC236}">
                <a16:creationId xmlns:a16="http://schemas.microsoft.com/office/drawing/2014/main" id="{1CF943D0-551A-43C3-80AF-8FBD8A979403}"/>
              </a:ext>
            </a:extLst>
          </p:cNvPr>
          <p:cNvSpPr/>
          <p:nvPr userDrawn="1"/>
        </p:nvSpPr>
        <p:spPr>
          <a:xfrm>
            <a:off x="120650" y="1595120"/>
            <a:ext cx="10452735" cy="1527175"/>
          </a:xfrm>
          <a:prstGeom prst="rect">
            <a:avLst/>
          </a:prstGeom>
          <a:solidFill>
            <a:srgbClr val="D34817"/>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fontAlgn="base">
              <a:buClrTx/>
              <a:buSzTx/>
              <a:buFontTx/>
              <a:defRPr/>
            </a:pPr>
            <a:endParaRPr lang="en-US" altLang="zh-CN" sz="1600" noProof="0">
              <a:ln>
                <a:noFill/>
              </a:ln>
              <a:solidFill>
                <a:srgbClr val="FFFFFF"/>
              </a:solidFill>
              <a:effectLst/>
              <a:uLnTx/>
              <a:uFillTx/>
              <a:sym typeface="+mn-ea"/>
            </a:endParaRPr>
          </a:p>
        </p:txBody>
      </p:sp>
      <p:sp>
        <p:nvSpPr>
          <p:cNvPr id="8" name="矩形 7">
            <a:extLst>
              <a:ext uri="{FF2B5EF4-FFF2-40B4-BE49-F238E27FC236}">
                <a16:creationId xmlns:a16="http://schemas.microsoft.com/office/drawing/2014/main" id="{E452119D-D34B-4569-A6EE-C3778A662E94}"/>
              </a:ext>
            </a:extLst>
          </p:cNvPr>
          <p:cNvSpPr/>
          <p:nvPr userDrawn="1"/>
        </p:nvSpPr>
        <p:spPr>
          <a:xfrm>
            <a:off x="127000" y="1531620"/>
            <a:ext cx="10452735" cy="120650"/>
          </a:xfrm>
          <a:prstGeom prst="rect">
            <a:avLst/>
          </a:prstGeom>
          <a:solidFill>
            <a:srgbClr val="E6B1AB"/>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600" b="0" i="0" u="none" strike="noStrike" kern="1200" cap="none" spc="0" normalizeH="0" baseline="0" noProof="0">
              <a:ln>
                <a:noFill/>
              </a:ln>
              <a:solidFill>
                <a:srgbClr val="FFFFFF"/>
              </a:solidFill>
              <a:effectLst/>
              <a:uLnTx/>
              <a:uFillTx/>
              <a:latin typeface="+mn-lt"/>
              <a:ea typeface="+mn-ea"/>
              <a:cs typeface="+mn-cs"/>
            </a:endParaRPr>
          </a:p>
        </p:txBody>
      </p:sp>
      <p:sp>
        <p:nvSpPr>
          <p:cNvPr id="9" name="矩形 8">
            <a:extLst>
              <a:ext uri="{FF2B5EF4-FFF2-40B4-BE49-F238E27FC236}">
                <a16:creationId xmlns:a16="http://schemas.microsoft.com/office/drawing/2014/main" id="{0348E4D7-95DA-4F23-99E0-DC2CFED8AD05}"/>
              </a:ext>
            </a:extLst>
          </p:cNvPr>
          <p:cNvSpPr/>
          <p:nvPr userDrawn="1"/>
        </p:nvSpPr>
        <p:spPr>
          <a:xfrm>
            <a:off x="120650" y="3122295"/>
            <a:ext cx="10452735" cy="111125"/>
          </a:xfrm>
          <a:prstGeom prst="rect">
            <a:avLst/>
          </a:prstGeom>
          <a:solidFill>
            <a:srgbClr val="91848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600" b="0" i="0" u="none" strike="noStrike" kern="1200" cap="none" spc="0" normalizeH="0" baseline="0" noProof="0">
              <a:ln>
                <a:noFill/>
              </a:ln>
              <a:solidFill>
                <a:srgbClr val="FFFFFF"/>
              </a:solidFill>
              <a:effectLst/>
              <a:uLnTx/>
              <a:uFillTx/>
              <a:latin typeface="+mn-lt"/>
              <a:ea typeface="+mn-ea"/>
              <a:cs typeface="+mn-cs"/>
            </a:endParaRPr>
          </a:p>
        </p:txBody>
      </p:sp>
    </p:spTree>
    <p:extLst>
      <p:ext uri="{BB962C8B-B14F-4D97-AF65-F5344CB8AC3E}">
        <p14:creationId xmlns:p14="http://schemas.microsoft.com/office/powerpoint/2010/main" val="1676405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FFFF65"/>
                </a:solidFill>
                <a:latin typeface="微软雅黑"/>
                <a:cs typeface="微软雅黑"/>
              </a:defRPr>
            </a:lvl1pPr>
          </a:lstStyle>
          <a:p>
            <a:endParaRPr/>
          </a:p>
        </p:txBody>
      </p:sp>
      <p:sp>
        <p:nvSpPr>
          <p:cNvPr id="3" name="Holder 3"/>
          <p:cNvSpPr>
            <a:spLocks noGrp="1"/>
          </p:cNvSpPr>
          <p:nvPr>
            <p:ph type="body" idx="1"/>
          </p:nvPr>
        </p:nvSpPr>
        <p:spPr/>
        <p:txBody>
          <a:bodyPr lIns="0" tIns="0" rIns="0" bIns="0"/>
          <a:lstStyle>
            <a:lvl1pPr>
              <a:defRPr sz="2400" b="1" i="0">
                <a:solidFill>
                  <a:schemeClr val="tx1"/>
                </a:solidFill>
                <a:latin typeface="微软雅黑"/>
                <a:cs typeface="微软雅黑"/>
              </a:defRPr>
            </a:lvl1pPr>
          </a:lstStyle>
          <a:p>
            <a:endParaRPr/>
          </a:p>
        </p:txBody>
      </p:sp>
      <p:sp>
        <p:nvSpPr>
          <p:cNvPr id="7" name="灯片编号占位符 4">
            <a:extLst>
              <a:ext uri="{FF2B5EF4-FFF2-40B4-BE49-F238E27FC236}">
                <a16:creationId xmlns:a16="http://schemas.microsoft.com/office/drawing/2014/main" id="{B0BF5FA2-F502-45A1-8322-67D49AC3D785}"/>
              </a:ext>
            </a:extLst>
          </p:cNvPr>
          <p:cNvSpPr>
            <a:spLocks noGrp="1"/>
          </p:cNvSpPr>
          <p:nvPr userDrawn="1"/>
        </p:nvSpPr>
        <p:spPr>
          <a:xfrm>
            <a:off x="292100" y="6848475"/>
            <a:ext cx="457200" cy="457200"/>
          </a:xfrm>
          <a:prstGeom prst="ellipse">
            <a:avLst/>
          </a:prstGeom>
          <a:solidFill>
            <a:srgbClr val="D34817"/>
          </a:solidFill>
        </p:spPr>
        <p:txBody>
          <a:bodyPr vert="horz" wrap="none" lIns="0" tIns="0" rIns="0" bIns="0" numCol="1" anchor="ctr" anchorCtr="1" compatLnSpc="1">
            <a:noAutofit/>
          </a:bodyPr>
          <a:lstStyle>
            <a:lvl1pPr marL="0" algn="ctr" rtl="0" eaLnBrk="1" latinLnBrk="0" hangingPunct="1">
              <a:defRPr kumimoji="0" sz="1400" kern="1200" smtClean="0">
                <a:solidFill>
                  <a:srgbClr val="FFFFFF"/>
                </a:solidFill>
                <a:latin typeface="Franklin Gothic Book" pitchFamily="34" charset="0"/>
                <a:ea typeface="幼圆" pitchFamily="49" charset="-122"/>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fld id="{54230B6F-5ED7-4A64-B0E1-D6535E93A820}" type="slidenum">
              <a:rPr kumimoji="0" lang="en-US" altLang="zh-CN" sz="1400" b="0" i="0" u="none" strike="noStrike" kern="1200" cap="none" spc="0" normalizeH="0" baseline="0" noProof="0">
                <a:ln>
                  <a:noFill/>
                </a:ln>
                <a:solidFill>
                  <a:srgbClr val="FFFFFF"/>
                </a:solidFill>
                <a:effectLst/>
                <a:uLnTx/>
                <a:uFillTx/>
                <a:latin typeface="Franklin Gothic Book" pitchFamily="34" charset="0"/>
                <a:ea typeface="幼圆" pitchFamily="49" charset="-122"/>
                <a:cs typeface="+mn-cs"/>
              </a:rPr>
              <a:t>‹#›</a:t>
            </a:fld>
            <a:endParaRPr kumimoji="0" lang="en-US" altLang="zh-CN" sz="1400" b="0" i="0" u="none" strike="noStrike" kern="1200" cap="none" spc="0" normalizeH="0" baseline="0" noProof="0">
              <a:ln>
                <a:noFill/>
              </a:ln>
              <a:solidFill>
                <a:srgbClr val="FFFFFF"/>
              </a:solidFill>
              <a:effectLst/>
              <a:uLnTx/>
              <a:uFillTx/>
              <a:latin typeface="Franklin Gothic Book" pitchFamily="34" charset="0"/>
              <a:ea typeface="幼圆" pitchFamily="49" charset="-122"/>
              <a:cs typeface="+mn-cs"/>
            </a:endParaRPr>
          </a:p>
        </p:txBody>
      </p:sp>
      <p:sp>
        <p:nvSpPr>
          <p:cNvPr id="8" name="文本框 7">
            <a:extLst>
              <a:ext uri="{FF2B5EF4-FFF2-40B4-BE49-F238E27FC236}">
                <a16:creationId xmlns:a16="http://schemas.microsoft.com/office/drawing/2014/main" id="{5CC9F129-4B97-4EE0-9826-4CB51EFCC6A2}"/>
              </a:ext>
            </a:extLst>
          </p:cNvPr>
          <p:cNvSpPr txBox="1"/>
          <p:nvPr userDrawn="1"/>
        </p:nvSpPr>
        <p:spPr>
          <a:xfrm>
            <a:off x="1035050" y="6937375"/>
            <a:ext cx="2334895" cy="368300"/>
          </a:xfrm>
          <a:prstGeom prst="rect">
            <a:avLst/>
          </a:prstGeom>
          <a:noFill/>
        </p:spPr>
        <p:txBody>
          <a:bodyPr wrap="square" rtlCol="0">
            <a:spAutoFit/>
          </a:bodyPr>
          <a:lstStyle/>
          <a:p>
            <a:r>
              <a:rPr lang="zh-CN" altLang="en-US"/>
              <a:t>数据库系统基础</a:t>
            </a:r>
          </a:p>
        </p:txBody>
      </p:sp>
      <p:pic>
        <p:nvPicPr>
          <p:cNvPr id="9" name="图片 8">
            <a:extLst>
              <a:ext uri="{FF2B5EF4-FFF2-40B4-BE49-F238E27FC236}">
                <a16:creationId xmlns:a16="http://schemas.microsoft.com/office/drawing/2014/main" id="{A2F5382A-8784-4E84-A5A8-57521573A048}"/>
              </a:ext>
            </a:extLst>
          </p:cNvPr>
          <p:cNvPicPr>
            <a:picLocks noChangeAspect="1"/>
          </p:cNvPicPr>
          <p:nvPr userDrawn="1"/>
        </p:nvPicPr>
        <p:blipFill>
          <a:blip r:embed="rId2"/>
          <a:stretch>
            <a:fillRect/>
          </a:stretch>
        </p:blipFill>
        <p:spPr>
          <a:xfrm>
            <a:off x="8915400" y="180340"/>
            <a:ext cx="1152525" cy="13335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FFFF65"/>
                </a:solidFill>
                <a:latin typeface="微软雅黑"/>
                <a:cs typeface="微软雅黑"/>
              </a:defRPr>
            </a:lvl1pPr>
          </a:lstStyle>
          <a:p>
            <a:endParaRPr/>
          </a:p>
        </p:txBody>
      </p:sp>
      <p:sp>
        <p:nvSpPr>
          <p:cNvPr id="3" name="Holder 3"/>
          <p:cNvSpPr>
            <a:spLocks noGrp="1"/>
          </p:cNvSpPr>
          <p:nvPr>
            <p:ph sz="half" idx="2"/>
          </p:nvPr>
        </p:nvSpPr>
        <p:spPr>
          <a:xfrm>
            <a:off x="534670" y="1739455"/>
            <a:ext cx="4651629" cy="499148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7100" y="1739455"/>
            <a:ext cx="4651629" cy="4991481"/>
          </a:xfrm>
          <a:prstGeom prst="rect">
            <a:avLst/>
          </a:prstGeom>
        </p:spPr>
        <p:txBody>
          <a:bodyPr wrap="square" lIns="0" tIns="0" rIns="0" bIns="0">
            <a:spAutoFit/>
          </a:bodyPr>
          <a:lstStyle>
            <a:lvl1pPr>
              <a:defRPr/>
            </a:lvl1pPr>
          </a:lstStyle>
          <a:p>
            <a:endParaRPr/>
          </a:p>
        </p:txBody>
      </p:sp>
      <p:sp>
        <p:nvSpPr>
          <p:cNvPr id="11" name="灯片编号占位符 4">
            <a:extLst>
              <a:ext uri="{FF2B5EF4-FFF2-40B4-BE49-F238E27FC236}">
                <a16:creationId xmlns:a16="http://schemas.microsoft.com/office/drawing/2014/main" id="{7A31B09A-F7F4-4BC1-9E65-7CB94CFACEAA}"/>
              </a:ext>
            </a:extLst>
          </p:cNvPr>
          <p:cNvSpPr>
            <a:spLocks noGrp="1"/>
          </p:cNvSpPr>
          <p:nvPr userDrawn="1"/>
        </p:nvSpPr>
        <p:spPr>
          <a:xfrm>
            <a:off x="292100" y="6848475"/>
            <a:ext cx="457200" cy="457200"/>
          </a:xfrm>
          <a:prstGeom prst="ellipse">
            <a:avLst/>
          </a:prstGeom>
          <a:solidFill>
            <a:srgbClr val="D34817"/>
          </a:solidFill>
        </p:spPr>
        <p:txBody>
          <a:bodyPr vert="horz" wrap="none" lIns="0" tIns="0" rIns="0" bIns="0" numCol="1" anchor="ctr" anchorCtr="1" compatLnSpc="1">
            <a:noAutofit/>
          </a:bodyPr>
          <a:lstStyle>
            <a:lvl1pPr marL="0" algn="ctr" rtl="0" eaLnBrk="1" latinLnBrk="0" hangingPunct="1">
              <a:defRPr kumimoji="0" sz="1400" kern="1200" smtClean="0">
                <a:solidFill>
                  <a:srgbClr val="FFFFFF"/>
                </a:solidFill>
                <a:latin typeface="Franklin Gothic Book" pitchFamily="34" charset="0"/>
                <a:ea typeface="幼圆" pitchFamily="49" charset="-122"/>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fld id="{54230B6F-5ED7-4A64-B0E1-D6535E93A820}" type="slidenum">
              <a:rPr kumimoji="0" lang="en-US" altLang="zh-CN" sz="1400" b="0" i="0" u="none" strike="noStrike" kern="1200" cap="none" spc="0" normalizeH="0" baseline="0" noProof="0">
                <a:ln>
                  <a:noFill/>
                </a:ln>
                <a:solidFill>
                  <a:srgbClr val="FFFFFF"/>
                </a:solidFill>
                <a:effectLst/>
                <a:uLnTx/>
                <a:uFillTx/>
                <a:latin typeface="Franklin Gothic Book" pitchFamily="34" charset="0"/>
                <a:ea typeface="幼圆" pitchFamily="49" charset="-122"/>
                <a:cs typeface="+mn-cs"/>
              </a:rPr>
              <a:t>‹#›</a:t>
            </a:fld>
            <a:endParaRPr kumimoji="0" lang="en-US" altLang="zh-CN" sz="1400" b="0" i="0" u="none" strike="noStrike" kern="1200" cap="none" spc="0" normalizeH="0" baseline="0" noProof="0">
              <a:ln>
                <a:noFill/>
              </a:ln>
              <a:solidFill>
                <a:srgbClr val="FFFFFF"/>
              </a:solidFill>
              <a:effectLst/>
              <a:uLnTx/>
              <a:uFillTx/>
              <a:latin typeface="Franklin Gothic Book" pitchFamily="34" charset="0"/>
              <a:ea typeface="幼圆" pitchFamily="49" charset="-122"/>
              <a:cs typeface="+mn-cs"/>
            </a:endParaRPr>
          </a:p>
        </p:txBody>
      </p:sp>
      <p:sp>
        <p:nvSpPr>
          <p:cNvPr id="12" name="文本框 11">
            <a:extLst>
              <a:ext uri="{FF2B5EF4-FFF2-40B4-BE49-F238E27FC236}">
                <a16:creationId xmlns:a16="http://schemas.microsoft.com/office/drawing/2014/main" id="{BFD2AC15-EA9A-4170-BB44-919F042A6050}"/>
              </a:ext>
            </a:extLst>
          </p:cNvPr>
          <p:cNvSpPr txBox="1"/>
          <p:nvPr userDrawn="1"/>
        </p:nvSpPr>
        <p:spPr>
          <a:xfrm>
            <a:off x="1035050" y="6937375"/>
            <a:ext cx="2334895" cy="368300"/>
          </a:xfrm>
          <a:prstGeom prst="rect">
            <a:avLst/>
          </a:prstGeom>
          <a:noFill/>
        </p:spPr>
        <p:txBody>
          <a:bodyPr wrap="square" rtlCol="0">
            <a:spAutoFit/>
          </a:bodyPr>
          <a:lstStyle/>
          <a:p>
            <a:r>
              <a:rPr lang="zh-CN" altLang="en-US"/>
              <a:t>数据库系统基础</a:t>
            </a:r>
          </a:p>
        </p:txBody>
      </p:sp>
      <p:pic>
        <p:nvPicPr>
          <p:cNvPr id="13" name="图片 12">
            <a:extLst>
              <a:ext uri="{FF2B5EF4-FFF2-40B4-BE49-F238E27FC236}">
                <a16:creationId xmlns:a16="http://schemas.microsoft.com/office/drawing/2014/main" id="{79BA44AD-5EA2-479F-8591-951FB2673B5C}"/>
              </a:ext>
            </a:extLst>
          </p:cNvPr>
          <p:cNvPicPr>
            <a:picLocks noChangeAspect="1"/>
          </p:cNvPicPr>
          <p:nvPr userDrawn="1"/>
        </p:nvPicPr>
        <p:blipFill>
          <a:blip r:embed="rId2"/>
          <a:stretch>
            <a:fillRect/>
          </a:stretch>
        </p:blipFill>
        <p:spPr>
          <a:xfrm>
            <a:off x="8915400" y="180340"/>
            <a:ext cx="1152525" cy="13335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FFFF65"/>
                </a:solidFill>
                <a:latin typeface="微软雅黑"/>
                <a:cs typeface="微软雅黑"/>
              </a:defRPr>
            </a:lvl1pPr>
          </a:lstStyle>
          <a:p>
            <a:endParaRPr/>
          </a:p>
        </p:txBody>
      </p:sp>
      <p:sp>
        <p:nvSpPr>
          <p:cNvPr id="6" name="灯片编号占位符 4">
            <a:extLst>
              <a:ext uri="{FF2B5EF4-FFF2-40B4-BE49-F238E27FC236}">
                <a16:creationId xmlns:a16="http://schemas.microsoft.com/office/drawing/2014/main" id="{4FFF7F41-291A-486F-9E0F-DF5F2B69497D}"/>
              </a:ext>
            </a:extLst>
          </p:cNvPr>
          <p:cNvSpPr>
            <a:spLocks noGrp="1"/>
          </p:cNvSpPr>
          <p:nvPr userDrawn="1"/>
        </p:nvSpPr>
        <p:spPr>
          <a:xfrm>
            <a:off x="292100" y="6848475"/>
            <a:ext cx="457200" cy="457200"/>
          </a:xfrm>
          <a:prstGeom prst="ellipse">
            <a:avLst/>
          </a:prstGeom>
          <a:solidFill>
            <a:srgbClr val="D34817"/>
          </a:solidFill>
        </p:spPr>
        <p:txBody>
          <a:bodyPr vert="horz" wrap="none" lIns="0" tIns="0" rIns="0" bIns="0" numCol="1" anchor="ctr" anchorCtr="1" compatLnSpc="1">
            <a:noAutofit/>
          </a:bodyPr>
          <a:lstStyle>
            <a:lvl1pPr marL="0" algn="ctr" rtl="0" eaLnBrk="1" latinLnBrk="0" hangingPunct="1">
              <a:defRPr kumimoji="0" sz="1400" kern="1200" smtClean="0">
                <a:solidFill>
                  <a:srgbClr val="FFFFFF"/>
                </a:solidFill>
                <a:latin typeface="Franklin Gothic Book" pitchFamily="34" charset="0"/>
                <a:ea typeface="幼圆" pitchFamily="49" charset="-122"/>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fld id="{54230B6F-5ED7-4A64-B0E1-D6535E93A820}" type="slidenum">
              <a:rPr kumimoji="0" lang="en-US" altLang="zh-CN" sz="1400" b="0" i="0" u="none" strike="noStrike" kern="1200" cap="none" spc="0" normalizeH="0" baseline="0" noProof="0">
                <a:ln>
                  <a:noFill/>
                </a:ln>
                <a:solidFill>
                  <a:srgbClr val="FFFFFF"/>
                </a:solidFill>
                <a:effectLst/>
                <a:uLnTx/>
                <a:uFillTx/>
                <a:latin typeface="Franklin Gothic Book" pitchFamily="34" charset="0"/>
                <a:ea typeface="幼圆" pitchFamily="49" charset="-122"/>
                <a:cs typeface="+mn-cs"/>
              </a:rPr>
              <a:t>‹#›</a:t>
            </a:fld>
            <a:endParaRPr kumimoji="0" lang="en-US" altLang="zh-CN" sz="1400" b="0" i="0" u="none" strike="noStrike" kern="1200" cap="none" spc="0" normalizeH="0" baseline="0" noProof="0">
              <a:ln>
                <a:noFill/>
              </a:ln>
              <a:solidFill>
                <a:srgbClr val="FFFFFF"/>
              </a:solidFill>
              <a:effectLst/>
              <a:uLnTx/>
              <a:uFillTx/>
              <a:latin typeface="Franklin Gothic Book" pitchFamily="34" charset="0"/>
              <a:ea typeface="幼圆" pitchFamily="49" charset="-122"/>
              <a:cs typeface="+mn-cs"/>
            </a:endParaRPr>
          </a:p>
        </p:txBody>
      </p:sp>
      <p:sp>
        <p:nvSpPr>
          <p:cNvPr id="7" name="文本框 6">
            <a:extLst>
              <a:ext uri="{FF2B5EF4-FFF2-40B4-BE49-F238E27FC236}">
                <a16:creationId xmlns:a16="http://schemas.microsoft.com/office/drawing/2014/main" id="{35DB4F31-0500-429C-8BD3-1A065FC44CBC}"/>
              </a:ext>
            </a:extLst>
          </p:cNvPr>
          <p:cNvSpPr txBox="1"/>
          <p:nvPr userDrawn="1"/>
        </p:nvSpPr>
        <p:spPr>
          <a:xfrm>
            <a:off x="1035050" y="6937375"/>
            <a:ext cx="2334895" cy="368300"/>
          </a:xfrm>
          <a:prstGeom prst="rect">
            <a:avLst/>
          </a:prstGeom>
          <a:noFill/>
        </p:spPr>
        <p:txBody>
          <a:bodyPr wrap="square" rtlCol="0">
            <a:spAutoFit/>
          </a:bodyPr>
          <a:lstStyle/>
          <a:p>
            <a:r>
              <a:rPr lang="zh-CN" altLang="en-US"/>
              <a:t>数据库系统基础</a:t>
            </a:r>
          </a:p>
        </p:txBody>
      </p:sp>
      <p:pic>
        <p:nvPicPr>
          <p:cNvPr id="8" name="图片 7">
            <a:extLst>
              <a:ext uri="{FF2B5EF4-FFF2-40B4-BE49-F238E27FC236}">
                <a16:creationId xmlns:a16="http://schemas.microsoft.com/office/drawing/2014/main" id="{A6262F2F-8CE4-4E8B-87B2-26785CF6ACFA}"/>
              </a:ext>
            </a:extLst>
          </p:cNvPr>
          <p:cNvPicPr>
            <a:picLocks noChangeAspect="1"/>
          </p:cNvPicPr>
          <p:nvPr userDrawn="1"/>
        </p:nvPicPr>
        <p:blipFill>
          <a:blip r:embed="rId2"/>
          <a:stretch>
            <a:fillRect/>
          </a:stretch>
        </p:blipFill>
        <p:spPr>
          <a:xfrm>
            <a:off x="8915400" y="180340"/>
            <a:ext cx="1152525" cy="13335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 preserve="1">
  <p:cSld name="Blank">
    <p:bg>
      <p:bgPr>
        <a:blipFill dpi="0" rotWithShape="1">
          <a:blip r:embed="rId2">
            <a:lum/>
          </a:blip>
          <a:srcRect/>
          <a:stretch>
            <a:fillRect l="1000" t="1000" r="1000" b="1000"/>
          </a:stretch>
        </a:blipFill>
        <a:effectLst/>
      </p:bgPr>
    </p:bg>
    <p:spTree>
      <p:nvGrpSpPr>
        <p:cNvPr id="1" name=""/>
        <p:cNvGrpSpPr/>
        <p:nvPr/>
      </p:nvGrpSpPr>
      <p:grpSpPr>
        <a:xfrm>
          <a:off x="0" y="0"/>
          <a:ext cx="0" cy="0"/>
          <a:chOff x="0" y="0"/>
          <a:chExt cx="0" cy="0"/>
        </a:xfrm>
      </p:grpSpPr>
      <p:sp>
        <p:nvSpPr>
          <p:cNvPr id="8" name="灯片编号占位符 4">
            <a:extLst>
              <a:ext uri="{FF2B5EF4-FFF2-40B4-BE49-F238E27FC236}">
                <a16:creationId xmlns:a16="http://schemas.microsoft.com/office/drawing/2014/main" id="{641034B7-D468-4BC6-9C36-36E28392282A}"/>
              </a:ext>
            </a:extLst>
          </p:cNvPr>
          <p:cNvSpPr>
            <a:spLocks noGrp="1"/>
          </p:cNvSpPr>
          <p:nvPr userDrawn="1"/>
        </p:nvSpPr>
        <p:spPr>
          <a:xfrm>
            <a:off x="292100" y="6848475"/>
            <a:ext cx="457200" cy="457200"/>
          </a:xfrm>
          <a:prstGeom prst="ellipse">
            <a:avLst/>
          </a:prstGeom>
          <a:solidFill>
            <a:srgbClr val="D34817"/>
          </a:solidFill>
        </p:spPr>
        <p:txBody>
          <a:bodyPr vert="horz" wrap="none" lIns="0" tIns="0" rIns="0" bIns="0" numCol="1" anchor="ctr" anchorCtr="1" compatLnSpc="1">
            <a:noAutofit/>
          </a:bodyPr>
          <a:lstStyle>
            <a:lvl1pPr marL="0" algn="ctr" rtl="0" eaLnBrk="1" latinLnBrk="0" hangingPunct="1">
              <a:defRPr kumimoji="0" sz="1400" kern="1200" smtClean="0">
                <a:solidFill>
                  <a:srgbClr val="FFFFFF"/>
                </a:solidFill>
                <a:latin typeface="Franklin Gothic Book" pitchFamily="34" charset="0"/>
                <a:ea typeface="幼圆" pitchFamily="49" charset="-122"/>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fld id="{54230B6F-5ED7-4A64-B0E1-D6535E93A820}" type="slidenum">
              <a:rPr kumimoji="0" lang="en-US" altLang="zh-CN" sz="1400" b="0" i="0" u="none" strike="noStrike" kern="1200" cap="none" spc="0" normalizeH="0" baseline="0" noProof="0">
                <a:ln>
                  <a:noFill/>
                </a:ln>
                <a:solidFill>
                  <a:srgbClr val="FFFFFF"/>
                </a:solidFill>
                <a:effectLst/>
                <a:uLnTx/>
                <a:uFillTx/>
                <a:latin typeface="Franklin Gothic Book" pitchFamily="34" charset="0"/>
                <a:ea typeface="幼圆" pitchFamily="49" charset="-122"/>
                <a:cs typeface="+mn-cs"/>
              </a:rPr>
              <a:t>‹#›</a:t>
            </a:fld>
            <a:endParaRPr kumimoji="0" lang="en-US" altLang="zh-CN" sz="1400" b="0" i="0" u="none" strike="noStrike" kern="1200" cap="none" spc="0" normalizeH="0" baseline="0" noProof="0">
              <a:ln>
                <a:noFill/>
              </a:ln>
              <a:solidFill>
                <a:srgbClr val="FFFFFF"/>
              </a:solidFill>
              <a:effectLst/>
              <a:uLnTx/>
              <a:uFillTx/>
              <a:latin typeface="Franklin Gothic Book" pitchFamily="34" charset="0"/>
              <a:ea typeface="幼圆" pitchFamily="49" charset="-122"/>
              <a:cs typeface="+mn-cs"/>
            </a:endParaRPr>
          </a:p>
        </p:txBody>
      </p:sp>
      <p:sp>
        <p:nvSpPr>
          <p:cNvPr id="9" name="文本框 8">
            <a:extLst>
              <a:ext uri="{FF2B5EF4-FFF2-40B4-BE49-F238E27FC236}">
                <a16:creationId xmlns:a16="http://schemas.microsoft.com/office/drawing/2014/main" id="{A5FC8859-A00D-4494-BAF7-6EBCA058F46A}"/>
              </a:ext>
            </a:extLst>
          </p:cNvPr>
          <p:cNvSpPr txBox="1"/>
          <p:nvPr userDrawn="1"/>
        </p:nvSpPr>
        <p:spPr>
          <a:xfrm>
            <a:off x="1035050" y="6937375"/>
            <a:ext cx="2334895" cy="368300"/>
          </a:xfrm>
          <a:prstGeom prst="rect">
            <a:avLst/>
          </a:prstGeom>
          <a:noFill/>
        </p:spPr>
        <p:txBody>
          <a:bodyPr wrap="square" rtlCol="0">
            <a:spAutoFit/>
          </a:bodyPr>
          <a:lstStyle/>
          <a:p>
            <a:r>
              <a:rPr lang="zh-CN" altLang="en-US"/>
              <a:t>数据库系统基础</a:t>
            </a:r>
          </a:p>
        </p:txBody>
      </p:sp>
      <p:pic>
        <p:nvPicPr>
          <p:cNvPr id="10" name="图片 9">
            <a:extLst>
              <a:ext uri="{FF2B5EF4-FFF2-40B4-BE49-F238E27FC236}">
                <a16:creationId xmlns:a16="http://schemas.microsoft.com/office/drawing/2014/main" id="{F2C30509-75E6-4F9B-BECB-2204DE702A8A}"/>
              </a:ext>
            </a:extLst>
          </p:cNvPr>
          <p:cNvPicPr>
            <a:picLocks noChangeAspect="1"/>
          </p:cNvPicPr>
          <p:nvPr userDrawn="1"/>
        </p:nvPicPr>
        <p:blipFill>
          <a:blip r:embed="rId3"/>
          <a:stretch>
            <a:fillRect/>
          </a:stretch>
        </p:blipFill>
        <p:spPr>
          <a:xfrm>
            <a:off x="8915400" y="180340"/>
            <a:ext cx="1152525" cy="13335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l="1000" t="1000" r="1000" b="1000"/>
          </a:stretch>
        </a:blip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017911" y="525719"/>
            <a:ext cx="8657577" cy="619125"/>
          </a:xfrm>
          <a:prstGeom prst="rect">
            <a:avLst/>
          </a:prstGeom>
        </p:spPr>
        <p:txBody>
          <a:bodyPr wrap="square" lIns="0" tIns="0" rIns="0" bIns="0">
            <a:spAutoFit/>
          </a:bodyPr>
          <a:lstStyle>
            <a:lvl1pPr>
              <a:defRPr sz="3200" b="1" i="0">
                <a:solidFill>
                  <a:srgbClr val="FFFF65"/>
                </a:solidFill>
                <a:latin typeface="微软雅黑"/>
                <a:cs typeface="微软雅黑"/>
              </a:defRPr>
            </a:lvl1pPr>
          </a:lstStyle>
          <a:p>
            <a:endParaRPr/>
          </a:p>
        </p:txBody>
      </p:sp>
      <p:sp>
        <p:nvSpPr>
          <p:cNvPr id="3" name="Holder 3"/>
          <p:cNvSpPr>
            <a:spLocks noGrp="1"/>
          </p:cNvSpPr>
          <p:nvPr>
            <p:ph type="body" idx="1"/>
          </p:nvPr>
        </p:nvSpPr>
        <p:spPr>
          <a:xfrm>
            <a:off x="1033405" y="1425437"/>
            <a:ext cx="8626589" cy="3098165"/>
          </a:xfrm>
          <a:prstGeom prst="rect">
            <a:avLst/>
          </a:prstGeom>
        </p:spPr>
        <p:txBody>
          <a:bodyPr wrap="square" lIns="0" tIns="0" rIns="0" bIns="0">
            <a:spAutoFit/>
          </a:bodyPr>
          <a:lstStyle>
            <a:lvl1pPr>
              <a:defRPr sz="2400" b="1" i="0">
                <a:solidFill>
                  <a:schemeClr val="tx1"/>
                </a:solidFill>
                <a:latin typeface="微软雅黑"/>
                <a:cs typeface="微软雅黑"/>
              </a:defRPr>
            </a:lvl1pPr>
          </a:lstStyle>
          <a:p>
            <a:endParaRPr/>
          </a:p>
        </p:txBody>
      </p:sp>
    </p:spTree>
  </p:cSld>
  <p:clrMap bg1="lt1" tx1="dk1" bg2="lt2" tx2="dk2" accent1="accent1" accent2="accent2" accent3="accent3" accent4="accent4" accent5="accent5" accent6="accent6" hlink="hlink" folHlink="folHlink"/>
  <p:sldLayoutIdLst>
    <p:sldLayoutId id="2147483661" r:id="rId1"/>
    <p:sldLayoutId id="2147483666" r:id="rId2"/>
    <p:sldLayoutId id="2147483662" r:id="rId3"/>
    <p:sldLayoutId id="2147483663" r:id="rId4"/>
    <p:sldLayoutId id="2147483664" r:id="rId5"/>
    <p:sldLayoutId id="2147483665"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3.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9" Type="http://schemas.openxmlformats.org/officeDocument/2006/relationships/image" Target="../media/image3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3.xml"/><Relationship Id="rId4" Type="http://schemas.openxmlformats.org/officeDocument/2006/relationships/image" Target="../media/image42.png"/></Relationships>
</file>

<file path=ppt/slides/_rels/slide25.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image" Target="../media/image43.jp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3.xml"/><Relationship Id="rId4" Type="http://schemas.openxmlformats.org/officeDocument/2006/relationships/image" Target="../media/image51.jpg"/></Relationships>
</file>

<file path=ppt/slides/_rels/slide35.xml.rels><?xml version="1.0" encoding="UTF-8" standalone="yes"?>
<Relationships xmlns="http://schemas.openxmlformats.org/package/2006/relationships"><Relationship Id="rId3" Type="http://schemas.openxmlformats.org/officeDocument/2006/relationships/image" Target="../media/image53.jpg"/><Relationship Id="rId2" Type="http://schemas.openxmlformats.org/officeDocument/2006/relationships/image" Target="../media/image52.png"/><Relationship Id="rId1" Type="http://schemas.openxmlformats.org/officeDocument/2006/relationships/slideLayout" Target="../slideLayouts/slideLayout3.xml"/><Relationship Id="rId4" Type="http://schemas.openxmlformats.org/officeDocument/2006/relationships/image" Target="../media/image5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3.xml"/><Relationship Id="rId4" Type="http://schemas.openxmlformats.org/officeDocument/2006/relationships/image" Target="../media/image58.png"/></Relationships>
</file>

<file path=ppt/slides/_rels/slide4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3.xml"/><Relationship Id="rId4" Type="http://schemas.openxmlformats.org/officeDocument/2006/relationships/image" Target="../media/image6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3.xml"/><Relationship Id="rId4" Type="http://schemas.openxmlformats.org/officeDocument/2006/relationships/image" Target="../media/image68.png"/></Relationships>
</file>

<file path=ppt/slides/_rels/slide4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3.xml"/><Relationship Id="rId4" Type="http://schemas.openxmlformats.org/officeDocument/2006/relationships/image" Target="../media/image71.png"/></Relationships>
</file>

<file path=ppt/slides/_rels/slide49.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3.xml"/><Relationship Id="rId4" Type="http://schemas.openxmlformats.org/officeDocument/2006/relationships/image" Target="../media/image7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908300" y="1952625"/>
            <a:ext cx="5765800" cy="553720"/>
          </a:xfrm>
          <a:prstGeom prst="rect">
            <a:avLst/>
          </a:prstGeom>
        </p:spPr>
        <p:txBody>
          <a:bodyPr vert="horz" wrap="square" lIns="0" tIns="0" rIns="0" bIns="0" rtlCol="0">
            <a:spAutoFit/>
          </a:bodyPr>
          <a:lstStyle/>
          <a:p>
            <a:pPr marL="12700">
              <a:tabLst>
                <a:tab pos="1637030" algn="l"/>
              </a:tabLst>
            </a:pPr>
            <a:r>
              <a:rPr lang="zh-CN" altLang="en-US" sz="3600" dirty="0">
                <a:solidFill>
                  <a:schemeClr val="bg1"/>
                </a:solidFill>
                <a:latin typeface="宋体" panose="02010600030101010101" pitchFamily="2" charset="-122"/>
                <a:cs typeface="宋体" panose="02010600030101010101" pitchFamily="2" charset="-122"/>
              </a:rPr>
              <a:t>第</a:t>
            </a:r>
            <a:r>
              <a:rPr lang="en-US" altLang="zh-CN" sz="3600" dirty="0">
                <a:solidFill>
                  <a:schemeClr val="bg1"/>
                </a:solidFill>
                <a:latin typeface="宋体" panose="02010600030101010101" pitchFamily="2" charset="-122"/>
                <a:cs typeface="宋体" panose="02010600030101010101" pitchFamily="2" charset="-122"/>
              </a:rPr>
              <a:t>13</a:t>
            </a:r>
            <a:r>
              <a:rPr lang="zh-CN" altLang="en-US" sz="3600" dirty="0">
                <a:solidFill>
                  <a:schemeClr val="bg1"/>
                </a:solidFill>
                <a:latin typeface="宋体" panose="02010600030101010101" pitchFamily="2" charset="-122"/>
                <a:cs typeface="宋体" panose="02010600030101010101" pitchFamily="2" charset="-122"/>
              </a:rPr>
              <a:t>讲 数据库设计过程</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1158887" y="2250948"/>
            <a:ext cx="8334756" cy="4138421"/>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1031881" y="1690613"/>
            <a:ext cx="3921125" cy="330200"/>
          </a:xfrm>
          <a:prstGeom prst="rect">
            <a:avLst/>
          </a:prstGeom>
        </p:spPr>
        <p:txBody>
          <a:bodyPr vert="horz" wrap="square" lIns="0" tIns="0" rIns="0" bIns="0" rtlCol="0">
            <a:spAutoFit/>
          </a:bodyPr>
          <a:lstStyle/>
          <a:p>
            <a:pPr marL="12700">
              <a:lnSpc>
                <a:spcPct val="100000"/>
              </a:lnSpc>
            </a:pPr>
            <a:r>
              <a:rPr sz="2400" b="1" dirty="0">
                <a:latin typeface="微软雅黑"/>
                <a:cs typeface="微软雅黑"/>
              </a:rPr>
              <a:t>“源”清单(后附源表的格式)</a:t>
            </a:r>
            <a:endParaRPr sz="2400">
              <a:latin typeface="微软雅黑"/>
              <a:cs typeface="微软雅黑"/>
            </a:endParaRPr>
          </a:p>
        </p:txBody>
      </p:sp>
      <p:sp>
        <p:nvSpPr>
          <p:cNvPr id="7" name="object 7"/>
          <p:cNvSpPr txBox="1">
            <a:spLocks noGrp="1"/>
          </p:cNvSpPr>
          <p:nvPr>
            <p:ph type="title"/>
          </p:nvPr>
        </p:nvSpPr>
        <p:spPr>
          <a:xfrm>
            <a:off x="1017911" y="335219"/>
            <a:ext cx="8657577" cy="1095172"/>
          </a:xfrm>
          <a:prstGeom prst="rect">
            <a:avLst/>
          </a:prstGeom>
        </p:spPr>
        <p:txBody>
          <a:bodyPr vert="horz" wrap="square" lIns="0" tIns="0" rIns="0" bIns="0" rtlCol="0">
            <a:spAutoFit/>
          </a:bodyPr>
          <a:lstStyle/>
          <a:p>
            <a:pPr marL="12065">
              <a:lnSpc>
                <a:spcPct val="100000"/>
              </a:lnSpc>
            </a:pPr>
            <a:r>
              <a:rPr lang="en-US" altLang="zh-CN" sz="2800" b="0" spc="-5">
                <a:solidFill>
                  <a:srgbClr val="000000"/>
                </a:solidFill>
                <a:latin typeface="Microsoft JhengHei" panose="020B0604030504040204" pitchFamily="34" charset="-120"/>
                <a:ea typeface="Microsoft JhengHei" panose="020B0604030504040204" pitchFamily="34" charset="-120"/>
                <a:cs typeface="华文中宋"/>
              </a:rPr>
              <a:t>13.2 </a:t>
            </a:r>
            <a:r>
              <a:rPr sz="2800" b="0" spc="-5">
                <a:solidFill>
                  <a:srgbClr val="000000"/>
                </a:solidFill>
                <a:latin typeface="Microsoft JhengHei" panose="020B0604030504040204" pitchFamily="34" charset="-120"/>
                <a:ea typeface="Microsoft JhengHei" panose="020B0604030504040204" pitchFamily="34" charset="-120"/>
                <a:cs typeface="华文中宋"/>
              </a:rPr>
              <a:t>数据库设计过程之需求分析</a:t>
            </a:r>
            <a:endParaRPr sz="2800" b="0" dirty="0">
              <a:solidFill>
                <a:srgbClr val="000000"/>
              </a:solidFill>
              <a:latin typeface="Microsoft JhengHei" panose="020B0604030504040204" pitchFamily="34" charset="-120"/>
              <a:ea typeface="Microsoft JhengHei" panose="020B0604030504040204" pitchFamily="34" charset="-120"/>
              <a:cs typeface="华文中宋"/>
            </a:endParaRPr>
          </a:p>
          <a:p>
            <a:pPr marL="12065">
              <a:lnSpc>
                <a:spcPct val="100000"/>
              </a:lnSpc>
              <a:spcBef>
                <a:spcPts val="2300"/>
              </a:spcBef>
            </a:pPr>
            <a:r>
              <a:rPr sz="2400" spc="-10" dirty="0">
                <a:solidFill>
                  <a:srgbClr val="FF0000"/>
                </a:solidFill>
                <a:latin typeface="Microsoft JhengHei" panose="020B0604030504040204" pitchFamily="34" charset="-120"/>
                <a:ea typeface="Microsoft JhengHei" panose="020B0604030504040204" pitchFamily="34" charset="-120"/>
                <a:cs typeface="Arial"/>
              </a:rPr>
              <a:t>(2</a:t>
            </a:r>
            <a:r>
              <a:rPr sz="2400" spc="-5" dirty="0">
                <a:solidFill>
                  <a:srgbClr val="FF0000"/>
                </a:solidFill>
                <a:latin typeface="Microsoft JhengHei" panose="020B0604030504040204" pitchFamily="34" charset="-120"/>
                <a:ea typeface="Microsoft JhengHei" panose="020B0604030504040204" pitchFamily="34" charset="-120"/>
                <a:cs typeface="Arial"/>
              </a:rPr>
              <a:t>)</a:t>
            </a:r>
            <a:r>
              <a:rPr sz="2400" spc="-5" dirty="0">
                <a:solidFill>
                  <a:srgbClr val="FF0000"/>
                </a:solidFill>
                <a:latin typeface="Microsoft JhengHei" panose="020B0604030504040204" pitchFamily="34" charset="-120"/>
                <a:ea typeface="Microsoft JhengHei" panose="020B0604030504040204" pitchFamily="34" charset="-120"/>
                <a:cs typeface="华文中宋"/>
              </a:rPr>
              <a:t>相关结果性内容示意</a:t>
            </a:r>
            <a:endParaRPr sz="2400" dirty="0">
              <a:solidFill>
                <a:srgbClr val="FF0000"/>
              </a:solidFill>
              <a:latin typeface="Microsoft JhengHei" panose="020B0604030504040204" pitchFamily="34" charset="-120"/>
              <a:ea typeface="Microsoft JhengHei" panose="020B0604030504040204" pitchFamily="34" charset="-120"/>
              <a:cs typeface="华文中宋"/>
            </a:endParaRPr>
          </a:p>
        </p:txBody>
      </p:sp>
      <p:sp>
        <p:nvSpPr>
          <p:cNvPr id="8" name="object 8"/>
          <p:cNvSpPr/>
          <p:nvPr/>
        </p:nvSpPr>
        <p:spPr>
          <a:xfrm>
            <a:off x="4367669" y="3195066"/>
            <a:ext cx="3558540" cy="1621155"/>
          </a:xfrm>
          <a:custGeom>
            <a:avLst/>
            <a:gdLst/>
            <a:ahLst/>
            <a:cxnLst/>
            <a:rect l="l" t="t" r="r" b="b"/>
            <a:pathLst>
              <a:path w="3558540" h="1621154">
                <a:moveTo>
                  <a:pt x="3558540" y="1351025"/>
                </a:moveTo>
                <a:lnTo>
                  <a:pt x="3558540" y="270509"/>
                </a:lnTo>
                <a:lnTo>
                  <a:pt x="3557648" y="248330"/>
                </a:lnTo>
                <a:lnTo>
                  <a:pt x="3550721" y="205518"/>
                </a:lnTo>
                <a:lnTo>
                  <a:pt x="3537394" y="165234"/>
                </a:lnTo>
                <a:lnTo>
                  <a:pt x="3518214" y="128037"/>
                </a:lnTo>
                <a:lnTo>
                  <a:pt x="3493731" y="94483"/>
                </a:lnTo>
                <a:lnTo>
                  <a:pt x="3464493" y="65132"/>
                </a:lnTo>
                <a:lnTo>
                  <a:pt x="3431049" y="40539"/>
                </a:lnTo>
                <a:lnTo>
                  <a:pt x="3393948" y="21264"/>
                </a:lnTo>
                <a:lnTo>
                  <a:pt x="3353737" y="7864"/>
                </a:lnTo>
                <a:lnTo>
                  <a:pt x="3310966" y="897"/>
                </a:lnTo>
                <a:lnTo>
                  <a:pt x="3288792" y="0"/>
                </a:lnTo>
                <a:lnTo>
                  <a:pt x="269748" y="0"/>
                </a:lnTo>
                <a:lnTo>
                  <a:pt x="225902" y="3541"/>
                </a:lnTo>
                <a:lnTo>
                  <a:pt x="184343" y="13795"/>
                </a:lnTo>
                <a:lnTo>
                  <a:pt x="145618" y="30202"/>
                </a:lnTo>
                <a:lnTo>
                  <a:pt x="110276" y="52206"/>
                </a:lnTo>
                <a:lnTo>
                  <a:pt x="78867" y="79248"/>
                </a:lnTo>
                <a:lnTo>
                  <a:pt x="51937" y="110770"/>
                </a:lnTo>
                <a:lnTo>
                  <a:pt x="30038" y="146215"/>
                </a:lnTo>
                <a:lnTo>
                  <a:pt x="13716" y="185025"/>
                </a:lnTo>
                <a:lnTo>
                  <a:pt x="3520" y="226643"/>
                </a:lnTo>
                <a:lnTo>
                  <a:pt x="0" y="270510"/>
                </a:lnTo>
                <a:lnTo>
                  <a:pt x="0" y="1351026"/>
                </a:lnTo>
                <a:lnTo>
                  <a:pt x="3520" y="1394871"/>
                </a:lnTo>
                <a:lnTo>
                  <a:pt x="13716" y="1436430"/>
                </a:lnTo>
                <a:lnTo>
                  <a:pt x="30038" y="1475155"/>
                </a:lnTo>
                <a:lnTo>
                  <a:pt x="51937" y="1510497"/>
                </a:lnTo>
                <a:lnTo>
                  <a:pt x="78867" y="1541907"/>
                </a:lnTo>
                <a:lnTo>
                  <a:pt x="110276" y="1568836"/>
                </a:lnTo>
                <a:lnTo>
                  <a:pt x="145618" y="1590735"/>
                </a:lnTo>
                <a:lnTo>
                  <a:pt x="184343" y="1607058"/>
                </a:lnTo>
                <a:lnTo>
                  <a:pt x="225902" y="1617253"/>
                </a:lnTo>
                <a:lnTo>
                  <a:pt x="269748" y="1620774"/>
                </a:lnTo>
                <a:lnTo>
                  <a:pt x="3288792" y="1620773"/>
                </a:lnTo>
                <a:lnTo>
                  <a:pt x="3332637" y="1617253"/>
                </a:lnTo>
                <a:lnTo>
                  <a:pt x="3374196" y="1607058"/>
                </a:lnTo>
                <a:lnTo>
                  <a:pt x="3412921" y="1590735"/>
                </a:lnTo>
                <a:lnTo>
                  <a:pt x="3448263" y="1568836"/>
                </a:lnTo>
                <a:lnTo>
                  <a:pt x="3479673" y="1541907"/>
                </a:lnTo>
                <a:lnTo>
                  <a:pt x="3506602" y="1510497"/>
                </a:lnTo>
                <a:lnTo>
                  <a:pt x="3528501" y="1475155"/>
                </a:lnTo>
                <a:lnTo>
                  <a:pt x="3544824" y="1436430"/>
                </a:lnTo>
                <a:lnTo>
                  <a:pt x="3555019" y="1394871"/>
                </a:lnTo>
                <a:lnTo>
                  <a:pt x="3558540" y="1351025"/>
                </a:lnTo>
                <a:close/>
              </a:path>
            </a:pathLst>
          </a:custGeom>
          <a:solidFill>
            <a:srgbClr val="B90000"/>
          </a:solidFill>
        </p:spPr>
        <p:txBody>
          <a:bodyPr wrap="square" lIns="0" tIns="0" rIns="0" bIns="0" rtlCol="0"/>
          <a:lstStyle/>
          <a:p>
            <a:endParaRPr/>
          </a:p>
        </p:txBody>
      </p:sp>
      <p:sp>
        <p:nvSpPr>
          <p:cNvPr id="9" name="object 9"/>
          <p:cNvSpPr/>
          <p:nvPr/>
        </p:nvSpPr>
        <p:spPr>
          <a:xfrm>
            <a:off x="4470539" y="3272790"/>
            <a:ext cx="3352800" cy="1451610"/>
          </a:xfrm>
          <a:custGeom>
            <a:avLst/>
            <a:gdLst/>
            <a:ahLst/>
            <a:cxnLst/>
            <a:rect l="l" t="t" r="r" b="b"/>
            <a:pathLst>
              <a:path w="3352800" h="1451610">
                <a:moveTo>
                  <a:pt x="3352800" y="1209293"/>
                </a:moveTo>
                <a:lnTo>
                  <a:pt x="3352800" y="242315"/>
                </a:lnTo>
                <a:lnTo>
                  <a:pt x="3351998" y="222506"/>
                </a:lnTo>
                <a:lnTo>
                  <a:pt x="3345776" y="184239"/>
                </a:lnTo>
                <a:lnTo>
                  <a:pt x="3325827" y="131168"/>
                </a:lnTo>
                <a:lnTo>
                  <a:pt x="3294634" y="84814"/>
                </a:lnTo>
                <a:lnTo>
                  <a:pt x="3253880" y="46890"/>
                </a:lnTo>
                <a:lnTo>
                  <a:pt x="3205245" y="19109"/>
                </a:lnTo>
                <a:lnTo>
                  <a:pt x="3150413" y="3184"/>
                </a:lnTo>
                <a:lnTo>
                  <a:pt x="3111246" y="0"/>
                </a:lnTo>
                <a:lnTo>
                  <a:pt x="241553" y="0"/>
                </a:lnTo>
                <a:lnTo>
                  <a:pt x="202386" y="3184"/>
                </a:lnTo>
                <a:lnTo>
                  <a:pt x="165225" y="12399"/>
                </a:lnTo>
                <a:lnTo>
                  <a:pt x="114338" y="36418"/>
                </a:lnTo>
                <a:lnTo>
                  <a:pt x="70770" y="71151"/>
                </a:lnTo>
                <a:lnTo>
                  <a:pt x="36203" y="114886"/>
                </a:lnTo>
                <a:lnTo>
                  <a:pt x="12320" y="165908"/>
                </a:lnTo>
                <a:lnTo>
                  <a:pt x="3163" y="203127"/>
                </a:lnTo>
                <a:lnTo>
                  <a:pt x="0" y="242315"/>
                </a:lnTo>
                <a:lnTo>
                  <a:pt x="0" y="1209294"/>
                </a:lnTo>
                <a:lnTo>
                  <a:pt x="3163" y="1248668"/>
                </a:lnTo>
                <a:lnTo>
                  <a:pt x="12320" y="1285993"/>
                </a:lnTo>
                <a:lnTo>
                  <a:pt x="36203" y="1337061"/>
                </a:lnTo>
                <a:lnTo>
                  <a:pt x="70770" y="1380744"/>
                </a:lnTo>
                <a:lnTo>
                  <a:pt x="114338" y="1415373"/>
                </a:lnTo>
                <a:lnTo>
                  <a:pt x="165225" y="1439283"/>
                </a:lnTo>
                <a:lnTo>
                  <a:pt x="202386" y="1448446"/>
                </a:lnTo>
                <a:lnTo>
                  <a:pt x="241553" y="1451610"/>
                </a:lnTo>
                <a:lnTo>
                  <a:pt x="3111246" y="1451609"/>
                </a:lnTo>
                <a:lnTo>
                  <a:pt x="3150413" y="1448446"/>
                </a:lnTo>
                <a:lnTo>
                  <a:pt x="3187574" y="1439283"/>
                </a:lnTo>
                <a:lnTo>
                  <a:pt x="3238461" y="1415373"/>
                </a:lnTo>
                <a:lnTo>
                  <a:pt x="3282029" y="1380743"/>
                </a:lnTo>
                <a:lnTo>
                  <a:pt x="3316596" y="1337061"/>
                </a:lnTo>
                <a:lnTo>
                  <a:pt x="3340479" y="1285993"/>
                </a:lnTo>
                <a:lnTo>
                  <a:pt x="3349636" y="1248668"/>
                </a:lnTo>
                <a:lnTo>
                  <a:pt x="3352800" y="1209293"/>
                </a:lnTo>
                <a:close/>
              </a:path>
            </a:pathLst>
          </a:custGeom>
          <a:solidFill>
            <a:srgbClr val="FFFF66"/>
          </a:solidFill>
        </p:spPr>
        <p:txBody>
          <a:bodyPr wrap="square" lIns="0" tIns="0" rIns="0" bIns="0" rtlCol="0"/>
          <a:lstStyle/>
          <a:p>
            <a:endParaRPr/>
          </a:p>
        </p:txBody>
      </p:sp>
      <p:sp>
        <p:nvSpPr>
          <p:cNvPr id="10" name="object 10"/>
          <p:cNvSpPr/>
          <p:nvPr/>
        </p:nvSpPr>
        <p:spPr>
          <a:xfrm>
            <a:off x="4470539" y="3272790"/>
            <a:ext cx="3352800" cy="1451610"/>
          </a:xfrm>
          <a:custGeom>
            <a:avLst/>
            <a:gdLst/>
            <a:ahLst/>
            <a:cxnLst/>
            <a:rect l="l" t="t" r="r" b="b"/>
            <a:pathLst>
              <a:path w="3352800" h="1451610">
                <a:moveTo>
                  <a:pt x="241553" y="0"/>
                </a:moveTo>
                <a:lnTo>
                  <a:pt x="202386" y="3184"/>
                </a:lnTo>
                <a:lnTo>
                  <a:pt x="165225" y="12399"/>
                </a:lnTo>
                <a:lnTo>
                  <a:pt x="114338" y="36418"/>
                </a:lnTo>
                <a:lnTo>
                  <a:pt x="70770" y="71151"/>
                </a:lnTo>
                <a:lnTo>
                  <a:pt x="36203" y="114886"/>
                </a:lnTo>
                <a:lnTo>
                  <a:pt x="12320" y="165908"/>
                </a:lnTo>
                <a:lnTo>
                  <a:pt x="3163" y="203127"/>
                </a:lnTo>
                <a:lnTo>
                  <a:pt x="0" y="242315"/>
                </a:lnTo>
                <a:lnTo>
                  <a:pt x="0" y="1209294"/>
                </a:lnTo>
                <a:lnTo>
                  <a:pt x="3163" y="1248668"/>
                </a:lnTo>
                <a:lnTo>
                  <a:pt x="12320" y="1285993"/>
                </a:lnTo>
                <a:lnTo>
                  <a:pt x="36203" y="1337061"/>
                </a:lnTo>
                <a:lnTo>
                  <a:pt x="70770" y="1380744"/>
                </a:lnTo>
                <a:lnTo>
                  <a:pt x="114338" y="1415373"/>
                </a:lnTo>
                <a:lnTo>
                  <a:pt x="165225" y="1439283"/>
                </a:lnTo>
                <a:lnTo>
                  <a:pt x="202386" y="1448446"/>
                </a:lnTo>
                <a:lnTo>
                  <a:pt x="241553" y="1451610"/>
                </a:lnTo>
                <a:lnTo>
                  <a:pt x="3111246" y="1451609"/>
                </a:lnTo>
                <a:lnTo>
                  <a:pt x="3150413" y="1448446"/>
                </a:lnTo>
                <a:lnTo>
                  <a:pt x="3187574" y="1439283"/>
                </a:lnTo>
                <a:lnTo>
                  <a:pt x="3238461" y="1415373"/>
                </a:lnTo>
                <a:lnTo>
                  <a:pt x="3282029" y="1380743"/>
                </a:lnTo>
                <a:lnTo>
                  <a:pt x="3316596" y="1337061"/>
                </a:lnTo>
                <a:lnTo>
                  <a:pt x="3340479" y="1285993"/>
                </a:lnTo>
                <a:lnTo>
                  <a:pt x="3349636" y="1248668"/>
                </a:lnTo>
                <a:lnTo>
                  <a:pt x="3352800" y="1209293"/>
                </a:lnTo>
                <a:lnTo>
                  <a:pt x="3352800" y="242315"/>
                </a:lnTo>
                <a:lnTo>
                  <a:pt x="3349636" y="203127"/>
                </a:lnTo>
                <a:lnTo>
                  <a:pt x="3340479" y="165908"/>
                </a:lnTo>
                <a:lnTo>
                  <a:pt x="3316596" y="114886"/>
                </a:lnTo>
                <a:lnTo>
                  <a:pt x="3282029" y="71151"/>
                </a:lnTo>
                <a:lnTo>
                  <a:pt x="3238461" y="36418"/>
                </a:lnTo>
                <a:lnTo>
                  <a:pt x="3187574" y="12399"/>
                </a:lnTo>
                <a:lnTo>
                  <a:pt x="3150413" y="3184"/>
                </a:lnTo>
                <a:lnTo>
                  <a:pt x="3111246" y="0"/>
                </a:lnTo>
                <a:lnTo>
                  <a:pt x="241553" y="0"/>
                </a:lnTo>
                <a:close/>
              </a:path>
            </a:pathLst>
          </a:custGeom>
          <a:ln w="28575">
            <a:solidFill>
              <a:srgbClr val="FFFFFF"/>
            </a:solidFill>
          </a:ln>
        </p:spPr>
        <p:txBody>
          <a:bodyPr wrap="square" lIns="0" tIns="0" rIns="0" bIns="0" rtlCol="0"/>
          <a:lstStyle/>
          <a:p>
            <a:endParaRPr/>
          </a:p>
        </p:txBody>
      </p:sp>
      <p:sp>
        <p:nvSpPr>
          <p:cNvPr id="11" name="object 11"/>
          <p:cNvSpPr txBox="1"/>
          <p:nvPr/>
        </p:nvSpPr>
        <p:spPr>
          <a:xfrm>
            <a:off x="4756537" y="3355832"/>
            <a:ext cx="2837180" cy="1208405"/>
          </a:xfrm>
          <a:prstGeom prst="rect">
            <a:avLst/>
          </a:prstGeom>
        </p:spPr>
        <p:txBody>
          <a:bodyPr vert="horz" wrap="square" lIns="0" tIns="0" rIns="0" bIns="0" rtlCol="0">
            <a:spAutoFit/>
          </a:bodyPr>
          <a:lstStyle/>
          <a:p>
            <a:pPr marL="12700" marR="5080">
              <a:lnSpc>
                <a:spcPct val="100000"/>
              </a:lnSpc>
            </a:pPr>
            <a:r>
              <a:rPr sz="1600" b="1" spc="-5" dirty="0">
                <a:solidFill>
                  <a:srgbClr val="3333CC"/>
                </a:solidFill>
                <a:latin typeface="微软雅黑"/>
                <a:cs typeface="微软雅黑"/>
              </a:rPr>
              <a:t>注意收集和理解</a:t>
            </a:r>
            <a:r>
              <a:rPr sz="1600" b="1" dirty="0">
                <a:solidFill>
                  <a:srgbClr val="3333CC"/>
                </a:solidFill>
                <a:latin typeface="Arial"/>
                <a:cs typeface="Arial"/>
              </a:rPr>
              <a:t>: </a:t>
            </a:r>
            <a:r>
              <a:rPr sz="1600" b="1" spc="-5" dirty="0">
                <a:solidFill>
                  <a:srgbClr val="3333CC"/>
                </a:solidFill>
                <a:latin typeface="Arial"/>
                <a:cs typeface="Arial"/>
              </a:rPr>
              <a:t>1.</a:t>
            </a:r>
            <a:r>
              <a:rPr sz="1600" b="1" spc="-5" dirty="0">
                <a:solidFill>
                  <a:srgbClr val="3333CC"/>
                </a:solidFill>
                <a:latin typeface="微软雅黑"/>
                <a:cs typeface="微软雅黑"/>
              </a:rPr>
              <a:t>业务规则及其在表的处理方面 </a:t>
            </a:r>
            <a:r>
              <a:rPr sz="1600" b="1" dirty="0">
                <a:solidFill>
                  <a:srgbClr val="3333CC"/>
                </a:solidFill>
                <a:latin typeface="微软雅黑"/>
                <a:cs typeface="微软雅黑"/>
              </a:rPr>
              <a:t>的体现 </a:t>
            </a:r>
            <a:r>
              <a:rPr sz="1600" b="1" spc="-5" dirty="0">
                <a:solidFill>
                  <a:srgbClr val="3333CC"/>
                </a:solidFill>
                <a:latin typeface="Arial"/>
                <a:cs typeface="Arial"/>
              </a:rPr>
              <a:t>2.</a:t>
            </a:r>
            <a:r>
              <a:rPr sz="1600" b="1" spc="-5" dirty="0">
                <a:solidFill>
                  <a:srgbClr val="3333CC"/>
                </a:solidFill>
                <a:latin typeface="微软雅黑"/>
                <a:cs typeface="微软雅黑"/>
              </a:rPr>
              <a:t>不仅报表、单据是源，企业的 查询需求与管理需求等也是源</a:t>
            </a:r>
            <a:endParaRPr sz="1600" dirty="0">
              <a:latin typeface="微软雅黑"/>
              <a:cs typeface="微软雅黑"/>
            </a:endParaRPr>
          </a:p>
        </p:txBody>
      </p:sp>
      <p:sp>
        <p:nvSpPr>
          <p:cNvPr id="12" name="object 2">
            <a:extLst>
              <a:ext uri="{FF2B5EF4-FFF2-40B4-BE49-F238E27FC236}">
                <a16:creationId xmlns:a16="http://schemas.microsoft.com/office/drawing/2014/main" id="{4059E2F8-DC8B-47F2-8DE7-7020491615CC}"/>
              </a:ext>
            </a:extLst>
          </p:cNvPr>
          <p:cNvSpPr/>
          <p:nvPr/>
        </p:nvSpPr>
        <p:spPr>
          <a:xfrm>
            <a:off x="927100" y="885825"/>
            <a:ext cx="5181600" cy="0"/>
          </a:xfrm>
          <a:custGeom>
            <a:avLst/>
            <a:gdLst/>
            <a:ahLst/>
            <a:cxnLst/>
            <a:rect l="l" t="t" r="r" b="b"/>
            <a:pathLst>
              <a:path w="5181600">
                <a:moveTo>
                  <a:pt x="0" y="0"/>
                </a:moveTo>
                <a:lnTo>
                  <a:pt x="5181600" y="0"/>
                </a:lnTo>
              </a:path>
            </a:pathLst>
          </a:custGeom>
          <a:ln w="12954">
            <a:solidFill>
              <a:srgbClr val="000000"/>
            </a:solidFill>
          </a:ln>
        </p:spPr>
        <p:txBody>
          <a:bodyPr wrap="square" lIns="0" tIns="0" rIns="0" bIns="0" rtlCol="0"/>
          <a:lstStyle/>
          <a:p>
            <a:endParaRPr/>
          </a:p>
        </p:txBody>
      </p:sp>
      <p:sp>
        <p:nvSpPr>
          <p:cNvPr id="13" name="object 3">
            <a:extLst>
              <a:ext uri="{FF2B5EF4-FFF2-40B4-BE49-F238E27FC236}">
                <a16:creationId xmlns:a16="http://schemas.microsoft.com/office/drawing/2014/main" id="{7A9A0B22-BB91-47A4-A441-21FA6C71F37C}"/>
              </a:ext>
            </a:extLst>
          </p:cNvPr>
          <p:cNvSpPr/>
          <p:nvPr/>
        </p:nvSpPr>
        <p:spPr>
          <a:xfrm>
            <a:off x="927100" y="911353"/>
            <a:ext cx="5181600" cy="0"/>
          </a:xfrm>
          <a:custGeom>
            <a:avLst/>
            <a:gdLst/>
            <a:ahLst/>
            <a:cxnLst/>
            <a:rect l="l" t="t" r="r" b="b"/>
            <a:pathLst>
              <a:path w="5181600">
                <a:moveTo>
                  <a:pt x="0" y="0"/>
                </a:moveTo>
                <a:lnTo>
                  <a:pt x="5181600" y="0"/>
                </a:lnTo>
              </a:path>
            </a:pathLst>
          </a:custGeom>
          <a:ln w="12191">
            <a:solidFill>
              <a:srgbClr val="000000"/>
            </a:solidFill>
          </a:ln>
        </p:spPr>
        <p:txBody>
          <a:bodyPr wrap="square" lIns="0" tIns="0" rIns="0" bIns="0" rtlCol="0"/>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1006735" y="1642607"/>
            <a:ext cx="1854200" cy="330200"/>
          </a:xfrm>
          <a:prstGeom prst="rect">
            <a:avLst/>
          </a:prstGeom>
        </p:spPr>
        <p:txBody>
          <a:bodyPr vert="horz" wrap="square" lIns="0" tIns="0" rIns="0" bIns="0" rtlCol="0">
            <a:spAutoFit/>
          </a:bodyPr>
          <a:lstStyle/>
          <a:p>
            <a:pPr marL="12700">
              <a:lnSpc>
                <a:spcPct val="100000"/>
              </a:lnSpc>
            </a:pPr>
            <a:r>
              <a:rPr sz="2400" b="1" dirty="0">
                <a:latin typeface="微软雅黑"/>
                <a:cs typeface="微软雅黑"/>
              </a:rPr>
              <a:t>“属性”清单</a:t>
            </a:r>
            <a:endParaRPr sz="2400">
              <a:latin typeface="微软雅黑"/>
              <a:cs typeface="微软雅黑"/>
            </a:endParaRPr>
          </a:p>
        </p:txBody>
      </p:sp>
      <p:sp>
        <p:nvSpPr>
          <p:cNvPr id="6" name="object 6"/>
          <p:cNvSpPr/>
          <p:nvPr/>
        </p:nvSpPr>
        <p:spPr>
          <a:xfrm>
            <a:off x="1155839" y="2101595"/>
            <a:ext cx="8291321" cy="2998470"/>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3524135" y="3810000"/>
            <a:ext cx="4302760" cy="1773555"/>
          </a:xfrm>
          <a:custGeom>
            <a:avLst/>
            <a:gdLst/>
            <a:ahLst/>
            <a:cxnLst/>
            <a:rect l="l" t="t" r="r" b="b"/>
            <a:pathLst>
              <a:path w="4302759" h="1773554">
                <a:moveTo>
                  <a:pt x="4302252" y="1477517"/>
                </a:moveTo>
                <a:lnTo>
                  <a:pt x="4302252" y="294893"/>
                </a:lnTo>
                <a:lnTo>
                  <a:pt x="4301270" y="270680"/>
                </a:lnTo>
                <a:lnTo>
                  <a:pt x="4293646" y="223961"/>
                </a:lnTo>
                <a:lnTo>
                  <a:pt x="4278987" y="180022"/>
                </a:lnTo>
                <a:lnTo>
                  <a:pt x="4257903" y="139466"/>
                </a:lnTo>
                <a:lnTo>
                  <a:pt x="4231009" y="102897"/>
                </a:lnTo>
                <a:lnTo>
                  <a:pt x="4198916" y="70918"/>
                </a:lnTo>
                <a:lnTo>
                  <a:pt x="4162238" y="44133"/>
                </a:lnTo>
                <a:lnTo>
                  <a:pt x="4121586" y="23145"/>
                </a:lnTo>
                <a:lnTo>
                  <a:pt x="4077574" y="8558"/>
                </a:lnTo>
                <a:lnTo>
                  <a:pt x="4030814" y="976"/>
                </a:lnTo>
                <a:lnTo>
                  <a:pt x="4006596" y="0"/>
                </a:lnTo>
                <a:lnTo>
                  <a:pt x="295656" y="0"/>
                </a:lnTo>
                <a:lnTo>
                  <a:pt x="247752" y="3854"/>
                </a:lnTo>
                <a:lnTo>
                  <a:pt x="202289" y="15014"/>
                </a:lnTo>
                <a:lnTo>
                  <a:pt x="159881" y="32877"/>
                </a:lnTo>
                <a:lnTo>
                  <a:pt x="121139" y="56839"/>
                </a:lnTo>
                <a:lnTo>
                  <a:pt x="86677" y="86296"/>
                </a:lnTo>
                <a:lnTo>
                  <a:pt x="57107" y="120645"/>
                </a:lnTo>
                <a:lnTo>
                  <a:pt x="33041" y="159283"/>
                </a:lnTo>
                <a:lnTo>
                  <a:pt x="15093" y="201606"/>
                </a:lnTo>
                <a:lnTo>
                  <a:pt x="3875" y="247011"/>
                </a:lnTo>
                <a:lnTo>
                  <a:pt x="0" y="294894"/>
                </a:lnTo>
                <a:lnTo>
                  <a:pt x="0" y="1477518"/>
                </a:lnTo>
                <a:lnTo>
                  <a:pt x="3875" y="1525421"/>
                </a:lnTo>
                <a:lnTo>
                  <a:pt x="15093" y="1570884"/>
                </a:lnTo>
                <a:lnTo>
                  <a:pt x="33041" y="1613292"/>
                </a:lnTo>
                <a:lnTo>
                  <a:pt x="57107" y="1652034"/>
                </a:lnTo>
                <a:lnTo>
                  <a:pt x="86677" y="1686496"/>
                </a:lnTo>
                <a:lnTo>
                  <a:pt x="121139" y="1716066"/>
                </a:lnTo>
                <a:lnTo>
                  <a:pt x="159881" y="1740132"/>
                </a:lnTo>
                <a:lnTo>
                  <a:pt x="202289" y="1758080"/>
                </a:lnTo>
                <a:lnTo>
                  <a:pt x="247752" y="1769298"/>
                </a:lnTo>
                <a:lnTo>
                  <a:pt x="295656" y="1773174"/>
                </a:lnTo>
                <a:lnTo>
                  <a:pt x="4006596" y="1773173"/>
                </a:lnTo>
                <a:lnTo>
                  <a:pt x="4054499" y="1769298"/>
                </a:lnTo>
                <a:lnTo>
                  <a:pt x="4099962" y="1758080"/>
                </a:lnTo>
                <a:lnTo>
                  <a:pt x="4142370" y="1740132"/>
                </a:lnTo>
                <a:lnTo>
                  <a:pt x="4181112" y="1716066"/>
                </a:lnTo>
                <a:lnTo>
                  <a:pt x="4215574" y="1686496"/>
                </a:lnTo>
                <a:lnTo>
                  <a:pt x="4245144" y="1652034"/>
                </a:lnTo>
                <a:lnTo>
                  <a:pt x="4269210" y="1613292"/>
                </a:lnTo>
                <a:lnTo>
                  <a:pt x="4287158" y="1570884"/>
                </a:lnTo>
                <a:lnTo>
                  <a:pt x="4298376" y="1525421"/>
                </a:lnTo>
                <a:lnTo>
                  <a:pt x="4302252" y="1477517"/>
                </a:lnTo>
                <a:close/>
              </a:path>
            </a:pathLst>
          </a:custGeom>
          <a:solidFill>
            <a:srgbClr val="B90000"/>
          </a:solidFill>
        </p:spPr>
        <p:txBody>
          <a:bodyPr wrap="square" lIns="0" tIns="0" rIns="0" bIns="0" rtlCol="0"/>
          <a:lstStyle/>
          <a:p>
            <a:endParaRPr/>
          </a:p>
        </p:txBody>
      </p:sp>
      <p:sp>
        <p:nvSpPr>
          <p:cNvPr id="8" name="object 8"/>
          <p:cNvSpPr/>
          <p:nvPr/>
        </p:nvSpPr>
        <p:spPr>
          <a:xfrm>
            <a:off x="3649865" y="3895344"/>
            <a:ext cx="4051935" cy="1587500"/>
          </a:xfrm>
          <a:custGeom>
            <a:avLst/>
            <a:gdLst/>
            <a:ahLst/>
            <a:cxnLst/>
            <a:rect l="l" t="t" r="r" b="b"/>
            <a:pathLst>
              <a:path w="4051934" h="1587500">
                <a:moveTo>
                  <a:pt x="4051554" y="1322831"/>
                </a:moveTo>
                <a:lnTo>
                  <a:pt x="4051554" y="264413"/>
                </a:lnTo>
                <a:lnTo>
                  <a:pt x="4050673" y="242794"/>
                </a:lnTo>
                <a:lnTo>
                  <a:pt x="4043838" y="201031"/>
                </a:lnTo>
                <a:lnTo>
                  <a:pt x="4030694" y="161698"/>
                </a:lnTo>
                <a:lnTo>
                  <a:pt x="4011789" y="125349"/>
                </a:lnTo>
                <a:lnTo>
                  <a:pt x="3987671" y="92536"/>
                </a:lnTo>
                <a:lnTo>
                  <a:pt x="3958890" y="63812"/>
                </a:lnTo>
                <a:lnTo>
                  <a:pt x="3925995" y="39732"/>
                </a:lnTo>
                <a:lnTo>
                  <a:pt x="3889533" y="20847"/>
                </a:lnTo>
                <a:lnTo>
                  <a:pt x="3850054" y="7712"/>
                </a:lnTo>
                <a:lnTo>
                  <a:pt x="3808106" y="880"/>
                </a:lnTo>
                <a:lnTo>
                  <a:pt x="3786378" y="0"/>
                </a:lnTo>
                <a:lnTo>
                  <a:pt x="264413" y="0"/>
                </a:lnTo>
                <a:lnTo>
                  <a:pt x="221458" y="3473"/>
                </a:lnTo>
                <a:lnTo>
                  <a:pt x="180734" y="13527"/>
                </a:lnTo>
                <a:lnTo>
                  <a:pt x="142780" y="29605"/>
                </a:lnTo>
                <a:lnTo>
                  <a:pt x="108136" y="51157"/>
                </a:lnTo>
                <a:lnTo>
                  <a:pt x="77342" y="77628"/>
                </a:lnTo>
                <a:lnTo>
                  <a:pt x="50938" y="108466"/>
                </a:lnTo>
                <a:lnTo>
                  <a:pt x="29461" y="143116"/>
                </a:lnTo>
                <a:lnTo>
                  <a:pt x="13453" y="181026"/>
                </a:lnTo>
                <a:lnTo>
                  <a:pt x="3453" y="221643"/>
                </a:lnTo>
                <a:lnTo>
                  <a:pt x="0" y="264414"/>
                </a:lnTo>
                <a:lnTo>
                  <a:pt x="0" y="1322832"/>
                </a:lnTo>
                <a:lnTo>
                  <a:pt x="3453" y="1365787"/>
                </a:lnTo>
                <a:lnTo>
                  <a:pt x="13453" y="1406511"/>
                </a:lnTo>
                <a:lnTo>
                  <a:pt x="29461" y="1444465"/>
                </a:lnTo>
                <a:lnTo>
                  <a:pt x="50938" y="1479109"/>
                </a:lnTo>
                <a:lnTo>
                  <a:pt x="77343" y="1509903"/>
                </a:lnTo>
                <a:lnTo>
                  <a:pt x="108136" y="1536307"/>
                </a:lnTo>
                <a:lnTo>
                  <a:pt x="142780" y="1557784"/>
                </a:lnTo>
                <a:lnTo>
                  <a:pt x="180734" y="1573792"/>
                </a:lnTo>
                <a:lnTo>
                  <a:pt x="221458" y="1583792"/>
                </a:lnTo>
                <a:lnTo>
                  <a:pt x="264414" y="1587246"/>
                </a:lnTo>
                <a:lnTo>
                  <a:pt x="3786378" y="1587245"/>
                </a:lnTo>
                <a:lnTo>
                  <a:pt x="3829354" y="1583792"/>
                </a:lnTo>
                <a:lnTo>
                  <a:pt x="3870137" y="1573792"/>
                </a:lnTo>
                <a:lnTo>
                  <a:pt x="3908176" y="1557784"/>
                </a:lnTo>
                <a:lnTo>
                  <a:pt x="3942923" y="1536307"/>
                </a:lnTo>
                <a:lnTo>
                  <a:pt x="3973829" y="1509902"/>
                </a:lnTo>
                <a:lnTo>
                  <a:pt x="4000347" y="1479109"/>
                </a:lnTo>
                <a:lnTo>
                  <a:pt x="4021927" y="1444465"/>
                </a:lnTo>
                <a:lnTo>
                  <a:pt x="4038020" y="1406511"/>
                </a:lnTo>
                <a:lnTo>
                  <a:pt x="4048079" y="1365787"/>
                </a:lnTo>
                <a:lnTo>
                  <a:pt x="4051554" y="1322831"/>
                </a:lnTo>
                <a:close/>
              </a:path>
            </a:pathLst>
          </a:custGeom>
          <a:solidFill>
            <a:srgbClr val="FFFF66"/>
          </a:solidFill>
        </p:spPr>
        <p:txBody>
          <a:bodyPr wrap="square" lIns="0" tIns="0" rIns="0" bIns="0" rtlCol="0"/>
          <a:lstStyle/>
          <a:p>
            <a:endParaRPr/>
          </a:p>
        </p:txBody>
      </p:sp>
      <p:sp>
        <p:nvSpPr>
          <p:cNvPr id="9" name="object 9"/>
          <p:cNvSpPr/>
          <p:nvPr/>
        </p:nvSpPr>
        <p:spPr>
          <a:xfrm>
            <a:off x="3649865" y="3895344"/>
            <a:ext cx="4051935" cy="1587500"/>
          </a:xfrm>
          <a:custGeom>
            <a:avLst/>
            <a:gdLst/>
            <a:ahLst/>
            <a:cxnLst/>
            <a:rect l="l" t="t" r="r" b="b"/>
            <a:pathLst>
              <a:path w="4051934" h="1587500">
                <a:moveTo>
                  <a:pt x="264413" y="0"/>
                </a:moveTo>
                <a:lnTo>
                  <a:pt x="221458" y="3473"/>
                </a:lnTo>
                <a:lnTo>
                  <a:pt x="180734" y="13527"/>
                </a:lnTo>
                <a:lnTo>
                  <a:pt x="142780" y="29605"/>
                </a:lnTo>
                <a:lnTo>
                  <a:pt x="108136" y="51157"/>
                </a:lnTo>
                <a:lnTo>
                  <a:pt x="77342" y="77628"/>
                </a:lnTo>
                <a:lnTo>
                  <a:pt x="50938" y="108466"/>
                </a:lnTo>
                <a:lnTo>
                  <a:pt x="29461" y="143116"/>
                </a:lnTo>
                <a:lnTo>
                  <a:pt x="13453" y="181026"/>
                </a:lnTo>
                <a:lnTo>
                  <a:pt x="3453" y="221643"/>
                </a:lnTo>
                <a:lnTo>
                  <a:pt x="0" y="264414"/>
                </a:lnTo>
                <a:lnTo>
                  <a:pt x="0" y="1322832"/>
                </a:lnTo>
                <a:lnTo>
                  <a:pt x="3453" y="1365787"/>
                </a:lnTo>
                <a:lnTo>
                  <a:pt x="13453" y="1406511"/>
                </a:lnTo>
                <a:lnTo>
                  <a:pt x="29461" y="1444465"/>
                </a:lnTo>
                <a:lnTo>
                  <a:pt x="50938" y="1479109"/>
                </a:lnTo>
                <a:lnTo>
                  <a:pt x="77343" y="1509903"/>
                </a:lnTo>
                <a:lnTo>
                  <a:pt x="108136" y="1536307"/>
                </a:lnTo>
                <a:lnTo>
                  <a:pt x="142780" y="1557784"/>
                </a:lnTo>
                <a:lnTo>
                  <a:pt x="180734" y="1573792"/>
                </a:lnTo>
                <a:lnTo>
                  <a:pt x="221458" y="1583792"/>
                </a:lnTo>
                <a:lnTo>
                  <a:pt x="264414" y="1587246"/>
                </a:lnTo>
                <a:lnTo>
                  <a:pt x="3786378" y="1587245"/>
                </a:lnTo>
                <a:lnTo>
                  <a:pt x="3829354" y="1583792"/>
                </a:lnTo>
                <a:lnTo>
                  <a:pt x="3870137" y="1573792"/>
                </a:lnTo>
                <a:lnTo>
                  <a:pt x="3908176" y="1557784"/>
                </a:lnTo>
                <a:lnTo>
                  <a:pt x="3942923" y="1536307"/>
                </a:lnTo>
                <a:lnTo>
                  <a:pt x="3973829" y="1509902"/>
                </a:lnTo>
                <a:lnTo>
                  <a:pt x="4000347" y="1479109"/>
                </a:lnTo>
                <a:lnTo>
                  <a:pt x="4021927" y="1444465"/>
                </a:lnTo>
                <a:lnTo>
                  <a:pt x="4038020" y="1406511"/>
                </a:lnTo>
                <a:lnTo>
                  <a:pt x="4048079" y="1365787"/>
                </a:lnTo>
                <a:lnTo>
                  <a:pt x="4051554" y="1322831"/>
                </a:lnTo>
                <a:lnTo>
                  <a:pt x="4051554" y="264413"/>
                </a:lnTo>
                <a:lnTo>
                  <a:pt x="4048079" y="221643"/>
                </a:lnTo>
                <a:lnTo>
                  <a:pt x="4038020" y="181026"/>
                </a:lnTo>
                <a:lnTo>
                  <a:pt x="4021927" y="143116"/>
                </a:lnTo>
                <a:lnTo>
                  <a:pt x="4000347" y="108466"/>
                </a:lnTo>
                <a:lnTo>
                  <a:pt x="3973829" y="77628"/>
                </a:lnTo>
                <a:lnTo>
                  <a:pt x="3942923" y="51157"/>
                </a:lnTo>
                <a:lnTo>
                  <a:pt x="3908176" y="29605"/>
                </a:lnTo>
                <a:lnTo>
                  <a:pt x="3870137" y="13527"/>
                </a:lnTo>
                <a:lnTo>
                  <a:pt x="3829354" y="3473"/>
                </a:lnTo>
                <a:lnTo>
                  <a:pt x="3786378" y="0"/>
                </a:lnTo>
                <a:lnTo>
                  <a:pt x="264413" y="0"/>
                </a:lnTo>
                <a:close/>
              </a:path>
            </a:pathLst>
          </a:custGeom>
          <a:ln w="28575">
            <a:solidFill>
              <a:srgbClr val="FFFFFF"/>
            </a:solidFill>
          </a:ln>
        </p:spPr>
        <p:txBody>
          <a:bodyPr wrap="square" lIns="0" tIns="0" rIns="0" bIns="0" rtlCol="0"/>
          <a:lstStyle/>
          <a:p>
            <a:endParaRPr/>
          </a:p>
        </p:txBody>
      </p:sp>
      <p:sp>
        <p:nvSpPr>
          <p:cNvPr id="10" name="object 10"/>
          <p:cNvSpPr txBox="1"/>
          <p:nvPr/>
        </p:nvSpPr>
        <p:spPr>
          <a:xfrm>
            <a:off x="3978535" y="3981434"/>
            <a:ext cx="3480435" cy="1452880"/>
          </a:xfrm>
          <a:prstGeom prst="rect">
            <a:avLst/>
          </a:prstGeom>
        </p:spPr>
        <p:txBody>
          <a:bodyPr vert="horz" wrap="square" lIns="0" tIns="0" rIns="0" bIns="0" rtlCol="0">
            <a:spAutoFit/>
          </a:bodyPr>
          <a:lstStyle/>
          <a:p>
            <a:pPr marL="12700" marR="648335">
              <a:lnSpc>
                <a:spcPct val="100000"/>
              </a:lnSpc>
            </a:pPr>
            <a:r>
              <a:rPr sz="1600" b="1" spc="-5" dirty="0">
                <a:solidFill>
                  <a:srgbClr val="3333CC"/>
                </a:solidFill>
                <a:latin typeface="微软雅黑"/>
                <a:cs typeface="微软雅黑"/>
              </a:rPr>
              <a:t>注意命名</a:t>
            </a:r>
            <a:r>
              <a:rPr sz="1600" b="1" dirty="0">
                <a:solidFill>
                  <a:srgbClr val="3333CC"/>
                </a:solidFill>
                <a:latin typeface="Arial"/>
                <a:cs typeface="Arial"/>
              </a:rPr>
              <a:t>: </a:t>
            </a:r>
            <a:r>
              <a:rPr sz="1600" b="1" spc="-5" dirty="0">
                <a:solidFill>
                  <a:srgbClr val="3333CC"/>
                </a:solidFill>
                <a:latin typeface="Arial"/>
                <a:cs typeface="Arial"/>
              </a:rPr>
              <a:t>1.</a:t>
            </a:r>
            <a:r>
              <a:rPr sz="1600" b="1" spc="-5" dirty="0">
                <a:solidFill>
                  <a:srgbClr val="3333CC"/>
                </a:solidFill>
                <a:latin typeface="微软雅黑"/>
                <a:cs typeface="微软雅黑"/>
              </a:rPr>
              <a:t>命名要规范，并且要含义明确</a:t>
            </a:r>
            <a:endParaRPr sz="1600">
              <a:latin typeface="微软雅黑"/>
              <a:cs typeface="微软雅黑"/>
            </a:endParaRPr>
          </a:p>
          <a:p>
            <a:pPr marL="12700" marR="5080" algn="just">
              <a:lnSpc>
                <a:spcPct val="100000"/>
              </a:lnSpc>
              <a:spcBef>
                <a:spcPts val="5"/>
              </a:spcBef>
            </a:pPr>
            <a:r>
              <a:rPr sz="1600" b="1" spc="-5" dirty="0">
                <a:solidFill>
                  <a:srgbClr val="3333CC"/>
                </a:solidFill>
                <a:latin typeface="Arial"/>
                <a:cs typeface="Arial"/>
              </a:rPr>
              <a:t>2.</a:t>
            </a:r>
            <a:r>
              <a:rPr sz="1600" b="1" spc="-5" dirty="0">
                <a:solidFill>
                  <a:srgbClr val="3333CC"/>
                </a:solidFill>
                <a:latin typeface="微软雅黑"/>
                <a:cs typeface="微软雅黑"/>
              </a:rPr>
              <a:t>尤其要注意类似于“数量”这样的多 含义属性，</a:t>
            </a:r>
            <a:r>
              <a:rPr sz="1600" b="1" spc="-5" dirty="0">
                <a:solidFill>
                  <a:srgbClr val="CC0000"/>
                </a:solidFill>
                <a:latin typeface="微软雅黑"/>
                <a:cs typeface="微软雅黑"/>
              </a:rPr>
              <a:t>比如“计划数量”“采购数 量”“到货数量”“装配数量”“完工</a:t>
            </a:r>
            <a:endParaRPr sz="1600">
              <a:latin typeface="微软雅黑"/>
              <a:cs typeface="微软雅黑"/>
            </a:endParaRPr>
          </a:p>
          <a:p>
            <a:pPr marL="12700" algn="just">
              <a:lnSpc>
                <a:spcPct val="100000"/>
              </a:lnSpc>
              <a:spcBef>
                <a:spcPts val="5"/>
              </a:spcBef>
            </a:pPr>
            <a:r>
              <a:rPr sz="1600" b="1" spc="-5" dirty="0">
                <a:solidFill>
                  <a:srgbClr val="CC0000"/>
                </a:solidFill>
                <a:latin typeface="微软雅黑"/>
                <a:cs typeface="微软雅黑"/>
              </a:rPr>
              <a:t>数量”“销售数量”“发货数量”</a:t>
            </a:r>
            <a:endParaRPr sz="1600">
              <a:latin typeface="微软雅黑"/>
              <a:cs typeface="微软雅黑"/>
            </a:endParaRPr>
          </a:p>
        </p:txBody>
      </p:sp>
      <p:sp>
        <p:nvSpPr>
          <p:cNvPr id="11" name="object 11"/>
          <p:cNvSpPr txBox="1">
            <a:spLocks noGrp="1"/>
          </p:cNvSpPr>
          <p:nvPr>
            <p:ph type="title"/>
          </p:nvPr>
        </p:nvSpPr>
        <p:spPr>
          <a:xfrm>
            <a:off x="1017911" y="335219"/>
            <a:ext cx="8657577" cy="1095172"/>
          </a:xfrm>
          <a:prstGeom prst="rect">
            <a:avLst/>
          </a:prstGeom>
        </p:spPr>
        <p:txBody>
          <a:bodyPr vert="horz" wrap="square" lIns="0" tIns="0" rIns="0" bIns="0" rtlCol="0">
            <a:spAutoFit/>
          </a:bodyPr>
          <a:lstStyle/>
          <a:p>
            <a:pPr marL="12065">
              <a:lnSpc>
                <a:spcPct val="100000"/>
              </a:lnSpc>
            </a:pPr>
            <a:r>
              <a:rPr lang="en-US" altLang="zh-CN" sz="2800" b="0" spc="-5">
                <a:solidFill>
                  <a:srgbClr val="000000"/>
                </a:solidFill>
                <a:latin typeface="Microsoft JhengHei" panose="020B0604030504040204" pitchFamily="34" charset="-120"/>
                <a:ea typeface="Microsoft JhengHei" panose="020B0604030504040204" pitchFamily="34" charset="-120"/>
                <a:cs typeface="华文中宋"/>
              </a:rPr>
              <a:t>13.2 </a:t>
            </a:r>
            <a:r>
              <a:rPr sz="2800" b="0" spc="-5">
                <a:solidFill>
                  <a:srgbClr val="000000"/>
                </a:solidFill>
                <a:latin typeface="Microsoft JhengHei" panose="020B0604030504040204" pitchFamily="34" charset="-120"/>
                <a:ea typeface="Microsoft JhengHei" panose="020B0604030504040204" pitchFamily="34" charset="-120"/>
                <a:cs typeface="华文中宋"/>
              </a:rPr>
              <a:t>数据库设计过程之需求分析</a:t>
            </a:r>
            <a:endParaRPr sz="2800" b="0" dirty="0">
              <a:solidFill>
                <a:srgbClr val="000000"/>
              </a:solidFill>
              <a:latin typeface="Microsoft JhengHei" panose="020B0604030504040204" pitchFamily="34" charset="-120"/>
              <a:ea typeface="Microsoft JhengHei" panose="020B0604030504040204" pitchFamily="34" charset="-120"/>
              <a:cs typeface="华文中宋"/>
            </a:endParaRPr>
          </a:p>
          <a:p>
            <a:pPr marL="12065">
              <a:lnSpc>
                <a:spcPct val="100000"/>
              </a:lnSpc>
              <a:spcBef>
                <a:spcPts val="2300"/>
              </a:spcBef>
            </a:pPr>
            <a:r>
              <a:rPr sz="2400" spc="-10" dirty="0">
                <a:solidFill>
                  <a:srgbClr val="FF0000"/>
                </a:solidFill>
                <a:latin typeface="Microsoft JhengHei" panose="020B0604030504040204" pitchFamily="34" charset="-120"/>
                <a:ea typeface="Microsoft JhengHei" panose="020B0604030504040204" pitchFamily="34" charset="-120"/>
                <a:cs typeface="Arial"/>
              </a:rPr>
              <a:t>(2</a:t>
            </a:r>
            <a:r>
              <a:rPr sz="2400" spc="-5" dirty="0">
                <a:solidFill>
                  <a:srgbClr val="FF0000"/>
                </a:solidFill>
                <a:latin typeface="Microsoft JhengHei" panose="020B0604030504040204" pitchFamily="34" charset="-120"/>
                <a:ea typeface="Microsoft JhengHei" panose="020B0604030504040204" pitchFamily="34" charset="-120"/>
                <a:cs typeface="Arial"/>
              </a:rPr>
              <a:t>)</a:t>
            </a:r>
            <a:r>
              <a:rPr sz="2400" spc="-5" dirty="0">
                <a:solidFill>
                  <a:srgbClr val="FF0000"/>
                </a:solidFill>
                <a:latin typeface="Microsoft JhengHei" panose="020B0604030504040204" pitchFamily="34" charset="-120"/>
                <a:ea typeface="Microsoft JhengHei" panose="020B0604030504040204" pitchFamily="34" charset="-120"/>
                <a:cs typeface="华文中宋"/>
              </a:rPr>
              <a:t>相关结果性内容示意</a:t>
            </a:r>
            <a:endParaRPr sz="2400" dirty="0">
              <a:solidFill>
                <a:srgbClr val="FF0000"/>
              </a:solidFill>
              <a:latin typeface="Microsoft JhengHei" panose="020B0604030504040204" pitchFamily="34" charset="-120"/>
              <a:ea typeface="Microsoft JhengHei" panose="020B0604030504040204" pitchFamily="34" charset="-120"/>
              <a:cs typeface="华文中宋"/>
            </a:endParaRPr>
          </a:p>
        </p:txBody>
      </p:sp>
      <p:sp>
        <p:nvSpPr>
          <p:cNvPr id="12" name="object 2">
            <a:extLst>
              <a:ext uri="{FF2B5EF4-FFF2-40B4-BE49-F238E27FC236}">
                <a16:creationId xmlns:a16="http://schemas.microsoft.com/office/drawing/2014/main" id="{73FF7CAE-4F58-48ED-A0EE-9389E39C9F46}"/>
              </a:ext>
            </a:extLst>
          </p:cNvPr>
          <p:cNvSpPr/>
          <p:nvPr/>
        </p:nvSpPr>
        <p:spPr>
          <a:xfrm>
            <a:off x="927100" y="885825"/>
            <a:ext cx="5181600" cy="0"/>
          </a:xfrm>
          <a:custGeom>
            <a:avLst/>
            <a:gdLst/>
            <a:ahLst/>
            <a:cxnLst/>
            <a:rect l="l" t="t" r="r" b="b"/>
            <a:pathLst>
              <a:path w="5181600">
                <a:moveTo>
                  <a:pt x="0" y="0"/>
                </a:moveTo>
                <a:lnTo>
                  <a:pt x="5181600" y="0"/>
                </a:lnTo>
              </a:path>
            </a:pathLst>
          </a:custGeom>
          <a:ln w="12954">
            <a:solidFill>
              <a:srgbClr val="000000"/>
            </a:solidFill>
          </a:ln>
        </p:spPr>
        <p:txBody>
          <a:bodyPr wrap="square" lIns="0" tIns="0" rIns="0" bIns="0" rtlCol="0"/>
          <a:lstStyle/>
          <a:p>
            <a:endParaRPr/>
          </a:p>
        </p:txBody>
      </p:sp>
      <p:sp>
        <p:nvSpPr>
          <p:cNvPr id="13" name="object 3">
            <a:extLst>
              <a:ext uri="{FF2B5EF4-FFF2-40B4-BE49-F238E27FC236}">
                <a16:creationId xmlns:a16="http://schemas.microsoft.com/office/drawing/2014/main" id="{8EBBB4BA-7FB7-4370-8FCE-987566F57C6F}"/>
              </a:ext>
            </a:extLst>
          </p:cNvPr>
          <p:cNvSpPr/>
          <p:nvPr/>
        </p:nvSpPr>
        <p:spPr>
          <a:xfrm>
            <a:off x="927100" y="911353"/>
            <a:ext cx="5181600" cy="0"/>
          </a:xfrm>
          <a:custGeom>
            <a:avLst/>
            <a:gdLst/>
            <a:ahLst/>
            <a:cxnLst/>
            <a:rect l="l" t="t" r="r" b="b"/>
            <a:pathLst>
              <a:path w="5181600">
                <a:moveTo>
                  <a:pt x="0" y="0"/>
                </a:moveTo>
                <a:lnTo>
                  <a:pt x="5181600" y="0"/>
                </a:lnTo>
              </a:path>
            </a:pathLst>
          </a:custGeom>
          <a:ln w="12191">
            <a:solidFill>
              <a:srgbClr val="000000"/>
            </a:solidFill>
          </a:ln>
        </p:spPr>
        <p:txBody>
          <a:bodyPr wrap="square" lIns="0" tIns="0" rIns="0" bIns="0" rtlCol="0"/>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1179709" y="1664705"/>
            <a:ext cx="2159000" cy="330200"/>
          </a:xfrm>
          <a:prstGeom prst="rect">
            <a:avLst/>
          </a:prstGeom>
        </p:spPr>
        <p:txBody>
          <a:bodyPr vert="horz" wrap="square" lIns="0" tIns="0" rIns="0" bIns="0" rtlCol="0">
            <a:spAutoFit/>
          </a:bodyPr>
          <a:lstStyle/>
          <a:p>
            <a:pPr marL="12700">
              <a:lnSpc>
                <a:spcPct val="100000"/>
              </a:lnSpc>
            </a:pPr>
            <a:r>
              <a:rPr sz="2400" b="1" dirty="0">
                <a:latin typeface="微软雅黑"/>
                <a:cs typeface="微软雅黑"/>
              </a:rPr>
              <a:t>“属性”定义表</a:t>
            </a:r>
            <a:endParaRPr sz="2400">
              <a:latin typeface="微软雅黑"/>
              <a:cs typeface="微软雅黑"/>
            </a:endParaRPr>
          </a:p>
        </p:txBody>
      </p:sp>
      <p:sp>
        <p:nvSpPr>
          <p:cNvPr id="6" name="object 6"/>
          <p:cNvSpPr/>
          <p:nvPr/>
        </p:nvSpPr>
        <p:spPr>
          <a:xfrm>
            <a:off x="1265567" y="2230373"/>
            <a:ext cx="8096250" cy="3165348"/>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3053219" y="3509771"/>
            <a:ext cx="5573395" cy="2119630"/>
          </a:xfrm>
          <a:custGeom>
            <a:avLst/>
            <a:gdLst/>
            <a:ahLst/>
            <a:cxnLst/>
            <a:rect l="l" t="t" r="r" b="b"/>
            <a:pathLst>
              <a:path w="5573395" h="2119629">
                <a:moveTo>
                  <a:pt x="5573268" y="1766315"/>
                </a:moveTo>
                <a:lnTo>
                  <a:pt x="5573268" y="352805"/>
                </a:lnTo>
                <a:lnTo>
                  <a:pt x="5572100" y="323840"/>
                </a:lnTo>
                <a:lnTo>
                  <a:pt x="5563027" y="267950"/>
                </a:lnTo>
                <a:lnTo>
                  <a:pt x="5545574" y="215384"/>
                </a:lnTo>
                <a:lnTo>
                  <a:pt x="5520462" y="166864"/>
                </a:lnTo>
                <a:lnTo>
                  <a:pt x="5488415" y="123112"/>
                </a:lnTo>
                <a:lnTo>
                  <a:pt x="5450155" y="84852"/>
                </a:lnTo>
                <a:lnTo>
                  <a:pt x="5406403" y="52805"/>
                </a:lnTo>
                <a:lnTo>
                  <a:pt x="5357883" y="27693"/>
                </a:lnTo>
                <a:lnTo>
                  <a:pt x="5305317" y="10240"/>
                </a:lnTo>
                <a:lnTo>
                  <a:pt x="5249427" y="1167"/>
                </a:lnTo>
                <a:lnTo>
                  <a:pt x="5220461" y="0"/>
                </a:lnTo>
                <a:lnTo>
                  <a:pt x="352806" y="0"/>
                </a:lnTo>
                <a:lnTo>
                  <a:pt x="295524" y="4611"/>
                </a:lnTo>
                <a:lnTo>
                  <a:pt x="241206" y="17964"/>
                </a:lnTo>
                <a:lnTo>
                  <a:pt x="190573" y="39337"/>
                </a:lnTo>
                <a:lnTo>
                  <a:pt x="144347" y="68006"/>
                </a:lnTo>
                <a:lnTo>
                  <a:pt x="103250" y="103251"/>
                </a:lnTo>
                <a:lnTo>
                  <a:pt x="68006" y="144347"/>
                </a:lnTo>
                <a:lnTo>
                  <a:pt x="39337" y="190573"/>
                </a:lnTo>
                <a:lnTo>
                  <a:pt x="17964" y="241206"/>
                </a:lnTo>
                <a:lnTo>
                  <a:pt x="4611" y="295524"/>
                </a:lnTo>
                <a:lnTo>
                  <a:pt x="0" y="352806"/>
                </a:lnTo>
                <a:lnTo>
                  <a:pt x="0" y="1766316"/>
                </a:lnTo>
                <a:lnTo>
                  <a:pt x="4611" y="1823597"/>
                </a:lnTo>
                <a:lnTo>
                  <a:pt x="17964" y="1877915"/>
                </a:lnTo>
                <a:lnTo>
                  <a:pt x="39337" y="1928548"/>
                </a:lnTo>
                <a:lnTo>
                  <a:pt x="68006" y="1974774"/>
                </a:lnTo>
                <a:lnTo>
                  <a:pt x="103251" y="2015871"/>
                </a:lnTo>
                <a:lnTo>
                  <a:pt x="144347" y="2051115"/>
                </a:lnTo>
                <a:lnTo>
                  <a:pt x="190573" y="2079784"/>
                </a:lnTo>
                <a:lnTo>
                  <a:pt x="241206" y="2101157"/>
                </a:lnTo>
                <a:lnTo>
                  <a:pt x="295524" y="2114510"/>
                </a:lnTo>
                <a:lnTo>
                  <a:pt x="352806" y="2119122"/>
                </a:lnTo>
                <a:lnTo>
                  <a:pt x="5220461" y="2119122"/>
                </a:lnTo>
                <a:lnTo>
                  <a:pt x="5277743" y="2114510"/>
                </a:lnTo>
                <a:lnTo>
                  <a:pt x="5332061" y="2101157"/>
                </a:lnTo>
                <a:lnTo>
                  <a:pt x="5382694" y="2079784"/>
                </a:lnTo>
                <a:lnTo>
                  <a:pt x="5428920" y="2051115"/>
                </a:lnTo>
                <a:lnTo>
                  <a:pt x="5470017" y="2015870"/>
                </a:lnTo>
                <a:lnTo>
                  <a:pt x="5505261" y="1974774"/>
                </a:lnTo>
                <a:lnTo>
                  <a:pt x="5533930" y="1928548"/>
                </a:lnTo>
                <a:lnTo>
                  <a:pt x="5555303" y="1877915"/>
                </a:lnTo>
                <a:lnTo>
                  <a:pt x="5568656" y="1823597"/>
                </a:lnTo>
                <a:lnTo>
                  <a:pt x="5573268" y="1766315"/>
                </a:lnTo>
                <a:close/>
              </a:path>
            </a:pathLst>
          </a:custGeom>
          <a:solidFill>
            <a:srgbClr val="B90000"/>
          </a:solidFill>
        </p:spPr>
        <p:txBody>
          <a:bodyPr wrap="square" lIns="0" tIns="0" rIns="0" bIns="0" rtlCol="0"/>
          <a:lstStyle/>
          <a:p>
            <a:endParaRPr/>
          </a:p>
        </p:txBody>
      </p:sp>
      <p:sp>
        <p:nvSpPr>
          <p:cNvPr id="8" name="object 8"/>
          <p:cNvSpPr/>
          <p:nvPr/>
        </p:nvSpPr>
        <p:spPr>
          <a:xfrm>
            <a:off x="3214763" y="3611117"/>
            <a:ext cx="5250180" cy="1897380"/>
          </a:xfrm>
          <a:custGeom>
            <a:avLst/>
            <a:gdLst/>
            <a:ahLst/>
            <a:cxnLst/>
            <a:rect l="l" t="t" r="r" b="b"/>
            <a:pathLst>
              <a:path w="5250180" h="1897379">
                <a:moveTo>
                  <a:pt x="5250180" y="1581149"/>
                </a:moveTo>
                <a:lnTo>
                  <a:pt x="5250180" y="316229"/>
                </a:lnTo>
                <a:lnTo>
                  <a:pt x="5249130" y="290314"/>
                </a:lnTo>
                <a:lnTo>
                  <a:pt x="5240980" y="240285"/>
                </a:lnTo>
                <a:lnTo>
                  <a:pt x="5225307" y="193202"/>
                </a:lnTo>
                <a:lnTo>
                  <a:pt x="5202765" y="149720"/>
                </a:lnTo>
                <a:lnTo>
                  <a:pt x="5174007" y="110492"/>
                </a:lnTo>
                <a:lnTo>
                  <a:pt x="5139687" y="76172"/>
                </a:lnTo>
                <a:lnTo>
                  <a:pt x="5100459" y="47414"/>
                </a:lnTo>
                <a:lnTo>
                  <a:pt x="5056977" y="24872"/>
                </a:lnTo>
                <a:lnTo>
                  <a:pt x="5009894" y="9199"/>
                </a:lnTo>
                <a:lnTo>
                  <a:pt x="4959865" y="1049"/>
                </a:lnTo>
                <a:lnTo>
                  <a:pt x="4933950" y="0"/>
                </a:lnTo>
                <a:lnTo>
                  <a:pt x="316230" y="0"/>
                </a:lnTo>
                <a:lnTo>
                  <a:pt x="264972" y="4142"/>
                </a:lnTo>
                <a:lnTo>
                  <a:pt x="216334" y="16136"/>
                </a:lnTo>
                <a:lnTo>
                  <a:pt x="170970" y="35325"/>
                </a:lnTo>
                <a:lnTo>
                  <a:pt x="129533" y="61057"/>
                </a:lnTo>
                <a:lnTo>
                  <a:pt x="92678" y="92678"/>
                </a:lnTo>
                <a:lnTo>
                  <a:pt x="61057" y="129533"/>
                </a:lnTo>
                <a:lnTo>
                  <a:pt x="35325" y="170970"/>
                </a:lnTo>
                <a:lnTo>
                  <a:pt x="16136" y="216334"/>
                </a:lnTo>
                <a:lnTo>
                  <a:pt x="4142" y="264972"/>
                </a:lnTo>
                <a:lnTo>
                  <a:pt x="0" y="316230"/>
                </a:lnTo>
                <a:lnTo>
                  <a:pt x="0" y="1581150"/>
                </a:lnTo>
                <a:lnTo>
                  <a:pt x="4142" y="1632407"/>
                </a:lnTo>
                <a:lnTo>
                  <a:pt x="16136" y="1681045"/>
                </a:lnTo>
                <a:lnTo>
                  <a:pt x="35325" y="1726409"/>
                </a:lnTo>
                <a:lnTo>
                  <a:pt x="61057" y="1767846"/>
                </a:lnTo>
                <a:lnTo>
                  <a:pt x="92678" y="1804701"/>
                </a:lnTo>
                <a:lnTo>
                  <a:pt x="129533" y="1836322"/>
                </a:lnTo>
                <a:lnTo>
                  <a:pt x="170970" y="1862054"/>
                </a:lnTo>
                <a:lnTo>
                  <a:pt x="216334" y="1881243"/>
                </a:lnTo>
                <a:lnTo>
                  <a:pt x="264972" y="1893237"/>
                </a:lnTo>
                <a:lnTo>
                  <a:pt x="316230" y="1897380"/>
                </a:lnTo>
                <a:lnTo>
                  <a:pt x="4933950" y="1897379"/>
                </a:lnTo>
                <a:lnTo>
                  <a:pt x="4985207" y="1893237"/>
                </a:lnTo>
                <a:lnTo>
                  <a:pt x="5033845" y="1881243"/>
                </a:lnTo>
                <a:lnTo>
                  <a:pt x="5079209" y="1862054"/>
                </a:lnTo>
                <a:lnTo>
                  <a:pt x="5120646" y="1836322"/>
                </a:lnTo>
                <a:lnTo>
                  <a:pt x="5157501" y="1804701"/>
                </a:lnTo>
                <a:lnTo>
                  <a:pt x="5189122" y="1767846"/>
                </a:lnTo>
                <a:lnTo>
                  <a:pt x="5214854" y="1726409"/>
                </a:lnTo>
                <a:lnTo>
                  <a:pt x="5234043" y="1681045"/>
                </a:lnTo>
                <a:lnTo>
                  <a:pt x="5246037" y="1632407"/>
                </a:lnTo>
                <a:lnTo>
                  <a:pt x="5250180" y="1581149"/>
                </a:lnTo>
                <a:close/>
              </a:path>
            </a:pathLst>
          </a:custGeom>
          <a:solidFill>
            <a:srgbClr val="FFFF66"/>
          </a:solidFill>
        </p:spPr>
        <p:txBody>
          <a:bodyPr wrap="square" lIns="0" tIns="0" rIns="0" bIns="0" rtlCol="0"/>
          <a:lstStyle/>
          <a:p>
            <a:endParaRPr/>
          </a:p>
        </p:txBody>
      </p:sp>
      <p:sp>
        <p:nvSpPr>
          <p:cNvPr id="9" name="object 9"/>
          <p:cNvSpPr/>
          <p:nvPr/>
        </p:nvSpPr>
        <p:spPr>
          <a:xfrm>
            <a:off x="3214763" y="3611117"/>
            <a:ext cx="5250180" cy="1897380"/>
          </a:xfrm>
          <a:custGeom>
            <a:avLst/>
            <a:gdLst/>
            <a:ahLst/>
            <a:cxnLst/>
            <a:rect l="l" t="t" r="r" b="b"/>
            <a:pathLst>
              <a:path w="5250180" h="1897379">
                <a:moveTo>
                  <a:pt x="316230" y="0"/>
                </a:moveTo>
                <a:lnTo>
                  <a:pt x="264972" y="4142"/>
                </a:lnTo>
                <a:lnTo>
                  <a:pt x="216334" y="16136"/>
                </a:lnTo>
                <a:lnTo>
                  <a:pt x="170970" y="35325"/>
                </a:lnTo>
                <a:lnTo>
                  <a:pt x="129533" y="61057"/>
                </a:lnTo>
                <a:lnTo>
                  <a:pt x="92678" y="92678"/>
                </a:lnTo>
                <a:lnTo>
                  <a:pt x="61057" y="129533"/>
                </a:lnTo>
                <a:lnTo>
                  <a:pt x="35325" y="170970"/>
                </a:lnTo>
                <a:lnTo>
                  <a:pt x="16136" y="216334"/>
                </a:lnTo>
                <a:lnTo>
                  <a:pt x="4142" y="264972"/>
                </a:lnTo>
                <a:lnTo>
                  <a:pt x="0" y="316230"/>
                </a:lnTo>
                <a:lnTo>
                  <a:pt x="0" y="1581150"/>
                </a:lnTo>
                <a:lnTo>
                  <a:pt x="4142" y="1632407"/>
                </a:lnTo>
                <a:lnTo>
                  <a:pt x="16136" y="1681045"/>
                </a:lnTo>
                <a:lnTo>
                  <a:pt x="35325" y="1726409"/>
                </a:lnTo>
                <a:lnTo>
                  <a:pt x="61057" y="1767846"/>
                </a:lnTo>
                <a:lnTo>
                  <a:pt x="92678" y="1804701"/>
                </a:lnTo>
                <a:lnTo>
                  <a:pt x="129533" y="1836322"/>
                </a:lnTo>
                <a:lnTo>
                  <a:pt x="170970" y="1862054"/>
                </a:lnTo>
                <a:lnTo>
                  <a:pt x="216334" y="1881243"/>
                </a:lnTo>
                <a:lnTo>
                  <a:pt x="264972" y="1893237"/>
                </a:lnTo>
                <a:lnTo>
                  <a:pt x="316230" y="1897380"/>
                </a:lnTo>
                <a:lnTo>
                  <a:pt x="4933950" y="1897379"/>
                </a:lnTo>
                <a:lnTo>
                  <a:pt x="4985207" y="1893237"/>
                </a:lnTo>
                <a:lnTo>
                  <a:pt x="5033845" y="1881243"/>
                </a:lnTo>
                <a:lnTo>
                  <a:pt x="5079209" y="1862054"/>
                </a:lnTo>
                <a:lnTo>
                  <a:pt x="5120646" y="1836322"/>
                </a:lnTo>
                <a:lnTo>
                  <a:pt x="5157501" y="1804701"/>
                </a:lnTo>
                <a:lnTo>
                  <a:pt x="5189122" y="1767846"/>
                </a:lnTo>
                <a:lnTo>
                  <a:pt x="5214854" y="1726409"/>
                </a:lnTo>
                <a:lnTo>
                  <a:pt x="5234043" y="1681045"/>
                </a:lnTo>
                <a:lnTo>
                  <a:pt x="5246037" y="1632407"/>
                </a:lnTo>
                <a:lnTo>
                  <a:pt x="5250180" y="1581149"/>
                </a:lnTo>
                <a:lnTo>
                  <a:pt x="5250180" y="316229"/>
                </a:lnTo>
                <a:lnTo>
                  <a:pt x="5246037" y="264972"/>
                </a:lnTo>
                <a:lnTo>
                  <a:pt x="5234043" y="216334"/>
                </a:lnTo>
                <a:lnTo>
                  <a:pt x="5214854" y="170970"/>
                </a:lnTo>
                <a:lnTo>
                  <a:pt x="5189122" y="129533"/>
                </a:lnTo>
                <a:lnTo>
                  <a:pt x="5157501" y="92678"/>
                </a:lnTo>
                <a:lnTo>
                  <a:pt x="5120646" y="61057"/>
                </a:lnTo>
                <a:lnTo>
                  <a:pt x="5079209" y="35325"/>
                </a:lnTo>
                <a:lnTo>
                  <a:pt x="5033845" y="16136"/>
                </a:lnTo>
                <a:lnTo>
                  <a:pt x="4985207" y="4142"/>
                </a:lnTo>
                <a:lnTo>
                  <a:pt x="4933950" y="0"/>
                </a:lnTo>
                <a:lnTo>
                  <a:pt x="316230" y="0"/>
                </a:lnTo>
                <a:close/>
              </a:path>
            </a:pathLst>
          </a:custGeom>
          <a:ln w="28575">
            <a:solidFill>
              <a:srgbClr val="FFFFFF"/>
            </a:solidFill>
          </a:ln>
        </p:spPr>
        <p:txBody>
          <a:bodyPr wrap="square" lIns="0" tIns="0" rIns="0" bIns="0" rtlCol="0"/>
          <a:lstStyle/>
          <a:p>
            <a:endParaRPr/>
          </a:p>
        </p:txBody>
      </p:sp>
      <p:sp>
        <p:nvSpPr>
          <p:cNvPr id="10" name="object 10"/>
          <p:cNvSpPr txBox="1"/>
          <p:nvPr/>
        </p:nvSpPr>
        <p:spPr>
          <a:xfrm>
            <a:off x="3606679" y="3700484"/>
            <a:ext cx="4700270" cy="1696085"/>
          </a:xfrm>
          <a:prstGeom prst="rect">
            <a:avLst/>
          </a:prstGeom>
        </p:spPr>
        <p:txBody>
          <a:bodyPr vert="horz" wrap="square" lIns="0" tIns="0" rIns="0" bIns="0" rtlCol="0">
            <a:spAutoFit/>
          </a:bodyPr>
          <a:lstStyle/>
          <a:p>
            <a:pPr marL="12700" marR="5080">
              <a:lnSpc>
                <a:spcPct val="100000"/>
              </a:lnSpc>
            </a:pPr>
            <a:r>
              <a:rPr sz="1600" b="1" dirty="0">
                <a:solidFill>
                  <a:srgbClr val="CC0000"/>
                </a:solidFill>
                <a:latin typeface="微软雅黑"/>
                <a:cs typeface="微软雅黑"/>
              </a:rPr>
              <a:t>注意</a:t>
            </a:r>
            <a:r>
              <a:rPr sz="1600" b="1" spc="-5" dirty="0">
                <a:solidFill>
                  <a:srgbClr val="3333CC"/>
                </a:solidFill>
                <a:latin typeface="微软雅黑"/>
                <a:cs typeface="微软雅黑"/>
              </a:rPr>
              <a:t>：准确理解对属性的业务规则，尤其是约束规则 </a:t>
            </a:r>
            <a:r>
              <a:rPr sz="1600" b="1" dirty="0">
                <a:solidFill>
                  <a:srgbClr val="CC0000"/>
                </a:solidFill>
                <a:latin typeface="微软雅黑"/>
                <a:cs typeface="微软雅黑"/>
              </a:rPr>
              <a:t>例如</a:t>
            </a:r>
            <a:r>
              <a:rPr sz="1600" b="1" dirty="0">
                <a:solidFill>
                  <a:srgbClr val="3333CC"/>
                </a:solidFill>
                <a:latin typeface="Arial"/>
                <a:cs typeface="Arial"/>
              </a:rPr>
              <a:t>:</a:t>
            </a:r>
            <a:r>
              <a:rPr sz="1600" b="1" spc="-5" dirty="0">
                <a:solidFill>
                  <a:srgbClr val="3333CC"/>
                </a:solidFill>
                <a:latin typeface="Arial"/>
                <a:cs typeface="Arial"/>
              </a:rPr>
              <a:t> </a:t>
            </a:r>
            <a:r>
              <a:rPr sz="1600" b="1" spc="-5" dirty="0">
                <a:solidFill>
                  <a:srgbClr val="3333CC"/>
                </a:solidFill>
                <a:latin typeface="微软雅黑"/>
                <a:cs typeface="微软雅黑"/>
              </a:rPr>
              <a:t>成绩只能取“优秀”“良好”“中等”“及 格”“不及格”这五个值</a:t>
            </a:r>
            <a:r>
              <a:rPr sz="1600" b="1" dirty="0">
                <a:solidFill>
                  <a:srgbClr val="3333CC"/>
                </a:solidFill>
                <a:latin typeface="Arial"/>
                <a:cs typeface="Arial"/>
              </a:rPr>
              <a:t>;</a:t>
            </a:r>
            <a:endParaRPr sz="1600">
              <a:latin typeface="Arial"/>
              <a:cs typeface="Arial"/>
            </a:endParaRPr>
          </a:p>
          <a:p>
            <a:pPr marL="12700" marR="59055" indent="-635">
              <a:lnSpc>
                <a:spcPct val="100000"/>
              </a:lnSpc>
              <a:spcBef>
                <a:spcPts val="5"/>
              </a:spcBef>
            </a:pPr>
            <a:r>
              <a:rPr sz="1600" b="1" dirty="0">
                <a:solidFill>
                  <a:srgbClr val="CC0000"/>
                </a:solidFill>
                <a:latin typeface="微软雅黑"/>
                <a:cs typeface="微软雅黑"/>
              </a:rPr>
              <a:t>例如</a:t>
            </a:r>
            <a:r>
              <a:rPr sz="1600" b="1" dirty="0">
                <a:solidFill>
                  <a:srgbClr val="3333CC"/>
                </a:solidFill>
                <a:latin typeface="Arial"/>
                <a:cs typeface="Arial"/>
              </a:rPr>
              <a:t>:</a:t>
            </a:r>
            <a:r>
              <a:rPr sz="1600" b="1" spc="-5" dirty="0">
                <a:solidFill>
                  <a:srgbClr val="3333CC"/>
                </a:solidFill>
                <a:latin typeface="Arial"/>
                <a:cs typeface="Arial"/>
              </a:rPr>
              <a:t> </a:t>
            </a:r>
            <a:r>
              <a:rPr sz="1600" b="1" spc="-5" dirty="0">
                <a:solidFill>
                  <a:srgbClr val="3333CC"/>
                </a:solidFill>
                <a:latin typeface="微软雅黑"/>
                <a:cs typeface="微软雅黑"/>
              </a:rPr>
              <a:t>工资只能升不能降</a:t>
            </a:r>
            <a:r>
              <a:rPr sz="1600" b="1" dirty="0">
                <a:solidFill>
                  <a:srgbClr val="3333CC"/>
                </a:solidFill>
                <a:latin typeface="Arial"/>
                <a:cs typeface="Arial"/>
              </a:rPr>
              <a:t>, </a:t>
            </a:r>
            <a:r>
              <a:rPr sz="1600" b="1" dirty="0">
                <a:solidFill>
                  <a:srgbClr val="3333CC"/>
                </a:solidFill>
                <a:latin typeface="微软雅黑"/>
                <a:cs typeface="微软雅黑"/>
              </a:rPr>
              <a:t>年龄大于</a:t>
            </a:r>
            <a:r>
              <a:rPr sz="1600" b="1" spc="-5" dirty="0">
                <a:solidFill>
                  <a:srgbClr val="3333CC"/>
                </a:solidFill>
                <a:latin typeface="Arial"/>
                <a:cs typeface="Arial"/>
              </a:rPr>
              <a:t>1</a:t>
            </a:r>
            <a:r>
              <a:rPr sz="1600" b="1" spc="-10" dirty="0">
                <a:solidFill>
                  <a:srgbClr val="3333CC"/>
                </a:solidFill>
                <a:latin typeface="Arial"/>
                <a:cs typeface="Arial"/>
              </a:rPr>
              <a:t>5</a:t>
            </a:r>
            <a:r>
              <a:rPr sz="1600" b="1" dirty="0">
                <a:solidFill>
                  <a:srgbClr val="3333CC"/>
                </a:solidFill>
                <a:latin typeface="微软雅黑"/>
                <a:cs typeface="微软雅黑"/>
              </a:rPr>
              <a:t>且小于</a:t>
            </a:r>
            <a:r>
              <a:rPr sz="1600" b="1" spc="-10" dirty="0">
                <a:solidFill>
                  <a:srgbClr val="3333CC"/>
                </a:solidFill>
                <a:latin typeface="Arial"/>
                <a:cs typeface="Arial"/>
              </a:rPr>
              <a:t>2</a:t>
            </a:r>
            <a:r>
              <a:rPr sz="1600" b="1" spc="-5" dirty="0">
                <a:solidFill>
                  <a:srgbClr val="3333CC"/>
                </a:solidFill>
                <a:latin typeface="Arial"/>
                <a:cs typeface="Arial"/>
              </a:rPr>
              <a:t>3</a:t>
            </a:r>
            <a:r>
              <a:rPr sz="1600" b="1" dirty="0">
                <a:solidFill>
                  <a:srgbClr val="3333CC"/>
                </a:solidFill>
                <a:latin typeface="微软雅黑"/>
                <a:cs typeface="微软雅黑"/>
              </a:rPr>
              <a:t>岁等</a:t>
            </a:r>
            <a:r>
              <a:rPr sz="1600" b="1" dirty="0">
                <a:solidFill>
                  <a:srgbClr val="3333CC"/>
                </a:solidFill>
                <a:latin typeface="Arial"/>
                <a:cs typeface="Arial"/>
              </a:rPr>
              <a:t>; </a:t>
            </a:r>
            <a:r>
              <a:rPr sz="1600" b="1" dirty="0">
                <a:solidFill>
                  <a:srgbClr val="CC0000"/>
                </a:solidFill>
                <a:latin typeface="微软雅黑"/>
                <a:cs typeface="微软雅黑"/>
              </a:rPr>
              <a:t>例如</a:t>
            </a:r>
            <a:r>
              <a:rPr sz="1600" b="1" dirty="0">
                <a:solidFill>
                  <a:srgbClr val="3333CC"/>
                </a:solidFill>
                <a:latin typeface="Arial"/>
                <a:cs typeface="Arial"/>
              </a:rPr>
              <a:t>:</a:t>
            </a:r>
            <a:r>
              <a:rPr sz="1600" b="1" spc="-5" dirty="0">
                <a:solidFill>
                  <a:srgbClr val="3333CC"/>
                </a:solidFill>
                <a:latin typeface="微软雅黑"/>
                <a:cs typeface="微软雅黑"/>
              </a:rPr>
              <a:t>编码属性的编码规则</a:t>
            </a:r>
            <a:r>
              <a:rPr sz="1600" b="1" dirty="0">
                <a:solidFill>
                  <a:srgbClr val="3333CC"/>
                </a:solidFill>
                <a:latin typeface="Arial"/>
                <a:cs typeface="Arial"/>
              </a:rPr>
              <a:t>; </a:t>
            </a:r>
            <a:r>
              <a:rPr sz="1600" b="1" dirty="0">
                <a:solidFill>
                  <a:srgbClr val="CC0000"/>
                </a:solidFill>
                <a:latin typeface="微软雅黑"/>
                <a:cs typeface="微软雅黑"/>
              </a:rPr>
              <a:t>例如</a:t>
            </a:r>
            <a:r>
              <a:rPr sz="1600" b="1" dirty="0">
                <a:solidFill>
                  <a:srgbClr val="3333CC"/>
                </a:solidFill>
                <a:latin typeface="Arial"/>
                <a:cs typeface="Arial"/>
              </a:rPr>
              <a:t>:</a:t>
            </a:r>
            <a:r>
              <a:rPr sz="1600" b="1" spc="-5" dirty="0">
                <a:solidFill>
                  <a:srgbClr val="3333CC"/>
                </a:solidFill>
                <a:latin typeface="微软雅黑"/>
                <a:cs typeface="微软雅黑"/>
              </a:rPr>
              <a:t>分类属性的分类标准及分类值等</a:t>
            </a:r>
            <a:r>
              <a:rPr sz="1600" b="1" dirty="0">
                <a:solidFill>
                  <a:srgbClr val="3333CC"/>
                </a:solidFill>
                <a:latin typeface="Arial"/>
                <a:cs typeface="Arial"/>
              </a:rPr>
              <a:t>; </a:t>
            </a:r>
            <a:r>
              <a:rPr sz="1600" b="1" dirty="0">
                <a:solidFill>
                  <a:srgbClr val="CC0000"/>
                </a:solidFill>
                <a:latin typeface="微软雅黑"/>
                <a:cs typeface="微软雅黑"/>
              </a:rPr>
              <a:t>例如</a:t>
            </a:r>
            <a:r>
              <a:rPr sz="1600" b="1" dirty="0">
                <a:solidFill>
                  <a:srgbClr val="3333CC"/>
                </a:solidFill>
                <a:latin typeface="Arial"/>
                <a:cs typeface="Arial"/>
              </a:rPr>
              <a:t>:</a:t>
            </a:r>
            <a:r>
              <a:rPr sz="1600" b="1" spc="-5" dirty="0">
                <a:solidFill>
                  <a:srgbClr val="3333CC"/>
                </a:solidFill>
                <a:latin typeface="微软雅黑"/>
                <a:cs typeface="微软雅黑"/>
              </a:rPr>
              <a:t>属性的处理规则，如填写规则、计算规则等</a:t>
            </a:r>
            <a:endParaRPr sz="1600">
              <a:latin typeface="微软雅黑"/>
              <a:cs typeface="微软雅黑"/>
            </a:endParaRPr>
          </a:p>
        </p:txBody>
      </p:sp>
      <p:sp>
        <p:nvSpPr>
          <p:cNvPr id="11" name="object 11"/>
          <p:cNvSpPr txBox="1">
            <a:spLocks noGrp="1"/>
          </p:cNvSpPr>
          <p:nvPr>
            <p:ph type="title"/>
          </p:nvPr>
        </p:nvSpPr>
        <p:spPr>
          <a:xfrm>
            <a:off x="1017911" y="335219"/>
            <a:ext cx="8657577" cy="1095172"/>
          </a:xfrm>
          <a:prstGeom prst="rect">
            <a:avLst/>
          </a:prstGeom>
        </p:spPr>
        <p:txBody>
          <a:bodyPr vert="horz" wrap="square" lIns="0" tIns="0" rIns="0" bIns="0" rtlCol="0">
            <a:spAutoFit/>
          </a:bodyPr>
          <a:lstStyle/>
          <a:p>
            <a:pPr marL="12065">
              <a:lnSpc>
                <a:spcPct val="100000"/>
              </a:lnSpc>
            </a:pPr>
            <a:r>
              <a:rPr lang="en-US" altLang="zh-CN" sz="2800" b="0" spc="-5">
                <a:solidFill>
                  <a:srgbClr val="000000"/>
                </a:solidFill>
                <a:latin typeface="Microsoft JhengHei" panose="020B0604030504040204" pitchFamily="34" charset="-120"/>
                <a:ea typeface="Microsoft JhengHei" panose="020B0604030504040204" pitchFamily="34" charset="-120"/>
                <a:cs typeface="华文中宋"/>
              </a:rPr>
              <a:t>13.2 </a:t>
            </a:r>
            <a:r>
              <a:rPr sz="2800" b="0" spc="-5">
                <a:solidFill>
                  <a:srgbClr val="000000"/>
                </a:solidFill>
                <a:latin typeface="Microsoft JhengHei" panose="020B0604030504040204" pitchFamily="34" charset="-120"/>
                <a:ea typeface="Microsoft JhengHei" panose="020B0604030504040204" pitchFamily="34" charset="-120"/>
                <a:cs typeface="华文中宋"/>
              </a:rPr>
              <a:t>数据库设计过程之需求分析</a:t>
            </a:r>
            <a:endParaRPr sz="2800" b="0">
              <a:solidFill>
                <a:srgbClr val="000000"/>
              </a:solidFill>
              <a:latin typeface="Microsoft JhengHei" panose="020B0604030504040204" pitchFamily="34" charset="-120"/>
              <a:ea typeface="Microsoft JhengHei" panose="020B0604030504040204" pitchFamily="34" charset="-120"/>
              <a:cs typeface="华文中宋"/>
            </a:endParaRPr>
          </a:p>
          <a:p>
            <a:pPr marL="12065">
              <a:lnSpc>
                <a:spcPct val="100000"/>
              </a:lnSpc>
              <a:spcBef>
                <a:spcPts val="2300"/>
              </a:spcBef>
            </a:pPr>
            <a:r>
              <a:rPr sz="2400" spc="-10" dirty="0">
                <a:solidFill>
                  <a:srgbClr val="FF0000"/>
                </a:solidFill>
                <a:latin typeface="Microsoft JhengHei" panose="020B0604030504040204" pitchFamily="34" charset="-120"/>
                <a:ea typeface="Microsoft JhengHei" panose="020B0604030504040204" pitchFamily="34" charset="-120"/>
                <a:cs typeface="Arial"/>
              </a:rPr>
              <a:t>(2</a:t>
            </a:r>
            <a:r>
              <a:rPr sz="2400" spc="-5" dirty="0">
                <a:solidFill>
                  <a:srgbClr val="FF0000"/>
                </a:solidFill>
                <a:latin typeface="Microsoft JhengHei" panose="020B0604030504040204" pitchFamily="34" charset="-120"/>
                <a:ea typeface="Microsoft JhengHei" panose="020B0604030504040204" pitchFamily="34" charset="-120"/>
                <a:cs typeface="Arial"/>
              </a:rPr>
              <a:t>)</a:t>
            </a:r>
            <a:r>
              <a:rPr sz="2400" spc="-5" dirty="0">
                <a:solidFill>
                  <a:srgbClr val="FF0000"/>
                </a:solidFill>
                <a:latin typeface="Microsoft JhengHei" panose="020B0604030504040204" pitchFamily="34" charset="-120"/>
                <a:ea typeface="Microsoft JhengHei" panose="020B0604030504040204" pitchFamily="34" charset="-120"/>
                <a:cs typeface="华文中宋"/>
              </a:rPr>
              <a:t>相关结果性内容示意</a:t>
            </a:r>
            <a:endParaRPr sz="2400">
              <a:solidFill>
                <a:srgbClr val="FF0000"/>
              </a:solidFill>
              <a:latin typeface="Microsoft JhengHei" panose="020B0604030504040204" pitchFamily="34" charset="-120"/>
              <a:ea typeface="Microsoft JhengHei" panose="020B0604030504040204" pitchFamily="34" charset="-120"/>
              <a:cs typeface="华文中宋"/>
            </a:endParaRPr>
          </a:p>
        </p:txBody>
      </p:sp>
      <p:sp>
        <p:nvSpPr>
          <p:cNvPr id="12" name="object 2">
            <a:extLst>
              <a:ext uri="{FF2B5EF4-FFF2-40B4-BE49-F238E27FC236}">
                <a16:creationId xmlns:a16="http://schemas.microsoft.com/office/drawing/2014/main" id="{AEBD1FCB-EA14-4144-8652-D0F30041C544}"/>
              </a:ext>
            </a:extLst>
          </p:cNvPr>
          <p:cNvSpPr/>
          <p:nvPr/>
        </p:nvSpPr>
        <p:spPr>
          <a:xfrm>
            <a:off x="927100" y="885825"/>
            <a:ext cx="5181600" cy="0"/>
          </a:xfrm>
          <a:custGeom>
            <a:avLst/>
            <a:gdLst/>
            <a:ahLst/>
            <a:cxnLst/>
            <a:rect l="l" t="t" r="r" b="b"/>
            <a:pathLst>
              <a:path w="5181600">
                <a:moveTo>
                  <a:pt x="0" y="0"/>
                </a:moveTo>
                <a:lnTo>
                  <a:pt x="5181600" y="0"/>
                </a:lnTo>
              </a:path>
            </a:pathLst>
          </a:custGeom>
          <a:ln w="12954">
            <a:solidFill>
              <a:srgbClr val="000000"/>
            </a:solidFill>
          </a:ln>
        </p:spPr>
        <p:txBody>
          <a:bodyPr wrap="square" lIns="0" tIns="0" rIns="0" bIns="0" rtlCol="0"/>
          <a:lstStyle/>
          <a:p>
            <a:endParaRPr/>
          </a:p>
        </p:txBody>
      </p:sp>
      <p:sp>
        <p:nvSpPr>
          <p:cNvPr id="13" name="object 3">
            <a:extLst>
              <a:ext uri="{FF2B5EF4-FFF2-40B4-BE49-F238E27FC236}">
                <a16:creationId xmlns:a16="http://schemas.microsoft.com/office/drawing/2014/main" id="{D7F5978B-406D-4F9B-BFBF-29BAF7C20E26}"/>
              </a:ext>
            </a:extLst>
          </p:cNvPr>
          <p:cNvSpPr/>
          <p:nvPr/>
        </p:nvSpPr>
        <p:spPr>
          <a:xfrm>
            <a:off x="927100" y="911353"/>
            <a:ext cx="5181600" cy="0"/>
          </a:xfrm>
          <a:custGeom>
            <a:avLst/>
            <a:gdLst/>
            <a:ahLst/>
            <a:cxnLst/>
            <a:rect l="l" t="t" r="r" b="b"/>
            <a:pathLst>
              <a:path w="5181600">
                <a:moveTo>
                  <a:pt x="0" y="0"/>
                </a:moveTo>
                <a:lnTo>
                  <a:pt x="5181600" y="0"/>
                </a:lnTo>
              </a:path>
            </a:pathLst>
          </a:custGeom>
          <a:ln w="12191">
            <a:solidFill>
              <a:srgbClr val="000000"/>
            </a:solidFill>
          </a:ln>
        </p:spPr>
        <p:txBody>
          <a:bodyPr wrap="square" lIns="0" tIns="0" rIns="0" bIns="0" rtlCol="0"/>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object 5"/>
          <p:cNvSpPr txBox="1"/>
          <p:nvPr/>
        </p:nvSpPr>
        <p:spPr>
          <a:xfrm>
            <a:off x="7619872" y="2868167"/>
            <a:ext cx="2064385" cy="397510"/>
          </a:xfrm>
          <a:prstGeom prst="rect">
            <a:avLst/>
          </a:prstGeom>
          <a:solidFill>
            <a:srgbClr val="000000"/>
          </a:solidFill>
        </p:spPr>
        <p:txBody>
          <a:bodyPr vert="horz" wrap="square" lIns="0" tIns="0" rIns="0" bIns="0" rtlCol="0">
            <a:spAutoFit/>
          </a:bodyPr>
          <a:lstStyle/>
          <a:p>
            <a:pPr marL="142875">
              <a:lnSpc>
                <a:spcPct val="100000"/>
              </a:lnSpc>
            </a:pPr>
            <a:r>
              <a:rPr sz="2000" b="1" spc="-5" dirty="0">
                <a:solidFill>
                  <a:srgbClr val="FFFFFF"/>
                </a:solidFill>
                <a:latin typeface="微软雅黑"/>
                <a:cs typeface="微软雅黑"/>
              </a:rPr>
              <a:t>概念数据库设计</a:t>
            </a:r>
            <a:endParaRPr sz="2000">
              <a:latin typeface="微软雅黑"/>
              <a:cs typeface="微软雅黑"/>
            </a:endParaRPr>
          </a:p>
        </p:txBody>
      </p:sp>
      <p:sp>
        <p:nvSpPr>
          <p:cNvPr id="6" name="object 6"/>
          <p:cNvSpPr txBox="1"/>
          <p:nvPr/>
        </p:nvSpPr>
        <p:spPr>
          <a:xfrm>
            <a:off x="7634351" y="4088891"/>
            <a:ext cx="2037080" cy="397510"/>
          </a:xfrm>
          <a:prstGeom prst="rect">
            <a:avLst/>
          </a:prstGeom>
          <a:solidFill>
            <a:srgbClr val="000000"/>
          </a:solidFill>
        </p:spPr>
        <p:txBody>
          <a:bodyPr vert="horz" wrap="square" lIns="0" tIns="0" rIns="0" bIns="0" rtlCol="0">
            <a:spAutoFit/>
          </a:bodyPr>
          <a:lstStyle/>
          <a:p>
            <a:pPr marL="129539">
              <a:lnSpc>
                <a:spcPct val="100000"/>
              </a:lnSpc>
            </a:pPr>
            <a:r>
              <a:rPr sz="2000" b="1" spc="-5" dirty="0">
                <a:solidFill>
                  <a:srgbClr val="FFFFFF"/>
                </a:solidFill>
                <a:latin typeface="微软雅黑"/>
                <a:cs typeface="微软雅黑"/>
              </a:rPr>
              <a:t>逻辑数据库设计</a:t>
            </a:r>
            <a:endParaRPr sz="2000">
              <a:latin typeface="微软雅黑"/>
              <a:cs typeface="微软雅黑"/>
            </a:endParaRPr>
          </a:p>
        </p:txBody>
      </p:sp>
      <p:sp>
        <p:nvSpPr>
          <p:cNvPr id="7" name="object 7"/>
          <p:cNvSpPr txBox="1"/>
          <p:nvPr/>
        </p:nvSpPr>
        <p:spPr>
          <a:xfrm>
            <a:off x="7615301" y="5298947"/>
            <a:ext cx="2076450" cy="397510"/>
          </a:xfrm>
          <a:prstGeom prst="rect">
            <a:avLst/>
          </a:prstGeom>
          <a:solidFill>
            <a:srgbClr val="000000"/>
          </a:solidFill>
        </p:spPr>
        <p:txBody>
          <a:bodyPr vert="horz" wrap="square" lIns="0" tIns="0" rIns="0" bIns="0" rtlCol="0">
            <a:spAutoFit/>
          </a:bodyPr>
          <a:lstStyle/>
          <a:p>
            <a:pPr marL="149225">
              <a:lnSpc>
                <a:spcPct val="100000"/>
              </a:lnSpc>
            </a:pPr>
            <a:r>
              <a:rPr sz="2000" b="1" spc="-5" dirty="0">
                <a:solidFill>
                  <a:srgbClr val="FFFFFF"/>
                </a:solidFill>
                <a:latin typeface="微软雅黑"/>
                <a:cs typeface="微软雅黑"/>
              </a:rPr>
              <a:t>物理数据库设计</a:t>
            </a:r>
            <a:endParaRPr sz="2000">
              <a:latin typeface="微软雅黑"/>
              <a:cs typeface="微软雅黑"/>
            </a:endParaRPr>
          </a:p>
        </p:txBody>
      </p:sp>
      <p:sp>
        <p:nvSpPr>
          <p:cNvPr id="8" name="object 8"/>
          <p:cNvSpPr/>
          <p:nvPr/>
        </p:nvSpPr>
        <p:spPr>
          <a:xfrm>
            <a:off x="8346833" y="2057400"/>
            <a:ext cx="609587" cy="809243"/>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8346833" y="3257550"/>
            <a:ext cx="609587" cy="809244"/>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8346833" y="4482846"/>
            <a:ext cx="609587" cy="809243"/>
          </a:xfrm>
          <a:prstGeom prst="rect">
            <a:avLst/>
          </a:prstGeom>
          <a:blipFill>
            <a:blip r:embed="rId4" cstate="print"/>
            <a:stretch>
              <a:fillRect/>
            </a:stretch>
          </a:blipFill>
        </p:spPr>
        <p:txBody>
          <a:bodyPr wrap="square" lIns="0" tIns="0" rIns="0" bIns="0" rtlCol="0"/>
          <a:lstStyle/>
          <a:p>
            <a:endParaRPr/>
          </a:p>
        </p:txBody>
      </p:sp>
      <p:sp>
        <p:nvSpPr>
          <p:cNvPr id="11" name="object 11"/>
          <p:cNvSpPr txBox="1"/>
          <p:nvPr/>
        </p:nvSpPr>
        <p:spPr>
          <a:xfrm>
            <a:off x="7965820" y="1668017"/>
            <a:ext cx="1371600" cy="407034"/>
          </a:xfrm>
          <a:prstGeom prst="rect">
            <a:avLst/>
          </a:prstGeom>
          <a:solidFill>
            <a:srgbClr val="FF0066"/>
          </a:solidFill>
          <a:ln w="9525">
            <a:solidFill>
              <a:srgbClr val="CC0000"/>
            </a:solidFill>
          </a:ln>
        </p:spPr>
        <p:txBody>
          <a:bodyPr vert="horz" wrap="square" lIns="0" tIns="0" rIns="0" bIns="0" rtlCol="0">
            <a:spAutoFit/>
          </a:bodyPr>
          <a:lstStyle/>
          <a:p>
            <a:pPr marL="173355">
              <a:lnSpc>
                <a:spcPct val="100000"/>
              </a:lnSpc>
            </a:pPr>
            <a:r>
              <a:rPr sz="2000" b="1" spc="-5" dirty="0">
                <a:latin typeface="微软雅黑"/>
                <a:cs typeface="微软雅黑"/>
              </a:rPr>
              <a:t>需求分析</a:t>
            </a:r>
            <a:endParaRPr sz="2000">
              <a:latin typeface="微软雅黑"/>
              <a:cs typeface="微软雅黑"/>
            </a:endParaRPr>
          </a:p>
        </p:txBody>
      </p:sp>
      <p:sp>
        <p:nvSpPr>
          <p:cNvPr id="12" name="object 12"/>
          <p:cNvSpPr txBox="1">
            <a:spLocks noGrp="1"/>
          </p:cNvSpPr>
          <p:nvPr>
            <p:ph type="title"/>
          </p:nvPr>
        </p:nvSpPr>
        <p:spPr>
          <a:xfrm>
            <a:off x="1017911" y="335219"/>
            <a:ext cx="8657577" cy="1095172"/>
          </a:xfrm>
          <a:prstGeom prst="rect">
            <a:avLst/>
          </a:prstGeom>
        </p:spPr>
        <p:txBody>
          <a:bodyPr vert="horz" wrap="square" lIns="0" tIns="0" rIns="0" bIns="0" rtlCol="0">
            <a:spAutoFit/>
          </a:bodyPr>
          <a:lstStyle/>
          <a:p>
            <a:pPr marL="12065">
              <a:lnSpc>
                <a:spcPct val="100000"/>
              </a:lnSpc>
            </a:pPr>
            <a:r>
              <a:rPr lang="en-US" altLang="zh-CN" sz="2800" b="0" spc="-5">
                <a:solidFill>
                  <a:srgbClr val="000000"/>
                </a:solidFill>
                <a:latin typeface="Microsoft JhengHei" panose="020B0604030504040204" pitchFamily="34" charset="-120"/>
                <a:ea typeface="Microsoft JhengHei" panose="020B0604030504040204" pitchFamily="34" charset="-120"/>
                <a:cs typeface="华文中宋"/>
              </a:rPr>
              <a:t>13.2 </a:t>
            </a:r>
            <a:r>
              <a:rPr sz="2800" b="0" spc="-5">
                <a:solidFill>
                  <a:srgbClr val="000000"/>
                </a:solidFill>
                <a:latin typeface="Microsoft JhengHei" panose="020B0604030504040204" pitchFamily="34" charset="-120"/>
                <a:ea typeface="Microsoft JhengHei" panose="020B0604030504040204" pitchFamily="34" charset="-120"/>
                <a:cs typeface="华文中宋"/>
              </a:rPr>
              <a:t>数据库设计过程之需求分析</a:t>
            </a:r>
            <a:endParaRPr sz="2800" b="0">
              <a:solidFill>
                <a:srgbClr val="000000"/>
              </a:solidFill>
              <a:latin typeface="Microsoft JhengHei" panose="020B0604030504040204" pitchFamily="34" charset="-120"/>
              <a:ea typeface="Microsoft JhengHei" panose="020B0604030504040204" pitchFamily="34" charset="-120"/>
              <a:cs typeface="华文中宋"/>
            </a:endParaRPr>
          </a:p>
          <a:p>
            <a:pPr marL="12065">
              <a:lnSpc>
                <a:spcPct val="100000"/>
              </a:lnSpc>
              <a:spcBef>
                <a:spcPts val="2300"/>
              </a:spcBef>
            </a:pPr>
            <a:r>
              <a:rPr sz="2400" spc="-10" dirty="0">
                <a:solidFill>
                  <a:srgbClr val="FF0000"/>
                </a:solidFill>
                <a:latin typeface="Microsoft JhengHei" panose="020B0604030504040204" pitchFamily="34" charset="-120"/>
                <a:ea typeface="Microsoft JhengHei" panose="020B0604030504040204" pitchFamily="34" charset="-120"/>
                <a:cs typeface="Arial"/>
              </a:rPr>
              <a:t>(3</a:t>
            </a:r>
            <a:r>
              <a:rPr sz="2400" spc="-5" dirty="0">
                <a:solidFill>
                  <a:srgbClr val="FF0000"/>
                </a:solidFill>
                <a:latin typeface="Microsoft JhengHei" panose="020B0604030504040204" pitchFamily="34" charset="-120"/>
                <a:ea typeface="Microsoft JhengHei" panose="020B0604030504040204" pitchFamily="34" charset="-120"/>
                <a:cs typeface="Arial"/>
              </a:rPr>
              <a:t>)</a:t>
            </a:r>
            <a:r>
              <a:rPr sz="2400" spc="-5" dirty="0">
                <a:solidFill>
                  <a:srgbClr val="FF0000"/>
                </a:solidFill>
                <a:latin typeface="Microsoft JhengHei" panose="020B0604030504040204" pitchFamily="34" charset="-120"/>
                <a:ea typeface="Microsoft JhengHei" panose="020B0604030504040204" pitchFamily="34" charset="-120"/>
                <a:cs typeface="华文中宋"/>
              </a:rPr>
              <a:t>小结</a:t>
            </a:r>
            <a:endParaRPr sz="2400">
              <a:solidFill>
                <a:srgbClr val="FF0000"/>
              </a:solidFill>
              <a:latin typeface="Microsoft JhengHei" panose="020B0604030504040204" pitchFamily="34" charset="-120"/>
              <a:ea typeface="Microsoft JhengHei" panose="020B0604030504040204" pitchFamily="34" charset="-120"/>
              <a:cs typeface="华文中宋"/>
            </a:endParaRPr>
          </a:p>
        </p:txBody>
      </p:sp>
      <p:sp>
        <p:nvSpPr>
          <p:cNvPr id="13" name="object 13"/>
          <p:cNvSpPr/>
          <p:nvPr/>
        </p:nvSpPr>
        <p:spPr>
          <a:xfrm>
            <a:off x="4289183" y="1348739"/>
            <a:ext cx="1872614" cy="840740"/>
          </a:xfrm>
          <a:custGeom>
            <a:avLst/>
            <a:gdLst/>
            <a:ahLst/>
            <a:cxnLst/>
            <a:rect l="l" t="t" r="r" b="b"/>
            <a:pathLst>
              <a:path w="1872614" h="840739">
                <a:moveTo>
                  <a:pt x="1872233" y="420623"/>
                </a:moveTo>
                <a:lnTo>
                  <a:pt x="1859982" y="352370"/>
                </a:lnTo>
                <a:lnTo>
                  <a:pt x="1824514" y="287633"/>
                </a:lnTo>
                <a:lnTo>
                  <a:pt x="1798677" y="256853"/>
                </a:lnTo>
                <a:lnTo>
                  <a:pt x="1767759" y="227276"/>
                </a:lnTo>
                <a:lnTo>
                  <a:pt x="1732001" y="199010"/>
                </a:lnTo>
                <a:lnTo>
                  <a:pt x="1691646" y="172163"/>
                </a:lnTo>
                <a:lnTo>
                  <a:pt x="1646933" y="146843"/>
                </a:lnTo>
                <a:lnTo>
                  <a:pt x="1598104" y="123158"/>
                </a:lnTo>
                <a:lnTo>
                  <a:pt x="1545400" y="101216"/>
                </a:lnTo>
                <a:lnTo>
                  <a:pt x="1489063" y="81125"/>
                </a:lnTo>
                <a:lnTo>
                  <a:pt x="1429334" y="62993"/>
                </a:lnTo>
                <a:lnTo>
                  <a:pt x="1366453" y="46929"/>
                </a:lnTo>
                <a:lnTo>
                  <a:pt x="1300662" y="33039"/>
                </a:lnTo>
                <a:lnTo>
                  <a:pt x="1232202" y="21433"/>
                </a:lnTo>
                <a:lnTo>
                  <a:pt x="1161315" y="12218"/>
                </a:lnTo>
                <a:lnTo>
                  <a:pt x="1088241" y="5502"/>
                </a:lnTo>
                <a:lnTo>
                  <a:pt x="1013221" y="1393"/>
                </a:lnTo>
                <a:lnTo>
                  <a:pt x="936497" y="0"/>
                </a:lnTo>
                <a:lnTo>
                  <a:pt x="859665" y="1393"/>
                </a:lnTo>
                <a:lnTo>
                  <a:pt x="784548" y="5502"/>
                </a:lnTo>
                <a:lnTo>
                  <a:pt x="711386" y="12218"/>
                </a:lnTo>
                <a:lnTo>
                  <a:pt x="640421" y="21433"/>
                </a:lnTo>
                <a:lnTo>
                  <a:pt x="571892" y="33039"/>
                </a:lnTo>
                <a:lnTo>
                  <a:pt x="506041" y="46929"/>
                </a:lnTo>
                <a:lnTo>
                  <a:pt x="443109" y="62993"/>
                </a:lnTo>
                <a:lnTo>
                  <a:pt x="383334" y="81125"/>
                </a:lnTo>
                <a:lnTo>
                  <a:pt x="326959" y="101216"/>
                </a:lnTo>
                <a:lnTo>
                  <a:pt x="274224" y="123158"/>
                </a:lnTo>
                <a:lnTo>
                  <a:pt x="225370" y="146843"/>
                </a:lnTo>
                <a:lnTo>
                  <a:pt x="180636" y="172163"/>
                </a:lnTo>
                <a:lnTo>
                  <a:pt x="140264" y="199010"/>
                </a:lnTo>
                <a:lnTo>
                  <a:pt x="104495" y="227276"/>
                </a:lnTo>
                <a:lnTo>
                  <a:pt x="73568" y="256853"/>
                </a:lnTo>
                <a:lnTo>
                  <a:pt x="47725" y="287633"/>
                </a:lnTo>
                <a:lnTo>
                  <a:pt x="12252" y="352370"/>
                </a:lnTo>
                <a:lnTo>
                  <a:pt x="0" y="420624"/>
                </a:lnTo>
                <a:lnTo>
                  <a:pt x="3103" y="455027"/>
                </a:lnTo>
                <a:lnTo>
                  <a:pt x="27206" y="521445"/>
                </a:lnTo>
                <a:lnTo>
                  <a:pt x="73568" y="583953"/>
                </a:lnTo>
                <a:lnTo>
                  <a:pt x="104495" y="613470"/>
                </a:lnTo>
                <a:lnTo>
                  <a:pt x="140264" y="641684"/>
                </a:lnTo>
                <a:lnTo>
                  <a:pt x="166116" y="658847"/>
                </a:lnTo>
                <a:lnTo>
                  <a:pt x="166116" y="420624"/>
                </a:lnTo>
                <a:lnTo>
                  <a:pt x="168666" y="392223"/>
                </a:lnTo>
                <a:lnTo>
                  <a:pt x="188477" y="337423"/>
                </a:lnTo>
                <a:lnTo>
                  <a:pt x="226587" y="285880"/>
                </a:lnTo>
                <a:lnTo>
                  <a:pt x="281420" y="238304"/>
                </a:lnTo>
                <a:lnTo>
                  <a:pt x="314614" y="216225"/>
                </a:lnTo>
                <a:lnTo>
                  <a:pt x="351397" y="195402"/>
                </a:lnTo>
                <a:lnTo>
                  <a:pt x="391572" y="175926"/>
                </a:lnTo>
                <a:lnTo>
                  <a:pt x="434942" y="157884"/>
                </a:lnTo>
                <a:lnTo>
                  <a:pt x="481309" y="141366"/>
                </a:lnTo>
                <a:lnTo>
                  <a:pt x="530477" y="126459"/>
                </a:lnTo>
                <a:lnTo>
                  <a:pt x="582248" y="113252"/>
                </a:lnTo>
                <a:lnTo>
                  <a:pt x="636424" y="101834"/>
                </a:lnTo>
                <a:lnTo>
                  <a:pt x="692810" y="92293"/>
                </a:lnTo>
                <a:lnTo>
                  <a:pt x="751207" y="84718"/>
                </a:lnTo>
                <a:lnTo>
                  <a:pt x="811419" y="79198"/>
                </a:lnTo>
                <a:lnTo>
                  <a:pt x="873248" y="75821"/>
                </a:lnTo>
                <a:lnTo>
                  <a:pt x="936497" y="74676"/>
                </a:lnTo>
                <a:lnTo>
                  <a:pt x="999638" y="75821"/>
                </a:lnTo>
                <a:lnTo>
                  <a:pt x="1061369" y="79198"/>
                </a:lnTo>
                <a:lnTo>
                  <a:pt x="1121494" y="84718"/>
                </a:lnTo>
                <a:lnTo>
                  <a:pt x="1179813" y="92293"/>
                </a:lnTo>
                <a:lnTo>
                  <a:pt x="1236130" y="101834"/>
                </a:lnTo>
                <a:lnTo>
                  <a:pt x="1290247" y="113252"/>
                </a:lnTo>
                <a:lnTo>
                  <a:pt x="1341966" y="126459"/>
                </a:lnTo>
                <a:lnTo>
                  <a:pt x="1391088" y="141366"/>
                </a:lnTo>
                <a:lnTo>
                  <a:pt x="1437418" y="157884"/>
                </a:lnTo>
                <a:lnTo>
                  <a:pt x="1480756" y="175926"/>
                </a:lnTo>
                <a:lnTo>
                  <a:pt x="1520905" y="195402"/>
                </a:lnTo>
                <a:lnTo>
                  <a:pt x="1557668" y="216225"/>
                </a:lnTo>
                <a:lnTo>
                  <a:pt x="1590846" y="238304"/>
                </a:lnTo>
                <a:lnTo>
                  <a:pt x="1645658" y="285880"/>
                </a:lnTo>
                <a:lnTo>
                  <a:pt x="1683759" y="337423"/>
                </a:lnTo>
                <a:lnTo>
                  <a:pt x="1703567" y="392223"/>
                </a:lnTo>
                <a:lnTo>
                  <a:pt x="1706118" y="420623"/>
                </a:lnTo>
                <a:lnTo>
                  <a:pt x="1706118" y="658875"/>
                </a:lnTo>
                <a:lnTo>
                  <a:pt x="1732001" y="641684"/>
                </a:lnTo>
                <a:lnTo>
                  <a:pt x="1767759" y="613470"/>
                </a:lnTo>
                <a:lnTo>
                  <a:pt x="1798677" y="583953"/>
                </a:lnTo>
                <a:lnTo>
                  <a:pt x="1824514" y="553242"/>
                </a:lnTo>
                <a:lnTo>
                  <a:pt x="1859982" y="488670"/>
                </a:lnTo>
                <a:lnTo>
                  <a:pt x="1869130" y="455027"/>
                </a:lnTo>
                <a:lnTo>
                  <a:pt x="1872233" y="420623"/>
                </a:lnTo>
                <a:close/>
              </a:path>
              <a:path w="1872614" h="840739">
                <a:moveTo>
                  <a:pt x="1706118" y="658875"/>
                </a:moveTo>
                <a:lnTo>
                  <a:pt x="1706118" y="420623"/>
                </a:lnTo>
                <a:lnTo>
                  <a:pt x="1703567" y="448915"/>
                </a:lnTo>
                <a:lnTo>
                  <a:pt x="1696048" y="476580"/>
                </a:lnTo>
                <a:lnTo>
                  <a:pt x="1666896" y="529675"/>
                </a:lnTo>
                <a:lnTo>
                  <a:pt x="1620242" y="579194"/>
                </a:lnTo>
                <a:lnTo>
                  <a:pt x="1557668" y="624425"/>
                </a:lnTo>
                <a:lnTo>
                  <a:pt x="1520905" y="645209"/>
                </a:lnTo>
                <a:lnTo>
                  <a:pt x="1480756" y="664654"/>
                </a:lnTo>
                <a:lnTo>
                  <a:pt x="1437418" y="682670"/>
                </a:lnTo>
                <a:lnTo>
                  <a:pt x="1391088" y="699168"/>
                </a:lnTo>
                <a:lnTo>
                  <a:pt x="1341966" y="714059"/>
                </a:lnTo>
                <a:lnTo>
                  <a:pt x="1290247" y="727254"/>
                </a:lnTo>
                <a:lnTo>
                  <a:pt x="1236130" y="738663"/>
                </a:lnTo>
                <a:lnTo>
                  <a:pt x="1179813" y="748198"/>
                </a:lnTo>
                <a:lnTo>
                  <a:pt x="1121494" y="755769"/>
                </a:lnTo>
                <a:lnTo>
                  <a:pt x="1061369" y="761288"/>
                </a:lnTo>
                <a:lnTo>
                  <a:pt x="999638" y="764664"/>
                </a:lnTo>
                <a:lnTo>
                  <a:pt x="936497" y="765810"/>
                </a:lnTo>
                <a:lnTo>
                  <a:pt x="873248" y="764664"/>
                </a:lnTo>
                <a:lnTo>
                  <a:pt x="811419" y="761288"/>
                </a:lnTo>
                <a:lnTo>
                  <a:pt x="751207" y="755769"/>
                </a:lnTo>
                <a:lnTo>
                  <a:pt x="692810" y="748198"/>
                </a:lnTo>
                <a:lnTo>
                  <a:pt x="636424" y="738663"/>
                </a:lnTo>
                <a:lnTo>
                  <a:pt x="582248" y="727254"/>
                </a:lnTo>
                <a:lnTo>
                  <a:pt x="530477" y="714059"/>
                </a:lnTo>
                <a:lnTo>
                  <a:pt x="481309" y="699168"/>
                </a:lnTo>
                <a:lnTo>
                  <a:pt x="434942" y="682670"/>
                </a:lnTo>
                <a:lnTo>
                  <a:pt x="391572" y="664654"/>
                </a:lnTo>
                <a:lnTo>
                  <a:pt x="351397" y="645209"/>
                </a:lnTo>
                <a:lnTo>
                  <a:pt x="314614" y="624425"/>
                </a:lnTo>
                <a:lnTo>
                  <a:pt x="281420" y="602390"/>
                </a:lnTo>
                <a:lnTo>
                  <a:pt x="226587" y="554926"/>
                </a:lnTo>
                <a:lnTo>
                  <a:pt x="188477" y="503530"/>
                </a:lnTo>
                <a:lnTo>
                  <a:pt x="168666" y="448915"/>
                </a:lnTo>
                <a:lnTo>
                  <a:pt x="166116" y="420624"/>
                </a:lnTo>
                <a:lnTo>
                  <a:pt x="166116" y="658847"/>
                </a:lnTo>
                <a:lnTo>
                  <a:pt x="225370" y="693769"/>
                </a:lnTo>
                <a:lnTo>
                  <a:pt x="274224" y="717423"/>
                </a:lnTo>
                <a:lnTo>
                  <a:pt x="326959" y="739339"/>
                </a:lnTo>
                <a:lnTo>
                  <a:pt x="383334" y="759409"/>
                </a:lnTo>
                <a:lnTo>
                  <a:pt x="443109" y="777524"/>
                </a:lnTo>
                <a:lnTo>
                  <a:pt x="506041" y="793577"/>
                </a:lnTo>
                <a:lnTo>
                  <a:pt x="571892" y="807458"/>
                </a:lnTo>
                <a:lnTo>
                  <a:pt x="640421" y="819058"/>
                </a:lnTo>
                <a:lnTo>
                  <a:pt x="711386" y="828270"/>
                </a:lnTo>
                <a:lnTo>
                  <a:pt x="784548" y="834984"/>
                </a:lnTo>
                <a:lnTo>
                  <a:pt x="859665" y="839092"/>
                </a:lnTo>
                <a:lnTo>
                  <a:pt x="936497" y="840486"/>
                </a:lnTo>
                <a:lnTo>
                  <a:pt x="1013221" y="839092"/>
                </a:lnTo>
                <a:lnTo>
                  <a:pt x="1088241" y="834984"/>
                </a:lnTo>
                <a:lnTo>
                  <a:pt x="1161315" y="828270"/>
                </a:lnTo>
                <a:lnTo>
                  <a:pt x="1232202" y="819058"/>
                </a:lnTo>
                <a:lnTo>
                  <a:pt x="1300662" y="807458"/>
                </a:lnTo>
                <a:lnTo>
                  <a:pt x="1366453" y="793577"/>
                </a:lnTo>
                <a:lnTo>
                  <a:pt x="1429334" y="777524"/>
                </a:lnTo>
                <a:lnTo>
                  <a:pt x="1489063" y="759409"/>
                </a:lnTo>
                <a:lnTo>
                  <a:pt x="1545400" y="739339"/>
                </a:lnTo>
                <a:lnTo>
                  <a:pt x="1598104" y="717422"/>
                </a:lnTo>
                <a:lnTo>
                  <a:pt x="1646933" y="693769"/>
                </a:lnTo>
                <a:lnTo>
                  <a:pt x="1691646" y="668487"/>
                </a:lnTo>
                <a:lnTo>
                  <a:pt x="1706118" y="658875"/>
                </a:lnTo>
                <a:close/>
              </a:path>
            </a:pathLst>
          </a:custGeom>
          <a:solidFill>
            <a:srgbClr val="B90000"/>
          </a:solidFill>
        </p:spPr>
        <p:txBody>
          <a:bodyPr wrap="square" lIns="0" tIns="0" rIns="0" bIns="0" rtlCol="0"/>
          <a:lstStyle/>
          <a:p>
            <a:endParaRPr/>
          </a:p>
        </p:txBody>
      </p:sp>
      <p:sp>
        <p:nvSpPr>
          <p:cNvPr id="14" name="object 14"/>
          <p:cNvSpPr/>
          <p:nvPr/>
        </p:nvSpPr>
        <p:spPr>
          <a:xfrm>
            <a:off x="4445393" y="1418844"/>
            <a:ext cx="1560830" cy="702310"/>
          </a:xfrm>
          <a:custGeom>
            <a:avLst/>
            <a:gdLst/>
            <a:ahLst/>
            <a:cxnLst/>
            <a:rect l="l" t="t" r="r" b="b"/>
            <a:pathLst>
              <a:path w="1560829" h="702310">
                <a:moveTo>
                  <a:pt x="1560576" y="351281"/>
                </a:moveTo>
                <a:lnTo>
                  <a:pt x="1550352" y="294228"/>
                </a:lnTo>
                <a:lnTo>
                  <a:pt x="1520756" y="240133"/>
                </a:lnTo>
                <a:lnTo>
                  <a:pt x="1473403" y="189714"/>
                </a:lnTo>
                <a:lnTo>
                  <a:pt x="1409907" y="143688"/>
                </a:lnTo>
                <a:lnTo>
                  <a:pt x="1372609" y="122547"/>
                </a:lnTo>
                <a:lnTo>
                  <a:pt x="1331880" y="102774"/>
                </a:lnTo>
                <a:lnTo>
                  <a:pt x="1287923" y="84458"/>
                </a:lnTo>
                <a:lnTo>
                  <a:pt x="1240938" y="67689"/>
                </a:lnTo>
                <a:lnTo>
                  <a:pt x="1191128" y="52557"/>
                </a:lnTo>
                <a:lnTo>
                  <a:pt x="1138693" y="39152"/>
                </a:lnTo>
                <a:lnTo>
                  <a:pt x="1083837" y="27562"/>
                </a:lnTo>
                <a:lnTo>
                  <a:pt x="1026761" y="17879"/>
                </a:lnTo>
                <a:lnTo>
                  <a:pt x="967666" y="10191"/>
                </a:lnTo>
                <a:lnTo>
                  <a:pt x="906754" y="4589"/>
                </a:lnTo>
                <a:lnTo>
                  <a:pt x="844228" y="1162"/>
                </a:lnTo>
                <a:lnTo>
                  <a:pt x="780288" y="0"/>
                </a:lnTo>
                <a:lnTo>
                  <a:pt x="716244" y="1162"/>
                </a:lnTo>
                <a:lnTo>
                  <a:pt x="653635" y="4589"/>
                </a:lnTo>
                <a:lnTo>
                  <a:pt x="592661" y="10191"/>
                </a:lnTo>
                <a:lnTo>
                  <a:pt x="533521" y="17879"/>
                </a:lnTo>
                <a:lnTo>
                  <a:pt x="476416" y="27562"/>
                </a:lnTo>
                <a:lnTo>
                  <a:pt x="421546" y="39152"/>
                </a:lnTo>
                <a:lnTo>
                  <a:pt x="369109" y="52557"/>
                </a:lnTo>
                <a:lnTo>
                  <a:pt x="319308" y="67689"/>
                </a:lnTo>
                <a:lnTo>
                  <a:pt x="272341" y="84458"/>
                </a:lnTo>
                <a:lnTo>
                  <a:pt x="228409" y="102774"/>
                </a:lnTo>
                <a:lnTo>
                  <a:pt x="187712" y="122547"/>
                </a:lnTo>
                <a:lnTo>
                  <a:pt x="150449" y="143688"/>
                </a:lnTo>
                <a:lnTo>
                  <a:pt x="116821" y="166107"/>
                </a:lnTo>
                <a:lnTo>
                  <a:pt x="61269" y="214419"/>
                </a:lnTo>
                <a:lnTo>
                  <a:pt x="22657" y="266766"/>
                </a:lnTo>
                <a:lnTo>
                  <a:pt x="2584" y="322430"/>
                </a:lnTo>
                <a:lnTo>
                  <a:pt x="0" y="351282"/>
                </a:lnTo>
                <a:lnTo>
                  <a:pt x="2584" y="380024"/>
                </a:lnTo>
                <a:lnTo>
                  <a:pt x="22657" y="435503"/>
                </a:lnTo>
                <a:lnTo>
                  <a:pt x="61269" y="487703"/>
                </a:lnTo>
                <a:lnTo>
                  <a:pt x="116821" y="535903"/>
                </a:lnTo>
                <a:lnTo>
                  <a:pt x="150449" y="558277"/>
                </a:lnTo>
                <a:lnTo>
                  <a:pt x="187712" y="579380"/>
                </a:lnTo>
                <a:lnTo>
                  <a:pt x="228409" y="599122"/>
                </a:lnTo>
                <a:lnTo>
                  <a:pt x="272341" y="617412"/>
                </a:lnTo>
                <a:lnTo>
                  <a:pt x="319308" y="634160"/>
                </a:lnTo>
                <a:lnTo>
                  <a:pt x="369109" y="649276"/>
                </a:lnTo>
                <a:lnTo>
                  <a:pt x="421546" y="662670"/>
                </a:lnTo>
                <a:lnTo>
                  <a:pt x="476416" y="674250"/>
                </a:lnTo>
                <a:lnTo>
                  <a:pt x="533521" y="683928"/>
                </a:lnTo>
                <a:lnTo>
                  <a:pt x="592661" y="691612"/>
                </a:lnTo>
                <a:lnTo>
                  <a:pt x="653635" y="697213"/>
                </a:lnTo>
                <a:lnTo>
                  <a:pt x="716244" y="700639"/>
                </a:lnTo>
                <a:lnTo>
                  <a:pt x="780288" y="701802"/>
                </a:lnTo>
                <a:lnTo>
                  <a:pt x="844228" y="700639"/>
                </a:lnTo>
                <a:lnTo>
                  <a:pt x="906754" y="697213"/>
                </a:lnTo>
                <a:lnTo>
                  <a:pt x="967666" y="691612"/>
                </a:lnTo>
                <a:lnTo>
                  <a:pt x="1026761" y="683928"/>
                </a:lnTo>
                <a:lnTo>
                  <a:pt x="1083837" y="674250"/>
                </a:lnTo>
                <a:lnTo>
                  <a:pt x="1138693" y="662670"/>
                </a:lnTo>
                <a:lnTo>
                  <a:pt x="1191128" y="649276"/>
                </a:lnTo>
                <a:lnTo>
                  <a:pt x="1240938" y="634160"/>
                </a:lnTo>
                <a:lnTo>
                  <a:pt x="1287923" y="617412"/>
                </a:lnTo>
                <a:lnTo>
                  <a:pt x="1331880" y="599122"/>
                </a:lnTo>
                <a:lnTo>
                  <a:pt x="1372609" y="579380"/>
                </a:lnTo>
                <a:lnTo>
                  <a:pt x="1409907" y="558277"/>
                </a:lnTo>
                <a:lnTo>
                  <a:pt x="1443572" y="535903"/>
                </a:lnTo>
                <a:lnTo>
                  <a:pt x="1499199" y="487703"/>
                </a:lnTo>
                <a:lnTo>
                  <a:pt x="1537875" y="435503"/>
                </a:lnTo>
                <a:lnTo>
                  <a:pt x="1557986" y="380024"/>
                </a:lnTo>
                <a:lnTo>
                  <a:pt x="1560576" y="351281"/>
                </a:lnTo>
                <a:close/>
              </a:path>
            </a:pathLst>
          </a:custGeom>
          <a:solidFill>
            <a:srgbClr val="FFFF66"/>
          </a:solidFill>
        </p:spPr>
        <p:txBody>
          <a:bodyPr wrap="square" lIns="0" tIns="0" rIns="0" bIns="0" rtlCol="0"/>
          <a:lstStyle/>
          <a:p>
            <a:endParaRPr/>
          </a:p>
        </p:txBody>
      </p:sp>
      <p:sp>
        <p:nvSpPr>
          <p:cNvPr id="15" name="object 15"/>
          <p:cNvSpPr/>
          <p:nvPr/>
        </p:nvSpPr>
        <p:spPr>
          <a:xfrm>
            <a:off x="4445393" y="1418844"/>
            <a:ext cx="1560830" cy="702310"/>
          </a:xfrm>
          <a:custGeom>
            <a:avLst/>
            <a:gdLst/>
            <a:ahLst/>
            <a:cxnLst/>
            <a:rect l="l" t="t" r="r" b="b"/>
            <a:pathLst>
              <a:path w="1560829" h="702310">
                <a:moveTo>
                  <a:pt x="780288" y="0"/>
                </a:moveTo>
                <a:lnTo>
                  <a:pt x="716244" y="1162"/>
                </a:lnTo>
                <a:lnTo>
                  <a:pt x="653635" y="4589"/>
                </a:lnTo>
                <a:lnTo>
                  <a:pt x="592661" y="10191"/>
                </a:lnTo>
                <a:lnTo>
                  <a:pt x="533521" y="17879"/>
                </a:lnTo>
                <a:lnTo>
                  <a:pt x="476416" y="27562"/>
                </a:lnTo>
                <a:lnTo>
                  <a:pt x="421546" y="39152"/>
                </a:lnTo>
                <a:lnTo>
                  <a:pt x="369109" y="52557"/>
                </a:lnTo>
                <a:lnTo>
                  <a:pt x="319308" y="67689"/>
                </a:lnTo>
                <a:lnTo>
                  <a:pt x="272341" y="84458"/>
                </a:lnTo>
                <a:lnTo>
                  <a:pt x="228409" y="102774"/>
                </a:lnTo>
                <a:lnTo>
                  <a:pt x="187712" y="122547"/>
                </a:lnTo>
                <a:lnTo>
                  <a:pt x="150449" y="143688"/>
                </a:lnTo>
                <a:lnTo>
                  <a:pt x="116821" y="166107"/>
                </a:lnTo>
                <a:lnTo>
                  <a:pt x="61269" y="214419"/>
                </a:lnTo>
                <a:lnTo>
                  <a:pt x="22657" y="266766"/>
                </a:lnTo>
                <a:lnTo>
                  <a:pt x="2584" y="322430"/>
                </a:lnTo>
                <a:lnTo>
                  <a:pt x="0" y="351282"/>
                </a:lnTo>
                <a:lnTo>
                  <a:pt x="2584" y="380024"/>
                </a:lnTo>
                <a:lnTo>
                  <a:pt x="22657" y="435503"/>
                </a:lnTo>
                <a:lnTo>
                  <a:pt x="61269" y="487703"/>
                </a:lnTo>
                <a:lnTo>
                  <a:pt x="116821" y="535903"/>
                </a:lnTo>
                <a:lnTo>
                  <a:pt x="150449" y="558277"/>
                </a:lnTo>
                <a:lnTo>
                  <a:pt x="187712" y="579380"/>
                </a:lnTo>
                <a:lnTo>
                  <a:pt x="228409" y="599122"/>
                </a:lnTo>
                <a:lnTo>
                  <a:pt x="272341" y="617412"/>
                </a:lnTo>
                <a:lnTo>
                  <a:pt x="319308" y="634160"/>
                </a:lnTo>
                <a:lnTo>
                  <a:pt x="369109" y="649276"/>
                </a:lnTo>
                <a:lnTo>
                  <a:pt x="421546" y="662670"/>
                </a:lnTo>
                <a:lnTo>
                  <a:pt x="476416" y="674250"/>
                </a:lnTo>
                <a:lnTo>
                  <a:pt x="533521" y="683928"/>
                </a:lnTo>
                <a:lnTo>
                  <a:pt x="592661" y="691612"/>
                </a:lnTo>
                <a:lnTo>
                  <a:pt x="653635" y="697213"/>
                </a:lnTo>
                <a:lnTo>
                  <a:pt x="716244" y="700639"/>
                </a:lnTo>
                <a:lnTo>
                  <a:pt x="780288" y="701802"/>
                </a:lnTo>
                <a:lnTo>
                  <a:pt x="844228" y="700639"/>
                </a:lnTo>
                <a:lnTo>
                  <a:pt x="906754" y="697213"/>
                </a:lnTo>
                <a:lnTo>
                  <a:pt x="967666" y="691612"/>
                </a:lnTo>
                <a:lnTo>
                  <a:pt x="1026761" y="683928"/>
                </a:lnTo>
                <a:lnTo>
                  <a:pt x="1083837" y="674250"/>
                </a:lnTo>
                <a:lnTo>
                  <a:pt x="1138693" y="662670"/>
                </a:lnTo>
                <a:lnTo>
                  <a:pt x="1191128" y="649276"/>
                </a:lnTo>
                <a:lnTo>
                  <a:pt x="1240938" y="634160"/>
                </a:lnTo>
                <a:lnTo>
                  <a:pt x="1287923" y="617412"/>
                </a:lnTo>
                <a:lnTo>
                  <a:pt x="1331880" y="599122"/>
                </a:lnTo>
                <a:lnTo>
                  <a:pt x="1372609" y="579380"/>
                </a:lnTo>
                <a:lnTo>
                  <a:pt x="1409907" y="558277"/>
                </a:lnTo>
                <a:lnTo>
                  <a:pt x="1443572" y="535903"/>
                </a:lnTo>
                <a:lnTo>
                  <a:pt x="1499199" y="487703"/>
                </a:lnTo>
                <a:lnTo>
                  <a:pt x="1537875" y="435503"/>
                </a:lnTo>
                <a:lnTo>
                  <a:pt x="1557986" y="380024"/>
                </a:lnTo>
                <a:lnTo>
                  <a:pt x="1560576" y="351281"/>
                </a:lnTo>
                <a:lnTo>
                  <a:pt x="1557986" y="322430"/>
                </a:lnTo>
                <a:lnTo>
                  <a:pt x="1537875" y="266766"/>
                </a:lnTo>
                <a:lnTo>
                  <a:pt x="1499199" y="214419"/>
                </a:lnTo>
                <a:lnTo>
                  <a:pt x="1443572" y="166107"/>
                </a:lnTo>
                <a:lnTo>
                  <a:pt x="1409907" y="143688"/>
                </a:lnTo>
                <a:lnTo>
                  <a:pt x="1372609" y="122547"/>
                </a:lnTo>
                <a:lnTo>
                  <a:pt x="1331880" y="102774"/>
                </a:lnTo>
                <a:lnTo>
                  <a:pt x="1287923" y="84458"/>
                </a:lnTo>
                <a:lnTo>
                  <a:pt x="1240938" y="67689"/>
                </a:lnTo>
                <a:lnTo>
                  <a:pt x="1191128" y="52557"/>
                </a:lnTo>
                <a:lnTo>
                  <a:pt x="1138693" y="39152"/>
                </a:lnTo>
                <a:lnTo>
                  <a:pt x="1083837" y="27562"/>
                </a:lnTo>
                <a:lnTo>
                  <a:pt x="1026761" y="17879"/>
                </a:lnTo>
                <a:lnTo>
                  <a:pt x="967666" y="10191"/>
                </a:lnTo>
                <a:lnTo>
                  <a:pt x="906754" y="4589"/>
                </a:lnTo>
                <a:lnTo>
                  <a:pt x="844228" y="1162"/>
                </a:lnTo>
                <a:lnTo>
                  <a:pt x="780288" y="0"/>
                </a:lnTo>
                <a:close/>
              </a:path>
            </a:pathLst>
          </a:custGeom>
          <a:ln w="28575">
            <a:solidFill>
              <a:srgbClr val="FFFFFF"/>
            </a:solidFill>
          </a:ln>
        </p:spPr>
        <p:txBody>
          <a:bodyPr wrap="square" lIns="0" tIns="0" rIns="0" bIns="0" rtlCol="0"/>
          <a:lstStyle/>
          <a:p>
            <a:endParaRPr/>
          </a:p>
        </p:txBody>
      </p:sp>
      <p:sp>
        <p:nvSpPr>
          <p:cNvPr id="16" name="object 16"/>
          <p:cNvSpPr txBox="1"/>
          <p:nvPr/>
        </p:nvSpPr>
        <p:spPr>
          <a:xfrm>
            <a:off x="4568323" y="1547606"/>
            <a:ext cx="1313180" cy="475615"/>
          </a:xfrm>
          <a:prstGeom prst="rect">
            <a:avLst/>
          </a:prstGeom>
        </p:spPr>
        <p:txBody>
          <a:bodyPr vert="horz" wrap="square" lIns="0" tIns="0" rIns="0" bIns="0" rtlCol="0">
            <a:spAutoFit/>
          </a:bodyPr>
          <a:lstStyle/>
          <a:p>
            <a:pPr marL="452755" marR="5080" indent="-440690">
              <a:lnSpc>
                <a:spcPct val="100000"/>
              </a:lnSpc>
            </a:pPr>
            <a:r>
              <a:rPr sz="1600" b="1" spc="-5" dirty="0">
                <a:solidFill>
                  <a:srgbClr val="3333CC"/>
                </a:solidFill>
                <a:latin typeface="微软雅黑"/>
                <a:cs typeface="微软雅黑"/>
              </a:rPr>
              <a:t>了解部门</a:t>
            </a:r>
            <a:r>
              <a:rPr sz="1600" b="1" dirty="0">
                <a:solidFill>
                  <a:srgbClr val="3333CC"/>
                </a:solidFill>
                <a:latin typeface="Arial"/>
                <a:cs typeface="Arial"/>
              </a:rPr>
              <a:t>-</a:t>
            </a:r>
            <a:r>
              <a:rPr sz="1600" b="1" dirty="0">
                <a:solidFill>
                  <a:srgbClr val="3333CC"/>
                </a:solidFill>
                <a:latin typeface="微软雅黑"/>
                <a:cs typeface="微软雅黑"/>
              </a:rPr>
              <a:t>岗位 划分</a:t>
            </a:r>
            <a:endParaRPr sz="1600">
              <a:latin typeface="微软雅黑"/>
              <a:cs typeface="微软雅黑"/>
            </a:endParaRPr>
          </a:p>
        </p:txBody>
      </p:sp>
      <p:sp>
        <p:nvSpPr>
          <p:cNvPr id="17" name="object 17"/>
          <p:cNvSpPr/>
          <p:nvPr/>
        </p:nvSpPr>
        <p:spPr>
          <a:xfrm>
            <a:off x="4203839" y="2627376"/>
            <a:ext cx="2043430" cy="1083945"/>
          </a:xfrm>
          <a:custGeom>
            <a:avLst/>
            <a:gdLst/>
            <a:ahLst/>
            <a:cxnLst/>
            <a:rect l="l" t="t" r="r" b="b"/>
            <a:pathLst>
              <a:path w="2043429" h="1083945">
                <a:moveTo>
                  <a:pt x="2042922" y="541782"/>
                </a:moveTo>
                <a:lnTo>
                  <a:pt x="2039536" y="497313"/>
                </a:lnTo>
                <a:lnTo>
                  <a:pt x="2029556" y="453841"/>
                </a:lnTo>
                <a:lnTo>
                  <a:pt x="2013244" y="411504"/>
                </a:lnTo>
                <a:lnTo>
                  <a:pt x="1990862" y="370441"/>
                </a:lnTo>
                <a:lnTo>
                  <a:pt x="1962673" y="330791"/>
                </a:lnTo>
                <a:lnTo>
                  <a:pt x="1928942" y="292692"/>
                </a:lnTo>
                <a:lnTo>
                  <a:pt x="1889929" y="256284"/>
                </a:lnTo>
                <a:lnTo>
                  <a:pt x="1845899" y="221705"/>
                </a:lnTo>
                <a:lnTo>
                  <a:pt x="1797114" y="189094"/>
                </a:lnTo>
                <a:lnTo>
                  <a:pt x="1743837" y="158591"/>
                </a:lnTo>
                <a:lnTo>
                  <a:pt x="1686330" y="130333"/>
                </a:lnTo>
                <a:lnTo>
                  <a:pt x="1624858" y="104461"/>
                </a:lnTo>
                <a:lnTo>
                  <a:pt x="1559682" y="81112"/>
                </a:lnTo>
                <a:lnTo>
                  <a:pt x="1491066" y="60425"/>
                </a:lnTo>
                <a:lnTo>
                  <a:pt x="1419272" y="42541"/>
                </a:lnTo>
                <a:lnTo>
                  <a:pt x="1344564" y="27596"/>
                </a:lnTo>
                <a:lnTo>
                  <a:pt x="1267204" y="15731"/>
                </a:lnTo>
                <a:lnTo>
                  <a:pt x="1187455" y="7084"/>
                </a:lnTo>
                <a:lnTo>
                  <a:pt x="1105580" y="1794"/>
                </a:lnTo>
                <a:lnTo>
                  <a:pt x="1021841" y="0"/>
                </a:lnTo>
                <a:lnTo>
                  <a:pt x="937995" y="1794"/>
                </a:lnTo>
                <a:lnTo>
                  <a:pt x="856022" y="7084"/>
                </a:lnTo>
                <a:lnTo>
                  <a:pt x="776185" y="15731"/>
                </a:lnTo>
                <a:lnTo>
                  <a:pt x="698747" y="27596"/>
                </a:lnTo>
                <a:lnTo>
                  <a:pt x="623970" y="42541"/>
                </a:lnTo>
                <a:lnTo>
                  <a:pt x="552117" y="60425"/>
                </a:lnTo>
                <a:lnTo>
                  <a:pt x="483448" y="81112"/>
                </a:lnTo>
                <a:lnTo>
                  <a:pt x="418228" y="104461"/>
                </a:lnTo>
                <a:lnTo>
                  <a:pt x="356718" y="130333"/>
                </a:lnTo>
                <a:lnTo>
                  <a:pt x="299180" y="158591"/>
                </a:lnTo>
                <a:lnTo>
                  <a:pt x="245877" y="189094"/>
                </a:lnTo>
                <a:lnTo>
                  <a:pt x="197071" y="221705"/>
                </a:lnTo>
                <a:lnTo>
                  <a:pt x="153025" y="256284"/>
                </a:lnTo>
                <a:lnTo>
                  <a:pt x="114000" y="292692"/>
                </a:lnTo>
                <a:lnTo>
                  <a:pt x="80260" y="330791"/>
                </a:lnTo>
                <a:lnTo>
                  <a:pt x="52065" y="370441"/>
                </a:lnTo>
                <a:lnTo>
                  <a:pt x="29680" y="411504"/>
                </a:lnTo>
                <a:lnTo>
                  <a:pt x="13366" y="453841"/>
                </a:lnTo>
                <a:lnTo>
                  <a:pt x="3385" y="497313"/>
                </a:lnTo>
                <a:lnTo>
                  <a:pt x="0" y="541782"/>
                </a:lnTo>
                <a:lnTo>
                  <a:pt x="3385" y="586250"/>
                </a:lnTo>
                <a:lnTo>
                  <a:pt x="13366" y="629722"/>
                </a:lnTo>
                <a:lnTo>
                  <a:pt x="29680" y="672059"/>
                </a:lnTo>
                <a:lnTo>
                  <a:pt x="52065" y="713122"/>
                </a:lnTo>
                <a:lnTo>
                  <a:pt x="80260" y="752772"/>
                </a:lnTo>
                <a:lnTo>
                  <a:pt x="114000" y="790871"/>
                </a:lnTo>
                <a:lnTo>
                  <a:pt x="153025" y="827279"/>
                </a:lnTo>
                <a:lnTo>
                  <a:pt x="181356" y="849521"/>
                </a:lnTo>
                <a:lnTo>
                  <a:pt x="181356" y="541782"/>
                </a:lnTo>
                <a:lnTo>
                  <a:pt x="184137" y="505230"/>
                </a:lnTo>
                <a:lnTo>
                  <a:pt x="205746" y="434679"/>
                </a:lnTo>
                <a:lnTo>
                  <a:pt x="224143" y="400909"/>
                </a:lnTo>
                <a:lnTo>
                  <a:pt x="247316" y="368296"/>
                </a:lnTo>
                <a:lnTo>
                  <a:pt x="275049" y="336954"/>
                </a:lnTo>
                <a:lnTo>
                  <a:pt x="307129" y="306998"/>
                </a:lnTo>
                <a:lnTo>
                  <a:pt x="343338" y="278544"/>
                </a:lnTo>
                <a:lnTo>
                  <a:pt x="383464" y="251706"/>
                </a:lnTo>
                <a:lnTo>
                  <a:pt x="427291" y="226599"/>
                </a:lnTo>
                <a:lnTo>
                  <a:pt x="474604" y="203338"/>
                </a:lnTo>
                <a:lnTo>
                  <a:pt x="525188" y="182038"/>
                </a:lnTo>
                <a:lnTo>
                  <a:pt x="578829" y="162814"/>
                </a:lnTo>
                <a:lnTo>
                  <a:pt x="635311" y="145780"/>
                </a:lnTo>
                <a:lnTo>
                  <a:pt x="694420" y="131052"/>
                </a:lnTo>
                <a:lnTo>
                  <a:pt x="755940" y="118743"/>
                </a:lnTo>
                <a:lnTo>
                  <a:pt x="819657" y="108971"/>
                </a:lnTo>
                <a:lnTo>
                  <a:pt x="885357" y="101848"/>
                </a:lnTo>
                <a:lnTo>
                  <a:pt x="952823" y="97490"/>
                </a:lnTo>
                <a:lnTo>
                  <a:pt x="1021841" y="96012"/>
                </a:lnTo>
                <a:lnTo>
                  <a:pt x="1090757" y="97490"/>
                </a:lnTo>
                <a:lnTo>
                  <a:pt x="1158141" y="101848"/>
                </a:lnTo>
                <a:lnTo>
                  <a:pt x="1223778" y="108971"/>
                </a:lnTo>
                <a:lnTo>
                  <a:pt x="1287450" y="118743"/>
                </a:lnTo>
                <a:lnTo>
                  <a:pt x="1348942" y="131052"/>
                </a:lnTo>
                <a:lnTo>
                  <a:pt x="1408036" y="145780"/>
                </a:lnTo>
                <a:lnTo>
                  <a:pt x="1464516" y="162814"/>
                </a:lnTo>
                <a:lnTo>
                  <a:pt x="1518166" y="182038"/>
                </a:lnTo>
                <a:lnTo>
                  <a:pt x="1568768" y="203338"/>
                </a:lnTo>
                <a:lnTo>
                  <a:pt x="1616106" y="226599"/>
                </a:lnTo>
                <a:lnTo>
                  <a:pt x="1659964" y="251706"/>
                </a:lnTo>
                <a:lnTo>
                  <a:pt x="1700125" y="278544"/>
                </a:lnTo>
                <a:lnTo>
                  <a:pt x="1736372" y="306998"/>
                </a:lnTo>
                <a:lnTo>
                  <a:pt x="1768489" y="336954"/>
                </a:lnTo>
                <a:lnTo>
                  <a:pt x="1796260" y="368296"/>
                </a:lnTo>
                <a:lnTo>
                  <a:pt x="1819467" y="400909"/>
                </a:lnTo>
                <a:lnTo>
                  <a:pt x="1837893" y="434679"/>
                </a:lnTo>
                <a:lnTo>
                  <a:pt x="1859540" y="505230"/>
                </a:lnTo>
                <a:lnTo>
                  <a:pt x="1862327" y="541782"/>
                </a:lnTo>
                <a:lnTo>
                  <a:pt x="1862327" y="848956"/>
                </a:lnTo>
                <a:lnTo>
                  <a:pt x="1889929" y="827279"/>
                </a:lnTo>
                <a:lnTo>
                  <a:pt x="1928942" y="790871"/>
                </a:lnTo>
                <a:lnTo>
                  <a:pt x="1962673" y="752772"/>
                </a:lnTo>
                <a:lnTo>
                  <a:pt x="1990862" y="713122"/>
                </a:lnTo>
                <a:lnTo>
                  <a:pt x="2013244" y="672059"/>
                </a:lnTo>
                <a:lnTo>
                  <a:pt x="2029556" y="629722"/>
                </a:lnTo>
                <a:lnTo>
                  <a:pt x="2039536" y="586250"/>
                </a:lnTo>
                <a:lnTo>
                  <a:pt x="2042922" y="541782"/>
                </a:lnTo>
                <a:close/>
              </a:path>
              <a:path w="2043429" h="1083945">
                <a:moveTo>
                  <a:pt x="1862327" y="848956"/>
                </a:moveTo>
                <a:lnTo>
                  <a:pt x="1862327" y="541782"/>
                </a:lnTo>
                <a:lnTo>
                  <a:pt x="1859540" y="578333"/>
                </a:lnTo>
                <a:lnTo>
                  <a:pt x="1851323" y="614072"/>
                </a:lnTo>
                <a:lnTo>
                  <a:pt x="1819467" y="682654"/>
                </a:lnTo>
                <a:lnTo>
                  <a:pt x="1796260" y="715267"/>
                </a:lnTo>
                <a:lnTo>
                  <a:pt x="1768489" y="746609"/>
                </a:lnTo>
                <a:lnTo>
                  <a:pt x="1736372" y="776565"/>
                </a:lnTo>
                <a:lnTo>
                  <a:pt x="1700125" y="805019"/>
                </a:lnTo>
                <a:lnTo>
                  <a:pt x="1659964" y="831857"/>
                </a:lnTo>
                <a:lnTo>
                  <a:pt x="1616106" y="856964"/>
                </a:lnTo>
                <a:lnTo>
                  <a:pt x="1568768" y="880225"/>
                </a:lnTo>
                <a:lnTo>
                  <a:pt x="1518166" y="901525"/>
                </a:lnTo>
                <a:lnTo>
                  <a:pt x="1464516" y="920749"/>
                </a:lnTo>
                <a:lnTo>
                  <a:pt x="1408036" y="937783"/>
                </a:lnTo>
                <a:lnTo>
                  <a:pt x="1348942" y="952511"/>
                </a:lnTo>
                <a:lnTo>
                  <a:pt x="1287450" y="964820"/>
                </a:lnTo>
                <a:lnTo>
                  <a:pt x="1223778" y="974592"/>
                </a:lnTo>
                <a:lnTo>
                  <a:pt x="1158141" y="981715"/>
                </a:lnTo>
                <a:lnTo>
                  <a:pt x="1090757" y="986073"/>
                </a:lnTo>
                <a:lnTo>
                  <a:pt x="1021841" y="987552"/>
                </a:lnTo>
                <a:lnTo>
                  <a:pt x="952823" y="986073"/>
                </a:lnTo>
                <a:lnTo>
                  <a:pt x="885357" y="981715"/>
                </a:lnTo>
                <a:lnTo>
                  <a:pt x="819657" y="974592"/>
                </a:lnTo>
                <a:lnTo>
                  <a:pt x="755940" y="964820"/>
                </a:lnTo>
                <a:lnTo>
                  <a:pt x="694420" y="952511"/>
                </a:lnTo>
                <a:lnTo>
                  <a:pt x="635311" y="937783"/>
                </a:lnTo>
                <a:lnTo>
                  <a:pt x="578829" y="920749"/>
                </a:lnTo>
                <a:lnTo>
                  <a:pt x="525188" y="901525"/>
                </a:lnTo>
                <a:lnTo>
                  <a:pt x="474604" y="880225"/>
                </a:lnTo>
                <a:lnTo>
                  <a:pt x="427291" y="856964"/>
                </a:lnTo>
                <a:lnTo>
                  <a:pt x="383464" y="831857"/>
                </a:lnTo>
                <a:lnTo>
                  <a:pt x="343338" y="805019"/>
                </a:lnTo>
                <a:lnTo>
                  <a:pt x="307129" y="776565"/>
                </a:lnTo>
                <a:lnTo>
                  <a:pt x="275049" y="746609"/>
                </a:lnTo>
                <a:lnTo>
                  <a:pt x="247316" y="715267"/>
                </a:lnTo>
                <a:lnTo>
                  <a:pt x="224143" y="682654"/>
                </a:lnTo>
                <a:lnTo>
                  <a:pt x="205746" y="648884"/>
                </a:lnTo>
                <a:lnTo>
                  <a:pt x="184137" y="578333"/>
                </a:lnTo>
                <a:lnTo>
                  <a:pt x="181356" y="541782"/>
                </a:lnTo>
                <a:lnTo>
                  <a:pt x="181356" y="849521"/>
                </a:lnTo>
                <a:lnTo>
                  <a:pt x="245877" y="894469"/>
                </a:lnTo>
                <a:lnTo>
                  <a:pt x="299180" y="924972"/>
                </a:lnTo>
                <a:lnTo>
                  <a:pt x="356718" y="953230"/>
                </a:lnTo>
                <a:lnTo>
                  <a:pt x="418228" y="979102"/>
                </a:lnTo>
                <a:lnTo>
                  <a:pt x="483448" y="1002451"/>
                </a:lnTo>
                <a:lnTo>
                  <a:pt x="552117" y="1023138"/>
                </a:lnTo>
                <a:lnTo>
                  <a:pt x="623970" y="1041022"/>
                </a:lnTo>
                <a:lnTo>
                  <a:pt x="698747" y="1055967"/>
                </a:lnTo>
                <a:lnTo>
                  <a:pt x="776185" y="1067832"/>
                </a:lnTo>
                <a:lnTo>
                  <a:pt x="856022" y="1076479"/>
                </a:lnTo>
                <a:lnTo>
                  <a:pt x="937995" y="1081769"/>
                </a:lnTo>
                <a:lnTo>
                  <a:pt x="1021841" y="1083564"/>
                </a:lnTo>
                <a:lnTo>
                  <a:pt x="1105580" y="1081769"/>
                </a:lnTo>
                <a:lnTo>
                  <a:pt x="1187455" y="1076479"/>
                </a:lnTo>
                <a:lnTo>
                  <a:pt x="1267204" y="1067832"/>
                </a:lnTo>
                <a:lnTo>
                  <a:pt x="1344564" y="1055967"/>
                </a:lnTo>
                <a:lnTo>
                  <a:pt x="1419272" y="1041022"/>
                </a:lnTo>
                <a:lnTo>
                  <a:pt x="1491066" y="1023138"/>
                </a:lnTo>
                <a:lnTo>
                  <a:pt x="1559682" y="1002451"/>
                </a:lnTo>
                <a:lnTo>
                  <a:pt x="1624858" y="979102"/>
                </a:lnTo>
                <a:lnTo>
                  <a:pt x="1686330" y="953230"/>
                </a:lnTo>
                <a:lnTo>
                  <a:pt x="1743837" y="924972"/>
                </a:lnTo>
                <a:lnTo>
                  <a:pt x="1797114" y="894469"/>
                </a:lnTo>
                <a:lnTo>
                  <a:pt x="1845899" y="861858"/>
                </a:lnTo>
                <a:lnTo>
                  <a:pt x="1862327" y="848956"/>
                </a:lnTo>
                <a:close/>
              </a:path>
            </a:pathLst>
          </a:custGeom>
          <a:solidFill>
            <a:srgbClr val="B90000"/>
          </a:solidFill>
        </p:spPr>
        <p:txBody>
          <a:bodyPr wrap="square" lIns="0" tIns="0" rIns="0" bIns="0" rtlCol="0"/>
          <a:lstStyle/>
          <a:p>
            <a:endParaRPr/>
          </a:p>
        </p:txBody>
      </p:sp>
      <p:sp>
        <p:nvSpPr>
          <p:cNvPr id="18" name="object 18"/>
          <p:cNvSpPr/>
          <p:nvPr/>
        </p:nvSpPr>
        <p:spPr>
          <a:xfrm>
            <a:off x="4373765" y="2715767"/>
            <a:ext cx="1703070" cy="908685"/>
          </a:xfrm>
          <a:custGeom>
            <a:avLst/>
            <a:gdLst/>
            <a:ahLst/>
            <a:cxnLst/>
            <a:rect l="l" t="t" r="r" b="b"/>
            <a:pathLst>
              <a:path w="1703070" h="908685">
                <a:moveTo>
                  <a:pt x="1703069" y="454151"/>
                </a:moveTo>
                <a:lnTo>
                  <a:pt x="1691931" y="380516"/>
                </a:lnTo>
                <a:lnTo>
                  <a:pt x="1659684" y="310652"/>
                </a:lnTo>
                <a:lnTo>
                  <a:pt x="1636192" y="277427"/>
                </a:lnTo>
                <a:lnTo>
                  <a:pt x="1608079" y="245497"/>
                </a:lnTo>
                <a:lnTo>
                  <a:pt x="1575565" y="214978"/>
                </a:lnTo>
                <a:lnTo>
                  <a:pt x="1538868" y="185988"/>
                </a:lnTo>
                <a:lnTo>
                  <a:pt x="1498206" y="158645"/>
                </a:lnTo>
                <a:lnTo>
                  <a:pt x="1453800" y="133064"/>
                </a:lnTo>
                <a:lnTo>
                  <a:pt x="1405868" y="109363"/>
                </a:lnTo>
                <a:lnTo>
                  <a:pt x="1354628" y="87660"/>
                </a:lnTo>
                <a:lnTo>
                  <a:pt x="1300300" y="68071"/>
                </a:lnTo>
                <a:lnTo>
                  <a:pt x="1243103" y="50714"/>
                </a:lnTo>
                <a:lnTo>
                  <a:pt x="1183255" y="35706"/>
                </a:lnTo>
                <a:lnTo>
                  <a:pt x="1120975" y="23164"/>
                </a:lnTo>
                <a:lnTo>
                  <a:pt x="1056482" y="13205"/>
                </a:lnTo>
                <a:lnTo>
                  <a:pt x="989995" y="5947"/>
                </a:lnTo>
                <a:lnTo>
                  <a:pt x="921733" y="1506"/>
                </a:lnTo>
                <a:lnTo>
                  <a:pt x="851915" y="0"/>
                </a:lnTo>
                <a:lnTo>
                  <a:pt x="781989" y="1506"/>
                </a:lnTo>
                <a:lnTo>
                  <a:pt x="713629" y="5947"/>
                </a:lnTo>
                <a:lnTo>
                  <a:pt x="647055" y="13205"/>
                </a:lnTo>
                <a:lnTo>
                  <a:pt x="582484" y="23164"/>
                </a:lnTo>
                <a:lnTo>
                  <a:pt x="520136" y="35706"/>
                </a:lnTo>
                <a:lnTo>
                  <a:pt x="460228" y="50714"/>
                </a:lnTo>
                <a:lnTo>
                  <a:pt x="402978" y="68071"/>
                </a:lnTo>
                <a:lnTo>
                  <a:pt x="348605" y="87660"/>
                </a:lnTo>
                <a:lnTo>
                  <a:pt x="297328" y="109363"/>
                </a:lnTo>
                <a:lnTo>
                  <a:pt x="249364" y="133064"/>
                </a:lnTo>
                <a:lnTo>
                  <a:pt x="204932" y="158645"/>
                </a:lnTo>
                <a:lnTo>
                  <a:pt x="164250" y="185988"/>
                </a:lnTo>
                <a:lnTo>
                  <a:pt x="127537" y="214978"/>
                </a:lnTo>
                <a:lnTo>
                  <a:pt x="95010" y="245497"/>
                </a:lnTo>
                <a:lnTo>
                  <a:pt x="66889" y="277427"/>
                </a:lnTo>
                <a:lnTo>
                  <a:pt x="43391" y="310652"/>
                </a:lnTo>
                <a:lnTo>
                  <a:pt x="24735" y="345054"/>
                </a:lnTo>
                <a:lnTo>
                  <a:pt x="2821" y="416921"/>
                </a:lnTo>
                <a:lnTo>
                  <a:pt x="0" y="454152"/>
                </a:lnTo>
                <a:lnTo>
                  <a:pt x="2821" y="491382"/>
                </a:lnTo>
                <a:lnTo>
                  <a:pt x="24735" y="563249"/>
                </a:lnTo>
                <a:lnTo>
                  <a:pt x="43391" y="597651"/>
                </a:lnTo>
                <a:lnTo>
                  <a:pt x="66889" y="630876"/>
                </a:lnTo>
                <a:lnTo>
                  <a:pt x="95010" y="662806"/>
                </a:lnTo>
                <a:lnTo>
                  <a:pt x="127537" y="693325"/>
                </a:lnTo>
                <a:lnTo>
                  <a:pt x="164250" y="722315"/>
                </a:lnTo>
                <a:lnTo>
                  <a:pt x="204932" y="749658"/>
                </a:lnTo>
                <a:lnTo>
                  <a:pt x="249364" y="775239"/>
                </a:lnTo>
                <a:lnTo>
                  <a:pt x="297328" y="798940"/>
                </a:lnTo>
                <a:lnTo>
                  <a:pt x="348605" y="820643"/>
                </a:lnTo>
                <a:lnTo>
                  <a:pt x="402978" y="840232"/>
                </a:lnTo>
                <a:lnTo>
                  <a:pt x="460228" y="857589"/>
                </a:lnTo>
                <a:lnTo>
                  <a:pt x="520136" y="872597"/>
                </a:lnTo>
                <a:lnTo>
                  <a:pt x="582484" y="885139"/>
                </a:lnTo>
                <a:lnTo>
                  <a:pt x="647055" y="895098"/>
                </a:lnTo>
                <a:lnTo>
                  <a:pt x="713629" y="902356"/>
                </a:lnTo>
                <a:lnTo>
                  <a:pt x="781989" y="906797"/>
                </a:lnTo>
                <a:lnTo>
                  <a:pt x="851915" y="908304"/>
                </a:lnTo>
                <a:lnTo>
                  <a:pt x="921733" y="906797"/>
                </a:lnTo>
                <a:lnTo>
                  <a:pt x="989995" y="902356"/>
                </a:lnTo>
                <a:lnTo>
                  <a:pt x="1056482" y="895098"/>
                </a:lnTo>
                <a:lnTo>
                  <a:pt x="1120975" y="885139"/>
                </a:lnTo>
                <a:lnTo>
                  <a:pt x="1183255" y="872597"/>
                </a:lnTo>
                <a:lnTo>
                  <a:pt x="1243103" y="857589"/>
                </a:lnTo>
                <a:lnTo>
                  <a:pt x="1300300" y="840232"/>
                </a:lnTo>
                <a:lnTo>
                  <a:pt x="1354628" y="820643"/>
                </a:lnTo>
                <a:lnTo>
                  <a:pt x="1405868" y="798940"/>
                </a:lnTo>
                <a:lnTo>
                  <a:pt x="1453800" y="775239"/>
                </a:lnTo>
                <a:lnTo>
                  <a:pt x="1498206" y="749658"/>
                </a:lnTo>
                <a:lnTo>
                  <a:pt x="1538868" y="722315"/>
                </a:lnTo>
                <a:lnTo>
                  <a:pt x="1575565" y="693325"/>
                </a:lnTo>
                <a:lnTo>
                  <a:pt x="1608079" y="662806"/>
                </a:lnTo>
                <a:lnTo>
                  <a:pt x="1636192" y="630876"/>
                </a:lnTo>
                <a:lnTo>
                  <a:pt x="1659684" y="597651"/>
                </a:lnTo>
                <a:lnTo>
                  <a:pt x="1678337" y="563249"/>
                </a:lnTo>
                <a:lnTo>
                  <a:pt x="1700248" y="491382"/>
                </a:lnTo>
                <a:lnTo>
                  <a:pt x="1703069" y="454151"/>
                </a:lnTo>
                <a:close/>
              </a:path>
            </a:pathLst>
          </a:custGeom>
          <a:solidFill>
            <a:srgbClr val="FFFF66"/>
          </a:solidFill>
        </p:spPr>
        <p:txBody>
          <a:bodyPr wrap="square" lIns="0" tIns="0" rIns="0" bIns="0" rtlCol="0"/>
          <a:lstStyle/>
          <a:p>
            <a:endParaRPr/>
          </a:p>
        </p:txBody>
      </p:sp>
      <p:sp>
        <p:nvSpPr>
          <p:cNvPr id="19" name="object 19"/>
          <p:cNvSpPr/>
          <p:nvPr/>
        </p:nvSpPr>
        <p:spPr>
          <a:xfrm>
            <a:off x="4373765" y="2715767"/>
            <a:ext cx="1703070" cy="908685"/>
          </a:xfrm>
          <a:custGeom>
            <a:avLst/>
            <a:gdLst/>
            <a:ahLst/>
            <a:cxnLst/>
            <a:rect l="l" t="t" r="r" b="b"/>
            <a:pathLst>
              <a:path w="1703070" h="908685">
                <a:moveTo>
                  <a:pt x="851915" y="0"/>
                </a:moveTo>
                <a:lnTo>
                  <a:pt x="781989" y="1506"/>
                </a:lnTo>
                <a:lnTo>
                  <a:pt x="713629" y="5947"/>
                </a:lnTo>
                <a:lnTo>
                  <a:pt x="647055" y="13205"/>
                </a:lnTo>
                <a:lnTo>
                  <a:pt x="582484" y="23164"/>
                </a:lnTo>
                <a:lnTo>
                  <a:pt x="520136" y="35706"/>
                </a:lnTo>
                <a:lnTo>
                  <a:pt x="460228" y="50714"/>
                </a:lnTo>
                <a:lnTo>
                  <a:pt x="402978" y="68071"/>
                </a:lnTo>
                <a:lnTo>
                  <a:pt x="348605" y="87660"/>
                </a:lnTo>
                <a:lnTo>
                  <a:pt x="297328" y="109363"/>
                </a:lnTo>
                <a:lnTo>
                  <a:pt x="249364" y="133064"/>
                </a:lnTo>
                <a:lnTo>
                  <a:pt x="204932" y="158645"/>
                </a:lnTo>
                <a:lnTo>
                  <a:pt x="164250" y="185988"/>
                </a:lnTo>
                <a:lnTo>
                  <a:pt x="127537" y="214978"/>
                </a:lnTo>
                <a:lnTo>
                  <a:pt x="95010" y="245497"/>
                </a:lnTo>
                <a:lnTo>
                  <a:pt x="66889" y="277427"/>
                </a:lnTo>
                <a:lnTo>
                  <a:pt x="43391" y="310652"/>
                </a:lnTo>
                <a:lnTo>
                  <a:pt x="24735" y="345054"/>
                </a:lnTo>
                <a:lnTo>
                  <a:pt x="2821" y="416921"/>
                </a:lnTo>
                <a:lnTo>
                  <a:pt x="0" y="454152"/>
                </a:lnTo>
                <a:lnTo>
                  <a:pt x="2821" y="491382"/>
                </a:lnTo>
                <a:lnTo>
                  <a:pt x="24735" y="563249"/>
                </a:lnTo>
                <a:lnTo>
                  <a:pt x="43391" y="597651"/>
                </a:lnTo>
                <a:lnTo>
                  <a:pt x="66889" y="630876"/>
                </a:lnTo>
                <a:lnTo>
                  <a:pt x="95010" y="662806"/>
                </a:lnTo>
                <a:lnTo>
                  <a:pt x="127537" y="693325"/>
                </a:lnTo>
                <a:lnTo>
                  <a:pt x="164250" y="722315"/>
                </a:lnTo>
                <a:lnTo>
                  <a:pt x="204932" y="749658"/>
                </a:lnTo>
                <a:lnTo>
                  <a:pt x="249364" y="775239"/>
                </a:lnTo>
                <a:lnTo>
                  <a:pt x="297328" y="798940"/>
                </a:lnTo>
                <a:lnTo>
                  <a:pt x="348605" y="820643"/>
                </a:lnTo>
                <a:lnTo>
                  <a:pt x="402978" y="840232"/>
                </a:lnTo>
                <a:lnTo>
                  <a:pt x="460228" y="857589"/>
                </a:lnTo>
                <a:lnTo>
                  <a:pt x="520136" y="872597"/>
                </a:lnTo>
                <a:lnTo>
                  <a:pt x="582484" y="885139"/>
                </a:lnTo>
                <a:lnTo>
                  <a:pt x="647055" y="895098"/>
                </a:lnTo>
                <a:lnTo>
                  <a:pt x="713629" y="902356"/>
                </a:lnTo>
                <a:lnTo>
                  <a:pt x="781989" y="906797"/>
                </a:lnTo>
                <a:lnTo>
                  <a:pt x="851915" y="908304"/>
                </a:lnTo>
                <a:lnTo>
                  <a:pt x="921733" y="906797"/>
                </a:lnTo>
                <a:lnTo>
                  <a:pt x="989995" y="902356"/>
                </a:lnTo>
                <a:lnTo>
                  <a:pt x="1056482" y="895098"/>
                </a:lnTo>
                <a:lnTo>
                  <a:pt x="1120975" y="885139"/>
                </a:lnTo>
                <a:lnTo>
                  <a:pt x="1183255" y="872597"/>
                </a:lnTo>
                <a:lnTo>
                  <a:pt x="1243103" y="857589"/>
                </a:lnTo>
                <a:lnTo>
                  <a:pt x="1300300" y="840232"/>
                </a:lnTo>
                <a:lnTo>
                  <a:pt x="1354628" y="820643"/>
                </a:lnTo>
                <a:lnTo>
                  <a:pt x="1405868" y="798940"/>
                </a:lnTo>
                <a:lnTo>
                  <a:pt x="1453800" y="775239"/>
                </a:lnTo>
                <a:lnTo>
                  <a:pt x="1498206" y="749658"/>
                </a:lnTo>
                <a:lnTo>
                  <a:pt x="1538868" y="722315"/>
                </a:lnTo>
                <a:lnTo>
                  <a:pt x="1575565" y="693325"/>
                </a:lnTo>
                <a:lnTo>
                  <a:pt x="1608079" y="662806"/>
                </a:lnTo>
                <a:lnTo>
                  <a:pt x="1636192" y="630876"/>
                </a:lnTo>
                <a:lnTo>
                  <a:pt x="1659684" y="597651"/>
                </a:lnTo>
                <a:lnTo>
                  <a:pt x="1678337" y="563249"/>
                </a:lnTo>
                <a:lnTo>
                  <a:pt x="1700248" y="491382"/>
                </a:lnTo>
                <a:lnTo>
                  <a:pt x="1703069" y="454151"/>
                </a:lnTo>
                <a:lnTo>
                  <a:pt x="1700248" y="416921"/>
                </a:lnTo>
                <a:lnTo>
                  <a:pt x="1678337" y="345054"/>
                </a:lnTo>
                <a:lnTo>
                  <a:pt x="1659684" y="310652"/>
                </a:lnTo>
                <a:lnTo>
                  <a:pt x="1636192" y="277427"/>
                </a:lnTo>
                <a:lnTo>
                  <a:pt x="1608079" y="245497"/>
                </a:lnTo>
                <a:lnTo>
                  <a:pt x="1575565" y="214978"/>
                </a:lnTo>
                <a:lnTo>
                  <a:pt x="1538868" y="185988"/>
                </a:lnTo>
                <a:lnTo>
                  <a:pt x="1498206" y="158645"/>
                </a:lnTo>
                <a:lnTo>
                  <a:pt x="1453800" y="133064"/>
                </a:lnTo>
                <a:lnTo>
                  <a:pt x="1405868" y="109363"/>
                </a:lnTo>
                <a:lnTo>
                  <a:pt x="1354628" y="87660"/>
                </a:lnTo>
                <a:lnTo>
                  <a:pt x="1300300" y="68071"/>
                </a:lnTo>
                <a:lnTo>
                  <a:pt x="1243103" y="50714"/>
                </a:lnTo>
                <a:lnTo>
                  <a:pt x="1183255" y="35706"/>
                </a:lnTo>
                <a:lnTo>
                  <a:pt x="1120975" y="23164"/>
                </a:lnTo>
                <a:lnTo>
                  <a:pt x="1056482" y="13205"/>
                </a:lnTo>
                <a:lnTo>
                  <a:pt x="989995" y="5947"/>
                </a:lnTo>
                <a:lnTo>
                  <a:pt x="921733" y="1506"/>
                </a:lnTo>
                <a:lnTo>
                  <a:pt x="851915" y="0"/>
                </a:lnTo>
                <a:close/>
              </a:path>
            </a:pathLst>
          </a:custGeom>
          <a:ln w="28575">
            <a:solidFill>
              <a:srgbClr val="FFFFFF"/>
            </a:solidFill>
          </a:ln>
        </p:spPr>
        <p:txBody>
          <a:bodyPr wrap="square" lIns="0" tIns="0" rIns="0" bIns="0" rtlCol="0"/>
          <a:lstStyle/>
          <a:p>
            <a:endParaRPr/>
          </a:p>
        </p:txBody>
      </p:sp>
      <p:sp>
        <p:nvSpPr>
          <p:cNvPr id="20" name="object 20"/>
          <p:cNvSpPr txBox="1"/>
          <p:nvPr/>
        </p:nvSpPr>
        <p:spPr>
          <a:xfrm>
            <a:off x="4492885" y="2866856"/>
            <a:ext cx="1463675" cy="718185"/>
          </a:xfrm>
          <a:prstGeom prst="rect">
            <a:avLst/>
          </a:prstGeom>
        </p:spPr>
        <p:txBody>
          <a:bodyPr vert="horz" wrap="square" lIns="0" tIns="0" rIns="0" bIns="0" rtlCol="0">
            <a:spAutoFit/>
          </a:bodyPr>
          <a:lstStyle/>
          <a:p>
            <a:pPr marL="12065" marR="5080" indent="1270" algn="ctr">
              <a:lnSpc>
                <a:spcPct val="100000"/>
              </a:lnSpc>
            </a:pPr>
            <a:r>
              <a:rPr sz="1600" b="1" spc="-5" dirty="0">
                <a:solidFill>
                  <a:srgbClr val="3333CC"/>
                </a:solidFill>
                <a:latin typeface="微软雅黑"/>
                <a:cs typeface="微软雅黑"/>
              </a:rPr>
              <a:t>对每一岗位，收 集“源”—形成 </a:t>
            </a:r>
            <a:r>
              <a:rPr sz="1600" b="1" dirty="0">
                <a:solidFill>
                  <a:srgbClr val="CC0000"/>
                </a:solidFill>
                <a:latin typeface="微软雅黑"/>
                <a:cs typeface="微软雅黑"/>
              </a:rPr>
              <a:t>源表</a:t>
            </a:r>
            <a:endParaRPr sz="1600">
              <a:latin typeface="微软雅黑"/>
              <a:cs typeface="微软雅黑"/>
            </a:endParaRPr>
          </a:p>
        </p:txBody>
      </p:sp>
      <p:sp>
        <p:nvSpPr>
          <p:cNvPr id="21" name="object 21"/>
          <p:cNvSpPr/>
          <p:nvPr/>
        </p:nvSpPr>
        <p:spPr>
          <a:xfrm>
            <a:off x="3918089" y="4149090"/>
            <a:ext cx="2614930" cy="1521460"/>
          </a:xfrm>
          <a:custGeom>
            <a:avLst/>
            <a:gdLst/>
            <a:ahLst/>
            <a:cxnLst/>
            <a:rect l="l" t="t" r="r" b="b"/>
            <a:pathLst>
              <a:path w="2614929" h="1521460">
                <a:moveTo>
                  <a:pt x="2614422" y="760475"/>
                </a:moveTo>
                <a:lnTo>
                  <a:pt x="2610088" y="698123"/>
                </a:lnTo>
                <a:lnTo>
                  <a:pt x="2597314" y="637156"/>
                </a:lnTo>
                <a:lnTo>
                  <a:pt x="2576434" y="577769"/>
                </a:lnTo>
                <a:lnTo>
                  <a:pt x="2547786" y="520159"/>
                </a:lnTo>
                <a:lnTo>
                  <a:pt x="2511706" y="464522"/>
                </a:lnTo>
                <a:lnTo>
                  <a:pt x="2468531" y="411054"/>
                </a:lnTo>
                <a:lnTo>
                  <a:pt x="2418598" y="359950"/>
                </a:lnTo>
                <a:lnTo>
                  <a:pt x="2362242" y="311408"/>
                </a:lnTo>
                <a:lnTo>
                  <a:pt x="2299801" y="265622"/>
                </a:lnTo>
                <a:lnTo>
                  <a:pt x="2231612" y="222789"/>
                </a:lnTo>
                <a:lnTo>
                  <a:pt x="2158010" y="183106"/>
                </a:lnTo>
                <a:lnTo>
                  <a:pt x="2079333" y="146767"/>
                </a:lnTo>
                <a:lnTo>
                  <a:pt x="1995917" y="113969"/>
                </a:lnTo>
                <a:lnTo>
                  <a:pt x="1908099" y="84908"/>
                </a:lnTo>
                <a:lnTo>
                  <a:pt x="1816215" y="59781"/>
                </a:lnTo>
                <a:lnTo>
                  <a:pt x="1720602" y="38782"/>
                </a:lnTo>
                <a:lnTo>
                  <a:pt x="1621596" y="22109"/>
                </a:lnTo>
                <a:lnTo>
                  <a:pt x="1519535" y="9957"/>
                </a:lnTo>
                <a:lnTo>
                  <a:pt x="1414755" y="2521"/>
                </a:lnTo>
                <a:lnTo>
                  <a:pt x="1307592" y="0"/>
                </a:lnTo>
                <a:lnTo>
                  <a:pt x="1200320" y="2521"/>
                </a:lnTo>
                <a:lnTo>
                  <a:pt x="1095442" y="9957"/>
                </a:lnTo>
                <a:lnTo>
                  <a:pt x="993293" y="22109"/>
                </a:lnTo>
                <a:lnTo>
                  <a:pt x="894210" y="38782"/>
                </a:lnTo>
                <a:lnTo>
                  <a:pt x="798528" y="59781"/>
                </a:lnTo>
                <a:lnTo>
                  <a:pt x="706584" y="84908"/>
                </a:lnTo>
                <a:lnTo>
                  <a:pt x="618713" y="113969"/>
                </a:lnTo>
                <a:lnTo>
                  <a:pt x="535253" y="146767"/>
                </a:lnTo>
                <a:lnTo>
                  <a:pt x="456538" y="183106"/>
                </a:lnTo>
                <a:lnTo>
                  <a:pt x="382904" y="222789"/>
                </a:lnTo>
                <a:lnTo>
                  <a:pt x="314689" y="265622"/>
                </a:lnTo>
                <a:lnTo>
                  <a:pt x="252228" y="311408"/>
                </a:lnTo>
                <a:lnTo>
                  <a:pt x="195856" y="359950"/>
                </a:lnTo>
                <a:lnTo>
                  <a:pt x="145910" y="411054"/>
                </a:lnTo>
                <a:lnTo>
                  <a:pt x="102727" y="464522"/>
                </a:lnTo>
                <a:lnTo>
                  <a:pt x="66641" y="520159"/>
                </a:lnTo>
                <a:lnTo>
                  <a:pt x="37989" y="577769"/>
                </a:lnTo>
                <a:lnTo>
                  <a:pt x="17108" y="637156"/>
                </a:lnTo>
                <a:lnTo>
                  <a:pt x="4333" y="698123"/>
                </a:lnTo>
                <a:lnTo>
                  <a:pt x="0" y="760476"/>
                </a:lnTo>
                <a:lnTo>
                  <a:pt x="4333" y="822931"/>
                </a:lnTo>
                <a:lnTo>
                  <a:pt x="17108" y="883980"/>
                </a:lnTo>
                <a:lnTo>
                  <a:pt x="37989" y="943430"/>
                </a:lnTo>
                <a:lnTo>
                  <a:pt x="66641" y="1001085"/>
                </a:lnTo>
                <a:lnTo>
                  <a:pt x="102727" y="1056751"/>
                </a:lnTo>
                <a:lnTo>
                  <a:pt x="145910" y="1110233"/>
                </a:lnTo>
                <a:lnTo>
                  <a:pt x="195856" y="1161339"/>
                </a:lnTo>
                <a:lnTo>
                  <a:pt x="231648" y="1192154"/>
                </a:lnTo>
                <a:lnTo>
                  <a:pt x="231647" y="760476"/>
                </a:lnTo>
                <a:lnTo>
                  <a:pt x="235213" y="709210"/>
                </a:lnTo>
                <a:lnTo>
                  <a:pt x="245726" y="659078"/>
                </a:lnTo>
                <a:lnTo>
                  <a:pt x="262910" y="610242"/>
                </a:lnTo>
                <a:lnTo>
                  <a:pt x="286487" y="562861"/>
                </a:lnTo>
                <a:lnTo>
                  <a:pt x="316182" y="517100"/>
                </a:lnTo>
                <a:lnTo>
                  <a:pt x="351717" y="473118"/>
                </a:lnTo>
                <a:lnTo>
                  <a:pt x="392817" y="431079"/>
                </a:lnTo>
                <a:lnTo>
                  <a:pt x="439204" y="391143"/>
                </a:lnTo>
                <a:lnTo>
                  <a:pt x="490602" y="353473"/>
                </a:lnTo>
                <a:lnTo>
                  <a:pt x="546735" y="318230"/>
                </a:lnTo>
                <a:lnTo>
                  <a:pt x="607325" y="285575"/>
                </a:lnTo>
                <a:lnTo>
                  <a:pt x="672096" y="255672"/>
                </a:lnTo>
                <a:lnTo>
                  <a:pt x="740771" y="228681"/>
                </a:lnTo>
                <a:lnTo>
                  <a:pt x="813075" y="204763"/>
                </a:lnTo>
                <a:lnTo>
                  <a:pt x="888730" y="184082"/>
                </a:lnTo>
                <a:lnTo>
                  <a:pt x="967459" y="166798"/>
                </a:lnTo>
                <a:lnTo>
                  <a:pt x="1048987" y="153074"/>
                </a:lnTo>
                <a:lnTo>
                  <a:pt x="1133036" y="143070"/>
                </a:lnTo>
                <a:lnTo>
                  <a:pt x="1219329" y="136950"/>
                </a:lnTo>
                <a:lnTo>
                  <a:pt x="1307592" y="134873"/>
                </a:lnTo>
                <a:lnTo>
                  <a:pt x="1395745" y="136950"/>
                </a:lnTo>
                <a:lnTo>
                  <a:pt x="1481941" y="143070"/>
                </a:lnTo>
                <a:lnTo>
                  <a:pt x="1565902" y="153074"/>
                </a:lnTo>
                <a:lnTo>
                  <a:pt x="1647352" y="166798"/>
                </a:lnTo>
                <a:lnTo>
                  <a:pt x="1726013" y="184082"/>
                </a:lnTo>
                <a:lnTo>
                  <a:pt x="1801608" y="204763"/>
                </a:lnTo>
                <a:lnTo>
                  <a:pt x="1873859" y="228681"/>
                </a:lnTo>
                <a:lnTo>
                  <a:pt x="1942490" y="255672"/>
                </a:lnTo>
                <a:lnTo>
                  <a:pt x="2007223" y="285575"/>
                </a:lnTo>
                <a:lnTo>
                  <a:pt x="2067782" y="318230"/>
                </a:lnTo>
                <a:lnTo>
                  <a:pt x="2123888" y="353473"/>
                </a:lnTo>
                <a:lnTo>
                  <a:pt x="2175266" y="391143"/>
                </a:lnTo>
                <a:lnTo>
                  <a:pt x="2221637" y="431079"/>
                </a:lnTo>
                <a:lnTo>
                  <a:pt x="2262724" y="473118"/>
                </a:lnTo>
                <a:lnTo>
                  <a:pt x="2298251" y="517100"/>
                </a:lnTo>
                <a:lnTo>
                  <a:pt x="2327940" y="562861"/>
                </a:lnTo>
                <a:lnTo>
                  <a:pt x="2351514" y="610242"/>
                </a:lnTo>
                <a:lnTo>
                  <a:pt x="2368696" y="659078"/>
                </a:lnTo>
                <a:lnTo>
                  <a:pt x="2379208" y="709210"/>
                </a:lnTo>
                <a:lnTo>
                  <a:pt x="2382774" y="760475"/>
                </a:lnTo>
                <a:lnTo>
                  <a:pt x="2382774" y="1192191"/>
                </a:lnTo>
                <a:lnTo>
                  <a:pt x="2418598" y="1161339"/>
                </a:lnTo>
                <a:lnTo>
                  <a:pt x="2468531" y="1110233"/>
                </a:lnTo>
                <a:lnTo>
                  <a:pt x="2511706" y="1056751"/>
                </a:lnTo>
                <a:lnTo>
                  <a:pt x="2547786" y="1001085"/>
                </a:lnTo>
                <a:lnTo>
                  <a:pt x="2576434" y="943430"/>
                </a:lnTo>
                <a:lnTo>
                  <a:pt x="2597314" y="883980"/>
                </a:lnTo>
                <a:lnTo>
                  <a:pt x="2610088" y="822931"/>
                </a:lnTo>
                <a:lnTo>
                  <a:pt x="2614422" y="760475"/>
                </a:lnTo>
                <a:close/>
              </a:path>
              <a:path w="2614929" h="1521460">
                <a:moveTo>
                  <a:pt x="2382774" y="1192191"/>
                </a:moveTo>
                <a:lnTo>
                  <a:pt x="2382774" y="760475"/>
                </a:lnTo>
                <a:lnTo>
                  <a:pt x="2379208" y="811844"/>
                </a:lnTo>
                <a:lnTo>
                  <a:pt x="2368696" y="862058"/>
                </a:lnTo>
                <a:lnTo>
                  <a:pt x="2351514" y="910957"/>
                </a:lnTo>
                <a:lnTo>
                  <a:pt x="2327940" y="958382"/>
                </a:lnTo>
                <a:lnTo>
                  <a:pt x="2298251" y="1004173"/>
                </a:lnTo>
                <a:lnTo>
                  <a:pt x="2262724" y="1048169"/>
                </a:lnTo>
                <a:lnTo>
                  <a:pt x="2221637" y="1090210"/>
                </a:lnTo>
                <a:lnTo>
                  <a:pt x="2175266" y="1130137"/>
                </a:lnTo>
                <a:lnTo>
                  <a:pt x="2123888" y="1167789"/>
                </a:lnTo>
                <a:lnTo>
                  <a:pt x="2067782" y="1203007"/>
                </a:lnTo>
                <a:lnTo>
                  <a:pt x="2007223" y="1235630"/>
                </a:lnTo>
                <a:lnTo>
                  <a:pt x="1942490" y="1265499"/>
                </a:lnTo>
                <a:lnTo>
                  <a:pt x="1873859" y="1292452"/>
                </a:lnTo>
                <a:lnTo>
                  <a:pt x="1801608" y="1316332"/>
                </a:lnTo>
                <a:lnTo>
                  <a:pt x="1726013" y="1336976"/>
                </a:lnTo>
                <a:lnTo>
                  <a:pt x="1647352" y="1354226"/>
                </a:lnTo>
                <a:lnTo>
                  <a:pt x="1565902" y="1367921"/>
                </a:lnTo>
                <a:lnTo>
                  <a:pt x="1481941" y="1377901"/>
                </a:lnTo>
                <a:lnTo>
                  <a:pt x="1395745" y="1384007"/>
                </a:lnTo>
                <a:lnTo>
                  <a:pt x="1307592" y="1386077"/>
                </a:lnTo>
                <a:lnTo>
                  <a:pt x="1219329" y="1384007"/>
                </a:lnTo>
                <a:lnTo>
                  <a:pt x="1133036" y="1377901"/>
                </a:lnTo>
                <a:lnTo>
                  <a:pt x="1048987" y="1367921"/>
                </a:lnTo>
                <a:lnTo>
                  <a:pt x="967459" y="1354226"/>
                </a:lnTo>
                <a:lnTo>
                  <a:pt x="888730" y="1336976"/>
                </a:lnTo>
                <a:lnTo>
                  <a:pt x="813075" y="1316332"/>
                </a:lnTo>
                <a:lnTo>
                  <a:pt x="740771" y="1292452"/>
                </a:lnTo>
                <a:lnTo>
                  <a:pt x="672096" y="1265499"/>
                </a:lnTo>
                <a:lnTo>
                  <a:pt x="607325" y="1235630"/>
                </a:lnTo>
                <a:lnTo>
                  <a:pt x="546735" y="1203007"/>
                </a:lnTo>
                <a:lnTo>
                  <a:pt x="490602" y="1167789"/>
                </a:lnTo>
                <a:lnTo>
                  <a:pt x="439204" y="1130137"/>
                </a:lnTo>
                <a:lnTo>
                  <a:pt x="392817" y="1090210"/>
                </a:lnTo>
                <a:lnTo>
                  <a:pt x="351717" y="1048169"/>
                </a:lnTo>
                <a:lnTo>
                  <a:pt x="316182" y="1004173"/>
                </a:lnTo>
                <a:lnTo>
                  <a:pt x="286487" y="958382"/>
                </a:lnTo>
                <a:lnTo>
                  <a:pt x="262910" y="910957"/>
                </a:lnTo>
                <a:lnTo>
                  <a:pt x="245726" y="862058"/>
                </a:lnTo>
                <a:lnTo>
                  <a:pt x="235213" y="811844"/>
                </a:lnTo>
                <a:lnTo>
                  <a:pt x="231647" y="760476"/>
                </a:lnTo>
                <a:lnTo>
                  <a:pt x="231648" y="1192154"/>
                </a:lnTo>
                <a:lnTo>
                  <a:pt x="314689" y="1255640"/>
                </a:lnTo>
                <a:lnTo>
                  <a:pt x="382905" y="1298448"/>
                </a:lnTo>
                <a:lnTo>
                  <a:pt x="456538" y="1338100"/>
                </a:lnTo>
                <a:lnTo>
                  <a:pt x="535253" y="1374404"/>
                </a:lnTo>
                <a:lnTo>
                  <a:pt x="618713" y="1407164"/>
                </a:lnTo>
                <a:lnTo>
                  <a:pt x="706584" y="1436187"/>
                </a:lnTo>
                <a:lnTo>
                  <a:pt x="798528" y="1461277"/>
                </a:lnTo>
                <a:lnTo>
                  <a:pt x="894210" y="1482242"/>
                </a:lnTo>
                <a:lnTo>
                  <a:pt x="993293" y="1498886"/>
                </a:lnTo>
                <a:lnTo>
                  <a:pt x="1095442" y="1511015"/>
                </a:lnTo>
                <a:lnTo>
                  <a:pt x="1200320" y="1518435"/>
                </a:lnTo>
                <a:lnTo>
                  <a:pt x="1307592" y="1520952"/>
                </a:lnTo>
                <a:lnTo>
                  <a:pt x="1414755" y="1518435"/>
                </a:lnTo>
                <a:lnTo>
                  <a:pt x="1519535" y="1511015"/>
                </a:lnTo>
                <a:lnTo>
                  <a:pt x="1621596" y="1498886"/>
                </a:lnTo>
                <a:lnTo>
                  <a:pt x="1720602" y="1482242"/>
                </a:lnTo>
                <a:lnTo>
                  <a:pt x="1816215" y="1461277"/>
                </a:lnTo>
                <a:lnTo>
                  <a:pt x="1908099" y="1436187"/>
                </a:lnTo>
                <a:lnTo>
                  <a:pt x="1995917" y="1407164"/>
                </a:lnTo>
                <a:lnTo>
                  <a:pt x="2079333" y="1374404"/>
                </a:lnTo>
                <a:lnTo>
                  <a:pt x="2158010" y="1338100"/>
                </a:lnTo>
                <a:lnTo>
                  <a:pt x="2231612" y="1298447"/>
                </a:lnTo>
                <a:lnTo>
                  <a:pt x="2299801" y="1255640"/>
                </a:lnTo>
                <a:lnTo>
                  <a:pt x="2362242" y="1209873"/>
                </a:lnTo>
                <a:lnTo>
                  <a:pt x="2382774" y="1192191"/>
                </a:lnTo>
                <a:close/>
              </a:path>
            </a:pathLst>
          </a:custGeom>
          <a:solidFill>
            <a:srgbClr val="B90000"/>
          </a:solidFill>
        </p:spPr>
        <p:txBody>
          <a:bodyPr wrap="square" lIns="0" tIns="0" rIns="0" bIns="0" rtlCol="0"/>
          <a:lstStyle/>
          <a:p>
            <a:endParaRPr/>
          </a:p>
        </p:txBody>
      </p:sp>
      <p:sp>
        <p:nvSpPr>
          <p:cNvPr id="22" name="object 22"/>
          <p:cNvSpPr/>
          <p:nvPr/>
        </p:nvSpPr>
        <p:spPr>
          <a:xfrm>
            <a:off x="4133735" y="4274820"/>
            <a:ext cx="2183130" cy="1271905"/>
          </a:xfrm>
          <a:custGeom>
            <a:avLst/>
            <a:gdLst/>
            <a:ahLst/>
            <a:cxnLst/>
            <a:rect l="l" t="t" r="r" b="b"/>
            <a:pathLst>
              <a:path w="2183129" h="1271904">
                <a:moveTo>
                  <a:pt x="2183130" y="635507"/>
                </a:moveTo>
                <a:lnTo>
                  <a:pt x="2179513" y="583448"/>
                </a:lnTo>
                <a:lnTo>
                  <a:pt x="2168850" y="532537"/>
                </a:lnTo>
                <a:lnTo>
                  <a:pt x="2151422" y="482938"/>
                </a:lnTo>
                <a:lnTo>
                  <a:pt x="2127510" y="434815"/>
                </a:lnTo>
                <a:lnTo>
                  <a:pt x="2097393" y="388334"/>
                </a:lnTo>
                <a:lnTo>
                  <a:pt x="2061352" y="343658"/>
                </a:lnTo>
                <a:lnTo>
                  <a:pt x="2019668" y="300954"/>
                </a:lnTo>
                <a:lnTo>
                  <a:pt x="1972622" y="260384"/>
                </a:lnTo>
                <a:lnTo>
                  <a:pt x="1920495" y="222114"/>
                </a:lnTo>
                <a:lnTo>
                  <a:pt x="1863566" y="186308"/>
                </a:lnTo>
                <a:lnTo>
                  <a:pt x="1802116" y="153132"/>
                </a:lnTo>
                <a:lnTo>
                  <a:pt x="1736427" y="122749"/>
                </a:lnTo>
                <a:lnTo>
                  <a:pt x="1666778" y="95323"/>
                </a:lnTo>
                <a:lnTo>
                  <a:pt x="1593450" y="71021"/>
                </a:lnTo>
                <a:lnTo>
                  <a:pt x="1516725" y="50006"/>
                </a:lnTo>
                <a:lnTo>
                  <a:pt x="1436882" y="32442"/>
                </a:lnTo>
                <a:lnTo>
                  <a:pt x="1354201" y="18496"/>
                </a:lnTo>
                <a:lnTo>
                  <a:pt x="1268965" y="8330"/>
                </a:lnTo>
                <a:lnTo>
                  <a:pt x="1181453" y="2109"/>
                </a:lnTo>
                <a:lnTo>
                  <a:pt x="1091946" y="0"/>
                </a:lnTo>
                <a:lnTo>
                  <a:pt x="1002433" y="2109"/>
                </a:lnTo>
                <a:lnTo>
                  <a:pt x="914905" y="8330"/>
                </a:lnTo>
                <a:lnTo>
                  <a:pt x="829643" y="18496"/>
                </a:lnTo>
                <a:lnTo>
                  <a:pt x="746930" y="32442"/>
                </a:lnTo>
                <a:lnTo>
                  <a:pt x="667047" y="50006"/>
                </a:lnTo>
                <a:lnTo>
                  <a:pt x="590276" y="71021"/>
                </a:lnTo>
                <a:lnTo>
                  <a:pt x="516898" y="95323"/>
                </a:lnTo>
                <a:lnTo>
                  <a:pt x="447196" y="122749"/>
                </a:lnTo>
                <a:lnTo>
                  <a:pt x="381451" y="153132"/>
                </a:lnTo>
                <a:lnTo>
                  <a:pt x="319944" y="186309"/>
                </a:lnTo>
                <a:lnTo>
                  <a:pt x="262958" y="222114"/>
                </a:lnTo>
                <a:lnTo>
                  <a:pt x="210775" y="260384"/>
                </a:lnTo>
                <a:lnTo>
                  <a:pt x="163675" y="300954"/>
                </a:lnTo>
                <a:lnTo>
                  <a:pt x="121942" y="343658"/>
                </a:lnTo>
                <a:lnTo>
                  <a:pt x="85855" y="388334"/>
                </a:lnTo>
                <a:lnTo>
                  <a:pt x="55699" y="434815"/>
                </a:lnTo>
                <a:lnTo>
                  <a:pt x="31753" y="482938"/>
                </a:lnTo>
                <a:lnTo>
                  <a:pt x="14300" y="532537"/>
                </a:lnTo>
                <a:lnTo>
                  <a:pt x="3622" y="583448"/>
                </a:lnTo>
                <a:lnTo>
                  <a:pt x="0" y="635508"/>
                </a:lnTo>
                <a:lnTo>
                  <a:pt x="3622" y="687675"/>
                </a:lnTo>
                <a:lnTo>
                  <a:pt x="14300" y="738685"/>
                </a:lnTo>
                <a:lnTo>
                  <a:pt x="31753" y="788371"/>
                </a:lnTo>
                <a:lnTo>
                  <a:pt x="55699" y="836572"/>
                </a:lnTo>
                <a:lnTo>
                  <a:pt x="85855" y="883122"/>
                </a:lnTo>
                <a:lnTo>
                  <a:pt x="121942" y="927857"/>
                </a:lnTo>
                <a:lnTo>
                  <a:pt x="163675" y="970614"/>
                </a:lnTo>
                <a:lnTo>
                  <a:pt x="210775" y="1011228"/>
                </a:lnTo>
                <a:lnTo>
                  <a:pt x="262958" y="1049536"/>
                </a:lnTo>
                <a:lnTo>
                  <a:pt x="319944" y="1085373"/>
                </a:lnTo>
                <a:lnTo>
                  <a:pt x="381451" y="1118576"/>
                </a:lnTo>
                <a:lnTo>
                  <a:pt x="447196" y="1148980"/>
                </a:lnTo>
                <a:lnTo>
                  <a:pt x="516898" y="1176421"/>
                </a:lnTo>
                <a:lnTo>
                  <a:pt x="590276" y="1200735"/>
                </a:lnTo>
                <a:lnTo>
                  <a:pt x="667047" y="1221759"/>
                </a:lnTo>
                <a:lnTo>
                  <a:pt x="746930" y="1239328"/>
                </a:lnTo>
                <a:lnTo>
                  <a:pt x="829643" y="1253279"/>
                </a:lnTo>
                <a:lnTo>
                  <a:pt x="914905" y="1263447"/>
                </a:lnTo>
                <a:lnTo>
                  <a:pt x="1002433" y="1269667"/>
                </a:lnTo>
                <a:lnTo>
                  <a:pt x="1091946" y="1271778"/>
                </a:lnTo>
                <a:lnTo>
                  <a:pt x="1181453" y="1269667"/>
                </a:lnTo>
                <a:lnTo>
                  <a:pt x="1268965" y="1263447"/>
                </a:lnTo>
                <a:lnTo>
                  <a:pt x="1354201" y="1253279"/>
                </a:lnTo>
                <a:lnTo>
                  <a:pt x="1436882" y="1239328"/>
                </a:lnTo>
                <a:lnTo>
                  <a:pt x="1516725" y="1221759"/>
                </a:lnTo>
                <a:lnTo>
                  <a:pt x="1593450" y="1200735"/>
                </a:lnTo>
                <a:lnTo>
                  <a:pt x="1666778" y="1176421"/>
                </a:lnTo>
                <a:lnTo>
                  <a:pt x="1736427" y="1148980"/>
                </a:lnTo>
                <a:lnTo>
                  <a:pt x="1802116" y="1118576"/>
                </a:lnTo>
                <a:lnTo>
                  <a:pt x="1863566" y="1085373"/>
                </a:lnTo>
                <a:lnTo>
                  <a:pt x="1920495" y="1049536"/>
                </a:lnTo>
                <a:lnTo>
                  <a:pt x="1972622" y="1011228"/>
                </a:lnTo>
                <a:lnTo>
                  <a:pt x="2019668" y="970614"/>
                </a:lnTo>
                <a:lnTo>
                  <a:pt x="2061352" y="927857"/>
                </a:lnTo>
                <a:lnTo>
                  <a:pt x="2097393" y="883122"/>
                </a:lnTo>
                <a:lnTo>
                  <a:pt x="2127510" y="836572"/>
                </a:lnTo>
                <a:lnTo>
                  <a:pt x="2151422" y="788371"/>
                </a:lnTo>
                <a:lnTo>
                  <a:pt x="2168850" y="738685"/>
                </a:lnTo>
                <a:lnTo>
                  <a:pt x="2179513" y="687675"/>
                </a:lnTo>
                <a:lnTo>
                  <a:pt x="2183130" y="635507"/>
                </a:lnTo>
                <a:close/>
              </a:path>
            </a:pathLst>
          </a:custGeom>
          <a:solidFill>
            <a:srgbClr val="FFFF66"/>
          </a:solidFill>
        </p:spPr>
        <p:txBody>
          <a:bodyPr wrap="square" lIns="0" tIns="0" rIns="0" bIns="0" rtlCol="0"/>
          <a:lstStyle/>
          <a:p>
            <a:endParaRPr/>
          </a:p>
        </p:txBody>
      </p:sp>
      <p:sp>
        <p:nvSpPr>
          <p:cNvPr id="23" name="object 23"/>
          <p:cNvSpPr/>
          <p:nvPr/>
        </p:nvSpPr>
        <p:spPr>
          <a:xfrm>
            <a:off x="4133735" y="4274820"/>
            <a:ext cx="2183130" cy="1271905"/>
          </a:xfrm>
          <a:custGeom>
            <a:avLst/>
            <a:gdLst/>
            <a:ahLst/>
            <a:cxnLst/>
            <a:rect l="l" t="t" r="r" b="b"/>
            <a:pathLst>
              <a:path w="2183129" h="1271904">
                <a:moveTo>
                  <a:pt x="1091946" y="0"/>
                </a:moveTo>
                <a:lnTo>
                  <a:pt x="1002433" y="2109"/>
                </a:lnTo>
                <a:lnTo>
                  <a:pt x="914905" y="8330"/>
                </a:lnTo>
                <a:lnTo>
                  <a:pt x="829643" y="18496"/>
                </a:lnTo>
                <a:lnTo>
                  <a:pt x="746930" y="32442"/>
                </a:lnTo>
                <a:lnTo>
                  <a:pt x="667047" y="50006"/>
                </a:lnTo>
                <a:lnTo>
                  <a:pt x="590276" y="71021"/>
                </a:lnTo>
                <a:lnTo>
                  <a:pt x="516898" y="95323"/>
                </a:lnTo>
                <a:lnTo>
                  <a:pt x="447196" y="122749"/>
                </a:lnTo>
                <a:lnTo>
                  <a:pt x="381451" y="153132"/>
                </a:lnTo>
                <a:lnTo>
                  <a:pt x="319944" y="186309"/>
                </a:lnTo>
                <a:lnTo>
                  <a:pt x="262958" y="222114"/>
                </a:lnTo>
                <a:lnTo>
                  <a:pt x="210775" y="260384"/>
                </a:lnTo>
                <a:lnTo>
                  <a:pt x="163675" y="300954"/>
                </a:lnTo>
                <a:lnTo>
                  <a:pt x="121942" y="343658"/>
                </a:lnTo>
                <a:lnTo>
                  <a:pt x="85855" y="388334"/>
                </a:lnTo>
                <a:lnTo>
                  <a:pt x="55699" y="434815"/>
                </a:lnTo>
                <a:lnTo>
                  <a:pt x="31753" y="482938"/>
                </a:lnTo>
                <a:lnTo>
                  <a:pt x="14300" y="532537"/>
                </a:lnTo>
                <a:lnTo>
                  <a:pt x="3622" y="583448"/>
                </a:lnTo>
                <a:lnTo>
                  <a:pt x="0" y="635508"/>
                </a:lnTo>
                <a:lnTo>
                  <a:pt x="3622" y="687675"/>
                </a:lnTo>
                <a:lnTo>
                  <a:pt x="14300" y="738685"/>
                </a:lnTo>
                <a:lnTo>
                  <a:pt x="31753" y="788371"/>
                </a:lnTo>
                <a:lnTo>
                  <a:pt x="55699" y="836572"/>
                </a:lnTo>
                <a:lnTo>
                  <a:pt x="85855" y="883122"/>
                </a:lnTo>
                <a:lnTo>
                  <a:pt x="121942" y="927857"/>
                </a:lnTo>
                <a:lnTo>
                  <a:pt x="163675" y="970614"/>
                </a:lnTo>
                <a:lnTo>
                  <a:pt x="210775" y="1011228"/>
                </a:lnTo>
                <a:lnTo>
                  <a:pt x="262958" y="1049536"/>
                </a:lnTo>
                <a:lnTo>
                  <a:pt x="319944" y="1085373"/>
                </a:lnTo>
                <a:lnTo>
                  <a:pt x="381451" y="1118576"/>
                </a:lnTo>
                <a:lnTo>
                  <a:pt x="447196" y="1148980"/>
                </a:lnTo>
                <a:lnTo>
                  <a:pt x="516898" y="1176421"/>
                </a:lnTo>
                <a:lnTo>
                  <a:pt x="590276" y="1200735"/>
                </a:lnTo>
                <a:lnTo>
                  <a:pt x="667047" y="1221759"/>
                </a:lnTo>
                <a:lnTo>
                  <a:pt x="746930" y="1239328"/>
                </a:lnTo>
                <a:lnTo>
                  <a:pt x="829643" y="1253279"/>
                </a:lnTo>
                <a:lnTo>
                  <a:pt x="914905" y="1263447"/>
                </a:lnTo>
                <a:lnTo>
                  <a:pt x="1002433" y="1269667"/>
                </a:lnTo>
                <a:lnTo>
                  <a:pt x="1091946" y="1271778"/>
                </a:lnTo>
                <a:lnTo>
                  <a:pt x="1181453" y="1269667"/>
                </a:lnTo>
                <a:lnTo>
                  <a:pt x="1268965" y="1263447"/>
                </a:lnTo>
                <a:lnTo>
                  <a:pt x="1354201" y="1253279"/>
                </a:lnTo>
                <a:lnTo>
                  <a:pt x="1436882" y="1239328"/>
                </a:lnTo>
                <a:lnTo>
                  <a:pt x="1516725" y="1221759"/>
                </a:lnTo>
                <a:lnTo>
                  <a:pt x="1593450" y="1200735"/>
                </a:lnTo>
                <a:lnTo>
                  <a:pt x="1666778" y="1176421"/>
                </a:lnTo>
                <a:lnTo>
                  <a:pt x="1736427" y="1148980"/>
                </a:lnTo>
                <a:lnTo>
                  <a:pt x="1802116" y="1118576"/>
                </a:lnTo>
                <a:lnTo>
                  <a:pt x="1863566" y="1085373"/>
                </a:lnTo>
                <a:lnTo>
                  <a:pt x="1920495" y="1049536"/>
                </a:lnTo>
                <a:lnTo>
                  <a:pt x="1972622" y="1011228"/>
                </a:lnTo>
                <a:lnTo>
                  <a:pt x="2019668" y="970614"/>
                </a:lnTo>
                <a:lnTo>
                  <a:pt x="2061352" y="927857"/>
                </a:lnTo>
                <a:lnTo>
                  <a:pt x="2097393" y="883122"/>
                </a:lnTo>
                <a:lnTo>
                  <a:pt x="2127510" y="836572"/>
                </a:lnTo>
                <a:lnTo>
                  <a:pt x="2151422" y="788371"/>
                </a:lnTo>
                <a:lnTo>
                  <a:pt x="2168850" y="738685"/>
                </a:lnTo>
                <a:lnTo>
                  <a:pt x="2179513" y="687675"/>
                </a:lnTo>
                <a:lnTo>
                  <a:pt x="2183130" y="635507"/>
                </a:lnTo>
                <a:lnTo>
                  <a:pt x="2179513" y="583448"/>
                </a:lnTo>
                <a:lnTo>
                  <a:pt x="2168850" y="532537"/>
                </a:lnTo>
                <a:lnTo>
                  <a:pt x="2151422" y="482938"/>
                </a:lnTo>
                <a:lnTo>
                  <a:pt x="2127510" y="434815"/>
                </a:lnTo>
                <a:lnTo>
                  <a:pt x="2097393" y="388334"/>
                </a:lnTo>
                <a:lnTo>
                  <a:pt x="2061352" y="343658"/>
                </a:lnTo>
                <a:lnTo>
                  <a:pt x="2019668" y="300954"/>
                </a:lnTo>
                <a:lnTo>
                  <a:pt x="1972622" y="260384"/>
                </a:lnTo>
                <a:lnTo>
                  <a:pt x="1920495" y="222114"/>
                </a:lnTo>
                <a:lnTo>
                  <a:pt x="1863566" y="186308"/>
                </a:lnTo>
                <a:lnTo>
                  <a:pt x="1802116" y="153132"/>
                </a:lnTo>
                <a:lnTo>
                  <a:pt x="1736427" y="122749"/>
                </a:lnTo>
                <a:lnTo>
                  <a:pt x="1666778" y="95323"/>
                </a:lnTo>
                <a:lnTo>
                  <a:pt x="1593450" y="71021"/>
                </a:lnTo>
                <a:lnTo>
                  <a:pt x="1516725" y="50006"/>
                </a:lnTo>
                <a:lnTo>
                  <a:pt x="1436882" y="32442"/>
                </a:lnTo>
                <a:lnTo>
                  <a:pt x="1354201" y="18496"/>
                </a:lnTo>
                <a:lnTo>
                  <a:pt x="1268965" y="8330"/>
                </a:lnTo>
                <a:lnTo>
                  <a:pt x="1181453" y="2109"/>
                </a:lnTo>
                <a:lnTo>
                  <a:pt x="1091946" y="0"/>
                </a:lnTo>
                <a:close/>
              </a:path>
            </a:pathLst>
          </a:custGeom>
          <a:ln w="28574">
            <a:solidFill>
              <a:srgbClr val="FFFFFF"/>
            </a:solidFill>
          </a:ln>
        </p:spPr>
        <p:txBody>
          <a:bodyPr wrap="square" lIns="0" tIns="0" rIns="0" bIns="0" rtlCol="0"/>
          <a:lstStyle/>
          <a:p>
            <a:endParaRPr/>
          </a:p>
        </p:txBody>
      </p:sp>
      <p:sp>
        <p:nvSpPr>
          <p:cNvPr id="24" name="object 24"/>
          <p:cNvSpPr txBox="1"/>
          <p:nvPr/>
        </p:nvSpPr>
        <p:spPr>
          <a:xfrm>
            <a:off x="4331342" y="4459436"/>
            <a:ext cx="1788160" cy="962025"/>
          </a:xfrm>
          <a:prstGeom prst="rect">
            <a:avLst/>
          </a:prstGeom>
        </p:spPr>
        <p:txBody>
          <a:bodyPr vert="horz" wrap="square" lIns="0" tIns="0" rIns="0" bIns="0" rtlCol="0">
            <a:spAutoFit/>
          </a:bodyPr>
          <a:lstStyle/>
          <a:p>
            <a:pPr algn="ctr">
              <a:lnSpc>
                <a:spcPct val="100000"/>
              </a:lnSpc>
            </a:pPr>
            <a:r>
              <a:rPr sz="1600" b="1" spc="-5" dirty="0">
                <a:solidFill>
                  <a:srgbClr val="3333CC"/>
                </a:solidFill>
                <a:latin typeface="微软雅黑"/>
                <a:cs typeface="微软雅黑"/>
              </a:rPr>
              <a:t>理解每一“源”</a:t>
            </a:r>
            <a:endParaRPr sz="1600">
              <a:latin typeface="微软雅黑"/>
              <a:cs typeface="微软雅黑"/>
            </a:endParaRPr>
          </a:p>
          <a:p>
            <a:pPr algn="ctr">
              <a:lnSpc>
                <a:spcPct val="100000"/>
              </a:lnSpc>
            </a:pPr>
            <a:r>
              <a:rPr sz="1600" b="1" dirty="0">
                <a:solidFill>
                  <a:srgbClr val="3333CC"/>
                </a:solidFill>
                <a:latin typeface="Arial"/>
                <a:cs typeface="Arial"/>
              </a:rPr>
              <a:t>--</a:t>
            </a:r>
            <a:r>
              <a:rPr sz="1600" b="1" dirty="0">
                <a:solidFill>
                  <a:srgbClr val="3333CC"/>
                </a:solidFill>
                <a:latin typeface="微软雅黑"/>
                <a:cs typeface="微软雅黑"/>
              </a:rPr>
              <a:t>源的属性构成</a:t>
            </a:r>
            <a:endParaRPr sz="1600">
              <a:latin typeface="微软雅黑"/>
              <a:cs typeface="微软雅黑"/>
            </a:endParaRPr>
          </a:p>
          <a:p>
            <a:pPr algn="ctr">
              <a:lnSpc>
                <a:spcPct val="100000"/>
              </a:lnSpc>
              <a:spcBef>
                <a:spcPts val="5"/>
              </a:spcBef>
            </a:pPr>
            <a:r>
              <a:rPr sz="1600" b="1" dirty="0">
                <a:solidFill>
                  <a:srgbClr val="3333CC"/>
                </a:solidFill>
                <a:latin typeface="Arial"/>
                <a:cs typeface="Arial"/>
              </a:rPr>
              <a:t>--</a:t>
            </a:r>
            <a:r>
              <a:rPr sz="1600" b="1" dirty="0">
                <a:solidFill>
                  <a:srgbClr val="3333CC"/>
                </a:solidFill>
                <a:latin typeface="微软雅黑"/>
                <a:cs typeface="微软雅黑"/>
              </a:rPr>
              <a:t>源的处理规则</a:t>
            </a:r>
            <a:endParaRPr sz="1600">
              <a:latin typeface="微软雅黑"/>
              <a:cs typeface="微软雅黑"/>
            </a:endParaRPr>
          </a:p>
          <a:p>
            <a:pPr algn="ctr">
              <a:lnSpc>
                <a:spcPct val="100000"/>
              </a:lnSpc>
              <a:spcBef>
                <a:spcPts val="5"/>
              </a:spcBef>
            </a:pPr>
            <a:r>
              <a:rPr sz="1600" b="1" dirty="0">
                <a:solidFill>
                  <a:srgbClr val="3333CC"/>
                </a:solidFill>
                <a:latin typeface="Arial"/>
                <a:cs typeface="Arial"/>
              </a:rPr>
              <a:t>--</a:t>
            </a:r>
            <a:r>
              <a:rPr sz="1600" b="1" spc="-5" dirty="0">
                <a:solidFill>
                  <a:srgbClr val="3333CC"/>
                </a:solidFill>
                <a:latin typeface="微软雅黑"/>
                <a:cs typeface="微软雅黑"/>
              </a:rPr>
              <a:t>源的属性处理规则</a:t>
            </a:r>
            <a:endParaRPr sz="1600">
              <a:latin typeface="微软雅黑"/>
              <a:cs typeface="微软雅黑"/>
            </a:endParaRPr>
          </a:p>
        </p:txBody>
      </p:sp>
      <p:sp>
        <p:nvSpPr>
          <p:cNvPr id="25" name="object 25"/>
          <p:cNvSpPr/>
          <p:nvPr/>
        </p:nvSpPr>
        <p:spPr>
          <a:xfrm>
            <a:off x="4238891" y="6108191"/>
            <a:ext cx="1971675" cy="813435"/>
          </a:xfrm>
          <a:custGeom>
            <a:avLst/>
            <a:gdLst/>
            <a:ahLst/>
            <a:cxnLst/>
            <a:rect l="l" t="t" r="r" b="b"/>
            <a:pathLst>
              <a:path w="1971675" h="813434">
                <a:moveTo>
                  <a:pt x="1971294" y="406908"/>
                </a:moveTo>
                <a:lnTo>
                  <a:pt x="1958396" y="340890"/>
                </a:lnTo>
                <a:lnTo>
                  <a:pt x="1921056" y="278270"/>
                </a:lnTo>
                <a:lnTo>
                  <a:pt x="1893855" y="248495"/>
                </a:lnTo>
                <a:lnTo>
                  <a:pt x="1861305" y="219883"/>
                </a:lnTo>
                <a:lnTo>
                  <a:pt x="1823659" y="192539"/>
                </a:lnTo>
                <a:lnTo>
                  <a:pt x="1781171" y="166567"/>
                </a:lnTo>
                <a:lnTo>
                  <a:pt x="1734096" y="142071"/>
                </a:lnTo>
                <a:lnTo>
                  <a:pt x="1682686" y="119157"/>
                </a:lnTo>
                <a:lnTo>
                  <a:pt x="1627196" y="97929"/>
                </a:lnTo>
                <a:lnTo>
                  <a:pt x="1567879" y="78492"/>
                </a:lnTo>
                <a:lnTo>
                  <a:pt x="1504988" y="60949"/>
                </a:lnTo>
                <a:lnTo>
                  <a:pt x="1438779" y="45406"/>
                </a:lnTo>
                <a:lnTo>
                  <a:pt x="1369504" y="31968"/>
                </a:lnTo>
                <a:lnTo>
                  <a:pt x="1297417" y="20738"/>
                </a:lnTo>
                <a:lnTo>
                  <a:pt x="1222773" y="11822"/>
                </a:lnTo>
                <a:lnTo>
                  <a:pt x="1145823" y="5324"/>
                </a:lnTo>
                <a:lnTo>
                  <a:pt x="1066824" y="1348"/>
                </a:lnTo>
                <a:lnTo>
                  <a:pt x="986028" y="0"/>
                </a:lnTo>
                <a:lnTo>
                  <a:pt x="905122" y="1348"/>
                </a:lnTo>
                <a:lnTo>
                  <a:pt x="826025" y="5324"/>
                </a:lnTo>
                <a:lnTo>
                  <a:pt x="748988" y="11822"/>
                </a:lnTo>
                <a:lnTo>
                  <a:pt x="674266" y="20738"/>
                </a:lnTo>
                <a:lnTo>
                  <a:pt x="602110" y="31968"/>
                </a:lnTo>
                <a:lnTo>
                  <a:pt x="532775" y="45406"/>
                </a:lnTo>
                <a:lnTo>
                  <a:pt x="466514" y="60949"/>
                </a:lnTo>
                <a:lnTo>
                  <a:pt x="403579" y="78492"/>
                </a:lnTo>
                <a:lnTo>
                  <a:pt x="344224" y="97929"/>
                </a:lnTo>
                <a:lnTo>
                  <a:pt x="288702" y="119157"/>
                </a:lnTo>
                <a:lnTo>
                  <a:pt x="237267" y="142071"/>
                </a:lnTo>
                <a:lnTo>
                  <a:pt x="190170" y="166567"/>
                </a:lnTo>
                <a:lnTo>
                  <a:pt x="147667" y="192539"/>
                </a:lnTo>
                <a:lnTo>
                  <a:pt x="110009" y="219883"/>
                </a:lnTo>
                <a:lnTo>
                  <a:pt x="77450" y="248495"/>
                </a:lnTo>
                <a:lnTo>
                  <a:pt x="50243" y="278270"/>
                </a:lnTo>
                <a:lnTo>
                  <a:pt x="12898" y="340890"/>
                </a:lnTo>
                <a:lnTo>
                  <a:pt x="0" y="406908"/>
                </a:lnTo>
                <a:lnTo>
                  <a:pt x="3266" y="440180"/>
                </a:lnTo>
                <a:lnTo>
                  <a:pt x="28641" y="504418"/>
                </a:lnTo>
                <a:lnTo>
                  <a:pt x="77450" y="564880"/>
                </a:lnTo>
                <a:lnTo>
                  <a:pt x="110009" y="593431"/>
                </a:lnTo>
                <a:lnTo>
                  <a:pt x="147667" y="620724"/>
                </a:lnTo>
                <a:lnTo>
                  <a:pt x="174498" y="637091"/>
                </a:lnTo>
                <a:lnTo>
                  <a:pt x="174498" y="406908"/>
                </a:lnTo>
                <a:lnTo>
                  <a:pt x="177189" y="379415"/>
                </a:lnTo>
                <a:lnTo>
                  <a:pt x="198091" y="326383"/>
                </a:lnTo>
                <a:lnTo>
                  <a:pt x="238291" y="276522"/>
                </a:lnTo>
                <a:lnTo>
                  <a:pt x="296117" y="230513"/>
                </a:lnTo>
                <a:lnTo>
                  <a:pt x="331116" y="209165"/>
                </a:lnTo>
                <a:lnTo>
                  <a:pt x="369894" y="189037"/>
                </a:lnTo>
                <a:lnTo>
                  <a:pt x="412242" y="170211"/>
                </a:lnTo>
                <a:lnTo>
                  <a:pt x="457949" y="152775"/>
                </a:lnTo>
                <a:lnTo>
                  <a:pt x="506809" y="136812"/>
                </a:lnTo>
                <a:lnTo>
                  <a:pt x="558610" y="122408"/>
                </a:lnTo>
                <a:lnTo>
                  <a:pt x="613144" y="109649"/>
                </a:lnTo>
                <a:lnTo>
                  <a:pt x="670202" y="98619"/>
                </a:lnTo>
                <a:lnTo>
                  <a:pt x="729575" y="89403"/>
                </a:lnTo>
                <a:lnTo>
                  <a:pt x="791053" y="82088"/>
                </a:lnTo>
                <a:lnTo>
                  <a:pt x="854427" y="76757"/>
                </a:lnTo>
                <a:lnTo>
                  <a:pt x="919488" y="73495"/>
                </a:lnTo>
                <a:lnTo>
                  <a:pt x="986028" y="72390"/>
                </a:lnTo>
                <a:lnTo>
                  <a:pt x="1052458" y="73495"/>
                </a:lnTo>
                <a:lnTo>
                  <a:pt x="1117421" y="76757"/>
                </a:lnTo>
                <a:lnTo>
                  <a:pt x="1180708" y="82088"/>
                </a:lnTo>
                <a:lnTo>
                  <a:pt x="1242108" y="89403"/>
                </a:lnTo>
                <a:lnTo>
                  <a:pt x="1301412" y="98619"/>
                </a:lnTo>
                <a:lnTo>
                  <a:pt x="1358410" y="109649"/>
                </a:lnTo>
                <a:lnTo>
                  <a:pt x="1412892" y="122408"/>
                </a:lnTo>
                <a:lnTo>
                  <a:pt x="1464649" y="136812"/>
                </a:lnTo>
                <a:lnTo>
                  <a:pt x="1513470" y="152775"/>
                </a:lnTo>
                <a:lnTo>
                  <a:pt x="1559147" y="170211"/>
                </a:lnTo>
                <a:lnTo>
                  <a:pt x="1601469" y="189037"/>
                </a:lnTo>
                <a:lnTo>
                  <a:pt x="1640226" y="209165"/>
                </a:lnTo>
                <a:lnTo>
                  <a:pt x="1675209" y="230513"/>
                </a:lnTo>
                <a:lnTo>
                  <a:pt x="1706208" y="252993"/>
                </a:lnTo>
                <a:lnTo>
                  <a:pt x="1755416" y="301014"/>
                </a:lnTo>
                <a:lnTo>
                  <a:pt x="1786171" y="352546"/>
                </a:lnTo>
                <a:lnTo>
                  <a:pt x="1796795" y="406908"/>
                </a:lnTo>
                <a:lnTo>
                  <a:pt x="1796795" y="637117"/>
                </a:lnTo>
                <a:lnTo>
                  <a:pt x="1823659" y="620724"/>
                </a:lnTo>
                <a:lnTo>
                  <a:pt x="1861305" y="593431"/>
                </a:lnTo>
                <a:lnTo>
                  <a:pt x="1893855" y="564880"/>
                </a:lnTo>
                <a:lnTo>
                  <a:pt x="1921056" y="535173"/>
                </a:lnTo>
                <a:lnTo>
                  <a:pt x="1958396" y="472718"/>
                </a:lnTo>
                <a:lnTo>
                  <a:pt x="1968027" y="440180"/>
                </a:lnTo>
                <a:lnTo>
                  <a:pt x="1971294" y="406908"/>
                </a:lnTo>
                <a:close/>
              </a:path>
              <a:path w="1971675" h="813434">
                <a:moveTo>
                  <a:pt x="1796795" y="637117"/>
                </a:moveTo>
                <a:lnTo>
                  <a:pt x="1796795" y="406908"/>
                </a:lnTo>
                <a:lnTo>
                  <a:pt x="1794104" y="434291"/>
                </a:lnTo>
                <a:lnTo>
                  <a:pt x="1786171" y="461063"/>
                </a:lnTo>
                <a:lnTo>
                  <a:pt x="1755416" y="512429"/>
                </a:lnTo>
                <a:lnTo>
                  <a:pt x="1706208" y="560321"/>
                </a:lnTo>
                <a:lnTo>
                  <a:pt x="1675209" y="582749"/>
                </a:lnTo>
                <a:lnTo>
                  <a:pt x="1640226" y="604052"/>
                </a:lnTo>
                <a:lnTo>
                  <a:pt x="1601469" y="624143"/>
                </a:lnTo>
                <a:lnTo>
                  <a:pt x="1559147" y="642937"/>
                </a:lnTo>
                <a:lnTo>
                  <a:pt x="1513470" y="660348"/>
                </a:lnTo>
                <a:lnTo>
                  <a:pt x="1464649" y="676290"/>
                </a:lnTo>
                <a:lnTo>
                  <a:pt x="1412892" y="690677"/>
                </a:lnTo>
                <a:lnTo>
                  <a:pt x="1358410" y="703425"/>
                </a:lnTo>
                <a:lnTo>
                  <a:pt x="1301412" y="714446"/>
                </a:lnTo>
                <a:lnTo>
                  <a:pt x="1242108" y="723656"/>
                </a:lnTo>
                <a:lnTo>
                  <a:pt x="1180708" y="730968"/>
                </a:lnTo>
                <a:lnTo>
                  <a:pt x="1117421" y="736297"/>
                </a:lnTo>
                <a:lnTo>
                  <a:pt x="1052458" y="739558"/>
                </a:lnTo>
                <a:lnTo>
                  <a:pt x="986028" y="740664"/>
                </a:lnTo>
                <a:lnTo>
                  <a:pt x="919488" y="739558"/>
                </a:lnTo>
                <a:lnTo>
                  <a:pt x="854427" y="736297"/>
                </a:lnTo>
                <a:lnTo>
                  <a:pt x="791053" y="730968"/>
                </a:lnTo>
                <a:lnTo>
                  <a:pt x="729575" y="723656"/>
                </a:lnTo>
                <a:lnTo>
                  <a:pt x="670202" y="714446"/>
                </a:lnTo>
                <a:lnTo>
                  <a:pt x="613144" y="703425"/>
                </a:lnTo>
                <a:lnTo>
                  <a:pt x="558610" y="690677"/>
                </a:lnTo>
                <a:lnTo>
                  <a:pt x="506809" y="676290"/>
                </a:lnTo>
                <a:lnTo>
                  <a:pt x="457949" y="660348"/>
                </a:lnTo>
                <a:lnTo>
                  <a:pt x="412242" y="642937"/>
                </a:lnTo>
                <a:lnTo>
                  <a:pt x="369894" y="624143"/>
                </a:lnTo>
                <a:lnTo>
                  <a:pt x="331116" y="604052"/>
                </a:lnTo>
                <a:lnTo>
                  <a:pt x="296117" y="582749"/>
                </a:lnTo>
                <a:lnTo>
                  <a:pt x="265105" y="560321"/>
                </a:lnTo>
                <a:lnTo>
                  <a:pt x="215883" y="512429"/>
                </a:lnTo>
                <a:lnTo>
                  <a:pt x="185123" y="461063"/>
                </a:lnTo>
                <a:lnTo>
                  <a:pt x="174498" y="406908"/>
                </a:lnTo>
                <a:lnTo>
                  <a:pt x="174498" y="637091"/>
                </a:lnTo>
                <a:lnTo>
                  <a:pt x="237267" y="671109"/>
                </a:lnTo>
                <a:lnTo>
                  <a:pt x="288702" y="693991"/>
                </a:lnTo>
                <a:lnTo>
                  <a:pt x="344224" y="715193"/>
                </a:lnTo>
                <a:lnTo>
                  <a:pt x="403579" y="734610"/>
                </a:lnTo>
                <a:lnTo>
                  <a:pt x="466514" y="752137"/>
                </a:lnTo>
                <a:lnTo>
                  <a:pt x="532775" y="767667"/>
                </a:lnTo>
                <a:lnTo>
                  <a:pt x="602110" y="781097"/>
                </a:lnTo>
                <a:lnTo>
                  <a:pt x="674266" y="792321"/>
                </a:lnTo>
                <a:lnTo>
                  <a:pt x="748988" y="801234"/>
                </a:lnTo>
                <a:lnTo>
                  <a:pt x="826025" y="807730"/>
                </a:lnTo>
                <a:lnTo>
                  <a:pt x="905122" y="811705"/>
                </a:lnTo>
                <a:lnTo>
                  <a:pt x="986028" y="813054"/>
                </a:lnTo>
                <a:lnTo>
                  <a:pt x="1066824" y="811705"/>
                </a:lnTo>
                <a:lnTo>
                  <a:pt x="1145823" y="807730"/>
                </a:lnTo>
                <a:lnTo>
                  <a:pt x="1222773" y="801234"/>
                </a:lnTo>
                <a:lnTo>
                  <a:pt x="1297417" y="792321"/>
                </a:lnTo>
                <a:lnTo>
                  <a:pt x="1369504" y="781097"/>
                </a:lnTo>
                <a:lnTo>
                  <a:pt x="1438779" y="767667"/>
                </a:lnTo>
                <a:lnTo>
                  <a:pt x="1504988" y="752137"/>
                </a:lnTo>
                <a:lnTo>
                  <a:pt x="1567879" y="734610"/>
                </a:lnTo>
                <a:lnTo>
                  <a:pt x="1627196" y="715193"/>
                </a:lnTo>
                <a:lnTo>
                  <a:pt x="1682686" y="693991"/>
                </a:lnTo>
                <a:lnTo>
                  <a:pt x="1734096" y="671109"/>
                </a:lnTo>
                <a:lnTo>
                  <a:pt x="1781171" y="646651"/>
                </a:lnTo>
                <a:lnTo>
                  <a:pt x="1796795" y="637117"/>
                </a:lnTo>
                <a:close/>
              </a:path>
            </a:pathLst>
          </a:custGeom>
          <a:solidFill>
            <a:srgbClr val="B90000"/>
          </a:solidFill>
        </p:spPr>
        <p:txBody>
          <a:bodyPr wrap="square" lIns="0" tIns="0" rIns="0" bIns="0" rtlCol="0"/>
          <a:lstStyle/>
          <a:p>
            <a:endParaRPr/>
          </a:p>
        </p:txBody>
      </p:sp>
      <p:sp>
        <p:nvSpPr>
          <p:cNvPr id="26" name="object 26"/>
          <p:cNvSpPr/>
          <p:nvPr/>
        </p:nvSpPr>
        <p:spPr>
          <a:xfrm>
            <a:off x="4401959" y="6175247"/>
            <a:ext cx="1645285" cy="679450"/>
          </a:xfrm>
          <a:custGeom>
            <a:avLst/>
            <a:gdLst/>
            <a:ahLst/>
            <a:cxnLst/>
            <a:rect l="l" t="t" r="r" b="b"/>
            <a:pathLst>
              <a:path w="1645285" h="679450">
                <a:moveTo>
                  <a:pt x="1645158" y="339852"/>
                </a:moveTo>
                <a:lnTo>
                  <a:pt x="1634398" y="284600"/>
                </a:lnTo>
                <a:lnTo>
                  <a:pt x="1603248" y="232233"/>
                </a:lnTo>
                <a:lnTo>
                  <a:pt x="1553397" y="183441"/>
                </a:lnTo>
                <a:lnTo>
                  <a:pt x="1521989" y="160602"/>
                </a:lnTo>
                <a:lnTo>
                  <a:pt x="1486540" y="138915"/>
                </a:lnTo>
                <a:lnTo>
                  <a:pt x="1447261" y="118468"/>
                </a:lnTo>
                <a:lnTo>
                  <a:pt x="1404366" y="99345"/>
                </a:lnTo>
                <a:lnTo>
                  <a:pt x="1358064" y="81635"/>
                </a:lnTo>
                <a:lnTo>
                  <a:pt x="1308567" y="65422"/>
                </a:lnTo>
                <a:lnTo>
                  <a:pt x="1256087" y="50793"/>
                </a:lnTo>
                <a:lnTo>
                  <a:pt x="1200835" y="37835"/>
                </a:lnTo>
                <a:lnTo>
                  <a:pt x="1143023" y="26634"/>
                </a:lnTo>
                <a:lnTo>
                  <a:pt x="1082862" y="17276"/>
                </a:lnTo>
                <a:lnTo>
                  <a:pt x="1020564" y="9847"/>
                </a:lnTo>
                <a:lnTo>
                  <a:pt x="956340" y="4434"/>
                </a:lnTo>
                <a:lnTo>
                  <a:pt x="890401" y="1122"/>
                </a:lnTo>
                <a:lnTo>
                  <a:pt x="822960" y="0"/>
                </a:lnTo>
                <a:lnTo>
                  <a:pt x="755512" y="1122"/>
                </a:lnTo>
                <a:lnTo>
                  <a:pt x="689558" y="4434"/>
                </a:lnTo>
                <a:lnTo>
                  <a:pt x="625309" y="9847"/>
                </a:lnTo>
                <a:lnTo>
                  <a:pt x="562977" y="17276"/>
                </a:lnTo>
                <a:lnTo>
                  <a:pt x="502777" y="26634"/>
                </a:lnTo>
                <a:lnTo>
                  <a:pt x="444919" y="37835"/>
                </a:lnTo>
                <a:lnTo>
                  <a:pt x="389617" y="50793"/>
                </a:lnTo>
                <a:lnTo>
                  <a:pt x="337084" y="65422"/>
                </a:lnTo>
                <a:lnTo>
                  <a:pt x="287531" y="81635"/>
                </a:lnTo>
                <a:lnTo>
                  <a:pt x="241173" y="99345"/>
                </a:lnTo>
                <a:lnTo>
                  <a:pt x="198220" y="118468"/>
                </a:lnTo>
                <a:lnTo>
                  <a:pt x="158886" y="138915"/>
                </a:lnTo>
                <a:lnTo>
                  <a:pt x="123383" y="160602"/>
                </a:lnTo>
                <a:lnTo>
                  <a:pt x="91924" y="183441"/>
                </a:lnTo>
                <a:lnTo>
                  <a:pt x="41989" y="232233"/>
                </a:lnTo>
                <a:lnTo>
                  <a:pt x="10780" y="284600"/>
                </a:lnTo>
                <a:lnTo>
                  <a:pt x="0" y="339852"/>
                </a:lnTo>
                <a:lnTo>
                  <a:pt x="2730" y="367686"/>
                </a:lnTo>
                <a:lnTo>
                  <a:pt x="23937" y="421397"/>
                </a:lnTo>
                <a:lnTo>
                  <a:pt x="64722" y="471916"/>
                </a:lnTo>
                <a:lnTo>
                  <a:pt x="123383" y="518549"/>
                </a:lnTo>
                <a:lnTo>
                  <a:pt x="158886" y="540190"/>
                </a:lnTo>
                <a:lnTo>
                  <a:pt x="198220" y="560600"/>
                </a:lnTo>
                <a:lnTo>
                  <a:pt x="241173" y="579691"/>
                </a:lnTo>
                <a:lnTo>
                  <a:pt x="287531" y="597376"/>
                </a:lnTo>
                <a:lnTo>
                  <a:pt x="337084" y="613568"/>
                </a:lnTo>
                <a:lnTo>
                  <a:pt x="389617" y="628180"/>
                </a:lnTo>
                <a:lnTo>
                  <a:pt x="444919" y="641126"/>
                </a:lnTo>
                <a:lnTo>
                  <a:pt x="502777" y="652319"/>
                </a:lnTo>
                <a:lnTo>
                  <a:pt x="562977" y="661672"/>
                </a:lnTo>
                <a:lnTo>
                  <a:pt x="625309" y="669097"/>
                </a:lnTo>
                <a:lnTo>
                  <a:pt x="689558" y="674508"/>
                </a:lnTo>
                <a:lnTo>
                  <a:pt x="755512" y="677819"/>
                </a:lnTo>
                <a:lnTo>
                  <a:pt x="822960" y="678942"/>
                </a:lnTo>
                <a:lnTo>
                  <a:pt x="890401" y="677819"/>
                </a:lnTo>
                <a:lnTo>
                  <a:pt x="956340" y="674508"/>
                </a:lnTo>
                <a:lnTo>
                  <a:pt x="1020564" y="669097"/>
                </a:lnTo>
                <a:lnTo>
                  <a:pt x="1082862" y="661672"/>
                </a:lnTo>
                <a:lnTo>
                  <a:pt x="1143023" y="652319"/>
                </a:lnTo>
                <a:lnTo>
                  <a:pt x="1200835" y="641126"/>
                </a:lnTo>
                <a:lnTo>
                  <a:pt x="1256087" y="628180"/>
                </a:lnTo>
                <a:lnTo>
                  <a:pt x="1308567" y="613568"/>
                </a:lnTo>
                <a:lnTo>
                  <a:pt x="1358064" y="597376"/>
                </a:lnTo>
                <a:lnTo>
                  <a:pt x="1404366" y="579691"/>
                </a:lnTo>
                <a:lnTo>
                  <a:pt x="1447261" y="560600"/>
                </a:lnTo>
                <a:lnTo>
                  <a:pt x="1486540" y="540190"/>
                </a:lnTo>
                <a:lnTo>
                  <a:pt x="1521989" y="518549"/>
                </a:lnTo>
                <a:lnTo>
                  <a:pt x="1553397" y="495761"/>
                </a:lnTo>
                <a:lnTo>
                  <a:pt x="1603248" y="447098"/>
                </a:lnTo>
                <a:lnTo>
                  <a:pt x="1634398" y="394897"/>
                </a:lnTo>
                <a:lnTo>
                  <a:pt x="1645158" y="339852"/>
                </a:lnTo>
                <a:close/>
              </a:path>
            </a:pathLst>
          </a:custGeom>
          <a:solidFill>
            <a:srgbClr val="FFFF66"/>
          </a:solidFill>
        </p:spPr>
        <p:txBody>
          <a:bodyPr wrap="square" lIns="0" tIns="0" rIns="0" bIns="0" rtlCol="0"/>
          <a:lstStyle/>
          <a:p>
            <a:endParaRPr/>
          </a:p>
        </p:txBody>
      </p:sp>
      <p:sp>
        <p:nvSpPr>
          <p:cNvPr id="27" name="object 27"/>
          <p:cNvSpPr/>
          <p:nvPr/>
        </p:nvSpPr>
        <p:spPr>
          <a:xfrm>
            <a:off x="4401959" y="6175247"/>
            <a:ext cx="1645285" cy="679450"/>
          </a:xfrm>
          <a:custGeom>
            <a:avLst/>
            <a:gdLst/>
            <a:ahLst/>
            <a:cxnLst/>
            <a:rect l="l" t="t" r="r" b="b"/>
            <a:pathLst>
              <a:path w="1645285" h="679450">
                <a:moveTo>
                  <a:pt x="822960" y="0"/>
                </a:moveTo>
                <a:lnTo>
                  <a:pt x="755512" y="1122"/>
                </a:lnTo>
                <a:lnTo>
                  <a:pt x="689558" y="4434"/>
                </a:lnTo>
                <a:lnTo>
                  <a:pt x="625309" y="9847"/>
                </a:lnTo>
                <a:lnTo>
                  <a:pt x="562977" y="17276"/>
                </a:lnTo>
                <a:lnTo>
                  <a:pt x="502777" y="26634"/>
                </a:lnTo>
                <a:lnTo>
                  <a:pt x="444919" y="37835"/>
                </a:lnTo>
                <a:lnTo>
                  <a:pt x="389617" y="50793"/>
                </a:lnTo>
                <a:lnTo>
                  <a:pt x="337084" y="65422"/>
                </a:lnTo>
                <a:lnTo>
                  <a:pt x="287531" y="81635"/>
                </a:lnTo>
                <a:lnTo>
                  <a:pt x="241173" y="99345"/>
                </a:lnTo>
                <a:lnTo>
                  <a:pt x="198220" y="118468"/>
                </a:lnTo>
                <a:lnTo>
                  <a:pt x="158886" y="138915"/>
                </a:lnTo>
                <a:lnTo>
                  <a:pt x="123383" y="160602"/>
                </a:lnTo>
                <a:lnTo>
                  <a:pt x="91924" y="183441"/>
                </a:lnTo>
                <a:lnTo>
                  <a:pt x="41989" y="232233"/>
                </a:lnTo>
                <a:lnTo>
                  <a:pt x="10780" y="284600"/>
                </a:lnTo>
                <a:lnTo>
                  <a:pt x="0" y="339852"/>
                </a:lnTo>
                <a:lnTo>
                  <a:pt x="2730" y="367686"/>
                </a:lnTo>
                <a:lnTo>
                  <a:pt x="23937" y="421397"/>
                </a:lnTo>
                <a:lnTo>
                  <a:pt x="64722" y="471916"/>
                </a:lnTo>
                <a:lnTo>
                  <a:pt x="123383" y="518549"/>
                </a:lnTo>
                <a:lnTo>
                  <a:pt x="158886" y="540190"/>
                </a:lnTo>
                <a:lnTo>
                  <a:pt x="198220" y="560600"/>
                </a:lnTo>
                <a:lnTo>
                  <a:pt x="241173" y="579691"/>
                </a:lnTo>
                <a:lnTo>
                  <a:pt x="287531" y="597376"/>
                </a:lnTo>
                <a:lnTo>
                  <a:pt x="337084" y="613568"/>
                </a:lnTo>
                <a:lnTo>
                  <a:pt x="389617" y="628180"/>
                </a:lnTo>
                <a:lnTo>
                  <a:pt x="444919" y="641126"/>
                </a:lnTo>
                <a:lnTo>
                  <a:pt x="502777" y="652319"/>
                </a:lnTo>
                <a:lnTo>
                  <a:pt x="562977" y="661672"/>
                </a:lnTo>
                <a:lnTo>
                  <a:pt x="625309" y="669097"/>
                </a:lnTo>
                <a:lnTo>
                  <a:pt x="689558" y="674508"/>
                </a:lnTo>
                <a:lnTo>
                  <a:pt x="755512" y="677819"/>
                </a:lnTo>
                <a:lnTo>
                  <a:pt x="822960" y="678942"/>
                </a:lnTo>
                <a:lnTo>
                  <a:pt x="890401" y="677819"/>
                </a:lnTo>
                <a:lnTo>
                  <a:pt x="956340" y="674508"/>
                </a:lnTo>
                <a:lnTo>
                  <a:pt x="1020564" y="669097"/>
                </a:lnTo>
                <a:lnTo>
                  <a:pt x="1082862" y="661672"/>
                </a:lnTo>
                <a:lnTo>
                  <a:pt x="1143023" y="652319"/>
                </a:lnTo>
                <a:lnTo>
                  <a:pt x="1200835" y="641126"/>
                </a:lnTo>
                <a:lnTo>
                  <a:pt x="1256087" y="628180"/>
                </a:lnTo>
                <a:lnTo>
                  <a:pt x="1308567" y="613568"/>
                </a:lnTo>
                <a:lnTo>
                  <a:pt x="1358064" y="597376"/>
                </a:lnTo>
                <a:lnTo>
                  <a:pt x="1404366" y="579691"/>
                </a:lnTo>
                <a:lnTo>
                  <a:pt x="1447261" y="560600"/>
                </a:lnTo>
                <a:lnTo>
                  <a:pt x="1486540" y="540190"/>
                </a:lnTo>
                <a:lnTo>
                  <a:pt x="1521989" y="518549"/>
                </a:lnTo>
                <a:lnTo>
                  <a:pt x="1553397" y="495761"/>
                </a:lnTo>
                <a:lnTo>
                  <a:pt x="1603248" y="447098"/>
                </a:lnTo>
                <a:lnTo>
                  <a:pt x="1634398" y="394897"/>
                </a:lnTo>
                <a:lnTo>
                  <a:pt x="1645158" y="339852"/>
                </a:lnTo>
                <a:lnTo>
                  <a:pt x="1642432" y="311908"/>
                </a:lnTo>
                <a:lnTo>
                  <a:pt x="1621266" y="258012"/>
                </a:lnTo>
                <a:lnTo>
                  <a:pt x="1580554" y="207347"/>
                </a:lnTo>
                <a:lnTo>
                  <a:pt x="1521989" y="160602"/>
                </a:lnTo>
                <a:lnTo>
                  <a:pt x="1486540" y="138915"/>
                </a:lnTo>
                <a:lnTo>
                  <a:pt x="1447261" y="118468"/>
                </a:lnTo>
                <a:lnTo>
                  <a:pt x="1404366" y="99345"/>
                </a:lnTo>
                <a:lnTo>
                  <a:pt x="1358064" y="81635"/>
                </a:lnTo>
                <a:lnTo>
                  <a:pt x="1308567" y="65422"/>
                </a:lnTo>
                <a:lnTo>
                  <a:pt x="1256087" y="50793"/>
                </a:lnTo>
                <a:lnTo>
                  <a:pt x="1200835" y="37835"/>
                </a:lnTo>
                <a:lnTo>
                  <a:pt x="1143023" y="26634"/>
                </a:lnTo>
                <a:lnTo>
                  <a:pt x="1082862" y="17276"/>
                </a:lnTo>
                <a:lnTo>
                  <a:pt x="1020564" y="9847"/>
                </a:lnTo>
                <a:lnTo>
                  <a:pt x="956340" y="4434"/>
                </a:lnTo>
                <a:lnTo>
                  <a:pt x="890401" y="1122"/>
                </a:lnTo>
                <a:lnTo>
                  <a:pt x="822960" y="0"/>
                </a:lnTo>
                <a:close/>
              </a:path>
            </a:pathLst>
          </a:custGeom>
          <a:ln w="28575">
            <a:solidFill>
              <a:srgbClr val="FFFFFF"/>
            </a:solidFill>
          </a:ln>
        </p:spPr>
        <p:txBody>
          <a:bodyPr wrap="square" lIns="0" tIns="0" rIns="0" bIns="0" rtlCol="0"/>
          <a:lstStyle/>
          <a:p>
            <a:endParaRPr/>
          </a:p>
        </p:txBody>
      </p:sp>
      <p:sp>
        <p:nvSpPr>
          <p:cNvPr id="28" name="object 28"/>
          <p:cNvSpPr txBox="1"/>
          <p:nvPr/>
        </p:nvSpPr>
        <p:spPr>
          <a:xfrm>
            <a:off x="4500505" y="6305762"/>
            <a:ext cx="1447800" cy="473075"/>
          </a:xfrm>
          <a:prstGeom prst="rect">
            <a:avLst/>
          </a:prstGeom>
        </p:spPr>
        <p:txBody>
          <a:bodyPr vert="horz" wrap="square" lIns="0" tIns="0" rIns="0" bIns="0" rtlCol="0">
            <a:spAutoFit/>
          </a:bodyPr>
          <a:lstStyle/>
          <a:p>
            <a:pPr marL="317500" marR="5080" indent="-305435">
              <a:lnSpc>
                <a:spcPct val="100000"/>
              </a:lnSpc>
            </a:pPr>
            <a:r>
              <a:rPr sz="1600" b="1" spc="-5" dirty="0">
                <a:solidFill>
                  <a:srgbClr val="3333CC"/>
                </a:solidFill>
                <a:latin typeface="微软雅黑"/>
                <a:cs typeface="微软雅黑"/>
              </a:rPr>
              <a:t>形成并提交</a:t>
            </a:r>
            <a:r>
              <a:rPr sz="1600" b="1" spc="-10" dirty="0">
                <a:solidFill>
                  <a:srgbClr val="CC0000"/>
                </a:solidFill>
                <a:latin typeface="微软雅黑"/>
                <a:cs typeface="微软雅黑"/>
              </a:rPr>
              <a:t>需求 </a:t>
            </a:r>
            <a:r>
              <a:rPr sz="1600" b="1" spc="-5" dirty="0">
                <a:solidFill>
                  <a:srgbClr val="CC0000"/>
                </a:solidFill>
                <a:latin typeface="微软雅黑"/>
                <a:cs typeface="微软雅黑"/>
              </a:rPr>
              <a:t>分析报告</a:t>
            </a:r>
            <a:endParaRPr sz="1600">
              <a:latin typeface="微软雅黑"/>
              <a:cs typeface="微软雅黑"/>
            </a:endParaRPr>
          </a:p>
        </p:txBody>
      </p:sp>
      <p:sp>
        <p:nvSpPr>
          <p:cNvPr id="29" name="object 29"/>
          <p:cNvSpPr/>
          <p:nvPr/>
        </p:nvSpPr>
        <p:spPr>
          <a:xfrm>
            <a:off x="5124335" y="2163317"/>
            <a:ext cx="200660" cy="500380"/>
          </a:xfrm>
          <a:custGeom>
            <a:avLst/>
            <a:gdLst/>
            <a:ahLst/>
            <a:cxnLst/>
            <a:rect l="l" t="t" r="r" b="b"/>
            <a:pathLst>
              <a:path w="200660" h="500380">
                <a:moveTo>
                  <a:pt x="200406" y="374903"/>
                </a:moveTo>
                <a:lnTo>
                  <a:pt x="150114" y="374903"/>
                </a:lnTo>
                <a:lnTo>
                  <a:pt x="150113" y="0"/>
                </a:lnTo>
                <a:lnTo>
                  <a:pt x="50291" y="0"/>
                </a:lnTo>
                <a:lnTo>
                  <a:pt x="50292" y="374903"/>
                </a:lnTo>
                <a:lnTo>
                  <a:pt x="0" y="374903"/>
                </a:lnTo>
                <a:lnTo>
                  <a:pt x="100584" y="499871"/>
                </a:lnTo>
                <a:lnTo>
                  <a:pt x="200406" y="374903"/>
                </a:lnTo>
                <a:close/>
              </a:path>
            </a:pathLst>
          </a:custGeom>
          <a:solidFill>
            <a:srgbClr val="CC0000"/>
          </a:solidFill>
        </p:spPr>
        <p:txBody>
          <a:bodyPr wrap="square" lIns="0" tIns="0" rIns="0" bIns="0" rtlCol="0"/>
          <a:lstStyle/>
          <a:p>
            <a:endParaRPr/>
          </a:p>
        </p:txBody>
      </p:sp>
      <p:sp>
        <p:nvSpPr>
          <p:cNvPr id="30" name="object 30"/>
          <p:cNvSpPr/>
          <p:nvPr/>
        </p:nvSpPr>
        <p:spPr>
          <a:xfrm>
            <a:off x="5124335" y="2163317"/>
            <a:ext cx="200660" cy="500380"/>
          </a:xfrm>
          <a:custGeom>
            <a:avLst/>
            <a:gdLst/>
            <a:ahLst/>
            <a:cxnLst/>
            <a:rect l="l" t="t" r="r" b="b"/>
            <a:pathLst>
              <a:path w="200660" h="500380">
                <a:moveTo>
                  <a:pt x="0" y="374903"/>
                </a:moveTo>
                <a:lnTo>
                  <a:pt x="50292" y="374903"/>
                </a:lnTo>
                <a:lnTo>
                  <a:pt x="50291" y="0"/>
                </a:lnTo>
                <a:lnTo>
                  <a:pt x="150113" y="0"/>
                </a:lnTo>
                <a:lnTo>
                  <a:pt x="150114" y="374903"/>
                </a:lnTo>
                <a:lnTo>
                  <a:pt x="200406" y="374903"/>
                </a:lnTo>
                <a:lnTo>
                  <a:pt x="100584" y="499871"/>
                </a:lnTo>
                <a:lnTo>
                  <a:pt x="0" y="374903"/>
                </a:lnTo>
                <a:close/>
              </a:path>
            </a:pathLst>
          </a:custGeom>
          <a:ln w="12700">
            <a:solidFill>
              <a:srgbClr val="CC0000"/>
            </a:solidFill>
          </a:ln>
        </p:spPr>
        <p:txBody>
          <a:bodyPr wrap="square" lIns="0" tIns="0" rIns="0" bIns="0" rtlCol="0"/>
          <a:lstStyle/>
          <a:p>
            <a:endParaRPr/>
          </a:p>
        </p:txBody>
      </p:sp>
      <p:sp>
        <p:nvSpPr>
          <p:cNvPr id="31" name="object 31"/>
          <p:cNvSpPr/>
          <p:nvPr/>
        </p:nvSpPr>
        <p:spPr>
          <a:xfrm>
            <a:off x="5125859" y="3707891"/>
            <a:ext cx="200660" cy="501015"/>
          </a:xfrm>
          <a:custGeom>
            <a:avLst/>
            <a:gdLst/>
            <a:ahLst/>
            <a:cxnLst/>
            <a:rect l="l" t="t" r="r" b="b"/>
            <a:pathLst>
              <a:path w="200660" h="501014">
                <a:moveTo>
                  <a:pt x="200406" y="374903"/>
                </a:moveTo>
                <a:lnTo>
                  <a:pt x="150114" y="374903"/>
                </a:lnTo>
                <a:lnTo>
                  <a:pt x="150113" y="0"/>
                </a:lnTo>
                <a:lnTo>
                  <a:pt x="50291" y="0"/>
                </a:lnTo>
                <a:lnTo>
                  <a:pt x="50292" y="374903"/>
                </a:lnTo>
                <a:lnTo>
                  <a:pt x="0" y="374903"/>
                </a:lnTo>
                <a:lnTo>
                  <a:pt x="100584" y="500633"/>
                </a:lnTo>
                <a:lnTo>
                  <a:pt x="200406" y="374903"/>
                </a:lnTo>
                <a:close/>
              </a:path>
            </a:pathLst>
          </a:custGeom>
          <a:solidFill>
            <a:srgbClr val="CC0000"/>
          </a:solidFill>
        </p:spPr>
        <p:txBody>
          <a:bodyPr wrap="square" lIns="0" tIns="0" rIns="0" bIns="0" rtlCol="0"/>
          <a:lstStyle/>
          <a:p>
            <a:endParaRPr/>
          </a:p>
        </p:txBody>
      </p:sp>
      <p:sp>
        <p:nvSpPr>
          <p:cNvPr id="32" name="object 32"/>
          <p:cNvSpPr/>
          <p:nvPr/>
        </p:nvSpPr>
        <p:spPr>
          <a:xfrm>
            <a:off x="5125859" y="3707891"/>
            <a:ext cx="200660" cy="501015"/>
          </a:xfrm>
          <a:custGeom>
            <a:avLst/>
            <a:gdLst/>
            <a:ahLst/>
            <a:cxnLst/>
            <a:rect l="l" t="t" r="r" b="b"/>
            <a:pathLst>
              <a:path w="200660" h="501014">
                <a:moveTo>
                  <a:pt x="0" y="374903"/>
                </a:moveTo>
                <a:lnTo>
                  <a:pt x="50292" y="374903"/>
                </a:lnTo>
                <a:lnTo>
                  <a:pt x="50291" y="0"/>
                </a:lnTo>
                <a:lnTo>
                  <a:pt x="150113" y="0"/>
                </a:lnTo>
                <a:lnTo>
                  <a:pt x="150114" y="374903"/>
                </a:lnTo>
                <a:lnTo>
                  <a:pt x="200406" y="374903"/>
                </a:lnTo>
                <a:lnTo>
                  <a:pt x="100584" y="500633"/>
                </a:lnTo>
                <a:lnTo>
                  <a:pt x="0" y="374903"/>
                </a:lnTo>
                <a:close/>
              </a:path>
            </a:pathLst>
          </a:custGeom>
          <a:ln w="12700">
            <a:solidFill>
              <a:srgbClr val="CC0000"/>
            </a:solidFill>
          </a:ln>
        </p:spPr>
        <p:txBody>
          <a:bodyPr wrap="square" lIns="0" tIns="0" rIns="0" bIns="0" rtlCol="0"/>
          <a:lstStyle/>
          <a:p>
            <a:endParaRPr/>
          </a:p>
        </p:txBody>
      </p:sp>
      <p:sp>
        <p:nvSpPr>
          <p:cNvPr id="33" name="object 33"/>
          <p:cNvSpPr/>
          <p:nvPr/>
        </p:nvSpPr>
        <p:spPr>
          <a:xfrm>
            <a:off x="5124335" y="5638800"/>
            <a:ext cx="200660" cy="500380"/>
          </a:xfrm>
          <a:custGeom>
            <a:avLst/>
            <a:gdLst/>
            <a:ahLst/>
            <a:cxnLst/>
            <a:rect l="l" t="t" r="r" b="b"/>
            <a:pathLst>
              <a:path w="200660" h="500379">
                <a:moveTo>
                  <a:pt x="200406" y="374903"/>
                </a:moveTo>
                <a:lnTo>
                  <a:pt x="150114" y="374903"/>
                </a:lnTo>
                <a:lnTo>
                  <a:pt x="150113" y="0"/>
                </a:lnTo>
                <a:lnTo>
                  <a:pt x="50291" y="0"/>
                </a:lnTo>
                <a:lnTo>
                  <a:pt x="50292" y="374903"/>
                </a:lnTo>
                <a:lnTo>
                  <a:pt x="0" y="374903"/>
                </a:lnTo>
                <a:lnTo>
                  <a:pt x="100584" y="499871"/>
                </a:lnTo>
                <a:lnTo>
                  <a:pt x="200406" y="374903"/>
                </a:lnTo>
                <a:close/>
              </a:path>
            </a:pathLst>
          </a:custGeom>
          <a:solidFill>
            <a:srgbClr val="CC0000"/>
          </a:solidFill>
        </p:spPr>
        <p:txBody>
          <a:bodyPr wrap="square" lIns="0" tIns="0" rIns="0" bIns="0" rtlCol="0"/>
          <a:lstStyle/>
          <a:p>
            <a:endParaRPr/>
          </a:p>
        </p:txBody>
      </p:sp>
      <p:sp>
        <p:nvSpPr>
          <p:cNvPr id="34" name="object 34"/>
          <p:cNvSpPr/>
          <p:nvPr/>
        </p:nvSpPr>
        <p:spPr>
          <a:xfrm>
            <a:off x="5124335" y="5638800"/>
            <a:ext cx="200660" cy="500380"/>
          </a:xfrm>
          <a:custGeom>
            <a:avLst/>
            <a:gdLst/>
            <a:ahLst/>
            <a:cxnLst/>
            <a:rect l="l" t="t" r="r" b="b"/>
            <a:pathLst>
              <a:path w="200660" h="500379">
                <a:moveTo>
                  <a:pt x="0" y="374903"/>
                </a:moveTo>
                <a:lnTo>
                  <a:pt x="50292" y="374903"/>
                </a:lnTo>
                <a:lnTo>
                  <a:pt x="50291" y="0"/>
                </a:lnTo>
                <a:lnTo>
                  <a:pt x="150113" y="0"/>
                </a:lnTo>
                <a:lnTo>
                  <a:pt x="150114" y="374903"/>
                </a:lnTo>
                <a:lnTo>
                  <a:pt x="200406" y="374903"/>
                </a:lnTo>
                <a:lnTo>
                  <a:pt x="100584" y="499871"/>
                </a:lnTo>
                <a:lnTo>
                  <a:pt x="0" y="374903"/>
                </a:lnTo>
                <a:close/>
              </a:path>
            </a:pathLst>
          </a:custGeom>
          <a:ln w="12700">
            <a:solidFill>
              <a:srgbClr val="CC0000"/>
            </a:solidFill>
          </a:ln>
        </p:spPr>
        <p:txBody>
          <a:bodyPr wrap="square" lIns="0" tIns="0" rIns="0" bIns="0" rtlCol="0"/>
          <a:lstStyle/>
          <a:p>
            <a:endParaRPr/>
          </a:p>
        </p:txBody>
      </p:sp>
      <p:sp>
        <p:nvSpPr>
          <p:cNvPr id="35" name="object 35"/>
          <p:cNvSpPr/>
          <p:nvPr/>
        </p:nvSpPr>
        <p:spPr>
          <a:xfrm>
            <a:off x="1190891" y="4400550"/>
            <a:ext cx="2043430" cy="1084580"/>
          </a:xfrm>
          <a:custGeom>
            <a:avLst/>
            <a:gdLst/>
            <a:ahLst/>
            <a:cxnLst/>
            <a:rect l="l" t="t" r="r" b="b"/>
            <a:pathLst>
              <a:path w="2043430" h="1084579">
                <a:moveTo>
                  <a:pt x="2042922" y="541782"/>
                </a:moveTo>
                <a:lnTo>
                  <a:pt x="2039536" y="497313"/>
                </a:lnTo>
                <a:lnTo>
                  <a:pt x="2029555" y="453841"/>
                </a:lnTo>
                <a:lnTo>
                  <a:pt x="2013241" y="411504"/>
                </a:lnTo>
                <a:lnTo>
                  <a:pt x="1990856" y="370441"/>
                </a:lnTo>
                <a:lnTo>
                  <a:pt x="1962661" y="330791"/>
                </a:lnTo>
                <a:lnTo>
                  <a:pt x="1928921" y="292692"/>
                </a:lnTo>
                <a:lnTo>
                  <a:pt x="1889896" y="256284"/>
                </a:lnTo>
                <a:lnTo>
                  <a:pt x="1845850" y="221705"/>
                </a:lnTo>
                <a:lnTo>
                  <a:pt x="1797044" y="189094"/>
                </a:lnTo>
                <a:lnTo>
                  <a:pt x="1743741" y="158591"/>
                </a:lnTo>
                <a:lnTo>
                  <a:pt x="1686203" y="130333"/>
                </a:lnTo>
                <a:lnTo>
                  <a:pt x="1624693" y="104461"/>
                </a:lnTo>
                <a:lnTo>
                  <a:pt x="1559473" y="81112"/>
                </a:lnTo>
                <a:lnTo>
                  <a:pt x="1490804" y="60425"/>
                </a:lnTo>
                <a:lnTo>
                  <a:pt x="1418951" y="42541"/>
                </a:lnTo>
                <a:lnTo>
                  <a:pt x="1344174" y="27596"/>
                </a:lnTo>
                <a:lnTo>
                  <a:pt x="1266736" y="15731"/>
                </a:lnTo>
                <a:lnTo>
                  <a:pt x="1186899" y="7084"/>
                </a:lnTo>
                <a:lnTo>
                  <a:pt x="1104926" y="1794"/>
                </a:lnTo>
                <a:lnTo>
                  <a:pt x="1021080" y="0"/>
                </a:lnTo>
                <a:lnTo>
                  <a:pt x="937341" y="1794"/>
                </a:lnTo>
                <a:lnTo>
                  <a:pt x="855466" y="7084"/>
                </a:lnTo>
                <a:lnTo>
                  <a:pt x="775717" y="15731"/>
                </a:lnTo>
                <a:lnTo>
                  <a:pt x="698357" y="27596"/>
                </a:lnTo>
                <a:lnTo>
                  <a:pt x="623649" y="42541"/>
                </a:lnTo>
                <a:lnTo>
                  <a:pt x="551855" y="60425"/>
                </a:lnTo>
                <a:lnTo>
                  <a:pt x="483239" y="81112"/>
                </a:lnTo>
                <a:lnTo>
                  <a:pt x="418063" y="104461"/>
                </a:lnTo>
                <a:lnTo>
                  <a:pt x="356591" y="130333"/>
                </a:lnTo>
                <a:lnTo>
                  <a:pt x="299084" y="158591"/>
                </a:lnTo>
                <a:lnTo>
                  <a:pt x="245807" y="189094"/>
                </a:lnTo>
                <a:lnTo>
                  <a:pt x="197022" y="221705"/>
                </a:lnTo>
                <a:lnTo>
                  <a:pt x="152992" y="256284"/>
                </a:lnTo>
                <a:lnTo>
                  <a:pt x="113979" y="292692"/>
                </a:lnTo>
                <a:lnTo>
                  <a:pt x="80248" y="330791"/>
                </a:lnTo>
                <a:lnTo>
                  <a:pt x="52059" y="370441"/>
                </a:lnTo>
                <a:lnTo>
                  <a:pt x="29677" y="411504"/>
                </a:lnTo>
                <a:lnTo>
                  <a:pt x="13365" y="453841"/>
                </a:lnTo>
                <a:lnTo>
                  <a:pt x="3385" y="497313"/>
                </a:lnTo>
                <a:lnTo>
                  <a:pt x="0" y="541782"/>
                </a:lnTo>
                <a:lnTo>
                  <a:pt x="3385" y="586255"/>
                </a:lnTo>
                <a:lnTo>
                  <a:pt x="13365" y="629743"/>
                </a:lnTo>
                <a:lnTo>
                  <a:pt x="29677" y="672105"/>
                </a:lnTo>
                <a:lnTo>
                  <a:pt x="52059" y="713201"/>
                </a:lnTo>
                <a:lnTo>
                  <a:pt x="80248" y="752891"/>
                </a:lnTo>
                <a:lnTo>
                  <a:pt x="113979" y="791036"/>
                </a:lnTo>
                <a:lnTo>
                  <a:pt x="152992" y="827494"/>
                </a:lnTo>
                <a:lnTo>
                  <a:pt x="180594" y="849204"/>
                </a:lnTo>
                <a:lnTo>
                  <a:pt x="180594" y="541782"/>
                </a:lnTo>
                <a:lnTo>
                  <a:pt x="183381" y="505230"/>
                </a:lnTo>
                <a:lnTo>
                  <a:pt x="205028" y="434679"/>
                </a:lnTo>
                <a:lnTo>
                  <a:pt x="223454" y="400909"/>
                </a:lnTo>
                <a:lnTo>
                  <a:pt x="246661" y="368296"/>
                </a:lnTo>
                <a:lnTo>
                  <a:pt x="274432" y="336954"/>
                </a:lnTo>
                <a:lnTo>
                  <a:pt x="306549" y="306998"/>
                </a:lnTo>
                <a:lnTo>
                  <a:pt x="342796" y="278544"/>
                </a:lnTo>
                <a:lnTo>
                  <a:pt x="382957" y="251706"/>
                </a:lnTo>
                <a:lnTo>
                  <a:pt x="426815" y="226599"/>
                </a:lnTo>
                <a:lnTo>
                  <a:pt x="474153" y="203338"/>
                </a:lnTo>
                <a:lnTo>
                  <a:pt x="524755" y="182038"/>
                </a:lnTo>
                <a:lnTo>
                  <a:pt x="578405" y="162814"/>
                </a:lnTo>
                <a:lnTo>
                  <a:pt x="634885" y="145780"/>
                </a:lnTo>
                <a:lnTo>
                  <a:pt x="693979" y="131052"/>
                </a:lnTo>
                <a:lnTo>
                  <a:pt x="755471" y="118743"/>
                </a:lnTo>
                <a:lnTo>
                  <a:pt x="819143" y="108971"/>
                </a:lnTo>
                <a:lnTo>
                  <a:pt x="884780" y="101848"/>
                </a:lnTo>
                <a:lnTo>
                  <a:pt x="952164" y="97490"/>
                </a:lnTo>
                <a:lnTo>
                  <a:pt x="1021080" y="96012"/>
                </a:lnTo>
                <a:lnTo>
                  <a:pt x="1090098" y="97490"/>
                </a:lnTo>
                <a:lnTo>
                  <a:pt x="1157564" y="101848"/>
                </a:lnTo>
                <a:lnTo>
                  <a:pt x="1223264" y="108971"/>
                </a:lnTo>
                <a:lnTo>
                  <a:pt x="1286981" y="118743"/>
                </a:lnTo>
                <a:lnTo>
                  <a:pt x="1348501" y="131052"/>
                </a:lnTo>
                <a:lnTo>
                  <a:pt x="1407610" y="145780"/>
                </a:lnTo>
                <a:lnTo>
                  <a:pt x="1464092" y="162814"/>
                </a:lnTo>
                <a:lnTo>
                  <a:pt x="1517733" y="182038"/>
                </a:lnTo>
                <a:lnTo>
                  <a:pt x="1568317" y="203338"/>
                </a:lnTo>
                <a:lnTo>
                  <a:pt x="1615630" y="226599"/>
                </a:lnTo>
                <a:lnTo>
                  <a:pt x="1659457" y="251706"/>
                </a:lnTo>
                <a:lnTo>
                  <a:pt x="1699583" y="278544"/>
                </a:lnTo>
                <a:lnTo>
                  <a:pt x="1735792" y="306998"/>
                </a:lnTo>
                <a:lnTo>
                  <a:pt x="1767872" y="336954"/>
                </a:lnTo>
                <a:lnTo>
                  <a:pt x="1795605" y="368296"/>
                </a:lnTo>
                <a:lnTo>
                  <a:pt x="1818778" y="400909"/>
                </a:lnTo>
                <a:lnTo>
                  <a:pt x="1837175" y="434679"/>
                </a:lnTo>
                <a:lnTo>
                  <a:pt x="1858784" y="505230"/>
                </a:lnTo>
                <a:lnTo>
                  <a:pt x="1861566" y="541782"/>
                </a:lnTo>
                <a:lnTo>
                  <a:pt x="1861566" y="849770"/>
                </a:lnTo>
                <a:lnTo>
                  <a:pt x="1889896" y="827494"/>
                </a:lnTo>
                <a:lnTo>
                  <a:pt x="1928921" y="791036"/>
                </a:lnTo>
                <a:lnTo>
                  <a:pt x="1962661" y="752891"/>
                </a:lnTo>
                <a:lnTo>
                  <a:pt x="1990856" y="713201"/>
                </a:lnTo>
                <a:lnTo>
                  <a:pt x="2013241" y="672105"/>
                </a:lnTo>
                <a:lnTo>
                  <a:pt x="2029555" y="629743"/>
                </a:lnTo>
                <a:lnTo>
                  <a:pt x="2039536" y="586255"/>
                </a:lnTo>
                <a:lnTo>
                  <a:pt x="2042922" y="541782"/>
                </a:lnTo>
                <a:close/>
              </a:path>
              <a:path w="2043430" h="1084579">
                <a:moveTo>
                  <a:pt x="1861566" y="849770"/>
                </a:moveTo>
                <a:lnTo>
                  <a:pt x="1861566" y="541782"/>
                </a:lnTo>
                <a:lnTo>
                  <a:pt x="1858784" y="578333"/>
                </a:lnTo>
                <a:lnTo>
                  <a:pt x="1850582" y="614072"/>
                </a:lnTo>
                <a:lnTo>
                  <a:pt x="1818778" y="682654"/>
                </a:lnTo>
                <a:lnTo>
                  <a:pt x="1795605" y="715267"/>
                </a:lnTo>
                <a:lnTo>
                  <a:pt x="1767872" y="746609"/>
                </a:lnTo>
                <a:lnTo>
                  <a:pt x="1735792" y="776565"/>
                </a:lnTo>
                <a:lnTo>
                  <a:pt x="1699583" y="805019"/>
                </a:lnTo>
                <a:lnTo>
                  <a:pt x="1659457" y="831857"/>
                </a:lnTo>
                <a:lnTo>
                  <a:pt x="1615630" y="856964"/>
                </a:lnTo>
                <a:lnTo>
                  <a:pt x="1568317" y="880225"/>
                </a:lnTo>
                <a:lnTo>
                  <a:pt x="1517733" y="901525"/>
                </a:lnTo>
                <a:lnTo>
                  <a:pt x="1464092" y="920749"/>
                </a:lnTo>
                <a:lnTo>
                  <a:pt x="1407610" y="937783"/>
                </a:lnTo>
                <a:lnTo>
                  <a:pt x="1348501" y="952511"/>
                </a:lnTo>
                <a:lnTo>
                  <a:pt x="1286981" y="964820"/>
                </a:lnTo>
                <a:lnTo>
                  <a:pt x="1223264" y="974592"/>
                </a:lnTo>
                <a:lnTo>
                  <a:pt x="1157564" y="981715"/>
                </a:lnTo>
                <a:lnTo>
                  <a:pt x="1090098" y="986073"/>
                </a:lnTo>
                <a:lnTo>
                  <a:pt x="1021080" y="987552"/>
                </a:lnTo>
                <a:lnTo>
                  <a:pt x="952164" y="986073"/>
                </a:lnTo>
                <a:lnTo>
                  <a:pt x="884780" y="981715"/>
                </a:lnTo>
                <a:lnTo>
                  <a:pt x="819143" y="974592"/>
                </a:lnTo>
                <a:lnTo>
                  <a:pt x="755471" y="964820"/>
                </a:lnTo>
                <a:lnTo>
                  <a:pt x="693979" y="952511"/>
                </a:lnTo>
                <a:lnTo>
                  <a:pt x="634885" y="937783"/>
                </a:lnTo>
                <a:lnTo>
                  <a:pt x="578405" y="920749"/>
                </a:lnTo>
                <a:lnTo>
                  <a:pt x="524755" y="901525"/>
                </a:lnTo>
                <a:lnTo>
                  <a:pt x="474153" y="880225"/>
                </a:lnTo>
                <a:lnTo>
                  <a:pt x="426815" y="856964"/>
                </a:lnTo>
                <a:lnTo>
                  <a:pt x="382957" y="831857"/>
                </a:lnTo>
                <a:lnTo>
                  <a:pt x="342796" y="805019"/>
                </a:lnTo>
                <a:lnTo>
                  <a:pt x="306549" y="776565"/>
                </a:lnTo>
                <a:lnTo>
                  <a:pt x="274432" y="746609"/>
                </a:lnTo>
                <a:lnTo>
                  <a:pt x="246661" y="715267"/>
                </a:lnTo>
                <a:lnTo>
                  <a:pt x="223454" y="682654"/>
                </a:lnTo>
                <a:lnTo>
                  <a:pt x="205028" y="648884"/>
                </a:lnTo>
                <a:lnTo>
                  <a:pt x="183381" y="578333"/>
                </a:lnTo>
                <a:lnTo>
                  <a:pt x="180594" y="541782"/>
                </a:lnTo>
                <a:lnTo>
                  <a:pt x="180594" y="849204"/>
                </a:lnTo>
                <a:lnTo>
                  <a:pt x="245807" y="894793"/>
                </a:lnTo>
                <a:lnTo>
                  <a:pt x="299085" y="925353"/>
                </a:lnTo>
                <a:lnTo>
                  <a:pt x="356591" y="953668"/>
                </a:lnTo>
                <a:lnTo>
                  <a:pt x="418063" y="979596"/>
                </a:lnTo>
                <a:lnTo>
                  <a:pt x="483239" y="1002999"/>
                </a:lnTo>
                <a:lnTo>
                  <a:pt x="551855" y="1023735"/>
                </a:lnTo>
                <a:lnTo>
                  <a:pt x="623649" y="1041665"/>
                </a:lnTo>
                <a:lnTo>
                  <a:pt x="698357" y="1056650"/>
                </a:lnTo>
                <a:lnTo>
                  <a:pt x="775717" y="1068548"/>
                </a:lnTo>
                <a:lnTo>
                  <a:pt x="855466" y="1077220"/>
                </a:lnTo>
                <a:lnTo>
                  <a:pt x="937341" y="1082526"/>
                </a:lnTo>
                <a:lnTo>
                  <a:pt x="1021080" y="1084326"/>
                </a:lnTo>
                <a:lnTo>
                  <a:pt x="1104926" y="1082526"/>
                </a:lnTo>
                <a:lnTo>
                  <a:pt x="1186899" y="1077220"/>
                </a:lnTo>
                <a:lnTo>
                  <a:pt x="1266736" y="1068548"/>
                </a:lnTo>
                <a:lnTo>
                  <a:pt x="1344174" y="1056650"/>
                </a:lnTo>
                <a:lnTo>
                  <a:pt x="1418951" y="1041665"/>
                </a:lnTo>
                <a:lnTo>
                  <a:pt x="1490804" y="1023735"/>
                </a:lnTo>
                <a:lnTo>
                  <a:pt x="1559473" y="1002999"/>
                </a:lnTo>
                <a:lnTo>
                  <a:pt x="1624693" y="979596"/>
                </a:lnTo>
                <a:lnTo>
                  <a:pt x="1686203" y="953668"/>
                </a:lnTo>
                <a:lnTo>
                  <a:pt x="1743741" y="925353"/>
                </a:lnTo>
                <a:lnTo>
                  <a:pt x="1797044" y="894793"/>
                </a:lnTo>
                <a:lnTo>
                  <a:pt x="1845850" y="862126"/>
                </a:lnTo>
                <a:lnTo>
                  <a:pt x="1861566" y="849770"/>
                </a:lnTo>
                <a:close/>
              </a:path>
            </a:pathLst>
          </a:custGeom>
          <a:solidFill>
            <a:srgbClr val="666633"/>
          </a:solidFill>
        </p:spPr>
        <p:txBody>
          <a:bodyPr wrap="square" lIns="0" tIns="0" rIns="0" bIns="0" rtlCol="0"/>
          <a:lstStyle/>
          <a:p>
            <a:endParaRPr/>
          </a:p>
        </p:txBody>
      </p:sp>
      <p:sp>
        <p:nvSpPr>
          <p:cNvPr id="36" name="object 36"/>
          <p:cNvSpPr/>
          <p:nvPr/>
        </p:nvSpPr>
        <p:spPr>
          <a:xfrm>
            <a:off x="1360817" y="4488941"/>
            <a:ext cx="1703070" cy="908685"/>
          </a:xfrm>
          <a:custGeom>
            <a:avLst/>
            <a:gdLst/>
            <a:ahLst/>
            <a:cxnLst/>
            <a:rect l="l" t="t" r="r" b="b"/>
            <a:pathLst>
              <a:path w="1703070" h="908685">
                <a:moveTo>
                  <a:pt x="1703070" y="454151"/>
                </a:moveTo>
                <a:lnTo>
                  <a:pt x="1691931" y="380516"/>
                </a:lnTo>
                <a:lnTo>
                  <a:pt x="1659678" y="310652"/>
                </a:lnTo>
                <a:lnTo>
                  <a:pt x="1636180" y="277427"/>
                </a:lnTo>
                <a:lnTo>
                  <a:pt x="1608059" y="245497"/>
                </a:lnTo>
                <a:lnTo>
                  <a:pt x="1575532" y="214978"/>
                </a:lnTo>
                <a:lnTo>
                  <a:pt x="1538819" y="185988"/>
                </a:lnTo>
                <a:lnTo>
                  <a:pt x="1498137" y="158645"/>
                </a:lnTo>
                <a:lnTo>
                  <a:pt x="1453705" y="133064"/>
                </a:lnTo>
                <a:lnTo>
                  <a:pt x="1405741" y="109363"/>
                </a:lnTo>
                <a:lnTo>
                  <a:pt x="1354464" y="87660"/>
                </a:lnTo>
                <a:lnTo>
                  <a:pt x="1300091" y="68071"/>
                </a:lnTo>
                <a:lnTo>
                  <a:pt x="1242841" y="50714"/>
                </a:lnTo>
                <a:lnTo>
                  <a:pt x="1182933" y="35706"/>
                </a:lnTo>
                <a:lnTo>
                  <a:pt x="1120585" y="23164"/>
                </a:lnTo>
                <a:lnTo>
                  <a:pt x="1056014" y="13205"/>
                </a:lnTo>
                <a:lnTo>
                  <a:pt x="989440" y="5947"/>
                </a:lnTo>
                <a:lnTo>
                  <a:pt x="921080" y="1506"/>
                </a:lnTo>
                <a:lnTo>
                  <a:pt x="851154" y="0"/>
                </a:lnTo>
                <a:lnTo>
                  <a:pt x="781336" y="1506"/>
                </a:lnTo>
                <a:lnTo>
                  <a:pt x="713074" y="5947"/>
                </a:lnTo>
                <a:lnTo>
                  <a:pt x="646587" y="13205"/>
                </a:lnTo>
                <a:lnTo>
                  <a:pt x="582094" y="23164"/>
                </a:lnTo>
                <a:lnTo>
                  <a:pt x="519814" y="35706"/>
                </a:lnTo>
                <a:lnTo>
                  <a:pt x="459966" y="50714"/>
                </a:lnTo>
                <a:lnTo>
                  <a:pt x="402769" y="68071"/>
                </a:lnTo>
                <a:lnTo>
                  <a:pt x="348441" y="87660"/>
                </a:lnTo>
                <a:lnTo>
                  <a:pt x="297201" y="109363"/>
                </a:lnTo>
                <a:lnTo>
                  <a:pt x="249269" y="133064"/>
                </a:lnTo>
                <a:lnTo>
                  <a:pt x="204863" y="158645"/>
                </a:lnTo>
                <a:lnTo>
                  <a:pt x="164201" y="185988"/>
                </a:lnTo>
                <a:lnTo>
                  <a:pt x="127504" y="214978"/>
                </a:lnTo>
                <a:lnTo>
                  <a:pt x="94990" y="245497"/>
                </a:lnTo>
                <a:lnTo>
                  <a:pt x="66877" y="277427"/>
                </a:lnTo>
                <a:lnTo>
                  <a:pt x="43385" y="310652"/>
                </a:lnTo>
                <a:lnTo>
                  <a:pt x="24732" y="345054"/>
                </a:lnTo>
                <a:lnTo>
                  <a:pt x="2821" y="416921"/>
                </a:lnTo>
                <a:lnTo>
                  <a:pt x="0" y="454152"/>
                </a:lnTo>
                <a:lnTo>
                  <a:pt x="2821" y="491382"/>
                </a:lnTo>
                <a:lnTo>
                  <a:pt x="24732" y="563249"/>
                </a:lnTo>
                <a:lnTo>
                  <a:pt x="43385" y="597651"/>
                </a:lnTo>
                <a:lnTo>
                  <a:pt x="66877" y="630876"/>
                </a:lnTo>
                <a:lnTo>
                  <a:pt x="94990" y="662806"/>
                </a:lnTo>
                <a:lnTo>
                  <a:pt x="127504" y="693325"/>
                </a:lnTo>
                <a:lnTo>
                  <a:pt x="164201" y="722315"/>
                </a:lnTo>
                <a:lnTo>
                  <a:pt x="204863" y="749658"/>
                </a:lnTo>
                <a:lnTo>
                  <a:pt x="249269" y="775239"/>
                </a:lnTo>
                <a:lnTo>
                  <a:pt x="297201" y="798940"/>
                </a:lnTo>
                <a:lnTo>
                  <a:pt x="348441" y="820643"/>
                </a:lnTo>
                <a:lnTo>
                  <a:pt x="402769" y="840232"/>
                </a:lnTo>
                <a:lnTo>
                  <a:pt x="459966" y="857589"/>
                </a:lnTo>
                <a:lnTo>
                  <a:pt x="519814" y="872597"/>
                </a:lnTo>
                <a:lnTo>
                  <a:pt x="582094" y="885139"/>
                </a:lnTo>
                <a:lnTo>
                  <a:pt x="646587" y="895098"/>
                </a:lnTo>
                <a:lnTo>
                  <a:pt x="713074" y="902356"/>
                </a:lnTo>
                <a:lnTo>
                  <a:pt x="781336" y="906797"/>
                </a:lnTo>
                <a:lnTo>
                  <a:pt x="851154" y="908304"/>
                </a:lnTo>
                <a:lnTo>
                  <a:pt x="921080" y="906797"/>
                </a:lnTo>
                <a:lnTo>
                  <a:pt x="989440" y="902356"/>
                </a:lnTo>
                <a:lnTo>
                  <a:pt x="1056014" y="895098"/>
                </a:lnTo>
                <a:lnTo>
                  <a:pt x="1120585" y="885139"/>
                </a:lnTo>
                <a:lnTo>
                  <a:pt x="1182933" y="872597"/>
                </a:lnTo>
                <a:lnTo>
                  <a:pt x="1242841" y="857589"/>
                </a:lnTo>
                <a:lnTo>
                  <a:pt x="1300091" y="840232"/>
                </a:lnTo>
                <a:lnTo>
                  <a:pt x="1354464" y="820643"/>
                </a:lnTo>
                <a:lnTo>
                  <a:pt x="1405741" y="798940"/>
                </a:lnTo>
                <a:lnTo>
                  <a:pt x="1453705" y="775239"/>
                </a:lnTo>
                <a:lnTo>
                  <a:pt x="1498137" y="749658"/>
                </a:lnTo>
                <a:lnTo>
                  <a:pt x="1538819" y="722315"/>
                </a:lnTo>
                <a:lnTo>
                  <a:pt x="1575532" y="693325"/>
                </a:lnTo>
                <a:lnTo>
                  <a:pt x="1608059" y="662806"/>
                </a:lnTo>
                <a:lnTo>
                  <a:pt x="1636180" y="630876"/>
                </a:lnTo>
                <a:lnTo>
                  <a:pt x="1659678" y="597651"/>
                </a:lnTo>
                <a:lnTo>
                  <a:pt x="1678334" y="563249"/>
                </a:lnTo>
                <a:lnTo>
                  <a:pt x="1700248" y="491382"/>
                </a:lnTo>
                <a:lnTo>
                  <a:pt x="1703070" y="454151"/>
                </a:lnTo>
                <a:close/>
              </a:path>
            </a:pathLst>
          </a:custGeom>
          <a:solidFill>
            <a:srgbClr val="FFFF66"/>
          </a:solidFill>
        </p:spPr>
        <p:txBody>
          <a:bodyPr wrap="square" lIns="0" tIns="0" rIns="0" bIns="0" rtlCol="0"/>
          <a:lstStyle/>
          <a:p>
            <a:endParaRPr/>
          </a:p>
        </p:txBody>
      </p:sp>
      <p:sp>
        <p:nvSpPr>
          <p:cNvPr id="37" name="object 37"/>
          <p:cNvSpPr/>
          <p:nvPr/>
        </p:nvSpPr>
        <p:spPr>
          <a:xfrm>
            <a:off x="1360817" y="4488941"/>
            <a:ext cx="1703070" cy="908685"/>
          </a:xfrm>
          <a:custGeom>
            <a:avLst/>
            <a:gdLst/>
            <a:ahLst/>
            <a:cxnLst/>
            <a:rect l="l" t="t" r="r" b="b"/>
            <a:pathLst>
              <a:path w="1703070" h="908685">
                <a:moveTo>
                  <a:pt x="851154" y="0"/>
                </a:moveTo>
                <a:lnTo>
                  <a:pt x="781336" y="1506"/>
                </a:lnTo>
                <a:lnTo>
                  <a:pt x="713074" y="5947"/>
                </a:lnTo>
                <a:lnTo>
                  <a:pt x="646587" y="13205"/>
                </a:lnTo>
                <a:lnTo>
                  <a:pt x="582094" y="23164"/>
                </a:lnTo>
                <a:lnTo>
                  <a:pt x="519814" y="35706"/>
                </a:lnTo>
                <a:lnTo>
                  <a:pt x="459966" y="50714"/>
                </a:lnTo>
                <a:lnTo>
                  <a:pt x="402769" y="68071"/>
                </a:lnTo>
                <a:lnTo>
                  <a:pt x="348441" y="87660"/>
                </a:lnTo>
                <a:lnTo>
                  <a:pt x="297201" y="109363"/>
                </a:lnTo>
                <a:lnTo>
                  <a:pt x="249269" y="133064"/>
                </a:lnTo>
                <a:lnTo>
                  <a:pt x="204863" y="158645"/>
                </a:lnTo>
                <a:lnTo>
                  <a:pt x="164201" y="185988"/>
                </a:lnTo>
                <a:lnTo>
                  <a:pt x="127504" y="214978"/>
                </a:lnTo>
                <a:lnTo>
                  <a:pt x="94990" y="245497"/>
                </a:lnTo>
                <a:lnTo>
                  <a:pt x="66877" y="277427"/>
                </a:lnTo>
                <a:lnTo>
                  <a:pt x="43385" y="310652"/>
                </a:lnTo>
                <a:lnTo>
                  <a:pt x="24732" y="345054"/>
                </a:lnTo>
                <a:lnTo>
                  <a:pt x="2821" y="416921"/>
                </a:lnTo>
                <a:lnTo>
                  <a:pt x="0" y="454152"/>
                </a:lnTo>
                <a:lnTo>
                  <a:pt x="2821" y="491382"/>
                </a:lnTo>
                <a:lnTo>
                  <a:pt x="24732" y="563249"/>
                </a:lnTo>
                <a:lnTo>
                  <a:pt x="43385" y="597651"/>
                </a:lnTo>
                <a:lnTo>
                  <a:pt x="66877" y="630876"/>
                </a:lnTo>
                <a:lnTo>
                  <a:pt x="94990" y="662806"/>
                </a:lnTo>
                <a:lnTo>
                  <a:pt x="127504" y="693325"/>
                </a:lnTo>
                <a:lnTo>
                  <a:pt x="164201" y="722315"/>
                </a:lnTo>
                <a:lnTo>
                  <a:pt x="204863" y="749658"/>
                </a:lnTo>
                <a:lnTo>
                  <a:pt x="249269" y="775239"/>
                </a:lnTo>
                <a:lnTo>
                  <a:pt x="297201" y="798940"/>
                </a:lnTo>
                <a:lnTo>
                  <a:pt x="348441" y="820643"/>
                </a:lnTo>
                <a:lnTo>
                  <a:pt x="402769" y="840232"/>
                </a:lnTo>
                <a:lnTo>
                  <a:pt x="459966" y="857589"/>
                </a:lnTo>
                <a:lnTo>
                  <a:pt x="519814" y="872597"/>
                </a:lnTo>
                <a:lnTo>
                  <a:pt x="582094" y="885139"/>
                </a:lnTo>
                <a:lnTo>
                  <a:pt x="646587" y="895098"/>
                </a:lnTo>
                <a:lnTo>
                  <a:pt x="713074" y="902356"/>
                </a:lnTo>
                <a:lnTo>
                  <a:pt x="781336" y="906797"/>
                </a:lnTo>
                <a:lnTo>
                  <a:pt x="851154" y="908304"/>
                </a:lnTo>
                <a:lnTo>
                  <a:pt x="921080" y="906797"/>
                </a:lnTo>
                <a:lnTo>
                  <a:pt x="989440" y="902356"/>
                </a:lnTo>
                <a:lnTo>
                  <a:pt x="1056014" y="895098"/>
                </a:lnTo>
                <a:lnTo>
                  <a:pt x="1120585" y="885139"/>
                </a:lnTo>
                <a:lnTo>
                  <a:pt x="1182933" y="872597"/>
                </a:lnTo>
                <a:lnTo>
                  <a:pt x="1242841" y="857589"/>
                </a:lnTo>
                <a:lnTo>
                  <a:pt x="1300091" y="840232"/>
                </a:lnTo>
                <a:lnTo>
                  <a:pt x="1354464" y="820643"/>
                </a:lnTo>
                <a:lnTo>
                  <a:pt x="1405741" y="798940"/>
                </a:lnTo>
                <a:lnTo>
                  <a:pt x="1453705" y="775239"/>
                </a:lnTo>
                <a:lnTo>
                  <a:pt x="1498137" y="749658"/>
                </a:lnTo>
                <a:lnTo>
                  <a:pt x="1538819" y="722315"/>
                </a:lnTo>
                <a:lnTo>
                  <a:pt x="1575532" y="693325"/>
                </a:lnTo>
                <a:lnTo>
                  <a:pt x="1608059" y="662806"/>
                </a:lnTo>
                <a:lnTo>
                  <a:pt x="1636180" y="630876"/>
                </a:lnTo>
                <a:lnTo>
                  <a:pt x="1659678" y="597651"/>
                </a:lnTo>
                <a:lnTo>
                  <a:pt x="1678334" y="563249"/>
                </a:lnTo>
                <a:lnTo>
                  <a:pt x="1700248" y="491382"/>
                </a:lnTo>
                <a:lnTo>
                  <a:pt x="1703070" y="454151"/>
                </a:lnTo>
                <a:lnTo>
                  <a:pt x="1700248" y="416921"/>
                </a:lnTo>
                <a:lnTo>
                  <a:pt x="1678334" y="345054"/>
                </a:lnTo>
                <a:lnTo>
                  <a:pt x="1659678" y="310652"/>
                </a:lnTo>
                <a:lnTo>
                  <a:pt x="1636180" y="277427"/>
                </a:lnTo>
                <a:lnTo>
                  <a:pt x="1608059" y="245497"/>
                </a:lnTo>
                <a:lnTo>
                  <a:pt x="1575532" y="214978"/>
                </a:lnTo>
                <a:lnTo>
                  <a:pt x="1538819" y="185988"/>
                </a:lnTo>
                <a:lnTo>
                  <a:pt x="1498137" y="158645"/>
                </a:lnTo>
                <a:lnTo>
                  <a:pt x="1453705" y="133064"/>
                </a:lnTo>
                <a:lnTo>
                  <a:pt x="1405741" y="109363"/>
                </a:lnTo>
                <a:lnTo>
                  <a:pt x="1354464" y="87660"/>
                </a:lnTo>
                <a:lnTo>
                  <a:pt x="1300091" y="68071"/>
                </a:lnTo>
                <a:lnTo>
                  <a:pt x="1242841" y="50714"/>
                </a:lnTo>
                <a:lnTo>
                  <a:pt x="1182933" y="35706"/>
                </a:lnTo>
                <a:lnTo>
                  <a:pt x="1120585" y="23164"/>
                </a:lnTo>
                <a:lnTo>
                  <a:pt x="1056014" y="13205"/>
                </a:lnTo>
                <a:lnTo>
                  <a:pt x="989440" y="5947"/>
                </a:lnTo>
                <a:lnTo>
                  <a:pt x="921080" y="1506"/>
                </a:lnTo>
                <a:lnTo>
                  <a:pt x="851154" y="0"/>
                </a:lnTo>
                <a:close/>
              </a:path>
            </a:pathLst>
          </a:custGeom>
          <a:ln w="28575">
            <a:solidFill>
              <a:srgbClr val="FFFFFF"/>
            </a:solidFill>
          </a:ln>
        </p:spPr>
        <p:txBody>
          <a:bodyPr wrap="square" lIns="0" tIns="0" rIns="0" bIns="0" rtlCol="0"/>
          <a:lstStyle/>
          <a:p>
            <a:endParaRPr/>
          </a:p>
        </p:txBody>
      </p:sp>
      <p:sp>
        <p:nvSpPr>
          <p:cNvPr id="38" name="object 38"/>
          <p:cNvSpPr txBox="1"/>
          <p:nvPr/>
        </p:nvSpPr>
        <p:spPr>
          <a:xfrm>
            <a:off x="1488320" y="4640030"/>
            <a:ext cx="1448435" cy="718185"/>
          </a:xfrm>
          <a:prstGeom prst="rect">
            <a:avLst/>
          </a:prstGeom>
        </p:spPr>
        <p:txBody>
          <a:bodyPr vert="horz" wrap="square" lIns="0" tIns="0" rIns="0" bIns="0" rtlCol="0">
            <a:spAutoFit/>
          </a:bodyPr>
          <a:lstStyle/>
          <a:p>
            <a:pPr marL="12700" marR="5080" algn="just">
              <a:lnSpc>
                <a:spcPct val="100000"/>
              </a:lnSpc>
            </a:pPr>
            <a:r>
              <a:rPr sz="1600" b="1" spc="-5" dirty="0">
                <a:solidFill>
                  <a:srgbClr val="3333CC"/>
                </a:solidFill>
                <a:latin typeface="微软雅黑"/>
                <a:cs typeface="微软雅黑"/>
              </a:rPr>
              <a:t>借助其他方法辅 助理解，如数据 流图、功能图等</a:t>
            </a:r>
            <a:endParaRPr sz="1600">
              <a:latin typeface="微软雅黑"/>
              <a:cs typeface="微软雅黑"/>
            </a:endParaRPr>
          </a:p>
        </p:txBody>
      </p:sp>
      <p:sp>
        <p:nvSpPr>
          <p:cNvPr id="39" name="object 39"/>
          <p:cNvSpPr/>
          <p:nvPr/>
        </p:nvSpPr>
        <p:spPr>
          <a:xfrm>
            <a:off x="3203333" y="4806696"/>
            <a:ext cx="772160" cy="200025"/>
          </a:xfrm>
          <a:custGeom>
            <a:avLst/>
            <a:gdLst/>
            <a:ahLst/>
            <a:cxnLst/>
            <a:rect l="l" t="t" r="r" b="b"/>
            <a:pathLst>
              <a:path w="772160" h="200025">
                <a:moveTo>
                  <a:pt x="579119" y="150114"/>
                </a:moveTo>
                <a:lnTo>
                  <a:pt x="579119" y="50292"/>
                </a:lnTo>
                <a:lnTo>
                  <a:pt x="0" y="50292"/>
                </a:lnTo>
                <a:lnTo>
                  <a:pt x="0" y="150114"/>
                </a:lnTo>
                <a:lnTo>
                  <a:pt x="579119" y="150114"/>
                </a:lnTo>
                <a:close/>
              </a:path>
              <a:path w="772160" h="200025">
                <a:moveTo>
                  <a:pt x="771905" y="99822"/>
                </a:moveTo>
                <a:lnTo>
                  <a:pt x="579119" y="0"/>
                </a:lnTo>
                <a:lnTo>
                  <a:pt x="579119" y="199644"/>
                </a:lnTo>
                <a:lnTo>
                  <a:pt x="771905" y="99822"/>
                </a:lnTo>
                <a:close/>
              </a:path>
            </a:pathLst>
          </a:custGeom>
          <a:solidFill>
            <a:srgbClr val="666633"/>
          </a:solidFill>
        </p:spPr>
        <p:txBody>
          <a:bodyPr wrap="square" lIns="0" tIns="0" rIns="0" bIns="0" rtlCol="0"/>
          <a:lstStyle/>
          <a:p>
            <a:endParaRPr/>
          </a:p>
        </p:txBody>
      </p:sp>
      <p:sp>
        <p:nvSpPr>
          <p:cNvPr id="40" name="object 40"/>
          <p:cNvSpPr/>
          <p:nvPr/>
        </p:nvSpPr>
        <p:spPr>
          <a:xfrm>
            <a:off x="3203333" y="4806696"/>
            <a:ext cx="772160" cy="200025"/>
          </a:xfrm>
          <a:custGeom>
            <a:avLst/>
            <a:gdLst/>
            <a:ahLst/>
            <a:cxnLst/>
            <a:rect l="l" t="t" r="r" b="b"/>
            <a:pathLst>
              <a:path w="772160" h="200025">
                <a:moveTo>
                  <a:pt x="579119" y="0"/>
                </a:moveTo>
                <a:lnTo>
                  <a:pt x="579119" y="50292"/>
                </a:lnTo>
                <a:lnTo>
                  <a:pt x="0" y="50292"/>
                </a:lnTo>
                <a:lnTo>
                  <a:pt x="0" y="150114"/>
                </a:lnTo>
                <a:lnTo>
                  <a:pt x="579119" y="150114"/>
                </a:lnTo>
                <a:lnTo>
                  <a:pt x="579119" y="199644"/>
                </a:lnTo>
                <a:lnTo>
                  <a:pt x="771905" y="99822"/>
                </a:lnTo>
                <a:lnTo>
                  <a:pt x="579119" y="0"/>
                </a:lnTo>
                <a:close/>
              </a:path>
            </a:pathLst>
          </a:custGeom>
          <a:ln w="12700">
            <a:solidFill>
              <a:srgbClr val="666633"/>
            </a:solidFill>
          </a:ln>
        </p:spPr>
        <p:txBody>
          <a:bodyPr wrap="square" lIns="0" tIns="0" rIns="0" bIns="0" rtlCol="0"/>
          <a:lstStyle/>
          <a:p>
            <a:endParaRPr/>
          </a:p>
        </p:txBody>
      </p:sp>
      <p:sp>
        <p:nvSpPr>
          <p:cNvPr id="41" name="object 2">
            <a:extLst>
              <a:ext uri="{FF2B5EF4-FFF2-40B4-BE49-F238E27FC236}">
                <a16:creationId xmlns:a16="http://schemas.microsoft.com/office/drawing/2014/main" id="{E710B28C-1968-4E84-8013-8F05B223E54B}"/>
              </a:ext>
            </a:extLst>
          </p:cNvPr>
          <p:cNvSpPr/>
          <p:nvPr/>
        </p:nvSpPr>
        <p:spPr>
          <a:xfrm>
            <a:off x="927100" y="885825"/>
            <a:ext cx="5181600" cy="0"/>
          </a:xfrm>
          <a:custGeom>
            <a:avLst/>
            <a:gdLst/>
            <a:ahLst/>
            <a:cxnLst/>
            <a:rect l="l" t="t" r="r" b="b"/>
            <a:pathLst>
              <a:path w="5181600">
                <a:moveTo>
                  <a:pt x="0" y="0"/>
                </a:moveTo>
                <a:lnTo>
                  <a:pt x="5181600" y="0"/>
                </a:lnTo>
              </a:path>
            </a:pathLst>
          </a:custGeom>
          <a:ln w="12954">
            <a:solidFill>
              <a:srgbClr val="000000"/>
            </a:solidFill>
          </a:ln>
        </p:spPr>
        <p:txBody>
          <a:bodyPr wrap="square" lIns="0" tIns="0" rIns="0" bIns="0" rtlCol="0"/>
          <a:lstStyle/>
          <a:p>
            <a:endParaRPr/>
          </a:p>
        </p:txBody>
      </p:sp>
      <p:sp>
        <p:nvSpPr>
          <p:cNvPr id="42" name="object 3">
            <a:extLst>
              <a:ext uri="{FF2B5EF4-FFF2-40B4-BE49-F238E27FC236}">
                <a16:creationId xmlns:a16="http://schemas.microsoft.com/office/drawing/2014/main" id="{789F6C6F-E3FD-4A55-8FB7-866B29BA490D}"/>
              </a:ext>
            </a:extLst>
          </p:cNvPr>
          <p:cNvSpPr/>
          <p:nvPr/>
        </p:nvSpPr>
        <p:spPr>
          <a:xfrm>
            <a:off x="927100" y="911353"/>
            <a:ext cx="5181600" cy="0"/>
          </a:xfrm>
          <a:custGeom>
            <a:avLst/>
            <a:gdLst/>
            <a:ahLst/>
            <a:cxnLst/>
            <a:rect l="l" t="t" r="r" b="b"/>
            <a:pathLst>
              <a:path w="5181600">
                <a:moveTo>
                  <a:pt x="0" y="0"/>
                </a:moveTo>
                <a:lnTo>
                  <a:pt x="5181600" y="0"/>
                </a:lnTo>
              </a:path>
            </a:pathLst>
          </a:custGeom>
          <a:ln w="12191">
            <a:solidFill>
              <a:srgbClr val="000000"/>
            </a:solidFill>
          </a:ln>
        </p:spPr>
        <p:txBody>
          <a:bodyPr wrap="square" lIns="0" tIns="0" rIns="0" bIns="0" rtlCol="0"/>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30103" y="496001"/>
            <a:ext cx="8633193" cy="492443"/>
          </a:xfrm>
        </p:spPr>
        <p:txBody>
          <a:bodyPr/>
          <a:lstStyle/>
          <a:p>
            <a:r>
              <a:rPr lang="en-US" altLang="zh-CN" dirty="0"/>
              <a:t>  </a:t>
            </a:r>
            <a:endParaRPr lang="zh-CN" altLang="en-US" dirty="0"/>
          </a:p>
        </p:txBody>
      </p:sp>
      <p:sp>
        <p:nvSpPr>
          <p:cNvPr id="2" name="object 2"/>
          <p:cNvSpPr/>
          <p:nvPr/>
        </p:nvSpPr>
        <p:spPr>
          <a:xfrm>
            <a:off x="774839" y="1479422"/>
            <a:ext cx="5181600" cy="0"/>
          </a:xfrm>
          <a:custGeom>
            <a:avLst/>
            <a:gdLst/>
            <a:ahLst/>
            <a:cxnLst/>
            <a:rect l="l" t="t" r="r" b="b"/>
            <a:pathLst>
              <a:path w="5181600">
                <a:moveTo>
                  <a:pt x="0" y="0"/>
                </a:moveTo>
                <a:lnTo>
                  <a:pt x="5181600" y="0"/>
                </a:lnTo>
              </a:path>
            </a:pathLst>
          </a:custGeom>
          <a:ln w="12954">
            <a:solidFill>
              <a:srgbClr val="000000"/>
            </a:solidFill>
          </a:ln>
        </p:spPr>
        <p:txBody>
          <a:bodyPr wrap="square" lIns="0" tIns="0" rIns="0" bIns="0" rtlCol="0"/>
          <a:lstStyle/>
          <a:p>
            <a:endParaRPr/>
          </a:p>
        </p:txBody>
      </p:sp>
      <p:sp>
        <p:nvSpPr>
          <p:cNvPr id="3" name="object 3"/>
          <p:cNvSpPr/>
          <p:nvPr/>
        </p:nvSpPr>
        <p:spPr>
          <a:xfrm>
            <a:off x="774839" y="1504950"/>
            <a:ext cx="5181600" cy="0"/>
          </a:xfrm>
          <a:custGeom>
            <a:avLst/>
            <a:gdLst/>
            <a:ahLst/>
            <a:cxnLst/>
            <a:rect l="l" t="t" r="r" b="b"/>
            <a:pathLst>
              <a:path w="5181600">
                <a:moveTo>
                  <a:pt x="0" y="0"/>
                </a:moveTo>
                <a:lnTo>
                  <a:pt x="5181600" y="0"/>
                </a:lnTo>
              </a:path>
            </a:pathLst>
          </a:custGeom>
          <a:ln w="12191">
            <a:solidFill>
              <a:srgbClr val="000000"/>
            </a:solidFill>
          </a:ln>
        </p:spPr>
        <p:txBody>
          <a:bodyPr wrap="square" lIns="0" tIns="0" rIns="0" bIns="0" rtlCol="0"/>
          <a:lstStyle/>
          <a:p>
            <a:endParaRPr/>
          </a:p>
        </p:txBody>
      </p:sp>
      <p:sp>
        <p:nvSpPr>
          <p:cNvPr id="6" name="object 6"/>
          <p:cNvSpPr txBox="1"/>
          <p:nvPr/>
        </p:nvSpPr>
        <p:spPr>
          <a:xfrm>
            <a:off x="853573" y="379136"/>
            <a:ext cx="7845927" cy="5029582"/>
          </a:xfrm>
          <a:prstGeom prst="rect">
            <a:avLst/>
          </a:prstGeom>
        </p:spPr>
        <p:txBody>
          <a:bodyPr vert="horz" wrap="square" lIns="0" tIns="0" rIns="0" bIns="0" rtlCol="0">
            <a:spAutoFit/>
          </a:bodyPr>
          <a:lstStyle/>
          <a:p>
            <a:pPr marL="12700">
              <a:lnSpc>
                <a:spcPct val="100000"/>
              </a:lnSpc>
            </a:pPr>
            <a:endParaRPr sz="1800" dirty="0">
              <a:latin typeface="Microsoft JhengHei" panose="020B0604030504040204" charset="-120"/>
              <a:cs typeface="Microsoft JhengHei" panose="020B0604030504040204" charset="-120"/>
            </a:endParaRPr>
          </a:p>
          <a:p>
            <a:pPr>
              <a:lnSpc>
                <a:spcPct val="100000"/>
              </a:lnSpc>
              <a:spcBef>
                <a:spcPts val="35"/>
              </a:spcBef>
            </a:pPr>
            <a:r>
              <a:rPr lang="en-US" altLang="zh-CN" sz="1800" dirty="0">
                <a:latin typeface="Times New Roman" panose="02020603050405020304"/>
                <a:cs typeface="Times New Roman" panose="02020603050405020304"/>
              </a:rPr>
              <a:t> </a:t>
            </a:r>
            <a:endParaRPr sz="1800" dirty="0">
              <a:latin typeface="Times New Roman" panose="02020603050405020304"/>
              <a:cs typeface="Times New Roman" panose="02020603050405020304"/>
            </a:endParaRPr>
          </a:p>
          <a:p>
            <a:pPr marL="88900">
              <a:lnSpc>
                <a:spcPct val="100000"/>
              </a:lnSpc>
              <a:tabLst>
                <a:tab pos="1341755" algn="l"/>
              </a:tabLst>
            </a:pPr>
            <a:r>
              <a:rPr lang="zh-CN" altLang="en-US" sz="2800" b="1" spc="-85" dirty="0">
                <a:latin typeface="Microsoft JhengHei" panose="020B0604030504040204" pitchFamily="34" charset="-120"/>
                <a:ea typeface="Microsoft JhengHei" panose="020B0604030504040204" pitchFamily="34" charset="-120"/>
                <a:cs typeface="Microsoft JhengHei" panose="020B0604030504040204" charset="-120"/>
              </a:rPr>
              <a:t>第</a:t>
            </a:r>
            <a:r>
              <a:rPr lang="en-US" altLang="zh-CN" sz="2800" b="1" spc="-85" dirty="0">
                <a:latin typeface="Microsoft JhengHei" panose="020B0604030504040204" pitchFamily="34" charset="-120"/>
                <a:ea typeface="Microsoft JhengHei" panose="020B0604030504040204" pitchFamily="34" charset="-120"/>
                <a:cs typeface="Microsoft JhengHei" panose="020B0604030504040204" charset="-120"/>
              </a:rPr>
              <a:t>13</a:t>
            </a:r>
            <a:r>
              <a:rPr lang="zh-CN" altLang="en-US" sz="2800" b="1" spc="-85" dirty="0">
                <a:latin typeface="Microsoft JhengHei" panose="020B0604030504040204" pitchFamily="34" charset="-120"/>
                <a:ea typeface="Microsoft JhengHei" panose="020B0604030504040204" pitchFamily="34" charset="-120"/>
                <a:cs typeface="Microsoft JhengHei" panose="020B0604030504040204" charset="-120"/>
              </a:rPr>
              <a:t>讲 数据库设计过程</a:t>
            </a:r>
          </a:p>
          <a:p>
            <a:pPr marL="148590">
              <a:lnSpc>
                <a:spcPct val="100000"/>
              </a:lnSpc>
              <a:spcBef>
                <a:spcPts val="2360"/>
              </a:spcBef>
            </a:pPr>
            <a:r>
              <a:rPr lang="en-US" altLang="zh-CN" sz="2400" b="1" dirty="0">
                <a:latin typeface="Microsoft JhengHei" panose="020B0604030504040204" pitchFamily="34" charset="-120"/>
                <a:ea typeface="Microsoft JhengHei" panose="020B0604030504040204" pitchFamily="34" charset="-120"/>
                <a:cs typeface="Times New Roman" panose="02020603050405020304"/>
              </a:rPr>
              <a:t>13.1 </a:t>
            </a:r>
            <a:r>
              <a:rPr lang="zh-CN" altLang="en-US" sz="2400" b="1" dirty="0">
                <a:latin typeface="Microsoft JhengHei" panose="020B0604030504040204" pitchFamily="34" charset="-120"/>
                <a:ea typeface="Microsoft JhengHei" panose="020B0604030504040204" pitchFamily="34" charset="-120"/>
                <a:cs typeface="Times New Roman" panose="02020603050405020304"/>
              </a:rPr>
              <a:t>数据库设计过程概述</a:t>
            </a:r>
            <a:r>
              <a:rPr lang="en-US" altLang="zh-CN" sz="2400" b="1" dirty="0">
                <a:latin typeface="Microsoft JhengHei" panose="020B0604030504040204" pitchFamily="34" charset="-120"/>
                <a:ea typeface="Microsoft JhengHei" panose="020B0604030504040204" pitchFamily="34" charset="-120"/>
                <a:cs typeface="Times New Roman" panose="02020603050405020304"/>
              </a:rPr>
              <a:t> </a:t>
            </a:r>
          </a:p>
          <a:p>
            <a:pPr marL="148590">
              <a:lnSpc>
                <a:spcPct val="100000"/>
              </a:lnSpc>
              <a:spcBef>
                <a:spcPts val="785"/>
              </a:spcBef>
            </a:pPr>
            <a:r>
              <a:rPr lang="en-US" altLang="zh-CN" sz="2400" b="1" dirty="0">
                <a:latin typeface="Microsoft JhengHei" panose="020B0604030504040204" pitchFamily="34" charset="-120"/>
                <a:ea typeface="Microsoft JhengHei" panose="020B0604030504040204" pitchFamily="34" charset="-120"/>
                <a:cs typeface="Times New Roman" panose="02020603050405020304"/>
              </a:rPr>
              <a:t>13.2 </a:t>
            </a:r>
            <a:r>
              <a:rPr lang="zh-CN" altLang="en-US" sz="2400" b="1" dirty="0">
                <a:latin typeface="Microsoft JhengHei" panose="020B0604030504040204" pitchFamily="34" charset="-120"/>
                <a:ea typeface="Microsoft JhengHei" panose="020B0604030504040204" pitchFamily="34" charset="-120"/>
                <a:cs typeface="Times New Roman" panose="02020603050405020304"/>
              </a:rPr>
              <a:t>数据库设计过程之需求分析</a:t>
            </a:r>
          </a:p>
          <a:p>
            <a:pPr marL="148590">
              <a:lnSpc>
                <a:spcPct val="100000"/>
              </a:lnSpc>
              <a:spcBef>
                <a:spcPts val="785"/>
              </a:spcBef>
            </a:pPr>
            <a:r>
              <a:rPr lang="en-US" altLang="zh-CN" sz="2400" b="1" u="sng" dirty="0">
                <a:latin typeface="Microsoft JhengHei" panose="020B0604030504040204" pitchFamily="34" charset="-120"/>
                <a:ea typeface="Microsoft JhengHei" panose="020B0604030504040204" pitchFamily="34" charset="-120"/>
                <a:cs typeface="Times New Roman" panose="02020603050405020304"/>
              </a:rPr>
              <a:t>13.3 </a:t>
            </a:r>
            <a:r>
              <a:rPr lang="zh-CN" altLang="en-US" sz="2400" b="1" u="sng" dirty="0">
                <a:latin typeface="Microsoft JhengHei" panose="020B0604030504040204" pitchFamily="34" charset="-120"/>
                <a:ea typeface="Microsoft JhengHei" panose="020B0604030504040204" pitchFamily="34" charset="-120"/>
                <a:cs typeface="Times New Roman" panose="02020603050405020304"/>
              </a:rPr>
              <a:t>数据库设计过程之概念数据库设计</a:t>
            </a:r>
          </a:p>
          <a:p>
            <a:pPr marL="148590">
              <a:lnSpc>
                <a:spcPct val="100000"/>
              </a:lnSpc>
              <a:spcBef>
                <a:spcPts val="860"/>
              </a:spcBef>
              <a:tabLst>
                <a:tab pos="681990" algn="l"/>
              </a:tabLst>
            </a:pPr>
            <a:r>
              <a:rPr lang="en-US" altLang="zh-CN" sz="2400" b="1" dirty="0">
                <a:latin typeface="Microsoft JhengHei" panose="020B0604030504040204" pitchFamily="34" charset="-120"/>
                <a:ea typeface="Microsoft JhengHei" panose="020B0604030504040204" pitchFamily="34" charset="-120"/>
                <a:cs typeface="Times New Roman" panose="02020603050405020304"/>
              </a:rPr>
              <a:t>13.4 </a:t>
            </a:r>
            <a:r>
              <a:rPr lang="zh-CN" altLang="en-US" sz="2400" b="1" dirty="0">
                <a:latin typeface="Microsoft JhengHei" panose="020B0604030504040204" pitchFamily="34" charset="-120"/>
                <a:ea typeface="Microsoft JhengHei" panose="020B0604030504040204" pitchFamily="34" charset="-120"/>
                <a:cs typeface="Times New Roman" panose="02020603050405020304"/>
              </a:rPr>
              <a:t>数据库设计过程之逻辑数据库设计</a:t>
            </a:r>
            <a:endParaRPr lang="en-US" altLang="zh-CN" sz="2400" b="1" dirty="0">
              <a:latin typeface="Microsoft JhengHei" panose="020B0604030504040204" pitchFamily="34" charset="-120"/>
              <a:ea typeface="Microsoft JhengHei" panose="020B0604030504040204" pitchFamily="34" charset="-120"/>
              <a:cs typeface="Times New Roman" panose="02020603050405020304"/>
            </a:endParaRPr>
          </a:p>
          <a:p>
            <a:pPr marL="148590">
              <a:lnSpc>
                <a:spcPct val="100000"/>
              </a:lnSpc>
              <a:spcBef>
                <a:spcPts val="860"/>
              </a:spcBef>
              <a:tabLst>
                <a:tab pos="681990" algn="l"/>
              </a:tabLst>
            </a:pPr>
            <a:r>
              <a:rPr lang="en-US" altLang="zh-CN" sz="2400" b="1" dirty="0">
                <a:latin typeface="Microsoft JhengHei" panose="020B0604030504040204" pitchFamily="34" charset="-120"/>
                <a:ea typeface="Microsoft JhengHei" panose="020B0604030504040204" pitchFamily="34" charset="-120"/>
                <a:cs typeface="Times New Roman" panose="02020603050405020304"/>
              </a:rPr>
              <a:t>13.5 </a:t>
            </a:r>
            <a:r>
              <a:rPr lang="zh-CN" altLang="en-US" sz="2400" b="1" dirty="0">
                <a:latin typeface="Microsoft JhengHei" panose="020B0604030504040204" pitchFamily="34" charset="-120"/>
                <a:ea typeface="Microsoft JhengHei" panose="020B0604030504040204" pitchFamily="34" charset="-120"/>
                <a:cs typeface="Times New Roman" panose="02020603050405020304"/>
              </a:rPr>
              <a:t>数据库设计过程之物理数据库设计 </a:t>
            </a:r>
            <a:endParaRPr lang="en-US" altLang="zh-CN" sz="2400" b="1" dirty="0">
              <a:latin typeface="Microsoft JhengHei" panose="020B0604030504040204" pitchFamily="34" charset="-120"/>
              <a:ea typeface="Microsoft JhengHei" panose="020B0604030504040204" pitchFamily="34" charset="-120"/>
              <a:cs typeface="Times New Roman" panose="02020603050405020304"/>
            </a:endParaRPr>
          </a:p>
          <a:p>
            <a:pPr marL="148590">
              <a:lnSpc>
                <a:spcPct val="100000"/>
              </a:lnSpc>
              <a:spcBef>
                <a:spcPts val="860"/>
              </a:spcBef>
              <a:tabLst>
                <a:tab pos="681990" algn="l"/>
              </a:tabLst>
            </a:pPr>
            <a:endParaRPr lang="zh-CN" altLang="en-US" sz="2400" b="1" dirty="0">
              <a:latin typeface="Microsoft JhengHei" panose="020B0604030504040204" pitchFamily="34" charset="-120"/>
              <a:ea typeface="Microsoft JhengHei" panose="020B0604030504040204" pitchFamily="34" charset="-120"/>
              <a:cs typeface="Times New Roman" panose="02020603050405020304"/>
            </a:endParaRPr>
          </a:p>
          <a:p>
            <a:pPr marL="148590">
              <a:lnSpc>
                <a:spcPct val="100000"/>
              </a:lnSpc>
              <a:spcBef>
                <a:spcPts val="860"/>
              </a:spcBef>
              <a:tabLst>
                <a:tab pos="681990" algn="l"/>
              </a:tabLst>
            </a:pPr>
            <a:endParaRPr lang="en-US" altLang="zh-CN" sz="2400" b="1" dirty="0">
              <a:latin typeface="Microsoft JhengHei" panose="020B0604030504040204" pitchFamily="34" charset="-120"/>
              <a:ea typeface="Microsoft JhengHei" panose="020B0604030504040204" pitchFamily="34" charset="-120"/>
              <a:cs typeface="Times New Roman" panose="02020603050405020304"/>
            </a:endParaRPr>
          </a:p>
          <a:p>
            <a:pPr marL="148590">
              <a:lnSpc>
                <a:spcPct val="100000"/>
              </a:lnSpc>
              <a:spcBef>
                <a:spcPts val="860"/>
              </a:spcBef>
              <a:tabLst>
                <a:tab pos="681990" algn="l"/>
              </a:tabLst>
            </a:pPr>
            <a:endParaRPr lang="zh-CN" altLang="en-US" sz="2400" b="1" dirty="0">
              <a:latin typeface="Microsoft JhengHei" panose="020B0604030504040204" pitchFamily="34" charset="-120"/>
              <a:ea typeface="Microsoft JhengHei" panose="020B0604030504040204" pitchFamily="34" charset="-120"/>
              <a:cs typeface="Times New Roman" panose="02020603050405020304"/>
            </a:endParaRPr>
          </a:p>
        </p:txBody>
      </p:sp>
    </p:spTree>
    <p:extLst>
      <p:ext uri="{BB962C8B-B14F-4D97-AF65-F5344CB8AC3E}">
        <p14:creationId xmlns:p14="http://schemas.microsoft.com/office/powerpoint/2010/main" val="324589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7606169" y="2853689"/>
            <a:ext cx="2063750" cy="407034"/>
          </a:xfrm>
          <a:prstGeom prst="rect">
            <a:avLst/>
          </a:prstGeom>
          <a:solidFill>
            <a:srgbClr val="FF0066"/>
          </a:solidFill>
          <a:ln w="9525">
            <a:solidFill>
              <a:srgbClr val="CC0000"/>
            </a:solidFill>
          </a:ln>
        </p:spPr>
        <p:txBody>
          <a:bodyPr vert="horz" wrap="square" lIns="0" tIns="0" rIns="0" bIns="0" rtlCol="0">
            <a:spAutoFit/>
          </a:bodyPr>
          <a:lstStyle/>
          <a:p>
            <a:pPr marL="137160">
              <a:lnSpc>
                <a:spcPct val="100000"/>
              </a:lnSpc>
            </a:pPr>
            <a:r>
              <a:rPr sz="2000" b="1" spc="-5" dirty="0">
                <a:latin typeface="微软雅黑"/>
                <a:cs typeface="微软雅黑"/>
              </a:rPr>
              <a:t>概念数据库设计</a:t>
            </a:r>
            <a:endParaRPr sz="2000">
              <a:latin typeface="微软雅黑"/>
              <a:cs typeface="微软雅黑"/>
            </a:endParaRPr>
          </a:p>
        </p:txBody>
      </p:sp>
      <p:sp>
        <p:nvSpPr>
          <p:cNvPr id="6" name="object 6"/>
          <p:cNvSpPr txBox="1"/>
          <p:nvPr/>
        </p:nvSpPr>
        <p:spPr>
          <a:xfrm>
            <a:off x="7619872" y="4075176"/>
            <a:ext cx="2037080" cy="396240"/>
          </a:xfrm>
          <a:prstGeom prst="rect">
            <a:avLst/>
          </a:prstGeom>
          <a:solidFill>
            <a:srgbClr val="000000"/>
          </a:solidFill>
        </p:spPr>
        <p:txBody>
          <a:bodyPr vert="horz" wrap="square" lIns="0" tIns="0" rIns="0" bIns="0" rtlCol="0">
            <a:spAutoFit/>
          </a:bodyPr>
          <a:lstStyle/>
          <a:p>
            <a:pPr marL="129539">
              <a:lnSpc>
                <a:spcPct val="100000"/>
              </a:lnSpc>
            </a:pPr>
            <a:r>
              <a:rPr sz="2000" b="1" spc="-5" dirty="0">
                <a:solidFill>
                  <a:srgbClr val="FFFFFF"/>
                </a:solidFill>
                <a:latin typeface="微软雅黑"/>
                <a:cs typeface="微软雅黑"/>
              </a:rPr>
              <a:t>逻辑数据库设计</a:t>
            </a:r>
            <a:endParaRPr sz="2000">
              <a:latin typeface="微软雅黑"/>
              <a:cs typeface="微软雅黑"/>
            </a:endParaRPr>
          </a:p>
        </p:txBody>
      </p:sp>
      <p:sp>
        <p:nvSpPr>
          <p:cNvPr id="7" name="object 7"/>
          <p:cNvSpPr txBox="1"/>
          <p:nvPr/>
        </p:nvSpPr>
        <p:spPr>
          <a:xfrm>
            <a:off x="7600822" y="5284470"/>
            <a:ext cx="2076450" cy="397510"/>
          </a:xfrm>
          <a:prstGeom prst="rect">
            <a:avLst/>
          </a:prstGeom>
          <a:solidFill>
            <a:srgbClr val="000000"/>
          </a:solidFill>
        </p:spPr>
        <p:txBody>
          <a:bodyPr vert="horz" wrap="square" lIns="0" tIns="0" rIns="0" bIns="0" rtlCol="0">
            <a:spAutoFit/>
          </a:bodyPr>
          <a:lstStyle/>
          <a:p>
            <a:pPr marL="149225">
              <a:lnSpc>
                <a:spcPct val="100000"/>
              </a:lnSpc>
            </a:pPr>
            <a:r>
              <a:rPr sz="2000" b="1" spc="-5" dirty="0">
                <a:solidFill>
                  <a:srgbClr val="FFFFFF"/>
                </a:solidFill>
                <a:latin typeface="微软雅黑"/>
                <a:cs typeface="微软雅黑"/>
              </a:rPr>
              <a:t>物理数据库设计</a:t>
            </a:r>
            <a:endParaRPr sz="2000">
              <a:latin typeface="微软雅黑"/>
              <a:cs typeface="微软雅黑"/>
            </a:endParaRPr>
          </a:p>
        </p:txBody>
      </p:sp>
      <p:sp>
        <p:nvSpPr>
          <p:cNvPr id="8" name="object 8"/>
          <p:cNvSpPr/>
          <p:nvPr/>
        </p:nvSpPr>
        <p:spPr>
          <a:xfrm>
            <a:off x="8333117" y="2042922"/>
            <a:ext cx="609600" cy="809243"/>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8333117" y="3243072"/>
            <a:ext cx="609600" cy="809243"/>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8333117" y="4468367"/>
            <a:ext cx="609600" cy="810006"/>
          </a:xfrm>
          <a:prstGeom prst="rect">
            <a:avLst/>
          </a:prstGeom>
          <a:blipFill>
            <a:blip r:embed="rId4" cstate="print"/>
            <a:stretch>
              <a:fillRect/>
            </a:stretch>
          </a:blipFill>
        </p:spPr>
        <p:txBody>
          <a:bodyPr wrap="square" lIns="0" tIns="0" rIns="0" bIns="0" rtlCol="0"/>
          <a:lstStyle/>
          <a:p>
            <a:endParaRPr/>
          </a:p>
        </p:txBody>
      </p:sp>
      <p:sp>
        <p:nvSpPr>
          <p:cNvPr id="11" name="object 11"/>
          <p:cNvSpPr txBox="1"/>
          <p:nvPr/>
        </p:nvSpPr>
        <p:spPr>
          <a:xfrm>
            <a:off x="7952117" y="1654301"/>
            <a:ext cx="1371600" cy="396240"/>
          </a:xfrm>
          <a:prstGeom prst="rect">
            <a:avLst/>
          </a:prstGeom>
          <a:solidFill>
            <a:srgbClr val="000000"/>
          </a:solidFill>
        </p:spPr>
        <p:txBody>
          <a:bodyPr vert="horz" wrap="square" lIns="0" tIns="0" rIns="0" bIns="0" rtlCol="0">
            <a:spAutoFit/>
          </a:bodyPr>
          <a:lstStyle/>
          <a:p>
            <a:pPr marL="177165">
              <a:lnSpc>
                <a:spcPct val="100000"/>
              </a:lnSpc>
            </a:pPr>
            <a:r>
              <a:rPr sz="2000" b="1" spc="-5" dirty="0">
                <a:solidFill>
                  <a:srgbClr val="FFFFFF"/>
                </a:solidFill>
                <a:latin typeface="微软雅黑"/>
                <a:cs typeface="微软雅黑"/>
              </a:rPr>
              <a:t>需求分析</a:t>
            </a:r>
            <a:endParaRPr sz="2000">
              <a:latin typeface="微软雅黑"/>
              <a:cs typeface="微软雅黑"/>
            </a:endParaRPr>
          </a:p>
        </p:txBody>
      </p:sp>
      <p:sp>
        <p:nvSpPr>
          <p:cNvPr id="12" name="object 12"/>
          <p:cNvSpPr txBox="1"/>
          <p:nvPr/>
        </p:nvSpPr>
        <p:spPr>
          <a:xfrm>
            <a:off x="1068426" y="1466204"/>
            <a:ext cx="6069965" cy="4248150"/>
          </a:xfrm>
          <a:prstGeom prst="rect">
            <a:avLst/>
          </a:prstGeom>
        </p:spPr>
        <p:txBody>
          <a:bodyPr vert="horz" wrap="square" lIns="0" tIns="0" rIns="0" bIns="0" rtlCol="0">
            <a:spAutoFit/>
          </a:bodyPr>
          <a:lstStyle/>
          <a:p>
            <a:pPr marL="12700" marR="5080" algn="just">
              <a:lnSpc>
                <a:spcPct val="130100"/>
              </a:lnSpc>
            </a:pPr>
            <a:r>
              <a:rPr sz="2000" spc="-5" dirty="0">
                <a:latin typeface="Wingdings"/>
                <a:cs typeface="Wingdings"/>
              </a:rPr>
              <a:t></a:t>
            </a:r>
            <a:r>
              <a:rPr sz="2000" b="1" spc="-10" dirty="0">
                <a:latin typeface="新宋体"/>
                <a:cs typeface="新宋体"/>
              </a:rPr>
              <a:t>目标：进一步深入理解企业，对信息源进行抽象，发 现信息</a:t>
            </a:r>
            <a:r>
              <a:rPr sz="2000" b="1" spc="-15" dirty="0">
                <a:latin typeface="Arial"/>
                <a:cs typeface="Arial"/>
              </a:rPr>
              <a:t>(</a:t>
            </a:r>
            <a:r>
              <a:rPr sz="2000" b="1" spc="-5" dirty="0">
                <a:latin typeface="新宋体"/>
                <a:cs typeface="新宋体"/>
              </a:rPr>
              <a:t>属性</a:t>
            </a:r>
            <a:r>
              <a:rPr sz="2000" b="1" spc="-15" dirty="0">
                <a:latin typeface="Arial"/>
                <a:cs typeface="Arial"/>
              </a:rPr>
              <a:t>)</a:t>
            </a:r>
            <a:r>
              <a:rPr sz="2000" b="1" spc="-10" dirty="0">
                <a:latin typeface="新宋体"/>
                <a:cs typeface="新宋体"/>
              </a:rPr>
              <a:t>之间的内在本质联系，这些本质联系可能 隐藏于需求分析得到的信息源中。</a:t>
            </a:r>
            <a:endParaRPr sz="2000">
              <a:latin typeface="新宋体"/>
              <a:cs typeface="新宋体"/>
            </a:endParaRPr>
          </a:p>
          <a:p>
            <a:pPr marL="12700" algn="just">
              <a:lnSpc>
                <a:spcPct val="100000"/>
              </a:lnSpc>
              <a:spcBef>
                <a:spcPts val="540"/>
              </a:spcBef>
            </a:pPr>
            <a:r>
              <a:rPr sz="2000" spc="-5" dirty="0">
                <a:latin typeface="Wingdings"/>
                <a:cs typeface="Wingdings"/>
              </a:rPr>
              <a:t></a:t>
            </a:r>
            <a:r>
              <a:rPr sz="2000" b="1" spc="-10" dirty="0">
                <a:latin typeface="新宋体"/>
                <a:cs typeface="新宋体"/>
              </a:rPr>
              <a:t>提交物</a:t>
            </a:r>
            <a:r>
              <a:rPr sz="2000" b="1" dirty="0">
                <a:latin typeface="新宋体"/>
                <a:cs typeface="新宋体"/>
              </a:rPr>
              <a:t>：</a:t>
            </a:r>
            <a:r>
              <a:rPr sz="2000" b="1" spc="-5" dirty="0">
                <a:solidFill>
                  <a:srgbClr val="3333CC"/>
                </a:solidFill>
                <a:latin typeface="微软雅黑"/>
                <a:cs typeface="微软雅黑"/>
              </a:rPr>
              <a:t>概念数据库设计报告</a:t>
            </a:r>
            <a:endParaRPr sz="2000">
              <a:latin typeface="微软雅黑"/>
              <a:cs typeface="微软雅黑"/>
            </a:endParaRPr>
          </a:p>
          <a:p>
            <a:pPr marL="12700" algn="just">
              <a:lnSpc>
                <a:spcPct val="100000"/>
              </a:lnSpc>
              <a:spcBef>
                <a:spcPts val="910"/>
              </a:spcBef>
            </a:pPr>
            <a:r>
              <a:rPr sz="2000" spc="-5" dirty="0">
                <a:latin typeface="Wingdings"/>
                <a:cs typeface="Wingdings"/>
              </a:rPr>
              <a:t></a:t>
            </a:r>
            <a:r>
              <a:rPr sz="2000" b="1" spc="-10" dirty="0">
                <a:latin typeface="新宋体"/>
                <a:cs typeface="新宋体"/>
              </a:rPr>
              <a:t>使以下内容清楚：</a:t>
            </a:r>
            <a:endParaRPr sz="2000">
              <a:latin typeface="新宋体"/>
              <a:cs typeface="新宋体"/>
            </a:endParaRPr>
          </a:p>
          <a:p>
            <a:pPr marL="469265">
              <a:lnSpc>
                <a:spcPct val="100000"/>
              </a:lnSpc>
              <a:spcBef>
                <a:spcPts val="540"/>
              </a:spcBef>
            </a:pPr>
            <a:r>
              <a:rPr sz="2000" spc="-5" dirty="0">
                <a:latin typeface="Wingdings"/>
                <a:cs typeface="Wingdings"/>
              </a:rPr>
              <a:t></a:t>
            </a:r>
            <a:r>
              <a:rPr sz="2000" spc="100" dirty="0">
                <a:latin typeface="Times New Roman"/>
                <a:cs typeface="Times New Roman"/>
              </a:rPr>
              <a:t> </a:t>
            </a:r>
            <a:r>
              <a:rPr sz="2000" b="1" spc="-5" dirty="0">
                <a:latin typeface="微软雅黑"/>
                <a:cs typeface="微软雅黑"/>
              </a:rPr>
              <a:t>各种实体的发现、划分和定义</a:t>
            </a:r>
            <a:endParaRPr sz="2000">
              <a:latin typeface="微软雅黑"/>
              <a:cs typeface="微软雅黑"/>
            </a:endParaRPr>
          </a:p>
          <a:p>
            <a:pPr marL="469265">
              <a:lnSpc>
                <a:spcPct val="100000"/>
              </a:lnSpc>
              <a:spcBef>
                <a:spcPts val="725"/>
              </a:spcBef>
            </a:pPr>
            <a:r>
              <a:rPr sz="2000" spc="-5" dirty="0">
                <a:latin typeface="Wingdings"/>
                <a:cs typeface="Wingdings"/>
              </a:rPr>
              <a:t></a:t>
            </a:r>
            <a:r>
              <a:rPr sz="2000" spc="100" dirty="0">
                <a:latin typeface="Times New Roman"/>
                <a:cs typeface="Times New Roman"/>
              </a:rPr>
              <a:t> </a:t>
            </a:r>
            <a:r>
              <a:rPr sz="2000" b="1" spc="-5" dirty="0">
                <a:latin typeface="微软雅黑"/>
                <a:cs typeface="微软雅黑"/>
              </a:rPr>
              <a:t>各种实体属性的发现、分析和定义</a:t>
            </a:r>
            <a:endParaRPr sz="2000">
              <a:latin typeface="微软雅黑"/>
              <a:cs typeface="微软雅黑"/>
            </a:endParaRPr>
          </a:p>
          <a:p>
            <a:pPr marL="469265">
              <a:lnSpc>
                <a:spcPct val="100000"/>
              </a:lnSpc>
              <a:spcBef>
                <a:spcPts val="725"/>
              </a:spcBef>
            </a:pPr>
            <a:r>
              <a:rPr sz="2000" spc="-5" dirty="0">
                <a:latin typeface="Wingdings"/>
                <a:cs typeface="Wingdings"/>
              </a:rPr>
              <a:t></a:t>
            </a:r>
            <a:r>
              <a:rPr sz="2000" spc="100" dirty="0">
                <a:latin typeface="Times New Roman"/>
                <a:cs typeface="Times New Roman"/>
              </a:rPr>
              <a:t> </a:t>
            </a:r>
            <a:r>
              <a:rPr sz="2000" b="1" spc="-5" dirty="0">
                <a:latin typeface="微软雅黑"/>
                <a:cs typeface="微软雅黑"/>
              </a:rPr>
              <a:t>各种实体联系的发现、分析和定义</a:t>
            </a:r>
            <a:endParaRPr sz="2000">
              <a:latin typeface="微软雅黑"/>
              <a:cs typeface="微软雅黑"/>
            </a:endParaRPr>
          </a:p>
          <a:p>
            <a:pPr marL="469265">
              <a:lnSpc>
                <a:spcPct val="100000"/>
              </a:lnSpc>
              <a:spcBef>
                <a:spcPts val="720"/>
              </a:spcBef>
            </a:pPr>
            <a:r>
              <a:rPr sz="2000" spc="-5" dirty="0">
                <a:latin typeface="Wingdings"/>
                <a:cs typeface="Wingdings"/>
              </a:rPr>
              <a:t></a:t>
            </a:r>
            <a:r>
              <a:rPr sz="2000" spc="100" dirty="0">
                <a:latin typeface="Times New Roman"/>
                <a:cs typeface="Times New Roman"/>
              </a:rPr>
              <a:t> </a:t>
            </a:r>
            <a:r>
              <a:rPr sz="2000" b="1" spc="-5" dirty="0">
                <a:latin typeface="微软雅黑"/>
                <a:cs typeface="微软雅黑"/>
              </a:rPr>
              <a:t>外部视图(模式)和概念视图(模式)的定义</a:t>
            </a:r>
            <a:endParaRPr sz="2000">
              <a:latin typeface="微软雅黑"/>
              <a:cs typeface="微软雅黑"/>
            </a:endParaRPr>
          </a:p>
          <a:p>
            <a:pPr marL="12700" marR="130175">
              <a:lnSpc>
                <a:spcPts val="3279"/>
              </a:lnSpc>
              <a:spcBef>
                <a:spcPts val="135"/>
              </a:spcBef>
            </a:pPr>
            <a:r>
              <a:rPr sz="2000" spc="-5" dirty="0">
                <a:latin typeface="Wingdings"/>
                <a:cs typeface="Wingdings"/>
              </a:rPr>
              <a:t></a:t>
            </a:r>
            <a:r>
              <a:rPr sz="2000" b="1" spc="-10" dirty="0">
                <a:latin typeface="新宋体"/>
                <a:cs typeface="新宋体"/>
              </a:rPr>
              <a:t>用统一的表达方法，</a:t>
            </a:r>
            <a:r>
              <a:rPr sz="2000" b="1" dirty="0">
                <a:latin typeface="新宋体"/>
                <a:cs typeface="新宋体"/>
              </a:rPr>
              <a:t>如</a:t>
            </a:r>
            <a:r>
              <a:rPr sz="2000" b="1" spc="-5" dirty="0">
                <a:latin typeface="Arial"/>
                <a:cs typeface="Arial"/>
              </a:rPr>
              <a:t>E-</a:t>
            </a:r>
            <a:r>
              <a:rPr sz="2000" b="1" spc="-10" dirty="0">
                <a:latin typeface="Arial"/>
                <a:cs typeface="Arial"/>
              </a:rPr>
              <a:t>R</a:t>
            </a:r>
            <a:r>
              <a:rPr sz="2000" b="1" spc="-5" dirty="0">
                <a:latin typeface="新宋体"/>
                <a:cs typeface="新宋体"/>
              </a:rPr>
              <a:t>模</a:t>
            </a:r>
            <a:r>
              <a:rPr sz="2000" b="1" spc="-10" dirty="0">
                <a:latin typeface="新宋体"/>
                <a:cs typeface="新宋体"/>
              </a:rPr>
              <a:t>型</a:t>
            </a:r>
            <a:r>
              <a:rPr sz="2000" b="1" spc="-5" dirty="0">
                <a:latin typeface="Arial"/>
                <a:cs typeface="Arial"/>
              </a:rPr>
              <a:t>/IDEF1</a:t>
            </a:r>
            <a:r>
              <a:rPr sz="2000" b="1" spc="-10" dirty="0">
                <a:latin typeface="Arial"/>
                <a:cs typeface="Arial"/>
              </a:rPr>
              <a:t>X</a:t>
            </a:r>
            <a:r>
              <a:rPr sz="2000" b="1" spc="-10" dirty="0">
                <a:latin typeface="新宋体"/>
                <a:cs typeface="新宋体"/>
              </a:rPr>
              <a:t>模型给出描 述；不仅绘制出来，而且绘制正确；</a:t>
            </a:r>
            <a:endParaRPr sz="2000">
              <a:latin typeface="新宋体"/>
              <a:cs typeface="新宋体"/>
            </a:endParaRPr>
          </a:p>
        </p:txBody>
      </p:sp>
      <p:sp>
        <p:nvSpPr>
          <p:cNvPr id="13" name="object 13"/>
          <p:cNvSpPr txBox="1">
            <a:spLocks noGrp="1"/>
          </p:cNvSpPr>
          <p:nvPr>
            <p:ph type="title"/>
          </p:nvPr>
        </p:nvSpPr>
        <p:spPr>
          <a:xfrm>
            <a:off x="1017911" y="335219"/>
            <a:ext cx="8657577" cy="1095172"/>
          </a:xfrm>
          <a:prstGeom prst="rect">
            <a:avLst/>
          </a:prstGeom>
        </p:spPr>
        <p:txBody>
          <a:bodyPr vert="horz" wrap="square" lIns="0" tIns="0" rIns="0" bIns="0" rtlCol="0">
            <a:spAutoFit/>
          </a:bodyPr>
          <a:lstStyle/>
          <a:p>
            <a:pPr marL="12065">
              <a:lnSpc>
                <a:spcPct val="100000"/>
              </a:lnSpc>
            </a:pPr>
            <a:r>
              <a:rPr lang="en-US" altLang="zh-CN" sz="2800" b="0" spc="-5" dirty="0">
                <a:solidFill>
                  <a:srgbClr val="000000"/>
                </a:solidFill>
                <a:latin typeface="Microsoft JhengHei" panose="020B0604030504040204" pitchFamily="34" charset="-120"/>
                <a:ea typeface="Microsoft JhengHei" panose="020B0604030504040204" pitchFamily="34" charset="-120"/>
                <a:cs typeface="华文中宋"/>
              </a:rPr>
              <a:t>13.3 </a:t>
            </a:r>
            <a:r>
              <a:rPr sz="2800" b="0" spc="-5" dirty="0" err="1">
                <a:solidFill>
                  <a:srgbClr val="000000"/>
                </a:solidFill>
                <a:latin typeface="Microsoft JhengHei" panose="020B0604030504040204" pitchFamily="34" charset="-120"/>
                <a:ea typeface="Microsoft JhengHei" panose="020B0604030504040204" pitchFamily="34" charset="-120"/>
                <a:cs typeface="华文中宋"/>
              </a:rPr>
              <a:t>数据库设计过程之概念数据库设计</a:t>
            </a:r>
            <a:endParaRPr sz="2800" b="0" dirty="0">
              <a:solidFill>
                <a:srgbClr val="000000"/>
              </a:solidFill>
              <a:latin typeface="Microsoft JhengHei" panose="020B0604030504040204" pitchFamily="34" charset="-120"/>
              <a:ea typeface="Microsoft JhengHei" panose="020B0604030504040204" pitchFamily="34" charset="-120"/>
              <a:cs typeface="华文中宋"/>
            </a:endParaRPr>
          </a:p>
          <a:p>
            <a:pPr marL="12065">
              <a:lnSpc>
                <a:spcPct val="100000"/>
              </a:lnSpc>
              <a:spcBef>
                <a:spcPts val="2300"/>
              </a:spcBef>
            </a:pPr>
            <a:r>
              <a:rPr sz="2400" spc="-10" dirty="0">
                <a:solidFill>
                  <a:srgbClr val="FF0000"/>
                </a:solidFill>
                <a:latin typeface="Microsoft JhengHei" panose="020B0604030504040204" pitchFamily="34" charset="-120"/>
                <a:ea typeface="Microsoft JhengHei" panose="020B0604030504040204" pitchFamily="34" charset="-120"/>
                <a:cs typeface="Arial"/>
              </a:rPr>
              <a:t>(1</a:t>
            </a:r>
            <a:r>
              <a:rPr sz="2400" spc="-5" dirty="0">
                <a:solidFill>
                  <a:srgbClr val="FF0000"/>
                </a:solidFill>
                <a:latin typeface="Microsoft JhengHei" panose="020B0604030504040204" pitchFamily="34" charset="-120"/>
                <a:ea typeface="Microsoft JhengHei" panose="020B0604030504040204" pitchFamily="34" charset="-120"/>
                <a:cs typeface="Arial"/>
              </a:rPr>
              <a:t>)</a:t>
            </a:r>
            <a:r>
              <a:rPr sz="2400" spc="-5" dirty="0">
                <a:solidFill>
                  <a:srgbClr val="FF0000"/>
                </a:solidFill>
                <a:latin typeface="Microsoft JhengHei" panose="020B0604030504040204" pitchFamily="34" charset="-120"/>
                <a:ea typeface="Microsoft JhengHei" panose="020B0604030504040204" pitchFamily="34" charset="-120"/>
                <a:cs typeface="华文中宋"/>
              </a:rPr>
              <a:t>概念数据库设计</a:t>
            </a:r>
            <a:endParaRPr sz="2400" dirty="0">
              <a:solidFill>
                <a:srgbClr val="FF0000"/>
              </a:solidFill>
              <a:latin typeface="Microsoft JhengHei" panose="020B0604030504040204" pitchFamily="34" charset="-120"/>
              <a:ea typeface="Microsoft JhengHei" panose="020B0604030504040204" pitchFamily="34" charset="-120"/>
              <a:cs typeface="华文中宋"/>
            </a:endParaRPr>
          </a:p>
        </p:txBody>
      </p:sp>
      <p:sp>
        <p:nvSpPr>
          <p:cNvPr id="14" name="object 14"/>
          <p:cNvSpPr/>
          <p:nvPr/>
        </p:nvSpPr>
        <p:spPr>
          <a:xfrm>
            <a:off x="1831733" y="5857494"/>
            <a:ext cx="2072005" cy="1092200"/>
          </a:xfrm>
          <a:custGeom>
            <a:avLst/>
            <a:gdLst/>
            <a:ahLst/>
            <a:cxnLst/>
            <a:rect l="l" t="t" r="r" b="b"/>
            <a:pathLst>
              <a:path w="2072004" h="1092200">
                <a:moveTo>
                  <a:pt x="2071877" y="546353"/>
                </a:moveTo>
                <a:lnTo>
                  <a:pt x="2068447" y="501543"/>
                </a:lnTo>
                <a:lnTo>
                  <a:pt x="2058333" y="457730"/>
                </a:lnTo>
                <a:lnTo>
                  <a:pt x="2041801" y="415055"/>
                </a:lnTo>
                <a:lnTo>
                  <a:pt x="2019117" y="373660"/>
                </a:lnTo>
                <a:lnTo>
                  <a:pt x="1990546" y="333684"/>
                </a:lnTo>
                <a:lnTo>
                  <a:pt x="1956354" y="295268"/>
                </a:lnTo>
                <a:lnTo>
                  <a:pt x="1916808" y="258554"/>
                </a:lnTo>
                <a:lnTo>
                  <a:pt x="1872173" y="223680"/>
                </a:lnTo>
                <a:lnTo>
                  <a:pt x="1822714" y="190788"/>
                </a:lnTo>
                <a:lnTo>
                  <a:pt x="1768697" y="160019"/>
                </a:lnTo>
                <a:lnTo>
                  <a:pt x="1710388" y="131514"/>
                </a:lnTo>
                <a:lnTo>
                  <a:pt x="1648053" y="105412"/>
                </a:lnTo>
                <a:lnTo>
                  <a:pt x="1581958" y="81854"/>
                </a:lnTo>
                <a:lnTo>
                  <a:pt x="1512368" y="60981"/>
                </a:lnTo>
                <a:lnTo>
                  <a:pt x="1439548" y="42933"/>
                </a:lnTo>
                <a:lnTo>
                  <a:pt x="1363766" y="27852"/>
                </a:lnTo>
                <a:lnTo>
                  <a:pt x="1285286" y="15877"/>
                </a:lnTo>
                <a:lnTo>
                  <a:pt x="1204375" y="7150"/>
                </a:lnTo>
                <a:lnTo>
                  <a:pt x="1121297" y="1811"/>
                </a:lnTo>
                <a:lnTo>
                  <a:pt x="1036319" y="0"/>
                </a:lnTo>
                <a:lnTo>
                  <a:pt x="951336" y="1811"/>
                </a:lnTo>
                <a:lnTo>
                  <a:pt x="868243" y="7150"/>
                </a:lnTo>
                <a:lnTo>
                  <a:pt x="787306" y="15877"/>
                </a:lnTo>
                <a:lnTo>
                  <a:pt x="708794" y="27852"/>
                </a:lnTo>
                <a:lnTo>
                  <a:pt x="632971" y="42933"/>
                </a:lnTo>
                <a:lnTo>
                  <a:pt x="560107" y="60981"/>
                </a:lnTo>
                <a:lnTo>
                  <a:pt x="490467" y="81854"/>
                </a:lnTo>
                <a:lnTo>
                  <a:pt x="424318" y="105412"/>
                </a:lnTo>
                <a:lnTo>
                  <a:pt x="361927" y="131514"/>
                </a:lnTo>
                <a:lnTo>
                  <a:pt x="303561" y="160019"/>
                </a:lnTo>
                <a:lnTo>
                  <a:pt x="249488" y="190788"/>
                </a:lnTo>
                <a:lnTo>
                  <a:pt x="199973" y="223680"/>
                </a:lnTo>
                <a:lnTo>
                  <a:pt x="155284" y="258554"/>
                </a:lnTo>
                <a:lnTo>
                  <a:pt x="115687" y="295268"/>
                </a:lnTo>
                <a:lnTo>
                  <a:pt x="81450" y="333684"/>
                </a:lnTo>
                <a:lnTo>
                  <a:pt x="52840" y="373660"/>
                </a:lnTo>
                <a:lnTo>
                  <a:pt x="30122" y="415055"/>
                </a:lnTo>
                <a:lnTo>
                  <a:pt x="13565" y="457730"/>
                </a:lnTo>
                <a:lnTo>
                  <a:pt x="3435" y="501543"/>
                </a:lnTo>
                <a:lnTo>
                  <a:pt x="0" y="546353"/>
                </a:lnTo>
                <a:lnTo>
                  <a:pt x="3435" y="591159"/>
                </a:lnTo>
                <a:lnTo>
                  <a:pt x="13565" y="634956"/>
                </a:lnTo>
                <a:lnTo>
                  <a:pt x="30122" y="677605"/>
                </a:lnTo>
                <a:lnTo>
                  <a:pt x="52840" y="718968"/>
                </a:lnTo>
                <a:lnTo>
                  <a:pt x="81450" y="758904"/>
                </a:lnTo>
                <a:lnTo>
                  <a:pt x="115687" y="797274"/>
                </a:lnTo>
                <a:lnTo>
                  <a:pt x="155284" y="833939"/>
                </a:lnTo>
                <a:lnTo>
                  <a:pt x="183642" y="856034"/>
                </a:lnTo>
                <a:lnTo>
                  <a:pt x="183642" y="546353"/>
                </a:lnTo>
                <a:lnTo>
                  <a:pt x="186468" y="509465"/>
                </a:lnTo>
                <a:lnTo>
                  <a:pt x="208423" y="438277"/>
                </a:lnTo>
                <a:lnTo>
                  <a:pt x="227112" y="404207"/>
                </a:lnTo>
                <a:lnTo>
                  <a:pt x="250650" y="371308"/>
                </a:lnTo>
                <a:lnTo>
                  <a:pt x="278817" y="339695"/>
                </a:lnTo>
                <a:lnTo>
                  <a:pt x="311393" y="309483"/>
                </a:lnTo>
                <a:lnTo>
                  <a:pt x="348160" y="280787"/>
                </a:lnTo>
                <a:lnTo>
                  <a:pt x="388898" y="253724"/>
                </a:lnTo>
                <a:lnTo>
                  <a:pt x="433387" y="228409"/>
                </a:lnTo>
                <a:lnTo>
                  <a:pt x="481408" y="204957"/>
                </a:lnTo>
                <a:lnTo>
                  <a:pt x="532741" y="183483"/>
                </a:lnTo>
                <a:lnTo>
                  <a:pt x="587167" y="164103"/>
                </a:lnTo>
                <a:lnTo>
                  <a:pt x="644467" y="146933"/>
                </a:lnTo>
                <a:lnTo>
                  <a:pt x="704421" y="132087"/>
                </a:lnTo>
                <a:lnTo>
                  <a:pt x="766809" y="119682"/>
                </a:lnTo>
                <a:lnTo>
                  <a:pt x="831413" y="109833"/>
                </a:lnTo>
                <a:lnTo>
                  <a:pt x="898012" y="102655"/>
                </a:lnTo>
                <a:lnTo>
                  <a:pt x="966387" y="98263"/>
                </a:lnTo>
                <a:lnTo>
                  <a:pt x="1036319" y="96773"/>
                </a:lnTo>
                <a:lnTo>
                  <a:pt x="1106246" y="98263"/>
                </a:lnTo>
                <a:lnTo>
                  <a:pt x="1174606" y="102655"/>
                </a:lnTo>
                <a:lnTo>
                  <a:pt x="1241180" y="109833"/>
                </a:lnTo>
                <a:lnTo>
                  <a:pt x="1305751" y="119682"/>
                </a:lnTo>
                <a:lnTo>
                  <a:pt x="1368099" y="132087"/>
                </a:lnTo>
                <a:lnTo>
                  <a:pt x="1428007" y="146933"/>
                </a:lnTo>
                <a:lnTo>
                  <a:pt x="1485257" y="164103"/>
                </a:lnTo>
                <a:lnTo>
                  <a:pt x="1539630" y="183483"/>
                </a:lnTo>
                <a:lnTo>
                  <a:pt x="1590907" y="204957"/>
                </a:lnTo>
                <a:lnTo>
                  <a:pt x="1638871" y="228409"/>
                </a:lnTo>
                <a:lnTo>
                  <a:pt x="1683303" y="253724"/>
                </a:lnTo>
                <a:lnTo>
                  <a:pt x="1723985" y="280787"/>
                </a:lnTo>
                <a:lnTo>
                  <a:pt x="1760698" y="309483"/>
                </a:lnTo>
                <a:lnTo>
                  <a:pt x="1793225" y="339695"/>
                </a:lnTo>
                <a:lnTo>
                  <a:pt x="1821346" y="371308"/>
                </a:lnTo>
                <a:lnTo>
                  <a:pt x="1844844" y="404207"/>
                </a:lnTo>
                <a:lnTo>
                  <a:pt x="1863500" y="438277"/>
                </a:lnTo>
                <a:lnTo>
                  <a:pt x="1885414" y="509465"/>
                </a:lnTo>
                <a:lnTo>
                  <a:pt x="1888236" y="546353"/>
                </a:lnTo>
                <a:lnTo>
                  <a:pt x="1888236" y="856228"/>
                </a:lnTo>
                <a:lnTo>
                  <a:pt x="1916808" y="833939"/>
                </a:lnTo>
                <a:lnTo>
                  <a:pt x="1956354" y="797274"/>
                </a:lnTo>
                <a:lnTo>
                  <a:pt x="1990546" y="758904"/>
                </a:lnTo>
                <a:lnTo>
                  <a:pt x="2019117" y="718968"/>
                </a:lnTo>
                <a:lnTo>
                  <a:pt x="2041801" y="677605"/>
                </a:lnTo>
                <a:lnTo>
                  <a:pt x="2058333" y="634956"/>
                </a:lnTo>
                <a:lnTo>
                  <a:pt x="2068447" y="591159"/>
                </a:lnTo>
                <a:lnTo>
                  <a:pt x="2071877" y="546353"/>
                </a:lnTo>
                <a:close/>
              </a:path>
              <a:path w="2072004" h="1092200">
                <a:moveTo>
                  <a:pt x="1888236" y="856228"/>
                </a:moveTo>
                <a:lnTo>
                  <a:pt x="1888236" y="546353"/>
                </a:lnTo>
                <a:lnTo>
                  <a:pt x="1885414" y="583133"/>
                </a:lnTo>
                <a:lnTo>
                  <a:pt x="1877097" y="619099"/>
                </a:lnTo>
                <a:lnTo>
                  <a:pt x="1844844" y="688128"/>
                </a:lnTo>
                <a:lnTo>
                  <a:pt x="1821346" y="720959"/>
                </a:lnTo>
                <a:lnTo>
                  <a:pt x="1793225" y="752512"/>
                </a:lnTo>
                <a:lnTo>
                  <a:pt x="1760698" y="782672"/>
                </a:lnTo>
                <a:lnTo>
                  <a:pt x="1723985" y="811322"/>
                </a:lnTo>
                <a:lnTo>
                  <a:pt x="1683303" y="838347"/>
                </a:lnTo>
                <a:lnTo>
                  <a:pt x="1638871" y="863631"/>
                </a:lnTo>
                <a:lnTo>
                  <a:pt x="1590907" y="887058"/>
                </a:lnTo>
                <a:lnTo>
                  <a:pt x="1539630" y="908511"/>
                </a:lnTo>
                <a:lnTo>
                  <a:pt x="1485257" y="927874"/>
                </a:lnTo>
                <a:lnTo>
                  <a:pt x="1428007" y="945033"/>
                </a:lnTo>
                <a:lnTo>
                  <a:pt x="1368099" y="959869"/>
                </a:lnTo>
                <a:lnTo>
                  <a:pt x="1305751" y="972269"/>
                </a:lnTo>
                <a:lnTo>
                  <a:pt x="1241180" y="982115"/>
                </a:lnTo>
                <a:lnTo>
                  <a:pt x="1174606" y="989291"/>
                </a:lnTo>
                <a:lnTo>
                  <a:pt x="1106246" y="993682"/>
                </a:lnTo>
                <a:lnTo>
                  <a:pt x="1036319" y="995171"/>
                </a:lnTo>
                <a:lnTo>
                  <a:pt x="966387" y="993682"/>
                </a:lnTo>
                <a:lnTo>
                  <a:pt x="898012" y="989291"/>
                </a:lnTo>
                <a:lnTo>
                  <a:pt x="831413" y="982115"/>
                </a:lnTo>
                <a:lnTo>
                  <a:pt x="766809" y="972269"/>
                </a:lnTo>
                <a:lnTo>
                  <a:pt x="704421" y="959869"/>
                </a:lnTo>
                <a:lnTo>
                  <a:pt x="644467" y="945033"/>
                </a:lnTo>
                <a:lnTo>
                  <a:pt x="587167" y="927874"/>
                </a:lnTo>
                <a:lnTo>
                  <a:pt x="532741" y="908511"/>
                </a:lnTo>
                <a:lnTo>
                  <a:pt x="481408" y="887058"/>
                </a:lnTo>
                <a:lnTo>
                  <a:pt x="433387" y="863631"/>
                </a:lnTo>
                <a:lnTo>
                  <a:pt x="388898" y="838347"/>
                </a:lnTo>
                <a:lnTo>
                  <a:pt x="348160" y="811322"/>
                </a:lnTo>
                <a:lnTo>
                  <a:pt x="311393" y="782672"/>
                </a:lnTo>
                <a:lnTo>
                  <a:pt x="278817" y="752512"/>
                </a:lnTo>
                <a:lnTo>
                  <a:pt x="250650" y="720959"/>
                </a:lnTo>
                <a:lnTo>
                  <a:pt x="227112" y="688128"/>
                </a:lnTo>
                <a:lnTo>
                  <a:pt x="208423" y="654136"/>
                </a:lnTo>
                <a:lnTo>
                  <a:pt x="186468" y="583133"/>
                </a:lnTo>
                <a:lnTo>
                  <a:pt x="183642" y="546353"/>
                </a:lnTo>
                <a:lnTo>
                  <a:pt x="183642" y="856034"/>
                </a:lnTo>
                <a:lnTo>
                  <a:pt x="249488" y="901594"/>
                </a:lnTo>
                <a:lnTo>
                  <a:pt x="303561" y="932306"/>
                </a:lnTo>
                <a:lnTo>
                  <a:pt x="361927" y="960755"/>
                </a:lnTo>
                <a:lnTo>
                  <a:pt x="424318" y="986802"/>
                </a:lnTo>
                <a:lnTo>
                  <a:pt x="490467" y="1010306"/>
                </a:lnTo>
                <a:lnTo>
                  <a:pt x="560107" y="1031129"/>
                </a:lnTo>
                <a:lnTo>
                  <a:pt x="632971" y="1049131"/>
                </a:lnTo>
                <a:lnTo>
                  <a:pt x="708794" y="1064172"/>
                </a:lnTo>
                <a:lnTo>
                  <a:pt x="787306" y="1076114"/>
                </a:lnTo>
                <a:lnTo>
                  <a:pt x="868243" y="1084816"/>
                </a:lnTo>
                <a:lnTo>
                  <a:pt x="951336" y="1090140"/>
                </a:lnTo>
                <a:lnTo>
                  <a:pt x="1036319" y="1091945"/>
                </a:lnTo>
                <a:lnTo>
                  <a:pt x="1121297" y="1090140"/>
                </a:lnTo>
                <a:lnTo>
                  <a:pt x="1204375" y="1084816"/>
                </a:lnTo>
                <a:lnTo>
                  <a:pt x="1285286" y="1076114"/>
                </a:lnTo>
                <a:lnTo>
                  <a:pt x="1363766" y="1064172"/>
                </a:lnTo>
                <a:lnTo>
                  <a:pt x="1439548" y="1049131"/>
                </a:lnTo>
                <a:lnTo>
                  <a:pt x="1512368" y="1031129"/>
                </a:lnTo>
                <a:lnTo>
                  <a:pt x="1581958" y="1010306"/>
                </a:lnTo>
                <a:lnTo>
                  <a:pt x="1648053" y="986802"/>
                </a:lnTo>
                <a:lnTo>
                  <a:pt x="1710388" y="960755"/>
                </a:lnTo>
                <a:lnTo>
                  <a:pt x="1768697" y="932306"/>
                </a:lnTo>
                <a:lnTo>
                  <a:pt x="1822714" y="901594"/>
                </a:lnTo>
                <a:lnTo>
                  <a:pt x="1872173" y="868759"/>
                </a:lnTo>
                <a:lnTo>
                  <a:pt x="1888236" y="856228"/>
                </a:lnTo>
                <a:close/>
              </a:path>
            </a:pathLst>
          </a:custGeom>
          <a:solidFill>
            <a:srgbClr val="B90000"/>
          </a:solidFill>
        </p:spPr>
        <p:txBody>
          <a:bodyPr wrap="square" lIns="0" tIns="0" rIns="0" bIns="0" rtlCol="0"/>
          <a:lstStyle/>
          <a:p>
            <a:endParaRPr/>
          </a:p>
        </p:txBody>
      </p:sp>
      <p:sp>
        <p:nvSpPr>
          <p:cNvPr id="15" name="object 15"/>
          <p:cNvSpPr/>
          <p:nvPr/>
        </p:nvSpPr>
        <p:spPr>
          <a:xfrm>
            <a:off x="2003183" y="5948171"/>
            <a:ext cx="1729105" cy="913130"/>
          </a:xfrm>
          <a:custGeom>
            <a:avLst/>
            <a:gdLst/>
            <a:ahLst/>
            <a:cxnLst/>
            <a:rect l="l" t="t" r="r" b="b"/>
            <a:pathLst>
              <a:path w="1729104" h="913129">
                <a:moveTo>
                  <a:pt x="1728977" y="456437"/>
                </a:moveTo>
                <a:lnTo>
                  <a:pt x="1717662" y="382367"/>
                </a:lnTo>
                <a:lnTo>
                  <a:pt x="1703852" y="346705"/>
                </a:lnTo>
                <a:lnTo>
                  <a:pt x="1684903" y="312115"/>
                </a:lnTo>
                <a:lnTo>
                  <a:pt x="1661040" y="278713"/>
                </a:lnTo>
                <a:lnTo>
                  <a:pt x="1632485" y="246617"/>
                </a:lnTo>
                <a:lnTo>
                  <a:pt x="1599461" y="215944"/>
                </a:lnTo>
                <a:lnTo>
                  <a:pt x="1562191" y="186811"/>
                </a:lnTo>
                <a:lnTo>
                  <a:pt x="1520897" y="159336"/>
                </a:lnTo>
                <a:lnTo>
                  <a:pt x="1475803" y="133635"/>
                </a:lnTo>
                <a:lnTo>
                  <a:pt x="1427131" y="109826"/>
                </a:lnTo>
                <a:lnTo>
                  <a:pt x="1375105" y="88026"/>
                </a:lnTo>
                <a:lnTo>
                  <a:pt x="1319946" y="68351"/>
                </a:lnTo>
                <a:lnTo>
                  <a:pt x="1261879" y="50920"/>
                </a:lnTo>
                <a:lnTo>
                  <a:pt x="1201126" y="35849"/>
                </a:lnTo>
                <a:lnTo>
                  <a:pt x="1137909" y="23256"/>
                </a:lnTo>
                <a:lnTo>
                  <a:pt x="1072453" y="13257"/>
                </a:lnTo>
                <a:lnTo>
                  <a:pt x="1004978" y="5970"/>
                </a:lnTo>
                <a:lnTo>
                  <a:pt x="935710" y="1512"/>
                </a:lnTo>
                <a:lnTo>
                  <a:pt x="864869" y="0"/>
                </a:lnTo>
                <a:lnTo>
                  <a:pt x="793921" y="1512"/>
                </a:lnTo>
                <a:lnTo>
                  <a:pt x="724554" y="5970"/>
                </a:lnTo>
                <a:lnTo>
                  <a:pt x="656992" y="13257"/>
                </a:lnTo>
                <a:lnTo>
                  <a:pt x="591458" y="23256"/>
                </a:lnTo>
                <a:lnTo>
                  <a:pt x="528173" y="35849"/>
                </a:lnTo>
                <a:lnTo>
                  <a:pt x="467359" y="50920"/>
                </a:lnTo>
                <a:lnTo>
                  <a:pt x="409240" y="68351"/>
                </a:lnTo>
                <a:lnTo>
                  <a:pt x="354037" y="88026"/>
                </a:lnTo>
                <a:lnTo>
                  <a:pt x="301973" y="109826"/>
                </a:lnTo>
                <a:lnTo>
                  <a:pt x="253269" y="133635"/>
                </a:lnTo>
                <a:lnTo>
                  <a:pt x="208149" y="159336"/>
                </a:lnTo>
                <a:lnTo>
                  <a:pt x="166835" y="186811"/>
                </a:lnTo>
                <a:lnTo>
                  <a:pt x="129548" y="215944"/>
                </a:lnTo>
                <a:lnTo>
                  <a:pt x="96512" y="246617"/>
                </a:lnTo>
                <a:lnTo>
                  <a:pt x="67948" y="278713"/>
                </a:lnTo>
                <a:lnTo>
                  <a:pt x="44080" y="312115"/>
                </a:lnTo>
                <a:lnTo>
                  <a:pt x="25128" y="346705"/>
                </a:lnTo>
                <a:lnTo>
                  <a:pt x="11316" y="382367"/>
                </a:lnTo>
                <a:lnTo>
                  <a:pt x="0" y="456438"/>
                </a:lnTo>
                <a:lnTo>
                  <a:pt x="2866" y="493891"/>
                </a:lnTo>
                <a:lnTo>
                  <a:pt x="25128" y="566170"/>
                </a:lnTo>
                <a:lnTo>
                  <a:pt x="44080" y="600760"/>
                </a:lnTo>
                <a:lnTo>
                  <a:pt x="67948" y="634162"/>
                </a:lnTo>
                <a:lnTo>
                  <a:pt x="96512" y="666258"/>
                </a:lnTo>
                <a:lnTo>
                  <a:pt x="129548" y="696931"/>
                </a:lnTo>
                <a:lnTo>
                  <a:pt x="166835" y="726064"/>
                </a:lnTo>
                <a:lnTo>
                  <a:pt x="208149" y="753539"/>
                </a:lnTo>
                <a:lnTo>
                  <a:pt x="253269" y="779240"/>
                </a:lnTo>
                <a:lnTo>
                  <a:pt x="301973" y="803049"/>
                </a:lnTo>
                <a:lnTo>
                  <a:pt x="354037" y="824849"/>
                </a:lnTo>
                <a:lnTo>
                  <a:pt x="409240" y="844524"/>
                </a:lnTo>
                <a:lnTo>
                  <a:pt x="467359" y="861955"/>
                </a:lnTo>
                <a:lnTo>
                  <a:pt x="528173" y="877026"/>
                </a:lnTo>
                <a:lnTo>
                  <a:pt x="591458" y="889619"/>
                </a:lnTo>
                <a:lnTo>
                  <a:pt x="656992" y="899618"/>
                </a:lnTo>
                <a:lnTo>
                  <a:pt x="724554" y="906905"/>
                </a:lnTo>
                <a:lnTo>
                  <a:pt x="793921" y="911363"/>
                </a:lnTo>
                <a:lnTo>
                  <a:pt x="864869" y="912876"/>
                </a:lnTo>
                <a:lnTo>
                  <a:pt x="935710" y="911363"/>
                </a:lnTo>
                <a:lnTo>
                  <a:pt x="1004978" y="906905"/>
                </a:lnTo>
                <a:lnTo>
                  <a:pt x="1072453" y="899618"/>
                </a:lnTo>
                <a:lnTo>
                  <a:pt x="1137909" y="889619"/>
                </a:lnTo>
                <a:lnTo>
                  <a:pt x="1201126" y="877026"/>
                </a:lnTo>
                <a:lnTo>
                  <a:pt x="1261879" y="861955"/>
                </a:lnTo>
                <a:lnTo>
                  <a:pt x="1319946" y="844524"/>
                </a:lnTo>
                <a:lnTo>
                  <a:pt x="1375105" y="824849"/>
                </a:lnTo>
                <a:lnTo>
                  <a:pt x="1427131" y="803049"/>
                </a:lnTo>
                <a:lnTo>
                  <a:pt x="1475803" y="779240"/>
                </a:lnTo>
                <a:lnTo>
                  <a:pt x="1520897" y="753539"/>
                </a:lnTo>
                <a:lnTo>
                  <a:pt x="1562191" y="726064"/>
                </a:lnTo>
                <a:lnTo>
                  <a:pt x="1599461" y="696931"/>
                </a:lnTo>
                <a:lnTo>
                  <a:pt x="1632485" y="666258"/>
                </a:lnTo>
                <a:lnTo>
                  <a:pt x="1661040" y="634162"/>
                </a:lnTo>
                <a:lnTo>
                  <a:pt x="1684903" y="600760"/>
                </a:lnTo>
                <a:lnTo>
                  <a:pt x="1703852" y="566170"/>
                </a:lnTo>
                <a:lnTo>
                  <a:pt x="1717662" y="530508"/>
                </a:lnTo>
                <a:lnTo>
                  <a:pt x="1728977" y="456437"/>
                </a:lnTo>
                <a:close/>
              </a:path>
            </a:pathLst>
          </a:custGeom>
          <a:solidFill>
            <a:srgbClr val="FFFF66"/>
          </a:solidFill>
        </p:spPr>
        <p:txBody>
          <a:bodyPr wrap="square" lIns="0" tIns="0" rIns="0" bIns="0" rtlCol="0"/>
          <a:lstStyle/>
          <a:p>
            <a:endParaRPr/>
          </a:p>
        </p:txBody>
      </p:sp>
      <p:sp>
        <p:nvSpPr>
          <p:cNvPr id="16" name="object 16"/>
          <p:cNvSpPr/>
          <p:nvPr/>
        </p:nvSpPr>
        <p:spPr>
          <a:xfrm>
            <a:off x="2003183" y="5948171"/>
            <a:ext cx="1729105" cy="913130"/>
          </a:xfrm>
          <a:custGeom>
            <a:avLst/>
            <a:gdLst/>
            <a:ahLst/>
            <a:cxnLst/>
            <a:rect l="l" t="t" r="r" b="b"/>
            <a:pathLst>
              <a:path w="1729104" h="913129">
                <a:moveTo>
                  <a:pt x="864869" y="0"/>
                </a:moveTo>
                <a:lnTo>
                  <a:pt x="793921" y="1512"/>
                </a:lnTo>
                <a:lnTo>
                  <a:pt x="724554" y="5970"/>
                </a:lnTo>
                <a:lnTo>
                  <a:pt x="656992" y="13257"/>
                </a:lnTo>
                <a:lnTo>
                  <a:pt x="591458" y="23256"/>
                </a:lnTo>
                <a:lnTo>
                  <a:pt x="528173" y="35849"/>
                </a:lnTo>
                <a:lnTo>
                  <a:pt x="467359" y="50920"/>
                </a:lnTo>
                <a:lnTo>
                  <a:pt x="409240" y="68351"/>
                </a:lnTo>
                <a:lnTo>
                  <a:pt x="354037" y="88026"/>
                </a:lnTo>
                <a:lnTo>
                  <a:pt x="301973" y="109826"/>
                </a:lnTo>
                <a:lnTo>
                  <a:pt x="253269" y="133635"/>
                </a:lnTo>
                <a:lnTo>
                  <a:pt x="208149" y="159336"/>
                </a:lnTo>
                <a:lnTo>
                  <a:pt x="166835" y="186811"/>
                </a:lnTo>
                <a:lnTo>
                  <a:pt x="129548" y="215944"/>
                </a:lnTo>
                <a:lnTo>
                  <a:pt x="96512" y="246617"/>
                </a:lnTo>
                <a:lnTo>
                  <a:pt x="67948" y="278713"/>
                </a:lnTo>
                <a:lnTo>
                  <a:pt x="44080" y="312115"/>
                </a:lnTo>
                <a:lnTo>
                  <a:pt x="25128" y="346705"/>
                </a:lnTo>
                <a:lnTo>
                  <a:pt x="11316" y="382367"/>
                </a:lnTo>
                <a:lnTo>
                  <a:pt x="0" y="456438"/>
                </a:lnTo>
                <a:lnTo>
                  <a:pt x="2866" y="493891"/>
                </a:lnTo>
                <a:lnTo>
                  <a:pt x="25128" y="566170"/>
                </a:lnTo>
                <a:lnTo>
                  <a:pt x="44080" y="600760"/>
                </a:lnTo>
                <a:lnTo>
                  <a:pt x="67948" y="634162"/>
                </a:lnTo>
                <a:lnTo>
                  <a:pt x="96512" y="666258"/>
                </a:lnTo>
                <a:lnTo>
                  <a:pt x="129548" y="696931"/>
                </a:lnTo>
                <a:lnTo>
                  <a:pt x="166835" y="726064"/>
                </a:lnTo>
                <a:lnTo>
                  <a:pt x="208149" y="753539"/>
                </a:lnTo>
                <a:lnTo>
                  <a:pt x="253269" y="779240"/>
                </a:lnTo>
                <a:lnTo>
                  <a:pt x="301973" y="803049"/>
                </a:lnTo>
                <a:lnTo>
                  <a:pt x="354037" y="824849"/>
                </a:lnTo>
                <a:lnTo>
                  <a:pt x="409240" y="844524"/>
                </a:lnTo>
                <a:lnTo>
                  <a:pt x="467359" y="861955"/>
                </a:lnTo>
                <a:lnTo>
                  <a:pt x="528173" y="877026"/>
                </a:lnTo>
                <a:lnTo>
                  <a:pt x="591458" y="889619"/>
                </a:lnTo>
                <a:lnTo>
                  <a:pt x="656992" y="899618"/>
                </a:lnTo>
                <a:lnTo>
                  <a:pt x="724554" y="906905"/>
                </a:lnTo>
                <a:lnTo>
                  <a:pt x="793921" y="911363"/>
                </a:lnTo>
                <a:lnTo>
                  <a:pt x="864869" y="912876"/>
                </a:lnTo>
                <a:lnTo>
                  <a:pt x="935710" y="911363"/>
                </a:lnTo>
                <a:lnTo>
                  <a:pt x="1004978" y="906905"/>
                </a:lnTo>
                <a:lnTo>
                  <a:pt x="1072453" y="899618"/>
                </a:lnTo>
                <a:lnTo>
                  <a:pt x="1137909" y="889619"/>
                </a:lnTo>
                <a:lnTo>
                  <a:pt x="1201126" y="877026"/>
                </a:lnTo>
                <a:lnTo>
                  <a:pt x="1261879" y="861955"/>
                </a:lnTo>
                <a:lnTo>
                  <a:pt x="1319946" y="844524"/>
                </a:lnTo>
                <a:lnTo>
                  <a:pt x="1375105" y="824849"/>
                </a:lnTo>
                <a:lnTo>
                  <a:pt x="1427131" y="803049"/>
                </a:lnTo>
                <a:lnTo>
                  <a:pt x="1475803" y="779240"/>
                </a:lnTo>
                <a:lnTo>
                  <a:pt x="1520897" y="753539"/>
                </a:lnTo>
                <a:lnTo>
                  <a:pt x="1562191" y="726064"/>
                </a:lnTo>
                <a:lnTo>
                  <a:pt x="1599461" y="696931"/>
                </a:lnTo>
                <a:lnTo>
                  <a:pt x="1632485" y="666258"/>
                </a:lnTo>
                <a:lnTo>
                  <a:pt x="1661040" y="634162"/>
                </a:lnTo>
                <a:lnTo>
                  <a:pt x="1684903" y="600760"/>
                </a:lnTo>
                <a:lnTo>
                  <a:pt x="1703852" y="566170"/>
                </a:lnTo>
                <a:lnTo>
                  <a:pt x="1717662" y="530508"/>
                </a:lnTo>
                <a:lnTo>
                  <a:pt x="1728977" y="456437"/>
                </a:lnTo>
                <a:lnTo>
                  <a:pt x="1726111" y="418984"/>
                </a:lnTo>
                <a:lnTo>
                  <a:pt x="1703852" y="346705"/>
                </a:lnTo>
                <a:lnTo>
                  <a:pt x="1684903" y="312115"/>
                </a:lnTo>
                <a:lnTo>
                  <a:pt x="1661040" y="278713"/>
                </a:lnTo>
                <a:lnTo>
                  <a:pt x="1632485" y="246617"/>
                </a:lnTo>
                <a:lnTo>
                  <a:pt x="1599461" y="215944"/>
                </a:lnTo>
                <a:lnTo>
                  <a:pt x="1562191" y="186811"/>
                </a:lnTo>
                <a:lnTo>
                  <a:pt x="1520897" y="159336"/>
                </a:lnTo>
                <a:lnTo>
                  <a:pt x="1475803" y="133635"/>
                </a:lnTo>
                <a:lnTo>
                  <a:pt x="1427131" y="109826"/>
                </a:lnTo>
                <a:lnTo>
                  <a:pt x="1375105" y="88026"/>
                </a:lnTo>
                <a:lnTo>
                  <a:pt x="1319946" y="68351"/>
                </a:lnTo>
                <a:lnTo>
                  <a:pt x="1261879" y="50920"/>
                </a:lnTo>
                <a:lnTo>
                  <a:pt x="1201126" y="35849"/>
                </a:lnTo>
                <a:lnTo>
                  <a:pt x="1137909" y="23256"/>
                </a:lnTo>
                <a:lnTo>
                  <a:pt x="1072453" y="13257"/>
                </a:lnTo>
                <a:lnTo>
                  <a:pt x="1004978" y="5970"/>
                </a:lnTo>
                <a:lnTo>
                  <a:pt x="935710" y="1512"/>
                </a:lnTo>
                <a:lnTo>
                  <a:pt x="864869" y="0"/>
                </a:lnTo>
                <a:close/>
              </a:path>
            </a:pathLst>
          </a:custGeom>
          <a:ln w="28575">
            <a:solidFill>
              <a:srgbClr val="FFFFFF"/>
            </a:solidFill>
          </a:ln>
        </p:spPr>
        <p:txBody>
          <a:bodyPr wrap="square" lIns="0" tIns="0" rIns="0" bIns="0" rtlCol="0"/>
          <a:lstStyle/>
          <a:p>
            <a:endParaRPr/>
          </a:p>
        </p:txBody>
      </p:sp>
      <p:sp>
        <p:nvSpPr>
          <p:cNvPr id="17" name="object 17"/>
          <p:cNvSpPr txBox="1"/>
          <p:nvPr/>
        </p:nvSpPr>
        <p:spPr>
          <a:xfrm>
            <a:off x="2143639" y="6099260"/>
            <a:ext cx="1448435" cy="717550"/>
          </a:xfrm>
          <a:prstGeom prst="rect">
            <a:avLst/>
          </a:prstGeom>
        </p:spPr>
        <p:txBody>
          <a:bodyPr vert="horz" wrap="square" lIns="0" tIns="0" rIns="0" bIns="0" rtlCol="0">
            <a:spAutoFit/>
          </a:bodyPr>
          <a:lstStyle/>
          <a:p>
            <a:pPr marL="12700" marR="5080" algn="just">
              <a:lnSpc>
                <a:spcPct val="100000"/>
              </a:lnSpc>
            </a:pPr>
            <a:r>
              <a:rPr sz="1600" b="1" spc="-5" dirty="0">
                <a:solidFill>
                  <a:srgbClr val="3333CC"/>
                </a:solidFill>
                <a:latin typeface="微软雅黑"/>
                <a:cs typeface="微软雅黑"/>
              </a:rPr>
              <a:t>用规范的数据模 型表达，有助于 更好的理解需求</a:t>
            </a:r>
            <a:endParaRPr sz="1600">
              <a:latin typeface="微软雅黑"/>
              <a:cs typeface="微软雅黑"/>
            </a:endParaRPr>
          </a:p>
        </p:txBody>
      </p:sp>
      <p:sp>
        <p:nvSpPr>
          <p:cNvPr id="18" name="object 18"/>
          <p:cNvSpPr/>
          <p:nvPr/>
        </p:nvSpPr>
        <p:spPr>
          <a:xfrm>
            <a:off x="3962285" y="5857494"/>
            <a:ext cx="2072005" cy="1092200"/>
          </a:xfrm>
          <a:custGeom>
            <a:avLst/>
            <a:gdLst/>
            <a:ahLst/>
            <a:cxnLst/>
            <a:rect l="l" t="t" r="r" b="b"/>
            <a:pathLst>
              <a:path w="2072004" h="1092200">
                <a:moveTo>
                  <a:pt x="2071877" y="546353"/>
                </a:moveTo>
                <a:lnTo>
                  <a:pt x="2068442" y="501543"/>
                </a:lnTo>
                <a:lnTo>
                  <a:pt x="2058312" y="457730"/>
                </a:lnTo>
                <a:lnTo>
                  <a:pt x="2041757" y="415055"/>
                </a:lnTo>
                <a:lnTo>
                  <a:pt x="2019043" y="373660"/>
                </a:lnTo>
                <a:lnTo>
                  <a:pt x="1990439" y="333684"/>
                </a:lnTo>
                <a:lnTo>
                  <a:pt x="1956210" y="295268"/>
                </a:lnTo>
                <a:lnTo>
                  <a:pt x="1916626" y="258554"/>
                </a:lnTo>
                <a:lnTo>
                  <a:pt x="1871953" y="223680"/>
                </a:lnTo>
                <a:lnTo>
                  <a:pt x="1822459" y="190788"/>
                </a:lnTo>
                <a:lnTo>
                  <a:pt x="1768411" y="160019"/>
                </a:lnTo>
                <a:lnTo>
                  <a:pt x="1710077" y="131514"/>
                </a:lnTo>
                <a:lnTo>
                  <a:pt x="1647724" y="105412"/>
                </a:lnTo>
                <a:lnTo>
                  <a:pt x="1581620" y="81854"/>
                </a:lnTo>
                <a:lnTo>
                  <a:pt x="1512032" y="60981"/>
                </a:lnTo>
                <a:lnTo>
                  <a:pt x="1439227" y="42933"/>
                </a:lnTo>
                <a:lnTo>
                  <a:pt x="1363474" y="27852"/>
                </a:lnTo>
                <a:lnTo>
                  <a:pt x="1285039" y="15877"/>
                </a:lnTo>
                <a:lnTo>
                  <a:pt x="1204190" y="7150"/>
                </a:lnTo>
                <a:lnTo>
                  <a:pt x="1121194" y="1811"/>
                </a:lnTo>
                <a:lnTo>
                  <a:pt x="1036319" y="0"/>
                </a:lnTo>
                <a:lnTo>
                  <a:pt x="951336" y="1811"/>
                </a:lnTo>
                <a:lnTo>
                  <a:pt x="868243" y="7150"/>
                </a:lnTo>
                <a:lnTo>
                  <a:pt x="787306" y="15877"/>
                </a:lnTo>
                <a:lnTo>
                  <a:pt x="708794" y="27852"/>
                </a:lnTo>
                <a:lnTo>
                  <a:pt x="632971" y="42933"/>
                </a:lnTo>
                <a:lnTo>
                  <a:pt x="560107" y="60981"/>
                </a:lnTo>
                <a:lnTo>
                  <a:pt x="490467" y="81854"/>
                </a:lnTo>
                <a:lnTo>
                  <a:pt x="424318" y="105412"/>
                </a:lnTo>
                <a:lnTo>
                  <a:pt x="361927" y="131514"/>
                </a:lnTo>
                <a:lnTo>
                  <a:pt x="303561" y="160019"/>
                </a:lnTo>
                <a:lnTo>
                  <a:pt x="249488" y="190788"/>
                </a:lnTo>
                <a:lnTo>
                  <a:pt x="199973" y="223680"/>
                </a:lnTo>
                <a:lnTo>
                  <a:pt x="155284" y="258554"/>
                </a:lnTo>
                <a:lnTo>
                  <a:pt x="115687" y="295268"/>
                </a:lnTo>
                <a:lnTo>
                  <a:pt x="81450" y="333684"/>
                </a:lnTo>
                <a:lnTo>
                  <a:pt x="52840" y="373660"/>
                </a:lnTo>
                <a:lnTo>
                  <a:pt x="30122" y="415055"/>
                </a:lnTo>
                <a:lnTo>
                  <a:pt x="13565" y="457730"/>
                </a:lnTo>
                <a:lnTo>
                  <a:pt x="3435" y="501543"/>
                </a:lnTo>
                <a:lnTo>
                  <a:pt x="0" y="546353"/>
                </a:lnTo>
                <a:lnTo>
                  <a:pt x="3435" y="591159"/>
                </a:lnTo>
                <a:lnTo>
                  <a:pt x="13565" y="634956"/>
                </a:lnTo>
                <a:lnTo>
                  <a:pt x="30122" y="677605"/>
                </a:lnTo>
                <a:lnTo>
                  <a:pt x="52840" y="718968"/>
                </a:lnTo>
                <a:lnTo>
                  <a:pt x="81450" y="758904"/>
                </a:lnTo>
                <a:lnTo>
                  <a:pt x="115687" y="797274"/>
                </a:lnTo>
                <a:lnTo>
                  <a:pt x="155284" y="833939"/>
                </a:lnTo>
                <a:lnTo>
                  <a:pt x="183642" y="856034"/>
                </a:lnTo>
                <a:lnTo>
                  <a:pt x="183642" y="546353"/>
                </a:lnTo>
                <a:lnTo>
                  <a:pt x="186468" y="509465"/>
                </a:lnTo>
                <a:lnTo>
                  <a:pt x="208423" y="438277"/>
                </a:lnTo>
                <a:lnTo>
                  <a:pt x="227112" y="404207"/>
                </a:lnTo>
                <a:lnTo>
                  <a:pt x="250650" y="371308"/>
                </a:lnTo>
                <a:lnTo>
                  <a:pt x="278817" y="339695"/>
                </a:lnTo>
                <a:lnTo>
                  <a:pt x="311393" y="309483"/>
                </a:lnTo>
                <a:lnTo>
                  <a:pt x="348160" y="280787"/>
                </a:lnTo>
                <a:lnTo>
                  <a:pt x="388898" y="253724"/>
                </a:lnTo>
                <a:lnTo>
                  <a:pt x="433387" y="228409"/>
                </a:lnTo>
                <a:lnTo>
                  <a:pt x="481408" y="204957"/>
                </a:lnTo>
                <a:lnTo>
                  <a:pt x="532741" y="183483"/>
                </a:lnTo>
                <a:lnTo>
                  <a:pt x="587167" y="164103"/>
                </a:lnTo>
                <a:lnTo>
                  <a:pt x="644467" y="146933"/>
                </a:lnTo>
                <a:lnTo>
                  <a:pt x="704421" y="132087"/>
                </a:lnTo>
                <a:lnTo>
                  <a:pt x="766809" y="119682"/>
                </a:lnTo>
                <a:lnTo>
                  <a:pt x="831413" y="109833"/>
                </a:lnTo>
                <a:lnTo>
                  <a:pt x="898012" y="102655"/>
                </a:lnTo>
                <a:lnTo>
                  <a:pt x="966387" y="98263"/>
                </a:lnTo>
                <a:lnTo>
                  <a:pt x="1036319" y="96773"/>
                </a:lnTo>
                <a:lnTo>
                  <a:pt x="1106143" y="98263"/>
                </a:lnTo>
                <a:lnTo>
                  <a:pt x="1174421" y="102655"/>
                </a:lnTo>
                <a:lnTo>
                  <a:pt x="1240932" y="109833"/>
                </a:lnTo>
                <a:lnTo>
                  <a:pt x="1305458" y="119682"/>
                </a:lnTo>
                <a:lnTo>
                  <a:pt x="1367778" y="132087"/>
                </a:lnTo>
                <a:lnTo>
                  <a:pt x="1427671" y="146933"/>
                </a:lnTo>
                <a:lnTo>
                  <a:pt x="1484919" y="164103"/>
                </a:lnTo>
                <a:lnTo>
                  <a:pt x="1539300" y="183483"/>
                </a:lnTo>
                <a:lnTo>
                  <a:pt x="1590596" y="204957"/>
                </a:lnTo>
                <a:lnTo>
                  <a:pt x="1638585" y="228409"/>
                </a:lnTo>
                <a:lnTo>
                  <a:pt x="1683048" y="253724"/>
                </a:lnTo>
                <a:lnTo>
                  <a:pt x="1723765" y="280787"/>
                </a:lnTo>
                <a:lnTo>
                  <a:pt x="1760516" y="309483"/>
                </a:lnTo>
                <a:lnTo>
                  <a:pt x="1793081" y="339695"/>
                </a:lnTo>
                <a:lnTo>
                  <a:pt x="1821239" y="371308"/>
                </a:lnTo>
                <a:lnTo>
                  <a:pt x="1844771" y="404207"/>
                </a:lnTo>
                <a:lnTo>
                  <a:pt x="1863457" y="438277"/>
                </a:lnTo>
                <a:lnTo>
                  <a:pt x="1885409" y="509465"/>
                </a:lnTo>
                <a:lnTo>
                  <a:pt x="1888236" y="546353"/>
                </a:lnTo>
                <a:lnTo>
                  <a:pt x="1888236" y="856068"/>
                </a:lnTo>
                <a:lnTo>
                  <a:pt x="1916626" y="833939"/>
                </a:lnTo>
                <a:lnTo>
                  <a:pt x="1956210" y="797274"/>
                </a:lnTo>
                <a:lnTo>
                  <a:pt x="1990439" y="758904"/>
                </a:lnTo>
                <a:lnTo>
                  <a:pt x="2019043" y="718968"/>
                </a:lnTo>
                <a:lnTo>
                  <a:pt x="2041757" y="677605"/>
                </a:lnTo>
                <a:lnTo>
                  <a:pt x="2058312" y="634956"/>
                </a:lnTo>
                <a:lnTo>
                  <a:pt x="2068442" y="591159"/>
                </a:lnTo>
                <a:lnTo>
                  <a:pt x="2071877" y="546353"/>
                </a:lnTo>
                <a:close/>
              </a:path>
              <a:path w="2072004" h="1092200">
                <a:moveTo>
                  <a:pt x="1888236" y="856068"/>
                </a:moveTo>
                <a:lnTo>
                  <a:pt x="1888236" y="546353"/>
                </a:lnTo>
                <a:lnTo>
                  <a:pt x="1885409" y="583133"/>
                </a:lnTo>
                <a:lnTo>
                  <a:pt x="1877076" y="619099"/>
                </a:lnTo>
                <a:lnTo>
                  <a:pt x="1844771" y="688128"/>
                </a:lnTo>
                <a:lnTo>
                  <a:pt x="1821239" y="720959"/>
                </a:lnTo>
                <a:lnTo>
                  <a:pt x="1793081" y="752512"/>
                </a:lnTo>
                <a:lnTo>
                  <a:pt x="1760516" y="782672"/>
                </a:lnTo>
                <a:lnTo>
                  <a:pt x="1723765" y="811322"/>
                </a:lnTo>
                <a:lnTo>
                  <a:pt x="1683048" y="838347"/>
                </a:lnTo>
                <a:lnTo>
                  <a:pt x="1638585" y="863631"/>
                </a:lnTo>
                <a:lnTo>
                  <a:pt x="1590596" y="887058"/>
                </a:lnTo>
                <a:lnTo>
                  <a:pt x="1539300" y="908511"/>
                </a:lnTo>
                <a:lnTo>
                  <a:pt x="1484919" y="927874"/>
                </a:lnTo>
                <a:lnTo>
                  <a:pt x="1427671" y="945033"/>
                </a:lnTo>
                <a:lnTo>
                  <a:pt x="1367778" y="959869"/>
                </a:lnTo>
                <a:lnTo>
                  <a:pt x="1305458" y="972269"/>
                </a:lnTo>
                <a:lnTo>
                  <a:pt x="1240932" y="982115"/>
                </a:lnTo>
                <a:lnTo>
                  <a:pt x="1174421" y="989291"/>
                </a:lnTo>
                <a:lnTo>
                  <a:pt x="1106143" y="993682"/>
                </a:lnTo>
                <a:lnTo>
                  <a:pt x="1036319" y="995171"/>
                </a:lnTo>
                <a:lnTo>
                  <a:pt x="966387" y="993682"/>
                </a:lnTo>
                <a:lnTo>
                  <a:pt x="898012" y="989291"/>
                </a:lnTo>
                <a:lnTo>
                  <a:pt x="831413" y="982115"/>
                </a:lnTo>
                <a:lnTo>
                  <a:pt x="766809" y="972269"/>
                </a:lnTo>
                <a:lnTo>
                  <a:pt x="704421" y="959869"/>
                </a:lnTo>
                <a:lnTo>
                  <a:pt x="644467" y="945033"/>
                </a:lnTo>
                <a:lnTo>
                  <a:pt x="587167" y="927874"/>
                </a:lnTo>
                <a:lnTo>
                  <a:pt x="532741" y="908511"/>
                </a:lnTo>
                <a:lnTo>
                  <a:pt x="481408" y="887058"/>
                </a:lnTo>
                <a:lnTo>
                  <a:pt x="433387" y="863631"/>
                </a:lnTo>
                <a:lnTo>
                  <a:pt x="388898" y="838347"/>
                </a:lnTo>
                <a:lnTo>
                  <a:pt x="348160" y="811322"/>
                </a:lnTo>
                <a:lnTo>
                  <a:pt x="311393" y="782672"/>
                </a:lnTo>
                <a:lnTo>
                  <a:pt x="278817" y="752512"/>
                </a:lnTo>
                <a:lnTo>
                  <a:pt x="250650" y="720959"/>
                </a:lnTo>
                <a:lnTo>
                  <a:pt x="227112" y="688128"/>
                </a:lnTo>
                <a:lnTo>
                  <a:pt x="208423" y="654136"/>
                </a:lnTo>
                <a:lnTo>
                  <a:pt x="186468" y="583133"/>
                </a:lnTo>
                <a:lnTo>
                  <a:pt x="183642" y="546353"/>
                </a:lnTo>
                <a:lnTo>
                  <a:pt x="183642" y="856034"/>
                </a:lnTo>
                <a:lnTo>
                  <a:pt x="249488" y="901594"/>
                </a:lnTo>
                <a:lnTo>
                  <a:pt x="303561" y="932306"/>
                </a:lnTo>
                <a:lnTo>
                  <a:pt x="361927" y="960755"/>
                </a:lnTo>
                <a:lnTo>
                  <a:pt x="424318" y="986802"/>
                </a:lnTo>
                <a:lnTo>
                  <a:pt x="490467" y="1010306"/>
                </a:lnTo>
                <a:lnTo>
                  <a:pt x="560107" y="1031129"/>
                </a:lnTo>
                <a:lnTo>
                  <a:pt x="632971" y="1049131"/>
                </a:lnTo>
                <a:lnTo>
                  <a:pt x="708794" y="1064172"/>
                </a:lnTo>
                <a:lnTo>
                  <a:pt x="787306" y="1076114"/>
                </a:lnTo>
                <a:lnTo>
                  <a:pt x="868243" y="1084816"/>
                </a:lnTo>
                <a:lnTo>
                  <a:pt x="951336" y="1090140"/>
                </a:lnTo>
                <a:lnTo>
                  <a:pt x="1036319" y="1091945"/>
                </a:lnTo>
                <a:lnTo>
                  <a:pt x="1121194" y="1090140"/>
                </a:lnTo>
                <a:lnTo>
                  <a:pt x="1204190" y="1084816"/>
                </a:lnTo>
                <a:lnTo>
                  <a:pt x="1285039" y="1076114"/>
                </a:lnTo>
                <a:lnTo>
                  <a:pt x="1363474" y="1064172"/>
                </a:lnTo>
                <a:lnTo>
                  <a:pt x="1439227" y="1049131"/>
                </a:lnTo>
                <a:lnTo>
                  <a:pt x="1512032" y="1031129"/>
                </a:lnTo>
                <a:lnTo>
                  <a:pt x="1581620" y="1010306"/>
                </a:lnTo>
                <a:lnTo>
                  <a:pt x="1647724" y="986802"/>
                </a:lnTo>
                <a:lnTo>
                  <a:pt x="1710077" y="960755"/>
                </a:lnTo>
                <a:lnTo>
                  <a:pt x="1768411" y="932306"/>
                </a:lnTo>
                <a:lnTo>
                  <a:pt x="1822459" y="901594"/>
                </a:lnTo>
                <a:lnTo>
                  <a:pt x="1871953" y="868759"/>
                </a:lnTo>
                <a:lnTo>
                  <a:pt x="1888236" y="856068"/>
                </a:lnTo>
                <a:close/>
              </a:path>
            </a:pathLst>
          </a:custGeom>
          <a:solidFill>
            <a:srgbClr val="B90000"/>
          </a:solidFill>
        </p:spPr>
        <p:txBody>
          <a:bodyPr wrap="square" lIns="0" tIns="0" rIns="0" bIns="0" rtlCol="0"/>
          <a:lstStyle/>
          <a:p>
            <a:endParaRPr/>
          </a:p>
        </p:txBody>
      </p:sp>
      <p:sp>
        <p:nvSpPr>
          <p:cNvPr id="19" name="object 19"/>
          <p:cNvSpPr/>
          <p:nvPr/>
        </p:nvSpPr>
        <p:spPr>
          <a:xfrm>
            <a:off x="4133735" y="5948171"/>
            <a:ext cx="1729105" cy="913130"/>
          </a:xfrm>
          <a:custGeom>
            <a:avLst/>
            <a:gdLst/>
            <a:ahLst/>
            <a:cxnLst/>
            <a:rect l="l" t="t" r="r" b="b"/>
            <a:pathLst>
              <a:path w="1729104" h="913129">
                <a:moveTo>
                  <a:pt x="1728977" y="456437"/>
                </a:moveTo>
                <a:lnTo>
                  <a:pt x="1717662" y="382367"/>
                </a:lnTo>
                <a:lnTo>
                  <a:pt x="1703852" y="346705"/>
                </a:lnTo>
                <a:lnTo>
                  <a:pt x="1684903" y="312115"/>
                </a:lnTo>
                <a:lnTo>
                  <a:pt x="1661040" y="278713"/>
                </a:lnTo>
                <a:lnTo>
                  <a:pt x="1632485" y="246617"/>
                </a:lnTo>
                <a:lnTo>
                  <a:pt x="1599461" y="215944"/>
                </a:lnTo>
                <a:lnTo>
                  <a:pt x="1562191" y="186811"/>
                </a:lnTo>
                <a:lnTo>
                  <a:pt x="1520897" y="159336"/>
                </a:lnTo>
                <a:lnTo>
                  <a:pt x="1475803" y="133635"/>
                </a:lnTo>
                <a:lnTo>
                  <a:pt x="1427131" y="109826"/>
                </a:lnTo>
                <a:lnTo>
                  <a:pt x="1375105" y="88026"/>
                </a:lnTo>
                <a:lnTo>
                  <a:pt x="1319946" y="68351"/>
                </a:lnTo>
                <a:lnTo>
                  <a:pt x="1261879" y="50920"/>
                </a:lnTo>
                <a:lnTo>
                  <a:pt x="1201126" y="35849"/>
                </a:lnTo>
                <a:lnTo>
                  <a:pt x="1137909" y="23256"/>
                </a:lnTo>
                <a:lnTo>
                  <a:pt x="1072453" y="13257"/>
                </a:lnTo>
                <a:lnTo>
                  <a:pt x="1004978" y="5970"/>
                </a:lnTo>
                <a:lnTo>
                  <a:pt x="935710" y="1512"/>
                </a:lnTo>
                <a:lnTo>
                  <a:pt x="864869" y="0"/>
                </a:lnTo>
                <a:lnTo>
                  <a:pt x="793921" y="1512"/>
                </a:lnTo>
                <a:lnTo>
                  <a:pt x="724554" y="5970"/>
                </a:lnTo>
                <a:lnTo>
                  <a:pt x="656992" y="13257"/>
                </a:lnTo>
                <a:lnTo>
                  <a:pt x="591458" y="23256"/>
                </a:lnTo>
                <a:lnTo>
                  <a:pt x="528173" y="35849"/>
                </a:lnTo>
                <a:lnTo>
                  <a:pt x="467359" y="50920"/>
                </a:lnTo>
                <a:lnTo>
                  <a:pt x="409240" y="68351"/>
                </a:lnTo>
                <a:lnTo>
                  <a:pt x="354037" y="88026"/>
                </a:lnTo>
                <a:lnTo>
                  <a:pt x="301973" y="109826"/>
                </a:lnTo>
                <a:lnTo>
                  <a:pt x="253269" y="133635"/>
                </a:lnTo>
                <a:lnTo>
                  <a:pt x="208149" y="159336"/>
                </a:lnTo>
                <a:lnTo>
                  <a:pt x="166835" y="186811"/>
                </a:lnTo>
                <a:lnTo>
                  <a:pt x="129548" y="215944"/>
                </a:lnTo>
                <a:lnTo>
                  <a:pt x="96512" y="246617"/>
                </a:lnTo>
                <a:lnTo>
                  <a:pt x="67948" y="278713"/>
                </a:lnTo>
                <a:lnTo>
                  <a:pt x="44080" y="312115"/>
                </a:lnTo>
                <a:lnTo>
                  <a:pt x="25128" y="346705"/>
                </a:lnTo>
                <a:lnTo>
                  <a:pt x="11316" y="382367"/>
                </a:lnTo>
                <a:lnTo>
                  <a:pt x="0" y="456438"/>
                </a:lnTo>
                <a:lnTo>
                  <a:pt x="2866" y="493891"/>
                </a:lnTo>
                <a:lnTo>
                  <a:pt x="25128" y="566170"/>
                </a:lnTo>
                <a:lnTo>
                  <a:pt x="44080" y="600760"/>
                </a:lnTo>
                <a:lnTo>
                  <a:pt x="67948" y="634162"/>
                </a:lnTo>
                <a:lnTo>
                  <a:pt x="96512" y="666258"/>
                </a:lnTo>
                <a:lnTo>
                  <a:pt x="129548" y="696931"/>
                </a:lnTo>
                <a:lnTo>
                  <a:pt x="166835" y="726064"/>
                </a:lnTo>
                <a:lnTo>
                  <a:pt x="208149" y="753539"/>
                </a:lnTo>
                <a:lnTo>
                  <a:pt x="253269" y="779240"/>
                </a:lnTo>
                <a:lnTo>
                  <a:pt x="301973" y="803049"/>
                </a:lnTo>
                <a:lnTo>
                  <a:pt x="354037" y="824849"/>
                </a:lnTo>
                <a:lnTo>
                  <a:pt x="409240" y="844524"/>
                </a:lnTo>
                <a:lnTo>
                  <a:pt x="467359" y="861955"/>
                </a:lnTo>
                <a:lnTo>
                  <a:pt x="528173" y="877026"/>
                </a:lnTo>
                <a:lnTo>
                  <a:pt x="591458" y="889619"/>
                </a:lnTo>
                <a:lnTo>
                  <a:pt x="656992" y="899618"/>
                </a:lnTo>
                <a:lnTo>
                  <a:pt x="724554" y="906905"/>
                </a:lnTo>
                <a:lnTo>
                  <a:pt x="793921" y="911363"/>
                </a:lnTo>
                <a:lnTo>
                  <a:pt x="864869" y="912876"/>
                </a:lnTo>
                <a:lnTo>
                  <a:pt x="935710" y="911363"/>
                </a:lnTo>
                <a:lnTo>
                  <a:pt x="1004978" y="906905"/>
                </a:lnTo>
                <a:lnTo>
                  <a:pt x="1072453" y="899618"/>
                </a:lnTo>
                <a:lnTo>
                  <a:pt x="1137909" y="889619"/>
                </a:lnTo>
                <a:lnTo>
                  <a:pt x="1201126" y="877026"/>
                </a:lnTo>
                <a:lnTo>
                  <a:pt x="1261879" y="861955"/>
                </a:lnTo>
                <a:lnTo>
                  <a:pt x="1319946" y="844524"/>
                </a:lnTo>
                <a:lnTo>
                  <a:pt x="1375105" y="824849"/>
                </a:lnTo>
                <a:lnTo>
                  <a:pt x="1427131" y="803049"/>
                </a:lnTo>
                <a:lnTo>
                  <a:pt x="1475803" y="779240"/>
                </a:lnTo>
                <a:lnTo>
                  <a:pt x="1520897" y="753539"/>
                </a:lnTo>
                <a:lnTo>
                  <a:pt x="1562191" y="726064"/>
                </a:lnTo>
                <a:lnTo>
                  <a:pt x="1599461" y="696931"/>
                </a:lnTo>
                <a:lnTo>
                  <a:pt x="1632485" y="666258"/>
                </a:lnTo>
                <a:lnTo>
                  <a:pt x="1661040" y="634162"/>
                </a:lnTo>
                <a:lnTo>
                  <a:pt x="1684903" y="600760"/>
                </a:lnTo>
                <a:lnTo>
                  <a:pt x="1703852" y="566170"/>
                </a:lnTo>
                <a:lnTo>
                  <a:pt x="1717662" y="530508"/>
                </a:lnTo>
                <a:lnTo>
                  <a:pt x="1728977" y="456437"/>
                </a:lnTo>
                <a:close/>
              </a:path>
            </a:pathLst>
          </a:custGeom>
          <a:solidFill>
            <a:srgbClr val="FFFF66"/>
          </a:solidFill>
        </p:spPr>
        <p:txBody>
          <a:bodyPr wrap="square" lIns="0" tIns="0" rIns="0" bIns="0" rtlCol="0"/>
          <a:lstStyle/>
          <a:p>
            <a:endParaRPr/>
          </a:p>
        </p:txBody>
      </p:sp>
      <p:sp>
        <p:nvSpPr>
          <p:cNvPr id="20" name="object 20"/>
          <p:cNvSpPr/>
          <p:nvPr/>
        </p:nvSpPr>
        <p:spPr>
          <a:xfrm>
            <a:off x="4133735" y="5948171"/>
            <a:ext cx="1729105" cy="913130"/>
          </a:xfrm>
          <a:custGeom>
            <a:avLst/>
            <a:gdLst/>
            <a:ahLst/>
            <a:cxnLst/>
            <a:rect l="l" t="t" r="r" b="b"/>
            <a:pathLst>
              <a:path w="1729104" h="913129">
                <a:moveTo>
                  <a:pt x="864869" y="0"/>
                </a:moveTo>
                <a:lnTo>
                  <a:pt x="793921" y="1512"/>
                </a:lnTo>
                <a:lnTo>
                  <a:pt x="724554" y="5970"/>
                </a:lnTo>
                <a:lnTo>
                  <a:pt x="656992" y="13257"/>
                </a:lnTo>
                <a:lnTo>
                  <a:pt x="591458" y="23256"/>
                </a:lnTo>
                <a:lnTo>
                  <a:pt x="528173" y="35849"/>
                </a:lnTo>
                <a:lnTo>
                  <a:pt x="467359" y="50920"/>
                </a:lnTo>
                <a:lnTo>
                  <a:pt x="409240" y="68351"/>
                </a:lnTo>
                <a:lnTo>
                  <a:pt x="354037" y="88026"/>
                </a:lnTo>
                <a:lnTo>
                  <a:pt x="301973" y="109826"/>
                </a:lnTo>
                <a:lnTo>
                  <a:pt x="253269" y="133635"/>
                </a:lnTo>
                <a:lnTo>
                  <a:pt x="208149" y="159336"/>
                </a:lnTo>
                <a:lnTo>
                  <a:pt x="166835" y="186811"/>
                </a:lnTo>
                <a:lnTo>
                  <a:pt x="129548" y="215944"/>
                </a:lnTo>
                <a:lnTo>
                  <a:pt x="96512" y="246617"/>
                </a:lnTo>
                <a:lnTo>
                  <a:pt x="67948" y="278713"/>
                </a:lnTo>
                <a:lnTo>
                  <a:pt x="44080" y="312115"/>
                </a:lnTo>
                <a:lnTo>
                  <a:pt x="25128" y="346705"/>
                </a:lnTo>
                <a:lnTo>
                  <a:pt x="11316" y="382367"/>
                </a:lnTo>
                <a:lnTo>
                  <a:pt x="0" y="456438"/>
                </a:lnTo>
                <a:lnTo>
                  <a:pt x="2866" y="493891"/>
                </a:lnTo>
                <a:lnTo>
                  <a:pt x="25128" y="566170"/>
                </a:lnTo>
                <a:lnTo>
                  <a:pt x="44080" y="600760"/>
                </a:lnTo>
                <a:lnTo>
                  <a:pt x="67948" y="634162"/>
                </a:lnTo>
                <a:lnTo>
                  <a:pt x="96512" y="666258"/>
                </a:lnTo>
                <a:lnTo>
                  <a:pt x="129548" y="696931"/>
                </a:lnTo>
                <a:lnTo>
                  <a:pt x="166835" y="726064"/>
                </a:lnTo>
                <a:lnTo>
                  <a:pt x="208149" y="753539"/>
                </a:lnTo>
                <a:lnTo>
                  <a:pt x="253269" y="779240"/>
                </a:lnTo>
                <a:lnTo>
                  <a:pt x="301973" y="803049"/>
                </a:lnTo>
                <a:lnTo>
                  <a:pt x="354037" y="824849"/>
                </a:lnTo>
                <a:lnTo>
                  <a:pt x="409240" y="844524"/>
                </a:lnTo>
                <a:lnTo>
                  <a:pt x="467359" y="861955"/>
                </a:lnTo>
                <a:lnTo>
                  <a:pt x="528173" y="877026"/>
                </a:lnTo>
                <a:lnTo>
                  <a:pt x="591458" y="889619"/>
                </a:lnTo>
                <a:lnTo>
                  <a:pt x="656992" y="899618"/>
                </a:lnTo>
                <a:lnTo>
                  <a:pt x="724554" y="906905"/>
                </a:lnTo>
                <a:lnTo>
                  <a:pt x="793921" y="911363"/>
                </a:lnTo>
                <a:lnTo>
                  <a:pt x="864869" y="912876"/>
                </a:lnTo>
                <a:lnTo>
                  <a:pt x="935710" y="911363"/>
                </a:lnTo>
                <a:lnTo>
                  <a:pt x="1004978" y="906905"/>
                </a:lnTo>
                <a:lnTo>
                  <a:pt x="1072453" y="899618"/>
                </a:lnTo>
                <a:lnTo>
                  <a:pt x="1137909" y="889619"/>
                </a:lnTo>
                <a:lnTo>
                  <a:pt x="1201126" y="877026"/>
                </a:lnTo>
                <a:lnTo>
                  <a:pt x="1261879" y="861955"/>
                </a:lnTo>
                <a:lnTo>
                  <a:pt x="1319946" y="844524"/>
                </a:lnTo>
                <a:lnTo>
                  <a:pt x="1375105" y="824849"/>
                </a:lnTo>
                <a:lnTo>
                  <a:pt x="1427131" y="803049"/>
                </a:lnTo>
                <a:lnTo>
                  <a:pt x="1475803" y="779240"/>
                </a:lnTo>
                <a:lnTo>
                  <a:pt x="1520897" y="753539"/>
                </a:lnTo>
                <a:lnTo>
                  <a:pt x="1562191" y="726064"/>
                </a:lnTo>
                <a:lnTo>
                  <a:pt x="1599461" y="696931"/>
                </a:lnTo>
                <a:lnTo>
                  <a:pt x="1632485" y="666258"/>
                </a:lnTo>
                <a:lnTo>
                  <a:pt x="1661040" y="634162"/>
                </a:lnTo>
                <a:lnTo>
                  <a:pt x="1684903" y="600760"/>
                </a:lnTo>
                <a:lnTo>
                  <a:pt x="1703852" y="566170"/>
                </a:lnTo>
                <a:lnTo>
                  <a:pt x="1717662" y="530508"/>
                </a:lnTo>
                <a:lnTo>
                  <a:pt x="1728977" y="456437"/>
                </a:lnTo>
                <a:lnTo>
                  <a:pt x="1726111" y="418984"/>
                </a:lnTo>
                <a:lnTo>
                  <a:pt x="1703852" y="346705"/>
                </a:lnTo>
                <a:lnTo>
                  <a:pt x="1684903" y="312115"/>
                </a:lnTo>
                <a:lnTo>
                  <a:pt x="1661040" y="278713"/>
                </a:lnTo>
                <a:lnTo>
                  <a:pt x="1632485" y="246617"/>
                </a:lnTo>
                <a:lnTo>
                  <a:pt x="1599461" y="215944"/>
                </a:lnTo>
                <a:lnTo>
                  <a:pt x="1562191" y="186811"/>
                </a:lnTo>
                <a:lnTo>
                  <a:pt x="1520897" y="159336"/>
                </a:lnTo>
                <a:lnTo>
                  <a:pt x="1475803" y="133635"/>
                </a:lnTo>
                <a:lnTo>
                  <a:pt x="1427131" y="109826"/>
                </a:lnTo>
                <a:lnTo>
                  <a:pt x="1375105" y="88026"/>
                </a:lnTo>
                <a:lnTo>
                  <a:pt x="1319946" y="68351"/>
                </a:lnTo>
                <a:lnTo>
                  <a:pt x="1261879" y="50920"/>
                </a:lnTo>
                <a:lnTo>
                  <a:pt x="1201126" y="35849"/>
                </a:lnTo>
                <a:lnTo>
                  <a:pt x="1137909" y="23256"/>
                </a:lnTo>
                <a:lnTo>
                  <a:pt x="1072453" y="13257"/>
                </a:lnTo>
                <a:lnTo>
                  <a:pt x="1004978" y="5970"/>
                </a:lnTo>
                <a:lnTo>
                  <a:pt x="935710" y="1512"/>
                </a:lnTo>
                <a:lnTo>
                  <a:pt x="864869" y="0"/>
                </a:lnTo>
                <a:close/>
              </a:path>
            </a:pathLst>
          </a:custGeom>
          <a:ln w="28575">
            <a:solidFill>
              <a:srgbClr val="FFFFFF"/>
            </a:solidFill>
          </a:ln>
        </p:spPr>
        <p:txBody>
          <a:bodyPr wrap="square" lIns="0" tIns="0" rIns="0" bIns="0" rtlCol="0"/>
          <a:lstStyle/>
          <a:p>
            <a:endParaRPr/>
          </a:p>
        </p:txBody>
      </p:sp>
      <p:sp>
        <p:nvSpPr>
          <p:cNvPr id="21" name="object 21"/>
          <p:cNvSpPr txBox="1"/>
          <p:nvPr/>
        </p:nvSpPr>
        <p:spPr>
          <a:xfrm>
            <a:off x="4274191" y="6099260"/>
            <a:ext cx="1448435" cy="717550"/>
          </a:xfrm>
          <a:prstGeom prst="rect">
            <a:avLst/>
          </a:prstGeom>
        </p:spPr>
        <p:txBody>
          <a:bodyPr vert="horz" wrap="square" lIns="0" tIns="0" rIns="0" bIns="0" rtlCol="0">
            <a:spAutoFit/>
          </a:bodyPr>
          <a:lstStyle/>
          <a:p>
            <a:pPr marL="12700" marR="5080" algn="just">
              <a:lnSpc>
                <a:spcPct val="100000"/>
              </a:lnSpc>
            </a:pPr>
            <a:r>
              <a:rPr sz="1600" b="1" spc="-5" dirty="0">
                <a:solidFill>
                  <a:srgbClr val="3333CC"/>
                </a:solidFill>
                <a:latin typeface="微软雅黑"/>
                <a:cs typeface="微软雅黑"/>
              </a:rPr>
              <a:t>数据模型不仅是 自己理解而且要 让相关人员理解</a:t>
            </a:r>
            <a:endParaRPr sz="1600">
              <a:latin typeface="微软雅黑"/>
              <a:cs typeface="微软雅黑"/>
            </a:endParaRPr>
          </a:p>
        </p:txBody>
      </p:sp>
      <p:sp>
        <p:nvSpPr>
          <p:cNvPr id="22" name="object 2">
            <a:extLst>
              <a:ext uri="{FF2B5EF4-FFF2-40B4-BE49-F238E27FC236}">
                <a16:creationId xmlns:a16="http://schemas.microsoft.com/office/drawing/2014/main" id="{D6D344E8-9C16-47BE-89B5-EC855211CC4D}"/>
              </a:ext>
            </a:extLst>
          </p:cNvPr>
          <p:cNvSpPr/>
          <p:nvPr/>
        </p:nvSpPr>
        <p:spPr>
          <a:xfrm>
            <a:off x="927100" y="885825"/>
            <a:ext cx="5181600" cy="0"/>
          </a:xfrm>
          <a:custGeom>
            <a:avLst/>
            <a:gdLst/>
            <a:ahLst/>
            <a:cxnLst/>
            <a:rect l="l" t="t" r="r" b="b"/>
            <a:pathLst>
              <a:path w="5181600">
                <a:moveTo>
                  <a:pt x="0" y="0"/>
                </a:moveTo>
                <a:lnTo>
                  <a:pt x="5181600" y="0"/>
                </a:lnTo>
              </a:path>
            </a:pathLst>
          </a:custGeom>
          <a:ln w="12954">
            <a:solidFill>
              <a:srgbClr val="000000"/>
            </a:solidFill>
          </a:ln>
        </p:spPr>
        <p:txBody>
          <a:bodyPr wrap="square" lIns="0" tIns="0" rIns="0" bIns="0" rtlCol="0"/>
          <a:lstStyle/>
          <a:p>
            <a:endParaRPr/>
          </a:p>
        </p:txBody>
      </p:sp>
      <p:sp>
        <p:nvSpPr>
          <p:cNvPr id="23" name="object 3">
            <a:extLst>
              <a:ext uri="{FF2B5EF4-FFF2-40B4-BE49-F238E27FC236}">
                <a16:creationId xmlns:a16="http://schemas.microsoft.com/office/drawing/2014/main" id="{D5FBFD77-B9D0-44B0-B34E-BE5E976B1259}"/>
              </a:ext>
            </a:extLst>
          </p:cNvPr>
          <p:cNvSpPr/>
          <p:nvPr/>
        </p:nvSpPr>
        <p:spPr>
          <a:xfrm>
            <a:off x="927100" y="911353"/>
            <a:ext cx="5181600" cy="0"/>
          </a:xfrm>
          <a:custGeom>
            <a:avLst/>
            <a:gdLst/>
            <a:ahLst/>
            <a:cxnLst/>
            <a:rect l="l" t="t" r="r" b="b"/>
            <a:pathLst>
              <a:path w="5181600">
                <a:moveTo>
                  <a:pt x="0" y="0"/>
                </a:moveTo>
                <a:lnTo>
                  <a:pt x="5181600" y="0"/>
                </a:lnTo>
              </a:path>
            </a:pathLst>
          </a:custGeom>
          <a:ln w="12191">
            <a:solidFill>
              <a:srgbClr val="000000"/>
            </a:solidFill>
          </a:ln>
        </p:spPr>
        <p:txBody>
          <a:bodyPr wrap="square" lIns="0" tIns="0" rIns="0" bIns="0" rtlCol="0"/>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p:bldP spid="18" grpId="0" animBg="1"/>
      <p:bldP spid="19" grpId="0" animBg="1"/>
      <p:bldP spid="20" grpId="0" animBg="1"/>
      <p:bldP spid="2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4004195" y="1723644"/>
            <a:ext cx="2214880" cy="715010"/>
          </a:xfrm>
          <a:custGeom>
            <a:avLst/>
            <a:gdLst/>
            <a:ahLst/>
            <a:cxnLst/>
            <a:rect l="l" t="t" r="r" b="b"/>
            <a:pathLst>
              <a:path w="2214879" h="715010">
                <a:moveTo>
                  <a:pt x="0" y="0"/>
                </a:moveTo>
                <a:lnTo>
                  <a:pt x="0" y="714756"/>
                </a:lnTo>
                <a:lnTo>
                  <a:pt x="2214372" y="714756"/>
                </a:lnTo>
                <a:lnTo>
                  <a:pt x="2214372" y="0"/>
                </a:lnTo>
                <a:lnTo>
                  <a:pt x="0" y="0"/>
                </a:lnTo>
                <a:close/>
              </a:path>
            </a:pathLst>
          </a:custGeom>
          <a:solidFill>
            <a:srgbClr val="FFFFFF"/>
          </a:solidFill>
        </p:spPr>
        <p:txBody>
          <a:bodyPr wrap="square" lIns="0" tIns="0" rIns="0" bIns="0" rtlCol="0"/>
          <a:lstStyle/>
          <a:p>
            <a:endParaRPr/>
          </a:p>
        </p:txBody>
      </p:sp>
      <p:sp>
        <p:nvSpPr>
          <p:cNvPr id="6" name="object 6"/>
          <p:cNvSpPr txBox="1"/>
          <p:nvPr/>
        </p:nvSpPr>
        <p:spPr>
          <a:xfrm>
            <a:off x="4003433" y="1723644"/>
            <a:ext cx="2215515" cy="715010"/>
          </a:xfrm>
          <a:prstGeom prst="rect">
            <a:avLst/>
          </a:prstGeom>
          <a:solidFill>
            <a:srgbClr val="FFFFFF"/>
          </a:solidFill>
          <a:ln w="12700">
            <a:solidFill>
              <a:srgbClr val="000000"/>
            </a:solidFill>
          </a:ln>
        </p:spPr>
        <p:txBody>
          <a:bodyPr vert="horz" wrap="square" lIns="0" tIns="0" rIns="0" bIns="0" rtlCol="0">
            <a:spAutoFit/>
          </a:bodyPr>
          <a:lstStyle/>
          <a:p>
            <a:pPr marL="212090" marR="144145" indent="-60325">
              <a:lnSpc>
                <a:spcPct val="100000"/>
              </a:lnSpc>
            </a:pPr>
            <a:r>
              <a:rPr sz="2000" b="1" spc="-5" dirty="0">
                <a:latin typeface="微软雅黑"/>
                <a:cs typeface="微软雅黑"/>
              </a:rPr>
              <a:t>需求调研/用户不 完整的局部需求</a:t>
            </a:r>
            <a:endParaRPr sz="2000">
              <a:latin typeface="微软雅黑"/>
              <a:cs typeface="微软雅黑"/>
            </a:endParaRPr>
          </a:p>
        </p:txBody>
      </p:sp>
      <p:sp>
        <p:nvSpPr>
          <p:cNvPr id="7" name="object 7"/>
          <p:cNvSpPr txBox="1"/>
          <p:nvPr/>
        </p:nvSpPr>
        <p:spPr>
          <a:xfrm>
            <a:off x="4001909" y="2871216"/>
            <a:ext cx="2215515" cy="410209"/>
          </a:xfrm>
          <a:prstGeom prst="rect">
            <a:avLst/>
          </a:prstGeom>
          <a:solidFill>
            <a:srgbClr val="000000"/>
          </a:solidFill>
          <a:ln w="12700">
            <a:solidFill>
              <a:srgbClr val="000000"/>
            </a:solidFill>
          </a:ln>
        </p:spPr>
        <p:txBody>
          <a:bodyPr vert="horz" wrap="square" lIns="0" tIns="0" rIns="0" bIns="0" rtlCol="0">
            <a:spAutoFit/>
          </a:bodyPr>
          <a:lstStyle/>
          <a:p>
            <a:pPr marL="339090">
              <a:lnSpc>
                <a:spcPct val="100000"/>
              </a:lnSpc>
            </a:pPr>
            <a:r>
              <a:rPr sz="2000" b="1" spc="-5" dirty="0">
                <a:solidFill>
                  <a:srgbClr val="FFFFFF"/>
                </a:solidFill>
                <a:latin typeface="微软雅黑"/>
                <a:cs typeface="微软雅黑"/>
              </a:rPr>
              <a:t>合并局部需求</a:t>
            </a:r>
            <a:endParaRPr sz="2000">
              <a:latin typeface="微软雅黑"/>
              <a:cs typeface="微软雅黑"/>
            </a:endParaRPr>
          </a:p>
        </p:txBody>
      </p:sp>
      <p:sp>
        <p:nvSpPr>
          <p:cNvPr id="8" name="object 8"/>
          <p:cNvSpPr txBox="1"/>
          <p:nvPr/>
        </p:nvSpPr>
        <p:spPr>
          <a:xfrm>
            <a:off x="4359287" y="3714750"/>
            <a:ext cx="1500505" cy="714375"/>
          </a:xfrm>
          <a:prstGeom prst="rect">
            <a:avLst/>
          </a:prstGeom>
          <a:solidFill>
            <a:srgbClr val="000000"/>
          </a:solidFill>
          <a:ln w="12700">
            <a:solidFill>
              <a:srgbClr val="000000"/>
            </a:solidFill>
          </a:ln>
        </p:spPr>
        <p:txBody>
          <a:bodyPr vert="horz" wrap="square" lIns="0" tIns="0" rIns="0" bIns="0" rtlCol="0">
            <a:spAutoFit/>
          </a:bodyPr>
          <a:lstStyle/>
          <a:p>
            <a:pPr marL="234950" marR="102235" indent="-127635">
              <a:lnSpc>
                <a:spcPct val="100000"/>
              </a:lnSpc>
            </a:pPr>
            <a:r>
              <a:rPr sz="2000" b="1" spc="-5" dirty="0">
                <a:solidFill>
                  <a:srgbClr val="FFFFFF"/>
                </a:solidFill>
                <a:latin typeface="微软雅黑"/>
                <a:cs typeface="微软雅黑"/>
              </a:rPr>
              <a:t>设计概念数 据库模式</a:t>
            </a:r>
            <a:endParaRPr sz="2000">
              <a:latin typeface="微软雅黑"/>
              <a:cs typeface="微软雅黑"/>
            </a:endParaRPr>
          </a:p>
        </p:txBody>
      </p:sp>
      <p:sp>
        <p:nvSpPr>
          <p:cNvPr id="9" name="object 9"/>
          <p:cNvSpPr txBox="1"/>
          <p:nvPr/>
        </p:nvSpPr>
        <p:spPr>
          <a:xfrm>
            <a:off x="7448422" y="1728216"/>
            <a:ext cx="1619250" cy="715010"/>
          </a:xfrm>
          <a:prstGeom prst="rect">
            <a:avLst/>
          </a:prstGeom>
          <a:solidFill>
            <a:srgbClr val="3333CC"/>
          </a:solidFill>
          <a:ln w="12700">
            <a:solidFill>
              <a:srgbClr val="000000"/>
            </a:solidFill>
          </a:ln>
        </p:spPr>
        <p:txBody>
          <a:bodyPr vert="horz" wrap="square" lIns="0" tIns="0" rIns="0" bIns="0" rtlCol="0">
            <a:spAutoFit/>
          </a:bodyPr>
          <a:lstStyle/>
          <a:p>
            <a:pPr marL="295910" marR="160020" indent="-127635">
              <a:lnSpc>
                <a:spcPct val="100000"/>
              </a:lnSpc>
            </a:pPr>
            <a:r>
              <a:rPr sz="2000" b="1" spc="-5" dirty="0">
                <a:solidFill>
                  <a:srgbClr val="FF0065"/>
                </a:solidFill>
                <a:latin typeface="微软雅黑"/>
                <a:cs typeface="微软雅黑"/>
              </a:rPr>
              <a:t>设计外部模 式或视图</a:t>
            </a:r>
            <a:endParaRPr sz="2000">
              <a:latin typeface="微软雅黑"/>
              <a:cs typeface="微软雅黑"/>
            </a:endParaRPr>
          </a:p>
        </p:txBody>
      </p:sp>
      <p:sp>
        <p:nvSpPr>
          <p:cNvPr id="10" name="object 10"/>
          <p:cNvSpPr txBox="1"/>
          <p:nvPr/>
        </p:nvSpPr>
        <p:spPr>
          <a:xfrm>
            <a:off x="7448422" y="4041647"/>
            <a:ext cx="1619250" cy="409575"/>
          </a:xfrm>
          <a:prstGeom prst="rect">
            <a:avLst/>
          </a:prstGeom>
          <a:solidFill>
            <a:srgbClr val="3333CC"/>
          </a:solidFill>
          <a:ln w="12700">
            <a:solidFill>
              <a:srgbClr val="000000"/>
            </a:solidFill>
          </a:ln>
        </p:spPr>
        <p:txBody>
          <a:bodyPr vert="horz" wrap="square" lIns="0" tIns="0" rIns="0" bIns="0" rtlCol="0">
            <a:spAutoFit/>
          </a:bodyPr>
          <a:lstStyle/>
          <a:p>
            <a:pPr marL="295910">
              <a:lnSpc>
                <a:spcPct val="100000"/>
              </a:lnSpc>
            </a:pPr>
            <a:r>
              <a:rPr sz="2000" b="1" spc="-5" dirty="0">
                <a:solidFill>
                  <a:srgbClr val="FF0065"/>
                </a:solidFill>
                <a:latin typeface="微软雅黑"/>
                <a:cs typeface="微软雅黑"/>
              </a:rPr>
              <a:t>合并视图</a:t>
            </a:r>
            <a:endParaRPr sz="2000">
              <a:latin typeface="微软雅黑"/>
              <a:cs typeface="微软雅黑"/>
            </a:endParaRPr>
          </a:p>
        </p:txBody>
      </p:sp>
      <p:sp>
        <p:nvSpPr>
          <p:cNvPr id="11" name="object 11"/>
          <p:cNvSpPr txBox="1"/>
          <p:nvPr/>
        </p:nvSpPr>
        <p:spPr>
          <a:xfrm>
            <a:off x="7449946" y="4853940"/>
            <a:ext cx="1619250" cy="715010"/>
          </a:xfrm>
          <a:prstGeom prst="rect">
            <a:avLst/>
          </a:prstGeom>
          <a:solidFill>
            <a:srgbClr val="3333CC"/>
          </a:solidFill>
          <a:ln w="12700">
            <a:solidFill>
              <a:srgbClr val="000000"/>
            </a:solidFill>
          </a:ln>
        </p:spPr>
        <p:txBody>
          <a:bodyPr vert="horz" wrap="square" lIns="0" tIns="0" rIns="0" bIns="0" rtlCol="0">
            <a:spAutoFit/>
          </a:bodyPr>
          <a:lstStyle/>
          <a:p>
            <a:pPr marL="295910" marR="160020" indent="-127635">
              <a:lnSpc>
                <a:spcPct val="100000"/>
              </a:lnSpc>
            </a:pPr>
            <a:r>
              <a:rPr sz="2000" b="1" spc="-5" dirty="0">
                <a:solidFill>
                  <a:srgbClr val="FF0065"/>
                </a:solidFill>
                <a:latin typeface="微软雅黑"/>
                <a:cs typeface="微软雅黑"/>
              </a:rPr>
              <a:t>设计概念数 据库模式</a:t>
            </a:r>
            <a:endParaRPr sz="2000">
              <a:latin typeface="微软雅黑"/>
              <a:cs typeface="微软雅黑"/>
            </a:endParaRPr>
          </a:p>
        </p:txBody>
      </p:sp>
      <p:sp>
        <p:nvSpPr>
          <p:cNvPr id="12" name="object 12"/>
          <p:cNvSpPr/>
          <p:nvPr/>
        </p:nvSpPr>
        <p:spPr>
          <a:xfrm>
            <a:off x="4300613" y="5930646"/>
            <a:ext cx="1619250" cy="715010"/>
          </a:xfrm>
          <a:custGeom>
            <a:avLst/>
            <a:gdLst/>
            <a:ahLst/>
            <a:cxnLst/>
            <a:rect l="l" t="t" r="r" b="b"/>
            <a:pathLst>
              <a:path w="1619250" h="715009">
                <a:moveTo>
                  <a:pt x="0" y="0"/>
                </a:moveTo>
                <a:lnTo>
                  <a:pt x="0" y="714756"/>
                </a:lnTo>
                <a:lnTo>
                  <a:pt x="1619250" y="714756"/>
                </a:lnTo>
                <a:lnTo>
                  <a:pt x="1619250" y="0"/>
                </a:lnTo>
                <a:lnTo>
                  <a:pt x="0" y="0"/>
                </a:lnTo>
                <a:close/>
              </a:path>
            </a:pathLst>
          </a:custGeom>
          <a:solidFill>
            <a:srgbClr val="000000"/>
          </a:solidFill>
        </p:spPr>
        <p:txBody>
          <a:bodyPr wrap="square" lIns="0" tIns="0" rIns="0" bIns="0" rtlCol="0"/>
          <a:lstStyle/>
          <a:p>
            <a:endParaRPr/>
          </a:p>
        </p:txBody>
      </p:sp>
      <p:sp>
        <p:nvSpPr>
          <p:cNvPr id="13" name="object 13"/>
          <p:cNvSpPr/>
          <p:nvPr/>
        </p:nvSpPr>
        <p:spPr>
          <a:xfrm>
            <a:off x="4300613" y="5930646"/>
            <a:ext cx="1619250" cy="714375"/>
          </a:xfrm>
          <a:custGeom>
            <a:avLst/>
            <a:gdLst/>
            <a:ahLst/>
            <a:cxnLst/>
            <a:rect l="l" t="t" r="r" b="b"/>
            <a:pathLst>
              <a:path w="1619250" h="714375">
                <a:moveTo>
                  <a:pt x="0" y="0"/>
                </a:moveTo>
                <a:lnTo>
                  <a:pt x="0" y="713994"/>
                </a:lnTo>
                <a:lnTo>
                  <a:pt x="1619250" y="713994"/>
                </a:lnTo>
                <a:lnTo>
                  <a:pt x="1619250" y="0"/>
                </a:lnTo>
                <a:lnTo>
                  <a:pt x="0" y="0"/>
                </a:lnTo>
                <a:close/>
              </a:path>
            </a:pathLst>
          </a:custGeom>
          <a:ln w="12700">
            <a:solidFill>
              <a:srgbClr val="000000"/>
            </a:solidFill>
          </a:ln>
        </p:spPr>
        <p:txBody>
          <a:bodyPr wrap="square" lIns="0" tIns="0" rIns="0" bIns="0" rtlCol="0"/>
          <a:lstStyle/>
          <a:p>
            <a:endParaRPr/>
          </a:p>
        </p:txBody>
      </p:sp>
      <p:sp>
        <p:nvSpPr>
          <p:cNvPr id="14" name="object 14"/>
          <p:cNvSpPr txBox="1"/>
          <p:nvPr/>
        </p:nvSpPr>
        <p:spPr>
          <a:xfrm>
            <a:off x="4300613" y="5930646"/>
            <a:ext cx="1619250" cy="714375"/>
          </a:xfrm>
          <a:prstGeom prst="rect">
            <a:avLst/>
          </a:prstGeom>
          <a:ln w="12700">
            <a:solidFill>
              <a:srgbClr val="000000"/>
            </a:solidFill>
          </a:ln>
        </p:spPr>
        <p:txBody>
          <a:bodyPr vert="horz" wrap="square" lIns="0" tIns="0" rIns="0" bIns="0" rtlCol="0">
            <a:spAutoFit/>
          </a:bodyPr>
          <a:lstStyle/>
          <a:p>
            <a:pPr marL="295275" marR="161290" indent="-127635">
              <a:lnSpc>
                <a:spcPct val="100000"/>
              </a:lnSpc>
            </a:pPr>
            <a:r>
              <a:rPr sz="2000" b="1" spc="-5" dirty="0">
                <a:solidFill>
                  <a:srgbClr val="FFFFFF"/>
                </a:solidFill>
                <a:latin typeface="微软雅黑"/>
                <a:cs typeface="微软雅黑"/>
              </a:rPr>
              <a:t>设计外部模 式或视图</a:t>
            </a:r>
            <a:endParaRPr sz="2000">
              <a:latin typeface="微软雅黑"/>
              <a:cs typeface="微软雅黑"/>
            </a:endParaRPr>
          </a:p>
        </p:txBody>
      </p:sp>
      <p:sp>
        <p:nvSpPr>
          <p:cNvPr id="15" name="object 15"/>
          <p:cNvSpPr/>
          <p:nvPr/>
        </p:nvSpPr>
        <p:spPr>
          <a:xfrm>
            <a:off x="4965839" y="2441448"/>
            <a:ext cx="228600" cy="424180"/>
          </a:xfrm>
          <a:custGeom>
            <a:avLst/>
            <a:gdLst/>
            <a:ahLst/>
            <a:cxnLst/>
            <a:rect l="l" t="t" r="r" b="b"/>
            <a:pathLst>
              <a:path w="228600" h="424180">
                <a:moveTo>
                  <a:pt x="228600" y="195071"/>
                </a:moveTo>
                <a:lnTo>
                  <a:pt x="0" y="195071"/>
                </a:lnTo>
                <a:lnTo>
                  <a:pt x="76200" y="347471"/>
                </a:lnTo>
                <a:lnTo>
                  <a:pt x="76200" y="233171"/>
                </a:lnTo>
                <a:lnTo>
                  <a:pt x="89153" y="233171"/>
                </a:lnTo>
                <a:lnTo>
                  <a:pt x="89153" y="373379"/>
                </a:lnTo>
                <a:lnTo>
                  <a:pt x="101345" y="397763"/>
                </a:lnTo>
                <a:lnTo>
                  <a:pt x="101345" y="233171"/>
                </a:lnTo>
                <a:lnTo>
                  <a:pt x="127253" y="233171"/>
                </a:lnTo>
                <a:lnTo>
                  <a:pt x="127253" y="397763"/>
                </a:lnTo>
                <a:lnTo>
                  <a:pt x="139446" y="373379"/>
                </a:lnTo>
                <a:lnTo>
                  <a:pt x="139446" y="233171"/>
                </a:lnTo>
                <a:lnTo>
                  <a:pt x="152400" y="233171"/>
                </a:lnTo>
                <a:lnTo>
                  <a:pt x="152400" y="347471"/>
                </a:lnTo>
                <a:lnTo>
                  <a:pt x="228600" y="195071"/>
                </a:lnTo>
                <a:close/>
              </a:path>
              <a:path w="228600" h="424180">
                <a:moveTo>
                  <a:pt x="89153" y="195071"/>
                </a:moveTo>
                <a:lnTo>
                  <a:pt x="89153" y="0"/>
                </a:lnTo>
                <a:lnTo>
                  <a:pt x="76200" y="0"/>
                </a:lnTo>
                <a:lnTo>
                  <a:pt x="76200" y="195071"/>
                </a:lnTo>
                <a:lnTo>
                  <a:pt x="89153" y="195071"/>
                </a:lnTo>
                <a:close/>
              </a:path>
              <a:path w="228600" h="424180">
                <a:moveTo>
                  <a:pt x="89153" y="373379"/>
                </a:moveTo>
                <a:lnTo>
                  <a:pt x="89153" y="233171"/>
                </a:lnTo>
                <a:lnTo>
                  <a:pt x="76200" y="233171"/>
                </a:lnTo>
                <a:lnTo>
                  <a:pt x="76200" y="347471"/>
                </a:lnTo>
                <a:lnTo>
                  <a:pt x="89153" y="373379"/>
                </a:lnTo>
                <a:close/>
              </a:path>
              <a:path w="228600" h="424180">
                <a:moveTo>
                  <a:pt x="127253" y="195071"/>
                </a:moveTo>
                <a:lnTo>
                  <a:pt x="127253" y="0"/>
                </a:lnTo>
                <a:lnTo>
                  <a:pt x="101345" y="0"/>
                </a:lnTo>
                <a:lnTo>
                  <a:pt x="101345" y="195071"/>
                </a:lnTo>
                <a:lnTo>
                  <a:pt x="127253" y="195071"/>
                </a:lnTo>
                <a:close/>
              </a:path>
              <a:path w="228600" h="424180">
                <a:moveTo>
                  <a:pt x="127253" y="397763"/>
                </a:moveTo>
                <a:lnTo>
                  <a:pt x="127253" y="233171"/>
                </a:lnTo>
                <a:lnTo>
                  <a:pt x="101345" y="233171"/>
                </a:lnTo>
                <a:lnTo>
                  <a:pt x="101345" y="397763"/>
                </a:lnTo>
                <a:lnTo>
                  <a:pt x="114300" y="423671"/>
                </a:lnTo>
                <a:lnTo>
                  <a:pt x="127253" y="397763"/>
                </a:lnTo>
                <a:close/>
              </a:path>
              <a:path w="228600" h="424180">
                <a:moveTo>
                  <a:pt x="152400" y="195071"/>
                </a:moveTo>
                <a:lnTo>
                  <a:pt x="152400" y="0"/>
                </a:lnTo>
                <a:lnTo>
                  <a:pt x="139446" y="0"/>
                </a:lnTo>
                <a:lnTo>
                  <a:pt x="139446" y="195071"/>
                </a:lnTo>
                <a:lnTo>
                  <a:pt x="152400" y="195071"/>
                </a:lnTo>
                <a:close/>
              </a:path>
              <a:path w="228600" h="424180">
                <a:moveTo>
                  <a:pt x="152400" y="347471"/>
                </a:moveTo>
                <a:lnTo>
                  <a:pt x="152400" y="233171"/>
                </a:lnTo>
                <a:lnTo>
                  <a:pt x="139446" y="233171"/>
                </a:lnTo>
                <a:lnTo>
                  <a:pt x="139446" y="373379"/>
                </a:lnTo>
                <a:lnTo>
                  <a:pt x="152400" y="347471"/>
                </a:lnTo>
                <a:close/>
              </a:path>
            </a:pathLst>
          </a:custGeom>
          <a:solidFill>
            <a:srgbClr val="000000"/>
          </a:solidFill>
        </p:spPr>
        <p:txBody>
          <a:bodyPr wrap="square" lIns="0" tIns="0" rIns="0" bIns="0" rtlCol="0"/>
          <a:lstStyle/>
          <a:p>
            <a:endParaRPr/>
          </a:p>
        </p:txBody>
      </p:sp>
      <p:sp>
        <p:nvSpPr>
          <p:cNvPr id="16" name="object 16"/>
          <p:cNvSpPr/>
          <p:nvPr/>
        </p:nvSpPr>
        <p:spPr>
          <a:xfrm>
            <a:off x="4965839" y="3317747"/>
            <a:ext cx="228600" cy="424180"/>
          </a:xfrm>
          <a:custGeom>
            <a:avLst/>
            <a:gdLst/>
            <a:ahLst/>
            <a:cxnLst/>
            <a:rect l="l" t="t" r="r" b="b"/>
            <a:pathLst>
              <a:path w="228600" h="424179">
                <a:moveTo>
                  <a:pt x="228600" y="195072"/>
                </a:moveTo>
                <a:lnTo>
                  <a:pt x="0" y="195072"/>
                </a:lnTo>
                <a:lnTo>
                  <a:pt x="76200" y="347472"/>
                </a:lnTo>
                <a:lnTo>
                  <a:pt x="76200" y="233172"/>
                </a:lnTo>
                <a:lnTo>
                  <a:pt x="89153" y="233172"/>
                </a:lnTo>
                <a:lnTo>
                  <a:pt x="89153" y="373379"/>
                </a:lnTo>
                <a:lnTo>
                  <a:pt x="101345" y="397763"/>
                </a:lnTo>
                <a:lnTo>
                  <a:pt x="101345" y="233172"/>
                </a:lnTo>
                <a:lnTo>
                  <a:pt x="127253" y="233172"/>
                </a:lnTo>
                <a:lnTo>
                  <a:pt x="127253" y="397764"/>
                </a:lnTo>
                <a:lnTo>
                  <a:pt x="139446" y="373379"/>
                </a:lnTo>
                <a:lnTo>
                  <a:pt x="139446" y="233172"/>
                </a:lnTo>
                <a:lnTo>
                  <a:pt x="152400" y="233172"/>
                </a:lnTo>
                <a:lnTo>
                  <a:pt x="152400" y="347472"/>
                </a:lnTo>
                <a:lnTo>
                  <a:pt x="228600" y="195072"/>
                </a:lnTo>
                <a:close/>
              </a:path>
              <a:path w="228600" h="424179">
                <a:moveTo>
                  <a:pt x="89153" y="195072"/>
                </a:moveTo>
                <a:lnTo>
                  <a:pt x="89153" y="0"/>
                </a:lnTo>
                <a:lnTo>
                  <a:pt x="76200" y="0"/>
                </a:lnTo>
                <a:lnTo>
                  <a:pt x="76200" y="195072"/>
                </a:lnTo>
                <a:lnTo>
                  <a:pt x="89153" y="195072"/>
                </a:lnTo>
                <a:close/>
              </a:path>
              <a:path w="228600" h="424179">
                <a:moveTo>
                  <a:pt x="89153" y="373379"/>
                </a:moveTo>
                <a:lnTo>
                  <a:pt x="89153" y="233172"/>
                </a:lnTo>
                <a:lnTo>
                  <a:pt x="76200" y="233172"/>
                </a:lnTo>
                <a:lnTo>
                  <a:pt x="76200" y="347472"/>
                </a:lnTo>
                <a:lnTo>
                  <a:pt x="89153" y="373379"/>
                </a:lnTo>
                <a:close/>
              </a:path>
              <a:path w="228600" h="424179">
                <a:moveTo>
                  <a:pt x="127253" y="195072"/>
                </a:moveTo>
                <a:lnTo>
                  <a:pt x="127253" y="0"/>
                </a:lnTo>
                <a:lnTo>
                  <a:pt x="101345" y="0"/>
                </a:lnTo>
                <a:lnTo>
                  <a:pt x="101345" y="195072"/>
                </a:lnTo>
                <a:lnTo>
                  <a:pt x="127253" y="195072"/>
                </a:lnTo>
                <a:close/>
              </a:path>
              <a:path w="228600" h="424179">
                <a:moveTo>
                  <a:pt x="127253" y="397764"/>
                </a:moveTo>
                <a:lnTo>
                  <a:pt x="127253" y="233172"/>
                </a:lnTo>
                <a:lnTo>
                  <a:pt x="101345" y="233172"/>
                </a:lnTo>
                <a:lnTo>
                  <a:pt x="101345" y="397763"/>
                </a:lnTo>
                <a:lnTo>
                  <a:pt x="114300" y="423672"/>
                </a:lnTo>
                <a:lnTo>
                  <a:pt x="127253" y="397764"/>
                </a:lnTo>
                <a:close/>
              </a:path>
              <a:path w="228600" h="424179">
                <a:moveTo>
                  <a:pt x="152400" y="195072"/>
                </a:moveTo>
                <a:lnTo>
                  <a:pt x="152400" y="0"/>
                </a:lnTo>
                <a:lnTo>
                  <a:pt x="139446" y="0"/>
                </a:lnTo>
                <a:lnTo>
                  <a:pt x="139446" y="195072"/>
                </a:lnTo>
                <a:lnTo>
                  <a:pt x="152400" y="195072"/>
                </a:lnTo>
                <a:close/>
              </a:path>
              <a:path w="228600" h="424179">
                <a:moveTo>
                  <a:pt x="152400" y="347472"/>
                </a:moveTo>
                <a:lnTo>
                  <a:pt x="152400" y="233172"/>
                </a:lnTo>
                <a:lnTo>
                  <a:pt x="139446" y="233172"/>
                </a:lnTo>
                <a:lnTo>
                  <a:pt x="139446" y="373379"/>
                </a:lnTo>
                <a:lnTo>
                  <a:pt x="152400" y="347472"/>
                </a:lnTo>
                <a:close/>
              </a:path>
            </a:pathLst>
          </a:custGeom>
          <a:solidFill>
            <a:srgbClr val="000000"/>
          </a:solidFill>
        </p:spPr>
        <p:txBody>
          <a:bodyPr wrap="square" lIns="0" tIns="0" rIns="0" bIns="0" rtlCol="0"/>
          <a:lstStyle/>
          <a:p>
            <a:endParaRPr/>
          </a:p>
        </p:txBody>
      </p:sp>
      <p:sp>
        <p:nvSpPr>
          <p:cNvPr id="17" name="object 17"/>
          <p:cNvSpPr/>
          <p:nvPr/>
        </p:nvSpPr>
        <p:spPr>
          <a:xfrm>
            <a:off x="4965839" y="4434840"/>
            <a:ext cx="228600" cy="424815"/>
          </a:xfrm>
          <a:custGeom>
            <a:avLst/>
            <a:gdLst/>
            <a:ahLst/>
            <a:cxnLst/>
            <a:rect l="l" t="t" r="r" b="b"/>
            <a:pathLst>
              <a:path w="228600" h="424814">
                <a:moveTo>
                  <a:pt x="228600" y="195834"/>
                </a:moveTo>
                <a:lnTo>
                  <a:pt x="0" y="195834"/>
                </a:lnTo>
                <a:lnTo>
                  <a:pt x="76200" y="348234"/>
                </a:lnTo>
                <a:lnTo>
                  <a:pt x="76200" y="233934"/>
                </a:lnTo>
                <a:lnTo>
                  <a:pt x="89153" y="233934"/>
                </a:lnTo>
                <a:lnTo>
                  <a:pt x="89153" y="374141"/>
                </a:lnTo>
                <a:lnTo>
                  <a:pt x="101345" y="398525"/>
                </a:lnTo>
                <a:lnTo>
                  <a:pt x="101345" y="233934"/>
                </a:lnTo>
                <a:lnTo>
                  <a:pt x="127253" y="233934"/>
                </a:lnTo>
                <a:lnTo>
                  <a:pt x="127253" y="398526"/>
                </a:lnTo>
                <a:lnTo>
                  <a:pt x="139446" y="374141"/>
                </a:lnTo>
                <a:lnTo>
                  <a:pt x="139446" y="233934"/>
                </a:lnTo>
                <a:lnTo>
                  <a:pt x="152400" y="233934"/>
                </a:lnTo>
                <a:lnTo>
                  <a:pt x="152400" y="348234"/>
                </a:lnTo>
                <a:lnTo>
                  <a:pt x="228600" y="195834"/>
                </a:lnTo>
                <a:close/>
              </a:path>
              <a:path w="228600" h="424814">
                <a:moveTo>
                  <a:pt x="89153" y="195834"/>
                </a:moveTo>
                <a:lnTo>
                  <a:pt x="89153" y="0"/>
                </a:lnTo>
                <a:lnTo>
                  <a:pt x="76200" y="0"/>
                </a:lnTo>
                <a:lnTo>
                  <a:pt x="76200" y="195834"/>
                </a:lnTo>
                <a:lnTo>
                  <a:pt x="89153" y="195834"/>
                </a:lnTo>
                <a:close/>
              </a:path>
              <a:path w="228600" h="424814">
                <a:moveTo>
                  <a:pt x="89153" y="374141"/>
                </a:moveTo>
                <a:lnTo>
                  <a:pt x="89153" y="233934"/>
                </a:lnTo>
                <a:lnTo>
                  <a:pt x="76200" y="233934"/>
                </a:lnTo>
                <a:lnTo>
                  <a:pt x="76200" y="348234"/>
                </a:lnTo>
                <a:lnTo>
                  <a:pt x="89153" y="374141"/>
                </a:lnTo>
                <a:close/>
              </a:path>
              <a:path w="228600" h="424814">
                <a:moveTo>
                  <a:pt x="127253" y="195834"/>
                </a:moveTo>
                <a:lnTo>
                  <a:pt x="127253" y="0"/>
                </a:lnTo>
                <a:lnTo>
                  <a:pt x="101345" y="0"/>
                </a:lnTo>
                <a:lnTo>
                  <a:pt x="101345" y="195834"/>
                </a:lnTo>
                <a:lnTo>
                  <a:pt x="127253" y="195834"/>
                </a:lnTo>
                <a:close/>
              </a:path>
              <a:path w="228600" h="424814">
                <a:moveTo>
                  <a:pt x="127253" y="398526"/>
                </a:moveTo>
                <a:lnTo>
                  <a:pt x="127253" y="233934"/>
                </a:lnTo>
                <a:lnTo>
                  <a:pt x="101345" y="233934"/>
                </a:lnTo>
                <a:lnTo>
                  <a:pt x="101345" y="398525"/>
                </a:lnTo>
                <a:lnTo>
                  <a:pt x="114300" y="424434"/>
                </a:lnTo>
                <a:lnTo>
                  <a:pt x="127253" y="398526"/>
                </a:lnTo>
                <a:close/>
              </a:path>
              <a:path w="228600" h="424814">
                <a:moveTo>
                  <a:pt x="152400" y="195834"/>
                </a:moveTo>
                <a:lnTo>
                  <a:pt x="152400" y="0"/>
                </a:lnTo>
                <a:lnTo>
                  <a:pt x="139446" y="0"/>
                </a:lnTo>
                <a:lnTo>
                  <a:pt x="139446" y="195834"/>
                </a:lnTo>
                <a:lnTo>
                  <a:pt x="152400" y="195834"/>
                </a:lnTo>
                <a:close/>
              </a:path>
              <a:path w="228600" h="424814">
                <a:moveTo>
                  <a:pt x="152400" y="348234"/>
                </a:moveTo>
                <a:lnTo>
                  <a:pt x="152400" y="233934"/>
                </a:lnTo>
                <a:lnTo>
                  <a:pt x="139446" y="233934"/>
                </a:lnTo>
                <a:lnTo>
                  <a:pt x="139446" y="374141"/>
                </a:lnTo>
                <a:lnTo>
                  <a:pt x="152400" y="348234"/>
                </a:lnTo>
                <a:close/>
              </a:path>
            </a:pathLst>
          </a:custGeom>
          <a:solidFill>
            <a:srgbClr val="000000"/>
          </a:solidFill>
        </p:spPr>
        <p:txBody>
          <a:bodyPr wrap="square" lIns="0" tIns="0" rIns="0" bIns="0" rtlCol="0"/>
          <a:lstStyle/>
          <a:p>
            <a:endParaRPr/>
          </a:p>
        </p:txBody>
      </p:sp>
      <p:sp>
        <p:nvSpPr>
          <p:cNvPr id="18" name="object 18"/>
          <p:cNvSpPr/>
          <p:nvPr/>
        </p:nvSpPr>
        <p:spPr>
          <a:xfrm>
            <a:off x="8144141" y="2433066"/>
            <a:ext cx="228600" cy="424815"/>
          </a:xfrm>
          <a:custGeom>
            <a:avLst/>
            <a:gdLst/>
            <a:ahLst/>
            <a:cxnLst/>
            <a:rect l="l" t="t" r="r" b="b"/>
            <a:pathLst>
              <a:path w="228600" h="424814">
                <a:moveTo>
                  <a:pt x="228600" y="195833"/>
                </a:moveTo>
                <a:lnTo>
                  <a:pt x="0" y="195833"/>
                </a:lnTo>
                <a:lnTo>
                  <a:pt x="76199" y="348233"/>
                </a:lnTo>
                <a:lnTo>
                  <a:pt x="76199" y="233933"/>
                </a:lnTo>
                <a:lnTo>
                  <a:pt x="88392" y="233933"/>
                </a:lnTo>
                <a:lnTo>
                  <a:pt x="88392" y="372618"/>
                </a:lnTo>
                <a:lnTo>
                  <a:pt x="101346" y="398526"/>
                </a:lnTo>
                <a:lnTo>
                  <a:pt x="101346" y="233933"/>
                </a:lnTo>
                <a:lnTo>
                  <a:pt x="126492" y="233933"/>
                </a:lnTo>
                <a:lnTo>
                  <a:pt x="126492" y="400049"/>
                </a:lnTo>
                <a:lnTo>
                  <a:pt x="139446" y="374141"/>
                </a:lnTo>
                <a:lnTo>
                  <a:pt x="139446" y="233933"/>
                </a:lnTo>
                <a:lnTo>
                  <a:pt x="152400" y="233933"/>
                </a:lnTo>
                <a:lnTo>
                  <a:pt x="152400" y="348233"/>
                </a:lnTo>
                <a:lnTo>
                  <a:pt x="228600" y="195833"/>
                </a:lnTo>
                <a:close/>
              </a:path>
              <a:path w="228600" h="424814">
                <a:moveTo>
                  <a:pt x="88392" y="195833"/>
                </a:moveTo>
                <a:lnTo>
                  <a:pt x="88392" y="0"/>
                </a:lnTo>
                <a:lnTo>
                  <a:pt x="76199" y="0"/>
                </a:lnTo>
                <a:lnTo>
                  <a:pt x="76199" y="195833"/>
                </a:lnTo>
                <a:lnTo>
                  <a:pt x="88392" y="195833"/>
                </a:lnTo>
                <a:close/>
              </a:path>
              <a:path w="228600" h="424814">
                <a:moveTo>
                  <a:pt x="88392" y="372618"/>
                </a:moveTo>
                <a:lnTo>
                  <a:pt x="88392" y="233933"/>
                </a:lnTo>
                <a:lnTo>
                  <a:pt x="76199" y="233933"/>
                </a:lnTo>
                <a:lnTo>
                  <a:pt x="76199" y="348233"/>
                </a:lnTo>
                <a:lnTo>
                  <a:pt x="88392" y="372618"/>
                </a:lnTo>
                <a:close/>
              </a:path>
              <a:path w="228600" h="424814">
                <a:moveTo>
                  <a:pt x="126492" y="195833"/>
                </a:moveTo>
                <a:lnTo>
                  <a:pt x="126492" y="0"/>
                </a:lnTo>
                <a:lnTo>
                  <a:pt x="101346" y="0"/>
                </a:lnTo>
                <a:lnTo>
                  <a:pt x="101346" y="195833"/>
                </a:lnTo>
                <a:lnTo>
                  <a:pt x="126492" y="195833"/>
                </a:lnTo>
                <a:close/>
              </a:path>
              <a:path w="228600" h="424814">
                <a:moveTo>
                  <a:pt x="126492" y="400049"/>
                </a:moveTo>
                <a:lnTo>
                  <a:pt x="126492" y="233933"/>
                </a:lnTo>
                <a:lnTo>
                  <a:pt x="101346" y="233933"/>
                </a:lnTo>
                <a:lnTo>
                  <a:pt x="101346" y="398526"/>
                </a:lnTo>
                <a:lnTo>
                  <a:pt x="114300" y="424433"/>
                </a:lnTo>
                <a:lnTo>
                  <a:pt x="126492" y="400049"/>
                </a:lnTo>
                <a:close/>
              </a:path>
              <a:path w="228600" h="424814">
                <a:moveTo>
                  <a:pt x="152400" y="195833"/>
                </a:moveTo>
                <a:lnTo>
                  <a:pt x="152400" y="0"/>
                </a:lnTo>
                <a:lnTo>
                  <a:pt x="139446" y="0"/>
                </a:lnTo>
                <a:lnTo>
                  <a:pt x="139446" y="195833"/>
                </a:lnTo>
                <a:lnTo>
                  <a:pt x="152400" y="195833"/>
                </a:lnTo>
                <a:close/>
              </a:path>
              <a:path w="228600" h="424814">
                <a:moveTo>
                  <a:pt x="152400" y="348233"/>
                </a:moveTo>
                <a:lnTo>
                  <a:pt x="152400" y="233933"/>
                </a:lnTo>
                <a:lnTo>
                  <a:pt x="139446" y="233933"/>
                </a:lnTo>
                <a:lnTo>
                  <a:pt x="139446" y="374141"/>
                </a:lnTo>
                <a:lnTo>
                  <a:pt x="152400" y="348233"/>
                </a:lnTo>
                <a:close/>
              </a:path>
            </a:pathLst>
          </a:custGeom>
          <a:solidFill>
            <a:srgbClr val="CC0000"/>
          </a:solidFill>
        </p:spPr>
        <p:txBody>
          <a:bodyPr wrap="square" lIns="0" tIns="0" rIns="0" bIns="0" rtlCol="0"/>
          <a:lstStyle/>
          <a:p>
            <a:endParaRPr/>
          </a:p>
        </p:txBody>
      </p:sp>
      <p:sp>
        <p:nvSpPr>
          <p:cNvPr id="19" name="object 19"/>
          <p:cNvSpPr/>
          <p:nvPr/>
        </p:nvSpPr>
        <p:spPr>
          <a:xfrm>
            <a:off x="8145665" y="4441697"/>
            <a:ext cx="228600" cy="424180"/>
          </a:xfrm>
          <a:custGeom>
            <a:avLst/>
            <a:gdLst/>
            <a:ahLst/>
            <a:cxnLst/>
            <a:rect l="l" t="t" r="r" b="b"/>
            <a:pathLst>
              <a:path w="228600" h="424179">
                <a:moveTo>
                  <a:pt x="228600" y="195072"/>
                </a:moveTo>
                <a:lnTo>
                  <a:pt x="0" y="195072"/>
                </a:lnTo>
                <a:lnTo>
                  <a:pt x="76200" y="347472"/>
                </a:lnTo>
                <a:lnTo>
                  <a:pt x="76200" y="233172"/>
                </a:lnTo>
                <a:lnTo>
                  <a:pt x="89153" y="233172"/>
                </a:lnTo>
                <a:lnTo>
                  <a:pt x="89153" y="373379"/>
                </a:lnTo>
                <a:lnTo>
                  <a:pt x="101346" y="397764"/>
                </a:lnTo>
                <a:lnTo>
                  <a:pt x="101346" y="233172"/>
                </a:lnTo>
                <a:lnTo>
                  <a:pt x="127253" y="233172"/>
                </a:lnTo>
                <a:lnTo>
                  <a:pt x="127253" y="397764"/>
                </a:lnTo>
                <a:lnTo>
                  <a:pt x="139446" y="373379"/>
                </a:lnTo>
                <a:lnTo>
                  <a:pt x="139446" y="233172"/>
                </a:lnTo>
                <a:lnTo>
                  <a:pt x="152400" y="233172"/>
                </a:lnTo>
                <a:lnTo>
                  <a:pt x="152400" y="347472"/>
                </a:lnTo>
                <a:lnTo>
                  <a:pt x="228600" y="195072"/>
                </a:lnTo>
                <a:close/>
              </a:path>
              <a:path w="228600" h="424179">
                <a:moveTo>
                  <a:pt x="89153" y="195072"/>
                </a:moveTo>
                <a:lnTo>
                  <a:pt x="89153" y="0"/>
                </a:lnTo>
                <a:lnTo>
                  <a:pt x="76200" y="0"/>
                </a:lnTo>
                <a:lnTo>
                  <a:pt x="76200" y="195072"/>
                </a:lnTo>
                <a:lnTo>
                  <a:pt x="89153" y="195072"/>
                </a:lnTo>
                <a:close/>
              </a:path>
              <a:path w="228600" h="424179">
                <a:moveTo>
                  <a:pt x="89153" y="373379"/>
                </a:moveTo>
                <a:lnTo>
                  <a:pt x="89153" y="233172"/>
                </a:lnTo>
                <a:lnTo>
                  <a:pt x="76200" y="233172"/>
                </a:lnTo>
                <a:lnTo>
                  <a:pt x="76200" y="347472"/>
                </a:lnTo>
                <a:lnTo>
                  <a:pt x="89153" y="373379"/>
                </a:lnTo>
                <a:close/>
              </a:path>
              <a:path w="228600" h="424179">
                <a:moveTo>
                  <a:pt x="127253" y="195072"/>
                </a:moveTo>
                <a:lnTo>
                  <a:pt x="127253" y="0"/>
                </a:lnTo>
                <a:lnTo>
                  <a:pt x="101346" y="0"/>
                </a:lnTo>
                <a:lnTo>
                  <a:pt x="101346" y="195072"/>
                </a:lnTo>
                <a:lnTo>
                  <a:pt x="127253" y="195072"/>
                </a:lnTo>
                <a:close/>
              </a:path>
              <a:path w="228600" h="424179">
                <a:moveTo>
                  <a:pt x="127253" y="397764"/>
                </a:moveTo>
                <a:lnTo>
                  <a:pt x="127253" y="233172"/>
                </a:lnTo>
                <a:lnTo>
                  <a:pt x="101346" y="233172"/>
                </a:lnTo>
                <a:lnTo>
                  <a:pt x="101346" y="397764"/>
                </a:lnTo>
                <a:lnTo>
                  <a:pt x="114300" y="423672"/>
                </a:lnTo>
                <a:lnTo>
                  <a:pt x="127253" y="397764"/>
                </a:lnTo>
                <a:close/>
              </a:path>
              <a:path w="228600" h="424179">
                <a:moveTo>
                  <a:pt x="152400" y="195072"/>
                </a:moveTo>
                <a:lnTo>
                  <a:pt x="152400" y="0"/>
                </a:lnTo>
                <a:lnTo>
                  <a:pt x="139446" y="0"/>
                </a:lnTo>
                <a:lnTo>
                  <a:pt x="139446" y="195072"/>
                </a:lnTo>
                <a:lnTo>
                  <a:pt x="152400" y="195072"/>
                </a:lnTo>
                <a:close/>
              </a:path>
              <a:path w="228600" h="424179">
                <a:moveTo>
                  <a:pt x="152400" y="347472"/>
                </a:moveTo>
                <a:lnTo>
                  <a:pt x="152400" y="233172"/>
                </a:lnTo>
                <a:lnTo>
                  <a:pt x="139446" y="233172"/>
                </a:lnTo>
                <a:lnTo>
                  <a:pt x="139446" y="373379"/>
                </a:lnTo>
                <a:lnTo>
                  <a:pt x="152400" y="347472"/>
                </a:lnTo>
                <a:close/>
              </a:path>
            </a:pathLst>
          </a:custGeom>
          <a:solidFill>
            <a:srgbClr val="CC0000"/>
          </a:solidFill>
        </p:spPr>
        <p:txBody>
          <a:bodyPr wrap="square" lIns="0" tIns="0" rIns="0" bIns="0" rtlCol="0"/>
          <a:lstStyle/>
          <a:p>
            <a:endParaRPr/>
          </a:p>
        </p:txBody>
      </p:sp>
      <p:sp>
        <p:nvSpPr>
          <p:cNvPr id="20" name="object 20"/>
          <p:cNvSpPr/>
          <p:nvPr/>
        </p:nvSpPr>
        <p:spPr>
          <a:xfrm>
            <a:off x="6213233" y="1915667"/>
            <a:ext cx="1233805" cy="228600"/>
          </a:xfrm>
          <a:custGeom>
            <a:avLst/>
            <a:gdLst/>
            <a:ahLst/>
            <a:cxnLst/>
            <a:rect l="l" t="t" r="r" b="b"/>
            <a:pathLst>
              <a:path w="1233804" h="228600">
                <a:moveTo>
                  <a:pt x="1043177" y="89154"/>
                </a:moveTo>
                <a:lnTo>
                  <a:pt x="1043177" y="76200"/>
                </a:lnTo>
                <a:lnTo>
                  <a:pt x="0" y="76200"/>
                </a:lnTo>
                <a:lnTo>
                  <a:pt x="0" y="89154"/>
                </a:lnTo>
                <a:lnTo>
                  <a:pt x="1043177" y="89154"/>
                </a:lnTo>
                <a:close/>
              </a:path>
              <a:path w="1233804" h="228600">
                <a:moveTo>
                  <a:pt x="1043177" y="127254"/>
                </a:moveTo>
                <a:lnTo>
                  <a:pt x="1043177" y="102108"/>
                </a:lnTo>
                <a:lnTo>
                  <a:pt x="0" y="102108"/>
                </a:lnTo>
                <a:lnTo>
                  <a:pt x="0" y="127254"/>
                </a:lnTo>
                <a:lnTo>
                  <a:pt x="1043177" y="127254"/>
                </a:lnTo>
                <a:close/>
              </a:path>
              <a:path w="1233804" h="228600">
                <a:moveTo>
                  <a:pt x="1043177" y="152400"/>
                </a:moveTo>
                <a:lnTo>
                  <a:pt x="1043177" y="140208"/>
                </a:lnTo>
                <a:lnTo>
                  <a:pt x="0" y="140208"/>
                </a:lnTo>
                <a:lnTo>
                  <a:pt x="0" y="152400"/>
                </a:lnTo>
                <a:lnTo>
                  <a:pt x="1043177" y="152400"/>
                </a:lnTo>
                <a:close/>
              </a:path>
              <a:path w="1233804" h="228600">
                <a:moveTo>
                  <a:pt x="1233665" y="114300"/>
                </a:moveTo>
                <a:lnTo>
                  <a:pt x="1005065" y="0"/>
                </a:lnTo>
                <a:lnTo>
                  <a:pt x="1005065" y="76200"/>
                </a:lnTo>
                <a:lnTo>
                  <a:pt x="1043177" y="76200"/>
                </a:lnTo>
                <a:lnTo>
                  <a:pt x="1043177" y="209543"/>
                </a:lnTo>
                <a:lnTo>
                  <a:pt x="1233665" y="114300"/>
                </a:lnTo>
                <a:close/>
              </a:path>
              <a:path w="1233804" h="228600">
                <a:moveTo>
                  <a:pt x="1043177" y="102108"/>
                </a:moveTo>
                <a:lnTo>
                  <a:pt x="1043177" y="89154"/>
                </a:lnTo>
                <a:lnTo>
                  <a:pt x="1005065" y="89154"/>
                </a:lnTo>
                <a:lnTo>
                  <a:pt x="1005065" y="102108"/>
                </a:lnTo>
                <a:lnTo>
                  <a:pt x="1043177" y="102108"/>
                </a:lnTo>
                <a:close/>
              </a:path>
              <a:path w="1233804" h="228600">
                <a:moveTo>
                  <a:pt x="1043177" y="140208"/>
                </a:moveTo>
                <a:lnTo>
                  <a:pt x="1043177" y="127254"/>
                </a:lnTo>
                <a:lnTo>
                  <a:pt x="1005065" y="127254"/>
                </a:lnTo>
                <a:lnTo>
                  <a:pt x="1005065" y="140208"/>
                </a:lnTo>
                <a:lnTo>
                  <a:pt x="1043177" y="140208"/>
                </a:lnTo>
                <a:close/>
              </a:path>
              <a:path w="1233804" h="228600">
                <a:moveTo>
                  <a:pt x="1043177" y="209543"/>
                </a:moveTo>
                <a:lnTo>
                  <a:pt x="1043177" y="152400"/>
                </a:lnTo>
                <a:lnTo>
                  <a:pt x="1005065" y="152400"/>
                </a:lnTo>
                <a:lnTo>
                  <a:pt x="1005065" y="228600"/>
                </a:lnTo>
                <a:lnTo>
                  <a:pt x="1043177" y="209543"/>
                </a:lnTo>
                <a:close/>
              </a:path>
            </a:pathLst>
          </a:custGeom>
          <a:solidFill>
            <a:srgbClr val="CC0000"/>
          </a:solidFill>
        </p:spPr>
        <p:txBody>
          <a:bodyPr wrap="square" lIns="0" tIns="0" rIns="0" bIns="0" rtlCol="0"/>
          <a:lstStyle/>
          <a:p>
            <a:endParaRPr/>
          </a:p>
        </p:txBody>
      </p:sp>
      <p:sp>
        <p:nvSpPr>
          <p:cNvPr id="21" name="object 21"/>
          <p:cNvSpPr/>
          <p:nvPr/>
        </p:nvSpPr>
        <p:spPr>
          <a:xfrm>
            <a:off x="7644269" y="2847594"/>
            <a:ext cx="1231900" cy="790575"/>
          </a:xfrm>
          <a:custGeom>
            <a:avLst/>
            <a:gdLst/>
            <a:ahLst/>
            <a:cxnLst/>
            <a:rect l="l" t="t" r="r" b="b"/>
            <a:pathLst>
              <a:path w="1231900" h="790575">
                <a:moveTo>
                  <a:pt x="1231392" y="0"/>
                </a:moveTo>
                <a:lnTo>
                  <a:pt x="0" y="0"/>
                </a:lnTo>
                <a:lnTo>
                  <a:pt x="0" y="738377"/>
                </a:lnTo>
                <a:lnTo>
                  <a:pt x="12499" y="741659"/>
                </a:lnTo>
                <a:lnTo>
                  <a:pt x="50078" y="750408"/>
                </a:lnTo>
                <a:lnTo>
                  <a:pt x="87594" y="758012"/>
                </a:lnTo>
                <a:lnTo>
                  <a:pt x="124814" y="765118"/>
                </a:lnTo>
                <a:lnTo>
                  <a:pt x="137114" y="767487"/>
                </a:lnTo>
                <a:lnTo>
                  <a:pt x="178098" y="774827"/>
                </a:lnTo>
                <a:lnTo>
                  <a:pt x="217658" y="780278"/>
                </a:lnTo>
                <a:lnTo>
                  <a:pt x="242087" y="783315"/>
                </a:lnTo>
                <a:lnTo>
                  <a:pt x="253832" y="784835"/>
                </a:lnTo>
                <a:lnTo>
                  <a:pt x="265312" y="786435"/>
                </a:lnTo>
                <a:lnTo>
                  <a:pt x="276566" y="788176"/>
                </a:lnTo>
                <a:lnTo>
                  <a:pt x="287632" y="790117"/>
                </a:lnTo>
                <a:lnTo>
                  <a:pt x="311439" y="790020"/>
                </a:lnTo>
                <a:lnTo>
                  <a:pt x="351784" y="789231"/>
                </a:lnTo>
                <a:lnTo>
                  <a:pt x="397028" y="786990"/>
                </a:lnTo>
                <a:lnTo>
                  <a:pt x="436976" y="783232"/>
                </a:lnTo>
                <a:lnTo>
                  <a:pt x="451700" y="781539"/>
                </a:lnTo>
                <a:lnTo>
                  <a:pt x="458428" y="780839"/>
                </a:lnTo>
                <a:lnTo>
                  <a:pt x="498613" y="774240"/>
                </a:lnTo>
                <a:lnTo>
                  <a:pt x="547294" y="764185"/>
                </a:lnTo>
                <a:lnTo>
                  <a:pt x="558611" y="761839"/>
                </a:lnTo>
                <a:lnTo>
                  <a:pt x="571383" y="758221"/>
                </a:lnTo>
                <a:lnTo>
                  <a:pt x="583687" y="754795"/>
                </a:lnTo>
                <a:lnTo>
                  <a:pt x="595671" y="751413"/>
                </a:lnTo>
                <a:lnTo>
                  <a:pt x="607484" y="747929"/>
                </a:lnTo>
                <a:lnTo>
                  <a:pt x="619274" y="744195"/>
                </a:lnTo>
                <a:lnTo>
                  <a:pt x="631188" y="740067"/>
                </a:lnTo>
                <a:lnTo>
                  <a:pt x="643376" y="735396"/>
                </a:lnTo>
                <a:lnTo>
                  <a:pt x="655629" y="732244"/>
                </a:lnTo>
                <a:lnTo>
                  <a:pt x="692403" y="722207"/>
                </a:lnTo>
                <a:lnTo>
                  <a:pt x="728884" y="711046"/>
                </a:lnTo>
                <a:lnTo>
                  <a:pt x="742137" y="707418"/>
                </a:lnTo>
                <a:lnTo>
                  <a:pt x="754832" y="703763"/>
                </a:lnTo>
                <a:lnTo>
                  <a:pt x="767097" y="700112"/>
                </a:lnTo>
                <a:lnTo>
                  <a:pt x="790861" y="692945"/>
                </a:lnTo>
                <a:lnTo>
                  <a:pt x="802622" y="689490"/>
                </a:lnTo>
                <a:lnTo>
                  <a:pt x="814474" y="686162"/>
                </a:lnTo>
                <a:lnTo>
                  <a:pt x="826549" y="682990"/>
                </a:lnTo>
                <a:lnTo>
                  <a:pt x="838724" y="680556"/>
                </a:lnTo>
                <a:lnTo>
                  <a:pt x="850756" y="677849"/>
                </a:lnTo>
                <a:lnTo>
                  <a:pt x="862722" y="674946"/>
                </a:lnTo>
                <a:lnTo>
                  <a:pt x="886780" y="668856"/>
                </a:lnTo>
                <a:lnTo>
                  <a:pt x="899030" y="665821"/>
                </a:lnTo>
                <a:lnTo>
                  <a:pt x="911534" y="662895"/>
                </a:lnTo>
                <a:lnTo>
                  <a:pt x="924371" y="660153"/>
                </a:lnTo>
                <a:lnTo>
                  <a:pt x="937620" y="657672"/>
                </a:lnTo>
                <a:lnTo>
                  <a:pt x="950589" y="656197"/>
                </a:lnTo>
                <a:lnTo>
                  <a:pt x="963246" y="654461"/>
                </a:lnTo>
                <a:lnTo>
                  <a:pt x="975670" y="652532"/>
                </a:lnTo>
                <a:lnTo>
                  <a:pt x="987942" y="650474"/>
                </a:lnTo>
                <a:lnTo>
                  <a:pt x="1012354" y="646242"/>
                </a:lnTo>
                <a:lnTo>
                  <a:pt x="1024654" y="644200"/>
                </a:lnTo>
                <a:lnTo>
                  <a:pt x="1037126" y="642297"/>
                </a:lnTo>
                <a:lnTo>
                  <a:pt x="1049848" y="640597"/>
                </a:lnTo>
                <a:lnTo>
                  <a:pt x="1062903" y="639169"/>
                </a:lnTo>
                <a:lnTo>
                  <a:pt x="1075630" y="638967"/>
                </a:lnTo>
                <a:lnTo>
                  <a:pt x="1088291" y="638651"/>
                </a:lnTo>
                <a:lnTo>
                  <a:pt x="1100904" y="638245"/>
                </a:lnTo>
                <a:lnTo>
                  <a:pt x="1113483" y="637769"/>
                </a:lnTo>
                <a:lnTo>
                  <a:pt x="1126046" y="637247"/>
                </a:lnTo>
                <a:lnTo>
                  <a:pt x="1163786" y="635613"/>
                </a:lnTo>
                <a:lnTo>
                  <a:pt x="1176438" y="635120"/>
                </a:lnTo>
                <a:lnTo>
                  <a:pt x="1189151" y="634690"/>
                </a:lnTo>
                <a:lnTo>
                  <a:pt x="1201942" y="634343"/>
                </a:lnTo>
                <a:lnTo>
                  <a:pt x="1214827" y="634102"/>
                </a:lnTo>
                <a:lnTo>
                  <a:pt x="1227822" y="633989"/>
                </a:lnTo>
                <a:lnTo>
                  <a:pt x="1231392" y="0"/>
                </a:lnTo>
                <a:close/>
              </a:path>
            </a:pathLst>
          </a:custGeom>
          <a:solidFill>
            <a:srgbClr val="FFFFFF"/>
          </a:solidFill>
        </p:spPr>
        <p:txBody>
          <a:bodyPr wrap="square" lIns="0" tIns="0" rIns="0" bIns="0" rtlCol="0"/>
          <a:lstStyle/>
          <a:p>
            <a:endParaRPr/>
          </a:p>
        </p:txBody>
      </p:sp>
      <p:sp>
        <p:nvSpPr>
          <p:cNvPr id="22" name="object 22"/>
          <p:cNvSpPr/>
          <p:nvPr/>
        </p:nvSpPr>
        <p:spPr>
          <a:xfrm>
            <a:off x="7644269" y="2847594"/>
            <a:ext cx="1231900" cy="790575"/>
          </a:xfrm>
          <a:custGeom>
            <a:avLst/>
            <a:gdLst/>
            <a:ahLst/>
            <a:cxnLst/>
            <a:rect l="l" t="t" r="r" b="b"/>
            <a:pathLst>
              <a:path w="1231900" h="790575">
                <a:moveTo>
                  <a:pt x="0" y="738377"/>
                </a:moveTo>
                <a:lnTo>
                  <a:pt x="37547" y="747651"/>
                </a:lnTo>
                <a:lnTo>
                  <a:pt x="75110" y="755565"/>
                </a:lnTo>
                <a:lnTo>
                  <a:pt x="112455" y="762765"/>
                </a:lnTo>
                <a:lnTo>
                  <a:pt x="124814" y="765118"/>
                </a:lnTo>
                <a:lnTo>
                  <a:pt x="137114" y="767487"/>
                </a:lnTo>
                <a:lnTo>
                  <a:pt x="149346" y="769896"/>
                </a:lnTo>
                <a:lnTo>
                  <a:pt x="163985" y="772531"/>
                </a:lnTo>
                <a:lnTo>
                  <a:pt x="204897" y="778640"/>
                </a:lnTo>
                <a:lnTo>
                  <a:pt x="230042" y="781816"/>
                </a:lnTo>
                <a:lnTo>
                  <a:pt x="242087" y="783315"/>
                </a:lnTo>
                <a:lnTo>
                  <a:pt x="253832" y="784835"/>
                </a:lnTo>
                <a:lnTo>
                  <a:pt x="265312" y="786435"/>
                </a:lnTo>
                <a:lnTo>
                  <a:pt x="276566" y="788176"/>
                </a:lnTo>
                <a:lnTo>
                  <a:pt x="287632" y="790117"/>
                </a:lnTo>
                <a:lnTo>
                  <a:pt x="311439" y="790020"/>
                </a:lnTo>
                <a:lnTo>
                  <a:pt x="351784" y="789231"/>
                </a:lnTo>
                <a:lnTo>
                  <a:pt x="397028" y="786990"/>
                </a:lnTo>
                <a:lnTo>
                  <a:pt x="436976" y="783232"/>
                </a:lnTo>
                <a:lnTo>
                  <a:pt x="444614" y="782346"/>
                </a:lnTo>
                <a:lnTo>
                  <a:pt x="451700" y="781539"/>
                </a:lnTo>
                <a:lnTo>
                  <a:pt x="498613" y="774240"/>
                </a:lnTo>
                <a:lnTo>
                  <a:pt x="547294" y="764185"/>
                </a:lnTo>
                <a:lnTo>
                  <a:pt x="558611" y="761839"/>
                </a:lnTo>
                <a:lnTo>
                  <a:pt x="571383" y="758221"/>
                </a:lnTo>
                <a:lnTo>
                  <a:pt x="583687" y="754795"/>
                </a:lnTo>
                <a:lnTo>
                  <a:pt x="595671" y="751413"/>
                </a:lnTo>
                <a:lnTo>
                  <a:pt x="607484" y="747929"/>
                </a:lnTo>
                <a:lnTo>
                  <a:pt x="619274" y="744195"/>
                </a:lnTo>
                <a:lnTo>
                  <a:pt x="631188" y="740067"/>
                </a:lnTo>
                <a:lnTo>
                  <a:pt x="643376" y="735396"/>
                </a:lnTo>
                <a:lnTo>
                  <a:pt x="655629" y="732244"/>
                </a:lnTo>
                <a:lnTo>
                  <a:pt x="692403" y="722207"/>
                </a:lnTo>
                <a:lnTo>
                  <a:pt x="728884" y="711046"/>
                </a:lnTo>
                <a:lnTo>
                  <a:pt x="742137" y="707418"/>
                </a:lnTo>
                <a:lnTo>
                  <a:pt x="754832" y="703763"/>
                </a:lnTo>
                <a:lnTo>
                  <a:pt x="767097" y="700112"/>
                </a:lnTo>
                <a:lnTo>
                  <a:pt x="779063" y="696496"/>
                </a:lnTo>
                <a:lnTo>
                  <a:pt x="790861" y="692945"/>
                </a:lnTo>
                <a:lnTo>
                  <a:pt x="802622" y="689490"/>
                </a:lnTo>
                <a:lnTo>
                  <a:pt x="814474" y="686162"/>
                </a:lnTo>
                <a:lnTo>
                  <a:pt x="826549" y="682990"/>
                </a:lnTo>
                <a:lnTo>
                  <a:pt x="838724" y="680556"/>
                </a:lnTo>
                <a:lnTo>
                  <a:pt x="850756" y="677849"/>
                </a:lnTo>
                <a:lnTo>
                  <a:pt x="862722" y="674946"/>
                </a:lnTo>
                <a:lnTo>
                  <a:pt x="874704" y="671923"/>
                </a:lnTo>
                <a:lnTo>
                  <a:pt x="886780" y="668856"/>
                </a:lnTo>
                <a:lnTo>
                  <a:pt x="899030" y="665821"/>
                </a:lnTo>
                <a:lnTo>
                  <a:pt x="911534" y="662895"/>
                </a:lnTo>
                <a:lnTo>
                  <a:pt x="924371" y="660153"/>
                </a:lnTo>
                <a:lnTo>
                  <a:pt x="937620" y="657672"/>
                </a:lnTo>
                <a:lnTo>
                  <a:pt x="950589" y="656197"/>
                </a:lnTo>
                <a:lnTo>
                  <a:pt x="963246" y="654461"/>
                </a:lnTo>
                <a:lnTo>
                  <a:pt x="975670" y="652532"/>
                </a:lnTo>
                <a:lnTo>
                  <a:pt x="987942" y="650474"/>
                </a:lnTo>
                <a:lnTo>
                  <a:pt x="1000143" y="648356"/>
                </a:lnTo>
                <a:lnTo>
                  <a:pt x="1012354" y="646242"/>
                </a:lnTo>
                <a:lnTo>
                  <a:pt x="1062903" y="639169"/>
                </a:lnTo>
                <a:lnTo>
                  <a:pt x="1075630" y="638967"/>
                </a:lnTo>
                <a:lnTo>
                  <a:pt x="1088291" y="638651"/>
                </a:lnTo>
                <a:lnTo>
                  <a:pt x="1138606" y="636698"/>
                </a:lnTo>
                <a:lnTo>
                  <a:pt x="1151181" y="636147"/>
                </a:lnTo>
                <a:lnTo>
                  <a:pt x="1163786" y="635613"/>
                </a:lnTo>
                <a:lnTo>
                  <a:pt x="1201942" y="634343"/>
                </a:lnTo>
                <a:lnTo>
                  <a:pt x="1227822" y="633989"/>
                </a:lnTo>
                <a:lnTo>
                  <a:pt x="1231392" y="0"/>
                </a:lnTo>
                <a:lnTo>
                  <a:pt x="0" y="0"/>
                </a:lnTo>
                <a:lnTo>
                  <a:pt x="0" y="738377"/>
                </a:lnTo>
                <a:close/>
              </a:path>
            </a:pathLst>
          </a:custGeom>
          <a:ln w="12700">
            <a:solidFill>
              <a:srgbClr val="000000"/>
            </a:solidFill>
          </a:ln>
        </p:spPr>
        <p:txBody>
          <a:bodyPr wrap="square" lIns="0" tIns="0" rIns="0" bIns="0" rtlCol="0"/>
          <a:lstStyle/>
          <a:p>
            <a:endParaRPr/>
          </a:p>
        </p:txBody>
      </p:sp>
      <p:sp>
        <p:nvSpPr>
          <p:cNvPr id="23" name="object 23"/>
          <p:cNvSpPr txBox="1"/>
          <p:nvPr/>
        </p:nvSpPr>
        <p:spPr>
          <a:xfrm>
            <a:off x="7790059" y="2922896"/>
            <a:ext cx="939800" cy="529590"/>
          </a:xfrm>
          <a:prstGeom prst="rect">
            <a:avLst/>
          </a:prstGeom>
        </p:spPr>
        <p:txBody>
          <a:bodyPr vert="horz" wrap="square" lIns="0" tIns="0" rIns="0" bIns="0" rtlCol="0">
            <a:spAutoFit/>
          </a:bodyPr>
          <a:lstStyle/>
          <a:p>
            <a:pPr marL="127000" marR="5080" indent="-114300">
              <a:lnSpc>
                <a:spcPct val="100000"/>
              </a:lnSpc>
            </a:pPr>
            <a:r>
              <a:rPr sz="1800" b="1" dirty="0">
                <a:solidFill>
                  <a:srgbClr val="FF0065"/>
                </a:solidFill>
                <a:latin typeface="微软雅黑"/>
                <a:cs typeface="微软雅黑"/>
              </a:rPr>
              <a:t>外部模式 或视图</a:t>
            </a:r>
            <a:endParaRPr sz="1800">
              <a:latin typeface="微软雅黑"/>
              <a:cs typeface="微软雅黑"/>
            </a:endParaRPr>
          </a:p>
        </p:txBody>
      </p:sp>
      <p:sp>
        <p:nvSpPr>
          <p:cNvPr id="24" name="object 24"/>
          <p:cNvSpPr/>
          <p:nvPr/>
        </p:nvSpPr>
        <p:spPr>
          <a:xfrm>
            <a:off x="8144141" y="3627120"/>
            <a:ext cx="228600" cy="424180"/>
          </a:xfrm>
          <a:custGeom>
            <a:avLst/>
            <a:gdLst/>
            <a:ahLst/>
            <a:cxnLst/>
            <a:rect l="l" t="t" r="r" b="b"/>
            <a:pathLst>
              <a:path w="228600" h="424179">
                <a:moveTo>
                  <a:pt x="228600" y="195071"/>
                </a:moveTo>
                <a:lnTo>
                  <a:pt x="0" y="195071"/>
                </a:lnTo>
                <a:lnTo>
                  <a:pt x="76199" y="347471"/>
                </a:lnTo>
                <a:lnTo>
                  <a:pt x="76199" y="233172"/>
                </a:lnTo>
                <a:lnTo>
                  <a:pt x="88392" y="233172"/>
                </a:lnTo>
                <a:lnTo>
                  <a:pt x="88392" y="371856"/>
                </a:lnTo>
                <a:lnTo>
                  <a:pt x="101346" y="397763"/>
                </a:lnTo>
                <a:lnTo>
                  <a:pt x="101346" y="233172"/>
                </a:lnTo>
                <a:lnTo>
                  <a:pt x="126492" y="233172"/>
                </a:lnTo>
                <a:lnTo>
                  <a:pt x="126492" y="399287"/>
                </a:lnTo>
                <a:lnTo>
                  <a:pt x="139446" y="373379"/>
                </a:lnTo>
                <a:lnTo>
                  <a:pt x="139446" y="233172"/>
                </a:lnTo>
                <a:lnTo>
                  <a:pt x="152400" y="233172"/>
                </a:lnTo>
                <a:lnTo>
                  <a:pt x="152400" y="347471"/>
                </a:lnTo>
                <a:lnTo>
                  <a:pt x="228600" y="195071"/>
                </a:lnTo>
                <a:close/>
              </a:path>
              <a:path w="228600" h="424179">
                <a:moveTo>
                  <a:pt x="88392" y="195071"/>
                </a:moveTo>
                <a:lnTo>
                  <a:pt x="88392" y="0"/>
                </a:lnTo>
                <a:lnTo>
                  <a:pt x="76199" y="0"/>
                </a:lnTo>
                <a:lnTo>
                  <a:pt x="76199" y="195071"/>
                </a:lnTo>
                <a:lnTo>
                  <a:pt x="88392" y="195071"/>
                </a:lnTo>
                <a:close/>
              </a:path>
              <a:path w="228600" h="424179">
                <a:moveTo>
                  <a:pt x="88392" y="371856"/>
                </a:moveTo>
                <a:lnTo>
                  <a:pt x="88392" y="233172"/>
                </a:lnTo>
                <a:lnTo>
                  <a:pt x="76199" y="233172"/>
                </a:lnTo>
                <a:lnTo>
                  <a:pt x="76199" y="347471"/>
                </a:lnTo>
                <a:lnTo>
                  <a:pt x="88392" y="371856"/>
                </a:lnTo>
                <a:close/>
              </a:path>
              <a:path w="228600" h="424179">
                <a:moveTo>
                  <a:pt x="126492" y="195071"/>
                </a:moveTo>
                <a:lnTo>
                  <a:pt x="126492" y="0"/>
                </a:lnTo>
                <a:lnTo>
                  <a:pt x="101346" y="0"/>
                </a:lnTo>
                <a:lnTo>
                  <a:pt x="101346" y="195071"/>
                </a:lnTo>
                <a:lnTo>
                  <a:pt x="126492" y="195071"/>
                </a:lnTo>
                <a:close/>
              </a:path>
              <a:path w="228600" h="424179">
                <a:moveTo>
                  <a:pt x="126492" y="399287"/>
                </a:moveTo>
                <a:lnTo>
                  <a:pt x="126492" y="233172"/>
                </a:lnTo>
                <a:lnTo>
                  <a:pt x="101346" y="233172"/>
                </a:lnTo>
                <a:lnTo>
                  <a:pt x="101346" y="397763"/>
                </a:lnTo>
                <a:lnTo>
                  <a:pt x="114300" y="423671"/>
                </a:lnTo>
                <a:lnTo>
                  <a:pt x="126492" y="399287"/>
                </a:lnTo>
                <a:close/>
              </a:path>
              <a:path w="228600" h="424179">
                <a:moveTo>
                  <a:pt x="152400" y="195071"/>
                </a:moveTo>
                <a:lnTo>
                  <a:pt x="152400" y="0"/>
                </a:lnTo>
                <a:lnTo>
                  <a:pt x="139446" y="0"/>
                </a:lnTo>
                <a:lnTo>
                  <a:pt x="139446" y="195071"/>
                </a:lnTo>
                <a:lnTo>
                  <a:pt x="152400" y="195071"/>
                </a:lnTo>
                <a:close/>
              </a:path>
              <a:path w="228600" h="424179">
                <a:moveTo>
                  <a:pt x="152400" y="347471"/>
                </a:moveTo>
                <a:lnTo>
                  <a:pt x="152400" y="233172"/>
                </a:lnTo>
                <a:lnTo>
                  <a:pt x="139446" y="233172"/>
                </a:lnTo>
                <a:lnTo>
                  <a:pt x="139446" y="373379"/>
                </a:lnTo>
                <a:lnTo>
                  <a:pt x="152400" y="347471"/>
                </a:lnTo>
                <a:close/>
              </a:path>
            </a:pathLst>
          </a:custGeom>
          <a:solidFill>
            <a:srgbClr val="CC0000"/>
          </a:solidFill>
        </p:spPr>
        <p:txBody>
          <a:bodyPr wrap="square" lIns="0" tIns="0" rIns="0" bIns="0" rtlCol="0"/>
          <a:lstStyle/>
          <a:p>
            <a:endParaRPr/>
          </a:p>
        </p:txBody>
      </p:sp>
      <p:sp>
        <p:nvSpPr>
          <p:cNvPr id="25" name="object 25"/>
          <p:cNvSpPr/>
          <p:nvPr/>
        </p:nvSpPr>
        <p:spPr>
          <a:xfrm>
            <a:off x="7644269" y="5971794"/>
            <a:ext cx="1231900" cy="790575"/>
          </a:xfrm>
          <a:custGeom>
            <a:avLst/>
            <a:gdLst/>
            <a:ahLst/>
            <a:cxnLst/>
            <a:rect l="l" t="t" r="r" b="b"/>
            <a:pathLst>
              <a:path w="1231900" h="790575">
                <a:moveTo>
                  <a:pt x="1231392" y="0"/>
                </a:moveTo>
                <a:lnTo>
                  <a:pt x="0" y="0"/>
                </a:lnTo>
                <a:lnTo>
                  <a:pt x="0" y="738377"/>
                </a:lnTo>
                <a:lnTo>
                  <a:pt x="12499" y="741659"/>
                </a:lnTo>
                <a:lnTo>
                  <a:pt x="50078" y="750408"/>
                </a:lnTo>
                <a:lnTo>
                  <a:pt x="87594" y="758012"/>
                </a:lnTo>
                <a:lnTo>
                  <a:pt x="124814" y="765118"/>
                </a:lnTo>
                <a:lnTo>
                  <a:pt x="137114" y="767487"/>
                </a:lnTo>
                <a:lnTo>
                  <a:pt x="178098" y="774827"/>
                </a:lnTo>
                <a:lnTo>
                  <a:pt x="217658" y="780278"/>
                </a:lnTo>
                <a:lnTo>
                  <a:pt x="242087" y="783315"/>
                </a:lnTo>
                <a:lnTo>
                  <a:pt x="253832" y="784835"/>
                </a:lnTo>
                <a:lnTo>
                  <a:pt x="265312" y="786435"/>
                </a:lnTo>
                <a:lnTo>
                  <a:pt x="276566" y="788176"/>
                </a:lnTo>
                <a:lnTo>
                  <a:pt x="287632" y="790117"/>
                </a:lnTo>
                <a:lnTo>
                  <a:pt x="311439" y="790020"/>
                </a:lnTo>
                <a:lnTo>
                  <a:pt x="351784" y="789231"/>
                </a:lnTo>
                <a:lnTo>
                  <a:pt x="397028" y="786990"/>
                </a:lnTo>
                <a:lnTo>
                  <a:pt x="436976" y="783232"/>
                </a:lnTo>
                <a:lnTo>
                  <a:pt x="451700" y="781539"/>
                </a:lnTo>
                <a:lnTo>
                  <a:pt x="458428" y="780839"/>
                </a:lnTo>
                <a:lnTo>
                  <a:pt x="498613" y="774240"/>
                </a:lnTo>
                <a:lnTo>
                  <a:pt x="547294" y="764185"/>
                </a:lnTo>
                <a:lnTo>
                  <a:pt x="558611" y="761839"/>
                </a:lnTo>
                <a:lnTo>
                  <a:pt x="571383" y="758221"/>
                </a:lnTo>
                <a:lnTo>
                  <a:pt x="583687" y="754795"/>
                </a:lnTo>
                <a:lnTo>
                  <a:pt x="595671" y="751413"/>
                </a:lnTo>
                <a:lnTo>
                  <a:pt x="607484" y="747929"/>
                </a:lnTo>
                <a:lnTo>
                  <a:pt x="619274" y="744195"/>
                </a:lnTo>
                <a:lnTo>
                  <a:pt x="631188" y="740067"/>
                </a:lnTo>
                <a:lnTo>
                  <a:pt x="643376" y="735396"/>
                </a:lnTo>
                <a:lnTo>
                  <a:pt x="655629" y="732244"/>
                </a:lnTo>
                <a:lnTo>
                  <a:pt x="692403" y="722207"/>
                </a:lnTo>
                <a:lnTo>
                  <a:pt x="728884" y="711046"/>
                </a:lnTo>
                <a:lnTo>
                  <a:pt x="742137" y="707418"/>
                </a:lnTo>
                <a:lnTo>
                  <a:pt x="754832" y="703763"/>
                </a:lnTo>
                <a:lnTo>
                  <a:pt x="767097" y="700112"/>
                </a:lnTo>
                <a:lnTo>
                  <a:pt x="790861" y="692945"/>
                </a:lnTo>
                <a:lnTo>
                  <a:pt x="802622" y="689490"/>
                </a:lnTo>
                <a:lnTo>
                  <a:pt x="814474" y="686162"/>
                </a:lnTo>
                <a:lnTo>
                  <a:pt x="826549" y="682990"/>
                </a:lnTo>
                <a:lnTo>
                  <a:pt x="838724" y="680556"/>
                </a:lnTo>
                <a:lnTo>
                  <a:pt x="850756" y="677849"/>
                </a:lnTo>
                <a:lnTo>
                  <a:pt x="862722" y="674946"/>
                </a:lnTo>
                <a:lnTo>
                  <a:pt x="886780" y="668856"/>
                </a:lnTo>
                <a:lnTo>
                  <a:pt x="899030" y="665821"/>
                </a:lnTo>
                <a:lnTo>
                  <a:pt x="911534" y="662895"/>
                </a:lnTo>
                <a:lnTo>
                  <a:pt x="924371" y="660153"/>
                </a:lnTo>
                <a:lnTo>
                  <a:pt x="937620" y="657672"/>
                </a:lnTo>
                <a:lnTo>
                  <a:pt x="950589" y="656197"/>
                </a:lnTo>
                <a:lnTo>
                  <a:pt x="963246" y="654461"/>
                </a:lnTo>
                <a:lnTo>
                  <a:pt x="975670" y="652532"/>
                </a:lnTo>
                <a:lnTo>
                  <a:pt x="987942" y="650474"/>
                </a:lnTo>
                <a:lnTo>
                  <a:pt x="1012354" y="646242"/>
                </a:lnTo>
                <a:lnTo>
                  <a:pt x="1024654" y="644200"/>
                </a:lnTo>
                <a:lnTo>
                  <a:pt x="1037126" y="642297"/>
                </a:lnTo>
                <a:lnTo>
                  <a:pt x="1049848" y="640597"/>
                </a:lnTo>
                <a:lnTo>
                  <a:pt x="1062903" y="639169"/>
                </a:lnTo>
                <a:lnTo>
                  <a:pt x="1075630" y="638967"/>
                </a:lnTo>
                <a:lnTo>
                  <a:pt x="1088291" y="638651"/>
                </a:lnTo>
                <a:lnTo>
                  <a:pt x="1100904" y="638245"/>
                </a:lnTo>
                <a:lnTo>
                  <a:pt x="1113483" y="637769"/>
                </a:lnTo>
                <a:lnTo>
                  <a:pt x="1126046" y="637247"/>
                </a:lnTo>
                <a:lnTo>
                  <a:pt x="1163786" y="635613"/>
                </a:lnTo>
                <a:lnTo>
                  <a:pt x="1176438" y="635120"/>
                </a:lnTo>
                <a:lnTo>
                  <a:pt x="1189151" y="634690"/>
                </a:lnTo>
                <a:lnTo>
                  <a:pt x="1201942" y="634343"/>
                </a:lnTo>
                <a:lnTo>
                  <a:pt x="1214827" y="634102"/>
                </a:lnTo>
                <a:lnTo>
                  <a:pt x="1227822" y="633989"/>
                </a:lnTo>
                <a:lnTo>
                  <a:pt x="1231392" y="0"/>
                </a:lnTo>
                <a:close/>
              </a:path>
            </a:pathLst>
          </a:custGeom>
          <a:solidFill>
            <a:srgbClr val="FFFFFF"/>
          </a:solidFill>
        </p:spPr>
        <p:txBody>
          <a:bodyPr wrap="square" lIns="0" tIns="0" rIns="0" bIns="0" rtlCol="0"/>
          <a:lstStyle/>
          <a:p>
            <a:endParaRPr/>
          </a:p>
        </p:txBody>
      </p:sp>
      <p:sp>
        <p:nvSpPr>
          <p:cNvPr id="26" name="object 26"/>
          <p:cNvSpPr/>
          <p:nvPr/>
        </p:nvSpPr>
        <p:spPr>
          <a:xfrm>
            <a:off x="7644269" y="5971794"/>
            <a:ext cx="1231900" cy="790575"/>
          </a:xfrm>
          <a:custGeom>
            <a:avLst/>
            <a:gdLst/>
            <a:ahLst/>
            <a:cxnLst/>
            <a:rect l="l" t="t" r="r" b="b"/>
            <a:pathLst>
              <a:path w="1231900" h="790575">
                <a:moveTo>
                  <a:pt x="0" y="738377"/>
                </a:moveTo>
                <a:lnTo>
                  <a:pt x="37547" y="747651"/>
                </a:lnTo>
                <a:lnTo>
                  <a:pt x="75110" y="755565"/>
                </a:lnTo>
                <a:lnTo>
                  <a:pt x="112455" y="762765"/>
                </a:lnTo>
                <a:lnTo>
                  <a:pt x="124814" y="765118"/>
                </a:lnTo>
                <a:lnTo>
                  <a:pt x="137114" y="767487"/>
                </a:lnTo>
                <a:lnTo>
                  <a:pt x="149346" y="769896"/>
                </a:lnTo>
                <a:lnTo>
                  <a:pt x="163985" y="772531"/>
                </a:lnTo>
                <a:lnTo>
                  <a:pt x="204897" y="778640"/>
                </a:lnTo>
                <a:lnTo>
                  <a:pt x="230042" y="781816"/>
                </a:lnTo>
                <a:lnTo>
                  <a:pt x="242087" y="783315"/>
                </a:lnTo>
                <a:lnTo>
                  <a:pt x="253832" y="784835"/>
                </a:lnTo>
                <a:lnTo>
                  <a:pt x="265312" y="786435"/>
                </a:lnTo>
                <a:lnTo>
                  <a:pt x="276566" y="788176"/>
                </a:lnTo>
                <a:lnTo>
                  <a:pt x="287632" y="790117"/>
                </a:lnTo>
                <a:lnTo>
                  <a:pt x="311439" y="790020"/>
                </a:lnTo>
                <a:lnTo>
                  <a:pt x="351784" y="789231"/>
                </a:lnTo>
                <a:lnTo>
                  <a:pt x="397028" y="786990"/>
                </a:lnTo>
                <a:lnTo>
                  <a:pt x="436976" y="783232"/>
                </a:lnTo>
                <a:lnTo>
                  <a:pt x="444614" y="782346"/>
                </a:lnTo>
                <a:lnTo>
                  <a:pt x="451700" y="781539"/>
                </a:lnTo>
                <a:lnTo>
                  <a:pt x="498613" y="774240"/>
                </a:lnTo>
                <a:lnTo>
                  <a:pt x="547294" y="764185"/>
                </a:lnTo>
                <a:lnTo>
                  <a:pt x="558611" y="761839"/>
                </a:lnTo>
                <a:lnTo>
                  <a:pt x="571383" y="758221"/>
                </a:lnTo>
                <a:lnTo>
                  <a:pt x="583687" y="754795"/>
                </a:lnTo>
                <a:lnTo>
                  <a:pt x="595671" y="751413"/>
                </a:lnTo>
                <a:lnTo>
                  <a:pt x="607484" y="747929"/>
                </a:lnTo>
                <a:lnTo>
                  <a:pt x="619274" y="744195"/>
                </a:lnTo>
                <a:lnTo>
                  <a:pt x="631188" y="740067"/>
                </a:lnTo>
                <a:lnTo>
                  <a:pt x="643376" y="735396"/>
                </a:lnTo>
                <a:lnTo>
                  <a:pt x="655629" y="732244"/>
                </a:lnTo>
                <a:lnTo>
                  <a:pt x="692403" y="722207"/>
                </a:lnTo>
                <a:lnTo>
                  <a:pt x="728884" y="711046"/>
                </a:lnTo>
                <a:lnTo>
                  <a:pt x="742137" y="707418"/>
                </a:lnTo>
                <a:lnTo>
                  <a:pt x="754832" y="703763"/>
                </a:lnTo>
                <a:lnTo>
                  <a:pt x="767097" y="700112"/>
                </a:lnTo>
                <a:lnTo>
                  <a:pt x="779063" y="696496"/>
                </a:lnTo>
                <a:lnTo>
                  <a:pt x="790861" y="692945"/>
                </a:lnTo>
                <a:lnTo>
                  <a:pt x="802622" y="689490"/>
                </a:lnTo>
                <a:lnTo>
                  <a:pt x="814474" y="686162"/>
                </a:lnTo>
                <a:lnTo>
                  <a:pt x="826549" y="682990"/>
                </a:lnTo>
                <a:lnTo>
                  <a:pt x="838724" y="680556"/>
                </a:lnTo>
                <a:lnTo>
                  <a:pt x="850756" y="677849"/>
                </a:lnTo>
                <a:lnTo>
                  <a:pt x="862722" y="674946"/>
                </a:lnTo>
                <a:lnTo>
                  <a:pt x="874704" y="671923"/>
                </a:lnTo>
                <a:lnTo>
                  <a:pt x="886780" y="668856"/>
                </a:lnTo>
                <a:lnTo>
                  <a:pt x="899030" y="665821"/>
                </a:lnTo>
                <a:lnTo>
                  <a:pt x="911534" y="662895"/>
                </a:lnTo>
                <a:lnTo>
                  <a:pt x="924371" y="660153"/>
                </a:lnTo>
                <a:lnTo>
                  <a:pt x="937620" y="657672"/>
                </a:lnTo>
                <a:lnTo>
                  <a:pt x="950589" y="656197"/>
                </a:lnTo>
                <a:lnTo>
                  <a:pt x="963246" y="654461"/>
                </a:lnTo>
                <a:lnTo>
                  <a:pt x="975670" y="652532"/>
                </a:lnTo>
                <a:lnTo>
                  <a:pt x="987942" y="650474"/>
                </a:lnTo>
                <a:lnTo>
                  <a:pt x="1000143" y="648356"/>
                </a:lnTo>
                <a:lnTo>
                  <a:pt x="1012354" y="646242"/>
                </a:lnTo>
                <a:lnTo>
                  <a:pt x="1062903" y="639169"/>
                </a:lnTo>
                <a:lnTo>
                  <a:pt x="1075630" y="638967"/>
                </a:lnTo>
                <a:lnTo>
                  <a:pt x="1088291" y="638651"/>
                </a:lnTo>
                <a:lnTo>
                  <a:pt x="1138606" y="636698"/>
                </a:lnTo>
                <a:lnTo>
                  <a:pt x="1151181" y="636147"/>
                </a:lnTo>
                <a:lnTo>
                  <a:pt x="1163786" y="635613"/>
                </a:lnTo>
                <a:lnTo>
                  <a:pt x="1201942" y="634343"/>
                </a:lnTo>
                <a:lnTo>
                  <a:pt x="1227822" y="633989"/>
                </a:lnTo>
                <a:lnTo>
                  <a:pt x="1231392" y="0"/>
                </a:lnTo>
                <a:lnTo>
                  <a:pt x="0" y="0"/>
                </a:lnTo>
                <a:lnTo>
                  <a:pt x="0" y="738377"/>
                </a:lnTo>
                <a:close/>
              </a:path>
            </a:pathLst>
          </a:custGeom>
          <a:ln w="12700">
            <a:solidFill>
              <a:srgbClr val="000000"/>
            </a:solidFill>
          </a:ln>
        </p:spPr>
        <p:txBody>
          <a:bodyPr wrap="square" lIns="0" tIns="0" rIns="0" bIns="0" rtlCol="0"/>
          <a:lstStyle/>
          <a:p>
            <a:endParaRPr/>
          </a:p>
        </p:txBody>
      </p:sp>
      <p:sp>
        <p:nvSpPr>
          <p:cNvPr id="27" name="object 27"/>
          <p:cNvSpPr txBox="1"/>
          <p:nvPr/>
        </p:nvSpPr>
        <p:spPr>
          <a:xfrm>
            <a:off x="7790059" y="6047096"/>
            <a:ext cx="939800" cy="529590"/>
          </a:xfrm>
          <a:prstGeom prst="rect">
            <a:avLst/>
          </a:prstGeom>
        </p:spPr>
        <p:txBody>
          <a:bodyPr vert="horz" wrap="square" lIns="0" tIns="0" rIns="0" bIns="0" rtlCol="0">
            <a:spAutoFit/>
          </a:bodyPr>
          <a:lstStyle/>
          <a:p>
            <a:pPr marL="127000" marR="5080" indent="-114300">
              <a:lnSpc>
                <a:spcPct val="100000"/>
              </a:lnSpc>
            </a:pPr>
            <a:r>
              <a:rPr sz="1800" b="1" dirty="0">
                <a:solidFill>
                  <a:srgbClr val="FF0065"/>
                </a:solidFill>
                <a:latin typeface="微软雅黑"/>
                <a:cs typeface="微软雅黑"/>
              </a:rPr>
              <a:t>概念数据 库模式</a:t>
            </a:r>
            <a:endParaRPr sz="1800">
              <a:latin typeface="微软雅黑"/>
              <a:cs typeface="微软雅黑"/>
            </a:endParaRPr>
          </a:p>
        </p:txBody>
      </p:sp>
      <p:sp>
        <p:nvSpPr>
          <p:cNvPr id="28" name="object 28"/>
          <p:cNvSpPr/>
          <p:nvPr/>
        </p:nvSpPr>
        <p:spPr>
          <a:xfrm>
            <a:off x="8144141" y="5558790"/>
            <a:ext cx="228600" cy="424815"/>
          </a:xfrm>
          <a:custGeom>
            <a:avLst/>
            <a:gdLst/>
            <a:ahLst/>
            <a:cxnLst/>
            <a:rect l="l" t="t" r="r" b="b"/>
            <a:pathLst>
              <a:path w="228600" h="424814">
                <a:moveTo>
                  <a:pt x="228600" y="195834"/>
                </a:moveTo>
                <a:lnTo>
                  <a:pt x="0" y="195834"/>
                </a:lnTo>
                <a:lnTo>
                  <a:pt x="76199" y="348233"/>
                </a:lnTo>
                <a:lnTo>
                  <a:pt x="76199" y="233934"/>
                </a:lnTo>
                <a:lnTo>
                  <a:pt x="88392" y="233934"/>
                </a:lnTo>
                <a:lnTo>
                  <a:pt x="88392" y="372618"/>
                </a:lnTo>
                <a:lnTo>
                  <a:pt x="101346" y="398526"/>
                </a:lnTo>
                <a:lnTo>
                  <a:pt x="101346" y="233934"/>
                </a:lnTo>
                <a:lnTo>
                  <a:pt x="126492" y="233934"/>
                </a:lnTo>
                <a:lnTo>
                  <a:pt x="126492" y="400049"/>
                </a:lnTo>
                <a:lnTo>
                  <a:pt x="139446" y="374141"/>
                </a:lnTo>
                <a:lnTo>
                  <a:pt x="139446" y="233934"/>
                </a:lnTo>
                <a:lnTo>
                  <a:pt x="152400" y="233934"/>
                </a:lnTo>
                <a:lnTo>
                  <a:pt x="152400" y="348234"/>
                </a:lnTo>
                <a:lnTo>
                  <a:pt x="228600" y="195834"/>
                </a:lnTo>
                <a:close/>
              </a:path>
              <a:path w="228600" h="424814">
                <a:moveTo>
                  <a:pt x="88392" y="195834"/>
                </a:moveTo>
                <a:lnTo>
                  <a:pt x="88392" y="0"/>
                </a:lnTo>
                <a:lnTo>
                  <a:pt x="76199" y="0"/>
                </a:lnTo>
                <a:lnTo>
                  <a:pt x="76199" y="195834"/>
                </a:lnTo>
                <a:lnTo>
                  <a:pt x="88392" y="195834"/>
                </a:lnTo>
                <a:close/>
              </a:path>
              <a:path w="228600" h="424814">
                <a:moveTo>
                  <a:pt x="88392" y="372618"/>
                </a:moveTo>
                <a:lnTo>
                  <a:pt x="88392" y="233934"/>
                </a:lnTo>
                <a:lnTo>
                  <a:pt x="76199" y="233934"/>
                </a:lnTo>
                <a:lnTo>
                  <a:pt x="76199" y="348233"/>
                </a:lnTo>
                <a:lnTo>
                  <a:pt x="88392" y="372618"/>
                </a:lnTo>
                <a:close/>
              </a:path>
              <a:path w="228600" h="424814">
                <a:moveTo>
                  <a:pt x="126492" y="195834"/>
                </a:moveTo>
                <a:lnTo>
                  <a:pt x="126492" y="0"/>
                </a:lnTo>
                <a:lnTo>
                  <a:pt x="101346" y="0"/>
                </a:lnTo>
                <a:lnTo>
                  <a:pt x="101346" y="195834"/>
                </a:lnTo>
                <a:lnTo>
                  <a:pt x="126492" y="195834"/>
                </a:lnTo>
                <a:close/>
              </a:path>
              <a:path w="228600" h="424814">
                <a:moveTo>
                  <a:pt x="126492" y="400049"/>
                </a:moveTo>
                <a:lnTo>
                  <a:pt x="126492" y="233934"/>
                </a:lnTo>
                <a:lnTo>
                  <a:pt x="101346" y="233934"/>
                </a:lnTo>
                <a:lnTo>
                  <a:pt x="101346" y="398526"/>
                </a:lnTo>
                <a:lnTo>
                  <a:pt x="114300" y="424434"/>
                </a:lnTo>
                <a:lnTo>
                  <a:pt x="126492" y="400049"/>
                </a:lnTo>
                <a:close/>
              </a:path>
              <a:path w="228600" h="424814">
                <a:moveTo>
                  <a:pt x="152400" y="195834"/>
                </a:moveTo>
                <a:lnTo>
                  <a:pt x="152400" y="0"/>
                </a:lnTo>
                <a:lnTo>
                  <a:pt x="139446" y="0"/>
                </a:lnTo>
                <a:lnTo>
                  <a:pt x="139446" y="195834"/>
                </a:lnTo>
                <a:lnTo>
                  <a:pt x="152400" y="195834"/>
                </a:lnTo>
                <a:close/>
              </a:path>
              <a:path w="228600" h="424814">
                <a:moveTo>
                  <a:pt x="152400" y="348234"/>
                </a:moveTo>
                <a:lnTo>
                  <a:pt x="152400" y="233934"/>
                </a:lnTo>
                <a:lnTo>
                  <a:pt x="139446" y="233934"/>
                </a:lnTo>
                <a:lnTo>
                  <a:pt x="139446" y="374141"/>
                </a:lnTo>
                <a:lnTo>
                  <a:pt x="152400" y="348234"/>
                </a:lnTo>
                <a:close/>
              </a:path>
            </a:pathLst>
          </a:custGeom>
          <a:solidFill>
            <a:srgbClr val="CC0000"/>
          </a:solidFill>
        </p:spPr>
        <p:txBody>
          <a:bodyPr wrap="square" lIns="0" tIns="0" rIns="0" bIns="0" rtlCol="0"/>
          <a:lstStyle/>
          <a:p>
            <a:endParaRPr/>
          </a:p>
        </p:txBody>
      </p:sp>
      <p:sp>
        <p:nvSpPr>
          <p:cNvPr id="29" name="object 29"/>
          <p:cNvSpPr/>
          <p:nvPr/>
        </p:nvSpPr>
        <p:spPr>
          <a:xfrm>
            <a:off x="4457585" y="4840223"/>
            <a:ext cx="1232535" cy="790575"/>
          </a:xfrm>
          <a:custGeom>
            <a:avLst/>
            <a:gdLst/>
            <a:ahLst/>
            <a:cxnLst/>
            <a:rect l="l" t="t" r="r" b="b"/>
            <a:pathLst>
              <a:path w="1232535" h="790575">
                <a:moveTo>
                  <a:pt x="1232154" y="0"/>
                </a:moveTo>
                <a:lnTo>
                  <a:pt x="0" y="0"/>
                </a:lnTo>
                <a:lnTo>
                  <a:pt x="0" y="738377"/>
                </a:lnTo>
                <a:lnTo>
                  <a:pt x="12676" y="741662"/>
                </a:lnTo>
                <a:lnTo>
                  <a:pt x="50617" y="750395"/>
                </a:lnTo>
                <a:lnTo>
                  <a:pt x="88244" y="757904"/>
                </a:lnTo>
                <a:lnTo>
                  <a:pt x="137519" y="767028"/>
                </a:lnTo>
                <a:lnTo>
                  <a:pt x="149620" y="769296"/>
                </a:lnTo>
                <a:lnTo>
                  <a:pt x="192011" y="776136"/>
                </a:lnTo>
                <a:lnTo>
                  <a:pt x="242152" y="782711"/>
                </a:lnTo>
                <a:lnTo>
                  <a:pt x="253875" y="784313"/>
                </a:lnTo>
                <a:lnTo>
                  <a:pt x="265373" y="786022"/>
                </a:lnTo>
                <a:lnTo>
                  <a:pt x="276694" y="787900"/>
                </a:lnTo>
                <a:lnTo>
                  <a:pt x="287887" y="790009"/>
                </a:lnTo>
                <a:lnTo>
                  <a:pt x="311584" y="789923"/>
                </a:lnTo>
                <a:lnTo>
                  <a:pt x="351829" y="789094"/>
                </a:lnTo>
                <a:lnTo>
                  <a:pt x="397140" y="786687"/>
                </a:lnTo>
                <a:lnTo>
                  <a:pt x="437342" y="782648"/>
                </a:lnTo>
                <a:lnTo>
                  <a:pt x="452162" y="780848"/>
                </a:lnTo>
                <a:lnTo>
                  <a:pt x="458910" y="780114"/>
                </a:lnTo>
                <a:lnTo>
                  <a:pt x="503326" y="773459"/>
                </a:lnTo>
                <a:lnTo>
                  <a:pt x="553253" y="763097"/>
                </a:lnTo>
                <a:lnTo>
                  <a:pt x="592692" y="752326"/>
                </a:lnTo>
                <a:lnTo>
                  <a:pt x="638448" y="737058"/>
                </a:lnTo>
                <a:lnTo>
                  <a:pt x="651818" y="733544"/>
                </a:lnTo>
                <a:lnTo>
                  <a:pt x="689194" y="723164"/>
                </a:lnTo>
                <a:lnTo>
                  <a:pt x="724253" y="712194"/>
                </a:lnTo>
                <a:lnTo>
                  <a:pt x="738304" y="708191"/>
                </a:lnTo>
                <a:lnTo>
                  <a:pt x="751570" y="704341"/>
                </a:lnTo>
                <a:lnTo>
                  <a:pt x="776302" y="697083"/>
                </a:lnTo>
                <a:lnTo>
                  <a:pt x="788048" y="693666"/>
                </a:lnTo>
                <a:lnTo>
                  <a:pt x="799566" y="690384"/>
                </a:lnTo>
                <a:lnTo>
                  <a:pt x="810997" y="687233"/>
                </a:lnTo>
                <a:lnTo>
                  <a:pt x="822480" y="684209"/>
                </a:lnTo>
                <a:lnTo>
                  <a:pt x="835508" y="681330"/>
                </a:lnTo>
                <a:lnTo>
                  <a:pt x="848126" y="678315"/>
                </a:lnTo>
                <a:lnTo>
                  <a:pt x="860437" y="675222"/>
                </a:lnTo>
                <a:lnTo>
                  <a:pt x="884544" y="669042"/>
                </a:lnTo>
                <a:lnTo>
                  <a:pt x="896542" y="666074"/>
                </a:lnTo>
                <a:lnTo>
                  <a:pt x="908639" y="663267"/>
                </a:lnTo>
                <a:lnTo>
                  <a:pt x="920936" y="660679"/>
                </a:lnTo>
                <a:lnTo>
                  <a:pt x="933535" y="658371"/>
                </a:lnTo>
                <a:lnTo>
                  <a:pt x="947255" y="656606"/>
                </a:lnTo>
                <a:lnTo>
                  <a:pt x="960461" y="654691"/>
                </a:lnTo>
                <a:lnTo>
                  <a:pt x="973245" y="652668"/>
                </a:lnTo>
                <a:lnTo>
                  <a:pt x="985704" y="650581"/>
                </a:lnTo>
                <a:lnTo>
                  <a:pt x="1010021" y="646379"/>
                </a:lnTo>
                <a:lnTo>
                  <a:pt x="1022068" y="644349"/>
                </a:lnTo>
                <a:lnTo>
                  <a:pt x="1034168" y="642423"/>
                </a:lnTo>
                <a:lnTo>
                  <a:pt x="1046414" y="640642"/>
                </a:lnTo>
                <a:lnTo>
                  <a:pt x="1058902" y="639049"/>
                </a:lnTo>
                <a:lnTo>
                  <a:pt x="1072241" y="638735"/>
                </a:lnTo>
                <a:lnTo>
                  <a:pt x="1085357" y="638353"/>
                </a:lnTo>
                <a:lnTo>
                  <a:pt x="1098281" y="637919"/>
                </a:lnTo>
                <a:lnTo>
                  <a:pt x="1111044" y="637447"/>
                </a:lnTo>
                <a:lnTo>
                  <a:pt x="1148682" y="635960"/>
                </a:lnTo>
                <a:lnTo>
                  <a:pt x="1161114" y="635490"/>
                </a:lnTo>
                <a:lnTo>
                  <a:pt x="1211112" y="634139"/>
                </a:lnTo>
                <a:lnTo>
                  <a:pt x="1223834" y="634009"/>
                </a:lnTo>
                <a:lnTo>
                  <a:pt x="1232154" y="0"/>
                </a:lnTo>
                <a:close/>
              </a:path>
            </a:pathLst>
          </a:custGeom>
          <a:solidFill>
            <a:srgbClr val="FFFFFF"/>
          </a:solidFill>
        </p:spPr>
        <p:txBody>
          <a:bodyPr wrap="square" lIns="0" tIns="0" rIns="0" bIns="0" rtlCol="0"/>
          <a:lstStyle/>
          <a:p>
            <a:endParaRPr/>
          </a:p>
        </p:txBody>
      </p:sp>
      <p:sp>
        <p:nvSpPr>
          <p:cNvPr id="30" name="object 30"/>
          <p:cNvSpPr/>
          <p:nvPr/>
        </p:nvSpPr>
        <p:spPr>
          <a:xfrm>
            <a:off x="4457585" y="4840223"/>
            <a:ext cx="1232535" cy="790575"/>
          </a:xfrm>
          <a:custGeom>
            <a:avLst/>
            <a:gdLst/>
            <a:ahLst/>
            <a:cxnLst/>
            <a:rect l="l" t="t" r="r" b="b"/>
            <a:pathLst>
              <a:path w="1232535" h="790575">
                <a:moveTo>
                  <a:pt x="0" y="738377"/>
                </a:moveTo>
                <a:lnTo>
                  <a:pt x="37993" y="747649"/>
                </a:lnTo>
                <a:lnTo>
                  <a:pt x="75751" y="755501"/>
                </a:lnTo>
                <a:lnTo>
                  <a:pt x="125322" y="764777"/>
                </a:lnTo>
                <a:lnTo>
                  <a:pt x="137519" y="767028"/>
                </a:lnTo>
                <a:lnTo>
                  <a:pt x="178418" y="774141"/>
                </a:lnTo>
                <a:lnTo>
                  <a:pt x="217829" y="779581"/>
                </a:lnTo>
                <a:lnTo>
                  <a:pt x="230152" y="781154"/>
                </a:lnTo>
                <a:lnTo>
                  <a:pt x="242152" y="782711"/>
                </a:lnTo>
                <a:lnTo>
                  <a:pt x="253875" y="784313"/>
                </a:lnTo>
                <a:lnTo>
                  <a:pt x="265373" y="786022"/>
                </a:lnTo>
                <a:lnTo>
                  <a:pt x="276694" y="787900"/>
                </a:lnTo>
                <a:lnTo>
                  <a:pt x="287887" y="790009"/>
                </a:lnTo>
                <a:lnTo>
                  <a:pt x="311584" y="789923"/>
                </a:lnTo>
                <a:lnTo>
                  <a:pt x="351829" y="789094"/>
                </a:lnTo>
                <a:lnTo>
                  <a:pt x="397140" y="786687"/>
                </a:lnTo>
                <a:lnTo>
                  <a:pt x="437342" y="782648"/>
                </a:lnTo>
                <a:lnTo>
                  <a:pt x="445036" y="781703"/>
                </a:lnTo>
                <a:lnTo>
                  <a:pt x="452162" y="780848"/>
                </a:lnTo>
                <a:lnTo>
                  <a:pt x="458910" y="780114"/>
                </a:lnTo>
                <a:lnTo>
                  <a:pt x="465466" y="779534"/>
                </a:lnTo>
                <a:lnTo>
                  <a:pt x="477972" y="777846"/>
                </a:lnTo>
                <a:lnTo>
                  <a:pt x="516020" y="770935"/>
                </a:lnTo>
                <a:lnTo>
                  <a:pt x="541061" y="765666"/>
                </a:lnTo>
                <a:lnTo>
                  <a:pt x="553253" y="763097"/>
                </a:lnTo>
                <a:lnTo>
                  <a:pt x="567291" y="759279"/>
                </a:lnTo>
                <a:lnTo>
                  <a:pt x="580370" y="755737"/>
                </a:lnTo>
                <a:lnTo>
                  <a:pt x="592692" y="752326"/>
                </a:lnTo>
                <a:lnTo>
                  <a:pt x="604458" y="748898"/>
                </a:lnTo>
                <a:lnTo>
                  <a:pt x="615872" y="745309"/>
                </a:lnTo>
                <a:lnTo>
                  <a:pt x="627134" y="741410"/>
                </a:lnTo>
                <a:lnTo>
                  <a:pt x="638448" y="737058"/>
                </a:lnTo>
                <a:lnTo>
                  <a:pt x="651818" y="733544"/>
                </a:lnTo>
                <a:lnTo>
                  <a:pt x="689194" y="723164"/>
                </a:lnTo>
                <a:lnTo>
                  <a:pt x="724253" y="712194"/>
                </a:lnTo>
                <a:lnTo>
                  <a:pt x="738304" y="708191"/>
                </a:lnTo>
                <a:lnTo>
                  <a:pt x="751570" y="704341"/>
                </a:lnTo>
                <a:lnTo>
                  <a:pt x="764189" y="700640"/>
                </a:lnTo>
                <a:lnTo>
                  <a:pt x="776302" y="697083"/>
                </a:lnTo>
                <a:lnTo>
                  <a:pt x="788048" y="693666"/>
                </a:lnTo>
                <a:lnTo>
                  <a:pt x="799566" y="690384"/>
                </a:lnTo>
                <a:lnTo>
                  <a:pt x="810997" y="687233"/>
                </a:lnTo>
                <a:lnTo>
                  <a:pt x="822480" y="684209"/>
                </a:lnTo>
                <a:lnTo>
                  <a:pt x="835508" y="681330"/>
                </a:lnTo>
                <a:lnTo>
                  <a:pt x="848126" y="678315"/>
                </a:lnTo>
                <a:lnTo>
                  <a:pt x="860437" y="675222"/>
                </a:lnTo>
                <a:lnTo>
                  <a:pt x="872543" y="672111"/>
                </a:lnTo>
                <a:lnTo>
                  <a:pt x="884544" y="669042"/>
                </a:lnTo>
                <a:lnTo>
                  <a:pt x="933535" y="658371"/>
                </a:lnTo>
                <a:lnTo>
                  <a:pt x="947255" y="656606"/>
                </a:lnTo>
                <a:lnTo>
                  <a:pt x="960461" y="654691"/>
                </a:lnTo>
                <a:lnTo>
                  <a:pt x="973245" y="652668"/>
                </a:lnTo>
                <a:lnTo>
                  <a:pt x="985704" y="650581"/>
                </a:lnTo>
                <a:lnTo>
                  <a:pt x="997931" y="648470"/>
                </a:lnTo>
                <a:lnTo>
                  <a:pt x="1010021" y="646379"/>
                </a:lnTo>
                <a:lnTo>
                  <a:pt x="1022068" y="644349"/>
                </a:lnTo>
                <a:lnTo>
                  <a:pt x="1034168" y="642423"/>
                </a:lnTo>
                <a:lnTo>
                  <a:pt x="1046414" y="640642"/>
                </a:lnTo>
                <a:lnTo>
                  <a:pt x="1058902" y="639049"/>
                </a:lnTo>
                <a:lnTo>
                  <a:pt x="1072241" y="638735"/>
                </a:lnTo>
                <a:lnTo>
                  <a:pt x="1085357" y="638353"/>
                </a:lnTo>
                <a:lnTo>
                  <a:pt x="1098281" y="637919"/>
                </a:lnTo>
                <a:lnTo>
                  <a:pt x="1111044" y="637447"/>
                </a:lnTo>
                <a:lnTo>
                  <a:pt x="1123678" y="636954"/>
                </a:lnTo>
                <a:lnTo>
                  <a:pt x="1136213" y="636453"/>
                </a:lnTo>
                <a:lnTo>
                  <a:pt x="1148682" y="635960"/>
                </a:lnTo>
                <a:lnTo>
                  <a:pt x="1198510" y="634367"/>
                </a:lnTo>
                <a:lnTo>
                  <a:pt x="1223834" y="634009"/>
                </a:lnTo>
                <a:lnTo>
                  <a:pt x="1232154" y="0"/>
                </a:lnTo>
                <a:lnTo>
                  <a:pt x="0" y="0"/>
                </a:lnTo>
                <a:lnTo>
                  <a:pt x="0" y="738377"/>
                </a:lnTo>
                <a:close/>
              </a:path>
            </a:pathLst>
          </a:custGeom>
          <a:ln w="12700">
            <a:solidFill>
              <a:srgbClr val="000000"/>
            </a:solidFill>
          </a:ln>
        </p:spPr>
        <p:txBody>
          <a:bodyPr wrap="square" lIns="0" tIns="0" rIns="0" bIns="0" rtlCol="0"/>
          <a:lstStyle/>
          <a:p>
            <a:endParaRPr/>
          </a:p>
        </p:txBody>
      </p:sp>
      <p:sp>
        <p:nvSpPr>
          <p:cNvPr id="31" name="object 31"/>
          <p:cNvSpPr txBox="1"/>
          <p:nvPr/>
        </p:nvSpPr>
        <p:spPr>
          <a:xfrm>
            <a:off x="4604137" y="4915527"/>
            <a:ext cx="939800" cy="528320"/>
          </a:xfrm>
          <a:prstGeom prst="rect">
            <a:avLst/>
          </a:prstGeom>
        </p:spPr>
        <p:txBody>
          <a:bodyPr vert="horz" wrap="square" lIns="0" tIns="0" rIns="0" bIns="0" rtlCol="0">
            <a:spAutoFit/>
          </a:bodyPr>
          <a:lstStyle/>
          <a:p>
            <a:pPr marL="127000" marR="5080" indent="-114300">
              <a:lnSpc>
                <a:spcPct val="100000"/>
              </a:lnSpc>
            </a:pPr>
            <a:r>
              <a:rPr sz="1800" b="1" dirty="0">
                <a:latin typeface="微软雅黑"/>
                <a:cs typeface="微软雅黑"/>
              </a:rPr>
              <a:t>概念数据 库模式</a:t>
            </a:r>
            <a:endParaRPr sz="1800">
              <a:latin typeface="微软雅黑"/>
              <a:cs typeface="微软雅黑"/>
            </a:endParaRPr>
          </a:p>
        </p:txBody>
      </p:sp>
      <p:sp>
        <p:nvSpPr>
          <p:cNvPr id="32" name="object 32"/>
          <p:cNvSpPr/>
          <p:nvPr/>
        </p:nvSpPr>
        <p:spPr>
          <a:xfrm>
            <a:off x="4959743" y="5593841"/>
            <a:ext cx="228600" cy="424815"/>
          </a:xfrm>
          <a:custGeom>
            <a:avLst/>
            <a:gdLst/>
            <a:ahLst/>
            <a:cxnLst/>
            <a:rect l="l" t="t" r="r" b="b"/>
            <a:pathLst>
              <a:path w="228600" h="424814">
                <a:moveTo>
                  <a:pt x="228600" y="195834"/>
                </a:moveTo>
                <a:lnTo>
                  <a:pt x="0" y="195834"/>
                </a:lnTo>
                <a:lnTo>
                  <a:pt x="76199" y="348233"/>
                </a:lnTo>
                <a:lnTo>
                  <a:pt x="76199" y="233934"/>
                </a:lnTo>
                <a:lnTo>
                  <a:pt x="88391" y="233934"/>
                </a:lnTo>
                <a:lnTo>
                  <a:pt x="88392" y="372617"/>
                </a:lnTo>
                <a:lnTo>
                  <a:pt x="101346" y="398525"/>
                </a:lnTo>
                <a:lnTo>
                  <a:pt x="101345" y="233934"/>
                </a:lnTo>
                <a:lnTo>
                  <a:pt x="126491" y="233934"/>
                </a:lnTo>
                <a:lnTo>
                  <a:pt x="126492" y="400050"/>
                </a:lnTo>
                <a:lnTo>
                  <a:pt x="139446" y="374141"/>
                </a:lnTo>
                <a:lnTo>
                  <a:pt x="139446" y="233934"/>
                </a:lnTo>
                <a:lnTo>
                  <a:pt x="152400" y="233934"/>
                </a:lnTo>
                <a:lnTo>
                  <a:pt x="152400" y="348234"/>
                </a:lnTo>
                <a:lnTo>
                  <a:pt x="228600" y="195834"/>
                </a:lnTo>
                <a:close/>
              </a:path>
              <a:path w="228600" h="424814">
                <a:moveTo>
                  <a:pt x="88391" y="195834"/>
                </a:moveTo>
                <a:lnTo>
                  <a:pt x="88391" y="0"/>
                </a:lnTo>
                <a:lnTo>
                  <a:pt x="76199" y="0"/>
                </a:lnTo>
                <a:lnTo>
                  <a:pt x="76199" y="195834"/>
                </a:lnTo>
                <a:lnTo>
                  <a:pt x="88391" y="195834"/>
                </a:lnTo>
                <a:close/>
              </a:path>
              <a:path w="228600" h="424814">
                <a:moveTo>
                  <a:pt x="88392" y="372617"/>
                </a:moveTo>
                <a:lnTo>
                  <a:pt x="88391" y="233934"/>
                </a:lnTo>
                <a:lnTo>
                  <a:pt x="76199" y="233934"/>
                </a:lnTo>
                <a:lnTo>
                  <a:pt x="76199" y="348233"/>
                </a:lnTo>
                <a:lnTo>
                  <a:pt x="88392" y="372617"/>
                </a:lnTo>
                <a:close/>
              </a:path>
              <a:path w="228600" h="424814">
                <a:moveTo>
                  <a:pt x="126491" y="195834"/>
                </a:moveTo>
                <a:lnTo>
                  <a:pt x="126491" y="0"/>
                </a:lnTo>
                <a:lnTo>
                  <a:pt x="101345" y="0"/>
                </a:lnTo>
                <a:lnTo>
                  <a:pt x="101345" y="195834"/>
                </a:lnTo>
                <a:lnTo>
                  <a:pt x="126491" y="195834"/>
                </a:lnTo>
                <a:close/>
              </a:path>
              <a:path w="228600" h="424814">
                <a:moveTo>
                  <a:pt x="126492" y="400050"/>
                </a:moveTo>
                <a:lnTo>
                  <a:pt x="126491" y="233934"/>
                </a:lnTo>
                <a:lnTo>
                  <a:pt x="101345" y="233934"/>
                </a:lnTo>
                <a:lnTo>
                  <a:pt x="101346" y="398525"/>
                </a:lnTo>
                <a:lnTo>
                  <a:pt x="114300" y="424434"/>
                </a:lnTo>
                <a:lnTo>
                  <a:pt x="126492" y="400050"/>
                </a:lnTo>
                <a:close/>
              </a:path>
              <a:path w="228600" h="424814">
                <a:moveTo>
                  <a:pt x="152400" y="195834"/>
                </a:moveTo>
                <a:lnTo>
                  <a:pt x="152400" y="0"/>
                </a:lnTo>
                <a:lnTo>
                  <a:pt x="139446" y="0"/>
                </a:lnTo>
                <a:lnTo>
                  <a:pt x="139446" y="195834"/>
                </a:lnTo>
                <a:lnTo>
                  <a:pt x="152400" y="195834"/>
                </a:lnTo>
                <a:close/>
              </a:path>
              <a:path w="228600" h="424814">
                <a:moveTo>
                  <a:pt x="152400" y="348234"/>
                </a:moveTo>
                <a:lnTo>
                  <a:pt x="152400" y="233934"/>
                </a:lnTo>
                <a:lnTo>
                  <a:pt x="139446" y="233934"/>
                </a:lnTo>
                <a:lnTo>
                  <a:pt x="139446" y="374141"/>
                </a:lnTo>
                <a:lnTo>
                  <a:pt x="152400" y="348234"/>
                </a:lnTo>
                <a:close/>
              </a:path>
            </a:pathLst>
          </a:custGeom>
          <a:solidFill>
            <a:srgbClr val="000000"/>
          </a:solidFill>
        </p:spPr>
        <p:txBody>
          <a:bodyPr wrap="square" lIns="0" tIns="0" rIns="0" bIns="0" rtlCol="0"/>
          <a:lstStyle/>
          <a:p>
            <a:endParaRPr/>
          </a:p>
        </p:txBody>
      </p:sp>
      <p:sp>
        <p:nvSpPr>
          <p:cNvPr id="33" name="object 33"/>
          <p:cNvSpPr/>
          <p:nvPr/>
        </p:nvSpPr>
        <p:spPr>
          <a:xfrm>
            <a:off x="2616593" y="5981700"/>
            <a:ext cx="1231900" cy="790575"/>
          </a:xfrm>
          <a:custGeom>
            <a:avLst/>
            <a:gdLst/>
            <a:ahLst/>
            <a:cxnLst/>
            <a:rect l="l" t="t" r="r" b="b"/>
            <a:pathLst>
              <a:path w="1231900" h="790575">
                <a:moveTo>
                  <a:pt x="1231392" y="0"/>
                </a:moveTo>
                <a:lnTo>
                  <a:pt x="0" y="0"/>
                </a:lnTo>
                <a:lnTo>
                  <a:pt x="0" y="738377"/>
                </a:lnTo>
                <a:lnTo>
                  <a:pt x="12511" y="741662"/>
                </a:lnTo>
                <a:lnTo>
                  <a:pt x="50126" y="750395"/>
                </a:lnTo>
                <a:lnTo>
                  <a:pt x="87677" y="757904"/>
                </a:lnTo>
                <a:lnTo>
                  <a:pt x="137242" y="767028"/>
                </a:lnTo>
                <a:lnTo>
                  <a:pt x="149486" y="769296"/>
                </a:lnTo>
                <a:lnTo>
                  <a:pt x="191792" y="776161"/>
                </a:lnTo>
                <a:lnTo>
                  <a:pt x="230081" y="781196"/>
                </a:lnTo>
                <a:lnTo>
                  <a:pt x="242124" y="782760"/>
                </a:lnTo>
                <a:lnTo>
                  <a:pt x="253868" y="784371"/>
                </a:lnTo>
                <a:lnTo>
                  <a:pt x="265350" y="786093"/>
                </a:lnTo>
                <a:lnTo>
                  <a:pt x="276606" y="787988"/>
                </a:lnTo>
                <a:lnTo>
                  <a:pt x="287675" y="790119"/>
                </a:lnTo>
                <a:lnTo>
                  <a:pt x="311474" y="790010"/>
                </a:lnTo>
                <a:lnTo>
                  <a:pt x="351804" y="789142"/>
                </a:lnTo>
                <a:lnTo>
                  <a:pt x="397036" y="786690"/>
                </a:lnTo>
                <a:lnTo>
                  <a:pt x="451700" y="780818"/>
                </a:lnTo>
                <a:lnTo>
                  <a:pt x="458427" y="780087"/>
                </a:lnTo>
                <a:lnTo>
                  <a:pt x="498855" y="774037"/>
                </a:lnTo>
                <a:lnTo>
                  <a:pt x="558795" y="761815"/>
                </a:lnTo>
                <a:lnTo>
                  <a:pt x="595688" y="751125"/>
                </a:lnTo>
                <a:lnTo>
                  <a:pt x="643329" y="734655"/>
                </a:lnTo>
                <a:lnTo>
                  <a:pt x="655592" y="731763"/>
                </a:lnTo>
                <a:lnTo>
                  <a:pt x="704581" y="718378"/>
                </a:lnTo>
                <a:lnTo>
                  <a:pt x="728839" y="710419"/>
                </a:lnTo>
                <a:lnTo>
                  <a:pt x="742034" y="706799"/>
                </a:lnTo>
                <a:lnTo>
                  <a:pt x="754680" y="703212"/>
                </a:lnTo>
                <a:lnTo>
                  <a:pt x="778869" y="696191"/>
                </a:lnTo>
                <a:lnTo>
                  <a:pt x="790685" y="692783"/>
                </a:lnTo>
                <a:lnTo>
                  <a:pt x="802497" y="689461"/>
                </a:lnTo>
                <a:lnTo>
                  <a:pt x="814442" y="686238"/>
                </a:lnTo>
                <a:lnTo>
                  <a:pt x="826655" y="683127"/>
                </a:lnTo>
                <a:lnTo>
                  <a:pt x="839002" y="680433"/>
                </a:lnTo>
                <a:lnTo>
                  <a:pt x="851124" y="677528"/>
                </a:lnTo>
                <a:lnTo>
                  <a:pt x="863116" y="674485"/>
                </a:lnTo>
                <a:lnTo>
                  <a:pt x="875074" y="671381"/>
                </a:lnTo>
                <a:lnTo>
                  <a:pt x="887093" y="668291"/>
                </a:lnTo>
                <a:lnTo>
                  <a:pt x="924476" y="659857"/>
                </a:lnTo>
                <a:lnTo>
                  <a:pt x="950645" y="655946"/>
                </a:lnTo>
                <a:lnTo>
                  <a:pt x="963283" y="654120"/>
                </a:lnTo>
                <a:lnTo>
                  <a:pt x="975693" y="652146"/>
                </a:lnTo>
                <a:lnTo>
                  <a:pt x="987953" y="650076"/>
                </a:lnTo>
                <a:lnTo>
                  <a:pt x="1012349" y="645854"/>
                </a:lnTo>
                <a:lnTo>
                  <a:pt x="1024644" y="643804"/>
                </a:lnTo>
                <a:lnTo>
                  <a:pt x="1037112" y="641863"/>
                </a:lnTo>
                <a:lnTo>
                  <a:pt x="1049831" y="640081"/>
                </a:lnTo>
                <a:lnTo>
                  <a:pt x="1062883" y="638511"/>
                </a:lnTo>
                <a:lnTo>
                  <a:pt x="1075614" y="638299"/>
                </a:lnTo>
                <a:lnTo>
                  <a:pt x="1088279" y="638000"/>
                </a:lnTo>
                <a:lnTo>
                  <a:pt x="1100895" y="637630"/>
                </a:lnTo>
                <a:lnTo>
                  <a:pt x="1113477" y="637209"/>
                </a:lnTo>
                <a:lnTo>
                  <a:pt x="1163785" y="635355"/>
                </a:lnTo>
                <a:lnTo>
                  <a:pt x="1176437" y="634938"/>
                </a:lnTo>
                <a:lnTo>
                  <a:pt x="1189150" y="634575"/>
                </a:lnTo>
                <a:lnTo>
                  <a:pt x="1201942" y="634284"/>
                </a:lnTo>
                <a:lnTo>
                  <a:pt x="1214827" y="634083"/>
                </a:lnTo>
                <a:lnTo>
                  <a:pt x="1227821" y="633988"/>
                </a:lnTo>
                <a:lnTo>
                  <a:pt x="1231392" y="0"/>
                </a:lnTo>
                <a:close/>
              </a:path>
            </a:pathLst>
          </a:custGeom>
          <a:solidFill>
            <a:srgbClr val="FFFFFF"/>
          </a:solidFill>
        </p:spPr>
        <p:txBody>
          <a:bodyPr wrap="square" lIns="0" tIns="0" rIns="0" bIns="0" rtlCol="0"/>
          <a:lstStyle/>
          <a:p>
            <a:endParaRPr/>
          </a:p>
        </p:txBody>
      </p:sp>
      <p:sp>
        <p:nvSpPr>
          <p:cNvPr id="34" name="object 34"/>
          <p:cNvSpPr/>
          <p:nvPr/>
        </p:nvSpPr>
        <p:spPr>
          <a:xfrm>
            <a:off x="2616593" y="5981700"/>
            <a:ext cx="1231900" cy="790575"/>
          </a:xfrm>
          <a:custGeom>
            <a:avLst/>
            <a:gdLst/>
            <a:ahLst/>
            <a:cxnLst/>
            <a:rect l="l" t="t" r="r" b="b"/>
            <a:pathLst>
              <a:path w="1231900" h="790575">
                <a:moveTo>
                  <a:pt x="0" y="738377"/>
                </a:moveTo>
                <a:lnTo>
                  <a:pt x="37583" y="747649"/>
                </a:lnTo>
                <a:lnTo>
                  <a:pt x="75182" y="755501"/>
                </a:lnTo>
                <a:lnTo>
                  <a:pt x="124931" y="764777"/>
                </a:lnTo>
                <a:lnTo>
                  <a:pt x="137242" y="767028"/>
                </a:lnTo>
                <a:lnTo>
                  <a:pt x="178185" y="774160"/>
                </a:lnTo>
                <a:lnTo>
                  <a:pt x="217703" y="779616"/>
                </a:lnTo>
                <a:lnTo>
                  <a:pt x="230081" y="781196"/>
                </a:lnTo>
                <a:lnTo>
                  <a:pt x="242124" y="782760"/>
                </a:lnTo>
                <a:lnTo>
                  <a:pt x="253868" y="784371"/>
                </a:lnTo>
                <a:lnTo>
                  <a:pt x="265350" y="786093"/>
                </a:lnTo>
                <a:lnTo>
                  <a:pt x="276606" y="787988"/>
                </a:lnTo>
                <a:lnTo>
                  <a:pt x="287675" y="790119"/>
                </a:lnTo>
                <a:lnTo>
                  <a:pt x="311474" y="790010"/>
                </a:lnTo>
                <a:lnTo>
                  <a:pt x="351804" y="789142"/>
                </a:lnTo>
                <a:lnTo>
                  <a:pt x="397036" y="786690"/>
                </a:lnTo>
                <a:lnTo>
                  <a:pt x="436976" y="782620"/>
                </a:lnTo>
                <a:lnTo>
                  <a:pt x="444614" y="781673"/>
                </a:lnTo>
                <a:lnTo>
                  <a:pt x="451700" y="780818"/>
                </a:lnTo>
                <a:lnTo>
                  <a:pt x="498855" y="774037"/>
                </a:lnTo>
                <a:lnTo>
                  <a:pt x="547650" y="764160"/>
                </a:lnTo>
                <a:lnTo>
                  <a:pt x="558795" y="761815"/>
                </a:lnTo>
                <a:lnTo>
                  <a:pt x="595688" y="751125"/>
                </a:lnTo>
                <a:lnTo>
                  <a:pt x="643329" y="734655"/>
                </a:lnTo>
                <a:lnTo>
                  <a:pt x="655592" y="731763"/>
                </a:lnTo>
                <a:lnTo>
                  <a:pt x="704581" y="718378"/>
                </a:lnTo>
                <a:lnTo>
                  <a:pt x="728839" y="710419"/>
                </a:lnTo>
                <a:lnTo>
                  <a:pt x="742034" y="706799"/>
                </a:lnTo>
                <a:lnTo>
                  <a:pt x="754680" y="703212"/>
                </a:lnTo>
                <a:lnTo>
                  <a:pt x="766912" y="699671"/>
                </a:lnTo>
                <a:lnTo>
                  <a:pt x="778869" y="696191"/>
                </a:lnTo>
                <a:lnTo>
                  <a:pt x="790685" y="692783"/>
                </a:lnTo>
                <a:lnTo>
                  <a:pt x="802497" y="689461"/>
                </a:lnTo>
                <a:lnTo>
                  <a:pt x="814442" y="686238"/>
                </a:lnTo>
                <a:lnTo>
                  <a:pt x="826655" y="683127"/>
                </a:lnTo>
                <a:lnTo>
                  <a:pt x="839002" y="680433"/>
                </a:lnTo>
                <a:lnTo>
                  <a:pt x="851124" y="677528"/>
                </a:lnTo>
                <a:lnTo>
                  <a:pt x="863116" y="674485"/>
                </a:lnTo>
                <a:lnTo>
                  <a:pt x="875074" y="671381"/>
                </a:lnTo>
                <a:lnTo>
                  <a:pt x="887093" y="668291"/>
                </a:lnTo>
                <a:lnTo>
                  <a:pt x="924476" y="659857"/>
                </a:lnTo>
                <a:lnTo>
                  <a:pt x="950645" y="655946"/>
                </a:lnTo>
                <a:lnTo>
                  <a:pt x="963283" y="654120"/>
                </a:lnTo>
                <a:lnTo>
                  <a:pt x="975693" y="652146"/>
                </a:lnTo>
                <a:lnTo>
                  <a:pt x="987953" y="650076"/>
                </a:lnTo>
                <a:lnTo>
                  <a:pt x="1000145" y="647962"/>
                </a:lnTo>
                <a:lnTo>
                  <a:pt x="1012349" y="645854"/>
                </a:lnTo>
                <a:lnTo>
                  <a:pt x="1062883" y="638511"/>
                </a:lnTo>
                <a:lnTo>
                  <a:pt x="1075614" y="638299"/>
                </a:lnTo>
                <a:lnTo>
                  <a:pt x="1088279" y="638000"/>
                </a:lnTo>
                <a:lnTo>
                  <a:pt x="1100895" y="637630"/>
                </a:lnTo>
                <a:lnTo>
                  <a:pt x="1113477" y="637209"/>
                </a:lnTo>
                <a:lnTo>
                  <a:pt x="1126041" y="636753"/>
                </a:lnTo>
                <a:lnTo>
                  <a:pt x="1138603" y="636280"/>
                </a:lnTo>
                <a:lnTo>
                  <a:pt x="1151179" y="635808"/>
                </a:lnTo>
                <a:lnTo>
                  <a:pt x="1201942" y="634284"/>
                </a:lnTo>
                <a:lnTo>
                  <a:pt x="1227821" y="633988"/>
                </a:lnTo>
                <a:lnTo>
                  <a:pt x="1231392" y="0"/>
                </a:lnTo>
                <a:lnTo>
                  <a:pt x="0" y="0"/>
                </a:lnTo>
                <a:lnTo>
                  <a:pt x="0" y="738377"/>
                </a:lnTo>
                <a:close/>
              </a:path>
            </a:pathLst>
          </a:custGeom>
          <a:ln w="12700">
            <a:solidFill>
              <a:srgbClr val="000000"/>
            </a:solidFill>
          </a:ln>
        </p:spPr>
        <p:txBody>
          <a:bodyPr wrap="square" lIns="0" tIns="0" rIns="0" bIns="0" rtlCol="0"/>
          <a:lstStyle/>
          <a:p>
            <a:endParaRPr/>
          </a:p>
        </p:txBody>
      </p:sp>
      <p:sp>
        <p:nvSpPr>
          <p:cNvPr id="35" name="object 35"/>
          <p:cNvSpPr txBox="1"/>
          <p:nvPr/>
        </p:nvSpPr>
        <p:spPr>
          <a:xfrm>
            <a:off x="2762383" y="6057003"/>
            <a:ext cx="939800" cy="528320"/>
          </a:xfrm>
          <a:prstGeom prst="rect">
            <a:avLst/>
          </a:prstGeom>
        </p:spPr>
        <p:txBody>
          <a:bodyPr vert="horz" wrap="square" lIns="0" tIns="0" rIns="0" bIns="0" rtlCol="0">
            <a:spAutoFit/>
          </a:bodyPr>
          <a:lstStyle/>
          <a:p>
            <a:pPr marL="127000" marR="5080" indent="-114300">
              <a:lnSpc>
                <a:spcPct val="100000"/>
              </a:lnSpc>
            </a:pPr>
            <a:r>
              <a:rPr sz="1800" b="1" dirty="0">
                <a:latin typeface="微软雅黑"/>
                <a:cs typeface="微软雅黑"/>
              </a:rPr>
              <a:t>外部模式 或视图</a:t>
            </a:r>
            <a:endParaRPr sz="1800">
              <a:latin typeface="微软雅黑"/>
              <a:cs typeface="微软雅黑"/>
            </a:endParaRPr>
          </a:p>
        </p:txBody>
      </p:sp>
      <p:sp>
        <p:nvSpPr>
          <p:cNvPr id="36" name="object 36"/>
          <p:cNvSpPr/>
          <p:nvPr/>
        </p:nvSpPr>
        <p:spPr>
          <a:xfrm>
            <a:off x="3863987" y="6153150"/>
            <a:ext cx="436880" cy="228600"/>
          </a:xfrm>
          <a:custGeom>
            <a:avLst/>
            <a:gdLst/>
            <a:ahLst/>
            <a:cxnLst/>
            <a:rect l="l" t="t" r="r" b="b"/>
            <a:pathLst>
              <a:path w="436879" h="228600">
                <a:moveTo>
                  <a:pt x="228600" y="76200"/>
                </a:moveTo>
                <a:lnTo>
                  <a:pt x="228600" y="0"/>
                </a:lnTo>
                <a:lnTo>
                  <a:pt x="0" y="114300"/>
                </a:lnTo>
                <a:lnTo>
                  <a:pt x="190500" y="209550"/>
                </a:lnTo>
                <a:lnTo>
                  <a:pt x="190500" y="76200"/>
                </a:lnTo>
                <a:lnTo>
                  <a:pt x="228600" y="76200"/>
                </a:lnTo>
                <a:close/>
              </a:path>
              <a:path w="436879" h="228600">
                <a:moveTo>
                  <a:pt x="436625" y="88391"/>
                </a:moveTo>
                <a:lnTo>
                  <a:pt x="436625" y="76200"/>
                </a:lnTo>
                <a:lnTo>
                  <a:pt x="190500" y="76200"/>
                </a:lnTo>
                <a:lnTo>
                  <a:pt x="190500" y="88391"/>
                </a:lnTo>
                <a:lnTo>
                  <a:pt x="436625" y="88391"/>
                </a:lnTo>
                <a:close/>
              </a:path>
              <a:path w="436879" h="228600">
                <a:moveTo>
                  <a:pt x="228600" y="101346"/>
                </a:moveTo>
                <a:lnTo>
                  <a:pt x="228600" y="88391"/>
                </a:lnTo>
                <a:lnTo>
                  <a:pt x="190500" y="88391"/>
                </a:lnTo>
                <a:lnTo>
                  <a:pt x="190500" y="101346"/>
                </a:lnTo>
                <a:lnTo>
                  <a:pt x="228600" y="101346"/>
                </a:lnTo>
                <a:close/>
              </a:path>
              <a:path w="436879" h="228600">
                <a:moveTo>
                  <a:pt x="436625" y="126492"/>
                </a:moveTo>
                <a:lnTo>
                  <a:pt x="436625" y="101346"/>
                </a:lnTo>
                <a:lnTo>
                  <a:pt x="190500" y="101346"/>
                </a:lnTo>
                <a:lnTo>
                  <a:pt x="190500" y="126492"/>
                </a:lnTo>
                <a:lnTo>
                  <a:pt x="436625" y="126492"/>
                </a:lnTo>
                <a:close/>
              </a:path>
              <a:path w="436879" h="228600">
                <a:moveTo>
                  <a:pt x="228600" y="139446"/>
                </a:moveTo>
                <a:lnTo>
                  <a:pt x="228600" y="126492"/>
                </a:lnTo>
                <a:lnTo>
                  <a:pt x="190500" y="126492"/>
                </a:lnTo>
                <a:lnTo>
                  <a:pt x="190500" y="139446"/>
                </a:lnTo>
                <a:lnTo>
                  <a:pt x="228600" y="139446"/>
                </a:lnTo>
                <a:close/>
              </a:path>
              <a:path w="436879" h="228600">
                <a:moveTo>
                  <a:pt x="436625" y="152400"/>
                </a:moveTo>
                <a:lnTo>
                  <a:pt x="436625" y="139446"/>
                </a:lnTo>
                <a:lnTo>
                  <a:pt x="190500" y="139446"/>
                </a:lnTo>
                <a:lnTo>
                  <a:pt x="190500" y="152400"/>
                </a:lnTo>
                <a:lnTo>
                  <a:pt x="436625" y="152400"/>
                </a:lnTo>
                <a:close/>
              </a:path>
              <a:path w="436879" h="228600">
                <a:moveTo>
                  <a:pt x="228600" y="228600"/>
                </a:moveTo>
                <a:lnTo>
                  <a:pt x="228600" y="152400"/>
                </a:lnTo>
                <a:lnTo>
                  <a:pt x="190500" y="152400"/>
                </a:lnTo>
                <a:lnTo>
                  <a:pt x="190500" y="209550"/>
                </a:lnTo>
                <a:lnTo>
                  <a:pt x="228600" y="228600"/>
                </a:lnTo>
                <a:close/>
              </a:path>
            </a:pathLst>
          </a:custGeom>
          <a:solidFill>
            <a:srgbClr val="000000"/>
          </a:solidFill>
        </p:spPr>
        <p:txBody>
          <a:bodyPr wrap="square" lIns="0" tIns="0" rIns="0" bIns="0" rtlCol="0"/>
          <a:lstStyle/>
          <a:p>
            <a:endParaRPr/>
          </a:p>
        </p:txBody>
      </p:sp>
      <p:sp>
        <p:nvSpPr>
          <p:cNvPr id="37" name="object 37"/>
          <p:cNvSpPr txBox="1"/>
          <p:nvPr/>
        </p:nvSpPr>
        <p:spPr>
          <a:xfrm>
            <a:off x="1078364" y="1432069"/>
            <a:ext cx="2081530" cy="854080"/>
          </a:xfrm>
          <a:prstGeom prst="rect">
            <a:avLst/>
          </a:prstGeom>
        </p:spPr>
        <p:txBody>
          <a:bodyPr vert="horz" wrap="square" lIns="0" tIns="0" rIns="0" bIns="0" rtlCol="0">
            <a:spAutoFit/>
          </a:bodyPr>
          <a:lstStyle/>
          <a:p>
            <a:pPr marL="12700">
              <a:lnSpc>
                <a:spcPct val="100000"/>
              </a:lnSpc>
            </a:pPr>
            <a:r>
              <a:rPr sz="2400" b="1" spc="-5" dirty="0">
                <a:latin typeface="Wingdings"/>
                <a:cs typeface="Wingdings"/>
              </a:rPr>
              <a:t></a:t>
            </a:r>
            <a:r>
              <a:rPr lang="zh-CN" altLang="en-US" sz="2400" b="1" dirty="0">
                <a:latin typeface="微软雅黑"/>
                <a:cs typeface="微软雅黑"/>
              </a:rPr>
              <a:t>先全局后局部</a:t>
            </a:r>
            <a:endParaRPr sz="2400" b="1" dirty="0">
              <a:latin typeface="微软雅黑"/>
              <a:cs typeface="微软雅黑"/>
            </a:endParaRPr>
          </a:p>
          <a:p>
            <a:pPr marL="12700">
              <a:lnSpc>
                <a:spcPct val="100000"/>
              </a:lnSpc>
              <a:spcBef>
                <a:spcPts val="855"/>
              </a:spcBef>
            </a:pPr>
            <a:r>
              <a:rPr sz="2400" b="1" spc="-5" dirty="0">
                <a:latin typeface="Wingdings"/>
                <a:cs typeface="Wingdings"/>
              </a:rPr>
              <a:t></a:t>
            </a:r>
            <a:r>
              <a:rPr lang="zh-CN" altLang="en-US" sz="2400" b="1" dirty="0">
                <a:latin typeface="微软雅黑"/>
                <a:cs typeface="微软雅黑"/>
              </a:rPr>
              <a:t>先局部后全局</a:t>
            </a:r>
            <a:endParaRPr sz="2400" b="1" dirty="0">
              <a:latin typeface="微软雅黑"/>
              <a:cs typeface="微软雅黑"/>
            </a:endParaRPr>
          </a:p>
        </p:txBody>
      </p:sp>
      <p:sp>
        <p:nvSpPr>
          <p:cNvPr id="38" name="object 38"/>
          <p:cNvSpPr txBox="1">
            <a:spLocks noGrp="1"/>
          </p:cNvSpPr>
          <p:nvPr>
            <p:ph type="title"/>
          </p:nvPr>
        </p:nvSpPr>
        <p:spPr>
          <a:xfrm>
            <a:off x="1017911" y="335219"/>
            <a:ext cx="8657577" cy="1095172"/>
          </a:xfrm>
          <a:prstGeom prst="rect">
            <a:avLst/>
          </a:prstGeom>
        </p:spPr>
        <p:txBody>
          <a:bodyPr vert="horz" wrap="square" lIns="0" tIns="0" rIns="0" bIns="0" rtlCol="0">
            <a:spAutoFit/>
          </a:bodyPr>
          <a:lstStyle/>
          <a:p>
            <a:pPr marL="12065">
              <a:lnSpc>
                <a:spcPct val="100000"/>
              </a:lnSpc>
            </a:pPr>
            <a:r>
              <a:rPr lang="en-US" altLang="zh-CN" sz="2800" b="0" spc="-5">
                <a:solidFill>
                  <a:srgbClr val="000000"/>
                </a:solidFill>
                <a:latin typeface="Microsoft JhengHei" panose="020B0604030504040204" pitchFamily="34" charset="-120"/>
                <a:ea typeface="Microsoft JhengHei" panose="020B0604030504040204" pitchFamily="34" charset="-120"/>
                <a:cs typeface="华文中宋"/>
              </a:rPr>
              <a:t>13.3 </a:t>
            </a:r>
            <a:r>
              <a:rPr sz="2800" b="0" spc="-5">
                <a:solidFill>
                  <a:srgbClr val="000000"/>
                </a:solidFill>
                <a:latin typeface="Microsoft JhengHei" panose="020B0604030504040204" pitchFamily="34" charset="-120"/>
                <a:ea typeface="Microsoft JhengHei" panose="020B0604030504040204" pitchFamily="34" charset="-120"/>
                <a:cs typeface="华文中宋"/>
              </a:rPr>
              <a:t>数据库设计过程之概念数据库设计</a:t>
            </a:r>
            <a:endParaRPr sz="2800" b="0">
              <a:solidFill>
                <a:srgbClr val="000000"/>
              </a:solidFill>
              <a:latin typeface="Microsoft JhengHei" panose="020B0604030504040204" pitchFamily="34" charset="-120"/>
              <a:ea typeface="Microsoft JhengHei" panose="020B0604030504040204" pitchFamily="34" charset="-120"/>
              <a:cs typeface="华文中宋"/>
            </a:endParaRPr>
          </a:p>
          <a:p>
            <a:pPr marL="12065">
              <a:lnSpc>
                <a:spcPct val="100000"/>
              </a:lnSpc>
              <a:spcBef>
                <a:spcPts val="2300"/>
              </a:spcBef>
            </a:pPr>
            <a:r>
              <a:rPr sz="2400" spc="-10" dirty="0">
                <a:solidFill>
                  <a:srgbClr val="FF0000"/>
                </a:solidFill>
                <a:latin typeface="Microsoft JhengHei" panose="020B0604030504040204" pitchFamily="34" charset="-120"/>
                <a:ea typeface="Microsoft JhengHei" panose="020B0604030504040204" pitchFamily="34" charset="-120"/>
                <a:cs typeface="Arial"/>
              </a:rPr>
              <a:t>(2</a:t>
            </a:r>
            <a:r>
              <a:rPr sz="2400" spc="-5" dirty="0">
                <a:solidFill>
                  <a:srgbClr val="FF0000"/>
                </a:solidFill>
                <a:latin typeface="Microsoft JhengHei" panose="020B0604030504040204" pitchFamily="34" charset="-120"/>
                <a:ea typeface="Microsoft JhengHei" panose="020B0604030504040204" pitchFamily="34" charset="-120"/>
                <a:cs typeface="Arial"/>
              </a:rPr>
              <a:t>)</a:t>
            </a:r>
            <a:r>
              <a:rPr sz="2400" spc="-5" dirty="0">
                <a:solidFill>
                  <a:srgbClr val="FF0000"/>
                </a:solidFill>
                <a:latin typeface="Microsoft JhengHei" panose="020B0604030504040204" pitchFamily="34" charset="-120"/>
                <a:ea typeface="Microsoft JhengHei" panose="020B0604030504040204" pitchFamily="34" charset="-120"/>
                <a:cs typeface="华文中宋"/>
              </a:rPr>
              <a:t>概念数据库设计的两种设计思路</a:t>
            </a:r>
            <a:endParaRPr sz="2400">
              <a:solidFill>
                <a:srgbClr val="FF0000"/>
              </a:solidFill>
              <a:latin typeface="Microsoft JhengHei" panose="020B0604030504040204" pitchFamily="34" charset="-120"/>
              <a:ea typeface="Microsoft JhengHei" panose="020B0604030504040204" pitchFamily="34" charset="-120"/>
              <a:cs typeface="华文中宋"/>
            </a:endParaRPr>
          </a:p>
        </p:txBody>
      </p:sp>
      <p:sp>
        <p:nvSpPr>
          <p:cNvPr id="39" name="object 2">
            <a:extLst>
              <a:ext uri="{FF2B5EF4-FFF2-40B4-BE49-F238E27FC236}">
                <a16:creationId xmlns:a16="http://schemas.microsoft.com/office/drawing/2014/main" id="{8DB4014A-4203-4E9F-B70E-68D4C6128E55}"/>
              </a:ext>
            </a:extLst>
          </p:cNvPr>
          <p:cNvSpPr/>
          <p:nvPr/>
        </p:nvSpPr>
        <p:spPr>
          <a:xfrm>
            <a:off x="927100" y="885825"/>
            <a:ext cx="5181600" cy="0"/>
          </a:xfrm>
          <a:custGeom>
            <a:avLst/>
            <a:gdLst/>
            <a:ahLst/>
            <a:cxnLst/>
            <a:rect l="l" t="t" r="r" b="b"/>
            <a:pathLst>
              <a:path w="5181600">
                <a:moveTo>
                  <a:pt x="0" y="0"/>
                </a:moveTo>
                <a:lnTo>
                  <a:pt x="5181600" y="0"/>
                </a:lnTo>
              </a:path>
            </a:pathLst>
          </a:custGeom>
          <a:ln w="12954">
            <a:solidFill>
              <a:srgbClr val="000000"/>
            </a:solidFill>
          </a:ln>
        </p:spPr>
        <p:txBody>
          <a:bodyPr wrap="square" lIns="0" tIns="0" rIns="0" bIns="0" rtlCol="0"/>
          <a:lstStyle/>
          <a:p>
            <a:endParaRPr/>
          </a:p>
        </p:txBody>
      </p:sp>
      <p:sp>
        <p:nvSpPr>
          <p:cNvPr id="40" name="object 3">
            <a:extLst>
              <a:ext uri="{FF2B5EF4-FFF2-40B4-BE49-F238E27FC236}">
                <a16:creationId xmlns:a16="http://schemas.microsoft.com/office/drawing/2014/main" id="{4648C977-BDC6-46DD-8068-6648FDC8F3C2}"/>
              </a:ext>
            </a:extLst>
          </p:cNvPr>
          <p:cNvSpPr/>
          <p:nvPr/>
        </p:nvSpPr>
        <p:spPr>
          <a:xfrm>
            <a:off x="927100" y="911353"/>
            <a:ext cx="5181600" cy="0"/>
          </a:xfrm>
          <a:custGeom>
            <a:avLst/>
            <a:gdLst/>
            <a:ahLst/>
            <a:cxnLst/>
            <a:rect l="l" t="t" r="r" b="b"/>
            <a:pathLst>
              <a:path w="5181600">
                <a:moveTo>
                  <a:pt x="0" y="0"/>
                </a:moveTo>
                <a:lnTo>
                  <a:pt x="5181600" y="0"/>
                </a:lnTo>
              </a:path>
            </a:pathLst>
          </a:custGeom>
          <a:ln w="12191">
            <a:solidFill>
              <a:srgbClr val="000000"/>
            </a:solidFill>
          </a:ln>
        </p:spPr>
        <p:txBody>
          <a:bodyPr wrap="square" lIns="0" tIns="0" rIns="0" bIns="0" rtlCol="0"/>
          <a:lstStyle/>
          <a:p>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581285" y="1991867"/>
            <a:ext cx="2223135" cy="376555"/>
          </a:xfrm>
          <a:custGeom>
            <a:avLst/>
            <a:gdLst/>
            <a:ahLst/>
            <a:cxnLst/>
            <a:rect l="l" t="t" r="r" b="b"/>
            <a:pathLst>
              <a:path w="2223135" h="376555">
                <a:moveTo>
                  <a:pt x="0" y="0"/>
                </a:moveTo>
                <a:lnTo>
                  <a:pt x="0" y="376428"/>
                </a:lnTo>
                <a:lnTo>
                  <a:pt x="2222754" y="376428"/>
                </a:lnTo>
                <a:lnTo>
                  <a:pt x="2222754" y="0"/>
                </a:lnTo>
                <a:lnTo>
                  <a:pt x="0" y="0"/>
                </a:lnTo>
                <a:close/>
              </a:path>
            </a:pathLst>
          </a:custGeom>
          <a:solidFill>
            <a:srgbClr val="FFFFFF"/>
          </a:solidFill>
        </p:spPr>
        <p:txBody>
          <a:bodyPr wrap="square" lIns="0" tIns="0" rIns="0" bIns="0" rtlCol="0"/>
          <a:lstStyle/>
          <a:p>
            <a:endParaRPr/>
          </a:p>
        </p:txBody>
      </p:sp>
      <p:sp>
        <p:nvSpPr>
          <p:cNvPr id="6" name="object 6"/>
          <p:cNvSpPr txBox="1"/>
          <p:nvPr/>
        </p:nvSpPr>
        <p:spPr>
          <a:xfrm>
            <a:off x="3581285" y="1991867"/>
            <a:ext cx="2223135" cy="376555"/>
          </a:xfrm>
          <a:prstGeom prst="rect">
            <a:avLst/>
          </a:prstGeom>
          <a:solidFill>
            <a:srgbClr val="FFFFFF"/>
          </a:solidFill>
          <a:ln w="9525">
            <a:solidFill>
              <a:srgbClr val="000000"/>
            </a:solidFill>
          </a:ln>
        </p:spPr>
        <p:txBody>
          <a:bodyPr vert="horz" wrap="square" lIns="0" tIns="0" rIns="0" bIns="0" rtlCol="0">
            <a:spAutoFit/>
          </a:bodyPr>
          <a:lstStyle/>
          <a:p>
            <a:pPr marL="90170">
              <a:lnSpc>
                <a:spcPct val="100000"/>
              </a:lnSpc>
            </a:pPr>
            <a:r>
              <a:rPr sz="2000" b="1" spc="-5" dirty="0">
                <a:latin typeface="微软雅黑"/>
                <a:cs typeface="微软雅黑"/>
              </a:rPr>
              <a:t>需求分析的“源”</a:t>
            </a:r>
            <a:endParaRPr sz="2000">
              <a:latin typeface="微软雅黑"/>
              <a:cs typeface="微软雅黑"/>
            </a:endParaRPr>
          </a:p>
        </p:txBody>
      </p:sp>
      <p:sp>
        <p:nvSpPr>
          <p:cNvPr id="7" name="object 7"/>
          <p:cNvSpPr txBox="1"/>
          <p:nvPr/>
        </p:nvSpPr>
        <p:spPr>
          <a:xfrm>
            <a:off x="3579761" y="2844545"/>
            <a:ext cx="2223135" cy="376555"/>
          </a:xfrm>
          <a:prstGeom prst="rect">
            <a:avLst/>
          </a:prstGeom>
          <a:solidFill>
            <a:srgbClr val="000000"/>
          </a:solidFill>
          <a:ln w="9525">
            <a:solidFill>
              <a:srgbClr val="000000"/>
            </a:solidFill>
          </a:ln>
        </p:spPr>
        <p:txBody>
          <a:bodyPr vert="horz" wrap="square" lIns="0" tIns="0" rIns="0" bIns="0" rtlCol="0">
            <a:spAutoFit/>
          </a:bodyPr>
          <a:lstStyle/>
          <a:p>
            <a:pPr marL="90170">
              <a:lnSpc>
                <a:spcPct val="100000"/>
              </a:lnSpc>
            </a:pPr>
            <a:r>
              <a:rPr sz="2000" b="1" spc="-5" dirty="0">
                <a:solidFill>
                  <a:srgbClr val="FFFFFF"/>
                </a:solidFill>
                <a:latin typeface="微软雅黑"/>
                <a:cs typeface="微软雅黑"/>
              </a:rPr>
              <a:t>确定局部结构范围</a:t>
            </a:r>
            <a:endParaRPr sz="2000">
              <a:latin typeface="微软雅黑"/>
              <a:cs typeface="微软雅黑"/>
            </a:endParaRPr>
          </a:p>
        </p:txBody>
      </p:sp>
      <p:sp>
        <p:nvSpPr>
          <p:cNvPr id="8" name="object 8"/>
          <p:cNvSpPr txBox="1"/>
          <p:nvPr/>
        </p:nvSpPr>
        <p:spPr>
          <a:xfrm>
            <a:off x="4088015" y="3698747"/>
            <a:ext cx="1206500" cy="376555"/>
          </a:xfrm>
          <a:prstGeom prst="rect">
            <a:avLst/>
          </a:prstGeom>
          <a:solidFill>
            <a:srgbClr val="000000"/>
          </a:solidFill>
          <a:ln w="9524">
            <a:solidFill>
              <a:srgbClr val="000000"/>
            </a:solidFill>
          </a:ln>
        </p:spPr>
        <p:txBody>
          <a:bodyPr vert="horz" wrap="square" lIns="0" tIns="0" rIns="0" bIns="0" rtlCol="0">
            <a:spAutoFit/>
          </a:bodyPr>
          <a:lstStyle/>
          <a:p>
            <a:pPr marL="90170">
              <a:lnSpc>
                <a:spcPct val="100000"/>
              </a:lnSpc>
            </a:pPr>
            <a:r>
              <a:rPr sz="2000" b="1" spc="-5" dirty="0">
                <a:solidFill>
                  <a:srgbClr val="FFFFFF"/>
                </a:solidFill>
                <a:latin typeface="微软雅黑"/>
                <a:cs typeface="微软雅黑"/>
              </a:rPr>
              <a:t>实体定义</a:t>
            </a:r>
            <a:endParaRPr sz="2000">
              <a:latin typeface="微软雅黑"/>
              <a:cs typeface="微软雅黑"/>
            </a:endParaRPr>
          </a:p>
        </p:txBody>
      </p:sp>
      <p:sp>
        <p:nvSpPr>
          <p:cNvPr id="9" name="object 9"/>
          <p:cNvSpPr txBox="1"/>
          <p:nvPr/>
        </p:nvSpPr>
        <p:spPr>
          <a:xfrm>
            <a:off x="4088015" y="4552950"/>
            <a:ext cx="1206500" cy="375920"/>
          </a:xfrm>
          <a:prstGeom prst="rect">
            <a:avLst/>
          </a:prstGeom>
          <a:solidFill>
            <a:srgbClr val="000000"/>
          </a:solidFill>
          <a:ln w="9524">
            <a:solidFill>
              <a:srgbClr val="000000"/>
            </a:solidFill>
          </a:ln>
        </p:spPr>
        <p:txBody>
          <a:bodyPr vert="horz" wrap="square" lIns="0" tIns="0" rIns="0" bIns="0" rtlCol="0">
            <a:spAutoFit/>
          </a:bodyPr>
          <a:lstStyle/>
          <a:p>
            <a:pPr marL="90170">
              <a:lnSpc>
                <a:spcPct val="100000"/>
              </a:lnSpc>
            </a:pPr>
            <a:r>
              <a:rPr sz="2000" b="1" spc="-5" dirty="0">
                <a:solidFill>
                  <a:srgbClr val="FFFFFF"/>
                </a:solidFill>
                <a:latin typeface="微软雅黑"/>
                <a:cs typeface="微软雅黑"/>
              </a:rPr>
              <a:t>联系定义</a:t>
            </a:r>
            <a:endParaRPr sz="2000">
              <a:latin typeface="微软雅黑"/>
              <a:cs typeface="微软雅黑"/>
            </a:endParaRPr>
          </a:p>
        </p:txBody>
      </p:sp>
      <p:sp>
        <p:nvSpPr>
          <p:cNvPr id="10" name="object 10"/>
          <p:cNvSpPr txBox="1"/>
          <p:nvPr/>
        </p:nvSpPr>
        <p:spPr>
          <a:xfrm>
            <a:off x="4089539" y="5406390"/>
            <a:ext cx="1206500" cy="376555"/>
          </a:xfrm>
          <a:prstGeom prst="rect">
            <a:avLst/>
          </a:prstGeom>
          <a:solidFill>
            <a:srgbClr val="000000"/>
          </a:solidFill>
          <a:ln w="9524">
            <a:solidFill>
              <a:srgbClr val="000000"/>
            </a:solidFill>
          </a:ln>
        </p:spPr>
        <p:txBody>
          <a:bodyPr vert="horz" wrap="square" lIns="0" tIns="0" rIns="0" bIns="0" rtlCol="0">
            <a:spAutoFit/>
          </a:bodyPr>
          <a:lstStyle/>
          <a:p>
            <a:pPr marL="90170">
              <a:lnSpc>
                <a:spcPct val="100000"/>
              </a:lnSpc>
            </a:pPr>
            <a:r>
              <a:rPr sz="2000" b="1" spc="-5" dirty="0">
                <a:solidFill>
                  <a:srgbClr val="FFFFFF"/>
                </a:solidFill>
                <a:latin typeface="微软雅黑"/>
                <a:cs typeface="微软雅黑"/>
              </a:rPr>
              <a:t>属性分配</a:t>
            </a:r>
            <a:endParaRPr sz="2000">
              <a:latin typeface="微软雅黑"/>
              <a:cs typeface="微软雅黑"/>
            </a:endParaRPr>
          </a:p>
        </p:txBody>
      </p:sp>
      <p:sp>
        <p:nvSpPr>
          <p:cNvPr id="11" name="object 11"/>
          <p:cNvSpPr/>
          <p:nvPr/>
        </p:nvSpPr>
        <p:spPr>
          <a:xfrm>
            <a:off x="3617861" y="6260591"/>
            <a:ext cx="2148205" cy="376555"/>
          </a:xfrm>
          <a:custGeom>
            <a:avLst/>
            <a:gdLst/>
            <a:ahLst/>
            <a:cxnLst/>
            <a:rect l="l" t="t" r="r" b="b"/>
            <a:pathLst>
              <a:path w="2148204" h="376554">
                <a:moveTo>
                  <a:pt x="0" y="0"/>
                </a:moveTo>
                <a:lnTo>
                  <a:pt x="0" y="376428"/>
                </a:lnTo>
                <a:lnTo>
                  <a:pt x="2148078" y="376428"/>
                </a:lnTo>
                <a:lnTo>
                  <a:pt x="2148078" y="0"/>
                </a:lnTo>
                <a:lnTo>
                  <a:pt x="0" y="0"/>
                </a:lnTo>
                <a:close/>
              </a:path>
            </a:pathLst>
          </a:custGeom>
          <a:solidFill>
            <a:srgbClr val="FFFFFF"/>
          </a:solidFill>
        </p:spPr>
        <p:txBody>
          <a:bodyPr wrap="square" lIns="0" tIns="0" rIns="0" bIns="0" rtlCol="0"/>
          <a:lstStyle/>
          <a:p>
            <a:endParaRPr/>
          </a:p>
        </p:txBody>
      </p:sp>
      <p:sp>
        <p:nvSpPr>
          <p:cNvPr id="12" name="object 12"/>
          <p:cNvSpPr txBox="1"/>
          <p:nvPr/>
        </p:nvSpPr>
        <p:spPr>
          <a:xfrm>
            <a:off x="3617861" y="6260591"/>
            <a:ext cx="2148205" cy="376555"/>
          </a:xfrm>
          <a:prstGeom prst="rect">
            <a:avLst/>
          </a:prstGeom>
          <a:solidFill>
            <a:srgbClr val="FFFFFF"/>
          </a:solidFill>
          <a:ln w="9525">
            <a:solidFill>
              <a:srgbClr val="000000"/>
            </a:solidFill>
          </a:ln>
        </p:spPr>
        <p:txBody>
          <a:bodyPr vert="horz" wrap="square" lIns="0" tIns="0" rIns="0" bIns="0" rtlCol="0">
            <a:spAutoFit/>
          </a:bodyPr>
          <a:lstStyle/>
          <a:p>
            <a:pPr marL="90170">
              <a:lnSpc>
                <a:spcPct val="100000"/>
              </a:lnSpc>
            </a:pPr>
            <a:r>
              <a:rPr sz="2000" b="1" spc="-5" dirty="0">
                <a:latin typeface="微软雅黑"/>
                <a:cs typeface="微软雅黑"/>
              </a:rPr>
              <a:t>全局E-R模式设计</a:t>
            </a:r>
            <a:endParaRPr sz="2000">
              <a:latin typeface="微软雅黑"/>
              <a:cs typeface="微软雅黑"/>
            </a:endParaRPr>
          </a:p>
        </p:txBody>
      </p:sp>
      <p:sp>
        <p:nvSpPr>
          <p:cNvPr id="13" name="object 13"/>
          <p:cNvSpPr/>
          <p:nvPr/>
        </p:nvSpPr>
        <p:spPr>
          <a:xfrm>
            <a:off x="6078359" y="2682239"/>
            <a:ext cx="344805" cy="3128010"/>
          </a:xfrm>
          <a:custGeom>
            <a:avLst/>
            <a:gdLst/>
            <a:ahLst/>
            <a:cxnLst/>
            <a:rect l="l" t="t" r="r" b="b"/>
            <a:pathLst>
              <a:path w="344804" h="3128010">
                <a:moveTo>
                  <a:pt x="0" y="0"/>
                </a:moveTo>
                <a:lnTo>
                  <a:pt x="41430" y="7612"/>
                </a:lnTo>
                <a:lnTo>
                  <a:pt x="79203" y="29215"/>
                </a:lnTo>
                <a:lnTo>
                  <a:pt x="112130" y="62956"/>
                </a:lnTo>
                <a:lnTo>
                  <a:pt x="139025" y="106984"/>
                </a:lnTo>
                <a:lnTo>
                  <a:pt x="158698" y="159448"/>
                </a:lnTo>
                <a:lnTo>
                  <a:pt x="167215" y="198196"/>
                </a:lnTo>
                <a:lnTo>
                  <a:pt x="171642" y="239321"/>
                </a:lnTo>
                <a:lnTo>
                  <a:pt x="172212" y="1303782"/>
                </a:lnTo>
                <a:lnTo>
                  <a:pt x="172787" y="1325064"/>
                </a:lnTo>
                <a:lnTo>
                  <a:pt x="177252" y="1366189"/>
                </a:lnTo>
                <a:lnTo>
                  <a:pt x="185832" y="1404937"/>
                </a:lnTo>
                <a:lnTo>
                  <a:pt x="205618" y="1457401"/>
                </a:lnTo>
                <a:lnTo>
                  <a:pt x="232604" y="1501429"/>
                </a:lnTo>
                <a:lnTo>
                  <a:pt x="265557" y="1535170"/>
                </a:lnTo>
                <a:lnTo>
                  <a:pt x="303241" y="1556773"/>
                </a:lnTo>
                <a:lnTo>
                  <a:pt x="344424" y="1564386"/>
                </a:lnTo>
                <a:lnTo>
                  <a:pt x="330384" y="1565249"/>
                </a:lnTo>
                <a:lnTo>
                  <a:pt x="290230" y="1577663"/>
                </a:lnTo>
                <a:lnTo>
                  <a:pt x="253986" y="1603408"/>
                </a:lnTo>
                <a:lnTo>
                  <a:pt x="222885" y="1640681"/>
                </a:lnTo>
                <a:lnTo>
                  <a:pt x="198161" y="1687674"/>
                </a:lnTo>
                <a:lnTo>
                  <a:pt x="181051" y="1742584"/>
                </a:lnTo>
                <a:lnTo>
                  <a:pt x="174482" y="1782696"/>
                </a:lnTo>
                <a:lnTo>
                  <a:pt x="172212" y="1824989"/>
                </a:lnTo>
                <a:lnTo>
                  <a:pt x="172212" y="2867406"/>
                </a:lnTo>
                <a:lnTo>
                  <a:pt x="171642" y="2888688"/>
                </a:lnTo>
                <a:lnTo>
                  <a:pt x="167215" y="2929813"/>
                </a:lnTo>
                <a:lnTo>
                  <a:pt x="158698" y="2968561"/>
                </a:lnTo>
                <a:lnTo>
                  <a:pt x="139025" y="3021025"/>
                </a:lnTo>
                <a:lnTo>
                  <a:pt x="112130" y="3065053"/>
                </a:lnTo>
                <a:lnTo>
                  <a:pt x="79203" y="3098794"/>
                </a:lnTo>
                <a:lnTo>
                  <a:pt x="41430" y="3120397"/>
                </a:lnTo>
                <a:lnTo>
                  <a:pt x="14143" y="3127141"/>
                </a:lnTo>
                <a:lnTo>
                  <a:pt x="0" y="3128010"/>
                </a:lnTo>
              </a:path>
            </a:pathLst>
          </a:custGeom>
          <a:ln w="28575">
            <a:solidFill>
              <a:srgbClr val="CC0000"/>
            </a:solidFill>
          </a:ln>
        </p:spPr>
        <p:txBody>
          <a:bodyPr wrap="square" lIns="0" tIns="0" rIns="0" bIns="0" rtlCol="0"/>
          <a:lstStyle/>
          <a:p>
            <a:endParaRPr/>
          </a:p>
        </p:txBody>
      </p:sp>
      <p:sp>
        <p:nvSpPr>
          <p:cNvPr id="14" name="object 14"/>
          <p:cNvSpPr txBox="1"/>
          <p:nvPr/>
        </p:nvSpPr>
        <p:spPr>
          <a:xfrm>
            <a:off x="6443605" y="4109745"/>
            <a:ext cx="1982470" cy="279400"/>
          </a:xfrm>
          <a:prstGeom prst="rect">
            <a:avLst/>
          </a:prstGeom>
        </p:spPr>
        <p:txBody>
          <a:bodyPr vert="horz" wrap="square" lIns="0" tIns="0" rIns="0" bIns="0" rtlCol="0">
            <a:spAutoFit/>
          </a:bodyPr>
          <a:lstStyle/>
          <a:p>
            <a:pPr marL="12700">
              <a:lnSpc>
                <a:spcPct val="100000"/>
              </a:lnSpc>
            </a:pPr>
            <a:r>
              <a:rPr sz="2000" b="1" spc="-5" dirty="0">
                <a:latin typeface="微软雅黑"/>
                <a:cs typeface="微软雅黑"/>
              </a:rPr>
              <a:t>局部E-R模式设计</a:t>
            </a:r>
            <a:endParaRPr sz="2000">
              <a:latin typeface="微软雅黑"/>
              <a:cs typeface="微软雅黑"/>
            </a:endParaRPr>
          </a:p>
        </p:txBody>
      </p:sp>
      <p:sp>
        <p:nvSpPr>
          <p:cNvPr id="15" name="object 15"/>
          <p:cNvSpPr txBox="1"/>
          <p:nvPr/>
        </p:nvSpPr>
        <p:spPr>
          <a:xfrm>
            <a:off x="1076840" y="1430009"/>
            <a:ext cx="2374900" cy="330200"/>
          </a:xfrm>
          <a:prstGeom prst="rect">
            <a:avLst/>
          </a:prstGeom>
        </p:spPr>
        <p:txBody>
          <a:bodyPr vert="horz" wrap="square" lIns="0" tIns="0" rIns="0" bIns="0" rtlCol="0">
            <a:spAutoFit/>
          </a:bodyPr>
          <a:lstStyle/>
          <a:p>
            <a:pPr marL="12700">
              <a:lnSpc>
                <a:spcPct val="100000"/>
              </a:lnSpc>
            </a:pPr>
            <a:r>
              <a:rPr sz="2400" b="1" dirty="0">
                <a:latin typeface="微软雅黑"/>
                <a:cs typeface="微软雅黑"/>
              </a:rPr>
              <a:t>局部E-R模式设计</a:t>
            </a:r>
            <a:endParaRPr sz="2400">
              <a:latin typeface="微软雅黑"/>
              <a:cs typeface="微软雅黑"/>
            </a:endParaRPr>
          </a:p>
        </p:txBody>
      </p:sp>
      <p:sp>
        <p:nvSpPr>
          <p:cNvPr id="16" name="object 16"/>
          <p:cNvSpPr txBox="1">
            <a:spLocks noGrp="1"/>
          </p:cNvSpPr>
          <p:nvPr>
            <p:ph type="title"/>
          </p:nvPr>
        </p:nvSpPr>
        <p:spPr>
          <a:xfrm>
            <a:off x="1017911" y="335219"/>
            <a:ext cx="8657577" cy="1095172"/>
          </a:xfrm>
          <a:prstGeom prst="rect">
            <a:avLst/>
          </a:prstGeom>
        </p:spPr>
        <p:txBody>
          <a:bodyPr vert="horz" wrap="square" lIns="0" tIns="0" rIns="0" bIns="0" rtlCol="0">
            <a:spAutoFit/>
          </a:bodyPr>
          <a:lstStyle/>
          <a:p>
            <a:pPr marL="12065">
              <a:lnSpc>
                <a:spcPct val="100000"/>
              </a:lnSpc>
            </a:pPr>
            <a:r>
              <a:rPr lang="en-US" altLang="zh-CN" sz="2800" b="0" spc="-5">
                <a:solidFill>
                  <a:srgbClr val="000000"/>
                </a:solidFill>
                <a:latin typeface="Microsoft JhengHei" panose="020B0604030504040204" pitchFamily="34" charset="-120"/>
                <a:ea typeface="Microsoft JhengHei" panose="020B0604030504040204" pitchFamily="34" charset="-120"/>
                <a:cs typeface="华文中宋"/>
              </a:rPr>
              <a:t>13.3 </a:t>
            </a:r>
            <a:r>
              <a:rPr sz="2800" b="0" spc="-5">
                <a:solidFill>
                  <a:srgbClr val="000000"/>
                </a:solidFill>
                <a:latin typeface="Microsoft JhengHei" panose="020B0604030504040204" pitchFamily="34" charset="-120"/>
                <a:ea typeface="Microsoft JhengHei" panose="020B0604030504040204" pitchFamily="34" charset="-120"/>
                <a:cs typeface="华文中宋"/>
              </a:rPr>
              <a:t>数据库设计过程之概念数据库设计</a:t>
            </a:r>
            <a:endParaRPr sz="2800" b="0">
              <a:solidFill>
                <a:srgbClr val="000000"/>
              </a:solidFill>
              <a:latin typeface="Microsoft JhengHei" panose="020B0604030504040204" pitchFamily="34" charset="-120"/>
              <a:ea typeface="Microsoft JhengHei" panose="020B0604030504040204" pitchFamily="34" charset="-120"/>
              <a:cs typeface="华文中宋"/>
            </a:endParaRPr>
          </a:p>
          <a:p>
            <a:pPr marL="12065">
              <a:lnSpc>
                <a:spcPct val="100000"/>
              </a:lnSpc>
              <a:spcBef>
                <a:spcPts val="2300"/>
              </a:spcBef>
            </a:pPr>
            <a:r>
              <a:rPr sz="2400" spc="-10" dirty="0">
                <a:solidFill>
                  <a:srgbClr val="FF0000"/>
                </a:solidFill>
                <a:latin typeface="Microsoft JhengHei" panose="020B0604030504040204" pitchFamily="34" charset="-120"/>
                <a:ea typeface="Microsoft JhengHei" panose="020B0604030504040204" pitchFamily="34" charset="-120"/>
                <a:cs typeface="Arial"/>
              </a:rPr>
              <a:t>(2</a:t>
            </a:r>
            <a:r>
              <a:rPr sz="2400" spc="-5" dirty="0">
                <a:solidFill>
                  <a:srgbClr val="FF0000"/>
                </a:solidFill>
                <a:latin typeface="Microsoft JhengHei" panose="020B0604030504040204" pitchFamily="34" charset="-120"/>
                <a:ea typeface="Microsoft JhengHei" panose="020B0604030504040204" pitchFamily="34" charset="-120"/>
                <a:cs typeface="Arial"/>
              </a:rPr>
              <a:t>)</a:t>
            </a:r>
            <a:r>
              <a:rPr sz="2400" spc="-5" dirty="0">
                <a:solidFill>
                  <a:srgbClr val="FF0000"/>
                </a:solidFill>
                <a:latin typeface="Microsoft JhengHei" panose="020B0604030504040204" pitchFamily="34" charset="-120"/>
                <a:ea typeface="Microsoft JhengHei" panose="020B0604030504040204" pitchFamily="34" charset="-120"/>
                <a:cs typeface="华文中宋"/>
              </a:rPr>
              <a:t>概念数据库设计的两种设计思路</a:t>
            </a:r>
            <a:endParaRPr sz="2400">
              <a:solidFill>
                <a:srgbClr val="FF0000"/>
              </a:solidFill>
              <a:latin typeface="Microsoft JhengHei" panose="020B0604030504040204" pitchFamily="34" charset="-120"/>
              <a:ea typeface="Microsoft JhengHei" panose="020B0604030504040204" pitchFamily="34" charset="-120"/>
              <a:cs typeface="华文中宋"/>
            </a:endParaRPr>
          </a:p>
        </p:txBody>
      </p:sp>
      <p:sp>
        <p:nvSpPr>
          <p:cNvPr id="17" name="object 17"/>
          <p:cNvSpPr/>
          <p:nvPr/>
        </p:nvSpPr>
        <p:spPr>
          <a:xfrm>
            <a:off x="4501019" y="2379726"/>
            <a:ext cx="381000" cy="457200"/>
          </a:xfrm>
          <a:prstGeom prst="rect">
            <a:avLst/>
          </a:prstGeom>
          <a:blipFill>
            <a:blip r:embed="rId2" cstate="print"/>
            <a:stretch>
              <a:fillRect/>
            </a:stretch>
          </a:blipFill>
        </p:spPr>
        <p:txBody>
          <a:bodyPr wrap="square" lIns="0" tIns="0" rIns="0" bIns="0" rtlCol="0"/>
          <a:lstStyle/>
          <a:p>
            <a:endParaRPr/>
          </a:p>
        </p:txBody>
      </p:sp>
      <p:sp>
        <p:nvSpPr>
          <p:cNvPr id="18" name="object 18"/>
          <p:cNvSpPr/>
          <p:nvPr/>
        </p:nvSpPr>
        <p:spPr>
          <a:xfrm>
            <a:off x="4501019" y="3252215"/>
            <a:ext cx="381000" cy="457200"/>
          </a:xfrm>
          <a:prstGeom prst="rect">
            <a:avLst/>
          </a:prstGeom>
          <a:blipFill>
            <a:blip r:embed="rId3" cstate="print"/>
            <a:stretch>
              <a:fillRect/>
            </a:stretch>
          </a:blipFill>
        </p:spPr>
        <p:txBody>
          <a:bodyPr wrap="square" lIns="0" tIns="0" rIns="0" bIns="0" rtlCol="0"/>
          <a:lstStyle/>
          <a:p>
            <a:endParaRPr/>
          </a:p>
        </p:txBody>
      </p:sp>
      <p:sp>
        <p:nvSpPr>
          <p:cNvPr id="19" name="object 19"/>
          <p:cNvSpPr/>
          <p:nvPr/>
        </p:nvSpPr>
        <p:spPr>
          <a:xfrm>
            <a:off x="4501019" y="4082796"/>
            <a:ext cx="381000" cy="457200"/>
          </a:xfrm>
          <a:prstGeom prst="rect">
            <a:avLst/>
          </a:prstGeom>
          <a:blipFill>
            <a:blip r:embed="rId4" cstate="print"/>
            <a:stretch>
              <a:fillRect/>
            </a:stretch>
          </a:blipFill>
        </p:spPr>
        <p:txBody>
          <a:bodyPr wrap="square" lIns="0" tIns="0" rIns="0" bIns="0" rtlCol="0"/>
          <a:lstStyle/>
          <a:p>
            <a:endParaRPr/>
          </a:p>
        </p:txBody>
      </p:sp>
      <p:sp>
        <p:nvSpPr>
          <p:cNvPr id="20" name="object 20"/>
          <p:cNvSpPr/>
          <p:nvPr/>
        </p:nvSpPr>
        <p:spPr>
          <a:xfrm>
            <a:off x="4501019" y="4927091"/>
            <a:ext cx="381000" cy="457200"/>
          </a:xfrm>
          <a:prstGeom prst="rect">
            <a:avLst/>
          </a:prstGeom>
          <a:blipFill>
            <a:blip r:embed="rId5" cstate="print"/>
            <a:stretch>
              <a:fillRect/>
            </a:stretch>
          </a:blipFill>
        </p:spPr>
        <p:txBody>
          <a:bodyPr wrap="square" lIns="0" tIns="0" rIns="0" bIns="0" rtlCol="0"/>
          <a:lstStyle/>
          <a:p>
            <a:endParaRPr/>
          </a:p>
        </p:txBody>
      </p:sp>
      <p:sp>
        <p:nvSpPr>
          <p:cNvPr id="21" name="object 21"/>
          <p:cNvSpPr/>
          <p:nvPr/>
        </p:nvSpPr>
        <p:spPr>
          <a:xfrm>
            <a:off x="4501019" y="5800344"/>
            <a:ext cx="381000" cy="457200"/>
          </a:xfrm>
          <a:prstGeom prst="rect">
            <a:avLst/>
          </a:prstGeom>
          <a:blipFill>
            <a:blip r:embed="rId6" cstate="print"/>
            <a:stretch>
              <a:fillRect/>
            </a:stretch>
          </a:blipFill>
        </p:spPr>
        <p:txBody>
          <a:bodyPr wrap="square" lIns="0" tIns="0" rIns="0" bIns="0" rtlCol="0"/>
          <a:lstStyle/>
          <a:p>
            <a:endParaRPr/>
          </a:p>
        </p:txBody>
      </p:sp>
      <p:sp>
        <p:nvSpPr>
          <p:cNvPr id="22" name="object 2">
            <a:extLst>
              <a:ext uri="{FF2B5EF4-FFF2-40B4-BE49-F238E27FC236}">
                <a16:creationId xmlns:a16="http://schemas.microsoft.com/office/drawing/2014/main" id="{1918A253-588D-4DA6-B3F3-75CA2927D134}"/>
              </a:ext>
            </a:extLst>
          </p:cNvPr>
          <p:cNvSpPr/>
          <p:nvPr/>
        </p:nvSpPr>
        <p:spPr>
          <a:xfrm>
            <a:off x="927100" y="885825"/>
            <a:ext cx="5181600" cy="0"/>
          </a:xfrm>
          <a:custGeom>
            <a:avLst/>
            <a:gdLst/>
            <a:ahLst/>
            <a:cxnLst/>
            <a:rect l="l" t="t" r="r" b="b"/>
            <a:pathLst>
              <a:path w="5181600">
                <a:moveTo>
                  <a:pt x="0" y="0"/>
                </a:moveTo>
                <a:lnTo>
                  <a:pt x="5181600" y="0"/>
                </a:lnTo>
              </a:path>
            </a:pathLst>
          </a:custGeom>
          <a:ln w="12954">
            <a:solidFill>
              <a:srgbClr val="000000"/>
            </a:solidFill>
          </a:ln>
        </p:spPr>
        <p:txBody>
          <a:bodyPr wrap="square" lIns="0" tIns="0" rIns="0" bIns="0" rtlCol="0"/>
          <a:lstStyle/>
          <a:p>
            <a:endParaRPr/>
          </a:p>
        </p:txBody>
      </p:sp>
      <p:sp>
        <p:nvSpPr>
          <p:cNvPr id="23" name="object 3">
            <a:extLst>
              <a:ext uri="{FF2B5EF4-FFF2-40B4-BE49-F238E27FC236}">
                <a16:creationId xmlns:a16="http://schemas.microsoft.com/office/drawing/2014/main" id="{BB69E495-05B0-46F4-B3F5-9B87F3427B8E}"/>
              </a:ext>
            </a:extLst>
          </p:cNvPr>
          <p:cNvSpPr/>
          <p:nvPr/>
        </p:nvSpPr>
        <p:spPr>
          <a:xfrm>
            <a:off x="927100" y="911353"/>
            <a:ext cx="5181600" cy="0"/>
          </a:xfrm>
          <a:custGeom>
            <a:avLst/>
            <a:gdLst/>
            <a:ahLst/>
            <a:cxnLst/>
            <a:rect l="l" t="t" r="r" b="b"/>
            <a:pathLst>
              <a:path w="5181600">
                <a:moveTo>
                  <a:pt x="0" y="0"/>
                </a:moveTo>
                <a:lnTo>
                  <a:pt x="5181600" y="0"/>
                </a:lnTo>
              </a:path>
            </a:pathLst>
          </a:custGeom>
          <a:ln w="12191">
            <a:solidFill>
              <a:srgbClr val="000000"/>
            </a:solidFill>
          </a:ln>
        </p:spPr>
        <p:txBody>
          <a:bodyPr wrap="square" lIns="0" tIns="0" rIns="0" bIns="0" rtlCol="0"/>
          <a:lstStyle/>
          <a:p>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4508639" y="1723644"/>
            <a:ext cx="1640205" cy="376555"/>
          </a:xfrm>
          <a:custGeom>
            <a:avLst/>
            <a:gdLst/>
            <a:ahLst/>
            <a:cxnLst/>
            <a:rect l="l" t="t" r="r" b="b"/>
            <a:pathLst>
              <a:path w="1640204" h="376555">
                <a:moveTo>
                  <a:pt x="0" y="0"/>
                </a:moveTo>
                <a:lnTo>
                  <a:pt x="0" y="376428"/>
                </a:lnTo>
                <a:lnTo>
                  <a:pt x="1639824" y="376428"/>
                </a:lnTo>
                <a:lnTo>
                  <a:pt x="1639824" y="0"/>
                </a:lnTo>
                <a:lnTo>
                  <a:pt x="0" y="0"/>
                </a:lnTo>
                <a:close/>
              </a:path>
            </a:pathLst>
          </a:custGeom>
          <a:solidFill>
            <a:srgbClr val="FFFFFF"/>
          </a:solidFill>
        </p:spPr>
        <p:txBody>
          <a:bodyPr wrap="square" lIns="0" tIns="0" rIns="0" bIns="0" rtlCol="0"/>
          <a:lstStyle/>
          <a:p>
            <a:endParaRPr/>
          </a:p>
        </p:txBody>
      </p:sp>
      <p:sp>
        <p:nvSpPr>
          <p:cNvPr id="6" name="object 6"/>
          <p:cNvSpPr txBox="1"/>
          <p:nvPr/>
        </p:nvSpPr>
        <p:spPr>
          <a:xfrm>
            <a:off x="4508639" y="1723644"/>
            <a:ext cx="1640205" cy="376555"/>
          </a:xfrm>
          <a:prstGeom prst="rect">
            <a:avLst/>
          </a:prstGeom>
          <a:solidFill>
            <a:srgbClr val="FFFFFF"/>
          </a:solidFill>
          <a:ln w="9525">
            <a:solidFill>
              <a:srgbClr val="000000"/>
            </a:solidFill>
          </a:ln>
        </p:spPr>
        <p:txBody>
          <a:bodyPr vert="horz" wrap="square" lIns="0" tIns="0" rIns="0" bIns="0" rtlCol="0">
            <a:spAutoFit/>
          </a:bodyPr>
          <a:lstStyle/>
          <a:p>
            <a:pPr marL="90170">
              <a:lnSpc>
                <a:spcPct val="100000"/>
              </a:lnSpc>
            </a:pPr>
            <a:r>
              <a:rPr sz="2000" b="1" spc="-5" dirty="0">
                <a:latin typeface="微软雅黑"/>
                <a:cs typeface="微软雅黑"/>
              </a:rPr>
              <a:t>局部E-R模式</a:t>
            </a:r>
            <a:endParaRPr sz="2000">
              <a:latin typeface="微软雅黑"/>
              <a:cs typeface="微软雅黑"/>
            </a:endParaRPr>
          </a:p>
        </p:txBody>
      </p:sp>
      <p:sp>
        <p:nvSpPr>
          <p:cNvPr id="7" name="object 7"/>
          <p:cNvSpPr txBox="1"/>
          <p:nvPr/>
        </p:nvSpPr>
        <p:spPr>
          <a:xfrm>
            <a:off x="4216793" y="2574798"/>
            <a:ext cx="2222500" cy="376555"/>
          </a:xfrm>
          <a:prstGeom prst="rect">
            <a:avLst/>
          </a:prstGeom>
          <a:solidFill>
            <a:srgbClr val="000000"/>
          </a:solidFill>
          <a:ln w="9525">
            <a:solidFill>
              <a:srgbClr val="000000"/>
            </a:solidFill>
          </a:ln>
        </p:spPr>
        <p:txBody>
          <a:bodyPr vert="horz" wrap="square" lIns="0" tIns="0" rIns="0" bIns="0" rtlCol="0">
            <a:spAutoFit/>
          </a:bodyPr>
          <a:lstStyle/>
          <a:p>
            <a:pPr marL="90170">
              <a:lnSpc>
                <a:spcPct val="100000"/>
              </a:lnSpc>
            </a:pPr>
            <a:r>
              <a:rPr sz="2000" b="1" spc="-5" dirty="0">
                <a:solidFill>
                  <a:srgbClr val="FFFFFF"/>
                </a:solidFill>
                <a:latin typeface="微软雅黑"/>
                <a:cs typeface="微软雅黑"/>
              </a:rPr>
              <a:t>确定公共实体类型</a:t>
            </a:r>
            <a:endParaRPr sz="2000">
              <a:latin typeface="微软雅黑"/>
              <a:cs typeface="微软雅黑"/>
            </a:endParaRPr>
          </a:p>
        </p:txBody>
      </p:sp>
      <p:sp>
        <p:nvSpPr>
          <p:cNvPr id="8" name="object 8"/>
          <p:cNvSpPr txBox="1"/>
          <p:nvPr/>
        </p:nvSpPr>
        <p:spPr>
          <a:xfrm>
            <a:off x="4000385" y="3303270"/>
            <a:ext cx="2656840" cy="376555"/>
          </a:xfrm>
          <a:prstGeom prst="rect">
            <a:avLst/>
          </a:prstGeom>
          <a:solidFill>
            <a:srgbClr val="000000"/>
          </a:solidFill>
          <a:ln w="9525">
            <a:solidFill>
              <a:srgbClr val="000000"/>
            </a:solidFill>
          </a:ln>
        </p:spPr>
        <p:txBody>
          <a:bodyPr vert="horz" wrap="square" lIns="0" tIns="0" rIns="0" bIns="0" rtlCol="0">
            <a:spAutoFit/>
          </a:bodyPr>
          <a:lstStyle/>
          <a:p>
            <a:pPr marL="90170">
              <a:lnSpc>
                <a:spcPct val="100000"/>
              </a:lnSpc>
            </a:pPr>
            <a:r>
              <a:rPr sz="2000" b="1" spc="-5" dirty="0">
                <a:solidFill>
                  <a:srgbClr val="FFFFFF"/>
                </a:solidFill>
                <a:latin typeface="微软雅黑"/>
                <a:cs typeface="微软雅黑"/>
              </a:rPr>
              <a:t>合并两个局部E-R模式</a:t>
            </a:r>
            <a:endParaRPr sz="2000">
              <a:latin typeface="微软雅黑"/>
              <a:cs typeface="微软雅黑"/>
            </a:endParaRPr>
          </a:p>
        </p:txBody>
      </p:sp>
      <p:sp>
        <p:nvSpPr>
          <p:cNvPr id="9" name="object 9"/>
          <p:cNvSpPr txBox="1"/>
          <p:nvPr/>
        </p:nvSpPr>
        <p:spPr>
          <a:xfrm>
            <a:off x="4343285" y="4040123"/>
            <a:ext cx="1969135" cy="375920"/>
          </a:xfrm>
          <a:prstGeom prst="rect">
            <a:avLst/>
          </a:prstGeom>
          <a:solidFill>
            <a:srgbClr val="000000"/>
          </a:solidFill>
          <a:ln w="9524">
            <a:solidFill>
              <a:srgbClr val="000000"/>
            </a:solidFill>
          </a:ln>
        </p:spPr>
        <p:txBody>
          <a:bodyPr vert="horz" wrap="square" lIns="0" tIns="0" rIns="0" bIns="0" rtlCol="0">
            <a:spAutoFit/>
          </a:bodyPr>
          <a:lstStyle/>
          <a:p>
            <a:pPr marL="90170">
              <a:lnSpc>
                <a:spcPct val="100000"/>
              </a:lnSpc>
            </a:pPr>
            <a:r>
              <a:rPr sz="2000" b="1" spc="-5" dirty="0">
                <a:solidFill>
                  <a:srgbClr val="FFFFFF"/>
                </a:solidFill>
                <a:latin typeface="微软雅黑"/>
                <a:cs typeface="微软雅黑"/>
              </a:rPr>
              <a:t>检查并消除冲突</a:t>
            </a:r>
            <a:endParaRPr sz="2000">
              <a:latin typeface="微软雅黑"/>
              <a:cs typeface="微软雅黑"/>
            </a:endParaRPr>
          </a:p>
        </p:txBody>
      </p:sp>
      <p:sp>
        <p:nvSpPr>
          <p:cNvPr id="10" name="object 10"/>
          <p:cNvSpPr/>
          <p:nvPr/>
        </p:nvSpPr>
        <p:spPr>
          <a:xfrm>
            <a:off x="5118239" y="2107692"/>
            <a:ext cx="381000" cy="457200"/>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5118239" y="2960370"/>
            <a:ext cx="381000" cy="333756"/>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5118239" y="3688841"/>
            <a:ext cx="381000" cy="342900"/>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3717683" y="4689347"/>
            <a:ext cx="3238500" cy="1320800"/>
          </a:xfrm>
          <a:custGeom>
            <a:avLst/>
            <a:gdLst/>
            <a:ahLst/>
            <a:cxnLst/>
            <a:rect l="l" t="t" r="r" b="b"/>
            <a:pathLst>
              <a:path w="3238500" h="1320800">
                <a:moveTo>
                  <a:pt x="3238500" y="659891"/>
                </a:moveTo>
                <a:lnTo>
                  <a:pt x="1619250" y="0"/>
                </a:lnTo>
                <a:lnTo>
                  <a:pt x="0" y="659892"/>
                </a:lnTo>
                <a:lnTo>
                  <a:pt x="1619250" y="1320546"/>
                </a:lnTo>
                <a:lnTo>
                  <a:pt x="3238500" y="659891"/>
                </a:lnTo>
                <a:close/>
              </a:path>
            </a:pathLst>
          </a:custGeom>
          <a:solidFill>
            <a:srgbClr val="000000"/>
          </a:solidFill>
        </p:spPr>
        <p:txBody>
          <a:bodyPr wrap="square" lIns="0" tIns="0" rIns="0" bIns="0" rtlCol="0"/>
          <a:lstStyle/>
          <a:p>
            <a:endParaRPr/>
          </a:p>
        </p:txBody>
      </p:sp>
      <p:sp>
        <p:nvSpPr>
          <p:cNvPr id="14" name="object 14"/>
          <p:cNvSpPr/>
          <p:nvPr/>
        </p:nvSpPr>
        <p:spPr>
          <a:xfrm>
            <a:off x="3717683" y="4689347"/>
            <a:ext cx="3238500" cy="1320800"/>
          </a:xfrm>
          <a:custGeom>
            <a:avLst/>
            <a:gdLst/>
            <a:ahLst/>
            <a:cxnLst/>
            <a:rect l="l" t="t" r="r" b="b"/>
            <a:pathLst>
              <a:path w="3238500" h="1320800">
                <a:moveTo>
                  <a:pt x="1619250" y="0"/>
                </a:moveTo>
                <a:lnTo>
                  <a:pt x="0" y="659892"/>
                </a:lnTo>
                <a:lnTo>
                  <a:pt x="1619250" y="1320546"/>
                </a:lnTo>
                <a:lnTo>
                  <a:pt x="3238500" y="659891"/>
                </a:lnTo>
                <a:lnTo>
                  <a:pt x="1619250" y="0"/>
                </a:lnTo>
                <a:close/>
              </a:path>
            </a:pathLst>
          </a:custGeom>
          <a:ln w="9525">
            <a:solidFill>
              <a:srgbClr val="000000"/>
            </a:solidFill>
          </a:ln>
        </p:spPr>
        <p:txBody>
          <a:bodyPr wrap="square" lIns="0" tIns="0" rIns="0" bIns="0" rtlCol="0"/>
          <a:lstStyle/>
          <a:p>
            <a:endParaRPr/>
          </a:p>
        </p:txBody>
      </p:sp>
      <p:sp>
        <p:nvSpPr>
          <p:cNvPr id="15" name="object 15"/>
          <p:cNvSpPr/>
          <p:nvPr/>
        </p:nvSpPr>
        <p:spPr>
          <a:xfrm>
            <a:off x="5118239" y="4425696"/>
            <a:ext cx="381000" cy="381000"/>
          </a:xfrm>
          <a:prstGeom prst="rect">
            <a:avLst/>
          </a:prstGeom>
          <a:blipFill>
            <a:blip r:embed="rId5" cstate="print"/>
            <a:stretch>
              <a:fillRect/>
            </a:stretch>
          </a:blipFill>
        </p:spPr>
        <p:txBody>
          <a:bodyPr wrap="square" lIns="0" tIns="0" rIns="0" bIns="0" rtlCol="0"/>
          <a:lstStyle/>
          <a:p>
            <a:endParaRPr/>
          </a:p>
        </p:txBody>
      </p:sp>
      <p:sp>
        <p:nvSpPr>
          <p:cNvPr id="16" name="object 16"/>
          <p:cNvSpPr/>
          <p:nvPr/>
        </p:nvSpPr>
        <p:spPr>
          <a:xfrm>
            <a:off x="4264037" y="6411467"/>
            <a:ext cx="2148205" cy="376555"/>
          </a:xfrm>
          <a:custGeom>
            <a:avLst/>
            <a:gdLst/>
            <a:ahLst/>
            <a:cxnLst/>
            <a:rect l="l" t="t" r="r" b="b"/>
            <a:pathLst>
              <a:path w="2148204" h="376554">
                <a:moveTo>
                  <a:pt x="0" y="0"/>
                </a:moveTo>
                <a:lnTo>
                  <a:pt x="0" y="376428"/>
                </a:lnTo>
                <a:lnTo>
                  <a:pt x="2148078" y="376428"/>
                </a:lnTo>
                <a:lnTo>
                  <a:pt x="2148078" y="0"/>
                </a:lnTo>
                <a:lnTo>
                  <a:pt x="0" y="0"/>
                </a:lnTo>
                <a:close/>
              </a:path>
            </a:pathLst>
          </a:custGeom>
          <a:solidFill>
            <a:srgbClr val="FFFFFF"/>
          </a:solidFill>
        </p:spPr>
        <p:txBody>
          <a:bodyPr wrap="square" lIns="0" tIns="0" rIns="0" bIns="0" rtlCol="0"/>
          <a:lstStyle/>
          <a:p>
            <a:endParaRPr/>
          </a:p>
        </p:txBody>
      </p:sp>
      <p:sp>
        <p:nvSpPr>
          <p:cNvPr id="17" name="object 17"/>
          <p:cNvSpPr/>
          <p:nvPr/>
        </p:nvSpPr>
        <p:spPr>
          <a:xfrm>
            <a:off x="5146433" y="6021323"/>
            <a:ext cx="381000" cy="381000"/>
          </a:xfrm>
          <a:prstGeom prst="rect">
            <a:avLst/>
          </a:prstGeom>
          <a:blipFill>
            <a:blip r:embed="rId6" cstate="print"/>
            <a:stretch>
              <a:fillRect/>
            </a:stretch>
          </a:blipFill>
        </p:spPr>
        <p:txBody>
          <a:bodyPr wrap="square" lIns="0" tIns="0" rIns="0" bIns="0" rtlCol="0"/>
          <a:lstStyle/>
          <a:p>
            <a:endParaRPr/>
          </a:p>
        </p:txBody>
      </p:sp>
      <p:sp>
        <p:nvSpPr>
          <p:cNvPr id="18" name="object 18"/>
          <p:cNvSpPr txBox="1"/>
          <p:nvPr/>
        </p:nvSpPr>
        <p:spPr>
          <a:xfrm>
            <a:off x="4562989" y="5049291"/>
            <a:ext cx="1548765" cy="1290320"/>
          </a:xfrm>
          <a:prstGeom prst="rect">
            <a:avLst/>
          </a:prstGeom>
        </p:spPr>
        <p:txBody>
          <a:bodyPr vert="horz" wrap="square" lIns="0" tIns="0" rIns="0" bIns="0" rtlCol="0">
            <a:spAutoFit/>
          </a:bodyPr>
          <a:lstStyle/>
          <a:p>
            <a:pPr marL="12065" marR="5080" algn="ctr">
              <a:lnSpc>
                <a:spcPct val="110000"/>
              </a:lnSpc>
            </a:pPr>
            <a:r>
              <a:rPr sz="2000" b="1" spc="-5" dirty="0">
                <a:solidFill>
                  <a:srgbClr val="FFFFFF"/>
                </a:solidFill>
                <a:latin typeface="微软雅黑"/>
                <a:cs typeface="微软雅黑"/>
              </a:rPr>
              <a:t>还有未合并的 局部模式？</a:t>
            </a:r>
            <a:endParaRPr sz="2000">
              <a:latin typeface="微软雅黑"/>
              <a:cs typeface="微软雅黑"/>
            </a:endParaRPr>
          </a:p>
          <a:p>
            <a:pPr>
              <a:lnSpc>
                <a:spcPct val="100000"/>
              </a:lnSpc>
              <a:spcBef>
                <a:spcPts val="47"/>
              </a:spcBef>
            </a:pPr>
            <a:endParaRPr sz="2500">
              <a:latin typeface="Times New Roman"/>
              <a:cs typeface="Times New Roman"/>
            </a:endParaRPr>
          </a:p>
          <a:p>
            <a:pPr marL="2540" algn="ctr">
              <a:lnSpc>
                <a:spcPct val="100000"/>
              </a:lnSpc>
            </a:pPr>
            <a:r>
              <a:rPr sz="2000" b="1" spc="-5" dirty="0">
                <a:solidFill>
                  <a:srgbClr val="FFFFFF"/>
                </a:solidFill>
                <a:latin typeface="微软雅黑"/>
                <a:cs typeface="微软雅黑"/>
              </a:rPr>
              <a:t>无</a:t>
            </a:r>
            <a:endParaRPr sz="2000">
              <a:latin typeface="微软雅黑"/>
              <a:cs typeface="微软雅黑"/>
            </a:endParaRPr>
          </a:p>
        </p:txBody>
      </p:sp>
      <p:sp>
        <p:nvSpPr>
          <p:cNvPr id="19" name="object 19"/>
          <p:cNvSpPr txBox="1"/>
          <p:nvPr/>
        </p:nvSpPr>
        <p:spPr>
          <a:xfrm>
            <a:off x="4264037" y="6411467"/>
            <a:ext cx="2148205" cy="376555"/>
          </a:xfrm>
          <a:prstGeom prst="rect">
            <a:avLst/>
          </a:prstGeom>
          <a:solidFill>
            <a:srgbClr val="FFFFFF"/>
          </a:solidFill>
          <a:ln w="9525">
            <a:solidFill>
              <a:srgbClr val="000000"/>
            </a:solidFill>
          </a:ln>
        </p:spPr>
        <p:txBody>
          <a:bodyPr vert="horz" wrap="square" lIns="0" tIns="0" rIns="0" bIns="0" rtlCol="0">
            <a:spAutoFit/>
          </a:bodyPr>
          <a:lstStyle/>
          <a:p>
            <a:pPr marL="90170">
              <a:lnSpc>
                <a:spcPct val="100000"/>
              </a:lnSpc>
            </a:pPr>
            <a:r>
              <a:rPr sz="2000" b="1" spc="-5" dirty="0">
                <a:latin typeface="微软雅黑"/>
                <a:cs typeface="微软雅黑"/>
              </a:rPr>
              <a:t>全局E-R模式优化</a:t>
            </a:r>
            <a:endParaRPr sz="2000">
              <a:latin typeface="微软雅黑"/>
              <a:cs typeface="微软雅黑"/>
            </a:endParaRPr>
          </a:p>
        </p:txBody>
      </p:sp>
      <p:sp>
        <p:nvSpPr>
          <p:cNvPr id="20" name="object 20"/>
          <p:cNvSpPr/>
          <p:nvPr/>
        </p:nvSpPr>
        <p:spPr>
          <a:xfrm>
            <a:off x="6902843" y="5235702"/>
            <a:ext cx="1166622" cy="228600"/>
          </a:xfrm>
          <a:prstGeom prst="rect">
            <a:avLst/>
          </a:prstGeom>
          <a:blipFill>
            <a:blip r:embed="rId7" cstate="print"/>
            <a:stretch>
              <a:fillRect/>
            </a:stretch>
          </a:blipFill>
        </p:spPr>
        <p:txBody>
          <a:bodyPr wrap="square" lIns="0" tIns="0" rIns="0" bIns="0" rtlCol="0"/>
          <a:lstStyle/>
          <a:p>
            <a:endParaRPr/>
          </a:p>
        </p:txBody>
      </p:sp>
      <p:sp>
        <p:nvSpPr>
          <p:cNvPr id="21" name="object 21"/>
          <p:cNvSpPr/>
          <p:nvPr/>
        </p:nvSpPr>
        <p:spPr>
          <a:xfrm>
            <a:off x="7921625" y="3406902"/>
            <a:ext cx="228600" cy="2057400"/>
          </a:xfrm>
          <a:prstGeom prst="rect">
            <a:avLst/>
          </a:prstGeom>
          <a:blipFill>
            <a:blip r:embed="rId8" cstate="print"/>
            <a:stretch>
              <a:fillRect/>
            </a:stretch>
          </a:blipFill>
        </p:spPr>
        <p:txBody>
          <a:bodyPr wrap="square" lIns="0" tIns="0" rIns="0" bIns="0" rtlCol="0"/>
          <a:lstStyle/>
          <a:p>
            <a:endParaRPr/>
          </a:p>
        </p:txBody>
      </p:sp>
      <p:sp>
        <p:nvSpPr>
          <p:cNvPr id="22" name="object 22"/>
          <p:cNvSpPr txBox="1"/>
          <p:nvPr/>
        </p:nvSpPr>
        <p:spPr>
          <a:xfrm>
            <a:off x="7896739" y="4301769"/>
            <a:ext cx="279400" cy="279400"/>
          </a:xfrm>
          <a:prstGeom prst="rect">
            <a:avLst/>
          </a:prstGeom>
        </p:spPr>
        <p:txBody>
          <a:bodyPr vert="horz" wrap="square" lIns="0" tIns="0" rIns="0" bIns="0" rtlCol="0">
            <a:spAutoFit/>
          </a:bodyPr>
          <a:lstStyle/>
          <a:p>
            <a:pPr marL="12700">
              <a:lnSpc>
                <a:spcPct val="100000"/>
              </a:lnSpc>
            </a:pPr>
            <a:r>
              <a:rPr sz="2000" b="1" spc="-5" dirty="0">
                <a:solidFill>
                  <a:srgbClr val="FFFFFF"/>
                </a:solidFill>
                <a:latin typeface="微软雅黑"/>
                <a:cs typeface="微软雅黑"/>
              </a:rPr>
              <a:t>有</a:t>
            </a:r>
            <a:endParaRPr sz="2000">
              <a:latin typeface="微软雅黑"/>
              <a:cs typeface="微软雅黑"/>
            </a:endParaRPr>
          </a:p>
        </p:txBody>
      </p:sp>
      <p:sp>
        <p:nvSpPr>
          <p:cNvPr id="23" name="object 23"/>
          <p:cNvSpPr/>
          <p:nvPr/>
        </p:nvSpPr>
        <p:spPr>
          <a:xfrm>
            <a:off x="6700901" y="3300221"/>
            <a:ext cx="1219200" cy="457200"/>
          </a:xfrm>
          <a:prstGeom prst="rect">
            <a:avLst/>
          </a:prstGeom>
          <a:blipFill>
            <a:blip r:embed="rId9" cstate="print"/>
            <a:stretch>
              <a:fillRect/>
            </a:stretch>
          </a:blipFill>
        </p:spPr>
        <p:txBody>
          <a:bodyPr wrap="square" lIns="0" tIns="0" rIns="0" bIns="0" rtlCol="0"/>
          <a:lstStyle/>
          <a:p>
            <a:endParaRPr/>
          </a:p>
        </p:txBody>
      </p:sp>
      <p:sp>
        <p:nvSpPr>
          <p:cNvPr id="24" name="object 24"/>
          <p:cNvSpPr txBox="1">
            <a:spLocks noGrp="1"/>
          </p:cNvSpPr>
          <p:nvPr>
            <p:ph type="title"/>
          </p:nvPr>
        </p:nvSpPr>
        <p:spPr>
          <a:xfrm>
            <a:off x="1017911" y="335219"/>
            <a:ext cx="8657577" cy="1095172"/>
          </a:xfrm>
          <a:prstGeom prst="rect">
            <a:avLst/>
          </a:prstGeom>
        </p:spPr>
        <p:txBody>
          <a:bodyPr vert="horz" wrap="square" lIns="0" tIns="0" rIns="0" bIns="0" rtlCol="0">
            <a:spAutoFit/>
          </a:bodyPr>
          <a:lstStyle/>
          <a:p>
            <a:pPr marL="12065">
              <a:lnSpc>
                <a:spcPct val="100000"/>
              </a:lnSpc>
            </a:pPr>
            <a:r>
              <a:rPr lang="en-US" altLang="zh-CN" sz="2800" b="0" spc="-5">
                <a:solidFill>
                  <a:srgbClr val="000000"/>
                </a:solidFill>
                <a:latin typeface="Microsoft JhengHei" panose="020B0604030504040204" pitchFamily="34" charset="-120"/>
                <a:ea typeface="Microsoft JhengHei" panose="020B0604030504040204" pitchFamily="34" charset="-120"/>
                <a:cs typeface="华文中宋"/>
              </a:rPr>
              <a:t>13.3 </a:t>
            </a:r>
            <a:r>
              <a:rPr sz="2800" b="0" spc="-5">
                <a:solidFill>
                  <a:srgbClr val="000000"/>
                </a:solidFill>
                <a:latin typeface="Microsoft JhengHei" panose="020B0604030504040204" pitchFamily="34" charset="-120"/>
                <a:ea typeface="Microsoft JhengHei" panose="020B0604030504040204" pitchFamily="34" charset="-120"/>
                <a:cs typeface="华文中宋"/>
              </a:rPr>
              <a:t>数据库设计过程之概念数据库设计</a:t>
            </a:r>
            <a:endParaRPr sz="2800" b="0">
              <a:solidFill>
                <a:srgbClr val="000000"/>
              </a:solidFill>
              <a:latin typeface="Microsoft JhengHei" panose="020B0604030504040204" pitchFamily="34" charset="-120"/>
              <a:ea typeface="Microsoft JhengHei" panose="020B0604030504040204" pitchFamily="34" charset="-120"/>
              <a:cs typeface="华文中宋"/>
            </a:endParaRPr>
          </a:p>
          <a:p>
            <a:pPr marL="12065">
              <a:lnSpc>
                <a:spcPct val="100000"/>
              </a:lnSpc>
              <a:spcBef>
                <a:spcPts val="2300"/>
              </a:spcBef>
            </a:pPr>
            <a:r>
              <a:rPr sz="2400" spc="-10" dirty="0">
                <a:solidFill>
                  <a:srgbClr val="FF0000"/>
                </a:solidFill>
                <a:latin typeface="Microsoft JhengHei" panose="020B0604030504040204" pitchFamily="34" charset="-120"/>
                <a:ea typeface="Microsoft JhengHei" panose="020B0604030504040204" pitchFamily="34" charset="-120"/>
                <a:cs typeface="Arial"/>
              </a:rPr>
              <a:t>(2</a:t>
            </a:r>
            <a:r>
              <a:rPr sz="2400" spc="-5" dirty="0">
                <a:solidFill>
                  <a:srgbClr val="FF0000"/>
                </a:solidFill>
                <a:latin typeface="Microsoft JhengHei" panose="020B0604030504040204" pitchFamily="34" charset="-120"/>
                <a:ea typeface="Microsoft JhengHei" panose="020B0604030504040204" pitchFamily="34" charset="-120"/>
                <a:cs typeface="Arial"/>
              </a:rPr>
              <a:t>)</a:t>
            </a:r>
            <a:r>
              <a:rPr sz="2400" spc="-5" dirty="0">
                <a:solidFill>
                  <a:srgbClr val="FF0000"/>
                </a:solidFill>
                <a:latin typeface="Microsoft JhengHei" panose="020B0604030504040204" pitchFamily="34" charset="-120"/>
                <a:ea typeface="Microsoft JhengHei" panose="020B0604030504040204" pitchFamily="34" charset="-120"/>
                <a:cs typeface="华文中宋"/>
              </a:rPr>
              <a:t>概念数据库设计的两种设计思路</a:t>
            </a:r>
            <a:endParaRPr sz="2400">
              <a:solidFill>
                <a:srgbClr val="FF0000"/>
              </a:solidFill>
              <a:latin typeface="Microsoft JhengHei" panose="020B0604030504040204" pitchFamily="34" charset="-120"/>
              <a:ea typeface="Microsoft JhengHei" panose="020B0604030504040204" pitchFamily="34" charset="-120"/>
              <a:cs typeface="华文中宋"/>
            </a:endParaRPr>
          </a:p>
        </p:txBody>
      </p:sp>
      <p:sp>
        <p:nvSpPr>
          <p:cNvPr id="25" name="object 25"/>
          <p:cNvSpPr txBox="1"/>
          <p:nvPr/>
        </p:nvSpPr>
        <p:spPr>
          <a:xfrm>
            <a:off x="1076840" y="1430009"/>
            <a:ext cx="2374900" cy="330200"/>
          </a:xfrm>
          <a:prstGeom prst="rect">
            <a:avLst/>
          </a:prstGeom>
        </p:spPr>
        <p:txBody>
          <a:bodyPr vert="horz" wrap="square" lIns="0" tIns="0" rIns="0" bIns="0" rtlCol="0">
            <a:spAutoFit/>
          </a:bodyPr>
          <a:lstStyle/>
          <a:p>
            <a:pPr marL="12700">
              <a:lnSpc>
                <a:spcPct val="100000"/>
              </a:lnSpc>
            </a:pPr>
            <a:r>
              <a:rPr sz="2400" b="1" dirty="0">
                <a:latin typeface="微软雅黑"/>
                <a:cs typeface="微软雅黑"/>
              </a:rPr>
              <a:t>全局E-R模式设计</a:t>
            </a:r>
            <a:endParaRPr sz="2400">
              <a:latin typeface="微软雅黑"/>
              <a:cs typeface="微软雅黑"/>
            </a:endParaRPr>
          </a:p>
        </p:txBody>
      </p:sp>
      <p:sp>
        <p:nvSpPr>
          <p:cNvPr id="26" name="object 2">
            <a:extLst>
              <a:ext uri="{FF2B5EF4-FFF2-40B4-BE49-F238E27FC236}">
                <a16:creationId xmlns:a16="http://schemas.microsoft.com/office/drawing/2014/main" id="{0FDE0CAB-8309-440C-B8BB-82ABD5773771}"/>
              </a:ext>
            </a:extLst>
          </p:cNvPr>
          <p:cNvSpPr/>
          <p:nvPr/>
        </p:nvSpPr>
        <p:spPr>
          <a:xfrm>
            <a:off x="927100" y="885825"/>
            <a:ext cx="5181600" cy="0"/>
          </a:xfrm>
          <a:custGeom>
            <a:avLst/>
            <a:gdLst/>
            <a:ahLst/>
            <a:cxnLst/>
            <a:rect l="l" t="t" r="r" b="b"/>
            <a:pathLst>
              <a:path w="5181600">
                <a:moveTo>
                  <a:pt x="0" y="0"/>
                </a:moveTo>
                <a:lnTo>
                  <a:pt x="5181600" y="0"/>
                </a:lnTo>
              </a:path>
            </a:pathLst>
          </a:custGeom>
          <a:ln w="12954">
            <a:solidFill>
              <a:srgbClr val="000000"/>
            </a:solidFill>
          </a:ln>
        </p:spPr>
        <p:txBody>
          <a:bodyPr wrap="square" lIns="0" tIns="0" rIns="0" bIns="0" rtlCol="0"/>
          <a:lstStyle/>
          <a:p>
            <a:endParaRPr/>
          </a:p>
        </p:txBody>
      </p:sp>
      <p:sp>
        <p:nvSpPr>
          <p:cNvPr id="27" name="object 3">
            <a:extLst>
              <a:ext uri="{FF2B5EF4-FFF2-40B4-BE49-F238E27FC236}">
                <a16:creationId xmlns:a16="http://schemas.microsoft.com/office/drawing/2014/main" id="{63FE74A9-D959-4571-AD14-B629484F7640}"/>
              </a:ext>
            </a:extLst>
          </p:cNvPr>
          <p:cNvSpPr/>
          <p:nvPr/>
        </p:nvSpPr>
        <p:spPr>
          <a:xfrm>
            <a:off x="927100" y="911353"/>
            <a:ext cx="5181600" cy="0"/>
          </a:xfrm>
          <a:custGeom>
            <a:avLst/>
            <a:gdLst/>
            <a:ahLst/>
            <a:cxnLst/>
            <a:rect l="l" t="t" r="r" b="b"/>
            <a:pathLst>
              <a:path w="5181600">
                <a:moveTo>
                  <a:pt x="0" y="0"/>
                </a:moveTo>
                <a:lnTo>
                  <a:pt x="5181600" y="0"/>
                </a:lnTo>
              </a:path>
            </a:pathLst>
          </a:custGeom>
          <a:ln w="12191">
            <a:solidFill>
              <a:srgbClr val="000000"/>
            </a:solidFill>
          </a:ln>
        </p:spPr>
        <p:txBody>
          <a:bodyPr wrap="square" lIns="0" tIns="0" rIns="0" bIns="0" rtlCol="0"/>
          <a:lstStyle/>
          <a:p>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1092079" y="1449059"/>
            <a:ext cx="6550659" cy="5283200"/>
          </a:xfrm>
          <a:prstGeom prst="rect">
            <a:avLst/>
          </a:prstGeom>
        </p:spPr>
        <p:txBody>
          <a:bodyPr vert="horz" wrap="square" lIns="0" tIns="0" rIns="0" bIns="0" rtlCol="0">
            <a:spAutoFit/>
          </a:bodyPr>
          <a:lstStyle/>
          <a:p>
            <a:pPr marL="12700">
              <a:lnSpc>
                <a:spcPct val="100000"/>
              </a:lnSpc>
            </a:pPr>
            <a:r>
              <a:rPr sz="2400" b="1" dirty="0">
                <a:latin typeface="微软雅黑"/>
                <a:cs typeface="微软雅黑"/>
              </a:rPr>
              <a:t>消除冲突</a:t>
            </a:r>
            <a:endParaRPr sz="2400" dirty="0">
              <a:latin typeface="微软雅黑"/>
              <a:cs typeface="微软雅黑"/>
            </a:endParaRPr>
          </a:p>
          <a:p>
            <a:pPr marL="36830">
              <a:lnSpc>
                <a:spcPct val="100000"/>
              </a:lnSpc>
              <a:spcBef>
                <a:spcPts val="1285"/>
              </a:spcBef>
            </a:pPr>
            <a:r>
              <a:rPr sz="2400" spc="5" dirty="0">
                <a:latin typeface="Wingdings"/>
                <a:cs typeface="Wingdings"/>
              </a:rPr>
              <a:t></a:t>
            </a:r>
            <a:r>
              <a:rPr sz="2400" b="1" dirty="0">
                <a:latin typeface="微软雅黑"/>
                <a:cs typeface="微软雅黑"/>
              </a:rPr>
              <a:t>属性冲突</a:t>
            </a:r>
            <a:endParaRPr sz="2400" dirty="0">
              <a:latin typeface="微软雅黑"/>
              <a:cs typeface="微软雅黑"/>
            </a:endParaRPr>
          </a:p>
          <a:p>
            <a:pPr marL="494030">
              <a:lnSpc>
                <a:spcPct val="100000"/>
              </a:lnSpc>
              <a:spcBef>
                <a:spcPts val="480"/>
              </a:spcBef>
            </a:pPr>
            <a:r>
              <a:rPr sz="2000" spc="-5" dirty="0">
                <a:solidFill>
                  <a:srgbClr val="FF0065"/>
                </a:solidFill>
                <a:latin typeface="微软雅黑"/>
                <a:cs typeface="微软雅黑"/>
              </a:rPr>
              <a:t>–属性域的冲突：属性的类型、取值范围不同</a:t>
            </a:r>
            <a:endParaRPr sz="2000" dirty="0">
              <a:latin typeface="微软雅黑"/>
              <a:cs typeface="微软雅黑"/>
            </a:endParaRPr>
          </a:p>
          <a:p>
            <a:pPr marL="951230">
              <a:lnSpc>
                <a:spcPct val="100000"/>
              </a:lnSpc>
              <a:spcBef>
                <a:spcPts val="430"/>
              </a:spcBef>
            </a:pPr>
            <a:r>
              <a:rPr sz="1800" spc="-5" dirty="0">
                <a:solidFill>
                  <a:srgbClr val="3333CC"/>
                </a:solidFill>
                <a:latin typeface="微软雅黑"/>
                <a:cs typeface="微软雅黑"/>
              </a:rPr>
              <a:t>•如不同学校的学号编码方式不同</a:t>
            </a:r>
            <a:endParaRPr sz="1800" dirty="0">
              <a:latin typeface="微软雅黑"/>
              <a:cs typeface="微软雅黑"/>
            </a:endParaRPr>
          </a:p>
          <a:p>
            <a:pPr marL="494030">
              <a:lnSpc>
                <a:spcPct val="100000"/>
              </a:lnSpc>
              <a:spcBef>
                <a:spcPts val="475"/>
              </a:spcBef>
            </a:pPr>
            <a:r>
              <a:rPr sz="2000" spc="-5" dirty="0">
                <a:solidFill>
                  <a:srgbClr val="FF0065"/>
                </a:solidFill>
                <a:latin typeface="微软雅黑"/>
                <a:cs typeface="微软雅黑"/>
              </a:rPr>
              <a:t>–属性取值单位冲突</a:t>
            </a:r>
            <a:endParaRPr sz="2000" dirty="0">
              <a:latin typeface="微软雅黑"/>
              <a:cs typeface="微软雅黑"/>
            </a:endParaRPr>
          </a:p>
          <a:p>
            <a:pPr marL="951230">
              <a:lnSpc>
                <a:spcPct val="100000"/>
              </a:lnSpc>
              <a:spcBef>
                <a:spcPts val="439"/>
              </a:spcBef>
            </a:pPr>
            <a:r>
              <a:rPr sz="1800" spc="-5" dirty="0">
                <a:solidFill>
                  <a:srgbClr val="3333CC"/>
                </a:solidFill>
                <a:latin typeface="微软雅黑"/>
                <a:cs typeface="微软雅黑"/>
              </a:rPr>
              <a:t>•如重量分别采用磅、千克</a:t>
            </a:r>
            <a:endParaRPr sz="1800" dirty="0">
              <a:latin typeface="微软雅黑"/>
              <a:cs typeface="微软雅黑"/>
            </a:endParaRPr>
          </a:p>
          <a:p>
            <a:pPr marL="36830">
              <a:lnSpc>
                <a:spcPct val="100000"/>
              </a:lnSpc>
              <a:spcBef>
                <a:spcPts val="565"/>
              </a:spcBef>
            </a:pPr>
            <a:r>
              <a:rPr sz="2400" spc="5" dirty="0">
                <a:latin typeface="Wingdings"/>
                <a:cs typeface="Wingdings"/>
              </a:rPr>
              <a:t></a:t>
            </a:r>
            <a:r>
              <a:rPr sz="2400" b="1" dirty="0">
                <a:latin typeface="微软雅黑"/>
                <a:cs typeface="微软雅黑"/>
              </a:rPr>
              <a:t>结构冲突</a:t>
            </a:r>
            <a:endParaRPr sz="2400" dirty="0">
              <a:latin typeface="微软雅黑"/>
              <a:cs typeface="微软雅黑"/>
            </a:endParaRPr>
          </a:p>
          <a:p>
            <a:pPr marL="494030">
              <a:lnSpc>
                <a:spcPct val="100000"/>
              </a:lnSpc>
              <a:spcBef>
                <a:spcPts val="480"/>
              </a:spcBef>
            </a:pPr>
            <a:r>
              <a:rPr sz="2000" spc="-5" dirty="0">
                <a:solidFill>
                  <a:srgbClr val="FF0065"/>
                </a:solidFill>
                <a:latin typeface="微软雅黑"/>
                <a:cs typeface="微软雅黑"/>
              </a:rPr>
              <a:t>–同一对象在不同应用中的抽象不同</a:t>
            </a:r>
            <a:endParaRPr sz="2000" dirty="0">
              <a:latin typeface="微软雅黑"/>
              <a:cs typeface="微软雅黑"/>
            </a:endParaRPr>
          </a:p>
          <a:p>
            <a:pPr marL="951230">
              <a:lnSpc>
                <a:spcPct val="100000"/>
              </a:lnSpc>
              <a:spcBef>
                <a:spcPts val="434"/>
              </a:spcBef>
            </a:pPr>
            <a:r>
              <a:rPr sz="1800" spc="-5" dirty="0">
                <a:solidFill>
                  <a:srgbClr val="3333CC"/>
                </a:solidFill>
                <a:latin typeface="微软雅黑"/>
                <a:cs typeface="微软雅黑"/>
              </a:rPr>
              <a:t>•如职工在某应用中是实体，在另一应用中则抽象为属性</a:t>
            </a:r>
            <a:endParaRPr sz="1800" dirty="0">
              <a:latin typeface="微软雅黑"/>
              <a:cs typeface="微软雅黑"/>
            </a:endParaRPr>
          </a:p>
          <a:p>
            <a:pPr marL="494030">
              <a:lnSpc>
                <a:spcPct val="100000"/>
              </a:lnSpc>
              <a:spcBef>
                <a:spcPts val="475"/>
              </a:spcBef>
            </a:pPr>
            <a:r>
              <a:rPr sz="2000" spc="-5" dirty="0">
                <a:solidFill>
                  <a:srgbClr val="FF0065"/>
                </a:solidFill>
                <a:latin typeface="微软雅黑"/>
                <a:cs typeface="微软雅黑"/>
              </a:rPr>
              <a:t>–同一实体在不同E-R图中属性组成不同</a:t>
            </a:r>
            <a:endParaRPr sz="2000" dirty="0">
              <a:latin typeface="微软雅黑"/>
              <a:cs typeface="微软雅黑"/>
            </a:endParaRPr>
          </a:p>
          <a:p>
            <a:pPr marL="494030">
              <a:lnSpc>
                <a:spcPct val="100000"/>
              </a:lnSpc>
              <a:spcBef>
                <a:spcPts val="480"/>
              </a:spcBef>
            </a:pPr>
            <a:r>
              <a:rPr sz="2000" spc="-5" dirty="0">
                <a:solidFill>
                  <a:srgbClr val="FF0065"/>
                </a:solidFill>
                <a:latin typeface="微软雅黑"/>
                <a:cs typeface="微软雅黑"/>
              </a:rPr>
              <a:t>–实体之间的联系在不同E-R图中呈现不同的类型</a:t>
            </a:r>
            <a:endParaRPr sz="2000" dirty="0">
              <a:latin typeface="微软雅黑"/>
              <a:cs typeface="微软雅黑"/>
            </a:endParaRPr>
          </a:p>
          <a:p>
            <a:pPr marL="36830">
              <a:lnSpc>
                <a:spcPct val="100000"/>
              </a:lnSpc>
              <a:spcBef>
                <a:spcPts val="560"/>
              </a:spcBef>
            </a:pPr>
            <a:r>
              <a:rPr sz="2400" spc="5" dirty="0">
                <a:latin typeface="Wingdings"/>
                <a:cs typeface="Wingdings"/>
              </a:rPr>
              <a:t></a:t>
            </a:r>
            <a:r>
              <a:rPr sz="2400" b="1" dirty="0">
                <a:latin typeface="微软雅黑"/>
                <a:cs typeface="微软雅黑"/>
              </a:rPr>
              <a:t>命名冲突</a:t>
            </a:r>
            <a:endParaRPr sz="2400" dirty="0">
              <a:latin typeface="微软雅黑"/>
              <a:cs typeface="微软雅黑"/>
            </a:endParaRPr>
          </a:p>
          <a:p>
            <a:pPr marL="494030">
              <a:lnSpc>
                <a:spcPct val="100000"/>
              </a:lnSpc>
              <a:spcBef>
                <a:spcPts val="480"/>
              </a:spcBef>
            </a:pPr>
            <a:r>
              <a:rPr sz="2000" spc="-10" dirty="0">
                <a:solidFill>
                  <a:srgbClr val="3333CC"/>
                </a:solidFill>
                <a:latin typeface="微软雅黑"/>
                <a:cs typeface="微软雅黑"/>
              </a:rPr>
              <a:t>–</a:t>
            </a:r>
            <a:r>
              <a:rPr sz="2000" b="1" spc="-5" dirty="0">
                <a:solidFill>
                  <a:srgbClr val="3333CC"/>
                </a:solidFill>
                <a:latin typeface="微软雅黑"/>
                <a:cs typeface="微软雅黑"/>
              </a:rPr>
              <a:t>同名异义：不同意义的对象具有相同的名字</a:t>
            </a:r>
            <a:endParaRPr sz="2000" dirty="0">
              <a:latin typeface="微软雅黑"/>
              <a:cs typeface="微软雅黑"/>
            </a:endParaRPr>
          </a:p>
          <a:p>
            <a:pPr marL="494030">
              <a:lnSpc>
                <a:spcPct val="100000"/>
              </a:lnSpc>
              <a:spcBef>
                <a:spcPts val="470"/>
              </a:spcBef>
            </a:pPr>
            <a:r>
              <a:rPr sz="2000" spc="-10" dirty="0">
                <a:solidFill>
                  <a:srgbClr val="3333CC"/>
                </a:solidFill>
                <a:latin typeface="微软雅黑"/>
                <a:cs typeface="微软雅黑"/>
              </a:rPr>
              <a:t>–</a:t>
            </a:r>
            <a:r>
              <a:rPr sz="2000" b="1" spc="-5" dirty="0">
                <a:solidFill>
                  <a:srgbClr val="3333CC"/>
                </a:solidFill>
                <a:latin typeface="微软雅黑"/>
                <a:cs typeface="微软雅黑"/>
              </a:rPr>
              <a:t>异名同义：同一意义的对象具有不同的名字</a:t>
            </a:r>
            <a:endParaRPr sz="2000" dirty="0">
              <a:latin typeface="微软雅黑"/>
              <a:cs typeface="微软雅黑"/>
            </a:endParaRPr>
          </a:p>
        </p:txBody>
      </p:sp>
      <p:sp>
        <p:nvSpPr>
          <p:cNvPr id="6" name="object 6"/>
          <p:cNvSpPr txBox="1">
            <a:spLocks noGrp="1"/>
          </p:cNvSpPr>
          <p:nvPr>
            <p:ph type="title"/>
          </p:nvPr>
        </p:nvSpPr>
        <p:spPr>
          <a:xfrm>
            <a:off x="1017911" y="335219"/>
            <a:ext cx="8657577" cy="1095172"/>
          </a:xfrm>
          <a:prstGeom prst="rect">
            <a:avLst/>
          </a:prstGeom>
        </p:spPr>
        <p:txBody>
          <a:bodyPr vert="horz" wrap="square" lIns="0" tIns="0" rIns="0" bIns="0" rtlCol="0">
            <a:spAutoFit/>
          </a:bodyPr>
          <a:lstStyle/>
          <a:p>
            <a:pPr marL="12065">
              <a:lnSpc>
                <a:spcPct val="100000"/>
              </a:lnSpc>
            </a:pPr>
            <a:r>
              <a:rPr lang="en-US" altLang="zh-CN" sz="2800" b="0" spc="-5">
                <a:solidFill>
                  <a:srgbClr val="000000"/>
                </a:solidFill>
                <a:latin typeface="Microsoft JhengHei" panose="020B0604030504040204" pitchFamily="34" charset="-120"/>
                <a:ea typeface="Microsoft JhengHei" panose="020B0604030504040204" pitchFamily="34" charset="-120"/>
                <a:cs typeface="华文中宋"/>
              </a:rPr>
              <a:t>13.3 </a:t>
            </a:r>
            <a:r>
              <a:rPr sz="2800" b="0" spc="-5">
                <a:solidFill>
                  <a:srgbClr val="000000"/>
                </a:solidFill>
                <a:latin typeface="Microsoft JhengHei" panose="020B0604030504040204" pitchFamily="34" charset="-120"/>
                <a:ea typeface="Microsoft JhengHei" panose="020B0604030504040204" pitchFamily="34" charset="-120"/>
                <a:cs typeface="华文中宋"/>
              </a:rPr>
              <a:t>数据库设计过程之概念数据库设计</a:t>
            </a:r>
            <a:endParaRPr sz="2800" b="0">
              <a:solidFill>
                <a:srgbClr val="000000"/>
              </a:solidFill>
              <a:latin typeface="Microsoft JhengHei" panose="020B0604030504040204" pitchFamily="34" charset="-120"/>
              <a:ea typeface="Microsoft JhengHei" panose="020B0604030504040204" pitchFamily="34" charset="-120"/>
              <a:cs typeface="华文中宋"/>
            </a:endParaRPr>
          </a:p>
          <a:p>
            <a:pPr marL="12065">
              <a:lnSpc>
                <a:spcPct val="100000"/>
              </a:lnSpc>
              <a:spcBef>
                <a:spcPts val="2300"/>
              </a:spcBef>
            </a:pPr>
            <a:r>
              <a:rPr sz="2400" spc="-10" dirty="0">
                <a:solidFill>
                  <a:srgbClr val="FF0000"/>
                </a:solidFill>
                <a:latin typeface="Microsoft JhengHei" panose="020B0604030504040204" pitchFamily="34" charset="-120"/>
                <a:ea typeface="Microsoft JhengHei" panose="020B0604030504040204" pitchFamily="34" charset="-120"/>
                <a:cs typeface="Arial"/>
              </a:rPr>
              <a:t>(3</a:t>
            </a:r>
            <a:r>
              <a:rPr sz="2400" spc="-5" dirty="0">
                <a:solidFill>
                  <a:srgbClr val="FF0000"/>
                </a:solidFill>
                <a:latin typeface="Microsoft JhengHei" panose="020B0604030504040204" pitchFamily="34" charset="-120"/>
                <a:ea typeface="Microsoft JhengHei" panose="020B0604030504040204" pitchFamily="34" charset="-120"/>
                <a:cs typeface="Arial"/>
              </a:rPr>
              <a:t>)</a:t>
            </a:r>
            <a:r>
              <a:rPr sz="2400" spc="-5" dirty="0">
                <a:solidFill>
                  <a:srgbClr val="FF0000"/>
                </a:solidFill>
                <a:latin typeface="Microsoft JhengHei" panose="020B0604030504040204" pitchFamily="34" charset="-120"/>
                <a:ea typeface="Microsoft JhengHei" panose="020B0604030504040204" pitchFamily="34" charset="-120"/>
                <a:cs typeface="华文中宋"/>
              </a:rPr>
              <a:t>概念数据库设计的可能冲突</a:t>
            </a:r>
            <a:endParaRPr sz="2400">
              <a:solidFill>
                <a:srgbClr val="FF0000"/>
              </a:solidFill>
              <a:latin typeface="Microsoft JhengHei" panose="020B0604030504040204" pitchFamily="34" charset="-120"/>
              <a:ea typeface="Microsoft JhengHei" panose="020B0604030504040204" pitchFamily="34" charset="-120"/>
              <a:cs typeface="华文中宋"/>
            </a:endParaRPr>
          </a:p>
        </p:txBody>
      </p:sp>
      <p:sp>
        <p:nvSpPr>
          <p:cNvPr id="7" name="object 2">
            <a:extLst>
              <a:ext uri="{FF2B5EF4-FFF2-40B4-BE49-F238E27FC236}">
                <a16:creationId xmlns:a16="http://schemas.microsoft.com/office/drawing/2014/main" id="{EF510CA9-2B73-41F2-8E6F-DCE94BAE5A5F}"/>
              </a:ext>
            </a:extLst>
          </p:cNvPr>
          <p:cNvSpPr/>
          <p:nvPr/>
        </p:nvSpPr>
        <p:spPr>
          <a:xfrm>
            <a:off x="927100" y="885825"/>
            <a:ext cx="5181600" cy="0"/>
          </a:xfrm>
          <a:custGeom>
            <a:avLst/>
            <a:gdLst/>
            <a:ahLst/>
            <a:cxnLst/>
            <a:rect l="l" t="t" r="r" b="b"/>
            <a:pathLst>
              <a:path w="5181600">
                <a:moveTo>
                  <a:pt x="0" y="0"/>
                </a:moveTo>
                <a:lnTo>
                  <a:pt x="5181600" y="0"/>
                </a:lnTo>
              </a:path>
            </a:pathLst>
          </a:custGeom>
          <a:ln w="12954">
            <a:solidFill>
              <a:srgbClr val="000000"/>
            </a:solidFill>
          </a:ln>
        </p:spPr>
        <p:txBody>
          <a:bodyPr wrap="square" lIns="0" tIns="0" rIns="0" bIns="0" rtlCol="0"/>
          <a:lstStyle/>
          <a:p>
            <a:endParaRPr/>
          </a:p>
        </p:txBody>
      </p:sp>
      <p:sp>
        <p:nvSpPr>
          <p:cNvPr id="8" name="object 3">
            <a:extLst>
              <a:ext uri="{FF2B5EF4-FFF2-40B4-BE49-F238E27FC236}">
                <a16:creationId xmlns:a16="http://schemas.microsoft.com/office/drawing/2014/main" id="{E90406F5-A92A-40C1-ADAA-0A3EF98A2CC9}"/>
              </a:ext>
            </a:extLst>
          </p:cNvPr>
          <p:cNvSpPr/>
          <p:nvPr/>
        </p:nvSpPr>
        <p:spPr>
          <a:xfrm>
            <a:off x="927100" y="911353"/>
            <a:ext cx="5181600" cy="0"/>
          </a:xfrm>
          <a:custGeom>
            <a:avLst/>
            <a:gdLst/>
            <a:ahLst/>
            <a:cxnLst/>
            <a:rect l="l" t="t" r="r" b="b"/>
            <a:pathLst>
              <a:path w="5181600">
                <a:moveTo>
                  <a:pt x="0" y="0"/>
                </a:moveTo>
                <a:lnTo>
                  <a:pt x="5181600" y="0"/>
                </a:lnTo>
              </a:path>
            </a:pathLst>
          </a:custGeom>
          <a:ln w="12191">
            <a:solidFill>
              <a:srgbClr val="000000"/>
            </a:solidFill>
          </a:ln>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384300" y="352425"/>
            <a:ext cx="8657577" cy="496033"/>
          </a:xfrm>
          <a:prstGeom prst="rect">
            <a:avLst/>
          </a:prstGeom>
        </p:spPr>
        <p:txBody>
          <a:bodyPr vert="horz" wrap="square" lIns="0" tIns="0" rIns="0" bIns="0" rtlCol="0">
            <a:spAutoFit/>
          </a:bodyPr>
          <a:lstStyle/>
          <a:p>
            <a:pPr marL="2736215">
              <a:lnSpc>
                <a:spcPts val="4305"/>
              </a:lnSpc>
            </a:pPr>
            <a:r>
              <a:rPr sz="2800" b="0" spc="-5" dirty="0" err="1">
                <a:solidFill>
                  <a:srgbClr val="000000"/>
                </a:solidFill>
                <a:latin typeface="Microsoft JhengHei" panose="020B0604030504040204" pitchFamily="34" charset="-120"/>
                <a:ea typeface="Microsoft JhengHei" panose="020B0604030504040204" pitchFamily="34" charset="-120"/>
                <a:cs typeface="黑体"/>
              </a:rPr>
              <a:t>本讲学习什</a:t>
            </a:r>
            <a:r>
              <a:rPr sz="2800" b="0" spc="-10" dirty="0" err="1">
                <a:solidFill>
                  <a:srgbClr val="000000"/>
                </a:solidFill>
                <a:latin typeface="Microsoft JhengHei" panose="020B0604030504040204" pitchFamily="34" charset="-120"/>
                <a:ea typeface="Microsoft JhengHei" panose="020B0604030504040204" pitchFamily="34" charset="-120"/>
                <a:cs typeface="黑体"/>
              </a:rPr>
              <a:t>么</a:t>
            </a:r>
            <a:r>
              <a:rPr sz="2800" b="0" dirty="0">
                <a:solidFill>
                  <a:srgbClr val="000000"/>
                </a:solidFill>
                <a:latin typeface="Microsoft JhengHei" panose="020B0604030504040204" pitchFamily="34" charset="-120"/>
                <a:ea typeface="Microsoft JhengHei" panose="020B0604030504040204" pitchFamily="34" charset="-120"/>
                <a:cs typeface="Times New Roman"/>
              </a:rPr>
              <a:t>?</a:t>
            </a:r>
          </a:p>
        </p:txBody>
      </p:sp>
      <p:sp>
        <p:nvSpPr>
          <p:cNvPr id="6" name="object 6"/>
          <p:cNvSpPr txBox="1">
            <a:spLocks noGrp="1"/>
          </p:cNvSpPr>
          <p:nvPr>
            <p:ph type="body" idx="1"/>
          </p:nvPr>
        </p:nvSpPr>
        <p:spPr>
          <a:xfrm>
            <a:off x="1033405" y="1425437"/>
            <a:ext cx="8626589" cy="1885131"/>
          </a:xfrm>
          <a:prstGeom prst="rect">
            <a:avLst/>
          </a:prstGeom>
        </p:spPr>
        <p:txBody>
          <a:bodyPr vert="horz" wrap="square" lIns="0" tIns="0" rIns="0" bIns="0" rtlCol="0">
            <a:spAutoFit/>
          </a:bodyPr>
          <a:lstStyle/>
          <a:p>
            <a:pPr marL="419100">
              <a:lnSpc>
                <a:spcPct val="100000"/>
              </a:lnSpc>
            </a:pPr>
            <a:r>
              <a:rPr sz="2800" spc="-5" dirty="0">
                <a:solidFill>
                  <a:srgbClr val="CC0000"/>
                </a:solidFill>
              </a:rPr>
              <a:t>基本内容</a:t>
            </a:r>
            <a:endParaRPr sz="2800" dirty="0"/>
          </a:p>
          <a:p>
            <a:pPr marL="419100">
              <a:lnSpc>
                <a:spcPct val="100000"/>
              </a:lnSpc>
              <a:spcBef>
                <a:spcPts val="925"/>
              </a:spcBef>
            </a:pPr>
            <a:r>
              <a:rPr spc="-5" dirty="0"/>
              <a:t>1</a:t>
            </a:r>
            <a:r>
              <a:rPr dirty="0"/>
              <a:t>.</a:t>
            </a:r>
            <a:r>
              <a:rPr spc="-5" dirty="0"/>
              <a:t> 数据库设计过程与设计方法</a:t>
            </a:r>
          </a:p>
          <a:p>
            <a:pPr marL="419100">
              <a:lnSpc>
                <a:spcPct val="100000"/>
              </a:lnSpc>
              <a:spcBef>
                <a:spcPts val="855"/>
              </a:spcBef>
            </a:pPr>
            <a:r>
              <a:rPr spc="-5" dirty="0"/>
              <a:t>2</a:t>
            </a:r>
            <a:r>
              <a:rPr dirty="0"/>
              <a:t>.</a:t>
            </a:r>
            <a:r>
              <a:rPr spc="-5" dirty="0"/>
              <a:t> E-</a:t>
            </a:r>
            <a:r>
              <a:rPr spc="-5" dirty="0" err="1"/>
              <a:t>R图向关系模式的转换</a:t>
            </a:r>
            <a:endParaRPr spc="-5" dirty="0"/>
          </a:p>
          <a:p>
            <a:pPr marL="419100">
              <a:lnSpc>
                <a:spcPct val="100000"/>
              </a:lnSpc>
              <a:spcBef>
                <a:spcPts val="850"/>
              </a:spcBef>
            </a:pPr>
            <a:r>
              <a:rPr spc="-5" dirty="0"/>
              <a:t>3</a:t>
            </a:r>
            <a:r>
              <a:rPr dirty="0"/>
              <a:t>.</a:t>
            </a:r>
            <a:r>
              <a:rPr spc="-5" dirty="0"/>
              <a:t> 不正确数据库设计引发的问题及其解决</a:t>
            </a:r>
          </a:p>
        </p:txBody>
      </p:sp>
      <p:sp>
        <p:nvSpPr>
          <p:cNvPr id="7" name="object 7"/>
          <p:cNvSpPr txBox="1"/>
          <p:nvPr/>
        </p:nvSpPr>
        <p:spPr>
          <a:xfrm>
            <a:off x="1122311" y="4603241"/>
            <a:ext cx="8354059" cy="1796414"/>
          </a:xfrm>
          <a:prstGeom prst="rect">
            <a:avLst/>
          </a:prstGeom>
          <a:ln w="38100">
            <a:solidFill>
              <a:srgbClr val="666633"/>
            </a:solidFill>
          </a:ln>
        </p:spPr>
        <p:txBody>
          <a:bodyPr vert="horz" wrap="square" lIns="0" tIns="0" rIns="0" bIns="0" rtlCol="0">
            <a:spAutoFit/>
          </a:bodyPr>
          <a:lstStyle/>
          <a:p>
            <a:pPr marL="92075">
              <a:lnSpc>
                <a:spcPct val="100000"/>
              </a:lnSpc>
            </a:pPr>
            <a:r>
              <a:rPr sz="2400" b="1" dirty="0">
                <a:solidFill>
                  <a:srgbClr val="CC0000"/>
                </a:solidFill>
                <a:latin typeface="微软雅黑"/>
                <a:cs typeface="微软雅黑"/>
              </a:rPr>
              <a:t>重点与难点</a:t>
            </a:r>
            <a:endParaRPr sz="2400" dirty="0">
              <a:latin typeface="微软雅黑"/>
              <a:cs typeface="微软雅黑"/>
            </a:endParaRPr>
          </a:p>
          <a:p>
            <a:pPr marL="92075">
              <a:lnSpc>
                <a:spcPct val="100000"/>
              </a:lnSpc>
              <a:spcBef>
                <a:spcPts val="745"/>
              </a:spcBef>
            </a:pPr>
            <a:r>
              <a:rPr sz="2000" spc="-10" dirty="0">
                <a:latin typeface="Wingdings"/>
                <a:cs typeface="Wingdings"/>
              </a:rPr>
              <a:t></a:t>
            </a:r>
            <a:r>
              <a:rPr sz="2000" b="1" spc="-5" dirty="0">
                <a:latin typeface="微软雅黑"/>
                <a:cs typeface="微软雅黑"/>
              </a:rPr>
              <a:t>理解数据库设计的四个过程</a:t>
            </a:r>
            <a:endParaRPr sz="2000" dirty="0">
              <a:latin typeface="微软雅黑"/>
              <a:cs typeface="微软雅黑"/>
            </a:endParaRPr>
          </a:p>
          <a:p>
            <a:pPr marL="92075">
              <a:lnSpc>
                <a:spcPct val="100000"/>
              </a:lnSpc>
              <a:spcBef>
                <a:spcPts val="720"/>
              </a:spcBef>
            </a:pPr>
            <a:r>
              <a:rPr sz="2000" spc="-10" dirty="0">
                <a:latin typeface="Wingdings"/>
                <a:cs typeface="Wingdings"/>
              </a:rPr>
              <a:t></a:t>
            </a:r>
            <a:r>
              <a:rPr sz="2000" b="1" spc="-5" dirty="0">
                <a:latin typeface="微软雅黑"/>
                <a:cs typeface="微软雅黑"/>
              </a:rPr>
              <a:t>理解不正确数据库设计引发的问题，为数据库理论的学习奠定问题基础</a:t>
            </a:r>
            <a:endParaRPr sz="2000" dirty="0">
              <a:latin typeface="微软雅黑"/>
              <a:cs typeface="微软雅黑"/>
            </a:endParaRPr>
          </a:p>
          <a:p>
            <a:pPr marL="92075">
              <a:lnSpc>
                <a:spcPct val="100000"/>
              </a:lnSpc>
              <a:spcBef>
                <a:spcPts val="725"/>
              </a:spcBef>
            </a:pPr>
            <a:r>
              <a:rPr sz="2000" spc="-10" dirty="0">
                <a:latin typeface="Wingdings"/>
                <a:cs typeface="Wingdings"/>
              </a:rPr>
              <a:t></a:t>
            </a:r>
            <a:r>
              <a:rPr sz="2000" b="1" spc="-5" dirty="0">
                <a:latin typeface="微软雅黑"/>
                <a:cs typeface="微软雅黑"/>
              </a:rPr>
              <a:t>理解不正确数据库设计引发的问题，提升数据建模与数据库设计能力</a:t>
            </a:r>
            <a:endParaRPr sz="2000" dirty="0">
              <a:latin typeface="微软雅黑"/>
              <a:cs typeface="微软雅黑"/>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object 59"/>
          <p:cNvSpPr/>
          <p:nvPr/>
        </p:nvSpPr>
        <p:spPr>
          <a:xfrm>
            <a:off x="6840359" y="5917691"/>
            <a:ext cx="2499360" cy="713740"/>
          </a:xfrm>
          <a:custGeom>
            <a:avLst/>
            <a:gdLst/>
            <a:ahLst/>
            <a:cxnLst/>
            <a:rect l="l" t="t" r="r" b="b"/>
            <a:pathLst>
              <a:path w="2499359" h="713740">
                <a:moveTo>
                  <a:pt x="2499360" y="619505"/>
                </a:moveTo>
                <a:lnTo>
                  <a:pt x="2499360" y="244601"/>
                </a:lnTo>
                <a:lnTo>
                  <a:pt x="2497977" y="236907"/>
                </a:lnTo>
                <a:lnTo>
                  <a:pt x="2466594" y="208097"/>
                </a:lnTo>
                <a:lnTo>
                  <a:pt x="2418917" y="189225"/>
                </a:lnTo>
                <a:lnTo>
                  <a:pt x="2377249" y="178307"/>
                </a:lnTo>
                <a:lnTo>
                  <a:pt x="2328678" y="168944"/>
                </a:lnTo>
                <a:lnTo>
                  <a:pt x="2274062" y="161327"/>
                </a:lnTo>
                <a:lnTo>
                  <a:pt x="2214262" y="155649"/>
                </a:lnTo>
                <a:lnTo>
                  <a:pt x="2150136" y="152101"/>
                </a:lnTo>
                <a:lnTo>
                  <a:pt x="2082546" y="150875"/>
                </a:lnTo>
                <a:lnTo>
                  <a:pt x="1546860" y="0"/>
                </a:lnTo>
                <a:lnTo>
                  <a:pt x="1457706" y="150875"/>
                </a:lnTo>
                <a:lnTo>
                  <a:pt x="416814" y="150875"/>
                </a:lnTo>
                <a:lnTo>
                  <a:pt x="382639" y="151186"/>
                </a:lnTo>
                <a:lnTo>
                  <a:pt x="316673" y="153596"/>
                </a:lnTo>
                <a:lnTo>
                  <a:pt x="254603" y="158234"/>
                </a:lnTo>
                <a:lnTo>
                  <a:pt x="197287" y="164905"/>
                </a:lnTo>
                <a:lnTo>
                  <a:pt x="145586" y="173419"/>
                </a:lnTo>
                <a:lnTo>
                  <a:pt x="100359" y="183584"/>
                </a:lnTo>
                <a:lnTo>
                  <a:pt x="62466" y="195207"/>
                </a:lnTo>
                <a:lnTo>
                  <a:pt x="21256" y="214957"/>
                </a:lnTo>
                <a:lnTo>
                  <a:pt x="0" y="244601"/>
                </a:lnTo>
                <a:lnTo>
                  <a:pt x="0" y="619505"/>
                </a:lnTo>
                <a:lnTo>
                  <a:pt x="32766" y="656010"/>
                </a:lnTo>
                <a:lnTo>
                  <a:pt x="80442" y="674882"/>
                </a:lnTo>
                <a:lnTo>
                  <a:pt x="122110" y="685800"/>
                </a:lnTo>
                <a:lnTo>
                  <a:pt x="170681" y="695163"/>
                </a:lnTo>
                <a:lnTo>
                  <a:pt x="225297" y="702780"/>
                </a:lnTo>
                <a:lnTo>
                  <a:pt x="285097" y="708458"/>
                </a:lnTo>
                <a:lnTo>
                  <a:pt x="349223" y="712006"/>
                </a:lnTo>
                <a:lnTo>
                  <a:pt x="416814" y="713232"/>
                </a:lnTo>
                <a:lnTo>
                  <a:pt x="2082546" y="713231"/>
                </a:lnTo>
                <a:lnTo>
                  <a:pt x="2150136" y="712006"/>
                </a:lnTo>
                <a:lnTo>
                  <a:pt x="2214262" y="708458"/>
                </a:lnTo>
                <a:lnTo>
                  <a:pt x="2274062" y="702780"/>
                </a:lnTo>
                <a:lnTo>
                  <a:pt x="2328678" y="695163"/>
                </a:lnTo>
                <a:lnTo>
                  <a:pt x="2377249" y="685799"/>
                </a:lnTo>
                <a:lnTo>
                  <a:pt x="2418917" y="674882"/>
                </a:lnTo>
                <a:lnTo>
                  <a:pt x="2466594" y="656010"/>
                </a:lnTo>
                <a:lnTo>
                  <a:pt x="2497977" y="627200"/>
                </a:lnTo>
                <a:lnTo>
                  <a:pt x="2499360" y="619505"/>
                </a:lnTo>
                <a:close/>
              </a:path>
            </a:pathLst>
          </a:custGeom>
          <a:solidFill>
            <a:srgbClr val="CCFF33"/>
          </a:solidFill>
        </p:spPr>
        <p:txBody>
          <a:bodyPr wrap="square" lIns="0" tIns="0" rIns="0" bIns="0" rtlCol="0"/>
          <a:lstStyle/>
          <a:p>
            <a:endParaRPr/>
          </a:p>
        </p:txBody>
      </p:sp>
      <p:sp>
        <p:nvSpPr>
          <p:cNvPr id="57" name="object 57"/>
          <p:cNvSpPr/>
          <p:nvPr/>
        </p:nvSpPr>
        <p:spPr>
          <a:xfrm>
            <a:off x="3887609" y="5917691"/>
            <a:ext cx="2499360" cy="713740"/>
          </a:xfrm>
          <a:custGeom>
            <a:avLst/>
            <a:gdLst/>
            <a:ahLst/>
            <a:cxnLst/>
            <a:rect l="l" t="t" r="r" b="b"/>
            <a:pathLst>
              <a:path w="2499360" h="713740">
                <a:moveTo>
                  <a:pt x="2499360" y="619505"/>
                </a:moveTo>
                <a:lnTo>
                  <a:pt x="2499360" y="244601"/>
                </a:lnTo>
                <a:lnTo>
                  <a:pt x="2497977" y="236907"/>
                </a:lnTo>
                <a:lnTo>
                  <a:pt x="2466594" y="208097"/>
                </a:lnTo>
                <a:lnTo>
                  <a:pt x="2418917" y="189225"/>
                </a:lnTo>
                <a:lnTo>
                  <a:pt x="2377249" y="178307"/>
                </a:lnTo>
                <a:lnTo>
                  <a:pt x="2328678" y="168944"/>
                </a:lnTo>
                <a:lnTo>
                  <a:pt x="2274062" y="161327"/>
                </a:lnTo>
                <a:lnTo>
                  <a:pt x="2214262" y="155649"/>
                </a:lnTo>
                <a:lnTo>
                  <a:pt x="2150136" y="152101"/>
                </a:lnTo>
                <a:lnTo>
                  <a:pt x="2082545" y="150875"/>
                </a:lnTo>
                <a:lnTo>
                  <a:pt x="1527810" y="0"/>
                </a:lnTo>
                <a:lnTo>
                  <a:pt x="1457705" y="150875"/>
                </a:lnTo>
                <a:lnTo>
                  <a:pt x="416813" y="150875"/>
                </a:lnTo>
                <a:lnTo>
                  <a:pt x="382639" y="151186"/>
                </a:lnTo>
                <a:lnTo>
                  <a:pt x="316673" y="153596"/>
                </a:lnTo>
                <a:lnTo>
                  <a:pt x="254603" y="158234"/>
                </a:lnTo>
                <a:lnTo>
                  <a:pt x="197287" y="164905"/>
                </a:lnTo>
                <a:lnTo>
                  <a:pt x="145586" y="173419"/>
                </a:lnTo>
                <a:lnTo>
                  <a:pt x="100359" y="183584"/>
                </a:lnTo>
                <a:lnTo>
                  <a:pt x="62466" y="195207"/>
                </a:lnTo>
                <a:lnTo>
                  <a:pt x="21256" y="214957"/>
                </a:lnTo>
                <a:lnTo>
                  <a:pt x="0" y="244601"/>
                </a:lnTo>
                <a:lnTo>
                  <a:pt x="0" y="619505"/>
                </a:lnTo>
                <a:lnTo>
                  <a:pt x="32765" y="656010"/>
                </a:lnTo>
                <a:lnTo>
                  <a:pt x="80442" y="674882"/>
                </a:lnTo>
                <a:lnTo>
                  <a:pt x="122110" y="685800"/>
                </a:lnTo>
                <a:lnTo>
                  <a:pt x="170681" y="695163"/>
                </a:lnTo>
                <a:lnTo>
                  <a:pt x="225297" y="702780"/>
                </a:lnTo>
                <a:lnTo>
                  <a:pt x="285097" y="708458"/>
                </a:lnTo>
                <a:lnTo>
                  <a:pt x="349223" y="712006"/>
                </a:lnTo>
                <a:lnTo>
                  <a:pt x="416813" y="713232"/>
                </a:lnTo>
                <a:lnTo>
                  <a:pt x="2082545" y="713231"/>
                </a:lnTo>
                <a:lnTo>
                  <a:pt x="2150136" y="712006"/>
                </a:lnTo>
                <a:lnTo>
                  <a:pt x="2214262" y="708458"/>
                </a:lnTo>
                <a:lnTo>
                  <a:pt x="2274062" y="702780"/>
                </a:lnTo>
                <a:lnTo>
                  <a:pt x="2328678" y="695163"/>
                </a:lnTo>
                <a:lnTo>
                  <a:pt x="2377249" y="685799"/>
                </a:lnTo>
                <a:lnTo>
                  <a:pt x="2418917" y="674882"/>
                </a:lnTo>
                <a:lnTo>
                  <a:pt x="2466594" y="656010"/>
                </a:lnTo>
                <a:lnTo>
                  <a:pt x="2497977" y="627200"/>
                </a:lnTo>
                <a:lnTo>
                  <a:pt x="2499360" y="619505"/>
                </a:lnTo>
                <a:close/>
              </a:path>
            </a:pathLst>
          </a:custGeom>
          <a:solidFill>
            <a:srgbClr val="CCFF33"/>
          </a:solidFill>
        </p:spPr>
        <p:txBody>
          <a:bodyPr wrap="square" lIns="0" tIns="0" rIns="0" bIns="0" rtlCol="0"/>
          <a:lstStyle/>
          <a:p>
            <a:endParaRPr/>
          </a:p>
        </p:txBody>
      </p:sp>
      <p:sp>
        <p:nvSpPr>
          <p:cNvPr id="55" name="object 55"/>
          <p:cNvSpPr/>
          <p:nvPr/>
        </p:nvSpPr>
        <p:spPr>
          <a:xfrm>
            <a:off x="1520837" y="5955791"/>
            <a:ext cx="1731010" cy="675640"/>
          </a:xfrm>
          <a:custGeom>
            <a:avLst/>
            <a:gdLst/>
            <a:ahLst/>
            <a:cxnLst/>
            <a:rect l="l" t="t" r="r" b="b"/>
            <a:pathLst>
              <a:path w="1731010" h="675640">
                <a:moveTo>
                  <a:pt x="1009650" y="675132"/>
                </a:moveTo>
                <a:lnTo>
                  <a:pt x="1009650" y="112775"/>
                </a:lnTo>
                <a:lnTo>
                  <a:pt x="288797" y="112775"/>
                </a:lnTo>
                <a:lnTo>
                  <a:pt x="242011" y="114001"/>
                </a:lnTo>
                <a:lnTo>
                  <a:pt x="197607" y="117549"/>
                </a:lnTo>
                <a:lnTo>
                  <a:pt x="156184" y="123227"/>
                </a:lnTo>
                <a:lnTo>
                  <a:pt x="118341" y="130844"/>
                </a:lnTo>
                <a:lnTo>
                  <a:pt x="69599" y="145484"/>
                </a:lnTo>
                <a:lnTo>
                  <a:pt x="32280" y="163406"/>
                </a:lnTo>
                <a:lnTo>
                  <a:pt x="3786" y="191286"/>
                </a:lnTo>
                <a:lnTo>
                  <a:pt x="0" y="206501"/>
                </a:lnTo>
                <a:lnTo>
                  <a:pt x="0" y="581405"/>
                </a:lnTo>
                <a:lnTo>
                  <a:pt x="22729" y="617910"/>
                </a:lnTo>
                <a:lnTo>
                  <a:pt x="69599" y="642423"/>
                </a:lnTo>
                <a:lnTo>
                  <a:pt x="118341" y="657063"/>
                </a:lnTo>
                <a:lnTo>
                  <a:pt x="156184" y="664680"/>
                </a:lnTo>
                <a:lnTo>
                  <a:pt x="197607" y="670358"/>
                </a:lnTo>
                <a:lnTo>
                  <a:pt x="242011" y="673906"/>
                </a:lnTo>
                <a:lnTo>
                  <a:pt x="288798" y="675132"/>
                </a:lnTo>
                <a:lnTo>
                  <a:pt x="1009650" y="675132"/>
                </a:lnTo>
                <a:close/>
              </a:path>
              <a:path w="1731010" h="675640">
                <a:moveTo>
                  <a:pt x="1730502" y="581405"/>
                </a:moveTo>
                <a:lnTo>
                  <a:pt x="1730502" y="206501"/>
                </a:lnTo>
                <a:lnTo>
                  <a:pt x="1729542" y="198807"/>
                </a:lnTo>
                <a:lnTo>
                  <a:pt x="1698221" y="163406"/>
                </a:lnTo>
                <a:lnTo>
                  <a:pt x="1660902" y="145484"/>
                </a:lnTo>
                <a:lnTo>
                  <a:pt x="1612160" y="130844"/>
                </a:lnTo>
                <a:lnTo>
                  <a:pt x="1574317" y="123227"/>
                </a:lnTo>
                <a:lnTo>
                  <a:pt x="1532894" y="117549"/>
                </a:lnTo>
                <a:lnTo>
                  <a:pt x="1488490" y="114001"/>
                </a:lnTo>
                <a:lnTo>
                  <a:pt x="1441704" y="112775"/>
                </a:lnTo>
                <a:lnTo>
                  <a:pt x="1003554" y="0"/>
                </a:lnTo>
                <a:lnTo>
                  <a:pt x="1009650" y="112775"/>
                </a:lnTo>
                <a:lnTo>
                  <a:pt x="1009650" y="675132"/>
                </a:lnTo>
                <a:lnTo>
                  <a:pt x="1441704" y="675131"/>
                </a:lnTo>
                <a:lnTo>
                  <a:pt x="1488490" y="673906"/>
                </a:lnTo>
                <a:lnTo>
                  <a:pt x="1532894" y="670358"/>
                </a:lnTo>
                <a:lnTo>
                  <a:pt x="1574317" y="664680"/>
                </a:lnTo>
                <a:lnTo>
                  <a:pt x="1612160" y="657063"/>
                </a:lnTo>
                <a:lnTo>
                  <a:pt x="1660902" y="642423"/>
                </a:lnTo>
                <a:lnTo>
                  <a:pt x="1698221" y="624501"/>
                </a:lnTo>
                <a:lnTo>
                  <a:pt x="1726715" y="596621"/>
                </a:lnTo>
                <a:lnTo>
                  <a:pt x="1729542" y="589100"/>
                </a:lnTo>
                <a:lnTo>
                  <a:pt x="1730502" y="581405"/>
                </a:lnTo>
                <a:close/>
              </a:path>
            </a:pathLst>
          </a:custGeom>
          <a:solidFill>
            <a:srgbClr val="CCFF33"/>
          </a:solidFill>
        </p:spPr>
        <p:txBody>
          <a:bodyPr wrap="square" lIns="0" tIns="0" rIns="0" bIns="0" rtlCol="0"/>
          <a:lstStyle/>
          <a:p>
            <a:endParaRPr/>
          </a:p>
        </p:txBody>
      </p:sp>
      <p:sp>
        <p:nvSpPr>
          <p:cNvPr id="5" name="object 5"/>
          <p:cNvSpPr txBox="1"/>
          <p:nvPr/>
        </p:nvSpPr>
        <p:spPr>
          <a:xfrm>
            <a:off x="1003991" y="1577489"/>
            <a:ext cx="8374380" cy="331470"/>
          </a:xfrm>
          <a:prstGeom prst="rect">
            <a:avLst/>
          </a:prstGeom>
        </p:spPr>
        <p:txBody>
          <a:bodyPr vert="horz" wrap="square" lIns="0" tIns="0" rIns="0" bIns="0" rtlCol="0">
            <a:spAutoFit/>
          </a:bodyPr>
          <a:lstStyle/>
          <a:p>
            <a:pPr marL="12700">
              <a:lnSpc>
                <a:spcPct val="100000"/>
              </a:lnSpc>
            </a:pPr>
            <a:r>
              <a:rPr sz="2400" b="1" dirty="0">
                <a:latin typeface="微软雅黑"/>
                <a:cs typeface="微软雅黑"/>
              </a:rPr>
              <a:t>绘制不同层级的</a:t>
            </a:r>
            <a:r>
              <a:rPr sz="2400" b="1" dirty="0">
                <a:latin typeface="Times New Roman"/>
                <a:cs typeface="Times New Roman"/>
              </a:rPr>
              <a:t>E-R</a:t>
            </a:r>
            <a:r>
              <a:rPr sz="2400" b="1" dirty="0">
                <a:latin typeface="微软雅黑"/>
                <a:cs typeface="微软雅黑"/>
              </a:rPr>
              <a:t>图</a:t>
            </a:r>
            <a:r>
              <a:rPr sz="2400" b="1" dirty="0">
                <a:latin typeface="Times New Roman"/>
                <a:cs typeface="Times New Roman"/>
              </a:rPr>
              <a:t>/IDEF1</a:t>
            </a:r>
            <a:r>
              <a:rPr sz="2400" b="1" spc="-5" dirty="0">
                <a:latin typeface="Times New Roman"/>
                <a:cs typeface="Times New Roman"/>
              </a:rPr>
              <a:t>x</a:t>
            </a:r>
            <a:r>
              <a:rPr sz="2400" b="1" dirty="0">
                <a:latin typeface="微软雅黑"/>
                <a:cs typeface="微软雅黑"/>
              </a:rPr>
              <a:t>图：实体级图、键级图及完整图</a:t>
            </a:r>
            <a:endParaRPr sz="2400" dirty="0">
              <a:latin typeface="微软雅黑"/>
              <a:cs typeface="微软雅黑"/>
            </a:endParaRPr>
          </a:p>
        </p:txBody>
      </p:sp>
      <p:sp>
        <p:nvSpPr>
          <p:cNvPr id="6" name="object 6"/>
          <p:cNvSpPr/>
          <p:nvPr/>
        </p:nvSpPr>
        <p:spPr>
          <a:xfrm>
            <a:off x="1613039" y="2673095"/>
            <a:ext cx="1428750" cy="838200"/>
          </a:xfrm>
          <a:custGeom>
            <a:avLst/>
            <a:gdLst/>
            <a:ahLst/>
            <a:cxnLst/>
            <a:rect l="l" t="t" r="r" b="b"/>
            <a:pathLst>
              <a:path w="1428750" h="838200">
                <a:moveTo>
                  <a:pt x="0" y="0"/>
                </a:moveTo>
                <a:lnTo>
                  <a:pt x="0" y="838200"/>
                </a:lnTo>
                <a:lnTo>
                  <a:pt x="1428750" y="838200"/>
                </a:lnTo>
                <a:lnTo>
                  <a:pt x="1428749" y="0"/>
                </a:lnTo>
                <a:lnTo>
                  <a:pt x="0" y="0"/>
                </a:lnTo>
                <a:close/>
              </a:path>
            </a:pathLst>
          </a:custGeom>
          <a:ln w="9525">
            <a:solidFill>
              <a:srgbClr val="000000"/>
            </a:solidFill>
          </a:ln>
        </p:spPr>
        <p:txBody>
          <a:bodyPr wrap="square" lIns="0" tIns="0" rIns="0" bIns="0" rtlCol="0"/>
          <a:lstStyle/>
          <a:p>
            <a:endParaRPr/>
          </a:p>
        </p:txBody>
      </p:sp>
      <p:sp>
        <p:nvSpPr>
          <p:cNvPr id="7" name="object 7"/>
          <p:cNvSpPr/>
          <p:nvPr/>
        </p:nvSpPr>
        <p:spPr>
          <a:xfrm>
            <a:off x="1613039" y="2958845"/>
            <a:ext cx="1428750" cy="0"/>
          </a:xfrm>
          <a:custGeom>
            <a:avLst/>
            <a:gdLst/>
            <a:ahLst/>
            <a:cxnLst/>
            <a:rect l="l" t="t" r="r" b="b"/>
            <a:pathLst>
              <a:path w="1428750">
                <a:moveTo>
                  <a:pt x="0" y="0"/>
                </a:moveTo>
                <a:lnTo>
                  <a:pt x="1428750" y="0"/>
                </a:lnTo>
              </a:path>
            </a:pathLst>
          </a:custGeom>
          <a:ln w="9525">
            <a:solidFill>
              <a:srgbClr val="000000"/>
            </a:solidFill>
          </a:ln>
        </p:spPr>
        <p:txBody>
          <a:bodyPr wrap="square" lIns="0" tIns="0" rIns="0" bIns="0" rtlCol="0"/>
          <a:lstStyle/>
          <a:p>
            <a:endParaRPr/>
          </a:p>
        </p:txBody>
      </p:sp>
      <p:sp>
        <p:nvSpPr>
          <p:cNvPr id="8" name="object 8"/>
          <p:cNvSpPr/>
          <p:nvPr/>
        </p:nvSpPr>
        <p:spPr>
          <a:xfrm>
            <a:off x="1593989" y="4501896"/>
            <a:ext cx="1428750" cy="1028700"/>
          </a:xfrm>
          <a:custGeom>
            <a:avLst/>
            <a:gdLst/>
            <a:ahLst/>
            <a:cxnLst/>
            <a:rect l="l" t="t" r="r" b="b"/>
            <a:pathLst>
              <a:path w="1428750" h="1028700">
                <a:moveTo>
                  <a:pt x="171450" y="0"/>
                </a:moveTo>
                <a:lnTo>
                  <a:pt x="128436" y="5470"/>
                </a:lnTo>
                <a:lnTo>
                  <a:pt x="89403" y="20958"/>
                </a:lnTo>
                <a:lnTo>
                  <a:pt x="55734" y="45081"/>
                </a:lnTo>
                <a:lnTo>
                  <a:pt x="28811" y="76455"/>
                </a:lnTo>
                <a:lnTo>
                  <a:pt x="10020" y="113696"/>
                </a:lnTo>
                <a:lnTo>
                  <a:pt x="744" y="155421"/>
                </a:lnTo>
                <a:lnTo>
                  <a:pt x="0" y="857250"/>
                </a:lnTo>
                <a:lnTo>
                  <a:pt x="624" y="871944"/>
                </a:lnTo>
                <a:lnTo>
                  <a:pt x="9588" y="913784"/>
                </a:lnTo>
                <a:lnTo>
                  <a:pt x="28108" y="951183"/>
                </a:lnTo>
                <a:lnTo>
                  <a:pt x="54802" y="982757"/>
                </a:lnTo>
                <a:lnTo>
                  <a:pt x="88285" y="1007123"/>
                </a:lnTo>
                <a:lnTo>
                  <a:pt x="127175" y="1022897"/>
                </a:lnTo>
                <a:lnTo>
                  <a:pt x="170087" y="1028694"/>
                </a:lnTo>
                <a:lnTo>
                  <a:pt x="1257300" y="1028700"/>
                </a:lnTo>
                <a:lnTo>
                  <a:pt x="1271994" y="1028075"/>
                </a:lnTo>
                <a:lnTo>
                  <a:pt x="1313834" y="1019111"/>
                </a:lnTo>
                <a:lnTo>
                  <a:pt x="1351233" y="1000591"/>
                </a:lnTo>
                <a:lnTo>
                  <a:pt x="1382807" y="973897"/>
                </a:lnTo>
                <a:lnTo>
                  <a:pt x="1407173" y="940414"/>
                </a:lnTo>
                <a:lnTo>
                  <a:pt x="1422947" y="901524"/>
                </a:lnTo>
                <a:lnTo>
                  <a:pt x="1428744" y="858612"/>
                </a:lnTo>
                <a:lnTo>
                  <a:pt x="1428750" y="171449"/>
                </a:lnTo>
                <a:lnTo>
                  <a:pt x="1428125" y="156755"/>
                </a:lnTo>
                <a:lnTo>
                  <a:pt x="1419161" y="114915"/>
                </a:lnTo>
                <a:lnTo>
                  <a:pt x="1400641" y="77516"/>
                </a:lnTo>
                <a:lnTo>
                  <a:pt x="1373947" y="45942"/>
                </a:lnTo>
                <a:lnTo>
                  <a:pt x="1340464" y="21576"/>
                </a:lnTo>
                <a:lnTo>
                  <a:pt x="1301574" y="5802"/>
                </a:lnTo>
                <a:lnTo>
                  <a:pt x="1258662" y="5"/>
                </a:lnTo>
                <a:lnTo>
                  <a:pt x="171450" y="0"/>
                </a:lnTo>
                <a:close/>
              </a:path>
            </a:pathLst>
          </a:custGeom>
          <a:ln w="9525">
            <a:solidFill>
              <a:srgbClr val="000000"/>
            </a:solidFill>
          </a:ln>
        </p:spPr>
        <p:txBody>
          <a:bodyPr wrap="square" lIns="0" tIns="0" rIns="0" bIns="0" rtlCol="0"/>
          <a:lstStyle/>
          <a:p>
            <a:endParaRPr/>
          </a:p>
        </p:txBody>
      </p:sp>
      <p:sp>
        <p:nvSpPr>
          <p:cNvPr id="9" name="object 9"/>
          <p:cNvSpPr/>
          <p:nvPr/>
        </p:nvSpPr>
        <p:spPr>
          <a:xfrm>
            <a:off x="1593989" y="5035296"/>
            <a:ext cx="1428750" cy="0"/>
          </a:xfrm>
          <a:custGeom>
            <a:avLst/>
            <a:gdLst/>
            <a:ahLst/>
            <a:cxnLst/>
            <a:rect l="l" t="t" r="r" b="b"/>
            <a:pathLst>
              <a:path w="1428750">
                <a:moveTo>
                  <a:pt x="0" y="0"/>
                </a:moveTo>
                <a:lnTo>
                  <a:pt x="1428750" y="0"/>
                </a:lnTo>
              </a:path>
            </a:pathLst>
          </a:custGeom>
          <a:ln w="9525">
            <a:solidFill>
              <a:srgbClr val="000000"/>
            </a:solidFill>
          </a:ln>
        </p:spPr>
        <p:txBody>
          <a:bodyPr wrap="square" lIns="0" tIns="0" rIns="0" bIns="0" rtlCol="0"/>
          <a:lstStyle/>
          <a:p>
            <a:endParaRPr/>
          </a:p>
        </p:txBody>
      </p:sp>
      <p:sp>
        <p:nvSpPr>
          <p:cNvPr id="10" name="object 10"/>
          <p:cNvSpPr/>
          <p:nvPr/>
        </p:nvSpPr>
        <p:spPr>
          <a:xfrm>
            <a:off x="1974989" y="3511296"/>
            <a:ext cx="0" cy="552450"/>
          </a:xfrm>
          <a:custGeom>
            <a:avLst/>
            <a:gdLst/>
            <a:ahLst/>
            <a:cxnLst/>
            <a:rect l="l" t="t" r="r" b="b"/>
            <a:pathLst>
              <a:path h="552450">
                <a:moveTo>
                  <a:pt x="0" y="0"/>
                </a:moveTo>
                <a:lnTo>
                  <a:pt x="0" y="552450"/>
                </a:lnTo>
              </a:path>
            </a:pathLst>
          </a:custGeom>
          <a:ln w="9525">
            <a:solidFill>
              <a:srgbClr val="000000"/>
            </a:solidFill>
          </a:ln>
        </p:spPr>
        <p:txBody>
          <a:bodyPr wrap="square" lIns="0" tIns="0" rIns="0" bIns="0" rtlCol="0"/>
          <a:lstStyle/>
          <a:p>
            <a:endParaRPr/>
          </a:p>
        </p:txBody>
      </p:sp>
      <p:sp>
        <p:nvSpPr>
          <p:cNvPr id="11" name="object 11"/>
          <p:cNvSpPr/>
          <p:nvPr/>
        </p:nvSpPr>
        <p:spPr>
          <a:xfrm>
            <a:off x="1900233" y="4025646"/>
            <a:ext cx="132080" cy="114300"/>
          </a:xfrm>
          <a:custGeom>
            <a:avLst/>
            <a:gdLst/>
            <a:ahLst/>
            <a:cxnLst/>
            <a:rect l="l" t="t" r="r" b="b"/>
            <a:pathLst>
              <a:path w="132080" h="114300">
                <a:moveTo>
                  <a:pt x="131522" y="63252"/>
                </a:moveTo>
                <a:lnTo>
                  <a:pt x="118236" y="23925"/>
                </a:lnTo>
                <a:lnTo>
                  <a:pt x="83720" y="2325"/>
                </a:lnTo>
                <a:lnTo>
                  <a:pt x="64850" y="0"/>
                </a:lnTo>
                <a:lnTo>
                  <a:pt x="49432" y="1573"/>
                </a:lnTo>
                <a:lnTo>
                  <a:pt x="12564" y="22159"/>
                </a:lnTo>
                <a:lnTo>
                  <a:pt x="0" y="45333"/>
                </a:lnTo>
                <a:lnTo>
                  <a:pt x="989" y="61396"/>
                </a:lnTo>
                <a:lnTo>
                  <a:pt x="20013" y="97736"/>
                </a:lnTo>
                <a:lnTo>
                  <a:pt x="56177" y="113802"/>
                </a:lnTo>
                <a:lnTo>
                  <a:pt x="73694" y="112641"/>
                </a:lnTo>
                <a:lnTo>
                  <a:pt x="113886" y="95234"/>
                </a:lnTo>
                <a:lnTo>
                  <a:pt x="131522" y="63252"/>
                </a:lnTo>
                <a:close/>
              </a:path>
            </a:pathLst>
          </a:custGeom>
          <a:solidFill>
            <a:srgbClr val="00CC99"/>
          </a:solidFill>
        </p:spPr>
        <p:txBody>
          <a:bodyPr wrap="square" lIns="0" tIns="0" rIns="0" bIns="0" rtlCol="0"/>
          <a:lstStyle/>
          <a:p>
            <a:endParaRPr/>
          </a:p>
        </p:txBody>
      </p:sp>
      <p:sp>
        <p:nvSpPr>
          <p:cNvPr id="12" name="object 12"/>
          <p:cNvSpPr/>
          <p:nvPr/>
        </p:nvSpPr>
        <p:spPr>
          <a:xfrm>
            <a:off x="1900233" y="4025646"/>
            <a:ext cx="132080" cy="114300"/>
          </a:xfrm>
          <a:custGeom>
            <a:avLst/>
            <a:gdLst/>
            <a:ahLst/>
            <a:cxnLst/>
            <a:rect l="l" t="t" r="r" b="b"/>
            <a:pathLst>
              <a:path w="132080" h="114300">
                <a:moveTo>
                  <a:pt x="64850" y="0"/>
                </a:moveTo>
                <a:lnTo>
                  <a:pt x="22870" y="13030"/>
                </a:lnTo>
                <a:lnTo>
                  <a:pt x="0" y="45333"/>
                </a:lnTo>
                <a:lnTo>
                  <a:pt x="989" y="61396"/>
                </a:lnTo>
                <a:lnTo>
                  <a:pt x="20013" y="97736"/>
                </a:lnTo>
                <a:lnTo>
                  <a:pt x="56177" y="113802"/>
                </a:lnTo>
                <a:lnTo>
                  <a:pt x="73694" y="112641"/>
                </a:lnTo>
                <a:lnTo>
                  <a:pt x="113886" y="95234"/>
                </a:lnTo>
                <a:lnTo>
                  <a:pt x="131522" y="63252"/>
                </a:lnTo>
                <a:lnTo>
                  <a:pt x="130035" y="48549"/>
                </a:lnTo>
                <a:lnTo>
                  <a:pt x="108623" y="14455"/>
                </a:lnTo>
                <a:lnTo>
                  <a:pt x="69129" y="114"/>
                </a:lnTo>
                <a:lnTo>
                  <a:pt x="64850" y="0"/>
                </a:lnTo>
                <a:close/>
              </a:path>
            </a:pathLst>
          </a:custGeom>
          <a:ln w="9525">
            <a:solidFill>
              <a:srgbClr val="000000"/>
            </a:solidFill>
          </a:ln>
        </p:spPr>
        <p:txBody>
          <a:bodyPr wrap="square" lIns="0" tIns="0" rIns="0" bIns="0" rtlCol="0"/>
          <a:lstStyle/>
          <a:p>
            <a:endParaRPr/>
          </a:p>
        </p:txBody>
      </p:sp>
      <p:sp>
        <p:nvSpPr>
          <p:cNvPr id="13" name="object 13"/>
          <p:cNvSpPr/>
          <p:nvPr/>
        </p:nvSpPr>
        <p:spPr>
          <a:xfrm>
            <a:off x="2660789" y="3511296"/>
            <a:ext cx="0" cy="552450"/>
          </a:xfrm>
          <a:custGeom>
            <a:avLst/>
            <a:gdLst/>
            <a:ahLst/>
            <a:cxnLst/>
            <a:rect l="l" t="t" r="r" b="b"/>
            <a:pathLst>
              <a:path h="552450">
                <a:moveTo>
                  <a:pt x="0" y="0"/>
                </a:moveTo>
                <a:lnTo>
                  <a:pt x="0" y="552450"/>
                </a:lnTo>
              </a:path>
            </a:pathLst>
          </a:custGeom>
          <a:ln w="9525">
            <a:solidFill>
              <a:srgbClr val="000000"/>
            </a:solidFill>
          </a:ln>
        </p:spPr>
        <p:txBody>
          <a:bodyPr wrap="square" lIns="0" tIns="0" rIns="0" bIns="0" rtlCol="0"/>
          <a:lstStyle/>
          <a:p>
            <a:endParaRPr/>
          </a:p>
        </p:txBody>
      </p:sp>
      <p:sp>
        <p:nvSpPr>
          <p:cNvPr id="14" name="object 14"/>
          <p:cNvSpPr/>
          <p:nvPr/>
        </p:nvSpPr>
        <p:spPr>
          <a:xfrm>
            <a:off x="2586033" y="4025646"/>
            <a:ext cx="132080" cy="114300"/>
          </a:xfrm>
          <a:custGeom>
            <a:avLst/>
            <a:gdLst/>
            <a:ahLst/>
            <a:cxnLst/>
            <a:rect l="l" t="t" r="r" b="b"/>
            <a:pathLst>
              <a:path w="132080" h="114300">
                <a:moveTo>
                  <a:pt x="131522" y="63252"/>
                </a:moveTo>
                <a:lnTo>
                  <a:pt x="118236" y="23925"/>
                </a:lnTo>
                <a:lnTo>
                  <a:pt x="83720" y="2325"/>
                </a:lnTo>
                <a:lnTo>
                  <a:pt x="64850" y="0"/>
                </a:lnTo>
                <a:lnTo>
                  <a:pt x="49432" y="1573"/>
                </a:lnTo>
                <a:lnTo>
                  <a:pt x="12564" y="22159"/>
                </a:lnTo>
                <a:lnTo>
                  <a:pt x="0" y="45333"/>
                </a:lnTo>
                <a:lnTo>
                  <a:pt x="989" y="61396"/>
                </a:lnTo>
                <a:lnTo>
                  <a:pt x="20013" y="97736"/>
                </a:lnTo>
                <a:lnTo>
                  <a:pt x="56177" y="113802"/>
                </a:lnTo>
                <a:lnTo>
                  <a:pt x="73694" y="112641"/>
                </a:lnTo>
                <a:lnTo>
                  <a:pt x="113886" y="95234"/>
                </a:lnTo>
                <a:lnTo>
                  <a:pt x="131522" y="63252"/>
                </a:lnTo>
                <a:close/>
              </a:path>
            </a:pathLst>
          </a:custGeom>
          <a:solidFill>
            <a:srgbClr val="00CC99"/>
          </a:solidFill>
        </p:spPr>
        <p:txBody>
          <a:bodyPr wrap="square" lIns="0" tIns="0" rIns="0" bIns="0" rtlCol="0"/>
          <a:lstStyle/>
          <a:p>
            <a:endParaRPr/>
          </a:p>
        </p:txBody>
      </p:sp>
      <p:sp>
        <p:nvSpPr>
          <p:cNvPr id="15" name="object 15"/>
          <p:cNvSpPr/>
          <p:nvPr/>
        </p:nvSpPr>
        <p:spPr>
          <a:xfrm>
            <a:off x="2586033" y="4025646"/>
            <a:ext cx="132080" cy="114300"/>
          </a:xfrm>
          <a:custGeom>
            <a:avLst/>
            <a:gdLst/>
            <a:ahLst/>
            <a:cxnLst/>
            <a:rect l="l" t="t" r="r" b="b"/>
            <a:pathLst>
              <a:path w="132080" h="114300">
                <a:moveTo>
                  <a:pt x="64850" y="0"/>
                </a:moveTo>
                <a:lnTo>
                  <a:pt x="22870" y="13030"/>
                </a:lnTo>
                <a:lnTo>
                  <a:pt x="0" y="45333"/>
                </a:lnTo>
                <a:lnTo>
                  <a:pt x="989" y="61396"/>
                </a:lnTo>
                <a:lnTo>
                  <a:pt x="20013" y="97736"/>
                </a:lnTo>
                <a:lnTo>
                  <a:pt x="56177" y="113802"/>
                </a:lnTo>
                <a:lnTo>
                  <a:pt x="73694" y="112641"/>
                </a:lnTo>
                <a:lnTo>
                  <a:pt x="113886" y="95234"/>
                </a:lnTo>
                <a:lnTo>
                  <a:pt x="131522" y="63252"/>
                </a:lnTo>
                <a:lnTo>
                  <a:pt x="130035" y="48549"/>
                </a:lnTo>
                <a:lnTo>
                  <a:pt x="108623" y="14455"/>
                </a:lnTo>
                <a:lnTo>
                  <a:pt x="69129" y="114"/>
                </a:lnTo>
                <a:lnTo>
                  <a:pt x="64850" y="0"/>
                </a:lnTo>
                <a:close/>
              </a:path>
            </a:pathLst>
          </a:custGeom>
          <a:ln w="9525">
            <a:solidFill>
              <a:srgbClr val="000000"/>
            </a:solidFill>
          </a:ln>
        </p:spPr>
        <p:txBody>
          <a:bodyPr wrap="square" lIns="0" tIns="0" rIns="0" bIns="0" rtlCol="0"/>
          <a:lstStyle/>
          <a:p>
            <a:endParaRPr/>
          </a:p>
        </p:txBody>
      </p:sp>
      <p:sp>
        <p:nvSpPr>
          <p:cNvPr id="16" name="object 16"/>
          <p:cNvSpPr txBox="1"/>
          <p:nvPr/>
        </p:nvSpPr>
        <p:spPr>
          <a:xfrm>
            <a:off x="4412113" y="4243927"/>
            <a:ext cx="1473200" cy="665480"/>
          </a:xfrm>
          <a:prstGeom prst="rect">
            <a:avLst/>
          </a:prstGeom>
        </p:spPr>
        <p:txBody>
          <a:bodyPr vert="horz" wrap="square" lIns="0" tIns="0" rIns="0" bIns="0" rtlCol="0">
            <a:spAutoFit/>
          </a:bodyPr>
          <a:lstStyle/>
          <a:p>
            <a:pPr marL="12700" indent="320040">
              <a:lnSpc>
                <a:spcPct val="100000"/>
              </a:lnSpc>
            </a:pPr>
            <a:r>
              <a:rPr sz="1200" b="1" spc="-5" dirty="0">
                <a:latin typeface="宋体"/>
                <a:cs typeface="宋体"/>
              </a:rPr>
              <a:t>产品结构/ E2</a:t>
            </a:r>
            <a:endParaRPr sz="1200">
              <a:latin typeface="宋体"/>
              <a:cs typeface="宋体"/>
            </a:endParaRPr>
          </a:p>
          <a:p>
            <a:pPr marL="12700" marR="5080">
              <a:lnSpc>
                <a:spcPct val="100000"/>
              </a:lnSpc>
              <a:spcBef>
                <a:spcPts val="960"/>
              </a:spcBef>
            </a:pPr>
            <a:r>
              <a:rPr sz="1200" b="1" spc="-5" dirty="0">
                <a:latin typeface="宋体"/>
                <a:cs typeface="宋体"/>
              </a:rPr>
              <a:t>父件号.零部件码(FK) 子件号.零部件码(FK)</a:t>
            </a:r>
            <a:endParaRPr sz="1200">
              <a:latin typeface="宋体"/>
              <a:cs typeface="宋体"/>
            </a:endParaRPr>
          </a:p>
        </p:txBody>
      </p:sp>
      <p:sp>
        <p:nvSpPr>
          <p:cNvPr id="17" name="object 17"/>
          <p:cNvSpPr txBox="1"/>
          <p:nvPr/>
        </p:nvSpPr>
        <p:spPr>
          <a:xfrm>
            <a:off x="4819783" y="2719927"/>
            <a:ext cx="635000" cy="177800"/>
          </a:xfrm>
          <a:prstGeom prst="rect">
            <a:avLst/>
          </a:prstGeom>
        </p:spPr>
        <p:txBody>
          <a:bodyPr vert="horz" wrap="square" lIns="0" tIns="0" rIns="0" bIns="0" rtlCol="0">
            <a:spAutoFit/>
          </a:bodyPr>
          <a:lstStyle/>
          <a:p>
            <a:pPr marL="12700">
              <a:lnSpc>
                <a:spcPct val="100000"/>
              </a:lnSpc>
            </a:pPr>
            <a:r>
              <a:rPr sz="1200" b="1" spc="-5" dirty="0">
                <a:latin typeface="宋体"/>
                <a:cs typeface="宋体"/>
              </a:rPr>
              <a:t>零部件码</a:t>
            </a:r>
            <a:endParaRPr sz="1200">
              <a:latin typeface="宋体"/>
              <a:cs typeface="宋体"/>
            </a:endParaRPr>
          </a:p>
        </p:txBody>
      </p:sp>
      <p:sp>
        <p:nvSpPr>
          <p:cNvPr id="18" name="object 18"/>
          <p:cNvSpPr txBox="1"/>
          <p:nvPr/>
        </p:nvSpPr>
        <p:spPr>
          <a:xfrm>
            <a:off x="1830457" y="2434177"/>
            <a:ext cx="1092200" cy="177800"/>
          </a:xfrm>
          <a:prstGeom prst="rect">
            <a:avLst/>
          </a:prstGeom>
        </p:spPr>
        <p:txBody>
          <a:bodyPr vert="horz" wrap="square" lIns="0" tIns="0" rIns="0" bIns="0" rtlCol="0">
            <a:spAutoFit/>
          </a:bodyPr>
          <a:lstStyle/>
          <a:p>
            <a:pPr marL="12700">
              <a:lnSpc>
                <a:spcPct val="100000"/>
              </a:lnSpc>
            </a:pPr>
            <a:r>
              <a:rPr sz="1200" b="1" spc="-5" dirty="0">
                <a:latin typeface="宋体"/>
                <a:cs typeface="宋体"/>
              </a:rPr>
              <a:t>零部件清单/ E1</a:t>
            </a:r>
            <a:endParaRPr sz="1200">
              <a:latin typeface="宋体"/>
              <a:cs typeface="宋体"/>
            </a:endParaRPr>
          </a:p>
        </p:txBody>
      </p:sp>
      <p:sp>
        <p:nvSpPr>
          <p:cNvPr id="19" name="object 19"/>
          <p:cNvSpPr txBox="1"/>
          <p:nvPr/>
        </p:nvSpPr>
        <p:spPr>
          <a:xfrm>
            <a:off x="1893703" y="4262977"/>
            <a:ext cx="939800" cy="177800"/>
          </a:xfrm>
          <a:prstGeom prst="rect">
            <a:avLst/>
          </a:prstGeom>
        </p:spPr>
        <p:txBody>
          <a:bodyPr vert="horz" wrap="square" lIns="0" tIns="0" rIns="0" bIns="0" rtlCol="0">
            <a:spAutoFit/>
          </a:bodyPr>
          <a:lstStyle/>
          <a:p>
            <a:pPr marL="12700">
              <a:lnSpc>
                <a:spcPct val="100000"/>
              </a:lnSpc>
            </a:pPr>
            <a:r>
              <a:rPr sz="1200" b="1" spc="-5" dirty="0">
                <a:latin typeface="宋体"/>
                <a:cs typeface="宋体"/>
              </a:rPr>
              <a:t>产品结构/ E2</a:t>
            </a:r>
            <a:endParaRPr sz="1200">
              <a:latin typeface="宋体"/>
              <a:cs typeface="宋体"/>
            </a:endParaRPr>
          </a:p>
        </p:txBody>
      </p:sp>
      <p:sp>
        <p:nvSpPr>
          <p:cNvPr id="20" name="object 20"/>
          <p:cNvSpPr txBox="1"/>
          <p:nvPr/>
        </p:nvSpPr>
        <p:spPr>
          <a:xfrm>
            <a:off x="7810633" y="3024727"/>
            <a:ext cx="635000" cy="360680"/>
          </a:xfrm>
          <a:prstGeom prst="rect">
            <a:avLst/>
          </a:prstGeom>
        </p:spPr>
        <p:txBody>
          <a:bodyPr vert="horz" wrap="square" lIns="0" tIns="0" rIns="0" bIns="0" rtlCol="0">
            <a:spAutoFit/>
          </a:bodyPr>
          <a:lstStyle/>
          <a:p>
            <a:pPr marL="12700" marR="5080">
              <a:lnSpc>
                <a:spcPct val="100000"/>
              </a:lnSpc>
            </a:pPr>
            <a:r>
              <a:rPr sz="1200" b="1" spc="-5" dirty="0">
                <a:latin typeface="宋体"/>
                <a:cs typeface="宋体"/>
              </a:rPr>
              <a:t>零件名称 单价</a:t>
            </a:r>
            <a:endParaRPr sz="1200">
              <a:latin typeface="宋体"/>
              <a:cs typeface="宋体"/>
            </a:endParaRPr>
          </a:p>
        </p:txBody>
      </p:sp>
      <p:sp>
        <p:nvSpPr>
          <p:cNvPr id="21" name="object 21"/>
          <p:cNvSpPr txBox="1"/>
          <p:nvPr/>
        </p:nvSpPr>
        <p:spPr>
          <a:xfrm>
            <a:off x="7791583" y="5082127"/>
            <a:ext cx="330200" cy="177800"/>
          </a:xfrm>
          <a:prstGeom prst="rect">
            <a:avLst/>
          </a:prstGeom>
        </p:spPr>
        <p:txBody>
          <a:bodyPr vert="horz" wrap="square" lIns="0" tIns="0" rIns="0" bIns="0" rtlCol="0">
            <a:spAutoFit/>
          </a:bodyPr>
          <a:lstStyle/>
          <a:p>
            <a:pPr marL="12700">
              <a:lnSpc>
                <a:spcPct val="100000"/>
              </a:lnSpc>
            </a:pPr>
            <a:r>
              <a:rPr sz="1200" b="1" spc="-5" dirty="0">
                <a:latin typeface="宋体"/>
                <a:cs typeface="宋体"/>
              </a:rPr>
              <a:t>数量</a:t>
            </a:r>
            <a:endParaRPr sz="1200">
              <a:latin typeface="宋体"/>
              <a:cs typeface="宋体"/>
            </a:endParaRPr>
          </a:p>
        </p:txBody>
      </p:sp>
      <p:sp>
        <p:nvSpPr>
          <p:cNvPr id="22" name="object 22"/>
          <p:cNvSpPr/>
          <p:nvPr/>
        </p:nvSpPr>
        <p:spPr>
          <a:xfrm>
            <a:off x="4451489" y="2654045"/>
            <a:ext cx="1428750" cy="838200"/>
          </a:xfrm>
          <a:custGeom>
            <a:avLst/>
            <a:gdLst/>
            <a:ahLst/>
            <a:cxnLst/>
            <a:rect l="l" t="t" r="r" b="b"/>
            <a:pathLst>
              <a:path w="1428750" h="838200">
                <a:moveTo>
                  <a:pt x="0" y="0"/>
                </a:moveTo>
                <a:lnTo>
                  <a:pt x="0" y="838200"/>
                </a:lnTo>
                <a:lnTo>
                  <a:pt x="1428750" y="838200"/>
                </a:lnTo>
                <a:lnTo>
                  <a:pt x="1428750" y="0"/>
                </a:lnTo>
                <a:lnTo>
                  <a:pt x="0" y="0"/>
                </a:lnTo>
                <a:close/>
              </a:path>
            </a:pathLst>
          </a:custGeom>
          <a:ln w="9525">
            <a:solidFill>
              <a:srgbClr val="000000"/>
            </a:solidFill>
          </a:ln>
        </p:spPr>
        <p:txBody>
          <a:bodyPr wrap="square" lIns="0" tIns="0" rIns="0" bIns="0" rtlCol="0"/>
          <a:lstStyle/>
          <a:p>
            <a:endParaRPr/>
          </a:p>
        </p:txBody>
      </p:sp>
      <p:sp>
        <p:nvSpPr>
          <p:cNvPr id="23" name="object 23"/>
          <p:cNvSpPr/>
          <p:nvPr/>
        </p:nvSpPr>
        <p:spPr>
          <a:xfrm>
            <a:off x="4451489" y="2939795"/>
            <a:ext cx="1428750" cy="0"/>
          </a:xfrm>
          <a:custGeom>
            <a:avLst/>
            <a:gdLst/>
            <a:ahLst/>
            <a:cxnLst/>
            <a:rect l="l" t="t" r="r" b="b"/>
            <a:pathLst>
              <a:path w="1428750">
                <a:moveTo>
                  <a:pt x="0" y="0"/>
                </a:moveTo>
                <a:lnTo>
                  <a:pt x="1428750" y="0"/>
                </a:lnTo>
              </a:path>
            </a:pathLst>
          </a:custGeom>
          <a:ln w="9525">
            <a:solidFill>
              <a:srgbClr val="000000"/>
            </a:solidFill>
          </a:ln>
        </p:spPr>
        <p:txBody>
          <a:bodyPr wrap="square" lIns="0" tIns="0" rIns="0" bIns="0" rtlCol="0"/>
          <a:lstStyle/>
          <a:p>
            <a:endParaRPr/>
          </a:p>
        </p:txBody>
      </p:sp>
      <p:sp>
        <p:nvSpPr>
          <p:cNvPr id="24" name="object 24"/>
          <p:cNvSpPr/>
          <p:nvPr/>
        </p:nvSpPr>
        <p:spPr>
          <a:xfrm>
            <a:off x="4432439" y="4482846"/>
            <a:ext cx="1428750" cy="1028700"/>
          </a:xfrm>
          <a:custGeom>
            <a:avLst/>
            <a:gdLst/>
            <a:ahLst/>
            <a:cxnLst/>
            <a:rect l="l" t="t" r="r" b="b"/>
            <a:pathLst>
              <a:path w="1428750" h="1028700">
                <a:moveTo>
                  <a:pt x="171450" y="0"/>
                </a:moveTo>
                <a:lnTo>
                  <a:pt x="128436" y="5470"/>
                </a:lnTo>
                <a:lnTo>
                  <a:pt x="89403" y="20958"/>
                </a:lnTo>
                <a:lnTo>
                  <a:pt x="55734" y="45081"/>
                </a:lnTo>
                <a:lnTo>
                  <a:pt x="28811" y="76455"/>
                </a:lnTo>
                <a:lnTo>
                  <a:pt x="10020" y="113696"/>
                </a:lnTo>
                <a:lnTo>
                  <a:pt x="744" y="155421"/>
                </a:lnTo>
                <a:lnTo>
                  <a:pt x="0" y="857250"/>
                </a:lnTo>
                <a:lnTo>
                  <a:pt x="624" y="871944"/>
                </a:lnTo>
                <a:lnTo>
                  <a:pt x="9588" y="913784"/>
                </a:lnTo>
                <a:lnTo>
                  <a:pt x="28108" y="951183"/>
                </a:lnTo>
                <a:lnTo>
                  <a:pt x="54802" y="982757"/>
                </a:lnTo>
                <a:lnTo>
                  <a:pt x="88285" y="1007123"/>
                </a:lnTo>
                <a:lnTo>
                  <a:pt x="127175" y="1022897"/>
                </a:lnTo>
                <a:lnTo>
                  <a:pt x="170087" y="1028694"/>
                </a:lnTo>
                <a:lnTo>
                  <a:pt x="1257300" y="1028700"/>
                </a:lnTo>
                <a:lnTo>
                  <a:pt x="1271994" y="1028075"/>
                </a:lnTo>
                <a:lnTo>
                  <a:pt x="1313834" y="1019111"/>
                </a:lnTo>
                <a:lnTo>
                  <a:pt x="1351233" y="1000591"/>
                </a:lnTo>
                <a:lnTo>
                  <a:pt x="1382807" y="973897"/>
                </a:lnTo>
                <a:lnTo>
                  <a:pt x="1407173" y="940414"/>
                </a:lnTo>
                <a:lnTo>
                  <a:pt x="1422947" y="901524"/>
                </a:lnTo>
                <a:lnTo>
                  <a:pt x="1428744" y="858612"/>
                </a:lnTo>
                <a:lnTo>
                  <a:pt x="1428750" y="171449"/>
                </a:lnTo>
                <a:lnTo>
                  <a:pt x="1428125" y="156755"/>
                </a:lnTo>
                <a:lnTo>
                  <a:pt x="1419161" y="114915"/>
                </a:lnTo>
                <a:lnTo>
                  <a:pt x="1400641" y="77516"/>
                </a:lnTo>
                <a:lnTo>
                  <a:pt x="1373947" y="45942"/>
                </a:lnTo>
                <a:lnTo>
                  <a:pt x="1340464" y="21576"/>
                </a:lnTo>
                <a:lnTo>
                  <a:pt x="1301574" y="5802"/>
                </a:lnTo>
                <a:lnTo>
                  <a:pt x="1258662" y="5"/>
                </a:lnTo>
                <a:lnTo>
                  <a:pt x="171450" y="0"/>
                </a:lnTo>
                <a:close/>
              </a:path>
            </a:pathLst>
          </a:custGeom>
          <a:ln w="9525">
            <a:solidFill>
              <a:srgbClr val="000000"/>
            </a:solidFill>
          </a:ln>
        </p:spPr>
        <p:txBody>
          <a:bodyPr wrap="square" lIns="0" tIns="0" rIns="0" bIns="0" rtlCol="0"/>
          <a:lstStyle/>
          <a:p>
            <a:endParaRPr/>
          </a:p>
        </p:txBody>
      </p:sp>
      <p:sp>
        <p:nvSpPr>
          <p:cNvPr id="25" name="object 25"/>
          <p:cNvSpPr/>
          <p:nvPr/>
        </p:nvSpPr>
        <p:spPr>
          <a:xfrm>
            <a:off x="4432439" y="5016246"/>
            <a:ext cx="1428750" cy="0"/>
          </a:xfrm>
          <a:custGeom>
            <a:avLst/>
            <a:gdLst/>
            <a:ahLst/>
            <a:cxnLst/>
            <a:rect l="l" t="t" r="r" b="b"/>
            <a:pathLst>
              <a:path w="1428750">
                <a:moveTo>
                  <a:pt x="0" y="0"/>
                </a:moveTo>
                <a:lnTo>
                  <a:pt x="1428750" y="0"/>
                </a:lnTo>
              </a:path>
            </a:pathLst>
          </a:custGeom>
          <a:ln w="9525">
            <a:solidFill>
              <a:srgbClr val="000000"/>
            </a:solidFill>
          </a:ln>
        </p:spPr>
        <p:txBody>
          <a:bodyPr wrap="square" lIns="0" tIns="0" rIns="0" bIns="0" rtlCol="0"/>
          <a:lstStyle/>
          <a:p>
            <a:endParaRPr/>
          </a:p>
        </p:txBody>
      </p:sp>
      <p:sp>
        <p:nvSpPr>
          <p:cNvPr id="26" name="object 26"/>
          <p:cNvSpPr/>
          <p:nvPr/>
        </p:nvSpPr>
        <p:spPr>
          <a:xfrm>
            <a:off x="4813439" y="3492246"/>
            <a:ext cx="0" cy="552450"/>
          </a:xfrm>
          <a:custGeom>
            <a:avLst/>
            <a:gdLst/>
            <a:ahLst/>
            <a:cxnLst/>
            <a:rect l="l" t="t" r="r" b="b"/>
            <a:pathLst>
              <a:path h="552450">
                <a:moveTo>
                  <a:pt x="0" y="0"/>
                </a:moveTo>
                <a:lnTo>
                  <a:pt x="0" y="552450"/>
                </a:lnTo>
              </a:path>
            </a:pathLst>
          </a:custGeom>
          <a:ln w="9525">
            <a:solidFill>
              <a:srgbClr val="000000"/>
            </a:solidFill>
          </a:ln>
        </p:spPr>
        <p:txBody>
          <a:bodyPr wrap="square" lIns="0" tIns="0" rIns="0" bIns="0" rtlCol="0"/>
          <a:lstStyle/>
          <a:p>
            <a:endParaRPr/>
          </a:p>
        </p:txBody>
      </p:sp>
      <p:sp>
        <p:nvSpPr>
          <p:cNvPr id="27" name="object 27"/>
          <p:cNvSpPr/>
          <p:nvPr/>
        </p:nvSpPr>
        <p:spPr>
          <a:xfrm>
            <a:off x="4738683" y="4006596"/>
            <a:ext cx="132080" cy="114300"/>
          </a:xfrm>
          <a:custGeom>
            <a:avLst/>
            <a:gdLst/>
            <a:ahLst/>
            <a:cxnLst/>
            <a:rect l="l" t="t" r="r" b="b"/>
            <a:pathLst>
              <a:path w="132079" h="114300">
                <a:moveTo>
                  <a:pt x="131522" y="63252"/>
                </a:moveTo>
                <a:lnTo>
                  <a:pt x="118236" y="23925"/>
                </a:lnTo>
                <a:lnTo>
                  <a:pt x="83720" y="2325"/>
                </a:lnTo>
                <a:lnTo>
                  <a:pt x="64850" y="0"/>
                </a:lnTo>
                <a:lnTo>
                  <a:pt x="49432" y="1573"/>
                </a:lnTo>
                <a:lnTo>
                  <a:pt x="12564" y="22159"/>
                </a:lnTo>
                <a:lnTo>
                  <a:pt x="0" y="45333"/>
                </a:lnTo>
                <a:lnTo>
                  <a:pt x="989" y="61396"/>
                </a:lnTo>
                <a:lnTo>
                  <a:pt x="20013" y="97736"/>
                </a:lnTo>
                <a:lnTo>
                  <a:pt x="56177" y="113802"/>
                </a:lnTo>
                <a:lnTo>
                  <a:pt x="73694" y="112641"/>
                </a:lnTo>
                <a:lnTo>
                  <a:pt x="113886" y="95234"/>
                </a:lnTo>
                <a:lnTo>
                  <a:pt x="131522" y="63252"/>
                </a:lnTo>
                <a:close/>
              </a:path>
            </a:pathLst>
          </a:custGeom>
          <a:solidFill>
            <a:srgbClr val="00CC99"/>
          </a:solidFill>
        </p:spPr>
        <p:txBody>
          <a:bodyPr wrap="square" lIns="0" tIns="0" rIns="0" bIns="0" rtlCol="0"/>
          <a:lstStyle/>
          <a:p>
            <a:endParaRPr/>
          </a:p>
        </p:txBody>
      </p:sp>
      <p:sp>
        <p:nvSpPr>
          <p:cNvPr id="28" name="object 28"/>
          <p:cNvSpPr/>
          <p:nvPr/>
        </p:nvSpPr>
        <p:spPr>
          <a:xfrm>
            <a:off x="4738683" y="4006596"/>
            <a:ext cx="132080" cy="114300"/>
          </a:xfrm>
          <a:custGeom>
            <a:avLst/>
            <a:gdLst/>
            <a:ahLst/>
            <a:cxnLst/>
            <a:rect l="l" t="t" r="r" b="b"/>
            <a:pathLst>
              <a:path w="132079" h="114300">
                <a:moveTo>
                  <a:pt x="64850" y="0"/>
                </a:moveTo>
                <a:lnTo>
                  <a:pt x="22870" y="13030"/>
                </a:lnTo>
                <a:lnTo>
                  <a:pt x="0" y="45333"/>
                </a:lnTo>
                <a:lnTo>
                  <a:pt x="989" y="61396"/>
                </a:lnTo>
                <a:lnTo>
                  <a:pt x="20013" y="97736"/>
                </a:lnTo>
                <a:lnTo>
                  <a:pt x="56177" y="113802"/>
                </a:lnTo>
                <a:lnTo>
                  <a:pt x="73694" y="112641"/>
                </a:lnTo>
                <a:lnTo>
                  <a:pt x="113886" y="95234"/>
                </a:lnTo>
                <a:lnTo>
                  <a:pt x="131522" y="63252"/>
                </a:lnTo>
                <a:lnTo>
                  <a:pt x="130035" y="48549"/>
                </a:lnTo>
                <a:lnTo>
                  <a:pt x="108623" y="14455"/>
                </a:lnTo>
                <a:lnTo>
                  <a:pt x="69129" y="114"/>
                </a:lnTo>
                <a:lnTo>
                  <a:pt x="64850" y="0"/>
                </a:lnTo>
                <a:close/>
              </a:path>
            </a:pathLst>
          </a:custGeom>
          <a:ln w="9525">
            <a:solidFill>
              <a:srgbClr val="000000"/>
            </a:solidFill>
          </a:ln>
        </p:spPr>
        <p:txBody>
          <a:bodyPr wrap="square" lIns="0" tIns="0" rIns="0" bIns="0" rtlCol="0"/>
          <a:lstStyle/>
          <a:p>
            <a:endParaRPr/>
          </a:p>
        </p:txBody>
      </p:sp>
      <p:sp>
        <p:nvSpPr>
          <p:cNvPr id="29" name="object 29"/>
          <p:cNvSpPr/>
          <p:nvPr/>
        </p:nvSpPr>
        <p:spPr>
          <a:xfrm>
            <a:off x="5499239" y="3492246"/>
            <a:ext cx="0" cy="552450"/>
          </a:xfrm>
          <a:custGeom>
            <a:avLst/>
            <a:gdLst/>
            <a:ahLst/>
            <a:cxnLst/>
            <a:rect l="l" t="t" r="r" b="b"/>
            <a:pathLst>
              <a:path h="552450">
                <a:moveTo>
                  <a:pt x="0" y="0"/>
                </a:moveTo>
                <a:lnTo>
                  <a:pt x="0" y="552450"/>
                </a:lnTo>
              </a:path>
            </a:pathLst>
          </a:custGeom>
          <a:ln w="9525">
            <a:solidFill>
              <a:srgbClr val="000000"/>
            </a:solidFill>
          </a:ln>
        </p:spPr>
        <p:txBody>
          <a:bodyPr wrap="square" lIns="0" tIns="0" rIns="0" bIns="0" rtlCol="0"/>
          <a:lstStyle/>
          <a:p>
            <a:endParaRPr/>
          </a:p>
        </p:txBody>
      </p:sp>
      <p:sp>
        <p:nvSpPr>
          <p:cNvPr id="30" name="object 30"/>
          <p:cNvSpPr/>
          <p:nvPr/>
        </p:nvSpPr>
        <p:spPr>
          <a:xfrm>
            <a:off x="5424483" y="4006596"/>
            <a:ext cx="132080" cy="114300"/>
          </a:xfrm>
          <a:custGeom>
            <a:avLst/>
            <a:gdLst/>
            <a:ahLst/>
            <a:cxnLst/>
            <a:rect l="l" t="t" r="r" b="b"/>
            <a:pathLst>
              <a:path w="132079" h="114300">
                <a:moveTo>
                  <a:pt x="131522" y="63252"/>
                </a:moveTo>
                <a:lnTo>
                  <a:pt x="118236" y="23925"/>
                </a:lnTo>
                <a:lnTo>
                  <a:pt x="83720" y="2325"/>
                </a:lnTo>
                <a:lnTo>
                  <a:pt x="64850" y="0"/>
                </a:lnTo>
                <a:lnTo>
                  <a:pt x="49432" y="1573"/>
                </a:lnTo>
                <a:lnTo>
                  <a:pt x="12564" y="22159"/>
                </a:lnTo>
                <a:lnTo>
                  <a:pt x="0" y="45333"/>
                </a:lnTo>
                <a:lnTo>
                  <a:pt x="989" y="61396"/>
                </a:lnTo>
                <a:lnTo>
                  <a:pt x="20013" y="97736"/>
                </a:lnTo>
                <a:lnTo>
                  <a:pt x="56177" y="113802"/>
                </a:lnTo>
                <a:lnTo>
                  <a:pt x="73694" y="112641"/>
                </a:lnTo>
                <a:lnTo>
                  <a:pt x="113886" y="95234"/>
                </a:lnTo>
                <a:lnTo>
                  <a:pt x="131522" y="63252"/>
                </a:lnTo>
                <a:close/>
              </a:path>
            </a:pathLst>
          </a:custGeom>
          <a:solidFill>
            <a:srgbClr val="00CC99"/>
          </a:solidFill>
        </p:spPr>
        <p:txBody>
          <a:bodyPr wrap="square" lIns="0" tIns="0" rIns="0" bIns="0" rtlCol="0"/>
          <a:lstStyle/>
          <a:p>
            <a:endParaRPr/>
          </a:p>
        </p:txBody>
      </p:sp>
      <p:sp>
        <p:nvSpPr>
          <p:cNvPr id="31" name="object 31"/>
          <p:cNvSpPr/>
          <p:nvPr/>
        </p:nvSpPr>
        <p:spPr>
          <a:xfrm>
            <a:off x="5424483" y="4006596"/>
            <a:ext cx="132080" cy="114300"/>
          </a:xfrm>
          <a:custGeom>
            <a:avLst/>
            <a:gdLst/>
            <a:ahLst/>
            <a:cxnLst/>
            <a:rect l="l" t="t" r="r" b="b"/>
            <a:pathLst>
              <a:path w="132079" h="114300">
                <a:moveTo>
                  <a:pt x="64850" y="0"/>
                </a:moveTo>
                <a:lnTo>
                  <a:pt x="22870" y="13030"/>
                </a:lnTo>
                <a:lnTo>
                  <a:pt x="0" y="45333"/>
                </a:lnTo>
                <a:lnTo>
                  <a:pt x="989" y="61396"/>
                </a:lnTo>
                <a:lnTo>
                  <a:pt x="20013" y="97736"/>
                </a:lnTo>
                <a:lnTo>
                  <a:pt x="56177" y="113802"/>
                </a:lnTo>
                <a:lnTo>
                  <a:pt x="73694" y="112641"/>
                </a:lnTo>
                <a:lnTo>
                  <a:pt x="113886" y="95234"/>
                </a:lnTo>
                <a:lnTo>
                  <a:pt x="131522" y="63252"/>
                </a:lnTo>
                <a:lnTo>
                  <a:pt x="130035" y="48549"/>
                </a:lnTo>
                <a:lnTo>
                  <a:pt x="108623" y="14455"/>
                </a:lnTo>
                <a:lnTo>
                  <a:pt x="69129" y="114"/>
                </a:lnTo>
                <a:lnTo>
                  <a:pt x="64850" y="0"/>
                </a:lnTo>
                <a:close/>
              </a:path>
            </a:pathLst>
          </a:custGeom>
          <a:ln w="9525">
            <a:solidFill>
              <a:srgbClr val="000000"/>
            </a:solidFill>
          </a:ln>
        </p:spPr>
        <p:txBody>
          <a:bodyPr wrap="square" lIns="0" tIns="0" rIns="0" bIns="0" rtlCol="0"/>
          <a:lstStyle/>
          <a:p>
            <a:endParaRPr/>
          </a:p>
        </p:txBody>
      </p:sp>
      <p:sp>
        <p:nvSpPr>
          <p:cNvPr id="32" name="object 32"/>
          <p:cNvSpPr/>
          <p:nvPr/>
        </p:nvSpPr>
        <p:spPr>
          <a:xfrm>
            <a:off x="7670927" y="2615945"/>
            <a:ext cx="1428750" cy="838200"/>
          </a:xfrm>
          <a:custGeom>
            <a:avLst/>
            <a:gdLst/>
            <a:ahLst/>
            <a:cxnLst/>
            <a:rect l="l" t="t" r="r" b="b"/>
            <a:pathLst>
              <a:path w="1428750" h="838200">
                <a:moveTo>
                  <a:pt x="0" y="0"/>
                </a:moveTo>
                <a:lnTo>
                  <a:pt x="0" y="838200"/>
                </a:lnTo>
                <a:lnTo>
                  <a:pt x="1428750" y="838200"/>
                </a:lnTo>
                <a:lnTo>
                  <a:pt x="1428750" y="0"/>
                </a:lnTo>
                <a:lnTo>
                  <a:pt x="0" y="0"/>
                </a:lnTo>
                <a:close/>
              </a:path>
            </a:pathLst>
          </a:custGeom>
          <a:ln w="9525">
            <a:solidFill>
              <a:srgbClr val="000000"/>
            </a:solidFill>
          </a:ln>
        </p:spPr>
        <p:txBody>
          <a:bodyPr wrap="square" lIns="0" tIns="0" rIns="0" bIns="0" rtlCol="0"/>
          <a:lstStyle/>
          <a:p>
            <a:endParaRPr/>
          </a:p>
        </p:txBody>
      </p:sp>
      <p:sp>
        <p:nvSpPr>
          <p:cNvPr id="33" name="object 33"/>
          <p:cNvSpPr/>
          <p:nvPr/>
        </p:nvSpPr>
        <p:spPr>
          <a:xfrm>
            <a:off x="7670927" y="2901695"/>
            <a:ext cx="1428750" cy="0"/>
          </a:xfrm>
          <a:custGeom>
            <a:avLst/>
            <a:gdLst/>
            <a:ahLst/>
            <a:cxnLst/>
            <a:rect l="l" t="t" r="r" b="b"/>
            <a:pathLst>
              <a:path w="1428750">
                <a:moveTo>
                  <a:pt x="0" y="0"/>
                </a:moveTo>
                <a:lnTo>
                  <a:pt x="1428750" y="0"/>
                </a:lnTo>
              </a:path>
            </a:pathLst>
          </a:custGeom>
          <a:ln w="9525">
            <a:solidFill>
              <a:srgbClr val="000000"/>
            </a:solidFill>
          </a:ln>
        </p:spPr>
        <p:txBody>
          <a:bodyPr wrap="square" lIns="0" tIns="0" rIns="0" bIns="0" rtlCol="0"/>
          <a:lstStyle/>
          <a:p>
            <a:endParaRPr/>
          </a:p>
        </p:txBody>
      </p:sp>
      <p:sp>
        <p:nvSpPr>
          <p:cNvPr id="34" name="object 34"/>
          <p:cNvSpPr/>
          <p:nvPr/>
        </p:nvSpPr>
        <p:spPr>
          <a:xfrm>
            <a:off x="7651877" y="4444746"/>
            <a:ext cx="1428750" cy="1028700"/>
          </a:xfrm>
          <a:custGeom>
            <a:avLst/>
            <a:gdLst/>
            <a:ahLst/>
            <a:cxnLst/>
            <a:rect l="l" t="t" r="r" b="b"/>
            <a:pathLst>
              <a:path w="1428750" h="1028700">
                <a:moveTo>
                  <a:pt x="171450" y="0"/>
                </a:moveTo>
                <a:lnTo>
                  <a:pt x="128436" y="5470"/>
                </a:lnTo>
                <a:lnTo>
                  <a:pt x="89403" y="20958"/>
                </a:lnTo>
                <a:lnTo>
                  <a:pt x="55734" y="45081"/>
                </a:lnTo>
                <a:lnTo>
                  <a:pt x="28811" y="76455"/>
                </a:lnTo>
                <a:lnTo>
                  <a:pt x="10020" y="113696"/>
                </a:lnTo>
                <a:lnTo>
                  <a:pt x="744" y="155421"/>
                </a:lnTo>
                <a:lnTo>
                  <a:pt x="0" y="857250"/>
                </a:lnTo>
                <a:lnTo>
                  <a:pt x="624" y="871944"/>
                </a:lnTo>
                <a:lnTo>
                  <a:pt x="9588" y="913784"/>
                </a:lnTo>
                <a:lnTo>
                  <a:pt x="28108" y="951183"/>
                </a:lnTo>
                <a:lnTo>
                  <a:pt x="54802" y="982757"/>
                </a:lnTo>
                <a:lnTo>
                  <a:pt x="88285" y="1007123"/>
                </a:lnTo>
                <a:lnTo>
                  <a:pt x="127175" y="1022897"/>
                </a:lnTo>
                <a:lnTo>
                  <a:pt x="170087" y="1028694"/>
                </a:lnTo>
                <a:lnTo>
                  <a:pt x="1257300" y="1028700"/>
                </a:lnTo>
                <a:lnTo>
                  <a:pt x="1271994" y="1028075"/>
                </a:lnTo>
                <a:lnTo>
                  <a:pt x="1313834" y="1019111"/>
                </a:lnTo>
                <a:lnTo>
                  <a:pt x="1351233" y="1000591"/>
                </a:lnTo>
                <a:lnTo>
                  <a:pt x="1382807" y="973897"/>
                </a:lnTo>
                <a:lnTo>
                  <a:pt x="1407173" y="940414"/>
                </a:lnTo>
                <a:lnTo>
                  <a:pt x="1422947" y="901524"/>
                </a:lnTo>
                <a:lnTo>
                  <a:pt x="1428744" y="858612"/>
                </a:lnTo>
                <a:lnTo>
                  <a:pt x="1428750" y="171449"/>
                </a:lnTo>
                <a:lnTo>
                  <a:pt x="1428125" y="156755"/>
                </a:lnTo>
                <a:lnTo>
                  <a:pt x="1419161" y="114915"/>
                </a:lnTo>
                <a:lnTo>
                  <a:pt x="1400641" y="77516"/>
                </a:lnTo>
                <a:lnTo>
                  <a:pt x="1373947" y="45942"/>
                </a:lnTo>
                <a:lnTo>
                  <a:pt x="1340464" y="21576"/>
                </a:lnTo>
                <a:lnTo>
                  <a:pt x="1301574" y="5802"/>
                </a:lnTo>
                <a:lnTo>
                  <a:pt x="1258662" y="5"/>
                </a:lnTo>
                <a:lnTo>
                  <a:pt x="171450" y="0"/>
                </a:lnTo>
                <a:close/>
              </a:path>
            </a:pathLst>
          </a:custGeom>
          <a:ln w="9525">
            <a:solidFill>
              <a:srgbClr val="000000"/>
            </a:solidFill>
          </a:ln>
        </p:spPr>
        <p:txBody>
          <a:bodyPr wrap="square" lIns="0" tIns="0" rIns="0" bIns="0" rtlCol="0"/>
          <a:lstStyle/>
          <a:p>
            <a:endParaRPr/>
          </a:p>
        </p:txBody>
      </p:sp>
      <p:sp>
        <p:nvSpPr>
          <p:cNvPr id="35" name="object 35"/>
          <p:cNvSpPr/>
          <p:nvPr/>
        </p:nvSpPr>
        <p:spPr>
          <a:xfrm>
            <a:off x="7651877" y="4978146"/>
            <a:ext cx="1428750" cy="0"/>
          </a:xfrm>
          <a:custGeom>
            <a:avLst/>
            <a:gdLst/>
            <a:ahLst/>
            <a:cxnLst/>
            <a:rect l="l" t="t" r="r" b="b"/>
            <a:pathLst>
              <a:path w="1428750">
                <a:moveTo>
                  <a:pt x="0" y="0"/>
                </a:moveTo>
                <a:lnTo>
                  <a:pt x="1428750" y="0"/>
                </a:lnTo>
              </a:path>
            </a:pathLst>
          </a:custGeom>
          <a:ln w="9525">
            <a:solidFill>
              <a:srgbClr val="000000"/>
            </a:solidFill>
          </a:ln>
        </p:spPr>
        <p:txBody>
          <a:bodyPr wrap="square" lIns="0" tIns="0" rIns="0" bIns="0" rtlCol="0"/>
          <a:lstStyle/>
          <a:p>
            <a:endParaRPr/>
          </a:p>
        </p:txBody>
      </p:sp>
      <p:sp>
        <p:nvSpPr>
          <p:cNvPr id="36" name="object 36"/>
          <p:cNvSpPr/>
          <p:nvPr/>
        </p:nvSpPr>
        <p:spPr>
          <a:xfrm>
            <a:off x="8032877" y="3454146"/>
            <a:ext cx="0" cy="552450"/>
          </a:xfrm>
          <a:custGeom>
            <a:avLst/>
            <a:gdLst/>
            <a:ahLst/>
            <a:cxnLst/>
            <a:rect l="l" t="t" r="r" b="b"/>
            <a:pathLst>
              <a:path h="552450">
                <a:moveTo>
                  <a:pt x="0" y="0"/>
                </a:moveTo>
                <a:lnTo>
                  <a:pt x="0" y="552450"/>
                </a:lnTo>
              </a:path>
            </a:pathLst>
          </a:custGeom>
          <a:ln w="9525">
            <a:solidFill>
              <a:srgbClr val="000000"/>
            </a:solidFill>
          </a:ln>
        </p:spPr>
        <p:txBody>
          <a:bodyPr wrap="square" lIns="0" tIns="0" rIns="0" bIns="0" rtlCol="0"/>
          <a:lstStyle/>
          <a:p>
            <a:endParaRPr/>
          </a:p>
        </p:txBody>
      </p:sp>
      <p:sp>
        <p:nvSpPr>
          <p:cNvPr id="37" name="object 37"/>
          <p:cNvSpPr/>
          <p:nvPr/>
        </p:nvSpPr>
        <p:spPr>
          <a:xfrm>
            <a:off x="7958120" y="3968496"/>
            <a:ext cx="132080" cy="114300"/>
          </a:xfrm>
          <a:custGeom>
            <a:avLst/>
            <a:gdLst/>
            <a:ahLst/>
            <a:cxnLst/>
            <a:rect l="l" t="t" r="r" b="b"/>
            <a:pathLst>
              <a:path w="132079" h="114300">
                <a:moveTo>
                  <a:pt x="131522" y="63252"/>
                </a:moveTo>
                <a:lnTo>
                  <a:pt x="118236" y="23925"/>
                </a:lnTo>
                <a:lnTo>
                  <a:pt x="83720" y="2325"/>
                </a:lnTo>
                <a:lnTo>
                  <a:pt x="64850" y="0"/>
                </a:lnTo>
                <a:lnTo>
                  <a:pt x="49432" y="1573"/>
                </a:lnTo>
                <a:lnTo>
                  <a:pt x="12564" y="22159"/>
                </a:lnTo>
                <a:lnTo>
                  <a:pt x="0" y="45333"/>
                </a:lnTo>
                <a:lnTo>
                  <a:pt x="989" y="61396"/>
                </a:lnTo>
                <a:lnTo>
                  <a:pt x="20013" y="97736"/>
                </a:lnTo>
                <a:lnTo>
                  <a:pt x="56177" y="113802"/>
                </a:lnTo>
                <a:lnTo>
                  <a:pt x="73694" y="112641"/>
                </a:lnTo>
                <a:lnTo>
                  <a:pt x="113886" y="95234"/>
                </a:lnTo>
                <a:lnTo>
                  <a:pt x="131522" y="63252"/>
                </a:lnTo>
                <a:close/>
              </a:path>
            </a:pathLst>
          </a:custGeom>
          <a:solidFill>
            <a:srgbClr val="00CC99"/>
          </a:solidFill>
        </p:spPr>
        <p:txBody>
          <a:bodyPr wrap="square" lIns="0" tIns="0" rIns="0" bIns="0" rtlCol="0"/>
          <a:lstStyle/>
          <a:p>
            <a:endParaRPr/>
          </a:p>
        </p:txBody>
      </p:sp>
      <p:sp>
        <p:nvSpPr>
          <p:cNvPr id="38" name="object 38"/>
          <p:cNvSpPr/>
          <p:nvPr/>
        </p:nvSpPr>
        <p:spPr>
          <a:xfrm>
            <a:off x="7958120" y="3968496"/>
            <a:ext cx="132080" cy="114300"/>
          </a:xfrm>
          <a:custGeom>
            <a:avLst/>
            <a:gdLst/>
            <a:ahLst/>
            <a:cxnLst/>
            <a:rect l="l" t="t" r="r" b="b"/>
            <a:pathLst>
              <a:path w="132079" h="114300">
                <a:moveTo>
                  <a:pt x="64850" y="0"/>
                </a:moveTo>
                <a:lnTo>
                  <a:pt x="22870" y="13030"/>
                </a:lnTo>
                <a:lnTo>
                  <a:pt x="0" y="45333"/>
                </a:lnTo>
                <a:lnTo>
                  <a:pt x="989" y="61396"/>
                </a:lnTo>
                <a:lnTo>
                  <a:pt x="20013" y="97736"/>
                </a:lnTo>
                <a:lnTo>
                  <a:pt x="56177" y="113802"/>
                </a:lnTo>
                <a:lnTo>
                  <a:pt x="73694" y="112641"/>
                </a:lnTo>
                <a:lnTo>
                  <a:pt x="113886" y="95234"/>
                </a:lnTo>
                <a:lnTo>
                  <a:pt x="131522" y="63252"/>
                </a:lnTo>
                <a:lnTo>
                  <a:pt x="130035" y="48549"/>
                </a:lnTo>
                <a:lnTo>
                  <a:pt x="108623" y="14455"/>
                </a:lnTo>
                <a:lnTo>
                  <a:pt x="69129" y="114"/>
                </a:lnTo>
                <a:lnTo>
                  <a:pt x="64850" y="0"/>
                </a:lnTo>
                <a:close/>
              </a:path>
            </a:pathLst>
          </a:custGeom>
          <a:ln w="9525">
            <a:solidFill>
              <a:srgbClr val="000000"/>
            </a:solidFill>
          </a:ln>
        </p:spPr>
        <p:txBody>
          <a:bodyPr wrap="square" lIns="0" tIns="0" rIns="0" bIns="0" rtlCol="0"/>
          <a:lstStyle/>
          <a:p>
            <a:endParaRPr/>
          </a:p>
        </p:txBody>
      </p:sp>
      <p:sp>
        <p:nvSpPr>
          <p:cNvPr id="39" name="object 39"/>
          <p:cNvSpPr/>
          <p:nvPr/>
        </p:nvSpPr>
        <p:spPr>
          <a:xfrm>
            <a:off x="8718677" y="3454146"/>
            <a:ext cx="0" cy="552450"/>
          </a:xfrm>
          <a:custGeom>
            <a:avLst/>
            <a:gdLst/>
            <a:ahLst/>
            <a:cxnLst/>
            <a:rect l="l" t="t" r="r" b="b"/>
            <a:pathLst>
              <a:path h="552450">
                <a:moveTo>
                  <a:pt x="0" y="0"/>
                </a:moveTo>
                <a:lnTo>
                  <a:pt x="0" y="552450"/>
                </a:lnTo>
              </a:path>
            </a:pathLst>
          </a:custGeom>
          <a:ln w="9525">
            <a:solidFill>
              <a:srgbClr val="000000"/>
            </a:solidFill>
          </a:ln>
        </p:spPr>
        <p:txBody>
          <a:bodyPr wrap="square" lIns="0" tIns="0" rIns="0" bIns="0" rtlCol="0"/>
          <a:lstStyle/>
          <a:p>
            <a:endParaRPr/>
          </a:p>
        </p:txBody>
      </p:sp>
      <p:sp>
        <p:nvSpPr>
          <p:cNvPr id="40" name="object 40"/>
          <p:cNvSpPr/>
          <p:nvPr/>
        </p:nvSpPr>
        <p:spPr>
          <a:xfrm>
            <a:off x="8643920" y="3968496"/>
            <a:ext cx="132080" cy="114300"/>
          </a:xfrm>
          <a:custGeom>
            <a:avLst/>
            <a:gdLst/>
            <a:ahLst/>
            <a:cxnLst/>
            <a:rect l="l" t="t" r="r" b="b"/>
            <a:pathLst>
              <a:path w="132079" h="114300">
                <a:moveTo>
                  <a:pt x="131522" y="63252"/>
                </a:moveTo>
                <a:lnTo>
                  <a:pt x="118236" y="23925"/>
                </a:lnTo>
                <a:lnTo>
                  <a:pt x="83720" y="2325"/>
                </a:lnTo>
                <a:lnTo>
                  <a:pt x="64850" y="0"/>
                </a:lnTo>
                <a:lnTo>
                  <a:pt x="49432" y="1573"/>
                </a:lnTo>
                <a:lnTo>
                  <a:pt x="12564" y="22159"/>
                </a:lnTo>
                <a:lnTo>
                  <a:pt x="0" y="45333"/>
                </a:lnTo>
                <a:lnTo>
                  <a:pt x="989" y="61396"/>
                </a:lnTo>
                <a:lnTo>
                  <a:pt x="20013" y="97736"/>
                </a:lnTo>
                <a:lnTo>
                  <a:pt x="56177" y="113802"/>
                </a:lnTo>
                <a:lnTo>
                  <a:pt x="73694" y="112641"/>
                </a:lnTo>
                <a:lnTo>
                  <a:pt x="113886" y="95234"/>
                </a:lnTo>
                <a:lnTo>
                  <a:pt x="131522" y="63252"/>
                </a:lnTo>
                <a:close/>
              </a:path>
            </a:pathLst>
          </a:custGeom>
          <a:solidFill>
            <a:srgbClr val="00CC99"/>
          </a:solidFill>
        </p:spPr>
        <p:txBody>
          <a:bodyPr wrap="square" lIns="0" tIns="0" rIns="0" bIns="0" rtlCol="0"/>
          <a:lstStyle/>
          <a:p>
            <a:endParaRPr/>
          </a:p>
        </p:txBody>
      </p:sp>
      <p:sp>
        <p:nvSpPr>
          <p:cNvPr id="41" name="object 41"/>
          <p:cNvSpPr txBox="1"/>
          <p:nvPr/>
        </p:nvSpPr>
        <p:spPr>
          <a:xfrm>
            <a:off x="1662055" y="5584433"/>
            <a:ext cx="1447800" cy="983615"/>
          </a:xfrm>
          <a:prstGeom prst="rect">
            <a:avLst/>
          </a:prstGeom>
        </p:spPr>
        <p:txBody>
          <a:bodyPr vert="horz" wrap="square" lIns="0" tIns="0" rIns="0" bIns="0" rtlCol="0">
            <a:spAutoFit/>
          </a:bodyPr>
          <a:lstStyle/>
          <a:p>
            <a:pPr marL="121920">
              <a:lnSpc>
                <a:spcPct val="100000"/>
              </a:lnSpc>
            </a:pPr>
            <a:r>
              <a:rPr sz="2400" b="1" u="heavy" dirty="0">
                <a:solidFill>
                  <a:srgbClr val="3333CC"/>
                </a:solidFill>
                <a:latin typeface="微软雅黑"/>
                <a:cs typeface="微软雅黑"/>
              </a:rPr>
              <a:t>实体级图</a:t>
            </a:r>
            <a:endParaRPr sz="2400">
              <a:latin typeface="微软雅黑"/>
              <a:cs typeface="微软雅黑"/>
            </a:endParaRPr>
          </a:p>
          <a:p>
            <a:pPr marL="12700" marR="5080">
              <a:lnSpc>
                <a:spcPts val="1590"/>
              </a:lnSpc>
              <a:spcBef>
                <a:spcPts val="2010"/>
              </a:spcBef>
            </a:pPr>
            <a:r>
              <a:rPr sz="1400" b="1" spc="-10" dirty="0">
                <a:latin typeface="新宋体"/>
                <a:cs typeface="新宋体"/>
              </a:rPr>
              <a:t>以实体为建模单位 </a:t>
            </a:r>
            <a:r>
              <a:rPr sz="1400" b="1" spc="-5" dirty="0">
                <a:latin typeface="新宋体"/>
                <a:cs typeface="新宋体"/>
              </a:rPr>
              <a:t>的</a:t>
            </a:r>
            <a:r>
              <a:rPr sz="1400" b="1" spc="-5" dirty="0">
                <a:latin typeface="Arial"/>
                <a:cs typeface="Arial"/>
              </a:rPr>
              <a:t>IDEF1</a:t>
            </a:r>
            <a:r>
              <a:rPr sz="1400" b="1" spc="-15" dirty="0">
                <a:latin typeface="Arial"/>
                <a:cs typeface="Arial"/>
              </a:rPr>
              <a:t>x</a:t>
            </a:r>
            <a:r>
              <a:rPr sz="1400" b="1" spc="-10" dirty="0">
                <a:latin typeface="新宋体"/>
                <a:cs typeface="新宋体"/>
              </a:rPr>
              <a:t>图</a:t>
            </a:r>
            <a:endParaRPr sz="1400">
              <a:latin typeface="新宋体"/>
              <a:cs typeface="新宋体"/>
            </a:endParaRPr>
          </a:p>
        </p:txBody>
      </p:sp>
      <p:sp>
        <p:nvSpPr>
          <p:cNvPr id="42" name="object 42"/>
          <p:cNvSpPr txBox="1"/>
          <p:nvPr/>
        </p:nvSpPr>
        <p:spPr>
          <a:xfrm>
            <a:off x="4056259" y="5584433"/>
            <a:ext cx="2158365" cy="983615"/>
          </a:xfrm>
          <a:prstGeom prst="rect">
            <a:avLst/>
          </a:prstGeom>
        </p:spPr>
        <p:txBody>
          <a:bodyPr vert="horz" wrap="square" lIns="0" tIns="0" rIns="0" bIns="0" rtlCol="0">
            <a:spAutoFit/>
          </a:bodyPr>
          <a:lstStyle/>
          <a:p>
            <a:pPr marL="585470">
              <a:lnSpc>
                <a:spcPct val="100000"/>
              </a:lnSpc>
            </a:pPr>
            <a:r>
              <a:rPr sz="2400" b="1" u="heavy" dirty="0">
                <a:solidFill>
                  <a:srgbClr val="3333CC"/>
                </a:solidFill>
                <a:latin typeface="微软雅黑"/>
                <a:cs typeface="微软雅黑"/>
              </a:rPr>
              <a:t>键级图</a:t>
            </a:r>
            <a:endParaRPr sz="2400">
              <a:latin typeface="微软雅黑"/>
              <a:cs typeface="微软雅黑"/>
            </a:endParaRPr>
          </a:p>
          <a:p>
            <a:pPr marL="12700" marR="5080">
              <a:lnSpc>
                <a:spcPts val="1590"/>
              </a:lnSpc>
              <a:spcBef>
                <a:spcPts val="2010"/>
              </a:spcBef>
            </a:pPr>
            <a:r>
              <a:rPr sz="1400" b="1" spc="-10" dirty="0">
                <a:latin typeface="新宋体"/>
                <a:cs typeface="新宋体"/>
              </a:rPr>
              <a:t>以实体为建模单位并且标注 键属性</a:t>
            </a:r>
            <a:r>
              <a:rPr sz="1400" b="1" spc="-5" dirty="0">
                <a:latin typeface="新宋体"/>
                <a:cs typeface="新宋体"/>
              </a:rPr>
              <a:t>的</a:t>
            </a:r>
            <a:r>
              <a:rPr sz="1400" b="1" spc="-10" dirty="0">
                <a:latin typeface="Arial"/>
                <a:cs typeface="Arial"/>
              </a:rPr>
              <a:t>I</a:t>
            </a:r>
            <a:r>
              <a:rPr sz="1400" b="1" spc="-5" dirty="0">
                <a:latin typeface="Arial"/>
                <a:cs typeface="Arial"/>
              </a:rPr>
              <a:t>D</a:t>
            </a:r>
            <a:r>
              <a:rPr sz="1400" b="1" spc="-10" dirty="0">
                <a:latin typeface="Arial"/>
                <a:cs typeface="Arial"/>
              </a:rPr>
              <a:t>EF1x</a:t>
            </a:r>
            <a:r>
              <a:rPr sz="1400" b="1" spc="-10" dirty="0">
                <a:latin typeface="新宋体"/>
                <a:cs typeface="新宋体"/>
              </a:rPr>
              <a:t>图</a:t>
            </a:r>
            <a:endParaRPr sz="1400">
              <a:latin typeface="新宋体"/>
              <a:cs typeface="新宋体"/>
            </a:endParaRPr>
          </a:p>
        </p:txBody>
      </p:sp>
      <p:sp>
        <p:nvSpPr>
          <p:cNvPr id="43" name="object 43"/>
          <p:cNvSpPr txBox="1"/>
          <p:nvPr/>
        </p:nvSpPr>
        <p:spPr>
          <a:xfrm>
            <a:off x="7009009" y="5584433"/>
            <a:ext cx="2158365" cy="983615"/>
          </a:xfrm>
          <a:prstGeom prst="rect">
            <a:avLst/>
          </a:prstGeom>
        </p:spPr>
        <p:txBody>
          <a:bodyPr vert="horz" wrap="square" lIns="0" tIns="0" rIns="0" bIns="0" rtlCol="0">
            <a:spAutoFit/>
          </a:bodyPr>
          <a:lstStyle/>
          <a:p>
            <a:pPr marL="833119">
              <a:lnSpc>
                <a:spcPct val="100000"/>
              </a:lnSpc>
            </a:pPr>
            <a:r>
              <a:rPr sz="2400" b="1" u="heavy" dirty="0">
                <a:solidFill>
                  <a:srgbClr val="3333CC"/>
                </a:solidFill>
                <a:latin typeface="微软雅黑"/>
                <a:cs typeface="微软雅黑"/>
              </a:rPr>
              <a:t>完整图</a:t>
            </a:r>
            <a:endParaRPr sz="2400">
              <a:latin typeface="微软雅黑"/>
              <a:cs typeface="微软雅黑"/>
            </a:endParaRPr>
          </a:p>
          <a:p>
            <a:pPr marL="12700" marR="5080">
              <a:lnSpc>
                <a:spcPts val="1590"/>
              </a:lnSpc>
              <a:spcBef>
                <a:spcPts val="2010"/>
              </a:spcBef>
            </a:pPr>
            <a:r>
              <a:rPr sz="1400" b="1" spc="-10" dirty="0">
                <a:latin typeface="新宋体"/>
                <a:cs typeface="新宋体"/>
              </a:rPr>
              <a:t>以实体为建模单位并且标注 所有属性</a:t>
            </a:r>
            <a:r>
              <a:rPr sz="1400" b="1" spc="-5" dirty="0">
                <a:latin typeface="新宋体"/>
                <a:cs typeface="新宋体"/>
              </a:rPr>
              <a:t>的</a:t>
            </a:r>
            <a:r>
              <a:rPr sz="1400" b="1" spc="-5" dirty="0">
                <a:latin typeface="Arial"/>
                <a:cs typeface="Arial"/>
              </a:rPr>
              <a:t>IDEF1</a:t>
            </a:r>
            <a:r>
              <a:rPr sz="1400" b="1" spc="-15" dirty="0">
                <a:latin typeface="Arial"/>
                <a:cs typeface="Arial"/>
              </a:rPr>
              <a:t>x</a:t>
            </a:r>
            <a:r>
              <a:rPr sz="1400" b="1" spc="-10" dirty="0">
                <a:latin typeface="新宋体"/>
                <a:cs typeface="新宋体"/>
              </a:rPr>
              <a:t>图</a:t>
            </a:r>
            <a:endParaRPr sz="1400">
              <a:latin typeface="新宋体"/>
              <a:cs typeface="新宋体"/>
            </a:endParaRPr>
          </a:p>
        </p:txBody>
      </p:sp>
      <p:sp>
        <p:nvSpPr>
          <p:cNvPr id="44" name="object 44"/>
          <p:cNvSpPr txBox="1"/>
          <p:nvPr/>
        </p:nvSpPr>
        <p:spPr>
          <a:xfrm>
            <a:off x="1162183" y="3688917"/>
            <a:ext cx="825500" cy="212725"/>
          </a:xfrm>
          <a:prstGeom prst="rect">
            <a:avLst/>
          </a:prstGeom>
        </p:spPr>
        <p:txBody>
          <a:bodyPr vert="horz" wrap="square" lIns="0" tIns="0" rIns="0" bIns="0" rtlCol="0">
            <a:spAutoFit/>
          </a:bodyPr>
          <a:lstStyle/>
          <a:p>
            <a:pPr marL="12700">
              <a:lnSpc>
                <a:spcPct val="100000"/>
              </a:lnSpc>
            </a:pPr>
            <a:r>
              <a:rPr sz="1400" b="1" spc="-5" dirty="0">
                <a:latin typeface="宋体"/>
                <a:cs typeface="宋体"/>
              </a:rPr>
              <a:t>由</a:t>
            </a:r>
            <a:r>
              <a:rPr sz="1400" b="1" spc="-5" dirty="0">
                <a:latin typeface="Times New Roman"/>
                <a:cs typeface="Times New Roman"/>
              </a:rPr>
              <a:t>…</a:t>
            </a:r>
            <a:r>
              <a:rPr sz="1400" b="1" dirty="0">
                <a:latin typeface="Times New Roman"/>
                <a:cs typeface="Times New Roman"/>
              </a:rPr>
              <a:t>  </a:t>
            </a:r>
            <a:r>
              <a:rPr sz="1400" b="1" spc="-10" dirty="0">
                <a:latin typeface="宋体"/>
                <a:cs typeface="宋体"/>
              </a:rPr>
              <a:t>构成</a:t>
            </a:r>
            <a:endParaRPr sz="1400">
              <a:latin typeface="宋体"/>
              <a:cs typeface="宋体"/>
            </a:endParaRPr>
          </a:p>
        </p:txBody>
      </p:sp>
      <p:sp>
        <p:nvSpPr>
          <p:cNvPr id="45" name="object 45"/>
          <p:cNvSpPr txBox="1"/>
          <p:nvPr/>
        </p:nvSpPr>
        <p:spPr>
          <a:xfrm>
            <a:off x="2724268" y="3688917"/>
            <a:ext cx="825500" cy="212725"/>
          </a:xfrm>
          <a:prstGeom prst="rect">
            <a:avLst/>
          </a:prstGeom>
        </p:spPr>
        <p:txBody>
          <a:bodyPr vert="horz" wrap="square" lIns="0" tIns="0" rIns="0" bIns="0" rtlCol="0">
            <a:spAutoFit/>
          </a:bodyPr>
          <a:lstStyle/>
          <a:p>
            <a:pPr marL="12700">
              <a:lnSpc>
                <a:spcPct val="100000"/>
              </a:lnSpc>
            </a:pPr>
            <a:r>
              <a:rPr sz="1400" b="1" spc="-5" dirty="0">
                <a:latin typeface="宋体"/>
                <a:cs typeface="宋体"/>
              </a:rPr>
              <a:t>是</a:t>
            </a:r>
            <a:r>
              <a:rPr sz="1400" b="1" spc="-5" dirty="0">
                <a:latin typeface="Times New Roman"/>
                <a:cs typeface="Times New Roman"/>
              </a:rPr>
              <a:t>…</a:t>
            </a:r>
            <a:r>
              <a:rPr sz="1400" b="1" dirty="0">
                <a:latin typeface="Times New Roman"/>
                <a:cs typeface="Times New Roman"/>
              </a:rPr>
              <a:t>  </a:t>
            </a:r>
            <a:r>
              <a:rPr sz="1400" b="1" spc="-10" dirty="0">
                <a:latin typeface="宋体"/>
                <a:cs typeface="宋体"/>
              </a:rPr>
              <a:t>构件</a:t>
            </a:r>
            <a:endParaRPr sz="1400">
              <a:latin typeface="宋体"/>
              <a:cs typeface="宋体"/>
            </a:endParaRPr>
          </a:p>
        </p:txBody>
      </p:sp>
      <p:sp>
        <p:nvSpPr>
          <p:cNvPr id="46" name="object 46"/>
          <p:cNvSpPr txBox="1"/>
          <p:nvPr/>
        </p:nvSpPr>
        <p:spPr>
          <a:xfrm>
            <a:off x="4668907" y="2415127"/>
            <a:ext cx="1092200" cy="177800"/>
          </a:xfrm>
          <a:prstGeom prst="rect">
            <a:avLst/>
          </a:prstGeom>
        </p:spPr>
        <p:txBody>
          <a:bodyPr vert="horz" wrap="square" lIns="0" tIns="0" rIns="0" bIns="0" rtlCol="0">
            <a:spAutoFit/>
          </a:bodyPr>
          <a:lstStyle/>
          <a:p>
            <a:pPr marL="12700">
              <a:lnSpc>
                <a:spcPct val="100000"/>
              </a:lnSpc>
            </a:pPr>
            <a:r>
              <a:rPr sz="1200" b="1" spc="-5" dirty="0">
                <a:latin typeface="宋体"/>
                <a:cs typeface="宋体"/>
              </a:rPr>
              <a:t>零部件清单/ E1</a:t>
            </a:r>
            <a:endParaRPr sz="1200">
              <a:latin typeface="宋体"/>
              <a:cs typeface="宋体"/>
            </a:endParaRPr>
          </a:p>
        </p:txBody>
      </p:sp>
      <p:sp>
        <p:nvSpPr>
          <p:cNvPr id="47" name="object 47"/>
          <p:cNvSpPr txBox="1"/>
          <p:nvPr/>
        </p:nvSpPr>
        <p:spPr>
          <a:xfrm>
            <a:off x="3981583" y="3707967"/>
            <a:ext cx="825500" cy="212725"/>
          </a:xfrm>
          <a:prstGeom prst="rect">
            <a:avLst/>
          </a:prstGeom>
        </p:spPr>
        <p:txBody>
          <a:bodyPr vert="horz" wrap="square" lIns="0" tIns="0" rIns="0" bIns="0" rtlCol="0">
            <a:spAutoFit/>
          </a:bodyPr>
          <a:lstStyle/>
          <a:p>
            <a:pPr marL="12700">
              <a:lnSpc>
                <a:spcPct val="100000"/>
              </a:lnSpc>
            </a:pPr>
            <a:r>
              <a:rPr sz="1400" b="1" spc="-5" dirty="0">
                <a:latin typeface="宋体"/>
                <a:cs typeface="宋体"/>
              </a:rPr>
              <a:t>由</a:t>
            </a:r>
            <a:r>
              <a:rPr sz="1400" b="1" spc="-5" dirty="0">
                <a:latin typeface="Times New Roman"/>
                <a:cs typeface="Times New Roman"/>
              </a:rPr>
              <a:t>…</a:t>
            </a:r>
            <a:r>
              <a:rPr sz="1400" b="1" dirty="0">
                <a:latin typeface="Times New Roman"/>
                <a:cs typeface="Times New Roman"/>
              </a:rPr>
              <a:t>  </a:t>
            </a:r>
            <a:r>
              <a:rPr sz="1400" b="1" spc="-10" dirty="0">
                <a:latin typeface="宋体"/>
                <a:cs typeface="宋体"/>
              </a:rPr>
              <a:t>构成</a:t>
            </a:r>
            <a:endParaRPr sz="1400">
              <a:latin typeface="宋体"/>
              <a:cs typeface="宋体"/>
            </a:endParaRPr>
          </a:p>
        </p:txBody>
      </p:sp>
      <p:sp>
        <p:nvSpPr>
          <p:cNvPr id="48" name="object 48"/>
          <p:cNvSpPr txBox="1"/>
          <p:nvPr/>
        </p:nvSpPr>
        <p:spPr>
          <a:xfrm>
            <a:off x="5543668" y="3688916"/>
            <a:ext cx="825500" cy="212725"/>
          </a:xfrm>
          <a:prstGeom prst="rect">
            <a:avLst/>
          </a:prstGeom>
        </p:spPr>
        <p:txBody>
          <a:bodyPr vert="horz" wrap="square" lIns="0" tIns="0" rIns="0" bIns="0" rtlCol="0">
            <a:spAutoFit/>
          </a:bodyPr>
          <a:lstStyle/>
          <a:p>
            <a:pPr marL="12700">
              <a:lnSpc>
                <a:spcPct val="100000"/>
              </a:lnSpc>
            </a:pPr>
            <a:r>
              <a:rPr sz="1400" b="1" spc="-5" dirty="0">
                <a:latin typeface="宋体"/>
                <a:cs typeface="宋体"/>
              </a:rPr>
              <a:t>是</a:t>
            </a:r>
            <a:r>
              <a:rPr sz="1400" b="1" spc="-5" dirty="0">
                <a:latin typeface="Times New Roman"/>
                <a:cs typeface="Times New Roman"/>
              </a:rPr>
              <a:t>…</a:t>
            </a:r>
            <a:r>
              <a:rPr sz="1400" b="1" dirty="0">
                <a:latin typeface="Times New Roman"/>
                <a:cs typeface="Times New Roman"/>
              </a:rPr>
              <a:t>  </a:t>
            </a:r>
            <a:r>
              <a:rPr sz="1400" b="1" spc="-10" dirty="0">
                <a:latin typeface="宋体"/>
                <a:cs typeface="宋体"/>
              </a:rPr>
              <a:t>构件</a:t>
            </a:r>
            <a:endParaRPr sz="1400">
              <a:latin typeface="宋体"/>
              <a:cs typeface="宋体"/>
            </a:endParaRPr>
          </a:p>
        </p:txBody>
      </p:sp>
      <p:sp>
        <p:nvSpPr>
          <p:cNvPr id="49" name="object 49"/>
          <p:cNvSpPr txBox="1"/>
          <p:nvPr/>
        </p:nvSpPr>
        <p:spPr>
          <a:xfrm>
            <a:off x="7888357" y="2377027"/>
            <a:ext cx="1092200" cy="177800"/>
          </a:xfrm>
          <a:prstGeom prst="rect">
            <a:avLst/>
          </a:prstGeom>
        </p:spPr>
        <p:txBody>
          <a:bodyPr vert="horz" wrap="square" lIns="0" tIns="0" rIns="0" bIns="0" rtlCol="0">
            <a:spAutoFit/>
          </a:bodyPr>
          <a:lstStyle/>
          <a:p>
            <a:pPr marL="12700">
              <a:lnSpc>
                <a:spcPct val="100000"/>
              </a:lnSpc>
            </a:pPr>
            <a:r>
              <a:rPr sz="1200" b="1" spc="-5" dirty="0">
                <a:latin typeface="宋体"/>
                <a:cs typeface="宋体"/>
              </a:rPr>
              <a:t>零部件清单/ E1</a:t>
            </a:r>
            <a:endParaRPr sz="1200">
              <a:latin typeface="宋体"/>
              <a:cs typeface="宋体"/>
            </a:endParaRPr>
          </a:p>
        </p:txBody>
      </p:sp>
      <p:sp>
        <p:nvSpPr>
          <p:cNvPr id="50" name="object 50"/>
          <p:cNvSpPr txBox="1"/>
          <p:nvPr/>
        </p:nvSpPr>
        <p:spPr>
          <a:xfrm>
            <a:off x="8001133" y="2681827"/>
            <a:ext cx="635000" cy="177800"/>
          </a:xfrm>
          <a:prstGeom prst="rect">
            <a:avLst/>
          </a:prstGeom>
        </p:spPr>
        <p:txBody>
          <a:bodyPr vert="horz" wrap="square" lIns="0" tIns="0" rIns="0" bIns="0" rtlCol="0">
            <a:spAutoFit/>
          </a:bodyPr>
          <a:lstStyle/>
          <a:p>
            <a:pPr marL="12700">
              <a:lnSpc>
                <a:spcPct val="100000"/>
              </a:lnSpc>
            </a:pPr>
            <a:r>
              <a:rPr sz="1200" b="1" spc="-5" dirty="0">
                <a:latin typeface="宋体"/>
                <a:cs typeface="宋体"/>
              </a:rPr>
              <a:t>零部件码</a:t>
            </a:r>
            <a:endParaRPr sz="1200">
              <a:latin typeface="宋体"/>
              <a:cs typeface="宋体"/>
            </a:endParaRPr>
          </a:p>
        </p:txBody>
      </p:sp>
      <p:sp>
        <p:nvSpPr>
          <p:cNvPr id="51" name="object 51"/>
          <p:cNvSpPr txBox="1"/>
          <p:nvPr/>
        </p:nvSpPr>
        <p:spPr>
          <a:xfrm>
            <a:off x="7631563" y="4205827"/>
            <a:ext cx="1473200" cy="665480"/>
          </a:xfrm>
          <a:prstGeom prst="rect">
            <a:avLst/>
          </a:prstGeom>
        </p:spPr>
        <p:txBody>
          <a:bodyPr vert="horz" wrap="square" lIns="0" tIns="0" rIns="0" bIns="0" rtlCol="0">
            <a:spAutoFit/>
          </a:bodyPr>
          <a:lstStyle/>
          <a:p>
            <a:pPr marL="12700" indent="320040">
              <a:lnSpc>
                <a:spcPct val="100000"/>
              </a:lnSpc>
            </a:pPr>
            <a:r>
              <a:rPr sz="1200" b="1" spc="-5" dirty="0">
                <a:latin typeface="宋体"/>
                <a:cs typeface="宋体"/>
              </a:rPr>
              <a:t>产品结构/ E2</a:t>
            </a:r>
            <a:endParaRPr sz="1200">
              <a:latin typeface="宋体"/>
              <a:cs typeface="宋体"/>
            </a:endParaRPr>
          </a:p>
          <a:p>
            <a:pPr marL="12700" marR="5080">
              <a:lnSpc>
                <a:spcPct val="100000"/>
              </a:lnSpc>
              <a:spcBef>
                <a:spcPts val="960"/>
              </a:spcBef>
            </a:pPr>
            <a:r>
              <a:rPr sz="1200" b="1" spc="-5" dirty="0">
                <a:latin typeface="宋体"/>
                <a:cs typeface="宋体"/>
              </a:rPr>
              <a:t>父件号.零部件码(FK) 子件号.零部件码(FK)</a:t>
            </a:r>
            <a:endParaRPr sz="1200">
              <a:latin typeface="宋体"/>
              <a:cs typeface="宋体"/>
            </a:endParaRPr>
          </a:p>
        </p:txBody>
      </p:sp>
      <p:sp>
        <p:nvSpPr>
          <p:cNvPr id="52" name="object 52"/>
          <p:cNvSpPr/>
          <p:nvPr/>
        </p:nvSpPr>
        <p:spPr>
          <a:xfrm>
            <a:off x="8643920" y="3968496"/>
            <a:ext cx="132080" cy="114300"/>
          </a:xfrm>
          <a:custGeom>
            <a:avLst/>
            <a:gdLst/>
            <a:ahLst/>
            <a:cxnLst/>
            <a:rect l="l" t="t" r="r" b="b"/>
            <a:pathLst>
              <a:path w="132079" h="114300">
                <a:moveTo>
                  <a:pt x="64850" y="0"/>
                </a:moveTo>
                <a:lnTo>
                  <a:pt x="22870" y="13030"/>
                </a:lnTo>
                <a:lnTo>
                  <a:pt x="0" y="45333"/>
                </a:lnTo>
                <a:lnTo>
                  <a:pt x="989" y="61396"/>
                </a:lnTo>
                <a:lnTo>
                  <a:pt x="20013" y="97736"/>
                </a:lnTo>
                <a:lnTo>
                  <a:pt x="56177" y="113802"/>
                </a:lnTo>
                <a:lnTo>
                  <a:pt x="73694" y="112641"/>
                </a:lnTo>
                <a:lnTo>
                  <a:pt x="113886" y="95234"/>
                </a:lnTo>
                <a:lnTo>
                  <a:pt x="131522" y="63252"/>
                </a:lnTo>
                <a:lnTo>
                  <a:pt x="130035" y="48549"/>
                </a:lnTo>
                <a:lnTo>
                  <a:pt x="108623" y="14455"/>
                </a:lnTo>
                <a:lnTo>
                  <a:pt x="69129" y="114"/>
                </a:lnTo>
                <a:lnTo>
                  <a:pt x="64850" y="0"/>
                </a:lnTo>
                <a:close/>
              </a:path>
            </a:pathLst>
          </a:custGeom>
          <a:ln w="9525">
            <a:solidFill>
              <a:srgbClr val="000000"/>
            </a:solidFill>
          </a:ln>
        </p:spPr>
        <p:txBody>
          <a:bodyPr wrap="square" lIns="0" tIns="0" rIns="0" bIns="0" rtlCol="0"/>
          <a:lstStyle/>
          <a:p>
            <a:endParaRPr/>
          </a:p>
        </p:txBody>
      </p:sp>
      <p:sp>
        <p:nvSpPr>
          <p:cNvPr id="53" name="object 53"/>
          <p:cNvSpPr txBox="1"/>
          <p:nvPr/>
        </p:nvSpPr>
        <p:spPr>
          <a:xfrm>
            <a:off x="7191889" y="3631767"/>
            <a:ext cx="825500" cy="212725"/>
          </a:xfrm>
          <a:prstGeom prst="rect">
            <a:avLst/>
          </a:prstGeom>
        </p:spPr>
        <p:txBody>
          <a:bodyPr vert="horz" wrap="square" lIns="0" tIns="0" rIns="0" bIns="0" rtlCol="0">
            <a:spAutoFit/>
          </a:bodyPr>
          <a:lstStyle/>
          <a:p>
            <a:pPr marL="12700">
              <a:lnSpc>
                <a:spcPct val="100000"/>
              </a:lnSpc>
            </a:pPr>
            <a:r>
              <a:rPr sz="1400" b="1" spc="-5" dirty="0">
                <a:latin typeface="宋体"/>
                <a:cs typeface="宋体"/>
              </a:rPr>
              <a:t>由</a:t>
            </a:r>
            <a:r>
              <a:rPr sz="1400" b="1" spc="-5" dirty="0">
                <a:latin typeface="Times New Roman"/>
                <a:cs typeface="Times New Roman"/>
              </a:rPr>
              <a:t>…</a:t>
            </a:r>
            <a:r>
              <a:rPr sz="1400" b="1" dirty="0">
                <a:latin typeface="Times New Roman"/>
                <a:cs typeface="Times New Roman"/>
              </a:rPr>
              <a:t>  </a:t>
            </a:r>
            <a:r>
              <a:rPr sz="1400" b="1" spc="-10" dirty="0">
                <a:latin typeface="宋体"/>
                <a:cs typeface="宋体"/>
              </a:rPr>
              <a:t>构成</a:t>
            </a:r>
            <a:endParaRPr sz="1400">
              <a:latin typeface="宋体"/>
              <a:cs typeface="宋体"/>
            </a:endParaRPr>
          </a:p>
        </p:txBody>
      </p:sp>
      <p:sp>
        <p:nvSpPr>
          <p:cNvPr id="54" name="object 54"/>
          <p:cNvSpPr txBox="1"/>
          <p:nvPr/>
        </p:nvSpPr>
        <p:spPr>
          <a:xfrm>
            <a:off x="8753974" y="3612716"/>
            <a:ext cx="825500" cy="212725"/>
          </a:xfrm>
          <a:prstGeom prst="rect">
            <a:avLst/>
          </a:prstGeom>
        </p:spPr>
        <p:txBody>
          <a:bodyPr vert="horz" wrap="square" lIns="0" tIns="0" rIns="0" bIns="0" rtlCol="0">
            <a:spAutoFit/>
          </a:bodyPr>
          <a:lstStyle/>
          <a:p>
            <a:pPr marL="12700">
              <a:lnSpc>
                <a:spcPct val="100000"/>
              </a:lnSpc>
            </a:pPr>
            <a:r>
              <a:rPr sz="1400" b="1" spc="-5" dirty="0">
                <a:latin typeface="宋体"/>
                <a:cs typeface="宋体"/>
              </a:rPr>
              <a:t>是</a:t>
            </a:r>
            <a:r>
              <a:rPr sz="1400" b="1" spc="-5" dirty="0">
                <a:latin typeface="Times New Roman"/>
                <a:cs typeface="Times New Roman"/>
              </a:rPr>
              <a:t>…</a:t>
            </a:r>
            <a:r>
              <a:rPr sz="1400" b="1" dirty="0">
                <a:latin typeface="Times New Roman"/>
                <a:cs typeface="Times New Roman"/>
              </a:rPr>
              <a:t>  </a:t>
            </a:r>
            <a:r>
              <a:rPr sz="1400" b="1" spc="-10" dirty="0">
                <a:latin typeface="宋体"/>
                <a:cs typeface="宋体"/>
              </a:rPr>
              <a:t>构件</a:t>
            </a:r>
            <a:endParaRPr sz="1400">
              <a:latin typeface="宋体"/>
              <a:cs typeface="宋体"/>
            </a:endParaRPr>
          </a:p>
        </p:txBody>
      </p:sp>
      <p:sp>
        <p:nvSpPr>
          <p:cNvPr id="56" name="object 56"/>
          <p:cNvSpPr/>
          <p:nvPr/>
        </p:nvSpPr>
        <p:spPr>
          <a:xfrm>
            <a:off x="1520837" y="5955791"/>
            <a:ext cx="1731010" cy="675640"/>
          </a:xfrm>
          <a:custGeom>
            <a:avLst/>
            <a:gdLst/>
            <a:ahLst/>
            <a:cxnLst/>
            <a:rect l="l" t="t" r="r" b="b"/>
            <a:pathLst>
              <a:path w="1731010" h="675640">
                <a:moveTo>
                  <a:pt x="288797" y="112775"/>
                </a:moveTo>
                <a:lnTo>
                  <a:pt x="242011" y="114001"/>
                </a:lnTo>
                <a:lnTo>
                  <a:pt x="197607" y="117549"/>
                </a:lnTo>
                <a:lnTo>
                  <a:pt x="156184" y="123227"/>
                </a:lnTo>
                <a:lnTo>
                  <a:pt x="118341" y="130844"/>
                </a:lnTo>
                <a:lnTo>
                  <a:pt x="69599" y="145484"/>
                </a:lnTo>
                <a:lnTo>
                  <a:pt x="32280" y="163406"/>
                </a:lnTo>
                <a:lnTo>
                  <a:pt x="3786" y="191286"/>
                </a:lnTo>
                <a:lnTo>
                  <a:pt x="0" y="206501"/>
                </a:lnTo>
                <a:lnTo>
                  <a:pt x="0" y="581405"/>
                </a:lnTo>
                <a:lnTo>
                  <a:pt x="22729" y="617910"/>
                </a:lnTo>
                <a:lnTo>
                  <a:pt x="69599" y="642423"/>
                </a:lnTo>
                <a:lnTo>
                  <a:pt x="118341" y="657063"/>
                </a:lnTo>
                <a:lnTo>
                  <a:pt x="156184" y="664680"/>
                </a:lnTo>
                <a:lnTo>
                  <a:pt x="197607" y="670358"/>
                </a:lnTo>
                <a:lnTo>
                  <a:pt x="242011" y="673906"/>
                </a:lnTo>
                <a:lnTo>
                  <a:pt x="288798" y="675132"/>
                </a:lnTo>
                <a:lnTo>
                  <a:pt x="1441704" y="675131"/>
                </a:lnTo>
                <a:lnTo>
                  <a:pt x="1488490" y="673906"/>
                </a:lnTo>
                <a:lnTo>
                  <a:pt x="1532894" y="670358"/>
                </a:lnTo>
                <a:lnTo>
                  <a:pt x="1574317" y="664680"/>
                </a:lnTo>
                <a:lnTo>
                  <a:pt x="1612160" y="657063"/>
                </a:lnTo>
                <a:lnTo>
                  <a:pt x="1660902" y="642423"/>
                </a:lnTo>
                <a:lnTo>
                  <a:pt x="1698221" y="624501"/>
                </a:lnTo>
                <a:lnTo>
                  <a:pt x="1726715" y="596621"/>
                </a:lnTo>
                <a:lnTo>
                  <a:pt x="1730502" y="581405"/>
                </a:lnTo>
                <a:lnTo>
                  <a:pt x="1730502" y="206501"/>
                </a:lnTo>
                <a:lnTo>
                  <a:pt x="1707772" y="169997"/>
                </a:lnTo>
                <a:lnTo>
                  <a:pt x="1660902" y="145484"/>
                </a:lnTo>
                <a:lnTo>
                  <a:pt x="1612160" y="130844"/>
                </a:lnTo>
                <a:lnTo>
                  <a:pt x="1574317" y="123227"/>
                </a:lnTo>
                <a:lnTo>
                  <a:pt x="1532894" y="117549"/>
                </a:lnTo>
                <a:lnTo>
                  <a:pt x="1488490" y="114001"/>
                </a:lnTo>
                <a:lnTo>
                  <a:pt x="1441704" y="112775"/>
                </a:lnTo>
                <a:lnTo>
                  <a:pt x="1003554" y="0"/>
                </a:lnTo>
                <a:lnTo>
                  <a:pt x="1009650" y="112775"/>
                </a:lnTo>
                <a:lnTo>
                  <a:pt x="288797" y="112775"/>
                </a:lnTo>
                <a:close/>
              </a:path>
            </a:pathLst>
          </a:custGeom>
          <a:ln w="9525">
            <a:solidFill>
              <a:srgbClr val="3333CC"/>
            </a:solidFill>
          </a:ln>
        </p:spPr>
        <p:txBody>
          <a:bodyPr wrap="square" lIns="0" tIns="0" rIns="0" bIns="0" rtlCol="0"/>
          <a:lstStyle/>
          <a:p>
            <a:endParaRPr/>
          </a:p>
        </p:txBody>
      </p:sp>
      <p:sp>
        <p:nvSpPr>
          <p:cNvPr id="58" name="object 58"/>
          <p:cNvSpPr/>
          <p:nvPr/>
        </p:nvSpPr>
        <p:spPr>
          <a:xfrm>
            <a:off x="3887609" y="5917691"/>
            <a:ext cx="2499360" cy="713740"/>
          </a:xfrm>
          <a:custGeom>
            <a:avLst/>
            <a:gdLst/>
            <a:ahLst/>
            <a:cxnLst/>
            <a:rect l="l" t="t" r="r" b="b"/>
            <a:pathLst>
              <a:path w="2499360" h="713740">
                <a:moveTo>
                  <a:pt x="416813" y="150875"/>
                </a:moveTo>
                <a:lnTo>
                  <a:pt x="349223" y="152101"/>
                </a:lnTo>
                <a:lnTo>
                  <a:pt x="285097" y="155649"/>
                </a:lnTo>
                <a:lnTo>
                  <a:pt x="225297" y="161327"/>
                </a:lnTo>
                <a:lnTo>
                  <a:pt x="170681" y="168944"/>
                </a:lnTo>
                <a:lnTo>
                  <a:pt x="122110" y="178307"/>
                </a:lnTo>
                <a:lnTo>
                  <a:pt x="80442" y="189225"/>
                </a:lnTo>
                <a:lnTo>
                  <a:pt x="32765" y="208097"/>
                </a:lnTo>
                <a:lnTo>
                  <a:pt x="1382" y="236907"/>
                </a:lnTo>
                <a:lnTo>
                  <a:pt x="0" y="244601"/>
                </a:lnTo>
                <a:lnTo>
                  <a:pt x="0" y="619505"/>
                </a:lnTo>
                <a:lnTo>
                  <a:pt x="32765" y="656010"/>
                </a:lnTo>
                <a:lnTo>
                  <a:pt x="80442" y="674882"/>
                </a:lnTo>
                <a:lnTo>
                  <a:pt x="122110" y="685800"/>
                </a:lnTo>
                <a:lnTo>
                  <a:pt x="170681" y="695163"/>
                </a:lnTo>
                <a:lnTo>
                  <a:pt x="225297" y="702780"/>
                </a:lnTo>
                <a:lnTo>
                  <a:pt x="285097" y="708458"/>
                </a:lnTo>
                <a:lnTo>
                  <a:pt x="349223" y="712006"/>
                </a:lnTo>
                <a:lnTo>
                  <a:pt x="416813" y="713232"/>
                </a:lnTo>
                <a:lnTo>
                  <a:pt x="2082545" y="713231"/>
                </a:lnTo>
                <a:lnTo>
                  <a:pt x="2150136" y="712006"/>
                </a:lnTo>
                <a:lnTo>
                  <a:pt x="2214262" y="708458"/>
                </a:lnTo>
                <a:lnTo>
                  <a:pt x="2274062" y="702780"/>
                </a:lnTo>
                <a:lnTo>
                  <a:pt x="2328678" y="695163"/>
                </a:lnTo>
                <a:lnTo>
                  <a:pt x="2377249" y="685799"/>
                </a:lnTo>
                <a:lnTo>
                  <a:pt x="2418917" y="674882"/>
                </a:lnTo>
                <a:lnTo>
                  <a:pt x="2466594" y="656010"/>
                </a:lnTo>
                <a:lnTo>
                  <a:pt x="2497977" y="627200"/>
                </a:lnTo>
                <a:lnTo>
                  <a:pt x="2499360" y="619505"/>
                </a:lnTo>
                <a:lnTo>
                  <a:pt x="2499360" y="244601"/>
                </a:lnTo>
                <a:lnTo>
                  <a:pt x="2466594" y="208097"/>
                </a:lnTo>
                <a:lnTo>
                  <a:pt x="2418917" y="189225"/>
                </a:lnTo>
                <a:lnTo>
                  <a:pt x="2377249" y="178307"/>
                </a:lnTo>
                <a:lnTo>
                  <a:pt x="2328678" y="168944"/>
                </a:lnTo>
                <a:lnTo>
                  <a:pt x="2274062" y="161327"/>
                </a:lnTo>
                <a:lnTo>
                  <a:pt x="2214262" y="155649"/>
                </a:lnTo>
                <a:lnTo>
                  <a:pt x="2150136" y="152101"/>
                </a:lnTo>
                <a:lnTo>
                  <a:pt x="2082545" y="150875"/>
                </a:lnTo>
                <a:lnTo>
                  <a:pt x="1527810" y="0"/>
                </a:lnTo>
                <a:lnTo>
                  <a:pt x="1457705" y="150875"/>
                </a:lnTo>
                <a:lnTo>
                  <a:pt x="416813" y="150875"/>
                </a:lnTo>
                <a:close/>
              </a:path>
            </a:pathLst>
          </a:custGeom>
          <a:ln w="9525">
            <a:solidFill>
              <a:srgbClr val="3333CC"/>
            </a:solidFill>
          </a:ln>
        </p:spPr>
        <p:txBody>
          <a:bodyPr wrap="square" lIns="0" tIns="0" rIns="0" bIns="0" rtlCol="0"/>
          <a:lstStyle/>
          <a:p>
            <a:endParaRPr/>
          </a:p>
        </p:txBody>
      </p:sp>
      <p:sp>
        <p:nvSpPr>
          <p:cNvPr id="60" name="object 60"/>
          <p:cNvSpPr/>
          <p:nvPr/>
        </p:nvSpPr>
        <p:spPr>
          <a:xfrm>
            <a:off x="6840359" y="5917691"/>
            <a:ext cx="2499360" cy="713740"/>
          </a:xfrm>
          <a:custGeom>
            <a:avLst/>
            <a:gdLst/>
            <a:ahLst/>
            <a:cxnLst/>
            <a:rect l="l" t="t" r="r" b="b"/>
            <a:pathLst>
              <a:path w="2499359" h="713740">
                <a:moveTo>
                  <a:pt x="416814" y="150875"/>
                </a:moveTo>
                <a:lnTo>
                  <a:pt x="349223" y="152101"/>
                </a:lnTo>
                <a:lnTo>
                  <a:pt x="285097" y="155649"/>
                </a:lnTo>
                <a:lnTo>
                  <a:pt x="225297" y="161327"/>
                </a:lnTo>
                <a:lnTo>
                  <a:pt x="170681" y="168944"/>
                </a:lnTo>
                <a:lnTo>
                  <a:pt x="122110" y="178307"/>
                </a:lnTo>
                <a:lnTo>
                  <a:pt x="80442" y="189225"/>
                </a:lnTo>
                <a:lnTo>
                  <a:pt x="32766" y="208097"/>
                </a:lnTo>
                <a:lnTo>
                  <a:pt x="1382" y="236907"/>
                </a:lnTo>
                <a:lnTo>
                  <a:pt x="0" y="244601"/>
                </a:lnTo>
                <a:lnTo>
                  <a:pt x="0" y="619505"/>
                </a:lnTo>
                <a:lnTo>
                  <a:pt x="32766" y="656010"/>
                </a:lnTo>
                <a:lnTo>
                  <a:pt x="80442" y="674882"/>
                </a:lnTo>
                <a:lnTo>
                  <a:pt x="122110" y="685800"/>
                </a:lnTo>
                <a:lnTo>
                  <a:pt x="170681" y="695163"/>
                </a:lnTo>
                <a:lnTo>
                  <a:pt x="225297" y="702780"/>
                </a:lnTo>
                <a:lnTo>
                  <a:pt x="285097" y="708458"/>
                </a:lnTo>
                <a:lnTo>
                  <a:pt x="349223" y="712006"/>
                </a:lnTo>
                <a:lnTo>
                  <a:pt x="416814" y="713232"/>
                </a:lnTo>
                <a:lnTo>
                  <a:pt x="2082546" y="713231"/>
                </a:lnTo>
                <a:lnTo>
                  <a:pt x="2150136" y="712006"/>
                </a:lnTo>
                <a:lnTo>
                  <a:pt x="2214262" y="708458"/>
                </a:lnTo>
                <a:lnTo>
                  <a:pt x="2274062" y="702780"/>
                </a:lnTo>
                <a:lnTo>
                  <a:pt x="2328678" y="695163"/>
                </a:lnTo>
                <a:lnTo>
                  <a:pt x="2377249" y="685799"/>
                </a:lnTo>
                <a:lnTo>
                  <a:pt x="2418917" y="674882"/>
                </a:lnTo>
                <a:lnTo>
                  <a:pt x="2466594" y="656010"/>
                </a:lnTo>
                <a:lnTo>
                  <a:pt x="2497977" y="627200"/>
                </a:lnTo>
                <a:lnTo>
                  <a:pt x="2499360" y="619505"/>
                </a:lnTo>
                <a:lnTo>
                  <a:pt x="2499360" y="244601"/>
                </a:lnTo>
                <a:lnTo>
                  <a:pt x="2466594" y="208097"/>
                </a:lnTo>
                <a:lnTo>
                  <a:pt x="2418917" y="189225"/>
                </a:lnTo>
                <a:lnTo>
                  <a:pt x="2377249" y="178307"/>
                </a:lnTo>
                <a:lnTo>
                  <a:pt x="2328678" y="168944"/>
                </a:lnTo>
                <a:lnTo>
                  <a:pt x="2274062" y="161327"/>
                </a:lnTo>
                <a:lnTo>
                  <a:pt x="2214262" y="155649"/>
                </a:lnTo>
                <a:lnTo>
                  <a:pt x="2150136" y="152101"/>
                </a:lnTo>
                <a:lnTo>
                  <a:pt x="2082546" y="150875"/>
                </a:lnTo>
                <a:lnTo>
                  <a:pt x="1546860" y="0"/>
                </a:lnTo>
                <a:lnTo>
                  <a:pt x="1457706" y="150875"/>
                </a:lnTo>
                <a:lnTo>
                  <a:pt x="416814" y="150875"/>
                </a:lnTo>
                <a:close/>
              </a:path>
            </a:pathLst>
          </a:custGeom>
          <a:ln w="9525">
            <a:solidFill>
              <a:srgbClr val="3333CC"/>
            </a:solidFill>
          </a:ln>
        </p:spPr>
        <p:txBody>
          <a:bodyPr wrap="square" lIns="0" tIns="0" rIns="0" bIns="0" rtlCol="0"/>
          <a:lstStyle/>
          <a:p>
            <a:endParaRPr/>
          </a:p>
        </p:txBody>
      </p:sp>
      <p:sp>
        <p:nvSpPr>
          <p:cNvPr id="61" name="object 61"/>
          <p:cNvSpPr txBox="1">
            <a:spLocks noGrp="1"/>
          </p:cNvSpPr>
          <p:nvPr>
            <p:ph type="title"/>
          </p:nvPr>
        </p:nvSpPr>
        <p:spPr>
          <a:xfrm>
            <a:off x="1017911" y="335219"/>
            <a:ext cx="8657577" cy="430887"/>
          </a:xfrm>
          <a:prstGeom prst="rect">
            <a:avLst/>
          </a:prstGeom>
        </p:spPr>
        <p:txBody>
          <a:bodyPr vert="horz" wrap="square" lIns="0" tIns="0" rIns="0" bIns="0" rtlCol="0">
            <a:spAutoFit/>
          </a:bodyPr>
          <a:lstStyle/>
          <a:p>
            <a:pPr marL="12065">
              <a:lnSpc>
                <a:spcPct val="100000"/>
              </a:lnSpc>
            </a:pPr>
            <a:r>
              <a:rPr lang="en-US" altLang="zh-CN" sz="2800" b="0" spc="-5" dirty="0">
                <a:solidFill>
                  <a:srgbClr val="000000"/>
                </a:solidFill>
                <a:latin typeface="Microsoft JhengHei" panose="020B0604030504040204" pitchFamily="34" charset="-120"/>
                <a:ea typeface="Microsoft JhengHei" panose="020B0604030504040204" pitchFamily="34" charset="-120"/>
                <a:cs typeface="华文中宋"/>
              </a:rPr>
              <a:t>13.3 </a:t>
            </a:r>
            <a:r>
              <a:rPr sz="2800" b="0" spc="-5" dirty="0" err="1">
                <a:solidFill>
                  <a:srgbClr val="000000"/>
                </a:solidFill>
                <a:latin typeface="Microsoft JhengHei" panose="020B0604030504040204" pitchFamily="34" charset="-120"/>
                <a:ea typeface="Microsoft JhengHei" panose="020B0604030504040204" pitchFamily="34" charset="-120"/>
                <a:cs typeface="华文中宋"/>
              </a:rPr>
              <a:t>数据库设计过程之概念数据库设计</a:t>
            </a:r>
            <a:endParaRPr sz="2800" b="0" dirty="0">
              <a:solidFill>
                <a:srgbClr val="000000"/>
              </a:solidFill>
              <a:latin typeface="Microsoft JhengHei" panose="020B0604030504040204" pitchFamily="34" charset="-120"/>
              <a:ea typeface="Microsoft JhengHei" panose="020B0604030504040204" pitchFamily="34" charset="-120"/>
              <a:cs typeface="华文中宋"/>
            </a:endParaRPr>
          </a:p>
        </p:txBody>
      </p:sp>
      <p:sp>
        <p:nvSpPr>
          <p:cNvPr id="62" name="object 62"/>
          <p:cNvSpPr txBox="1"/>
          <p:nvPr/>
        </p:nvSpPr>
        <p:spPr>
          <a:xfrm>
            <a:off x="972390" y="986069"/>
            <a:ext cx="4100697" cy="369332"/>
          </a:xfrm>
          <a:prstGeom prst="rect">
            <a:avLst/>
          </a:prstGeom>
        </p:spPr>
        <p:txBody>
          <a:bodyPr vert="horz" wrap="square" lIns="0" tIns="0" rIns="0" bIns="0" rtlCol="0">
            <a:spAutoFit/>
          </a:bodyPr>
          <a:lstStyle/>
          <a:p>
            <a:pPr marL="12700">
              <a:lnSpc>
                <a:spcPct val="100000"/>
              </a:lnSpc>
            </a:pPr>
            <a:r>
              <a:rPr sz="2400" b="1" spc="-10" dirty="0">
                <a:solidFill>
                  <a:srgbClr val="FF0000"/>
                </a:solidFill>
                <a:latin typeface="Microsoft JhengHei" panose="020B0604030504040204" pitchFamily="34" charset="-120"/>
                <a:ea typeface="Microsoft JhengHei" panose="020B0604030504040204" pitchFamily="34" charset="-120"/>
                <a:cs typeface="Arial"/>
              </a:rPr>
              <a:t>(4</a:t>
            </a:r>
            <a:r>
              <a:rPr sz="2400" b="1" spc="-5" dirty="0">
                <a:solidFill>
                  <a:srgbClr val="FF0000"/>
                </a:solidFill>
                <a:latin typeface="Microsoft JhengHei" panose="020B0604030504040204" pitchFamily="34" charset="-120"/>
                <a:ea typeface="Microsoft JhengHei" panose="020B0604030504040204" pitchFamily="34" charset="-120"/>
                <a:cs typeface="Arial"/>
              </a:rPr>
              <a:t>)</a:t>
            </a:r>
            <a:r>
              <a:rPr sz="2400" b="1" spc="-5" dirty="0">
                <a:solidFill>
                  <a:srgbClr val="FF0000"/>
                </a:solidFill>
                <a:latin typeface="Microsoft JhengHei" panose="020B0604030504040204" pitchFamily="34" charset="-120"/>
                <a:ea typeface="Microsoft JhengHei" panose="020B0604030504040204" pitchFamily="34" charset="-120"/>
                <a:cs typeface="华文中宋"/>
              </a:rPr>
              <a:t>相关结果性内容示意</a:t>
            </a:r>
            <a:endParaRPr sz="2000" dirty="0">
              <a:solidFill>
                <a:srgbClr val="FF0000"/>
              </a:solidFill>
              <a:latin typeface="Microsoft JhengHei" panose="020B0604030504040204" pitchFamily="34" charset="-120"/>
              <a:ea typeface="Microsoft JhengHei" panose="020B0604030504040204" pitchFamily="34" charset="-120"/>
              <a:cs typeface="华文中宋"/>
            </a:endParaRPr>
          </a:p>
        </p:txBody>
      </p:sp>
      <p:sp>
        <p:nvSpPr>
          <p:cNvPr id="63" name="object 2">
            <a:extLst>
              <a:ext uri="{FF2B5EF4-FFF2-40B4-BE49-F238E27FC236}">
                <a16:creationId xmlns:a16="http://schemas.microsoft.com/office/drawing/2014/main" id="{DCAACA4A-5773-4ABF-AA89-4F7F1F265CAE}"/>
              </a:ext>
            </a:extLst>
          </p:cNvPr>
          <p:cNvSpPr/>
          <p:nvPr/>
        </p:nvSpPr>
        <p:spPr>
          <a:xfrm>
            <a:off x="927100" y="885825"/>
            <a:ext cx="5181600" cy="0"/>
          </a:xfrm>
          <a:custGeom>
            <a:avLst/>
            <a:gdLst/>
            <a:ahLst/>
            <a:cxnLst/>
            <a:rect l="l" t="t" r="r" b="b"/>
            <a:pathLst>
              <a:path w="5181600">
                <a:moveTo>
                  <a:pt x="0" y="0"/>
                </a:moveTo>
                <a:lnTo>
                  <a:pt x="5181600" y="0"/>
                </a:lnTo>
              </a:path>
            </a:pathLst>
          </a:custGeom>
          <a:ln w="12954">
            <a:solidFill>
              <a:srgbClr val="000000"/>
            </a:solidFill>
          </a:ln>
        </p:spPr>
        <p:txBody>
          <a:bodyPr wrap="square" lIns="0" tIns="0" rIns="0" bIns="0" rtlCol="0"/>
          <a:lstStyle/>
          <a:p>
            <a:endParaRPr/>
          </a:p>
        </p:txBody>
      </p:sp>
      <p:sp>
        <p:nvSpPr>
          <p:cNvPr id="64" name="object 3">
            <a:extLst>
              <a:ext uri="{FF2B5EF4-FFF2-40B4-BE49-F238E27FC236}">
                <a16:creationId xmlns:a16="http://schemas.microsoft.com/office/drawing/2014/main" id="{A3051E7B-741A-4646-8DAA-02816E94BF65}"/>
              </a:ext>
            </a:extLst>
          </p:cNvPr>
          <p:cNvSpPr/>
          <p:nvPr/>
        </p:nvSpPr>
        <p:spPr>
          <a:xfrm>
            <a:off x="927100" y="911353"/>
            <a:ext cx="5181600" cy="0"/>
          </a:xfrm>
          <a:custGeom>
            <a:avLst/>
            <a:gdLst/>
            <a:ahLst/>
            <a:cxnLst/>
            <a:rect l="l" t="t" r="r" b="b"/>
            <a:pathLst>
              <a:path w="5181600">
                <a:moveTo>
                  <a:pt x="0" y="0"/>
                </a:moveTo>
                <a:lnTo>
                  <a:pt x="5181600" y="0"/>
                </a:lnTo>
              </a:path>
            </a:pathLst>
          </a:custGeom>
          <a:ln w="12191">
            <a:solidFill>
              <a:srgbClr val="000000"/>
            </a:solidFill>
          </a:ln>
        </p:spPr>
        <p:txBody>
          <a:bodyPr wrap="square" lIns="0" tIns="0" rIns="0" bIns="0" rtlCol="0"/>
          <a:lstStyle/>
          <a:p>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1137037" y="1526783"/>
            <a:ext cx="1854200" cy="330200"/>
          </a:xfrm>
          <a:prstGeom prst="rect">
            <a:avLst/>
          </a:prstGeom>
        </p:spPr>
        <p:txBody>
          <a:bodyPr vert="horz" wrap="square" lIns="0" tIns="0" rIns="0" bIns="0" rtlCol="0">
            <a:spAutoFit/>
          </a:bodyPr>
          <a:lstStyle/>
          <a:p>
            <a:pPr marL="12700">
              <a:lnSpc>
                <a:spcPct val="100000"/>
              </a:lnSpc>
            </a:pPr>
            <a:r>
              <a:rPr sz="2400" b="1" dirty="0">
                <a:latin typeface="微软雅黑"/>
                <a:cs typeface="微软雅黑"/>
              </a:rPr>
              <a:t>“实体”清单</a:t>
            </a:r>
            <a:endParaRPr sz="2400">
              <a:latin typeface="微软雅黑"/>
              <a:cs typeface="微软雅黑"/>
            </a:endParaRPr>
          </a:p>
        </p:txBody>
      </p:sp>
      <p:sp>
        <p:nvSpPr>
          <p:cNvPr id="6" name="object 6"/>
          <p:cNvSpPr/>
          <p:nvPr/>
        </p:nvSpPr>
        <p:spPr>
          <a:xfrm>
            <a:off x="1041539" y="2079497"/>
            <a:ext cx="8618219" cy="3108198"/>
          </a:xfrm>
          <a:prstGeom prst="rect">
            <a:avLst/>
          </a:prstGeom>
          <a:blipFill>
            <a:blip r:embed="rId2"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1017911" y="335219"/>
            <a:ext cx="8657577" cy="1095172"/>
          </a:xfrm>
          <a:prstGeom prst="rect">
            <a:avLst/>
          </a:prstGeom>
        </p:spPr>
        <p:txBody>
          <a:bodyPr vert="horz" wrap="square" lIns="0" tIns="0" rIns="0" bIns="0" rtlCol="0">
            <a:spAutoFit/>
          </a:bodyPr>
          <a:lstStyle/>
          <a:p>
            <a:pPr marL="12065">
              <a:lnSpc>
                <a:spcPct val="100000"/>
              </a:lnSpc>
            </a:pPr>
            <a:r>
              <a:rPr lang="en-US" altLang="zh-CN" sz="2800" b="0" spc="-5">
                <a:solidFill>
                  <a:srgbClr val="000000"/>
                </a:solidFill>
                <a:latin typeface="Microsoft JhengHei" panose="020B0604030504040204" pitchFamily="34" charset="-120"/>
                <a:ea typeface="Microsoft JhengHei" panose="020B0604030504040204" pitchFamily="34" charset="-120"/>
                <a:cs typeface="华文中宋"/>
              </a:rPr>
              <a:t>13.3 </a:t>
            </a:r>
            <a:r>
              <a:rPr sz="2800" b="0" spc="-5">
                <a:solidFill>
                  <a:srgbClr val="000000"/>
                </a:solidFill>
                <a:latin typeface="Microsoft JhengHei" panose="020B0604030504040204" pitchFamily="34" charset="-120"/>
                <a:ea typeface="Microsoft JhengHei" panose="020B0604030504040204" pitchFamily="34" charset="-120"/>
                <a:cs typeface="华文中宋"/>
              </a:rPr>
              <a:t>数据库设计过程之概念数据库设计</a:t>
            </a:r>
            <a:endParaRPr sz="2800" b="0">
              <a:solidFill>
                <a:srgbClr val="000000"/>
              </a:solidFill>
              <a:latin typeface="Microsoft JhengHei" panose="020B0604030504040204" pitchFamily="34" charset="-120"/>
              <a:ea typeface="Microsoft JhengHei" panose="020B0604030504040204" pitchFamily="34" charset="-120"/>
              <a:cs typeface="华文中宋"/>
            </a:endParaRPr>
          </a:p>
          <a:p>
            <a:pPr marL="12065">
              <a:lnSpc>
                <a:spcPct val="100000"/>
              </a:lnSpc>
              <a:spcBef>
                <a:spcPts val="2300"/>
              </a:spcBef>
            </a:pPr>
            <a:r>
              <a:rPr sz="2400" spc="-10" dirty="0">
                <a:solidFill>
                  <a:srgbClr val="FF0000"/>
                </a:solidFill>
                <a:latin typeface="Microsoft JhengHei" panose="020B0604030504040204" pitchFamily="34" charset="-120"/>
                <a:ea typeface="Microsoft JhengHei" panose="020B0604030504040204" pitchFamily="34" charset="-120"/>
                <a:cs typeface="Arial"/>
              </a:rPr>
              <a:t>(4</a:t>
            </a:r>
            <a:r>
              <a:rPr sz="2400" spc="-5" dirty="0">
                <a:solidFill>
                  <a:srgbClr val="FF0000"/>
                </a:solidFill>
                <a:latin typeface="Microsoft JhengHei" panose="020B0604030504040204" pitchFamily="34" charset="-120"/>
                <a:ea typeface="Microsoft JhengHei" panose="020B0604030504040204" pitchFamily="34" charset="-120"/>
                <a:cs typeface="Arial"/>
              </a:rPr>
              <a:t>)</a:t>
            </a:r>
            <a:r>
              <a:rPr sz="2400" spc="-5" dirty="0">
                <a:solidFill>
                  <a:srgbClr val="FF0000"/>
                </a:solidFill>
                <a:latin typeface="Microsoft JhengHei" panose="020B0604030504040204" pitchFamily="34" charset="-120"/>
                <a:ea typeface="Microsoft JhengHei" panose="020B0604030504040204" pitchFamily="34" charset="-120"/>
                <a:cs typeface="华文中宋"/>
              </a:rPr>
              <a:t>相关结果性内容示意</a:t>
            </a:r>
            <a:endParaRPr sz="2400">
              <a:solidFill>
                <a:srgbClr val="FF0000"/>
              </a:solidFill>
              <a:latin typeface="Microsoft JhengHei" panose="020B0604030504040204" pitchFamily="34" charset="-120"/>
              <a:ea typeface="Microsoft JhengHei" panose="020B0604030504040204" pitchFamily="34" charset="-120"/>
              <a:cs typeface="华文中宋"/>
            </a:endParaRPr>
          </a:p>
        </p:txBody>
      </p:sp>
      <p:sp>
        <p:nvSpPr>
          <p:cNvPr id="8" name="object 8"/>
          <p:cNvSpPr/>
          <p:nvPr/>
        </p:nvSpPr>
        <p:spPr>
          <a:xfrm>
            <a:off x="4904117" y="2063495"/>
            <a:ext cx="3757929" cy="3143250"/>
          </a:xfrm>
          <a:custGeom>
            <a:avLst/>
            <a:gdLst/>
            <a:ahLst/>
            <a:cxnLst/>
            <a:rect l="l" t="t" r="r" b="b"/>
            <a:pathLst>
              <a:path w="3757929" h="3143250">
                <a:moveTo>
                  <a:pt x="0" y="0"/>
                </a:moveTo>
                <a:lnTo>
                  <a:pt x="0" y="3143250"/>
                </a:lnTo>
                <a:lnTo>
                  <a:pt x="3757409" y="3143250"/>
                </a:lnTo>
                <a:lnTo>
                  <a:pt x="3757409" y="0"/>
                </a:lnTo>
                <a:lnTo>
                  <a:pt x="0" y="0"/>
                </a:lnTo>
                <a:close/>
              </a:path>
            </a:pathLst>
          </a:custGeom>
          <a:ln w="38099">
            <a:solidFill>
              <a:srgbClr val="CC0000"/>
            </a:solidFill>
            <a:prstDash val="lgDash"/>
          </a:ln>
        </p:spPr>
        <p:txBody>
          <a:bodyPr wrap="square" lIns="0" tIns="0" rIns="0" bIns="0" rtlCol="0"/>
          <a:lstStyle/>
          <a:p>
            <a:endParaRPr/>
          </a:p>
        </p:txBody>
      </p:sp>
      <p:sp>
        <p:nvSpPr>
          <p:cNvPr id="9" name="object 9"/>
          <p:cNvSpPr/>
          <p:nvPr/>
        </p:nvSpPr>
        <p:spPr>
          <a:xfrm>
            <a:off x="3975239" y="4857750"/>
            <a:ext cx="2043430" cy="963294"/>
          </a:xfrm>
          <a:custGeom>
            <a:avLst/>
            <a:gdLst/>
            <a:ahLst/>
            <a:cxnLst/>
            <a:rect l="l" t="t" r="r" b="b"/>
            <a:pathLst>
              <a:path w="2043429" h="963295">
                <a:moveTo>
                  <a:pt x="2042922" y="481584"/>
                </a:moveTo>
                <a:lnTo>
                  <a:pt x="2039536" y="442091"/>
                </a:lnTo>
                <a:lnTo>
                  <a:pt x="2029556" y="403476"/>
                </a:lnTo>
                <a:lnTo>
                  <a:pt x="2013244" y="365864"/>
                </a:lnTo>
                <a:lnTo>
                  <a:pt x="1990862" y="329379"/>
                </a:lnTo>
                <a:lnTo>
                  <a:pt x="1962673" y="294143"/>
                </a:lnTo>
                <a:lnTo>
                  <a:pt x="1928942" y="260283"/>
                </a:lnTo>
                <a:lnTo>
                  <a:pt x="1889929" y="227920"/>
                </a:lnTo>
                <a:lnTo>
                  <a:pt x="1845899" y="197181"/>
                </a:lnTo>
                <a:lnTo>
                  <a:pt x="1797114" y="168187"/>
                </a:lnTo>
                <a:lnTo>
                  <a:pt x="1743837" y="141065"/>
                </a:lnTo>
                <a:lnTo>
                  <a:pt x="1686330" y="115937"/>
                </a:lnTo>
                <a:lnTo>
                  <a:pt x="1624858" y="92927"/>
                </a:lnTo>
                <a:lnTo>
                  <a:pt x="1559682" y="72160"/>
                </a:lnTo>
                <a:lnTo>
                  <a:pt x="1491066" y="53759"/>
                </a:lnTo>
                <a:lnTo>
                  <a:pt x="1419272" y="37849"/>
                </a:lnTo>
                <a:lnTo>
                  <a:pt x="1344564" y="24554"/>
                </a:lnTo>
                <a:lnTo>
                  <a:pt x="1267204" y="13998"/>
                </a:lnTo>
                <a:lnTo>
                  <a:pt x="1187455" y="6304"/>
                </a:lnTo>
                <a:lnTo>
                  <a:pt x="1105580" y="1596"/>
                </a:lnTo>
                <a:lnTo>
                  <a:pt x="1021841" y="0"/>
                </a:lnTo>
                <a:lnTo>
                  <a:pt x="937995" y="1596"/>
                </a:lnTo>
                <a:lnTo>
                  <a:pt x="856022" y="6304"/>
                </a:lnTo>
                <a:lnTo>
                  <a:pt x="776185" y="13998"/>
                </a:lnTo>
                <a:lnTo>
                  <a:pt x="698747" y="24554"/>
                </a:lnTo>
                <a:lnTo>
                  <a:pt x="623970" y="37849"/>
                </a:lnTo>
                <a:lnTo>
                  <a:pt x="552117" y="53759"/>
                </a:lnTo>
                <a:lnTo>
                  <a:pt x="483448" y="72160"/>
                </a:lnTo>
                <a:lnTo>
                  <a:pt x="418228" y="92927"/>
                </a:lnTo>
                <a:lnTo>
                  <a:pt x="356718" y="115937"/>
                </a:lnTo>
                <a:lnTo>
                  <a:pt x="299180" y="141065"/>
                </a:lnTo>
                <a:lnTo>
                  <a:pt x="245877" y="168187"/>
                </a:lnTo>
                <a:lnTo>
                  <a:pt x="197071" y="197181"/>
                </a:lnTo>
                <a:lnTo>
                  <a:pt x="153025" y="227920"/>
                </a:lnTo>
                <a:lnTo>
                  <a:pt x="114000" y="260283"/>
                </a:lnTo>
                <a:lnTo>
                  <a:pt x="80260" y="294143"/>
                </a:lnTo>
                <a:lnTo>
                  <a:pt x="52065" y="329379"/>
                </a:lnTo>
                <a:lnTo>
                  <a:pt x="29680" y="365864"/>
                </a:lnTo>
                <a:lnTo>
                  <a:pt x="13366" y="403476"/>
                </a:lnTo>
                <a:lnTo>
                  <a:pt x="3385" y="442091"/>
                </a:lnTo>
                <a:lnTo>
                  <a:pt x="0" y="481584"/>
                </a:lnTo>
                <a:lnTo>
                  <a:pt x="3385" y="521076"/>
                </a:lnTo>
                <a:lnTo>
                  <a:pt x="13366" y="559691"/>
                </a:lnTo>
                <a:lnTo>
                  <a:pt x="29680" y="597303"/>
                </a:lnTo>
                <a:lnTo>
                  <a:pt x="52065" y="633788"/>
                </a:lnTo>
                <a:lnTo>
                  <a:pt x="80260" y="669024"/>
                </a:lnTo>
                <a:lnTo>
                  <a:pt x="114000" y="702884"/>
                </a:lnTo>
                <a:lnTo>
                  <a:pt x="153025" y="735247"/>
                </a:lnTo>
                <a:lnTo>
                  <a:pt x="181356" y="755019"/>
                </a:lnTo>
                <a:lnTo>
                  <a:pt x="181356" y="481584"/>
                </a:lnTo>
                <a:lnTo>
                  <a:pt x="184137" y="449105"/>
                </a:lnTo>
                <a:lnTo>
                  <a:pt x="205746" y="386409"/>
                </a:lnTo>
                <a:lnTo>
                  <a:pt x="247316" y="327409"/>
                </a:lnTo>
                <a:lnTo>
                  <a:pt x="275049" y="299552"/>
                </a:lnTo>
                <a:lnTo>
                  <a:pt x="307129" y="272925"/>
                </a:lnTo>
                <a:lnTo>
                  <a:pt x="343338" y="247631"/>
                </a:lnTo>
                <a:lnTo>
                  <a:pt x="383464" y="223773"/>
                </a:lnTo>
                <a:lnTo>
                  <a:pt x="427291" y="201453"/>
                </a:lnTo>
                <a:lnTo>
                  <a:pt x="474604" y="180773"/>
                </a:lnTo>
                <a:lnTo>
                  <a:pt x="525188" y="161836"/>
                </a:lnTo>
                <a:lnTo>
                  <a:pt x="578829" y="144744"/>
                </a:lnTo>
                <a:lnTo>
                  <a:pt x="635311" y="129598"/>
                </a:lnTo>
                <a:lnTo>
                  <a:pt x="694420" y="116502"/>
                </a:lnTo>
                <a:lnTo>
                  <a:pt x="755940" y="105558"/>
                </a:lnTo>
                <a:lnTo>
                  <a:pt x="819657" y="96868"/>
                </a:lnTo>
                <a:lnTo>
                  <a:pt x="885357" y="90533"/>
                </a:lnTo>
                <a:lnTo>
                  <a:pt x="952823" y="86658"/>
                </a:lnTo>
                <a:lnTo>
                  <a:pt x="1021841" y="85344"/>
                </a:lnTo>
                <a:lnTo>
                  <a:pt x="1090757" y="86658"/>
                </a:lnTo>
                <a:lnTo>
                  <a:pt x="1158141" y="90533"/>
                </a:lnTo>
                <a:lnTo>
                  <a:pt x="1223778" y="96868"/>
                </a:lnTo>
                <a:lnTo>
                  <a:pt x="1287450" y="105558"/>
                </a:lnTo>
                <a:lnTo>
                  <a:pt x="1348942" y="116502"/>
                </a:lnTo>
                <a:lnTo>
                  <a:pt x="1408036" y="129598"/>
                </a:lnTo>
                <a:lnTo>
                  <a:pt x="1464516" y="144744"/>
                </a:lnTo>
                <a:lnTo>
                  <a:pt x="1518166" y="161836"/>
                </a:lnTo>
                <a:lnTo>
                  <a:pt x="1568768" y="180773"/>
                </a:lnTo>
                <a:lnTo>
                  <a:pt x="1616106" y="201453"/>
                </a:lnTo>
                <a:lnTo>
                  <a:pt x="1659964" y="223773"/>
                </a:lnTo>
                <a:lnTo>
                  <a:pt x="1700125" y="247631"/>
                </a:lnTo>
                <a:lnTo>
                  <a:pt x="1736372" y="272925"/>
                </a:lnTo>
                <a:lnTo>
                  <a:pt x="1768489" y="299552"/>
                </a:lnTo>
                <a:lnTo>
                  <a:pt x="1796260" y="327409"/>
                </a:lnTo>
                <a:lnTo>
                  <a:pt x="1837893" y="386409"/>
                </a:lnTo>
                <a:lnTo>
                  <a:pt x="1859540" y="449105"/>
                </a:lnTo>
                <a:lnTo>
                  <a:pt x="1862327" y="481584"/>
                </a:lnTo>
                <a:lnTo>
                  <a:pt x="1862327" y="754517"/>
                </a:lnTo>
                <a:lnTo>
                  <a:pt x="1889929" y="735247"/>
                </a:lnTo>
                <a:lnTo>
                  <a:pt x="1928942" y="702884"/>
                </a:lnTo>
                <a:lnTo>
                  <a:pt x="1962673" y="669024"/>
                </a:lnTo>
                <a:lnTo>
                  <a:pt x="1990862" y="633788"/>
                </a:lnTo>
                <a:lnTo>
                  <a:pt x="2013244" y="597303"/>
                </a:lnTo>
                <a:lnTo>
                  <a:pt x="2029556" y="559691"/>
                </a:lnTo>
                <a:lnTo>
                  <a:pt x="2039536" y="521076"/>
                </a:lnTo>
                <a:lnTo>
                  <a:pt x="2042922" y="481584"/>
                </a:lnTo>
                <a:close/>
              </a:path>
              <a:path w="2043429" h="963295">
                <a:moveTo>
                  <a:pt x="1862327" y="754517"/>
                </a:moveTo>
                <a:lnTo>
                  <a:pt x="1862327" y="481584"/>
                </a:lnTo>
                <a:lnTo>
                  <a:pt x="1859540" y="514062"/>
                </a:lnTo>
                <a:lnTo>
                  <a:pt x="1851323" y="545821"/>
                </a:lnTo>
                <a:lnTo>
                  <a:pt x="1819467" y="606771"/>
                </a:lnTo>
                <a:lnTo>
                  <a:pt x="1768489" y="663615"/>
                </a:lnTo>
                <a:lnTo>
                  <a:pt x="1736372" y="690242"/>
                </a:lnTo>
                <a:lnTo>
                  <a:pt x="1700125" y="715536"/>
                </a:lnTo>
                <a:lnTo>
                  <a:pt x="1659964" y="739394"/>
                </a:lnTo>
                <a:lnTo>
                  <a:pt x="1616106" y="761714"/>
                </a:lnTo>
                <a:lnTo>
                  <a:pt x="1568768" y="782394"/>
                </a:lnTo>
                <a:lnTo>
                  <a:pt x="1518166" y="801331"/>
                </a:lnTo>
                <a:lnTo>
                  <a:pt x="1464516" y="818423"/>
                </a:lnTo>
                <a:lnTo>
                  <a:pt x="1408036" y="833569"/>
                </a:lnTo>
                <a:lnTo>
                  <a:pt x="1348942" y="846665"/>
                </a:lnTo>
                <a:lnTo>
                  <a:pt x="1287450" y="857609"/>
                </a:lnTo>
                <a:lnTo>
                  <a:pt x="1223778" y="866299"/>
                </a:lnTo>
                <a:lnTo>
                  <a:pt x="1158141" y="872634"/>
                </a:lnTo>
                <a:lnTo>
                  <a:pt x="1090757" y="876509"/>
                </a:lnTo>
                <a:lnTo>
                  <a:pt x="1021841" y="877824"/>
                </a:lnTo>
                <a:lnTo>
                  <a:pt x="952823" y="876509"/>
                </a:lnTo>
                <a:lnTo>
                  <a:pt x="885357" y="872634"/>
                </a:lnTo>
                <a:lnTo>
                  <a:pt x="819657" y="866299"/>
                </a:lnTo>
                <a:lnTo>
                  <a:pt x="755940" y="857609"/>
                </a:lnTo>
                <a:lnTo>
                  <a:pt x="694420" y="846665"/>
                </a:lnTo>
                <a:lnTo>
                  <a:pt x="635311" y="833569"/>
                </a:lnTo>
                <a:lnTo>
                  <a:pt x="578829" y="818423"/>
                </a:lnTo>
                <a:lnTo>
                  <a:pt x="525188" y="801331"/>
                </a:lnTo>
                <a:lnTo>
                  <a:pt x="474604" y="782394"/>
                </a:lnTo>
                <a:lnTo>
                  <a:pt x="427291" y="761714"/>
                </a:lnTo>
                <a:lnTo>
                  <a:pt x="383464" y="739394"/>
                </a:lnTo>
                <a:lnTo>
                  <a:pt x="343338" y="715536"/>
                </a:lnTo>
                <a:lnTo>
                  <a:pt x="307129" y="690242"/>
                </a:lnTo>
                <a:lnTo>
                  <a:pt x="275049" y="663615"/>
                </a:lnTo>
                <a:lnTo>
                  <a:pt x="247316" y="635758"/>
                </a:lnTo>
                <a:lnTo>
                  <a:pt x="205746" y="576758"/>
                </a:lnTo>
                <a:lnTo>
                  <a:pt x="184137" y="514062"/>
                </a:lnTo>
                <a:lnTo>
                  <a:pt x="181356" y="481584"/>
                </a:lnTo>
                <a:lnTo>
                  <a:pt x="181356" y="755019"/>
                </a:lnTo>
                <a:lnTo>
                  <a:pt x="245877" y="794980"/>
                </a:lnTo>
                <a:lnTo>
                  <a:pt x="299180" y="822102"/>
                </a:lnTo>
                <a:lnTo>
                  <a:pt x="356718" y="847230"/>
                </a:lnTo>
                <a:lnTo>
                  <a:pt x="418228" y="870240"/>
                </a:lnTo>
                <a:lnTo>
                  <a:pt x="483448" y="891007"/>
                </a:lnTo>
                <a:lnTo>
                  <a:pt x="552117" y="909408"/>
                </a:lnTo>
                <a:lnTo>
                  <a:pt x="623970" y="925318"/>
                </a:lnTo>
                <a:lnTo>
                  <a:pt x="698747" y="938613"/>
                </a:lnTo>
                <a:lnTo>
                  <a:pt x="776185" y="949169"/>
                </a:lnTo>
                <a:lnTo>
                  <a:pt x="856022" y="956863"/>
                </a:lnTo>
                <a:lnTo>
                  <a:pt x="937995" y="961571"/>
                </a:lnTo>
                <a:lnTo>
                  <a:pt x="1021841" y="963168"/>
                </a:lnTo>
                <a:lnTo>
                  <a:pt x="1105580" y="961571"/>
                </a:lnTo>
                <a:lnTo>
                  <a:pt x="1187455" y="956863"/>
                </a:lnTo>
                <a:lnTo>
                  <a:pt x="1267204" y="949169"/>
                </a:lnTo>
                <a:lnTo>
                  <a:pt x="1344564" y="938613"/>
                </a:lnTo>
                <a:lnTo>
                  <a:pt x="1419272" y="925318"/>
                </a:lnTo>
                <a:lnTo>
                  <a:pt x="1491066" y="909408"/>
                </a:lnTo>
                <a:lnTo>
                  <a:pt x="1559682" y="891007"/>
                </a:lnTo>
                <a:lnTo>
                  <a:pt x="1624858" y="870240"/>
                </a:lnTo>
                <a:lnTo>
                  <a:pt x="1686330" y="847230"/>
                </a:lnTo>
                <a:lnTo>
                  <a:pt x="1743837" y="822102"/>
                </a:lnTo>
                <a:lnTo>
                  <a:pt x="1797114" y="794980"/>
                </a:lnTo>
                <a:lnTo>
                  <a:pt x="1845899" y="765986"/>
                </a:lnTo>
                <a:lnTo>
                  <a:pt x="1862327" y="754517"/>
                </a:lnTo>
                <a:close/>
              </a:path>
            </a:pathLst>
          </a:custGeom>
          <a:solidFill>
            <a:srgbClr val="B90000"/>
          </a:solidFill>
        </p:spPr>
        <p:txBody>
          <a:bodyPr wrap="square" lIns="0" tIns="0" rIns="0" bIns="0" rtlCol="0"/>
          <a:lstStyle/>
          <a:p>
            <a:endParaRPr/>
          </a:p>
        </p:txBody>
      </p:sp>
      <p:sp>
        <p:nvSpPr>
          <p:cNvPr id="10" name="object 10"/>
          <p:cNvSpPr/>
          <p:nvPr/>
        </p:nvSpPr>
        <p:spPr>
          <a:xfrm>
            <a:off x="4145165" y="4936997"/>
            <a:ext cx="1703070" cy="806450"/>
          </a:xfrm>
          <a:custGeom>
            <a:avLst/>
            <a:gdLst/>
            <a:ahLst/>
            <a:cxnLst/>
            <a:rect l="l" t="t" r="r" b="b"/>
            <a:pathLst>
              <a:path w="1703070" h="806450">
                <a:moveTo>
                  <a:pt x="1703069" y="403097"/>
                </a:moveTo>
                <a:lnTo>
                  <a:pt x="1691931" y="337742"/>
                </a:lnTo>
                <a:lnTo>
                  <a:pt x="1659684" y="275734"/>
                </a:lnTo>
                <a:lnTo>
                  <a:pt x="1608079" y="217904"/>
                </a:lnTo>
                <a:lnTo>
                  <a:pt x="1575565" y="190816"/>
                </a:lnTo>
                <a:lnTo>
                  <a:pt x="1538868" y="165085"/>
                </a:lnTo>
                <a:lnTo>
                  <a:pt x="1498206" y="140815"/>
                </a:lnTo>
                <a:lnTo>
                  <a:pt x="1453800" y="118109"/>
                </a:lnTo>
                <a:lnTo>
                  <a:pt x="1405868" y="97073"/>
                </a:lnTo>
                <a:lnTo>
                  <a:pt x="1354628" y="77809"/>
                </a:lnTo>
                <a:lnTo>
                  <a:pt x="1300300" y="60422"/>
                </a:lnTo>
                <a:lnTo>
                  <a:pt x="1243103" y="45015"/>
                </a:lnTo>
                <a:lnTo>
                  <a:pt x="1183255" y="31694"/>
                </a:lnTo>
                <a:lnTo>
                  <a:pt x="1120975" y="20561"/>
                </a:lnTo>
                <a:lnTo>
                  <a:pt x="1056482" y="11722"/>
                </a:lnTo>
                <a:lnTo>
                  <a:pt x="989995" y="5279"/>
                </a:lnTo>
                <a:lnTo>
                  <a:pt x="921733" y="1337"/>
                </a:lnTo>
                <a:lnTo>
                  <a:pt x="851915" y="0"/>
                </a:lnTo>
                <a:lnTo>
                  <a:pt x="781989" y="1337"/>
                </a:lnTo>
                <a:lnTo>
                  <a:pt x="713629" y="5279"/>
                </a:lnTo>
                <a:lnTo>
                  <a:pt x="647055" y="11722"/>
                </a:lnTo>
                <a:lnTo>
                  <a:pt x="582484" y="20561"/>
                </a:lnTo>
                <a:lnTo>
                  <a:pt x="520136" y="31694"/>
                </a:lnTo>
                <a:lnTo>
                  <a:pt x="460228" y="45015"/>
                </a:lnTo>
                <a:lnTo>
                  <a:pt x="402978" y="60422"/>
                </a:lnTo>
                <a:lnTo>
                  <a:pt x="348605" y="77809"/>
                </a:lnTo>
                <a:lnTo>
                  <a:pt x="297328" y="97073"/>
                </a:lnTo>
                <a:lnTo>
                  <a:pt x="249364" y="118110"/>
                </a:lnTo>
                <a:lnTo>
                  <a:pt x="204932" y="140815"/>
                </a:lnTo>
                <a:lnTo>
                  <a:pt x="164250" y="165085"/>
                </a:lnTo>
                <a:lnTo>
                  <a:pt x="127537" y="190816"/>
                </a:lnTo>
                <a:lnTo>
                  <a:pt x="95010" y="217904"/>
                </a:lnTo>
                <a:lnTo>
                  <a:pt x="66889" y="246245"/>
                </a:lnTo>
                <a:lnTo>
                  <a:pt x="24735" y="306268"/>
                </a:lnTo>
                <a:lnTo>
                  <a:pt x="2821" y="370054"/>
                </a:lnTo>
                <a:lnTo>
                  <a:pt x="0" y="403098"/>
                </a:lnTo>
                <a:lnTo>
                  <a:pt x="2821" y="436141"/>
                </a:lnTo>
                <a:lnTo>
                  <a:pt x="24735" y="499927"/>
                </a:lnTo>
                <a:lnTo>
                  <a:pt x="66889" y="559950"/>
                </a:lnTo>
                <a:lnTo>
                  <a:pt x="95010" y="588291"/>
                </a:lnTo>
                <a:lnTo>
                  <a:pt x="127537" y="615379"/>
                </a:lnTo>
                <a:lnTo>
                  <a:pt x="164250" y="641110"/>
                </a:lnTo>
                <a:lnTo>
                  <a:pt x="204932" y="665380"/>
                </a:lnTo>
                <a:lnTo>
                  <a:pt x="249364" y="688086"/>
                </a:lnTo>
                <a:lnTo>
                  <a:pt x="297328" y="709122"/>
                </a:lnTo>
                <a:lnTo>
                  <a:pt x="348605" y="728386"/>
                </a:lnTo>
                <a:lnTo>
                  <a:pt x="402978" y="745773"/>
                </a:lnTo>
                <a:lnTo>
                  <a:pt x="460228" y="761180"/>
                </a:lnTo>
                <a:lnTo>
                  <a:pt x="520136" y="774501"/>
                </a:lnTo>
                <a:lnTo>
                  <a:pt x="582484" y="785634"/>
                </a:lnTo>
                <a:lnTo>
                  <a:pt x="647055" y="794473"/>
                </a:lnTo>
                <a:lnTo>
                  <a:pt x="713629" y="800916"/>
                </a:lnTo>
                <a:lnTo>
                  <a:pt x="781989" y="804858"/>
                </a:lnTo>
                <a:lnTo>
                  <a:pt x="851915" y="806196"/>
                </a:lnTo>
                <a:lnTo>
                  <a:pt x="921733" y="804858"/>
                </a:lnTo>
                <a:lnTo>
                  <a:pt x="989995" y="800916"/>
                </a:lnTo>
                <a:lnTo>
                  <a:pt x="1056482" y="794473"/>
                </a:lnTo>
                <a:lnTo>
                  <a:pt x="1120975" y="785634"/>
                </a:lnTo>
                <a:lnTo>
                  <a:pt x="1183255" y="774501"/>
                </a:lnTo>
                <a:lnTo>
                  <a:pt x="1243103" y="761180"/>
                </a:lnTo>
                <a:lnTo>
                  <a:pt x="1300300" y="745773"/>
                </a:lnTo>
                <a:lnTo>
                  <a:pt x="1354628" y="728386"/>
                </a:lnTo>
                <a:lnTo>
                  <a:pt x="1405868" y="709122"/>
                </a:lnTo>
                <a:lnTo>
                  <a:pt x="1453800" y="688086"/>
                </a:lnTo>
                <a:lnTo>
                  <a:pt x="1498206" y="665380"/>
                </a:lnTo>
                <a:lnTo>
                  <a:pt x="1538868" y="641110"/>
                </a:lnTo>
                <a:lnTo>
                  <a:pt x="1575565" y="615379"/>
                </a:lnTo>
                <a:lnTo>
                  <a:pt x="1608079" y="588291"/>
                </a:lnTo>
                <a:lnTo>
                  <a:pt x="1636192" y="559950"/>
                </a:lnTo>
                <a:lnTo>
                  <a:pt x="1678337" y="499927"/>
                </a:lnTo>
                <a:lnTo>
                  <a:pt x="1700248" y="436141"/>
                </a:lnTo>
                <a:lnTo>
                  <a:pt x="1703069" y="403097"/>
                </a:lnTo>
                <a:close/>
              </a:path>
            </a:pathLst>
          </a:custGeom>
          <a:solidFill>
            <a:srgbClr val="FFFF66"/>
          </a:solidFill>
        </p:spPr>
        <p:txBody>
          <a:bodyPr wrap="square" lIns="0" tIns="0" rIns="0" bIns="0" rtlCol="0"/>
          <a:lstStyle/>
          <a:p>
            <a:endParaRPr/>
          </a:p>
        </p:txBody>
      </p:sp>
      <p:sp>
        <p:nvSpPr>
          <p:cNvPr id="11" name="object 11"/>
          <p:cNvSpPr/>
          <p:nvPr/>
        </p:nvSpPr>
        <p:spPr>
          <a:xfrm>
            <a:off x="4145165" y="4936997"/>
            <a:ext cx="1703070" cy="806450"/>
          </a:xfrm>
          <a:custGeom>
            <a:avLst/>
            <a:gdLst/>
            <a:ahLst/>
            <a:cxnLst/>
            <a:rect l="l" t="t" r="r" b="b"/>
            <a:pathLst>
              <a:path w="1703070" h="806450">
                <a:moveTo>
                  <a:pt x="851915" y="0"/>
                </a:moveTo>
                <a:lnTo>
                  <a:pt x="781989" y="1337"/>
                </a:lnTo>
                <a:lnTo>
                  <a:pt x="713629" y="5279"/>
                </a:lnTo>
                <a:lnTo>
                  <a:pt x="647055" y="11722"/>
                </a:lnTo>
                <a:lnTo>
                  <a:pt x="582484" y="20561"/>
                </a:lnTo>
                <a:lnTo>
                  <a:pt x="520136" y="31694"/>
                </a:lnTo>
                <a:lnTo>
                  <a:pt x="460228" y="45015"/>
                </a:lnTo>
                <a:lnTo>
                  <a:pt x="402978" y="60422"/>
                </a:lnTo>
                <a:lnTo>
                  <a:pt x="348605" y="77809"/>
                </a:lnTo>
                <a:lnTo>
                  <a:pt x="297328" y="97073"/>
                </a:lnTo>
                <a:lnTo>
                  <a:pt x="249364" y="118110"/>
                </a:lnTo>
                <a:lnTo>
                  <a:pt x="204932" y="140815"/>
                </a:lnTo>
                <a:lnTo>
                  <a:pt x="164250" y="165085"/>
                </a:lnTo>
                <a:lnTo>
                  <a:pt x="127537" y="190816"/>
                </a:lnTo>
                <a:lnTo>
                  <a:pt x="95010" y="217904"/>
                </a:lnTo>
                <a:lnTo>
                  <a:pt x="66889" y="246245"/>
                </a:lnTo>
                <a:lnTo>
                  <a:pt x="24735" y="306268"/>
                </a:lnTo>
                <a:lnTo>
                  <a:pt x="2821" y="370054"/>
                </a:lnTo>
                <a:lnTo>
                  <a:pt x="0" y="403098"/>
                </a:lnTo>
                <a:lnTo>
                  <a:pt x="2821" y="436141"/>
                </a:lnTo>
                <a:lnTo>
                  <a:pt x="24735" y="499927"/>
                </a:lnTo>
                <a:lnTo>
                  <a:pt x="66889" y="559950"/>
                </a:lnTo>
                <a:lnTo>
                  <a:pt x="95010" y="588291"/>
                </a:lnTo>
                <a:lnTo>
                  <a:pt x="127537" y="615379"/>
                </a:lnTo>
                <a:lnTo>
                  <a:pt x="164250" y="641110"/>
                </a:lnTo>
                <a:lnTo>
                  <a:pt x="204932" y="665380"/>
                </a:lnTo>
                <a:lnTo>
                  <a:pt x="249364" y="688086"/>
                </a:lnTo>
                <a:lnTo>
                  <a:pt x="297328" y="709122"/>
                </a:lnTo>
                <a:lnTo>
                  <a:pt x="348605" y="728386"/>
                </a:lnTo>
                <a:lnTo>
                  <a:pt x="402978" y="745773"/>
                </a:lnTo>
                <a:lnTo>
                  <a:pt x="460228" y="761180"/>
                </a:lnTo>
                <a:lnTo>
                  <a:pt x="520136" y="774501"/>
                </a:lnTo>
                <a:lnTo>
                  <a:pt x="582484" y="785634"/>
                </a:lnTo>
                <a:lnTo>
                  <a:pt x="647055" y="794473"/>
                </a:lnTo>
                <a:lnTo>
                  <a:pt x="713629" y="800916"/>
                </a:lnTo>
                <a:lnTo>
                  <a:pt x="781989" y="804858"/>
                </a:lnTo>
                <a:lnTo>
                  <a:pt x="851915" y="806196"/>
                </a:lnTo>
                <a:lnTo>
                  <a:pt x="921733" y="804858"/>
                </a:lnTo>
                <a:lnTo>
                  <a:pt x="989995" y="800916"/>
                </a:lnTo>
                <a:lnTo>
                  <a:pt x="1056482" y="794473"/>
                </a:lnTo>
                <a:lnTo>
                  <a:pt x="1120975" y="785634"/>
                </a:lnTo>
                <a:lnTo>
                  <a:pt x="1183255" y="774501"/>
                </a:lnTo>
                <a:lnTo>
                  <a:pt x="1243103" y="761180"/>
                </a:lnTo>
                <a:lnTo>
                  <a:pt x="1300300" y="745773"/>
                </a:lnTo>
                <a:lnTo>
                  <a:pt x="1354628" y="728386"/>
                </a:lnTo>
                <a:lnTo>
                  <a:pt x="1405868" y="709122"/>
                </a:lnTo>
                <a:lnTo>
                  <a:pt x="1453800" y="688086"/>
                </a:lnTo>
                <a:lnTo>
                  <a:pt x="1498206" y="665380"/>
                </a:lnTo>
                <a:lnTo>
                  <a:pt x="1538868" y="641110"/>
                </a:lnTo>
                <a:lnTo>
                  <a:pt x="1575565" y="615379"/>
                </a:lnTo>
                <a:lnTo>
                  <a:pt x="1608079" y="588291"/>
                </a:lnTo>
                <a:lnTo>
                  <a:pt x="1636192" y="559950"/>
                </a:lnTo>
                <a:lnTo>
                  <a:pt x="1678337" y="499927"/>
                </a:lnTo>
                <a:lnTo>
                  <a:pt x="1700248" y="436141"/>
                </a:lnTo>
                <a:lnTo>
                  <a:pt x="1703069" y="403097"/>
                </a:lnTo>
                <a:lnTo>
                  <a:pt x="1700248" y="370054"/>
                </a:lnTo>
                <a:lnTo>
                  <a:pt x="1678337" y="306268"/>
                </a:lnTo>
                <a:lnTo>
                  <a:pt x="1636192" y="246245"/>
                </a:lnTo>
                <a:lnTo>
                  <a:pt x="1608079" y="217904"/>
                </a:lnTo>
                <a:lnTo>
                  <a:pt x="1575565" y="190816"/>
                </a:lnTo>
                <a:lnTo>
                  <a:pt x="1538868" y="165085"/>
                </a:lnTo>
                <a:lnTo>
                  <a:pt x="1498206" y="140815"/>
                </a:lnTo>
                <a:lnTo>
                  <a:pt x="1453800" y="118109"/>
                </a:lnTo>
                <a:lnTo>
                  <a:pt x="1405868" y="97073"/>
                </a:lnTo>
                <a:lnTo>
                  <a:pt x="1354628" y="77809"/>
                </a:lnTo>
                <a:lnTo>
                  <a:pt x="1300300" y="60422"/>
                </a:lnTo>
                <a:lnTo>
                  <a:pt x="1243103" y="45015"/>
                </a:lnTo>
                <a:lnTo>
                  <a:pt x="1183255" y="31694"/>
                </a:lnTo>
                <a:lnTo>
                  <a:pt x="1120975" y="20561"/>
                </a:lnTo>
                <a:lnTo>
                  <a:pt x="1056482" y="11722"/>
                </a:lnTo>
                <a:lnTo>
                  <a:pt x="989995" y="5279"/>
                </a:lnTo>
                <a:lnTo>
                  <a:pt x="921733" y="1337"/>
                </a:lnTo>
                <a:lnTo>
                  <a:pt x="851915" y="0"/>
                </a:lnTo>
                <a:close/>
              </a:path>
            </a:pathLst>
          </a:custGeom>
          <a:ln w="28575">
            <a:solidFill>
              <a:srgbClr val="FFFFFF"/>
            </a:solidFill>
          </a:ln>
        </p:spPr>
        <p:txBody>
          <a:bodyPr wrap="square" lIns="0" tIns="0" rIns="0" bIns="0" rtlCol="0"/>
          <a:lstStyle/>
          <a:p>
            <a:endParaRPr/>
          </a:p>
        </p:txBody>
      </p:sp>
      <p:sp>
        <p:nvSpPr>
          <p:cNvPr id="12" name="object 12"/>
          <p:cNvSpPr txBox="1"/>
          <p:nvPr/>
        </p:nvSpPr>
        <p:spPr>
          <a:xfrm>
            <a:off x="4272667" y="5078180"/>
            <a:ext cx="1448435" cy="473709"/>
          </a:xfrm>
          <a:prstGeom prst="rect">
            <a:avLst/>
          </a:prstGeom>
        </p:spPr>
        <p:txBody>
          <a:bodyPr vert="horz" wrap="square" lIns="0" tIns="0" rIns="0" bIns="0" rtlCol="0">
            <a:spAutoFit/>
          </a:bodyPr>
          <a:lstStyle/>
          <a:p>
            <a:pPr marL="113664" marR="5080" indent="-101600">
              <a:lnSpc>
                <a:spcPct val="100000"/>
              </a:lnSpc>
            </a:pPr>
            <a:r>
              <a:rPr sz="1600" b="1" spc="-5" dirty="0">
                <a:solidFill>
                  <a:srgbClr val="3333CC"/>
                </a:solidFill>
                <a:latin typeface="微软雅黑"/>
                <a:cs typeface="微软雅黑"/>
              </a:rPr>
              <a:t>注意：实体的识 别与精确命名</a:t>
            </a:r>
            <a:endParaRPr sz="1600">
              <a:latin typeface="微软雅黑"/>
              <a:cs typeface="微软雅黑"/>
            </a:endParaRPr>
          </a:p>
        </p:txBody>
      </p:sp>
      <p:sp>
        <p:nvSpPr>
          <p:cNvPr id="13" name="object 2">
            <a:extLst>
              <a:ext uri="{FF2B5EF4-FFF2-40B4-BE49-F238E27FC236}">
                <a16:creationId xmlns:a16="http://schemas.microsoft.com/office/drawing/2014/main" id="{CA26BAD5-E684-4169-B5B5-7014DFAD796D}"/>
              </a:ext>
            </a:extLst>
          </p:cNvPr>
          <p:cNvSpPr/>
          <p:nvPr/>
        </p:nvSpPr>
        <p:spPr>
          <a:xfrm>
            <a:off x="927100" y="885825"/>
            <a:ext cx="5181600" cy="0"/>
          </a:xfrm>
          <a:custGeom>
            <a:avLst/>
            <a:gdLst/>
            <a:ahLst/>
            <a:cxnLst/>
            <a:rect l="l" t="t" r="r" b="b"/>
            <a:pathLst>
              <a:path w="5181600">
                <a:moveTo>
                  <a:pt x="0" y="0"/>
                </a:moveTo>
                <a:lnTo>
                  <a:pt x="5181600" y="0"/>
                </a:lnTo>
              </a:path>
            </a:pathLst>
          </a:custGeom>
          <a:ln w="12954">
            <a:solidFill>
              <a:srgbClr val="000000"/>
            </a:solidFill>
          </a:ln>
        </p:spPr>
        <p:txBody>
          <a:bodyPr wrap="square" lIns="0" tIns="0" rIns="0" bIns="0" rtlCol="0"/>
          <a:lstStyle/>
          <a:p>
            <a:endParaRPr/>
          </a:p>
        </p:txBody>
      </p:sp>
      <p:sp>
        <p:nvSpPr>
          <p:cNvPr id="14" name="object 3">
            <a:extLst>
              <a:ext uri="{FF2B5EF4-FFF2-40B4-BE49-F238E27FC236}">
                <a16:creationId xmlns:a16="http://schemas.microsoft.com/office/drawing/2014/main" id="{9535B694-4D15-48E4-BD77-4B4EC8317F67}"/>
              </a:ext>
            </a:extLst>
          </p:cNvPr>
          <p:cNvSpPr/>
          <p:nvPr/>
        </p:nvSpPr>
        <p:spPr>
          <a:xfrm>
            <a:off x="927100" y="911353"/>
            <a:ext cx="5181600" cy="0"/>
          </a:xfrm>
          <a:custGeom>
            <a:avLst/>
            <a:gdLst/>
            <a:ahLst/>
            <a:cxnLst/>
            <a:rect l="l" t="t" r="r" b="b"/>
            <a:pathLst>
              <a:path w="5181600">
                <a:moveTo>
                  <a:pt x="0" y="0"/>
                </a:moveTo>
                <a:lnTo>
                  <a:pt x="5181600" y="0"/>
                </a:lnTo>
              </a:path>
            </a:pathLst>
          </a:custGeom>
          <a:ln w="12191">
            <a:solidFill>
              <a:srgbClr val="000000"/>
            </a:solidFill>
          </a:ln>
        </p:spPr>
        <p:txBody>
          <a:bodyPr wrap="square" lIns="0" tIns="0" rIns="0" bIns="0" rtlCol="0"/>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979303" y="1371335"/>
            <a:ext cx="4367536" cy="738664"/>
          </a:xfrm>
          <a:prstGeom prst="rect">
            <a:avLst/>
          </a:prstGeom>
        </p:spPr>
        <p:txBody>
          <a:bodyPr vert="horz" wrap="square" lIns="0" tIns="0" rIns="0" bIns="0" rtlCol="0">
            <a:spAutoFit/>
          </a:bodyPr>
          <a:lstStyle/>
          <a:p>
            <a:pPr marL="12700">
              <a:lnSpc>
                <a:spcPct val="100000"/>
              </a:lnSpc>
            </a:pPr>
            <a:r>
              <a:rPr lang="en-US" altLang="zh-CN" sz="2400" b="1" dirty="0">
                <a:latin typeface="微软雅黑"/>
                <a:cs typeface="微软雅黑"/>
              </a:rPr>
              <a:t>1. </a:t>
            </a:r>
            <a:r>
              <a:rPr sz="2400" b="1" dirty="0">
                <a:latin typeface="微软雅黑"/>
                <a:cs typeface="微软雅黑"/>
              </a:rPr>
              <a:t>“</a:t>
            </a:r>
            <a:r>
              <a:rPr sz="2400" b="1" dirty="0" err="1">
                <a:latin typeface="微软雅黑"/>
                <a:cs typeface="微软雅黑"/>
              </a:rPr>
              <a:t>实体”定义表</a:t>
            </a:r>
            <a:endParaRPr lang="en-US" sz="2400" b="1" dirty="0">
              <a:latin typeface="微软雅黑"/>
              <a:cs typeface="微软雅黑"/>
            </a:endParaRPr>
          </a:p>
          <a:p>
            <a:pPr marL="12700">
              <a:lnSpc>
                <a:spcPct val="100000"/>
              </a:lnSpc>
            </a:pPr>
            <a:r>
              <a:rPr lang="en-US" altLang="zh-CN" sz="2400" b="1" dirty="0">
                <a:latin typeface="微软雅黑"/>
                <a:cs typeface="微软雅黑"/>
              </a:rPr>
              <a:t>2.   </a:t>
            </a:r>
            <a:r>
              <a:rPr lang="zh-CN" altLang="en-US" sz="2400" b="1" dirty="0">
                <a:latin typeface="微软雅黑"/>
                <a:cs typeface="微软雅黑"/>
              </a:rPr>
              <a:t>请参考实体表，做属性表</a:t>
            </a:r>
            <a:endParaRPr sz="2400" b="1" dirty="0">
              <a:latin typeface="微软雅黑"/>
              <a:cs typeface="微软雅黑"/>
            </a:endParaRPr>
          </a:p>
        </p:txBody>
      </p:sp>
      <p:sp>
        <p:nvSpPr>
          <p:cNvPr id="6" name="object 6"/>
          <p:cNvSpPr/>
          <p:nvPr/>
        </p:nvSpPr>
        <p:spPr>
          <a:xfrm>
            <a:off x="1252613" y="2714625"/>
            <a:ext cx="8385047" cy="3263646"/>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4017911" y="5610225"/>
            <a:ext cx="3072130" cy="1219200"/>
          </a:xfrm>
          <a:custGeom>
            <a:avLst/>
            <a:gdLst/>
            <a:ahLst/>
            <a:cxnLst/>
            <a:rect l="l" t="t" r="r" b="b"/>
            <a:pathLst>
              <a:path w="3072129" h="1219200">
                <a:moveTo>
                  <a:pt x="3071622" y="609599"/>
                </a:moveTo>
                <a:lnTo>
                  <a:pt x="3066532" y="559585"/>
                </a:lnTo>
                <a:lnTo>
                  <a:pt x="3051528" y="510687"/>
                </a:lnTo>
                <a:lnTo>
                  <a:pt x="3027004" y="463063"/>
                </a:lnTo>
                <a:lnTo>
                  <a:pt x="2993355" y="416868"/>
                </a:lnTo>
                <a:lnTo>
                  <a:pt x="2950975" y="372260"/>
                </a:lnTo>
                <a:lnTo>
                  <a:pt x="2900261" y="329395"/>
                </a:lnTo>
                <a:lnTo>
                  <a:pt x="2841605" y="288430"/>
                </a:lnTo>
                <a:lnTo>
                  <a:pt x="2775405" y="249521"/>
                </a:lnTo>
                <a:lnTo>
                  <a:pt x="2702053" y="212825"/>
                </a:lnTo>
                <a:lnTo>
                  <a:pt x="2621946" y="178498"/>
                </a:lnTo>
                <a:lnTo>
                  <a:pt x="2535478" y="146697"/>
                </a:lnTo>
                <a:lnTo>
                  <a:pt x="2443045" y="117579"/>
                </a:lnTo>
                <a:lnTo>
                  <a:pt x="2345040" y="91300"/>
                </a:lnTo>
                <a:lnTo>
                  <a:pt x="2241859" y="68017"/>
                </a:lnTo>
                <a:lnTo>
                  <a:pt x="2133897" y="47886"/>
                </a:lnTo>
                <a:lnTo>
                  <a:pt x="2021549" y="31065"/>
                </a:lnTo>
                <a:lnTo>
                  <a:pt x="1905209" y="17709"/>
                </a:lnTo>
                <a:lnTo>
                  <a:pt x="1785273" y="7975"/>
                </a:lnTo>
                <a:lnTo>
                  <a:pt x="1662136" y="2019"/>
                </a:lnTo>
                <a:lnTo>
                  <a:pt x="1536192" y="0"/>
                </a:lnTo>
                <a:lnTo>
                  <a:pt x="1410242" y="2019"/>
                </a:lnTo>
                <a:lnTo>
                  <a:pt x="1287088" y="7975"/>
                </a:lnTo>
                <a:lnTo>
                  <a:pt x="1167127" y="17709"/>
                </a:lnTo>
                <a:lnTo>
                  <a:pt x="1050755" y="31065"/>
                </a:lnTo>
                <a:lnTo>
                  <a:pt x="938367" y="47886"/>
                </a:lnTo>
                <a:lnTo>
                  <a:pt x="830359" y="68017"/>
                </a:lnTo>
                <a:lnTo>
                  <a:pt x="727128" y="91300"/>
                </a:lnTo>
                <a:lnTo>
                  <a:pt x="629070" y="117579"/>
                </a:lnTo>
                <a:lnTo>
                  <a:pt x="536581" y="146697"/>
                </a:lnTo>
                <a:lnTo>
                  <a:pt x="450056" y="178498"/>
                </a:lnTo>
                <a:lnTo>
                  <a:pt x="369892" y="212825"/>
                </a:lnTo>
                <a:lnTo>
                  <a:pt x="296485" y="249521"/>
                </a:lnTo>
                <a:lnTo>
                  <a:pt x="230230" y="288430"/>
                </a:lnTo>
                <a:lnTo>
                  <a:pt x="171525" y="329395"/>
                </a:lnTo>
                <a:lnTo>
                  <a:pt x="120765" y="372260"/>
                </a:lnTo>
                <a:lnTo>
                  <a:pt x="78345" y="416868"/>
                </a:lnTo>
                <a:lnTo>
                  <a:pt x="44663" y="463063"/>
                </a:lnTo>
                <a:lnTo>
                  <a:pt x="20114" y="510687"/>
                </a:lnTo>
                <a:lnTo>
                  <a:pt x="5094" y="559585"/>
                </a:lnTo>
                <a:lnTo>
                  <a:pt x="0" y="609600"/>
                </a:lnTo>
                <a:lnTo>
                  <a:pt x="5094" y="659614"/>
                </a:lnTo>
                <a:lnTo>
                  <a:pt x="20114" y="708512"/>
                </a:lnTo>
                <a:lnTo>
                  <a:pt x="44663" y="756136"/>
                </a:lnTo>
                <a:lnTo>
                  <a:pt x="78345" y="802331"/>
                </a:lnTo>
                <a:lnTo>
                  <a:pt x="120765" y="846939"/>
                </a:lnTo>
                <a:lnTo>
                  <a:pt x="171525" y="889804"/>
                </a:lnTo>
                <a:lnTo>
                  <a:pt x="230230" y="930769"/>
                </a:lnTo>
                <a:lnTo>
                  <a:pt x="272034" y="955319"/>
                </a:lnTo>
                <a:lnTo>
                  <a:pt x="272034" y="609600"/>
                </a:lnTo>
                <a:lnTo>
                  <a:pt x="276225" y="568416"/>
                </a:lnTo>
                <a:lnTo>
                  <a:pt x="288584" y="528160"/>
                </a:lnTo>
                <a:lnTo>
                  <a:pt x="308784" y="488960"/>
                </a:lnTo>
                <a:lnTo>
                  <a:pt x="336499" y="450945"/>
                </a:lnTo>
                <a:lnTo>
                  <a:pt x="371403" y="414242"/>
                </a:lnTo>
                <a:lnTo>
                  <a:pt x="413171" y="378979"/>
                </a:lnTo>
                <a:lnTo>
                  <a:pt x="461477" y="345284"/>
                </a:lnTo>
                <a:lnTo>
                  <a:pt x="515995" y="313285"/>
                </a:lnTo>
                <a:lnTo>
                  <a:pt x="576400" y="283111"/>
                </a:lnTo>
                <a:lnTo>
                  <a:pt x="642366" y="254888"/>
                </a:lnTo>
                <a:lnTo>
                  <a:pt x="713566" y="228747"/>
                </a:lnTo>
                <a:lnTo>
                  <a:pt x="789675" y="204813"/>
                </a:lnTo>
                <a:lnTo>
                  <a:pt x="870368" y="183216"/>
                </a:lnTo>
                <a:lnTo>
                  <a:pt x="955319" y="164082"/>
                </a:lnTo>
                <a:lnTo>
                  <a:pt x="1044201" y="147542"/>
                </a:lnTo>
                <a:lnTo>
                  <a:pt x="1136690" y="133721"/>
                </a:lnTo>
                <a:lnTo>
                  <a:pt x="1232459" y="122749"/>
                </a:lnTo>
                <a:lnTo>
                  <a:pt x="1331183" y="114754"/>
                </a:lnTo>
                <a:lnTo>
                  <a:pt x="1432536" y="109862"/>
                </a:lnTo>
                <a:lnTo>
                  <a:pt x="1536192" y="108203"/>
                </a:lnTo>
                <a:lnTo>
                  <a:pt x="1639842" y="109862"/>
                </a:lnTo>
                <a:lnTo>
                  <a:pt x="1741179" y="114754"/>
                </a:lnTo>
                <a:lnTo>
                  <a:pt x="1839877" y="122749"/>
                </a:lnTo>
                <a:lnTo>
                  <a:pt x="1935614" y="133721"/>
                </a:lnTo>
                <a:lnTo>
                  <a:pt x="2028063" y="147542"/>
                </a:lnTo>
                <a:lnTo>
                  <a:pt x="2116900" y="164082"/>
                </a:lnTo>
                <a:lnTo>
                  <a:pt x="2201800" y="183216"/>
                </a:lnTo>
                <a:lnTo>
                  <a:pt x="2282439" y="204813"/>
                </a:lnTo>
                <a:lnTo>
                  <a:pt x="2358493" y="228747"/>
                </a:lnTo>
                <a:lnTo>
                  <a:pt x="2429637" y="254888"/>
                </a:lnTo>
                <a:lnTo>
                  <a:pt x="2495545" y="283111"/>
                </a:lnTo>
                <a:lnTo>
                  <a:pt x="2555894" y="313285"/>
                </a:lnTo>
                <a:lnTo>
                  <a:pt x="2610359" y="345284"/>
                </a:lnTo>
                <a:lnTo>
                  <a:pt x="2658614" y="378979"/>
                </a:lnTo>
                <a:lnTo>
                  <a:pt x="2700337" y="414242"/>
                </a:lnTo>
                <a:lnTo>
                  <a:pt x="2735202" y="450945"/>
                </a:lnTo>
                <a:lnTo>
                  <a:pt x="2762883" y="488960"/>
                </a:lnTo>
                <a:lnTo>
                  <a:pt x="2783058" y="528160"/>
                </a:lnTo>
                <a:lnTo>
                  <a:pt x="2795401" y="568416"/>
                </a:lnTo>
                <a:lnTo>
                  <a:pt x="2799588" y="609599"/>
                </a:lnTo>
                <a:lnTo>
                  <a:pt x="2799588" y="955465"/>
                </a:lnTo>
                <a:lnTo>
                  <a:pt x="2841605" y="930769"/>
                </a:lnTo>
                <a:lnTo>
                  <a:pt x="2900261" y="889804"/>
                </a:lnTo>
                <a:lnTo>
                  <a:pt x="2950975" y="846939"/>
                </a:lnTo>
                <a:lnTo>
                  <a:pt x="2993355" y="802331"/>
                </a:lnTo>
                <a:lnTo>
                  <a:pt x="3027004" y="756136"/>
                </a:lnTo>
                <a:lnTo>
                  <a:pt x="3051528" y="708512"/>
                </a:lnTo>
                <a:lnTo>
                  <a:pt x="3066532" y="659614"/>
                </a:lnTo>
                <a:lnTo>
                  <a:pt x="3071622" y="609599"/>
                </a:lnTo>
                <a:close/>
              </a:path>
              <a:path w="3072129" h="1219200">
                <a:moveTo>
                  <a:pt x="2799588" y="955465"/>
                </a:moveTo>
                <a:lnTo>
                  <a:pt x="2799588" y="609599"/>
                </a:lnTo>
                <a:lnTo>
                  <a:pt x="2795401" y="650680"/>
                </a:lnTo>
                <a:lnTo>
                  <a:pt x="2783058" y="690854"/>
                </a:lnTo>
                <a:lnTo>
                  <a:pt x="2762883" y="729991"/>
                </a:lnTo>
                <a:lnTo>
                  <a:pt x="2735202" y="767961"/>
                </a:lnTo>
                <a:lnTo>
                  <a:pt x="2700337" y="804636"/>
                </a:lnTo>
                <a:lnTo>
                  <a:pt x="2658614" y="839884"/>
                </a:lnTo>
                <a:lnTo>
                  <a:pt x="2610359" y="873577"/>
                </a:lnTo>
                <a:lnTo>
                  <a:pt x="2555894" y="905585"/>
                </a:lnTo>
                <a:lnTo>
                  <a:pt x="2495545" y="935777"/>
                </a:lnTo>
                <a:lnTo>
                  <a:pt x="2429637" y="964025"/>
                </a:lnTo>
                <a:lnTo>
                  <a:pt x="2358493" y="990198"/>
                </a:lnTo>
                <a:lnTo>
                  <a:pt x="2282439" y="1014167"/>
                </a:lnTo>
                <a:lnTo>
                  <a:pt x="2201800" y="1035801"/>
                </a:lnTo>
                <a:lnTo>
                  <a:pt x="2116900" y="1054972"/>
                </a:lnTo>
                <a:lnTo>
                  <a:pt x="2028062" y="1071550"/>
                </a:lnTo>
                <a:lnTo>
                  <a:pt x="1935614" y="1085404"/>
                </a:lnTo>
                <a:lnTo>
                  <a:pt x="1839877" y="1096406"/>
                </a:lnTo>
                <a:lnTo>
                  <a:pt x="1741179" y="1104425"/>
                </a:lnTo>
                <a:lnTo>
                  <a:pt x="1639842" y="1109331"/>
                </a:lnTo>
                <a:lnTo>
                  <a:pt x="1536192" y="1110995"/>
                </a:lnTo>
                <a:lnTo>
                  <a:pt x="1432536" y="1109331"/>
                </a:lnTo>
                <a:lnTo>
                  <a:pt x="1331183" y="1104425"/>
                </a:lnTo>
                <a:lnTo>
                  <a:pt x="1232459" y="1096406"/>
                </a:lnTo>
                <a:lnTo>
                  <a:pt x="1136690" y="1085404"/>
                </a:lnTo>
                <a:lnTo>
                  <a:pt x="1044201" y="1071550"/>
                </a:lnTo>
                <a:lnTo>
                  <a:pt x="955319" y="1054972"/>
                </a:lnTo>
                <a:lnTo>
                  <a:pt x="870368" y="1035801"/>
                </a:lnTo>
                <a:lnTo>
                  <a:pt x="789675" y="1014167"/>
                </a:lnTo>
                <a:lnTo>
                  <a:pt x="713566" y="990198"/>
                </a:lnTo>
                <a:lnTo>
                  <a:pt x="642366" y="964025"/>
                </a:lnTo>
                <a:lnTo>
                  <a:pt x="576400" y="935777"/>
                </a:lnTo>
                <a:lnTo>
                  <a:pt x="515995" y="905585"/>
                </a:lnTo>
                <a:lnTo>
                  <a:pt x="461477" y="873577"/>
                </a:lnTo>
                <a:lnTo>
                  <a:pt x="413171" y="839884"/>
                </a:lnTo>
                <a:lnTo>
                  <a:pt x="371403" y="804636"/>
                </a:lnTo>
                <a:lnTo>
                  <a:pt x="336499" y="767961"/>
                </a:lnTo>
                <a:lnTo>
                  <a:pt x="308784" y="729991"/>
                </a:lnTo>
                <a:lnTo>
                  <a:pt x="288584" y="690854"/>
                </a:lnTo>
                <a:lnTo>
                  <a:pt x="276225" y="650680"/>
                </a:lnTo>
                <a:lnTo>
                  <a:pt x="272034" y="609600"/>
                </a:lnTo>
                <a:lnTo>
                  <a:pt x="272034" y="955319"/>
                </a:lnTo>
                <a:lnTo>
                  <a:pt x="369892" y="1006374"/>
                </a:lnTo>
                <a:lnTo>
                  <a:pt x="450056" y="1040701"/>
                </a:lnTo>
                <a:lnTo>
                  <a:pt x="536581" y="1072502"/>
                </a:lnTo>
                <a:lnTo>
                  <a:pt x="629070" y="1101620"/>
                </a:lnTo>
                <a:lnTo>
                  <a:pt x="727128" y="1127899"/>
                </a:lnTo>
                <a:lnTo>
                  <a:pt x="830359" y="1151182"/>
                </a:lnTo>
                <a:lnTo>
                  <a:pt x="938367" y="1171313"/>
                </a:lnTo>
                <a:lnTo>
                  <a:pt x="1050755" y="1188134"/>
                </a:lnTo>
                <a:lnTo>
                  <a:pt x="1167127" y="1201490"/>
                </a:lnTo>
                <a:lnTo>
                  <a:pt x="1287088" y="1211224"/>
                </a:lnTo>
                <a:lnTo>
                  <a:pt x="1410242" y="1217180"/>
                </a:lnTo>
                <a:lnTo>
                  <a:pt x="1536192" y="1219200"/>
                </a:lnTo>
                <a:lnTo>
                  <a:pt x="1662136" y="1217180"/>
                </a:lnTo>
                <a:lnTo>
                  <a:pt x="1785273" y="1211224"/>
                </a:lnTo>
                <a:lnTo>
                  <a:pt x="1905209" y="1201490"/>
                </a:lnTo>
                <a:lnTo>
                  <a:pt x="2021549" y="1188134"/>
                </a:lnTo>
                <a:lnTo>
                  <a:pt x="2133897" y="1171313"/>
                </a:lnTo>
                <a:lnTo>
                  <a:pt x="2241859" y="1151182"/>
                </a:lnTo>
                <a:lnTo>
                  <a:pt x="2345040" y="1127899"/>
                </a:lnTo>
                <a:lnTo>
                  <a:pt x="2443045" y="1101620"/>
                </a:lnTo>
                <a:lnTo>
                  <a:pt x="2535478" y="1072502"/>
                </a:lnTo>
                <a:lnTo>
                  <a:pt x="2621946" y="1040701"/>
                </a:lnTo>
                <a:lnTo>
                  <a:pt x="2702053" y="1006374"/>
                </a:lnTo>
                <a:lnTo>
                  <a:pt x="2775405" y="969678"/>
                </a:lnTo>
                <a:lnTo>
                  <a:pt x="2799588" y="955465"/>
                </a:lnTo>
                <a:close/>
              </a:path>
            </a:pathLst>
          </a:custGeom>
          <a:solidFill>
            <a:srgbClr val="B90000"/>
          </a:solidFill>
        </p:spPr>
        <p:txBody>
          <a:bodyPr wrap="square" lIns="0" tIns="0" rIns="0" bIns="0" rtlCol="0"/>
          <a:lstStyle/>
          <a:p>
            <a:endParaRPr/>
          </a:p>
        </p:txBody>
      </p:sp>
      <p:sp>
        <p:nvSpPr>
          <p:cNvPr id="8" name="object 8"/>
          <p:cNvSpPr/>
          <p:nvPr/>
        </p:nvSpPr>
        <p:spPr>
          <a:xfrm>
            <a:off x="4272419" y="5710048"/>
            <a:ext cx="2563495" cy="1021080"/>
          </a:xfrm>
          <a:custGeom>
            <a:avLst/>
            <a:gdLst/>
            <a:ahLst/>
            <a:cxnLst/>
            <a:rect l="l" t="t" r="r" b="b"/>
            <a:pathLst>
              <a:path w="2563495" h="1021079">
                <a:moveTo>
                  <a:pt x="2563368" y="510539"/>
                </a:moveTo>
                <a:lnTo>
                  <a:pt x="2559119" y="468670"/>
                </a:lnTo>
                <a:lnTo>
                  <a:pt x="2546594" y="427733"/>
                </a:lnTo>
                <a:lnTo>
                  <a:pt x="2526121" y="387858"/>
                </a:lnTo>
                <a:lnTo>
                  <a:pt x="2498031" y="349178"/>
                </a:lnTo>
                <a:lnTo>
                  <a:pt x="2462653" y="311824"/>
                </a:lnTo>
                <a:lnTo>
                  <a:pt x="2420316" y="275927"/>
                </a:lnTo>
                <a:lnTo>
                  <a:pt x="2371352" y="241619"/>
                </a:lnTo>
                <a:lnTo>
                  <a:pt x="2316089" y="209031"/>
                </a:lnTo>
                <a:lnTo>
                  <a:pt x="2254858" y="178295"/>
                </a:lnTo>
                <a:lnTo>
                  <a:pt x="2187987" y="149542"/>
                </a:lnTo>
                <a:lnTo>
                  <a:pt x="2115807" y="122903"/>
                </a:lnTo>
                <a:lnTo>
                  <a:pt x="2038648" y="98511"/>
                </a:lnTo>
                <a:lnTo>
                  <a:pt x="1956839" y="76496"/>
                </a:lnTo>
                <a:lnTo>
                  <a:pt x="1870710" y="56989"/>
                </a:lnTo>
                <a:lnTo>
                  <a:pt x="1780591" y="40124"/>
                </a:lnTo>
                <a:lnTo>
                  <a:pt x="1686811" y="26029"/>
                </a:lnTo>
                <a:lnTo>
                  <a:pt x="1589701" y="14838"/>
                </a:lnTo>
                <a:lnTo>
                  <a:pt x="1489590" y="6682"/>
                </a:lnTo>
                <a:lnTo>
                  <a:pt x="1386807" y="1692"/>
                </a:lnTo>
                <a:lnTo>
                  <a:pt x="1281684" y="0"/>
                </a:lnTo>
                <a:lnTo>
                  <a:pt x="1176560" y="1692"/>
                </a:lnTo>
                <a:lnTo>
                  <a:pt x="1073777" y="6682"/>
                </a:lnTo>
                <a:lnTo>
                  <a:pt x="973666" y="14838"/>
                </a:lnTo>
                <a:lnTo>
                  <a:pt x="876556" y="26029"/>
                </a:lnTo>
                <a:lnTo>
                  <a:pt x="782776" y="40124"/>
                </a:lnTo>
                <a:lnTo>
                  <a:pt x="692657" y="56989"/>
                </a:lnTo>
                <a:lnTo>
                  <a:pt x="606528" y="76496"/>
                </a:lnTo>
                <a:lnTo>
                  <a:pt x="524719" y="98511"/>
                </a:lnTo>
                <a:lnTo>
                  <a:pt x="447560" y="122903"/>
                </a:lnTo>
                <a:lnTo>
                  <a:pt x="375380" y="149542"/>
                </a:lnTo>
                <a:lnTo>
                  <a:pt x="308509" y="178295"/>
                </a:lnTo>
                <a:lnTo>
                  <a:pt x="247278" y="209031"/>
                </a:lnTo>
                <a:lnTo>
                  <a:pt x="192015" y="241619"/>
                </a:lnTo>
                <a:lnTo>
                  <a:pt x="143051" y="275927"/>
                </a:lnTo>
                <a:lnTo>
                  <a:pt x="100714" y="311824"/>
                </a:lnTo>
                <a:lnTo>
                  <a:pt x="65336" y="349178"/>
                </a:lnTo>
                <a:lnTo>
                  <a:pt x="37246" y="387858"/>
                </a:lnTo>
                <a:lnTo>
                  <a:pt x="16773" y="427733"/>
                </a:lnTo>
                <a:lnTo>
                  <a:pt x="4248" y="468670"/>
                </a:lnTo>
                <a:lnTo>
                  <a:pt x="0" y="510540"/>
                </a:lnTo>
                <a:lnTo>
                  <a:pt x="4248" y="552409"/>
                </a:lnTo>
                <a:lnTo>
                  <a:pt x="16773" y="593346"/>
                </a:lnTo>
                <a:lnTo>
                  <a:pt x="37246" y="633221"/>
                </a:lnTo>
                <a:lnTo>
                  <a:pt x="65336" y="671901"/>
                </a:lnTo>
                <a:lnTo>
                  <a:pt x="100714" y="709255"/>
                </a:lnTo>
                <a:lnTo>
                  <a:pt x="143051" y="745152"/>
                </a:lnTo>
                <a:lnTo>
                  <a:pt x="192015" y="779460"/>
                </a:lnTo>
                <a:lnTo>
                  <a:pt x="247278" y="812048"/>
                </a:lnTo>
                <a:lnTo>
                  <a:pt x="308509" y="842784"/>
                </a:lnTo>
                <a:lnTo>
                  <a:pt x="375380" y="871537"/>
                </a:lnTo>
                <a:lnTo>
                  <a:pt x="447560" y="898176"/>
                </a:lnTo>
                <a:lnTo>
                  <a:pt x="524719" y="922568"/>
                </a:lnTo>
                <a:lnTo>
                  <a:pt x="606528" y="944583"/>
                </a:lnTo>
                <a:lnTo>
                  <a:pt x="692657" y="964090"/>
                </a:lnTo>
                <a:lnTo>
                  <a:pt x="782776" y="980955"/>
                </a:lnTo>
                <a:lnTo>
                  <a:pt x="876556" y="995050"/>
                </a:lnTo>
                <a:lnTo>
                  <a:pt x="973666" y="1006241"/>
                </a:lnTo>
                <a:lnTo>
                  <a:pt x="1073777" y="1014397"/>
                </a:lnTo>
                <a:lnTo>
                  <a:pt x="1176560" y="1019387"/>
                </a:lnTo>
                <a:lnTo>
                  <a:pt x="1281684" y="1021080"/>
                </a:lnTo>
                <a:lnTo>
                  <a:pt x="1386807" y="1019387"/>
                </a:lnTo>
                <a:lnTo>
                  <a:pt x="1489590" y="1014397"/>
                </a:lnTo>
                <a:lnTo>
                  <a:pt x="1589701" y="1006241"/>
                </a:lnTo>
                <a:lnTo>
                  <a:pt x="1686811" y="995050"/>
                </a:lnTo>
                <a:lnTo>
                  <a:pt x="1780591" y="980955"/>
                </a:lnTo>
                <a:lnTo>
                  <a:pt x="1870710" y="964090"/>
                </a:lnTo>
                <a:lnTo>
                  <a:pt x="1956839" y="944583"/>
                </a:lnTo>
                <a:lnTo>
                  <a:pt x="2038648" y="922568"/>
                </a:lnTo>
                <a:lnTo>
                  <a:pt x="2115807" y="898176"/>
                </a:lnTo>
                <a:lnTo>
                  <a:pt x="2187987" y="871537"/>
                </a:lnTo>
                <a:lnTo>
                  <a:pt x="2254858" y="842784"/>
                </a:lnTo>
                <a:lnTo>
                  <a:pt x="2316089" y="812048"/>
                </a:lnTo>
                <a:lnTo>
                  <a:pt x="2371352" y="779460"/>
                </a:lnTo>
                <a:lnTo>
                  <a:pt x="2420316" y="745152"/>
                </a:lnTo>
                <a:lnTo>
                  <a:pt x="2462653" y="709255"/>
                </a:lnTo>
                <a:lnTo>
                  <a:pt x="2498031" y="671901"/>
                </a:lnTo>
                <a:lnTo>
                  <a:pt x="2526121" y="633221"/>
                </a:lnTo>
                <a:lnTo>
                  <a:pt x="2546594" y="593346"/>
                </a:lnTo>
                <a:lnTo>
                  <a:pt x="2559119" y="552409"/>
                </a:lnTo>
                <a:lnTo>
                  <a:pt x="2563368" y="510539"/>
                </a:lnTo>
                <a:close/>
              </a:path>
            </a:pathLst>
          </a:custGeom>
          <a:solidFill>
            <a:srgbClr val="FFFF66"/>
          </a:solidFill>
        </p:spPr>
        <p:txBody>
          <a:bodyPr wrap="square" lIns="0" tIns="0" rIns="0" bIns="0" rtlCol="0"/>
          <a:lstStyle/>
          <a:p>
            <a:endParaRPr/>
          </a:p>
        </p:txBody>
      </p:sp>
      <p:sp>
        <p:nvSpPr>
          <p:cNvPr id="9" name="object 9"/>
          <p:cNvSpPr/>
          <p:nvPr/>
        </p:nvSpPr>
        <p:spPr>
          <a:xfrm>
            <a:off x="4272419" y="5710048"/>
            <a:ext cx="2563495" cy="1021080"/>
          </a:xfrm>
          <a:custGeom>
            <a:avLst/>
            <a:gdLst/>
            <a:ahLst/>
            <a:cxnLst/>
            <a:rect l="l" t="t" r="r" b="b"/>
            <a:pathLst>
              <a:path w="2563495" h="1021079">
                <a:moveTo>
                  <a:pt x="1281684" y="0"/>
                </a:moveTo>
                <a:lnTo>
                  <a:pt x="1176560" y="1692"/>
                </a:lnTo>
                <a:lnTo>
                  <a:pt x="1073777" y="6682"/>
                </a:lnTo>
                <a:lnTo>
                  <a:pt x="973666" y="14838"/>
                </a:lnTo>
                <a:lnTo>
                  <a:pt x="876556" y="26029"/>
                </a:lnTo>
                <a:lnTo>
                  <a:pt x="782776" y="40124"/>
                </a:lnTo>
                <a:lnTo>
                  <a:pt x="692657" y="56989"/>
                </a:lnTo>
                <a:lnTo>
                  <a:pt x="606528" y="76496"/>
                </a:lnTo>
                <a:lnTo>
                  <a:pt x="524719" y="98511"/>
                </a:lnTo>
                <a:lnTo>
                  <a:pt x="447560" y="122903"/>
                </a:lnTo>
                <a:lnTo>
                  <a:pt x="375380" y="149542"/>
                </a:lnTo>
                <a:lnTo>
                  <a:pt x="308509" y="178295"/>
                </a:lnTo>
                <a:lnTo>
                  <a:pt x="247278" y="209031"/>
                </a:lnTo>
                <a:lnTo>
                  <a:pt x="192015" y="241619"/>
                </a:lnTo>
                <a:lnTo>
                  <a:pt x="143051" y="275927"/>
                </a:lnTo>
                <a:lnTo>
                  <a:pt x="100714" y="311824"/>
                </a:lnTo>
                <a:lnTo>
                  <a:pt x="65336" y="349178"/>
                </a:lnTo>
                <a:lnTo>
                  <a:pt x="37246" y="387858"/>
                </a:lnTo>
                <a:lnTo>
                  <a:pt x="16773" y="427733"/>
                </a:lnTo>
                <a:lnTo>
                  <a:pt x="4248" y="468670"/>
                </a:lnTo>
                <a:lnTo>
                  <a:pt x="0" y="510540"/>
                </a:lnTo>
                <a:lnTo>
                  <a:pt x="4248" y="552409"/>
                </a:lnTo>
                <a:lnTo>
                  <a:pt x="16773" y="593346"/>
                </a:lnTo>
                <a:lnTo>
                  <a:pt x="37246" y="633221"/>
                </a:lnTo>
                <a:lnTo>
                  <a:pt x="65336" y="671901"/>
                </a:lnTo>
                <a:lnTo>
                  <a:pt x="100714" y="709255"/>
                </a:lnTo>
                <a:lnTo>
                  <a:pt x="143051" y="745152"/>
                </a:lnTo>
                <a:lnTo>
                  <a:pt x="192015" y="779460"/>
                </a:lnTo>
                <a:lnTo>
                  <a:pt x="247278" y="812048"/>
                </a:lnTo>
                <a:lnTo>
                  <a:pt x="308509" y="842784"/>
                </a:lnTo>
                <a:lnTo>
                  <a:pt x="375380" y="871537"/>
                </a:lnTo>
                <a:lnTo>
                  <a:pt x="447560" y="898176"/>
                </a:lnTo>
                <a:lnTo>
                  <a:pt x="524719" y="922568"/>
                </a:lnTo>
                <a:lnTo>
                  <a:pt x="606528" y="944583"/>
                </a:lnTo>
                <a:lnTo>
                  <a:pt x="692657" y="964090"/>
                </a:lnTo>
                <a:lnTo>
                  <a:pt x="782776" y="980955"/>
                </a:lnTo>
                <a:lnTo>
                  <a:pt x="876556" y="995050"/>
                </a:lnTo>
                <a:lnTo>
                  <a:pt x="973666" y="1006241"/>
                </a:lnTo>
                <a:lnTo>
                  <a:pt x="1073777" y="1014397"/>
                </a:lnTo>
                <a:lnTo>
                  <a:pt x="1176560" y="1019387"/>
                </a:lnTo>
                <a:lnTo>
                  <a:pt x="1281684" y="1021080"/>
                </a:lnTo>
                <a:lnTo>
                  <a:pt x="1386807" y="1019387"/>
                </a:lnTo>
                <a:lnTo>
                  <a:pt x="1489590" y="1014397"/>
                </a:lnTo>
                <a:lnTo>
                  <a:pt x="1589701" y="1006241"/>
                </a:lnTo>
                <a:lnTo>
                  <a:pt x="1686811" y="995050"/>
                </a:lnTo>
                <a:lnTo>
                  <a:pt x="1780591" y="980955"/>
                </a:lnTo>
                <a:lnTo>
                  <a:pt x="1870710" y="964090"/>
                </a:lnTo>
                <a:lnTo>
                  <a:pt x="1956839" y="944583"/>
                </a:lnTo>
                <a:lnTo>
                  <a:pt x="2038648" y="922568"/>
                </a:lnTo>
                <a:lnTo>
                  <a:pt x="2115807" y="898176"/>
                </a:lnTo>
                <a:lnTo>
                  <a:pt x="2187987" y="871537"/>
                </a:lnTo>
                <a:lnTo>
                  <a:pt x="2254858" y="842784"/>
                </a:lnTo>
                <a:lnTo>
                  <a:pt x="2316089" y="812048"/>
                </a:lnTo>
                <a:lnTo>
                  <a:pt x="2371352" y="779460"/>
                </a:lnTo>
                <a:lnTo>
                  <a:pt x="2420316" y="745152"/>
                </a:lnTo>
                <a:lnTo>
                  <a:pt x="2462653" y="709255"/>
                </a:lnTo>
                <a:lnTo>
                  <a:pt x="2498031" y="671901"/>
                </a:lnTo>
                <a:lnTo>
                  <a:pt x="2526121" y="633221"/>
                </a:lnTo>
                <a:lnTo>
                  <a:pt x="2546594" y="593346"/>
                </a:lnTo>
                <a:lnTo>
                  <a:pt x="2559119" y="552409"/>
                </a:lnTo>
                <a:lnTo>
                  <a:pt x="2563368" y="510539"/>
                </a:lnTo>
                <a:lnTo>
                  <a:pt x="2559119" y="468670"/>
                </a:lnTo>
                <a:lnTo>
                  <a:pt x="2546594" y="427733"/>
                </a:lnTo>
                <a:lnTo>
                  <a:pt x="2526121" y="387858"/>
                </a:lnTo>
                <a:lnTo>
                  <a:pt x="2498031" y="349178"/>
                </a:lnTo>
                <a:lnTo>
                  <a:pt x="2462653" y="311824"/>
                </a:lnTo>
                <a:lnTo>
                  <a:pt x="2420316" y="275927"/>
                </a:lnTo>
                <a:lnTo>
                  <a:pt x="2371352" y="241619"/>
                </a:lnTo>
                <a:lnTo>
                  <a:pt x="2316089" y="209031"/>
                </a:lnTo>
                <a:lnTo>
                  <a:pt x="2254858" y="178295"/>
                </a:lnTo>
                <a:lnTo>
                  <a:pt x="2187987" y="149542"/>
                </a:lnTo>
                <a:lnTo>
                  <a:pt x="2115807" y="122903"/>
                </a:lnTo>
                <a:lnTo>
                  <a:pt x="2038648" y="98511"/>
                </a:lnTo>
                <a:lnTo>
                  <a:pt x="1956839" y="76496"/>
                </a:lnTo>
                <a:lnTo>
                  <a:pt x="1870710" y="56989"/>
                </a:lnTo>
                <a:lnTo>
                  <a:pt x="1780591" y="40124"/>
                </a:lnTo>
                <a:lnTo>
                  <a:pt x="1686811" y="26029"/>
                </a:lnTo>
                <a:lnTo>
                  <a:pt x="1589701" y="14838"/>
                </a:lnTo>
                <a:lnTo>
                  <a:pt x="1489590" y="6682"/>
                </a:lnTo>
                <a:lnTo>
                  <a:pt x="1386807" y="1692"/>
                </a:lnTo>
                <a:lnTo>
                  <a:pt x="1281684" y="0"/>
                </a:lnTo>
                <a:close/>
              </a:path>
            </a:pathLst>
          </a:custGeom>
          <a:ln w="28575">
            <a:solidFill>
              <a:srgbClr val="FFFFFF"/>
            </a:solidFill>
          </a:ln>
        </p:spPr>
        <p:txBody>
          <a:bodyPr wrap="square" lIns="0" tIns="0" rIns="0" bIns="0" rtlCol="0"/>
          <a:lstStyle/>
          <a:p>
            <a:endParaRPr/>
          </a:p>
        </p:txBody>
      </p:sp>
      <p:sp>
        <p:nvSpPr>
          <p:cNvPr id="10" name="object 10"/>
          <p:cNvSpPr txBox="1"/>
          <p:nvPr/>
        </p:nvSpPr>
        <p:spPr>
          <a:xfrm>
            <a:off x="4394591" y="5870280"/>
            <a:ext cx="2318385" cy="718185"/>
          </a:xfrm>
          <a:prstGeom prst="rect">
            <a:avLst/>
          </a:prstGeom>
        </p:spPr>
        <p:txBody>
          <a:bodyPr vert="horz" wrap="square" lIns="0" tIns="0" rIns="0" bIns="0" rtlCol="0">
            <a:spAutoFit/>
          </a:bodyPr>
          <a:lstStyle/>
          <a:p>
            <a:pPr marL="12700" marR="5080" indent="635" algn="ctr">
              <a:lnSpc>
                <a:spcPct val="100000"/>
              </a:lnSpc>
            </a:pPr>
            <a:r>
              <a:rPr sz="1600" b="1" spc="-5" dirty="0">
                <a:solidFill>
                  <a:srgbClr val="3333CC"/>
                </a:solidFill>
                <a:latin typeface="微软雅黑"/>
                <a:cs typeface="微软雅黑"/>
              </a:rPr>
              <a:t>注意：实体的规范化与非 规范化的折中</a:t>
            </a:r>
            <a:r>
              <a:rPr sz="1600" b="1" spc="-5" dirty="0">
                <a:solidFill>
                  <a:srgbClr val="3333CC"/>
                </a:solidFill>
                <a:latin typeface="Arial"/>
                <a:cs typeface="Arial"/>
              </a:rPr>
              <a:t>,</a:t>
            </a:r>
            <a:r>
              <a:rPr sz="1600" b="1" spc="-5" dirty="0">
                <a:solidFill>
                  <a:srgbClr val="3333CC"/>
                </a:solidFill>
                <a:latin typeface="微软雅黑"/>
                <a:cs typeface="微软雅黑"/>
              </a:rPr>
              <a:t>并注意非规 范化的处理要求</a:t>
            </a:r>
            <a:endParaRPr sz="1600">
              <a:latin typeface="微软雅黑"/>
              <a:cs typeface="微软雅黑"/>
            </a:endParaRPr>
          </a:p>
        </p:txBody>
      </p:sp>
      <p:sp>
        <p:nvSpPr>
          <p:cNvPr id="11" name="object 11"/>
          <p:cNvSpPr txBox="1">
            <a:spLocks noGrp="1"/>
          </p:cNvSpPr>
          <p:nvPr>
            <p:ph type="title"/>
          </p:nvPr>
        </p:nvSpPr>
        <p:spPr>
          <a:xfrm>
            <a:off x="1017911" y="335219"/>
            <a:ext cx="8657577" cy="430887"/>
          </a:xfrm>
          <a:prstGeom prst="rect">
            <a:avLst/>
          </a:prstGeom>
        </p:spPr>
        <p:txBody>
          <a:bodyPr vert="horz" wrap="square" lIns="0" tIns="0" rIns="0" bIns="0" rtlCol="0">
            <a:spAutoFit/>
          </a:bodyPr>
          <a:lstStyle/>
          <a:p>
            <a:pPr marL="12065">
              <a:lnSpc>
                <a:spcPct val="100000"/>
              </a:lnSpc>
            </a:pPr>
            <a:r>
              <a:rPr lang="en-US" altLang="zh-CN" sz="2800" b="0" spc="-5">
                <a:solidFill>
                  <a:srgbClr val="000000"/>
                </a:solidFill>
                <a:latin typeface="Microsoft JhengHei" panose="020B0604030504040204" pitchFamily="34" charset="-120"/>
                <a:ea typeface="Microsoft JhengHei" panose="020B0604030504040204" pitchFamily="34" charset="-120"/>
                <a:cs typeface="华文中宋"/>
              </a:rPr>
              <a:t>13.3 </a:t>
            </a:r>
            <a:r>
              <a:rPr sz="2800" b="0" spc="-5">
                <a:solidFill>
                  <a:srgbClr val="000000"/>
                </a:solidFill>
                <a:latin typeface="Microsoft JhengHei" panose="020B0604030504040204" pitchFamily="34" charset="-120"/>
                <a:ea typeface="Microsoft JhengHei" panose="020B0604030504040204" pitchFamily="34" charset="-120"/>
                <a:cs typeface="华文中宋"/>
              </a:rPr>
              <a:t>数据库设计过程之概念数据库设计</a:t>
            </a:r>
            <a:endParaRPr sz="2800" b="0">
              <a:solidFill>
                <a:srgbClr val="000000"/>
              </a:solidFill>
              <a:latin typeface="Microsoft JhengHei" panose="020B0604030504040204" pitchFamily="34" charset="-120"/>
              <a:ea typeface="Microsoft JhengHei" panose="020B0604030504040204" pitchFamily="34" charset="-120"/>
              <a:cs typeface="华文中宋"/>
            </a:endParaRPr>
          </a:p>
        </p:txBody>
      </p:sp>
      <p:sp>
        <p:nvSpPr>
          <p:cNvPr id="12" name="object 12"/>
          <p:cNvSpPr txBox="1"/>
          <p:nvPr/>
        </p:nvSpPr>
        <p:spPr>
          <a:xfrm>
            <a:off x="979303" y="997857"/>
            <a:ext cx="4862697" cy="369332"/>
          </a:xfrm>
          <a:prstGeom prst="rect">
            <a:avLst/>
          </a:prstGeom>
        </p:spPr>
        <p:txBody>
          <a:bodyPr vert="horz" wrap="square" lIns="0" tIns="0" rIns="0" bIns="0" rtlCol="0">
            <a:spAutoFit/>
          </a:bodyPr>
          <a:lstStyle/>
          <a:p>
            <a:pPr marL="12700">
              <a:lnSpc>
                <a:spcPct val="100000"/>
              </a:lnSpc>
            </a:pPr>
            <a:r>
              <a:rPr sz="2400" b="1" spc="-10" dirty="0">
                <a:solidFill>
                  <a:srgbClr val="FF0000"/>
                </a:solidFill>
                <a:latin typeface="Microsoft JhengHei" panose="020B0604030504040204" pitchFamily="34" charset="-120"/>
                <a:ea typeface="Microsoft JhengHei" panose="020B0604030504040204" pitchFamily="34" charset="-120"/>
                <a:cs typeface="Arial"/>
              </a:rPr>
              <a:t>(4</a:t>
            </a:r>
            <a:r>
              <a:rPr sz="2400" b="1" spc="-5" dirty="0">
                <a:solidFill>
                  <a:srgbClr val="FF0000"/>
                </a:solidFill>
                <a:latin typeface="Microsoft JhengHei" panose="020B0604030504040204" pitchFamily="34" charset="-120"/>
                <a:ea typeface="Microsoft JhengHei" panose="020B0604030504040204" pitchFamily="34" charset="-120"/>
                <a:cs typeface="Arial"/>
              </a:rPr>
              <a:t>)</a:t>
            </a:r>
            <a:r>
              <a:rPr sz="2400" b="1" spc="-5" dirty="0">
                <a:solidFill>
                  <a:srgbClr val="FF0000"/>
                </a:solidFill>
                <a:latin typeface="Microsoft JhengHei" panose="020B0604030504040204" pitchFamily="34" charset="-120"/>
                <a:ea typeface="Microsoft JhengHei" panose="020B0604030504040204" pitchFamily="34" charset="-120"/>
                <a:cs typeface="华文中宋"/>
              </a:rPr>
              <a:t>相关结果性内容示意</a:t>
            </a:r>
            <a:endParaRPr sz="2400" dirty="0">
              <a:solidFill>
                <a:srgbClr val="FF0000"/>
              </a:solidFill>
              <a:latin typeface="Microsoft JhengHei" panose="020B0604030504040204" pitchFamily="34" charset="-120"/>
              <a:ea typeface="Microsoft JhengHei" panose="020B0604030504040204" pitchFamily="34" charset="-120"/>
              <a:cs typeface="华文中宋"/>
            </a:endParaRPr>
          </a:p>
        </p:txBody>
      </p:sp>
      <p:sp>
        <p:nvSpPr>
          <p:cNvPr id="13" name="object 2">
            <a:extLst>
              <a:ext uri="{FF2B5EF4-FFF2-40B4-BE49-F238E27FC236}">
                <a16:creationId xmlns:a16="http://schemas.microsoft.com/office/drawing/2014/main" id="{75624CE8-B796-48D2-9612-36385BAD4982}"/>
              </a:ext>
            </a:extLst>
          </p:cNvPr>
          <p:cNvSpPr/>
          <p:nvPr/>
        </p:nvSpPr>
        <p:spPr>
          <a:xfrm>
            <a:off x="927100" y="885825"/>
            <a:ext cx="5181600" cy="0"/>
          </a:xfrm>
          <a:custGeom>
            <a:avLst/>
            <a:gdLst/>
            <a:ahLst/>
            <a:cxnLst/>
            <a:rect l="l" t="t" r="r" b="b"/>
            <a:pathLst>
              <a:path w="5181600">
                <a:moveTo>
                  <a:pt x="0" y="0"/>
                </a:moveTo>
                <a:lnTo>
                  <a:pt x="5181600" y="0"/>
                </a:lnTo>
              </a:path>
            </a:pathLst>
          </a:custGeom>
          <a:ln w="12954">
            <a:solidFill>
              <a:srgbClr val="000000"/>
            </a:solidFill>
          </a:ln>
        </p:spPr>
        <p:txBody>
          <a:bodyPr wrap="square" lIns="0" tIns="0" rIns="0" bIns="0" rtlCol="0"/>
          <a:lstStyle/>
          <a:p>
            <a:endParaRPr/>
          </a:p>
        </p:txBody>
      </p:sp>
      <p:sp>
        <p:nvSpPr>
          <p:cNvPr id="14" name="object 3">
            <a:extLst>
              <a:ext uri="{FF2B5EF4-FFF2-40B4-BE49-F238E27FC236}">
                <a16:creationId xmlns:a16="http://schemas.microsoft.com/office/drawing/2014/main" id="{F360CFF5-2284-471D-9E93-747BDFA6F6CD}"/>
              </a:ext>
            </a:extLst>
          </p:cNvPr>
          <p:cNvSpPr/>
          <p:nvPr/>
        </p:nvSpPr>
        <p:spPr>
          <a:xfrm>
            <a:off x="927100" y="911353"/>
            <a:ext cx="5181600" cy="0"/>
          </a:xfrm>
          <a:custGeom>
            <a:avLst/>
            <a:gdLst/>
            <a:ahLst/>
            <a:cxnLst/>
            <a:rect l="l" t="t" r="r" b="b"/>
            <a:pathLst>
              <a:path w="5181600">
                <a:moveTo>
                  <a:pt x="0" y="0"/>
                </a:moveTo>
                <a:lnTo>
                  <a:pt x="5181600" y="0"/>
                </a:lnTo>
              </a:path>
            </a:pathLst>
          </a:custGeom>
          <a:ln w="12191">
            <a:solidFill>
              <a:srgbClr val="000000"/>
            </a:solidFill>
          </a:ln>
        </p:spPr>
        <p:txBody>
          <a:bodyPr wrap="square" lIns="0" tIns="0" rIns="0" bIns="0" rtlCol="0"/>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30103" y="496001"/>
            <a:ext cx="8633193" cy="492443"/>
          </a:xfrm>
        </p:spPr>
        <p:txBody>
          <a:bodyPr/>
          <a:lstStyle/>
          <a:p>
            <a:r>
              <a:rPr lang="en-US" altLang="zh-CN" dirty="0"/>
              <a:t>  </a:t>
            </a:r>
            <a:endParaRPr lang="zh-CN" altLang="en-US" dirty="0"/>
          </a:p>
        </p:txBody>
      </p:sp>
      <p:sp>
        <p:nvSpPr>
          <p:cNvPr id="2" name="object 2"/>
          <p:cNvSpPr/>
          <p:nvPr/>
        </p:nvSpPr>
        <p:spPr>
          <a:xfrm>
            <a:off x="774839" y="1479422"/>
            <a:ext cx="5181600" cy="0"/>
          </a:xfrm>
          <a:custGeom>
            <a:avLst/>
            <a:gdLst/>
            <a:ahLst/>
            <a:cxnLst/>
            <a:rect l="l" t="t" r="r" b="b"/>
            <a:pathLst>
              <a:path w="5181600">
                <a:moveTo>
                  <a:pt x="0" y="0"/>
                </a:moveTo>
                <a:lnTo>
                  <a:pt x="5181600" y="0"/>
                </a:lnTo>
              </a:path>
            </a:pathLst>
          </a:custGeom>
          <a:ln w="12954">
            <a:solidFill>
              <a:srgbClr val="000000"/>
            </a:solidFill>
          </a:ln>
        </p:spPr>
        <p:txBody>
          <a:bodyPr wrap="square" lIns="0" tIns="0" rIns="0" bIns="0" rtlCol="0"/>
          <a:lstStyle/>
          <a:p>
            <a:endParaRPr/>
          </a:p>
        </p:txBody>
      </p:sp>
      <p:sp>
        <p:nvSpPr>
          <p:cNvPr id="3" name="object 3"/>
          <p:cNvSpPr/>
          <p:nvPr/>
        </p:nvSpPr>
        <p:spPr>
          <a:xfrm>
            <a:off x="774839" y="1504950"/>
            <a:ext cx="5181600" cy="0"/>
          </a:xfrm>
          <a:custGeom>
            <a:avLst/>
            <a:gdLst/>
            <a:ahLst/>
            <a:cxnLst/>
            <a:rect l="l" t="t" r="r" b="b"/>
            <a:pathLst>
              <a:path w="5181600">
                <a:moveTo>
                  <a:pt x="0" y="0"/>
                </a:moveTo>
                <a:lnTo>
                  <a:pt x="5181600" y="0"/>
                </a:lnTo>
              </a:path>
            </a:pathLst>
          </a:custGeom>
          <a:ln w="12191">
            <a:solidFill>
              <a:srgbClr val="000000"/>
            </a:solidFill>
          </a:ln>
        </p:spPr>
        <p:txBody>
          <a:bodyPr wrap="square" lIns="0" tIns="0" rIns="0" bIns="0" rtlCol="0"/>
          <a:lstStyle/>
          <a:p>
            <a:endParaRPr/>
          </a:p>
        </p:txBody>
      </p:sp>
      <p:sp>
        <p:nvSpPr>
          <p:cNvPr id="6" name="object 6"/>
          <p:cNvSpPr txBox="1"/>
          <p:nvPr/>
        </p:nvSpPr>
        <p:spPr>
          <a:xfrm>
            <a:off x="853573" y="379136"/>
            <a:ext cx="7845927" cy="5999078"/>
          </a:xfrm>
          <a:prstGeom prst="rect">
            <a:avLst/>
          </a:prstGeom>
        </p:spPr>
        <p:txBody>
          <a:bodyPr vert="horz" wrap="square" lIns="0" tIns="0" rIns="0" bIns="0" rtlCol="0">
            <a:spAutoFit/>
          </a:bodyPr>
          <a:lstStyle/>
          <a:p>
            <a:pPr marL="12700">
              <a:lnSpc>
                <a:spcPct val="100000"/>
              </a:lnSpc>
            </a:pPr>
            <a:endParaRPr sz="1800" dirty="0">
              <a:latin typeface="Microsoft JhengHei" panose="020B0604030504040204" charset="-120"/>
              <a:cs typeface="Microsoft JhengHei" panose="020B0604030504040204" charset="-120"/>
            </a:endParaRPr>
          </a:p>
          <a:p>
            <a:pPr>
              <a:lnSpc>
                <a:spcPct val="100000"/>
              </a:lnSpc>
              <a:spcBef>
                <a:spcPts val="35"/>
              </a:spcBef>
            </a:pPr>
            <a:r>
              <a:rPr lang="en-US" altLang="zh-CN" sz="1800" dirty="0">
                <a:latin typeface="Times New Roman" panose="02020603050405020304"/>
                <a:cs typeface="Times New Roman" panose="02020603050405020304"/>
              </a:rPr>
              <a:t> </a:t>
            </a:r>
            <a:endParaRPr sz="1800" dirty="0">
              <a:latin typeface="Times New Roman" panose="02020603050405020304"/>
              <a:cs typeface="Times New Roman" panose="02020603050405020304"/>
            </a:endParaRPr>
          </a:p>
          <a:p>
            <a:pPr marL="88900">
              <a:lnSpc>
                <a:spcPct val="100000"/>
              </a:lnSpc>
              <a:tabLst>
                <a:tab pos="1341755" algn="l"/>
              </a:tabLst>
            </a:pPr>
            <a:r>
              <a:rPr lang="zh-CN" altLang="en-US" sz="2800" b="1" spc="-85" dirty="0">
                <a:latin typeface="Microsoft JhengHei" panose="020B0604030504040204" pitchFamily="34" charset="-120"/>
                <a:ea typeface="Microsoft JhengHei" panose="020B0604030504040204" pitchFamily="34" charset="-120"/>
                <a:cs typeface="Microsoft JhengHei" panose="020B0604030504040204" charset="-120"/>
              </a:rPr>
              <a:t>第</a:t>
            </a:r>
            <a:r>
              <a:rPr lang="en-US" altLang="zh-CN" sz="2800" b="1" spc="-85" dirty="0">
                <a:latin typeface="Microsoft JhengHei" panose="020B0604030504040204" pitchFamily="34" charset="-120"/>
                <a:ea typeface="Microsoft JhengHei" panose="020B0604030504040204" pitchFamily="34" charset="-120"/>
                <a:cs typeface="Microsoft JhengHei" panose="020B0604030504040204" charset="-120"/>
              </a:rPr>
              <a:t>13</a:t>
            </a:r>
            <a:r>
              <a:rPr lang="zh-CN" altLang="en-US" sz="2800" b="1" spc="-85" dirty="0">
                <a:latin typeface="Microsoft JhengHei" panose="020B0604030504040204" pitchFamily="34" charset="-120"/>
                <a:ea typeface="Microsoft JhengHei" panose="020B0604030504040204" pitchFamily="34" charset="-120"/>
                <a:cs typeface="Microsoft JhengHei" panose="020B0604030504040204" charset="-120"/>
              </a:rPr>
              <a:t>讲 数据库设计过程</a:t>
            </a:r>
          </a:p>
          <a:p>
            <a:pPr marL="148590">
              <a:lnSpc>
                <a:spcPct val="100000"/>
              </a:lnSpc>
              <a:spcBef>
                <a:spcPts val="2360"/>
              </a:spcBef>
            </a:pPr>
            <a:r>
              <a:rPr lang="en-US" altLang="zh-CN" sz="2400" b="1" dirty="0">
                <a:latin typeface="Microsoft JhengHei" panose="020B0604030504040204" pitchFamily="34" charset="-120"/>
                <a:ea typeface="Microsoft JhengHei" panose="020B0604030504040204" pitchFamily="34" charset="-120"/>
                <a:cs typeface="Times New Roman" panose="02020603050405020304"/>
              </a:rPr>
              <a:t>13.1 </a:t>
            </a:r>
            <a:r>
              <a:rPr lang="zh-CN" altLang="en-US" sz="2400" b="1" dirty="0">
                <a:latin typeface="Microsoft JhengHei" panose="020B0604030504040204" pitchFamily="34" charset="-120"/>
                <a:ea typeface="Microsoft JhengHei" panose="020B0604030504040204" pitchFamily="34" charset="-120"/>
                <a:cs typeface="Times New Roman" panose="02020603050405020304"/>
              </a:rPr>
              <a:t>数据库设计过程概述</a:t>
            </a:r>
            <a:r>
              <a:rPr lang="en-US" altLang="zh-CN" sz="2400" b="1" dirty="0">
                <a:latin typeface="Microsoft JhengHei" panose="020B0604030504040204" pitchFamily="34" charset="-120"/>
                <a:ea typeface="Microsoft JhengHei" panose="020B0604030504040204" pitchFamily="34" charset="-120"/>
                <a:cs typeface="Times New Roman" panose="02020603050405020304"/>
              </a:rPr>
              <a:t> </a:t>
            </a:r>
          </a:p>
          <a:p>
            <a:pPr marL="148590">
              <a:lnSpc>
                <a:spcPct val="100000"/>
              </a:lnSpc>
              <a:spcBef>
                <a:spcPts val="785"/>
              </a:spcBef>
            </a:pPr>
            <a:r>
              <a:rPr lang="en-US" altLang="zh-CN" sz="2400" b="1" dirty="0">
                <a:latin typeface="Microsoft JhengHei" panose="020B0604030504040204" pitchFamily="34" charset="-120"/>
                <a:ea typeface="Microsoft JhengHei" panose="020B0604030504040204" pitchFamily="34" charset="-120"/>
                <a:cs typeface="Times New Roman" panose="02020603050405020304"/>
              </a:rPr>
              <a:t>13.2 </a:t>
            </a:r>
            <a:r>
              <a:rPr lang="zh-CN" altLang="en-US" sz="2400" b="1" dirty="0">
                <a:latin typeface="Microsoft JhengHei" panose="020B0604030504040204" pitchFamily="34" charset="-120"/>
                <a:ea typeface="Microsoft JhengHei" panose="020B0604030504040204" pitchFamily="34" charset="-120"/>
                <a:cs typeface="Times New Roman" panose="02020603050405020304"/>
              </a:rPr>
              <a:t>数据库设计过程之需求分析</a:t>
            </a:r>
          </a:p>
          <a:p>
            <a:pPr marL="148590">
              <a:lnSpc>
                <a:spcPct val="100000"/>
              </a:lnSpc>
              <a:spcBef>
                <a:spcPts val="785"/>
              </a:spcBef>
            </a:pPr>
            <a:r>
              <a:rPr lang="en-US" altLang="zh-CN" sz="2400" b="1" dirty="0">
                <a:latin typeface="Microsoft JhengHei" panose="020B0604030504040204" pitchFamily="34" charset="-120"/>
                <a:ea typeface="Microsoft JhengHei" panose="020B0604030504040204" pitchFamily="34" charset="-120"/>
                <a:cs typeface="Times New Roman" panose="02020603050405020304"/>
              </a:rPr>
              <a:t>13.3 </a:t>
            </a:r>
            <a:r>
              <a:rPr lang="zh-CN" altLang="en-US" sz="2400" b="1" dirty="0">
                <a:latin typeface="Microsoft JhengHei" panose="020B0604030504040204" pitchFamily="34" charset="-120"/>
                <a:ea typeface="Microsoft JhengHei" panose="020B0604030504040204" pitchFamily="34" charset="-120"/>
                <a:cs typeface="Times New Roman" panose="02020603050405020304"/>
              </a:rPr>
              <a:t>数据库设计过程之概念数据库设计</a:t>
            </a:r>
            <a:endParaRPr lang="en-US" altLang="zh-CN" sz="2400" b="1" dirty="0">
              <a:latin typeface="Microsoft JhengHei" panose="020B0604030504040204" pitchFamily="34" charset="-120"/>
              <a:ea typeface="Microsoft JhengHei" panose="020B0604030504040204" pitchFamily="34" charset="-120"/>
              <a:cs typeface="Times New Roman" panose="02020603050405020304"/>
            </a:endParaRPr>
          </a:p>
          <a:p>
            <a:pPr marL="148590">
              <a:lnSpc>
                <a:spcPct val="100000"/>
              </a:lnSpc>
              <a:spcBef>
                <a:spcPts val="860"/>
              </a:spcBef>
              <a:tabLst>
                <a:tab pos="681990" algn="l"/>
              </a:tabLst>
            </a:pPr>
            <a:r>
              <a:rPr lang="en-US" altLang="zh-CN" sz="2400" b="1" u="sng" dirty="0">
                <a:latin typeface="Microsoft JhengHei" panose="020B0604030504040204" pitchFamily="34" charset="-120"/>
                <a:ea typeface="Microsoft JhengHei" panose="020B0604030504040204" pitchFamily="34" charset="-120"/>
                <a:cs typeface="Times New Roman" panose="02020603050405020304"/>
              </a:rPr>
              <a:t>13.4 </a:t>
            </a:r>
            <a:r>
              <a:rPr lang="zh-CN" altLang="en-US" sz="2400" b="1" u="sng" dirty="0">
                <a:latin typeface="Microsoft JhengHei" panose="020B0604030504040204" pitchFamily="34" charset="-120"/>
                <a:ea typeface="Microsoft JhengHei" panose="020B0604030504040204" pitchFamily="34" charset="-120"/>
                <a:cs typeface="Times New Roman" panose="02020603050405020304"/>
              </a:rPr>
              <a:t>数据库设计过程之逻辑数据库设计</a:t>
            </a:r>
            <a:endParaRPr lang="en-US" altLang="zh-CN" sz="2400" b="1" u="sng" dirty="0">
              <a:latin typeface="Microsoft JhengHei" panose="020B0604030504040204" pitchFamily="34" charset="-120"/>
              <a:ea typeface="Microsoft JhengHei" panose="020B0604030504040204" pitchFamily="34" charset="-120"/>
              <a:cs typeface="Times New Roman" panose="02020603050405020304"/>
            </a:endParaRPr>
          </a:p>
          <a:p>
            <a:pPr marL="148590">
              <a:lnSpc>
                <a:spcPct val="100000"/>
              </a:lnSpc>
              <a:spcBef>
                <a:spcPts val="860"/>
              </a:spcBef>
              <a:tabLst>
                <a:tab pos="681990" algn="l"/>
              </a:tabLst>
            </a:pPr>
            <a:r>
              <a:rPr lang="en-US" altLang="zh-CN" sz="2000" b="1" u="sng" dirty="0">
                <a:solidFill>
                  <a:srgbClr val="FF0000"/>
                </a:solidFill>
                <a:latin typeface="Microsoft JhengHei" panose="020B0604030504040204" pitchFamily="34" charset="-120"/>
                <a:ea typeface="Microsoft JhengHei" panose="020B0604030504040204" pitchFamily="34" charset="-120"/>
                <a:cs typeface="Times New Roman" panose="02020603050405020304"/>
              </a:rPr>
              <a:t>------Part(I)</a:t>
            </a:r>
          </a:p>
          <a:p>
            <a:pPr marL="148590">
              <a:lnSpc>
                <a:spcPct val="100000"/>
              </a:lnSpc>
              <a:spcBef>
                <a:spcPts val="860"/>
              </a:spcBef>
              <a:tabLst>
                <a:tab pos="681990" algn="l"/>
              </a:tabLst>
            </a:pPr>
            <a:r>
              <a:rPr lang="en-US" altLang="zh-CN" sz="2000" b="1" dirty="0">
                <a:solidFill>
                  <a:srgbClr val="FF0000"/>
                </a:solidFill>
                <a:latin typeface="Microsoft JhengHei" panose="020B0604030504040204" pitchFamily="34" charset="-120"/>
                <a:ea typeface="Microsoft JhengHei" panose="020B0604030504040204" pitchFamily="34" charset="-120"/>
                <a:cs typeface="Times New Roman" panose="02020603050405020304"/>
              </a:rPr>
              <a:t>------Part(II)</a:t>
            </a:r>
          </a:p>
          <a:p>
            <a:pPr marL="148590">
              <a:lnSpc>
                <a:spcPct val="100000"/>
              </a:lnSpc>
              <a:spcBef>
                <a:spcPts val="860"/>
              </a:spcBef>
              <a:tabLst>
                <a:tab pos="681990" algn="l"/>
              </a:tabLst>
            </a:pPr>
            <a:r>
              <a:rPr lang="en-US" altLang="zh-CN" sz="2400" b="1" dirty="0">
                <a:latin typeface="Microsoft JhengHei" panose="020B0604030504040204" pitchFamily="34" charset="-120"/>
                <a:ea typeface="Microsoft JhengHei" panose="020B0604030504040204" pitchFamily="34" charset="-120"/>
                <a:cs typeface="Times New Roman" panose="02020603050405020304"/>
              </a:rPr>
              <a:t>13.5 </a:t>
            </a:r>
            <a:r>
              <a:rPr lang="zh-CN" altLang="en-US" sz="2400" b="1" dirty="0">
                <a:latin typeface="Microsoft JhengHei" panose="020B0604030504040204" pitchFamily="34" charset="-120"/>
                <a:ea typeface="Microsoft JhengHei" panose="020B0604030504040204" pitchFamily="34" charset="-120"/>
                <a:cs typeface="Times New Roman" panose="02020603050405020304"/>
              </a:rPr>
              <a:t>数据库设计过程之物理数据库设计 </a:t>
            </a:r>
            <a:endParaRPr lang="en-US" altLang="zh-CN" sz="2400" b="1" dirty="0">
              <a:latin typeface="Microsoft JhengHei" panose="020B0604030504040204" pitchFamily="34" charset="-120"/>
              <a:ea typeface="Microsoft JhengHei" panose="020B0604030504040204" pitchFamily="34" charset="-120"/>
              <a:cs typeface="Times New Roman" panose="02020603050405020304"/>
            </a:endParaRPr>
          </a:p>
          <a:p>
            <a:pPr marL="148590">
              <a:lnSpc>
                <a:spcPct val="100000"/>
              </a:lnSpc>
              <a:spcBef>
                <a:spcPts val="860"/>
              </a:spcBef>
              <a:tabLst>
                <a:tab pos="681990" algn="l"/>
              </a:tabLst>
            </a:pPr>
            <a:endParaRPr lang="zh-CN" altLang="en-US" sz="2400" b="1" dirty="0">
              <a:latin typeface="Microsoft JhengHei" panose="020B0604030504040204" pitchFamily="34" charset="-120"/>
              <a:ea typeface="Microsoft JhengHei" panose="020B0604030504040204" pitchFamily="34" charset="-120"/>
              <a:cs typeface="Times New Roman" panose="02020603050405020304"/>
            </a:endParaRPr>
          </a:p>
          <a:p>
            <a:pPr marL="148590">
              <a:lnSpc>
                <a:spcPct val="100000"/>
              </a:lnSpc>
              <a:spcBef>
                <a:spcPts val="860"/>
              </a:spcBef>
              <a:tabLst>
                <a:tab pos="681990" algn="l"/>
              </a:tabLst>
            </a:pPr>
            <a:endParaRPr lang="en-US" altLang="zh-CN" sz="2400" b="1" dirty="0">
              <a:latin typeface="Microsoft JhengHei" panose="020B0604030504040204" pitchFamily="34" charset="-120"/>
              <a:ea typeface="Microsoft JhengHei" panose="020B0604030504040204" pitchFamily="34" charset="-120"/>
              <a:cs typeface="Times New Roman" panose="02020603050405020304"/>
            </a:endParaRPr>
          </a:p>
          <a:p>
            <a:pPr marL="148590">
              <a:lnSpc>
                <a:spcPct val="100000"/>
              </a:lnSpc>
              <a:spcBef>
                <a:spcPts val="860"/>
              </a:spcBef>
              <a:tabLst>
                <a:tab pos="681990" algn="l"/>
              </a:tabLst>
            </a:pPr>
            <a:endParaRPr lang="zh-CN" altLang="en-US" sz="2400" b="1" dirty="0">
              <a:latin typeface="Microsoft JhengHei" panose="020B0604030504040204" pitchFamily="34" charset="-120"/>
              <a:ea typeface="Microsoft JhengHei" panose="020B0604030504040204" pitchFamily="34" charset="-120"/>
              <a:cs typeface="Times New Roman" panose="02020603050405020304"/>
            </a:endParaRPr>
          </a:p>
        </p:txBody>
      </p:sp>
    </p:spTree>
    <p:extLst>
      <p:ext uri="{BB962C8B-B14F-4D97-AF65-F5344CB8AC3E}">
        <p14:creationId xmlns:p14="http://schemas.microsoft.com/office/powerpoint/2010/main" val="4406434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7534541" y="3640073"/>
            <a:ext cx="2063750" cy="397510"/>
          </a:xfrm>
          <a:prstGeom prst="rect">
            <a:avLst/>
          </a:prstGeom>
          <a:solidFill>
            <a:srgbClr val="000000"/>
          </a:solidFill>
        </p:spPr>
        <p:txBody>
          <a:bodyPr vert="horz" wrap="square" lIns="0" tIns="0" rIns="0" bIns="0" rtlCol="0">
            <a:spAutoFit/>
          </a:bodyPr>
          <a:lstStyle/>
          <a:p>
            <a:pPr marL="142875">
              <a:lnSpc>
                <a:spcPct val="100000"/>
              </a:lnSpc>
            </a:pPr>
            <a:r>
              <a:rPr sz="2000" b="1" spc="-5" dirty="0">
                <a:solidFill>
                  <a:srgbClr val="FFFFFF"/>
                </a:solidFill>
                <a:latin typeface="微软雅黑"/>
                <a:cs typeface="微软雅黑"/>
              </a:rPr>
              <a:t>概念数据库设计</a:t>
            </a:r>
            <a:endParaRPr sz="2000">
              <a:latin typeface="微软雅黑"/>
              <a:cs typeface="微软雅黑"/>
            </a:endParaRPr>
          </a:p>
        </p:txBody>
      </p:sp>
      <p:sp>
        <p:nvSpPr>
          <p:cNvPr id="6" name="object 6"/>
          <p:cNvSpPr txBox="1"/>
          <p:nvPr/>
        </p:nvSpPr>
        <p:spPr>
          <a:xfrm>
            <a:off x="7549019" y="4860797"/>
            <a:ext cx="2036445" cy="406400"/>
          </a:xfrm>
          <a:prstGeom prst="rect">
            <a:avLst/>
          </a:prstGeom>
          <a:solidFill>
            <a:srgbClr val="FF0066"/>
          </a:solidFill>
          <a:ln w="9525">
            <a:solidFill>
              <a:srgbClr val="CC0000"/>
            </a:solidFill>
          </a:ln>
        </p:spPr>
        <p:txBody>
          <a:bodyPr vert="horz" wrap="square" lIns="0" tIns="0" rIns="0" bIns="0" rtlCol="0">
            <a:spAutoFit/>
          </a:bodyPr>
          <a:lstStyle/>
          <a:p>
            <a:pPr marL="124460">
              <a:lnSpc>
                <a:spcPct val="100000"/>
              </a:lnSpc>
            </a:pPr>
            <a:r>
              <a:rPr sz="2000" b="1" spc="-5" dirty="0">
                <a:latin typeface="微软雅黑"/>
                <a:cs typeface="微软雅黑"/>
              </a:rPr>
              <a:t>逻辑数据库设计</a:t>
            </a:r>
            <a:endParaRPr sz="2000">
              <a:latin typeface="微软雅黑"/>
              <a:cs typeface="微软雅黑"/>
            </a:endParaRPr>
          </a:p>
        </p:txBody>
      </p:sp>
      <p:sp>
        <p:nvSpPr>
          <p:cNvPr id="7" name="object 7"/>
          <p:cNvSpPr txBox="1"/>
          <p:nvPr/>
        </p:nvSpPr>
        <p:spPr>
          <a:xfrm>
            <a:off x="7529969" y="6070091"/>
            <a:ext cx="2076450" cy="397510"/>
          </a:xfrm>
          <a:prstGeom prst="rect">
            <a:avLst/>
          </a:prstGeom>
          <a:solidFill>
            <a:srgbClr val="000000"/>
          </a:solidFill>
        </p:spPr>
        <p:txBody>
          <a:bodyPr vert="horz" wrap="square" lIns="0" tIns="0" rIns="0" bIns="0" rtlCol="0">
            <a:spAutoFit/>
          </a:bodyPr>
          <a:lstStyle/>
          <a:p>
            <a:pPr marL="147955">
              <a:lnSpc>
                <a:spcPct val="100000"/>
              </a:lnSpc>
            </a:pPr>
            <a:r>
              <a:rPr sz="2000" b="1" spc="-5" dirty="0">
                <a:solidFill>
                  <a:srgbClr val="FFFFFF"/>
                </a:solidFill>
                <a:latin typeface="微软雅黑"/>
                <a:cs typeface="微软雅黑"/>
              </a:rPr>
              <a:t>物理数据库设计</a:t>
            </a:r>
            <a:endParaRPr sz="2000">
              <a:latin typeface="微软雅黑"/>
              <a:cs typeface="微软雅黑"/>
            </a:endParaRPr>
          </a:p>
        </p:txBody>
      </p:sp>
      <p:sp>
        <p:nvSpPr>
          <p:cNvPr id="8" name="object 8"/>
          <p:cNvSpPr/>
          <p:nvPr/>
        </p:nvSpPr>
        <p:spPr>
          <a:xfrm>
            <a:off x="8261477" y="2828544"/>
            <a:ext cx="609600" cy="810005"/>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8261477" y="4028694"/>
            <a:ext cx="609600" cy="810005"/>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8261477" y="5253990"/>
            <a:ext cx="609600" cy="810006"/>
          </a:xfrm>
          <a:prstGeom prst="rect">
            <a:avLst/>
          </a:prstGeom>
          <a:blipFill>
            <a:blip r:embed="rId4" cstate="print"/>
            <a:stretch>
              <a:fillRect/>
            </a:stretch>
          </a:blipFill>
        </p:spPr>
        <p:txBody>
          <a:bodyPr wrap="square" lIns="0" tIns="0" rIns="0" bIns="0" rtlCol="0"/>
          <a:lstStyle/>
          <a:p>
            <a:endParaRPr/>
          </a:p>
        </p:txBody>
      </p:sp>
      <p:sp>
        <p:nvSpPr>
          <p:cNvPr id="11" name="object 11"/>
          <p:cNvSpPr txBox="1"/>
          <p:nvPr/>
        </p:nvSpPr>
        <p:spPr>
          <a:xfrm>
            <a:off x="7880477" y="2439923"/>
            <a:ext cx="1371600" cy="397510"/>
          </a:xfrm>
          <a:prstGeom prst="rect">
            <a:avLst/>
          </a:prstGeom>
          <a:solidFill>
            <a:srgbClr val="000000"/>
          </a:solidFill>
        </p:spPr>
        <p:txBody>
          <a:bodyPr vert="horz" wrap="square" lIns="0" tIns="0" rIns="0" bIns="0" rtlCol="0">
            <a:spAutoFit/>
          </a:bodyPr>
          <a:lstStyle/>
          <a:p>
            <a:pPr marL="177165">
              <a:lnSpc>
                <a:spcPct val="100000"/>
              </a:lnSpc>
            </a:pPr>
            <a:r>
              <a:rPr sz="2000" b="1" spc="-5" dirty="0">
                <a:solidFill>
                  <a:srgbClr val="FFFFFF"/>
                </a:solidFill>
                <a:latin typeface="微软雅黑"/>
                <a:cs typeface="微软雅黑"/>
              </a:rPr>
              <a:t>需求分析</a:t>
            </a:r>
            <a:endParaRPr sz="2000">
              <a:latin typeface="微软雅黑"/>
              <a:cs typeface="微软雅黑"/>
            </a:endParaRPr>
          </a:p>
        </p:txBody>
      </p:sp>
      <p:sp>
        <p:nvSpPr>
          <p:cNvPr id="12" name="object 12"/>
          <p:cNvSpPr txBox="1"/>
          <p:nvPr/>
        </p:nvSpPr>
        <p:spPr>
          <a:xfrm>
            <a:off x="1068456" y="1504316"/>
            <a:ext cx="6120765" cy="4031360"/>
          </a:xfrm>
          <a:prstGeom prst="rect">
            <a:avLst/>
          </a:prstGeom>
        </p:spPr>
        <p:txBody>
          <a:bodyPr vert="horz" wrap="square" lIns="0" tIns="0" rIns="0" bIns="0" rtlCol="0">
            <a:spAutoFit/>
          </a:bodyPr>
          <a:lstStyle/>
          <a:p>
            <a:pPr marL="12700" marR="67945">
              <a:lnSpc>
                <a:spcPct val="136500"/>
              </a:lnSpc>
            </a:pPr>
            <a:r>
              <a:rPr sz="2000" spc="-5" dirty="0">
                <a:latin typeface="Wingdings"/>
                <a:cs typeface="Wingdings"/>
              </a:rPr>
              <a:t></a:t>
            </a:r>
            <a:r>
              <a:rPr sz="2000" b="1" spc="-10" dirty="0">
                <a:latin typeface="新宋体"/>
                <a:cs typeface="新宋体"/>
              </a:rPr>
              <a:t>目标：用指定</a:t>
            </a:r>
            <a:r>
              <a:rPr sz="2000" b="1" spc="-5" dirty="0">
                <a:latin typeface="Arial"/>
                <a:cs typeface="Arial"/>
              </a:rPr>
              <a:t>DBM</a:t>
            </a:r>
            <a:r>
              <a:rPr sz="2000" b="1" dirty="0">
                <a:latin typeface="Arial"/>
                <a:cs typeface="Arial"/>
              </a:rPr>
              <a:t>S</a:t>
            </a:r>
            <a:r>
              <a:rPr sz="2000" b="1" spc="-10" dirty="0">
                <a:latin typeface="新宋体"/>
                <a:cs typeface="新宋体"/>
              </a:rPr>
              <a:t>要求的模式描述方法，给出概念 数据库的逻辑模式描述。</a:t>
            </a:r>
            <a:endParaRPr sz="2000" dirty="0">
              <a:latin typeface="新宋体"/>
              <a:cs typeface="新宋体"/>
            </a:endParaRPr>
          </a:p>
          <a:p>
            <a:pPr marL="12700">
              <a:lnSpc>
                <a:spcPct val="100000"/>
              </a:lnSpc>
              <a:spcBef>
                <a:spcPts val="535"/>
              </a:spcBef>
            </a:pPr>
            <a:r>
              <a:rPr sz="2000" spc="-5" dirty="0">
                <a:latin typeface="Wingdings"/>
                <a:cs typeface="Wingdings"/>
              </a:rPr>
              <a:t></a:t>
            </a:r>
            <a:r>
              <a:rPr sz="2000" b="1" spc="-10" dirty="0">
                <a:latin typeface="新宋体"/>
                <a:cs typeface="新宋体"/>
              </a:rPr>
              <a:t>提交物</a:t>
            </a:r>
            <a:r>
              <a:rPr sz="2000" b="1" dirty="0">
                <a:latin typeface="新宋体"/>
                <a:cs typeface="新宋体"/>
              </a:rPr>
              <a:t>：</a:t>
            </a:r>
            <a:r>
              <a:rPr sz="2000" b="1" spc="-5" dirty="0">
                <a:solidFill>
                  <a:srgbClr val="3333CC"/>
                </a:solidFill>
                <a:latin typeface="微软雅黑"/>
                <a:cs typeface="微软雅黑"/>
              </a:rPr>
              <a:t>逻辑数据库设计报告</a:t>
            </a:r>
            <a:endParaRPr sz="2000" dirty="0">
              <a:latin typeface="微软雅黑"/>
              <a:cs typeface="微软雅黑"/>
            </a:endParaRPr>
          </a:p>
          <a:p>
            <a:pPr marL="12700">
              <a:lnSpc>
                <a:spcPct val="100000"/>
              </a:lnSpc>
              <a:spcBef>
                <a:spcPts val="910"/>
              </a:spcBef>
            </a:pPr>
            <a:r>
              <a:rPr sz="2000" spc="-5" dirty="0">
                <a:latin typeface="Wingdings"/>
                <a:cs typeface="Wingdings"/>
              </a:rPr>
              <a:t></a:t>
            </a:r>
            <a:r>
              <a:rPr sz="2000" b="1" spc="-10" dirty="0">
                <a:latin typeface="新宋体"/>
                <a:cs typeface="新宋体"/>
              </a:rPr>
              <a:t>使以下内容清楚：</a:t>
            </a:r>
            <a:endParaRPr sz="2000" dirty="0">
              <a:latin typeface="新宋体"/>
              <a:cs typeface="新宋体"/>
            </a:endParaRPr>
          </a:p>
          <a:p>
            <a:pPr marL="469265">
              <a:lnSpc>
                <a:spcPct val="100000"/>
              </a:lnSpc>
              <a:spcBef>
                <a:spcPts val="540"/>
              </a:spcBef>
            </a:pPr>
            <a:r>
              <a:rPr sz="2000" spc="-5" dirty="0">
                <a:latin typeface="Wingdings"/>
                <a:cs typeface="Wingdings"/>
              </a:rPr>
              <a:t></a:t>
            </a:r>
            <a:r>
              <a:rPr sz="2000" spc="100" dirty="0">
                <a:latin typeface="Times New Roman"/>
                <a:cs typeface="Times New Roman"/>
              </a:rPr>
              <a:t> </a:t>
            </a:r>
            <a:r>
              <a:rPr sz="2000" b="1" spc="-5" dirty="0">
                <a:latin typeface="微软雅黑"/>
                <a:cs typeface="微软雅黑"/>
              </a:rPr>
              <a:t>将E-R/IDEF1X转换成逻辑模式</a:t>
            </a:r>
            <a:endParaRPr sz="2000" dirty="0">
              <a:latin typeface="微软雅黑"/>
              <a:cs typeface="微软雅黑"/>
            </a:endParaRPr>
          </a:p>
          <a:p>
            <a:pPr marL="469265">
              <a:lnSpc>
                <a:spcPct val="100000"/>
              </a:lnSpc>
              <a:spcBef>
                <a:spcPts val="725"/>
              </a:spcBef>
            </a:pPr>
            <a:r>
              <a:rPr sz="2000" spc="-5" dirty="0">
                <a:latin typeface="Wingdings"/>
                <a:cs typeface="Wingdings"/>
              </a:rPr>
              <a:t></a:t>
            </a:r>
            <a:r>
              <a:rPr sz="2000" spc="100" dirty="0">
                <a:latin typeface="Times New Roman"/>
                <a:cs typeface="Times New Roman"/>
              </a:rPr>
              <a:t> </a:t>
            </a:r>
            <a:r>
              <a:rPr sz="2000" b="1" spc="-5" dirty="0">
                <a:latin typeface="微软雅黑"/>
                <a:cs typeface="微软雅黑"/>
              </a:rPr>
              <a:t>遵循关系范式的设计原则</a:t>
            </a:r>
            <a:endParaRPr sz="2000" dirty="0">
              <a:latin typeface="微软雅黑"/>
              <a:cs typeface="微软雅黑"/>
            </a:endParaRPr>
          </a:p>
          <a:p>
            <a:pPr marL="469265" marR="5080">
              <a:lnSpc>
                <a:spcPct val="130300"/>
              </a:lnSpc>
            </a:pPr>
            <a:r>
              <a:rPr sz="2000" spc="-5" dirty="0">
                <a:latin typeface="Wingdings"/>
                <a:cs typeface="Wingdings"/>
              </a:rPr>
              <a:t></a:t>
            </a:r>
            <a:r>
              <a:rPr sz="2000" spc="100" dirty="0">
                <a:latin typeface="Times New Roman"/>
                <a:cs typeface="Times New Roman"/>
              </a:rPr>
              <a:t> </a:t>
            </a:r>
            <a:r>
              <a:rPr sz="2000" b="1" spc="-5" dirty="0">
                <a:latin typeface="微软雅黑"/>
                <a:cs typeface="微软雅黑"/>
              </a:rPr>
              <a:t>也要注意折中，但折中时需要提示应用开发者或 使用者可能存在的问题</a:t>
            </a:r>
            <a:endParaRPr sz="2000" dirty="0">
              <a:latin typeface="微软雅黑"/>
              <a:cs typeface="微软雅黑"/>
            </a:endParaRPr>
          </a:p>
          <a:p>
            <a:pPr marL="469265">
              <a:lnSpc>
                <a:spcPct val="100000"/>
              </a:lnSpc>
              <a:spcBef>
                <a:spcPts val="720"/>
              </a:spcBef>
            </a:pPr>
            <a:r>
              <a:rPr sz="2000" spc="-5" dirty="0">
                <a:latin typeface="Wingdings"/>
                <a:cs typeface="Wingdings"/>
              </a:rPr>
              <a:t></a:t>
            </a:r>
            <a:r>
              <a:rPr sz="2000" spc="100" dirty="0">
                <a:latin typeface="Times New Roman"/>
                <a:cs typeface="Times New Roman"/>
              </a:rPr>
              <a:t> </a:t>
            </a:r>
            <a:r>
              <a:rPr sz="2000" b="1" spc="-5" dirty="0">
                <a:latin typeface="微软雅黑"/>
                <a:cs typeface="微软雅黑"/>
              </a:rPr>
              <a:t>外模式和概念模式的定义</a:t>
            </a:r>
            <a:endParaRPr sz="2000" dirty="0">
              <a:latin typeface="微软雅黑"/>
              <a:cs typeface="微软雅黑"/>
            </a:endParaRPr>
          </a:p>
          <a:p>
            <a:pPr marL="12700" marR="55244">
              <a:lnSpc>
                <a:spcPct val="130300"/>
              </a:lnSpc>
              <a:spcBef>
                <a:spcPts val="185"/>
              </a:spcBef>
            </a:pPr>
            <a:r>
              <a:rPr sz="2000" spc="-5" dirty="0">
                <a:latin typeface="Wingdings"/>
                <a:cs typeface="Wingdings"/>
              </a:rPr>
              <a:t></a:t>
            </a:r>
            <a:r>
              <a:rPr sz="2000" b="1" spc="-10" dirty="0" err="1">
                <a:latin typeface="新宋体"/>
                <a:cs typeface="新宋体"/>
              </a:rPr>
              <a:t>用关系模型规定的模式描述方法进行描述</a:t>
            </a:r>
            <a:endParaRPr sz="2000" dirty="0">
              <a:latin typeface="新宋体"/>
              <a:cs typeface="新宋体"/>
            </a:endParaRPr>
          </a:p>
        </p:txBody>
      </p:sp>
      <p:sp>
        <p:nvSpPr>
          <p:cNvPr id="13" name="object 13"/>
          <p:cNvSpPr txBox="1">
            <a:spLocks noGrp="1"/>
          </p:cNvSpPr>
          <p:nvPr>
            <p:ph type="title"/>
          </p:nvPr>
        </p:nvSpPr>
        <p:spPr>
          <a:xfrm>
            <a:off x="1017911" y="335219"/>
            <a:ext cx="8657577" cy="1095172"/>
          </a:xfrm>
          <a:prstGeom prst="rect">
            <a:avLst/>
          </a:prstGeom>
        </p:spPr>
        <p:txBody>
          <a:bodyPr vert="horz" wrap="square" lIns="0" tIns="0" rIns="0" bIns="0" rtlCol="0">
            <a:spAutoFit/>
          </a:bodyPr>
          <a:lstStyle/>
          <a:p>
            <a:pPr marL="12065">
              <a:lnSpc>
                <a:spcPct val="100000"/>
              </a:lnSpc>
            </a:pPr>
            <a:r>
              <a:rPr lang="en-US" altLang="zh-CN" sz="2800" b="0" spc="-5">
                <a:solidFill>
                  <a:srgbClr val="000000"/>
                </a:solidFill>
                <a:latin typeface="Microsoft JhengHei" panose="020B0604030504040204" pitchFamily="34" charset="-120"/>
                <a:ea typeface="Microsoft JhengHei" panose="020B0604030504040204" pitchFamily="34" charset="-120"/>
                <a:cs typeface="华文中宋"/>
              </a:rPr>
              <a:t>13.4 </a:t>
            </a:r>
            <a:r>
              <a:rPr sz="2800" b="0" spc="-5">
                <a:solidFill>
                  <a:srgbClr val="000000"/>
                </a:solidFill>
                <a:latin typeface="Microsoft JhengHei" panose="020B0604030504040204" pitchFamily="34" charset="-120"/>
                <a:ea typeface="Microsoft JhengHei" panose="020B0604030504040204" pitchFamily="34" charset="-120"/>
                <a:cs typeface="华文中宋"/>
              </a:rPr>
              <a:t>数据库设计过程之逻辑数据库设计</a:t>
            </a:r>
            <a:endParaRPr sz="2800" b="0">
              <a:solidFill>
                <a:srgbClr val="000000"/>
              </a:solidFill>
              <a:latin typeface="Microsoft JhengHei" panose="020B0604030504040204" pitchFamily="34" charset="-120"/>
              <a:ea typeface="Microsoft JhengHei" panose="020B0604030504040204" pitchFamily="34" charset="-120"/>
              <a:cs typeface="华文中宋"/>
            </a:endParaRPr>
          </a:p>
          <a:p>
            <a:pPr marL="12065">
              <a:lnSpc>
                <a:spcPct val="100000"/>
              </a:lnSpc>
              <a:spcBef>
                <a:spcPts val="2300"/>
              </a:spcBef>
            </a:pPr>
            <a:r>
              <a:rPr sz="2400" spc="-10" dirty="0">
                <a:solidFill>
                  <a:srgbClr val="FF0000"/>
                </a:solidFill>
                <a:latin typeface="Microsoft JhengHei" panose="020B0604030504040204" pitchFamily="34" charset="-120"/>
                <a:ea typeface="Microsoft JhengHei" panose="020B0604030504040204" pitchFamily="34" charset="-120"/>
                <a:cs typeface="Arial"/>
              </a:rPr>
              <a:t>(1</a:t>
            </a:r>
            <a:r>
              <a:rPr sz="2400" spc="-5" dirty="0">
                <a:solidFill>
                  <a:srgbClr val="FF0000"/>
                </a:solidFill>
                <a:latin typeface="Microsoft JhengHei" panose="020B0604030504040204" pitchFamily="34" charset="-120"/>
                <a:ea typeface="Microsoft JhengHei" panose="020B0604030504040204" pitchFamily="34" charset="-120"/>
                <a:cs typeface="Arial"/>
              </a:rPr>
              <a:t>)</a:t>
            </a:r>
            <a:r>
              <a:rPr sz="2400" spc="-5" dirty="0">
                <a:solidFill>
                  <a:srgbClr val="FF0000"/>
                </a:solidFill>
                <a:latin typeface="Microsoft JhengHei" panose="020B0604030504040204" pitchFamily="34" charset="-120"/>
                <a:ea typeface="Microsoft JhengHei" panose="020B0604030504040204" pitchFamily="34" charset="-120"/>
                <a:cs typeface="华文中宋"/>
              </a:rPr>
              <a:t>逻辑数据库设计</a:t>
            </a:r>
            <a:endParaRPr sz="2400">
              <a:solidFill>
                <a:srgbClr val="FF0000"/>
              </a:solidFill>
              <a:latin typeface="Microsoft JhengHei" panose="020B0604030504040204" pitchFamily="34" charset="-120"/>
              <a:ea typeface="Microsoft JhengHei" panose="020B0604030504040204" pitchFamily="34" charset="-120"/>
              <a:cs typeface="华文中宋"/>
            </a:endParaRPr>
          </a:p>
        </p:txBody>
      </p:sp>
      <p:sp>
        <p:nvSpPr>
          <p:cNvPr id="14" name="object 2">
            <a:extLst>
              <a:ext uri="{FF2B5EF4-FFF2-40B4-BE49-F238E27FC236}">
                <a16:creationId xmlns:a16="http://schemas.microsoft.com/office/drawing/2014/main" id="{A9A23EA5-4158-4C95-AB43-AE9A46665A19}"/>
              </a:ext>
            </a:extLst>
          </p:cNvPr>
          <p:cNvSpPr/>
          <p:nvPr/>
        </p:nvSpPr>
        <p:spPr>
          <a:xfrm>
            <a:off x="927100" y="885825"/>
            <a:ext cx="5181600" cy="0"/>
          </a:xfrm>
          <a:custGeom>
            <a:avLst/>
            <a:gdLst/>
            <a:ahLst/>
            <a:cxnLst/>
            <a:rect l="l" t="t" r="r" b="b"/>
            <a:pathLst>
              <a:path w="5181600">
                <a:moveTo>
                  <a:pt x="0" y="0"/>
                </a:moveTo>
                <a:lnTo>
                  <a:pt x="5181600" y="0"/>
                </a:lnTo>
              </a:path>
            </a:pathLst>
          </a:custGeom>
          <a:ln w="12954">
            <a:solidFill>
              <a:srgbClr val="000000"/>
            </a:solidFill>
          </a:ln>
        </p:spPr>
        <p:txBody>
          <a:bodyPr wrap="square" lIns="0" tIns="0" rIns="0" bIns="0" rtlCol="0"/>
          <a:lstStyle/>
          <a:p>
            <a:endParaRPr/>
          </a:p>
        </p:txBody>
      </p:sp>
      <p:sp>
        <p:nvSpPr>
          <p:cNvPr id="15" name="object 3">
            <a:extLst>
              <a:ext uri="{FF2B5EF4-FFF2-40B4-BE49-F238E27FC236}">
                <a16:creationId xmlns:a16="http://schemas.microsoft.com/office/drawing/2014/main" id="{F10592ED-1BAC-43E6-908F-EE2DC1F1FE29}"/>
              </a:ext>
            </a:extLst>
          </p:cNvPr>
          <p:cNvSpPr/>
          <p:nvPr/>
        </p:nvSpPr>
        <p:spPr>
          <a:xfrm>
            <a:off x="927100" y="911353"/>
            <a:ext cx="5181600" cy="0"/>
          </a:xfrm>
          <a:custGeom>
            <a:avLst/>
            <a:gdLst/>
            <a:ahLst/>
            <a:cxnLst/>
            <a:rect l="l" t="t" r="r" b="b"/>
            <a:pathLst>
              <a:path w="5181600">
                <a:moveTo>
                  <a:pt x="0" y="0"/>
                </a:moveTo>
                <a:lnTo>
                  <a:pt x="5181600" y="0"/>
                </a:lnTo>
              </a:path>
            </a:pathLst>
          </a:custGeom>
          <a:ln w="12191">
            <a:solidFill>
              <a:srgbClr val="000000"/>
            </a:solidFill>
          </a:ln>
        </p:spPr>
        <p:txBody>
          <a:bodyPr wrap="square" lIns="0" tIns="0" rIns="0" bIns="0" rtlCol="0"/>
          <a:lstStyle/>
          <a:p>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object 3"/>
          <p:cNvSpPr txBox="1"/>
          <p:nvPr/>
        </p:nvSpPr>
        <p:spPr>
          <a:xfrm>
            <a:off x="1130179" y="5545094"/>
            <a:ext cx="5509895" cy="1527175"/>
          </a:xfrm>
          <a:prstGeom prst="rect">
            <a:avLst/>
          </a:prstGeom>
        </p:spPr>
        <p:txBody>
          <a:bodyPr vert="horz" wrap="square" lIns="0" tIns="0" rIns="0" bIns="0" rtlCol="0">
            <a:spAutoFit/>
          </a:bodyPr>
          <a:lstStyle/>
          <a:p>
            <a:pPr marL="12700">
              <a:lnSpc>
                <a:spcPct val="100000"/>
              </a:lnSpc>
            </a:pPr>
            <a:r>
              <a:rPr sz="3200" b="1" spc="-5" dirty="0">
                <a:latin typeface="微软雅黑"/>
                <a:cs typeface="微软雅黑"/>
              </a:rPr>
              <a:t>关系模式</a:t>
            </a:r>
            <a:r>
              <a:rPr sz="2000" b="1" spc="-5" dirty="0">
                <a:latin typeface="Arial"/>
                <a:cs typeface="Arial"/>
              </a:rPr>
              <a:t>(Schema)</a:t>
            </a:r>
            <a:endParaRPr sz="2000">
              <a:latin typeface="Arial"/>
              <a:cs typeface="Arial"/>
            </a:endParaRPr>
          </a:p>
          <a:p>
            <a:pPr marL="927100">
              <a:lnSpc>
                <a:spcPct val="100000"/>
              </a:lnSpc>
              <a:spcBef>
                <a:spcPts val="1395"/>
              </a:spcBef>
            </a:pPr>
            <a:r>
              <a:rPr sz="2800" b="1" dirty="0">
                <a:latin typeface="Arial"/>
                <a:cs typeface="Arial"/>
              </a:rPr>
              <a:t>R(</a:t>
            </a:r>
            <a:r>
              <a:rPr sz="2800" b="1" spc="5" dirty="0">
                <a:latin typeface="Arial"/>
                <a:cs typeface="Arial"/>
              </a:rPr>
              <a:t>A</a:t>
            </a:r>
            <a:r>
              <a:rPr sz="2850" b="1" baseline="-20467" dirty="0">
                <a:latin typeface="Arial"/>
                <a:cs typeface="Arial"/>
              </a:rPr>
              <a:t>1</a:t>
            </a:r>
            <a:r>
              <a:rPr sz="2800" b="1" dirty="0">
                <a:latin typeface="Arial"/>
                <a:cs typeface="Arial"/>
              </a:rPr>
              <a:t>:</a:t>
            </a:r>
            <a:r>
              <a:rPr sz="2800" b="1" spc="5" dirty="0">
                <a:latin typeface="Arial"/>
                <a:cs typeface="Arial"/>
              </a:rPr>
              <a:t>D</a:t>
            </a:r>
            <a:r>
              <a:rPr sz="2850" b="1" baseline="-20467" dirty="0">
                <a:latin typeface="Arial"/>
                <a:cs typeface="Arial"/>
              </a:rPr>
              <a:t>1</a:t>
            </a:r>
            <a:r>
              <a:rPr sz="2850" b="1" spc="375" baseline="-20467" dirty="0">
                <a:latin typeface="Arial"/>
                <a:cs typeface="Arial"/>
              </a:rPr>
              <a:t> </a:t>
            </a:r>
            <a:r>
              <a:rPr sz="2800" b="1" dirty="0">
                <a:latin typeface="Arial"/>
                <a:cs typeface="Arial"/>
              </a:rPr>
              <a:t>,</a:t>
            </a:r>
            <a:r>
              <a:rPr sz="2800" b="1" spc="-5" dirty="0">
                <a:latin typeface="Arial"/>
                <a:cs typeface="Arial"/>
              </a:rPr>
              <a:t> A</a:t>
            </a:r>
            <a:r>
              <a:rPr sz="2850" b="1" spc="-7" baseline="-20467" dirty="0">
                <a:latin typeface="Arial"/>
                <a:cs typeface="Arial"/>
              </a:rPr>
              <a:t>2</a:t>
            </a:r>
            <a:r>
              <a:rPr sz="2800" b="1" spc="5" dirty="0">
                <a:latin typeface="Arial"/>
                <a:cs typeface="Arial"/>
              </a:rPr>
              <a:t>:D</a:t>
            </a:r>
            <a:r>
              <a:rPr sz="2850" b="1" baseline="-20467" dirty="0">
                <a:latin typeface="Arial"/>
                <a:cs typeface="Arial"/>
              </a:rPr>
              <a:t>2</a:t>
            </a:r>
            <a:r>
              <a:rPr sz="2850" b="1" spc="375" baseline="-20467" dirty="0">
                <a:latin typeface="Arial"/>
                <a:cs typeface="Arial"/>
              </a:rPr>
              <a:t> </a:t>
            </a:r>
            <a:r>
              <a:rPr sz="2800" b="1" dirty="0">
                <a:latin typeface="Arial"/>
                <a:cs typeface="Arial"/>
              </a:rPr>
              <a:t>,</a:t>
            </a:r>
            <a:r>
              <a:rPr sz="2800" b="1" spc="-10" dirty="0">
                <a:latin typeface="Arial"/>
                <a:cs typeface="Arial"/>
              </a:rPr>
              <a:t> </a:t>
            </a:r>
            <a:r>
              <a:rPr sz="2800" b="1" dirty="0">
                <a:latin typeface="Arial"/>
                <a:cs typeface="Arial"/>
              </a:rPr>
              <a:t>…</a:t>
            </a:r>
            <a:r>
              <a:rPr sz="2800" b="1" spc="-5" dirty="0">
                <a:latin typeface="Arial"/>
                <a:cs typeface="Arial"/>
              </a:rPr>
              <a:t> </a:t>
            </a:r>
            <a:r>
              <a:rPr sz="2800" b="1" dirty="0">
                <a:latin typeface="Arial"/>
                <a:cs typeface="Arial"/>
              </a:rPr>
              <a:t>,</a:t>
            </a:r>
            <a:r>
              <a:rPr sz="2800" b="1" spc="-10" dirty="0">
                <a:latin typeface="Arial"/>
                <a:cs typeface="Arial"/>
              </a:rPr>
              <a:t> </a:t>
            </a:r>
            <a:r>
              <a:rPr sz="2800" b="1" spc="-5" dirty="0">
                <a:latin typeface="Arial"/>
                <a:cs typeface="Arial"/>
              </a:rPr>
              <a:t>A</a:t>
            </a:r>
            <a:r>
              <a:rPr sz="2850" b="1" baseline="-20467" dirty="0">
                <a:latin typeface="Arial"/>
                <a:cs typeface="Arial"/>
              </a:rPr>
              <a:t>n</a:t>
            </a:r>
            <a:r>
              <a:rPr sz="2800" b="1" spc="5" dirty="0">
                <a:latin typeface="Arial"/>
                <a:cs typeface="Arial"/>
              </a:rPr>
              <a:t>:</a:t>
            </a:r>
            <a:r>
              <a:rPr sz="2800" b="1" spc="-5" dirty="0">
                <a:latin typeface="Arial"/>
                <a:cs typeface="Arial"/>
              </a:rPr>
              <a:t>D</a:t>
            </a:r>
            <a:r>
              <a:rPr sz="2850" b="1" baseline="-20467" dirty="0">
                <a:latin typeface="Arial"/>
                <a:cs typeface="Arial"/>
              </a:rPr>
              <a:t>n</a:t>
            </a:r>
            <a:r>
              <a:rPr sz="2850" b="1" spc="375" baseline="-20467" dirty="0">
                <a:latin typeface="Arial"/>
                <a:cs typeface="Arial"/>
              </a:rPr>
              <a:t> </a:t>
            </a:r>
            <a:r>
              <a:rPr sz="2800" b="1" dirty="0">
                <a:latin typeface="Arial"/>
                <a:cs typeface="Arial"/>
              </a:rPr>
              <a:t>)</a:t>
            </a:r>
            <a:endParaRPr sz="2800">
              <a:latin typeface="Arial"/>
              <a:cs typeface="Arial"/>
            </a:endParaRPr>
          </a:p>
          <a:p>
            <a:pPr marL="927100">
              <a:lnSpc>
                <a:spcPct val="100000"/>
              </a:lnSpc>
            </a:pPr>
            <a:r>
              <a:rPr sz="2800" b="1" spc="-15" dirty="0">
                <a:latin typeface="新宋体"/>
                <a:cs typeface="新宋体"/>
              </a:rPr>
              <a:t>简记</a:t>
            </a:r>
            <a:r>
              <a:rPr sz="2800" b="1" spc="-10" dirty="0">
                <a:latin typeface="新宋体"/>
                <a:cs typeface="新宋体"/>
              </a:rPr>
              <a:t>为</a:t>
            </a:r>
            <a:r>
              <a:rPr sz="2800" b="1" spc="-635" dirty="0">
                <a:latin typeface="新宋体"/>
                <a:cs typeface="新宋体"/>
              </a:rPr>
              <a:t> </a:t>
            </a:r>
            <a:r>
              <a:rPr sz="2800" b="1" spc="-5" dirty="0">
                <a:latin typeface="Arial"/>
                <a:cs typeface="Arial"/>
              </a:rPr>
              <a:t>R(</a:t>
            </a:r>
            <a:r>
              <a:rPr sz="2800" b="1" spc="5" dirty="0">
                <a:latin typeface="Arial"/>
                <a:cs typeface="Arial"/>
              </a:rPr>
              <a:t>A</a:t>
            </a:r>
            <a:r>
              <a:rPr sz="2850" b="1" baseline="-20467" dirty="0">
                <a:latin typeface="Arial"/>
                <a:cs typeface="Arial"/>
              </a:rPr>
              <a:t>1</a:t>
            </a:r>
            <a:r>
              <a:rPr sz="2850" b="1" spc="375" baseline="-20467" dirty="0">
                <a:latin typeface="Arial"/>
                <a:cs typeface="Arial"/>
              </a:rPr>
              <a:t> </a:t>
            </a:r>
            <a:r>
              <a:rPr sz="2800" b="1" dirty="0">
                <a:latin typeface="Arial"/>
                <a:cs typeface="Arial"/>
              </a:rPr>
              <a:t>,</a:t>
            </a:r>
            <a:r>
              <a:rPr sz="2800" b="1" spc="-5" dirty="0">
                <a:latin typeface="Arial"/>
                <a:cs typeface="Arial"/>
              </a:rPr>
              <a:t> A</a:t>
            </a:r>
            <a:r>
              <a:rPr sz="2850" b="1" baseline="-20467" dirty="0">
                <a:latin typeface="Arial"/>
                <a:cs typeface="Arial"/>
              </a:rPr>
              <a:t>2</a:t>
            </a:r>
            <a:r>
              <a:rPr sz="2850" b="1" spc="375" baseline="-20467" dirty="0">
                <a:latin typeface="Arial"/>
                <a:cs typeface="Arial"/>
              </a:rPr>
              <a:t> </a:t>
            </a:r>
            <a:r>
              <a:rPr sz="2800" b="1" dirty="0">
                <a:latin typeface="Arial"/>
                <a:cs typeface="Arial"/>
              </a:rPr>
              <a:t>,</a:t>
            </a:r>
            <a:r>
              <a:rPr sz="2800" b="1" spc="-10" dirty="0">
                <a:latin typeface="Arial"/>
                <a:cs typeface="Arial"/>
              </a:rPr>
              <a:t> </a:t>
            </a:r>
            <a:r>
              <a:rPr sz="2800" b="1" dirty="0">
                <a:latin typeface="Arial"/>
                <a:cs typeface="Arial"/>
              </a:rPr>
              <a:t>…</a:t>
            </a:r>
            <a:r>
              <a:rPr sz="2800" b="1" spc="-15" dirty="0">
                <a:latin typeface="Arial"/>
                <a:cs typeface="Arial"/>
              </a:rPr>
              <a:t> </a:t>
            </a:r>
            <a:r>
              <a:rPr sz="2800" b="1" dirty="0">
                <a:latin typeface="Arial"/>
                <a:cs typeface="Arial"/>
              </a:rPr>
              <a:t>,</a:t>
            </a:r>
            <a:r>
              <a:rPr sz="2800" b="1" spc="-10" dirty="0">
                <a:latin typeface="Arial"/>
                <a:cs typeface="Arial"/>
              </a:rPr>
              <a:t> </a:t>
            </a:r>
            <a:r>
              <a:rPr sz="2800" b="1" spc="-5" dirty="0">
                <a:latin typeface="Arial"/>
                <a:cs typeface="Arial"/>
              </a:rPr>
              <a:t>A</a:t>
            </a:r>
            <a:r>
              <a:rPr sz="2850" b="1" baseline="-20467" dirty="0">
                <a:latin typeface="Arial"/>
                <a:cs typeface="Arial"/>
              </a:rPr>
              <a:t>n</a:t>
            </a:r>
            <a:r>
              <a:rPr sz="2850" b="1" spc="375" baseline="-20467" dirty="0">
                <a:latin typeface="Arial"/>
                <a:cs typeface="Arial"/>
              </a:rPr>
              <a:t> </a:t>
            </a:r>
            <a:r>
              <a:rPr sz="2800" b="1" dirty="0">
                <a:latin typeface="Arial"/>
                <a:cs typeface="Arial"/>
              </a:rPr>
              <a:t>)</a:t>
            </a:r>
            <a:endParaRPr sz="2800">
              <a:latin typeface="Arial"/>
              <a:cs typeface="Arial"/>
            </a:endParaRPr>
          </a:p>
        </p:txBody>
      </p:sp>
      <p:sp>
        <p:nvSpPr>
          <p:cNvPr id="4" name="object 4"/>
          <p:cNvSpPr/>
          <p:nvPr/>
        </p:nvSpPr>
        <p:spPr>
          <a:xfrm>
            <a:off x="1403489" y="2058923"/>
            <a:ext cx="2942844" cy="3038855"/>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465967" y="2740151"/>
            <a:ext cx="5190744" cy="1619250"/>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1074553" y="1499185"/>
            <a:ext cx="2446020" cy="435609"/>
          </a:xfrm>
          <a:prstGeom prst="rect">
            <a:avLst/>
          </a:prstGeom>
        </p:spPr>
        <p:txBody>
          <a:bodyPr vert="horz" wrap="square" lIns="0" tIns="0" rIns="0" bIns="0" rtlCol="0">
            <a:spAutoFit/>
          </a:bodyPr>
          <a:lstStyle/>
          <a:p>
            <a:pPr marL="12700">
              <a:lnSpc>
                <a:spcPct val="100000"/>
              </a:lnSpc>
            </a:pPr>
            <a:r>
              <a:rPr sz="3200" b="1" spc="-5" dirty="0">
                <a:latin typeface="Arial"/>
                <a:cs typeface="Arial"/>
              </a:rPr>
              <a:t>E-</a:t>
            </a:r>
            <a:r>
              <a:rPr sz="3200" b="1" dirty="0">
                <a:latin typeface="Arial"/>
                <a:cs typeface="Arial"/>
              </a:rPr>
              <a:t>R</a:t>
            </a:r>
            <a:r>
              <a:rPr sz="3200" b="1" spc="-5" dirty="0">
                <a:latin typeface="微软雅黑"/>
                <a:cs typeface="微软雅黑"/>
              </a:rPr>
              <a:t>图</a:t>
            </a:r>
            <a:r>
              <a:rPr sz="2000" b="1" spc="-5" dirty="0">
                <a:latin typeface="Arial"/>
                <a:cs typeface="Arial"/>
              </a:rPr>
              <a:t>(Che</a:t>
            </a:r>
            <a:r>
              <a:rPr sz="2000" b="1" spc="-10" dirty="0">
                <a:latin typeface="Arial"/>
                <a:cs typeface="Arial"/>
              </a:rPr>
              <a:t>n</a:t>
            </a:r>
            <a:r>
              <a:rPr sz="2000" b="1" spc="-5" dirty="0">
                <a:latin typeface="新宋体"/>
                <a:cs typeface="新宋体"/>
              </a:rPr>
              <a:t>方法</a:t>
            </a:r>
            <a:r>
              <a:rPr sz="2000" b="1" spc="-5" dirty="0">
                <a:latin typeface="Arial"/>
                <a:cs typeface="Arial"/>
              </a:rPr>
              <a:t>)</a:t>
            </a:r>
            <a:endParaRPr sz="2000">
              <a:latin typeface="Arial"/>
              <a:cs typeface="Arial"/>
            </a:endParaRPr>
          </a:p>
        </p:txBody>
      </p:sp>
      <p:sp>
        <p:nvSpPr>
          <p:cNvPr id="7" name="object 7"/>
          <p:cNvSpPr txBox="1"/>
          <p:nvPr/>
        </p:nvSpPr>
        <p:spPr>
          <a:xfrm>
            <a:off x="1017911" y="335219"/>
            <a:ext cx="8657577" cy="1095172"/>
          </a:xfrm>
          <a:prstGeom prst="rect">
            <a:avLst/>
          </a:prstGeom>
        </p:spPr>
        <p:txBody>
          <a:bodyPr vert="horz" wrap="square" lIns="0" tIns="0" rIns="0" bIns="0" rtlCol="0">
            <a:spAutoFit/>
          </a:bodyPr>
          <a:lstStyle/>
          <a:p>
            <a:pPr>
              <a:lnSpc>
                <a:spcPct val="100000"/>
              </a:lnSpc>
            </a:pPr>
            <a:r>
              <a:rPr lang="en-US" altLang="zh-CN" sz="2800" spc="-5" dirty="0">
                <a:solidFill>
                  <a:srgbClr val="000000"/>
                </a:solidFill>
                <a:latin typeface="Microsoft JhengHei" panose="020B0604030504040204" pitchFamily="34" charset="-120"/>
                <a:ea typeface="Microsoft JhengHei" panose="020B0604030504040204" pitchFamily="34" charset="-120"/>
                <a:cs typeface="华文中宋"/>
              </a:rPr>
              <a:t>13.4 </a:t>
            </a:r>
            <a:r>
              <a:rPr sz="2800" spc="-5" dirty="0" err="1">
                <a:solidFill>
                  <a:srgbClr val="000000"/>
                </a:solidFill>
                <a:latin typeface="Microsoft JhengHei" panose="020B0604030504040204" pitchFamily="34" charset="-120"/>
                <a:ea typeface="Microsoft JhengHei" panose="020B0604030504040204" pitchFamily="34" charset="-120"/>
                <a:cs typeface="华文中宋"/>
              </a:rPr>
              <a:t>数据库设计过程之逻辑数据库设计</a:t>
            </a:r>
            <a:endParaRPr sz="2800" dirty="0">
              <a:solidFill>
                <a:srgbClr val="000000"/>
              </a:solidFill>
              <a:latin typeface="Microsoft JhengHei" panose="020B0604030504040204" pitchFamily="34" charset="-120"/>
              <a:ea typeface="Microsoft JhengHei" panose="020B0604030504040204" pitchFamily="34" charset="-120"/>
              <a:cs typeface="华文中宋"/>
            </a:endParaRPr>
          </a:p>
          <a:p>
            <a:pPr>
              <a:lnSpc>
                <a:spcPct val="100000"/>
              </a:lnSpc>
              <a:spcBef>
                <a:spcPts val="2300"/>
              </a:spcBef>
            </a:pPr>
            <a:r>
              <a:rPr sz="2400" b="1" spc="-5" dirty="0">
                <a:solidFill>
                  <a:srgbClr val="FF0000"/>
                </a:solidFill>
                <a:latin typeface="Microsoft JhengHei" panose="020B0604030504040204" pitchFamily="34" charset="-120"/>
                <a:ea typeface="Microsoft JhengHei" panose="020B0604030504040204" pitchFamily="34" charset="-120"/>
                <a:cs typeface="Arial"/>
              </a:rPr>
              <a:t>(2)E-</a:t>
            </a:r>
            <a:r>
              <a:rPr sz="2400" b="1" spc="-5" dirty="0" err="1">
                <a:solidFill>
                  <a:srgbClr val="FF0000"/>
                </a:solidFill>
                <a:latin typeface="Microsoft JhengHei" panose="020B0604030504040204" pitchFamily="34" charset="-120"/>
                <a:ea typeface="Microsoft JhengHei" panose="020B0604030504040204" pitchFamily="34" charset="-120"/>
                <a:cs typeface="Arial"/>
              </a:rPr>
              <a:t>R</a:t>
            </a:r>
            <a:r>
              <a:rPr sz="2400" b="1" spc="-5" dirty="0" err="1">
                <a:solidFill>
                  <a:srgbClr val="FF0000"/>
                </a:solidFill>
                <a:latin typeface="Microsoft JhengHei" panose="020B0604030504040204" pitchFamily="34" charset="-120"/>
                <a:ea typeface="Microsoft JhengHei" panose="020B0604030504040204" pitchFamily="34" charset="-120"/>
                <a:cs typeface="华文中宋"/>
              </a:rPr>
              <a:t>图向关系模式的转换</a:t>
            </a:r>
            <a:endParaRPr sz="2400" b="1" dirty="0">
              <a:solidFill>
                <a:srgbClr val="FF0000"/>
              </a:solidFill>
              <a:latin typeface="Microsoft JhengHei" panose="020B0604030504040204" pitchFamily="34" charset="-120"/>
              <a:ea typeface="Microsoft JhengHei" panose="020B0604030504040204" pitchFamily="34" charset="-120"/>
              <a:cs typeface="华文中宋"/>
            </a:endParaRPr>
          </a:p>
        </p:txBody>
      </p:sp>
      <p:sp>
        <p:nvSpPr>
          <p:cNvPr id="8" name="object 2">
            <a:extLst>
              <a:ext uri="{FF2B5EF4-FFF2-40B4-BE49-F238E27FC236}">
                <a16:creationId xmlns:a16="http://schemas.microsoft.com/office/drawing/2014/main" id="{964BFD99-88C8-4509-9BAC-18C3A8C0D00E}"/>
              </a:ext>
            </a:extLst>
          </p:cNvPr>
          <p:cNvSpPr/>
          <p:nvPr/>
        </p:nvSpPr>
        <p:spPr>
          <a:xfrm>
            <a:off x="927100" y="885825"/>
            <a:ext cx="5181600" cy="0"/>
          </a:xfrm>
          <a:custGeom>
            <a:avLst/>
            <a:gdLst/>
            <a:ahLst/>
            <a:cxnLst/>
            <a:rect l="l" t="t" r="r" b="b"/>
            <a:pathLst>
              <a:path w="5181600">
                <a:moveTo>
                  <a:pt x="0" y="0"/>
                </a:moveTo>
                <a:lnTo>
                  <a:pt x="5181600" y="0"/>
                </a:lnTo>
              </a:path>
            </a:pathLst>
          </a:custGeom>
          <a:ln w="12954">
            <a:solidFill>
              <a:srgbClr val="000000"/>
            </a:solidFill>
          </a:ln>
        </p:spPr>
        <p:txBody>
          <a:bodyPr wrap="square" lIns="0" tIns="0" rIns="0" bIns="0" rtlCol="0"/>
          <a:lstStyle/>
          <a:p>
            <a:endParaRPr/>
          </a:p>
        </p:txBody>
      </p:sp>
      <p:sp>
        <p:nvSpPr>
          <p:cNvPr id="9" name="object 3">
            <a:extLst>
              <a:ext uri="{FF2B5EF4-FFF2-40B4-BE49-F238E27FC236}">
                <a16:creationId xmlns:a16="http://schemas.microsoft.com/office/drawing/2014/main" id="{A08D6319-7CE8-49A5-AE28-5FABE4284C6C}"/>
              </a:ext>
            </a:extLst>
          </p:cNvPr>
          <p:cNvSpPr/>
          <p:nvPr/>
        </p:nvSpPr>
        <p:spPr>
          <a:xfrm>
            <a:off x="927100" y="911353"/>
            <a:ext cx="5181600" cy="0"/>
          </a:xfrm>
          <a:custGeom>
            <a:avLst/>
            <a:gdLst/>
            <a:ahLst/>
            <a:cxnLst/>
            <a:rect l="l" t="t" r="r" b="b"/>
            <a:pathLst>
              <a:path w="5181600">
                <a:moveTo>
                  <a:pt x="0" y="0"/>
                </a:moveTo>
                <a:lnTo>
                  <a:pt x="5181600" y="0"/>
                </a:lnTo>
              </a:path>
            </a:pathLst>
          </a:custGeom>
          <a:ln w="12191">
            <a:solidFill>
              <a:srgbClr val="000000"/>
            </a:solidFill>
          </a:ln>
        </p:spPr>
        <p:txBody>
          <a:bodyPr wrap="square" lIns="0" tIns="0" rIns="0" bIns="0" rtlCol="0"/>
          <a:lstStyle/>
          <a:p>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4958219" y="1865376"/>
            <a:ext cx="4551425" cy="3051048"/>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1033405" y="1425437"/>
            <a:ext cx="5474335" cy="2425700"/>
          </a:xfrm>
          <a:prstGeom prst="rect">
            <a:avLst/>
          </a:prstGeom>
        </p:spPr>
        <p:txBody>
          <a:bodyPr vert="horz" wrap="square" lIns="0" tIns="0" rIns="0" bIns="0" rtlCol="0">
            <a:spAutoFit/>
          </a:bodyPr>
          <a:lstStyle/>
          <a:p>
            <a:pPr marL="12700">
              <a:lnSpc>
                <a:spcPct val="100000"/>
              </a:lnSpc>
            </a:pPr>
            <a:r>
              <a:rPr sz="2400" b="1" dirty="0">
                <a:latin typeface="微软雅黑"/>
                <a:cs typeface="微软雅黑"/>
              </a:rPr>
              <a:t>基本转换规则：实体-属性-关键字的转换</a:t>
            </a:r>
            <a:endParaRPr sz="2400">
              <a:latin typeface="微软雅黑"/>
              <a:cs typeface="微软雅黑"/>
            </a:endParaRPr>
          </a:p>
          <a:p>
            <a:pPr marL="33020">
              <a:lnSpc>
                <a:spcPct val="100000"/>
              </a:lnSpc>
              <a:spcBef>
                <a:spcPts val="1739"/>
              </a:spcBef>
            </a:pPr>
            <a:r>
              <a:rPr sz="2000" spc="-5" dirty="0">
                <a:latin typeface="Wingdings"/>
                <a:cs typeface="Wingdings"/>
              </a:rPr>
              <a:t></a:t>
            </a:r>
            <a:r>
              <a:rPr sz="2000" b="1" spc="-5" dirty="0">
                <a:latin typeface="微软雅黑"/>
                <a:cs typeface="微软雅黑"/>
              </a:rPr>
              <a:t>E-R图</a:t>
            </a:r>
            <a:r>
              <a:rPr sz="2000" b="1" spc="-10" dirty="0">
                <a:latin typeface="微软雅黑"/>
                <a:cs typeface="微软雅黑"/>
              </a:rPr>
              <a:t>的</a:t>
            </a:r>
            <a:r>
              <a:rPr sz="2000" b="1" spc="-5" dirty="0">
                <a:solidFill>
                  <a:srgbClr val="CC0000"/>
                </a:solidFill>
                <a:latin typeface="微软雅黑"/>
                <a:cs typeface="微软雅黑"/>
              </a:rPr>
              <a:t>实</a:t>
            </a:r>
            <a:r>
              <a:rPr sz="2000" b="1" dirty="0">
                <a:solidFill>
                  <a:srgbClr val="CC0000"/>
                </a:solidFill>
                <a:latin typeface="微软雅黑"/>
                <a:cs typeface="微软雅黑"/>
              </a:rPr>
              <a:t>体</a:t>
            </a:r>
            <a:r>
              <a:rPr sz="2000" b="1" spc="-5" dirty="0">
                <a:latin typeface="微软雅黑"/>
                <a:cs typeface="微软雅黑"/>
              </a:rPr>
              <a:t>转换</a:t>
            </a:r>
            <a:r>
              <a:rPr sz="2000" b="1" dirty="0">
                <a:latin typeface="微软雅黑"/>
                <a:cs typeface="微软雅黑"/>
              </a:rPr>
              <a:t>为</a:t>
            </a:r>
            <a:r>
              <a:rPr sz="2000" b="1" spc="-5" dirty="0">
                <a:solidFill>
                  <a:srgbClr val="CC0000"/>
                </a:solidFill>
                <a:latin typeface="微软雅黑"/>
                <a:cs typeface="微软雅黑"/>
              </a:rPr>
              <a:t>关系</a:t>
            </a:r>
            <a:endParaRPr sz="2000">
              <a:latin typeface="微软雅黑"/>
              <a:cs typeface="微软雅黑"/>
            </a:endParaRPr>
          </a:p>
          <a:p>
            <a:pPr marL="33020">
              <a:lnSpc>
                <a:spcPct val="100000"/>
              </a:lnSpc>
              <a:spcBef>
                <a:spcPts val="725"/>
              </a:spcBef>
            </a:pPr>
            <a:r>
              <a:rPr sz="2000" spc="-5" dirty="0">
                <a:latin typeface="Wingdings"/>
                <a:cs typeface="Wingdings"/>
              </a:rPr>
              <a:t></a:t>
            </a:r>
            <a:r>
              <a:rPr sz="2000" b="1" spc="-5" dirty="0">
                <a:latin typeface="微软雅黑"/>
                <a:cs typeface="微软雅黑"/>
              </a:rPr>
              <a:t>E-R图</a:t>
            </a:r>
            <a:r>
              <a:rPr sz="2000" b="1" spc="-10" dirty="0">
                <a:latin typeface="微软雅黑"/>
                <a:cs typeface="微软雅黑"/>
              </a:rPr>
              <a:t>的</a:t>
            </a:r>
            <a:r>
              <a:rPr sz="2000" b="1" spc="-5" dirty="0">
                <a:solidFill>
                  <a:srgbClr val="CC0000"/>
                </a:solidFill>
                <a:latin typeface="微软雅黑"/>
                <a:cs typeface="微软雅黑"/>
              </a:rPr>
              <a:t>属</a:t>
            </a:r>
            <a:r>
              <a:rPr sz="2000" b="1" dirty="0">
                <a:solidFill>
                  <a:srgbClr val="CC0000"/>
                </a:solidFill>
                <a:latin typeface="微软雅黑"/>
                <a:cs typeface="微软雅黑"/>
              </a:rPr>
              <a:t>性</a:t>
            </a:r>
            <a:r>
              <a:rPr sz="2000" b="1" spc="-5" dirty="0">
                <a:latin typeface="微软雅黑"/>
                <a:cs typeface="微软雅黑"/>
              </a:rPr>
              <a:t>转换为关系</a:t>
            </a:r>
            <a:r>
              <a:rPr sz="2000" b="1" dirty="0">
                <a:latin typeface="微软雅黑"/>
                <a:cs typeface="微软雅黑"/>
              </a:rPr>
              <a:t>的</a:t>
            </a:r>
            <a:r>
              <a:rPr sz="2000" b="1" spc="-5" dirty="0">
                <a:solidFill>
                  <a:srgbClr val="CC0000"/>
                </a:solidFill>
                <a:latin typeface="微软雅黑"/>
                <a:cs typeface="微软雅黑"/>
              </a:rPr>
              <a:t>属性</a:t>
            </a:r>
            <a:endParaRPr sz="2000">
              <a:latin typeface="微软雅黑"/>
              <a:cs typeface="微软雅黑"/>
            </a:endParaRPr>
          </a:p>
          <a:p>
            <a:pPr marL="36830" indent="-3810">
              <a:lnSpc>
                <a:spcPct val="100000"/>
              </a:lnSpc>
              <a:spcBef>
                <a:spcPts val="725"/>
              </a:spcBef>
            </a:pPr>
            <a:r>
              <a:rPr sz="2000" spc="-5" dirty="0">
                <a:latin typeface="Wingdings"/>
                <a:cs typeface="Wingdings"/>
              </a:rPr>
              <a:t></a:t>
            </a:r>
            <a:r>
              <a:rPr sz="2000" b="1" spc="-5" dirty="0">
                <a:latin typeface="微软雅黑"/>
                <a:cs typeface="微软雅黑"/>
              </a:rPr>
              <a:t>E-R图</a:t>
            </a:r>
            <a:r>
              <a:rPr sz="2000" b="1" spc="-10" dirty="0">
                <a:latin typeface="微软雅黑"/>
                <a:cs typeface="微软雅黑"/>
              </a:rPr>
              <a:t>的</a:t>
            </a:r>
            <a:r>
              <a:rPr sz="2000" b="1" spc="-5" dirty="0">
                <a:solidFill>
                  <a:srgbClr val="CC0000"/>
                </a:solidFill>
                <a:latin typeface="微软雅黑"/>
                <a:cs typeface="微软雅黑"/>
              </a:rPr>
              <a:t>关键字</a:t>
            </a:r>
            <a:r>
              <a:rPr sz="2000" b="1" spc="-5" dirty="0">
                <a:latin typeface="微软雅黑"/>
                <a:cs typeface="微软雅黑"/>
              </a:rPr>
              <a:t>转换为关系的</a:t>
            </a:r>
            <a:r>
              <a:rPr sz="2000" b="1" spc="-5" dirty="0">
                <a:solidFill>
                  <a:srgbClr val="CC0000"/>
                </a:solidFill>
                <a:latin typeface="微软雅黑"/>
                <a:cs typeface="微软雅黑"/>
              </a:rPr>
              <a:t>关键字</a:t>
            </a:r>
            <a:endParaRPr sz="2000">
              <a:latin typeface="微软雅黑"/>
              <a:cs typeface="微软雅黑"/>
            </a:endParaRPr>
          </a:p>
          <a:p>
            <a:pPr>
              <a:lnSpc>
                <a:spcPct val="100000"/>
              </a:lnSpc>
              <a:spcBef>
                <a:spcPts val="4"/>
              </a:spcBef>
            </a:pPr>
            <a:endParaRPr sz="2800">
              <a:latin typeface="Times New Roman"/>
              <a:cs typeface="Times New Roman"/>
            </a:endParaRPr>
          </a:p>
          <a:p>
            <a:pPr marL="36830">
              <a:lnSpc>
                <a:spcPct val="100000"/>
              </a:lnSpc>
            </a:pPr>
            <a:r>
              <a:rPr sz="2400" b="1" dirty="0">
                <a:latin typeface="微软雅黑"/>
                <a:cs typeface="微软雅黑"/>
              </a:rPr>
              <a:t>示例</a:t>
            </a:r>
            <a:endParaRPr sz="2400">
              <a:latin typeface="微软雅黑"/>
              <a:cs typeface="微软雅黑"/>
            </a:endParaRPr>
          </a:p>
        </p:txBody>
      </p:sp>
      <p:sp>
        <p:nvSpPr>
          <p:cNvPr id="7" name="object 7"/>
          <p:cNvSpPr txBox="1"/>
          <p:nvPr/>
        </p:nvSpPr>
        <p:spPr>
          <a:xfrm>
            <a:off x="5260979" y="5812815"/>
            <a:ext cx="4580255" cy="1161344"/>
          </a:xfrm>
          <a:prstGeom prst="rect">
            <a:avLst/>
          </a:prstGeom>
        </p:spPr>
        <p:txBody>
          <a:bodyPr vert="horz" wrap="square" lIns="0" tIns="0" rIns="0" bIns="0" rtlCol="0">
            <a:spAutoFit/>
          </a:bodyPr>
          <a:lstStyle/>
          <a:p>
            <a:pPr marL="12700" marR="5080">
              <a:lnSpc>
                <a:spcPct val="130200"/>
              </a:lnSpc>
            </a:pPr>
            <a:r>
              <a:rPr sz="2000" b="1" u="heavy" spc="-5" dirty="0">
                <a:latin typeface="微软雅黑"/>
                <a:cs typeface="微软雅黑"/>
              </a:rPr>
              <a:t>图</a:t>
            </a:r>
            <a:r>
              <a:rPr sz="2000" b="1" spc="-5" dirty="0">
                <a:latin typeface="微软雅黑"/>
                <a:cs typeface="微软雅黑"/>
              </a:rPr>
              <a:t>书(书</a:t>
            </a:r>
            <a:r>
              <a:rPr sz="2000" b="1" dirty="0">
                <a:latin typeface="微软雅黑"/>
                <a:cs typeface="微软雅黑"/>
              </a:rPr>
              <a:t>号</a:t>
            </a:r>
            <a:r>
              <a:rPr sz="2000" b="1" spc="-5" dirty="0">
                <a:latin typeface="微软雅黑"/>
                <a:cs typeface="微软雅黑"/>
              </a:rPr>
              <a:t>,书名,出版日期,出版社) </a:t>
            </a:r>
            <a:endParaRPr lang="en-US" sz="2000" b="1" spc="-5" dirty="0">
              <a:latin typeface="微软雅黑"/>
              <a:cs typeface="微软雅黑"/>
            </a:endParaRPr>
          </a:p>
          <a:p>
            <a:pPr marL="12700" marR="5080">
              <a:lnSpc>
                <a:spcPct val="130200"/>
              </a:lnSpc>
            </a:pPr>
            <a:r>
              <a:rPr sz="2000" b="1" u="heavy" spc="-5" dirty="0" err="1">
                <a:latin typeface="微软雅黑"/>
                <a:cs typeface="微软雅黑"/>
              </a:rPr>
              <a:t>读</a:t>
            </a:r>
            <a:r>
              <a:rPr sz="2000" b="1" spc="-5" dirty="0" err="1">
                <a:latin typeface="微软雅黑"/>
                <a:cs typeface="微软雅黑"/>
              </a:rPr>
              <a:t>者</a:t>
            </a:r>
            <a:r>
              <a:rPr sz="2000" b="1" spc="-5" dirty="0">
                <a:latin typeface="微软雅黑"/>
                <a:cs typeface="微软雅黑"/>
              </a:rPr>
              <a:t>(借书证</a:t>
            </a:r>
            <a:r>
              <a:rPr sz="2000" b="1" spc="-10" dirty="0">
                <a:latin typeface="微软雅黑"/>
                <a:cs typeface="微软雅黑"/>
              </a:rPr>
              <a:t>号</a:t>
            </a:r>
            <a:r>
              <a:rPr sz="2000" b="1" spc="-5" dirty="0">
                <a:latin typeface="微软雅黑"/>
                <a:cs typeface="微软雅黑"/>
              </a:rPr>
              <a:t>,姓名,年龄,性别,家庭住址) </a:t>
            </a:r>
            <a:r>
              <a:rPr sz="2000" b="1" u="heavy" spc="-5" dirty="0">
                <a:latin typeface="微软雅黑"/>
                <a:cs typeface="微软雅黑"/>
              </a:rPr>
              <a:t>书</a:t>
            </a:r>
            <a:r>
              <a:rPr sz="2000" b="1" spc="-5" dirty="0">
                <a:latin typeface="微软雅黑"/>
                <a:cs typeface="微软雅黑"/>
              </a:rPr>
              <a:t>架(书架</a:t>
            </a:r>
            <a:r>
              <a:rPr sz="2000" b="1" dirty="0">
                <a:latin typeface="微软雅黑"/>
                <a:cs typeface="微软雅黑"/>
              </a:rPr>
              <a:t>号</a:t>
            </a:r>
            <a:r>
              <a:rPr sz="2000" b="1" u="heavy" spc="-5" dirty="0">
                <a:latin typeface="微软雅黑"/>
                <a:cs typeface="微软雅黑"/>
              </a:rPr>
              <a:t>,</a:t>
            </a:r>
            <a:r>
              <a:rPr sz="2000" b="1" spc="-5" dirty="0">
                <a:latin typeface="微软雅黑"/>
                <a:cs typeface="微软雅黑"/>
              </a:rPr>
              <a:t>房间</a:t>
            </a:r>
            <a:r>
              <a:rPr sz="2000" b="1" spc="-10" dirty="0">
                <a:latin typeface="微软雅黑"/>
                <a:cs typeface="微软雅黑"/>
              </a:rPr>
              <a:t>号</a:t>
            </a:r>
            <a:r>
              <a:rPr sz="2000" b="1" spc="-5" dirty="0">
                <a:latin typeface="微软雅黑"/>
                <a:cs typeface="微软雅黑"/>
              </a:rPr>
              <a:t>)</a:t>
            </a:r>
            <a:endParaRPr sz="2000" dirty="0">
              <a:latin typeface="微软雅黑"/>
              <a:cs typeface="微软雅黑"/>
            </a:endParaRPr>
          </a:p>
        </p:txBody>
      </p:sp>
      <p:sp>
        <p:nvSpPr>
          <p:cNvPr id="8" name="object 8"/>
          <p:cNvSpPr txBox="1">
            <a:spLocks noGrp="1"/>
          </p:cNvSpPr>
          <p:nvPr>
            <p:ph type="title"/>
          </p:nvPr>
        </p:nvSpPr>
        <p:spPr>
          <a:xfrm>
            <a:off x="1017911" y="335219"/>
            <a:ext cx="8657577" cy="1095172"/>
          </a:xfrm>
          <a:prstGeom prst="rect">
            <a:avLst/>
          </a:prstGeom>
        </p:spPr>
        <p:txBody>
          <a:bodyPr vert="horz" wrap="square" lIns="0" tIns="0" rIns="0" bIns="0" rtlCol="0">
            <a:spAutoFit/>
          </a:bodyPr>
          <a:lstStyle/>
          <a:p>
            <a:pPr>
              <a:lnSpc>
                <a:spcPct val="100000"/>
              </a:lnSpc>
            </a:pPr>
            <a:r>
              <a:rPr lang="en-US" altLang="zh-CN" sz="2800" b="0" spc="-5" dirty="0">
                <a:solidFill>
                  <a:srgbClr val="000000"/>
                </a:solidFill>
                <a:latin typeface="Microsoft JhengHei" panose="020B0604030504040204" pitchFamily="34" charset="-120"/>
                <a:ea typeface="Microsoft JhengHei" panose="020B0604030504040204" pitchFamily="34" charset="-120"/>
                <a:cs typeface="华文中宋"/>
              </a:rPr>
              <a:t>13.4 </a:t>
            </a:r>
            <a:r>
              <a:rPr sz="2800" b="0" spc="-5" dirty="0" err="1">
                <a:solidFill>
                  <a:srgbClr val="000000"/>
                </a:solidFill>
                <a:latin typeface="Microsoft JhengHei" panose="020B0604030504040204" pitchFamily="34" charset="-120"/>
                <a:ea typeface="Microsoft JhengHei" panose="020B0604030504040204" pitchFamily="34" charset="-120"/>
                <a:cs typeface="华文中宋"/>
              </a:rPr>
              <a:t>数据库设计过程之逻辑数据库设计</a:t>
            </a:r>
            <a:endParaRPr sz="2800" b="0" dirty="0">
              <a:solidFill>
                <a:srgbClr val="000000"/>
              </a:solidFill>
              <a:latin typeface="Microsoft JhengHei" panose="020B0604030504040204" pitchFamily="34" charset="-120"/>
              <a:ea typeface="Microsoft JhengHei" panose="020B0604030504040204" pitchFamily="34" charset="-120"/>
              <a:cs typeface="华文中宋"/>
            </a:endParaRPr>
          </a:p>
          <a:p>
            <a:pPr>
              <a:lnSpc>
                <a:spcPct val="100000"/>
              </a:lnSpc>
              <a:spcBef>
                <a:spcPts val="2300"/>
              </a:spcBef>
            </a:pPr>
            <a:r>
              <a:rPr sz="2400" spc="-5" dirty="0">
                <a:solidFill>
                  <a:srgbClr val="FF0000"/>
                </a:solidFill>
                <a:latin typeface="Microsoft JhengHei" panose="020B0604030504040204" pitchFamily="34" charset="-120"/>
                <a:ea typeface="Microsoft JhengHei" panose="020B0604030504040204" pitchFamily="34" charset="-120"/>
                <a:cs typeface="Arial"/>
              </a:rPr>
              <a:t>(2)E-</a:t>
            </a:r>
            <a:r>
              <a:rPr sz="2400" spc="-5" dirty="0" err="1">
                <a:solidFill>
                  <a:srgbClr val="FF0000"/>
                </a:solidFill>
                <a:latin typeface="Microsoft JhengHei" panose="020B0604030504040204" pitchFamily="34" charset="-120"/>
                <a:ea typeface="Microsoft JhengHei" panose="020B0604030504040204" pitchFamily="34" charset="-120"/>
                <a:cs typeface="Arial"/>
              </a:rPr>
              <a:t>R</a:t>
            </a:r>
            <a:r>
              <a:rPr sz="2400" spc="-5" dirty="0" err="1">
                <a:solidFill>
                  <a:srgbClr val="FF0000"/>
                </a:solidFill>
                <a:latin typeface="Microsoft JhengHei" panose="020B0604030504040204" pitchFamily="34" charset="-120"/>
                <a:ea typeface="Microsoft JhengHei" panose="020B0604030504040204" pitchFamily="34" charset="-120"/>
                <a:cs typeface="华文中宋"/>
              </a:rPr>
              <a:t>图向关系模式的转换</a:t>
            </a:r>
            <a:endParaRPr sz="2400" dirty="0">
              <a:solidFill>
                <a:srgbClr val="FF0000"/>
              </a:solidFill>
              <a:latin typeface="Microsoft JhengHei" panose="020B0604030504040204" pitchFamily="34" charset="-120"/>
              <a:ea typeface="Microsoft JhengHei" panose="020B0604030504040204" pitchFamily="34" charset="-120"/>
              <a:cs typeface="华文中宋"/>
            </a:endParaRPr>
          </a:p>
        </p:txBody>
      </p:sp>
      <p:sp>
        <p:nvSpPr>
          <p:cNvPr id="9" name="object 2">
            <a:extLst>
              <a:ext uri="{FF2B5EF4-FFF2-40B4-BE49-F238E27FC236}">
                <a16:creationId xmlns:a16="http://schemas.microsoft.com/office/drawing/2014/main" id="{E0A35658-60D3-4C28-9CD0-0E454FD66751}"/>
              </a:ext>
            </a:extLst>
          </p:cNvPr>
          <p:cNvSpPr/>
          <p:nvPr/>
        </p:nvSpPr>
        <p:spPr>
          <a:xfrm>
            <a:off x="927100" y="885825"/>
            <a:ext cx="5181600" cy="0"/>
          </a:xfrm>
          <a:custGeom>
            <a:avLst/>
            <a:gdLst/>
            <a:ahLst/>
            <a:cxnLst/>
            <a:rect l="l" t="t" r="r" b="b"/>
            <a:pathLst>
              <a:path w="5181600">
                <a:moveTo>
                  <a:pt x="0" y="0"/>
                </a:moveTo>
                <a:lnTo>
                  <a:pt x="5181600" y="0"/>
                </a:lnTo>
              </a:path>
            </a:pathLst>
          </a:custGeom>
          <a:ln w="12954">
            <a:solidFill>
              <a:srgbClr val="000000"/>
            </a:solidFill>
          </a:ln>
        </p:spPr>
        <p:txBody>
          <a:bodyPr wrap="square" lIns="0" tIns="0" rIns="0" bIns="0" rtlCol="0"/>
          <a:lstStyle/>
          <a:p>
            <a:endParaRPr/>
          </a:p>
        </p:txBody>
      </p:sp>
      <p:sp>
        <p:nvSpPr>
          <p:cNvPr id="10" name="object 3">
            <a:extLst>
              <a:ext uri="{FF2B5EF4-FFF2-40B4-BE49-F238E27FC236}">
                <a16:creationId xmlns:a16="http://schemas.microsoft.com/office/drawing/2014/main" id="{57C47F4C-DE76-4327-A1B2-6354FCE30672}"/>
              </a:ext>
            </a:extLst>
          </p:cNvPr>
          <p:cNvSpPr/>
          <p:nvPr/>
        </p:nvSpPr>
        <p:spPr>
          <a:xfrm>
            <a:off x="927100" y="911353"/>
            <a:ext cx="5181600" cy="0"/>
          </a:xfrm>
          <a:custGeom>
            <a:avLst/>
            <a:gdLst/>
            <a:ahLst/>
            <a:cxnLst/>
            <a:rect l="l" t="t" r="r" b="b"/>
            <a:pathLst>
              <a:path w="5181600">
                <a:moveTo>
                  <a:pt x="0" y="0"/>
                </a:moveTo>
                <a:lnTo>
                  <a:pt x="5181600" y="0"/>
                </a:lnTo>
              </a:path>
            </a:pathLst>
          </a:custGeom>
          <a:ln w="12191">
            <a:solidFill>
              <a:srgbClr val="000000"/>
            </a:solidFill>
          </a:ln>
        </p:spPr>
        <p:txBody>
          <a:bodyPr wrap="square" lIns="0" tIns="0" rIns="0" bIns="0" rtlCol="0"/>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5050167" y="3429000"/>
            <a:ext cx="4432299" cy="1999741"/>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1033405" y="1425437"/>
            <a:ext cx="6530340" cy="2360295"/>
          </a:xfrm>
          <a:prstGeom prst="rect">
            <a:avLst/>
          </a:prstGeom>
        </p:spPr>
        <p:txBody>
          <a:bodyPr vert="horz" wrap="square" lIns="0" tIns="0" rIns="0" bIns="0" rtlCol="0">
            <a:spAutoFit/>
          </a:bodyPr>
          <a:lstStyle/>
          <a:p>
            <a:pPr marL="12700">
              <a:lnSpc>
                <a:spcPct val="100000"/>
              </a:lnSpc>
            </a:pPr>
            <a:r>
              <a:rPr sz="2400" b="1" dirty="0">
                <a:latin typeface="微软雅黑"/>
                <a:cs typeface="微软雅黑"/>
              </a:rPr>
              <a:t>基本转换规则：复合属性的转换</a:t>
            </a:r>
            <a:endParaRPr sz="2400" dirty="0">
              <a:latin typeface="微软雅黑"/>
              <a:cs typeface="微软雅黑"/>
            </a:endParaRPr>
          </a:p>
          <a:p>
            <a:pPr marL="33020">
              <a:lnSpc>
                <a:spcPct val="100000"/>
              </a:lnSpc>
              <a:spcBef>
                <a:spcPts val="1870"/>
              </a:spcBef>
            </a:pPr>
            <a:r>
              <a:rPr sz="2000" spc="-5" dirty="0">
                <a:latin typeface="Wingdings"/>
                <a:cs typeface="Wingdings"/>
              </a:rPr>
              <a:t></a:t>
            </a:r>
            <a:r>
              <a:rPr sz="2000" b="1" spc="-5" dirty="0">
                <a:latin typeface="微软雅黑"/>
                <a:cs typeface="微软雅黑"/>
              </a:rPr>
              <a:t>将每个分量属性作为复合属性所在实体的属性</a:t>
            </a:r>
            <a:endParaRPr sz="2000" dirty="0">
              <a:latin typeface="微软雅黑"/>
              <a:cs typeface="微软雅黑"/>
            </a:endParaRPr>
          </a:p>
          <a:p>
            <a:pPr marL="79375" indent="-46990">
              <a:lnSpc>
                <a:spcPct val="100000"/>
              </a:lnSpc>
              <a:spcBef>
                <a:spcPts val="725"/>
              </a:spcBef>
            </a:pPr>
            <a:r>
              <a:rPr sz="2000" spc="-5" dirty="0">
                <a:latin typeface="Wingdings"/>
                <a:cs typeface="Wingdings"/>
              </a:rPr>
              <a:t></a:t>
            </a:r>
            <a:r>
              <a:rPr sz="2000" b="1" spc="-5" dirty="0">
                <a:latin typeface="微软雅黑"/>
                <a:cs typeface="微软雅黑"/>
              </a:rPr>
              <a:t>或者，将复合属性本身作为所在实体的属性</a:t>
            </a:r>
            <a:endParaRPr sz="2000" dirty="0">
              <a:latin typeface="微软雅黑"/>
              <a:cs typeface="微软雅黑"/>
            </a:endParaRPr>
          </a:p>
          <a:p>
            <a:pPr>
              <a:lnSpc>
                <a:spcPct val="100000"/>
              </a:lnSpc>
              <a:spcBef>
                <a:spcPts val="28"/>
              </a:spcBef>
            </a:pPr>
            <a:endParaRPr sz="2450" dirty="0">
              <a:latin typeface="Times New Roman"/>
              <a:cs typeface="Times New Roman"/>
            </a:endParaRPr>
          </a:p>
          <a:p>
            <a:pPr marL="79375">
              <a:lnSpc>
                <a:spcPct val="100000"/>
              </a:lnSpc>
            </a:pPr>
            <a:r>
              <a:rPr sz="2400" b="1" dirty="0">
                <a:latin typeface="微软雅黑"/>
                <a:cs typeface="微软雅黑"/>
              </a:rPr>
              <a:t>示例</a:t>
            </a:r>
            <a:endParaRPr sz="2400" dirty="0">
              <a:latin typeface="微软雅黑"/>
              <a:cs typeface="微软雅黑"/>
            </a:endParaRPr>
          </a:p>
          <a:p>
            <a:pPr marR="5080" algn="r">
              <a:lnSpc>
                <a:spcPts val="2380"/>
              </a:lnSpc>
              <a:spcBef>
                <a:spcPts val="570"/>
              </a:spcBef>
            </a:pPr>
            <a:r>
              <a:rPr sz="2000" b="1" spc="-5" dirty="0">
                <a:solidFill>
                  <a:srgbClr val="FFFFFF"/>
                </a:solidFill>
                <a:latin typeface="新宋体"/>
                <a:cs typeface="新宋体"/>
              </a:rPr>
              <a:t>学生</a:t>
            </a:r>
            <a:endParaRPr sz="2000" dirty="0">
              <a:latin typeface="新宋体"/>
              <a:cs typeface="新宋体"/>
            </a:endParaRPr>
          </a:p>
        </p:txBody>
      </p:sp>
      <p:sp>
        <p:nvSpPr>
          <p:cNvPr id="7" name="object 7"/>
          <p:cNvSpPr txBox="1"/>
          <p:nvPr/>
        </p:nvSpPr>
        <p:spPr>
          <a:xfrm>
            <a:off x="8637403" y="4249035"/>
            <a:ext cx="534670" cy="279400"/>
          </a:xfrm>
          <a:prstGeom prst="rect">
            <a:avLst/>
          </a:prstGeom>
        </p:spPr>
        <p:txBody>
          <a:bodyPr vert="horz" wrap="square" lIns="0" tIns="0" rIns="0" bIns="0" rtlCol="0">
            <a:spAutoFit/>
          </a:bodyPr>
          <a:lstStyle/>
          <a:p>
            <a:pPr marL="12700">
              <a:lnSpc>
                <a:spcPts val="2380"/>
              </a:lnSpc>
            </a:pPr>
            <a:r>
              <a:rPr sz="2000" b="1" spc="-5" dirty="0">
                <a:solidFill>
                  <a:srgbClr val="FFFFFF"/>
                </a:solidFill>
                <a:latin typeface="新宋体"/>
                <a:cs typeface="新宋体"/>
              </a:rPr>
              <a:t>姓名</a:t>
            </a:r>
            <a:endParaRPr sz="2000">
              <a:latin typeface="新宋体"/>
              <a:cs typeface="新宋体"/>
            </a:endParaRPr>
          </a:p>
        </p:txBody>
      </p:sp>
      <p:sp>
        <p:nvSpPr>
          <p:cNvPr id="8" name="object 8"/>
          <p:cNvSpPr txBox="1"/>
          <p:nvPr/>
        </p:nvSpPr>
        <p:spPr>
          <a:xfrm>
            <a:off x="5360803" y="4274180"/>
            <a:ext cx="534670" cy="279400"/>
          </a:xfrm>
          <a:prstGeom prst="rect">
            <a:avLst/>
          </a:prstGeom>
        </p:spPr>
        <p:txBody>
          <a:bodyPr vert="horz" wrap="square" lIns="0" tIns="0" rIns="0" bIns="0" rtlCol="0">
            <a:spAutoFit/>
          </a:bodyPr>
          <a:lstStyle/>
          <a:p>
            <a:pPr marL="12700">
              <a:lnSpc>
                <a:spcPts val="2380"/>
              </a:lnSpc>
            </a:pPr>
            <a:r>
              <a:rPr sz="2000" b="1" spc="-5" dirty="0">
                <a:solidFill>
                  <a:srgbClr val="FFFFFF"/>
                </a:solidFill>
                <a:latin typeface="新宋体"/>
                <a:cs typeface="新宋体"/>
              </a:rPr>
              <a:t>学号</a:t>
            </a:r>
            <a:endParaRPr sz="2000">
              <a:latin typeface="新宋体"/>
              <a:cs typeface="新宋体"/>
            </a:endParaRPr>
          </a:p>
        </p:txBody>
      </p:sp>
      <p:sp>
        <p:nvSpPr>
          <p:cNvPr id="9" name="object 9"/>
          <p:cNvSpPr txBox="1"/>
          <p:nvPr/>
        </p:nvSpPr>
        <p:spPr>
          <a:xfrm>
            <a:off x="5955163" y="5063613"/>
            <a:ext cx="279400" cy="279400"/>
          </a:xfrm>
          <a:prstGeom prst="rect">
            <a:avLst/>
          </a:prstGeom>
        </p:spPr>
        <p:txBody>
          <a:bodyPr vert="horz" wrap="square" lIns="0" tIns="0" rIns="0" bIns="0" rtlCol="0">
            <a:spAutoFit/>
          </a:bodyPr>
          <a:lstStyle/>
          <a:p>
            <a:pPr marL="12700">
              <a:lnSpc>
                <a:spcPts val="2380"/>
              </a:lnSpc>
            </a:pPr>
            <a:r>
              <a:rPr sz="2000" b="1" spc="-10" dirty="0">
                <a:solidFill>
                  <a:srgbClr val="FFFFFF"/>
                </a:solidFill>
                <a:latin typeface="新宋体"/>
                <a:cs typeface="新宋体"/>
              </a:rPr>
              <a:t>年</a:t>
            </a:r>
            <a:endParaRPr sz="2000">
              <a:latin typeface="新宋体"/>
              <a:cs typeface="新宋体"/>
            </a:endParaRPr>
          </a:p>
        </p:txBody>
      </p:sp>
      <p:sp>
        <p:nvSpPr>
          <p:cNvPr id="10" name="object 10"/>
          <p:cNvSpPr txBox="1"/>
          <p:nvPr/>
        </p:nvSpPr>
        <p:spPr>
          <a:xfrm>
            <a:off x="7202557" y="5063613"/>
            <a:ext cx="279400" cy="279400"/>
          </a:xfrm>
          <a:prstGeom prst="rect">
            <a:avLst/>
          </a:prstGeom>
        </p:spPr>
        <p:txBody>
          <a:bodyPr vert="horz" wrap="square" lIns="0" tIns="0" rIns="0" bIns="0" rtlCol="0">
            <a:spAutoFit/>
          </a:bodyPr>
          <a:lstStyle/>
          <a:p>
            <a:pPr marL="12700">
              <a:lnSpc>
                <a:spcPts val="2380"/>
              </a:lnSpc>
            </a:pPr>
            <a:r>
              <a:rPr sz="2000" b="1" spc="-10" dirty="0">
                <a:solidFill>
                  <a:srgbClr val="FFFFFF"/>
                </a:solidFill>
                <a:latin typeface="新宋体"/>
                <a:cs typeface="新宋体"/>
              </a:rPr>
              <a:t>月</a:t>
            </a:r>
            <a:endParaRPr sz="2000">
              <a:latin typeface="新宋体"/>
              <a:cs typeface="新宋体"/>
            </a:endParaRPr>
          </a:p>
        </p:txBody>
      </p:sp>
      <p:sp>
        <p:nvSpPr>
          <p:cNvPr id="11" name="object 11"/>
          <p:cNvSpPr txBox="1"/>
          <p:nvPr/>
        </p:nvSpPr>
        <p:spPr>
          <a:xfrm>
            <a:off x="6784981" y="4274180"/>
            <a:ext cx="1041400" cy="279400"/>
          </a:xfrm>
          <a:prstGeom prst="rect">
            <a:avLst/>
          </a:prstGeom>
        </p:spPr>
        <p:txBody>
          <a:bodyPr vert="horz" wrap="square" lIns="0" tIns="0" rIns="0" bIns="0" rtlCol="0">
            <a:spAutoFit/>
          </a:bodyPr>
          <a:lstStyle/>
          <a:p>
            <a:pPr marL="12700">
              <a:lnSpc>
                <a:spcPts val="2380"/>
              </a:lnSpc>
            </a:pPr>
            <a:r>
              <a:rPr sz="2000" b="1" spc="-10" dirty="0">
                <a:solidFill>
                  <a:srgbClr val="FFFFFF"/>
                </a:solidFill>
                <a:latin typeface="新宋体"/>
                <a:cs typeface="新宋体"/>
              </a:rPr>
              <a:t>出生日期</a:t>
            </a:r>
            <a:endParaRPr sz="2000">
              <a:latin typeface="新宋体"/>
              <a:cs typeface="新宋体"/>
            </a:endParaRPr>
          </a:p>
        </p:txBody>
      </p:sp>
      <p:sp>
        <p:nvSpPr>
          <p:cNvPr id="12" name="object 12"/>
          <p:cNvSpPr txBox="1"/>
          <p:nvPr/>
        </p:nvSpPr>
        <p:spPr>
          <a:xfrm>
            <a:off x="8603113" y="5063613"/>
            <a:ext cx="279400" cy="279400"/>
          </a:xfrm>
          <a:prstGeom prst="rect">
            <a:avLst/>
          </a:prstGeom>
        </p:spPr>
        <p:txBody>
          <a:bodyPr vert="horz" wrap="square" lIns="0" tIns="0" rIns="0" bIns="0" rtlCol="0">
            <a:spAutoFit/>
          </a:bodyPr>
          <a:lstStyle/>
          <a:p>
            <a:pPr marL="12700">
              <a:lnSpc>
                <a:spcPts val="2380"/>
              </a:lnSpc>
            </a:pPr>
            <a:r>
              <a:rPr sz="2000" b="1" spc="-10" dirty="0">
                <a:solidFill>
                  <a:srgbClr val="FFFFFF"/>
                </a:solidFill>
                <a:latin typeface="新宋体"/>
                <a:cs typeface="新宋体"/>
              </a:rPr>
              <a:t>日</a:t>
            </a:r>
            <a:endParaRPr sz="2000">
              <a:latin typeface="新宋体"/>
              <a:cs typeface="新宋体"/>
            </a:endParaRPr>
          </a:p>
        </p:txBody>
      </p:sp>
      <p:sp>
        <p:nvSpPr>
          <p:cNvPr id="13" name="object 13"/>
          <p:cNvSpPr txBox="1"/>
          <p:nvPr/>
        </p:nvSpPr>
        <p:spPr>
          <a:xfrm>
            <a:off x="1282579" y="4303293"/>
            <a:ext cx="3105785" cy="1073785"/>
          </a:xfrm>
          <a:prstGeom prst="rect">
            <a:avLst/>
          </a:prstGeom>
        </p:spPr>
        <p:txBody>
          <a:bodyPr vert="horz" wrap="square" lIns="0" tIns="0" rIns="0" bIns="0" rtlCol="0">
            <a:spAutoFit/>
          </a:bodyPr>
          <a:lstStyle/>
          <a:p>
            <a:pPr marL="1298575" marR="5080" indent="-1286510">
              <a:lnSpc>
                <a:spcPct val="130300"/>
              </a:lnSpc>
            </a:pPr>
            <a:r>
              <a:rPr sz="2000" b="1" u="heavy" spc="-5" dirty="0">
                <a:latin typeface="微软雅黑"/>
                <a:cs typeface="微软雅黑"/>
              </a:rPr>
              <a:t>学</a:t>
            </a:r>
            <a:r>
              <a:rPr sz="2000" b="1" spc="-5" dirty="0">
                <a:latin typeface="微软雅黑"/>
                <a:cs typeface="微软雅黑"/>
              </a:rPr>
              <a:t>生(学</a:t>
            </a:r>
            <a:r>
              <a:rPr sz="2000" b="1" dirty="0">
                <a:latin typeface="微软雅黑"/>
                <a:cs typeface="微软雅黑"/>
              </a:rPr>
              <a:t>号</a:t>
            </a:r>
            <a:r>
              <a:rPr sz="2000" b="1" spc="-5" dirty="0">
                <a:latin typeface="微软雅黑"/>
                <a:cs typeface="微软雅黑"/>
              </a:rPr>
              <a:t>,</a:t>
            </a:r>
            <a:r>
              <a:rPr sz="2000" b="1" spc="5" dirty="0">
                <a:latin typeface="微软雅黑"/>
                <a:cs typeface="微软雅黑"/>
              </a:rPr>
              <a:t> </a:t>
            </a:r>
            <a:r>
              <a:rPr sz="2000" b="1" spc="-5" dirty="0">
                <a:latin typeface="微软雅黑"/>
                <a:cs typeface="微软雅黑"/>
              </a:rPr>
              <a:t>姓名,</a:t>
            </a:r>
            <a:r>
              <a:rPr sz="2000" b="1" spc="5" dirty="0">
                <a:latin typeface="微软雅黑"/>
                <a:cs typeface="微软雅黑"/>
              </a:rPr>
              <a:t> </a:t>
            </a:r>
            <a:r>
              <a:rPr sz="2000" b="1" spc="-5" dirty="0">
                <a:solidFill>
                  <a:srgbClr val="9A3365"/>
                </a:solidFill>
                <a:latin typeface="微软雅黑"/>
                <a:cs typeface="微软雅黑"/>
              </a:rPr>
              <a:t>年,</a:t>
            </a:r>
            <a:r>
              <a:rPr sz="2000" b="1" dirty="0">
                <a:solidFill>
                  <a:srgbClr val="9A3365"/>
                </a:solidFill>
                <a:latin typeface="微软雅黑"/>
                <a:cs typeface="微软雅黑"/>
              </a:rPr>
              <a:t> </a:t>
            </a:r>
            <a:r>
              <a:rPr sz="2000" b="1" spc="-5" dirty="0">
                <a:solidFill>
                  <a:srgbClr val="9A3365"/>
                </a:solidFill>
                <a:latin typeface="微软雅黑"/>
                <a:cs typeface="微软雅黑"/>
              </a:rPr>
              <a:t>月,</a:t>
            </a:r>
            <a:r>
              <a:rPr sz="2000" b="1" dirty="0">
                <a:solidFill>
                  <a:srgbClr val="9A3365"/>
                </a:solidFill>
                <a:latin typeface="微软雅黑"/>
                <a:cs typeface="微软雅黑"/>
              </a:rPr>
              <a:t> </a:t>
            </a:r>
            <a:r>
              <a:rPr sz="2000" b="1" spc="-10" dirty="0">
                <a:solidFill>
                  <a:srgbClr val="9A3365"/>
                </a:solidFill>
                <a:latin typeface="微软雅黑"/>
                <a:cs typeface="微软雅黑"/>
              </a:rPr>
              <a:t>日</a:t>
            </a:r>
            <a:r>
              <a:rPr sz="2000" b="1" spc="-5" dirty="0">
                <a:latin typeface="微软雅黑"/>
                <a:cs typeface="微软雅黑"/>
              </a:rPr>
              <a:t>) 或者</a:t>
            </a:r>
            <a:endParaRPr sz="2000" dirty="0">
              <a:latin typeface="微软雅黑"/>
              <a:cs typeface="微软雅黑"/>
            </a:endParaRPr>
          </a:p>
          <a:p>
            <a:pPr marL="35560">
              <a:lnSpc>
                <a:spcPct val="100000"/>
              </a:lnSpc>
              <a:spcBef>
                <a:spcPts val="725"/>
              </a:spcBef>
            </a:pPr>
            <a:r>
              <a:rPr sz="2000" b="1" u="heavy" spc="-5" dirty="0">
                <a:latin typeface="微软雅黑"/>
                <a:cs typeface="微软雅黑"/>
              </a:rPr>
              <a:t>学</a:t>
            </a:r>
            <a:r>
              <a:rPr sz="2000" b="1" spc="-5" dirty="0">
                <a:latin typeface="微软雅黑"/>
                <a:cs typeface="微软雅黑"/>
              </a:rPr>
              <a:t>生(学</a:t>
            </a:r>
            <a:r>
              <a:rPr sz="2000" b="1" dirty="0">
                <a:latin typeface="微软雅黑"/>
                <a:cs typeface="微软雅黑"/>
              </a:rPr>
              <a:t>号</a:t>
            </a:r>
            <a:r>
              <a:rPr sz="2000" b="1" spc="-5" dirty="0">
                <a:latin typeface="微软雅黑"/>
                <a:cs typeface="微软雅黑"/>
              </a:rPr>
              <a:t>,</a:t>
            </a:r>
            <a:r>
              <a:rPr sz="2000" b="1" spc="5" dirty="0">
                <a:latin typeface="微软雅黑"/>
                <a:cs typeface="微软雅黑"/>
              </a:rPr>
              <a:t> </a:t>
            </a:r>
            <a:r>
              <a:rPr sz="2000" b="1" spc="-5" dirty="0">
                <a:solidFill>
                  <a:srgbClr val="9A3365"/>
                </a:solidFill>
                <a:latin typeface="微软雅黑"/>
                <a:cs typeface="微软雅黑"/>
              </a:rPr>
              <a:t>出生日期</a:t>
            </a:r>
            <a:r>
              <a:rPr sz="2000" b="1" spc="-5" dirty="0">
                <a:latin typeface="微软雅黑"/>
                <a:cs typeface="微软雅黑"/>
              </a:rPr>
              <a:t>,</a:t>
            </a:r>
            <a:r>
              <a:rPr sz="2000" b="1" spc="5" dirty="0">
                <a:latin typeface="微软雅黑"/>
                <a:cs typeface="微软雅黑"/>
              </a:rPr>
              <a:t> </a:t>
            </a:r>
            <a:r>
              <a:rPr sz="2000" b="1" spc="-5" dirty="0">
                <a:latin typeface="微软雅黑"/>
                <a:cs typeface="微软雅黑"/>
              </a:rPr>
              <a:t>姓名)</a:t>
            </a:r>
            <a:endParaRPr sz="2000" dirty="0">
              <a:latin typeface="微软雅黑"/>
              <a:cs typeface="微软雅黑"/>
            </a:endParaRPr>
          </a:p>
        </p:txBody>
      </p:sp>
      <p:sp>
        <p:nvSpPr>
          <p:cNvPr id="14" name="object 14"/>
          <p:cNvSpPr txBox="1">
            <a:spLocks noGrp="1"/>
          </p:cNvSpPr>
          <p:nvPr>
            <p:ph type="title"/>
          </p:nvPr>
        </p:nvSpPr>
        <p:spPr>
          <a:xfrm>
            <a:off x="1017911" y="335219"/>
            <a:ext cx="8657577" cy="1095172"/>
          </a:xfrm>
          <a:prstGeom prst="rect">
            <a:avLst/>
          </a:prstGeom>
        </p:spPr>
        <p:txBody>
          <a:bodyPr vert="horz" wrap="square" lIns="0" tIns="0" rIns="0" bIns="0" rtlCol="0">
            <a:spAutoFit/>
          </a:bodyPr>
          <a:lstStyle/>
          <a:p>
            <a:pPr>
              <a:lnSpc>
                <a:spcPct val="100000"/>
              </a:lnSpc>
            </a:pPr>
            <a:r>
              <a:rPr lang="en-US" altLang="zh-CN" sz="2800" b="0" spc="-5" dirty="0">
                <a:solidFill>
                  <a:srgbClr val="000000"/>
                </a:solidFill>
                <a:latin typeface="Microsoft JhengHei" panose="020B0604030504040204" pitchFamily="34" charset="-120"/>
                <a:ea typeface="Microsoft JhengHei" panose="020B0604030504040204" pitchFamily="34" charset="-120"/>
                <a:cs typeface="华文中宋"/>
              </a:rPr>
              <a:t>13.4 </a:t>
            </a:r>
            <a:r>
              <a:rPr sz="2800" b="0" spc="-5" dirty="0" err="1">
                <a:solidFill>
                  <a:srgbClr val="000000"/>
                </a:solidFill>
                <a:latin typeface="Microsoft JhengHei" panose="020B0604030504040204" pitchFamily="34" charset="-120"/>
                <a:ea typeface="Microsoft JhengHei" panose="020B0604030504040204" pitchFamily="34" charset="-120"/>
                <a:cs typeface="华文中宋"/>
              </a:rPr>
              <a:t>数据库设计过程之逻辑数据库设计</a:t>
            </a:r>
            <a:endParaRPr sz="2800" b="0" dirty="0">
              <a:solidFill>
                <a:srgbClr val="000000"/>
              </a:solidFill>
              <a:latin typeface="Microsoft JhengHei" panose="020B0604030504040204" pitchFamily="34" charset="-120"/>
              <a:ea typeface="Microsoft JhengHei" panose="020B0604030504040204" pitchFamily="34" charset="-120"/>
              <a:cs typeface="华文中宋"/>
            </a:endParaRPr>
          </a:p>
          <a:p>
            <a:pPr>
              <a:lnSpc>
                <a:spcPct val="100000"/>
              </a:lnSpc>
              <a:spcBef>
                <a:spcPts val="2300"/>
              </a:spcBef>
            </a:pPr>
            <a:r>
              <a:rPr sz="2400" spc="-5" dirty="0">
                <a:solidFill>
                  <a:srgbClr val="FF0000"/>
                </a:solidFill>
                <a:latin typeface="Microsoft JhengHei" panose="020B0604030504040204" pitchFamily="34" charset="-120"/>
                <a:ea typeface="Microsoft JhengHei" panose="020B0604030504040204" pitchFamily="34" charset="-120"/>
                <a:cs typeface="Arial"/>
              </a:rPr>
              <a:t>(2)E-</a:t>
            </a:r>
            <a:r>
              <a:rPr sz="2400" spc="-5" dirty="0" err="1">
                <a:solidFill>
                  <a:srgbClr val="FF0000"/>
                </a:solidFill>
                <a:latin typeface="Microsoft JhengHei" panose="020B0604030504040204" pitchFamily="34" charset="-120"/>
                <a:ea typeface="Microsoft JhengHei" panose="020B0604030504040204" pitchFamily="34" charset="-120"/>
                <a:cs typeface="Arial"/>
              </a:rPr>
              <a:t>R</a:t>
            </a:r>
            <a:r>
              <a:rPr sz="2400" spc="-5" dirty="0" err="1">
                <a:solidFill>
                  <a:srgbClr val="FF0000"/>
                </a:solidFill>
                <a:latin typeface="Microsoft JhengHei" panose="020B0604030504040204" pitchFamily="34" charset="-120"/>
                <a:ea typeface="Microsoft JhengHei" panose="020B0604030504040204" pitchFamily="34" charset="-120"/>
                <a:cs typeface="华文中宋"/>
              </a:rPr>
              <a:t>图向关系模式的转换</a:t>
            </a:r>
            <a:endParaRPr sz="2400" dirty="0">
              <a:solidFill>
                <a:srgbClr val="FF0000"/>
              </a:solidFill>
              <a:latin typeface="Microsoft JhengHei" panose="020B0604030504040204" pitchFamily="34" charset="-120"/>
              <a:ea typeface="Microsoft JhengHei" panose="020B0604030504040204" pitchFamily="34" charset="-120"/>
              <a:cs typeface="华文中宋"/>
            </a:endParaRPr>
          </a:p>
        </p:txBody>
      </p:sp>
      <p:sp>
        <p:nvSpPr>
          <p:cNvPr id="15" name="object 2">
            <a:extLst>
              <a:ext uri="{FF2B5EF4-FFF2-40B4-BE49-F238E27FC236}">
                <a16:creationId xmlns:a16="http://schemas.microsoft.com/office/drawing/2014/main" id="{2A2EA11A-75ED-46D5-B4AE-4BE5ACE6F6AB}"/>
              </a:ext>
            </a:extLst>
          </p:cNvPr>
          <p:cNvSpPr/>
          <p:nvPr/>
        </p:nvSpPr>
        <p:spPr>
          <a:xfrm>
            <a:off x="927100" y="885825"/>
            <a:ext cx="5181600" cy="0"/>
          </a:xfrm>
          <a:custGeom>
            <a:avLst/>
            <a:gdLst/>
            <a:ahLst/>
            <a:cxnLst/>
            <a:rect l="l" t="t" r="r" b="b"/>
            <a:pathLst>
              <a:path w="5181600">
                <a:moveTo>
                  <a:pt x="0" y="0"/>
                </a:moveTo>
                <a:lnTo>
                  <a:pt x="5181600" y="0"/>
                </a:lnTo>
              </a:path>
            </a:pathLst>
          </a:custGeom>
          <a:ln w="12954">
            <a:solidFill>
              <a:srgbClr val="000000"/>
            </a:solidFill>
          </a:ln>
        </p:spPr>
        <p:txBody>
          <a:bodyPr wrap="square" lIns="0" tIns="0" rIns="0" bIns="0" rtlCol="0"/>
          <a:lstStyle/>
          <a:p>
            <a:endParaRPr/>
          </a:p>
        </p:txBody>
      </p:sp>
      <p:sp>
        <p:nvSpPr>
          <p:cNvPr id="16" name="object 3">
            <a:extLst>
              <a:ext uri="{FF2B5EF4-FFF2-40B4-BE49-F238E27FC236}">
                <a16:creationId xmlns:a16="http://schemas.microsoft.com/office/drawing/2014/main" id="{DC398660-9FFC-4177-B2EA-D7F5DDABB084}"/>
              </a:ext>
            </a:extLst>
          </p:cNvPr>
          <p:cNvSpPr/>
          <p:nvPr/>
        </p:nvSpPr>
        <p:spPr>
          <a:xfrm>
            <a:off x="927100" y="911353"/>
            <a:ext cx="5181600" cy="0"/>
          </a:xfrm>
          <a:custGeom>
            <a:avLst/>
            <a:gdLst/>
            <a:ahLst/>
            <a:cxnLst/>
            <a:rect l="l" t="t" r="r" b="b"/>
            <a:pathLst>
              <a:path w="5181600">
                <a:moveTo>
                  <a:pt x="0" y="0"/>
                </a:moveTo>
                <a:lnTo>
                  <a:pt x="5181600" y="0"/>
                </a:lnTo>
              </a:path>
            </a:pathLst>
          </a:custGeom>
          <a:ln w="12191">
            <a:solidFill>
              <a:srgbClr val="000000"/>
            </a:solidFill>
          </a:ln>
        </p:spPr>
        <p:txBody>
          <a:bodyPr wrap="square" lIns="0" tIns="0" rIns="0" bIns="0" rtlCol="0"/>
          <a:lstStyle/>
          <a:p>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6575945" y="4365497"/>
            <a:ext cx="695325" cy="397510"/>
          </a:xfrm>
          <a:custGeom>
            <a:avLst/>
            <a:gdLst/>
            <a:ahLst/>
            <a:cxnLst/>
            <a:rect l="l" t="t" r="r" b="b"/>
            <a:pathLst>
              <a:path w="695325" h="397510">
                <a:moveTo>
                  <a:pt x="0" y="0"/>
                </a:moveTo>
                <a:lnTo>
                  <a:pt x="0" y="397001"/>
                </a:lnTo>
                <a:lnTo>
                  <a:pt x="694944" y="397001"/>
                </a:lnTo>
                <a:lnTo>
                  <a:pt x="694944" y="0"/>
                </a:lnTo>
                <a:lnTo>
                  <a:pt x="0" y="0"/>
                </a:lnTo>
                <a:close/>
              </a:path>
            </a:pathLst>
          </a:custGeom>
          <a:solidFill>
            <a:srgbClr val="000000"/>
          </a:solidFill>
        </p:spPr>
        <p:txBody>
          <a:bodyPr wrap="square" lIns="0" tIns="0" rIns="0" bIns="0" rtlCol="0"/>
          <a:lstStyle/>
          <a:p>
            <a:endParaRPr/>
          </a:p>
        </p:txBody>
      </p:sp>
      <p:sp>
        <p:nvSpPr>
          <p:cNvPr id="6" name="object 6"/>
          <p:cNvSpPr txBox="1"/>
          <p:nvPr/>
        </p:nvSpPr>
        <p:spPr>
          <a:xfrm>
            <a:off x="6656203" y="4442583"/>
            <a:ext cx="534670" cy="279400"/>
          </a:xfrm>
          <a:prstGeom prst="rect">
            <a:avLst/>
          </a:prstGeom>
        </p:spPr>
        <p:txBody>
          <a:bodyPr vert="horz" wrap="square" lIns="0" tIns="0" rIns="0" bIns="0" rtlCol="0">
            <a:spAutoFit/>
          </a:bodyPr>
          <a:lstStyle/>
          <a:p>
            <a:pPr marL="12700">
              <a:lnSpc>
                <a:spcPts val="2380"/>
              </a:lnSpc>
            </a:pPr>
            <a:r>
              <a:rPr sz="2000" b="1" spc="-5" dirty="0">
                <a:solidFill>
                  <a:srgbClr val="FFFFFF"/>
                </a:solidFill>
                <a:latin typeface="新宋体"/>
                <a:cs typeface="新宋体"/>
              </a:rPr>
              <a:t>学生</a:t>
            </a:r>
            <a:endParaRPr sz="2000">
              <a:latin typeface="新宋体"/>
              <a:cs typeface="新宋体"/>
            </a:endParaRPr>
          </a:p>
        </p:txBody>
      </p:sp>
      <p:sp>
        <p:nvSpPr>
          <p:cNvPr id="7" name="object 7"/>
          <p:cNvSpPr/>
          <p:nvPr/>
        </p:nvSpPr>
        <p:spPr>
          <a:xfrm>
            <a:off x="5215013" y="3455670"/>
            <a:ext cx="1046480" cy="605155"/>
          </a:xfrm>
          <a:custGeom>
            <a:avLst/>
            <a:gdLst/>
            <a:ahLst/>
            <a:cxnLst/>
            <a:rect l="l" t="t" r="r" b="b"/>
            <a:pathLst>
              <a:path w="1046479" h="605154">
                <a:moveTo>
                  <a:pt x="1046226" y="302513"/>
                </a:moveTo>
                <a:lnTo>
                  <a:pt x="1039387" y="253492"/>
                </a:lnTo>
                <a:lnTo>
                  <a:pt x="1019586" y="206971"/>
                </a:lnTo>
                <a:lnTo>
                  <a:pt x="987898" y="163577"/>
                </a:lnTo>
                <a:lnTo>
                  <a:pt x="945398" y="123937"/>
                </a:lnTo>
                <a:lnTo>
                  <a:pt x="893159" y="88677"/>
                </a:lnTo>
                <a:lnTo>
                  <a:pt x="832256" y="58424"/>
                </a:lnTo>
                <a:lnTo>
                  <a:pt x="763764" y="33803"/>
                </a:lnTo>
                <a:lnTo>
                  <a:pt x="688756" y="15441"/>
                </a:lnTo>
                <a:lnTo>
                  <a:pt x="649145" y="8803"/>
                </a:lnTo>
                <a:lnTo>
                  <a:pt x="608308" y="3964"/>
                </a:lnTo>
                <a:lnTo>
                  <a:pt x="566379" y="1004"/>
                </a:lnTo>
                <a:lnTo>
                  <a:pt x="523494" y="0"/>
                </a:lnTo>
                <a:lnTo>
                  <a:pt x="480499" y="1004"/>
                </a:lnTo>
                <a:lnTo>
                  <a:pt x="438473" y="3964"/>
                </a:lnTo>
                <a:lnTo>
                  <a:pt x="397548" y="8803"/>
                </a:lnTo>
                <a:lnTo>
                  <a:pt x="357859" y="15441"/>
                </a:lnTo>
                <a:lnTo>
                  <a:pt x="319539" y="23800"/>
                </a:lnTo>
                <a:lnTo>
                  <a:pt x="282723" y="33803"/>
                </a:lnTo>
                <a:lnTo>
                  <a:pt x="214134" y="58424"/>
                </a:lnTo>
                <a:lnTo>
                  <a:pt x="153162" y="88677"/>
                </a:lnTo>
                <a:lnTo>
                  <a:pt x="100876" y="123937"/>
                </a:lnTo>
                <a:lnTo>
                  <a:pt x="58347" y="163577"/>
                </a:lnTo>
                <a:lnTo>
                  <a:pt x="26645" y="206971"/>
                </a:lnTo>
                <a:lnTo>
                  <a:pt x="6839" y="253492"/>
                </a:lnTo>
                <a:lnTo>
                  <a:pt x="0" y="302514"/>
                </a:lnTo>
                <a:lnTo>
                  <a:pt x="1732" y="327298"/>
                </a:lnTo>
                <a:lnTo>
                  <a:pt x="15188" y="375147"/>
                </a:lnTo>
                <a:lnTo>
                  <a:pt x="41076" y="420183"/>
                </a:lnTo>
                <a:lnTo>
                  <a:pt x="78325" y="461778"/>
                </a:lnTo>
                <a:lnTo>
                  <a:pt x="125866" y="499306"/>
                </a:lnTo>
                <a:lnTo>
                  <a:pt x="182629" y="532142"/>
                </a:lnTo>
                <a:lnTo>
                  <a:pt x="247543" y="559657"/>
                </a:lnTo>
                <a:lnTo>
                  <a:pt x="319539" y="581227"/>
                </a:lnTo>
                <a:lnTo>
                  <a:pt x="357859" y="589586"/>
                </a:lnTo>
                <a:lnTo>
                  <a:pt x="397548" y="596224"/>
                </a:lnTo>
                <a:lnTo>
                  <a:pt x="438473" y="601063"/>
                </a:lnTo>
                <a:lnTo>
                  <a:pt x="480499" y="604023"/>
                </a:lnTo>
                <a:lnTo>
                  <a:pt x="523494" y="605028"/>
                </a:lnTo>
                <a:lnTo>
                  <a:pt x="566379" y="604023"/>
                </a:lnTo>
                <a:lnTo>
                  <a:pt x="608308" y="601063"/>
                </a:lnTo>
                <a:lnTo>
                  <a:pt x="649145" y="596224"/>
                </a:lnTo>
                <a:lnTo>
                  <a:pt x="688756" y="589586"/>
                </a:lnTo>
                <a:lnTo>
                  <a:pt x="727007" y="581227"/>
                </a:lnTo>
                <a:lnTo>
                  <a:pt x="798891" y="559657"/>
                </a:lnTo>
                <a:lnTo>
                  <a:pt x="863723" y="532142"/>
                </a:lnTo>
                <a:lnTo>
                  <a:pt x="920428" y="499306"/>
                </a:lnTo>
                <a:lnTo>
                  <a:pt x="967932" y="461778"/>
                </a:lnTo>
                <a:lnTo>
                  <a:pt x="1005161" y="420183"/>
                </a:lnTo>
                <a:lnTo>
                  <a:pt x="1031039" y="375147"/>
                </a:lnTo>
                <a:lnTo>
                  <a:pt x="1044493" y="327298"/>
                </a:lnTo>
                <a:lnTo>
                  <a:pt x="1046226" y="302513"/>
                </a:lnTo>
                <a:close/>
              </a:path>
            </a:pathLst>
          </a:custGeom>
          <a:solidFill>
            <a:srgbClr val="000000"/>
          </a:solidFill>
        </p:spPr>
        <p:txBody>
          <a:bodyPr wrap="square" lIns="0" tIns="0" rIns="0" bIns="0" rtlCol="0"/>
          <a:lstStyle/>
          <a:p>
            <a:endParaRPr/>
          </a:p>
        </p:txBody>
      </p:sp>
      <p:sp>
        <p:nvSpPr>
          <p:cNvPr id="8" name="object 8"/>
          <p:cNvSpPr/>
          <p:nvPr/>
        </p:nvSpPr>
        <p:spPr>
          <a:xfrm>
            <a:off x="5215013" y="3455670"/>
            <a:ext cx="1046480" cy="605155"/>
          </a:xfrm>
          <a:custGeom>
            <a:avLst/>
            <a:gdLst/>
            <a:ahLst/>
            <a:cxnLst/>
            <a:rect l="l" t="t" r="r" b="b"/>
            <a:pathLst>
              <a:path w="1046479" h="605154">
                <a:moveTo>
                  <a:pt x="523494" y="0"/>
                </a:moveTo>
                <a:lnTo>
                  <a:pt x="480499" y="1004"/>
                </a:lnTo>
                <a:lnTo>
                  <a:pt x="438473" y="3964"/>
                </a:lnTo>
                <a:lnTo>
                  <a:pt x="397548" y="8803"/>
                </a:lnTo>
                <a:lnTo>
                  <a:pt x="357859" y="15441"/>
                </a:lnTo>
                <a:lnTo>
                  <a:pt x="319539" y="23800"/>
                </a:lnTo>
                <a:lnTo>
                  <a:pt x="282723" y="33803"/>
                </a:lnTo>
                <a:lnTo>
                  <a:pt x="214134" y="58424"/>
                </a:lnTo>
                <a:lnTo>
                  <a:pt x="153162" y="88677"/>
                </a:lnTo>
                <a:lnTo>
                  <a:pt x="100876" y="123937"/>
                </a:lnTo>
                <a:lnTo>
                  <a:pt x="58347" y="163577"/>
                </a:lnTo>
                <a:lnTo>
                  <a:pt x="26645" y="206971"/>
                </a:lnTo>
                <a:lnTo>
                  <a:pt x="6839" y="253492"/>
                </a:lnTo>
                <a:lnTo>
                  <a:pt x="0" y="302514"/>
                </a:lnTo>
                <a:lnTo>
                  <a:pt x="1732" y="327298"/>
                </a:lnTo>
                <a:lnTo>
                  <a:pt x="15188" y="375147"/>
                </a:lnTo>
                <a:lnTo>
                  <a:pt x="41076" y="420183"/>
                </a:lnTo>
                <a:lnTo>
                  <a:pt x="78325" y="461778"/>
                </a:lnTo>
                <a:lnTo>
                  <a:pt x="125866" y="499306"/>
                </a:lnTo>
                <a:lnTo>
                  <a:pt x="182629" y="532142"/>
                </a:lnTo>
                <a:lnTo>
                  <a:pt x="247543" y="559657"/>
                </a:lnTo>
                <a:lnTo>
                  <a:pt x="319539" y="581227"/>
                </a:lnTo>
                <a:lnTo>
                  <a:pt x="357859" y="589586"/>
                </a:lnTo>
                <a:lnTo>
                  <a:pt x="397548" y="596224"/>
                </a:lnTo>
                <a:lnTo>
                  <a:pt x="438473" y="601063"/>
                </a:lnTo>
                <a:lnTo>
                  <a:pt x="480499" y="604023"/>
                </a:lnTo>
                <a:lnTo>
                  <a:pt x="523494" y="605028"/>
                </a:lnTo>
                <a:lnTo>
                  <a:pt x="566379" y="604023"/>
                </a:lnTo>
                <a:lnTo>
                  <a:pt x="608308" y="601063"/>
                </a:lnTo>
                <a:lnTo>
                  <a:pt x="649145" y="596224"/>
                </a:lnTo>
                <a:lnTo>
                  <a:pt x="688756" y="589586"/>
                </a:lnTo>
                <a:lnTo>
                  <a:pt x="727007" y="581227"/>
                </a:lnTo>
                <a:lnTo>
                  <a:pt x="798891" y="559657"/>
                </a:lnTo>
                <a:lnTo>
                  <a:pt x="863723" y="532142"/>
                </a:lnTo>
                <a:lnTo>
                  <a:pt x="920428" y="499306"/>
                </a:lnTo>
                <a:lnTo>
                  <a:pt x="967932" y="461778"/>
                </a:lnTo>
                <a:lnTo>
                  <a:pt x="1005161" y="420183"/>
                </a:lnTo>
                <a:lnTo>
                  <a:pt x="1031039" y="375147"/>
                </a:lnTo>
                <a:lnTo>
                  <a:pt x="1044493" y="327298"/>
                </a:lnTo>
                <a:lnTo>
                  <a:pt x="1046226" y="302513"/>
                </a:lnTo>
                <a:lnTo>
                  <a:pt x="1044493" y="277729"/>
                </a:lnTo>
                <a:lnTo>
                  <a:pt x="1031039" y="229880"/>
                </a:lnTo>
                <a:lnTo>
                  <a:pt x="1005161" y="184844"/>
                </a:lnTo>
                <a:lnTo>
                  <a:pt x="967932" y="143249"/>
                </a:lnTo>
                <a:lnTo>
                  <a:pt x="920428" y="105721"/>
                </a:lnTo>
                <a:lnTo>
                  <a:pt x="863723" y="72885"/>
                </a:lnTo>
                <a:lnTo>
                  <a:pt x="798891" y="45370"/>
                </a:lnTo>
                <a:lnTo>
                  <a:pt x="727007" y="23800"/>
                </a:lnTo>
                <a:lnTo>
                  <a:pt x="688756" y="15441"/>
                </a:lnTo>
                <a:lnTo>
                  <a:pt x="649145" y="8803"/>
                </a:lnTo>
                <a:lnTo>
                  <a:pt x="608308" y="3964"/>
                </a:lnTo>
                <a:lnTo>
                  <a:pt x="566379" y="1004"/>
                </a:lnTo>
                <a:lnTo>
                  <a:pt x="523494" y="0"/>
                </a:lnTo>
                <a:close/>
              </a:path>
            </a:pathLst>
          </a:custGeom>
          <a:ln w="12700">
            <a:solidFill>
              <a:srgbClr val="000000"/>
            </a:solidFill>
          </a:ln>
        </p:spPr>
        <p:txBody>
          <a:bodyPr wrap="square" lIns="0" tIns="0" rIns="0" bIns="0" rtlCol="0"/>
          <a:lstStyle/>
          <a:p>
            <a:endParaRPr/>
          </a:p>
        </p:txBody>
      </p:sp>
      <p:sp>
        <p:nvSpPr>
          <p:cNvPr id="9" name="object 9"/>
          <p:cNvSpPr txBox="1"/>
          <p:nvPr/>
        </p:nvSpPr>
        <p:spPr>
          <a:xfrm>
            <a:off x="5472055" y="3626480"/>
            <a:ext cx="534670" cy="279400"/>
          </a:xfrm>
          <a:prstGeom prst="rect">
            <a:avLst/>
          </a:prstGeom>
        </p:spPr>
        <p:txBody>
          <a:bodyPr vert="horz" wrap="square" lIns="0" tIns="0" rIns="0" bIns="0" rtlCol="0">
            <a:spAutoFit/>
          </a:bodyPr>
          <a:lstStyle/>
          <a:p>
            <a:pPr marL="12700">
              <a:lnSpc>
                <a:spcPts val="2380"/>
              </a:lnSpc>
            </a:pPr>
            <a:r>
              <a:rPr sz="2000" b="1" spc="-5" dirty="0">
                <a:solidFill>
                  <a:srgbClr val="FFFFFF"/>
                </a:solidFill>
                <a:latin typeface="新宋体"/>
                <a:cs typeface="新宋体"/>
              </a:rPr>
              <a:t>姓名</a:t>
            </a:r>
            <a:endParaRPr sz="2000">
              <a:latin typeface="新宋体"/>
              <a:cs typeface="新宋体"/>
            </a:endParaRPr>
          </a:p>
        </p:txBody>
      </p:sp>
      <p:sp>
        <p:nvSpPr>
          <p:cNvPr id="10" name="object 10"/>
          <p:cNvSpPr/>
          <p:nvPr/>
        </p:nvSpPr>
        <p:spPr>
          <a:xfrm>
            <a:off x="6434213" y="3455670"/>
            <a:ext cx="871855" cy="605155"/>
          </a:xfrm>
          <a:custGeom>
            <a:avLst/>
            <a:gdLst/>
            <a:ahLst/>
            <a:cxnLst/>
            <a:rect l="l" t="t" r="r" b="b"/>
            <a:pathLst>
              <a:path w="871854" h="605154">
                <a:moveTo>
                  <a:pt x="871727" y="302513"/>
                </a:moveTo>
                <a:lnTo>
                  <a:pt x="866025" y="253492"/>
                </a:lnTo>
                <a:lnTo>
                  <a:pt x="849514" y="206971"/>
                </a:lnTo>
                <a:lnTo>
                  <a:pt x="823091" y="163577"/>
                </a:lnTo>
                <a:lnTo>
                  <a:pt x="787651" y="123937"/>
                </a:lnTo>
                <a:lnTo>
                  <a:pt x="744092" y="88677"/>
                </a:lnTo>
                <a:lnTo>
                  <a:pt x="693310" y="58424"/>
                </a:lnTo>
                <a:lnTo>
                  <a:pt x="636199" y="33803"/>
                </a:lnTo>
                <a:lnTo>
                  <a:pt x="573657" y="15441"/>
                </a:lnTo>
                <a:lnTo>
                  <a:pt x="506580" y="3964"/>
                </a:lnTo>
                <a:lnTo>
                  <a:pt x="435863" y="0"/>
                </a:lnTo>
                <a:lnTo>
                  <a:pt x="400106" y="1004"/>
                </a:lnTo>
                <a:lnTo>
                  <a:pt x="331097" y="8803"/>
                </a:lnTo>
                <a:lnTo>
                  <a:pt x="266176" y="23800"/>
                </a:lnTo>
                <a:lnTo>
                  <a:pt x="206237" y="45370"/>
                </a:lnTo>
                <a:lnTo>
                  <a:pt x="152179" y="72885"/>
                </a:lnTo>
                <a:lnTo>
                  <a:pt x="104896" y="105721"/>
                </a:lnTo>
                <a:lnTo>
                  <a:pt x="65285" y="143249"/>
                </a:lnTo>
                <a:lnTo>
                  <a:pt x="34242" y="184844"/>
                </a:lnTo>
                <a:lnTo>
                  <a:pt x="12663" y="229880"/>
                </a:lnTo>
                <a:lnTo>
                  <a:pt x="1444" y="277729"/>
                </a:lnTo>
                <a:lnTo>
                  <a:pt x="0" y="302514"/>
                </a:lnTo>
                <a:lnTo>
                  <a:pt x="1444" y="327298"/>
                </a:lnTo>
                <a:lnTo>
                  <a:pt x="12663" y="375147"/>
                </a:lnTo>
                <a:lnTo>
                  <a:pt x="34242" y="420183"/>
                </a:lnTo>
                <a:lnTo>
                  <a:pt x="65285" y="461778"/>
                </a:lnTo>
                <a:lnTo>
                  <a:pt x="104896" y="499306"/>
                </a:lnTo>
                <a:lnTo>
                  <a:pt x="152179" y="532142"/>
                </a:lnTo>
                <a:lnTo>
                  <a:pt x="206237" y="559657"/>
                </a:lnTo>
                <a:lnTo>
                  <a:pt x="266176" y="581227"/>
                </a:lnTo>
                <a:lnTo>
                  <a:pt x="331097" y="596224"/>
                </a:lnTo>
                <a:lnTo>
                  <a:pt x="400106" y="604023"/>
                </a:lnTo>
                <a:lnTo>
                  <a:pt x="435863" y="605028"/>
                </a:lnTo>
                <a:lnTo>
                  <a:pt x="471621" y="604023"/>
                </a:lnTo>
                <a:lnTo>
                  <a:pt x="540630" y="596224"/>
                </a:lnTo>
                <a:lnTo>
                  <a:pt x="605551" y="581227"/>
                </a:lnTo>
                <a:lnTo>
                  <a:pt x="665490" y="559657"/>
                </a:lnTo>
                <a:lnTo>
                  <a:pt x="719548" y="532142"/>
                </a:lnTo>
                <a:lnTo>
                  <a:pt x="766831" y="499306"/>
                </a:lnTo>
                <a:lnTo>
                  <a:pt x="806442" y="461778"/>
                </a:lnTo>
                <a:lnTo>
                  <a:pt x="837485" y="420183"/>
                </a:lnTo>
                <a:lnTo>
                  <a:pt x="859064" y="375147"/>
                </a:lnTo>
                <a:lnTo>
                  <a:pt x="870283" y="327298"/>
                </a:lnTo>
                <a:lnTo>
                  <a:pt x="871727" y="302513"/>
                </a:lnTo>
                <a:close/>
              </a:path>
            </a:pathLst>
          </a:custGeom>
          <a:solidFill>
            <a:srgbClr val="000000"/>
          </a:solidFill>
        </p:spPr>
        <p:txBody>
          <a:bodyPr wrap="square" lIns="0" tIns="0" rIns="0" bIns="0" rtlCol="0"/>
          <a:lstStyle/>
          <a:p>
            <a:endParaRPr/>
          </a:p>
        </p:txBody>
      </p:sp>
      <p:sp>
        <p:nvSpPr>
          <p:cNvPr id="11" name="object 11"/>
          <p:cNvSpPr/>
          <p:nvPr/>
        </p:nvSpPr>
        <p:spPr>
          <a:xfrm>
            <a:off x="6434213" y="3455670"/>
            <a:ext cx="871855" cy="605155"/>
          </a:xfrm>
          <a:custGeom>
            <a:avLst/>
            <a:gdLst/>
            <a:ahLst/>
            <a:cxnLst/>
            <a:rect l="l" t="t" r="r" b="b"/>
            <a:pathLst>
              <a:path w="871854" h="605154">
                <a:moveTo>
                  <a:pt x="435863" y="0"/>
                </a:moveTo>
                <a:lnTo>
                  <a:pt x="365147" y="3964"/>
                </a:lnTo>
                <a:lnTo>
                  <a:pt x="298070" y="15441"/>
                </a:lnTo>
                <a:lnTo>
                  <a:pt x="235528" y="33803"/>
                </a:lnTo>
                <a:lnTo>
                  <a:pt x="178417" y="58424"/>
                </a:lnTo>
                <a:lnTo>
                  <a:pt x="127634" y="88677"/>
                </a:lnTo>
                <a:lnTo>
                  <a:pt x="84076" y="123937"/>
                </a:lnTo>
                <a:lnTo>
                  <a:pt x="48636" y="163577"/>
                </a:lnTo>
                <a:lnTo>
                  <a:pt x="22213" y="206971"/>
                </a:lnTo>
                <a:lnTo>
                  <a:pt x="5702" y="253492"/>
                </a:lnTo>
                <a:lnTo>
                  <a:pt x="0" y="302514"/>
                </a:lnTo>
                <a:lnTo>
                  <a:pt x="1444" y="327298"/>
                </a:lnTo>
                <a:lnTo>
                  <a:pt x="12663" y="375147"/>
                </a:lnTo>
                <a:lnTo>
                  <a:pt x="34242" y="420183"/>
                </a:lnTo>
                <a:lnTo>
                  <a:pt x="65285" y="461778"/>
                </a:lnTo>
                <a:lnTo>
                  <a:pt x="104896" y="499306"/>
                </a:lnTo>
                <a:lnTo>
                  <a:pt x="152179" y="532142"/>
                </a:lnTo>
                <a:lnTo>
                  <a:pt x="206237" y="559657"/>
                </a:lnTo>
                <a:lnTo>
                  <a:pt x="266176" y="581227"/>
                </a:lnTo>
                <a:lnTo>
                  <a:pt x="331097" y="596224"/>
                </a:lnTo>
                <a:lnTo>
                  <a:pt x="400106" y="604023"/>
                </a:lnTo>
                <a:lnTo>
                  <a:pt x="435863" y="605028"/>
                </a:lnTo>
                <a:lnTo>
                  <a:pt x="471621" y="604023"/>
                </a:lnTo>
                <a:lnTo>
                  <a:pt x="540630" y="596224"/>
                </a:lnTo>
                <a:lnTo>
                  <a:pt x="605551" y="581227"/>
                </a:lnTo>
                <a:lnTo>
                  <a:pt x="665490" y="559657"/>
                </a:lnTo>
                <a:lnTo>
                  <a:pt x="719548" y="532142"/>
                </a:lnTo>
                <a:lnTo>
                  <a:pt x="766831" y="499306"/>
                </a:lnTo>
                <a:lnTo>
                  <a:pt x="806442" y="461778"/>
                </a:lnTo>
                <a:lnTo>
                  <a:pt x="837485" y="420183"/>
                </a:lnTo>
                <a:lnTo>
                  <a:pt x="859064" y="375147"/>
                </a:lnTo>
                <a:lnTo>
                  <a:pt x="870283" y="327298"/>
                </a:lnTo>
                <a:lnTo>
                  <a:pt x="871727" y="302513"/>
                </a:lnTo>
                <a:lnTo>
                  <a:pt x="870283" y="277729"/>
                </a:lnTo>
                <a:lnTo>
                  <a:pt x="859064" y="229880"/>
                </a:lnTo>
                <a:lnTo>
                  <a:pt x="837485" y="184844"/>
                </a:lnTo>
                <a:lnTo>
                  <a:pt x="806442" y="143249"/>
                </a:lnTo>
                <a:lnTo>
                  <a:pt x="766831" y="105721"/>
                </a:lnTo>
                <a:lnTo>
                  <a:pt x="719548" y="72885"/>
                </a:lnTo>
                <a:lnTo>
                  <a:pt x="665490" y="45370"/>
                </a:lnTo>
                <a:lnTo>
                  <a:pt x="605551" y="23800"/>
                </a:lnTo>
                <a:lnTo>
                  <a:pt x="540630" y="8803"/>
                </a:lnTo>
                <a:lnTo>
                  <a:pt x="471621" y="1004"/>
                </a:lnTo>
                <a:lnTo>
                  <a:pt x="435863" y="0"/>
                </a:lnTo>
                <a:close/>
              </a:path>
            </a:pathLst>
          </a:custGeom>
          <a:ln w="12700">
            <a:solidFill>
              <a:srgbClr val="000000"/>
            </a:solidFill>
          </a:ln>
        </p:spPr>
        <p:txBody>
          <a:bodyPr wrap="square" lIns="0" tIns="0" rIns="0" bIns="0" rtlCol="0"/>
          <a:lstStyle/>
          <a:p>
            <a:endParaRPr/>
          </a:p>
        </p:txBody>
      </p:sp>
      <p:sp>
        <p:nvSpPr>
          <p:cNvPr id="12" name="object 12"/>
          <p:cNvSpPr/>
          <p:nvPr/>
        </p:nvSpPr>
        <p:spPr>
          <a:xfrm>
            <a:off x="7478903" y="3455670"/>
            <a:ext cx="1162050" cy="605155"/>
          </a:xfrm>
          <a:custGeom>
            <a:avLst/>
            <a:gdLst/>
            <a:ahLst/>
            <a:cxnLst/>
            <a:rect l="l" t="t" r="r" b="b"/>
            <a:pathLst>
              <a:path w="1162050" h="605154">
                <a:moveTo>
                  <a:pt x="1162050" y="302513"/>
                </a:moveTo>
                <a:lnTo>
                  <a:pt x="1154452" y="253492"/>
                </a:lnTo>
                <a:lnTo>
                  <a:pt x="1132453" y="206971"/>
                </a:lnTo>
                <a:lnTo>
                  <a:pt x="1097241" y="163577"/>
                </a:lnTo>
                <a:lnTo>
                  <a:pt x="1050005" y="123937"/>
                </a:lnTo>
                <a:lnTo>
                  <a:pt x="991933" y="88677"/>
                </a:lnTo>
                <a:lnTo>
                  <a:pt x="924214" y="58424"/>
                </a:lnTo>
                <a:lnTo>
                  <a:pt x="887108" y="45370"/>
                </a:lnTo>
                <a:lnTo>
                  <a:pt x="848037" y="33803"/>
                </a:lnTo>
                <a:lnTo>
                  <a:pt x="807148" y="23800"/>
                </a:lnTo>
                <a:lnTo>
                  <a:pt x="764590" y="15441"/>
                </a:lnTo>
                <a:lnTo>
                  <a:pt x="720512" y="8803"/>
                </a:lnTo>
                <a:lnTo>
                  <a:pt x="675063" y="3964"/>
                </a:lnTo>
                <a:lnTo>
                  <a:pt x="628390" y="1004"/>
                </a:lnTo>
                <a:lnTo>
                  <a:pt x="580644" y="0"/>
                </a:lnTo>
                <a:lnTo>
                  <a:pt x="533005" y="1004"/>
                </a:lnTo>
                <a:lnTo>
                  <a:pt x="486431" y="3964"/>
                </a:lnTo>
                <a:lnTo>
                  <a:pt x="441069" y="8803"/>
                </a:lnTo>
                <a:lnTo>
                  <a:pt x="397069" y="15441"/>
                </a:lnTo>
                <a:lnTo>
                  <a:pt x="354580" y="23800"/>
                </a:lnTo>
                <a:lnTo>
                  <a:pt x="313751" y="33803"/>
                </a:lnTo>
                <a:lnTo>
                  <a:pt x="274731" y="45370"/>
                </a:lnTo>
                <a:lnTo>
                  <a:pt x="237670" y="58424"/>
                </a:lnTo>
                <a:lnTo>
                  <a:pt x="170021" y="88677"/>
                </a:lnTo>
                <a:lnTo>
                  <a:pt x="111995" y="123937"/>
                </a:lnTo>
                <a:lnTo>
                  <a:pt x="64787" y="163577"/>
                </a:lnTo>
                <a:lnTo>
                  <a:pt x="29589" y="206971"/>
                </a:lnTo>
                <a:lnTo>
                  <a:pt x="7596" y="253492"/>
                </a:lnTo>
                <a:lnTo>
                  <a:pt x="0" y="302514"/>
                </a:lnTo>
                <a:lnTo>
                  <a:pt x="1923" y="327298"/>
                </a:lnTo>
                <a:lnTo>
                  <a:pt x="16868" y="375147"/>
                </a:lnTo>
                <a:lnTo>
                  <a:pt x="45612" y="420183"/>
                </a:lnTo>
                <a:lnTo>
                  <a:pt x="86964" y="461778"/>
                </a:lnTo>
                <a:lnTo>
                  <a:pt x="139730" y="499306"/>
                </a:lnTo>
                <a:lnTo>
                  <a:pt x="202717" y="532142"/>
                </a:lnTo>
                <a:lnTo>
                  <a:pt x="274731" y="559657"/>
                </a:lnTo>
                <a:lnTo>
                  <a:pt x="313751" y="571224"/>
                </a:lnTo>
                <a:lnTo>
                  <a:pt x="354580" y="581227"/>
                </a:lnTo>
                <a:lnTo>
                  <a:pt x="397069" y="589586"/>
                </a:lnTo>
                <a:lnTo>
                  <a:pt x="441069" y="596224"/>
                </a:lnTo>
                <a:lnTo>
                  <a:pt x="486431" y="601063"/>
                </a:lnTo>
                <a:lnTo>
                  <a:pt x="533005" y="604023"/>
                </a:lnTo>
                <a:lnTo>
                  <a:pt x="580644" y="605028"/>
                </a:lnTo>
                <a:lnTo>
                  <a:pt x="628390" y="604023"/>
                </a:lnTo>
                <a:lnTo>
                  <a:pt x="675063" y="601063"/>
                </a:lnTo>
                <a:lnTo>
                  <a:pt x="720512" y="596224"/>
                </a:lnTo>
                <a:lnTo>
                  <a:pt x="764590" y="589586"/>
                </a:lnTo>
                <a:lnTo>
                  <a:pt x="807148" y="581227"/>
                </a:lnTo>
                <a:lnTo>
                  <a:pt x="848037" y="571224"/>
                </a:lnTo>
                <a:lnTo>
                  <a:pt x="887108" y="559657"/>
                </a:lnTo>
                <a:lnTo>
                  <a:pt x="924214" y="546603"/>
                </a:lnTo>
                <a:lnTo>
                  <a:pt x="991933" y="516350"/>
                </a:lnTo>
                <a:lnTo>
                  <a:pt x="1050005" y="481090"/>
                </a:lnTo>
                <a:lnTo>
                  <a:pt x="1097241" y="441450"/>
                </a:lnTo>
                <a:lnTo>
                  <a:pt x="1132453" y="398056"/>
                </a:lnTo>
                <a:lnTo>
                  <a:pt x="1154452" y="351535"/>
                </a:lnTo>
                <a:lnTo>
                  <a:pt x="1162050" y="302513"/>
                </a:lnTo>
                <a:close/>
              </a:path>
            </a:pathLst>
          </a:custGeom>
          <a:solidFill>
            <a:srgbClr val="000000"/>
          </a:solidFill>
        </p:spPr>
        <p:txBody>
          <a:bodyPr wrap="square" lIns="0" tIns="0" rIns="0" bIns="0" rtlCol="0"/>
          <a:lstStyle/>
          <a:p>
            <a:endParaRPr/>
          </a:p>
        </p:txBody>
      </p:sp>
      <p:sp>
        <p:nvSpPr>
          <p:cNvPr id="13" name="object 13"/>
          <p:cNvSpPr/>
          <p:nvPr/>
        </p:nvSpPr>
        <p:spPr>
          <a:xfrm>
            <a:off x="7478903" y="3455670"/>
            <a:ext cx="1162050" cy="605155"/>
          </a:xfrm>
          <a:custGeom>
            <a:avLst/>
            <a:gdLst/>
            <a:ahLst/>
            <a:cxnLst/>
            <a:rect l="l" t="t" r="r" b="b"/>
            <a:pathLst>
              <a:path w="1162050" h="605154">
                <a:moveTo>
                  <a:pt x="580644" y="0"/>
                </a:moveTo>
                <a:lnTo>
                  <a:pt x="533005" y="1004"/>
                </a:lnTo>
                <a:lnTo>
                  <a:pt x="486431" y="3964"/>
                </a:lnTo>
                <a:lnTo>
                  <a:pt x="441069" y="8803"/>
                </a:lnTo>
                <a:lnTo>
                  <a:pt x="397069" y="15441"/>
                </a:lnTo>
                <a:lnTo>
                  <a:pt x="354580" y="23800"/>
                </a:lnTo>
                <a:lnTo>
                  <a:pt x="313751" y="33803"/>
                </a:lnTo>
                <a:lnTo>
                  <a:pt x="274731" y="45370"/>
                </a:lnTo>
                <a:lnTo>
                  <a:pt x="237670" y="58424"/>
                </a:lnTo>
                <a:lnTo>
                  <a:pt x="170021" y="88677"/>
                </a:lnTo>
                <a:lnTo>
                  <a:pt x="111995" y="123937"/>
                </a:lnTo>
                <a:lnTo>
                  <a:pt x="64787" y="163577"/>
                </a:lnTo>
                <a:lnTo>
                  <a:pt x="29589" y="206971"/>
                </a:lnTo>
                <a:lnTo>
                  <a:pt x="7596" y="253492"/>
                </a:lnTo>
                <a:lnTo>
                  <a:pt x="0" y="302514"/>
                </a:lnTo>
                <a:lnTo>
                  <a:pt x="1923" y="327298"/>
                </a:lnTo>
                <a:lnTo>
                  <a:pt x="16868" y="375147"/>
                </a:lnTo>
                <a:lnTo>
                  <a:pt x="45612" y="420183"/>
                </a:lnTo>
                <a:lnTo>
                  <a:pt x="86964" y="461778"/>
                </a:lnTo>
                <a:lnTo>
                  <a:pt x="139730" y="499306"/>
                </a:lnTo>
                <a:lnTo>
                  <a:pt x="202717" y="532142"/>
                </a:lnTo>
                <a:lnTo>
                  <a:pt x="274731" y="559657"/>
                </a:lnTo>
                <a:lnTo>
                  <a:pt x="313751" y="571224"/>
                </a:lnTo>
                <a:lnTo>
                  <a:pt x="354580" y="581227"/>
                </a:lnTo>
                <a:lnTo>
                  <a:pt x="397069" y="589586"/>
                </a:lnTo>
                <a:lnTo>
                  <a:pt x="441069" y="596224"/>
                </a:lnTo>
                <a:lnTo>
                  <a:pt x="486431" y="601063"/>
                </a:lnTo>
                <a:lnTo>
                  <a:pt x="533005" y="604023"/>
                </a:lnTo>
                <a:lnTo>
                  <a:pt x="580644" y="605028"/>
                </a:lnTo>
                <a:lnTo>
                  <a:pt x="628390" y="604023"/>
                </a:lnTo>
                <a:lnTo>
                  <a:pt x="675063" y="601063"/>
                </a:lnTo>
                <a:lnTo>
                  <a:pt x="720512" y="596224"/>
                </a:lnTo>
                <a:lnTo>
                  <a:pt x="764590" y="589586"/>
                </a:lnTo>
                <a:lnTo>
                  <a:pt x="807148" y="581227"/>
                </a:lnTo>
                <a:lnTo>
                  <a:pt x="848037" y="571224"/>
                </a:lnTo>
                <a:lnTo>
                  <a:pt x="887108" y="559657"/>
                </a:lnTo>
                <a:lnTo>
                  <a:pt x="924214" y="546603"/>
                </a:lnTo>
                <a:lnTo>
                  <a:pt x="991933" y="516350"/>
                </a:lnTo>
                <a:lnTo>
                  <a:pt x="1050005" y="481090"/>
                </a:lnTo>
                <a:lnTo>
                  <a:pt x="1097241" y="441450"/>
                </a:lnTo>
                <a:lnTo>
                  <a:pt x="1132453" y="398056"/>
                </a:lnTo>
                <a:lnTo>
                  <a:pt x="1154452" y="351535"/>
                </a:lnTo>
                <a:lnTo>
                  <a:pt x="1162050" y="302513"/>
                </a:lnTo>
                <a:lnTo>
                  <a:pt x="1160125" y="277729"/>
                </a:lnTo>
                <a:lnTo>
                  <a:pt x="1145179" y="229880"/>
                </a:lnTo>
                <a:lnTo>
                  <a:pt x="1116425" y="184844"/>
                </a:lnTo>
                <a:lnTo>
                  <a:pt x="1075052" y="143249"/>
                </a:lnTo>
                <a:lnTo>
                  <a:pt x="1022249" y="105721"/>
                </a:lnTo>
                <a:lnTo>
                  <a:pt x="959205" y="72885"/>
                </a:lnTo>
                <a:lnTo>
                  <a:pt x="887108" y="45370"/>
                </a:lnTo>
                <a:lnTo>
                  <a:pt x="848037" y="33803"/>
                </a:lnTo>
                <a:lnTo>
                  <a:pt x="807148" y="23800"/>
                </a:lnTo>
                <a:lnTo>
                  <a:pt x="764590" y="15441"/>
                </a:lnTo>
                <a:lnTo>
                  <a:pt x="720512" y="8803"/>
                </a:lnTo>
                <a:lnTo>
                  <a:pt x="675063" y="3964"/>
                </a:lnTo>
                <a:lnTo>
                  <a:pt x="628390" y="1004"/>
                </a:lnTo>
                <a:lnTo>
                  <a:pt x="580644" y="0"/>
                </a:lnTo>
                <a:close/>
              </a:path>
            </a:pathLst>
          </a:custGeom>
          <a:ln w="12699">
            <a:solidFill>
              <a:srgbClr val="000000"/>
            </a:solidFill>
          </a:ln>
        </p:spPr>
        <p:txBody>
          <a:bodyPr wrap="square" lIns="0" tIns="0" rIns="0" bIns="0" rtlCol="0"/>
          <a:lstStyle/>
          <a:p>
            <a:endParaRPr/>
          </a:p>
        </p:txBody>
      </p:sp>
      <p:sp>
        <p:nvSpPr>
          <p:cNvPr id="14" name="object 14"/>
          <p:cNvSpPr txBox="1"/>
          <p:nvPr/>
        </p:nvSpPr>
        <p:spPr>
          <a:xfrm>
            <a:off x="6604387" y="3636386"/>
            <a:ext cx="1976755" cy="279400"/>
          </a:xfrm>
          <a:prstGeom prst="rect">
            <a:avLst/>
          </a:prstGeom>
        </p:spPr>
        <p:txBody>
          <a:bodyPr vert="horz" wrap="square" lIns="0" tIns="0" rIns="0" bIns="0" rtlCol="0">
            <a:spAutoFit/>
          </a:bodyPr>
          <a:lstStyle/>
          <a:p>
            <a:pPr marL="12700">
              <a:lnSpc>
                <a:spcPts val="2380"/>
              </a:lnSpc>
              <a:tabLst>
                <a:tab pos="947419" algn="l"/>
              </a:tabLst>
            </a:pPr>
            <a:r>
              <a:rPr sz="2000" b="1" u="sng" spc="-5" dirty="0">
                <a:solidFill>
                  <a:srgbClr val="FFFFFF"/>
                </a:solidFill>
                <a:latin typeface="新宋体"/>
                <a:cs typeface="新宋体"/>
              </a:rPr>
              <a:t>学</a:t>
            </a:r>
            <a:r>
              <a:rPr sz="2000" b="1" u="sng" spc="-10" dirty="0">
                <a:solidFill>
                  <a:srgbClr val="FFFFFF"/>
                </a:solidFill>
                <a:latin typeface="新宋体"/>
                <a:cs typeface="新宋体"/>
              </a:rPr>
              <a:t>号</a:t>
            </a:r>
            <a:r>
              <a:rPr sz="2000" b="1" dirty="0">
                <a:solidFill>
                  <a:srgbClr val="FFFFFF"/>
                </a:solidFill>
                <a:latin typeface="新宋体"/>
                <a:cs typeface="新宋体"/>
              </a:rPr>
              <a:t>	</a:t>
            </a:r>
            <a:r>
              <a:rPr sz="2000" b="1" spc="-10" dirty="0">
                <a:solidFill>
                  <a:srgbClr val="FFFFFF"/>
                </a:solidFill>
                <a:latin typeface="新宋体"/>
                <a:cs typeface="新宋体"/>
              </a:rPr>
              <a:t>所选课程</a:t>
            </a:r>
            <a:endParaRPr sz="2000">
              <a:latin typeface="新宋体"/>
              <a:cs typeface="新宋体"/>
            </a:endParaRPr>
          </a:p>
        </p:txBody>
      </p:sp>
      <p:sp>
        <p:nvSpPr>
          <p:cNvPr id="15" name="object 15"/>
          <p:cNvSpPr/>
          <p:nvPr/>
        </p:nvSpPr>
        <p:spPr>
          <a:xfrm>
            <a:off x="6899020" y="4060697"/>
            <a:ext cx="0" cy="334645"/>
          </a:xfrm>
          <a:custGeom>
            <a:avLst/>
            <a:gdLst/>
            <a:ahLst/>
            <a:cxnLst/>
            <a:rect l="l" t="t" r="r" b="b"/>
            <a:pathLst>
              <a:path h="334645">
                <a:moveTo>
                  <a:pt x="0" y="0"/>
                </a:moveTo>
                <a:lnTo>
                  <a:pt x="0" y="334518"/>
                </a:lnTo>
              </a:path>
            </a:pathLst>
          </a:custGeom>
          <a:ln w="12700">
            <a:solidFill>
              <a:srgbClr val="000000"/>
            </a:solidFill>
          </a:ln>
        </p:spPr>
        <p:txBody>
          <a:bodyPr wrap="square" lIns="0" tIns="0" rIns="0" bIns="0" rtlCol="0"/>
          <a:lstStyle/>
          <a:p>
            <a:endParaRPr/>
          </a:p>
        </p:txBody>
      </p:sp>
      <p:sp>
        <p:nvSpPr>
          <p:cNvPr id="16" name="object 16"/>
          <p:cNvSpPr/>
          <p:nvPr/>
        </p:nvSpPr>
        <p:spPr>
          <a:xfrm>
            <a:off x="5736971" y="4060697"/>
            <a:ext cx="871855" cy="334645"/>
          </a:xfrm>
          <a:custGeom>
            <a:avLst/>
            <a:gdLst/>
            <a:ahLst/>
            <a:cxnLst/>
            <a:rect l="l" t="t" r="r" b="b"/>
            <a:pathLst>
              <a:path w="871854" h="334645">
                <a:moveTo>
                  <a:pt x="871727" y="334518"/>
                </a:moveTo>
                <a:lnTo>
                  <a:pt x="0" y="0"/>
                </a:lnTo>
              </a:path>
            </a:pathLst>
          </a:custGeom>
          <a:ln w="12700">
            <a:solidFill>
              <a:srgbClr val="000000"/>
            </a:solidFill>
          </a:ln>
        </p:spPr>
        <p:txBody>
          <a:bodyPr wrap="square" lIns="0" tIns="0" rIns="0" bIns="0" rtlCol="0"/>
          <a:lstStyle/>
          <a:p>
            <a:endParaRPr/>
          </a:p>
        </p:txBody>
      </p:sp>
      <p:sp>
        <p:nvSpPr>
          <p:cNvPr id="17" name="object 17"/>
          <p:cNvSpPr/>
          <p:nvPr/>
        </p:nvSpPr>
        <p:spPr>
          <a:xfrm>
            <a:off x="7190105" y="4126991"/>
            <a:ext cx="869950" cy="268605"/>
          </a:xfrm>
          <a:custGeom>
            <a:avLst/>
            <a:gdLst/>
            <a:ahLst/>
            <a:cxnLst/>
            <a:rect l="l" t="t" r="r" b="b"/>
            <a:pathLst>
              <a:path w="869950" h="268604">
                <a:moveTo>
                  <a:pt x="0" y="268224"/>
                </a:moveTo>
                <a:lnTo>
                  <a:pt x="869441" y="0"/>
                </a:lnTo>
              </a:path>
            </a:pathLst>
          </a:custGeom>
          <a:ln w="12700">
            <a:solidFill>
              <a:srgbClr val="000000"/>
            </a:solidFill>
          </a:ln>
        </p:spPr>
        <p:txBody>
          <a:bodyPr wrap="square" lIns="0" tIns="0" rIns="0" bIns="0" rtlCol="0"/>
          <a:lstStyle/>
          <a:p>
            <a:endParaRPr/>
          </a:p>
        </p:txBody>
      </p:sp>
      <p:sp>
        <p:nvSpPr>
          <p:cNvPr id="18" name="object 18"/>
          <p:cNvSpPr/>
          <p:nvPr/>
        </p:nvSpPr>
        <p:spPr>
          <a:xfrm>
            <a:off x="7421765" y="3389376"/>
            <a:ext cx="1278255" cy="737870"/>
          </a:xfrm>
          <a:custGeom>
            <a:avLst/>
            <a:gdLst/>
            <a:ahLst/>
            <a:cxnLst/>
            <a:rect l="l" t="t" r="r" b="b"/>
            <a:pathLst>
              <a:path w="1278254" h="737870">
                <a:moveTo>
                  <a:pt x="638555" y="0"/>
                </a:moveTo>
                <a:lnTo>
                  <a:pt x="586165" y="1218"/>
                </a:lnTo>
                <a:lnTo>
                  <a:pt x="534944" y="4812"/>
                </a:lnTo>
                <a:lnTo>
                  <a:pt x="485057" y="10688"/>
                </a:lnTo>
                <a:lnTo>
                  <a:pt x="436668" y="18751"/>
                </a:lnTo>
                <a:lnTo>
                  <a:pt x="389941" y="28908"/>
                </a:lnTo>
                <a:lnTo>
                  <a:pt x="345040" y="41065"/>
                </a:lnTo>
                <a:lnTo>
                  <a:pt x="302129" y="55129"/>
                </a:lnTo>
                <a:lnTo>
                  <a:pt x="261372" y="71006"/>
                </a:lnTo>
                <a:lnTo>
                  <a:pt x="222932" y="88601"/>
                </a:lnTo>
                <a:lnTo>
                  <a:pt x="186975" y="107823"/>
                </a:lnTo>
                <a:lnTo>
                  <a:pt x="153664" y="128575"/>
                </a:lnTo>
                <a:lnTo>
                  <a:pt x="95636" y="174301"/>
                </a:lnTo>
                <a:lnTo>
                  <a:pt x="50161" y="225028"/>
                </a:lnTo>
                <a:lnTo>
                  <a:pt x="18550" y="280007"/>
                </a:lnTo>
                <a:lnTo>
                  <a:pt x="2115" y="338488"/>
                </a:lnTo>
                <a:lnTo>
                  <a:pt x="0" y="368808"/>
                </a:lnTo>
                <a:lnTo>
                  <a:pt x="2115" y="399024"/>
                </a:lnTo>
                <a:lnTo>
                  <a:pt x="18550" y="457361"/>
                </a:lnTo>
                <a:lnTo>
                  <a:pt x="50161" y="512266"/>
                </a:lnTo>
                <a:lnTo>
                  <a:pt x="95636" y="562976"/>
                </a:lnTo>
                <a:lnTo>
                  <a:pt x="153664" y="608729"/>
                </a:lnTo>
                <a:lnTo>
                  <a:pt x="186975" y="629507"/>
                </a:lnTo>
                <a:lnTo>
                  <a:pt x="222932" y="648759"/>
                </a:lnTo>
                <a:lnTo>
                  <a:pt x="261372" y="666390"/>
                </a:lnTo>
                <a:lnTo>
                  <a:pt x="302129" y="682304"/>
                </a:lnTo>
                <a:lnTo>
                  <a:pt x="345040" y="696406"/>
                </a:lnTo>
                <a:lnTo>
                  <a:pt x="389941" y="708600"/>
                </a:lnTo>
                <a:lnTo>
                  <a:pt x="436668" y="718791"/>
                </a:lnTo>
                <a:lnTo>
                  <a:pt x="485057" y="726884"/>
                </a:lnTo>
                <a:lnTo>
                  <a:pt x="534944" y="732782"/>
                </a:lnTo>
                <a:lnTo>
                  <a:pt x="586165" y="736391"/>
                </a:lnTo>
                <a:lnTo>
                  <a:pt x="638555" y="737616"/>
                </a:lnTo>
                <a:lnTo>
                  <a:pt x="691055" y="736391"/>
                </a:lnTo>
                <a:lnTo>
                  <a:pt x="742373" y="732782"/>
                </a:lnTo>
                <a:lnTo>
                  <a:pt x="792348" y="726884"/>
                </a:lnTo>
                <a:lnTo>
                  <a:pt x="840815" y="718791"/>
                </a:lnTo>
                <a:lnTo>
                  <a:pt x="887610" y="708600"/>
                </a:lnTo>
                <a:lnTo>
                  <a:pt x="932572" y="696406"/>
                </a:lnTo>
                <a:lnTo>
                  <a:pt x="975535" y="682304"/>
                </a:lnTo>
                <a:lnTo>
                  <a:pt x="1016337" y="666390"/>
                </a:lnTo>
                <a:lnTo>
                  <a:pt x="1054814" y="648759"/>
                </a:lnTo>
                <a:lnTo>
                  <a:pt x="1090802" y="629507"/>
                </a:lnTo>
                <a:lnTo>
                  <a:pt x="1124139" y="608729"/>
                </a:lnTo>
                <a:lnTo>
                  <a:pt x="1182204" y="562976"/>
                </a:lnTo>
                <a:lnTo>
                  <a:pt x="1227701" y="512266"/>
                </a:lnTo>
                <a:lnTo>
                  <a:pt x="1259321" y="457361"/>
                </a:lnTo>
                <a:lnTo>
                  <a:pt x="1275758" y="399024"/>
                </a:lnTo>
                <a:lnTo>
                  <a:pt x="1277873" y="368807"/>
                </a:lnTo>
                <a:lnTo>
                  <a:pt x="1275758" y="338488"/>
                </a:lnTo>
                <a:lnTo>
                  <a:pt x="1259321" y="280007"/>
                </a:lnTo>
                <a:lnTo>
                  <a:pt x="1227701" y="225028"/>
                </a:lnTo>
                <a:lnTo>
                  <a:pt x="1182204" y="174301"/>
                </a:lnTo>
                <a:lnTo>
                  <a:pt x="1124139" y="128575"/>
                </a:lnTo>
                <a:lnTo>
                  <a:pt x="1090802" y="107822"/>
                </a:lnTo>
                <a:lnTo>
                  <a:pt x="1054814" y="88601"/>
                </a:lnTo>
                <a:lnTo>
                  <a:pt x="1016337" y="71006"/>
                </a:lnTo>
                <a:lnTo>
                  <a:pt x="975535" y="55129"/>
                </a:lnTo>
                <a:lnTo>
                  <a:pt x="932572" y="41065"/>
                </a:lnTo>
                <a:lnTo>
                  <a:pt x="887610" y="28908"/>
                </a:lnTo>
                <a:lnTo>
                  <a:pt x="840815" y="18751"/>
                </a:lnTo>
                <a:lnTo>
                  <a:pt x="792348" y="10688"/>
                </a:lnTo>
                <a:lnTo>
                  <a:pt x="742373" y="4812"/>
                </a:lnTo>
                <a:lnTo>
                  <a:pt x="691055" y="1218"/>
                </a:lnTo>
                <a:lnTo>
                  <a:pt x="638555" y="0"/>
                </a:lnTo>
                <a:close/>
              </a:path>
            </a:pathLst>
          </a:custGeom>
          <a:ln w="12700">
            <a:solidFill>
              <a:srgbClr val="000000"/>
            </a:solidFill>
          </a:ln>
        </p:spPr>
        <p:txBody>
          <a:bodyPr wrap="square" lIns="0" tIns="0" rIns="0" bIns="0" rtlCol="0"/>
          <a:lstStyle/>
          <a:p>
            <a:endParaRPr/>
          </a:p>
        </p:txBody>
      </p:sp>
      <p:sp>
        <p:nvSpPr>
          <p:cNvPr id="19" name="object 19"/>
          <p:cNvSpPr txBox="1"/>
          <p:nvPr/>
        </p:nvSpPr>
        <p:spPr>
          <a:xfrm>
            <a:off x="1025785" y="1425437"/>
            <a:ext cx="6323330" cy="1997075"/>
          </a:xfrm>
          <a:prstGeom prst="rect">
            <a:avLst/>
          </a:prstGeom>
        </p:spPr>
        <p:txBody>
          <a:bodyPr vert="horz" wrap="square" lIns="0" tIns="0" rIns="0" bIns="0" rtlCol="0">
            <a:spAutoFit/>
          </a:bodyPr>
          <a:lstStyle/>
          <a:p>
            <a:pPr marL="20320">
              <a:lnSpc>
                <a:spcPct val="100000"/>
              </a:lnSpc>
            </a:pPr>
            <a:r>
              <a:rPr sz="2400" b="1" dirty="0">
                <a:latin typeface="微软雅黑"/>
                <a:cs typeface="微软雅黑"/>
              </a:rPr>
              <a:t>基本转换规则：多值属性的转换</a:t>
            </a:r>
            <a:endParaRPr sz="2400" dirty="0">
              <a:latin typeface="微软雅黑"/>
              <a:cs typeface="微软雅黑"/>
            </a:endParaRPr>
          </a:p>
          <a:p>
            <a:pPr marL="86995" indent="-74930">
              <a:lnSpc>
                <a:spcPct val="100000"/>
              </a:lnSpc>
              <a:spcBef>
                <a:spcPts val="1880"/>
              </a:spcBef>
            </a:pPr>
            <a:r>
              <a:rPr sz="2000" spc="-5" dirty="0">
                <a:latin typeface="Wingdings"/>
                <a:cs typeface="Wingdings"/>
              </a:rPr>
              <a:t></a:t>
            </a:r>
            <a:r>
              <a:rPr sz="2000" b="1" spc="-5" dirty="0">
                <a:latin typeface="微软雅黑"/>
                <a:cs typeface="微软雅黑"/>
              </a:rPr>
              <a:t>将多值属性与所在实体的关键字一起组成一个新的关系</a:t>
            </a:r>
            <a:endParaRPr sz="2000" dirty="0">
              <a:latin typeface="微软雅黑"/>
              <a:cs typeface="微软雅黑"/>
            </a:endParaRPr>
          </a:p>
          <a:p>
            <a:pPr>
              <a:lnSpc>
                <a:spcPct val="100000"/>
              </a:lnSpc>
            </a:pPr>
            <a:endParaRPr sz="2000" dirty="0">
              <a:latin typeface="Times New Roman"/>
              <a:cs typeface="Times New Roman"/>
            </a:endParaRPr>
          </a:p>
          <a:p>
            <a:pPr>
              <a:lnSpc>
                <a:spcPct val="100000"/>
              </a:lnSpc>
            </a:pPr>
            <a:endParaRPr sz="2000" dirty="0">
              <a:latin typeface="Times New Roman"/>
              <a:cs typeface="Times New Roman"/>
            </a:endParaRPr>
          </a:p>
          <a:p>
            <a:pPr marL="86995">
              <a:lnSpc>
                <a:spcPct val="100000"/>
              </a:lnSpc>
              <a:spcBef>
                <a:spcPts val="1360"/>
              </a:spcBef>
            </a:pPr>
            <a:r>
              <a:rPr sz="2400" b="1" dirty="0">
                <a:latin typeface="微软雅黑"/>
                <a:cs typeface="微软雅黑"/>
              </a:rPr>
              <a:t>示例</a:t>
            </a:r>
            <a:endParaRPr sz="2400" dirty="0">
              <a:latin typeface="微软雅黑"/>
              <a:cs typeface="微软雅黑"/>
            </a:endParaRPr>
          </a:p>
        </p:txBody>
      </p:sp>
      <p:sp>
        <p:nvSpPr>
          <p:cNvPr id="20" name="object 20"/>
          <p:cNvSpPr txBox="1"/>
          <p:nvPr/>
        </p:nvSpPr>
        <p:spPr>
          <a:xfrm>
            <a:off x="1073027" y="3787419"/>
            <a:ext cx="2581910" cy="868956"/>
          </a:xfrm>
          <a:prstGeom prst="rect">
            <a:avLst/>
          </a:prstGeom>
        </p:spPr>
        <p:txBody>
          <a:bodyPr vert="horz" wrap="square" lIns="0" tIns="0" rIns="0" bIns="0" rtlCol="0">
            <a:spAutoFit/>
          </a:bodyPr>
          <a:lstStyle/>
          <a:p>
            <a:pPr marL="12700" marR="5080">
              <a:lnSpc>
                <a:spcPct val="150000"/>
              </a:lnSpc>
            </a:pPr>
            <a:r>
              <a:rPr sz="2000" b="1" spc="-5" dirty="0" err="1">
                <a:latin typeface="微软雅黑"/>
                <a:cs typeface="微软雅黑"/>
              </a:rPr>
              <a:t>学生</a:t>
            </a:r>
            <a:r>
              <a:rPr sz="2000" b="1" spc="-5" dirty="0">
                <a:latin typeface="微软雅黑"/>
                <a:cs typeface="微软雅黑"/>
              </a:rPr>
              <a:t>(</a:t>
            </a:r>
            <a:r>
              <a:rPr sz="2000" b="1" u="sng" spc="-5" dirty="0" err="1">
                <a:latin typeface="微软雅黑"/>
                <a:cs typeface="微软雅黑"/>
              </a:rPr>
              <a:t>学</a:t>
            </a:r>
            <a:r>
              <a:rPr sz="2000" b="1" u="sng" dirty="0" err="1">
                <a:latin typeface="微软雅黑"/>
                <a:cs typeface="微软雅黑"/>
              </a:rPr>
              <a:t>号</a:t>
            </a:r>
            <a:r>
              <a:rPr sz="2000" b="1" spc="-5" dirty="0" err="1">
                <a:latin typeface="微软雅黑"/>
                <a:cs typeface="微软雅黑"/>
              </a:rPr>
              <a:t>,姓名</a:t>
            </a:r>
            <a:r>
              <a:rPr sz="2000" b="1" spc="-5" dirty="0">
                <a:latin typeface="微软雅黑"/>
                <a:cs typeface="微软雅黑"/>
              </a:rPr>
              <a:t>) </a:t>
            </a:r>
            <a:endParaRPr lang="en-US" sz="2000" b="1" spc="-5" dirty="0">
              <a:latin typeface="微软雅黑"/>
              <a:cs typeface="微软雅黑"/>
            </a:endParaRPr>
          </a:p>
          <a:p>
            <a:pPr marL="12700" marR="5080">
              <a:lnSpc>
                <a:spcPct val="150000"/>
              </a:lnSpc>
            </a:pPr>
            <a:r>
              <a:rPr sz="2000" b="1" spc="-5" dirty="0" err="1">
                <a:latin typeface="微软雅黑"/>
                <a:cs typeface="微软雅黑"/>
              </a:rPr>
              <a:t>选课</a:t>
            </a:r>
            <a:r>
              <a:rPr sz="2000" b="1" spc="-5" dirty="0">
                <a:latin typeface="微软雅黑"/>
                <a:cs typeface="微软雅黑"/>
              </a:rPr>
              <a:t>(学</a:t>
            </a:r>
            <a:r>
              <a:rPr sz="2000" b="1" dirty="0">
                <a:latin typeface="微软雅黑"/>
                <a:cs typeface="微软雅黑"/>
              </a:rPr>
              <a:t>号</a:t>
            </a:r>
            <a:r>
              <a:rPr sz="2000" b="1" u="heavy" spc="-5" dirty="0">
                <a:latin typeface="微软雅黑"/>
                <a:cs typeface="微软雅黑"/>
              </a:rPr>
              <a:t>,</a:t>
            </a:r>
            <a:r>
              <a:rPr sz="2000" b="1" spc="-5" dirty="0">
                <a:latin typeface="微软雅黑"/>
                <a:cs typeface="微软雅黑"/>
              </a:rPr>
              <a:t>所选课程号)</a:t>
            </a:r>
            <a:endParaRPr sz="2000" dirty="0">
              <a:latin typeface="微软雅黑"/>
              <a:cs typeface="微软雅黑"/>
            </a:endParaRPr>
          </a:p>
        </p:txBody>
      </p:sp>
      <p:sp>
        <p:nvSpPr>
          <p:cNvPr id="21" name="object 21"/>
          <p:cNvSpPr txBox="1">
            <a:spLocks noGrp="1"/>
          </p:cNvSpPr>
          <p:nvPr>
            <p:ph type="title"/>
          </p:nvPr>
        </p:nvSpPr>
        <p:spPr>
          <a:xfrm>
            <a:off x="1017911" y="335219"/>
            <a:ext cx="8657577" cy="1095172"/>
          </a:xfrm>
          <a:prstGeom prst="rect">
            <a:avLst/>
          </a:prstGeom>
        </p:spPr>
        <p:txBody>
          <a:bodyPr vert="horz" wrap="square" lIns="0" tIns="0" rIns="0" bIns="0" rtlCol="0">
            <a:spAutoFit/>
          </a:bodyPr>
          <a:lstStyle/>
          <a:p>
            <a:pPr>
              <a:lnSpc>
                <a:spcPct val="100000"/>
              </a:lnSpc>
            </a:pPr>
            <a:r>
              <a:rPr lang="en-US" altLang="zh-CN" sz="2800" b="0" spc="-5" dirty="0">
                <a:solidFill>
                  <a:srgbClr val="000000"/>
                </a:solidFill>
                <a:latin typeface="Microsoft JhengHei" panose="020B0604030504040204" pitchFamily="34" charset="-120"/>
                <a:ea typeface="Microsoft JhengHei" panose="020B0604030504040204" pitchFamily="34" charset="-120"/>
                <a:cs typeface="华文中宋"/>
              </a:rPr>
              <a:t>13.4 </a:t>
            </a:r>
            <a:r>
              <a:rPr sz="2800" b="0" spc="-5" dirty="0" err="1">
                <a:solidFill>
                  <a:srgbClr val="000000"/>
                </a:solidFill>
                <a:latin typeface="Microsoft JhengHei" panose="020B0604030504040204" pitchFamily="34" charset="-120"/>
                <a:ea typeface="Microsoft JhengHei" panose="020B0604030504040204" pitchFamily="34" charset="-120"/>
                <a:cs typeface="华文中宋"/>
              </a:rPr>
              <a:t>数据库设计过程之逻辑数据库设计</a:t>
            </a:r>
            <a:endParaRPr sz="2800" b="0" dirty="0">
              <a:solidFill>
                <a:srgbClr val="000000"/>
              </a:solidFill>
              <a:latin typeface="Microsoft JhengHei" panose="020B0604030504040204" pitchFamily="34" charset="-120"/>
              <a:ea typeface="Microsoft JhengHei" panose="020B0604030504040204" pitchFamily="34" charset="-120"/>
              <a:cs typeface="华文中宋"/>
            </a:endParaRPr>
          </a:p>
          <a:p>
            <a:pPr>
              <a:lnSpc>
                <a:spcPct val="100000"/>
              </a:lnSpc>
              <a:spcBef>
                <a:spcPts val="2300"/>
              </a:spcBef>
            </a:pPr>
            <a:r>
              <a:rPr sz="2400" spc="-5" dirty="0">
                <a:solidFill>
                  <a:srgbClr val="FF0000"/>
                </a:solidFill>
                <a:latin typeface="Microsoft JhengHei" panose="020B0604030504040204" pitchFamily="34" charset="-120"/>
                <a:ea typeface="Microsoft JhengHei" panose="020B0604030504040204" pitchFamily="34" charset="-120"/>
                <a:cs typeface="Arial"/>
              </a:rPr>
              <a:t>(2)E-</a:t>
            </a:r>
            <a:r>
              <a:rPr sz="2400" spc="-5" dirty="0" err="1">
                <a:solidFill>
                  <a:srgbClr val="FF0000"/>
                </a:solidFill>
                <a:latin typeface="Microsoft JhengHei" panose="020B0604030504040204" pitchFamily="34" charset="-120"/>
                <a:ea typeface="Microsoft JhengHei" panose="020B0604030504040204" pitchFamily="34" charset="-120"/>
                <a:cs typeface="Arial"/>
              </a:rPr>
              <a:t>R</a:t>
            </a:r>
            <a:r>
              <a:rPr sz="2400" spc="-5" dirty="0" err="1">
                <a:solidFill>
                  <a:srgbClr val="FF0000"/>
                </a:solidFill>
                <a:latin typeface="Microsoft JhengHei" panose="020B0604030504040204" pitchFamily="34" charset="-120"/>
                <a:ea typeface="Microsoft JhengHei" panose="020B0604030504040204" pitchFamily="34" charset="-120"/>
                <a:cs typeface="华文中宋"/>
              </a:rPr>
              <a:t>图向关系模式的转换</a:t>
            </a:r>
            <a:endParaRPr sz="2400" dirty="0">
              <a:solidFill>
                <a:srgbClr val="FF0000"/>
              </a:solidFill>
              <a:latin typeface="Microsoft JhengHei" panose="020B0604030504040204" pitchFamily="34" charset="-120"/>
              <a:ea typeface="Microsoft JhengHei" panose="020B0604030504040204" pitchFamily="34" charset="-120"/>
              <a:cs typeface="华文中宋"/>
            </a:endParaRPr>
          </a:p>
        </p:txBody>
      </p:sp>
      <p:sp>
        <p:nvSpPr>
          <p:cNvPr id="22" name="object 2">
            <a:extLst>
              <a:ext uri="{FF2B5EF4-FFF2-40B4-BE49-F238E27FC236}">
                <a16:creationId xmlns:a16="http://schemas.microsoft.com/office/drawing/2014/main" id="{5B8072CB-BCA4-480A-8C03-58EF16CAA9A5}"/>
              </a:ext>
            </a:extLst>
          </p:cNvPr>
          <p:cNvSpPr/>
          <p:nvPr/>
        </p:nvSpPr>
        <p:spPr>
          <a:xfrm>
            <a:off x="927100" y="885825"/>
            <a:ext cx="5181600" cy="0"/>
          </a:xfrm>
          <a:custGeom>
            <a:avLst/>
            <a:gdLst/>
            <a:ahLst/>
            <a:cxnLst/>
            <a:rect l="l" t="t" r="r" b="b"/>
            <a:pathLst>
              <a:path w="5181600">
                <a:moveTo>
                  <a:pt x="0" y="0"/>
                </a:moveTo>
                <a:lnTo>
                  <a:pt x="5181600" y="0"/>
                </a:lnTo>
              </a:path>
            </a:pathLst>
          </a:custGeom>
          <a:ln w="12954">
            <a:solidFill>
              <a:srgbClr val="000000"/>
            </a:solidFill>
          </a:ln>
        </p:spPr>
        <p:txBody>
          <a:bodyPr wrap="square" lIns="0" tIns="0" rIns="0" bIns="0" rtlCol="0"/>
          <a:lstStyle/>
          <a:p>
            <a:endParaRPr/>
          </a:p>
        </p:txBody>
      </p:sp>
      <p:sp>
        <p:nvSpPr>
          <p:cNvPr id="23" name="object 3">
            <a:extLst>
              <a:ext uri="{FF2B5EF4-FFF2-40B4-BE49-F238E27FC236}">
                <a16:creationId xmlns:a16="http://schemas.microsoft.com/office/drawing/2014/main" id="{61A2293E-2135-4682-BC4F-4FA1FFC518F1}"/>
              </a:ext>
            </a:extLst>
          </p:cNvPr>
          <p:cNvSpPr/>
          <p:nvPr/>
        </p:nvSpPr>
        <p:spPr>
          <a:xfrm>
            <a:off x="927100" y="911353"/>
            <a:ext cx="5181600" cy="0"/>
          </a:xfrm>
          <a:custGeom>
            <a:avLst/>
            <a:gdLst/>
            <a:ahLst/>
            <a:cxnLst/>
            <a:rect l="l" t="t" r="r" b="b"/>
            <a:pathLst>
              <a:path w="5181600">
                <a:moveTo>
                  <a:pt x="0" y="0"/>
                </a:moveTo>
                <a:lnTo>
                  <a:pt x="5181600" y="0"/>
                </a:lnTo>
              </a:path>
            </a:pathLst>
          </a:custGeom>
          <a:ln w="12191">
            <a:solidFill>
              <a:srgbClr val="000000"/>
            </a:solidFill>
          </a:ln>
        </p:spPr>
        <p:txBody>
          <a:bodyPr wrap="square" lIns="0" tIns="0" rIns="0" bIns="0" rtlCol="0"/>
          <a:lstStyle/>
          <a:p>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1830209" y="3638550"/>
            <a:ext cx="914400" cy="397510"/>
          </a:xfrm>
          <a:prstGeom prst="rect">
            <a:avLst/>
          </a:prstGeom>
          <a:solidFill>
            <a:srgbClr val="000000"/>
          </a:solidFill>
        </p:spPr>
        <p:txBody>
          <a:bodyPr vert="horz" wrap="square" lIns="0" tIns="0" rIns="0" bIns="0" rtlCol="0">
            <a:spAutoFit/>
          </a:bodyPr>
          <a:lstStyle/>
          <a:p>
            <a:pPr marL="203200">
              <a:lnSpc>
                <a:spcPct val="100000"/>
              </a:lnSpc>
            </a:pPr>
            <a:r>
              <a:rPr sz="2000" b="1" spc="-5" dirty="0">
                <a:solidFill>
                  <a:srgbClr val="FFFFFF"/>
                </a:solidFill>
                <a:latin typeface="微软雅黑"/>
                <a:cs typeface="微软雅黑"/>
              </a:rPr>
              <a:t>职工</a:t>
            </a:r>
            <a:endParaRPr sz="2000">
              <a:latin typeface="微软雅黑"/>
              <a:cs typeface="微软雅黑"/>
            </a:endParaRPr>
          </a:p>
        </p:txBody>
      </p:sp>
      <p:sp>
        <p:nvSpPr>
          <p:cNvPr id="6" name="object 6"/>
          <p:cNvSpPr/>
          <p:nvPr/>
        </p:nvSpPr>
        <p:spPr>
          <a:xfrm>
            <a:off x="2744609" y="3637026"/>
            <a:ext cx="767715" cy="76200"/>
          </a:xfrm>
          <a:custGeom>
            <a:avLst/>
            <a:gdLst/>
            <a:ahLst/>
            <a:cxnLst/>
            <a:rect l="l" t="t" r="r" b="b"/>
            <a:pathLst>
              <a:path w="767714" h="76200">
                <a:moveTo>
                  <a:pt x="127254" y="32765"/>
                </a:moveTo>
                <a:lnTo>
                  <a:pt x="127254" y="0"/>
                </a:lnTo>
                <a:lnTo>
                  <a:pt x="0" y="38099"/>
                </a:lnTo>
                <a:lnTo>
                  <a:pt x="109728" y="70952"/>
                </a:lnTo>
                <a:lnTo>
                  <a:pt x="109728" y="38099"/>
                </a:lnTo>
                <a:lnTo>
                  <a:pt x="111252" y="34289"/>
                </a:lnTo>
                <a:lnTo>
                  <a:pt x="114300" y="32765"/>
                </a:lnTo>
                <a:lnTo>
                  <a:pt x="127254" y="32765"/>
                </a:lnTo>
                <a:close/>
              </a:path>
              <a:path w="767714" h="76200">
                <a:moveTo>
                  <a:pt x="767334" y="38099"/>
                </a:moveTo>
                <a:lnTo>
                  <a:pt x="765810" y="34289"/>
                </a:lnTo>
                <a:lnTo>
                  <a:pt x="762000" y="32765"/>
                </a:lnTo>
                <a:lnTo>
                  <a:pt x="114300" y="32765"/>
                </a:lnTo>
                <a:lnTo>
                  <a:pt x="111252" y="34289"/>
                </a:lnTo>
                <a:lnTo>
                  <a:pt x="109728" y="38099"/>
                </a:lnTo>
                <a:lnTo>
                  <a:pt x="111252" y="41147"/>
                </a:lnTo>
                <a:lnTo>
                  <a:pt x="114300" y="42671"/>
                </a:lnTo>
                <a:lnTo>
                  <a:pt x="762000" y="42671"/>
                </a:lnTo>
                <a:lnTo>
                  <a:pt x="765810" y="41147"/>
                </a:lnTo>
                <a:lnTo>
                  <a:pt x="767334" y="38099"/>
                </a:lnTo>
                <a:close/>
              </a:path>
              <a:path w="767714" h="76200">
                <a:moveTo>
                  <a:pt x="127254" y="76199"/>
                </a:moveTo>
                <a:lnTo>
                  <a:pt x="127254" y="42671"/>
                </a:lnTo>
                <a:lnTo>
                  <a:pt x="114300" y="42671"/>
                </a:lnTo>
                <a:lnTo>
                  <a:pt x="111252" y="41147"/>
                </a:lnTo>
                <a:lnTo>
                  <a:pt x="109728" y="38099"/>
                </a:lnTo>
                <a:lnTo>
                  <a:pt x="109728" y="70952"/>
                </a:lnTo>
                <a:lnTo>
                  <a:pt x="127254" y="76199"/>
                </a:lnTo>
                <a:close/>
              </a:path>
            </a:pathLst>
          </a:custGeom>
          <a:solidFill>
            <a:srgbClr val="000000"/>
          </a:solidFill>
        </p:spPr>
        <p:txBody>
          <a:bodyPr wrap="square" lIns="0" tIns="0" rIns="0" bIns="0" rtlCol="0"/>
          <a:lstStyle/>
          <a:p>
            <a:endParaRPr/>
          </a:p>
        </p:txBody>
      </p:sp>
      <p:sp>
        <p:nvSpPr>
          <p:cNvPr id="7" name="object 7"/>
          <p:cNvSpPr/>
          <p:nvPr/>
        </p:nvSpPr>
        <p:spPr>
          <a:xfrm>
            <a:off x="3354209" y="3294126"/>
            <a:ext cx="990600" cy="1066800"/>
          </a:xfrm>
          <a:custGeom>
            <a:avLst/>
            <a:gdLst/>
            <a:ahLst/>
            <a:cxnLst/>
            <a:rect l="l" t="t" r="r" b="b"/>
            <a:pathLst>
              <a:path w="990600" h="1066800">
                <a:moveTo>
                  <a:pt x="990600" y="533400"/>
                </a:moveTo>
                <a:lnTo>
                  <a:pt x="495300" y="0"/>
                </a:lnTo>
                <a:lnTo>
                  <a:pt x="0" y="533400"/>
                </a:lnTo>
                <a:lnTo>
                  <a:pt x="495300" y="1066800"/>
                </a:lnTo>
                <a:lnTo>
                  <a:pt x="990600" y="533400"/>
                </a:lnTo>
                <a:close/>
              </a:path>
            </a:pathLst>
          </a:custGeom>
          <a:solidFill>
            <a:srgbClr val="000000"/>
          </a:solidFill>
        </p:spPr>
        <p:txBody>
          <a:bodyPr wrap="square" lIns="0" tIns="0" rIns="0" bIns="0" rtlCol="0"/>
          <a:lstStyle/>
          <a:p>
            <a:endParaRPr/>
          </a:p>
        </p:txBody>
      </p:sp>
      <p:sp>
        <p:nvSpPr>
          <p:cNvPr id="8" name="object 8"/>
          <p:cNvSpPr/>
          <p:nvPr/>
        </p:nvSpPr>
        <p:spPr>
          <a:xfrm>
            <a:off x="3354209" y="3294126"/>
            <a:ext cx="990600" cy="1066800"/>
          </a:xfrm>
          <a:custGeom>
            <a:avLst/>
            <a:gdLst/>
            <a:ahLst/>
            <a:cxnLst/>
            <a:rect l="l" t="t" r="r" b="b"/>
            <a:pathLst>
              <a:path w="990600" h="1066800">
                <a:moveTo>
                  <a:pt x="495300" y="0"/>
                </a:moveTo>
                <a:lnTo>
                  <a:pt x="0" y="533400"/>
                </a:lnTo>
                <a:lnTo>
                  <a:pt x="495300" y="1066800"/>
                </a:lnTo>
                <a:lnTo>
                  <a:pt x="990600" y="533400"/>
                </a:lnTo>
                <a:lnTo>
                  <a:pt x="495300" y="0"/>
                </a:lnTo>
                <a:close/>
              </a:path>
            </a:pathLst>
          </a:custGeom>
          <a:ln w="9525">
            <a:solidFill>
              <a:srgbClr val="000000"/>
            </a:solidFill>
          </a:ln>
        </p:spPr>
        <p:txBody>
          <a:bodyPr wrap="square" lIns="0" tIns="0" rIns="0" bIns="0" rtlCol="0"/>
          <a:lstStyle/>
          <a:p>
            <a:endParaRPr/>
          </a:p>
        </p:txBody>
      </p:sp>
      <p:sp>
        <p:nvSpPr>
          <p:cNvPr id="9" name="object 9"/>
          <p:cNvSpPr txBox="1"/>
          <p:nvPr/>
        </p:nvSpPr>
        <p:spPr>
          <a:xfrm>
            <a:off x="3584581" y="3693693"/>
            <a:ext cx="533400" cy="279400"/>
          </a:xfrm>
          <a:prstGeom prst="rect">
            <a:avLst/>
          </a:prstGeom>
        </p:spPr>
        <p:txBody>
          <a:bodyPr vert="horz" wrap="square" lIns="0" tIns="0" rIns="0" bIns="0" rtlCol="0">
            <a:spAutoFit/>
          </a:bodyPr>
          <a:lstStyle/>
          <a:p>
            <a:pPr marL="12700">
              <a:lnSpc>
                <a:spcPct val="100000"/>
              </a:lnSpc>
            </a:pPr>
            <a:r>
              <a:rPr sz="2000" b="1" spc="-5" dirty="0">
                <a:solidFill>
                  <a:srgbClr val="FFFFFF"/>
                </a:solidFill>
                <a:latin typeface="微软雅黑"/>
                <a:cs typeface="微软雅黑"/>
              </a:rPr>
              <a:t>配偶</a:t>
            </a:r>
            <a:endParaRPr sz="2000">
              <a:latin typeface="微软雅黑"/>
              <a:cs typeface="微软雅黑"/>
            </a:endParaRPr>
          </a:p>
        </p:txBody>
      </p:sp>
      <p:sp>
        <p:nvSpPr>
          <p:cNvPr id="10" name="object 10"/>
          <p:cNvSpPr/>
          <p:nvPr/>
        </p:nvSpPr>
        <p:spPr>
          <a:xfrm>
            <a:off x="2744609" y="3941826"/>
            <a:ext cx="767715" cy="76200"/>
          </a:xfrm>
          <a:custGeom>
            <a:avLst/>
            <a:gdLst/>
            <a:ahLst/>
            <a:cxnLst/>
            <a:rect l="l" t="t" r="r" b="b"/>
            <a:pathLst>
              <a:path w="767714" h="76200">
                <a:moveTo>
                  <a:pt x="127254" y="32765"/>
                </a:moveTo>
                <a:lnTo>
                  <a:pt x="127254" y="0"/>
                </a:lnTo>
                <a:lnTo>
                  <a:pt x="0" y="38099"/>
                </a:lnTo>
                <a:lnTo>
                  <a:pt x="109728" y="70952"/>
                </a:lnTo>
                <a:lnTo>
                  <a:pt x="109728" y="38099"/>
                </a:lnTo>
                <a:lnTo>
                  <a:pt x="111252" y="34289"/>
                </a:lnTo>
                <a:lnTo>
                  <a:pt x="114300" y="32765"/>
                </a:lnTo>
                <a:lnTo>
                  <a:pt x="127254" y="32765"/>
                </a:lnTo>
                <a:close/>
              </a:path>
              <a:path w="767714" h="76200">
                <a:moveTo>
                  <a:pt x="767334" y="38099"/>
                </a:moveTo>
                <a:lnTo>
                  <a:pt x="765810" y="34289"/>
                </a:lnTo>
                <a:lnTo>
                  <a:pt x="762000" y="32765"/>
                </a:lnTo>
                <a:lnTo>
                  <a:pt x="114300" y="32765"/>
                </a:lnTo>
                <a:lnTo>
                  <a:pt x="111252" y="34289"/>
                </a:lnTo>
                <a:lnTo>
                  <a:pt x="109728" y="38099"/>
                </a:lnTo>
                <a:lnTo>
                  <a:pt x="111252" y="41147"/>
                </a:lnTo>
                <a:lnTo>
                  <a:pt x="114300" y="42671"/>
                </a:lnTo>
                <a:lnTo>
                  <a:pt x="762000" y="42671"/>
                </a:lnTo>
                <a:lnTo>
                  <a:pt x="765810" y="41147"/>
                </a:lnTo>
                <a:lnTo>
                  <a:pt x="767334" y="38099"/>
                </a:lnTo>
                <a:close/>
              </a:path>
              <a:path w="767714" h="76200">
                <a:moveTo>
                  <a:pt x="127254" y="76199"/>
                </a:moveTo>
                <a:lnTo>
                  <a:pt x="127254" y="42671"/>
                </a:lnTo>
                <a:lnTo>
                  <a:pt x="114300" y="42671"/>
                </a:lnTo>
                <a:lnTo>
                  <a:pt x="111252" y="41147"/>
                </a:lnTo>
                <a:lnTo>
                  <a:pt x="109728" y="38099"/>
                </a:lnTo>
                <a:lnTo>
                  <a:pt x="109728" y="70952"/>
                </a:lnTo>
                <a:lnTo>
                  <a:pt x="127254" y="76199"/>
                </a:lnTo>
                <a:close/>
              </a:path>
            </a:pathLst>
          </a:custGeom>
          <a:solidFill>
            <a:srgbClr val="000000"/>
          </a:solidFill>
        </p:spPr>
        <p:txBody>
          <a:bodyPr wrap="square" lIns="0" tIns="0" rIns="0" bIns="0" rtlCol="0"/>
          <a:lstStyle/>
          <a:p>
            <a:endParaRPr/>
          </a:p>
        </p:txBody>
      </p:sp>
      <p:sp>
        <p:nvSpPr>
          <p:cNvPr id="11" name="object 11"/>
          <p:cNvSpPr txBox="1"/>
          <p:nvPr/>
        </p:nvSpPr>
        <p:spPr>
          <a:xfrm>
            <a:off x="2985649" y="4025858"/>
            <a:ext cx="432434" cy="229235"/>
          </a:xfrm>
          <a:prstGeom prst="rect">
            <a:avLst/>
          </a:prstGeom>
        </p:spPr>
        <p:txBody>
          <a:bodyPr vert="horz" wrap="square" lIns="0" tIns="0" rIns="0" bIns="0" rtlCol="0">
            <a:spAutoFit/>
          </a:bodyPr>
          <a:lstStyle/>
          <a:p>
            <a:pPr marL="12700">
              <a:lnSpc>
                <a:spcPct val="100000"/>
              </a:lnSpc>
            </a:pPr>
            <a:r>
              <a:rPr sz="1600" b="1" dirty="0">
                <a:latin typeface="微软雅黑"/>
                <a:cs typeface="微软雅黑"/>
              </a:rPr>
              <a:t>丈夫</a:t>
            </a:r>
            <a:endParaRPr sz="1600">
              <a:latin typeface="微软雅黑"/>
              <a:cs typeface="微软雅黑"/>
            </a:endParaRPr>
          </a:p>
        </p:txBody>
      </p:sp>
      <p:sp>
        <p:nvSpPr>
          <p:cNvPr id="12" name="object 12"/>
          <p:cNvSpPr/>
          <p:nvPr/>
        </p:nvSpPr>
        <p:spPr>
          <a:xfrm>
            <a:off x="1155839" y="6027420"/>
            <a:ext cx="914400" cy="397510"/>
          </a:xfrm>
          <a:custGeom>
            <a:avLst/>
            <a:gdLst/>
            <a:ahLst/>
            <a:cxnLst/>
            <a:rect l="l" t="t" r="r" b="b"/>
            <a:pathLst>
              <a:path w="914400" h="397510">
                <a:moveTo>
                  <a:pt x="0" y="0"/>
                </a:moveTo>
                <a:lnTo>
                  <a:pt x="0" y="397001"/>
                </a:lnTo>
                <a:lnTo>
                  <a:pt x="914400" y="397001"/>
                </a:lnTo>
                <a:lnTo>
                  <a:pt x="914400" y="0"/>
                </a:lnTo>
                <a:lnTo>
                  <a:pt x="0" y="0"/>
                </a:lnTo>
                <a:close/>
              </a:path>
            </a:pathLst>
          </a:custGeom>
          <a:solidFill>
            <a:srgbClr val="000000"/>
          </a:solidFill>
        </p:spPr>
        <p:txBody>
          <a:bodyPr wrap="square" lIns="0" tIns="0" rIns="0" bIns="0" rtlCol="0"/>
          <a:lstStyle/>
          <a:p>
            <a:endParaRPr/>
          </a:p>
        </p:txBody>
      </p:sp>
      <p:sp>
        <p:nvSpPr>
          <p:cNvPr id="13" name="object 13"/>
          <p:cNvSpPr/>
          <p:nvPr/>
        </p:nvSpPr>
        <p:spPr>
          <a:xfrm>
            <a:off x="3899039" y="6027420"/>
            <a:ext cx="914400" cy="397510"/>
          </a:xfrm>
          <a:custGeom>
            <a:avLst/>
            <a:gdLst/>
            <a:ahLst/>
            <a:cxnLst/>
            <a:rect l="l" t="t" r="r" b="b"/>
            <a:pathLst>
              <a:path w="914400" h="397510">
                <a:moveTo>
                  <a:pt x="0" y="0"/>
                </a:moveTo>
                <a:lnTo>
                  <a:pt x="0" y="397001"/>
                </a:lnTo>
                <a:lnTo>
                  <a:pt x="914400" y="397001"/>
                </a:lnTo>
                <a:lnTo>
                  <a:pt x="914400" y="0"/>
                </a:lnTo>
                <a:lnTo>
                  <a:pt x="0" y="0"/>
                </a:lnTo>
                <a:close/>
              </a:path>
            </a:pathLst>
          </a:custGeom>
          <a:solidFill>
            <a:srgbClr val="000000"/>
          </a:solidFill>
        </p:spPr>
        <p:txBody>
          <a:bodyPr wrap="square" lIns="0" tIns="0" rIns="0" bIns="0" rtlCol="0"/>
          <a:lstStyle/>
          <a:p>
            <a:endParaRPr/>
          </a:p>
        </p:txBody>
      </p:sp>
      <p:sp>
        <p:nvSpPr>
          <p:cNvPr id="14" name="object 14"/>
          <p:cNvSpPr/>
          <p:nvPr/>
        </p:nvSpPr>
        <p:spPr>
          <a:xfrm>
            <a:off x="2451239" y="5631941"/>
            <a:ext cx="1066800" cy="1219200"/>
          </a:xfrm>
          <a:custGeom>
            <a:avLst/>
            <a:gdLst/>
            <a:ahLst/>
            <a:cxnLst/>
            <a:rect l="l" t="t" r="r" b="b"/>
            <a:pathLst>
              <a:path w="1066800" h="1219200">
                <a:moveTo>
                  <a:pt x="1066800" y="609600"/>
                </a:moveTo>
                <a:lnTo>
                  <a:pt x="533400" y="0"/>
                </a:lnTo>
                <a:lnTo>
                  <a:pt x="0" y="609600"/>
                </a:lnTo>
                <a:lnTo>
                  <a:pt x="533400" y="1219200"/>
                </a:lnTo>
                <a:lnTo>
                  <a:pt x="1066800" y="609600"/>
                </a:lnTo>
                <a:close/>
              </a:path>
            </a:pathLst>
          </a:custGeom>
          <a:solidFill>
            <a:srgbClr val="000000"/>
          </a:solidFill>
        </p:spPr>
        <p:txBody>
          <a:bodyPr wrap="square" lIns="0" tIns="0" rIns="0" bIns="0" rtlCol="0"/>
          <a:lstStyle/>
          <a:p>
            <a:endParaRPr/>
          </a:p>
        </p:txBody>
      </p:sp>
      <p:sp>
        <p:nvSpPr>
          <p:cNvPr id="15" name="object 15"/>
          <p:cNvSpPr/>
          <p:nvPr/>
        </p:nvSpPr>
        <p:spPr>
          <a:xfrm>
            <a:off x="2451239" y="5631941"/>
            <a:ext cx="1066800" cy="1219200"/>
          </a:xfrm>
          <a:custGeom>
            <a:avLst/>
            <a:gdLst/>
            <a:ahLst/>
            <a:cxnLst/>
            <a:rect l="l" t="t" r="r" b="b"/>
            <a:pathLst>
              <a:path w="1066800" h="1219200">
                <a:moveTo>
                  <a:pt x="533400" y="0"/>
                </a:moveTo>
                <a:lnTo>
                  <a:pt x="0" y="609600"/>
                </a:lnTo>
                <a:lnTo>
                  <a:pt x="533400" y="1219200"/>
                </a:lnTo>
                <a:lnTo>
                  <a:pt x="1066800" y="609600"/>
                </a:lnTo>
                <a:lnTo>
                  <a:pt x="533400" y="0"/>
                </a:lnTo>
                <a:close/>
              </a:path>
            </a:pathLst>
          </a:custGeom>
          <a:ln w="9525">
            <a:solidFill>
              <a:srgbClr val="000000"/>
            </a:solidFill>
          </a:ln>
        </p:spPr>
        <p:txBody>
          <a:bodyPr wrap="square" lIns="0" tIns="0" rIns="0" bIns="0" rtlCol="0"/>
          <a:lstStyle/>
          <a:p>
            <a:endParaRPr/>
          </a:p>
        </p:txBody>
      </p:sp>
      <p:sp>
        <p:nvSpPr>
          <p:cNvPr id="16" name="object 16"/>
          <p:cNvSpPr/>
          <p:nvPr/>
        </p:nvSpPr>
        <p:spPr>
          <a:xfrm>
            <a:off x="2070239" y="6178296"/>
            <a:ext cx="403225" cy="127635"/>
          </a:xfrm>
          <a:custGeom>
            <a:avLst/>
            <a:gdLst/>
            <a:ahLst/>
            <a:cxnLst/>
            <a:rect l="l" t="t" r="r" b="b"/>
            <a:pathLst>
              <a:path w="403225" h="127635">
                <a:moveTo>
                  <a:pt x="76199" y="58674"/>
                </a:moveTo>
                <a:lnTo>
                  <a:pt x="76199" y="0"/>
                </a:lnTo>
                <a:lnTo>
                  <a:pt x="0" y="63246"/>
                </a:lnTo>
                <a:lnTo>
                  <a:pt x="58673" y="112532"/>
                </a:lnTo>
                <a:lnTo>
                  <a:pt x="58673" y="63246"/>
                </a:lnTo>
                <a:lnTo>
                  <a:pt x="60197" y="60198"/>
                </a:lnTo>
                <a:lnTo>
                  <a:pt x="63245" y="58674"/>
                </a:lnTo>
                <a:lnTo>
                  <a:pt x="76199" y="58674"/>
                </a:lnTo>
                <a:close/>
              </a:path>
              <a:path w="403225" h="127635">
                <a:moveTo>
                  <a:pt x="403097" y="63246"/>
                </a:moveTo>
                <a:lnTo>
                  <a:pt x="401573" y="60198"/>
                </a:lnTo>
                <a:lnTo>
                  <a:pt x="398525" y="58674"/>
                </a:lnTo>
                <a:lnTo>
                  <a:pt x="63245" y="58674"/>
                </a:lnTo>
                <a:lnTo>
                  <a:pt x="60197" y="60198"/>
                </a:lnTo>
                <a:lnTo>
                  <a:pt x="58673" y="63246"/>
                </a:lnTo>
                <a:lnTo>
                  <a:pt x="60197" y="67056"/>
                </a:lnTo>
                <a:lnTo>
                  <a:pt x="63245" y="68580"/>
                </a:lnTo>
                <a:lnTo>
                  <a:pt x="398525" y="68580"/>
                </a:lnTo>
                <a:lnTo>
                  <a:pt x="401573" y="67056"/>
                </a:lnTo>
                <a:lnTo>
                  <a:pt x="403097" y="63246"/>
                </a:lnTo>
                <a:close/>
              </a:path>
              <a:path w="403225" h="127635">
                <a:moveTo>
                  <a:pt x="76199" y="127254"/>
                </a:moveTo>
                <a:lnTo>
                  <a:pt x="76199" y="68580"/>
                </a:lnTo>
                <a:lnTo>
                  <a:pt x="63245" y="68580"/>
                </a:lnTo>
                <a:lnTo>
                  <a:pt x="60197" y="67056"/>
                </a:lnTo>
                <a:lnTo>
                  <a:pt x="58673" y="63246"/>
                </a:lnTo>
                <a:lnTo>
                  <a:pt x="58673" y="112532"/>
                </a:lnTo>
                <a:lnTo>
                  <a:pt x="76199" y="127254"/>
                </a:lnTo>
                <a:close/>
              </a:path>
            </a:pathLst>
          </a:custGeom>
          <a:solidFill>
            <a:srgbClr val="000000"/>
          </a:solidFill>
        </p:spPr>
        <p:txBody>
          <a:bodyPr wrap="square" lIns="0" tIns="0" rIns="0" bIns="0" rtlCol="0"/>
          <a:lstStyle/>
          <a:p>
            <a:endParaRPr/>
          </a:p>
        </p:txBody>
      </p:sp>
      <p:sp>
        <p:nvSpPr>
          <p:cNvPr id="17" name="object 17"/>
          <p:cNvSpPr/>
          <p:nvPr/>
        </p:nvSpPr>
        <p:spPr>
          <a:xfrm>
            <a:off x="3437267" y="6178296"/>
            <a:ext cx="462280" cy="127635"/>
          </a:xfrm>
          <a:custGeom>
            <a:avLst/>
            <a:gdLst/>
            <a:ahLst/>
            <a:cxnLst/>
            <a:rect l="l" t="t" r="r" b="b"/>
            <a:pathLst>
              <a:path w="462279" h="127635">
                <a:moveTo>
                  <a:pt x="403098" y="63246"/>
                </a:moveTo>
                <a:lnTo>
                  <a:pt x="401574" y="60198"/>
                </a:lnTo>
                <a:lnTo>
                  <a:pt x="398526" y="58674"/>
                </a:lnTo>
                <a:lnTo>
                  <a:pt x="4572" y="58674"/>
                </a:lnTo>
                <a:lnTo>
                  <a:pt x="1524" y="60198"/>
                </a:lnTo>
                <a:lnTo>
                  <a:pt x="0" y="63246"/>
                </a:lnTo>
                <a:lnTo>
                  <a:pt x="1524" y="67056"/>
                </a:lnTo>
                <a:lnTo>
                  <a:pt x="4572" y="68580"/>
                </a:lnTo>
                <a:lnTo>
                  <a:pt x="398526" y="68580"/>
                </a:lnTo>
                <a:lnTo>
                  <a:pt x="401574" y="67056"/>
                </a:lnTo>
                <a:lnTo>
                  <a:pt x="403098" y="63246"/>
                </a:lnTo>
                <a:close/>
              </a:path>
              <a:path w="462279" h="127635">
                <a:moveTo>
                  <a:pt x="461772" y="63246"/>
                </a:moveTo>
                <a:lnTo>
                  <a:pt x="385572" y="0"/>
                </a:lnTo>
                <a:lnTo>
                  <a:pt x="385572" y="58674"/>
                </a:lnTo>
                <a:lnTo>
                  <a:pt x="398526" y="58674"/>
                </a:lnTo>
                <a:lnTo>
                  <a:pt x="401574" y="60198"/>
                </a:lnTo>
                <a:lnTo>
                  <a:pt x="403098" y="63246"/>
                </a:lnTo>
                <a:lnTo>
                  <a:pt x="403098" y="112532"/>
                </a:lnTo>
                <a:lnTo>
                  <a:pt x="461772" y="63246"/>
                </a:lnTo>
                <a:close/>
              </a:path>
              <a:path w="462279" h="127635">
                <a:moveTo>
                  <a:pt x="403098" y="112532"/>
                </a:moveTo>
                <a:lnTo>
                  <a:pt x="403098" y="63246"/>
                </a:lnTo>
                <a:lnTo>
                  <a:pt x="401574" y="67056"/>
                </a:lnTo>
                <a:lnTo>
                  <a:pt x="398526" y="68580"/>
                </a:lnTo>
                <a:lnTo>
                  <a:pt x="385572" y="68580"/>
                </a:lnTo>
                <a:lnTo>
                  <a:pt x="385572" y="127254"/>
                </a:lnTo>
                <a:lnTo>
                  <a:pt x="403098" y="112532"/>
                </a:lnTo>
                <a:close/>
              </a:path>
            </a:pathLst>
          </a:custGeom>
          <a:solidFill>
            <a:srgbClr val="000000"/>
          </a:solidFill>
        </p:spPr>
        <p:txBody>
          <a:bodyPr wrap="square" lIns="0" tIns="0" rIns="0" bIns="0" rtlCol="0"/>
          <a:lstStyle/>
          <a:p>
            <a:endParaRPr/>
          </a:p>
        </p:txBody>
      </p:sp>
      <p:sp>
        <p:nvSpPr>
          <p:cNvPr id="18" name="object 18"/>
          <p:cNvSpPr txBox="1"/>
          <p:nvPr/>
        </p:nvSpPr>
        <p:spPr>
          <a:xfrm>
            <a:off x="1033405" y="1425437"/>
            <a:ext cx="8256905" cy="2177415"/>
          </a:xfrm>
          <a:prstGeom prst="rect">
            <a:avLst/>
          </a:prstGeom>
        </p:spPr>
        <p:txBody>
          <a:bodyPr vert="horz" wrap="square" lIns="0" tIns="0" rIns="0" bIns="0" rtlCol="0">
            <a:spAutoFit/>
          </a:bodyPr>
          <a:lstStyle/>
          <a:p>
            <a:pPr marL="12700">
              <a:lnSpc>
                <a:spcPct val="100000"/>
              </a:lnSpc>
            </a:pPr>
            <a:r>
              <a:rPr sz="2400" b="1" dirty="0">
                <a:latin typeface="微软雅黑"/>
                <a:cs typeface="微软雅黑"/>
              </a:rPr>
              <a:t>基本转换规则：联系的转换</a:t>
            </a:r>
            <a:endParaRPr sz="2400">
              <a:latin typeface="微软雅黑"/>
              <a:cs typeface="微软雅黑"/>
            </a:endParaRPr>
          </a:p>
          <a:p>
            <a:pPr marL="44450">
              <a:lnSpc>
                <a:spcPct val="100000"/>
              </a:lnSpc>
              <a:spcBef>
                <a:spcPts val="1580"/>
              </a:spcBef>
            </a:pPr>
            <a:r>
              <a:rPr sz="2000" spc="-5" dirty="0">
                <a:latin typeface="Wingdings"/>
                <a:cs typeface="Wingdings"/>
              </a:rPr>
              <a:t></a:t>
            </a:r>
            <a:r>
              <a:rPr sz="2000" b="1" spc="-5" dirty="0">
                <a:latin typeface="微软雅黑"/>
                <a:cs typeface="微软雅黑"/>
              </a:rPr>
              <a:t>一对一联系：</a:t>
            </a:r>
            <a:endParaRPr sz="2000">
              <a:latin typeface="微软雅黑"/>
              <a:cs typeface="微软雅黑"/>
            </a:endParaRPr>
          </a:p>
          <a:p>
            <a:pPr marL="501650" marR="5080">
              <a:lnSpc>
                <a:spcPct val="130300"/>
              </a:lnSpc>
            </a:pPr>
            <a:r>
              <a:rPr sz="2000" dirty="0">
                <a:latin typeface="Wingdings"/>
                <a:cs typeface="Wingdings"/>
              </a:rPr>
              <a:t></a:t>
            </a:r>
            <a:r>
              <a:rPr sz="2000" b="1" spc="-5" dirty="0">
                <a:latin typeface="微软雅黑"/>
                <a:cs typeface="微软雅黑"/>
              </a:rPr>
              <a:t>若联系双方均部分参与(0..1)，则将联系定义为一个新的关系，属性 为参与双方的关键字属性</a:t>
            </a:r>
            <a:endParaRPr sz="2000">
              <a:latin typeface="微软雅黑"/>
              <a:cs typeface="微软雅黑"/>
            </a:endParaRPr>
          </a:p>
          <a:p>
            <a:pPr>
              <a:lnSpc>
                <a:spcPct val="100000"/>
              </a:lnSpc>
              <a:spcBef>
                <a:spcPts val="28"/>
              </a:spcBef>
            </a:pPr>
            <a:endParaRPr sz="2050">
              <a:latin typeface="Times New Roman"/>
              <a:cs typeface="Times New Roman"/>
            </a:endParaRPr>
          </a:p>
          <a:p>
            <a:pPr marL="1964689">
              <a:lnSpc>
                <a:spcPct val="100000"/>
              </a:lnSpc>
            </a:pPr>
            <a:r>
              <a:rPr sz="1600" b="1" dirty="0">
                <a:latin typeface="微软雅黑"/>
                <a:cs typeface="微软雅黑"/>
              </a:rPr>
              <a:t>妻子</a:t>
            </a:r>
            <a:endParaRPr sz="1600">
              <a:latin typeface="微软雅黑"/>
              <a:cs typeface="微软雅黑"/>
            </a:endParaRPr>
          </a:p>
        </p:txBody>
      </p:sp>
      <p:sp>
        <p:nvSpPr>
          <p:cNvPr id="19" name="object 19"/>
          <p:cNvSpPr txBox="1"/>
          <p:nvPr/>
        </p:nvSpPr>
        <p:spPr>
          <a:xfrm>
            <a:off x="1345826" y="6102375"/>
            <a:ext cx="533400" cy="279400"/>
          </a:xfrm>
          <a:prstGeom prst="rect">
            <a:avLst/>
          </a:prstGeom>
        </p:spPr>
        <p:txBody>
          <a:bodyPr vert="horz" wrap="square" lIns="0" tIns="0" rIns="0" bIns="0" rtlCol="0">
            <a:spAutoFit/>
          </a:bodyPr>
          <a:lstStyle/>
          <a:p>
            <a:pPr marL="12700">
              <a:lnSpc>
                <a:spcPct val="100000"/>
              </a:lnSpc>
            </a:pPr>
            <a:r>
              <a:rPr sz="2000" b="1" spc="-5" dirty="0">
                <a:solidFill>
                  <a:srgbClr val="FFFFFF"/>
                </a:solidFill>
                <a:latin typeface="微软雅黑"/>
                <a:cs typeface="微软雅黑"/>
              </a:rPr>
              <a:t>职工</a:t>
            </a:r>
            <a:endParaRPr sz="2000">
              <a:latin typeface="微软雅黑"/>
              <a:cs typeface="微软雅黑"/>
            </a:endParaRPr>
          </a:p>
        </p:txBody>
      </p:sp>
      <p:sp>
        <p:nvSpPr>
          <p:cNvPr id="20" name="object 20"/>
          <p:cNvSpPr txBox="1"/>
          <p:nvPr/>
        </p:nvSpPr>
        <p:spPr>
          <a:xfrm>
            <a:off x="4089025" y="6102375"/>
            <a:ext cx="533400" cy="279400"/>
          </a:xfrm>
          <a:prstGeom prst="rect">
            <a:avLst/>
          </a:prstGeom>
        </p:spPr>
        <p:txBody>
          <a:bodyPr vert="horz" wrap="square" lIns="0" tIns="0" rIns="0" bIns="0" rtlCol="0">
            <a:spAutoFit/>
          </a:bodyPr>
          <a:lstStyle/>
          <a:p>
            <a:pPr marL="12700">
              <a:lnSpc>
                <a:spcPct val="100000"/>
              </a:lnSpc>
            </a:pPr>
            <a:r>
              <a:rPr sz="2000" b="1" spc="-5" dirty="0">
                <a:solidFill>
                  <a:srgbClr val="FFFFFF"/>
                </a:solidFill>
                <a:latin typeface="微软雅黑"/>
                <a:cs typeface="微软雅黑"/>
              </a:rPr>
              <a:t>部门</a:t>
            </a:r>
            <a:endParaRPr sz="2000">
              <a:latin typeface="微软雅黑"/>
              <a:cs typeface="微软雅黑"/>
            </a:endParaRPr>
          </a:p>
        </p:txBody>
      </p:sp>
      <p:sp>
        <p:nvSpPr>
          <p:cNvPr id="21" name="object 21"/>
          <p:cNvSpPr txBox="1"/>
          <p:nvPr/>
        </p:nvSpPr>
        <p:spPr>
          <a:xfrm>
            <a:off x="2719711" y="6108470"/>
            <a:ext cx="533400" cy="279400"/>
          </a:xfrm>
          <a:prstGeom prst="rect">
            <a:avLst/>
          </a:prstGeom>
        </p:spPr>
        <p:txBody>
          <a:bodyPr vert="horz" wrap="square" lIns="0" tIns="0" rIns="0" bIns="0" rtlCol="0">
            <a:spAutoFit/>
          </a:bodyPr>
          <a:lstStyle/>
          <a:p>
            <a:pPr marL="12700">
              <a:lnSpc>
                <a:spcPct val="100000"/>
              </a:lnSpc>
            </a:pPr>
            <a:r>
              <a:rPr sz="2000" b="1" spc="-5" dirty="0">
                <a:solidFill>
                  <a:srgbClr val="FFFFFF"/>
                </a:solidFill>
                <a:latin typeface="微软雅黑"/>
                <a:cs typeface="微软雅黑"/>
              </a:rPr>
              <a:t>管理</a:t>
            </a:r>
            <a:endParaRPr sz="2000">
              <a:latin typeface="微软雅黑"/>
              <a:cs typeface="微软雅黑"/>
            </a:endParaRPr>
          </a:p>
        </p:txBody>
      </p:sp>
      <p:sp>
        <p:nvSpPr>
          <p:cNvPr id="22" name="object 22"/>
          <p:cNvSpPr txBox="1"/>
          <p:nvPr/>
        </p:nvSpPr>
        <p:spPr>
          <a:xfrm>
            <a:off x="5497971" y="3585510"/>
            <a:ext cx="3524885" cy="761234"/>
          </a:xfrm>
          <a:prstGeom prst="rect">
            <a:avLst/>
          </a:prstGeom>
        </p:spPr>
        <p:txBody>
          <a:bodyPr vert="horz" wrap="square" lIns="0" tIns="0" rIns="0" bIns="0" rtlCol="0">
            <a:spAutoFit/>
          </a:bodyPr>
          <a:lstStyle/>
          <a:p>
            <a:pPr marL="12700" marR="5080">
              <a:lnSpc>
                <a:spcPct val="130300"/>
              </a:lnSpc>
            </a:pPr>
            <a:r>
              <a:rPr sz="2000" b="1" spc="-5" dirty="0">
                <a:latin typeface="微软雅黑"/>
                <a:cs typeface="微软雅黑"/>
              </a:rPr>
              <a:t>职工(职工号,…) </a:t>
            </a:r>
            <a:endParaRPr lang="en-US" sz="2000" b="1" spc="-5" dirty="0">
              <a:latin typeface="微软雅黑"/>
              <a:cs typeface="微软雅黑"/>
            </a:endParaRPr>
          </a:p>
          <a:p>
            <a:pPr marL="12700" marR="5080">
              <a:lnSpc>
                <a:spcPct val="130300"/>
              </a:lnSpc>
            </a:pPr>
            <a:r>
              <a:rPr sz="2000" b="1" u="heavy" spc="-5" dirty="0" err="1">
                <a:latin typeface="微软雅黑"/>
                <a:cs typeface="微软雅黑"/>
              </a:rPr>
              <a:t>配</a:t>
            </a:r>
            <a:r>
              <a:rPr sz="2000" b="1" spc="-5" dirty="0" err="1">
                <a:latin typeface="微软雅黑"/>
                <a:cs typeface="微软雅黑"/>
              </a:rPr>
              <a:t>偶</a:t>
            </a:r>
            <a:r>
              <a:rPr sz="2000" b="1" spc="-5" dirty="0">
                <a:latin typeface="微软雅黑"/>
                <a:cs typeface="微软雅黑"/>
              </a:rPr>
              <a:t>(丈夫职工</a:t>
            </a:r>
            <a:r>
              <a:rPr sz="2000" b="1" spc="-10" dirty="0">
                <a:latin typeface="微软雅黑"/>
                <a:cs typeface="微软雅黑"/>
              </a:rPr>
              <a:t>号</a:t>
            </a:r>
            <a:r>
              <a:rPr sz="2000" dirty="0">
                <a:latin typeface="微软雅黑"/>
                <a:cs typeface="微软雅黑"/>
              </a:rPr>
              <a:t>，</a:t>
            </a:r>
            <a:r>
              <a:rPr sz="2000" b="1" u="heavy" spc="-5" dirty="0">
                <a:latin typeface="微软雅黑"/>
                <a:cs typeface="微软雅黑"/>
              </a:rPr>
              <a:t>妻子职工号</a:t>
            </a:r>
            <a:r>
              <a:rPr sz="2000" b="1" spc="-5" dirty="0">
                <a:latin typeface="微软雅黑"/>
                <a:cs typeface="微软雅黑"/>
              </a:rPr>
              <a:t>)</a:t>
            </a:r>
            <a:endParaRPr sz="2000" dirty="0">
              <a:latin typeface="微软雅黑"/>
              <a:cs typeface="微软雅黑"/>
            </a:endParaRPr>
          </a:p>
        </p:txBody>
      </p:sp>
      <p:sp>
        <p:nvSpPr>
          <p:cNvPr id="23" name="object 23"/>
          <p:cNvSpPr txBox="1"/>
          <p:nvPr/>
        </p:nvSpPr>
        <p:spPr>
          <a:xfrm>
            <a:off x="1600323" y="4764500"/>
            <a:ext cx="7590155" cy="761234"/>
          </a:xfrm>
          <a:prstGeom prst="rect">
            <a:avLst/>
          </a:prstGeom>
        </p:spPr>
        <p:txBody>
          <a:bodyPr vert="horz" wrap="square" lIns="0" tIns="0" rIns="0" bIns="0" rtlCol="0">
            <a:spAutoFit/>
          </a:bodyPr>
          <a:lstStyle/>
          <a:p>
            <a:pPr marL="12700" marR="5080">
              <a:lnSpc>
                <a:spcPct val="130300"/>
              </a:lnSpc>
            </a:pPr>
            <a:r>
              <a:rPr sz="2000" dirty="0">
                <a:latin typeface="Wingdings"/>
                <a:cs typeface="Wingdings"/>
              </a:rPr>
              <a:t></a:t>
            </a:r>
            <a:r>
              <a:rPr sz="2000" b="1" spc="-5" dirty="0">
                <a:latin typeface="微软雅黑"/>
                <a:cs typeface="微软雅黑"/>
              </a:rPr>
              <a:t>若联系一方全部参与(1..1)</a:t>
            </a:r>
            <a:r>
              <a:rPr sz="2000" b="1" dirty="0">
                <a:latin typeface="微软雅黑"/>
                <a:cs typeface="微软雅黑"/>
              </a:rPr>
              <a:t> </a:t>
            </a:r>
            <a:r>
              <a:rPr sz="2000" b="1" spc="-5" dirty="0">
                <a:latin typeface="微软雅黑"/>
                <a:cs typeface="微软雅黑"/>
              </a:rPr>
              <a:t>，</a:t>
            </a:r>
            <a:r>
              <a:rPr sz="2000" b="1" spc="-5" dirty="0" err="1">
                <a:latin typeface="微软雅黑"/>
                <a:cs typeface="微软雅黑"/>
              </a:rPr>
              <a:t>则将</a:t>
            </a:r>
            <a:r>
              <a:rPr lang="zh-CN" altLang="en-US" sz="2000" b="1" spc="-5" dirty="0">
                <a:latin typeface="微软雅黑"/>
                <a:cs typeface="微软雅黑"/>
              </a:rPr>
              <a:t>其关键字作为另一方属性，不需要联系集</a:t>
            </a:r>
            <a:endParaRPr sz="2000" dirty="0">
              <a:latin typeface="微软雅黑"/>
              <a:cs typeface="微软雅黑"/>
            </a:endParaRPr>
          </a:p>
        </p:txBody>
      </p:sp>
      <p:sp>
        <p:nvSpPr>
          <p:cNvPr id="24" name="object 24"/>
          <p:cNvSpPr txBox="1"/>
          <p:nvPr/>
        </p:nvSpPr>
        <p:spPr>
          <a:xfrm>
            <a:off x="5326507" y="5973597"/>
            <a:ext cx="3315970" cy="761234"/>
          </a:xfrm>
          <a:prstGeom prst="rect">
            <a:avLst/>
          </a:prstGeom>
        </p:spPr>
        <p:txBody>
          <a:bodyPr vert="horz" wrap="square" lIns="0" tIns="0" rIns="0" bIns="0" rtlCol="0">
            <a:spAutoFit/>
          </a:bodyPr>
          <a:lstStyle/>
          <a:p>
            <a:pPr marL="12700" marR="5080">
              <a:lnSpc>
                <a:spcPct val="130200"/>
              </a:lnSpc>
            </a:pPr>
            <a:r>
              <a:rPr sz="2000" b="1" u="heavy" spc="-5" dirty="0">
                <a:latin typeface="微软雅黑"/>
                <a:cs typeface="微软雅黑"/>
              </a:rPr>
              <a:t>职</a:t>
            </a:r>
            <a:r>
              <a:rPr sz="2000" b="1" spc="-5" dirty="0">
                <a:latin typeface="微软雅黑"/>
                <a:cs typeface="微软雅黑"/>
              </a:rPr>
              <a:t>工(职工</a:t>
            </a:r>
            <a:r>
              <a:rPr sz="2000" b="1" dirty="0">
                <a:latin typeface="微软雅黑"/>
                <a:cs typeface="微软雅黑"/>
              </a:rPr>
              <a:t>号</a:t>
            </a:r>
            <a:r>
              <a:rPr sz="2000" b="1" spc="-5" dirty="0">
                <a:latin typeface="微软雅黑"/>
                <a:cs typeface="微软雅黑"/>
              </a:rPr>
              <a:t>,</a:t>
            </a:r>
            <a:r>
              <a:rPr sz="2000" b="1" dirty="0">
                <a:latin typeface="微软雅黑"/>
                <a:cs typeface="微软雅黑"/>
              </a:rPr>
              <a:t> </a:t>
            </a:r>
            <a:r>
              <a:rPr sz="2000" b="1" spc="-5">
                <a:latin typeface="微软雅黑"/>
                <a:cs typeface="微软雅黑"/>
              </a:rPr>
              <a:t>…) </a:t>
            </a:r>
            <a:endParaRPr lang="en-US" sz="2000" b="1" spc="-5">
              <a:latin typeface="微软雅黑"/>
              <a:cs typeface="微软雅黑"/>
            </a:endParaRPr>
          </a:p>
          <a:p>
            <a:pPr marL="12700" marR="5080">
              <a:lnSpc>
                <a:spcPct val="130200"/>
              </a:lnSpc>
            </a:pPr>
            <a:r>
              <a:rPr sz="2000" b="1" u="heavy" spc="-5">
                <a:latin typeface="微软雅黑"/>
                <a:cs typeface="微软雅黑"/>
              </a:rPr>
              <a:t>部</a:t>
            </a:r>
            <a:r>
              <a:rPr sz="2000" b="1" spc="-5">
                <a:latin typeface="微软雅黑"/>
                <a:cs typeface="微软雅黑"/>
              </a:rPr>
              <a:t>门</a:t>
            </a:r>
            <a:r>
              <a:rPr sz="2000" b="1" spc="-5" dirty="0">
                <a:latin typeface="微软雅黑"/>
                <a:cs typeface="微软雅黑"/>
              </a:rPr>
              <a:t>(部门</a:t>
            </a:r>
            <a:r>
              <a:rPr sz="2000" b="1" dirty="0">
                <a:latin typeface="微软雅黑"/>
                <a:cs typeface="微软雅黑"/>
              </a:rPr>
              <a:t>号</a:t>
            </a:r>
            <a:r>
              <a:rPr sz="2000" b="1" spc="-5" dirty="0">
                <a:latin typeface="微软雅黑"/>
                <a:cs typeface="微软雅黑"/>
              </a:rPr>
              <a:t>,</a:t>
            </a:r>
            <a:r>
              <a:rPr sz="2000" b="1" spc="5" dirty="0">
                <a:latin typeface="微软雅黑"/>
                <a:cs typeface="微软雅黑"/>
              </a:rPr>
              <a:t> </a:t>
            </a:r>
            <a:r>
              <a:rPr sz="2000" b="1" spc="-5" dirty="0">
                <a:latin typeface="微软雅黑"/>
                <a:cs typeface="微软雅黑"/>
              </a:rPr>
              <a:t>部门名,</a:t>
            </a:r>
            <a:r>
              <a:rPr sz="2000" b="1" spc="5" dirty="0">
                <a:latin typeface="微软雅黑"/>
                <a:cs typeface="微软雅黑"/>
              </a:rPr>
              <a:t> </a:t>
            </a:r>
            <a:r>
              <a:rPr sz="2000" b="1" spc="-5" dirty="0">
                <a:latin typeface="微软雅黑"/>
                <a:cs typeface="微软雅黑"/>
              </a:rPr>
              <a:t>职工号)</a:t>
            </a:r>
            <a:endParaRPr sz="2000" dirty="0">
              <a:latin typeface="微软雅黑"/>
              <a:cs typeface="微软雅黑"/>
            </a:endParaRPr>
          </a:p>
        </p:txBody>
      </p:sp>
      <p:sp>
        <p:nvSpPr>
          <p:cNvPr id="25" name="object 25"/>
          <p:cNvSpPr txBox="1">
            <a:spLocks noGrp="1"/>
          </p:cNvSpPr>
          <p:nvPr>
            <p:ph type="title"/>
          </p:nvPr>
        </p:nvSpPr>
        <p:spPr>
          <a:xfrm>
            <a:off x="1017911" y="335219"/>
            <a:ext cx="8657577" cy="1095172"/>
          </a:xfrm>
          <a:prstGeom prst="rect">
            <a:avLst/>
          </a:prstGeom>
        </p:spPr>
        <p:txBody>
          <a:bodyPr vert="horz" wrap="square" lIns="0" tIns="0" rIns="0" bIns="0" rtlCol="0">
            <a:spAutoFit/>
          </a:bodyPr>
          <a:lstStyle/>
          <a:p>
            <a:pPr>
              <a:lnSpc>
                <a:spcPct val="100000"/>
              </a:lnSpc>
            </a:pPr>
            <a:r>
              <a:rPr lang="en-US" altLang="zh-CN" sz="2800" b="0" spc="-5" dirty="0">
                <a:solidFill>
                  <a:srgbClr val="000000"/>
                </a:solidFill>
                <a:latin typeface="Microsoft JhengHei" panose="020B0604030504040204" pitchFamily="34" charset="-120"/>
                <a:ea typeface="Microsoft JhengHei" panose="020B0604030504040204" pitchFamily="34" charset="-120"/>
                <a:cs typeface="华文中宋"/>
              </a:rPr>
              <a:t>13.4 </a:t>
            </a:r>
            <a:r>
              <a:rPr sz="2800" b="0" spc="-5" dirty="0" err="1">
                <a:solidFill>
                  <a:srgbClr val="000000"/>
                </a:solidFill>
                <a:latin typeface="Microsoft JhengHei" panose="020B0604030504040204" pitchFamily="34" charset="-120"/>
                <a:ea typeface="Microsoft JhengHei" panose="020B0604030504040204" pitchFamily="34" charset="-120"/>
                <a:cs typeface="华文中宋"/>
              </a:rPr>
              <a:t>数据库设计过程之逻辑数据库设计</a:t>
            </a:r>
            <a:endParaRPr sz="2800" b="0" dirty="0">
              <a:solidFill>
                <a:srgbClr val="000000"/>
              </a:solidFill>
              <a:latin typeface="Microsoft JhengHei" panose="020B0604030504040204" pitchFamily="34" charset="-120"/>
              <a:ea typeface="Microsoft JhengHei" panose="020B0604030504040204" pitchFamily="34" charset="-120"/>
              <a:cs typeface="华文中宋"/>
            </a:endParaRPr>
          </a:p>
          <a:p>
            <a:pPr>
              <a:lnSpc>
                <a:spcPct val="100000"/>
              </a:lnSpc>
              <a:spcBef>
                <a:spcPts val="2300"/>
              </a:spcBef>
            </a:pPr>
            <a:r>
              <a:rPr sz="2400" spc="-5" dirty="0">
                <a:solidFill>
                  <a:srgbClr val="FF0000"/>
                </a:solidFill>
                <a:latin typeface="Microsoft JhengHei" panose="020B0604030504040204" pitchFamily="34" charset="-120"/>
                <a:ea typeface="Microsoft JhengHei" panose="020B0604030504040204" pitchFamily="34" charset="-120"/>
                <a:cs typeface="Arial"/>
              </a:rPr>
              <a:t>(2)E-</a:t>
            </a:r>
            <a:r>
              <a:rPr sz="2400" spc="-5" dirty="0" err="1">
                <a:solidFill>
                  <a:srgbClr val="FF0000"/>
                </a:solidFill>
                <a:latin typeface="Microsoft JhengHei" panose="020B0604030504040204" pitchFamily="34" charset="-120"/>
                <a:ea typeface="Microsoft JhengHei" panose="020B0604030504040204" pitchFamily="34" charset="-120"/>
                <a:cs typeface="Arial"/>
              </a:rPr>
              <a:t>R</a:t>
            </a:r>
            <a:r>
              <a:rPr sz="2400" spc="-5" dirty="0" err="1">
                <a:solidFill>
                  <a:srgbClr val="FF0000"/>
                </a:solidFill>
                <a:latin typeface="Microsoft JhengHei" panose="020B0604030504040204" pitchFamily="34" charset="-120"/>
                <a:ea typeface="Microsoft JhengHei" panose="020B0604030504040204" pitchFamily="34" charset="-120"/>
                <a:cs typeface="华文中宋"/>
              </a:rPr>
              <a:t>图向关系模式的转换</a:t>
            </a:r>
            <a:endParaRPr sz="2400" dirty="0">
              <a:solidFill>
                <a:srgbClr val="FF0000"/>
              </a:solidFill>
              <a:latin typeface="Microsoft JhengHei" panose="020B0604030504040204" pitchFamily="34" charset="-120"/>
              <a:ea typeface="Microsoft JhengHei" panose="020B0604030504040204" pitchFamily="34" charset="-120"/>
              <a:cs typeface="华文中宋"/>
            </a:endParaRPr>
          </a:p>
        </p:txBody>
      </p:sp>
      <p:sp>
        <p:nvSpPr>
          <p:cNvPr id="26" name="object 26"/>
          <p:cNvSpPr txBox="1"/>
          <p:nvPr/>
        </p:nvSpPr>
        <p:spPr>
          <a:xfrm>
            <a:off x="3506857" y="5932382"/>
            <a:ext cx="393700" cy="229235"/>
          </a:xfrm>
          <a:prstGeom prst="rect">
            <a:avLst/>
          </a:prstGeom>
        </p:spPr>
        <p:txBody>
          <a:bodyPr vert="horz" wrap="square" lIns="0" tIns="0" rIns="0" bIns="0" rtlCol="0">
            <a:spAutoFit/>
          </a:bodyPr>
          <a:lstStyle/>
          <a:p>
            <a:pPr marL="12700">
              <a:lnSpc>
                <a:spcPct val="100000"/>
              </a:lnSpc>
            </a:pPr>
            <a:r>
              <a:rPr sz="1600" b="1" dirty="0">
                <a:latin typeface="微软雅黑"/>
                <a:cs typeface="微软雅黑"/>
              </a:rPr>
              <a:t>0..1</a:t>
            </a:r>
            <a:endParaRPr sz="1600">
              <a:latin typeface="微软雅黑"/>
              <a:cs typeface="微软雅黑"/>
            </a:endParaRPr>
          </a:p>
        </p:txBody>
      </p:sp>
      <p:sp>
        <p:nvSpPr>
          <p:cNvPr id="27" name="object 27"/>
          <p:cNvSpPr txBox="1"/>
          <p:nvPr/>
        </p:nvSpPr>
        <p:spPr>
          <a:xfrm>
            <a:off x="2079627" y="5945342"/>
            <a:ext cx="393700" cy="229235"/>
          </a:xfrm>
          <a:prstGeom prst="rect">
            <a:avLst/>
          </a:prstGeom>
        </p:spPr>
        <p:txBody>
          <a:bodyPr vert="horz" wrap="square" lIns="0" tIns="0" rIns="0" bIns="0" rtlCol="0">
            <a:spAutoFit/>
          </a:bodyPr>
          <a:lstStyle/>
          <a:p>
            <a:pPr marL="12700">
              <a:lnSpc>
                <a:spcPct val="100000"/>
              </a:lnSpc>
            </a:pPr>
            <a:r>
              <a:rPr sz="1600" b="1" dirty="0">
                <a:latin typeface="微软雅黑"/>
                <a:cs typeface="微软雅黑"/>
              </a:rPr>
              <a:t>1..1</a:t>
            </a:r>
            <a:endParaRPr sz="1600">
              <a:latin typeface="微软雅黑"/>
              <a:cs typeface="微软雅黑"/>
            </a:endParaRPr>
          </a:p>
        </p:txBody>
      </p:sp>
      <p:sp>
        <p:nvSpPr>
          <p:cNvPr id="28" name="object 2">
            <a:extLst>
              <a:ext uri="{FF2B5EF4-FFF2-40B4-BE49-F238E27FC236}">
                <a16:creationId xmlns:a16="http://schemas.microsoft.com/office/drawing/2014/main" id="{2ED02439-8BF0-4A31-8F9D-4B5AC9EA5D00}"/>
              </a:ext>
            </a:extLst>
          </p:cNvPr>
          <p:cNvSpPr/>
          <p:nvPr/>
        </p:nvSpPr>
        <p:spPr>
          <a:xfrm>
            <a:off x="927100" y="885825"/>
            <a:ext cx="5181600" cy="0"/>
          </a:xfrm>
          <a:custGeom>
            <a:avLst/>
            <a:gdLst/>
            <a:ahLst/>
            <a:cxnLst/>
            <a:rect l="l" t="t" r="r" b="b"/>
            <a:pathLst>
              <a:path w="5181600">
                <a:moveTo>
                  <a:pt x="0" y="0"/>
                </a:moveTo>
                <a:lnTo>
                  <a:pt x="5181600" y="0"/>
                </a:lnTo>
              </a:path>
            </a:pathLst>
          </a:custGeom>
          <a:ln w="12954">
            <a:solidFill>
              <a:srgbClr val="000000"/>
            </a:solidFill>
          </a:ln>
        </p:spPr>
        <p:txBody>
          <a:bodyPr wrap="square" lIns="0" tIns="0" rIns="0" bIns="0" rtlCol="0"/>
          <a:lstStyle/>
          <a:p>
            <a:endParaRPr/>
          </a:p>
        </p:txBody>
      </p:sp>
      <p:sp>
        <p:nvSpPr>
          <p:cNvPr id="29" name="object 3">
            <a:extLst>
              <a:ext uri="{FF2B5EF4-FFF2-40B4-BE49-F238E27FC236}">
                <a16:creationId xmlns:a16="http://schemas.microsoft.com/office/drawing/2014/main" id="{D3040772-D52C-4EA0-B5B5-667D8A34F029}"/>
              </a:ext>
            </a:extLst>
          </p:cNvPr>
          <p:cNvSpPr/>
          <p:nvPr/>
        </p:nvSpPr>
        <p:spPr>
          <a:xfrm>
            <a:off x="927100" y="911353"/>
            <a:ext cx="5181600" cy="0"/>
          </a:xfrm>
          <a:custGeom>
            <a:avLst/>
            <a:gdLst/>
            <a:ahLst/>
            <a:cxnLst/>
            <a:rect l="l" t="t" r="r" b="b"/>
            <a:pathLst>
              <a:path w="5181600">
                <a:moveTo>
                  <a:pt x="0" y="0"/>
                </a:moveTo>
                <a:lnTo>
                  <a:pt x="5181600" y="0"/>
                </a:lnTo>
              </a:path>
            </a:pathLst>
          </a:custGeom>
          <a:ln w="12191">
            <a:solidFill>
              <a:srgbClr val="000000"/>
            </a:solidFill>
          </a:ln>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30103" y="496001"/>
            <a:ext cx="8633193" cy="492443"/>
          </a:xfrm>
        </p:spPr>
        <p:txBody>
          <a:bodyPr/>
          <a:lstStyle/>
          <a:p>
            <a:r>
              <a:rPr lang="en-US" altLang="zh-CN" dirty="0"/>
              <a:t>  </a:t>
            </a:r>
            <a:endParaRPr lang="zh-CN" altLang="en-US" dirty="0"/>
          </a:p>
        </p:txBody>
      </p:sp>
      <p:sp>
        <p:nvSpPr>
          <p:cNvPr id="2" name="object 2"/>
          <p:cNvSpPr/>
          <p:nvPr/>
        </p:nvSpPr>
        <p:spPr>
          <a:xfrm>
            <a:off x="774839" y="1479422"/>
            <a:ext cx="5181600" cy="0"/>
          </a:xfrm>
          <a:custGeom>
            <a:avLst/>
            <a:gdLst/>
            <a:ahLst/>
            <a:cxnLst/>
            <a:rect l="l" t="t" r="r" b="b"/>
            <a:pathLst>
              <a:path w="5181600">
                <a:moveTo>
                  <a:pt x="0" y="0"/>
                </a:moveTo>
                <a:lnTo>
                  <a:pt x="5181600" y="0"/>
                </a:lnTo>
              </a:path>
            </a:pathLst>
          </a:custGeom>
          <a:ln w="12954">
            <a:solidFill>
              <a:srgbClr val="000000"/>
            </a:solidFill>
          </a:ln>
        </p:spPr>
        <p:txBody>
          <a:bodyPr wrap="square" lIns="0" tIns="0" rIns="0" bIns="0" rtlCol="0"/>
          <a:lstStyle/>
          <a:p>
            <a:endParaRPr/>
          </a:p>
        </p:txBody>
      </p:sp>
      <p:sp>
        <p:nvSpPr>
          <p:cNvPr id="3" name="object 3"/>
          <p:cNvSpPr/>
          <p:nvPr/>
        </p:nvSpPr>
        <p:spPr>
          <a:xfrm>
            <a:off x="774839" y="1504950"/>
            <a:ext cx="5181600" cy="0"/>
          </a:xfrm>
          <a:custGeom>
            <a:avLst/>
            <a:gdLst/>
            <a:ahLst/>
            <a:cxnLst/>
            <a:rect l="l" t="t" r="r" b="b"/>
            <a:pathLst>
              <a:path w="5181600">
                <a:moveTo>
                  <a:pt x="0" y="0"/>
                </a:moveTo>
                <a:lnTo>
                  <a:pt x="5181600" y="0"/>
                </a:lnTo>
              </a:path>
            </a:pathLst>
          </a:custGeom>
          <a:ln w="12191">
            <a:solidFill>
              <a:srgbClr val="000000"/>
            </a:solidFill>
          </a:ln>
        </p:spPr>
        <p:txBody>
          <a:bodyPr wrap="square" lIns="0" tIns="0" rIns="0" bIns="0" rtlCol="0"/>
          <a:lstStyle/>
          <a:p>
            <a:endParaRPr/>
          </a:p>
        </p:txBody>
      </p:sp>
      <p:sp>
        <p:nvSpPr>
          <p:cNvPr id="6" name="object 6"/>
          <p:cNvSpPr txBox="1"/>
          <p:nvPr/>
        </p:nvSpPr>
        <p:spPr>
          <a:xfrm>
            <a:off x="853573" y="379136"/>
            <a:ext cx="7845927" cy="5029582"/>
          </a:xfrm>
          <a:prstGeom prst="rect">
            <a:avLst/>
          </a:prstGeom>
        </p:spPr>
        <p:txBody>
          <a:bodyPr vert="horz" wrap="square" lIns="0" tIns="0" rIns="0" bIns="0" rtlCol="0">
            <a:spAutoFit/>
          </a:bodyPr>
          <a:lstStyle/>
          <a:p>
            <a:pPr marL="12700">
              <a:lnSpc>
                <a:spcPct val="100000"/>
              </a:lnSpc>
            </a:pPr>
            <a:endParaRPr sz="1800" dirty="0">
              <a:latin typeface="Microsoft JhengHei" panose="020B0604030504040204" charset="-120"/>
              <a:cs typeface="Microsoft JhengHei" panose="020B0604030504040204" charset="-120"/>
            </a:endParaRPr>
          </a:p>
          <a:p>
            <a:pPr>
              <a:lnSpc>
                <a:spcPct val="100000"/>
              </a:lnSpc>
              <a:spcBef>
                <a:spcPts val="35"/>
              </a:spcBef>
            </a:pPr>
            <a:r>
              <a:rPr lang="en-US" altLang="zh-CN" sz="1800" dirty="0">
                <a:latin typeface="Times New Roman" panose="02020603050405020304"/>
                <a:cs typeface="Times New Roman" panose="02020603050405020304"/>
              </a:rPr>
              <a:t> </a:t>
            </a:r>
            <a:endParaRPr sz="1800" dirty="0">
              <a:latin typeface="Times New Roman" panose="02020603050405020304"/>
              <a:cs typeface="Times New Roman" panose="02020603050405020304"/>
            </a:endParaRPr>
          </a:p>
          <a:p>
            <a:pPr marL="88900">
              <a:lnSpc>
                <a:spcPct val="100000"/>
              </a:lnSpc>
              <a:tabLst>
                <a:tab pos="1341755" algn="l"/>
              </a:tabLst>
            </a:pPr>
            <a:r>
              <a:rPr lang="zh-CN" altLang="en-US" sz="2800" b="1" spc="-85" dirty="0">
                <a:latin typeface="Microsoft JhengHei" panose="020B0604030504040204" pitchFamily="34" charset="-120"/>
                <a:ea typeface="Microsoft JhengHei" panose="020B0604030504040204" pitchFamily="34" charset="-120"/>
                <a:cs typeface="Microsoft JhengHei" panose="020B0604030504040204" charset="-120"/>
              </a:rPr>
              <a:t>第</a:t>
            </a:r>
            <a:r>
              <a:rPr lang="en-US" altLang="zh-CN" sz="2800" b="1" spc="-85" dirty="0">
                <a:latin typeface="Microsoft JhengHei" panose="020B0604030504040204" pitchFamily="34" charset="-120"/>
                <a:ea typeface="Microsoft JhengHei" panose="020B0604030504040204" pitchFamily="34" charset="-120"/>
                <a:cs typeface="Microsoft JhengHei" panose="020B0604030504040204" charset="-120"/>
              </a:rPr>
              <a:t>13</a:t>
            </a:r>
            <a:r>
              <a:rPr lang="zh-CN" altLang="en-US" sz="2800" b="1" spc="-85" dirty="0">
                <a:latin typeface="Microsoft JhengHei" panose="020B0604030504040204" pitchFamily="34" charset="-120"/>
                <a:ea typeface="Microsoft JhengHei" panose="020B0604030504040204" pitchFamily="34" charset="-120"/>
                <a:cs typeface="Microsoft JhengHei" panose="020B0604030504040204" charset="-120"/>
              </a:rPr>
              <a:t>讲 数据库设计过程</a:t>
            </a:r>
          </a:p>
          <a:p>
            <a:pPr marL="148590">
              <a:lnSpc>
                <a:spcPct val="100000"/>
              </a:lnSpc>
              <a:spcBef>
                <a:spcPts val="2360"/>
              </a:spcBef>
            </a:pPr>
            <a:r>
              <a:rPr lang="en-US" altLang="zh-CN" sz="2400" b="1" u="sng" dirty="0">
                <a:latin typeface="Microsoft JhengHei" panose="020B0604030504040204" pitchFamily="34" charset="-120"/>
                <a:ea typeface="Microsoft JhengHei" panose="020B0604030504040204" pitchFamily="34" charset="-120"/>
                <a:cs typeface="Times New Roman" panose="02020603050405020304"/>
              </a:rPr>
              <a:t>13.1 </a:t>
            </a:r>
            <a:r>
              <a:rPr lang="zh-CN" altLang="en-US" sz="2400" b="1" u="sng" dirty="0">
                <a:latin typeface="Microsoft JhengHei" panose="020B0604030504040204" pitchFamily="34" charset="-120"/>
                <a:ea typeface="Microsoft JhengHei" panose="020B0604030504040204" pitchFamily="34" charset="-120"/>
                <a:cs typeface="Times New Roman" panose="02020603050405020304"/>
              </a:rPr>
              <a:t>数据库设计过程概述</a:t>
            </a:r>
            <a:r>
              <a:rPr lang="en-US" altLang="zh-CN" sz="2400" b="1" u="sng" dirty="0">
                <a:latin typeface="Microsoft JhengHei" panose="020B0604030504040204" pitchFamily="34" charset="-120"/>
                <a:ea typeface="Microsoft JhengHei" panose="020B0604030504040204" pitchFamily="34" charset="-120"/>
                <a:cs typeface="Times New Roman" panose="02020603050405020304"/>
              </a:rPr>
              <a:t> </a:t>
            </a:r>
          </a:p>
          <a:p>
            <a:pPr marL="148590">
              <a:lnSpc>
                <a:spcPct val="100000"/>
              </a:lnSpc>
              <a:spcBef>
                <a:spcPts val="785"/>
              </a:spcBef>
            </a:pPr>
            <a:r>
              <a:rPr lang="en-US" altLang="zh-CN" sz="2400" b="1" dirty="0">
                <a:latin typeface="Microsoft JhengHei" panose="020B0604030504040204" pitchFamily="34" charset="-120"/>
                <a:ea typeface="Microsoft JhengHei" panose="020B0604030504040204" pitchFamily="34" charset="-120"/>
                <a:cs typeface="Times New Roman" panose="02020603050405020304"/>
              </a:rPr>
              <a:t>13.2 </a:t>
            </a:r>
            <a:r>
              <a:rPr lang="zh-CN" altLang="en-US" sz="2400" b="1" dirty="0">
                <a:latin typeface="Microsoft JhengHei" panose="020B0604030504040204" pitchFamily="34" charset="-120"/>
                <a:ea typeface="Microsoft JhengHei" panose="020B0604030504040204" pitchFamily="34" charset="-120"/>
                <a:cs typeface="Times New Roman" panose="02020603050405020304"/>
              </a:rPr>
              <a:t>数据库设计过程之需求分析</a:t>
            </a:r>
          </a:p>
          <a:p>
            <a:pPr marL="148590">
              <a:lnSpc>
                <a:spcPct val="100000"/>
              </a:lnSpc>
              <a:spcBef>
                <a:spcPts val="785"/>
              </a:spcBef>
            </a:pPr>
            <a:r>
              <a:rPr lang="en-US" altLang="zh-CN" sz="2400" b="1" dirty="0">
                <a:latin typeface="Microsoft JhengHei" panose="020B0604030504040204" pitchFamily="34" charset="-120"/>
                <a:ea typeface="Microsoft JhengHei" panose="020B0604030504040204" pitchFamily="34" charset="-120"/>
                <a:cs typeface="Times New Roman" panose="02020603050405020304"/>
              </a:rPr>
              <a:t>13.3 </a:t>
            </a:r>
            <a:r>
              <a:rPr lang="zh-CN" altLang="en-US" sz="2400" b="1" dirty="0">
                <a:latin typeface="Microsoft JhengHei" panose="020B0604030504040204" pitchFamily="34" charset="-120"/>
                <a:ea typeface="Microsoft JhengHei" panose="020B0604030504040204" pitchFamily="34" charset="-120"/>
                <a:cs typeface="Times New Roman" panose="02020603050405020304"/>
              </a:rPr>
              <a:t>数据库设计过程之概念数据库设计</a:t>
            </a:r>
          </a:p>
          <a:p>
            <a:pPr marL="148590">
              <a:lnSpc>
                <a:spcPct val="100000"/>
              </a:lnSpc>
              <a:spcBef>
                <a:spcPts val="860"/>
              </a:spcBef>
              <a:tabLst>
                <a:tab pos="681990" algn="l"/>
              </a:tabLst>
            </a:pPr>
            <a:r>
              <a:rPr lang="en-US" altLang="zh-CN" sz="2400" b="1" dirty="0">
                <a:latin typeface="Microsoft JhengHei" panose="020B0604030504040204" pitchFamily="34" charset="-120"/>
                <a:ea typeface="Microsoft JhengHei" panose="020B0604030504040204" pitchFamily="34" charset="-120"/>
                <a:cs typeface="Times New Roman" panose="02020603050405020304"/>
              </a:rPr>
              <a:t>13.4 </a:t>
            </a:r>
            <a:r>
              <a:rPr lang="zh-CN" altLang="en-US" sz="2400" b="1" dirty="0">
                <a:latin typeface="Microsoft JhengHei" panose="020B0604030504040204" pitchFamily="34" charset="-120"/>
                <a:ea typeface="Microsoft JhengHei" panose="020B0604030504040204" pitchFamily="34" charset="-120"/>
                <a:cs typeface="Times New Roman" panose="02020603050405020304"/>
              </a:rPr>
              <a:t>数据库设计过程之逻辑数据库设计</a:t>
            </a:r>
            <a:endParaRPr lang="en-US" altLang="zh-CN" sz="2400" b="1" dirty="0">
              <a:latin typeface="Microsoft JhengHei" panose="020B0604030504040204" pitchFamily="34" charset="-120"/>
              <a:ea typeface="Microsoft JhengHei" panose="020B0604030504040204" pitchFamily="34" charset="-120"/>
              <a:cs typeface="Times New Roman" panose="02020603050405020304"/>
            </a:endParaRPr>
          </a:p>
          <a:p>
            <a:pPr marL="148590">
              <a:lnSpc>
                <a:spcPct val="100000"/>
              </a:lnSpc>
              <a:spcBef>
                <a:spcPts val="860"/>
              </a:spcBef>
              <a:tabLst>
                <a:tab pos="681990" algn="l"/>
              </a:tabLst>
            </a:pPr>
            <a:r>
              <a:rPr lang="en-US" altLang="zh-CN" sz="2400" b="1" dirty="0">
                <a:latin typeface="Microsoft JhengHei" panose="020B0604030504040204" pitchFamily="34" charset="-120"/>
                <a:ea typeface="Microsoft JhengHei" panose="020B0604030504040204" pitchFamily="34" charset="-120"/>
                <a:cs typeface="Times New Roman" panose="02020603050405020304"/>
              </a:rPr>
              <a:t>13.5 </a:t>
            </a:r>
            <a:r>
              <a:rPr lang="zh-CN" altLang="en-US" sz="2400" b="1" dirty="0">
                <a:latin typeface="Microsoft JhengHei" panose="020B0604030504040204" pitchFamily="34" charset="-120"/>
                <a:ea typeface="Microsoft JhengHei" panose="020B0604030504040204" pitchFamily="34" charset="-120"/>
                <a:cs typeface="Times New Roman" panose="02020603050405020304"/>
              </a:rPr>
              <a:t>数据库设计过程之物理数据库设计 </a:t>
            </a:r>
            <a:endParaRPr lang="en-US" altLang="zh-CN" sz="2400" b="1" dirty="0">
              <a:latin typeface="Microsoft JhengHei" panose="020B0604030504040204" pitchFamily="34" charset="-120"/>
              <a:ea typeface="Microsoft JhengHei" panose="020B0604030504040204" pitchFamily="34" charset="-120"/>
              <a:cs typeface="Times New Roman" panose="02020603050405020304"/>
            </a:endParaRPr>
          </a:p>
          <a:p>
            <a:pPr marL="148590">
              <a:lnSpc>
                <a:spcPct val="100000"/>
              </a:lnSpc>
              <a:spcBef>
                <a:spcPts val="860"/>
              </a:spcBef>
              <a:tabLst>
                <a:tab pos="681990" algn="l"/>
              </a:tabLst>
            </a:pPr>
            <a:endParaRPr lang="zh-CN" altLang="en-US" sz="2400" b="1" dirty="0">
              <a:latin typeface="Microsoft JhengHei" panose="020B0604030504040204" pitchFamily="34" charset="-120"/>
              <a:ea typeface="Microsoft JhengHei" panose="020B0604030504040204" pitchFamily="34" charset="-120"/>
              <a:cs typeface="Times New Roman" panose="02020603050405020304"/>
            </a:endParaRPr>
          </a:p>
          <a:p>
            <a:pPr marL="148590">
              <a:lnSpc>
                <a:spcPct val="100000"/>
              </a:lnSpc>
              <a:spcBef>
                <a:spcPts val="860"/>
              </a:spcBef>
              <a:tabLst>
                <a:tab pos="681990" algn="l"/>
              </a:tabLst>
            </a:pPr>
            <a:endParaRPr lang="en-US" altLang="zh-CN" sz="2400" b="1" dirty="0">
              <a:latin typeface="Microsoft JhengHei" panose="020B0604030504040204" pitchFamily="34" charset="-120"/>
              <a:ea typeface="Microsoft JhengHei" panose="020B0604030504040204" pitchFamily="34" charset="-120"/>
              <a:cs typeface="Times New Roman" panose="02020603050405020304"/>
            </a:endParaRPr>
          </a:p>
          <a:p>
            <a:pPr marL="148590">
              <a:lnSpc>
                <a:spcPct val="100000"/>
              </a:lnSpc>
              <a:spcBef>
                <a:spcPts val="860"/>
              </a:spcBef>
              <a:tabLst>
                <a:tab pos="681990" algn="l"/>
              </a:tabLst>
            </a:pPr>
            <a:endParaRPr lang="zh-CN" altLang="en-US" sz="2400" b="1" dirty="0">
              <a:latin typeface="Microsoft JhengHei" panose="020B0604030504040204" pitchFamily="34" charset="-120"/>
              <a:ea typeface="Microsoft JhengHei" panose="020B0604030504040204" pitchFamily="34" charset="-120"/>
              <a:cs typeface="Times New Roman" panose="02020603050405020304"/>
            </a:endParaRPr>
          </a:p>
        </p:txBody>
      </p:sp>
    </p:spTree>
    <p:extLst>
      <p:ext uri="{BB962C8B-B14F-4D97-AF65-F5344CB8AC3E}">
        <p14:creationId xmlns:p14="http://schemas.microsoft.com/office/powerpoint/2010/main" val="2232009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1422539" y="3550920"/>
            <a:ext cx="914400" cy="397510"/>
          </a:xfrm>
          <a:custGeom>
            <a:avLst/>
            <a:gdLst/>
            <a:ahLst/>
            <a:cxnLst/>
            <a:rect l="l" t="t" r="r" b="b"/>
            <a:pathLst>
              <a:path w="914400" h="397510">
                <a:moveTo>
                  <a:pt x="0" y="0"/>
                </a:moveTo>
                <a:lnTo>
                  <a:pt x="0" y="397001"/>
                </a:lnTo>
                <a:lnTo>
                  <a:pt x="914400" y="397001"/>
                </a:lnTo>
                <a:lnTo>
                  <a:pt x="914400" y="0"/>
                </a:lnTo>
                <a:lnTo>
                  <a:pt x="0" y="0"/>
                </a:lnTo>
                <a:close/>
              </a:path>
            </a:pathLst>
          </a:custGeom>
          <a:solidFill>
            <a:srgbClr val="000000"/>
          </a:solidFill>
        </p:spPr>
        <p:txBody>
          <a:bodyPr wrap="square" lIns="0" tIns="0" rIns="0" bIns="0" rtlCol="0"/>
          <a:lstStyle/>
          <a:p>
            <a:endParaRPr/>
          </a:p>
        </p:txBody>
      </p:sp>
      <p:sp>
        <p:nvSpPr>
          <p:cNvPr id="6" name="object 6"/>
          <p:cNvSpPr/>
          <p:nvPr/>
        </p:nvSpPr>
        <p:spPr>
          <a:xfrm>
            <a:off x="4343285" y="3537965"/>
            <a:ext cx="914400" cy="397510"/>
          </a:xfrm>
          <a:custGeom>
            <a:avLst/>
            <a:gdLst/>
            <a:ahLst/>
            <a:cxnLst/>
            <a:rect l="l" t="t" r="r" b="b"/>
            <a:pathLst>
              <a:path w="914400" h="397510">
                <a:moveTo>
                  <a:pt x="0" y="0"/>
                </a:moveTo>
                <a:lnTo>
                  <a:pt x="0" y="397001"/>
                </a:lnTo>
                <a:lnTo>
                  <a:pt x="914400" y="397001"/>
                </a:lnTo>
                <a:lnTo>
                  <a:pt x="914400" y="0"/>
                </a:lnTo>
                <a:lnTo>
                  <a:pt x="0" y="0"/>
                </a:lnTo>
                <a:close/>
              </a:path>
            </a:pathLst>
          </a:custGeom>
          <a:solidFill>
            <a:srgbClr val="000000"/>
          </a:solidFill>
        </p:spPr>
        <p:txBody>
          <a:bodyPr wrap="square" lIns="0" tIns="0" rIns="0" bIns="0" rtlCol="0"/>
          <a:lstStyle/>
          <a:p>
            <a:endParaRPr/>
          </a:p>
        </p:txBody>
      </p:sp>
      <p:sp>
        <p:nvSpPr>
          <p:cNvPr id="7" name="object 7"/>
          <p:cNvSpPr/>
          <p:nvPr/>
        </p:nvSpPr>
        <p:spPr>
          <a:xfrm>
            <a:off x="2298839" y="3663696"/>
            <a:ext cx="386080" cy="127635"/>
          </a:xfrm>
          <a:custGeom>
            <a:avLst/>
            <a:gdLst/>
            <a:ahLst/>
            <a:cxnLst/>
            <a:rect l="l" t="t" r="r" b="b"/>
            <a:pathLst>
              <a:path w="386080" h="127635">
                <a:moveTo>
                  <a:pt x="127254" y="58674"/>
                </a:moveTo>
                <a:lnTo>
                  <a:pt x="127254" y="0"/>
                </a:lnTo>
                <a:lnTo>
                  <a:pt x="0" y="63246"/>
                </a:lnTo>
                <a:lnTo>
                  <a:pt x="109728" y="118438"/>
                </a:lnTo>
                <a:lnTo>
                  <a:pt x="109728" y="63246"/>
                </a:lnTo>
                <a:lnTo>
                  <a:pt x="111252" y="60198"/>
                </a:lnTo>
                <a:lnTo>
                  <a:pt x="114300" y="58674"/>
                </a:lnTo>
                <a:lnTo>
                  <a:pt x="127254" y="58674"/>
                </a:lnTo>
                <a:close/>
              </a:path>
              <a:path w="386080" h="127635">
                <a:moveTo>
                  <a:pt x="385572" y="63246"/>
                </a:moveTo>
                <a:lnTo>
                  <a:pt x="384048" y="60198"/>
                </a:lnTo>
                <a:lnTo>
                  <a:pt x="381000" y="58674"/>
                </a:lnTo>
                <a:lnTo>
                  <a:pt x="114300" y="58674"/>
                </a:lnTo>
                <a:lnTo>
                  <a:pt x="111252" y="60198"/>
                </a:lnTo>
                <a:lnTo>
                  <a:pt x="109728" y="63246"/>
                </a:lnTo>
                <a:lnTo>
                  <a:pt x="111252" y="67056"/>
                </a:lnTo>
                <a:lnTo>
                  <a:pt x="114300" y="68580"/>
                </a:lnTo>
                <a:lnTo>
                  <a:pt x="381000" y="68580"/>
                </a:lnTo>
                <a:lnTo>
                  <a:pt x="384048" y="67056"/>
                </a:lnTo>
                <a:lnTo>
                  <a:pt x="385572" y="63246"/>
                </a:lnTo>
                <a:close/>
              </a:path>
              <a:path w="386080" h="127635">
                <a:moveTo>
                  <a:pt x="127254" y="127254"/>
                </a:moveTo>
                <a:lnTo>
                  <a:pt x="127254" y="68580"/>
                </a:lnTo>
                <a:lnTo>
                  <a:pt x="114300" y="68580"/>
                </a:lnTo>
                <a:lnTo>
                  <a:pt x="111252" y="67056"/>
                </a:lnTo>
                <a:lnTo>
                  <a:pt x="109728" y="63246"/>
                </a:lnTo>
                <a:lnTo>
                  <a:pt x="109728" y="118438"/>
                </a:lnTo>
                <a:lnTo>
                  <a:pt x="127254" y="127254"/>
                </a:lnTo>
                <a:close/>
              </a:path>
            </a:pathLst>
          </a:custGeom>
          <a:solidFill>
            <a:srgbClr val="000000"/>
          </a:solidFill>
        </p:spPr>
        <p:txBody>
          <a:bodyPr wrap="square" lIns="0" tIns="0" rIns="0" bIns="0" rtlCol="0"/>
          <a:lstStyle/>
          <a:p>
            <a:endParaRPr/>
          </a:p>
        </p:txBody>
      </p:sp>
      <p:sp>
        <p:nvSpPr>
          <p:cNvPr id="8" name="object 8"/>
          <p:cNvSpPr/>
          <p:nvPr/>
        </p:nvSpPr>
        <p:spPr>
          <a:xfrm>
            <a:off x="4026293" y="3726941"/>
            <a:ext cx="304800" cy="0"/>
          </a:xfrm>
          <a:custGeom>
            <a:avLst/>
            <a:gdLst/>
            <a:ahLst/>
            <a:cxnLst/>
            <a:rect l="l" t="t" r="r" b="b"/>
            <a:pathLst>
              <a:path w="304800">
                <a:moveTo>
                  <a:pt x="0" y="0"/>
                </a:moveTo>
                <a:lnTo>
                  <a:pt x="304800" y="0"/>
                </a:lnTo>
              </a:path>
            </a:pathLst>
          </a:custGeom>
          <a:ln w="9525">
            <a:solidFill>
              <a:srgbClr val="000000"/>
            </a:solidFill>
          </a:ln>
        </p:spPr>
        <p:txBody>
          <a:bodyPr wrap="square" lIns="0" tIns="0" rIns="0" bIns="0" rtlCol="0"/>
          <a:lstStyle/>
          <a:p>
            <a:endParaRPr/>
          </a:p>
        </p:txBody>
      </p:sp>
      <p:sp>
        <p:nvSpPr>
          <p:cNvPr id="9" name="object 9"/>
          <p:cNvSpPr/>
          <p:nvPr/>
        </p:nvSpPr>
        <p:spPr>
          <a:xfrm>
            <a:off x="2679839" y="3092195"/>
            <a:ext cx="1371600" cy="1295400"/>
          </a:xfrm>
          <a:custGeom>
            <a:avLst/>
            <a:gdLst/>
            <a:ahLst/>
            <a:cxnLst/>
            <a:rect l="l" t="t" r="r" b="b"/>
            <a:pathLst>
              <a:path w="1371600" h="1295400">
                <a:moveTo>
                  <a:pt x="1371600" y="647700"/>
                </a:moveTo>
                <a:lnTo>
                  <a:pt x="685800" y="0"/>
                </a:lnTo>
                <a:lnTo>
                  <a:pt x="0" y="647700"/>
                </a:lnTo>
                <a:lnTo>
                  <a:pt x="685800" y="1295400"/>
                </a:lnTo>
                <a:lnTo>
                  <a:pt x="1371600" y="647700"/>
                </a:lnTo>
                <a:close/>
              </a:path>
            </a:pathLst>
          </a:custGeom>
          <a:solidFill>
            <a:srgbClr val="000000"/>
          </a:solidFill>
        </p:spPr>
        <p:txBody>
          <a:bodyPr wrap="square" lIns="0" tIns="0" rIns="0" bIns="0" rtlCol="0"/>
          <a:lstStyle/>
          <a:p>
            <a:endParaRPr/>
          </a:p>
        </p:txBody>
      </p:sp>
      <p:sp>
        <p:nvSpPr>
          <p:cNvPr id="10" name="object 10"/>
          <p:cNvSpPr/>
          <p:nvPr/>
        </p:nvSpPr>
        <p:spPr>
          <a:xfrm>
            <a:off x="2679839" y="3092195"/>
            <a:ext cx="1371600" cy="1295400"/>
          </a:xfrm>
          <a:custGeom>
            <a:avLst/>
            <a:gdLst/>
            <a:ahLst/>
            <a:cxnLst/>
            <a:rect l="l" t="t" r="r" b="b"/>
            <a:pathLst>
              <a:path w="1371600" h="1295400">
                <a:moveTo>
                  <a:pt x="685800" y="0"/>
                </a:moveTo>
                <a:lnTo>
                  <a:pt x="0" y="647700"/>
                </a:lnTo>
                <a:lnTo>
                  <a:pt x="685800" y="1295400"/>
                </a:lnTo>
                <a:lnTo>
                  <a:pt x="1371600" y="647700"/>
                </a:lnTo>
                <a:lnTo>
                  <a:pt x="685800" y="0"/>
                </a:lnTo>
                <a:close/>
              </a:path>
            </a:pathLst>
          </a:custGeom>
          <a:ln w="9525">
            <a:solidFill>
              <a:srgbClr val="000000"/>
            </a:solidFill>
          </a:ln>
        </p:spPr>
        <p:txBody>
          <a:bodyPr wrap="square" lIns="0" tIns="0" rIns="0" bIns="0" rtlCol="0"/>
          <a:lstStyle/>
          <a:p>
            <a:endParaRPr/>
          </a:p>
        </p:txBody>
      </p:sp>
      <p:sp>
        <p:nvSpPr>
          <p:cNvPr id="11" name="object 11"/>
          <p:cNvSpPr/>
          <p:nvPr/>
        </p:nvSpPr>
        <p:spPr>
          <a:xfrm>
            <a:off x="1649615" y="5346191"/>
            <a:ext cx="914400" cy="397510"/>
          </a:xfrm>
          <a:custGeom>
            <a:avLst/>
            <a:gdLst/>
            <a:ahLst/>
            <a:cxnLst/>
            <a:rect l="l" t="t" r="r" b="b"/>
            <a:pathLst>
              <a:path w="914400" h="397510">
                <a:moveTo>
                  <a:pt x="0" y="0"/>
                </a:moveTo>
                <a:lnTo>
                  <a:pt x="0" y="397001"/>
                </a:lnTo>
                <a:lnTo>
                  <a:pt x="914400" y="397001"/>
                </a:lnTo>
                <a:lnTo>
                  <a:pt x="914400" y="0"/>
                </a:lnTo>
                <a:lnTo>
                  <a:pt x="0" y="0"/>
                </a:lnTo>
                <a:close/>
              </a:path>
            </a:pathLst>
          </a:custGeom>
          <a:solidFill>
            <a:srgbClr val="000000"/>
          </a:solidFill>
        </p:spPr>
        <p:txBody>
          <a:bodyPr wrap="square" lIns="0" tIns="0" rIns="0" bIns="0" rtlCol="0"/>
          <a:lstStyle/>
          <a:p>
            <a:endParaRPr/>
          </a:p>
        </p:txBody>
      </p:sp>
      <p:sp>
        <p:nvSpPr>
          <p:cNvPr id="12" name="object 12"/>
          <p:cNvSpPr/>
          <p:nvPr/>
        </p:nvSpPr>
        <p:spPr>
          <a:xfrm>
            <a:off x="3173615" y="5035296"/>
            <a:ext cx="990600" cy="1038225"/>
          </a:xfrm>
          <a:custGeom>
            <a:avLst/>
            <a:gdLst/>
            <a:ahLst/>
            <a:cxnLst/>
            <a:rect l="l" t="t" r="r" b="b"/>
            <a:pathLst>
              <a:path w="990600" h="1038225">
                <a:moveTo>
                  <a:pt x="990600" y="518922"/>
                </a:moveTo>
                <a:lnTo>
                  <a:pt x="495300" y="0"/>
                </a:lnTo>
                <a:lnTo>
                  <a:pt x="0" y="518922"/>
                </a:lnTo>
                <a:lnTo>
                  <a:pt x="495300" y="1037844"/>
                </a:lnTo>
                <a:lnTo>
                  <a:pt x="990600" y="518922"/>
                </a:lnTo>
                <a:close/>
              </a:path>
            </a:pathLst>
          </a:custGeom>
          <a:solidFill>
            <a:srgbClr val="000000"/>
          </a:solidFill>
        </p:spPr>
        <p:txBody>
          <a:bodyPr wrap="square" lIns="0" tIns="0" rIns="0" bIns="0" rtlCol="0"/>
          <a:lstStyle/>
          <a:p>
            <a:endParaRPr/>
          </a:p>
        </p:txBody>
      </p:sp>
      <p:sp>
        <p:nvSpPr>
          <p:cNvPr id="13" name="object 13"/>
          <p:cNvSpPr/>
          <p:nvPr/>
        </p:nvSpPr>
        <p:spPr>
          <a:xfrm>
            <a:off x="3173615" y="5035296"/>
            <a:ext cx="990600" cy="1038225"/>
          </a:xfrm>
          <a:custGeom>
            <a:avLst/>
            <a:gdLst/>
            <a:ahLst/>
            <a:cxnLst/>
            <a:rect l="l" t="t" r="r" b="b"/>
            <a:pathLst>
              <a:path w="990600" h="1038225">
                <a:moveTo>
                  <a:pt x="495300" y="0"/>
                </a:moveTo>
                <a:lnTo>
                  <a:pt x="0" y="518922"/>
                </a:lnTo>
                <a:lnTo>
                  <a:pt x="495300" y="1037844"/>
                </a:lnTo>
                <a:lnTo>
                  <a:pt x="990600" y="518922"/>
                </a:lnTo>
                <a:lnTo>
                  <a:pt x="495300" y="0"/>
                </a:lnTo>
                <a:close/>
              </a:path>
            </a:pathLst>
          </a:custGeom>
          <a:ln w="9525">
            <a:solidFill>
              <a:srgbClr val="000000"/>
            </a:solidFill>
          </a:ln>
        </p:spPr>
        <p:txBody>
          <a:bodyPr wrap="square" lIns="0" tIns="0" rIns="0" bIns="0" rtlCol="0"/>
          <a:lstStyle/>
          <a:p>
            <a:endParaRPr/>
          </a:p>
        </p:txBody>
      </p:sp>
      <p:sp>
        <p:nvSpPr>
          <p:cNvPr id="14" name="object 14"/>
          <p:cNvSpPr/>
          <p:nvPr/>
        </p:nvSpPr>
        <p:spPr>
          <a:xfrm>
            <a:off x="2564015" y="5406390"/>
            <a:ext cx="762000" cy="0"/>
          </a:xfrm>
          <a:custGeom>
            <a:avLst/>
            <a:gdLst/>
            <a:ahLst/>
            <a:cxnLst/>
            <a:rect l="l" t="t" r="r" b="b"/>
            <a:pathLst>
              <a:path w="762000">
                <a:moveTo>
                  <a:pt x="0" y="0"/>
                </a:moveTo>
                <a:lnTo>
                  <a:pt x="762000" y="0"/>
                </a:lnTo>
              </a:path>
            </a:pathLst>
          </a:custGeom>
          <a:ln w="9525">
            <a:solidFill>
              <a:srgbClr val="000000"/>
            </a:solidFill>
          </a:ln>
        </p:spPr>
        <p:txBody>
          <a:bodyPr wrap="square" lIns="0" tIns="0" rIns="0" bIns="0" rtlCol="0"/>
          <a:lstStyle/>
          <a:p>
            <a:endParaRPr/>
          </a:p>
        </p:txBody>
      </p:sp>
      <p:sp>
        <p:nvSpPr>
          <p:cNvPr id="15" name="object 15"/>
          <p:cNvSpPr/>
          <p:nvPr/>
        </p:nvSpPr>
        <p:spPr>
          <a:xfrm>
            <a:off x="2564015" y="5663946"/>
            <a:ext cx="767080" cy="76200"/>
          </a:xfrm>
          <a:custGeom>
            <a:avLst/>
            <a:gdLst/>
            <a:ahLst/>
            <a:cxnLst/>
            <a:rect l="l" t="t" r="r" b="b"/>
            <a:pathLst>
              <a:path w="767079" h="76200">
                <a:moveTo>
                  <a:pt x="127254" y="33527"/>
                </a:moveTo>
                <a:lnTo>
                  <a:pt x="127254" y="0"/>
                </a:lnTo>
                <a:lnTo>
                  <a:pt x="0" y="38099"/>
                </a:lnTo>
                <a:lnTo>
                  <a:pt x="109728" y="70952"/>
                </a:lnTo>
                <a:lnTo>
                  <a:pt x="109728" y="38099"/>
                </a:lnTo>
                <a:lnTo>
                  <a:pt x="110489" y="35051"/>
                </a:lnTo>
                <a:lnTo>
                  <a:pt x="114300" y="33527"/>
                </a:lnTo>
                <a:lnTo>
                  <a:pt x="127254" y="33527"/>
                </a:lnTo>
                <a:close/>
              </a:path>
              <a:path w="767079" h="76200">
                <a:moveTo>
                  <a:pt x="766572" y="38099"/>
                </a:moveTo>
                <a:lnTo>
                  <a:pt x="765048" y="35051"/>
                </a:lnTo>
                <a:lnTo>
                  <a:pt x="762000" y="33527"/>
                </a:lnTo>
                <a:lnTo>
                  <a:pt x="114300" y="33527"/>
                </a:lnTo>
                <a:lnTo>
                  <a:pt x="110489" y="35051"/>
                </a:lnTo>
                <a:lnTo>
                  <a:pt x="109728" y="38099"/>
                </a:lnTo>
                <a:lnTo>
                  <a:pt x="110489" y="41147"/>
                </a:lnTo>
                <a:lnTo>
                  <a:pt x="114300" y="42671"/>
                </a:lnTo>
                <a:lnTo>
                  <a:pt x="762000" y="42671"/>
                </a:lnTo>
                <a:lnTo>
                  <a:pt x="765048" y="41147"/>
                </a:lnTo>
                <a:lnTo>
                  <a:pt x="766572" y="38099"/>
                </a:lnTo>
                <a:close/>
              </a:path>
              <a:path w="767079" h="76200">
                <a:moveTo>
                  <a:pt x="127254" y="76199"/>
                </a:moveTo>
                <a:lnTo>
                  <a:pt x="127254" y="42671"/>
                </a:lnTo>
                <a:lnTo>
                  <a:pt x="114300" y="42671"/>
                </a:lnTo>
                <a:lnTo>
                  <a:pt x="110489" y="41147"/>
                </a:lnTo>
                <a:lnTo>
                  <a:pt x="109728" y="38099"/>
                </a:lnTo>
                <a:lnTo>
                  <a:pt x="109728" y="70952"/>
                </a:lnTo>
                <a:lnTo>
                  <a:pt x="127254" y="76199"/>
                </a:lnTo>
                <a:close/>
              </a:path>
            </a:pathLst>
          </a:custGeom>
          <a:solidFill>
            <a:srgbClr val="000000"/>
          </a:solidFill>
        </p:spPr>
        <p:txBody>
          <a:bodyPr wrap="square" lIns="0" tIns="0" rIns="0" bIns="0" rtlCol="0"/>
          <a:lstStyle/>
          <a:p>
            <a:endParaRPr/>
          </a:p>
        </p:txBody>
      </p:sp>
      <p:sp>
        <p:nvSpPr>
          <p:cNvPr id="16" name="object 16"/>
          <p:cNvSpPr txBox="1"/>
          <p:nvPr/>
        </p:nvSpPr>
        <p:spPr>
          <a:xfrm>
            <a:off x="1033405" y="1425437"/>
            <a:ext cx="7408545" cy="1139825"/>
          </a:xfrm>
          <a:prstGeom prst="rect">
            <a:avLst/>
          </a:prstGeom>
        </p:spPr>
        <p:txBody>
          <a:bodyPr vert="horz" wrap="square" lIns="0" tIns="0" rIns="0" bIns="0" rtlCol="0">
            <a:spAutoFit/>
          </a:bodyPr>
          <a:lstStyle/>
          <a:p>
            <a:pPr marL="12700">
              <a:lnSpc>
                <a:spcPct val="100000"/>
              </a:lnSpc>
            </a:pPr>
            <a:r>
              <a:rPr sz="2400" b="1" dirty="0">
                <a:latin typeface="微软雅黑"/>
                <a:cs typeface="微软雅黑"/>
              </a:rPr>
              <a:t>基本转换规则：联系的转换</a:t>
            </a:r>
            <a:endParaRPr sz="2400">
              <a:latin typeface="微软雅黑"/>
              <a:cs typeface="微软雅黑"/>
            </a:endParaRPr>
          </a:p>
          <a:p>
            <a:pPr marL="31750">
              <a:lnSpc>
                <a:spcPct val="100000"/>
              </a:lnSpc>
              <a:spcBef>
                <a:spcPts val="1095"/>
              </a:spcBef>
            </a:pPr>
            <a:r>
              <a:rPr sz="2000" spc="-5" dirty="0">
                <a:latin typeface="Wingdings"/>
                <a:cs typeface="Wingdings"/>
              </a:rPr>
              <a:t></a:t>
            </a:r>
            <a:r>
              <a:rPr sz="2000" b="1" spc="-5" dirty="0">
                <a:latin typeface="微软雅黑"/>
                <a:cs typeface="微软雅黑"/>
              </a:rPr>
              <a:t>一对多联系：</a:t>
            </a:r>
            <a:endParaRPr sz="2000">
              <a:latin typeface="微软雅黑"/>
              <a:cs typeface="微软雅黑"/>
            </a:endParaRPr>
          </a:p>
          <a:p>
            <a:pPr marL="488315">
              <a:lnSpc>
                <a:spcPct val="100000"/>
              </a:lnSpc>
              <a:spcBef>
                <a:spcPts val="470"/>
              </a:spcBef>
            </a:pPr>
            <a:r>
              <a:rPr sz="2000" spc="-5" dirty="0">
                <a:latin typeface="Wingdings"/>
                <a:cs typeface="Wingdings"/>
              </a:rPr>
              <a:t></a:t>
            </a:r>
            <a:r>
              <a:rPr sz="2000" spc="100" dirty="0">
                <a:latin typeface="Times New Roman"/>
                <a:cs typeface="Times New Roman"/>
              </a:rPr>
              <a:t> </a:t>
            </a:r>
            <a:r>
              <a:rPr sz="2000" b="1" spc="-5" dirty="0">
                <a:latin typeface="微软雅黑"/>
                <a:cs typeface="微软雅黑"/>
              </a:rPr>
              <a:t>将单方参与实体的关键字作为多方参与实体对应关系的属性</a:t>
            </a:r>
            <a:endParaRPr sz="2000">
              <a:latin typeface="微软雅黑"/>
              <a:cs typeface="微软雅黑"/>
            </a:endParaRPr>
          </a:p>
        </p:txBody>
      </p:sp>
      <p:sp>
        <p:nvSpPr>
          <p:cNvPr id="17" name="object 17"/>
          <p:cNvSpPr txBox="1"/>
          <p:nvPr/>
        </p:nvSpPr>
        <p:spPr>
          <a:xfrm>
            <a:off x="1422539" y="3550920"/>
            <a:ext cx="914400" cy="397510"/>
          </a:xfrm>
          <a:prstGeom prst="rect">
            <a:avLst/>
          </a:prstGeom>
        </p:spPr>
        <p:txBody>
          <a:bodyPr vert="horz" wrap="square" lIns="0" tIns="0" rIns="0" bIns="0" rtlCol="0">
            <a:spAutoFit/>
          </a:bodyPr>
          <a:lstStyle/>
          <a:p>
            <a:pPr marL="203200">
              <a:lnSpc>
                <a:spcPct val="100000"/>
              </a:lnSpc>
            </a:pPr>
            <a:r>
              <a:rPr sz="2000" b="1" spc="-5" dirty="0">
                <a:solidFill>
                  <a:srgbClr val="FFFFFF"/>
                </a:solidFill>
                <a:latin typeface="微软雅黑"/>
                <a:cs typeface="微软雅黑"/>
              </a:rPr>
              <a:t>教师</a:t>
            </a:r>
            <a:endParaRPr sz="2000">
              <a:latin typeface="微软雅黑"/>
              <a:cs typeface="微软雅黑"/>
            </a:endParaRPr>
          </a:p>
        </p:txBody>
      </p:sp>
      <p:sp>
        <p:nvSpPr>
          <p:cNvPr id="18" name="object 18"/>
          <p:cNvSpPr txBox="1"/>
          <p:nvPr/>
        </p:nvSpPr>
        <p:spPr>
          <a:xfrm>
            <a:off x="4534033" y="3612921"/>
            <a:ext cx="533400" cy="279400"/>
          </a:xfrm>
          <a:prstGeom prst="rect">
            <a:avLst/>
          </a:prstGeom>
        </p:spPr>
        <p:txBody>
          <a:bodyPr vert="horz" wrap="square" lIns="0" tIns="0" rIns="0" bIns="0" rtlCol="0">
            <a:spAutoFit/>
          </a:bodyPr>
          <a:lstStyle/>
          <a:p>
            <a:pPr marL="12700">
              <a:lnSpc>
                <a:spcPct val="100000"/>
              </a:lnSpc>
            </a:pPr>
            <a:r>
              <a:rPr sz="2000" b="1" spc="-5" dirty="0">
                <a:solidFill>
                  <a:srgbClr val="FFFFFF"/>
                </a:solidFill>
                <a:latin typeface="微软雅黑"/>
                <a:cs typeface="微软雅黑"/>
              </a:rPr>
              <a:t>学生</a:t>
            </a:r>
            <a:endParaRPr sz="2000">
              <a:latin typeface="微软雅黑"/>
              <a:cs typeface="微软雅黑"/>
            </a:endParaRPr>
          </a:p>
        </p:txBody>
      </p:sp>
      <p:sp>
        <p:nvSpPr>
          <p:cNvPr id="19" name="object 19"/>
          <p:cNvSpPr txBox="1"/>
          <p:nvPr/>
        </p:nvSpPr>
        <p:spPr>
          <a:xfrm>
            <a:off x="2973457" y="3606063"/>
            <a:ext cx="786765" cy="279400"/>
          </a:xfrm>
          <a:prstGeom prst="rect">
            <a:avLst/>
          </a:prstGeom>
        </p:spPr>
        <p:txBody>
          <a:bodyPr vert="horz" wrap="square" lIns="0" tIns="0" rIns="0" bIns="0" rtlCol="0">
            <a:spAutoFit/>
          </a:bodyPr>
          <a:lstStyle/>
          <a:p>
            <a:pPr marL="12700">
              <a:lnSpc>
                <a:spcPct val="100000"/>
              </a:lnSpc>
            </a:pPr>
            <a:r>
              <a:rPr sz="2000" b="1" spc="-5" dirty="0">
                <a:solidFill>
                  <a:srgbClr val="FFFFFF"/>
                </a:solidFill>
                <a:latin typeface="微软雅黑"/>
                <a:cs typeface="微软雅黑"/>
              </a:rPr>
              <a:t>班主任</a:t>
            </a:r>
            <a:endParaRPr sz="2000">
              <a:latin typeface="微软雅黑"/>
              <a:cs typeface="微软雅黑"/>
            </a:endParaRPr>
          </a:p>
        </p:txBody>
      </p:sp>
      <p:sp>
        <p:nvSpPr>
          <p:cNvPr id="20" name="object 20"/>
          <p:cNvSpPr txBox="1"/>
          <p:nvPr/>
        </p:nvSpPr>
        <p:spPr>
          <a:xfrm>
            <a:off x="1840363" y="5421147"/>
            <a:ext cx="533400" cy="279400"/>
          </a:xfrm>
          <a:prstGeom prst="rect">
            <a:avLst/>
          </a:prstGeom>
        </p:spPr>
        <p:txBody>
          <a:bodyPr vert="horz" wrap="square" lIns="0" tIns="0" rIns="0" bIns="0" rtlCol="0">
            <a:spAutoFit/>
          </a:bodyPr>
          <a:lstStyle/>
          <a:p>
            <a:pPr marL="12700">
              <a:lnSpc>
                <a:spcPct val="100000"/>
              </a:lnSpc>
            </a:pPr>
            <a:r>
              <a:rPr sz="2000" b="1" spc="-5" dirty="0">
                <a:solidFill>
                  <a:srgbClr val="FFFFFF"/>
                </a:solidFill>
                <a:latin typeface="微软雅黑"/>
                <a:cs typeface="微软雅黑"/>
              </a:rPr>
              <a:t>职工</a:t>
            </a:r>
            <a:endParaRPr sz="2000">
              <a:latin typeface="微软雅黑"/>
              <a:cs typeface="微软雅黑"/>
            </a:endParaRPr>
          </a:p>
        </p:txBody>
      </p:sp>
      <p:sp>
        <p:nvSpPr>
          <p:cNvPr id="21" name="object 21"/>
          <p:cNvSpPr txBox="1"/>
          <p:nvPr/>
        </p:nvSpPr>
        <p:spPr>
          <a:xfrm>
            <a:off x="3403987" y="5422671"/>
            <a:ext cx="533400" cy="279400"/>
          </a:xfrm>
          <a:prstGeom prst="rect">
            <a:avLst/>
          </a:prstGeom>
        </p:spPr>
        <p:txBody>
          <a:bodyPr vert="horz" wrap="square" lIns="0" tIns="0" rIns="0" bIns="0" rtlCol="0">
            <a:spAutoFit/>
          </a:bodyPr>
          <a:lstStyle/>
          <a:p>
            <a:pPr marL="12700">
              <a:lnSpc>
                <a:spcPct val="100000"/>
              </a:lnSpc>
            </a:pPr>
            <a:r>
              <a:rPr sz="2000" b="1" spc="-5" dirty="0">
                <a:solidFill>
                  <a:srgbClr val="FFFFFF"/>
                </a:solidFill>
                <a:latin typeface="微软雅黑"/>
                <a:cs typeface="微软雅黑"/>
              </a:rPr>
              <a:t>领导</a:t>
            </a:r>
            <a:endParaRPr sz="2000">
              <a:latin typeface="微软雅黑"/>
              <a:cs typeface="微软雅黑"/>
            </a:endParaRPr>
          </a:p>
        </p:txBody>
      </p:sp>
      <p:sp>
        <p:nvSpPr>
          <p:cNvPr id="22" name="object 22"/>
          <p:cNvSpPr txBox="1"/>
          <p:nvPr/>
        </p:nvSpPr>
        <p:spPr>
          <a:xfrm>
            <a:off x="2678563" y="5703849"/>
            <a:ext cx="533400" cy="279400"/>
          </a:xfrm>
          <a:prstGeom prst="rect">
            <a:avLst/>
          </a:prstGeom>
        </p:spPr>
        <p:txBody>
          <a:bodyPr vert="horz" wrap="square" lIns="0" tIns="0" rIns="0" bIns="0" rtlCol="0">
            <a:spAutoFit/>
          </a:bodyPr>
          <a:lstStyle/>
          <a:p>
            <a:pPr marL="12700">
              <a:lnSpc>
                <a:spcPct val="100000"/>
              </a:lnSpc>
            </a:pPr>
            <a:r>
              <a:rPr sz="2000" b="1" spc="-5" dirty="0">
                <a:latin typeface="微软雅黑"/>
                <a:cs typeface="微软雅黑"/>
              </a:rPr>
              <a:t>领导</a:t>
            </a:r>
            <a:endParaRPr sz="2000">
              <a:latin typeface="微软雅黑"/>
              <a:cs typeface="微软雅黑"/>
            </a:endParaRPr>
          </a:p>
        </p:txBody>
      </p:sp>
      <p:sp>
        <p:nvSpPr>
          <p:cNvPr id="23" name="object 23"/>
          <p:cNvSpPr txBox="1"/>
          <p:nvPr/>
        </p:nvSpPr>
        <p:spPr>
          <a:xfrm>
            <a:off x="2678563" y="5109500"/>
            <a:ext cx="533400" cy="279400"/>
          </a:xfrm>
          <a:prstGeom prst="rect">
            <a:avLst/>
          </a:prstGeom>
        </p:spPr>
        <p:txBody>
          <a:bodyPr vert="horz" wrap="square" lIns="0" tIns="0" rIns="0" bIns="0" rtlCol="0">
            <a:spAutoFit/>
          </a:bodyPr>
          <a:lstStyle/>
          <a:p>
            <a:pPr marL="12700">
              <a:lnSpc>
                <a:spcPct val="100000"/>
              </a:lnSpc>
            </a:pPr>
            <a:r>
              <a:rPr sz="2000" b="1" spc="-5" dirty="0">
                <a:latin typeface="微软雅黑"/>
                <a:cs typeface="微软雅黑"/>
              </a:rPr>
              <a:t>属下</a:t>
            </a:r>
            <a:endParaRPr sz="2000">
              <a:latin typeface="微软雅黑"/>
              <a:cs typeface="微软雅黑"/>
            </a:endParaRPr>
          </a:p>
        </p:txBody>
      </p:sp>
      <p:sp>
        <p:nvSpPr>
          <p:cNvPr id="24" name="object 24"/>
          <p:cNvSpPr txBox="1"/>
          <p:nvPr/>
        </p:nvSpPr>
        <p:spPr>
          <a:xfrm>
            <a:off x="5632826" y="3416325"/>
            <a:ext cx="3925570" cy="728917"/>
          </a:xfrm>
          <a:prstGeom prst="rect">
            <a:avLst/>
          </a:prstGeom>
        </p:spPr>
        <p:txBody>
          <a:bodyPr vert="horz" wrap="square" lIns="0" tIns="0" rIns="0" bIns="0" rtlCol="0">
            <a:spAutoFit/>
          </a:bodyPr>
          <a:lstStyle/>
          <a:p>
            <a:pPr marL="12700" marR="5080">
              <a:lnSpc>
                <a:spcPct val="123700"/>
              </a:lnSpc>
            </a:pPr>
            <a:r>
              <a:rPr sz="2000" b="1" u="heavy" spc="-5" dirty="0">
                <a:latin typeface="微软雅黑"/>
                <a:cs typeface="微软雅黑"/>
              </a:rPr>
              <a:t>教</a:t>
            </a:r>
            <a:r>
              <a:rPr sz="2000" b="1" spc="-5" dirty="0">
                <a:latin typeface="微软雅黑"/>
                <a:cs typeface="微软雅黑"/>
              </a:rPr>
              <a:t>师(教工</a:t>
            </a:r>
            <a:r>
              <a:rPr sz="2000" b="1" dirty="0">
                <a:latin typeface="微软雅黑"/>
                <a:cs typeface="微软雅黑"/>
              </a:rPr>
              <a:t>号</a:t>
            </a:r>
            <a:r>
              <a:rPr sz="2000" b="1" spc="-5" dirty="0">
                <a:latin typeface="微软雅黑"/>
                <a:cs typeface="微软雅黑"/>
              </a:rPr>
              <a:t>,</a:t>
            </a:r>
            <a:r>
              <a:rPr sz="2000" b="1" dirty="0">
                <a:latin typeface="微软雅黑"/>
                <a:cs typeface="微软雅黑"/>
              </a:rPr>
              <a:t> </a:t>
            </a:r>
            <a:r>
              <a:rPr sz="2000" b="1" spc="-5" dirty="0">
                <a:latin typeface="微软雅黑"/>
                <a:cs typeface="微软雅黑"/>
              </a:rPr>
              <a:t>…) </a:t>
            </a:r>
            <a:endParaRPr lang="en-US" altLang="zh-CN" sz="2000" b="1" spc="-5" dirty="0">
              <a:latin typeface="微软雅黑"/>
              <a:cs typeface="微软雅黑"/>
            </a:endParaRPr>
          </a:p>
          <a:p>
            <a:pPr marL="12700" marR="5080">
              <a:lnSpc>
                <a:spcPct val="123700"/>
              </a:lnSpc>
            </a:pPr>
            <a:r>
              <a:rPr sz="2000" b="1" u="heavy" spc="-5" dirty="0" err="1">
                <a:latin typeface="微软雅黑"/>
                <a:cs typeface="微软雅黑"/>
              </a:rPr>
              <a:t>学</a:t>
            </a:r>
            <a:r>
              <a:rPr sz="2000" b="1" spc="-5" dirty="0" err="1">
                <a:latin typeface="微软雅黑"/>
                <a:cs typeface="微软雅黑"/>
              </a:rPr>
              <a:t>生</a:t>
            </a:r>
            <a:r>
              <a:rPr sz="2000" b="1" spc="-5" dirty="0">
                <a:latin typeface="微软雅黑"/>
                <a:cs typeface="微软雅黑"/>
              </a:rPr>
              <a:t>(学生</a:t>
            </a:r>
            <a:r>
              <a:rPr sz="2000" b="1" dirty="0">
                <a:latin typeface="微软雅黑"/>
                <a:cs typeface="微软雅黑"/>
              </a:rPr>
              <a:t>号</a:t>
            </a:r>
            <a:r>
              <a:rPr sz="2000" b="1" spc="-5" dirty="0">
                <a:latin typeface="微软雅黑"/>
                <a:cs typeface="微软雅黑"/>
              </a:rPr>
              <a:t>,学生名,班主任教工号)</a:t>
            </a:r>
            <a:endParaRPr sz="2000" dirty="0">
              <a:latin typeface="微软雅黑"/>
              <a:cs typeface="微软雅黑"/>
            </a:endParaRPr>
          </a:p>
        </p:txBody>
      </p:sp>
      <p:sp>
        <p:nvSpPr>
          <p:cNvPr id="25" name="object 25"/>
          <p:cNvSpPr txBox="1"/>
          <p:nvPr/>
        </p:nvSpPr>
        <p:spPr>
          <a:xfrm>
            <a:off x="4668905" y="5422666"/>
            <a:ext cx="5048885" cy="279400"/>
          </a:xfrm>
          <a:prstGeom prst="rect">
            <a:avLst/>
          </a:prstGeom>
        </p:spPr>
        <p:txBody>
          <a:bodyPr vert="horz" wrap="square" lIns="0" tIns="0" rIns="0" bIns="0" rtlCol="0">
            <a:spAutoFit/>
          </a:bodyPr>
          <a:lstStyle/>
          <a:p>
            <a:pPr marL="12700">
              <a:lnSpc>
                <a:spcPct val="100000"/>
              </a:lnSpc>
            </a:pPr>
            <a:r>
              <a:rPr sz="2000" b="1" u="heavy" spc="-5" dirty="0">
                <a:latin typeface="微软雅黑"/>
                <a:cs typeface="微软雅黑"/>
              </a:rPr>
              <a:t>职</a:t>
            </a:r>
            <a:r>
              <a:rPr sz="2000" b="1" spc="-5" dirty="0">
                <a:latin typeface="微软雅黑"/>
                <a:cs typeface="微软雅黑"/>
              </a:rPr>
              <a:t>工(职工</a:t>
            </a:r>
            <a:r>
              <a:rPr sz="2000" b="1" dirty="0">
                <a:latin typeface="微软雅黑"/>
                <a:cs typeface="微软雅黑"/>
              </a:rPr>
              <a:t>号</a:t>
            </a:r>
            <a:r>
              <a:rPr sz="2000" b="1" spc="-5" dirty="0">
                <a:latin typeface="微软雅黑"/>
                <a:cs typeface="微软雅黑"/>
              </a:rPr>
              <a:t>，职工名，部门号，领导职工号)</a:t>
            </a:r>
            <a:endParaRPr sz="2000">
              <a:latin typeface="微软雅黑"/>
              <a:cs typeface="微软雅黑"/>
            </a:endParaRPr>
          </a:p>
        </p:txBody>
      </p:sp>
      <p:sp>
        <p:nvSpPr>
          <p:cNvPr id="26" name="object 26"/>
          <p:cNvSpPr txBox="1">
            <a:spLocks noGrp="1"/>
          </p:cNvSpPr>
          <p:nvPr>
            <p:ph type="title"/>
          </p:nvPr>
        </p:nvSpPr>
        <p:spPr>
          <a:xfrm>
            <a:off x="1017911" y="335219"/>
            <a:ext cx="8657577" cy="1095172"/>
          </a:xfrm>
          <a:prstGeom prst="rect">
            <a:avLst/>
          </a:prstGeom>
        </p:spPr>
        <p:txBody>
          <a:bodyPr vert="horz" wrap="square" lIns="0" tIns="0" rIns="0" bIns="0" rtlCol="0">
            <a:spAutoFit/>
          </a:bodyPr>
          <a:lstStyle/>
          <a:p>
            <a:pPr>
              <a:lnSpc>
                <a:spcPct val="100000"/>
              </a:lnSpc>
            </a:pPr>
            <a:r>
              <a:rPr lang="en-US" altLang="zh-CN" sz="2800" b="0" spc="-5" dirty="0">
                <a:solidFill>
                  <a:srgbClr val="000000"/>
                </a:solidFill>
                <a:latin typeface="Microsoft JhengHei" panose="020B0604030504040204" pitchFamily="34" charset="-120"/>
                <a:ea typeface="Microsoft JhengHei" panose="020B0604030504040204" pitchFamily="34" charset="-120"/>
                <a:cs typeface="华文中宋"/>
              </a:rPr>
              <a:t>13.4 </a:t>
            </a:r>
            <a:r>
              <a:rPr sz="2800" b="0" spc="-5" dirty="0" err="1">
                <a:solidFill>
                  <a:srgbClr val="000000"/>
                </a:solidFill>
                <a:latin typeface="Microsoft JhengHei" panose="020B0604030504040204" pitchFamily="34" charset="-120"/>
                <a:ea typeface="Microsoft JhengHei" panose="020B0604030504040204" pitchFamily="34" charset="-120"/>
                <a:cs typeface="华文中宋"/>
              </a:rPr>
              <a:t>数据库设计过程之逻辑数据库设计</a:t>
            </a:r>
            <a:endParaRPr sz="2800" b="0" dirty="0">
              <a:solidFill>
                <a:srgbClr val="000000"/>
              </a:solidFill>
              <a:latin typeface="Microsoft JhengHei" panose="020B0604030504040204" pitchFamily="34" charset="-120"/>
              <a:ea typeface="Microsoft JhengHei" panose="020B0604030504040204" pitchFamily="34" charset="-120"/>
              <a:cs typeface="华文中宋"/>
            </a:endParaRPr>
          </a:p>
          <a:p>
            <a:pPr>
              <a:lnSpc>
                <a:spcPct val="100000"/>
              </a:lnSpc>
              <a:spcBef>
                <a:spcPts val="2300"/>
              </a:spcBef>
            </a:pPr>
            <a:r>
              <a:rPr sz="2400" spc="-5" dirty="0">
                <a:solidFill>
                  <a:srgbClr val="FF0000"/>
                </a:solidFill>
                <a:latin typeface="Microsoft JhengHei" panose="020B0604030504040204" pitchFamily="34" charset="-120"/>
                <a:ea typeface="Microsoft JhengHei" panose="020B0604030504040204" pitchFamily="34" charset="-120"/>
                <a:cs typeface="Arial"/>
              </a:rPr>
              <a:t>(2)E-</a:t>
            </a:r>
            <a:r>
              <a:rPr sz="2400" spc="-5" dirty="0" err="1">
                <a:solidFill>
                  <a:srgbClr val="FF0000"/>
                </a:solidFill>
                <a:latin typeface="Microsoft JhengHei" panose="020B0604030504040204" pitchFamily="34" charset="-120"/>
                <a:ea typeface="Microsoft JhengHei" panose="020B0604030504040204" pitchFamily="34" charset="-120"/>
                <a:cs typeface="Arial"/>
              </a:rPr>
              <a:t>R</a:t>
            </a:r>
            <a:r>
              <a:rPr sz="2400" spc="-5" dirty="0" err="1">
                <a:solidFill>
                  <a:srgbClr val="FF0000"/>
                </a:solidFill>
                <a:latin typeface="Microsoft JhengHei" panose="020B0604030504040204" pitchFamily="34" charset="-120"/>
                <a:ea typeface="Microsoft JhengHei" panose="020B0604030504040204" pitchFamily="34" charset="-120"/>
                <a:cs typeface="华文中宋"/>
              </a:rPr>
              <a:t>图向关系模式的转换</a:t>
            </a:r>
            <a:endParaRPr sz="2400" dirty="0">
              <a:solidFill>
                <a:srgbClr val="FF0000"/>
              </a:solidFill>
              <a:latin typeface="Microsoft JhengHei" panose="020B0604030504040204" pitchFamily="34" charset="-120"/>
              <a:ea typeface="Microsoft JhengHei" panose="020B0604030504040204" pitchFamily="34" charset="-120"/>
              <a:cs typeface="华文中宋"/>
            </a:endParaRPr>
          </a:p>
        </p:txBody>
      </p:sp>
      <p:sp>
        <p:nvSpPr>
          <p:cNvPr id="27" name="object 2">
            <a:extLst>
              <a:ext uri="{FF2B5EF4-FFF2-40B4-BE49-F238E27FC236}">
                <a16:creationId xmlns:a16="http://schemas.microsoft.com/office/drawing/2014/main" id="{C6510303-F7FE-47E3-99CD-324E13E4A28C}"/>
              </a:ext>
            </a:extLst>
          </p:cNvPr>
          <p:cNvSpPr/>
          <p:nvPr/>
        </p:nvSpPr>
        <p:spPr>
          <a:xfrm>
            <a:off x="927100" y="885825"/>
            <a:ext cx="5181600" cy="0"/>
          </a:xfrm>
          <a:custGeom>
            <a:avLst/>
            <a:gdLst/>
            <a:ahLst/>
            <a:cxnLst/>
            <a:rect l="l" t="t" r="r" b="b"/>
            <a:pathLst>
              <a:path w="5181600">
                <a:moveTo>
                  <a:pt x="0" y="0"/>
                </a:moveTo>
                <a:lnTo>
                  <a:pt x="5181600" y="0"/>
                </a:lnTo>
              </a:path>
            </a:pathLst>
          </a:custGeom>
          <a:ln w="12954">
            <a:solidFill>
              <a:srgbClr val="000000"/>
            </a:solidFill>
          </a:ln>
        </p:spPr>
        <p:txBody>
          <a:bodyPr wrap="square" lIns="0" tIns="0" rIns="0" bIns="0" rtlCol="0"/>
          <a:lstStyle/>
          <a:p>
            <a:endParaRPr/>
          </a:p>
        </p:txBody>
      </p:sp>
      <p:sp>
        <p:nvSpPr>
          <p:cNvPr id="28" name="object 3">
            <a:extLst>
              <a:ext uri="{FF2B5EF4-FFF2-40B4-BE49-F238E27FC236}">
                <a16:creationId xmlns:a16="http://schemas.microsoft.com/office/drawing/2014/main" id="{8042B39E-8F8D-48C6-8A06-E61C45C6A4C8}"/>
              </a:ext>
            </a:extLst>
          </p:cNvPr>
          <p:cNvSpPr/>
          <p:nvPr/>
        </p:nvSpPr>
        <p:spPr>
          <a:xfrm>
            <a:off x="927100" y="911353"/>
            <a:ext cx="5181600" cy="0"/>
          </a:xfrm>
          <a:custGeom>
            <a:avLst/>
            <a:gdLst/>
            <a:ahLst/>
            <a:cxnLst/>
            <a:rect l="l" t="t" r="r" b="b"/>
            <a:pathLst>
              <a:path w="5181600">
                <a:moveTo>
                  <a:pt x="0" y="0"/>
                </a:moveTo>
                <a:lnTo>
                  <a:pt x="5181600" y="0"/>
                </a:lnTo>
              </a:path>
            </a:pathLst>
          </a:custGeom>
          <a:ln w="12191">
            <a:solidFill>
              <a:srgbClr val="000000"/>
            </a:solidFill>
          </a:ln>
        </p:spPr>
        <p:txBody>
          <a:bodyPr wrap="square" lIns="0" tIns="0" rIns="0" bIns="0" rtlCol="0"/>
          <a:lstStyle/>
          <a:p>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1219085" y="3671315"/>
            <a:ext cx="914400" cy="397510"/>
          </a:xfrm>
          <a:custGeom>
            <a:avLst/>
            <a:gdLst/>
            <a:ahLst/>
            <a:cxnLst/>
            <a:rect l="l" t="t" r="r" b="b"/>
            <a:pathLst>
              <a:path w="914400" h="397510">
                <a:moveTo>
                  <a:pt x="0" y="0"/>
                </a:moveTo>
                <a:lnTo>
                  <a:pt x="0" y="397001"/>
                </a:lnTo>
                <a:lnTo>
                  <a:pt x="914400" y="397001"/>
                </a:lnTo>
                <a:lnTo>
                  <a:pt x="914400" y="0"/>
                </a:lnTo>
                <a:lnTo>
                  <a:pt x="0" y="0"/>
                </a:lnTo>
                <a:close/>
              </a:path>
            </a:pathLst>
          </a:custGeom>
          <a:solidFill>
            <a:srgbClr val="000000"/>
          </a:solidFill>
        </p:spPr>
        <p:txBody>
          <a:bodyPr wrap="square" lIns="0" tIns="0" rIns="0" bIns="0" rtlCol="0"/>
          <a:lstStyle/>
          <a:p>
            <a:endParaRPr/>
          </a:p>
        </p:txBody>
      </p:sp>
      <p:sp>
        <p:nvSpPr>
          <p:cNvPr id="6" name="object 6"/>
          <p:cNvSpPr txBox="1"/>
          <p:nvPr/>
        </p:nvSpPr>
        <p:spPr>
          <a:xfrm>
            <a:off x="1409071" y="3746271"/>
            <a:ext cx="533400" cy="279400"/>
          </a:xfrm>
          <a:prstGeom prst="rect">
            <a:avLst/>
          </a:prstGeom>
        </p:spPr>
        <p:txBody>
          <a:bodyPr vert="horz" wrap="square" lIns="0" tIns="0" rIns="0" bIns="0" rtlCol="0">
            <a:spAutoFit/>
          </a:bodyPr>
          <a:lstStyle/>
          <a:p>
            <a:pPr marL="12700">
              <a:lnSpc>
                <a:spcPct val="100000"/>
              </a:lnSpc>
            </a:pPr>
            <a:r>
              <a:rPr sz="2000" b="1" spc="-5" dirty="0">
                <a:solidFill>
                  <a:srgbClr val="FFFFFF"/>
                </a:solidFill>
                <a:latin typeface="微软雅黑"/>
                <a:cs typeface="微软雅黑"/>
              </a:rPr>
              <a:t>学生</a:t>
            </a:r>
            <a:endParaRPr sz="2000">
              <a:latin typeface="微软雅黑"/>
              <a:cs typeface="微软雅黑"/>
            </a:endParaRPr>
          </a:p>
        </p:txBody>
      </p:sp>
      <p:sp>
        <p:nvSpPr>
          <p:cNvPr id="7" name="object 7"/>
          <p:cNvSpPr/>
          <p:nvPr/>
        </p:nvSpPr>
        <p:spPr>
          <a:xfrm>
            <a:off x="3962285" y="3671315"/>
            <a:ext cx="914400" cy="397510"/>
          </a:xfrm>
          <a:custGeom>
            <a:avLst/>
            <a:gdLst/>
            <a:ahLst/>
            <a:cxnLst/>
            <a:rect l="l" t="t" r="r" b="b"/>
            <a:pathLst>
              <a:path w="914400" h="397510">
                <a:moveTo>
                  <a:pt x="0" y="0"/>
                </a:moveTo>
                <a:lnTo>
                  <a:pt x="0" y="397001"/>
                </a:lnTo>
                <a:lnTo>
                  <a:pt x="914400" y="397001"/>
                </a:lnTo>
                <a:lnTo>
                  <a:pt x="914400" y="0"/>
                </a:lnTo>
                <a:lnTo>
                  <a:pt x="0" y="0"/>
                </a:lnTo>
                <a:close/>
              </a:path>
            </a:pathLst>
          </a:custGeom>
          <a:solidFill>
            <a:srgbClr val="000000"/>
          </a:solidFill>
        </p:spPr>
        <p:txBody>
          <a:bodyPr wrap="square" lIns="0" tIns="0" rIns="0" bIns="0" rtlCol="0"/>
          <a:lstStyle/>
          <a:p>
            <a:endParaRPr/>
          </a:p>
        </p:txBody>
      </p:sp>
      <p:sp>
        <p:nvSpPr>
          <p:cNvPr id="8" name="object 8"/>
          <p:cNvSpPr txBox="1"/>
          <p:nvPr/>
        </p:nvSpPr>
        <p:spPr>
          <a:xfrm>
            <a:off x="4152271" y="3746271"/>
            <a:ext cx="533400" cy="279400"/>
          </a:xfrm>
          <a:prstGeom prst="rect">
            <a:avLst/>
          </a:prstGeom>
        </p:spPr>
        <p:txBody>
          <a:bodyPr vert="horz" wrap="square" lIns="0" tIns="0" rIns="0" bIns="0" rtlCol="0">
            <a:spAutoFit/>
          </a:bodyPr>
          <a:lstStyle/>
          <a:p>
            <a:pPr marL="12700">
              <a:lnSpc>
                <a:spcPct val="100000"/>
              </a:lnSpc>
            </a:pPr>
            <a:r>
              <a:rPr sz="2000" b="1" spc="-5" dirty="0">
                <a:solidFill>
                  <a:srgbClr val="FFFFFF"/>
                </a:solidFill>
                <a:latin typeface="微软雅黑"/>
                <a:cs typeface="微软雅黑"/>
              </a:rPr>
              <a:t>课程</a:t>
            </a:r>
            <a:endParaRPr sz="2000">
              <a:latin typeface="微软雅黑"/>
              <a:cs typeface="微软雅黑"/>
            </a:endParaRPr>
          </a:p>
        </p:txBody>
      </p:sp>
      <p:sp>
        <p:nvSpPr>
          <p:cNvPr id="9" name="object 9"/>
          <p:cNvSpPr/>
          <p:nvPr/>
        </p:nvSpPr>
        <p:spPr>
          <a:xfrm>
            <a:off x="2133485" y="3870197"/>
            <a:ext cx="457200" cy="0"/>
          </a:xfrm>
          <a:custGeom>
            <a:avLst/>
            <a:gdLst/>
            <a:ahLst/>
            <a:cxnLst/>
            <a:rect l="l" t="t" r="r" b="b"/>
            <a:pathLst>
              <a:path w="457200">
                <a:moveTo>
                  <a:pt x="0" y="0"/>
                </a:moveTo>
                <a:lnTo>
                  <a:pt x="457200" y="0"/>
                </a:lnTo>
              </a:path>
            </a:pathLst>
          </a:custGeom>
          <a:ln w="9525">
            <a:solidFill>
              <a:srgbClr val="000000"/>
            </a:solidFill>
          </a:ln>
        </p:spPr>
        <p:txBody>
          <a:bodyPr wrap="square" lIns="0" tIns="0" rIns="0" bIns="0" rtlCol="0"/>
          <a:lstStyle/>
          <a:p>
            <a:endParaRPr/>
          </a:p>
        </p:txBody>
      </p:sp>
      <p:sp>
        <p:nvSpPr>
          <p:cNvPr id="10" name="object 10"/>
          <p:cNvSpPr/>
          <p:nvPr/>
        </p:nvSpPr>
        <p:spPr>
          <a:xfrm>
            <a:off x="3581285" y="3870197"/>
            <a:ext cx="381000" cy="0"/>
          </a:xfrm>
          <a:custGeom>
            <a:avLst/>
            <a:gdLst/>
            <a:ahLst/>
            <a:cxnLst/>
            <a:rect l="l" t="t" r="r" b="b"/>
            <a:pathLst>
              <a:path w="381000">
                <a:moveTo>
                  <a:pt x="0" y="0"/>
                </a:moveTo>
                <a:lnTo>
                  <a:pt x="381000" y="0"/>
                </a:lnTo>
              </a:path>
            </a:pathLst>
          </a:custGeom>
          <a:ln w="9525">
            <a:solidFill>
              <a:srgbClr val="000000"/>
            </a:solidFill>
          </a:ln>
        </p:spPr>
        <p:txBody>
          <a:bodyPr wrap="square" lIns="0" tIns="0" rIns="0" bIns="0" rtlCol="0"/>
          <a:lstStyle/>
          <a:p>
            <a:endParaRPr/>
          </a:p>
        </p:txBody>
      </p:sp>
      <p:sp>
        <p:nvSpPr>
          <p:cNvPr id="11" name="object 11"/>
          <p:cNvSpPr/>
          <p:nvPr/>
        </p:nvSpPr>
        <p:spPr>
          <a:xfrm>
            <a:off x="2514485" y="3222498"/>
            <a:ext cx="1066800" cy="1295400"/>
          </a:xfrm>
          <a:custGeom>
            <a:avLst/>
            <a:gdLst/>
            <a:ahLst/>
            <a:cxnLst/>
            <a:rect l="l" t="t" r="r" b="b"/>
            <a:pathLst>
              <a:path w="1066800" h="1295400">
                <a:moveTo>
                  <a:pt x="1066800" y="647700"/>
                </a:moveTo>
                <a:lnTo>
                  <a:pt x="533400" y="0"/>
                </a:lnTo>
                <a:lnTo>
                  <a:pt x="0" y="647700"/>
                </a:lnTo>
                <a:lnTo>
                  <a:pt x="533400" y="1295400"/>
                </a:lnTo>
                <a:lnTo>
                  <a:pt x="1066800" y="647700"/>
                </a:lnTo>
                <a:close/>
              </a:path>
            </a:pathLst>
          </a:custGeom>
          <a:solidFill>
            <a:srgbClr val="000000"/>
          </a:solidFill>
        </p:spPr>
        <p:txBody>
          <a:bodyPr wrap="square" lIns="0" tIns="0" rIns="0" bIns="0" rtlCol="0"/>
          <a:lstStyle/>
          <a:p>
            <a:endParaRPr/>
          </a:p>
        </p:txBody>
      </p:sp>
      <p:sp>
        <p:nvSpPr>
          <p:cNvPr id="12" name="object 12"/>
          <p:cNvSpPr/>
          <p:nvPr/>
        </p:nvSpPr>
        <p:spPr>
          <a:xfrm>
            <a:off x="2514485" y="3222498"/>
            <a:ext cx="1066800" cy="1295400"/>
          </a:xfrm>
          <a:custGeom>
            <a:avLst/>
            <a:gdLst/>
            <a:ahLst/>
            <a:cxnLst/>
            <a:rect l="l" t="t" r="r" b="b"/>
            <a:pathLst>
              <a:path w="1066800" h="1295400">
                <a:moveTo>
                  <a:pt x="533400" y="0"/>
                </a:moveTo>
                <a:lnTo>
                  <a:pt x="0" y="647700"/>
                </a:lnTo>
                <a:lnTo>
                  <a:pt x="533400" y="1295400"/>
                </a:lnTo>
                <a:lnTo>
                  <a:pt x="1066800" y="647700"/>
                </a:lnTo>
                <a:lnTo>
                  <a:pt x="533400" y="0"/>
                </a:lnTo>
                <a:close/>
              </a:path>
            </a:pathLst>
          </a:custGeom>
          <a:ln w="9525">
            <a:solidFill>
              <a:srgbClr val="000000"/>
            </a:solidFill>
          </a:ln>
        </p:spPr>
        <p:txBody>
          <a:bodyPr wrap="square" lIns="0" tIns="0" rIns="0" bIns="0" rtlCol="0"/>
          <a:lstStyle/>
          <a:p>
            <a:endParaRPr/>
          </a:p>
        </p:txBody>
      </p:sp>
      <p:sp>
        <p:nvSpPr>
          <p:cNvPr id="13" name="object 13"/>
          <p:cNvSpPr txBox="1"/>
          <p:nvPr/>
        </p:nvSpPr>
        <p:spPr>
          <a:xfrm>
            <a:off x="2782957" y="3736365"/>
            <a:ext cx="533400" cy="279400"/>
          </a:xfrm>
          <a:prstGeom prst="rect">
            <a:avLst/>
          </a:prstGeom>
        </p:spPr>
        <p:txBody>
          <a:bodyPr vert="horz" wrap="square" lIns="0" tIns="0" rIns="0" bIns="0" rtlCol="0">
            <a:spAutoFit/>
          </a:bodyPr>
          <a:lstStyle/>
          <a:p>
            <a:pPr marL="12700">
              <a:lnSpc>
                <a:spcPct val="100000"/>
              </a:lnSpc>
            </a:pPr>
            <a:r>
              <a:rPr sz="2000" b="1" spc="-5" dirty="0">
                <a:solidFill>
                  <a:srgbClr val="FFFFFF"/>
                </a:solidFill>
                <a:latin typeface="微软雅黑"/>
                <a:cs typeface="微软雅黑"/>
              </a:rPr>
              <a:t>选修</a:t>
            </a:r>
            <a:endParaRPr sz="2000">
              <a:latin typeface="微软雅黑"/>
              <a:cs typeface="微软雅黑"/>
            </a:endParaRPr>
          </a:p>
        </p:txBody>
      </p:sp>
      <p:sp>
        <p:nvSpPr>
          <p:cNvPr id="14" name="object 14"/>
          <p:cNvSpPr/>
          <p:nvPr/>
        </p:nvSpPr>
        <p:spPr>
          <a:xfrm>
            <a:off x="3233813" y="5321046"/>
            <a:ext cx="990600" cy="1066800"/>
          </a:xfrm>
          <a:custGeom>
            <a:avLst/>
            <a:gdLst/>
            <a:ahLst/>
            <a:cxnLst/>
            <a:rect l="l" t="t" r="r" b="b"/>
            <a:pathLst>
              <a:path w="990600" h="1066800">
                <a:moveTo>
                  <a:pt x="990600" y="533400"/>
                </a:moveTo>
                <a:lnTo>
                  <a:pt x="495300" y="0"/>
                </a:lnTo>
                <a:lnTo>
                  <a:pt x="0" y="533400"/>
                </a:lnTo>
                <a:lnTo>
                  <a:pt x="495300" y="1066800"/>
                </a:lnTo>
                <a:lnTo>
                  <a:pt x="990600" y="533400"/>
                </a:lnTo>
                <a:close/>
              </a:path>
            </a:pathLst>
          </a:custGeom>
          <a:solidFill>
            <a:srgbClr val="000000"/>
          </a:solidFill>
        </p:spPr>
        <p:txBody>
          <a:bodyPr wrap="square" lIns="0" tIns="0" rIns="0" bIns="0" rtlCol="0"/>
          <a:lstStyle/>
          <a:p>
            <a:endParaRPr/>
          </a:p>
        </p:txBody>
      </p:sp>
      <p:sp>
        <p:nvSpPr>
          <p:cNvPr id="15" name="object 15"/>
          <p:cNvSpPr/>
          <p:nvPr/>
        </p:nvSpPr>
        <p:spPr>
          <a:xfrm>
            <a:off x="3233813" y="5321046"/>
            <a:ext cx="990600" cy="1066800"/>
          </a:xfrm>
          <a:custGeom>
            <a:avLst/>
            <a:gdLst/>
            <a:ahLst/>
            <a:cxnLst/>
            <a:rect l="l" t="t" r="r" b="b"/>
            <a:pathLst>
              <a:path w="990600" h="1066800">
                <a:moveTo>
                  <a:pt x="495300" y="0"/>
                </a:moveTo>
                <a:lnTo>
                  <a:pt x="0" y="533400"/>
                </a:lnTo>
                <a:lnTo>
                  <a:pt x="495300" y="1066800"/>
                </a:lnTo>
                <a:lnTo>
                  <a:pt x="990600" y="533400"/>
                </a:lnTo>
                <a:lnTo>
                  <a:pt x="495300" y="0"/>
                </a:lnTo>
                <a:close/>
              </a:path>
            </a:pathLst>
          </a:custGeom>
          <a:ln w="9525">
            <a:solidFill>
              <a:srgbClr val="000000"/>
            </a:solidFill>
          </a:ln>
        </p:spPr>
        <p:txBody>
          <a:bodyPr wrap="square" lIns="0" tIns="0" rIns="0" bIns="0" rtlCol="0"/>
          <a:lstStyle/>
          <a:p>
            <a:endParaRPr/>
          </a:p>
        </p:txBody>
      </p:sp>
      <p:sp>
        <p:nvSpPr>
          <p:cNvPr id="16" name="object 16"/>
          <p:cNvSpPr txBox="1"/>
          <p:nvPr/>
        </p:nvSpPr>
        <p:spPr>
          <a:xfrm>
            <a:off x="3464185" y="5720613"/>
            <a:ext cx="533400" cy="279400"/>
          </a:xfrm>
          <a:prstGeom prst="rect">
            <a:avLst/>
          </a:prstGeom>
        </p:spPr>
        <p:txBody>
          <a:bodyPr vert="horz" wrap="square" lIns="0" tIns="0" rIns="0" bIns="0" rtlCol="0">
            <a:spAutoFit/>
          </a:bodyPr>
          <a:lstStyle/>
          <a:p>
            <a:pPr marL="12700">
              <a:lnSpc>
                <a:spcPct val="100000"/>
              </a:lnSpc>
            </a:pPr>
            <a:r>
              <a:rPr sz="2000" b="1" spc="-5" dirty="0">
                <a:solidFill>
                  <a:srgbClr val="FFFFFF"/>
                </a:solidFill>
                <a:latin typeface="微软雅黑"/>
                <a:cs typeface="微软雅黑"/>
              </a:rPr>
              <a:t>构成</a:t>
            </a:r>
            <a:endParaRPr sz="2000">
              <a:latin typeface="微软雅黑"/>
              <a:cs typeface="微软雅黑"/>
            </a:endParaRPr>
          </a:p>
        </p:txBody>
      </p:sp>
      <p:sp>
        <p:nvSpPr>
          <p:cNvPr id="17" name="object 17"/>
          <p:cNvSpPr/>
          <p:nvPr/>
        </p:nvSpPr>
        <p:spPr>
          <a:xfrm>
            <a:off x="1709813" y="5678423"/>
            <a:ext cx="914400" cy="397510"/>
          </a:xfrm>
          <a:custGeom>
            <a:avLst/>
            <a:gdLst/>
            <a:ahLst/>
            <a:cxnLst/>
            <a:rect l="l" t="t" r="r" b="b"/>
            <a:pathLst>
              <a:path w="914400" h="397510">
                <a:moveTo>
                  <a:pt x="0" y="0"/>
                </a:moveTo>
                <a:lnTo>
                  <a:pt x="0" y="397001"/>
                </a:lnTo>
                <a:lnTo>
                  <a:pt x="914400" y="397001"/>
                </a:lnTo>
                <a:lnTo>
                  <a:pt x="914400" y="0"/>
                </a:lnTo>
                <a:lnTo>
                  <a:pt x="0" y="0"/>
                </a:lnTo>
                <a:close/>
              </a:path>
            </a:pathLst>
          </a:custGeom>
          <a:solidFill>
            <a:srgbClr val="000000"/>
          </a:solidFill>
        </p:spPr>
        <p:txBody>
          <a:bodyPr wrap="square" lIns="0" tIns="0" rIns="0" bIns="0" rtlCol="0"/>
          <a:lstStyle/>
          <a:p>
            <a:endParaRPr/>
          </a:p>
        </p:txBody>
      </p:sp>
      <p:sp>
        <p:nvSpPr>
          <p:cNvPr id="18" name="object 18"/>
          <p:cNvSpPr txBox="1"/>
          <p:nvPr/>
        </p:nvSpPr>
        <p:spPr>
          <a:xfrm>
            <a:off x="1900561" y="5752617"/>
            <a:ext cx="533400" cy="279400"/>
          </a:xfrm>
          <a:prstGeom prst="rect">
            <a:avLst/>
          </a:prstGeom>
        </p:spPr>
        <p:txBody>
          <a:bodyPr vert="horz" wrap="square" lIns="0" tIns="0" rIns="0" bIns="0" rtlCol="0">
            <a:spAutoFit/>
          </a:bodyPr>
          <a:lstStyle/>
          <a:p>
            <a:pPr marL="12700">
              <a:lnSpc>
                <a:spcPct val="100000"/>
              </a:lnSpc>
            </a:pPr>
            <a:r>
              <a:rPr sz="2000" b="1" spc="-5" dirty="0">
                <a:solidFill>
                  <a:srgbClr val="FFFFFF"/>
                </a:solidFill>
                <a:latin typeface="微软雅黑"/>
                <a:cs typeface="微软雅黑"/>
              </a:rPr>
              <a:t>零件</a:t>
            </a:r>
            <a:endParaRPr sz="2000">
              <a:latin typeface="微软雅黑"/>
              <a:cs typeface="微软雅黑"/>
            </a:endParaRPr>
          </a:p>
        </p:txBody>
      </p:sp>
      <p:sp>
        <p:nvSpPr>
          <p:cNvPr id="19" name="object 19"/>
          <p:cNvSpPr/>
          <p:nvPr/>
        </p:nvSpPr>
        <p:spPr>
          <a:xfrm>
            <a:off x="2624213" y="5702046"/>
            <a:ext cx="762000" cy="0"/>
          </a:xfrm>
          <a:custGeom>
            <a:avLst/>
            <a:gdLst/>
            <a:ahLst/>
            <a:cxnLst/>
            <a:rect l="l" t="t" r="r" b="b"/>
            <a:pathLst>
              <a:path w="762000">
                <a:moveTo>
                  <a:pt x="0" y="0"/>
                </a:moveTo>
                <a:lnTo>
                  <a:pt x="762000" y="0"/>
                </a:lnTo>
              </a:path>
            </a:pathLst>
          </a:custGeom>
          <a:ln w="9525">
            <a:solidFill>
              <a:srgbClr val="000000"/>
            </a:solidFill>
          </a:ln>
        </p:spPr>
        <p:txBody>
          <a:bodyPr wrap="square" lIns="0" tIns="0" rIns="0" bIns="0" rtlCol="0"/>
          <a:lstStyle/>
          <a:p>
            <a:endParaRPr/>
          </a:p>
        </p:txBody>
      </p:sp>
      <p:sp>
        <p:nvSpPr>
          <p:cNvPr id="20" name="object 20"/>
          <p:cNvSpPr/>
          <p:nvPr/>
        </p:nvSpPr>
        <p:spPr>
          <a:xfrm>
            <a:off x="2624213" y="6006846"/>
            <a:ext cx="762000" cy="0"/>
          </a:xfrm>
          <a:custGeom>
            <a:avLst/>
            <a:gdLst/>
            <a:ahLst/>
            <a:cxnLst/>
            <a:rect l="l" t="t" r="r" b="b"/>
            <a:pathLst>
              <a:path w="762000">
                <a:moveTo>
                  <a:pt x="0" y="0"/>
                </a:moveTo>
                <a:lnTo>
                  <a:pt x="762000" y="0"/>
                </a:lnTo>
              </a:path>
            </a:pathLst>
          </a:custGeom>
          <a:ln w="9525">
            <a:solidFill>
              <a:srgbClr val="000000"/>
            </a:solidFill>
          </a:ln>
        </p:spPr>
        <p:txBody>
          <a:bodyPr wrap="square" lIns="0" tIns="0" rIns="0" bIns="0" rtlCol="0"/>
          <a:lstStyle/>
          <a:p>
            <a:endParaRPr/>
          </a:p>
        </p:txBody>
      </p:sp>
      <p:sp>
        <p:nvSpPr>
          <p:cNvPr id="21" name="object 21"/>
          <p:cNvSpPr txBox="1"/>
          <p:nvPr/>
        </p:nvSpPr>
        <p:spPr>
          <a:xfrm>
            <a:off x="2611507" y="5395239"/>
            <a:ext cx="786765" cy="279400"/>
          </a:xfrm>
          <a:prstGeom prst="rect">
            <a:avLst/>
          </a:prstGeom>
        </p:spPr>
        <p:txBody>
          <a:bodyPr vert="horz" wrap="square" lIns="0" tIns="0" rIns="0" bIns="0" rtlCol="0">
            <a:spAutoFit/>
          </a:bodyPr>
          <a:lstStyle/>
          <a:p>
            <a:pPr marL="12700">
              <a:lnSpc>
                <a:spcPct val="100000"/>
              </a:lnSpc>
            </a:pPr>
            <a:r>
              <a:rPr sz="2000" b="1" spc="-5" dirty="0">
                <a:latin typeface="微软雅黑"/>
                <a:cs typeface="微软雅黑"/>
              </a:rPr>
              <a:t>父零件</a:t>
            </a:r>
            <a:endParaRPr sz="2000">
              <a:latin typeface="微软雅黑"/>
              <a:cs typeface="微软雅黑"/>
            </a:endParaRPr>
          </a:p>
        </p:txBody>
      </p:sp>
      <p:sp>
        <p:nvSpPr>
          <p:cNvPr id="22" name="object 22"/>
          <p:cNvSpPr txBox="1"/>
          <p:nvPr/>
        </p:nvSpPr>
        <p:spPr>
          <a:xfrm>
            <a:off x="2611507" y="6065788"/>
            <a:ext cx="786765" cy="279400"/>
          </a:xfrm>
          <a:prstGeom prst="rect">
            <a:avLst/>
          </a:prstGeom>
        </p:spPr>
        <p:txBody>
          <a:bodyPr vert="horz" wrap="square" lIns="0" tIns="0" rIns="0" bIns="0" rtlCol="0">
            <a:spAutoFit/>
          </a:bodyPr>
          <a:lstStyle/>
          <a:p>
            <a:pPr marL="12700">
              <a:lnSpc>
                <a:spcPct val="100000"/>
              </a:lnSpc>
            </a:pPr>
            <a:r>
              <a:rPr sz="2000" b="1" spc="-5" dirty="0">
                <a:latin typeface="微软雅黑"/>
                <a:cs typeface="微软雅黑"/>
              </a:rPr>
              <a:t>子零件</a:t>
            </a:r>
            <a:endParaRPr sz="2000">
              <a:latin typeface="微软雅黑"/>
              <a:cs typeface="微软雅黑"/>
            </a:endParaRPr>
          </a:p>
        </p:txBody>
      </p:sp>
      <p:sp>
        <p:nvSpPr>
          <p:cNvPr id="23" name="object 23"/>
          <p:cNvSpPr txBox="1"/>
          <p:nvPr/>
        </p:nvSpPr>
        <p:spPr>
          <a:xfrm>
            <a:off x="1033405" y="1425437"/>
            <a:ext cx="6834505" cy="1141095"/>
          </a:xfrm>
          <a:prstGeom prst="rect">
            <a:avLst/>
          </a:prstGeom>
        </p:spPr>
        <p:txBody>
          <a:bodyPr vert="horz" wrap="square" lIns="0" tIns="0" rIns="0" bIns="0" rtlCol="0">
            <a:spAutoFit/>
          </a:bodyPr>
          <a:lstStyle/>
          <a:p>
            <a:pPr marL="12700">
              <a:lnSpc>
                <a:spcPct val="100000"/>
              </a:lnSpc>
            </a:pPr>
            <a:r>
              <a:rPr sz="2400" b="1" dirty="0">
                <a:latin typeface="微软雅黑"/>
                <a:cs typeface="微软雅黑"/>
              </a:rPr>
              <a:t>基本转换规则：联系的转换</a:t>
            </a:r>
            <a:endParaRPr sz="2400">
              <a:latin typeface="微软雅黑"/>
              <a:cs typeface="微软雅黑"/>
            </a:endParaRPr>
          </a:p>
          <a:p>
            <a:pPr marL="41275">
              <a:lnSpc>
                <a:spcPct val="100000"/>
              </a:lnSpc>
              <a:spcBef>
                <a:spcPts val="1105"/>
              </a:spcBef>
            </a:pPr>
            <a:r>
              <a:rPr sz="2000" spc="-5" dirty="0">
                <a:latin typeface="Wingdings"/>
                <a:cs typeface="Wingdings"/>
              </a:rPr>
              <a:t></a:t>
            </a:r>
            <a:r>
              <a:rPr sz="2000" b="1" spc="-5" dirty="0">
                <a:latin typeface="微软雅黑"/>
                <a:cs typeface="微软雅黑"/>
              </a:rPr>
              <a:t>多对多联系：</a:t>
            </a:r>
            <a:endParaRPr sz="2000">
              <a:latin typeface="微软雅黑"/>
              <a:cs typeface="微软雅黑"/>
            </a:endParaRPr>
          </a:p>
          <a:p>
            <a:pPr marL="498475">
              <a:lnSpc>
                <a:spcPct val="100000"/>
              </a:lnSpc>
              <a:spcBef>
                <a:spcPts val="470"/>
              </a:spcBef>
            </a:pPr>
            <a:r>
              <a:rPr sz="2000" dirty="0">
                <a:latin typeface="Wingdings"/>
                <a:cs typeface="Wingdings"/>
              </a:rPr>
              <a:t></a:t>
            </a:r>
            <a:r>
              <a:rPr sz="2000" b="1" spc="-5" dirty="0">
                <a:latin typeface="微软雅黑"/>
                <a:cs typeface="微软雅黑"/>
              </a:rPr>
              <a:t>将联系定义为新的关系，属性为参与双方实体的关键字</a:t>
            </a:r>
            <a:endParaRPr sz="2000">
              <a:latin typeface="微软雅黑"/>
              <a:cs typeface="微软雅黑"/>
            </a:endParaRPr>
          </a:p>
        </p:txBody>
      </p:sp>
      <p:sp>
        <p:nvSpPr>
          <p:cNvPr id="24" name="object 24"/>
          <p:cNvSpPr txBox="1"/>
          <p:nvPr/>
        </p:nvSpPr>
        <p:spPr>
          <a:xfrm>
            <a:off x="5764656" y="3360678"/>
            <a:ext cx="3062605" cy="1115818"/>
          </a:xfrm>
          <a:prstGeom prst="rect">
            <a:avLst/>
          </a:prstGeom>
        </p:spPr>
        <p:txBody>
          <a:bodyPr vert="horz" wrap="square" lIns="0" tIns="0" rIns="0" bIns="0" rtlCol="0">
            <a:spAutoFit/>
          </a:bodyPr>
          <a:lstStyle/>
          <a:p>
            <a:pPr marL="12700">
              <a:lnSpc>
                <a:spcPct val="100000"/>
              </a:lnSpc>
            </a:pPr>
            <a:r>
              <a:rPr sz="2000" b="1" u="heavy" spc="-5" dirty="0">
                <a:latin typeface="微软雅黑"/>
                <a:cs typeface="微软雅黑"/>
              </a:rPr>
              <a:t>学</a:t>
            </a:r>
            <a:r>
              <a:rPr sz="2000" b="1" spc="-5" dirty="0">
                <a:latin typeface="微软雅黑"/>
                <a:cs typeface="微软雅黑"/>
              </a:rPr>
              <a:t>生(学生</a:t>
            </a:r>
            <a:r>
              <a:rPr sz="2000" b="1" dirty="0">
                <a:latin typeface="微软雅黑"/>
                <a:cs typeface="微软雅黑"/>
              </a:rPr>
              <a:t>号</a:t>
            </a:r>
            <a:r>
              <a:rPr sz="2000" b="1" spc="-5" dirty="0">
                <a:latin typeface="微软雅黑"/>
                <a:cs typeface="微软雅黑"/>
              </a:rPr>
              <a:t>,</a:t>
            </a:r>
            <a:r>
              <a:rPr sz="2000" b="1" dirty="0">
                <a:latin typeface="微软雅黑"/>
                <a:cs typeface="微软雅黑"/>
              </a:rPr>
              <a:t> </a:t>
            </a:r>
            <a:r>
              <a:rPr sz="2000" b="1" spc="-5" dirty="0">
                <a:latin typeface="微软雅黑"/>
                <a:cs typeface="微软雅黑"/>
              </a:rPr>
              <a:t>…)</a:t>
            </a:r>
            <a:endParaRPr sz="2000" dirty="0">
              <a:latin typeface="微软雅黑"/>
              <a:cs typeface="微软雅黑"/>
            </a:endParaRPr>
          </a:p>
          <a:p>
            <a:pPr marL="12700" marR="5080">
              <a:lnSpc>
                <a:spcPts val="3130"/>
              </a:lnSpc>
              <a:spcBef>
                <a:spcPts val="215"/>
              </a:spcBef>
            </a:pPr>
            <a:r>
              <a:rPr sz="2000" b="1" u="heavy" spc="-5" dirty="0">
                <a:latin typeface="微软雅黑"/>
                <a:cs typeface="微软雅黑"/>
              </a:rPr>
              <a:t>课</a:t>
            </a:r>
            <a:r>
              <a:rPr sz="2000" b="1" spc="-5" dirty="0">
                <a:latin typeface="微软雅黑"/>
                <a:cs typeface="微软雅黑"/>
              </a:rPr>
              <a:t>程(课程</a:t>
            </a:r>
            <a:r>
              <a:rPr sz="2000" b="1" dirty="0">
                <a:latin typeface="微软雅黑"/>
                <a:cs typeface="微软雅黑"/>
              </a:rPr>
              <a:t>号</a:t>
            </a:r>
            <a:r>
              <a:rPr sz="2000" b="1" spc="-5" dirty="0">
                <a:latin typeface="微软雅黑"/>
                <a:cs typeface="微软雅黑"/>
              </a:rPr>
              <a:t>,</a:t>
            </a:r>
            <a:r>
              <a:rPr sz="2000" b="1" dirty="0">
                <a:latin typeface="微软雅黑"/>
                <a:cs typeface="微软雅黑"/>
              </a:rPr>
              <a:t> </a:t>
            </a:r>
            <a:r>
              <a:rPr sz="2000" b="1" spc="-5" dirty="0">
                <a:latin typeface="微软雅黑"/>
                <a:cs typeface="微软雅黑"/>
              </a:rPr>
              <a:t>…) </a:t>
            </a:r>
            <a:endParaRPr lang="en-US" altLang="zh-CN" sz="2000" b="1" spc="-5" dirty="0">
              <a:latin typeface="微软雅黑"/>
              <a:cs typeface="微软雅黑"/>
            </a:endParaRPr>
          </a:p>
          <a:p>
            <a:pPr marL="12700" marR="5080">
              <a:lnSpc>
                <a:spcPts val="3130"/>
              </a:lnSpc>
              <a:spcBef>
                <a:spcPts val="215"/>
              </a:spcBef>
            </a:pPr>
            <a:r>
              <a:rPr sz="2000" b="1" u="heavy" spc="-5" dirty="0" err="1">
                <a:latin typeface="微软雅黑"/>
                <a:cs typeface="微软雅黑"/>
              </a:rPr>
              <a:t>选</a:t>
            </a:r>
            <a:r>
              <a:rPr sz="2000" b="1" spc="-5" dirty="0" err="1">
                <a:latin typeface="微软雅黑"/>
                <a:cs typeface="微软雅黑"/>
              </a:rPr>
              <a:t>修</a:t>
            </a:r>
            <a:r>
              <a:rPr sz="2000" b="1" spc="-5" dirty="0">
                <a:latin typeface="微软雅黑"/>
                <a:cs typeface="微软雅黑"/>
              </a:rPr>
              <a:t>(学生</a:t>
            </a:r>
            <a:r>
              <a:rPr sz="2000" b="1" dirty="0">
                <a:latin typeface="微软雅黑"/>
                <a:cs typeface="微软雅黑"/>
              </a:rPr>
              <a:t>号</a:t>
            </a:r>
            <a:r>
              <a:rPr sz="2000" b="1" spc="-5" dirty="0">
                <a:latin typeface="微软雅黑"/>
                <a:cs typeface="微软雅黑"/>
              </a:rPr>
              <a:t>,</a:t>
            </a:r>
            <a:r>
              <a:rPr sz="2000" b="1" spc="5" dirty="0">
                <a:latin typeface="微软雅黑"/>
                <a:cs typeface="微软雅黑"/>
              </a:rPr>
              <a:t> </a:t>
            </a:r>
            <a:r>
              <a:rPr sz="2000" b="1" u="heavy" spc="-5" dirty="0">
                <a:latin typeface="微软雅黑"/>
                <a:cs typeface="微软雅黑"/>
              </a:rPr>
              <a:t>课程</a:t>
            </a:r>
            <a:r>
              <a:rPr sz="2000" b="1" u="heavy" spc="-10" dirty="0">
                <a:latin typeface="微软雅黑"/>
                <a:cs typeface="微软雅黑"/>
              </a:rPr>
              <a:t>号</a:t>
            </a:r>
            <a:r>
              <a:rPr sz="2000" b="1" spc="-5" dirty="0">
                <a:latin typeface="微软雅黑"/>
                <a:cs typeface="微软雅黑"/>
              </a:rPr>
              <a:t>,</a:t>
            </a:r>
            <a:r>
              <a:rPr sz="2000" b="1" spc="5" dirty="0">
                <a:latin typeface="微软雅黑"/>
                <a:cs typeface="微软雅黑"/>
              </a:rPr>
              <a:t> </a:t>
            </a:r>
            <a:r>
              <a:rPr sz="2000" b="1" spc="-5" dirty="0">
                <a:latin typeface="微软雅黑"/>
                <a:cs typeface="微软雅黑"/>
              </a:rPr>
              <a:t>成绩)</a:t>
            </a:r>
            <a:endParaRPr sz="2000" dirty="0">
              <a:latin typeface="微软雅黑"/>
              <a:cs typeface="微软雅黑"/>
            </a:endParaRPr>
          </a:p>
        </p:txBody>
      </p:sp>
      <p:sp>
        <p:nvSpPr>
          <p:cNvPr id="25" name="object 25"/>
          <p:cNvSpPr txBox="1"/>
          <p:nvPr/>
        </p:nvSpPr>
        <p:spPr>
          <a:xfrm>
            <a:off x="5778377" y="5552969"/>
            <a:ext cx="3230245" cy="707373"/>
          </a:xfrm>
          <a:prstGeom prst="rect">
            <a:avLst/>
          </a:prstGeom>
        </p:spPr>
        <p:txBody>
          <a:bodyPr vert="horz" wrap="square" lIns="0" tIns="0" rIns="0" bIns="0" rtlCol="0">
            <a:spAutoFit/>
          </a:bodyPr>
          <a:lstStyle/>
          <a:p>
            <a:pPr marL="12700" marR="5080">
              <a:lnSpc>
                <a:spcPct val="119700"/>
              </a:lnSpc>
            </a:pPr>
            <a:r>
              <a:rPr sz="2000" b="1" u="heavy" spc="-5" dirty="0">
                <a:latin typeface="微软雅黑"/>
                <a:cs typeface="微软雅黑"/>
              </a:rPr>
              <a:t>零</a:t>
            </a:r>
            <a:r>
              <a:rPr sz="2000" b="1" spc="-5" dirty="0">
                <a:latin typeface="微软雅黑"/>
                <a:cs typeface="微软雅黑"/>
              </a:rPr>
              <a:t>件(零件</a:t>
            </a:r>
            <a:r>
              <a:rPr sz="2000" b="1" dirty="0">
                <a:latin typeface="微软雅黑"/>
                <a:cs typeface="微软雅黑"/>
              </a:rPr>
              <a:t>号</a:t>
            </a:r>
            <a:r>
              <a:rPr sz="2000" b="1" spc="-5" dirty="0">
                <a:latin typeface="微软雅黑"/>
                <a:cs typeface="微软雅黑"/>
              </a:rPr>
              <a:t>,</a:t>
            </a:r>
            <a:r>
              <a:rPr sz="2000" b="1" dirty="0">
                <a:latin typeface="微软雅黑"/>
                <a:cs typeface="微软雅黑"/>
              </a:rPr>
              <a:t> </a:t>
            </a:r>
            <a:r>
              <a:rPr sz="2000" b="1" spc="-5" dirty="0">
                <a:latin typeface="微软雅黑"/>
                <a:cs typeface="微软雅黑"/>
              </a:rPr>
              <a:t>…) </a:t>
            </a:r>
            <a:endParaRPr lang="en-US" altLang="zh-CN" sz="2000" b="1" spc="-5" dirty="0">
              <a:latin typeface="微软雅黑"/>
              <a:cs typeface="微软雅黑"/>
            </a:endParaRPr>
          </a:p>
          <a:p>
            <a:pPr marL="12700" marR="5080">
              <a:lnSpc>
                <a:spcPct val="119700"/>
              </a:lnSpc>
            </a:pPr>
            <a:r>
              <a:rPr sz="2000" b="1" u="heavy" spc="-5" dirty="0" err="1">
                <a:latin typeface="微软雅黑"/>
                <a:cs typeface="微软雅黑"/>
              </a:rPr>
              <a:t>构</a:t>
            </a:r>
            <a:r>
              <a:rPr sz="2000" b="1" spc="-5" dirty="0" err="1">
                <a:latin typeface="微软雅黑"/>
                <a:cs typeface="微软雅黑"/>
              </a:rPr>
              <a:t>成</a:t>
            </a:r>
            <a:r>
              <a:rPr sz="2000" b="1" spc="-5" dirty="0">
                <a:latin typeface="微软雅黑"/>
                <a:cs typeface="微软雅黑"/>
              </a:rPr>
              <a:t>(父零件</a:t>
            </a:r>
            <a:r>
              <a:rPr sz="2000" b="1" spc="-10" dirty="0">
                <a:latin typeface="微软雅黑"/>
                <a:cs typeface="微软雅黑"/>
              </a:rPr>
              <a:t>号</a:t>
            </a:r>
            <a:r>
              <a:rPr sz="2000" b="1" u="heavy" spc="-5" dirty="0">
                <a:latin typeface="微软雅黑"/>
                <a:cs typeface="微软雅黑"/>
              </a:rPr>
              <a:t>,</a:t>
            </a:r>
            <a:r>
              <a:rPr sz="2000" b="1" spc="-5" dirty="0">
                <a:latin typeface="微软雅黑"/>
                <a:cs typeface="微软雅黑"/>
              </a:rPr>
              <a:t>子零件</a:t>
            </a:r>
            <a:r>
              <a:rPr sz="2000" b="1" dirty="0">
                <a:latin typeface="微软雅黑"/>
                <a:cs typeface="微软雅黑"/>
              </a:rPr>
              <a:t>号</a:t>
            </a:r>
            <a:r>
              <a:rPr sz="2000" b="1" spc="-5" dirty="0">
                <a:latin typeface="微软雅黑"/>
                <a:cs typeface="微软雅黑"/>
              </a:rPr>
              <a:t>,</a:t>
            </a:r>
            <a:r>
              <a:rPr sz="2000" b="1" dirty="0">
                <a:latin typeface="微软雅黑"/>
                <a:cs typeface="微软雅黑"/>
              </a:rPr>
              <a:t> </a:t>
            </a:r>
            <a:r>
              <a:rPr sz="2000" b="1" spc="-5" dirty="0">
                <a:latin typeface="微软雅黑"/>
                <a:cs typeface="微软雅黑"/>
              </a:rPr>
              <a:t>…)</a:t>
            </a:r>
            <a:endParaRPr sz="2000" dirty="0">
              <a:latin typeface="微软雅黑"/>
              <a:cs typeface="微软雅黑"/>
            </a:endParaRPr>
          </a:p>
        </p:txBody>
      </p:sp>
      <p:sp>
        <p:nvSpPr>
          <p:cNvPr id="26" name="object 26"/>
          <p:cNvSpPr txBox="1">
            <a:spLocks noGrp="1"/>
          </p:cNvSpPr>
          <p:nvPr>
            <p:ph type="title"/>
          </p:nvPr>
        </p:nvSpPr>
        <p:spPr>
          <a:xfrm>
            <a:off x="1017911" y="335219"/>
            <a:ext cx="8657577" cy="1095172"/>
          </a:xfrm>
          <a:prstGeom prst="rect">
            <a:avLst/>
          </a:prstGeom>
        </p:spPr>
        <p:txBody>
          <a:bodyPr vert="horz" wrap="square" lIns="0" tIns="0" rIns="0" bIns="0" rtlCol="0">
            <a:spAutoFit/>
          </a:bodyPr>
          <a:lstStyle/>
          <a:p>
            <a:pPr>
              <a:lnSpc>
                <a:spcPct val="100000"/>
              </a:lnSpc>
            </a:pPr>
            <a:r>
              <a:rPr lang="en-US" altLang="zh-CN" sz="2800" b="0" spc="-5" dirty="0">
                <a:solidFill>
                  <a:srgbClr val="000000"/>
                </a:solidFill>
                <a:latin typeface="Microsoft JhengHei" panose="020B0604030504040204" pitchFamily="34" charset="-120"/>
                <a:ea typeface="Microsoft JhengHei" panose="020B0604030504040204" pitchFamily="34" charset="-120"/>
                <a:cs typeface="华文中宋"/>
              </a:rPr>
              <a:t>13.4 </a:t>
            </a:r>
            <a:r>
              <a:rPr sz="2800" b="0" spc="-5" dirty="0" err="1">
                <a:solidFill>
                  <a:srgbClr val="000000"/>
                </a:solidFill>
                <a:latin typeface="Microsoft JhengHei" panose="020B0604030504040204" pitchFamily="34" charset="-120"/>
                <a:ea typeface="Microsoft JhengHei" panose="020B0604030504040204" pitchFamily="34" charset="-120"/>
                <a:cs typeface="华文中宋"/>
              </a:rPr>
              <a:t>数据库设计过程之逻辑数据库设计</a:t>
            </a:r>
            <a:endParaRPr sz="2800" b="0" dirty="0">
              <a:solidFill>
                <a:srgbClr val="000000"/>
              </a:solidFill>
              <a:latin typeface="Microsoft JhengHei" panose="020B0604030504040204" pitchFamily="34" charset="-120"/>
              <a:ea typeface="Microsoft JhengHei" panose="020B0604030504040204" pitchFamily="34" charset="-120"/>
              <a:cs typeface="华文中宋"/>
            </a:endParaRPr>
          </a:p>
          <a:p>
            <a:pPr>
              <a:lnSpc>
                <a:spcPct val="100000"/>
              </a:lnSpc>
              <a:spcBef>
                <a:spcPts val="2300"/>
              </a:spcBef>
            </a:pPr>
            <a:r>
              <a:rPr sz="2400" spc="-5" dirty="0">
                <a:solidFill>
                  <a:srgbClr val="FF0000"/>
                </a:solidFill>
                <a:latin typeface="Microsoft JhengHei" panose="020B0604030504040204" pitchFamily="34" charset="-120"/>
                <a:ea typeface="Microsoft JhengHei" panose="020B0604030504040204" pitchFamily="34" charset="-120"/>
                <a:cs typeface="Arial"/>
              </a:rPr>
              <a:t>(2)E-</a:t>
            </a:r>
            <a:r>
              <a:rPr sz="2400" spc="-5" dirty="0" err="1">
                <a:solidFill>
                  <a:srgbClr val="FF0000"/>
                </a:solidFill>
                <a:latin typeface="Microsoft JhengHei" panose="020B0604030504040204" pitchFamily="34" charset="-120"/>
                <a:ea typeface="Microsoft JhengHei" panose="020B0604030504040204" pitchFamily="34" charset="-120"/>
                <a:cs typeface="Arial"/>
              </a:rPr>
              <a:t>R</a:t>
            </a:r>
            <a:r>
              <a:rPr sz="2400" spc="-5" dirty="0" err="1">
                <a:solidFill>
                  <a:srgbClr val="FF0000"/>
                </a:solidFill>
                <a:latin typeface="Microsoft JhengHei" panose="020B0604030504040204" pitchFamily="34" charset="-120"/>
                <a:ea typeface="Microsoft JhengHei" panose="020B0604030504040204" pitchFamily="34" charset="-120"/>
                <a:cs typeface="华文中宋"/>
              </a:rPr>
              <a:t>图向关系模式的转换</a:t>
            </a:r>
            <a:endParaRPr sz="2400" dirty="0">
              <a:solidFill>
                <a:srgbClr val="FF0000"/>
              </a:solidFill>
              <a:latin typeface="Microsoft JhengHei" panose="020B0604030504040204" pitchFamily="34" charset="-120"/>
              <a:ea typeface="Microsoft JhengHei" panose="020B0604030504040204" pitchFamily="34" charset="-120"/>
              <a:cs typeface="华文中宋"/>
            </a:endParaRPr>
          </a:p>
        </p:txBody>
      </p:sp>
      <p:sp>
        <p:nvSpPr>
          <p:cNvPr id="27" name="object 2">
            <a:extLst>
              <a:ext uri="{FF2B5EF4-FFF2-40B4-BE49-F238E27FC236}">
                <a16:creationId xmlns:a16="http://schemas.microsoft.com/office/drawing/2014/main" id="{62A1E6C9-1DEA-43F7-984C-EFEB1C246080}"/>
              </a:ext>
            </a:extLst>
          </p:cNvPr>
          <p:cNvSpPr/>
          <p:nvPr/>
        </p:nvSpPr>
        <p:spPr>
          <a:xfrm>
            <a:off x="927100" y="885825"/>
            <a:ext cx="5181600" cy="0"/>
          </a:xfrm>
          <a:custGeom>
            <a:avLst/>
            <a:gdLst/>
            <a:ahLst/>
            <a:cxnLst/>
            <a:rect l="l" t="t" r="r" b="b"/>
            <a:pathLst>
              <a:path w="5181600">
                <a:moveTo>
                  <a:pt x="0" y="0"/>
                </a:moveTo>
                <a:lnTo>
                  <a:pt x="5181600" y="0"/>
                </a:lnTo>
              </a:path>
            </a:pathLst>
          </a:custGeom>
          <a:ln w="12954">
            <a:solidFill>
              <a:srgbClr val="000000"/>
            </a:solidFill>
          </a:ln>
        </p:spPr>
        <p:txBody>
          <a:bodyPr wrap="square" lIns="0" tIns="0" rIns="0" bIns="0" rtlCol="0"/>
          <a:lstStyle/>
          <a:p>
            <a:endParaRPr/>
          </a:p>
        </p:txBody>
      </p:sp>
      <p:sp>
        <p:nvSpPr>
          <p:cNvPr id="28" name="object 3">
            <a:extLst>
              <a:ext uri="{FF2B5EF4-FFF2-40B4-BE49-F238E27FC236}">
                <a16:creationId xmlns:a16="http://schemas.microsoft.com/office/drawing/2014/main" id="{0A010EF4-328F-4707-9E1F-AB284D0D28BA}"/>
              </a:ext>
            </a:extLst>
          </p:cNvPr>
          <p:cNvSpPr/>
          <p:nvPr/>
        </p:nvSpPr>
        <p:spPr>
          <a:xfrm>
            <a:off x="927100" y="911353"/>
            <a:ext cx="5181600" cy="0"/>
          </a:xfrm>
          <a:custGeom>
            <a:avLst/>
            <a:gdLst/>
            <a:ahLst/>
            <a:cxnLst/>
            <a:rect l="l" t="t" r="r" b="b"/>
            <a:pathLst>
              <a:path w="5181600">
                <a:moveTo>
                  <a:pt x="0" y="0"/>
                </a:moveTo>
                <a:lnTo>
                  <a:pt x="5181600" y="0"/>
                </a:lnTo>
              </a:path>
            </a:pathLst>
          </a:custGeom>
          <a:ln w="12191">
            <a:solidFill>
              <a:srgbClr val="000000"/>
            </a:solidFill>
          </a:ln>
        </p:spPr>
        <p:txBody>
          <a:bodyPr wrap="square" lIns="0" tIns="0" rIns="0" bIns="0" rtlCol="0"/>
          <a:lstStyle/>
          <a:p>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2114626" y="3268408"/>
            <a:ext cx="6505575" cy="2121091"/>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1033405" y="1425437"/>
            <a:ext cx="8374380" cy="1205230"/>
          </a:xfrm>
          <a:prstGeom prst="rect">
            <a:avLst/>
          </a:prstGeom>
        </p:spPr>
        <p:txBody>
          <a:bodyPr vert="horz" wrap="square" lIns="0" tIns="0" rIns="0" bIns="0" rtlCol="0">
            <a:spAutoFit/>
          </a:bodyPr>
          <a:lstStyle/>
          <a:p>
            <a:pPr marL="12700">
              <a:lnSpc>
                <a:spcPct val="100000"/>
              </a:lnSpc>
            </a:pPr>
            <a:r>
              <a:rPr sz="2400" b="1" dirty="0">
                <a:latin typeface="微软雅黑"/>
                <a:cs typeface="微软雅黑"/>
              </a:rPr>
              <a:t>基本转换规则：弱实体的转换</a:t>
            </a:r>
            <a:endParaRPr sz="2400">
              <a:latin typeface="微软雅黑"/>
              <a:cs typeface="微软雅黑"/>
            </a:endParaRPr>
          </a:p>
          <a:p>
            <a:pPr marL="31750" marR="5080">
              <a:lnSpc>
                <a:spcPct val="130300"/>
              </a:lnSpc>
              <a:spcBef>
                <a:spcPts val="630"/>
              </a:spcBef>
            </a:pPr>
            <a:r>
              <a:rPr sz="2000" spc="-5" dirty="0">
                <a:latin typeface="Wingdings"/>
                <a:cs typeface="Wingdings"/>
              </a:rPr>
              <a:t></a:t>
            </a:r>
            <a:r>
              <a:rPr sz="2000" b="1" spc="-5" dirty="0">
                <a:latin typeface="微软雅黑"/>
                <a:cs typeface="微软雅黑"/>
              </a:rPr>
              <a:t>所对应关系的关键字由弱实体本身的</a:t>
            </a:r>
            <a:r>
              <a:rPr sz="2000" b="1" spc="-5" dirty="0">
                <a:solidFill>
                  <a:srgbClr val="9A3365"/>
                </a:solidFill>
                <a:latin typeface="微软雅黑"/>
                <a:cs typeface="微软雅黑"/>
              </a:rPr>
              <a:t>区分属性</a:t>
            </a:r>
            <a:r>
              <a:rPr sz="2000" b="1" spc="-5" dirty="0">
                <a:latin typeface="微软雅黑"/>
                <a:cs typeface="微软雅黑"/>
              </a:rPr>
              <a:t>再加上所依赖的强实体的关 键字构成</a:t>
            </a:r>
            <a:endParaRPr sz="2000">
              <a:latin typeface="微软雅黑"/>
              <a:cs typeface="微软雅黑"/>
            </a:endParaRPr>
          </a:p>
        </p:txBody>
      </p:sp>
      <p:sp>
        <p:nvSpPr>
          <p:cNvPr id="7" name="object 7"/>
          <p:cNvSpPr txBox="1"/>
          <p:nvPr/>
        </p:nvSpPr>
        <p:spPr>
          <a:xfrm>
            <a:off x="3000127" y="4572885"/>
            <a:ext cx="534670" cy="279400"/>
          </a:xfrm>
          <a:prstGeom prst="rect">
            <a:avLst/>
          </a:prstGeom>
        </p:spPr>
        <p:txBody>
          <a:bodyPr vert="horz" wrap="square" lIns="0" tIns="0" rIns="0" bIns="0" rtlCol="0">
            <a:spAutoFit/>
          </a:bodyPr>
          <a:lstStyle/>
          <a:p>
            <a:pPr marL="12700">
              <a:lnSpc>
                <a:spcPts val="2380"/>
              </a:lnSpc>
            </a:pPr>
            <a:r>
              <a:rPr sz="2000" b="1" spc="-5" dirty="0">
                <a:solidFill>
                  <a:srgbClr val="FFFFFF"/>
                </a:solidFill>
                <a:latin typeface="新宋体"/>
                <a:cs typeface="新宋体"/>
              </a:rPr>
              <a:t>产品</a:t>
            </a:r>
            <a:endParaRPr sz="2000">
              <a:latin typeface="新宋体"/>
              <a:cs typeface="新宋体"/>
            </a:endParaRPr>
          </a:p>
        </p:txBody>
      </p:sp>
      <p:sp>
        <p:nvSpPr>
          <p:cNvPr id="8" name="object 8"/>
          <p:cNvSpPr txBox="1"/>
          <p:nvPr/>
        </p:nvSpPr>
        <p:spPr>
          <a:xfrm>
            <a:off x="6570859" y="4582791"/>
            <a:ext cx="534670" cy="279400"/>
          </a:xfrm>
          <a:prstGeom prst="rect">
            <a:avLst/>
          </a:prstGeom>
        </p:spPr>
        <p:txBody>
          <a:bodyPr vert="horz" wrap="square" lIns="0" tIns="0" rIns="0" bIns="0" rtlCol="0">
            <a:spAutoFit/>
          </a:bodyPr>
          <a:lstStyle/>
          <a:p>
            <a:pPr marL="12700">
              <a:lnSpc>
                <a:spcPts val="2380"/>
              </a:lnSpc>
            </a:pPr>
            <a:r>
              <a:rPr sz="2000" b="1" spc="-5" dirty="0">
                <a:solidFill>
                  <a:srgbClr val="FFFFFF"/>
                </a:solidFill>
                <a:latin typeface="新宋体"/>
                <a:cs typeface="新宋体"/>
              </a:rPr>
              <a:t>公司</a:t>
            </a:r>
            <a:endParaRPr sz="2000">
              <a:latin typeface="新宋体"/>
              <a:cs typeface="新宋体"/>
            </a:endParaRPr>
          </a:p>
        </p:txBody>
      </p:sp>
      <p:sp>
        <p:nvSpPr>
          <p:cNvPr id="9" name="object 9"/>
          <p:cNvSpPr txBox="1"/>
          <p:nvPr/>
        </p:nvSpPr>
        <p:spPr>
          <a:xfrm>
            <a:off x="4862455" y="4571360"/>
            <a:ext cx="534670" cy="279400"/>
          </a:xfrm>
          <a:prstGeom prst="rect">
            <a:avLst/>
          </a:prstGeom>
        </p:spPr>
        <p:txBody>
          <a:bodyPr vert="horz" wrap="square" lIns="0" tIns="0" rIns="0" bIns="0" rtlCol="0">
            <a:spAutoFit/>
          </a:bodyPr>
          <a:lstStyle/>
          <a:p>
            <a:pPr marL="12700">
              <a:lnSpc>
                <a:spcPts val="2380"/>
              </a:lnSpc>
            </a:pPr>
            <a:r>
              <a:rPr sz="2000" b="1" spc="-5" dirty="0">
                <a:solidFill>
                  <a:srgbClr val="FFFFFF"/>
                </a:solidFill>
                <a:latin typeface="新宋体"/>
                <a:cs typeface="新宋体"/>
              </a:rPr>
              <a:t>制造</a:t>
            </a:r>
            <a:endParaRPr sz="2000">
              <a:latin typeface="新宋体"/>
              <a:cs typeface="新宋体"/>
            </a:endParaRPr>
          </a:p>
        </p:txBody>
      </p:sp>
      <p:sp>
        <p:nvSpPr>
          <p:cNvPr id="10" name="object 10"/>
          <p:cNvSpPr txBox="1"/>
          <p:nvPr/>
        </p:nvSpPr>
        <p:spPr>
          <a:xfrm>
            <a:off x="2246509" y="3432933"/>
            <a:ext cx="788035" cy="279400"/>
          </a:xfrm>
          <a:prstGeom prst="rect">
            <a:avLst/>
          </a:prstGeom>
        </p:spPr>
        <p:txBody>
          <a:bodyPr vert="horz" wrap="square" lIns="0" tIns="0" rIns="0" bIns="0" rtlCol="0">
            <a:spAutoFit/>
          </a:bodyPr>
          <a:lstStyle/>
          <a:p>
            <a:pPr marL="12700">
              <a:lnSpc>
                <a:spcPts val="2380"/>
              </a:lnSpc>
            </a:pPr>
            <a:r>
              <a:rPr sz="2000" b="1" spc="-10" dirty="0">
                <a:solidFill>
                  <a:srgbClr val="FFFFFF"/>
                </a:solidFill>
                <a:latin typeface="新宋体"/>
                <a:cs typeface="新宋体"/>
              </a:rPr>
              <a:t>产品名</a:t>
            </a:r>
            <a:endParaRPr sz="2000">
              <a:latin typeface="新宋体"/>
              <a:cs typeface="新宋体"/>
            </a:endParaRPr>
          </a:p>
        </p:txBody>
      </p:sp>
      <p:sp>
        <p:nvSpPr>
          <p:cNvPr id="11" name="object 11"/>
          <p:cNvSpPr txBox="1"/>
          <p:nvPr/>
        </p:nvSpPr>
        <p:spPr>
          <a:xfrm>
            <a:off x="6510661" y="3432933"/>
            <a:ext cx="534670" cy="279400"/>
          </a:xfrm>
          <a:prstGeom prst="rect">
            <a:avLst/>
          </a:prstGeom>
        </p:spPr>
        <p:txBody>
          <a:bodyPr vert="horz" wrap="square" lIns="0" tIns="0" rIns="0" bIns="0" rtlCol="0">
            <a:spAutoFit/>
          </a:bodyPr>
          <a:lstStyle/>
          <a:p>
            <a:pPr marL="12700">
              <a:lnSpc>
                <a:spcPts val="2380"/>
              </a:lnSpc>
            </a:pPr>
            <a:r>
              <a:rPr sz="2000" b="1" spc="-5" dirty="0">
                <a:solidFill>
                  <a:srgbClr val="FFFFFF"/>
                </a:solidFill>
                <a:latin typeface="新宋体"/>
                <a:cs typeface="新宋体"/>
              </a:rPr>
              <a:t>地址</a:t>
            </a:r>
            <a:endParaRPr sz="2000">
              <a:latin typeface="新宋体"/>
              <a:cs typeface="新宋体"/>
            </a:endParaRPr>
          </a:p>
        </p:txBody>
      </p:sp>
      <p:sp>
        <p:nvSpPr>
          <p:cNvPr id="12" name="object 12"/>
          <p:cNvSpPr txBox="1"/>
          <p:nvPr/>
        </p:nvSpPr>
        <p:spPr>
          <a:xfrm>
            <a:off x="3691261" y="3432933"/>
            <a:ext cx="534670" cy="279400"/>
          </a:xfrm>
          <a:prstGeom prst="rect">
            <a:avLst/>
          </a:prstGeom>
        </p:spPr>
        <p:txBody>
          <a:bodyPr vert="horz" wrap="square" lIns="0" tIns="0" rIns="0" bIns="0" rtlCol="0">
            <a:spAutoFit/>
          </a:bodyPr>
          <a:lstStyle/>
          <a:p>
            <a:pPr marL="12700">
              <a:lnSpc>
                <a:spcPts val="2380"/>
              </a:lnSpc>
            </a:pPr>
            <a:r>
              <a:rPr sz="2000" b="1" spc="-5" dirty="0">
                <a:solidFill>
                  <a:srgbClr val="FFFFFF"/>
                </a:solidFill>
                <a:latin typeface="新宋体"/>
                <a:cs typeface="新宋体"/>
              </a:rPr>
              <a:t>价格</a:t>
            </a:r>
            <a:endParaRPr sz="2000">
              <a:latin typeface="新宋体"/>
              <a:cs typeface="新宋体"/>
            </a:endParaRPr>
          </a:p>
        </p:txBody>
      </p:sp>
      <p:sp>
        <p:nvSpPr>
          <p:cNvPr id="13" name="object 13"/>
          <p:cNvSpPr txBox="1"/>
          <p:nvPr/>
        </p:nvSpPr>
        <p:spPr>
          <a:xfrm>
            <a:off x="5244979" y="3432933"/>
            <a:ext cx="788035" cy="279400"/>
          </a:xfrm>
          <a:prstGeom prst="rect">
            <a:avLst/>
          </a:prstGeom>
        </p:spPr>
        <p:txBody>
          <a:bodyPr vert="horz" wrap="square" lIns="0" tIns="0" rIns="0" bIns="0" rtlCol="0">
            <a:spAutoFit/>
          </a:bodyPr>
          <a:lstStyle/>
          <a:p>
            <a:pPr marL="12700">
              <a:lnSpc>
                <a:spcPts val="2380"/>
              </a:lnSpc>
            </a:pPr>
            <a:r>
              <a:rPr sz="2000" b="1" spc="-10" dirty="0">
                <a:solidFill>
                  <a:srgbClr val="FFFFFF"/>
                </a:solidFill>
                <a:latin typeface="新宋体"/>
                <a:cs typeface="新宋体"/>
              </a:rPr>
              <a:t>公司名</a:t>
            </a:r>
            <a:endParaRPr sz="2000">
              <a:latin typeface="新宋体"/>
              <a:cs typeface="新宋体"/>
            </a:endParaRPr>
          </a:p>
        </p:txBody>
      </p:sp>
      <p:sp>
        <p:nvSpPr>
          <p:cNvPr id="14" name="object 14"/>
          <p:cNvSpPr txBox="1"/>
          <p:nvPr/>
        </p:nvSpPr>
        <p:spPr>
          <a:xfrm>
            <a:off x="7485259" y="3432933"/>
            <a:ext cx="1040765" cy="279400"/>
          </a:xfrm>
          <a:prstGeom prst="rect">
            <a:avLst/>
          </a:prstGeom>
        </p:spPr>
        <p:txBody>
          <a:bodyPr vert="horz" wrap="square" lIns="0" tIns="0" rIns="0" bIns="0" rtlCol="0">
            <a:spAutoFit/>
          </a:bodyPr>
          <a:lstStyle/>
          <a:p>
            <a:pPr marL="12700">
              <a:lnSpc>
                <a:spcPts val="2380"/>
              </a:lnSpc>
            </a:pPr>
            <a:r>
              <a:rPr sz="2000" b="1" spc="-10" dirty="0">
                <a:solidFill>
                  <a:srgbClr val="FFFFFF"/>
                </a:solidFill>
                <a:latin typeface="新宋体"/>
                <a:cs typeface="新宋体"/>
              </a:rPr>
              <a:t>联系</a:t>
            </a:r>
            <a:r>
              <a:rPr sz="2000" b="1" spc="-20" dirty="0">
                <a:solidFill>
                  <a:srgbClr val="FFFFFF"/>
                </a:solidFill>
                <a:latin typeface="新宋体"/>
                <a:cs typeface="新宋体"/>
              </a:rPr>
              <a:t>电</a:t>
            </a:r>
            <a:r>
              <a:rPr sz="2000" b="1" spc="-10" dirty="0">
                <a:solidFill>
                  <a:srgbClr val="FFFFFF"/>
                </a:solidFill>
                <a:latin typeface="新宋体"/>
                <a:cs typeface="新宋体"/>
              </a:rPr>
              <a:t>话</a:t>
            </a:r>
            <a:endParaRPr sz="2000">
              <a:latin typeface="新宋体"/>
              <a:cs typeface="新宋体"/>
            </a:endParaRPr>
          </a:p>
        </p:txBody>
      </p:sp>
      <p:sp>
        <p:nvSpPr>
          <p:cNvPr id="15" name="object 15"/>
          <p:cNvSpPr txBox="1"/>
          <p:nvPr/>
        </p:nvSpPr>
        <p:spPr>
          <a:xfrm>
            <a:off x="1591189" y="5403621"/>
            <a:ext cx="7505065" cy="1397306"/>
          </a:xfrm>
          <a:prstGeom prst="rect">
            <a:avLst/>
          </a:prstGeom>
        </p:spPr>
        <p:txBody>
          <a:bodyPr vert="horz" wrap="square" lIns="0" tIns="0" rIns="0" bIns="0" rtlCol="0">
            <a:spAutoFit/>
          </a:bodyPr>
          <a:lstStyle/>
          <a:p>
            <a:pPr marL="821690">
              <a:lnSpc>
                <a:spcPct val="100000"/>
              </a:lnSpc>
            </a:pPr>
            <a:r>
              <a:rPr sz="2000" b="1" u="heavy" spc="-5" dirty="0">
                <a:solidFill>
                  <a:srgbClr val="3333CC"/>
                </a:solidFill>
                <a:latin typeface="微软雅黑"/>
                <a:cs typeface="微软雅黑"/>
              </a:rPr>
              <a:t>产</a:t>
            </a:r>
            <a:r>
              <a:rPr sz="2000" b="1" spc="-5" dirty="0">
                <a:solidFill>
                  <a:srgbClr val="3333CC"/>
                </a:solidFill>
                <a:latin typeface="微软雅黑"/>
                <a:cs typeface="微软雅黑"/>
              </a:rPr>
              <a:t>品（</a:t>
            </a:r>
            <a:r>
              <a:rPr sz="2000" b="1" u="sng" spc="-5" dirty="0">
                <a:solidFill>
                  <a:srgbClr val="3333CC"/>
                </a:solidFill>
                <a:latin typeface="微软雅黑"/>
                <a:cs typeface="微软雅黑"/>
              </a:rPr>
              <a:t>产品</a:t>
            </a:r>
            <a:r>
              <a:rPr sz="2000" b="1" u="sng" dirty="0">
                <a:solidFill>
                  <a:srgbClr val="3333CC"/>
                </a:solidFill>
                <a:latin typeface="微软雅黑"/>
                <a:cs typeface="微软雅黑"/>
              </a:rPr>
              <a:t>名</a:t>
            </a:r>
            <a:r>
              <a:rPr sz="2000" b="1" u="heavy" spc="-5" dirty="0">
                <a:solidFill>
                  <a:srgbClr val="3333CC"/>
                </a:solidFill>
                <a:latin typeface="微软雅黑"/>
                <a:cs typeface="微软雅黑"/>
              </a:rPr>
              <a:t>，</a:t>
            </a:r>
            <a:r>
              <a:rPr sz="2000" b="1" spc="-5" dirty="0">
                <a:solidFill>
                  <a:srgbClr val="3333CC"/>
                </a:solidFill>
                <a:latin typeface="微软雅黑"/>
                <a:cs typeface="微软雅黑"/>
              </a:rPr>
              <a:t>价格，</a:t>
            </a:r>
            <a:r>
              <a:rPr sz="2000" b="1" u="sng" spc="-5" dirty="0">
                <a:solidFill>
                  <a:srgbClr val="3333CC"/>
                </a:solidFill>
                <a:latin typeface="微软雅黑"/>
                <a:cs typeface="微软雅黑"/>
              </a:rPr>
              <a:t>公司名</a:t>
            </a:r>
            <a:r>
              <a:rPr sz="2000" b="1" spc="-5" dirty="0">
                <a:solidFill>
                  <a:srgbClr val="3333CC"/>
                </a:solidFill>
                <a:latin typeface="微软雅黑"/>
                <a:cs typeface="微软雅黑"/>
              </a:rPr>
              <a:t>）</a:t>
            </a:r>
            <a:endParaRPr sz="2000" dirty="0">
              <a:latin typeface="微软雅黑"/>
              <a:cs typeface="微软雅黑"/>
            </a:endParaRPr>
          </a:p>
          <a:p>
            <a:pPr>
              <a:lnSpc>
                <a:spcPct val="100000"/>
              </a:lnSpc>
              <a:spcBef>
                <a:spcPts val="53"/>
              </a:spcBef>
            </a:pPr>
            <a:endParaRPr sz="2050" dirty="0">
              <a:latin typeface="Times New Roman"/>
              <a:cs typeface="Times New Roman"/>
            </a:endParaRPr>
          </a:p>
          <a:p>
            <a:pPr marL="12700" marR="5080">
              <a:lnSpc>
                <a:spcPct val="130300"/>
              </a:lnSpc>
            </a:pPr>
            <a:r>
              <a:rPr sz="2000" dirty="0">
                <a:latin typeface="Wingdings"/>
                <a:cs typeface="Wingdings"/>
              </a:rPr>
              <a:t></a:t>
            </a:r>
            <a:r>
              <a:rPr sz="2000" b="1" spc="-5" dirty="0">
                <a:latin typeface="微软雅黑"/>
                <a:cs typeface="微软雅黑"/>
              </a:rPr>
              <a:t>弱实体集(从属实体)与强实体集(独立实体)之间的联系已经在弱实 体集所对应的关系中表示出来了</a:t>
            </a:r>
            <a:endParaRPr sz="2000" dirty="0">
              <a:latin typeface="微软雅黑"/>
              <a:cs typeface="微软雅黑"/>
            </a:endParaRPr>
          </a:p>
        </p:txBody>
      </p:sp>
      <p:sp>
        <p:nvSpPr>
          <p:cNvPr id="16" name="object 16"/>
          <p:cNvSpPr txBox="1">
            <a:spLocks noGrp="1"/>
          </p:cNvSpPr>
          <p:nvPr>
            <p:ph type="title"/>
          </p:nvPr>
        </p:nvSpPr>
        <p:spPr>
          <a:xfrm>
            <a:off x="1017911" y="335219"/>
            <a:ext cx="8657577" cy="1095172"/>
          </a:xfrm>
          <a:prstGeom prst="rect">
            <a:avLst/>
          </a:prstGeom>
        </p:spPr>
        <p:txBody>
          <a:bodyPr vert="horz" wrap="square" lIns="0" tIns="0" rIns="0" bIns="0" rtlCol="0">
            <a:spAutoFit/>
          </a:bodyPr>
          <a:lstStyle/>
          <a:p>
            <a:pPr marL="0">
              <a:lnSpc>
                <a:spcPct val="100000"/>
              </a:lnSpc>
            </a:pPr>
            <a:r>
              <a:rPr lang="en-US" altLang="zh-CN" sz="2800" b="0" spc="-5" dirty="0">
                <a:solidFill>
                  <a:srgbClr val="000000"/>
                </a:solidFill>
                <a:latin typeface="Microsoft JhengHei" panose="020B0604030504040204" pitchFamily="34" charset="-120"/>
                <a:ea typeface="Microsoft JhengHei" panose="020B0604030504040204" pitchFamily="34" charset="-120"/>
                <a:cs typeface="华文中宋"/>
              </a:rPr>
              <a:t>13.4 </a:t>
            </a:r>
            <a:r>
              <a:rPr sz="2800" b="0" spc="-5" dirty="0" err="1">
                <a:solidFill>
                  <a:srgbClr val="000000"/>
                </a:solidFill>
                <a:latin typeface="Microsoft JhengHei" panose="020B0604030504040204" pitchFamily="34" charset="-120"/>
                <a:ea typeface="Microsoft JhengHei" panose="020B0604030504040204" pitchFamily="34" charset="-120"/>
                <a:cs typeface="华文中宋"/>
              </a:rPr>
              <a:t>数据库设计过程之逻辑数据库设计</a:t>
            </a:r>
            <a:endParaRPr sz="2800" b="0" dirty="0">
              <a:solidFill>
                <a:srgbClr val="000000"/>
              </a:solidFill>
              <a:latin typeface="Microsoft JhengHei" panose="020B0604030504040204" pitchFamily="34" charset="-120"/>
              <a:ea typeface="Microsoft JhengHei" panose="020B0604030504040204" pitchFamily="34" charset="-120"/>
              <a:cs typeface="华文中宋"/>
            </a:endParaRPr>
          </a:p>
          <a:p>
            <a:pPr marL="0">
              <a:lnSpc>
                <a:spcPct val="100000"/>
              </a:lnSpc>
              <a:spcBef>
                <a:spcPts val="2300"/>
              </a:spcBef>
            </a:pPr>
            <a:r>
              <a:rPr sz="2400" spc="-5" dirty="0">
                <a:solidFill>
                  <a:srgbClr val="FF0000"/>
                </a:solidFill>
                <a:latin typeface="Microsoft JhengHei" panose="020B0604030504040204" pitchFamily="34" charset="-120"/>
                <a:ea typeface="Microsoft JhengHei" panose="020B0604030504040204" pitchFamily="34" charset="-120"/>
                <a:cs typeface="Arial"/>
              </a:rPr>
              <a:t>(2)E-</a:t>
            </a:r>
            <a:r>
              <a:rPr sz="2400" spc="-5" dirty="0" err="1">
                <a:solidFill>
                  <a:srgbClr val="FF0000"/>
                </a:solidFill>
                <a:latin typeface="Microsoft JhengHei" panose="020B0604030504040204" pitchFamily="34" charset="-120"/>
                <a:ea typeface="Microsoft JhengHei" panose="020B0604030504040204" pitchFamily="34" charset="-120"/>
                <a:cs typeface="Arial"/>
              </a:rPr>
              <a:t>R</a:t>
            </a:r>
            <a:r>
              <a:rPr sz="2400" spc="-5" dirty="0" err="1">
                <a:solidFill>
                  <a:srgbClr val="FF0000"/>
                </a:solidFill>
                <a:latin typeface="Microsoft JhengHei" panose="020B0604030504040204" pitchFamily="34" charset="-120"/>
                <a:ea typeface="Microsoft JhengHei" panose="020B0604030504040204" pitchFamily="34" charset="-120"/>
                <a:cs typeface="华文中宋"/>
              </a:rPr>
              <a:t>图向关系模式的转换</a:t>
            </a:r>
            <a:endParaRPr sz="2400" dirty="0">
              <a:solidFill>
                <a:srgbClr val="FF0000"/>
              </a:solidFill>
              <a:latin typeface="Microsoft JhengHei" panose="020B0604030504040204" pitchFamily="34" charset="-120"/>
              <a:ea typeface="Microsoft JhengHei" panose="020B0604030504040204" pitchFamily="34" charset="-120"/>
              <a:cs typeface="华文中宋"/>
            </a:endParaRPr>
          </a:p>
        </p:txBody>
      </p:sp>
      <p:sp>
        <p:nvSpPr>
          <p:cNvPr id="17" name="object 2">
            <a:extLst>
              <a:ext uri="{FF2B5EF4-FFF2-40B4-BE49-F238E27FC236}">
                <a16:creationId xmlns:a16="http://schemas.microsoft.com/office/drawing/2014/main" id="{14F34B76-C46D-4D71-9850-BD01D1A63749}"/>
              </a:ext>
            </a:extLst>
          </p:cNvPr>
          <p:cNvSpPr/>
          <p:nvPr/>
        </p:nvSpPr>
        <p:spPr>
          <a:xfrm>
            <a:off x="927100" y="885825"/>
            <a:ext cx="5181600" cy="0"/>
          </a:xfrm>
          <a:custGeom>
            <a:avLst/>
            <a:gdLst/>
            <a:ahLst/>
            <a:cxnLst/>
            <a:rect l="l" t="t" r="r" b="b"/>
            <a:pathLst>
              <a:path w="5181600">
                <a:moveTo>
                  <a:pt x="0" y="0"/>
                </a:moveTo>
                <a:lnTo>
                  <a:pt x="5181600" y="0"/>
                </a:lnTo>
              </a:path>
            </a:pathLst>
          </a:custGeom>
          <a:ln w="12954">
            <a:solidFill>
              <a:srgbClr val="000000"/>
            </a:solidFill>
          </a:ln>
        </p:spPr>
        <p:txBody>
          <a:bodyPr wrap="square" lIns="0" tIns="0" rIns="0" bIns="0" rtlCol="0"/>
          <a:lstStyle/>
          <a:p>
            <a:endParaRPr/>
          </a:p>
        </p:txBody>
      </p:sp>
      <p:sp>
        <p:nvSpPr>
          <p:cNvPr id="18" name="object 3">
            <a:extLst>
              <a:ext uri="{FF2B5EF4-FFF2-40B4-BE49-F238E27FC236}">
                <a16:creationId xmlns:a16="http://schemas.microsoft.com/office/drawing/2014/main" id="{337500F3-52B6-4D4E-97EB-E4024446EA73}"/>
              </a:ext>
            </a:extLst>
          </p:cNvPr>
          <p:cNvSpPr/>
          <p:nvPr/>
        </p:nvSpPr>
        <p:spPr>
          <a:xfrm>
            <a:off x="927100" y="911353"/>
            <a:ext cx="5181600" cy="0"/>
          </a:xfrm>
          <a:custGeom>
            <a:avLst/>
            <a:gdLst/>
            <a:ahLst/>
            <a:cxnLst/>
            <a:rect l="l" t="t" r="r" b="b"/>
            <a:pathLst>
              <a:path w="5181600">
                <a:moveTo>
                  <a:pt x="0" y="0"/>
                </a:moveTo>
                <a:lnTo>
                  <a:pt x="5181600" y="0"/>
                </a:lnTo>
              </a:path>
            </a:pathLst>
          </a:custGeom>
          <a:ln w="12191">
            <a:solidFill>
              <a:srgbClr val="000000"/>
            </a:solidFill>
          </a:ln>
        </p:spPr>
        <p:txBody>
          <a:bodyPr wrap="square" lIns="0" tIns="0" rIns="0" bIns="0" rtlCol="0"/>
          <a:lstStyle/>
          <a:p>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2488577" y="3102864"/>
            <a:ext cx="5760720" cy="2145029"/>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1033405" y="1425437"/>
            <a:ext cx="7485380" cy="1229995"/>
          </a:xfrm>
          <a:prstGeom prst="rect">
            <a:avLst/>
          </a:prstGeom>
        </p:spPr>
        <p:txBody>
          <a:bodyPr vert="horz" wrap="square" lIns="0" tIns="0" rIns="0" bIns="0" rtlCol="0">
            <a:spAutoFit/>
          </a:bodyPr>
          <a:lstStyle/>
          <a:p>
            <a:pPr marL="12700">
              <a:lnSpc>
                <a:spcPct val="100000"/>
              </a:lnSpc>
            </a:pPr>
            <a:r>
              <a:rPr sz="2400" b="1" dirty="0">
                <a:latin typeface="微软雅黑"/>
                <a:cs typeface="微软雅黑"/>
              </a:rPr>
              <a:t>基本转换规则：泛化与具体化实体的转换</a:t>
            </a:r>
            <a:endParaRPr sz="2400">
              <a:latin typeface="微软雅黑"/>
              <a:cs typeface="微软雅黑"/>
            </a:endParaRPr>
          </a:p>
          <a:p>
            <a:pPr marL="17780">
              <a:lnSpc>
                <a:spcPct val="100000"/>
              </a:lnSpc>
              <a:spcBef>
                <a:spcPts val="1555"/>
              </a:spcBef>
            </a:pPr>
            <a:r>
              <a:rPr sz="2000" spc="-5" dirty="0">
                <a:latin typeface="Wingdings"/>
                <a:cs typeface="Wingdings"/>
              </a:rPr>
              <a:t></a:t>
            </a:r>
            <a:r>
              <a:rPr sz="2000" b="1" spc="-5" dirty="0">
                <a:latin typeface="微软雅黑"/>
                <a:cs typeface="微软雅黑"/>
              </a:rPr>
              <a:t>高层实体</a:t>
            </a:r>
            <a:r>
              <a:rPr sz="2000" b="1" spc="-5" dirty="0">
                <a:solidFill>
                  <a:srgbClr val="CC0000"/>
                </a:solidFill>
                <a:latin typeface="微软雅黑"/>
                <a:cs typeface="微软雅黑"/>
              </a:rPr>
              <a:t>(泛化实体)</a:t>
            </a:r>
            <a:r>
              <a:rPr sz="2000" b="1" spc="-5" dirty="0">
                <a:latin typeface="微软雅黑"/>
                <a:cs typeface="微软雅黑"/>
              </a:rPr>
              <a:t>和低层实</a:t>
            </a:r>
            <a:r>
              <a:rPr sz="2000" b="1" dirty="0">
                <a:latin typeface="微软雅黑"/>
                <a:cs typeface="微软雅黑"/>
              </a:rPr>
              <a:t>体</a:t>
            </a:r>
            <a:r>
              <a:rPr sz="2000" b="1" spc="-5" dirty="0">
                <a:solidFill>
                  <a:srgbClr val="CC0000"/>
                </a:solidFill>
                <a:latin typeface="微软雅黑"/>
                <a:cs typeface="微软雅黑"/>
              </a:rPr>
              <a:t>(具体化实体)</a:t>
            </a:r>
            <a:r>
              <a:rPr sz="2000" b="1" spc="-5" dirty="0">
                <a:latin typeface="微软雅黑"/>
                <a:cs typeface="微软雅黑"/>
              </a:rPr>
              <a:t>分别转为不同的关系</a:t>
            </a:r>
            <a:endParaRPr sz="2000">
              <a:latin typeface="微软雅黑"/>
              <a:cs typeface="微软雅黑"/>
            </a:endParaRPr>
          </a:p>
          <a:p>
            <a:pPr marL="17780">
              <a:lnSpc>
                <a:spcPct val="100000"/>
              </a:lnSpc>
              <a:spcBef>
                <a:spcPts val="725"/>
              </a:spcBef>
            </a:pPr>
            <a:r>
              <a:rPr sz="2000" spc="-5" dirty="0">
                <a:latin typeface="Wingdings"/>
                <a:cs typeface="Wingdings"/>
              </a:rPr>
              <a:t></a:t>
            </a:r>
            <a:r>
              <a:rPr sz="2000" b="1" spc="-5" dirty="0">
                <a:latin typeface="微软雅黑"/>
                <a:cs typeface="微软雅黑"/>
              </a:rPr>
              <a:t>低层实体所对应的关系包括高层实体的关键字</a:t>
            </a:r>
            <a:endParaRPr sz="2000">
              <a:latin typeface="微软雅黑"/>
              <a:cs typeface="微软雅黑"/>
            </a:endParaRPr>
          </a:p>
        </p:txBody>
      </p:sp>
      <p:sp>
        <p:nvSpPr>
          <p:cNvPr id="7" name="object 7"/>
          <p:cNvSpPr txBox="1"/>
          <p:nvPr/>
        </p:nvSpPr>
        <p:spPr>
          <a:xfrm>
            <a:off x="2954404" y="5771667"/>
            <a:ext cx="4983095" cy="1161344"/>
          </a:xfrm>
          <a:prstGeom prst="rect">
            <a:avLst/>
          </a:prstGeom>
        </p:spPr>
        <p:txBody>
          <a:bodyPr vert="horz" wrap="square" lIns="0" tIns="0" rIns="0" bIns="0" rtlCol="0">
            <a:spAutoFit/>
          </a:bodyPr>
          <a:lstStyle/>
          <a:p>
            <a:pPr marL="12700" marR="5080">
              <a:lnSpc>
                <a:spcPct val="130300"/>
              </a:lnSpc>
            </a:pPr>
            <a:r>
              <a:rPr sz="2000" b="1" u="heavy" spc="-5" dirty="0">
                <a:latin typeface="微软雅黑"/>
                <a:cs typeface="微软雅黑"/>
              </a:rPr>
              <a:t>学</a:t>
            </a:r>
            <a:r>
              <a:rPr sz="2000" b="1" spc="-5" dirty="0">
                <a:latin typeface="微软雅黑"/>
                <a:cs typeface="微软雅黑"/>
              </a:rPr>
              <a:t>生(姓名，学</a:t>
            </a:r>
            <a:r>
              <a:rPr sz="2000" b="1" spc="-10" dirty="0">
                <a:latin typeface="微软雅黑"/>
                <a:cs typeface="微软雅黑"/>
              </a:rPr>
              <a:t>号</a:t>
            </a:r>
            <a:r>
              <a:rPr sz="2000" b="1" spc="-5" dirty="0">
                <a:latin typeface="微软雅黑"/>
                <a:cs typeface="微软雅黑"/>
              </a:rPr>
              <a:t>) </a:t>
            </a:r>
            <a:endParaRPr lang="en-US" sz="2000" b="1" spc="-5" dirty="0">
              <a:latin typeface="微软雅黑"/>
              <a:cs typeface="微软雅黑"/>
            </a:endParaRPr>
          </a:p>
          <a:p>
            <a:pPr marL="12700" marR="5080">
              <a:lnSpc>
                <a:spcPct val="130300"/>
              </a:lnSpc>
            </a:pPr>
            <a:r>
              <a:rPr sz="2000" b="1" u="heavy" spc="-5" dirty="0" err="1">
                <a:latin typeface="微软雅黑"/>
                <a:cs typeface="微软雅黑"/>
              </a:rPr>
              <a:t>本</a:t>
            </a:r>
            <a:r>
              <a:rPr sz="2000" b="1" spc="-5" dirty="0" err="1">
                <a:latin typeface="微软雅黑"/>
                <a:cs typeface="微软雅黑"/>
              </a:rPr>
              <a:t>科生</a:t>
            </a:r>
            <a:r>
              <a:rPr sz="2000" b="1" spc="-5" dirty="0">
                <a:latin typeface="微软雅黑"/>
                <a:cs typeface="微软雅黑"/>
              </a:rPr>
              <a:t>(学</a:t>
            </a:r>
            <a:r>
              <a:rPr sz="2000" b="1" spc="-10" dirty="0">
                <a:latin typeface="微软雅黑"/>
                <a:cs typeface="微软雅黑"/>
              </a:rPr>
              <a:t>号</a:t>
            </a:r>
            <a:r>
              <a:rPr sz="2000" b="1" spc="-5" dirty="0">
                <a:latin typeface="微软雅黑"/>
                <a:cs typeface="微软雅黑"/>
              </a:rPr>
              <a:t>，军训) </a:t>
            </a:r>
            <a:endParaRPr lang="en-US" sz="2000" b="1" spc="-5" dirty="0">
              <a:latin typeface="微软雅黑"/>
              <a:cs typeface="微软雅黑"/>
            </a:endParaRPr>
          </a:p>
          <a:p>
            <a:pPr marL="12700" marR="5080">
              <a:lnSpc>
                <a:spcPct val="130300"/>
              </a:lnSpc>
            </a:pPr>
            <a:r>
              <a:rPr sz="2000" b="1" u="heavy" spc="-5" dirty="0" err="1">
                <a:latin typeface="微软雅黑"/>
                <a:cs typeface="微软雅黑"/>
              </a:rPr>
              <a:t>研</a:t>
            </a:r>
            <a:r>
              <a:rPr sz="2000" b="1" spc="-5" dirty="0" err="1">
                <a:latin typeface="微软雅黑"/>
                <a:cs typeface="微软雅黑"/>
              </a:rPr>
              <a:t>究生</a:t>
            </a:r>
            <a:r>
              <a:rPr sz="2000" b="1" spc="-5" dirty="0">
                <a:latin typeface="微软雅黑"/>
                <a:cs typeface="微软雅黑"/>
              </a:rPr>
              <a:t>(</a:t>
            </a:r>
            <a:r>
              <a:rPr sz="2000" b="1" spc="-5" dirty="0" err="1">
                <a:latin typeface="微软雅黑"/>
                <a:cs typeface="微软雅黑"/>
              </a:rPr>
              <a:t>学</a:t>
            </a:r>
            <a:r>
              <a:rPr sz="2000" b="1" spc="-10" dirty="0" err="1">
                <a:latin typeface="微软雅黑"/>
                <a:cs typeface="微软雅黑"/>
              </a:rPr>
              <a:t>号</a:t>
            </a:r>
            <a:r>
              <a:rPr sz="2000" b="1" spc="-5" dirty="0" err="1">
                <a:latin typeface="微软雅黑"/>
                <a:cs typeface="微软雅黑"/>
              </a:rPr>
              <a:t>，论文</a:t>
            </a:r>
            <a:r>
              <a:rPr sz="2000" b="1" spc="-5" dirty="0">
                <a:latin typeface="微软雅黑"/>
                <a:cs typeface="微软雅黑"/>
              </a:rPr>
              <a:t>)</a:t>
            </a:r>
            <a:endParaRPr lang="en-US" sz="2000" b="1" spc="-5" dirty="0">
              <a:latin typeface="微软雅黑"/>
              <a:cs typeface="微软雅黑"/>
            </a:endParaRPr>
          </a:p>
        </p:txBody>
      </p:sp>
      <p:sp>
        <p:nvSpPr>
          <p:cNvPr id="8" name="object 8"/>
          <p:cNvSpPr txBox="1">
            <a:spLocks noGrp="1"/>
          </p:cNvSpPr>
          <p:nvPr>
            <p:ph type="title"/>
          </p:nvPr>
        </p:nvSpPr>
        <p:spPr>
          <a:xfrm>
            <a:off x="1017911" y="335219"/>
            <a:ext cx="8657577" cy="1095172"/>
          </a:xfrm>
          <a:prstGeom prst="rect">
            <a:avLst/>
          </a:prstGeom>
        </p:spPr>
        <p:txBody>
          <a:bodyPr vert="horz" wrap="square" lIns="0" tIns="0" rIns="0" bIns="0" rtlCol="0">
            <a:spAutoFit/>
          </a:bodyPr>
          <a:lstStyle/>
          <a:p>
            <a:pPr>
              <a:lnSpc>
                <a:spcPct val="100000"/>
              </a:lnSpc>
            </a:pPr>
            <a:r>
              <a:rPr lang="en-US" altLang="zh-CN" sz="2800" b="0" spc="-5" dirty="0">
                <a:solidFill>
                  <a:srgbClr val="000000"/>
                </a:solidFill>
                <a:latin typeface="Microsoft JhengHei" panose="020B0604030504040204" pitchFamily="34" charset="-120"/>
                <a:ea typeface="Microsoft JhengHei" panose="020B0604030504040204" pitchFamily="34" charset="-120"/>
                <a:cs typeface="华文中宋"/>
              </a:rPr>
              <a:t>13.4 </a:t>
            </a:r>
            <a:r>
              <a:rPr sz="2800" b="0" spc="-5" dirty="0" err="1">
                <a:solidFill>
                  <a:srgbClr val="000000"/>
                </a:solidFill>
                <a:latin typeface="Microsoft JhengHei" panose="020B0604030504040204" pitchFamily="34" charset="-120"/>
                <a:ea typeface="Microsoft JhengHei" panose="020B0604030504040204" pitchFamily="34" charset="-120"/>
                <a:cs typeface="华文中宋"/>
              </a:rPr>
              <a:t>数据库设计过程之逻辑数据库设计</a:t>
            </a:r>
            <a:endParaRPr sz="2800" b="0" dirty="0">
              <a:solidFill>
                <a:srgbClr val="000000"/>
              </a:solidFill>
              <a:latin typeface="Microsoft JhengHei" panose="020B0604030504040204" pitchFamily="34" charset="-120"/>
              <a:ea typeface="Microsoft JhengHei" panose="020B0604030504040204" pitchFamily="34" charset="-120"/>
              <a:cs typeface="华文中宋"/>
            </a:endParaRPr>
          </a:p>
          <a:p>
            <a:pPr>
              <a:lnSpc>
                <a:spcPct val="100000"/>
              </a:lnSpc>
              <a:spcBef>
                <a:spcPts val="2300"/>
              </a:spcBef>
            </a:pPr>
            <a:r>
              <a:rPr sz="2400" spc="-5" dirty="0">
                <a:solidFill>
                  <a:srgbClr val="FF0000"/>
                </a:solidFill>
                <a:latin typeface="Microsoft JhengHei" panose="020B0604030504040204" pitchFamily="34" charset="-120"/>
                <a:ea typeface="Microsoft JhengHei" panose="020B0604030504040204" pitchFamily="34" charset="-120"/>
                <a:cs typeface="Arial"/>
              </a:rPr>
              <a:t>(2)E-</a:t>
            </a:r>
            <a:r>
              <a:rPr sz="2400" spc="-5" dirty="0" err="1">
                <a:solidFill>
                  <a:srgbClr val="FF0000"/>
                </a:solidFill>
                <a:latin typeface="Microsoft JhengHei" panose="020B0604030504040204" pitchFamily="34" charset="-120"/>
                <a:ea typeface="Microsoft JhengHei" panose="020B0604030504040204" pitchFamily="34" charset="-120"/>
                <a:cs typeface="Arial"/>
              </a:rPr>
              <a:t>R</a:t>
            </a:r>
            <a:r>
              <a:rPr sz="2400" spc="-5" dirty="0" err="1">
                <a:solidFill>
                  <a:srgbClr val="FF0000"/>
                </a:solidFill>
                <a:latin typeface="Microsoft JhengHei" panose="020B0604030504040204" pitchFamily="34" charset="-120"/>
                <a:ea typeface="Microsoft JhengHei" panose="020B0604030504040204" pitchFamily="34" charset="-120"/>
                <a:cs typeface="华文中宋"/>
              </a:rPr>
              <a:t>图向关系模式的转换</a:t>
            </a:r>
            <a:endParaRPr sz="2400" dirty="0">
              <a:solidFill>
                <a:srgbClr val="FF0000"/>
              </a:solidFill>
              <a:latin typeface="Microsoft JhengHei" panose="020B0604030504040204" pitchFamily="34" charset="-120"/>
              <a:ea typeface="Microsoft JhengHei" panose="020B0604030504040204" pitchFamily="34" charset="-120"/>
              <a:cs typeface="华文中宋"/>
            </a:endParaRPr>
          </a:p>
        </p:txBody>
      </p:sp>
      <p:sp>
        <p:nvSpPr>
          <p:cNvPr id="9" name="object 2">
            <a:extLst>
              <a:ext uri="{FF2B5EF4-FFF2-40B4-BE49-F238E27FC236}">
                <a16:creationId xmlns:a16="http://schemas.microsoft.com/office/drawing/2014/main" id="{07923B4B-790D-455B-B61A-8F9FA471C461}"/>
              </a:ext>
            </a:extLst>
          </p:cNvPr>
          <p:cNvSpPr/>
          <p:nvPr/>
        </p:nvSpPr>
        <p:spPr>
          <a:xfrm>
            <a:off x="927100" y="885825"/>
            <a:ext cx="5181600" cy="0"/>
          </a:xfrm>
          <a:custGeom>
            <a:avLst/>
            <a:gdLst/>
            <a:ahLst/>
            <a:cxnLst/>
            <a:rect l="l" t="t" r="r" b="b"/>
            <a:pathLst>
              <a:path w="5181600">
                <a:moveTo>
                  <a:pt x="0" y="0"/>
                </a:moveTo>
                <a:lnTo>
                  <a:pt x="5181600" y="0"/>
                </a:lnTo>
              </a:path>
            </a:pathLst>
          </a:custGeom>
          <a:ln w="12954">
            <a:solidFill>
              <a:srgbClr val="000000"/>
            </a:solidFill>
          </a:ln>
        </p:spPr>
        <p:txBody>
          <a:bodyPr wrap="square" lIns="0" tIns="0" rIns="0" bIns="0" rtlCol="0"/>
          <a:lstStyle/>
          <a:p>
            <a:endParaRPr/>
          </a:p>
        </p:txBody>
      </p:sp>
      <p:sp>
        <p:nvSpPr>
          <p:cNvPr id="10" name="object 3">
            <a:extLst>
              <a:ext uri="{FF2B5EF4-FFF2-40B4-BE49-F238E27FC236}">
                <a16:creationId xmlns:a16="http://schemas.microsoft.com/office/drawing/2014/main" id="{C8F40718-CF37-49D1-A27F-B704A3CA4763}"/>
              </a:ext>
            </a:extLst>
          </p:cNvPr>
          <p:cNvSpPr/>
          <p:nvPr/>
        </p:nvSpPr>
        <p:spPr>
          <a:xfrm>
            <a:off x="927100" y="911353"/>
            <a:ext cx="5181600" cy="0"/>
          </a:xfrm>
          <a:custGeom>
            <a:avLst/>
            <a:gdLst/>
            <a:ahLst/>
            <a:cxnLst/>
            <a:rect l="l" t="t" r="r" b="b"/>
            <a:pathLst>
              <a:path w="5181600">
                <a:moveTo>
                  <a:pt x="0" y="0"/>
                </a:moveTo>
                <a:lnTo>
                  <a:pt x="5181600" y="0"/>
                </a:lnTo>
              </a:path>
            </a:pathLst>
          </a:custGeom>
          <a:ln w="12191">
            <a:solidFill>
              <a:srgbClr val="000000"/>
            </a:solidFill>
          </a:ln>
        </p:spPr>
        <p:txBody>
          <a:bodyPr wrap="square" lIns="0" tIns="0" rIns="0" bIns="0" rtlCol="0"/>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95385" y="3794759"/>
            <a:ext cx="6455664" cy="2244851"/>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3494417" y="2587751"/>
            <a:ext cx="3589020" cy="832103"/>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4555121" y="3401567"/>
            <a:ext cx="1371600" cy="411480"/>
          </a:xfrm>
          <a:prstGeom prst="rect">
            <a:avLst/>
          </a:prstGeom>
          <a:blipFill>
            <a:blip r:embed="rId4" cstate="print"/>
            <a:stretch>
              <a:fillRect/>
            </a:stretch>
          </a:blipFill>
        </p:spPr>
        <p:txBody>
          <a:bodyPr wrap="square" lIns="0" tIns="0" rIns="0" bIns="0" rtlCol="0"/>
          <a:lstStyle/>
          <a:p>
            <a:endParaRPr/>
          </a:p>
        </p:txBody>
      </p:sp>
      <p:sp>
        <p:nvSpPr>
          <p:cNvPr id="8" name="object 8"/>
          <p:cNvSpPr txBox="1">
            <a:spLocks noGrp="1"/>
          </p:cNvSpPr>
          <p:nvPr>
            <p:ph type="title"/>
          </p:nvPr>
        </p:nvSpPr>
        <p:spPr>
          <a:xfrm>
            <a:off x="1017911" y="335219"/>
            <a:ext cx="8657577" cy="1095172"/>
          </a:xfrm>
          <a:prstGeom prst="rect">
            <a:avLst/>
          </a:prstGeom>
        </p:spPr>
        <p:txBody>
          <a:bodyPr vert="horz" wrap="square" lIns="0" tIns="0" rIns="0" bIns="0" rtlCol="0">
            <a:spAutoFit/>
          </a:bodyPr>
          <a:lstStyle/>
          <a:p>
            <a:pPr>
              <a:lnSpc>
                <a:spcPct val="100000"/>
              </a:lnSpc>
            </a:pPr>
            <a:r>
              <a:rPr lang="en-US" altLang="zh-CN" sz="2800" b="0" spc="-5" dirty="0">
                <a:solidFill>
                  <a:srgbClr val="000000"/>
                </a:solidFill>
                <a:latin typeface="Microsoft JhengHei" panose="020B0604030504040204" pitchFamily="34" charset="-120"/>
                <a:ea typeface="Microsoft JhengHei" panose="020B0604030504040204" pitchFamily="34" charset="-120"/>
                <a:cs typeface="华文中宋"/>
              </a:rPr>
              <a:t>13.4 </a:t>
            </a:r>
            <a:r>
              <a:rPr sz="2800" b="0" spc="-5" dirty="0" err="1">
                <a:solidFill>
                  <a:srgbClr val="000000"/>
                </a:solidFill>
                <a:latin typeface="Microsoft JhengHei" panose="020B0604030504040204" pitchFamily="34" charset="-120"/>
                <a:ea typeface="Microsoft JhengHei" panose="020B0604030504040204" pitchFamily="34" charset="-120"/>
                <a:cs typeface="华文中宋"/>
              </a:rPr>
              <a:t>数据库设计过程之逻辑数据库设计</a:t>
            </a:r>
            <a:endParaRPr sz="2800" b="0" dirty="0">
              <a:solidFill>
                <a:srgbClr val="000000"/>
              </a:solidFill>
              <a:latin typeface="Microsoft JhengHei" panose="020B0604030504040204" pitchFamily="34" charset="-120"/>
              <a:ea typeface="Microsoft JhengHei" panose="020B0604030504040204" pitchFamily="34" charset="-120"/>
              <a:cs typeface="华文中宋"/>
            </a:endParaRPr>
          </a:p>
          <a:p>
            <a:pPr>
              <a:lnSpc>
                <a:spcPct val="100000"/>
              </a:lnSpc>
              <a:spcBef>
                <a:spcPts val="2300"/>
              </a:spcBef>
            </a:pPr>
            <a:r>
              <a:rPr sz="2400" spc="-5" dirty="0">
                <a:solidFill>
                  <a:srgbClr val="FF0000"/>
                </a:solidFill>
                <a:latin typeface="Microsoft JhengHei" panose="020B0604030504040204" pitchFamily="34" charset="-120"/>
                <a:ea typeface="Microsoft JhengHei" panose="020B0604030504040204" pitchFamily="34" charset="-120"/>
                <a:cs typeface="Arial"/>
              </a:rPr>
              <a:t>(2)E-</a:t>
            </a:r>
            <a:r>
              <a:rPr sz="2400" spc="-5" dirty="0" err="1">
                <a:solidFill>
                  <a:srgbClr val="FF0000"/>
                </a:solidFill>
                <a:latin typeface="Microsoft JhengHei" panose="020B0604030504040204" pitchFamily="34" charset="-120"/>
                <a:ea typeface="Microsoft JhengHei" panose="020B0604030504040204" pitchFamily="34" charset="-120"/>
                <a:cs typeface="Arial"/>
              </a:rPr>
              <a:t>R</a:t>
            </a:r>
            <a:r>
              <a:rPr sz="2400" spc="-5" dirty="0" err="1">
                <a:solidFill>
                  <a:srgbClr val="FF0000"/>
                </a:solidFill>
                <a:latin typeface="Microsoft JhengHei" panose="020B0604030504040204" pitchFamily="34" charset="-120"/>
                <a:ea typeface="Microsoft JhengHei" panose="020B0604030504040204" pitchFamily="34" charset="-120"/>
                <a:cs typeface="华文中宋"/>
              </a:rPr>
              <a:t>图向关系模式的转换</a:t>
            </a:r>
            <a:endParaRPr sz="2400" dirty="0">
              <a:solidFill>
                <a:srgbClr val="FF0000"/>
              </a:solidFill>
              <a:latin typeface="Microsoft JhengHei" panose="020B0604030504040204" pitchFamily="34" charset="-120"/>
              <a:ea typeface="Microsoft JhengHei" panose="020B0604030504040204" pitchFamily="34" charset="-120"/>
              <a:cs typeface="华文中宋"/>
            </a:endParaRPr>
          </a:p>
        </p:txBody>
      </p:sp>
      <p:sp>
        <p:nvSpPr>
          <p:cNvPr id="9" name="object 9"/>
          <p:cNvSpPr txBox="1"/>
          <p:nvPr/>
        </p:nvSpPr>
        <p:spPr>
          <a:xfrm>
            <a:off x="1033405" y="1425437"/>
            <a:ext cx="2608580" cy="330200"/>
          </a:xfrm>
          <a:prstGeom prst="rect">
            <a:avLst/>
          </a:prstGeom>
        </p:spPr>
        <p:txBody>
          <a:bodyPr vert="horz" wrap="square" lIns="0" tIns="0" rIns="0" bIns="0" rtlCol="0">
            <a:spAutoFit/>
          </a:bodyPr>
          <a:lstStyle/>
          <a:p>
            <a:pPr marL="12700">
              <a:lnSpc>
                <a:spcPct val="100000"/>
              </a:lnSpc>
            </a:pPr>
            <a:r>
              <a:rPr sz="2400" b="1" dirty="0">
                <a:latin typeface="微软雅黑"/>
                <a:cs typeface="微软雅黑"/>
              </a:rPr>
              <a:t>示例：如何转换呢?</a:t>
            </a:r>
            <a:endParaRPr sz="2400">
              <a:latin typeface="微软雅黑"/>
              <a:cs typeface="微软雅黑"/>
            </a:endParaRPr>
          </a:p>
        </p:txBody>
      </p:sp>
      <p:sp>
        <p:nvSpPr>
          <p:cNvPr id="10" name="object 2">
            <a:extLst>
              <a:ext uri="{FF2B5EF4-FFF2-40B4-BE49-F238E27FC236}">
                <a16:creationId xmlns:a16="http://schemas.microsoft.com/office/drawing/2014/main" id="{30783051-6DBA-4ED3-9A49-8CF836DFAC09}"/>
              </a:ext>
            </a:extLst>
          </p:cNvPr>
          <p:cNvSpPr/>
          <p:nvPr/>
        </p:nvSpPr>
        <p:spPr>
          <a:xfrm>
            <a:off x="927100" y="885825"/>
            <a:ext cx="5181600" cy="0"/>
          </a:xfrm>
          <a:custGeom>
            <a:avLst/>
            <a:gdLst/>
            <a:ahLst/>
            <a:cxnLst/>
            <a:rect l="l" t="t" r="r" b="b"/>
            <a:pathLst>
              <a:path w="5181600">
                <a:moveTo>
                  <a:pt x="0" y="0"/>
                </a:moveTo>
                <a:lnTo>
                  <a:pt x="5181600" y="0"/>
                </a:lnTo>
              </a:path>
            </a:pathLst>
          </a:custGeom>
          <a:ln w="12954">
            <a:solidFill>
              <a:srgbClr val="000000"/>
            </a:solidFill>
          </a:ln>
        </p:spPr>
        <p:txBody>
          <a:bodyPr wrap="square" lIns="0" tIns="0" rIns="0" bIns="0" rtlCol="0"/>
          <a:lstStyle/>
          <a:p>
            <a:endParaRPr/>
          </a:p>
        </p:txBody>
      </p:sp>
      <p:sp>
        <p:nvSpPr>
          <p:cNvPr id="11" name="object 3">
            <a:extLst>
              <a:ext uri="{FF2B5EF4-FFF2-40B4-BE49-F238E27FC236}">
                <a16:creationId xmlns:a16="http://schemas.microsoft.com/office/drawing/2014/main" id="{2EE8418D-88B2-439B-AAAA-1890BDB26A02}"/>
              </a:ext>
            </a:extLst>
          </p:cNvPr>
          <p:cNvSpPr/>
          <p:nvPr/>
        </p:nvSpPr>
        <p:spPr>
          <a:xfrm>
            <a:off x="927100" y="911353"/>
            <a:ext cx="5181600" cy="0"/>
          </a:xfrm>
          <a:custGeom>
            <a:avLst/>
            <a:gdLst/>
            <a:ahLst/>
            <a:cxnLst/>
            <a:rect l="l" t="t" r="r" b="b"/>
            <a:pathLst>
              <a:path w="5181600">
                <a:moveTo>
                  <a:pt x="0" y="0"/>
                </a:moveTo>
                <a:lnTo>
                  <a:pt x="5181600" y="0"/>
                </a:lnTo>
              </a:path>
            </a:pathLst>
          </a:custGeom>
          <a:ln w="12191">
            <a:solidFill>
              <a:srgbClr val="000000"/>
            </a:solidFill>
          </a:ln>
        </p:spPr>
        <p:txBody>
          <a:bodyPr wrap="square" lIns="0" tIns="0" rIns="0" bIns="0" rtlCol="0"/>
          <a:lstStyle/>
          <a:p>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6614807" y="1634489"/>
            <a:ext cx="2179320" cy="519683"/>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7268603" y="2129027"/>
            <a:ext cx="821436" cy="251459"/>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5784989" y="2355342"/>
            <a:ext cx="3880865" cy="1366266"/>
          </a:xfrm>
          <a:prstGeom prst="rect">
            <a:avLst/>
          </a:prstGeom>
          <a:blipFill>
            <a:blip r:embed="rId4" cstate="print"/>
            <a:stretch>
              <a:fillRect/>
            </a:stretch>
          </a:blipFill>
        </p:spPr>
        <p:txBody>
          <a:bodyPr wrap="square" lIns="0" tIns="0" rIns="0" bIns="0" rtlCol="0"/>
          <a:lstStyle/>
          <a:p>
            <a:endParaRPr/>
          </a:p>
        </p:txBody>
      </p:sp>
      <p:sp>
        <p:nvSpPr>
          <p:cNvPr id="8" name="object 8"/>
          <p:cNvSpPr txBox="1"/>
          <p:nvPr/>
        </p:nvSpPr>
        <p:spPr>
          <a:xfrm>
            <a:off x="1025785" y="1425437"/>
            <a:ext cx="7915275" cy="5068054"/>
          </a:xfrm>
          <a:prstGeom prst="rect">
            <a:avLst/>
          </a:prstGeom>
        </p:spPr>
        <p:txBody>
          <a:bodyPr vert="horz" wrap="square" lIns="0" tIns="0" rIns="0" bIns="0" rtlCol="0">
            <a:spAutoFit/>
          </a:bodyPr>
          <a:lstStyle/>
          <a:p>
            <a:pPr marL="20320">
              <a:lnSpc>
                <a:spcPct val="100000"/>
              </a:lnSpc>
            </a:pPr>
            <a:r>
              <a:rPr sz="2400" b="1" dirty="0">
                <a:latin typeface="微软雅黑"/>
                <a:cs typeface="微软雅黑"/>
              </a:rPr>
              <a:t>示例：如何转换呢?</a:t>
            </a:r>
            <a:endParaRPr sz="2400" dirty="0">
              <a:latin typeface="微软雅黑"/>
              <a:cs typeface="微软雅黑"/>
            </a:endParaRPr>
          </a:p>
          <a:p>
            <a:pPr>
              <a:lnSpc>
                <a:spcPct val="100000"/>
              </a:lnSpc>
              <a:spcBef>
                <a:spcPts val="8"/>
              </a:spcBef>
            </a:pPr>
            <a:endParaRPr sz="2600" dirty="0">
              <a:latin typeface="Times New Roman"/>
              <a:cs typeface="Times New Roman"/>
            </a:endParaRPr>
          </a:p>
          <a:p>
            <a:pPr marL="12700">
              <a:lnSpc>
                <a:spcPct val="100000"/>
              </a:lnSpc>
            </a:pPr>
            <a:r>
              <a:rPr sz="2000" dirty="0">
                <a:latin typeface="Wingdings"/>
                <a:cs typeface="Wingdings"/>
              </a:rPr>
              <a:t></a:t>
            </a:r>
            <a:r>
              <a:rPr sz="2000" b="1" spc="-5" dirty="0">
                <a:latin typeface="微软雅黑"/>
                <a:cs typeface="微软雅黑"/>
              </a:rPr>
              <a:t>方案1</a:t>
            </a:r>
            <a:endParaRPr sz="2000" dirty="0">
              <a:latin typeface="微软雅黑"/>
              <a:cs typeface="微软雅黑"/>
            </a:endParaRPr>
          </a:p>
          <a:p>
            <a:pPr marL="469265" marR="3260725">
              <a:lnSpc>
                <a:spcPct val="130100"/>
              </a:lnSpc>
            </a:pPr>
            <a:r>
              <a:rPr sz="2000" b="1" u="heavy" spc="-5" dirty="0">
                <a:latin typeface="微软雅黑"/>
                <a:cs typeface="微软雅黑"/>
              </a:rPr>
              <a:t>p</a:t>
            </a:r>
            <a:r>
              <a:rPr sz="2000" b="1" spc="-5" dirty="0">
                <a:latin typeface="微软雅黑"/>
                <a:cs typeface="微软雅黑"/>
              </a:rPr>
              <a:t>erson（name, street, city） </a:t>
            </a:r>
            <a:r>
              <a:rPr sz="2000" b="1" u="heavy" spc="-5" dirty="0">
                <a:latin typeface="微软雅黑"/>
                <a:cs typeface="微软雅黑"/>
              </a:rPr>
              <a:t>c</a:t>
            </a:r>
            <a:r>
              <a:rPr sz="2000" b="1" spc="-5" dirty="0">
                <a:latin typeface="微软雅黑"/>
                <a:cs typeface="微软雅黑"/>
              </a:rPr>
              <a:t>ustomer（nam</a:t>
            </a:r>
            <a:r>
              <a:rPr sz="2000" b="1" spc="-10" dirty="0">
                <a:latin typeface="微软雅黑"/>
                <a:cs typeface="微软雅黑"/>
              </a:rPr>
              <a:t>e</a:t>
            </a:r>
            <a:r>
              <a:rPr sz="2000" b="1" spc="-5" dirty="0">
                <a:latin typeface="微软雅黑"/>
                <a:cs typeface="微软雅黑"/>
              </a:rPr>
              <a:t>, credit-rating） </a:t>
            </a:r>
            <a:r>
              <a:rPr sz="2000" b="1" u="heavy" spc="-5" dirty="0">
                <a:latin typeface="微软雅黑"/>
                <a:cs typeface="微软雅黑"/>
              </a:rPr>
              <a:t>e</a:t>
            </a:r>
            <a:r>
              <a:rPr sz="2000" b="1" spc="-5" dirty="0">
                <a:latin typeface="微软雅黑"/>
                <a:cs typeface="微软雅黑"/>
              </a:rPr>
              <a:t>mployee（name,</a:t>
            </a:r>
            <a:r>
              <a:rPr sz="2000" b="1" dirty="0">
                <a:latin typeface="微软雅黑"/>
                <a:cs typeface="微软雅黑"/>
              </a:rPr>
              <a:t> </a:t>
            </a:r>
            <a:r>
              <a:rPr sz="2000" b="1" spc="-5" dirty="0">
                <a:latin typeface="微软雅黑"/>
                <a:cs typeface="微软雅黑"/>
              </a:rPr>
              <a:t>salary）</a:t>
            </a:r>
            <a:endParaRPr sz="2000" dirty="0">
              <a:latin typeface="微软雅黑"/>
              <a:cs typeface="微软雅黑"/>
            </a:endParaRPr>
          </a:p>
          <a:p>
            <a:pPr marL="469900">
              <a:lnSpc>
                <a:spcPct val="100000"/>
              </a:lnSpc>
              <a:spcBef>
                <a:spcPts val="725"/>
              </a:spcBef>
            </a:pPr>
            <a:r>
              <a:rPr sz="2000" dirty="0">
                <a:latin typeface="Wingdings"/>
                <a:cs typeface="Wingdings"/>
              </a:rPr>
              <a:t></a:t>
            </a:r>
            <a:r>
              <a:rPr sz="2000" b="1" spc="-5" dirty="0">
                <a:latin typeface="微软雅黑"/>
                <a:cs typeface="微软雅黑"/>
              </a:rPr>
              <a:t>缺点：查询employee的地址需要访问两个表</a:t>
            </a:r>
            <a:endParaRPr sz="2000" dirty="0">
              <a:latin typeface="微软雅黑"/>
              <a:cs typeface="微软雅黑"/>
            </a:endParaRPr>
          </a:p>
          <a:p>
            <a:pPr marL="12700">
              <a:lnSpc>
                <a:spcPct val="100000"/>
              </a:lnSpc>
              <a:spcBef>
                <a:spcPts val="725"/>
              </a:spcBef>
            </a:pPr>
            <a:r>
              <a:rPr sz="2000" dirty="0">
                <a:latin typeface="Wingdings"/>
                <a:cs typeface="Wingdings"/>
              </a:rPr>
              <a:t></a:t>
            </a:r>
            <a:r>
              <a:rPr sz="2000" b="1" spc="-5" dirty="0">
                <a:latin typeface="微软雅黑"/>
                <a:cs typeface="微软雅黑"/>
              </a:rPr>
              <a:t>方案2</a:t>
            </a:r>
            <a:endParaRPr sz="2000" dirty="0">
              <a:latin typeface="微软雅黑"/>
              <a:cs typeface="微软雅黑"/>
            </a:endParaRPr>
          </a:p>
          <a:p>
            <a:pPr marL="469900" marR="1766570">
              <a:lnSpc>
                <a:spcPct val="130100"/>
              </a:lnSpc>
            </a:pPr>
            <a:r>
              <a:rPr sz="2000" b="1" spc="-5" dirty="0">
                <a:latin typeface="微软雅黑"/>
                <a:cs typeface="微软雅黑"/>
              </a:rPr>
              <a:t>person（name, street, city） customer（name, street, city, credit-rating） employee（name, street, city, salary）</a:t>
            </a:r>
            <a:endParaRPr sz="2000" dirty="0">
              <a:latin typeface="微软雅黑"/>
              <a:cs typeface="微软雅黑"/>
            </a:endParaRPr>
          </a:p>
          <a:p>
            <a:pPr marL="469900">
              <a:lnSpc>
                <a:spcPct val="100000"/>
              </a:lnSpc>
              <a:spcBef>
                <a:spcPts val="725"/>
              </a:spcBef>
            </a:pPr>
            <a:r>
              <a:rPr sz="2000" dirty="0">
                <a:latin typeface="Wingdings"/>
                <a:cs typeface="Wingdings"/>
              </a:rPr>
              <a:t></a:t>
            </a:r>
            <a:r>
              <a:rPr sz="2000" b="1" spc="-5" dirty="0" err="1">
                <a:latin typeface="微软雅黑"/>
                <a:cs typeface="微软雅黑"/>
              </a:rPr>
              <a:t>如果泛化实体实例是具体化实体实例的全部</a:t>
            </a:r>
            <a:r>
              <a:rPr sz="2000" b="1" spc="-5" dirty="0">
                <a:latin typeface="微软雅黑"/>
                <a:cs typeface="微软雅黑"/>
              </a:rPr>
              <a:t>，</a:t>
            </a:r>
            <a:r>
              <a:rPr lang="zh-CN" altLang="en-US" sz="2000" b="1" spc="-5" dirty="0">
                <a:latin typeface="微软雅黑"/>
                <a:cs typeface="微软雅黑"/>
              </a:rPr>
              <a:t>可不</a:t>
            </a:r>
            <a:r>
              <a:rPr sz="2000" b="1" spc="-5" dirty="0" err="1">
                <a:latin typeface="微软雅黑"/>
                <a:cs typeface="微软雅黑"/>
              </a:rPr>
              <a:t>创建person表</a:t>
            </a:r>
            <a:endParaRPr sz="2000" dirty="0">
              <a:latin typeface="微软雅黑"/>
              <a:cs typeface="微软雅黑"/>
            </a:endParaRPr>
          </a:p>
          <a:p>
            <a:pPr marL="469900">
              <a:lnSpc>
                <a:spcPct val="100000"/>
              </a:lnSpc>
              <a:spcBef>
                <a:spcPts val="725"/>
              </a:spcBef>
            </a:pPr>
            <a:r>
              <a:rPr sz="2000" dirty="0">
                <a:latin typeface="Wingdings"/>
                <a:cs typeface="Wingdings"/>
              </a:rPr>
              <a:t></a:t>
            </a:r>
            <a:r>
              <a:rPr sz="2000" b="1" spc="-5" dirty="0">
                <a:latin typeface="微软雅黑"/>
                <a:cs typeface="微软雅黑"/>
              </a:rPr>
              <a:t>缺点:</a:t>
            </a:r>
            <a:r>
              <a:rPr sz="2000" b="1" dirty="0">
                <a:latin typeface="微软雅黑"/>
                <a:cs typeface="微软雅黑"/>
              </a:rPr>
              <a:t> </a:t>
            </a:r>
            <a:r>
              <a:rPr sz="2000" b="1" spc="-5" dirty="0">
                <a:latin typeface="微软雅黑"/>
                <a:cs typeface="微软雅黑"/>
              </a:rPr>
              <a:t>地址信息对同时是customer和employee的人存储两次</a:t>
            </a:r>
            <a:endParaRPr sz="2000" dirty="0">
              <a:latin typeface="微软雅黑"/>
              <a:cs typeface="微软雅黑"/>
            </a:endParaRPr>
          </a:p>
        </p:txBody>
      </p:sp>
      <p:sp>
        <p:nvSpPr>
          <p:cNvPr id="9" name="object 9"/>
          <p:cNvSpPr txBox="1">
            <a:spLocks noGrp="1"/>
          </p:cNvSpPr>
          <p:nvPr>
            <p:ph type="title"/>
          </p:nvPr>
        </p:nvSpPr>
        <p:spPr>
          <a:xfrm>
            <a:off x="1017911" y="335219"/>
            <a:ext cx="8657577" cy="1095172"/>
          </a:xfrm>
          <a:prstGeom prst="rect">
            <a:avLst/>
          </a:prstGeom>
        </p:spPr>
        <p:txBody>
          <a:bodyPr vert="horz" wrap="square" lIns="0" tIns="0" rIns="0" bIns="0" rtlCol="0">
            <a:spAutoFit/>
          </a:bodyPr>
          <a:lstStyle/>
          <a:p>
            <a:pPr>
              <a:lnSpc>
                <a:spcPct val="100000"/>
              </a:lnSpc>
            </a:pPr>
            <a:r>
              <a:rPr lang="en-US" altLang="zh-CN" sz="2800" b="0" spc="-5" dirty="0">
                <a:solidFill>
                  <a:srgbClr val="000000"/>
                </a:solidFill>
                <a:latin typeface="Microsoft JhengHei" panose="020B0604030504040204" pitchFamily="34" charset="-120"/>
                <a:ea typeface="Microsoft JhengHei" panose="020B0604030504040204" pitchFamily="34" charset="-120"/>
                <a:cs typeface="华文中宋"/>
              </a:rPr>
              <a:t>13.4 </a:t>
            </a:r>
            <a:r>
              <a:rPr sz="2800" b="0" spc="-5" dirty="0" err="1">
                <a:solidFill>
                  <a:srgbClr val="000000"/>
                </a:solidFill>
                <a:latin typeface="Microsoft JhengHei" panose="020B0604030504040204" pitchFamily="34" charset="-120"/>
                <a:ea typeface="Microsoft JhengHei" panose="020B0604030504040204" pitchFamily="34" charset="-120"/>
                <a:cs typeface="华文中宋"/>
              </a:rPr>
              <a:t>数据库设计过程之逻辑数据库设计</a:t>
            </a:r>
            <a:endParaRPr sz="2800" b="0" dirty="0">
              <a:solidFill>
                <a:srgbClr val="000000"/>
              </a:solidFill>
              <a:latin typeface="Microsoft JhengHei" panose="020B0604030504040204" pitchFamily="34" charset="-120"/>
              <a:ea typeface="Microsoft JhengHei" panose="020B0604030504040204" pitchFamily="34" charset="-120"/>
              <a:cs typeface="华文中宋"/>
            </a:endParaRPr>
          </a:p>
          <a:p>
            <a:pPr>
              <a:lnSpc>
                <a:spcPct val="100000"/>
              </a:lnSpc>
              <a:spcBef>
                <a:spcPts val="2300"/>
              </a:spcBef>
            </a:pPr>
            <a:r>
              <a:rPr sz="2400" spc="-5" dirty="0">
                <a:solidFill>
                  <a:srgbClr val="FF0000"/>
                </a:solidFill>
                <a:latin typeface="Microsoft JhengHei" panose="020B0604030504040204" pitchFamily="34" charset="-120"/>
                <a:ea typeface="Microsoft JhengHei" panose="020B0604030504040204" pitchFamily="34" charset="-120"/>
                <a:cs typeface="Arial"/>
              </a:rPr>
              <a:t>(2)E-</a:t>
            </a:r>
            <a:r>
              <a:rPr sz="2400" spc="-5" dirty="0" err="1">
                <a:solidFill>
                  <a:srgbClr val="FF0000"/>
                </a:solidFill>
                <a:latin typeface="Microsoft JhengHei" panose="020B0604030504040204" pitchFamily="34" charset="-120"/>
                <a:ea typeface="Microsoft JhengHei" panose="020B0604030504040204" pitchFamily="34" charset="-120"/>
                <a:cs typeface="Arial"/>
              </a:rPr>
              <a:t>R</a:t>
            </a:r>
            <a:r>
              <a:rPr sz="2400" spc="-5" dirty="0" err="1">
                <a:solidFill>
                  <a:srgbClr val="FF0000"/>
                </a:solidFill>
                <a:latin typeface="Microsoft JhengHei" panose="020B0604030504040204" pitchFamily="34" charset="-120"/>
                <a:ea typeface="Microsoft JhengHei" panose="020B0604030504040204" pitchFamily="34" charset="-120"/>
                <a:cs typeface="华文中宋"/>
              </a:rPr>
              <a:t>图向关系模式的转换</a:t>
            </a:r>
            <a:endParaRPr sz="2400" dirty="0">
              <a:solidFill>
                <a:srgbClr val="FF0000"/>
              </a:solidFill>
              <a:latin typeface="Microsoft JhengHei" panose="020B0604030504040204" pitchFamily="34" charset="-120"/>
              <a:ea typeface="Microsoft JhengHei" panose="020B0604030504040204" pitchFamily="34" charset="-120"/>
              <a:cs typeface="华文中宋"/>
            </a:endParaRPr>
          </a:p>
        </p:txBody>
      </p:sp>
      <p:sp>
        <p:nvSpPr>
          <p:cNvPr id="10" name="object 2">
            <a:extLst>
              <a:ext uri="{FF2B5EF4-FFF2-40B4-BE49-F238E27FC236}">
                <a16:creationId xmlns:a16="http://schemas.microsoft.com/office/drawing/2014/main" id="{F31450E6-B0B5-4D28-BA5A-E2D3AC4E33E5}"/>
              </a:ext>
            </a:extLst>
          </p:cNvPr>
          <p:cNvSpPr/>
          <p:nvPr/>
        </p:nvSpPr>
        <p:spPr>
          <a:xfrm>
            <a:off x="927100" y="885825"/>
            <a:ext cx="5181600" cy="0"/>
          </a:xfrm>
          <a:custGeom>
            <a:avLst/>
            <a:gdLst/>
            <a:ahLst/>
            <a:cxnLst/>
            <a:rect l="l" t="t" r="r" b="b"/>
            <a:pathLst>
              <a:path w="5181600">
                <a:moveTo>
                  <a:pt x="0" y="0"/>
                </a:moveTo>
                <a:lnTo>
                  <a:pt x="5181600" y="0"/>
                </a:lnTo>
              </a:path>
            </a:pathLst>
          </a:custGeom>
          <a:ln w="12954">
            <a:solidFill>
              <a:srgbClr val="000000"/>
            </a:solidFill>
          </a:ln>
        </p:spPr>
        <p:txBody>
          <a:bodyPr wrap="square" lIns="0" tIns="0" rIns="0" bIns="0" rtlCol="0"/>
          <a:lstStyle/>
          <a:p>
            <a:endParaRPr/>
          </a:p>
        </p:txBody>
      </p:sp>
      <p:sp>
        <p:nvSpPr>
          <p:cNvPr id="11" name="object 3">
            <a:extLst>
              <a:ext uri="{FF2B5EF4-FFF2-40B4-BE49-F238E27FC236}">
                <a16:creationId xmlns:a16="http://schemas.microsoft.com/office/drawing/2014/main" id="{2A2B4AD3-0459-4A57-9CE7-22836AB78000}"/>
              </a:ext>
            </a:extLst>
          </p:cNvPr>
          <p:cNvSpPr/>
          <p:nvPr/>
        </p:nvSpPr>
        <p:spPr>
          <a:xfrm>
            <a:off x="927100" y="911353"/>
            <a:ext cx="5181600" cy="0"/>
          </a:xfrm>
          <a:custGeom>
            <a:avLst/>
            <a:gdLst/>
            <a:ahLst/>
            <a:cxnLst/>
            <a:rect l="l" t="t" r="r" b="b"/>
            <a:pathLst>
              <a:path w="5181600">
                <a:moveTo>
                  <a:pt x="0" y="0"/>
                </a:moveTo>
                <a:lnTo>
                  <a:pt x="5181600" y="0"/>
                </a:lnTo>
              </a:path>
            </a:pathLst>
          </a:custGeom>
          <a:ln w="12191">
            <a:solidFill>
              <a:srgbClr val="000000"/>
            </a:solidFill>
          </a:ln>
        </p:spPr>
        <p:txBody>
          <a:bodyPr wrap="square" lIns="0" tIns="0" rIns="0" bIns="0" rtlCol="0"/>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6088265" y="3004566"/>
            <a:ext cx="957580" cy="397510"/>
          </a:xfrm>
          <a:custGeom>
            <a:avLst/>
            <a:gdLst/>
            <a:ahLst/>
            <a:cxnLst/>
            <a:rect l="l" t="t" r="r" b="b"/>
            <a:pathLst>
              <a:path w="957579" h="397510">
                <a:moveTo>
                  <a:pt x="0" y="0"/>
                </a:moveTo>
                <a:lnTo>
                  <a:pt x="0" y="397001"/>
                </a:lnTo>
                <a:lnTo>
                  <a:pt x="957071" y="397001"/>
                </a:lnTo>
                <a:lnTo>
                  <a:pt x="957071" y="0"/>
                </a:lnTo>
                <a:lnTo>
                  <a:pt x="0" y="0"/>
                </a:lnTo>
                <a:close/>
              </a:path>
            </a:pathLst>
          </a:custGeom>
          <a:solidFill>
            <a:srgbClr val="000000"/>
          </a:solidFill>
        </p:spPr>
        <p:txBody>
          <a:bodyPr wrap="square" lIns="0" tIns="0" rIns="0" bIns="0" rtlCol="0"/>
          <a:lstStyle/>
          <a:p>
            <a:endParaRPr/>
          </a:p>
        </p:txBody>
      </p:sp>
      <p:sp>
        <p:nvSpPr>
          <p:cNvPr id="6" name="object 6"/>
          <p:cNvSpPr/>
          <p:nvPr/>
        </p:nvSpPr>
        <p:spPr>
          <a:xfrm>
            <a:off x="8961767" y="3004566"/>
            <a:ext cx="957580" cy="397510"/>
          </a:xfrm>
          <a:custGeom>
            <a:avLst/>
            <a:gdLst/>
            <a:ahLst/>
            <a:cxnLst/>
            <a:rect l="l" t="t" r="r" b="b"/>
            <a:pathLst>
              <a:path w="957579" h="397510">
                <a:moveTo>
                  <a:pt x="0" y="0"/>
                </a:moveTo>
                <a:lnTo>
                  <a:pt x="0" y="397002"/>
                </a:lnTo>
                <a:lnTo>
                  <a:pt x="957072" y="397002"/>
                </a:lnTo>
                <a:lnTo>
                  <a:pt x="957072" y="0"/>
                </a:lnTo>
                <a:lnTo>
                  <a:pt x="0" y="0"/>
                </a:lnTo>
                <a:close/>
              </a:path>
            </a:pathLst>
          </a:custGeom>
          <a:solidFill>
            <a:srgbClr val="000000"/>
          </a:solidFill>
        </p:spPr>
        <p:txBody>
          <a:bodyPr wrap="square" lIns="0" tIns="0" rIns="0" bIns="0" rtlCol="0"/>
          <a:lstStyle/>
          <a:p>
            <a:endParaRPr/>
          </a:p>
        </p:txBody>
      </p:sp>
      <p:sp>
        <p:nvSpPr>
          <p:cNvPr id="7" name="object 7"/>
          <p:cNvSpPr/>
          <p:nvPr/>
        </p:nvSpPr>
        <p:spPr>
          <a:xfrm>
            <a:off x="7045325" y="3203448"/>
            <a:ext cx="479425" cy="0"/>
          </a:xfrm>
          <a:custGeom>
            <a:avLst/>
            <a:gdLst/>
            <a:ahLst/>
            <a:cxnLst/>
            <a:rect l="l" t="t" r="r" b="b"/>
            <a:pathLst>
              <a:path w="479425">
                <a:moveTo>
                  <a:pt x="0" y="0"/>
                </a:moveTo>
                <a:lnTo>
                  <a:pt x="479298" y="0"/>
                </a:lnTo>
              </a:path>
            </a:pathLst>
          </a:custGeom>
          <a:ln w="9525">
            <a:solidFill>
              <a:srgbClr val="000000"/>
            </a:solidFill>
          </a:ln>
        </p:spPr>
        <p:txBody>
          <a:bodyPr wrap="square" lIns="0" tIns="0" rIns="0" bIns="0" rtlCol="0"/>
          <a:lstStyle/>
          <a:p>
            <a:endParaRPr/>
          </a:p>
        </p:txBody>
      </p:sp>
      <p:sp>
        <p:nvSpPr>
          <p:cNvPr id="8" name="object 8"/>
          <p:cNvSpPr/>
          <p:nvPr/>
        </p:nvSpPr>
        <p:spPr>
          <a:xfrm>
            <a:off x="8561705" y="3203448"/>
            <a:ext cx="400050" cy="0"/>
          </a:xfrm>
          <a:custGeom>
            <a:avLst/>
            <a:gdLst/>
            <a:ahLst/>
            <a:cxnLst/>
            <a:rect l="l" t="t" r="r" b="b"/>
            <a:pathLst>
              <a:path w="400050">
                <a:moveTo>
                  <a:pt x="0" y="0"/>
                </a:moveTo>
                <a:lnTo>
                  <a:pt x="400050" y="0"/>
                </a:lnTo>
              </a:path>
            </a:pathLst>
          </a:custGeom>
          <a:ln w="9525">
            <a:solidFill>
              <a:srgbClr val="000000"/>
            </a:solidFill>
          </a:ln>
        </p:spPr>
        <p:txBody>
          <a:bodyPr wrap="square" lIns="0" tIns="0" rIns="0" bIns="0" rtlCol="0"/>
          <a:lstStyle/>
          <a:p>
            <a:endParaRPr/>
          </a:p>
        </p:txBody>
      </p:sp>
      <p:sp>
        <p:nvSpPr>
          <p:cNvPr id="9" name="object 9"/>
          <p:cNvSpPr/>
          <p:nvPr/>
        </p:nvSpPr>
        <p:spPr>
          <a:xfrm>
            <a:off x="7445387" y="2555748"/>
            <a:ext cx="1116330" cy="1295400"/>
          </a:xfrm>
          <a:custGeom>
            <a:avLst/>
            <a:gdLst/>
            <a:ahLst/>
            <a:cxnLst/>
            <a:rect l="l" t="t" r="r" b="b"/>
            <a:pathLst>
              <a:path w="1116329" h="1295400">
                <a:moveTo>
                  <a:pt x="1116329" y="647700"/>
                </a:moveTo>
                <a:lnTo>
                  <a:pt x="557783" y="0"/>
                </a:lnTo>
                <a:lnTo>
                  <a:pt x="0" y="647700"/>
                </a:lnTo>
                <a:lnTo>
                  <a:pt x="557783" y="1295400"/>
                </a:lnTo>
                <a:lnTo>
                  <a:pt x="1116329" y="647700"/>
                </a:lnTo>
                <a:close/>
              </a:path>
            </a:pathLst>
          </a:custGeom>
          <a:solidFill>
            <a:srgbClr val="000000"/>
          </a:solidFill>
        </p:spPr>
        <p:txBody>
          <a:bodyPr wrap="square" lIns="0" tIns="0" rIns="0" bIns="0" rtlCol="0"/>
          <a:lstStyle/>
          <a:p>
            <a:endParaRPr/>
          </a:p>
        </p:txBody>
      </p:sp>
      <p:sp>
        <p:nvSpPr>
          <p:cNvPr id="10" name="object 10"/>
          <p:cNvSpPr/>
          <p:nvPr/>
        </p:nvSpPr>
        <p:spPr>
          <a:xfrm>
            <a:off x="7445387" y="2555748"/>
            <a:ext cx="1116330" cy="1295400"/>
          </a:xfrm>
          <a:custGeom>
            <a:avLst/>
            <a:gdLst/>
            <a:ahLst/>
            <a:cxnLst/>
            <a:rect l="l" t="t" r="r" b="b"/>
            <a:pathLst>
              <a:path w="1116329" h="1295400">
                <a:moveTo>
                  <a:pt x="557783" y="0"/>
                </a:moveTo>
                <a:lnTo>
                  <a:pt x="0" y="647700"/>
                </a:lnTo>
                <a:lnTo>
                  <a:pt x="557783" y="1295400"/>
                </a:lnTo>
                <a:lnTo>
                  <a:pt x="1116329" y="647700"/>
                </a:lnTo>
                <a:lnTo>
                  <a:pt x="557783" y="0"/>
                </a:lnTo>
                <a:close/>
              </a:path>
            </a:pathLst>
          </a:custGeom>
          <a:ln w="9525">
            <a:solidFill>
              <a:srgbClr val="000000"/>
            </a:solidFill>
          </a:ln>
        </p:spPr>
        <p:txBody>
          <a:bodyPr wrap="square" lIns="0" tIns="0" rIns="0" bIns="0" rtlCol="0"/>
          <a:lstStyle/>
          <a:p>
            <a:endParaRPr/>
          </a:p>
        </p:txBody>
      </p:sp>
      <p:sp>
        <p:nvSpPr>
          <p:cNvPr id="11" name="object 11"/>
          <p:cNvSpPr txBox="1"/>
          <p:nvPr/>
        </p:nvSpPr>
        <p:spPr>
          <a:xfrm>
            <a:off x="6173095" y="3069615"/>
            <a:ext cx="2097405" cy="289560"/>
          </a:xfrm>
          <a:prstGeom prst="rect">
            <a:avLst/>
          </a:prstGeom>
        </p:spPr>
        <p:txBody>
          <a:bodyPr vert="horz" wrap="square" lIns="0" tIns="0" rIns="0" bIns="0" rtlCol="0">
            <a:spAutoFit/>
          </a:bodyPr>
          <a:lstStyle/>
          <a:p>
            <a:pPr marL="12700">
              <a:lnSpc>
                <a:spcPct val="100000"/>
              </a:lnSpc>
              <a:tabLst>
                <a:tab pos="1576705" algn="l"/>
              </a:tabLst>
            </a:pPr>
            <a:r>
              <a:rPr sz="2000" b="1" spc="-5" dirty="0">
                <a:solidFill>
                  <a:srgbClr val="FFFFFF"/>
                </a:solidFill>
                <a:latin typeface="微软雅黑"/>
                <a:cs typeface="微软雅黑"/>
              </a:rPr>
              <a:t>供货商	</a:t>
            </a:r>
            <a:r>
              <a:rPr sz="3000" b="1" spc="-7" baseline="2777" dirty="0">
                <a:solidFill>
                  <a:srgbClr val="FFFFFF"/>
                </a:solidFill>
                <a:latin typeface="微软雅黑"/>
                <a:cs typeface="微软雅黑"/>
              </a:rPr>
              <a:t>供应</a:t>
            </a:r>
            <a:endParaRPr sz="3000" baseline="2777">
              <a:latin typeface="微软雅黑"/>
              <a:cs typeface="微软雅黑"/>
            </a:endParaRPr>
          </a:p>
        </p:txBody>
      </p:sp>
      <p:sp>
        <p:nvSpPr>
          <p:cNvPr id="12" name="object 12"/>
          <p:cNvSpPr txBox="1"/>
          <p:nvPr/>
        </p:nvSpPr>
        <p:spPr>
          <a:xfrm>
            <a:off x="9173851" y="3079521"/>
            <a:ext cx="533400" cy="279400"/>
          </a:xfrm>
          <a:prstGeom prst="rect">
            <a:avLst/>
          </a:prstGeom>
        </p:spPr>
        <p:txBody>
          <a:bodyPr vert="horz" wrap="square" lIns="0" tIns="0" rIns="0" bIns="0" rtlCol="0">
            <a:spAutoFit/>
          </a:bodyPr>
          <a:lstStyle/>
          <a:p>
            <a:pPr marL="12700">
              <a:lnSpc>
                <a:spcPct val="100000"/>
              </a:lnSpc>
            </a:pPr>
            <a:r>
              <a:rPr sz="2000" b="1" spc="-5" dirty="0">
                <a:solidFill>
                  <a:srgbClr val="FFFFFF"/>
                </a:solidFill>
                <a:latin typeface="微软雅黑"/>
                <a:cs typeface="微软雅黑"/>
              </a:rPr>
              <a:t>零件</a:t>
            </a:r>
            <a:endParaRPr sz="2000">
              <a:latin typeface="微软雅黑"/>
              <a:cs typeface="微软雅黑"/>
            </a:endParaRPr>
          </a:p>
        </p:txBody>
      </p:sp>
      <p:sp>
        <p:nvSpPr>
          <p:cNvPr id="13" name="object 13"/>
          <p:cNvSpPr/>
          <p:nvPr/>
        </p:nvSpPr>
        <p:spPr>
          <a:xfrm>
            <a:off x="7370698" y="4274820"/>
            <a:ext cx="1263015" cy="397510"/>
          </a:xfrm>
          <a:custGeom>
            <a:avLst/>
            <a:gdLst/>
            <a:ahLst/>
            <a:cxnLst/>
            <a:rect l="l" t="t" r="r" b="b"/>
            <a:pathLst>
              <a:path w="1263015" h="397510">
                <a:moveTo>
                  <a:pt x="0" y="0"/>
                </a:moveTo>
                <a:lnTo>
                  <a:pt x="0" y="397001"/>
                </a:lnTo>
                <a:lnTo>
                  <a:pt x="1262633" y="397001"/>
                </a:lnTo>
                <a:lnTo>
                  <a:pt x="1262633" y="0"/>
                </a:lnTo>
                <a:lnTo>
                  <a:pt x="0" y="0"/>
                </a:lnTo>
                <a:close/>
              </a:path>
            </a:pathLst>
          </a:custGeom>
          <a:solidFill>
            <a:srgbClr val="000000"/>
          </a:solidFill>
        </p:spPr>
        <p:txBody>
          <a:bodyPr wrap="square" lIns="0" tIns="0" rIns="0" bIns="0" rtlCol="0"/>
          <a:lstStyle/>
          <a:p>
            <a:endParaRPr/>
          </a:p>
        </p:txBody>
      </p:sp>
      <p:sp>
        <p:nvSpPr>
          <p:cNvPr id="14" name="object 14"/>
          <p:cNvSpPr txBox="1"/>
          <p:nvPr/>
        </p:nvSpPr>
        <p:spPr>
          <a:xfrm>
            <a:off x="7481449" y="4349775"/>
            <a:ext cx="1041400" cy="279400"/>
          </a:xfrm>
          <a:prstGeom prst="rect">
            <a:avLst/>
          </a:prstGeom>
        </p:spPr>
        <p:txBody>
          <a:bodyPr vert="horz" wrap="square" lIns="0" tIns="0" rIns="0" bIns="0" rtlCol="0">
            <a:spAutoFit/>
          </a:bodyPr>
          <a:lstStyle/>
          <a:p>
            <a:pPr marL="12700">
              <a:lnSpc>
                <a:spcPct val="100000"/>
              </a:lnSpc>
            </a:pPr>
            <a:r>
              <a:rPr sz="2000" b="1" spc="-5" dirty="0">
                <a:solidFill>
                  <a:srgbClr val="FFFFFF"/>
                </a:solidFill>
                <a:latin typeface="微软雅黑"/>
                <a:cs typeface="微软雅黑"/>
              </a:rPr>
              <a:t>工程项目</a:t>
            </a:r>
            <a:endParaRPr sz="2000">
              <a:latin typeface="微软雅黑"/>
              <a:cs typeface="微软雅黑"/>
            </a:endParaRPr>
          </a:p>
        </p:txBody>
      </p:sp>
      <p:sp>
        <p:nvSpPr>
          <p:cNvPr id="15" name="object 15"/>
          <p:cNvSpPr/>
          <p:nvPr/>
        </p:nvSpPr>
        <p:spPr>
          <a:xfrm>
            <a:off x="7997825" y="3835146"/>
            <a:ext cx="1905" cy="451484"/>
          </a:xfrm>
          <a:custGeom>
            <a:avLst/>
            <a:gdLst/>
            <a:ahLst/>
            <a:cxnLst/>
            <a:rect l="l" t="t" r="r" b="b"/>
            <a:pathLst>
              <a:path w="1904" h="451485">
                <a:moveTo>
                  <a:pt x="0" y="0"/>
                </a:moveTo>
                <a:lnTo>
                  <a:pt x="1524" y="451104"/>
                </a:lnTo>
              </a:path>
            </a:pathLst>
          </a:custGeom>
          <a:ln w="9525">
            <a:solidFill>
              <a:srgbClr val="000000"/>
            </a:solidFill>
          </a:ln>
        </p:spPr>
        <p:txBody>
          <a:bodyPr wrap="square" lIns="0" tIns="0" rIns="0" bIns="0" rtlCol="0"/>
          <a:lstStyle/>
          <a:p>
            <a:endParaRPr/>
          </a:p>
        </p:txBody>
      </p:sp>
      <p:sp>
        <p:nvSpPr>
          <p:cNvPr id="16" name="object 16"/>
          <p:cNvSpPr txBox="1">
            <a:spLocks noGrp="1"/>
          </p:cNvSpPr>
          <p:nvPr>
            <p:ph type="body" idx="1"/>
          </p:nvPr>
        </p:nvSpPr>
        <p:spPr>
          <a:xfrm>
            <a:off x="1033405" y="1425437"/>
            <a:ext cx="8626589" cy="1613262"/>
          </a:xfrm>
          <a:prstGeom prst="rect">
            <a:avLst/>
          </a:prstGeom>
        </p:spPr>
        <p:txBody>
          <a:bodyPr vert="horz" wrap="square" lIns="0" tIns="0" rIns="0" bIns="0" rtlCol="0">
            <a:spAutoFit/>
          </a:bodyPr>
          <a:lstStyle/>
          <a:p>
            <a:pPr marL="12700">
              <a:lnSpc>
                <a:spcPct val="100000"/>
              </a:lnSpc>
            </a:pPr>
            <a:r>
              <a:rPr dirty="0"/>
              <a:t>基本转换规则：多元联系的转换</a:t>
            </a:r>
          </a:p>
          <a:p>
            <a:pPr marL="22225">
              <a:lnSpc>
                <a:spcPct val="100000"/>
              </a:lnSpc>
              <a:spcBef>
                <a:spcPts val="1105"/>
              </a:spcBef>
            </a:pPr>
            <a:r>
              <a:rPr sz="2000" b="0" spc="-5" dirty="0">
                <a:latin typeface="Wingdings"/>
                <a:cs typeface="Wingdings"/>
              </a:rPr>
              <a:t></a:t>
            </a:r>
            <a:r>
              <a:rPr sz="2000" spc="-5" dirty="0" err="1"/>
              <a:t>多元联系可以通过继承参与联系的各个实体的关键字而形成新的关系</a:t>
            </a:r>
            <a:endParaRPr sz="2000" dirty="0">
              <a:latin typeface="Wingdings"/>
              <a:cs typeface="Wingdings"/>
            </a:endParaRPr>
          </a:p>
          <a:p>
            <a:pPr marL="22225">
              <a:lnSpc>
                <a:spcPct val="100000"/>
              </a:lnSpc>
              <a:spcBef>
                <a:spcPts val="725"/>
              </a:spcBef>
            </a:pPr>
            <a:r>
              <a:rPr sz="2000" b="0" spc="-5" dirty="0">
                <a:latin typeface="Wingdings"/>
                <a:cs typeface="Wingdings"/>
              </a:rPr>
              <a:t></a:t>
            </a:r>
            <a:r>
              <a:rPr sz="2000" spc="-5" dirty="0" err="1"/>
              <a:t>这些继承过来的关键字可作为新关系的关键字</a:t>
            </a:r>
            <a:endParaRPr sz="2000" dirty="0">
              <a:latin typeface="Wingdings"/>
              <a:cs typeface="Wingdings"/>
            </a:endParaRPr>
          </a:p>
          <a:p>
            <a:pPr marL="22225">
              <a:lnSpc>
                <a:spcPct val="100000"/>
              </a:lnSpc>
              <a:spcBef>
                <a:spcPts val="725"/>
              </a:spcBef>
            </a:pPr>
            <a:r>
              <a:rPr sz="2000" b="0" spc="-5" dirty="0">
                <a:latin typeface="Wingdings"/>
                <a:cs typeface="Wingdings"/>
              </a:rPr>
              <a:t></a:t>
            </a:r>
            <a:r>
              <a:rPr sz="2000" spc="-5" dirty="0"/>
              <a:t>也可以新增一个</a:t>
            </a:r>
            <a:r>
              <a:rPr sz="2000" spc="-5" dirty="0">
                <a:solidFill>
                  <a:srgbClr val="CC0000"/>
                </a:solidFill>
              </a:rPr>
              <a:t>区分属性</a:t>
            </a:r>
            <a:r>
              <a:rPr sz="2000" spc="-5" dirty="0"/>
              <a:t>作为关键字</a:t>
            </a:r>
            <a:endParaRPr sz="2000" dirty="0">
              <a:latin typeface="Wingdings"/>
              <a:cs typeface="Wingdings"/>
            </a:endParaRPr>
          </a:p>
        </p:txBody>
      </p:sp>
      <p:sp>
        <p:nvSpPr>
          <p:cNvPr id="17" name="object 17"/>
          <p:cNvSpPr txBox="1"/>
          <p:nvPr/>
        </p:nvSpPr>
        <p:spPr>
          <a:xfrm>
            <a:off x="1043311" y="3110985"/>
            <a:ext cx="2767330" cy="281305"/>
          </a:xfrm>
          <a:prstGeom prst="rect">
            <a:avLst/>
          </a:prstGeom>
        </p:spPr>
        <p:txBody>
          <a:bodyPr vert="horz" wrap="square" lIns="0" tIns="0" rIns="0" bIns="0" rtlCol="0">
            <a:spAutoFit/>
          </a:bodyPr>
          <a:lstStyle/>
          <a:p>
            <a:pPr marL="12700">
              <a:lnSpc>
                <a:spcPct val="100000"/>
              </a:lnSpc>
            </a:pPr>
            <a:r>
              <a:rPr sz="2000" spc="-5" dirty="0">
                <a:latin typeface="Wingdings"/>
                <a:cs typeface="Wingdings"/>
              </a:rPr>
              <a:t></a:t>
            </a:r>
            <a:r>
              <a:rPr sz="2000" b="1" spc="-5" dirty="0">
                <a:latin typeface="微软雅黑"/>
                <a:cs typeface="微软雅黑"/>
              </a:rPr>
              <a:t>注意这两种转换的差异</a:t>
            </a:r>
            <a:endParaRPr sz="2000">
              <a:latin typeface="微软雅黑"/>
              <a:cs typeface="微软雅黑"/>
            </a:endParaRPr>
          </a:p>
        </p:txBody>
      </p:sp>
      <p:sp>
        <p:nvSpPr>
          <p:cNvPr id="18" name="object 18"/>
          <p:cNvSpPr txBox="1"/>
          <p:nvPr/>
        </p:nvSpPr>
        <p:spPr>
          <a:xfrm>
            <a:off x="2130689" y="6023889"/>
            <a:ext cx="6958330" cy="705321"/>
          </a:xfrm>
          <a:prstGeom prst="rect">
            <a:avLst/>
          </a:prstGeom>
        </p:spPr>
        <p:txBody>
          <a:bodyPr vert="horz" wrap="square" lIns="0" tIns="0" rIns="0" bIns="0" rtlCol="0">
            <a:spAutoFit/>
          </a:bodyPr>
          <a:lstStyle/>
          <a:p>
            <a:pPr marL="12700">
              <a:lnSpc>
                <a:spcPct val="100000"/>
              </a:lnSpc>
            </a:pPr>
            <a:r>
              <a:rPr sz="2000" b="1" spc="-5" dirty="0">
                <a:solidFill>
                  <a:srgbClr val="FF0065"/>
                </a:solidFill>
                <a:latin typeface="微软雅黑"/>
                <a:cs typeface="微软雅黑"/>
              </a:rPr>
              <a:t>1型转换</a:t>
            </a:r>
            <a:r>
              <a:rPr sz="2000" b="1" spc="-10" dirty="0">
                <a:solidFill>
                  <a:srgbClr val="FF0065"/>
                </a:solidFill>
                <a:latin typeface="微软雅黑"/>
                <a:cs typeface="微软雅黑"/>
              </a:rPr>
              <a:t>：</a:t>
            </a:r>
            <a:r>
              <a:rPr sz="2000" b="1" u="heavy" spc="-5" dirty="0">
                <a:latin typeface="微软雅黑"/>
                <a:cs typeface="微软雅黑"/>
              </a:rPr>
              <a:t>供</a:t>
            </a:r>
            <a:r>
              <a:rPr sz="2000" b="1" spc="-5" dirty="0">
                <a:latin typeface="微软雅黑"/>
                <a:cs typeface="微软雅黑"/>
              </a:rPr>
              <a:t>应(</a:t>
            </a:r>
            <a:r>
              <a:rPr sz="2000" b="1" u="sng" spc="-5" dirty="0">
                <a:latin typeface="微软雅黑"/>
                <a:cs typeface="微软雅黑"/>
              </a:rPr>
              <a:t>工程项目</a:t>
            </a:r>
            <a:r>
              <a:rPr sz="2000" b="1" u="sng" spc="-10" dirty="0">
                <a:latin typeface="微软雅黑"/>
                <a:cs typeface="微软雅黑"/>
              </a:rPr>
              <a:t>号</a:t>
            </a:r>
            <a:r>
              <a:rPr sz="2000" b="1" u="sng" spc="-5" dirty="0">
                <a:latin typeface="微软雅黑"/>
                <a:cs typeface="微软雅黑"/>
              </a:rPr>
              <a:t>，供货商</a:t>
            </a:r>
            <a:r>
              <a:rPr sz="2000" b="1" u="sng" dirty="0">
                <a:latin typeface="微软雅黑"/>
                <a:cs typeface="微软雅黑"/>
              </a:rPr>
              <a:t>号</a:t>
            </a:r>
            <a:r>
              <a:rPr sz="2000" b="1" u="sng" spc="-5" dirty="0">
                <a:latin typeface="微软雅黑"/>
                <a:cs typeface="微软雅黑"/>
              </a:rPr>
              <a:t>，零件号</a:t>
            </a:r>
            <a:r>
              <a:rPr sz="2000" b="1" spc="-5" dirty="0">
                <a:latin typeface="微软雅黑"/>
                <a:cs typeface="微软雅黑"/>
              </a:rPr>
              <a:t>，数量)</a:t>
            </a:r>
            <a:endParaRPr sz="2000" dirty="0">
              <a:latin typeface="微软雅黑"/>
              <a:cs typeface="微软雅黑"/>
            </a:endParaRPr>
          </a:p>
          <a:p>
            <a:pPr marL="12700">
              <a:lnSpc>
                <a:spcPct val="100000"/>
              </a:lnSpc>
              <a:spcBef>
                <a:spcPts val="725"/>
              </a:spcBef>
            </a:pPr>
            <a:r>
              <a:rPr sz="2000" b="1" spc="-5" dirty="0">
                <a:solidFill>
                  <a:srgbClr val="FF0065"/>
                </a:solidFill>
                <a:latin typeface="微软雅黑"/>
                <a:cs typeface="微软雅黑"/>
              </a:rPr>
              <a:t>2型转换</a:t>
            </a:r>
            <a:r>
              <a:rPr sz="2000" b="1" spc="-10" dirty="0">
                <a:solidFill>
                  <a:srgbClr val="FF0065"/>
                </a:solidFill>
                <a:latin typeface="微软雅黑"/>
                <a:cs typeface="微软雅黑"/>
              </a:rPr>
              <a:t>：</a:t>
            </a:r>
            <a:r>
              <a:rPr sz="2000" b="1" u="heavy" spc="-5" dirty="0">
                <a:latin typeface="微软雅黑"/>
                <a:cs typeface="微软雅黑"/>
              </a:rPr>
              <a:t>供</a:t>
            </a:r>
            <a:r>
              <a:rPr sz="2000" b="1" spc="-5" dirty="0">
                <a:latin typeface="微软雅黑"/>
                <a:cs typeface="微软雅黑"/>
              </a:rPr>
              <a:t>应(</a:t>
            </a:r>
            <a:r>
              <a:rPr sz="2000" b="1" u="sng" spc="-5" dirty="0">
                <a:latin typeface="微软雅黑"/>
                <a:cs typeface="微软雅黑"/>
              </a:rPr>
              <a:t>条目</a:t>
            </a:r>
            <a:r>
              <a:rPr sz="2000" b="1" u="sng" dirty="0">
                <a:latin typeface="微软雅黑"/>
                <a:cs typeface="微软雅黑"/>
              </a:rPr>
              <a:t>号</a:t>
            </a:r>
            <a:r>
              <a:rPr sz="2000" b="1" spc="-5" dirty="0">
                <a:latin typeface="微软雅黑"/>
                <a:cs typeface="微软雅黑"/>
              </a:rPr>
              <a:t>,工程项目号，供货商号，零件号，数量</a:t>
            </a:r>
            <a:endParaRPr sz="2000" dirty="0">
              <a:latin typeface="微软雅黑"/>
              <a:cs typeface="微软雅黑"/>
            </a:endParaRPr>
          </a:p>
        </p:txBody>
      </p:sp>
      <p:sp>
        <p:nvSpPr>
          <p:cNvPr id="19" name="object 19"/>
          <p:cNvSpPr txBox="1">
            <a:spLocks noGrp="1"/>
          </p:cNvSpPr>
          <p:nvPr>
            <p:ph type="title"/>
          </p:nvPr>
        </p:nvSpPr>
        <p:spPr>
          <a:xfrm>
            <a:off x="1017911" y="335219"/>
            <a:ext cx="8657577" cy="1095172"/>
          </a:xfrm>
          <a:prstGeom prst="rect">
            <a:avLst/>
          </a:prstGeom>
        </p:spPr>
        <p:txBody>
          <a:bodyPr vert="horz" wrap="square" lIns="0" tIns="0" rIns="0" bIns="0" rtlCol="0">
            <a:spAutoFit/>
          </a:bodyPr>
          <a:lstStyle/>
          <a:p>
            <a:pPr>
              <a:lnSpc>
                <a:spcPct val="100000"/>
              </a:lnSpc>
            </a:pPr>
            <a:r>
              <a:rPr lang="en-US" altLang="zh-CN" sz="2800" b="0" spc="-5" dirty="0">
                <a:solidFill>
                  <a:srgbClr val="000000"/>
                </a:solidFill>
                <a:latin typeface="Microsoft JhengHei" panose="020B0604030504040204" pitchFamily="34" charset="-120"/>
                <a:ea typeface="Microsoft JhengHei" panose="020B0604030504040204" pitchFamily="34" charset="-120"/>
                <a:cs typeface="华文中宋"/>
              </a:rPr>
              <a:t>13.4 </a:t>
            </a:r>
            <a:r>
              <a:rPr sz="2800" b="0" spc="-5" dirty="0" err="1">
                <a:solidFill>
                  <a:srgbClr val="000000"/>
                </a:solidFill>
                <a:latin typeface="Microsoft JhengHei" panose="020B0604030504040204" pitchFamily="34" charset="-120"/>
                <a:ea typeface="Microsoft JhengHei" panose="020B0604030504040204" pitchFamily="34" charset="-120"/>
                <a:cs typeface="华文中宋"/>
              </a:rPr>
              <a:t>数据库设计过程之逻辑数据库设计</a:t>
            </a:r>
            <a:endParaRPr sz="2800" b="0" dirty="0">
              <a:solidFill>
                <a:srgbClr val="000000"/>
              </a:solidFill>
              <a:latin typeface="Microsoft JhengHei" panose="020B0604030504040204" pitchFamily="34" charset="-120"/>
              <a:ea typeface="Microsoft JhengHei" panose="020B0604030504040204" pitchFamily="34" charset="-120"/>
              <a:cs typeface="华文中宋"/>
            </a:endParaRPr>
          </a:p>
          <a:p>
            <a:pPr>
              <a:lnSpc>
                <a:spcPct val="100000"/>
              </a:lnSpc>
              <a:spcBef>
                <a:spcPts val="2300"/>
              </a:spcBef>
            </a:pPr>
            <a:r>
              <a:rPr sz="2400" spc="-5" dirty="0">
                <a:solidFill>
                  <a:srgbClr val="FF0000"/>
                </a:solidFill>
                <a:latin typeface="Microsoft JhengHei" panose="020B0604030504040204" pitchFamily="34" charset="-120"/>
                <a:ea typeface="Microsoft JhengHei" panose="020B0604030504040204" pitchFamily="34" charset="-120"/>
                <a:cs typeface="Arial"/>
              </a:rPr>
              <a:t>(2)E-</a:t>
            </a:r>
            <a:r>
              <a:rPr sz="2400" spc="-5" dirty="0" err="1">
                <a:solidFill>
                  <a:srgbClr val="FF0000"/>
                </a:solidFill>
                <a:latin typeface="Microsoft JhengHei" panose="020B0604030504040204" pitchFamily="34" charset="-120"/>
                <a:ea typeface="Microsoft JhengHei" panose="020B0604030504040204" pitchFamily="34" charset="-120"/>
                <a:cs typeface="Arial"/>
              </a:rPr>
              <a:t>R</a:t>
            </a:r>
            <a:r>
              <a:rPr sz="2400" spc="-5" dirty="0" err="1">
                <a:solidFill>
                  <a:srgbClr val="FF0000"/>
                </a:solidFill>
                <a:latin typeface="Microsoft JhengHei" panose="020B0604030504040204" pitchFamily="34" charset="-120"/>
                <a:ea typeface="Microsoft JhengHei" panose="020B0604030504040204" pitchFamily="34" charset="-120"/>
                <a:cs typeface="华文中宋"/>
              </a:rPr>
              <a:t>图向关系模式的转换</a:t>
            </a:r>
            <a:endParaRPr sz="2400" dirty="0">
              <a:solidFill>
                <a:srgbClr val="FF0000"/>
              </a:solidFill>
              <a:latin typeface="Microsoft JhengHei" panose="020B0604030504040204" pitchFamily="34" charset="-120"/>
              <a:ea typeface="Microsoft JhengHei" panose="020B0604030504040204" pitchFamily="34" charset="-120"/>
              <a:cs typeface="华文中宋"/>
            </a:endParaRPr>
          </a:p>
        </p:txBody>
      </p:sp>
      <p:sp>
        <p:nvSpPr>
          <p:cNvPr id="20" name="object 20"/>
          <p:cNvSpPr txBox="1"/>
          <p:nvPr/>
        </p:nvSpPr>
        <p:spPr>
          <a:xfrm>
            <a:off x="1053979" y="3691602"/>
            <a:ext cx="5053330" cy="1868805"/>
          </a:xfrm>
          <a:prstGeom prst="rect">
            <a:avLst/>
          </a:prstGeom>
        </p:spPr>
        <p:txBody>
          <a:bodyPr vert="horz" wrap="square" lIns="0" tIns="0" rIns="0" bIns="0" rtlCol="0">
            <a:spAutoFit/>
          </a:bodyPr>
          <a:lstStyle/>
          <a:p>
            <a:pPr marL="12700" marR="5080">
              <a:lnSpc>
                <a:spcPct val="130300"/>
              </a:lnSpc>
            </a:pPr>
            <a:r>
              <a:rPr sz="2000" spc="-5" dirty="0">
                <a:latin typeface="Wingdings"/>
                <a:cs typeface="Wingdings"/>
              </a:rPr>
              <a:t></a:t>
            </a:r>
            <a:r>
              <a:rPr sz="2000" b="1" spc="-5" dirty="0">
                <a:latin typeface="微软雅黑"/>
                <a:cs typeface="微软雅黑"/>
              </a:rPr>
              <a:t>多元联系更需注意分析参与联系的实体</a:t>
            </a:r>
            <a:r>
              <a:rPr sz="2000" b="1" dirty="0">
                <a:latin typeface="微软雅黑"/>
                <a:cs typeface="微软雅黑"/>
              </a:rPr>
              <a:t>的</a:t>
            </a:r>
            <a:r>
              <a:rPr sz="2000" b="1" spc="-5" dirty="0">
                <a:solidFill>
                  <a:srgbClr val="FF0065"/>
                </a:solidFill>
                <a:latin typeface="微软雅黑"/>
                <a:cs typeface="微软雅黑"/>
              </a:rPr>
              <a:t>最 小基</a:t>
            </a:r>
            <a:r>
              <a:rPr sz="2000" b="1" dirty="0">
                <a:solidFill>
                  <a:srgbClr val="FF0065"/>
                </a:solidFill>
                <a:latin typeface="微软雅黑"/>
                <a:cs typeface="微软雅黑"/>
              </a:rPr>
              <a:t>数</a:t>
            </a:r>
            <a:r>
              <a:rPr sz="2000" b="1" spc="-5" dirty="0">
                <a:latin typeface="微软雅黑"/>
                <a:cs typeface="微软雅黑"/>
              </a:rPr>
              <a:t>和最大基数</a:t>
            </a:r>
            <a:endParaRPr sz="2000" dirty="0">
              <a:latin typeface="微软雅黑"/>
              <a:cs typeface="微软雅黑"/>
            </a:endParaRPr>
          </a:p>
          <a:p>
            <a:pPr marL="12700" marR="5080">
              <a:lnSpc>
                <a:spcPct val="130300"/>
              </a:lnSpc>
            </a:pPr>
            <a:r>
              <a:rPr sz="2000" spc="-5" dirty="0">
                <a:latin typeface="Wingdings"/>
                <a:cs typeface="Wingdings"/>
              </a:rPr>
              <a:t></a:t>
            </a:r>
            <a:r>
              <a:rPr sz="2000" b="1" spc="-5" dirty="0">
                <a:latin typeface="微软雅黑"/>
                <a:cs typeface="微软雅黑"/>
              </a:rPr>
              <a:t>如是否允许参与联系的多实体中有一个或多 个实体不参与？</a:t>
            </a:r>
            <a:endParaRPr sz="2000" dirty="0">
              <a:latin typeface="微软雅黑"/>
              <a:cs typeface="微软雅黑"/>
            </a:endParaRPr>
          </a:p>
          <a:p>
            <a:pPr marL="12700">
              <a:lnSpc>
                <a:spcPct val="100000"/>
              </a:lnSpc>
              <a:spcBef>
                <a:spcPts val="720"/>
              </a:spcBef>
            </a:pPr>
            <a:r>
              <a:rPr sz="2000" spc="-5" dirty="0">
                <a:latin typeface="Wingdings"/>
                <a:cs typeface="Wingdings"/>
              </a:rPr>
              <a:t></a:t>
            </a:r>
            <a:r>
              <a:rPr sz="2000" b="1" spc="-5" dirty="0">
                <a:latin typeface="微软雅黑"/>
                <a:cs typeface="微软雅黑"/>
              </a:rPr>
              <a:t>多元联系可以转换为多个二元联系进行处理</a:t>
            </a:r>
            <a:endParaRPr sz="2000" dirty="0">
              <a:latin typeface="微软雅黑"/>
              <a:cs typeface="微软雅黑"/>
            </a:endParaRPr>
          </a:p>
        </p:txBody>
      </p:sp>
      <p:sp>
        <p:nvSpPr>
          <p:cNvPr id="21" name="object 2">
            <a:extLst>
              <a:ext uri="{FF2B5EF4-FFF2-40B4-BE49-F238E27FC236}">
                <a16:creationId xmlns:a16="http://schemas.microsoft.com/office/drawing/2014/main" id="{379ABAE8-5044-48C0-A867-2ADFCDF71530}"/>
              </a:ext>
            </a:extLst>
          </p:cNvPr>
          <p:cNvSpPr/>
          <p:nvPr/>
        </p:nvSpPr>
        <p:spPr>
          <a:xfrm>
            <a:off x="927100" y="885825"/>
            <a:ext cx="5181600" cy="0"/>
          </a:xfrm>
          <a:custGeom>
            <a:avLst/>
            <a:gdLst/>
            <a:ahLst/>
            <a:cxnLst/>
            <a:rect l="l" t="t" r="r" b="b"/>
            <a:pathLst>
              <a:path w="5181600">
                <a:moveTo>
                  <a:pt x="0" y="0"/>
                </a:moveTo>
                <a:lnTo>
                  <a:pt x="5181600" y="0"/>
                </a:lnTo>
              </a:path>
            </a:pathLst>
          </a:custGeom>
          <a:ln w="12954">
            <a:solidFill>
              <a:srgbClr val="000000"/>
            </a:solidFill>
          </a:ln>
        </p:spPr>
        <p:txBody>
          <a:bodyPr wrap="square" lIns="0" tIns="0" rIns="0" bIns="0" rtlCol="0"/>
          <a:lstStyle/>
          <a:p>
            <a:endParaRPr/>
          </a:p>
        </p:txBody>
      </p:sp>
      <p:sp>
        <p:nvSpPr>
          <p:cNvPr id="22" name="object 3">
            <a:extLst>
              <a:ext uri="{FF2B5EF4-FFF2-40B4-BE49-F238E27FC236}">
                <a16:creationId xmlns:a16="http://schemas.microsoft.com/office/drawing/2014/main" id="{C4E83060-CD51-420A-9D3C-51E0518CAE3F}"/>
              </a:ext>
            </a:extLst>
          </p:cNvPr>
          <p:cNvSpPr/>
          <p:nvPr/>
        </p:nvSpPr>
        <p:spPr>
          <a:xfrm>
            <a:off x="927100" y="911353"/>
            <a:ext cx="5181600" cy="0"/>
          </a:xfrm>
          <a:custGeom>
            <a:avLst/>
            <a:gdLst/>
            <a:ahLst/>
            <a:cxnLst/>
            <a:rect l="l" t="t" r="r" b="b"/>
            <a:pathLst>
              <a:path w="5181600">
                <a:moveTo>
                  <a:pt x="0" y="0"/>
                </a:moveTo>
                <a:lnTo>
                  <a:pt x="5181600" y="0"/>
                </a:lnTo>
              </a:path>
            </a:pathLst>
          </a:custGeom>
          <a:ln w="12191">
            <a:solidFill>
              <a:srgbClr val="000000"/>
            </a:solidFill>
          </a:ln>
        </p:spPr>
        <p:txBody>
          <a:bodyPr wrap="square" lIns="0" tIns="0" rIns="0" bIns="0" rtlCol="0"/>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5829185" y="3627120"/>
            <a:ext cx="958215" cy="397510"/>
          </a:xfrm>
          <a:custGeom>
            <a:avLst/>
            <a:gdLst/>
            <a:ahLst/>
            <a:cxnLst/>
            <a:rect l="l" t="t" r="r" b="b"/>
            <a:pathLst>
              <a:path w="958215" h="397510">
                <a:moveTo>
                  <a:pt x="0" y="0"/>
                </a:moveTo>
                <a:lnTo>
                  <a:pt x="0" y="397002"/>
                </a:lnTo>
                <a:lnTo>
                  <a:pt x="957833" y="397001"/>
                </a:lnTo>
                <a:lnTo>
                  <a:pt x="957833" y="0"/>
                </a:lnTo>
                <a:lnTo>
                  <a:pt x="0" y="0"/>
                </a:lnTo>
                <a:close/>
              </a:path>
            </a:pathLst>
          </a:custGeom>
          <a:solidFill>
            <a:srgbClr val="000000"/>
          </a:solidFill>
        </p:spPr>
        <p:txBody>
          <a:bodyPr wrap="square" lIns="0" tIns="0" rIns="0" bIns="0" rtlCol="0"/>
          <a:lstStyle/>
          <a:p>
            <a:endParaRPr/>
          </a:p>
        </p:txBody>
      </p:sp>
      <p:sp>
        <p:nvSpPr>
          <p:cNvPr id="6" name="object 6"/>
          <p:cNvSpPr txBox="1"/>
          <p:nvPr/>
        </p:nvSpPr>
        <p:spPr>
          <a:xfrm>
            <a:off x="5914015" y="3704966"/>
            <a:ext cx="788035" cy="279400"/>
          </a:xfrm>
          <a:prstGeom prst="rect">
            <a:avLst/>
          </a:prstGeom>
        </p:spPr>
        <p:txBody>
          <a:bodyPr vert="horz" wrap="square" lIns="0" tIns="0" rIns="0" bIns="0" rtlCol="0">
            <a:spAutoFit/>
          </a:bodyPr>
          <a:lstStyle/>
          <a:p>
            <a:pPr marL="12700">
              <a:lnSpc>
                <a:spcPts val="2380"/>
              </a:lnSpc>
            </a:pPr>
            <a:r>
              <a:rPr sz="2000" b="1" spc="-10" dirty="0">
                <a:solidFill>
                  <a:srgbClr val="FFFFFF"/>
                </a:solidFill>
                <a:latin typeface="新宋体"/>
                <a:cs typeface="新宋体"/>
              </a:rPr>
              <a:t>产品类</a:t>
            </a:r>
            <a:endParaRPr sz="2000">
              <a:latin typeface="新宋体"/>
              <a:cs typeface="新宋体"/>
            </a:endParaRPr>
          </a:p>
        </p:txBody>
      </p:sp>
      <p:sp>
        <p:nvSpPr>
          <p:cNvPr id="7" name="object 7"/>
          <p:cNvSpPr/>
          <p:nvPr/>
        </p:nvSpPr>
        <p:spPr>
          <a:xfrm>
            <a:off x="8702675" y="3627120"/>
            <a:ext cx="957580" cy="397510"/>
          </a:xfrm>
          <a:custGeom>
            <a:avLst/>
            <a:gdLst/>
            <a:ahLst/>
            <a:cxnLst/>
            <a:rect l="l" t="t" r="r" b="b"/>
            <a:pathLst>
              <a:path w="957579" h="397510">
                <a:moveTo>
                  <a:pt x="0" y="0"/>
                </a:moveTo>
                <a:lnTo>
                  <a:pt x="0" y="397001"/>
                </a:lnTo>
                <a:lnTo>
                  <a:pt x="957072" y="397001"/>
                </a:lnTo>
                <a:lnTo>
                  <a:pt x="957072" y="0"/>
                </a:lnTo>
                <a:lnTo>
                  <a:pt x="0" y="0"/>
                </a:lnTo>
                <a:close/>
              </a:path>
            </a:pathLst>
          </a:custGeom>
          <a:solidFill>
            <a:srgbClr val="000000"/>
          </a:solidFill>
        </p:spPr>
        <p:txBody>
          <a:bodyPr wrap="square" lIns="0" tIns="0" rIns="0" bIns="0" rtlCol="0"/>
          <a:lstStyle/>
          <a:p>
            <a:endParaRPr/>
          </a:p>
        </p:txBody>
      </p:sp>
      <p:sp>
        <p:nvSpPr>
          <p:cNvPr id="8" name="object 8"/>
          <p:cNvSpPr txBox="1"/>
          <p:nvPr/>
        </p:nvSpPr>
        <p:spPr>
          <a:xfrm>
            <a:off x="8787517" y="3704966"/>
            <a:ext cx="788035" cy="279400"/>
          </a:xfrm>
          <a:prstGeom prst="rect">
            <a:avLst/>
          </a:prstGeom>
        </p:spPr>
        <p:txBody>
          <a:bodyPr vert="horz" wrap="square" lIns="0" tIns="0" rIns="0" bIns="0" rtlCol="0">
            <a:spAutoFit/>
          </a:bodyPr>
          <a:lstStyle/>
          <a:p>
            <a:pPr marL="12700">
              <a:lnSpc>
                <a:spcPts val="2380"/>
              </a:lnSpc>
            </a:pPr>
            <a:r>
              <a:rPr sz="2000" b="1" spc="-10" dirty="0">
                <a:solidFill>
                  <a:srgbClr val="FFFFFF"/>
                </a:solidFill>
                <a:latin typeface="新宋体"/>
                <a:cs typeface="新宋体"/>
              </a:rPr>
              <a:t>客户群</a:t>
            </a:r>
            <a:endParaRPr sz="2000">
              <a:latin typeface="新宋体"/>
              <a:cs typeface="新宋体"/>
            </a:endParaRPr>
          </a:p>
        </p:txBody>
      </p:sp>
      <p:sp>
        <p:nvSpPr>
          <p:cNvPr id="9" name="object 9"/>
          <p:cNvSpPr/>
          <p:nvPr/>
        </p:nvSpPr>
        <p:spPr>
          <a:xfrm>
            <a:off x="6787019" y="3825240"/>
            <a:ext cx="479425" cy="0"/>
          </a:xfrm>
          <a:custGeom>
            <a:avLst/>
            <a:gdLst/>
            <a:ahLst/>
            <a:cxnLst/>
            <a:rect l="l" t="t" r="r" b="b"/>
            <a:pathLst>
              <a:path w="479425">
                <a:moveTo>
                  <a:pt x="0" y="0"/>
                </a:moveTo>
                <a:lnTo>
                  <a:pt x="479298" y="0"/>
                </a:lnTo>
              </a:path>
            </a:pathLst>
          </a:custGeom>
          <a:ln w="9525">
            <a:solidFill>
              <a:srgbClr val="000000"/>
            </a:solidFill>
          </a:ln>
        </p:spPr>
        <p:txBody>
          <a:bodyPr wrap="square" lIns="0" tIns="0" rIns="0" bIns="0" rtlCol="0"/>
          <a:lstStyle/>
          <a:p>
            <a:endParaRPr/>
          </a:p>
        </p:txBody>
      </p:sp>
      <p:sp>
        <p:nvSpPr>
          <p:cNvPr id="10" name="object 10"/>
          <p:cNvSpPr/>
          <p:nvPr/>
        </p:nvSpPr>
        <p:spPr>
          <a:xfrm>
            <a:off x="8302637" y="3825240"/>
            <a:ext cx="400050" cy="0"/>
          </a:xfrm>
          <a:custGeom>
            <a:avLst/>
            <a:gdLst/>
            <a:ahLst/>
            <a:cxnLst/>
            <a:rect l="l" t="t" r="r" b="b"/>
            <a:pathLst>
              <a:path w="400050">
                <a:moveTo>
                  <a:pt x="0" y="0"/>
                </a:moveTo>
                <a:lnTo>
                  <a:pt x="400050" y="0"/>
                </a:lnTo>
              </a:path>
            </a:pathLst>
          </a:custGeom>
          <a:ln w="9525">
            <a:solidFill>
              <a:srgbClr val="000000"/>
            </a:solidFill>
          </a:ln>
        </p:spPr>
        <p:txBody>
          <a:bodyPr wrap="square" lIns="0" tIns="0" rIns="0" bIns="0" rtlCol="0"/>
          <a:lstStyle/>
          <a:p>
            <a:endParaRPr/>
          </a:p>
        </p:txBody>
      </p:sp>
      <p:sp>
        <p:nvSpPr>
          <p:cNvPr id="11" name="object 11"/>
          <p:cNvSpPr/>
          <p:nvPr/>
        </p:nvSpPr>
        <p:spPr>
          <a:xfrm>
            <a:off x="7187069" y="3177539"/>
            <a:ext cx="1115695" cy="1295400"/>
          </a:xfrm>
          <a:custGeom>
            <a:avLst/>
            <a:gdLst/>
            <a:ahLst/>
            <a:cxnLst/>
            <a:rect l="l" t="t" r="r" b="b"/>
            <a:pathLst>
              <a:path w="1115695" h="1295400">
                <a:moveTo>
                  <a:pt x="1115567" y="647700"/>
                </a:moveTo>
                <a:lnTo>
                  <a:pt x="557783" y="0"/>
                </a:lnTo>
                <a:lnTo>
                  <a:pt x="0" y="647700"/>
                </a:lnTo>
                <a:lnTo>
                  <a:pt x="557783" y="1295400"/>
                </a:lnTo>
                <a:lnTo>
                  <a:pt x="1115567" y="647700"/>
                </a:lnTo>
                <a:close/>
              </a:path>
            </a:pathLst>
          </a:custGeom>
          <a:solidFill>
            <a:srgbClr val="000000"/>
          </a:solidFill>
        </p:spPr>
        <p:txBody>
          <a:bodyPr wrap="square" lIns="0" tIns="0" rIns="0" bIns="0" rtlCol="0"/>
          <a:lstStyle/>
          <a:p>
            <a:endParaRPr/>
          </a:p>
        </p:txBody>
      </p:sp>
      <p:sp>
        <p:nvSpPr>
          <p:cNvPr id="12" name="object 12"/>
          <p:cNvSpPr/>
          <p:nvPr/>
        </p:nvSpPr>
        <p:spPr>
          <a:xfrm>
            <a:off x="7187069" y="3177539"/>
            <a:ext cx="1115695" cy="1295400"/>
          </a:xfrm>
          <a:custGeom>
            <a:avLst/>
            <a:gdLst/>
            <a:ahLst/>
            <a:cxnLst/>
            <a:rect l="l" t="t" r="r" b="b"/>
            <a:pathLst>
              <a:path w="1115695" h="1295400">
                <a:moveTo>
                  <a:pt x="557783" y="0"/>
                </a:moveTo>
                <a:lnTo>
                  <a:pt x="0" y="647700"/>
                </a:lnTo>
                <a:lnTo>
                  <a:pt x="557783" y="1295400"/>
                </a:lnTo>
                <a:lnTo>
                  <a:pt x="1115567" y="647700"/>
                </a:lnTo>
                <a:lnTo>
                  <a:pt x="557783" y="0"/>
                </a:lnTo>
                <a:close/>
              </a:path>
            </a:pathLst>
          </a:custGeom>
          <a:ln w="9525">
            <a:solidFill>
              <a:srgbClr val="000000"/>
            </a:solidFill>
          </a:ln>
        </p:spPr>
        <p:txBody>
          <a:bodyPr wrap="square" lIns="0" tIns="0" rIns="0" bIns="0" rtlCol="0"/>
          <a:lstStyle/>
          <a:p>
            <a:endParaRPr/>
          </a:p>
        </p:txBody>
      </p:sp>
      <p:sp>
        <p:nvSpPr>
          <p:cNvPr id="13" name="object 13"/>
          <p:cNvSpPr txBox="1"/>
          <p:nvPr/>
        </p:nvSpPr>
        <p:spPr>
          <a:xfrm>
            <a:off x="7479163" y="3693536"/>
            <a:ext cx="534670" cy="279400"/>
          </a:xfrm>
          <a:prstGeom prst="rect">
            <a:avLst/>
          </a:prstGeom>
        </p:spPr>
        <p:txBody>
          <a:bodyPr vert="horz" wrap="square" lIns="0" tIns="0" rIns="0" bIns="0" rtlCol="0">
            <a:spAutoFit/>
          </a:bodyPr>
          <a:lstStyle/>
          <a:p>
            <a:pPr marL="12700">
              <a:lnSpc>
                <a:spcPts val="2380"/>
              </a:lnSpc>
            </a:pPr>
            <a:r>
              <a:rPr sz="2000" b="1" spc="-5" dirty="0">
                <a:solidFill>
                  <a:srgbClr val="FFFFFF"/>
                </a:solidFill>
                <a:latin typeface="新宋体"/>
                <a:cs typeface="新宋体"/>
              </a:rPr>
              <a:t>折扣</a:t>
            </a:r>
            <a:endParaRPr sz="2000">
              <a:latin typeface="新宋体"/>
              <a:cs typeface="新宋体"/>
            </a:endParaRPr>
          </a:p>
        </p:txBody>
      </p:sp>
      <p:sp>
        <p:nvSpPr>
          <p:cNvPr id="14" name="object 14"/>
          <p:cNvSpPr/>
          <p:nvPr/>
        </p:nvSpPr>
        <p:spPr>
          <a:xfrm>
            <a:off x="7112393" y="4897373"/>
            <a:ext cx="1262380" cy="397510"/>
          </a:xfrm>
          <a:custGeom>
            <a:avLst/>
            <a:gdLst/>
            <a:ahLst/>
            <a:cxnLst/>
            <a:rect l="l" t="t" r="r" b="b"/>
            <a:pathLst>
              <a:path w="1262379" h="397510">
                <a:moveTo>
                  <a:pt x="0" y="0"/>
                </a:moveTo>
                <a:lnTo>
                  <a:pt x="0" y="397001"/>
                </a:lnTo>
                <a:lnTo>
                  <a:pt x="1261872" y="397001"/>
                </a:lnTo>
                <a:lnTo>
                  <a:pt x="1261872" y="0"/>
                </a:lnTo>
                <a:lnTo>
                  <a:pt x="0" y="0"/>
                </a:lnTo>
                <a:close/>
              </a:path>
            </a:pathLst>
          </a:custGeom>
          <a:solidFill>
            <a:srgbClr val="000000"/>
          </a:solidFill>
        </p:spPr>
        <p:txBody>
          <a:bodyPr wrap="square" lIns="0" tIns="0" rIns="0" bIns="0" rtlCol="0"/>
          <a:lstStyle/>
          <a:p>
            <a:endParaRPr/>
          </a:p>
        </p:txBody>
      </p:sp>
      <p:sp>
        <p:nvSpPr>
          <p:cNvPr id="15" name="object 15"/>
          <p:cNvSpPr/>
          <p:nvPr/>
        </p:nvSpPr>
        <p:spPr>
          <a:xfrm>
            <a:off x="7739519" y="4457700"/>
            <a:ext cx="1905" cy="450850"/>
          </a:xfrm>
          <a:custGeom>
            <a:avLst/>
            <a:gdLst/>
            <a:ahLst/>
            <a:cxnLst/>
            <a:rect l="l" t="t" r="r" b="b"/>
            <a:pathLst>
              <a:path w="1904" h="450850">
                <a:moveTo>
                  <a:pt x="0" y="0"/>
                </a:moveTo>
                <a:lnTo>
                  <a:pt x="1524" y="450342"/>
                </a:lnTo>
              </a:path>
            </a:pathLst>
          </a:custGeom>
          <a:ln w="9525">
            <a:solidFill>
              <a:srgbClr val="000000"/>
            </a:solidFill>
          </a:ln>
        </p:spPr>
        <p:txBody>
          <a:bodyPr wrap="square" lIns="0" tIns="0" rIns="0" bIns="0" rtlCol="0"/>
          <a:lstStyle/>
          <a:p>
            <a:endParaRPr/>
          </a:p>
        </p:txBody>
      </p:sp>
      <p:sp>
        <p:nvSpPr>
          <p:cNvPr id="16" name="object 16"/>
          <p:cNvSpPr txBox="1"/>
          <p:nvPr/>
        </p:nvSpPr>
        <p:spPr>
          <a:xfrm>
            <a:off x="7476114" y="4672226"/>
            <a:ext cx="731520" cy="581660"/>
          </a:xfrm>
          <a:prstGeom prst="rect">
            <a:avLst/>
          </a:prstGeom>
        </p:spPr>
        <p:txBody>
          <a:bodyPr vert="horz" wrap="square" lIns="0" tIns="0" rIns="0" bIns="0" rtlCol="0">
            <a:spAutoFit/>
          </a:bodyPr>
          <a:lstStyle/>
          <a:p>
            <a:pPr marL="363220">
              <a:lnSpc>
                <a:spcPct val="100000"/>
              </a:lnSpc>
            </a:pPr>
            <a:r>
              <a:rPr sz="1400" b="1" spc="-5" dirty="0">
                <a:latin typeface="Arial"/>
                <a:cs typeface="Arial"/>
              </a:rPr>
              <a:t>0..m</a:t>
            </a:r>
            <a:endParaRPr sz="1400">
              <a:latin typeface="Arial"/>
              <a:cs typeface="Arial"/>
            </a:endParaRPr>
          </a:p>
          <a:p>
            <a:pPr marL="12700">
              <a:lnSpc>
                <a:spcPts val="2380"/>
              </a:lnSpc>
              <a:spcBef>
                <a:spcPts val="680"/>
              </a:spcBef>
            </a:pPr>
            <a:r>
              <a:rPr sz="2000" b="1" spc="-5" dirty="0">
                <a:solidFill>
                  <a:srgbClr val="FFFFFF"/>
                </a:solidFill>
                <a:latin typeface="新宋体"/>
                <a:cs typeface="新宋体"/>
              </a:rPr>
              <a:t>地区</a:t>
            </a:r>
            <a:endParaRPr sz="2000">
              <a:latin typeface="新宋体"/>
              <a:cs typeface="新宋体"/>
            </a:endParaRPr>
          </a:p>
        </p:txBody>
      </p:sp>
      <p:sp>
        <p:nvSpPr>
          <p:cNvPr id="17" name="object 17"/>
          <p:cNvSpPr txBox="1"/>
          <p:nvPr/>
        </p:nvSpPr>
        <p:spPr>
          <a:xfrm>
            <a:off x="8283833" y="3571138"/>
            <a:ext cx="381000" cy="203200"/>
          </a:xfrm>
          <a:prstGeom prst="rect">
            <a:avLst/>
          </a:prstGeom>
        </p:spPr>
        <p:txBody>
          <a:bodyPr vert="horz" wrap="square" lIns="0" tIns="0" rIns="0" bIns="0" rtlCol="0">
            <a:spAutoFit/>
          </a:bodyPr>
          <a:lstStyle/>
          <a:p>
            <a:pPr marL="12700">
              <a:lnSpc>
                <a:spcPct val="100000"/>
              </a:lnSpc>
            </a:pPr>
            <a:r>
              <a:rPr sz="1400" b="1" spc="-5" dirty="0">
                <a:latin typeface="Arial"/>
                <a:cs typeface="Arial"/>
              </a:rPr>
              <a:t>0..m</a:t>
            </a:r>
            <a:endParaRPr sz="1400">
              <a:latin typeface="Arial"/>
              <a:cs typeface="Arial"/>
            </a:endParaRPr>
          </a:p>
        </p:txBody>
      </p:sp>
      <p:sp>
        <p:nvSpPr>
          <p:cNvPr id="18" name="object 18"/>
          <p:cNvSpPr txBox="1"/>
          <p:nvPr/>
        </p:nvSpPr>
        <p:spPr>
          <a:xfrm>
            <a:off x="6813948" y="3555141"/>
            <a:ext cx="381000" cy="203200"/>
          </a:xfrm>
          <a:prstGeom prst="rect">
            <a:avLst/>
          </a:prstGeom>
        </p:spPr>
        <p:txBody>
          <a:bodyPr vert="horz" wrap="square" lIns="0" tIns="0" rIns="0" bIns="0" rtlCol="0">
            <a:spAutoFit/>
          </a:bodyPr>
          <a:lstStyle/>
          <a:p>
            <a:pPr marL="12700">
              <a:lnSpc>
                <a:spcPct val="100000"/>
              </a:lnSpc>
            </a:pPr>
            <a:r>
              <a:rPr sz="1400" b="1" spc="-5" dirty="0">
                <a:latin typeface="Arial"/>
                <a:cs typeface="Arial"/>
              </a:rPr>
              <a:t>0..m</a:t>
            </a:r>
            <a:endParaRPr sz="1400">
              <a:latin typeface="Arial"/>
              <a:cs typeface="Arial"/>
            </a:endParaRPr>
          </a:p>
        </p:txBody>
      </p:sp>
      <p:sp>
        <p:nvSpPr>
          <p:cNvPr id="19" name="object 19"/>
          <p:cNvSpPr/>
          <p:nvPr/>
        </p:nvSpPr>
        <p:spPr>
          <a:xfrm>
            <a:off x="1016393" y="4415027"/>
            <a:ext cx="5343144" cy="1914144"/>
          </a:xfrm>
          <a:prstGeom prst="rect">
            <a:avLst/>
          </a:prstGeom>
          <a:blipFill>
            <a:blip r:embed="rId2" cstate="print"/>
            <a:stretch>
              <a:fillRect/>
            </a:stretch>
          </a:blipFill>
        </p:spPr>
        <p:txBody>
          <a:bodyPr wrap="square" lIns="0" tIns="0" rIns="0" bIns="0" rtlCol="0"/>
          <a:lstStyle/>
          <a:p>
            <a:endParaRPr/>
          </a:p>
        </p:txBody>
      </p:sp>
      <p:sp>
        <p:nvSpPr>
          <p:cNvPr id="20" name="object 20"/>
          <p:cNvSpPr txBox="1"/>
          <p:nvPr/>
        </p:nvSpPr>
        <p:spPr>
          <a:xfrm>
            <a:off x="1033405" y="1425437"/>
            <a:ext cx="5318760" cy="1216025"/>
          </a:xfrm>
          <a:prstGeom prst="rect">
            <a:avLst/>
          </a:prstGeom>
        </p:spPr>
        <p:txBody>
          <a:bodyPr vert="horz" wrap="square" lIns="0" tIns="0" rIns="0" bIns="0" rtlCol="0">
            <a:spAutoFit/>
          </a:bodyPr>
          <a:lstStyle/>
          <a:p>
            <a:pPr marL="12700">
              <a:lnSpc>
                <a:spcPct val="100000"/>
              </a:lnSpc>
            </a:pPr>
            <a:r>
              <a:rPr sz="2400" b="1" dirty="0">
                <a:latin typeface="微软雅黑"/>
                <a:cs typeface="微软雅黑"/>
              </a:rPr>
              <a:t>示例</a:t>
            </a:r>
            <a:endParaRPr sz="2400">
              <a:latin typeface="微软雅黑"/>
              <a:cs typeface="微软雅黑"/>
            </a:endParaRPr>
          </a:p>
          <a:p>
            <a:pPr marL="23495" marR="5080">
              <a:lnSpc>
                <a:spcPct val="130300"/>
              </a:lnSpc>
              <a:spcBef>
                <a:spcPts val="715"/>
              </a:spcBef>
            </a:pPr>
            <a:r>
              <a:rPr sz="2000" spc="-5" dirty="0">
                <a:latin typeface="Wingdings"/>
                <a:cs typeface="Wingdings"/>
              </a:rPr>
              <a:t></a:t>
            </a:r>
            <a:r>
              <a:rPr sz="2000" b="1" spc="-5" dirty="0">
                <a:latin typeface="微软雅黑"/>
                <a:cs typeface="微软雅黑"/>
              </a:rPr>
              <a:t>下表是企业业务规则决定的，如何处理？尤其 是检索时，如何注意检索错误？</a:t>
            </a:r>
            <a:endParaRPr sz="2000">
              <a:latin typeface="微软雅黑"/>
              <a:cs typeface="微软雅黑"/>
            </a:endParaRPr>
          </a:p>
        </p:txBody>
      </p:sp>
      <p:sp>
        <p:nvSpPr>
          <p:cNvPr id="22" name="object 22"/>
          <p:cNvSpPr txBox="1">
            <a:spLocks noGrp="1"/>
          </p:cNvSpPr>
          <p:nvPr>
            <p:ph type="title"/>
          </p:nvPr>
        </p:nvSpPr>
        <p:spPr>
          <a:xfrm>
            <a:off x="1017911" y="335219"/>
            <a:ext cx="8657577" cy="1095172"/>
          </a:xfrm>
          <a:prstGeom prst="rect">
            <a:avLst/>
          </a:prstGeom>
        </p:spPr>
        <p:txBody>
          <a:bodyPr vert="horz" wrap="square" lIns="0" tIns="0" rIns="0" bIns="0" rtlCol="0">
            <a:spAutoFit/>
          </a:bodyPr>
          <a:lstStyle/>
          <a:p>
            <a:pPr>
              <a:lnSpc>
                <a:spcPct val="100000"/>
              </a:lnSpc>
            </a:pPr>
            <a:r>
              <a:rPr lang="en-US" altLang="zh-CN" sz="2800" b="0" spc="-5" dirty="0">
                <a:solidFill>
                  <a:srgbClr val="000000"/>
                </a:solidFill>
                <a:latin typeface="Microsoft JhengHei" panose="020B0604030504040204" pitchFamily="34" charset="-120"/>
                <a:ea typeface="Microsoft JhengHei" panose="020B0604030504040204" pitchFamily="34" charset="-120"/>
                <a:cs typeface="华文中宋"/>
              </a:rPr>
              <a:t>13.4 </a:t>
            </a:r>
            <a:r>
              <a:rPr sz="2800" b="0" spc="-5" dirty="0" err="1">
                <a:solidFill>
                  <a:srgbClr val="000000"/>
                </a:solidFill>
                <a:latin typeface="Microsoft JhengHei" panose="020B0604030504040204" pitchFamily="34" charset="-120"/>
                <a:ea typeface="Microsoft JhengHei" panose="020B0604030504040204" pitchFamily="34" charset="-120"/>
                <a:cs typeface="华文中宋"/>
              </a:rPr>
              <a:t>数据库设计过程之逻辑数据库设计</a:t>
            </a:r>
            <a:endParaRPr sz="2800" b="0" dirty="0">
              <a:solidFill>
                <a:srgbClr val="000000"/>
              </a:solidFill>
              <a:latin typeface="Microsoft JhengHei" panose="020B0604030504040204" pitchFamily="34" charset="-120"/>
              <a:ea typeface="Microsoft JhengHei" panose="020B0604030504040204" pitchFamily="34" charset="-120"/>
              <a:cs typeface="华文中宋"/>
            </a:endParaRPr>
          </a:p>
          <a:p>
            <a:pPr>
              <a:lnSpc>
                <a:spcPct val="100000"/>
              </a:lnSpc>
              <a:spcBef>
                <a:spcPts val="2300"/>
              </a:spcBef>
            </a:pPr>
            <a:r>
              <a:rPr sz="2400" spc="-5" dirty="0">
                <a:solidFill>
                  <a:srgbClr val="FF0000"/>
                </a:solidFill>
                <a:latin typeface="Microsoft JhengHei" panose="020B0604030504040204" pitchFamily="34" charset="-120"/>
                <a:ea typeface="Microsoft JhengHei" panose="020B0604030504040204" pitchFamily="34" charset="-120"/>
                <a:cs typeface="Arial"/>
              </a:rPr>
              <a:t>(2)E-</a:t>
            </a:r>
            <a:r>
              <a:rPr sz="2400" spc="-5" dirty="0" err="1">
                <a:solidFill>
                  <a:srgbClr val="FF0000"/>
                </a:solidFill>
                <a:latin typeface="Microsoft JhengHei" panose="020B0604030504040204" pitchFamily="34" charset="-120"/>
                <a:ea typeface="Microsoft JhengHei" panose="020B0604030504040204" pitchFamily="34" charset="-120"/>
                <a:cs typeface="Arial"/>
              </a:rPr>
              <a:t>R</a:t>
            </a:r>
            <a:r>
              <a:rPr sz="2400" spc="-5" dirty="0" err="1">
                <a:solidFill>
                  <a:srgbClr val="FF0000"/>
                </a:solidFill>
                <a:latin typeface="Microsoft JhengHei" panose="020B0604030504040204" pitchFamily="34" charset="-120"/>
                <a:ea typeface="Microsoft JhengHei" panose="020B0604030504040204" pitchFamily="34" charset="-120"/>
                <a:cs typeface="华文中宋"/>
              </a:rPr>
              <a:t>图向关系模式的转换</a:t>
            </a:r>
            <a:endParaRPr sz="2400" dirty="0">
              <a:solidFill>
                <a:srgbClr val="FF0000"/>
              </a:solidFill>
              <a:latin typeface="Microsoft JhengHei" panose="020B0604030504040204" pitchFamily="34" charset="-120"/>
              <a:ea typeface="Microsoft JhengHei" panose="020B0604030504040204" pitchFamily="34" charset="-120"/>
              <a:cs typeface="华文中宋"/>
            </a:endParaRPr>
          </a:p>
        </p:txBody>
      </p:sp>
      <p:graphicFrame>
        <p:nvGraphicFramePr>
          <p:cNvPr id="21" name="object 21"/>
          <p:cNvGraphicFramePr>
            <a:graphicFrameLocks noGrp="1"/>
          </p:cNvGraphicFramePr>
          <p:nvPr/>
        </p:nvGraphicFramePr>
        <p:xfrm>
          <a:off x="7078865" y="2317242"/>
          <a:ext cx="1261872" cy="867154"/>
        </p:xfrm>
        <a:graphic>
          <a:graphicData uri="http://schemas.openxmlformats.org/drawingml/2006/table">
            <a:tbl>
              <a:tblPr firstRow="1" bandRow="1">
                <a:tableStyleId>{2D5ABB26-0587-4C30-8999-92F81FD0307C}</a:tableStyleId>
              </a:tblPr>
              <a:tblGrid>
                <a:gridCol w="665226">
                  <a:extLst>
                    <a:ext uri="{9D8B030D-6E8A-4147-A177-3AD203B41FA5}">
                      <a16:colId xmlns:a16="http://schemas.microsoft.com/office/drawing/2014/main" val="20000"/>
                    </a:ext>
                  </a:extLst>
                </a:gridCol>
                <a:gridCol w="596646">
                  <a:extLst>
                    <a:ext uri="{9D8B030D-6E8A-4147-A177-3AD203B41FA5}">
                      <a16:colId xmlns:a16="http://schemas.microsoft.com/office/drawing/2014/main" val="20001"/>
                    </a:ext>
                  </a:extLst>
                </a:gridCol>
              </a:tblGrid>
              <a:tr h="397001">
                <a:tc gridSpan="2">
                  <a:txBody>
                    <a:bodyPr/>
                    <a:lstStyle/>
                    <a:p>
                      <a:pPr marL="122555">
                        <a:lnSpc>
                          <a:spcPct val="100000"/>
                        </a:lnSpc>
                      </a:pPr>
                      <a:r>
                        <a:rPr sz="2000" b="1" dirty="0">
                          <a:solidFill>
                            <a:srgbClr val="FFFFFF"/>
                          </a:solidFill>
                          <a:latin typeface="新宋体"/>
                          <a:cs typeface="新宋体"/>
                        </a:rPr>
                        <a:t>时间区间</a:t>
                      </a:r>
                      <a:endParaRPr sz="2000">
                        <a:latin typeface="新宋体"/>
                        <a:cs typeface="新宋体"/>
                      </a:endParaRPr>
                    </a:p>
                  </a:txBody>
                  <a:tcPr marL="0" marR="0" marT="0" marB="0">
                    <a:solidFill>
                      <a:srgbClr val="000000"/>
                    </a:solidFill>
                  </a:tcPr>
                </a:tc>
                <a:tc hMerge="1">
                  <a:txBody>
                    <a:bodyPr/>
                    <a:lstStyle/>
                    <a:p>
                      <a:endParaRPr/>
                    </a:p>
                  </a:txBody>
                  <a:tcPr marL="0" marR="0" marT="0" marB="0"/>
                </a:tc>
                <a:extLst>
                  <a:ext uri="{0D108BD9-81ED-4DB2-BD59-A6C34878D82A}">
                    <a16:rowId xmlns:a16="http://schemas.microsoft.com/office/drawing/2014/main" val="10000"/>
                  </a:ext>
                </a:extLst>
              </a:tr>
              <a:tr h="470153">
                <a:tc>
                  <a:txBody>
                    <a:bodyPr/>
                    <a:lstStyle/>
                    <a:p>
                      <a:endParaRPr sz="2000">
                        <a:latin typeface="新宋体"/>
                        <a:cs typeface="新宋体"/>
                      </a:endParaRPr>
                    </a:p>
                  </a:txBody>
                  <a:tcPr marL="0" marR="0" marT="0" marB="0">
                    <a:lnR w="12700">
                      <a:solidFill>
                        <a:srgbClr val="000000"/>
                      </a:solidFill>
                      <a:prstDash val="solid"/>
                    </a:lnR>
                  </a:tcPr>
                </a:tc>
                <a:tc>
                  <a:txBody>
                    <a:bodyPr/>
                    <a:lstStyle/>
                    <a:p>
                      <a:pPr marL="90170">
                        <a:lnSpc>
                          <a:spcPct val="100000"/>
                        </a:lnSpc>
                      </a:pPr>
                      <a:r>
                        <a:rPr sz="1400" b="1" dirty="0">
                          <a:latin typeface="Arial"/>
                          <a:cs typeface="Arial"/>
                        </a:rPr>
                        <a:t>1..m</a:t>
                      </a:r>
                      <a:endParaRPr sz="1400">
                        <a:latin typeface="Arial"/>
                        <a:cs typeface="Arial"/>
                      </a:endParaRPr>
                    </a:p>
                  </a:txBody>
                  <a:tcPr marL="0" marR="0" marT="0" marB="0">
                    <a:lnL w="12700">
                      <a:solidFill>
                        <a:srgbClr val="000000"/>
                      </a:solidFill>
                      <a:prstDash val="solid"/>
                    </a:lnL>
                  </a:tcPr>
                </a:tc>
                <a:extLst>
                  <a:ext uri="{0D108BD9-81ED-4DB2-BD59-A6C34878D82A}">
                    <a16:rowId xmlns:a16="http://schemas.microsoft.com/office/drawing/2014/main" val="10001"/>
                  </a:ext>
                </a:extLst>
              </a:tr>
            </a:tbl>
          </a:graphicData>
        </a:graphic>
      </p:graphicFrame>
      <p:sp>
        <p:nvSpPr>
          <p:cNvPr id="23" name="object 2">
            <a:extLst>
              <a:ext uri="{FF2B5EF4-FFF2-40B4-BE49-F238E27FC236}">
                <a16:creationId xmlns:a16="http://schemas.microsoft.com/office/drawing/2014/main" id="{CE19891B-3FA3-4217-9CEB-295DDC087D57}"/>
              </a:ext>
            </a:extLst>
          </p:cNvPr>
          <p:cNvSpPr/>
          <p:nvPr/>
        </p:nvSpPr>
        <p:spPr>
          <a:xfrm>
            <a:off x="927100" y="885825"/>
            <a:ext cx="5181600" cy="0"/>
          </a:xfrm>
          <a:custGeom>
            <a:avLst/>
            <a:gdLst/>
            <a:ahLst/>
            <a:cxnLst/>
            <a:rect l="l" t="t" r="r" b="b"/>
            <a:pathLst>
              <a:path w="5181600">
                <a:moveTo>
                  <a:pt x="0" y="0"/>
                </a:moveTo>
                <a:lnTo>
                  <a:pt x="5181600" y="0"/>
                </a:lnTo>
              </a:path>
            </a:pathLst>
          </a:custGeom>
          <a:ln w="12954">
            <a:solidFill>
              <a:srgbClr val="000000"/>
            </a:solidFill>
          </a:ln>
        </p:spPr>
        <p:txBody>
          <a:bodyPr wrap="square" lIns="0" tIns="0" rIns="0" bIns="0" rtlCol="0"/>
          <a:lstStyle/>
          <a:p>
            <a:endParaRPr/>
          </a:p>
        </p:txBody>
      </p:sp>
      <p:sp>
        <p:nvSpPr>
          <p:cNvPr id="24" name="object 3">
            <a:extLst>
              <a:ext uri="{FF2B5EF4-FFF2-40B4-BE49-F238E27FC236}">
                <a16:creationId xmlns:a16="http://schemas.microsoft.com/office/drawing/2014/main" id="{6C56D8D9-7E5E-44B5-9F4B-80FA13FC1B3A}"/>
              </a:ext>
            </a:extLst>
          </p:cNvPr>
          <p:cNvSpPr/>
          <p:nvPr/>
        </p:nvSpPr>
        <p:spPr>
          <a:xfrm>
            <a:off x="927100" y="911353"/>
            <a:ext cx="5181600" cy="0"/>
          </a:xfrm>
          <a:custGeom>
            <a:avLst/>
            <a:gdLst/>
            <a:ahLst/>
            <a:cxnLst/>
            <a:rect l="l" t="t" r="r" b="b"/>
            <a:pathLst>
              <a:path w="5181600">
                <a:moveTo>
                  <a:pt x="0" y="0"/>
                </a:moveTo>
                <a:lnTo>
                  <a:pt x="5181600" y="0"/>
                </a:lnTo>
              </a:path>
            </a:pathLst>
          </a:custGeom>
          <a:ln w="12191">
            <a:solidFill>
              <a:srgbClr val="000000"/>
            </a:solidFill>
          </a:ln>
        </p:spPr>
        <p:txBody>
          <a:bodyPr wrap="square" lIns="0" tIns="0" rIns="0" bIns="0" rtlCol="0"/>
          <a:lstStyle/>
          <a:p>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30103" y="496001"/>
            <a:ext cx="8633193" cy="492443"/>
          </a:xfrm>
        </p:spPr>
        <p:txBody>
          <a:bodyPr/>
          <a:lstStyle/>
          <a:p>
            <a:r>
              <a:rPr lang="en-US" altLang="zh-CN" dirty="0"/>
              <a:t>  </a:t>
            </a:r>
            <a:endParaRPr lang="zh-CN" altLang="en-US" dirty="0"/>
          </a:p>
        </p:txBody>
      </p:sp>
      <p:sp>
        <p:nvSpPr>
          <p:cNvPr id="2" name="object 2"/>
          <p:cNvSpPr/>
          <p:nvPr/>
        </p:nvSpPr>
        <p:spPr>
          <a:xfrm>
            <a:off x="774839" y="1479422"/>
            <a:ext cx="5181600" cy="0"/>
          </a:xfrm>
          <a:custGeom>
            <a:avLst/>
            <a:gdLst/>
            <a:ahLst/>
            <a:cxnLst/>
            <a:rect l="l" t="t" r="r" b="b"/>
            <a:pathLst>
              <a:path w="5181600">
                <a:moveTo>
                  <a:pt x="0" y="0"/>
                </a:moveTo>
                <a:lnTo>
                  <a:pt x="5181600" y="0"/>
                </a:lnTo>
              </a:path>
            </a:pathLst>
          </a:custGeom>
          <a:ln w="12954">
            <a:solidFill>
              <a:srgbClr val="000000"/>
            </a:solidFill>
          </a:ln>
        </p:spPr>
        <p:txBody>
          <a:bodyPr wrap="square" lIns="0" tIns="0" rIns="0" bIns="0" rtlCol="0"/>
          <a:lstStyle/>
          <a:p>
            <a:endParaRPr/>
          </a:p>
        </p:txBody>
      </p:sp>
      <p:sp>
        <p:nvSpPr>
          <p:cNvPr id="3" name="object 3"/>
          <p:cNvSpPr/>
          <p:nvPr/>
        </p:nvSpPr>
        <p:spPr>
          <a:xfrm>
            <a:off x="774839" y="1504950"/>
            <a:ext cx="5181600" cy="0"/>
          </a:xfrm>
          <a:custGeom>
            <a:avLst/>
            <a:gdLst/>
            <a:ahLst/>
            <a:cxnLst/>
            <a:rect l="l" t="t" r="r" b="b"/>
            <a:pathLst>
              <a:path w="5181600">
                <a:moveTo>
                  <a:pt x="0" y="0"/>
                </a:moveTo>
                <a:lnTo>
                  <a:pt x="5181600" y="0"/>
                </a:lnTo>
              </a:path>
            </a:pathLst>
          </a:custGeom>
          <a:ln w="12191">
            <a:solidFill>
              <a:srgbClr val="000000"/>
            </a:solidFill>
          </a:ln>
        </p:spPr>
        <p:txBody>
          <a:bodyPr wrap="square" lIns="0" tIns="0" rIns="0" bIns="0" rtlCol="0"/>
          <a:lstStyle/>
          <a:p>
            <a:endParaRPr/>
          </a:p>
        </p:txBody>
      </p:sp>
      <p:sp>
        <p:nvSpPr>
          <p:cNvPr id="6" name="object 6"/>
          <p:cNvSpPr txBox="1"/>
          <p:nvPr/>
        </p:nvSpPr>
        <p:spPr>
          <a:xfrm>
            <a:off x="853573" y="379136"/>
            <a:ext cx="7845927" cy="5973430"/>
          </a:xfrm>
          <a:prstGeom prst="rect">
            <a:avLst/>
          </a:prstGeom>
        </p:spPr>
        <p:txBody>
          <a:bodyPr vert="horz" wrap="square" lIns="0" tIns="0" rIns="0" bIns="0" rtlCol="0">
            <a:spAutoFit/>
          </a:bodyPr>
          <a:lstStyle/>
          <a:p>
            <a:pPr marL="12700">
              <a:lnSpc>
                <a:spcPct val="100000"/>
              </a:lnSpc>
            </a:pPr>
            <a:endParaRPr sz="1800" dirty="0">
              <a:latin typeface="Microsoft JhengHei" panose="020B0604030504040204" charset="-120"/>
              <a:cs typeface="Microsoft JhengHei" panose="020B0604030504040204" charset="-120"/>
            </a:endParaRPr>
          </a:p>
          <a:p>
            <a:pPr>
              <a:lnSpc>
                <a:spcPct val="100000"/>
              </a:lnSpc>
              <a:spcBef>
                <a:spcPts val="35"/>
              </a:spcBef>
            </a:pPr>
            <a:r>
              <a:rPr lang="en-US" altLang="zh-CN" sz="1800" dirty="0">
                <a:latin typeface="Times New Roman" panose="02020603050405020304"/>
                <a:cs typeface="Times New Roman" panose="02020603050405020304"/>
              </a:rPr>
              <a:t> </a:t>
            </a:r>
            <a:endParaRPr sz="1800" dirty="0">
              <a:latin typeface="Times New Roman" panose="02020603050405020304"/>
              <a:cs typeface="Times New Roman" panose="02020603050405020304"/>
            </a:endParaRPr>
          </a:p>
          <a:p>
            <a:pPr marL="88900">
              <a:lnSpc>
                <a:spcPct val="100000"/>
              </a:lnSpc>
              <a:tabLst>
                <a:tab pos="1341755" algn="l"/>
              </a:tabLst>
            </a:pPr>
            <a:r>
              <a:rPr lang="zh-CN" altLang="en-US" sz="2800" b="1" spc="-85" dirty="0">
                <a:latin typeface="Microsoft JhengHei" panose="020B0604030504040204" pitchFamily="34" charset="-120"/>
                <a:ea typeface="Microsoft JhengHei" panose="020B0604030504040204" pitchFamily="34" charset="-120"/>
                <a:cs typeface="Microsoft JhengHei" panose="020B0604030504040204" charset="-120"/>
              </a:rPr>
              <a:t>第</a:t>
            </a:r>
            <a:r>
              <a:rPr lang="en-US" altLang="zh-CN" sz="2800" b="1" spc="-85" dirty="0">
                <a:latin typeface="Microsoft JhengHei" panose="020B0604030504040204" pitchFamily="34" charset="-120"/>
                <a:ea typeface="Microsoft JhengHei" panose="020B0604030504040204" pitchFamily="34" charset="-120"/>
                <a:cs typeface="Microsoft JhengHei" panose="020B0604030504040204" charset="-120"/>
              </a:rPr>
              <a:t>13</a:t>
            </a:r>
            <a:r>
              <a:rPr lang="zh-CN" altLang="en-US" sz="2800" b="1" spc="-85" dirty="0">
                <a:latin typeface="Microsoft JhengHei" panose="020B0604030504040204" pitchFamily="34" charset="-120"/>
                <a:ea typeface="Microsoft JhengHei" panose="020B0604030504040204" pitchFamily="34" charset="-120"/>
                <a:cs typeface="Microsoft JhengHei" panose="020B0604030504040204" charset="-120"/>
              </a:rPr>
              <a:t>讲 数据库设计过程</a:t>
            </a:r>
          </a:p>
          <a:p>
            <a:pPr marL="148590">
              <a:lnSpc>
                <a:spcPct val="100000"/>
              </a:lnSpc>
              <a:spcBef>
                <a:spcPts val="2360"/>
              </a:spcBef>
            </a:pPr>
            <a:r>
              <a:rPr lang="en-US" altLang="zh-CN" sz="2400" b="1" dirty="0">
                <a:latin typeface="Microsoft JhengHei" panose="020B0604030504040204" pitchFamily="34" charset="-120"/>
                <a:ea typeface="Microsoft JhengHei" panose="020B0604030504040204" pitchFamily="34" charset="-120"/>
                <a:cs typeface="Times New Roman" panose="02020603050405020304"/>
              </a:rPr>
              <a:t>13.1 </a:t>
            </a:r>
            <a:r>
              <a:rPr lang="zh-CN" altLang="en-US" sz="2400" b="1" dirty="0">
                <a:latin typeface="Microsoft JhengHei" panose="020B0604030504040204" pitchFamily="34" charset="-120"/>
                <a:ea typeface="Microsoft JhengHei" panose="020B0604030504040204" pitchFamily="34" charset="-120"/>
                <a:cs typeface="Times New Roman" panose="02020603050405020304"/>
              </a:rPr>
              <a:t>数据库设计过程概述</a:t>
            </a:r>
            <a:r>
              <a:rPr lang="en-US" altLang="zh-CN" sz="2400" b="1" dirty="0">
                <a:latin typeface="Microsoft JhengHei" panose="020B0604030504040204" pitchFamily="34" charset="-120"/>
                <a:ea typeface="Microsoft JhengHei" panose="020B0604030504040204" pitchFamily="34" charset="-120"/>
                <a:cs typeface="Times New Roman" panose="02020603050405020304"/>
              </a:rPr>
              <a:t> </a:t>
            </a:r>
          </a:p>
          <a:p>
            <a:pPr marL="148590">
              <a:lnSpc>
                <a:spcPct val="100000"/>
              </a:lnSpc>
              <a:spcBef>
                <a:spcPts val="785"/>
              </a:spcBef>
            </a:pPr>
            <a:r>
              <a:rPr lang="en-US" altLang="zh-CN" sz="2400" b="1" dirty="0">
                <a:latin typeface="Microsoft JhengHei" panose="020B0604030504040204" pitchFamily="34" charset="-120"/>
                <a:ea typeface="Microsoft JhengHei" panose="020B0604030504040204" pitchFamily="34" charset="-120"/>
                <a:cs typeface="Times New Roman" panose="02020603050405020304"/>
              </a:rPr>
              <a:t>13.2 </a:t>
            </a:r>
            <a:r>
              <a:rPr lang="zh-CN" altLang="en-US" sz="2400" b="1" dirty="0">
                <a:latin typeface="Microsoft JhengHei" panose="020B0604030504040204" pitchFamily="34" charset="-120"/>
                <a:ea typeface="Microsoft JhengHei" panose="020B0604030504040204" pitchFamily="34" charset="-120"/>
                <a:cs typeface="Times New Roman" panose="02020603050405020304"/>
              </a:rPr>
              <a:t>数据库设计过程之需求分析</a:t>
            </a:r>
          </a:p>
          <a:p>
            <a:pPr marL="148590">
              <a:lnSpc>
                <a:spcPct val="100000"/>
              </a:lnSpc>
              <a:spcBef>
                <a:spcPts val="785"/>
              </a:spcBef>
            </a:pPr>
            <a:r>
              <a:rPr lang="en-US" altLang="zh-CN" sz="2400" b="1" dirty="0">
                <a:latin typeface="Microsoft JhengHei" panose="020B0604030504040204" pitchFamily="34" charset="-120"/>
                <a:ea typeface="Microsoft JhengHei" panose="020B0604030504040204" pitchFamily="34" charset="-120"/>
                <a:cs typeface="Times New Roman" panose="02020603050405020304"/>
              </a:rPr>
              <a:t>13.3 </a:t>
            </a:r>
            <a:r>
              <a:rPr lang="zh-CN" altLang="en-US" sz="2400" b="1" dirty="0">
                <a:latin typeface="Microsoft JhengHei" panose="020B0604030504040204" pitchFamily="34" charset="-120"/>
                <a:ea typeface="Microsoft JhengHei" panose="020B0604030504040204" pitchFamily="34" charset="-120"/>
                <a:cs typeface="Times New Roman" panose="02020603050405020304"/>
              </a:rPr>
              <a:t>数据库设计过程之概念数据库设计</a:t>
            </a:r>
            <a:endParaRPr lang="en-US" altLang="zh-CN" sz="2400" b="1" dirty="0">
              <a:latin typeface="Microsoft JhengHei" panose="020B0604030504040204" pitchFamily="34" charset="-120"/>
              <a:ea typeface="Microsoft JhengHei" panose="020B0604030504040204" pitchFamily="34" charset="-120"/>
              <a:cs typeface="Times New Roman" panose="02020603050405020304"/>
            </a:endParaRPr>
          </a:p>
          <a:p>
            <a:pPr marL="148590">
              <a:lnSpc>
                <a:spcPct val="100000"/>
              </a:lnSpc>
              <a:spcBef>
                <a:spcPts val="860"/>
              </a:spcBef>
              <a:tabLst>
                <a:tab pos="681990" algn="l"/>
              </a:tabLst>
            </a:pPr>
            <a:r>
              <a:rPr lang="en-US" altLang="zh-CN" sz="2400" b="1" u="sng" dirty="0">
                <a:latin typeface="Microsoft JhengHei" panose="020B0604030504040204" pitchFamily="34" charset="-120"/>
                <a:ea typeface="Microsoft JhengHei" panose="020B0604030504040204" pitchFamily="34" charset="-120"/>
                <a:cs typeface="Times New Roman" panose="02020603050405020304"/>
              </a:rPr>
              <a:t>13.4 </a:t>
            </a:r>
            <a:r>
              <a:rPr lang="zh-CN" altLang="en-US" sz="2400" b="1" u="sng" dirty="0">
                <a:latin typeface="Microsoft JhengHei" panose="020B0604030504040204" pitchFamily="34" charset="-120"/>
                <a:ea typeface="Microsoft JhengHei" panose="020B0604030504040204" pitchFamily="34" charset="-120"/>
                <a:cs typeface="Times New Roman" panose="02020603050405020304"/>
              </a:rPr>
              <a:t>数据库设计过程之逻辑数据库设计</a:t>
            </a:r>
            <a:endParaRPr lang="en-US" altLang="zh-CN" sz="2400" b="1" u="sng" dirty="0">
              <a:latin typeface="Microsoft JhengHei" panose="020B0604030504040204" pitchFamily="34" charset="-120"/>
              <a:ea typeface="Microsoft JhengHei" panose="020B0604030504040204" pitchFamily="34" charset="-120"/>
              <a:cs typeface="Times New Roman" panose="02020603050405020304"/>
            </a:endParaRPr>
          </a:p>
          <a:p>
            <a:pPr marL="148590">
              <a:lnSpc>
                <a:spcPct val="100000"/>
              </a:lnSpc>
              <a:spcBef>
                <a:spcPts val="785"/>
              </a:spcBef>
            </a:pPr>
            <a:r>
              <a:rPr lang="en-US" altLang="zh-CN" sz="2000" b="1" dirty="0">
                <a:solidFill>
                  <a:srgbClr val="FF0000"/>
                </a:solidFill>
                <a:latin typeface="Microsoft JhengHei" panose="020B0604030504040204" pitchFamily="34" charset="-120"/>
                <a:ea typeface="Microsoft JhengHei" panose="020B0604030504040204" pitchFamily="34" charset="-120"/>
                <a:cs typeface="Times New Roman" panose="02020603050405020304"/>
              </a:rPr>
              <a:t>------Part(I)</a:t>
            </a:r>
          </a:p>
          <a:p>
            <a:pPr marL="148590">
              <a:spcBef>
                <a:spcPts val="785"/>
              </a:spcBef>
            </a:pPr>
            <a:r>
              <a:rPr lang="en-US" altLang="zh-CN" sz="2000" b="1" u="sng" dirty="0">
                <a:solidFill>
                  <a:srgbClr val="FF0000"/>
                </a:solidFill>
                <a:latin typeface="Microsoft JhengHei" panose="020B0604030504040204" pitchFamily="34" charset="-120"/>
                <a:ea typeface="Microsoft JhengHei" panose="020B0604030504040204" pitchFamily="34" charset="-120"/>
                <a:cs typeface="Times New Roman" panose="02020603050405020304"/>
              </a:rPr>
              <a:t>------Part(II)</a:t>
            </a:r>
            <a:endParaRPr lang="zh-CN" altLang="en-US" sz="2000" b="1" u="sng" dirty="0">
              <a:solidFill>
                <a:srgbClr val="FF0000"/>
              </a:solidFill>
              <a:latin typeface="Microsoft JhengHei" panose="020B0604030504040204" pitchFamily="34" charset="-120"/>
              <a:ea typeface="Microsoft JhengHei" panose="020B0604030504040204" pitchFamily="34" charset="-120"/>
              <a:cs typeface="Times New Roman" panose="02020603050405020304"/>
            </a:endParaRPr>
          </a:p>
          <a:p>
            <a:pPr marL="148590">
              <a:lnSpc>
                <a:spcPct val="100000"/>
              </a:lnSpc>
              <a:spcBef>
                <a:spcPts val="860"/>
              </a:spcBef>
              <a:tabLst>
                <a:tab pos="681990" algn="l"/>
              </a:tabLst>
            </a:pPr>
            <a:r>
              <a:rPr lang="en-US" altLang="zh-CN" sz="2400" b="1" dirty="0">
                <a:latin typeface="Microsoft JhengHei" panose="020B0604030504040204" pitchFamily="34" charset="-120"/>
                <a:ea typeface="Microsoft JhengHei" panose="020B0604030504040204" pitchFamily="34" charset="-120"/>
                <a:cs typeface="Times New Roman" panose="02020603050405020304"/>
              </a:rPr>
              <a:t>13.5 </a:t>
            </a:r>
            <a:r>
              <a:rPr lang="zh-CN" altLang="en-US" sz="2400" b="1" dirty="0">
                <a:latin typeface="Microsoft JhengHei" panose="020B0604030504040204" pitchFamily="34" charset="-120"/>
                <a:ea typeface="Microsoft JhengHei" panose="020B0604030504040204" pitchFamily="34" charset="-120"/>
                <a:cs typeface="Times New Roman" panose="02020603050405020304"/>
              </a:rPr>
              <a:t>数据库设计过程之物理数据库设计 </a:t>
            </a:r>
            <a:endParaRPr lang="en-US" altLang="zh-CN" sz="2400" b="1" dirty="0">
              <a:latin typeface="Microsoft JhengHei" panose="020B0604030504040204" pitchFamily="34" charset="-120"/>
              <a:ea typeface="Microsoft JhengHei" panose="020B0604030504040204" pitchFamily="34" charset="-120"/>
              <a:cs typeface="Times New Roman" panose="02020603050405020304"/>
            </a:endParaRPr>
          </a:p>
          <a:p>
            <a:pPr marL="148590">
              <a:lnSpc>
                <a:spcPct val="100000"/>
              </a:lnSpc>
              <a:spcBef>
                <a:spcPts val="860"/>
              </a:spcBef>
              <a:tabLst>
                <a:tab pos="681990" algn="l"/>
              </a:tabLst>
            </a:pPr>
            <a:endParaRPr lang="zh-CN" altLang="en-US" sz="2400" b="1" dirty="0">
              <a:latin typeface="Microsoft JhengHei" panose="020B0604030504040204" pitchFamily="34" charset="-120"/>
              <a:ea typeface="Microsoft JhengHei" panose="020B0604030504040204" pitchFamily="34" charset="-120"/>
              <a:cs typeface="Times New Roman" panose="02020603050405020304"/>
            </a:endParaRPr>
          </a:p>
          <a:p>
            <a:pPr marL="148590">
              <a:lnSpc>
                <a:spcPct val="100000"/>
              </a:lnSpc>
              <a:spcBef>
                <a:spcPts val="860"/>
              </a:spcBef>
              <a:tabLst>
                <a:tab pos="681990" algn="l"/>
              </a:tabLst>
            </a:pPr>
            <a:endParaRPr lang="en-US" altLang="zh-CN" sz="2400" b="1" dirty="0">
              <a:latin typeface="Microsoft JhengHei" panose="020B0604030504040204" pitchFamily="34" charset="-120"/>
              <a:ea typeface="Microsoft JhengHei" panose="020B0604030504040204" pitchFamily="34" charset="-120"/>
              <a:cs typeface="Times New Roman" panose="02020603050405020304"/>
            </a:endParaRPr>
          </a:p>
          <a:p>
            <a:pPr marL="148590">
              <a:lnSpc>
                <a:spcPct val="100000"/>
              </a:lnSpc>
              <a:spcBef>
                <a:spcPts val="860"/>
              </a:spcBef>
              <a:tabLst>
                <a:tab pos="681990" algn="l"/>
              </a:tabLst>
            </a:pPr>
            <a:endParaRPr lang="zh-CN" altLang="en-US" sz="2400" b="1" dirty="0">
              <a:latin typeface="Microsoft JhengHei" panose="020B0604030504040204" pitchFamily="34" charset="-120"/>
              <a:ea typeface="Microsoft JhengHei" panose="020B0604030504040204" pitchFamily="34" charset="-120"/>
              <a:cs typeface="Times New Roman" panose="02020603050405020304"/>
            </a:endParaRPr>
          </a:p>
        </p:txBody>
      </p:sp>
    </p:spTree>
    <p:extLst>
      <p:ext uri="{BB962C8B-B14F-4D97-AF65-F5344CB8AC3E}">
        <p14:creationId xmlns:p14="http://schemas.microsoft.com/office/powerpoint/2010/main" val="33840418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1052455" y="1458965"/>
            <a:ext cx="3987800" cy="3206115"/>
          </a:xfrm>
          <a:prstGeom prst="rect">
            <a:avLst/>
          </a:prstGeom>
        </p:spPr>
        <p:txBody>
          <a:bodyPr vert="horz" wrap="square" lIns="0" tIns="0" rIns="0" bIns="0" rtlCol="0">
            <a:spAutoFit/>
          </a:bodyPr>
          <a:lstStyle/>
          <a:p>
            <a:pPr marL="12700">
              <a:lnSpc>
                <a:spcPct val="100000"/>
              </a:lnSpc>
            </a:pPr>
            <a:r>
              <a:rPr sz="2400" b="1" dirty="0">
                <a:latin typeface="微软雅黑"/>
                <a:cs typeface="微软雅黑"/>
              </a:rPr>
              <a:t>不正确设计数据库引发的问题</a:t>
            </a:r>
            <a:endParaRPr sz="2400">
              <a:latin typeface="微软雅黑"/>
              <a:cs typeface="微软雅黑"/>
            </a:endParaRPr>
          </a:p>
          <a:p>
            <a:pPr>
              <a:lnSpc>
                <a:spcPct val="100000"/>
              </a:lnSpc>
            </a:pPr>
            <a:endParaRPr sz="2400">
              <a:latin typeface="Times New Roman"/>
              <a:cs typeface="Times New Roman"/>
            </a:endParaRPr>
          </a:p>
          <a:p>
            <a:pPr marL="44450">
              <a:lnSpc>
                <a:spcPct val="100000"/>
              </a:lnSpc>
              <a:spcBef>
                <a:spcPts val="1855"/>
              </a:spcBef>
            </a:pPr>
            <a:r>
              <a:rPr sz="2000" spc="-5" dirty="0">
                <a:solidFill>
                  <a:srgbClr val="3333CC"/>
                </a:solidFill>
                <a:latin typeface="Wingdings"/>
                <a:cs typeface="Wingdings"/>
              </a:rPr>
              <a:t></a:t>
            </a:r>
            <a:r>
              <a:rPr sz="2000" b="1" spc="-5" dirty="0">
                <a:solidFill>
                  <a:srgbClr val="3333CC"/>
                </a:solidFill>
                <a:latin typeface="微软雅黑"/>
                <a:cs typeface="微软雅黑"/>
              </a:rPr>
              <a:t>冗余</a:t>
            </a:r>
            <a:r>
              <a:rPr sz="2000" b="1" spc="-5" dirty="0">
                <a:latin typeface="微软雅黑"/>
                <a:cs typeface="微软雅黑"/>
              </a:rPr>
              <a:t>：数据库中存在大量冗余</a:t>
            </a:r>
            <a:endParaRPr sz="2000">
              <a:latin typeface="微软雅黑"/>
              <a:cs typeface="微软雅黑"/>
            </a:endParaRPr>
          </a:p>
          <a:p>
            <a:pPr marL="44450">
              <a:lnSpc>
                <a:spcPct val="100000"/>
              </a:lnSpc>
              <a:spcBef>
                <a:spcPts val="725"/>
              </a:spcBef>
            </a:pPr>
            <a:r>
              <a:rPr sz="2000" spc="-5" dirty="0">
                <a:solidFill>
                  <a:srgbClr val="3333CC"/>
                </a:solidFill>
                <a:latin typeface="Wingdings"/>
                <a:cs typeface="Wingdings"/>
              </a:rPr>
              <a:t></a:t>
            </a:r>
            <a:r>
              <a:rPr sz="2000" b="1" spc="-5" dirty="0">
                <a:solidFill>
                  <a:srgbClr val="3333CC"/>
                </a:solidFill>
                <a:latin typeface="微软雅黑"/>
                <a:cs typeface="微软雅黑"/>
              </a:rPr>
              <a:t>非受控冗余</a:t>
            </a:r>
            <a:endParaRPr sz="2000">
              <a:latin typeface="微软雅黑"/>
              <a:cs typeface="微软雅黑"/>
            </a:endParaRPr>
          </a:p>
          <a:p>
            <a:pPr marL="501650">
              <a:lnSpc>
                <a:spcPct val="100000"/>
              </a:lnSpc>
              <a:spcBef>
                <a:spcPts val="725"/>
              </a:spcBef>
            </a:pPr>
            <a:r>
              <a:rPr sz="2000" spc="-10" dirty="0">
                <a:latin typeface="Wingdings"/>
                <a:cs typeface="Wingdings"/>
              </a:rPr>
              <a:t></a:t>
            </a:r>
            <a:r>
              <a:rPr sz="2000" b="1" spc="-5" dirty="0">
                <a:latin typeface="微软雅黑"/>
                <a:cs typeface="微软雅黑"/>
              </a:rPr>
              <a:t>例如,</a:t>
            </a:r>
            <a:r>
              <a:rPr sz="2000" b="1" spc="5" dirty="0">
                <a:latin typeface="微软雅黑"/>
                <a:cs typeface="微软雅黑"/>
              </a:rPr>
              <a:t> </a:t>
            </a:r>
            <a:r>
              <a:rPr sz="2000" b="1" spc="-5" dirty="0">
                <a:latin typeface="微软雅黑"/>
                <a:cs typeface="微软雅黑"/>
              </a:rPr>
              <a:t>右侧数据库设计</a:t>
            </a:r>
            <a:endParaRPr sz="2000">
              <a:latin typeface="微软雅黑"/>
              <a:cs typeface="微软雅黑"/>
            </a:endParaRPr>
          </a:p>
          <a:p>
            <a:pPr marL="44450">
              <a:lnSpc>
                <a:spcPct val="100000"/>
              </a:lnSpc>
              <a:spcBef>
                <a:spcPts val="725"/>
              </a:spcBef>
            </a:pPr>
            <a:r>
              <a:rPr sz="2000" spc="-5" dirty="0">
                <a:solidFill>
                  <a:srgbClr val="3333CC"/>
                </a:solidFill>
                <a:latin typeface="Wingdings"/>
                <a:cs typeface="Wingdings"/>
              </a:rPr>
              <a:t></a:t>
            </a:r>
            <a:r>
              <a:rPr sz="2000" b="1" spc="-5" dirty="0">
                <a:solidFill>
                  <a:srgbClr val="3333CC"/>
                </a:solidFill>
                <a:latin typeface="微软雅黑"/>
                <a:cs typeface="微软雅黑"/>
              </a:rPr>
              <a:t>非受控冗余问题</a:t>
            </a:r>
            <a:endParaRPr sz="2000">
              <a:latin typeface="微软雅黑"/>
              <a:cs typeface="微软雅黑"/>
            </a:endParaRPr>
          </a:p>
          <a:p>
            <a:pPr marL="501650" marR="495300">
              <a:lnSpc>
                <a:spcPct val="130000"/>
              </a:lnSpc>
              <a:spcBef>
                <a:spcPts val="5"/>
              </a:spcBef>
            </a:pPr>
            <a:r>
              <a:rPr sz="2000" spc="-10" dirty="0">
                <a:latin typeface="Wingdings"/>
                <a:cs typeface="Wingdings"/>
              </a:rPr>
              <a:t></a:t>
            </a:r>
            <a:r>
              <a:rPr sz="2000" b="1" spc="-5" dirty="0">
                <a:latin typeface="微软雅黑"/>
                <a:cs typeface="微软雅黑"/>
              </a:rPr>
              <a:t>当数据发生改变时，如何 使冗余数据同步更新？</a:t>
            </a:r>
            <a:endParaRPr sz="2000">
              <a:latin typeface="微软雅黑"/>
              <a:cs typeface="微软雅黑"/>
            </a:endParaRPr>
          </a:p>
        </p:txBody>
      </p:sp>
      <p:sp>
        <p:nvSpPr>
          <p:cNvPr id="6" name="object 6"/>
          <p:cNvSpPr/>
          <p:nvPr/>
        </p:nvSpPr>
        <p:spPr>
          <a:xfrm>
            <a:off x="5260733" y="2289048"/>
            <a:ext cx="4524755" cy="4352544"/>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8083943" y="4536947"/>
            <a:ext cx="688975" cy="2120900"/>
          </a:xfrm>
          <a:custGeom>
            <a:avLst/>
            <a:gdLst/>
            <a:ahLst/>
            <a:cxnLst/>
            <a:rect l="l" t="t" r="r" b="b"/>
            <a:pathLst>
              <a:path w="688975" h="2120900">
                <a:moveTo>
                  <a:pt x="344424" y="0"/>
                </a:moveTo>
                <a:lnTo>
                  <a:pt x="288488" y="13877"/>
                </a:lnTo>
                <a:lnTo>
                  <a:pt x="235451" y="54053"/>
                </a:lnTo>
                <a:lnTo>
                  <a:pt x="210240" y="83319"/>
                </a:lnTo>
                <a:lnTo>
                  <a:pt x="186017" y="118341"/>
                </a:lnTo>
                <a:lnTo>
                  <a:pt x="162871" y="158845"/>
                </a:lnTo>
                <a:lnTo>
                  <a:pt x="140890" y="204557"/>
                </a:lnTo>
                <a:lnTo>
                  <a:pt x="120162" y="255205"/>
                </a:lnTo>
                <a:lnTo>
                  <a:pt x="100774" y="310515"/>
                </a:lnTo>
                <a:lnTo>
                  <a:pt x="82815" y="370214"/>
                </a:lnTo>
                <a:lnTo>
                  <a:pt x="66373" y="434029"/>
                </a:lnTo>
                <a:lnTo>
                  <a:pt x="51535" y="501686"/>
                </a:lnTo>
                <a:lnTo>
                  <a:pt x="38391" y="572914"/>
                </a:lnTo>
                <a:lnTo>
                  <a:pt x="27027" y="647438"/>
                </a:lnTo>
                <a:lnTo>
                  <a:pt x="17532" y="724985"/>
                </a:lnTo>
                <a:lnTo>
                  <a:pt x="9993" y="805282"/>
                </a:lnTo>
                <a:lnTo>
                  <a:pt x="4500" y="888056"/>
                </a:lnTo>
                <a:lnTo>
                  <a:pt x="1139" y="973033"/>
                </a:lnTo>
                <a:lnTo>
                  <a:pt x="0" y="1059942"/>
                </a:lnTo>
                <a:lnTo>
                  <a:pt x="1139" y="1146958"/>
                </a:lnTo>
                <a:lnTo>
                  <a:pt x="4500" y="1232034"/>
                </a:lnTo>
                <a:lnTo>
                  <a:pt x="9993" y="1314895"/>
                </a:lnTo>
                <a:lnTo>
                  <a:pt x="17532" y="1395270"/>
                </a:lnTo>
                <a:lnTo>
                  <a:pt x="27027" y="1472886"/>
                </a:lnTo>
                <a:lnTo>
                  <a:pt x="38391" y="1547470"/>
                </a:lnTo>
                <a:lnTo>
                  <a:pt x="51535" y="1618749"/>
                </a:lnTo>
                <a:lnTo>
                  <a:pt x="66373" y="1686452"/>
                </a:lnTo>
                <a:lnTo>
                  <a:pt x="82815" y="1750305"/>
                </a:lnTo>
                <a:lnTo>
                  <a:pt x="100774" y="1810035"/>
                </a:lnTo>
                <a:lnTo>
                  <a:pt x="120162" y="1865371"/>
                </a:lnTo>
                <a:lnTo>
                  <a:pt x="140890" y="1916039"/>
                </a:lnTo>
                <a:lnTo>
                  <a:pt x="162871" y="1961768"/>
                </a:lnTo>
                <a:lnTo>
                  <a:pt x="186017" y="2002283"/>
                </a:lnTo>
                <a:lnTo>
                  <a:pt x="210240" y="2037314"/>
                </a:lnTo>
                <a:lnTo>
                  <a:pt x="235451" y="2066586"/>
                </a:lnTo>
                <a:lnTo>
                  <a:pt x="288488" y="2106767"/>
                </a:lnTo>
                <a:lnTo>
                  <a:pt x="344424" y="2120646"/>
                </a:lnTo>
                <a:lnTo>
                  <a:pt x="372606" y="2117130"/>
                </a:lnTo>
                <a:lnTo>
                  <a:pt x="427036" y="2089828"/>
                </a:lnTo>
                <a:lnTo>
                  <a:pt x="478285" y="2037314"/>
                </a:lnTo>
                <a:lnTo>
                  <a:pt x="502494" y="2002283"/>
                </a:lnTo>
                <a:lnTo>
                  <a:pt x="525637" y="1961768"/>
                </a:lnTo>
                <a:lnTo>
                  <a:pt x="547628" y="1916039"/>
                </a:lnTo>
                <a:lnTo>
                  <a:pt x="568374" y="1865371"/>
                </a:lnTo>
                <a:lnTo>
                  <a:pt x="587787" y="1810035"/>
                </a:lnTo>
                <a:lnTo>
                  <a:pt x="605777" y="1750305"/>
                </a:lnTo>
                <a:lnTo>
                  <a:pt x="622255" y="1686452"/>
                </a:lnTo>
                <a:lnTo>
                  <a:pt x="637130" y="1618749"/>
                </a:lnTo>
                <a:lnTo>
                  <a:pt x="650312" y="1547470"/>
                </a:lnTo>
                <a:lnTo>
                  <a:pt x="661713" y="1472886"/>
                </a:lnTo>
                <a:lnTo>
                  <a:pt x="671242" y="1395270"/>
                </a:lnTo>
                <a:lnTo>
                  <a:pt x="678810" y="1314895"/>
                </a:lnTo>
                <a:lnTo>
                  <a:pt x="684327" y="1232034"/>
                </a:lnTo>
                <a:lnTo>
                  <a:pt x="687702" y="1146958"/>
                </a:lnTo>
                <a:lnTo>
                  <a:pt x="688848" y="1059942"/>
                </a:lnTo>
                <a:lnTo>
                  <a:pt x="687702" y="973033"/>
                </a:lnTo>
                <a:lnTo>
                  <a:pt x="684327" y="888056"/>
                </a:lnTo>
                <a:lnTo>
                  <a:pt x="678810" y="805282"/>
                </a:lnTo>
                <a:lnTo>
                  <a:pt x="671242" y="724985"/>
                </a:lnTo>
                <a:lnTo>
                  <a:pt x="661713" y="647438"/>
                </a:lnTo>
                <a:lnTo>
                  <a:pt x="650312" y="572914"/>
                </a:lnTo>
                <a:lnTo>
                  <a:pt x="637130" y="501686"/>
                </a:lnTo>
                <a:lnTo>
                  <a:pt x="622255" y="434029"/>
                </a:lnTo>
                <a:lnTo>
                  <a:pt x="605777" y="370214"/>
                </a:lnTo>
                <a:lnTo>
                  <a:pt x="587787" y="310515"/>
                </a:lnTo>
                <a:lnTo>
                  <a:pt x="568374" y="255205"/>
                </a:lnTo>
                <a:lnTo>
                  <a:pt x="547628" y="204557"/>
                </a:lnTo>
                <a:lnTo>
                  <a:pt x="525637" y="158845"/>
                </a:lnTo>
                <a:lnTo>
                  <a:pt x="502494" y="118341"/>
                </a:lnTo>
                <a:lnTo>
                  <a:pt x="478285" y="83319"/>
                </a:lnTo>
                <a:lnTo>
                  <a:pt x="453103" y="54053"/>
                </a:lnTo>
                <a:lnTo>
                  <a:pt x="400174" y="13877"/>
                </a:lnTo>
                <a:lnTo>
                  <a:pt x="344424" y="0"/>
                </a:lnTo>
                <a:close/>
              </a:path>
            </a:pathLst>
          </a:custGeom>
          <a:ln w="28575">
            <a:solidFill>
              <a:srgbClr val="FF0066"/>
            </a:solidFill>
          </a:ln>
        </p:spPr>
        <p:txBody>
          <a:bodyPr wrap="square" lIns="0" tIns="0" rIns="0" bIns="0" rtlCol="0"/>
          <a:lstStyle/>
          <a:p>
            <a:endParaRPr/>
          </a:p>
        </p:txBody>
      </p:sp>
      <p:sp>
        <p:nvSpPr>
          <p:cNvPr id="8" name="object 8"/>
          <p:cNvSpPr/>
          <p:nvPr/>
        </p:nvSpPr>
        <p:spPr>
          <a:xfrm>
            <a:off x="8979293" y="4523994"/>
            <a:ext cx="688975" cy="2120900"/>
          </a:xfrm>
          <a:custGeom>
            <a:avLst/>
            <a:gdLst/>
            <a:ahLst/>
            <a:cxnLst/>
            <a:rect l="l" t="t" r="r" b="b"/>
            <a:pathLst>
              <a:path w="688975" h="2120900">
                <a:moveTo>
                  <a:pt x="344424" y="0"/>
                </a:moveTo>
                <a:lnTo>
                  <a:pt x="288488" y="13878"/>
                </a:lnTo>
                <a:lnTo>
                  <a:pt x="235451" y="54059"/>
                </a:lnTo>
                <a:lnTo>
                  <a:pt x="210240" y="83331"/>
                </a:lnTo>
                <a:lnTo>
                  <a:pt x="186017" y="118362"/>
                </a:lnTo>
                <a:lnTo>
                  <a:pt x="162871" y="158877"/>
                </a:lnTo>
                <a:lnTo>
                  <a:pt x="140890" y="204606"/>
                </a:lnTo>
                <a:lnTo>
                  <a:pt x="120162" y="255274"/>
                </a:lnTo>
                <a:lnTo>
                  <a:pt x="100774" y="310610"/>
                </a:lnTo>
                <a:lnTo>
                  <a:pt x="82815" y="370340"/>
                </a:lnTo>
                <a:lnTo>
                  <a:pt x="66373" y="434193"/>
                </a:lnTo>
                <a:lnTo>
                  <a:pt x="51535" y="501896"/>
                </a:lnTo>
                <a:lnTo>
                  <a:pt x="38391" y="573175"/>
                </a:lnTo>
                <a:lnTo>
                  <a:pt x="27027" y="647759"/>
                </a:lnTo>
                <a:lnTo>
                  <a:pt x="17532" y="725375"/>
                </a:lnTo>
                <a:lnTo>
                  <a:pt x="9993" y="805750"/>
                </a:lnTo>
                <a:lnTo>
                  <a:pt x="4500" y="888611"/>
                </a:lnTo>
                <a:lnTo>
                  <a:pt x="1139" y="973687"/>
                </a:lnTo>
                <a:lnTo>
                  <a:pt x="0" y="1060704"/>
                </a:lnTo>
                <a:lnTo>
                  <a:pt x="1139" y="1147612"/>
                </a:lnTo>
                <a:lnTo>
                  <a:pt x="4500" y="1232589"/>
                </a:lnTo>
                <a:lnTo>
                  <a:pt x="9993" y="1315363"/>
                </a:lnTo>
                <a:lnTo>
                  <a:pt x="17532" y="1395660"/>
                </a:lnTo>
                <a:lnTo>
                  <a:pt x="27027" y="1473207"/>
                </a:lnTo>
                <a:lnTo>
                  <a:pt x="38391" y="1547731"/>
                </a:lnTo>
                <a:lnTo>
                  <a:pt x="51535" y="1618959"/>
                </a:lnTo>
                <a:lnTo>
                  <a:pt x="66373" y="1686616"/>
                </a:lnTo>
                <a:lnTo>
                  <a:pt x="82815" y="1750431"/>
                </a:lnTo>
                <a:lnTo>
                  <a:pt x="100774" y="1810131"/>
                </a:lnTo>
                <a:lnTo>
                  <a:pt x="120162" y="1865440"/>
                </a:lnTo>
                <a:lnTo>
                  <a:pt x="140890" y="1916088"/>
                </a:lnTo>
                <a:lnTo>
                  <a:pt x="162871" y="1961800"/>
                </a:lnTo>
                <a:lnTo>
                  <a:pt x="186017" y="2002304"/>
                </a:lnTo>
                <a:lnTo>
                  <a:pt x="210240" y="2037326"/>
                </a:lnTo>
                <a:lnTo>
                  <a:pt x="235451" y="2066592"/>
                </a:lnTo>
                <a:lnTo>
                  <a:pt x="288488" y="2106768"/>
                </a:lnTo>
                <a:lnTo>
                  <a:pt x="344424" y="2120646"/>
                </a:lnTo>
                <a:lnTo>
                  <a:pt x="372606" y="2117131"/>
                </a:lnTo>
                <a:lnTo>
                  <a:pt x="427036" y="2089831"/>
                </a:lnTo>
                <a:lnTo>
                  <a:pt x="478285" y="2037326"/>
                </a:lnTo>
                <a:lnTo>
                  <a:pt x="502494" y="2002304"/>
                </a:lnTo>
                <a:lnTo>
                  <a:pt x="525637" y="1961800"/>
                </a:lnTo>
                <a:lnTo>
                  <a:pt x="547628" y="1916088"/>
                </a:lnTo>
                <a:lnTo>
                  <a:pt x="568374" y="1865440"/>
                </a:lnTo>
                <a:lnTo>
                  <a:pt x="587787" y="1810131"/>
                </a:lnTo>
                <a:lnTo>
                  <a:pt x="605777" y="1750431"/>
                </a:lnTo>
                <a:lnTo>
                  <a:pt x="622255" y="1686616"/>
                </a:lnTo>
                <a:lnTo>
                  <a:pt x="637130" y="1618959"/>
                </a:lnTo>
                <a:lnTo>
                  <a:pt x="650312" y="1547731"/>
                </a:lnTo>
                <a:lnTo>
                  <a:pt x="661713" y="1473207"/>
                </a:lnTo>
                <a:lnTo>
                  <a:pt x="671242" y="1395660"/>
                </a:lnTo>
                <a:lnTo>
                  <a:pt x="678810" y="1315363"/>
                </a:lnTo>
                <a:lnTo>
                  <a:pt x="684327" y="1232589"/>
                </a:lnTo>
                <a:lnTo>
                  <a:pt x="687702" y="1147612"/>
                </a:lnTo>
                <a:lnTo>
                  <a:pt x="688848" y="1060704"/>
                </a:lnTo>
                <a:lnTo>
                  <a:pt x="687702" y="973687"/>
                </a:lnTo>
                <a:lnTo>
                  <a:pt x="684327" y="888611"/>
                </a:lnTo>
                <a:lnTo>
                  <a:pt x="678810" y="805750"/>
                </a:lnTo>
                <a:lnTo>
                  <a:pt x="671242" y="725375"/>
                </a:lnTo>
                <a:lnTo>
                  <a:pt x="661713" y="647759"/>
                </a:lnTo>
                <a:lnTo>
                  <a:pt x="650312" y="573175"/>
                </a:lnTo>
                <a:lnTo>
                  <a:pt x="637130" y="501896"/>
                </a:lnTo>
                <a:lnTo>
                  <a:pt x="622255" y="434193"/>
                </a:lnTo>
                <a:lnTo>
                  <a:pt x="605777" y="370340"/>
                </a:lnTo>
                <a:lnTo>
                  <a:pt x="587787" y="310610"/>
                </a:lnTo>
                <a:lnTo>
                  <a:pt x="568374" y="255274"/>
                </a:lnTo>
                <a:lnTo>
                  <a:pt x="547628" y="204606"/>
                </a:lnTo>
                <a:lnTo>
                  <a:pt x="525637" y="158877"/>
                </a:lnTo>
                <a:lnTo>
                  <a:pt x="502494" y="118362"/>
                </a:lnTo>
                <a:lnTo>
                  <a:pt x="478285" y="83331"/>
                </a:lnTo>
                <a:lnTo>
                  <a:pt x="453103" y="54059"/>
                </a:lnTo>
                <a:lnTo>
                  <a:pt x="400174" y="13878"/>
                </a:lnTo>
                <a:lnTo>
                  <a:pt x="344424" y="0"/>
                </a:lnTo>
                <a:close/>
              </a:path>
            </a:pathLst>
          </a:custGeom>
          <a:ln w="28575">
            <a:solidFill>
              <a:srgbClr val="FF0066"/>
            </a:solidFill>
          </a:ln>
        </p:spPr>
        <p:txBody>
          <a:bodyPr wrap="square" lIns="0" tIns="0" rIns="0" bIns="0" rtlCol="0"/>
          <a:lstStyle/>
          <a:p>
            <a:endParaRPr/>
          </a:p>
        </p:txBody>
      </p:sp>
      <p:sp>
        <p:nvSpPr>
          <p:cNvPr id="9" name="object 9"/>
          <p:cNvSpPr txBox="1">
            <a:spLocks noGrp="1"/>
          </p:cNvSpPr>
          <p:nvPr>
            <p:ph type="title"/>
          </p:nvPr>
        </p:nvSpPr>
        <p:spPr>
          <a:xfrm>
            <a:off x="1017911" y="335219"/>
            <a:ext cx="8657577" cy="1095172"/>
          </a:xfrm>
          <a:prstGeom prst="rect">
            <a:avLst/>
          </a:prstGeom>
        </p:spPr>
        <p:txBody>
          <a:bodyPr vert="horz" wrap="square" lIns="0" tIns="0" rIns="0" bIns="0" rtlCol="0">
            <a:spAutoFit/>
          </a:bodyPr>
          <a:lstStyle/>
          <a:p>
            <a:pPr>
              <a:lnSpc>
                <a:spcPct val="100000"/>
              </a:lnSpc>
            </a:pPr>
            <a:r>
              <a:rPr lang="en-US" altLang="zh-CN" sz="2800" b="0" spc="-5">
                <a:solidFill>
                  <a:srgbClr val="000000"/>
                </a:solidFill>
                <a:latin typeface="Microsoft JhengHei" panose="020B0604030504040204" pitchFamily="34" charset="-120"/>
                <a:ea typeface="Microsoft JhengHei" panose="020B0604030504040204" pitchFamily="34" charset="-120"/>
                <a:cs typeface="华文中宋"/>
              </a:rPr>
              <a:t>13.4 </a:t>
            </a:r>
            <a:r>
              <a:rPr sz="2800" b="0" spc="-5">
                <a:solidFill>
                  <a:srgbClr val="000000"/>
                </a:solidFill>
                <a:latin typeface="Microsoft JhengHei" panose="020B0604030504040204" pitchFamily="34" charset="-120"/>
                <a:ea typeface="Microsoft JhengHei" panose="020B0604030504040204" pitchFamily="34" charset="-120"/>
                <a:cs typeface="华文中宋"/>
              </a:rPr>
              <a:t>数据库设计过程之逻辑数据库设计</a:t>
            </a:r>
            <a:endParaRPr sz="2800" b="0">
              <a:solidFill>
                <a:srgbClr val="000000"/>
              </a:solidFill>
              <a:latin typeface="Microsoft JhengHei" panose="020B0604030504040204" pitchFamily="34" charset="-120"/>
              <a:ea typeface="Microsoft JhengHei" panose="020B0604030504040204" pitchFamily="34" charset="-120"/>
              <a:cs typeface="华文中宋"/>
            </a:endParaRPr>
          </a:p>
          <a:p>
            <a:pPr>
              <a:lnSpc>
                <a:spcPct val="100000"/>
              </a:lnSpc>
              <a:spcBef>
                <a:spcPts val="2300"/>
              </a:spcBef>
            </a:pPr>
            <a:r>
              <a:rPr sz="2400" spc="-10" dirty="0">
                <a:solidFill>
                  <a:srgbClr val="FF0000"/>
                </a:solidFill>
                <a:latin typeface="Microsoft JhengHei" panose="020B0604030504040204" pitchFamily="34" charset="-120"/>
                <a:ea typeface="Microsoft JhengHei" panose="020B0604030504040204" pitchFamily="34" charset="-120"/>
                <a:cs typeface="Arial"/>
              </a:rPr>
              <a:t>(3</a:t>
            </a:r>
            <a:r>
              <a:rPr sz="2400" spc="-5" dirty="0">
                <a:solidFill>
                  <a:srgbClr val="FF0000"/>
                </a:solidFill>
                <a:latin typeface="Microsoft JhengHei" panose="020B0604030504040204" pitchFamily="34" charset="-120"/>
                <a:ea typeface="Microsoft JhengHei" panose="020B0604030504040204" pitchFamily="34" charset="-120"/>
                <a:cs typeface="Arial"/>
              </a:rPr>
              <a:t>)</a:t>
            </a:r>
            <a:r>
              <a:rPr sz="2400" spc="-5" dirty="0">
                <a:solidFill>
                  <a:srgbClr val="FF0000"/>
                </a:solidFill>
                <a:latin typeface="Microsoft JhengHei" panose="020B0604030504040204" pitchFamily="34" charset="-120"/>
                <a:ea typeface="Microsoft JhengHei" panose="020B0604030504040204" pitchFamily="34" charset="-120"/>
                <a:cs typeface="华文中宋"/>
              </a:rPr>
              <a:t>不正确设计数据库会引发什么问题呢</a:t>
            </a:r>
            <a:r>
              <a:rPr sz="2400" spc="-5" dirty="0">
                <a:solidFill>
                  <a:srgbClr val="FF0000"/>
                </a:solidFill>
                <a:latin typeface="Microsoft JhengHei" panose="020B0604030504040204" pitchFamily="34" charset="-120"/>
                <a:ea typeface="Microsoft JhengHei" panose="020B0604030504040204" pitchFamily="34" charset="-120"/>
                <a:cs typeface="Arial"/>
              </a:rPr>
              <a:t>?</a:t>
            </a:r>
            <a:endParaRPr sz="2400">
              <a:solidFill>
                <a:srgbClr val="FF0000"/>
              </a:solidFill>
              <a:latin typeface="Microsoft JhengHei" panose="020B0604030504040204" pitchFamily="34" charset="-120"/>
              <a:ea typeface="Microsoft JhengHei" panose="020B0604030504040204" pitchFamily="34" charset="-120"/>
              <a:cs typeface="Arial"/>
            </a:endParaRPr>
          </a:p>
        </p:txBody>
      </p:sp>
      <p:sp>
        <p:nvSpPr>
          <p:cNvPr id="10" name="object 2">
            <a:extLst>
              <a:ext uri="{FF2B5EF4-FFF2-40B4-BE49-F238E27FC236}">
                <a16:creationId xmlns:a16="http://schemas.microsoft.com/office/drawing/2014/main" id="{1F8E929E-DE8A-4DD1-A621-F0C3FBFDB3C0}"/>
              </a:ext>
            </a:extLst>
          </p:cNvPr>
          <p:cNvSpPr/>
          <p:nvPr/>
        </p:nvSpPr>
        <p:spPr>
          <a:xfrm>
            <a:off x="1003300" y="885825"/>
            <a:ext cx="5181600" cy="0"/>
          </a:xfrm>
          <a:custGeom>
            <a:avLst/>
            <a:gdLst/>
            <a:ahLst/>
            <a:cxnLst/>
            <a:rect l="l" t="t" r="r" b="b"/>
            <a:pathLst>
              <a:path w="5181600">
                <a:moveTo>
                  <a:pt x="0" y="0"/>
                </a:moveTo>
                <a:lnTo>
                  <a:pt x="5181600" y="0"/>
                </a:lnTo>
              </a:path>
            </a:pathLst>
          </a:custGeom>
          <a:ln w="12954">
            <a:solidFill>
              <a:srgbClr val="000000"/>
            </a:solidFill>
          </a:ln>
        </p:spPr>
        <p:txBody>
          <a:bodyPr wrap="square" lIns="0" tIns="0" rIns="0" bIns="0" rtlCol="0"/>
          <a:lstStyle/>
          <a:p>
            <a:endParaRPr/>
          </a:p>
        </p:txBody>
      </p:sp>
      <p:sp>
        <p:nvSpPr>
          <p:cNvPr id="11" name="object 3">
            <a:extLst>
              <a:ext uri="{FF2B5EF4-FFF2-40B4-BE49-F238E27FC236}">
                <a16:creationId xmlns:a16="http://schemas.microsoft.com/office/drawing/2014/main" id="{21271F22-B1E0-42E6-BC6D-6CF88592EEA8}"/>
              </a:ext>
            </a:extLst>
          </p:cNvPr>
          <p:cNvSpPr/>
          <p:nvPr/>
        </p:nvSpPr>
        <p:spPr>
          <a:xfrm>
            <a:off x="1003300" y="911353"/>
            <a:ext cx="5181600" cy="0"/>
          </a:xfrm>
          <a:custGeom>
            <a:avLst/>
            <a:gdLst/>
            <a:ahLst/>
            <a:cxnLst/>
            <a:rect l="l" t="t" r="r" b="b"/>
            <a:pathLst>
              <a:path w="5181600">
                <a:moveTo>
                  <a:pt x="0" y="0"/>
                </a:moveTo>
                <a:lnTo>
                  <a:pt x="5181600" y="0"/>
                </a:lnTo>
              </a:path>
            </a:pathLst>
          </a:custGeom>
          <a:ln w="12191">
            <a:solidFill>
              <a:srgbClr val="000000"/>
            </a:solidFill>
          </a:ln>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042045" y="2077973"/>
            <a:ext cx="1371600" cy="397510"/>
          </a:xfrm>
          <a:prstGeom prst="rect">
            <a:avLst/>
          </a:prstGeom>
          <a:solidFill>
            <a:srgbClr val="000000"/>
          </a:solidFill>
        </p:spPr>
        <p:txBody>
          <a:bodyPr vert="horz" wrap="square" lIns="0" tIns="0" rIns="0" bIns="0" rtlCol="0">
            <a:spAutoFit/>
          </a:bodyPr>
          <a:lstStyle/>
          <a:p>
            <a:pPr marL="176530">
              <a:lnSpc>
                <a:spcPct val="100000"/>
              </a:lnSpc>
            </a:pPr>
            <a:r>
              <a:rPr sz="2000" b="1" spc="-5" dirty="0">
                <a:solidFill>
                  <a:srgbClr val="FFFFFF"/>
                </a:solidFill>
                <a:latin typeface="微软雅黑"/>
                <a:cs typeface="微软雅黑"/>
              </a:rPr>
              <a:t>需求分析</a:t>
            </a:r>
            <a:endParaRPr sz="2000">
              <a:latin typeface="微软雅黑"/>
              <a:cs typeface="微软雅黑"/>
            </a:endParaRPr>
          </a:p>
        </p:txBody>
      </p:sp>
      <p:sp>
        <p:nvSpPr>
          <p:cNvPr id="4" name="object 4"/>
          <p:cNvSpPr txBox="1"/>
          <p:nvPr/>
        </p:nvSpPr>
        <p:spPr>
          <a:xfrm>
            <a:off x="1695335" y="3278123"/>
            <a:ext cx="2064385" cy="397510"/>
          </a:xfrm>
          <a:prstGeom prst="rect">
            <a:avLst/>
          </a:prstGeom>
          <a:solidFill>
            <a:srgbClr val="000000"/>
          </a:solidFill>
        </p:spPr>
        <p:txBody>
          <a:bodyPr vert="horz" wrap="square" lIns="0" tIns="0" rIns="0" bIns="0" rtlCol="0">
            <a:spAutoFit/>
          </a:bodyPr>
          <a:lstStyle/>
          <a:p>
            <a:pPr marL="142875">
              <a:lnSpc>
                <a:spcPct val="100000"/>
              </a:lnSpc>
            </a:pPr>
            <a:r>
              <a:rPr sz="2000" b="1" spc="-5" dirty="0">
                <a:solidFill>
                  <a:srgbClr val="FFFFFF"/>
                </a:solidFill>
                <a:latin typeface="微软雅黑"/>
                <a:cs typeface="微软雅黑"/>
              </a:rPr>
              <a:t>概念数据库设计</a:t>
            </a:r>
            <a:endParaRPr sz="2000">
              <a:latin typeface="微软雅黑"/>
              <a:cs typeface="微软雅黑"/>
            </a:endParaRPr>
          </a:p>
        </p:txBody>
      </p:sp>
      <p:sp>
        <p:nvSpPr>
          <p:cNvPr id="5" name="object 5"/>
          <p:cNvSpPr/>
          <p:nvPr/>
        </p:nvSpPr>
        <p:spPr>
          <a:xfrm>
            <a:off x="2422283" y="2466594"/>
            <a:ext cx="609600" cy="810005"/>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1017911" y="335219"/>
            <a:ext cx="8657577" cy="1095172"/>
          </a:xfrm>
          <a:prstGeom prst="rect">
            <a:avLst/>
          </a:prstGeom>
        </p:spPr>
        <p:txBody>
          <a:bodyPr vert="horz" wrap="square" lIns="0" tIns="0" rIns="0" bIns="0" rtlCol="0">
            <a:spAutoFit/>
          </a:bodyPr>
          <a:lstStyle/>
          <a:p>
            <a:pPr marL="12065">
              <a:lnSpc>
                <a:spcPct val="100000"/>
              </a:lnSpc>
            </a:pPr>
            <a:r>
              <a:rPr lang="en-US" altLang="zh-CN" sz="2800" b="0" spc="-5" dirty="0">
                <a:solidFill>
                  <a:srgbClr val="000000"/>
                </a:solidFill>
                <a:latin typeface="Microsoft JhengHei" panose="020B0604030504040204" pitchFamily="34" charset="-120"/>
                <a:ea typeface="Microsoft JhengHei" panose="020B0604030504040204" pitchFamily="34" charset="-120"/>
                <a:cs typeface="华文中宋"/>
              </a:rPr>
              <a:t>13.1 </a:t>
            </a:r>
            <a:r>
              <a:rPr sz="2800" b="0" spc="-5" dirty="0" err="1">
                <a:solidFill>
                  <a:srgbClr val="000000"/>
                </a:solidFill>
                <a:latin typeface="Microsoft JhengHei" panose="020B0604030504040204" pitchFamily="34" charset="-120"/>
                <a:ea typeface="Microsoft JhengHei" panose="020B0604030504040204" pitchFamily="34" charset="-120"/>
                <a:cs typeface="华文中宋"/>
              </a:rPr>
              <a:t>数据库设计过程概述</a:t>
            </a:r>
            <a:endParaRPr sz="2800" b="0" dirty="0">
              <a:solidFill>
                <a:srgbClr val="000000"/>
              </a:solidFill>
              <a:latin typeface="Microsoft JhengHei" panose="020B0604030504040204" pitchFamily="34" charset="-120"/>
              <a:ea typeface="Microsoft JhengHei" panose="020B0604030504040204" pitchFamily="34" charset="-120"/>
              <a:cs typeface="华文中宋"/>
            </a:endParaRPr>
          </a:p>
          <a:p>
            <a:pPr marL="12065">
              <a:lnSpc>
                <a:spcPct val="100000"/>
              </a:lnSpc>
              <a:spcBef>
                <a:spcPts val="2300"/>
              </a:spcBef>
            </a:pPr>
            <a:r>
              <a:rPr sz="2400" spc="-10" dirty="0">
                <a:solidFill>
                  <a:srgbClr val="FF0000"/>
                </a:solidFill>
                <a:latin typeface="Microsoft JhengHei" panose="020B0604030504040204" pitchFamily="34" charset="-120"/>
                <a:ea typeface="Microsoft JhengHei" panose="020B0604030504040204" pitchFamily="34" charset="-120"/>
                <a:cs typeface="Arial"/>
              </a:rPr>
              <a:t>(1</a:t>
            </a:r>
            <a:r>
              <a:rPr sz="2400" spc="-5" dirty="0">
                <a:solidFill>
                  <a:srgbClr val="FF0000"/>
                </a:solidFill>
                <a:latin typeface="Microsoft JhengHei" panose="020B0604030504040204" pitchFamily="34" charset="-120"/>
                <a:ea typeface="Microsoft JhengHei" panose="020B0604030504040204" pitchFamily="34" charset="-120"/>
                <a:cs typeface="Arial"/>
              </a:rPr>
              <a:t>)</a:t>
            </a:r>
            <a:r>
              <a:rPr sz="2400" spc="-5" dirty="0">
                <a:solidFill>
                  <a:srgbClr val="FF0000"/>
                </a:solidFill>
                <a:latin typeface="Microsoft JhengHei" panose="020B0604030504040204" pitchFamily="34" charset="-120"/>
                <a:ea typeface="Microsoft JhengHei" panose="020B0604030504040204" pitchFamily="34" charset="-120"/>
                <a:cs typeface="华文中宋"/>
              </a:rPr>
              <a:t>数据库设计的四个过程</a:t>
            </a:r>
            <a:endParaRPr sz="2400" dirty="0">
              <a:solidFill>
                <a:srgbClr val="FF0000"/>
              </a:solidFill>
              <a:latin typeface="Microsoft JhengHei" panose="020B0604030504040204" pitchFamily="34" charset="-120"/>
              <a:ea typeface="Microsoft JhengHei" panose="020B0604030504040204" pitchFamily="34" charset="-120"/>
              <a:cs typeface="华文中宋"/>
            </a:endParaRPr>
          </a:p>
        </p:txBody>
      </p:sp>
      <p:sp>
        <p:nvSpPr>
          <p:cNvPr id="7" name="object 7"/>
          <p:cNvSpPr txBox="1"/>
          <p:nvPr/>
        </p:nvSpPr>
        <p:spPr>
          <a:xfrm>
            <a:off x="5340229" y="2145657"/>
            <a:ext cx="2997200" cy="254000"/>
          </a:xfrm>
          <a:prstGeom prst="rect">
            <a:avLst/>
          </a:prstGeom>
        </p:spPr>
        <p:txBody>
          <a:bodyPr vert="horz" wrap="square" lIns="0" tIns="0" rIns="0" bIns="0" rtlCol="0">
            <a:spAutoFit/>
          </a:bodyPr>
          <a:lstStyle/>
          <a:p>
            <a:pPr marL="12700">
              <a:lnSpc>
                <a:spcPct val="100000"/>
              </a:lnSpc>
            </a:pPr>
            <a:r>
              <a:rPr sz="1800" b="1" dirty="0">
                <a:latin typeface="微软雅黑"/>
                <a:cs typeface="微软雅黑"/>
              </a:rPr>
              <a:t>收集需求和理解需求，“源”</a:t>
            </a:r>
            <a:endParaRPr sz="1800">
              <a:latin typeface="微软雅黑"/>
              <a:cs typeface="微软雅黑"/>
            </a:endParaRPr>
          </a:p>
        </p:txBody>
      </p:sp>
      <p:sp>
        <p:nvSpPr>
          <p:cNvPr id="8" name="object 8"/>
          <p:cNvSpPr txBox="1"/>
          <p:nvPr/>
        </p:nvSpPr>
        <p:spPr>
          <a:xfrm>
            <a:off x="5356231" y="3331336"/>
            <a:ext cx="3827145" cy="254000"/>
          </a:xfrm>
          <a:prstGeom prst="rect">
            <a:avLst/>
          </a:prstGeom>
        </p:spPr>
        <p:txBody>
          <a:bodyPr vert="horz" wrap="square" lIns="0" tIns="0" rIns="0" bIns="0" rtlCol="0">
            <a:spAutoFit/>
          </a:bodyPr>
          <a:lstStyle/>
          <a:p>
            <a:pPr marL="12700">
              <a:lnSpc>
                <a:spcPct val="100000"/>
              </a:lnSpc>
            </a:pPr>
            <a:r>
              <a:rPr sz="1800" b="1" spc="-5" dirty="0">
                <a:latin typeface="微软雅黑"/>
                <a:cs typeface="微软雅黑"/>
              </a:rPr>
              <a:t>建立概念模型，“E-</a:t>
            </a:r>
            <a:r>
              <a:rPr sz="1800" b="1" spc="-5" dirty="0" err="1">
                <a:latin typeface="微软雅黑"/>
                <a:cs typeface="微软雅黑"/>
              </a:rPr>
              <a:t>R图</a:t>
            </a:r>
            <a:r>
              <a:rPr sz="1800" b="1" spc="-5" dirty="0">
                <a:latin typeface="微软雅黑"/>
                <a:cs typeface="微软雅黑"/>
              </a:rPr>
              <a:t>/IDEF1x图”</a:t>
            </a:r>
            <a:endParaRPr sz="1800" dirty="0">
              <a:latin typeface="微软雅黑"/>
              <a:cs typeface="微软雅黑"/>
            </a:endParaRPr>
          </a:p>
        </p:txBody>
      </p:sp>
      <p:sp>
        <p:nvSpPr>
          <p:cNvPr id="9" name="object 9"/>
          <p:cNvSpPr/>
          <p:nvPr/>
        </p:nvSpPr>
        <p:spPr>
          <a:xfrm>
            <a:off x="3768737" y="2274570"/>
            <a:ext cx="1438910" cy="0"/>
          </a:xfrm>
          <a:custGeom>
            <a:avLst/>
            <a:gdLst/>
            <a:ahLst/>
            <a:cxnLst/>
            <a:rect l="l" t="t" r="r" b="b"/>
            <a:pathLst>
              <a:path w="1438910">
                <a:moveTo>
                  <a:pt x="0" y="0"/>
                </a:moveTo>
                <a:lnTo>
                  <a:pt x="1438656" y="0"/>
                </a:lnTo>
              </a:path>
            </a:pathLst>
          </a:custGeom>
          <a:ln w="12700">
            <a:solidFill>
              <a:srgbClr val="000000"/>
            </a:solidFill>
          </a:ln>
        </p:spPr>
        <p:txBody>
          <a:bodyPr wrap="square" lIns="0" tIns="0" rIns="0" bIns="0" rtlCol="0"/>
          <a:lstStyle/>
          <a:p>
            <a:endParaRPr/>
          </a:p>
        </p:txBody>
      </p:sp>
      <p:sp>
        <p:nvSpPr>
          <p:cNvPr id="10" name="object 10"/>
          <p:cNvSpPr/>
          <p:nvPr/>
        </p:nvSpPr>
        <p:spPr>
          <a:xfrm>
            <a:off x="3906659" y="3460241"/>
            <a:ext cx="1380490" cy="0"/>
          </a:xfrm>
          <a:custGeom>
            <a:avLst/>
            <a:gdLst/>
            <a:ahLst/>
            <a:cxnLst/>
            <a:rect l="l" t="t" r="r" b="b"/>
            <a:pathLst>
              <a:path w="1380489">
                <a:moveTo>
                  <a:pt x="0" y="0"/>
                </a:moveTo>
                <a:lnTo>
                  <a:pt x="1379982" y="0"/>
                </a:lnTo>
              </a:path>
            </a:pathLst>
          </a:custGeom>
          <a:ln w="12700">
            <a:solidFill>
              <a:srgbClr val="000000"/>
            </a:solidFill>
          </a:ln>
        </p:spPr>
        <p:txBody>
          <a:bodyPr wrap="square" lIns="0" tIns="0" rIns="0" bIns="0" rtlCol="0"/>
          <a:lstStyle/>
          <a:p>
            <a:endParaRPr/>
          </a:p>
        </p:txBody>
      </p:sp>
      <p:sp>
        <p:nvSpPr>
          <p:cNvPr id="11" name="object 11"/>
          <p:cNvSpPr/>
          <p:nvPr/>
        </p:nvSpPr>
        <p:spPr>
          <a:xfrm>
            <a:off x="6278765" y="3992117"/>
            <a:ext cx="1947672" cy="3008376"/>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6272657" y="3986021"/>
            <a:ext cx="1960245" cy="3020695"/>
          </a:xfrm>
          <a:custGeom>
            <a:avLst/>
            <a:gdLst/>
            <a:ahLst/>
            <a:cxnLst/>
            <a:rect l="l" t="t" r="r" b="b"/>
            <a:pathLst>
              <a:path w="1960245" h="3020695">
                <a:moveTo>
                  <a:pt x="0" y="3020568"/>
                </a:moveTo>
                <a:lnTo>
                  <a:pt x="0" y="0"/>
                </a:lnTo>
                <a:lnTo>
                  <a:pt x="1959864" y="0"/>
                </a:lnTo>
                <a:lnTo>
                  <a:pt x="1959864" y="3020568"/>
                </a:lnTo>
                <a:lnTo>
                  <a:pt x="0" y="3020568"/>
                </a:lnTo>
                <a:close/>
              </a:path>
            </a:pathLst>
          </a:custGeom>
          <a:ln w="12700">
            <a:solidFill>
              <a:srgbClr val="CC0000"/>
            </a:solidFill>
          </a:ln>
        </p:spPr>
        <p:txBody>
          <a:bodyPr wrap="square" lIns="0" tIns="0" rIns="0" bIns="0" rtlCol="0"/>
          <a:lstStyle/>
          <a:p>
            <a:endParaRPr/>
          </a:p>
        </p:txBody>
      </p:sp>
      <p:sp>
        <p:nvSpPr>
          <p:cNvPr id="13" name="object 13"/>
          <p:cNvSpPr txBox="1"/>
          <p:nvPr/>
        </p:nvSpPr>
        <p:spPr>
          <a:xfrm>
            <a:off x="5632837" y="4043798"/>
            <a:ext cx="482600" cy="254000"/>
          </a:xfrm>
          <a:prstGeom prst="rect">
            <a:avLst/>
          </a:prstGeom>
        </p:spPr>
        <p:txBody>
          <a:bodyPr vert="horz" wrap="square" lIns="0" tIns="0" rIns="0" bIns="0" rtlCol="0">
            <a:spAutoFit/>
          </a:bodyPr>
          <a:lstStyle/>
          <a:p>
            <a:pPr marL="12700">
              <a:lnSpc>
                <a:spcPct val="100000"/>
              </a:lnSpc>
            </a:pPr>
            <a:r>
              <a:rPr sz="1800" b="1" dirty="0">
                <a:latin typeface="微软雅黑"/>
                <a:cs typeface="微软雅黑"/>
              </a:rPr>
              <a:t>示意</a:t>
            </a:r>
            <a:endParaRPr sz="1800">
              <a:latin typeface="微软雅黑"/>
              <a:cs typeface="微软雅黑"/>
            </a:endParaRPr>
          </a:p>
        </p:txBody>
      </p:sp>
      <p:sp>
        <p:nvSpPr>
          <p:cNvPr id="14" name="object 2">
            <a:extLst>
              <a:ext uri="{FF2B5EF4-FFF2-40B4-BE49-F238E27FC236}">
                <a16:creationId xmlns:a16="http://schemas.microsoft.com/office/drawing/2014/main" id="{D941FE98-7238-42BD-B36E-3CBAA6A19524}"/>
              </a:ext>
            </a:extLst>
          </p:cNvPr>
          <p:cNvSpPr/>
          <p:nvPr/>
        </p:nvSpPr>
        <p:spPr>
          <a:xfrm>
            <a:off x="927100" y="885825"/>
            <a:ext cx="5181600" cy="0"/>
          </a:xfrm>
          <a:custGeom>
            <a:avLst/>
            <a:gdLst/>
            <a:ahLst/>
            <a:cxnLst/>
            <a:rect l="l" t="t" r="r" b="b"/>
            <a:pathLst>
              <a:path w="5181600">
                <a:moveTo>
                  <a:pt x="0" y="0"/>
                </a:moveTo>
                <a:lnTo>
                  <a:pt x="5181600" y="0"/>
                </a:lnTo>
              </a:path>
            </a:pathLst>
          </a:custGeom>
          <a:ln w="12954">
            <a:solidFill>
              <a:srgbClr val="000000"/>
            </a:solidFill>
          </a:ln>
        </p:spPr>
        <p:txBody>
          <a:bodyPr wrap="square" lIns="0" tIns="0" rIns="0" bIns="0" rtlCol="0"/>
          <a:lstStyle/>
          <a:p>
            <a:endParaRPr/>
          </a:p>
        </p:txBody>
      </p:sp>
      <p:sp>
        <p:nvSpPr>
          <p:cNvPr id="15" name="object 3">
            <a:extLst>
              <a:ext uri="{FF2B5EF4-FFF2-40B4-BE49-F238E27FC236}">
                <a16:creationId xmlns:a16="http://schemas.microsoft.com/office/drawing/2014/main" id="{99C75807-A12D-4E01-B620-4AAA58C46317}"/>
              </a:ext>
            </a:extLst>
          </p:cNvPr>
          <p:cNvSpPr/>
          <p:nvPr/>
        </p:nvSpPr>
        <p:spPr>
          <a:xfrm>
            <a:off x="927100" y="911353"/>
            <a:ext cx="5181600" cy="0"/>
          </a:xfrm>
          <a:custGeom>
            <a:avLst/>
            <a:gdLst/>
            <a:ahLst/>
            <a:cxnLst/>
            <a:rect l="l" t="t" r="r" b="b"/>
            <a:pathLst>
              <a:path w="5181600">
                <a:moveTo>
                  <a:pt x="0" y="0"/>
                </a:moveTo>
                <a:lnTo>
                  <a:pt x="5181600" y="0"/>
                </a:lnTo>
              </a:path>
            </a:pathLst>
          </a:custGeom>
          <a:ln w="12191">
            <a:solidFill>
              <a:srgbClr val="000000"/>
            </a:solidFill>
          </a:ln>
        </p:spPr>
        <p:txBody>
          <a:bodyPr wrap="square" lIns="0" tIns="0" rIns="0" bIns="0" rtlCol="0"/>
          <a:lstStyle/>
          <a:p>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1140085" y="1471134"/>
            <a:ext cx="6391275" cy="281305"/>
          </a:xfrm>
          <a:prstGeom prst="rect">
            <a:avLst/>
          </a:prstGeom>
        </p:spPr>
        <p:txBody>
          <a:bodyPr vert="horz" wrap="square" lIns="0" tIns="0" rIns="0" bIns="0" rtlCol="0">
            <a:spAutoFit/>
          </a:bodyPr>
          <a:lstStyle/>
          <a:p>
            <a:pPr marL="12700">
              <a:lnSpc>
                <a:spcPct val="100000"/>
              </a:lnSpc>
            </a:pPr>
            <a:r>
              <a:rPr sz="2000" spc="-5" dirty="0">
                <a:solidFill>
                  <a:srgbClr val="3333CC"/>
                </a:solidFill>
                <a:latin typeface="Wingdings"/>
                <a:cs typeface="Wingdings"/>
              </a:rPr>
              <a:t></a:t>
            </a:r>
            <a:r>
              <a:rPr sz="2000" b="1" spc="-5" dirty="0">
                <a:solidFill>
                  <a:srgbClr val="3333CC"/>
                </a:solidFill>
                <a:latin typeface="微软雅黑"/>
                <a:cs typeface="微软雅黑"/>
              </a:rPr>
              <a:t>受控冗余</a:t>
            </a:r>
            <a:r>
              <a:rPr sz="2000" b="1" spc="-5" dirty="0">
                <a:latin typeface="微软雅黑"/>
                <a:cs typeface="微软雅黑"/>
              </a:rPr>
              <a:t>：如Table中的外键(继承其他Table中的键值)</a:t>
            </a:r>
            <a:endParaRPr sz="2000">
              <a:latin typeface="微软雅黑"/>
              <a:cs typeface="微软雅黑"/>
            </a:endParaRPr>
          </a:p>
        </p:txBody>
      </p:sp>
      <p:sp>
        <p:nvSpPr>
          <p:cNvPr id="6" name="object 6"/>
          <p:cNvSpPr/>
          <p:nvPr/>
        </p:nvSpPr>
        <p:spPr>
          <a:xfrm>
            <a:off x="6401447" y="2224277"/>
            <a:ext cx="3247644" cy="4352544"/>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2590685" y="4863846"/>
            <a:ext cx="3200400" cy="656844"/>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2643263" y="4642865"/>
            <a:ext cx="887730" cy="1153160"/>
          </a:xfrm>
          <a:custGeom>
            <a:avLst/>
            <a:gdLst/>
            <a:ahLst/>
            <a:cxnLst/>
            <a:rect l="l" t="t" r="r" b="b"/>
            <a:pathLst>
              <a:path w="887729" h="1153160">
                <a:moveTo>
                  <a:pt x="443483" y="0"/>
                </a:moveTo>
                <a:lnTo>
                  <a:pt x="371628" y="7551"/>
                </a:lnTo>
                <a:lnTo>
                  <a:pt x="303434" y="29413"/>
                </a:lnTo>
                <a:lnTo>
                  <a:pt x="239821" y="64396"/>
                </a:lnTo>
                <a:lnTo>
                  <a:pt x="181709" y="111312"/>
                </a:lnTo>
                <a:lnTo>
                  <a:pt x="155003" y="138874"/>
                </a:lnTo>
                <a:lnTo>
                  <a:pt x="130016" y="168973"/>
                </a:lnTo>
                <a:lnTo>
                  <a:pt x="106863" y="201461"/>
                </a:lnTo>
                <a:lnTo>
                  <a:pt x="85660" y="236189"/>
                </a:lnTo>
                <a:lnTo>
                  <a:pt x="66522" y="273009"/>
                </a:lnTo>
                <a:lnTo>
                  <a:pt x="49562" y="311772"/>
                </a:lnTo>
                <a:lnTo>
                  <a:pt x="34897" y="352329"/>
                </a:lnTo>
                <a:lnTo>
                  <a:pt x="22640" y="394533"/>
                </a:lnTo>
                <a:lnTo>
                  <a:pt x="12907" y="438233"/>
                </a:lnTo>
                <a:lnTo>
                  <a:pt x="5813" y="483283"/>
                </a:lnTo>
                <a:lnTo>
                  <a:pt x="1472" y="529532"/>
                </a:lnTo>
                <a:lnTo>
                  <a:pt x="0" y="576834"/>
                </a:lnTo>
                <a:lnTo>
                  <a:pt x="1472" y="624026"/>
                </a:lnTo>
                <a:lnTo>
                  <a:pt x="5813" y="670178"/>
                </a:lnTo>
                <a:lnTo>
                  <a:pt x="12907" y="715140"/>
                </a:lnTo>
                <a:lnTo>
                  <a:pt x="22640" y="758763"/>
                </a:lnTo>
                <a:lnTo>
                  <a:pt x="34897" y="800897"/>
                </a:lnTo>
                <a:lnTo>
                  <a:pt x="49562" y="841395"/>
                </a:lnTo>
                <a:lnTo>
                  <a:pt x="66522" y="880105"/>
                </a:lnTo>
                <a:lnTo>
                  <a:pt x="85660" y="916881"/>
                </a:lnTo>
                <a:lnTo>
                  <a:pt x="106863" y="951571"/>
                </a:lnTo>
                <a:lnTo>
                  <a:pt x="130016" y="984027"/>
                </a:lnTo>
                <a:lnTo>
                  <a:pt x="155003" y="1014100"/>
                </a:lnTo>
                <a:lnTo>
                  <a:pt x="181709" y="1041641"/>
                </a:lnTo>
                <a:lnTo>
                  <a:pt x="239821" y="1088529"/>
                </a:lnTo>
                <a:lnTo>
                  <a:pt x="303434" y="1123498"/>
                </a:lnTo>
                <a:lnTo>
                  <a:pt x="371628" y="1145355"/>
                </a:lnTo>
                <a:lnTo>
                  <a:pt x="443483" y="1152906"/>
                </a:lnTo>
                <a:lnTo>
                  <a:pt x="479920" y="1150993"/>
                </a:lnTo>
                <a:lnTo>
                  <a:pt x="550245" y="1136140"/>
                </a:lnTo>
                <a:lnTo>
                  <a:pt x="616410" y="1107578"/>
                </a:lnTo>
                <a:lnTo>
                  <a:pt x="677499" y="1066501"/>
                </a:lnTo>
                <a:lnTo>
                  <a:pt x="732600" y="1014100"/>
                </a:lnTo>
                <a:lnTo>
                  <a:pt x="757618" y="984027"/>
                </a:lnTo>
                <a:lnTo>
                  <a:pt x="780796" y="951571"/>
                </a:lnTo>
                <a:lnTo>
                  <a:pt x="802020" y="916881"/>
                </a:lnTo>
                <a:lnTo>
                  <a:pt x="821175" y="880105"/>
                </a:lnTo>
                <a:lnTo>
                  <a:pt x="838146" y="841395"/>
                </a:lnTo>
                <a:lnTo>
                  <a:pt x="852820" y="800897"/>
                </a:lnTo>
                <a:lnTo>
                  <a:pt x="865083" y="758763"/>
                </a:lnTo>
                <a:lnTo>
                  <a:pt x="874819" y="715140"/>
                </a:lnTo>
                <a:lnTo>
                  <a:pt x="881915" y="670178"/>
                </a:lnTo>
                <a:lnTo>
                  <a:pt x="886257" y="624026"/>
                </a:lnTo>
                <a:lnTo>
                  <a:pt x="887729" y="576834"/>
                </a:lnTo>
                <a:lnTo>
                  <a:pt x="886257" y="529532"/>
                </a:lnTo>
                <a:lnTo>
                  <a:pt x="881915" y="483283"/>
                </a:lnTo>
                <a:lnTo>
                  <a:pt x="874819" y="438233"/>
                </a:lnTo>
                <a:lnTo>
                  <a:pt x="865083" y="394533"/>
                </a:lnTo>
                <a:lnTo>
                  <a:pt x="852820" y="352329"/>
                </a:lnTo>
                <a:lnTo>
                  <a:pt x="838146" y="311772"/>
                </a:lnTo>
                <a:lnTo>
                  <a:pt x="821175" y="273009"/>
                </a:lnTo>
                <a:lnTo>
                  <a:pt x="802020" y="236189"/>
                </a:lnTo>
                <a:lnTo>
                  <a:pt x="780796" y="201461"/>
                </a:lnTo>
                <a:lnTo>
                  <a:pt x="757618" y="168973"/>
                </a:lnTo>
                <a:lnTo>
                  <a:pt x="732600" y="138874"/>
                </a:lnTo>
                <a:lnTo>
                  <a:pt x="705855" y="111312"/>
                </a:lnTo>
                <a:lnTo>
                  <a:pt x="647646" y="64396"/>
                </a:lnTo>
                <a:lnTo>
                  <a:pt x="583905" y="29413"/>
                </a:lnTo>
                <a:lnTo>
                  <a:pt x="515546" y="7551"/>
                </a:lnTo>
                <a:lnTo>
                  <a:pt x="443483" y="0"/>
                </a:lnTo>
                <a:close/>
              </a:path>
            </a:pathLst>
          </a:custGeom>
          <a:ln w="28575">
            <a:solidFill>
              <a:srgbClr val="FF0066"/>
            </a:solidFill>
          </a:ln>
        </p:spPr>
        <p:txBody>
          <a:bodyPr wrap="square" lIns="0" tIns="0" rIns="0" bIns="0" rtlCol="0"/>
          <a:lstStyle/>
          <a:p>
            <a:endParaRPr/>
          </a:p>
        </p:txBody>
      </p:sp>
      <p:sp>
        <p:nvSpPr>
          <p:cNvPr id="9" name="object 9"/>
          <p:cNvSpPr/>
          <p:nvPr/>
        </p:nvSpPr>
        <p:spPr>
          <a:xfrm>
            <a:off x="8567813" y="2045970"/>
            <a:ext cx="939800" cy="4730750"/>
          </a:xfrm>
          <a:custGeom>
            <a:avLst/>
            <a:gdLst/>
            <a:ahLst/>
            <a:cxnLst/>
            <a:rect l="l" t="t" r="r" b="b"/>
            <a:pathLst>
              <a:path w="939800" h="4730750">
                <a:moveTo>
                  <a:pt x="470153" y="0"/>
                </a:moveTo>
                <a:lnTo>
                  <a:pt x="431569" y="7842"/>
                </a:lnTo>
                <a:lnTo>
                  <a:pt x="393848" y="30963"/>
                </a:lnTo>
                <a:lnTo>
                  <a:pt x="357111" y="68753"/>
                </a:lnTo>
                <a:lnTo>
                  <a:pt x="321478" y="120603"/>
                </a:lnTo>
                <a:lnTo>
                  <a:pt x="287071" y="185904"/>
                </a:lnTo>
                <a:lnTo>
                  <a:pt x="254010" y="264046"/>
                </a:lnTo>
                <a:lnTo>
                  <a:pt x="222415" y="354421"/>
                </a:lnTo>
                <a:lnTo>
                  <a:pt x="192408" y="456419"/>
                </a:lnTo>
                <a:lnTo>
                  <a:pt x="164108" y="569431"/>
                </a:lnTo>
                <a:lnTo>
                  <a:pt x="137636" y="692848"/>
                </a:lnTo>
                <a:lnTo>
                  <a:pt x="113113" y="826060"/>
                </a:lnTo>
                <a:lnTo>
                  <a:pt x="90659" y="968459"/>
                </a:lnTo>
                <a:lnTo>
                  <a:pt x="70396" y="1119434"/>
                </a:lnTo>
                <a:lnTo>
                  <a:pt x="52443" y="1278378"/>
                </a:lnTo>
                <a:lnTo>
                  <a:pt x="36921" y="1444680"/>
                </a:lnTo>
                <a:lnTo>
                  <a:pt x="23951" y="1617732"/>
                </a:lnTo>
                <a:lnTo>
                  <a:pt x="13653" y="1796923"/>
                </a:lnTo>
                <a:lnTo>
                  <a:pt x="6148" y="1981646"/>
                </a:lnTo>
                <a:lnTo>
                  <a:pt x="1557" y="2171290"/>
                </a:lnTo>
                <a:lnTo>
                  <a:pt x="0" y="2365248"/>
                </a:lnTo>
                <a:lnTo>
                  <a:pt x="1557" y="2559308"/>
                </a:lnTo>
                <a:lnTo>
                  <a:pt x="6148" y="2749034"/>
                </a:lnTo>
                <a:lnTo>
                  <a:pt x="13653" y="2933819"/>
                </a:lnTo>
                <a:lnTo>
                  <a:pt x="23951" y="3113056"/>
                </a:lnTo>
                <a:lnTo>
                  <a:pt x="36921" y="3286136"/>
                </a:lnTo>
                <a:lnTo>
                  <a:pt x="52443" y="3452453"/>
                </a:lnTo>
                <a:lnTo>
                  <a:pt x="70396" y="3611399"/>
                </a:lnTo>
                <a:lnTo>
                  <a:pt x="90659" y="3762365"/>
                </a:lnTo>
                <a:lnTo>
                  <a:pt x="113113" y="3904746"/>
                </a:lnTo>
                <a:lnTo>
                  <a:pt x="137636" y="4037933"/>
                </a:lnTo>
                <a:lnTo>
                  <a:pt x="164108" y="4161318"/>
                </a:lnTo>
                <a:lnTo>
                  <a:pt x="192408" y="4274295"/>
                </a:lnTo>
                <a:lnTo>
                  <a:pt x="222415" y="4376256"/>
                </a:lnTo>
                <a:lnTo>
                  <a:pt x="254010" y="4466593"/>
                </a:lnTo>
                <a:lnTo>
                  <a:pt x="287071" y="4544698"/>
                </a:lnTo>
                <a:lnTo>
                  <a:pt x="321478" y="4609965"/>
                </a:lnTo>
                <a:lnTo>
                  <a:pt x="357111" y="4661786"/>
                </a:lnTo>
                <a:lnTo>
                  <a:pt x="393848" y="4699553"/>
                </a:lnTo>
                <a:lnTo>
                  <a:pt x="431569" y="4722659"/>
                </a:lnTo>
                <a:lnTo>
                  <a:pt x="470154" y="4730496"/>
                </a:lnTo>
                <a:lnTo>
                  <a:pt x="508630" y="4722659"/>
                </a:lnTo>
                <a:lnTo>
                  <a:pt x="546253" y="4699553"/>
                </a:lnTo>
                <a:lnTo>
                  <a:pt x="582902" y="4661786"/>
                </a:lnTo>
                <a:lnTo>
                  <a:pt x="618457" y="4609965"/>
                </a:lnTo>
                <a:lnTo>
                  <a:pt x="652795" y="4544698"/>
                </a:lnTo>
                <a:lnTo>
                  <a:pt x="685796" y="4466593"/>
                </a:lnTo>
                <a:lnTo>
                  <a:pt x="717339" y="4376256"/>
                </a:lnTo>
                <a:lnTo>
                  <a:pt x="747302" y="4274295"/>
                </a:lnTo>
                <a:lnTo>
                  <a:pt x="775564" y="4161318"/>
                </a:lnTo>
                <a:lnTo>
                  <a:pt x="802005" y="4037933"/>
                </a:lnTo>
                <a:lnTo>
                  <a:pt x="826502" y="3904746"/>
                </a:lnTo>
                <a:lnTo>
                  <a:pt x="848935" y="3762365"/>
                </a:lnTo>
                <a:lnTo>
                  <a:pt x="869182" y="3611399"/>
                </a:lnTo>
                <a:lnTo>
                  <a:pt x="887123" y="3452453"/>
                </a:lnTo>
                <a:lnTo>
                  <a:pt x="902636" y="3286136"/>
                </a:lnTo>
                <a:lnTo>
                  <a:pt x="915600" y="3113056"/>
                </a:lnTo>
                <a:lnTo>
                  <a:pt x="925895" y="2933819"/>
                </a:lnTo>
                <a:lnTo>
                  <a:pt x="933398" y="2749034"/>
                </a:lnTo>
                <a:lnTo>
                  <a:pt x="937988" y="2559308"/>
                </a:lnTo>
                <a:lnTo>
                  <a:pt x="939545" y="2365248"/>
                </a:lnTo>
                <a:lnTo>
                  <a:pt x="937988" y="2171290"/>
                </a:lnTo>
                <a:lnTo>
                  <a:pt x="933398" y="1981646"/>
                </a:lnTo>
                <a:lnTo>
                  <a:pt x="925895" y="1796923"/>
                </a:lnTo>
                <a:lnTo>
                  <a:pt x="915600" y="1617732"/>
                </a:lnTo>
                <a:lnTo>
                  <a:pt x="902636" y="1444680"/>
                </a:lnTo>
                <a:lnTo>
                  <a:pt x="887123" y="1278378"/>
                </a:lnTo>
                <a:lnTo>
                  <a:pt x="869182" y="1119434"/>
                </a:lnTo>
                <a:lnTo>
                  <a:pt x="848935" y="968459"/>
                </a:lnTo>
                <a:lnTo>
                  <a:pt x="826502" y="826060"/>
                </a:lnTo>
                <a:lnTo>
                  <a:pt x="802004" y="692848"/>
                </a:lnTo>
                <a:lnTo>
                  <a:pt x="775564" y="569431"/>
                </a:lnTo>
                <a:lnTo>
                  <a:pt x="747302" y="456419"/>
                </a:lnTo>
                <a:lnTo>
                  <a:pt x="717339" y="354421"/>
                </a:lnTo>
                <a:lnTo>
                  <a:pt x="685796" y="264046"/>
                </a:lnTo>
                <a:lnTo>
                  <a:pt x="652795" y="185904"/>
                </a:lnTo>
                <a:lnTo>
                  <a:pt x="618457" y="120603"/>
                </a:lnTo>
                <a:lnTo>
                  <a:pt x="582902" y="68753"/>
                </a:lnTo>
                <a:lnTo>
                  <a:pt x="546253" y="30963"/>
                </a:lnTo>
                <a:lnTo>
                  <a:pt x="508630" y="7842"/>
                </a:lnTo>
                <a:lnTo>
                  <a:pt x="470153" y="0"/>
                </a:lnTo>
                <a:close/>
              </a:path>
            </a:pathLst>
          </a:custGeom>
          <a:ln w="28575">
            <a:solidFill>
              <a:srgbClr val="FF0066"/>
            </a:solidFill>
          </a:ln>
        </p:spPr>
        <p:txBody>
          <a:bodyPr wrap="square" lIns="0" tIns="0" rIns="0" bIns="0" rtlCol="0"/>
          <a:lstStyle/>
          <a:p>
            <a:endParaRPr/>
          </a:p>
        </p:txBody>
      </p:sp>
      <p:sp>
        <p:nvSpPr>
          <p:cNvPr id="10" name="object 10"/>
          <p:cNvSpPr/>
          <p:nvPr/>
        </p:nvSpPr>
        <p:spPr>
          <a:xfrm>
            <a:off x="2962541" y="2031492"/>
            <a:ext cx="6017260" cy="2623185"/>
          </a:xfrm>
          <a:custGeom>
            <a:avLst/>
            <a:gdLst/>
            <a:ahLst/>
            <a:cxnLst/>
            <a:rect l="l" t="t" r="r" b="b"/>
            <a:pathLst>
              <a:path w="6017259" h="2623185">
                <a:moveTo>
                  <a:pt x="0" y="2622804"/>
                </a:moveTo>
                <a:lnTo>
                  <a:pt x="6016752" y="0"/>
                </a:lnTo>
              </a:path>
            </a:pathLst>
          </a:custGeom>
          <a:ln w="28574">
            <a:solidFill>
              <a:srgbClr val="FF0066"/>
            </a:solidFill>
          </a:ln>
        </p:spPr>
        <p:txBody>
          <a:bodyPr wrap="square" lIns="0" tIns="0" rIns="0" bIns="0" rtlCol="0"/>
          <a:lstStyle/>
          <a:p>
            <a:endParaRPr/>
          </a:p>
        </p:txBody>
      </p:sp>
      <p:sp>
        <p:nvSpPr>
          <p:cNvPr id="11" name="object 11"/>
          <p:cNvSpPr txBox="1">
            <a:spLocks noGrp="1"/>
          </p:cNvSpPr>
          <p:nvPr>
            <p:ph type="title"/>
          </p:nvPr>
        </p:nvSpPr>
        <p:spPr>
          <a:xfrm>
            <a:off x="1017911" y="335219"/>
            <a:ext cx="8657577" cy="1095172"/>
          </a:xfrm>
          <a:prstGeom prst="rect">
            <a:avLst/>
          </a:prstGeom>
        </p:spPr>
        <p:txBody>
          <a:bodyPr vert="horz" wrap="square" lIns="0" tIns="0" rIns="0" bIns="0" rtlCol="0">
            <a:spAutoFit/>
          </a:bodyPr>
          <a:lstStyle/>
          <a:p>
            <a:pPr>
              <a:lnSpc>
                <a:spcPct val="100000"/>
              </a:lnSpc>
            </a:pPr>
            <a:r>
              <a:rPr lang="en-US" altLang="zh-CN" sz="2800" b="0" spc="-5">
                <a:solidFill>
                  <a:srgbClr val="000000"/>
                </a:solidFill>
                <a:latin typeface="Microsoft JhengHei" panose="020B0604030504040204" pitchFamily="34" charset="-120"/>
                <a:ea typeface="Microsoft JhengHei" panose="020B0604030504040204" pitchFamily="34" charset="-120"/>
                <a:cs typeface="华文中宋"/>
              </a:rPr>
              <a:t>13.4 </a:t>
            </a:r>
            <a:r>
              <a:rPr sz="2800" b="0" spc="-5">
                <a:solidFill>
                  <a:srgbClr val="000000"/>
                </a:solidFill>
                <a:latin typeface="Microsoft JhengHei" panose="020B0604030504040204" pitchFamily="34" charset="-120"/>
                <a:ea typeface="Microsoft JhengHei" panose="020B0604030504040204" pitchFamily="34" charset="-120"/>
                <a:cs typeface="华文中宋"/>
              </a:rPr>
              <a:t>数据库设计过程之逻辑数据库设计</a:t>
            </a:r>
            <a:endParaRPr sz="2800" b="0">
              <a:solidFill>
                <a:srgbClr val="000000"/>
              </a:solidFill>
              <a:latin typeface="Microsoft JhengHei" panose="020B0604030504040204" pitchFamily="34" charset="-120"/>
              <a:ea typeface="Microsoft JhengHei" panose="020B0604030504040204" pitchFamily="34" charset="-120"/>
              <a:cs typeface="华文中宋"/>
            </a:endParaRPr>
          </a:p>
          <a:p>
            <a:pPr>
              <a:lnSpc>
                <a:spcPct val="100000"/>
              </a:lnSpc>
              <a:spcBef>
                <a:spcPts val="2300"/>
              </a:spcBef>
            </a:pPr>
            <a:r>
              <a:rPr sz="2400" spc="-10" dirty="0">
                <a:solidFill>
                  <a:srgbClr val="FF0000"/>
                </a:solidFill>
                <a:latin typeface="Microsoft JhengHei" panose="020B0604030504040204" pitchFamily="34" charset="-120"/>
                <a:ea typeface="Microsoft JhengHei" panose="020B0604030504040204" pitchFamily="34" charset="-120"/>
                <a:cs typeface="Arial"/>
              </a:rPr>
              <a:t>(3</a:t>
            </a:r>
            <a:r>
              <a:rPr sz="2400" spc="-5" dirty="0">
                <a:solidFill>
                  <a:srgbClr val="FF0000"/>
                </a:solidFill>
                <a:latin typeface="Microsoft JhengHei" panose="020B0604030504040204" pitchFamily="34" charset="-120"/>
                <a:ea typeface="Microsoft JhengHei" panose="020B0604030504040204" pitchFamily="34" charset="-120"/>
                <a:cs typeface="Arial"/>
              </a:rPr>
              <a:t>)</a:t>
            </a:r>
            <a:r>
              <a:rPr sz="2400" spc="-5" dirty="0">
                <a:solidFill>
                  <a:srgbClr val="FF0000"/>
                </a:solidFill>
                <a:latin typeface="Microsoft JhengHei" panose="020B0604030504040204" pitchFamily="34" charset="-120"/>
                <a:ea typeface="Microsoft JhengHei" panose="020B0604030504040204" pitchFamily="34" charset="-120"/>
                <a:cs typeface="华文中宋"/>
              </a:rPr>
              <a:t>不正确设计数据库会引发什么问题呢</a:t>
            </a:r>
            <a:r>
              <a:rPr sz="2400" spc="-5" dirty="0">
                <a:solidFill>
                  <a:srgbClr val="FF0000"/>
                </a:solidFill>
                <a:latin typeface="Microsoft JhengHei" panose="020B0604030504040204" pitchFamily="34" charset="-120"/>
                <a:ea typeface="Microsoft JhengHei" panose="020B0604030504040204" pitchFamily="34" charset="-120"/>
                <a:cs typeface="Arial"/>
              </a:rPr>
              <a:t>?</a:t>
            </a:r>
            <a:endParaRPr sz="2400">
              <a:solidFill>
                <a:srgbClr val="FF0000"/>
              </a:solidFill>
              <a:latin typeface="Microsoft JhengHei" panose="020B0604030504040204" pitchFamily="34" charset="-120"/>
              <a:ea typeface="Microsoft JhengHei" panose="020B0604030504040204" pitchFamily="34" charset="-120"/>
              <a:cs typeface="Arial"/>
            </a:endParaRPr>
          </a:p>
        </p:txBody>
      </p:sp>
      <p:sp>
        <p:nvSpPr>
          <p:cNvPr id="12" name="object 2">
            <a:extLst>
              <a:ext uri="{FF2B5EF4-FFF2-40B4-BE49-F238E27FC236}">
                <a16:creationId xmlns:a16="http://schemas.microsoft.com/office/drawing/2014/main" id="{253D718B-3786-4FD1-B6F7-470BF7811A1A}"/>
              </a:ext>
            </a:extLst>
          </p:cNvPr>
          <p:cNvSpPr/>
          <p:nvPr/>
        </p:nvSpPr>
        <p:spPr>
          <a:xfrm>
            <a:off x="1003300" y="885825"/>
            <a:ext cx="5181600" cy="0"/>
          </a:xfrm>
          <a:custGeom>
            <a:avLst/>
            <a:gdLst/>
            <a:ahLst/>
            <a:cxnLst/>
            <a:rect l="l" t="t" r="r" b="b"/>
            <a:pathLst>
              <a:path w="5181600">
                <a:moveTo>
                  <a:pt x="0" y="0"/>
                </a:moveTo>
                <a:lnTo>
                  <a:pt x="5181600" y="0"/>
                </a:lnTo>
              </a:path>
            </a:pathLst>
          </a:custGeom>
          <a:ln w="12954">
            <a:solidFill>
              <a:srgbClr val="000000"/>
            </a:solidFill>
          </a:ln>
        </p:spPr>
        <p:txBody>
          <a:bodyPr wrap="square" lIns="0" tIns="0" rIns="0" bIns="0" rtlCol="0"/>
          <a:lstStyle/>
          <a:p>
            <a:endParaRPr/>
          </a:p>
        </p:txBody>
      </p:sp>
      <p:sp>
        <p:nvSpPr>
          <p:cNvPr id="13" name="object 3">
            <a:extLst>
              <a:ext uri="{FF2B5EF4-FFF2-40B4-BE49-F238E27FC236}">
                <a16:creationId xmlns:a16="http://schemas.microsoft.com/office/drawing/2014/main" id="{20B8F4BE-6165-4EB5-B97B-92C9A1D09596}"/>
              </a:ext>
            </a:extLst>
          </p:cNvPr>
          <p:cNvSpPr/>
          <p:nvPr/>
        </p:nvSpPr>
        <p:spPr>
          <a:xfrm>
            <a:off x="1003300" y="911353"/>
            <a:ext cx="5181600" cy="0"/>
          </a:xfrm>
          <a:custGeom>
            <a:avLst/>
            <a:gdLst/>
            <a:ahLst/>
            <a:cxnLst/>
            <a:rect l="l" t="t" r="r" b="b"/>
            <a:pathLst>
              <a:path w="5181600">
                <a:moveTo>
                  <a:pt x="0" y="0"/>
                </a:moveTo>
                <a:lnTo>
                  <a:pt x="5181600" y="0"/>
                </a:lnTo>
              </a:path>
            </a:pathLst>
          </a:custGeom>
          <a:ln w="12191">
            <a:solidFill>
              <a:srgbClr val="000000"/>
            </a:solidFill>
          </a:ln>
        </p:spPr>
        <p:txBody>
          <a:bodyPr wrap="square" lIns="0" tIns="0" rIns="0" bIns="0" rtlCol="0"/>
          <a:lstStyle/>
          <a:p>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5097665" y="3903726"/>
            <a:ext cx="4721352" cy="2904744"/>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1052455" y="1458965"/>
            <a:ext cx="3987800" cy="3616325"/>
          </a:xfrm>
          <a:prstGeom prst="rect">
            <a:avLst/>
          </a:prstGeom>
        </p:spPr>
        <p:txBody>
          <a:bodyPr vert="horz" wrap="square" lIns="0" tIns="0" rIns="0" bIns="0" rtlCol="0">
            <a:spAutoFit/>
          </a:bodyPr>
          <a:lstStyle/>
          <a:p>
            <a:pPr marL="12700">
              <a:lnSpc>
                <a:spcPct val="100000"/>
              </a:lnSpc>
            </a:pPr>
            <a:r>
              <a:rPr sz="2400" b="1" dirty="0">
                <a:latin typeface="微软雅黑"/>
                <a:cs typeface="微软雅黑"/>
              </a:rPr>
              <a:t>不正确设计数据库引发的问题</a:t>
            </a:r>
            <a:endParaRPr sz="2400">
              <a:latin typeface="微软雅黑"/>
              <a:cs typeface="微软雅黑"/>
            </a:endParaRPr>
          </a:p>
          <a:p>
            <a:pPr>
              <a:lnSpc>
                <a:spcPct val="100000"/>
              </a:lnSpc>
              <a:spcBef>
                <a:spcPts val="28"/>
              </a:spcBef>
            </a:pPr>
            <a:endParaRPr sz="3450">
              <a:latin typeface="Times New Roman"/>
              <a:cs typeface="Times New Roman"/>
            </a:endParaRPr>
          </a:p>
          <a:p>
            <a:pPr marL="44450" marR="125730">
              <a:lnSpc>
                <a:spcPct val="130200"/>
              </a:lnSpc>
            </a:pPr>
            <a:r>
              <a:rPr sz="2000" spc="-5" dirty="0">
                <a:solidFill>
                  <a:srgbClr val="3333CC"/>
                </a:solidFill>
                <a:latin typeface="Wingdings"/>
                <a:cs typeface="Wingdings"/>
              </a:rPr>
              <a:t></a:t>
            </a:r>
            <a:r>
              <a:rPr sz="2000" b="1" spc="-5" dirty="0">
                <a:solidFill>
                  <a:srgbClr val="3333CC"/>
                </a:solidFill>
                <a:latin typeface="微软雅黑"/>
                <a:cs typeface="微软雅黑"/>
              </a:rPr>
              <a:t>插入异常</a:t>
            </a:r>
            <a:r>
              <a:rPr sz="2000" b="1" spc="-5" dirty="0">
                <a:latin typeface="微软雅黑"/>
                <a:cs typeface="微软雅黑"/>
              </a:rPr>
              <a:t>：当一名新同学入学 时，尚未指定系，则因系的有关信 息不完整，便无法输入到数据库 中，如图所示。</a:t>
            </a:r>
            <a:endParaRPr sz="2000">
              <a:latin typeface="微软雅黑"/>
              <a:cs typeface="微软雅黑"/>
            </a:endParaRPr>
          </a:p>
          <a:p>
            <a:pPr marL="44450" marR="125730" algn="just">
              <a:lnSpc>
                <a:spcPct val="130300"/>
              </a:lnSpc>
            </a:pPr>
            <a:r>
              <a:rPr sz="2000" spc="-5" dirty="0">
                <a:solidFill>
                  <a:srgbClr val="3333CC"/>
                </a:solidFill>
                <a:latin typeface="Wingdings"/>
                <a:cs typeface="Wingdings"/>
              </a:rPr>
              <a:t></a:t>
            </a:r>
            <a:r>
              <a:rPr sz="2000" b="1" spc="-5" dirty="0">
                <a:solidFill>
                  <a:srgbClr val="3333CC"/>
                </a:solidFill>
                <a:latin typeface="微软雅黑"/>
                <a:cs typeface="微软雅黑"/>
              </a:rPr>
              <a:t>删除异常：</a:t>
            </a:r>
            <a:r>
              <a:rPr sz="2000" b="1" spc="-5" dirty="0">
                <a:latin typeface="微软雅黑"/>
                <a:cs typeface="微软雅黑"/>
              </a:rPr>
              <a:t>当四系所有同学被删 除后，则四系的有关信息则随之丢 失。</a:t>
            </a:r>
            <a:endParaRPr sz="2000">
              <a:latin typeface="微软雅黑"/>
              <a:cs typeface="微软雅黑"/>
            </a:endParaRPr>
          </a:p>
        </p:txBody>
      </p:sp>
      <p:sp>
        <p:nvSpPr>
          <p:cNvPr id="7" name="object 7"/>
          <p:cNvSpPr txBox="1">
            <a:spLocks noGrp="1"/>
          </p:cNvSpPr>
          <p:nvPr>
            <p:ph type="title"/>
          </p:nvPr>
        </p:nvSpPr>
        <p:spPr>
          <a:xfrm>
            <a:off x="1017911" y="335219"/>
            <a:ext cx="8657577" cy="1095172"/>
          </a:xfrm>
          <a:prstGeom prst="rect">
            <a:avLst/>
          </a:prstGeom>
        </p:spPr>
        <p:txBody>
          <a:bodyPr vert="horz" wrap="square" lIns="0" tIns="0" rIns="0" bIns="0" rtlCol="0">
            <a:spAutoFit/>
          </a:bodyPr>
          <a:lstStyle/>
          <a:p>
            <a:pPr>
              <a:lnSpc>
                <a:spcPct val="100000"/>
              </a:lnSpc>
            </a:pPr>
            <a:r>
              <a:rPr lang="en-US" altLang="zh-CN" sz="2800" b="0" spc="-5">
                <a:solidFill>
                  <a:srgbClr val="000000"/>
                </a:solidFill>
                <a:latin typeface="Microsoft JhengHei" panose="020B0604030504040204" pitchFamily="34" charset="-120"/>
                <a:ea typeface="Microsoft JhengHei" panose="020B0604030504040204" pitchFamily="34" charset="-120"/>
                <a:cs typeface="华文中宋"/>
              </a:rPr>
              <a:t>13.4 </a:t>
            </a:r>
            <a:r>
              <a:rPr sz="2800" b="0" spc="-5">
                <a:solidFill>
                  <a:srgbClr val="000000"/>
                </a:solidFill>
                <a:latin typeface="Microsoft JhengHei" panose="020B0604030504040204" pitchFamily="34" charset="-120"/>
                <a:ea typeface="Microsoft JhengHei" panose="020B0604030504040204" pitchFamily="34" charset="-120"/>
                <a:cs typeface="华文中宋"/>
              </a:rPr>
              <a:t>数据库设计过程之逻辑数据库设计</a:t>
            </a:r>
            <a:endParaRPr sz="2800" b="0">
              <a:solidFill>
                <a:srgbClr val="000000"/>
              </a:solidFill>
              <a:latin typeface="Microsoft JhengHei" panose="020B0604030504040204" pitchFamily="34" charset="-120"/>
              <a:ea typeface="Microsoft JhengHei" panose="020B0604030504040204" pitchFamily="34" charset="-120"/>
              <a:cs typeface="华文中宋"/>
            </a:endParaRPr>
          </a:p>
          <a:p>
            <a:pPr>
              <a:lnSpc>
                <a:spcPct val="100000"/>
              </a:lnSpc>
              <a:spcBef>
                <a:spcPts val="2300"/>
              </a:spcBef>
            </a:pPr>
            <a:r>
              <a:rPr sz="2400" spc="-10" dirty="0">
                <a:solidFill>
                  <a:srgbClr val="FF0000"/>
                </a:solidFill>
                <a:latin typeface="Microsoft JhengHei" panose="020B0604030504040204" pitchFamily="34" charset="-120"/>
                <a:ea typeface="Microsoft JhengHei" panose="020B0604030504040204" pitchFamily="34" charset="-120"/>
                <a:cs typeface="Arial"/>
              </a:rPr>
              <a:t>(3</a:t>
            </a:r>
            <a:r>
              <a:rPr sz="2400" spc="-5" dirty="0">
                <a:solidFill>
                  <a:srgbClr val="FF0000"/>
                </a:solidFill>
                <a:latin typeface="Microsoft JhengHei" panose="020B0604030504040204" pitchFamily="34" charset="-120"/>
                <a:ea typeface="Microsoft JhengHei" panose="020B0604030504040204" pitchFamily="34" charset="-120"/>
                <a:cs typeface="Arial"/>
              </a:rPr>
              <a:t>)</a:t>
            </a:r>
            <a:r>
              <a:rPr sz="2400" spc="-5" dirty="0">
                <a:solidFill>
                  <a:srgbClr val="FF0000"/>
                </a:solidFill>
                <a:latin typeface="Microsoft JhengHei" panose="020B0604030504040204" pitchFamily="34" charset="-120"/>
                <a:ea typeface="Microsoft JhengHei" panose="020B0604030504040204" pitchFamily="34" charset="-120"/>
                <a:cs typeface="华文中宋"/>
              </a:rPr>
              <a:t>不正确设计数据库会引发什么问题呢</a:t>
            </a:r>
            <a:r>
              <a:rPr sz="2400" spc="-5" dirty="0">
                <a:solidFill>
                  <a:srgbClr val="FF0000"/>
                </a:solidFill>
                <a:latin typeface="Microsoft JhengHei" panose="020B0604030504040204" pitchFamily="34" charset="-120"/>
                <a:ea typeface="Microsoft JhengHei" panose="020B0604030504040204" pitchFamily="34" charset="-120"/>
                <a:cs typeface="Arial"/>
              </a:rPr>
              <a:t>?</a:t>
            </a:r>
            <a:endParaRPr sz="2400">
              <a:solidFill>
                <a:srgbClr val="FF0000"/>
              </a:solidFill>
              <a:latin typeface="Microsoft JhengHei" panose="020B0604030504040204" pitchFamily="34" charset="-120"/>
              <a:ea typeface="Microsoft JhengHei" panose="020B0604030504040204" pitchFamily="34" charset="-120"/>
              <a:cs typeface="Arial"/>
            </a:endParaRPr>
          </a:p>
        </p:txBody>
      </p:sp>
      <p:sp>
        <p:nvSpPr>
          <p:cNvPr id="8" name="object 2">
            <a:extLst>
              <a:ext uri="{FF2B5EF4-FFF2-40B4-BE49-F238E27FC236}">
                <a16:creationId xmlns:a16="http://schemas.microsoft.com/office/drawing/2014/main" id="{1FA2804F-320C-474F-A8EB-F8BED200F3F1}"/>
              </a:ext>
            </a:extLst>
          </p:cNvPr>
          <p:cNvSpPr/>
          <p:nvPr/>
        </p:nvSpPr>
        <p:spPr>
          <a:xfrm>
            <a:off x="1003300" y="885825"/>
            <a:ext cx="5181600" cy="0"/>
          </a:xfrm>
          <a:custGeom>
            <a:avLst/>
            <a:gdLst/>
            <a:ahLst/>
            <a:cxnLst/>
            <a:rect l="l" t="t" r="r" b="b"/>
            <a:pathLst>
              <a:path w="5181600">
                <a:moveTo>
                  <a:pt x="0" y="0"/>
                </a:moveTo>
                <a:lnTo>
                  <a:pt x="5181600" y="0"/>
                </a:lnTo>
              </a:path>
            </a:pathLst>
          </a:custGeom>
          <a:ln w="12954">
            <a:solidFill>
              <a:srgbClr val="000000"/>
            </a:solidFill>
          </a:ln>
        </p:spPr>
        <p:txBody>
          <a:bodyPr wrap="square" lIns="0" tIns="0" rIns="0" bIns="0" rtlCol="0"/>
          <a:lstStyle/>
          <a:p>
            <a:endParaRPr/>
          </a:p>
        </p:txBody>
      </p:sp>
      <p:sp>
        <p:nvSpPr>
          <p:cNvPr id="9" name="object 3">
            <a:extLst>
              <a:ext uri="{FF2B5EF4-FFF2-40B4-BE49-F238E27FC236}">
                <a16:creationId xmlns:a16="http://schemas.microsoft.com/office/drawing/2014/main" id="{13717150-4FDD-4156-AF69-645A5A6195F3}"/>
              </a:ext>
            </a:extLst>
          </p:cNvPr>
          <p:cNvSpPr/>
          <p:nvPr/>
        </p:nvSpPr>
        <p:spPr>
          <a:xfrm>
            <a:off x="1003300" y="911353"/>
            <a:ext cx="5181600" cy="0"/>
          </a:xfrm>
          <a:custGeom>
            <a:avLst/>
            <a:gdLst/>
            <a:ahLst/>
            <a:cxnLst/>
            <a:rect l="l" t="t" r="r" b="b"/>
            <a:pathLst>
              <a:path w="5181600">
                <a:moveTo>
                  <a:pt x="0" y="0"/>
                </a:moveTo>
                <a:lnTo>
                  <a:pt x="5181600" y="0"/>
                </a:lnTo>
              </a:path>
            </a:pathLst>
          </a:custGeom>
          <a:ln w="12191">
            <a:solidFill>
              <a:srgbClr val="000000"/>
            </a:solidFill>
          </a:ln>
        </p:spPr>
        <p:txBody>
          <a:bodyPr wrap="square" lIns="0" tIns="0" rIns="0" bIns="0" rtlCol="0"/>
          <a:lstStyle/>
          <a:p>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983114" y="1440654"/>
            <a:ext cx="3265170" cy="678815"/>
          </a:xfrm>
          <a:prstGeom prst="rect">
            <a:avLst/>
          </a:prstGeom>
        </p:spPr>
        <p:txBody>
          <a:bodyPr vert="horz" wrap="square" lIns="0" tIns="0" rIns="0" bIns="0" rtlCol="0">
            <a:spAutoFit/>
          </a:bodyPr>
          <a:lstStyle/>
          <a:p>
            <a:pPr marL="469265" marR="5080" indent="-457200">
              <a:lnSpc>
                <a:spcPct val="130300"/>
              </a:lnSpc>
            </a:pPr>
            <a:r>
              <a:rPr sz="2000" spc="-5" dirty="0">
                <a:latin typeface="Wingdings"/>
                <a:cs typeface="Wingdings"/>
              </a:rPr>
              <a:t></a:t>
            </a:r>
            <a:r>
              <a:rPr sz="2000" b="1" spc="-5" dirty="0">
                <a:latin typeface="微软雅黑"/>
                <a:cs typeface="微软雅黑"/>
              </a:rPr>
              <a:t>示例：插入异常</a:t>
            </a:r>
            <a:r>
              <a:rPr sz="1400" b="1" spc="-5" dirty="0">
                <a:latin typeface="微软雅黑"/>
                <a:cs typeface="微软雅黑"/>
              </a:rPr>
              <a:t>和</a:t>
            </a:r>
            <a:r>
              <a:rPr sz="2000" b="1" spc="-5" dirty="0">
                <a:latin typeface="微软雅黑"/>
                <a:cs typeface="微软雅黑"/>
              </a:rPr>
              <a:t>删除异常 </a:t>
            </a:r>
            <a:r>
              <a:rPr sz="2000" b="1" spc="-5" dirty="0">
                <a:solidFill>
                  <a:srgbClr val="FF0000"/>
                </a:solidFill>
                <a:latin typeface="微软雅黑"/>
                <a:cs typeface="微软雅黑"/>
              </a:rPr>
              <a:t>职工表(职工, 级别, 工资)</a:t>
            </a:r>
            <a:endParaRPr sz="2000">
              <a:latin typeface="微软雅黑"/>
              <a:cs typeface="微软雅黑"/>
            </a:endParaRPr>
          </a:p>
        </p:txBody>
      </p:sp>
      <p:sp>
        <p:nvSpPr>
          <p:cNvPr id="6" name="object 6"/>
          <p:cNvSpPr/>
          <p:nvPr/>
        </p:nvSpPr>
        <p:spPr>
          <a:xfrm>
            <a:off x="2395613" y="3694176"/>
            <a:ext cx="5791200" cy="2324100"/>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5348363" y="3380994"/>
            <a:ext cx="3222625" cy="3111500"/>
          </a:xfrm>
          <a:custGeom>
            <a:avLst/>
            <a:gdLst/>
            <a:ahLst/>
            <a:cxnLst/>
            <a:rect l="l" t="t" r="r" b="b"/>
            <a:pathLst>
              <a:path w="3222625" h="3111500">
                <a:moveTo>
                  <a:pt x="1611629" y="0"/>
                </a:moveTo>
                <a:lnTo>
                  <a:pt x="1479459" y="5156"/>
                </a:lnTo>
                <a:lnTo>
                  <a:pt x="1350230" y="20360"/>
                </a:lnTo>
                <a:lnTo>
                  <a:pt x="1224357" y="45211"/>
                </a:lnTo>
                <a:lnTo>
                  <a:pt x="1102254" y="79308"/>
                </a:lnTo>
                <a:lnTo>
                  <a:pt x="984337" y="122253"/>
                </a:lnTo>
                <a:lnTo>
                  <a:pt x="871020" y="173644"/>
                </a:lnTo>
                <a:lnTo>
                  <a:pt x="762719" y="233082"/>
                </a:lnTo>
                <a:lnTo>
                  <a:pt x="659849" y="300167"/>
                </a:lnTo>
                <a:lnTo>
                  <a:pt x="562824" y="374498"/>
                </a:lnTo>
                <a:lnTo>
                  <a:pt x="472058" y="455676"/>
                </a:lnTo>
                <a:lnTo>
                  <a:pt x="387969" y="543300"/>
                </a:lnTo>
                <a:lnTo>
                  <a:pt x="310969" y="636971"/>
                </a:lnTo>
                <a:lnTo>
                  <a:pt x="241474" y="736288"/>
                </a:lnTo>
                <a:lnTo>
                  <a:pt x="179899" y="840851"/>
                </a:lnTo>
                <a:lnTo>
                  <a:pt x="126658" y="950261"/>
                </a:lnTo>
                <a:lnTo>
                  <a:pt x="82167" y="1064117"/>
                </a:lnTo>
                <a:lnTo>
                  <a:pt x="46841" y="1182020"/>
                </a:lnTo>
                <a:lnTo>
                  <a:pt x="21095" y="1303568"/>
                </a:lnTo>
                <a:lnTo>
                  <a:pt x="5342" y="1428363"/>
                </a:lnTo>
                <a:lnTo>
                  <a:pt x="0" y="1556004"/>
                </a:lnTo>
                <a:lnTo>
                  <a:pt x="5342" y="1683536"/>
                </a:lnTo>
                <a:lnTo>
                  <a:pt x="21095" y="1808232"/>
                </a:lnTo>
                <a:lnTo>
                  <a:pt x="46841" y="1929693"/>
                </a:lnTo>
                <a:lnTo>
                  <a:pt x="82167" y="2047518"/>
                </a:lnTo>
                <a:lnTo>
                  <a:pt x="126658" y="2161305"/>
                </a:lnTo>
                <a:lnTo>
                  <a:pt x="179899" y="2270655"/>
                </a:lnTo>
                <a:lnTo>
                  <a:pt x="241474" y="2375167"/>
                </a:lnTo>
                <a:lnTo>
                  <a:pt x="310969" y="2474439"/>
                </a:lnTo>
                <a:lnTo>
                  <a:pt x="387969" y="2568072"/>
                </a:lnTo>
                <a:lnTo>
                  <a:pt x="472058" y="2655665"/>
                </a:lnTo>
                <a:lnTo>
                  <a:pt x="562824" y="2736817"/>
                </a:lnTo>
                <a:lnTo>
                  <a:pt x="659849" y="2811127"/>
                </a:lnTo>
                <a:lnTo>
                  <a:pt x="762719" y="2878196"/>
                </a:lnTo>
                <a:lnTo>
                  <a:pt x="871020" y="2937622"/>
                </a:lnTo>
                <a:lnTo>
                  <a:pt x="984337" y="2989004"/>
                </a:lnTo>
                <a:lnTo>
                  <a:pt x="1102254" y="3031943"/>
                </a:lnTo>
                <a:lnTo>
                  <a:pt x="1224357" y="3066037"/>
                </a:lnTo>
                <a:lnTo>
                  <a:pt x="1350230" y="3090886"/>
                </a:lnTo>
                <a:lnTo>
                  <a:pt x="1479459" y="3106089"/>
                </a:lnTo>
                <a:lnTo>
                  <a:pt x="1611630" y="3111246"/>
                </a:lnTo>
                <a:lnTo>
                  <a:pt x="1743794" y="3106089"/>
                </a:lnTo>
                <a:lnTo>
                  <a:pt x="1873008" y="3090886"/>
                </a:lnTo>
                <a:lnTo>
                  <a:pt x="1998856" y="3066037"/>
                </a:lnTo>
                <a:lnTo>
                  <a:pt x="2120926" y="3031943"/>
                </a:lnTo>
                <a:lnTo>
                  <a:pt x="2238803" y="2989004"/>
                </a:lnTo>
                <a:lnTo>
                  <a:pt x="2352074" y="2937622"/>
                </a:lnTo>
                <a:lnTo>
                  <a:pt x="2460325" y="2878196"/>
                </a:lnTo>
                <a:lnTo>
                  <a:pt x="2563142" y="2811127"/>
                </a:lnTo>
                <a:lnTo>
                  <a:pt x="2660111" y="2736817"/>
                </a:lnTo>
                <a:lnTo>
                  <a:pt x="2750820" y="2655665"/>
                </a:lnTo>
                <a:lnTo>
                  <a:pt x="2834852" y="2568072"/>
                </a:lnTo>
                <a:lnTo>
                  <a:pt x="2911797" y="2474439"/>
                </a:lnTo>
                <a:lnTo>
                  <a:pt x="2981238" y="2375167"/>
                </a:lnTo>
                <a:lnTo>
                  <a:pt x="3042763" y="2270655"/>
                </a:lnTo>
                <a:lnTo>
                  <a:pt x="3095958" y="2161305"/>
                </a:lnTo>
                <a:lnTo>
                  <a:pt x="3140409" y="2047518"/>
                </a:lnTo>
                <a:lnTo>
                  <a:pt x="3175702" y="1929693"/>
                </a:lnTo>
                <a:lnTo>
                  <a:pt x="3201424" y="1808232"/>
                </a:lnTo>
                <a:lnTo>
                  <a:pt x="3217160" y="1683536"/>
                </a:lnTo>
                <a:lnTo>
                  <a:pt x="3222498" y="1556003"/>
                </a:lnTo>
                <a:lnTo>
                  <a:pt x="3217160" y="1428363"/>
                </a:lnTo>
                <a:lnTo>
                  <a:pt x="3201424" y="1303568"/>
                </a:lnTo>
                <a:lnTo>
                  <a:pt x="3175702" y="1182020"/>
                </a:lnTo>
                <a:lnTo>
                  <a:pt x="3140409" y="1064117"/>
                </a:lnTo>
                <a:lnTo>
                  <a:pt x="3095958" y="950261"/>
                </a:lnTo>
                <a:lnTo>
                  <a:pt x="3042763" y="840851"/>
                </a:lnTo>
                <a:lnTo>
                  <a:pt x="2981238" y="736288"/>
                </a:lnTo>
                <a:lnTo>
                  <a:pt x="2911797" y="636971"/>
                </a:lnTo>
                <a:lnTo>
                  <a:pt x="2834852" y="543300"/>
                </a:lnTo>
                <a:lnTo>
                  <a:pt x="2750819" y="455675"/>
                </a:lnTo>
                <a:lnTo>
                  <a:pt x="2660111" y="374498"/>
                </a:lnTo>
                <a:lnTo>
                  <a:pt x="2563142" y="300167"/>
                </a:lnTo>
                <a:lnTo>
                  <a:pt x="2460325" y="233082"/>
                </a:lnTo>
                <a:lnTo>
                  <a:pt x="2352074" y="173644"/>
                </a:lnTo>
                <a:lnTo>
                  <a:pt x="2238803" y="122253"/>
                </a:lnTo>
                <a:lnTo>
                  <a:pt x="2120926" y="79308"/>
                </a:lnTo>
                <a:lnTo>
                  <a:pt x="1998856" y="45211"/>
                </a:lnTo>
                <a:lnTo>
                  <a:pt x="1873008" y="20360"/>
                </a:lnTo>
                <a:lnTo>
                  <a:pt x="1743794" y="5156"/>
                </a:lnTo>
                <a:lnTo>
                  <a:pt x="1611629" y="0"/>
                </a:lnTo>
                <a:close/>
              </a:path>
            </a:pathLst>
          </a:custGeom>
          <a:ln w="28575">
            <a:solidFill>
              <a:srgbClr val="CC0000"/>
            </a:solidFill>
          </a:ln>
        </p:spPr>
        <p:txBody>
          <a:bodyPr wrap="square" lIns="0" tIns="0" rIns="0" bIns="0" rtlCol="0"/>
          <a:lstStyle/>
          <a:p>
            <a:endParaRPr/>
          </a:p>
        </p:txBody>
      </p:sp>
      <p:sp>
        <p:nvSpPr>
          <p:cNvPr id="8" name="object 8"/>
          <p:cNvSpPr txBox="1"/>
          <p:nvPr/>
        </p:nvSpPr>
        <p:spPr>
          <a:xfrm>
            <a:off x="6780409" y="3370976"/>
            <a:ext cx="336550" cy="534035"/>
          </a:xfrm>
          <a:prstGeom prst="rect">
            <a:avLst/>
          </a:prstGeom>
        </p:spPr>
        <p:txBody>
          <a:bodyPr vert="horz" wrap="square" lIns="0" tIns="0" rIns="0" bIns="0" rtlCol="0">
            <a:spAutoFit/>
          </a:bodyPr>
          <a:lstStyle/>
          <a:p>
            <a:pPr marL="12700">
              <a:lnSpc>
                <a:spcPct val="100000"/>
              </a:lnSpc>
            </a:pPr>
            <a:r>
              <a:rPr sz="4000" b="1" dirty="0">
                <a:solidFill>
                  <a:srgbClr val="FF0000"/>
                </a:solidFill>
                <a:latin typeface="Arial"/>
                <a:cs typeface="Arial"/>
              </a:rPr>
              <a:t>?</a:t>
            </a:r>
            <a:endParaRPr sz="4000">
              <a:latin typeface="Arial"/>
              <a:cs typeface="Arial"/>
            </a:endParaRPr>
          </a:p>
        </p:txBody>
      </p:sp>
      <p:sp>
        <p:nvSpPr>
          <p:cNvPr id="9" name="object 9"/>
          <p:cNvSpPr txBox="1">
            <a:spLocks noGrp="1"/>
          </p:cNvSpPr>
          <p:nvPr>
            <p:ph type="title"/>
          </p:nvPr>
        </p:nvSpPr>
        <p:spPr>
          <a:xfrm>
            <a:off x="1017911" y="335219"/>
            <a:ext cx="8657577" cy="1095172"/>
          </a:xfrm>
          <a:prstGeom prst="rect">
            <a:avLst/>
          </a:prstGeom>
        </p:spPr>
        <p:txBody>
          <a:bodyPr vert="horz" wrap="square" lIns="0" tIns="0" rIns="0" bIns="0" rtlCol="0">
            <a:spAutoFit/>
          </a:bodyPr>
          <a:lstStyle/>
          <a:p>
            <a:pPr>
              <a:lnSpc>
                <a:spcPct val="100000"/>
              </a:lnSpc>
            </a:pPr>
            <a:r>
              <a:rPr lang="en-US" altLang="zh-CN" sz="2800" b="0" spc="-5">
                <a:solidFill>
                  <a:srgbClr val="000000"/>
                </a:solidFill>
                <a:latin typeface="Microsoft JhengHei" panose="020B0604030504040204" pitchFamily="34" charset="-120"/>
                <a:ea typeface="Microsoft JhengHei" panose="020B0604030504040204" pitchFamily="34" charset="-120"/>
                <a:cs typeface="华文中宋"/>
              </a:rPr>
              <a:t>13.4 </a:t>
            </a:r>
            <a:r>
              <a:rPr sz="2800" b="0" spc="-5">
                <a:solidFill>
                  <a:srgbClr val="000000"/>
                </a:solidFill>
                <a:latin typeface="Microsoft JhengHei" panose="020B0604030504040204" pitchFamily="34" charset="-120"/>
                <a:ea typeface="Microsoft JhengHei" panose="020B0604030504040204" pitchFamily="34" charset="-120"/>
                <a:cs typeface="华文中宋"/>
              </a:rPr>
              <a:t>数据库设计过程之逻辑数据库设计</a:t>
            </a:r>
            <a:endParaRPr sz="2800" b="0">
              <a:solidFill>
                <a:srgbClr val="000000"/>
              </a:solidFill>
              <a:latin typeface="Microsoft JhengHei" panose="020B0604030504040204" pitchFamily="34" charset="-120"/>
              <a:ea typeface="Microsoft JhengHei" panose="020B0604030504040204" pitchFamily="34" charset="-120"/>
              <a:cs typeface="华文中宋"/>
            </a:endParaRPr>
          </a:p>
          <a:p>
            <a:pPr>
              <a:lnSpc>
                <a:spcPct val="100000"/>
              </a:lnSpc>
              <a:spcBef>
                <a:spcPts val="2300"/>
              </a:spcBef>
            </a:pPr>
            <a:r>
              <a:rPr sz="2400" spc="-10" dirty="0">
                <a:solidFill>
                  <a:srgbClr val="FF0000"/>
                </a:solidFill>
                <a:latin typeface="Microsoft JhengHei" panose="020B0604030504040204" pitchFamily="34" charset="-120"/>
                <a:ea typeface="Microsoft JhengHei" panose="020B0604030504040204" pitchFamily="34" charset="-120"/>
                <a:cs typeface="Arial"/>
              </a:rPr>
              <a:t>(3</a:t>
            </a:r>
            <a:r>
              <a:rPr sz="2400" spc="-5" dirty="0">
                <a:solidFill>
                  <a:srgbClr val="FF0000"/>
                </a:solidFill>
                <a:latin typeface="Microsoft JhengHei" panose="020B0604030504040204" pitchFamily="34" charset="-120"/>
                <a:ea typeface="Microsoft JhengHei" panose="020B0604030504040204" pitchFamily="34" charset="-120"/>
                <a:cs typeface="Arial"/>
              </a:rPr>
              <a:t>)</a:t>
            </a:r>
            <a:r>
              <a:rPr sz="2400" spc="-5" dirty="0">
                <a:solidFill>
                  <a:srgbClr val="FF0000"/>
                </a:solidFill>
                <a:latin typeface="Microsoft JhengHei" panose="020B0604030504040204" pitchFamily="34" charset="-120"/>
                <a:ea typeface="Microsoft JhengHei" panose="020B0604030504040204" pitchFamily="34" charset="-120"/>
                <a:cs typeface="华文中宋"/>
              </a:rPr>
              <a:t>不正确设计数据库会引发什么问题呢</a:t>
            </a:r>
            <a:r>
              <a:rPr sz="2400" spc="-5" dirty="0">
                <a:solidFill>
                  <a:srgbClr val="FF0000"/>
                </a:solidFill>
                <a:latin typeface="Microsoft JhengHei" panose="020B0604030504040204" pitchFamily="34" charset="-120"/>
                <a:ea typeface="Microsoft JhengHei" panose="020B0604030504040204" pitchFamily="34" charset="-120"/>
                <a:cs typeface="Arial"/>
              </a:rPr>
              <a:t>?</a:t>
            </a:r>
            <a:endParaRPr sz="2400">
              <a:solidFill>
                <a:srgbClr val="FF0000"/>
              </a:solidFill>
              <a:latin typeface="Microsoft JhengHei" panose="020B0604030504040204" pitchFamily="34" charset="-120"/>
              <a:ea typeface="Microsoft JhengHei" panose="020B0604030504040204" pitchFamily="34" charset="-120"/>
              <a:cs typeface="Arial"/>
            </a:endParaRPr>
          </a:p>
        </p:txBody>
      </p:sp>
      <p:sp>
        <p:nvSpPr>
          <p:cNvPr id="10" name="object 2">
            <a:extLst>
              <a:ext uri="{FF2B5EF4-FFF2-40B4-BE49-F238E27FC236}">
                <a16:creationId xmlns:a16="http://schemas.microsoft.com/office/drawing/2014/main" id="{0D158EA2-E15E-49A4-8E98-D12B61C4339E}"/>
              </a:ext>
            </a:extLst>
          </p:cNvPr>
          <p:cNvSpPr/>
          <p:nvPr/>
        </p:nvSpPr>
        <p:spPr>
          <a:xfrm>
            <a:off x="1003300" y="885825"/>
            <a:ext cx="5181600" cy="0"/>
          </a:xfrm>
          <a:custGeom>
            <a:avLst/>
            <a:gdLst/>
            <a:ahLst/>
            <a:cxnLst/>
            <a:rect l="l" t="t" r="r" b="b"/>
            <a:pathLst>
              <a:path w="5181600">
                <a:moveTo>
                  <a:pt x="0" y="0"/>
                </a:moveTo>
                <a:lnTo>
                  <a:pt x="5181600" y="0"/>
                </a:lnTo>
              </a:path>
            </a:pathLst>
          </a:custGeom>
          <a:ln w="12954">
            <a:solidFill>
              <a:srgbClr val="000000"/>
            </a:solidFill>
          </a:ln>
        </p:spPr>
        <p:txBody>
          <a:bodyPr wrap="square" lIns="0" tIns="0" rIns="0" bIns="0" rtlCol="0"/>
          <a:lstStyle/>
          <a:p>
            <a:endParaRPr/>
          </a:p>
        </p:txBody>
      </p:sp>
      <p:sp>
        <p:nvSpPr>
          <p:cNvPr id="11" name="object 3">
            <a:extLst>
              <a:ext uri="{FF2B5EF4-FFF2-40B4-BE49-F238E27FC236}">
                <a16:creationId xmlns:a16="http://schemas.microsoft.com/office/drawing/2014/main" id="{39FFB127-D4B0-4850-AA1A-2307A440EDE9}"/>
              </a:ext>
            </a:extLst>
          </p:cNvPr>
          <p:cNvSpPr/>
          <p:nvPr/>
        </p:nvSpPr>
        <p:spPr>
          <a:xfrm>
            <a:off x="1003300" y="911353"/>
            <a:ext cx="5181600" cy="0"/>
          </a:xfrm>
          <a:custGeom>
            <a:avLst/>
            <a:gdLst/>
            <a:ahLst/>
            <a:cxnLst/>
            <a:rect l="l" t="t" r="r" b="b"/>
            <a:pathLst>
              <a:path w="5181600">
                <a:moveTo>
                  <a:pt x="0" y="0"/>
                </a:moveTo>
                <a:lnTo>
                  <a:pt x="5181600" y="0"/>
                </a:lnTo>
              </a:path>
            </a:pathLst>
          </a:custGeom>
          <a:ln w="12191">
            <a:solidFill>
              <a:srgbClr val="000000"/>
            </a:solidFill>
          </a:ln>
        </p:spPr>
        <p:txBody>
          <a:bodyPr wrap="square" lIns="0" tIns="0" rIns="0" bIns="0" rtlCol="0"/>
          <a:lstStyle/>
          <a:p>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1065409" y="1472681"/>
            <a:ext cx="5609590" cy="2075180"/>
          </a:xfrm>
          <a:prstGeom prst="rect">
            <a:avLst/>
          </a:prstGeom>
        </p:spPr>
        <p:txBody>
          <a:bodyPr vert="horz" wrap="square" lIns="0" tIns="0" rIns="0" bIns="0" rtlCol="0">
            <a:spAutoFit/>
          </a:bodyPr>
          <a:lstStyle/>
          <a:p>
            <a:pPr marL="12700">
              <a:lnSpc>
                <a:spcPct val="100000"/>
              </a:lnSpc>
            </a:pPr>
            <a:r>
              <a:rPr sz="2400" b="1" dirty="0">
                <a:latin typeface="微软雅黑"/>
                <a:cs typeface="微软雅黑"/>
              </a:rPr>
              <a:t>如何避免?</a:t>
            </a:r>
            <a:endParaRPr sz="2400">
              <a:latin typeface="微软雅黑"/>
              <a:cs typeface="微软雅黑"/>
            </a:endParaRPr>
          </a:p>
          <a:p>
            <a:pPr>
              <a:lnSpc>
                <a:spcPct val="100000"/>
              </a:lnSpc>
              <a:spcBef>
                <a:spcPts val="33"/>
              </a:spcBef>
            </a:pPr>
            <a:endParaRPr sz="3350">
              <a:latin typeface="Times New Roman"/>
              <a:cs typeface="Times New Roman"/>
            </a:endParaRPr>
          </a:p>
          <a:p>
            <a:pPr marL="33020">
              <a:lnSpc>
                <a:spcPct val="100000"/>
              </a:lnSpc>
            </a:pPr>
            <a:r>
              <a:rPr sz="2000" spc="-5" dirty="0">
                <a:solidFill>
                  <a:srgbClr val="3333CC"/>
                </a:solidFill>
                <a:latin typeface="Wingdings"/>
                <a:cs typeface="Wingdings"/>
              </a:rPr>
              <a:t></a:t>
            </a:r>
            <a:r>
              <a:rPr sz="2000" b="1" spc="-5" dirty="0">
                <a:solidFill>
                  <a:srgbClr val="3333CC"/>
                </a:solidFill>
                <a:latin typeface="微软雅黑"/>
                <a:cs typeface="微软雅黑"/>
              </a:rPr>
              <a:t>设计满足规范性，由DBMS或数据库本身来保证</a:t>
            </a:r>
            <a:endParaRPr sz="2000">
              <a:latin typeface="微软雅黑"/>
              <a:cs typeface="微软雅黑"/>
            </a:endParaRPr>
          </a:p>
          <a:p>
            <a:pPr marL="33020" marR="32384">
              <a:lnSpc>
                <a:spcPct val="130300"/>
              </a:lnSpc>
              <a:spcBef>
                <a:spcPts val="1195"/>
              </a:spcBef>
            </a:pPr>
            <a:r>
              <a:rPr sz="2000" spc="-5" dirty="0">
                <a:solidFill>
                  <a:srgbClr val="3333CC"/>
                </a:solidFill>
                <a:latin typeface="Wingdings"/>
                <a:cs typeface="Wingdings"/>
              </a:rPr>
              <a:t></a:t>
            </a:r>
            <a:r>
              <a:rPr sz="2000" b="1" spc="-5" dirty="0">
                <a:solidFill>
                  <a:srgbClr val="3333CC"/>
                </a:solidFill>
                <a:latin typeface="微软雅黑"/>
                <a:cs typeface="微软雅黑"/>
              </a:rPr>
              <a:t>设计不满足规范性，由使用者或应用程序员使用 过程中加以注意</a:t>
            </a:r>
            <a:endParaRPr sz="2000">
              <a:latin typeface="微软雅黑"/>
              <a:cs typeface="微软雅黑"/>
            </a:endParaRPr>
          </a:p>
        </p:txBody>
      </p:sp>
      <p:sp>
        <p:nvSpPr>
          <p:cNvPr id="6" name="object 6"/>
          <p:cNvSpPr/>
          <p:nvPr/>
        </p:nvSpPr>
        <p:spPr>
          <a:xfrm>
            <a:off x="1149743" y="3744467"/>
            <a:ext cx="3719321" cy="3028950"/>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6747395" y="3552444"/>
            <a:ext cx="2743200" cy="3374897"/>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6739001" y="2871977"/>
            <a:ext cx="2724150" cy="558545"/>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3411359" y="3422141"/>
            <a:ext cx="2175510" cy="1846580"/>
          </a:xfrm>
          <a:custGeom>
            <a:avLst/>
            <a:gdLst/>
            <a:ahLst/>
            <a:cxnLst/>
            <a:rect l="l" t="t" r="r" b="b"/>
            <a:pathLst>
              <a:path w="2175510" h="1846579">
                <a:moveTo>
                  <a:pt x="2175510" y="1811274"/>
                </a:moveTo>
                <a:lnTo>
                  <a:pt x="2175510" y="6857"/>
                </a:lnTo>
                <a:lnTo>
                  <a:pt x="2168652" y="0"/>
                </a:lnTo>
                <a:lnTo>
                  <a:pt x="0" y="0"/>
                </a:lnTo>
                <a:lnTo>
                  <a:pt x="0" y="28956"/>
                </a:lnTo>
                <a:lnTo>
                  <a:pt x="2146554" y="28955"/>
                </a:lnTo>
                <a:lnTo>
                  <a:pt x="2146554" y="14477"/>
                </a:lnTo>
                <a:lnTo>
                  <a:pt x="2161032" y="28955"/>
                </a:lnTo>
                <a:lnTo>
                  <a:pt x="2161032" y="1818132"/>
                </a:lnTo>
                <a:lnTo>
                  <a:pt x="2168652" y="1818132"/>
                </a:lnTo>
                <a:lnTo>
                  <a:pt x="2175510" y="1811274"/>
                </a:lnTo>
                <a:close/>
              </a:path>
              <a:path w="2175510" h="1846579">
                <a:moveTo>
                  <a:pt x="1728977" y="1789176"/>
                </a:moveTo>
                <a:lnTo>
                  <a:pt x="1728977" y="1760982"/>
                </a:lnTo>
                <a:lnTo>
                  <a:pt x="1643633" y="1803654"/>
                </a:lnTo>
                <a:lnTo>
                  <a:pt x="1714500" y="1839087"/>
                </a:lnTo>
                <a:lnTo>
                  <a:pt x="1714500" y="1789176"/>
                </a:lnTo>
                <a:lnTo>
                  <a:pt x="1728977" y="1789176"/>
                </a:lnTo>
                <a:close/>
              </a:path>
              <a:path w="2175510" h="1846579">
                <a:moveTo>
                  <a:pt x="2161032" y="1789176"/>
                </a:moveTo>
                <a:lnTo>
                  <a:pt x="1714500" y="1789176"/>
                </a:lnTo>
                <a:lnTo>
                  <a:pt x="1714500" y="1818132"/>
                </a:lnTo>
                <a:lnTo>
                  <a:pt x="2146554" y="1818132"/>
                </a:lnTo>
                <a:lnTo>
                  <a:pt x="2146554" y="1803654"/>
                </a:lnTo>
                <a:lnTo>
                  <a:pt x="2161032" y="1789176"/>
                </a:lnTo>
                <a:close/>
              </a:path>
              <a:path w="2175510" h="1846579">
                <a:moveTo>
                  <a:pt x="1728977" y="1846326"/>
                </a:moveTo>
                <a:lnTo>
                  <a:pt x="1728977" y="1818132"/>
                </a:lnTo>
                <a:lnTo>
                  <a:pt x="1714500" y="1818132"/>
                </a:lnTo>
                <a:lnTo>
                  <a:pt x="1714500" y="1839087"/>
                </a:lnTo>
                <a:lnTo>
                  <a:pt x="1728977" y="1846326"/>
                </a:lnTo>
                <a:close/>
              </a:path>
              <a:path w="2175510" h="1846579">
                <a:moveTo>
                  <a:pt x="2161032" y="28955"/>
                </a:moveTo>
                <a:lnTo>
                  <a:pt x="2146554" y="14477"/>
                </a:lnTo>
                <a:lnTo>
                  <a:pt x="2146554" y="28955"/>
                </a:lnTo>
                <a:lnTo>
                  <a:pt x="2161032" y="28955"/>
                </a:lnTo>
                <a:close/>
              </a:path>
              <a:path w="2175510" h="1846579">
                <a:moveTo>
                  <a:pt x="2161032" y="1789176"/>
                </a:moveTo>
                <a:lnTo>
                  <a:pt x="2161032" y="28955"/>
                </a:lnTo>
                <a:lnTo>
                  <a:pt x="2146554" y="28955"/>
                </a:lnTo>
                <a:lnTo>
                  <a:pt x="2146554" y="1789176"/>
                </a:lnTo>
                <a:lnTo>
                  <a:pt x="2161032" y="1789176"/>
                </a:lnTo>
                <a:close/>
              </a:path>
              <a:path w="2175510" h="1846579">
                <a:moveTo>
                  <a:pt x="2161032" y="1818132"/>
                </a:moveTo>
                <a:lnTo>
                  <a:pt x="2161032" y="1789176"/>
                </a:lnTo>
                <a:lnTo>
                  <a:pt x="2146554" y="1803654"/>
                </a:lnTo>
                <a:lnTo>
                  <a:pt x="2146554" y="1818132"/>
                </a:lnTo>
                <a:lnTo>
                  <a:pt x="2161032" y="1818132"/>
                </a:lnTo>
                <a:close/>
              </a:path>
            </a:pathLst>
          </a:custGeom>
          <a:solidFill>
            <a:srgbClr val="FF0066"/>
          </a:solidFill>
        </p:spPr>
        <p:txBody>
          <a:bodyPr wrap="square" lIns="0" tIns="0" rIns="0" bIns="0" rtlCol="0"/>
          <a:lstStyle/>
          <a:p>
            <a:endParaRPr/>
          </a:p>
        </p:txBody>
      </p:sp>
      <p:sp>
        <p:nvSpPr>
          <p:cNvPr id="10" name="object 10"/>
          <p:cNvSpPr/>
          <p:nvPr/>
        </p:nvSpPr>
        <p:spPr>
          <a:xfrm>
            <a:off x="6750443" y="2400300"/>
            <a:ext cx="1487805" cy="386080"/>
          </a:xfrm>
          <a:custGeom>
            <a:avLst/>
            <a:gdLst/>
            <a:ahLst/>
            <a:cxnLst/>
            <a:rect l="l" t="t" r="r" b="b"/>
            <a:pathLst>
              <a:path w="1487804" h="386080">
                <a:moveTo>
                  <a:pt x="1458468" y="299465"/>
                </a:moveTo>
                <a:lnTo>
                  <a:pt x="1458468" y="6095"/>
                </a:lnTo>
                <a:lnTo>
                  <a:pt x="1452372" y="0"/>
                </a:lnTo>
                <a:lnTo>
                  <a:pt x="0" y="0"/>
                </a:lnTo>
                <a:lnTo>
                  <a:pt x="0" y="28194"/>
                </a:lnTo>
                <a:lnTo>
                  <a:pt x="1430274" y="28193"/>
                </a:lnTo>
                <a:lnTo>
                  <a:pt x="1430274" y="13715"/>
                </a:lnTo>
                <a:lnTo>
                  <a:pt x="1443990" y="28193"/>
                </a:lnTo>
                <a:lnTo>
                  <a:pt x="1443990" y="299465"/>
                </a:lnTo>
                <a:lnTo>
                  <a:pt x="1458468" y="299465"/>
                </a:lnTo>
                <a:close/>
              </a:path>
              <a:path w="1487804" h="386080">
                <a:moveTo>
                  <a:pt x="1487424" y="299465"/>
                </a:moveTo>
                <a:lnTo>
                  <a:pt x="1401318" y="299465"/>
                </a:lnTo>
                <a:lnTo>
                  <a:pt x="1430274" y="357895"/>
                </a:lnTo>
                <a:lnTo>
                  <a:pt x="1430274" y="313943"/>
                </a:lnTo>
                <a:lnTo>
                  <a:pt x="1458468" y="313943"/>
                </a:lnTo>
                <a:lnTo>
                  <a:pt x="1458468" y="356869"/>
                </a:lnTo>
                <a:lnTo>
                  <a:pt x="1487424" y="299465"/>
                </a:lnTo>
                <a:close/>
              </a:path>
              <a:path w="1487804" h="386080">
                <a:moveTo>
                  <a:pt x="1443990" y="28193"/>
                </a:moveTo>
                <a:lnTo>
                  <a:pt x="1430274" y="13715"/>
                </a:lnTo>
                <a:lnTo>
                  <a:pt x="1430274" y="28193"/>
                </a:lnTo>
                <a:lnTo>
                  <a:pt x="1443990" y="28193"/>
                </a:lnTo>
                <a:close/>
              </a:path>
              <a:path w="1487804" h="386080">
                <a:moveTo>
                  <a:pt x="1443990" y="299465"/>
                </a:moveTo>
                <a:lnTo>
                  <a:pt x="1443990" y="28193"/>
                </a:lnTo>
                <a:lnTo>
                  <a:pt x="1430274" y="28193"/>
                </a:lnTo>
                <a:lnTo>
                  <a:pt x="1430274" y="299465"/>
                </a:lnTo>
                <a:lnTo>
                  <a:pt x="1443990" y="299465"/>
                </a:lnTo>
                <a:close/>
              </a:path>
              <a:path w="1487804" h="386080">
                <a:moveTo>
                  <a:pt x="1458468" y="356869"/>
                </a:moveTo>
                <a:lnTo>
                  <a:pt x="1458468" y="313943"/>
                </a:lnTo>
                <a:lnTo>
                  <a:pt x="1430274" y="313943"/>
                </a:lnTo>
                <a:lnTo>
                  <a:pt x="1430274" y="357895"/>
                </a:lnTo>
                <a:lnTo>
                  <a:pt x="1443990" y="385571"/>
                </a:lnTo>
                <a:lnTo>
                  <a:pt x="1458468" y="356869"/>
                </a:lnTo>
                <a:close/>
              </a:path>
            </a:pathLst>
          </a:custGeom>
          <a:solidFill>
            <a:srgbClr val="FF0066"/>
          </a:solidFill>
        </p:spPr>
        <p:txBody>
          <a:bodyPr wrap="square" lIns="0" tIns="0" rIns="0" bIns="0" rtlCol="0"/>
          <a:lstStyle/>
          <a:p>
            <a:endParaRPr/>
          </a:p>
        </p:txBody>
      </p:sp>
      <p:sp>
        <p:nvSpPr>
          <p:cNvPr id="11" name="object 11"/>
          <p:cNvSpPr txBox="1">
            <a:spLocks noGrp="1"/>
          </p:cNvSpPr>
          <p:nvPr>
            <p:ph type="title"/>
          </p:nvPr>
        </p:nvSpPr>
        <p:spPr>
          <a:xfrm>
            <a:off x="1017911" y="335219"/>
            <a:ext cx="8657577" cy="1095172"/>
          </a:xfrm>
          <a:prstGeom prst="rect">
            <a:avLst/>
          </a:prstGeom>
        </p:spPr>
        <p:txBody>
          <a:bodyPr vert="horz" wrap="square" lIns="0" tIns="0" rIns="0" bIns="0" rtlCol="0">
            <a:spAutoFit/>
          </a:bodyPr>
          <a:lstStyle/>
          <a:p>
            <a:pPr>
              <a:lnSpc>
                <a:spcPct val="100000"/>
              </a:lnSpc>
            </a:pPr>
            <a:r>
              <a:rPr lang="en-US" altLang="zh-CN" sz="2800" b="0" spc="-5">
                <a:solidFill>
                  <a:srgbClr val="000000"/>
                </a:solidFill>
                <a:latin typeface="Microsoft JhengHei" panose="020B0604030504040204" pitchFamily="34" charset="-120"/>
                <a:ea typeface="Microsoft JhengHei" panose="020B0604030504040204" pitchFamily="34" charset="-120"/>
                <a:cs typeface="华文中宋"/>
              </a:rPr>
              <a:t>13.4 </a:t>
            </a:r>
            <a:r>
              <a:rPr sz="2800" b="0" spc="-5">
                <a:solidFill>
                  <a:srgbClr val="000000"/>
                </a:solidFill>
                <a:latin typeface="Microsoft JhengHei" panose="020B0604030504040204" pitchFamily="34" charset="-120"/>
                <a:ea typeface="Microsoft JhengHei" panose="020B0604030504040204" pitchFamily="34" charset="-120"/>
                <a:cs typeface="华文中宋"/>
              </a:rPr>
              <a:t>数据库设计过程之逻辑数据库设计</a:t>
            </a:r>
            <a:endParaRPr sz="2800" b="0">
              <a:solidFill>
                <a:srgbClr val="000000"/>
              </a:solidFill>
              <a:latin typeface="Microsoft JhengHei" panose="020B0604030504040204" pitchFamily="34" charset="-120"/>
              <a:ea typeface="Microsoft JhengHei" panose="020B0604030504040204" pitchFamily="34" charset="-120"/>
              <a:cs typeface="华文中宋"/>
            </a:endParaRPr>
          </a:p>
          <a:p>
            <a:pPr>
              <a:lnSpc>
                <a:spcPct val="100000"/>
              </a:lnSpc>
              <a:spcBef>
                <a:spcPts val="2300"/>
              </a:spcBef>
            </a:pPr>
            <a:r>
              <a:rPr sz="2400" spc="-10" dirty="0">
                <a:solidFill>
                  <a:srgbClr val="FF0000"/>
                </a:solidFill>
                <a:latin typeface="Microsoft JhengHei" panose="020B0604030504040204" pitchFamily="34" charset="-120"/>
                <a:ea typeface="Microsoft JhengHei" panose="020B0604030504040204" pitchFamily="34" charset="-120"/>
                <a:cs typeface="Arial"/>
              </a:rPr>
              <a:t>(3</a:t>
            </a:r>
            <a:r>
              <a:rPr sz="2400" spc="-5" dirty="0">
                <a:solidFill>
                  <a:srgbClr val="FF0000"/>
                </a:solidFill>
                <a:latin typeface="Microsoft JhengHei" panose="020B0604030504040204" pitchFamily="34" charset="-120"/>
                <a:ea typeface="Microsoft JhengHei" panose="020B0604030504040204" pitchFamily="34" charset="-120"/>
                <a:cs typeface="Arial"/>
              </a:rPr>
              <a:t>)</a:t>
            </a:r>
            <a:r>
              <a:rPr sz="2400" spc="-5" dirty="0">
                <a:solidFill>
                  <a:srgbClr val="FF0000"/>
                </a:solidFill>
                <a:latin typeface="Microsoft JhengHei" panose="020B0604030504040204" pitchFamily="34" charset="-120"/>
                <a:ea typeface="Microsoft JhengHei" panose="020B0604030504040204" pitchFamily="34" charset="-120"/>
                <a:cs typeface="华文中宋"/>
              </a:rPr>
              <a:t>不正确设计数据库会引发什么问题呢</a:t>
            </a:r>
            <a:r>
              <a:rPr sz="2400" spc="-5" dirty="0">
                <a:solidFill>
                  <a:srgbClr val="FF0000"/>
                </a:solidFill>
                <a:latin typeface="Microsoft JhengHei" panose="020B0604030504040204" pitchFamily="34" charset="-120"/>
                <a:ea typeface="Microsoft JhengHei" panose="020B0604030504040204" pitchFamily="34" charset="-120"/>
                <a:cs typeface="Arial"/>
              </a:rPr>
              <a:t>?</a:t>
            </a:r>
            <a:endParaRPr sz="2400">
              <a:solidFill>
                <a:srgbClr val="FF0000"/>
              </a:solidFill>
              <a:latin typeface="Microsoft JhengHei" panose="020B0604030504040204" pitchFamily="34" charset="-120"/>
              <a:ea typeface="Microsoft JhengHei" panose="020B0604030504040204" pitchFamily="34" charset="-120"/>
              <a:cs typeface="Arial"/>
            </a:endParaRPr>
          </a:p>
        </p:txBody>
      </p:sp>
      <p:sp>
        <p:nvSpPr>
          <p:cNvPr id="12" name="object 2">
            <a:extLst>
              <a:ext uri="{FF2B5EF4-FFF2-40B4-BE49-F238E27FC236}">
                <a16:creationId xmlns:a16="http://schemas.microsoft.com/office/drawing/2014/main" id="{6424E6CF-1CF1-45DA-A59E-40518AED06E4}"/>
              </a:ext>
            </a:extLst>
          </p:cNvPr>
          <p:cNvSpPr/>
          <p:nvPr/>
        </p:nvSpPr>
        <p:spPr>
          <a:xfrm>
            <a:off x="1003300" y="885825"/>
            <a:ext cx="5181600" cy="0"/>
          </a:xfrm>
          <a:custGeom>
            <a:avLst/>
            <a:gdLst/>
            <a:ahLst/>
            <a:cxnLst/>
            <a:rect l="l" t="t" r="r" b="b"/>
            <a:pathLst>
              <a:path w="5181600">
                <a:moveTo>
                  <a:pt x="0" y="0"/>
                </a:moveTo>
                <a:lnTo>
                  <a:pt x="5181600" y="0"/>
                </a:lnTo>
              </a:path>
            </a:pathLst>
          </a:custGeom>
          <a:ln w="12954">
            <a:solidFill>
              <a:srgbClr val="000000"/>
            </a:solidFill>
          </a:ln>
        </p:spPr>
        <p:txBody>
          <a:bodyPr wrap="square" lIns="0" tIns="0" rIns="0" bIns="0" rtlCol="0"/>
          <a:lstStyle/>
          <a:p>
            <a:endParaRPr/>
          </a:p>
        </p:txBody>
      </p:sp>
      <p:sp>
        <p:nvSpPr>
          <p:cNvPr id="13" name="object 3">
            <a:extLst>
              <a:ext uri="{FF2B5EF4-FFF2-40B4-BE49-F238E27FC236}">
                <a16:creationId xmlns:a16="http://schemas.microsoft.com/office/drawing/2014/main" id="{C7B54B75-489D-439B-A638-B134A7BEFAA8}"/>
              </a:ext>
            </a:extLst>
          </p:cNvPr>
          <p:cNvSpPr/>
          <p:nvPr/>
        </p:nvSpPr>
        <p:spPr>
          <a:xfrm>
            <a:off x="1003300" y="911353"/>
            <a:ext cx="5181600" cy="0"/>
          </a:xfrm>
          <a:custGeom>
            <a:avLst/>
            <a:gdLst/>
            <a:ahLst/>
            <a:cxnLst/>
            <a:rect l="l" t="t" r="r" b="b"/>
            <a:pathLst>
              <a:path w="5181600">
                <a:moveTo>
                  <a:pt x="0" y="0"/>
                </a:moveTo>
                <a:lnTo>
                  <a:pt x="5181600" y="0"/>
                </a:lnTo>
              </a:path>
            </a:pathLst>
          </a:custGeom>
          <a:ln w="12191">
            <a:solidFill>
              <a:srgbClr val="000000"/>
            </a:solidFill>
          </a:ln>
        </p:spPr>
        <p:txBody>
          <a:bodyPr wrap="square" lIns="0" tIns="0" rIns="0" bIns="0" rtlCol="0"/>
          <a:lstStyle/>
          <a:p>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body" idx="1"/>
          </p:nvPr>
        </p:nvSpPr>
        <p:spPr>
          <a:prstGeom prst="rect">
            <a:avLst/>
          </a:prstGeom>
        </p:spPr>
        <p:txBody>
          <a:bodyPr vert="horz" wrap="square" lIns="0" tIns="47244" rIns="0" bIns="0" rtlCol="0">
            <a:spAutoFit/>
          </a:bodyPr>
          <a:lstStyle/>
          <a:p>
            <a:pPr marL="59690">
              <a:lnSpc>
                <a:spcPct val="100000"/>
              </a:lnSpc>
            </a:pPr>
            <a:r>
              <a:rPr dirty="0"/>
              <a:t>什么是规范的数据库设计</a:t>
            </a:r>
          </a:p>
          <a:p>
            <a:pPr marL="19050" marR="5080">
              <a:lnSpc>
                <a:spcPct val="130300"/>
              </a:lnSpc>
              <a:spcBef>
                <a:spcPts val="1470"/>
              </a:spcBef>
            </a:pPr>
            <a:r>
              <a:rPr sz="2000" b="0" spc="-5" dirty="0">
                <a:latin typeface="Wingdings"/>
                <a:cs typeface="Wingdings"/>
              </a:rPr>
              <a:t></a:t>
            </a:r>
            <a:r>
              <a:rPr sz="2000" spc="-5" dirty="0"/>
              <a:t>数据库的规范性设计需要分析数据库Ta</a:t>
            </a:r>
            <a:r>
              <a:rPr sz="2000" spc="0" dirty="0"/>
              <a:t>b</a:t>
            </a:r>
            <a:r>
              <a:rPr sz="2000" spc="-5" dirty="0"/>
              <a:t>le中的属性在取值方面有什么依 存关系？数据库设计过程中应遵循什么样的原则</a:t>
            </a:r>
            <a:endParaRPr sz="2000" dirty="0">
              <a:latin typeface="Wingdings"/>
              <a:cs typeface="Wingdings"/>
            </a:endParaRPr>
          </a:p>
          <a:p>
            <a:pPr marL="19050">
              <a:lnSpc>
                <a:spcPct val="100000"/>
              </a:lnSpc>
              <a:spcBef>
                <a:spcPts val="725"/>
              </a:spcBef>
            </a:pPr>
            <a:r>
              <a:rPr sz="2000" b="0" spc="-5" dirty="0">
                <a:latin typeface="Wingdings"/>
                <a:cs typeface="Wingdings"/>
              </a:rPr>
              <a:t></a:t>
            </a:r>
            <a:r>
              <a:rPr sz="2000" spc="-5" dirty="0"/>
              <a:t>数据库设计理论</a:t>
            </a:r>
            <a:endParaRPr sz="2000" dirty="0">
              <a:latin typeface="Wingdings"/>
              <a:cs typeface="Wingdings"/>
            </a:endParaRPr>
          </a:p>
        </p:txBody>
      </p:sp>
      <p:sp>
        <p:nvSpPr>
          <p:cNvPr id="6" name="object 6"/>
          <p:cNvSpPr txBox="1"/>
          <p:nvPr/>
        </p:nvSpPr>
        <p:spPr>
          <a:xfrm>
            <a:off x="1497464" y="3296151"/>
            <a:ext cx="1776095" cy="1075690"/>
          </a:xfrm>
          <a:prstGeom prst="rect">
            <a:avLst/>
          </a:prstGeom>
        </p:spPr>
        <p:txBody>
          <a:bodyPr vert="horz" wrap="square" lIns="0" tIns="0" rIns="0" bIns="0" rtlCol="0">
            <a:spAutoFit/>
          </a:bodyPr>
          <a:lstStyle/>
          <a:p>
            <a:pPr marL="12700">
              <a:lnSpc>
                <a:spcPct val="100000"/>
              </a:lnSpc>
            </a:pPr>
            <a:r>
              <a:rPr sz="2000" dirty="0">
                <a:solidFill>
                  <a:srgbClr val="3333CC"/>
                </a:solidFill>
                <a:latin typeface="Wingdings"/>
                <a:cs typeface="Wingdings"/>
              </a:rPr>
              <a:t></a:t>
            </a:r>
            <a:r>
              <a:rPr sz="2000" b="1" spc="-5" dirty="0">
                <a:solidFill>
                  <a:srgbClr val="3333CC"/>
                </a:solidFill>
                <a:latin typeface="微软雅黑"/>
                <a:cs typeface="微软雅黑"/>
              </a:rPr>
              <a:t>数据依赖理论</a:t>
            </a:r>
            <a:endParaRPr sz="2000" dirty="0">
              <a:latin typeface="微软雅黑"/>
              <a:cs typeface="微软雅黑"/>
            </a:endParaRPr>
          </a:p>
          <a:p>
            <a:pPr marL="12700">
              <a:lnSpc>
                <a:spcPct val="100000"/>
              </a:lnSpc>
              <a:spcBef>
                <a:spcPts val="725"/>
              </a:spcBef>
            </a:pPr>
            <a:r>
              <a:rPr sz="2000" dirty="0">
                <a:solidFill>
                  <a:srgbClr val="3333CC"/>
                </a:solidFill>
                <a:latin typeface="Wingdings"/>
                <a:cs typeface="Wingdings"/>
              </a:rPr>
              <a:t></a:t>
            </a:r>
            <a:r>
              <a:rPr sz="2000" b="1" spc="-5" dirty="0">
                <a:solidFill>
                  <a:srgbClr val="3333CC"/>
                </a:solidFill>
                <a:latin typeface="微软雅黑"/>
                <a:cs typeface="微软雅黑"/>
              </a:rPr>
              <a:t>关系范式理论</a:t>
            </a:r>
            <a:endParaRPr sz="2000" dirty="0">
              <a:latin typeface="微软雅黑"/>
              <a:cs typeface="微软雅黑"/>
            </a:endParaRPr>
          </a:p>
          <a:p>
            <a:pPr marL="12700">
              <a:lnSpc>
                <a:spcPct val="100000"/>
              </a:lnSpc>
              <a:spcBef>
                <a:spcPts val="725"/>
              </a:spcBef>
            </a:pPr>
            <a:r>
              <a:rPr sz="2000" dirty="0">
                <a:solidFill>
                  <a:srgbClr val="3333CC"/>
                </a:solidFill>
                <a:latin typeface="Wingdings"/>
                <a:cs typeface="Wingdings"/>
              </a:rPr>
              <a:t></a:t>
            </a:r>
            <a:r>
              <a:rPr sz="2000" b="1" spc="-5" dirty="0">
                <a:solidFill>
                  <a:srgbClr val="3333CC"/>
                </a:solidFill>
                <a:latin typeface="微软雅黑"/>
                <a:cs typeface="微软雅黑"/>
              </a:rPr>
              <a:t>模式分解理论</a:t>
            </a:r>
            <a:endParaRPr sz="2000" dirty="0">
              <a:latin typeface="微软雅黑"/>
              <a:cs typeface="微软雅黑"/>
            </a:endParaRPr>
          </a:p>
        </p:txBody>
      </p:sp>
      <p:sp>
        <p:nvSpPr>
          <p:cNvPr id="7" name="object 7"/>
          <p:cNvSpPr/>
          <p:nvPr/>
        </p:nvSpPr>
        <p:spPr>
          <a:xfrm>
            <a:off x="5567807" y="3361944"/>
            <a:ext cx="4093845" cy="3274060"/>
          </a:xfrm>
          <a:custGeom>
            <a:avLst/>
            <a:gdLst/>
            <a:ahLst/>
            <a:cxnLst/>
            <a:rect l="l" t="t" r="r" b="b"/>
            <a:pathLst>
              <a:path w="4093845" h="3274059">
                <a:moveTo>
                  <a:pt x="4093463" y="1636776"/>
                </a:moveTo>
                <a:lnTo>
                  <a:pt x="4086682" y="1502566"/>
                </a:lnTo>
                <a:lnTo>
                  <a:pt x="4066687" y="1371339"/>
                </a:lnTo>
                <a:lnTo>
                  <a:pt x="4034005" y="1243515"/>
                </a:lnTo>
                <a:lnTo>
                  <a:pt x="3989161" y="1119518"/>
                </a:lnTo>
                <a:lnTo>
                  <a:pt x="3932681" y="999767"/>
                </a:lnTo>
                <a:lnTo>
                  <a:pt x="3865092" y="884686"/>
                </a:lnTo>
                <a:lnTo>
                  <a:pt x="3786919" y="774696"/>
                </a:lnTo>
                <a:lnTo>
                  <a:pt x="3698687" y="670218"/>
                </a:lnTo>
                <a:lnTo>
                  <a:pt x="3600922" y="571675"/>
                </a:lnTo>
                <a:lnTo>
                  <a:pt x="3494151" y="479488"/>
                </a:lnTo>
                <a:lnTo>
                  <a:pt x="3378898" y="394079"/>
                </a:lnTo>
                <a:lnTo>
                  <a:pt x="3255690" y="315870"/>
                </a:lnTo>
                <a:lnTo>
                  <a:pt x="3125053" y="245282"/>
                </a:lnTo>
                <a:lnTo>
                  <a:pt x="2987512" y="182738"/>
                </a:lnTo>
                <a:lnTo>
                  <a:pt x="2843593" y="128658"/>
                </a:lnTo>
                <a:lnTo>
                  <a:pt x="2693822" y="83466"/>
                </a:lnTo>
                <a:lnTo>
                  <a:pt x="2538724" y="47582"/>
                </a:lnTo>
                <a:lnTo>
                  <a:pt x="2378826" y="21428"/>
                </a:lnTo>
                <a:lnTo>
                  <a:pt x="2214653" y="5427"/>
                </a:lnTo>
                <a:lnTo>
                  <a:pt x="2046731" y="0"/>
                </a:lnTo>
                <a:lnTo>
                  <a:pt x="1878810" y="5427"/>
                </a:lnTo>
                <a:lnTo>
                  <a:pt x="1714637" y="21428"/>
                </a:lnTo>
                <a:lnTo>
                  <a:pt x="1554739" y="47582"/>
                </a:lnTo>
                <a:lnTo>
                  <a:pt x="1399641" y="83466"/>
                </a:lnTo>
                <a:lnTo>
                  <a:pt x="1249870" y="128658"/>
                </a:lnTo>
                <a:lnTo>
                  <a:pt x="1105951" y="182738"/>
                </a:lnTo>
                <a:lnTo>
                  <a:pt x="968410" y="245282"/>
                </a:lnTo>
                <a:lnTo>
                  <a:pt x="837773" y="315870"/>
                </a:lnTo>
                <a:lnTo>
                  <a:pt x="714565" y="394079"/>
                </a:lnTo>
                <a:lnTo>
                  <a:pt x="599312" y="479488"/>
                </a:lnTo>
                <a:lnTo>
                  <a:pt x="492541" y="571675"/>
                </a:lnTo>
                <a:lnTo>
                  <a:pt x="394776" y="670218"/>
                </a:lnTo>
                <a:lnTo>
                  <a:pt x="306544" y="774696"/>
                </a:lnTo>
                <a:lnTo>
                  <a:pt x="228371" y="884686"/>
                </a:lnTo>
                <a:lnTo>
                  <a:pt x="160781" y="999767"/>
                </a:lnTo>
                <a:lnTo>
                  <a:pt x="104302" y="1119518"/>
                </a:lnTo>
                <a:lnTo>
                  <a:pt x="59458" y="1243515"/>
                </a:lnTo>
                <a:lnTo>
                  <a:pt x="26776" y="1371339"/>
                </a:lnTo>
                <a:lnTo>
                  <a:pt x="6781" y="1502566"/>
                </a:lnTo>
                <a:lnTo>
                  <a:pt x="0" y="1636776"/>
                </a:lnTo>
                <a:lnTo>
                  <a:pt x="6781" y="1770985"/>
                </a:lnTo>
                <a:lnTo>
                  <a:pt x="26776" y="1902212"/>
                </a:lnTo>
                <a:lnTo>
                  <a:pt x="59458" y="2030036"/>
                </a:lnTo>
                <a:lnTo>
                  <a:pt x="104302" y="2154033"/>
                </a:lnTo>
                <a:lnTo>
                  <a:pt x="160781" y="2273784"/>
                </a:lnTo>
                <a:lnTo>
                  <a:pt x="228371" y="2388865"/>
                </a:lnTo>
                <a:lnTo>
                  <a:pt x="306544" y="2498855"/>
                </a:lnTo>
                <a:lnTo>
                  <a:pt x="394776" y="2603333"/>
                </a:lnTo>
                <a:lnTo>
                  <a:pt x="492541" y="2701876"/>
                </a:lnTo>
                <a:lnTo>
                  <a:pt x="599312" y="2794063"/>
                </a:lnTo>
                <a:lnTo>
                  <a:pt x="714565" y="2879472"/>
                </a:lnTo>
                <a:lnTo>
                  <a:pt x="837773" y="2957681"/>
                </a:lnTo>
                <a:lnTo>
                  <a:pt x="968410" y="3028269"/>
                </a:lnTo>
                <a:lnTo>
                  <a:pt x="1105951" y="3090813"/>
                </a:lnTo>
                <a:lnTo>
                  <a:pt x="1249870" y="3144893"/>
                </a:lnTo>
                <a:lnTo>
                  <a:pt x="1399641" y="3190085"/>
                </a:lnTo>
                <a:lnTo>
                  <a:pt x="1554739" y="3225969"/>
                </a:lnTo>
                <a:lnTo>
                  <a:pt x="1714637" y="3252123"/>
                </a:lnTo>
                <a:lnTo>
                  <a:pt x="1878810" y="3268124"/>
                </a:lnTo>
                <a:lnTo>
                  <a:pt x="2046732" y="3273552"/>
                </a:lnTo>
                <a:lnTo>
                  <a:pt x="2214653" y="3268124"/>
                </a:lnTo>
                <a:lnTo>
                  <a:pt x="2378826" y="3252123"/>
                </a:lnTo>
                <a:lnTo>
                  <a:pt x="2538724" y="3225969"/>
                </a:lnTo>
                <a:lnTo>
                  <a:pt x="2693822" y="3190085"/>
                </a:lnTo>
                <a:lnTo>
                  <a:pt x="2843593" y="3144893"/>
                </a:lnTo>
                <a:lnTo>
                  <a:pt x="2987512" y="3090813"/>
                </a:lnTo>
                <a:lnTo>
                  <a:pt x="3125053" y="3028269"/>
                </a:lnTo>
                <a:lnTo>
                  <a:pt x="3255690" y="2957681"/>
                </a:lnTo>
                <a:lnTo>
                  <a:pt x="3378898" y="2879472"/>
                </a:lnTo>
                <a:lnTo>
                  <a:pt x="3494151" y="2794063"/>
                </a:lnTo>
                <a:lnTo>
                  <a:pt x="3600922" y="2701876"/>
                </a:lnTo>
                <a:lnTo>
                  <a:pt x="3698687" y="2603333"/>
                </a:lnTo>
                <a:lnTo>
                  <a:pt x="3786919" y="2498855"/>
                </a:lnTo>
                <a:lnTo>
                  <a:pt x="3865092" y="2388865"/>
                </a:lnTo>
                <a:lnTo>
                  <a:pt x="3932681" y="2273784"/>
                </a:lnTo>
                <a:lnTo>
                  <a:pt x="3989161" y="2154033"/>
                </a:lnTo>
                <a:lnTo>
                  <a:pt x="4034005" y="2030036"/>
                </a:lnTo>
                <a:lnTo>
                  <a:pt x="4066687" y="1902212"/>
                </a:lnTo>
                <a:lnTo>
                  <a:pt x="4086682" y="1770985"/>
                </a:lnTo>
                <a:lnTo>
                  <a:pt x="4093463" y="1636776"/>
                </a:lnTo>
                <a:close/>
              </a:path>
            </a:pathLst>
          </a:custGeom>
          <a:solidFill>
            <a:srgbClr val="FF0066"/>
          </a:solidFill>
        </p:spPr>
        <p:txBody>
          <a:bodyPr wrap="square" lIns="0" tIns="0" rIns="0" bIns="0" rtlCol="0"/>
          <a:lstStyle/>
          <a:p>
            <a:endParaRPr/>
          </a:p>
        </p:txBody>
      </p:sp>
      <p:sp>
        <p:nvSpPr>
          <p:cNvPr id="8" name="object 8"/>
          <p:cNvSpPr/>
          <p:nvPr/>
        </p:nvSpPr>
        <p:spPr>
          <a:xfrm>
            <a:off x="5567807" y="3361944"/>
            <a:ext cx="4093845" cy="3274060"/>
          </a:xfrm>
          <a:custGeom>
            <a:avLst/>
            <a:gdLst/>
            <a:ahLst/>
            <a:cxnLst/>
            <a:rect l="l" t="t" r="r" b="b"/>
            <a:pathLst>
              <a:path w="4093845" h="3274059">
                <a:moveTo>
                  <a:pt x="2046731" y="0"/>
                </a:moveTo>
                <a:lnTo>
                  <a:pt x="1878810" y="5427"/>
                </a:lnTo>
                <a:lnTo>
                  <a:pt x="1714637" y="21428"/>
                </a:lnTo>
                <a:lnTo>
                  <a:pt x="1554739" y="47582"/>
                </a:lnTo>
                <a:lnTo>
                  <a:pt x="1399641" y="83466"/>
                </a:lnTo>
                <a:lnTo>
                  <a:pt x="1249870" y="128658"/>
                </a:lnTo>
                <a:lnTo>
                  <a:pt x="1105951" y="182738"/>
                </a:lnTo>
                <a:lnTo>
                  <a:pt x="968410" y="245282"/>
                </a:lnTo>
                <a:lnTo>
                  <a:pt x="837773" y="315870"/>
                </a:lnTo>
                <a:lnTo>
                  <a:pt x="714565" y="394079"/>
                </a:lnTo>
                <a:lnTo>
                  <a:pt x="599312" y="479488"/>
                </a:lnTo>
                <a:lnTo>
                  <a:pt x="492541" y="571675"/>
                </a:lnTo>
                <a:lnTo>
                  <a:pt x="394776" y="670218"/>
                </a:lnTo>
                <a:lnTo>
                  <a:pt x="306544" y="774696"/>
                </a:lnTo>
                <a:lnTo>
                  <a:pt x="228371" y="884686"/>
                </a:lnTo>
                <a:lnTo>
                  <a:pt x="160781" y="999767"/>
                </a:lnTo>
                <a:lnTo>
                  <a:pt x="104302" y="1119518"/>
                </a:lnTo>
                <a:lnTo>
                  <a:pt x="59458" y="1243515"/>
                </a:lnTo>
                <a:lnTo>
                  <a:pt x="26776" y="1371339"/>
                </a:lnTo>
                <a:lnTo>
                  <a:pt x="6781" y="1502566"/>
                </a:lnTo>
                <a:lnTo>
                  <a:pt x="0" y="1636776"/>
                </a:lnTo>
                <a:lnTo>
                  <a:pt x="6781" y="1770985"/>
                </a:lnTo>
                <a:lnTo>
                  <a:pt x="26776" y="1902212"/>
                </a:lnTo>
                <a:lnTo>
                  <a:pt x="59458" y="2030036"/>
                </a:lnTo>
                <a:lnTo>
                  <a:pt x="104302" y="2154033"/>
                </a:lnTo>
                <a:lnTo>
                  <a:pt x="160781" y="2273784"/>
                </a:lnTo>
                <a:lnTo>
                  <a:pt x="228371" y="2388865"/>
                </a:lnTo>
                <a:lnTo>
                  <a:pt x="306544" y="2498855"/>
                </a:lnTo>
                <a:lnTo>
                  <a:pt x="394776" y="2603333"/>
                </a:lnTo>
                <a:lnTo>
                  <a:pt x="492541" y="2701876"/>
                </a:lnTo>
                <a:lnTo>
                  <a:pt x="599312" y="2794063"/>
                </a:lnTo>
                <a:lnTo>
                  <a:pt x="714565" y="2879472"/>
                </a:lnTo>
                <a:lnTo>
                  <a:pt x="837773" y="2957681"/>
                </a:lnTo>
                <a:lnTo>
                  <a:pt x="968410" y="3028269"/>
                </a:lnTo>
                <a:lnTo>
                  <a:pt x="1105951" y="3090813"/>
                </a:lnTo>
                <a:lnTo>
                  <a:pt x="1249870" y="3144893"/>
                </a:lnTo>
                <a:lnTo>
                  <a:pt x="1399641" y="3190085"/>
                </a:lnTo>
                <a:lnTo>
                  <a:pt x="1554739" y="3225969"/>
                </a:lnTo>
                <a:lnTo>
                  <a:pt x="1714637" y="3252123"/>
                </a:lnTo>
                <a:lnTo>
                  <a:pt x="1878810" y="3268124"/>
                </a:lnTo>
                <a:lnTo>
                  <a:pt x="2046732" y="3273552"/>
                </a:lnTo>
                <a:lnTo>
                  <a:pt x="2214653" y="3268124"/>
                </a:lnTo>
                <a:lnTo>
                  <a:pt x="2378826" y="3252123"/>
                </a:lnTo>
                <a:lnTo>
                  <a:pt x="2538724" y="3225969"/>
                </a:lnTo>
                <a:lnTo>
                  <a:pt x="2693822" y="3190085"/>
                </a:lnTo>
                <a:lnTo>
                  <a:pt x="2843593" y="3144893"/>
                </a:lnTo>
                <a:lnTo>
                  <a:pt x="2987512" y="3090813"/>
                </a:lnTo>
                <a:lnTo>
                  <a:pt x="3125053" y="3028269"/>
                </a:lnTo>
                <a:lnTo>
                  <a:pt x="3255690" y="2957681"/>
                </a:lnTo>
                <a:lnTo>
                  <a:pt x="3378898" y="2879472"/>
                </a:lnTo>
                <a:lnTo>
                  <a:pt x="3494151" y="2794063"/>
                </a:lnTo>
                <a:lnTo>
                  <a:pt x="3600922" y="2701876"/>
                </a:lnTo>
                <a:lnTo>
                  <a:pt x="3698687" y="2603333"/>
                </a:lnTo>
                <a:lnTo>
                  <a:pt x="3786919" y="2498855"/>
                </a:lnTo>
                <a:lnTo>
                  <a:pt x="3865092" y="2388865"/>
                </a:lnTo>
                <a:lnTo>
                  <a:pt x="3932681" y="2273784"/>
                </a:lnTo>
                <a:lnTo>
                  <a:pt x="3989161" y="2154033"/>
                </a:lnTo>
                <a:lnTo>
                  <a:pt x="4034005" y="2030036"/>
                </a:lnTo>
                <a:lnTo>
                  <a:pt x="4066687" y="1902212"/>
                </a:lnTo>
                <a:lnTo>
                  <a:pt x="4086682" y="1770985"/>
                </a:lnTo>
                <a:lnTo>
                  <a:pt x="4093463" y="1636776"/>
                </a:lnTo>
                <a:lnTo>
                  <a:pt x="4086682" y="1502566"/>
                </a:lnTo>
                <a:lnTo>
                  <a:pt x="4066687" y="1371339"/>
                </a:lnTo>
                <a:lnTo>
                  <a:pt x="4034005" y="1243515"/>
                </a:lnTo>
                <a:lnTo>
                  <a:pt x="3989161" y="1119518"/>
                </a:lnTo>
                <a:lnTo>
                  <a:pt x="3932681" y="999767"/>
                </a:lnTo>
                <a:lnTo>
                  <a:pt x="3865092" y="884686"/>
                </a:lnTo>
                <a:lnTo>
                  <a:pt x="3786919" y="774696"/>
                </a:lnTo>
                <a:lnTo>
                  <a:pt x="3698687" y="670218"/>
                </a:lnTo>
                <a:lnTo>
                  <a:pt x="3600922" y="571675"/>
                </a:lnTo>
                <a:lnTo>
                  <a:pt x="3494151" y="479488"/>
                </a:lnTo>
                <a:lnTo>
                  <a:pt x="3378898" y="394079"/>
                </a:lnTo>
                <a:lnTo>
                  <a:pt x="3255690" y="315870"/>
                </a:lnTo>
                <a:lnTo>
                  <a:pt x="3125053" y="245282"/>
                </a:lnTo>
                <a:lnTo>
                  <a:pt x="2987512" y="182738"/>
                </a:lnTo>
                <a:lnTo>
                  <a:pt x="2843593" y="128658"/>
                </a:lnTo>
                <a:lnTo>
                  <a:pt x="2693822" y="83466"/>
                </a:lnTo>
                <a:lnTo>
                  <a:pt x="2538724" y="47582"/>
                </a:lnTo>
                <a:lnTo>
                  <a:pt x="2378826" y="21428"/>
                </a:lnTo>
                <a:lnTo>
                  <a:pt x="2214653" y="5427"/>
                </a:lnTo>
                <a:lnTo>
                  <a:pt x="2046731" y="0"/>
                </a:lnTo>
                <a:close/>
              </a:path>
            </a:pathLst>
          </a:custGeom>
          <a:ln w="28575">
            <a:solidFill>
              <a:srgbClr val="000000"/>
            </a:solidFill>
          </a:ln>
        </p:spPr>
        <p:txBody>
          <a:bodyPr wrap="square" lIns="0" tIns="0" rIns="0" bIns="0" rtlCol="0"/>
          <a:lstStyle/>
          <a:p>
            <a:endParaRPr/>
          </a:p>
        </p:txBody>
      </p:sp>
      <p:sp>
        <p:nvSpPr>
          <p:cNvPr id="10" name="object 10"/>
          <p:cNvSpPr/>
          <p:nvPr/>
        </p:nvSpPr>
        <p:spPr>
          <a:xfrm>
            <a:off x="6143878" y="3714750"/>
            <a:ext cx="2943225" cy="2570480"/>
          </a:xfrm>
          <a:custGeom>
            <a:avLst/>
            <a:gdLst/>
            <a:ahLst/>
            <a:cxnLst/>
            <a:rect l="l" t="t" r="r" b="b"/>
            <a:pathLst>
              <a:path w="2943225" h="2570479">
                <a:moveTo>
                  <a:pt x="1471422" y="0"/>
                </a:moveTo>
                <a:lnTo>
                  <a:pt x="1350687" y="4259"/>
                </a:lnTo>
                <a:lnTo>
                  <a:pt x="1232650" y="16818"/>
                </a:lnTo>
                <a:lnTo>
                  <a:pt x="1117688" y="37344"/>
                </a:lnTo>
                <a:lnTo>
                  <a:pt x="1006181" y="65507"/>
                </a:lnTo>
                <a:lnTo>
                  <a:pt x="898505" y="100976"/>
                </a:lnTo>
                <a:lnTo>
                  <a:pt x="795038" y="143421"/>
                </a:lnTo>
                <a:lnTo>
                  <a:pt x="696157" y="192510"/>
                </a:lnTo>
                <a:lnTo>
                  <a:pt x="602242" y="247912"/>
                </a:lnTo>
                <a:lnTo>
                  <a:pt x="513668" y="309296"/>
                </a:lnTo>
                <a:lnTo>
                  <a:pt x="430815" y="376332"/>
                </a:lnTo>
                <a:lnTo>
                  <a:pt x="354060" y="448689"/>
                </a:lnTo>
                <a:lnTo>
                  <a:pt x="283780" y="526036"/>
                </a:lnTo>
                <a:lnTo>
                  <a:pt x="220354" y="608041"/>
                </a:lnTo>
                <a:lnTo>
                  <a:pt x="164159" y="694374"/>
                </a:lnTo>
                <a:lnTo>
                  <a:pt x="115573" y="784705"/>
                </a:lnTo>
                <a:lnTo>
                  <a:pt x="74974" y="878701"/>
                </a:lnTo>
                <a:lnTo>
                  <a:pt x="42739" y="976033"/>
                </a:lnTo>
                <a:lnTo>
                  <a:pt x="19247" y="1076369"/>
                </a:lnTo>
                <a:lnTo>
                  <a:pt x="4874" y="1179379"/>
                </a:lnTo>
                <a:lnTo>
                  <a:pt x="0" y="1284732"/>
                </a:lnTo>
                <a:lnTo>
                  <a:pt x="4874" y="1390192"/>
                </a:lnTo>
                <a:lnTo>
                  <a:pt x="19247" y="1493300"/>
                </a:lnTo>
                <a:lnTo>
                  <a:pt x="42739" y="1593724"/>
                </a:lnTo>
                <a:lnTo>
                  <a:pt x="74974" y="1691134"/>
                </a:lnTo>
                <a:lnTo>
                  <a:pt x="115573" y="1785199"/>
                </a:lnTo>
                <a:lnTo>
                  <a:pt x="164159" y="1875589"/>
                </a:lnTo>
                <a:lnTo>
                  <a:pt x="220354" y="1961975"/>
                </a:lnTo>
                <a:lnTo>
                  <a:pt x="283780" y="2044025"/>
                </a:lnTo>
                <a:lnTo>
                  <a:pt x="354060" y="2121409"/>
                </a:lnTo>
                <a:lnTo>
                  <a:pt x="430815" y="2193798"/>
                </a:lnTo>
                <a:lnTo>
                  <a:pt x="513668" y="2260859"/>
                </a:lnTo>
                <a:lnTo>
                  <a:pt x="602242" y="2322265"/>
                </a:lnTo>
                <a:lnTo>
                  <a:pt x="696157" y="2377683"/>
                </a:lnTo>
                <a:lnTo>
                  <a:pt x="795038" y="2426784"/>
                </a:lnTo>
                <a:lnTo>
                  <a:pt x="898505" y="2469237"/>
                </a:lnTo>
                <a:lnTo>
                  <a:pt x="1006181" y="2504712"/>
                </a:lnTo>
                <a:lnTo>
                  <a:pt x="1117688" y="2532879"/>
                </a:lnTo>
                <a:lnTo>
                  <a:pt x="1232650" y="2553407"/>
                </a:lnTo>
                <a:lnTo>
                  <a:pt x="1350687" y="2565966"/>
                </a:lnTo>
                <a:lnTo>
                  <a:pt x="1471422" y="2570226"/>
                </a:lnTo>
                <a:lnTo>
                  <a:pt x="1592156" y="2565966"/>
                </a:lnTo>
                <a:lnTo>
                  <a:pt x="1710193" y="2553407"/>
                </a:lnTo>
                <a:lnTo>
                  <a:pt x="1825155" y="2532879"/>
                </a:lnTo>
                <a:lnTo>
                  <a:pt x="1936662" y="2504712"/>
                </a:lnTo>
                <a:lnTo>
                  <a:pt x="2044338" y="2469237"/>
                </a:lnTo>
                <a:lnTo>
                  <a:pt x="2147805" y="2426784"/>
                </a:lnTo>
                <a:lnTo>
                  <a:pt x="2246686" y="2377683"/>
                </a:lnTo>
                <a:lnTo>
                  <a:pt x="2340601" y="2322265"/>
                </a:lnTo>
                <a:lnTo>
                  <a:pt x="2429175" y="2260859"/>
                </a:lnTo>
                <a:lnTo>
                  <a:pt x="2512028" y="2193798"/>
                </a:lnTo>
                <a:lnTo>
                  <a:pt x="2588783" y="2121409"/>
                </a:lnTo>
                <a:lnTo>
                  <a:pt x="2659063" y="2044025"/>
                </a:lnTo>
                <a:lnTo>
                  <a:pt x="2722489" y="1961975"/>
                </a:lnTo>
                <a:lnTo>
                  <a:pt x="2778684" y="1875589"/>
                </a:lnTo>
                <a:lnTo>
                  <a:pt x="2827270" y="1785199"/>
                </a:lnTo>
                <a:lnTo>
                  <a:pt x="2867869" y="1691134"/>
                </a:lnTo>
                <a:lnTo>
                  <a:pt x="2900104" y="1593724"/>
                </a:lnTo>
                <a:lnTo>
                  <a:pt x="2923596" y="1493300"/>
                </a:lnTo>
                <a:lnTo>
                  <a:pt x="2937969" y="1390192"/>
                </a:lnTo>
                <a:lnTo>
                  <a:pt x="2942844" y="1284732"/>
                </a:lnTo>
                <a:lnTo>
                  <a:pt x="2937969" y="1179379"/>
                </a:lnTo>
                <a:lnTo>
                  <a:pt x="2923596" y="1076369"/>
                </a:lnTo>
                <a:lnTo>
                  <a:pt x="2900104" y="976033"/>
                </a:lnTo>
                <a:lnTo>
                  <a:pt x="2867869" y="878701"/>
                </a:lnTo>
                <a:lnTo>
                  <a:pt x="2827270" y="784705"/>
                </a:lnTo>
                <a:lnTo>
                  <a:pt x="2778684" y="694374"/>
                </a:lnTo>
                <a:lnTo>
                  <a:pt x="2722489" y="608041"/>
                </a:lnTo>
                <a:lnTo>
                  <a:pt x="2659063" y="526036"/>
                </a:lnTo>
                <a:lnTo>
                  <a:pt x="2588783" y="448689"/>
                </a:lnTo>
                <a:lnTo>
                  <a:pt x="2512028" y="376332"/>
                </a:lnTo>
                <a:lnTo>
                  <a:pt x="2429175" y="309296"/>
                </a:lnTo>
                <a:lnTo>
                  <a:pt x="2340601" y="247912"/>
                </a:lnTo>
                <a:lnTo>
                  <a:pt x="2246686" y="192510"/>
                </a:lnTo>
                <a:lnTo>
                  <a:pt x="2147805" y="143421"/>
                </a:lnTo>
                <a:lnTo>
                  <a:pt x="2044338" y="100976"/>
                </a:lnTo>
                <a:lnTo>
                  <a:pt x="1936662" y="65507"/>
                </a:lnTo>
                <a:lnTo>
                  <a:pt x="1825155" y="37344"/>
                </a:lnTo>
                <a:lnTo>
                  <a:pt x="1710193" y="16818"/>
                </a:lnTo>
                <a:lnTo>
                  <a:pt x="1592156" y="4259"/>
                </a:lnTo>
                <a:lnTo>
                  <a:pt x="1471422" y="0"/>
                </a:lnTo>
                <a:close/>
              </a:path>
            </a:pathLst>
          </a:custGeom>
          <a:ln w="28574">
            <a:solidFill>
              <a:srgbClr val="3333CC"/>
            </a:solidFill>
          </a:ln>
        </p:spPr>
        <p:txBody>
          <a:bodyPr wrap="square" lIns="0" tIns="0" rIns="0" bIns="0" rtlCol="0"/>
          <a:lstStyle/>
          <a:p>
            <a:endParaRPr/>
          </a:p>
        </p:txBody>
      </p:sp>
      <p:sp>
        <p:nvSpPr>
          <p:cNvPr id="11" name="object 11"/>
          <p:cNvSpPr/>
          <p:nvPr/>
        </p:nvSpPr>
        <p:spPr>
          <a:xfrm>
            <a:off x="6601091" y="4123944"/>
            <a:ext cx="2028431" cy="1749552"/>
          </a:xfrm>
          <a:prstGeom prst="rect">
            <a:avLst/>
          </a:prstGeom>
          <a:blipFill>
            <a:blip r:embed="rId2" cstate="print"/>
            <a:stretch>
              <a:fillRect/>
            </a:stretch>
          </a:blipFill>
        </p:spPr>
        <p:txBody>
          <a:bodyPr wrap="square" lIns="0" tIns="0" rIns="0" bIns="0" rtlCol="0"/>
          <a:lstStyle/>
          <a:p>
            <a:endParaRPr/>
          </a:p>
        </p:txBody>
      </p:sp>
      <p:sp>
        <p:nvSpPr>
          <p:cNvPr id="12" name="object 12"/>
          <p:cNvSpPr/>
          <p:nvPr/>
        </p:nvSpPr>
        <p:spPr>
          <a:xfrm>
            <a:off x="6601079" y="4123944"/>
            <a:ext cx="2028825" cy="1750060"/>
          </a:xfrm>
          <a:custGeom>
            <a:avLst/>
            <a:gdLst/>
            <a:ahLst/>
            <a:cxnLst/>
            <a:rect l="l" t="t" r="r" b="b"/>
            <a:pathLst>
              <a:path w="2028825" h="1750060">
                <a:moveTo>
                  <a:pt x="1014222" y="0"/>
                </a:moveTo>
                <a:lnTo>
                  <a:pt x="931049" y="2899"/>
                </a:lnTo>
                <a:lnTo>
                  <a:pt x="849726" y="11449"/>
                </a:lnTo>
                <a:lnTo>
                  <a:pt x="770515" y="25424"/>
                </a:lnTo>
                <a:lnTo>
                  <a:pt x="693676" y="44598"/>
                </a:lnTo>
                <a:lnTo>
                  <a:pt x="619470" y="68746"/>
                </a:lnTo>
                <a:lnTo>
                  <a:pt x="548159" y="97644"/>
                </a:lnTo>
                <a:lnTo>
                  <a:pt x="480003" y="131065"/>
                </a:lnTo>
                <a:lnTo>
                  <a:pt x="415265" y="168786"/>
                </a:lnTo>
                <a:lnTo>
                  <a:pt x="354205" y="210580"/>
                </a:lnTo>
                <a:lnTo>
                  <a:pt x="297084" y="256222"/>
                </a:lnTo>
                <a:lnTo>
                  <a:pt x="244164" y="305488"/>
                </a:lnTo>
                <a:lnTo>
                  <a:pt x="195705" y="358152"/>
                </a:lnTo>
                <a:lnTo>
                  <a:pt x="151970" y="413989"/>
                </a:lnTo>
                <a:lnTo>
                  <a:pt x="113218" y="472773"/>
                </a:lnTo>
                <a:lnTo>
                  <a:pt x="79712" y="534281"/>
                </a:lnTo>
                <a:lnTo>
                  <a:pt x="51712" y="598285"/>
                </a:lnTo>
                <a:lnTo>
                  <a:pt x="29479" y="664562"/>
                </a:lnTo>
                <a:lnTo>
                  <a:pt x="13276" y="732887"/>
                </a:lnTo>
                <a:lnTo>
                  <a:pt x="3362" y="803033"/>
                </a:lnTo>
                <a:lnTo>
                  <a:pt x="0" y="874776"/>
                </a:lnTo>
                <a:lnTo>
                  <a:pt x="3362" y="946518"/>
                </a:lnTo>
                <a:lnTo>
                  <a:pt x="13276" y="1016664"/>
                </a:lnTo>
                <a:lnTo>
                  <a:pt x="29479" y="1084989"/>
                </a:lnTo>
                <a:lnTo>
                  <a:pt x="51712" y="1151266"/>
                </a:lnTo>
                <a:lnTo>
                  <a:pt x="79712" y="1215270"/>
                </a:lnTo>
                <a:lnTo>
                  <a:pt x="113218" y="1276778"/>
                </a:lnTo>
                <a:lnTo>
                  <a:pt x="151970" y="1335562"/>
                </a:lnTo>
                <a:lnTo>
                  <a:pt x="195705" y="1391399"/>
                </a:lnTo>
                <a:lnTo>
                  <a:pt x="244164" y="1444063"/>
                </a:lnTo>
                <a:lnTo>
                  <a:pt x="297084" y="1493329"/>
                </a:lnTo>
                <a:lnTo>
                  <a:pt x="354205" y="1538971"/>
                </a:lnTo>
                <a:lnTo>
                  <a:pt x="415265" y="1580765"/>
                </a:lnTo>
                <a:lnTo>
                  <a:pt x="480003" y="1618486"/>
                </a:lnTo>
                <a:lnTo>
                  <a:pt x="548159" y="1651907"/>
                </a:lnTo>
                <a:lnTo>
                  <a:pt x="619470" y="1680805"/>
                </a:lnTo>
                <a:lnTo>
                  <a:pt x="693676" y="1704953"/>
                </a:lnTo>
                <a:lnTo>
                  <a:pt x="770515" y="1724127"/>
                </a:lnTo>
                <a:lnTo>
                  <a:pt x="849726" y="1738102"/>
                </a:lnTo>
                <a:lnTo>
                  <a:pt x="931049" y="1746652"/>
                </a:lnTo>
                <a:lnTo>
                  <a:pt x="1014222" y="1749552"/>
                </a:lnTo>
                <a:lnTo>
                  <a:pt x="1097394" y="1746652"/>
                </a:lnTo>
                <a:lnTo>
                  <a:pt x="1178717" y="1738102"/>
                </a:lnTo>
                <a:lnTo>
                  <a:pt x="1257928" y="1724127"/>
                </a:lnTo>
                <a:lnTo>
                  <a:pt x="1334767" y="1704953"/>
                </a:lnTo>
                <a:lnTo>
                  <a:pt x="1408973" y="1680805"/>
                </a:lnTo>
                <a:lnTo>
                  <a:pt x="1480284" y="1651907"/>
                </a:lnTo>
                <a:lnTo>
                  <a:pt x="1548440" y="1618486"/>
                </a:lnTo>
                <a:lnTo>
                  <a:pt x="1613178" y="1580765"/>
                </a:lnTo>
                <a:lnTo>
                  <a:pt x="1674238" y="1538971"/>
                </a:lnTo>
                <a:lnTo>
                  <a:pt x="1731359" y="1493329"/>
                </a:lnTo>
                <a:lnTo>
                  <a:pt x="1784279" y="1444063"/>
                </a:lnTo>
                <a:lnTo>
                  <a:pt x="1832738" y="1391399"/>
                </a:lnTo>
                <a:lnTo>
                  <a:pt x="1876473" y="1335562"/>
                </a:lnTo>
                <a:lnTo>
                  <a:pt x="1915225" y="1276778"/>
                </a:lnTo>
                <a:lnTo>
                  <a:pt x="1948731" y="1215270"/>
                </a:lnTo>
                <a:lnTo>
                  <a:pt x="1976731" y="1151266"/>
                </a:lnTo>
                <a:lnTo>
                  <a:pt x="1998964" y="1084989"/>
                </a:lnTo>
                <a:lnTo>
                  <a:pt x="2015167" y="1016664"/>
                </a:lnTo>
                <a:lnTo>
                  <a:pt x="2025081" y="946518"/>
                </a:lnTo>
                <a:lnTo>
                  <a:pt x="2028444" y="874776"/>
                </a:lnTo>
                <a:lnTo>
                  <a:pt x="2025081" y="803033"/>
                </a:lnTo>
                <a:lnTo>
                  <a:pt x="2015167" y="732887"/>
                </a:lnTo>
                <a:lnTo>
                  <a:pt x="1998964" y="664562"/>
                </a:lnTo>
                <a:lnTo>
                  <a:pt x="1976731" y="598285"/>
                </a:lnTo>
                <a:lnTo>
                  <a:pt x="1948731" y="534281"/>
                </a:lnTo>
                <a:lnTo>
                  <a:pt x="1915225" y="472773"/>
                </a:lnTo>
                <a:lnTo>
                  <a:pt x="1876473" y="413989"/>
                </a:lnTo>
                <a:lnTo>
                  <a:pt x="1832738" y="358152"/>
                </a:lnTo>
                <a:lnTo>
                  <a:pt x="1784279" y="305488"/>
                </a:lnTo>
                <a:lnTo>
                  <a:pt x="1731359" y="256222"/>
                </a:lnTo>
                <a:lnTo>
                  <a:pt x="1674238" y="210580"/>
                </a:lnTo>
                <a:lnTo>
                  <a:pt x="1613178" y="168786"/>
                </a:lnTo>
                <a:lnTo>
                  <a:pt x="1548440" y="131065"/>
                </a:lnTo>
                <a:lnTo>
                  <a:pt x="1480284" y="97644"/>
                </a:lnTo>
                <a:lnTo>
                  <a:pt x="1408973" y="68746"/>
                </a:lnTo>
                <a:lnTo>
                  <a:pt x="1334767" y="44598"/>
                </a:lnTo>
                <a:lnTo>
                  <a:pt x="1257928" y="25424"/>
                </a:lnTo>
                <a:lnTo>
                  <a:pt x="1178717" y="11449"/>
                </a:lnTo>
                <a:lnTo>
                  <a:pt x="1097394" y="2899"/>
                </a:lnTo>
                <a:lnTo>
                  <a:pt x="1014222" y="0"/>
                </a:lnTo>
                <a:close/>
              </a:path>
            </a:pathLst>
          </a:custGeom>
          <a:ln w="28575">
            <a:solidFill>
              <a:srgbClr val="FFFF99"/>
            </a:solidFill>
          </a:ln>
        </p:spPr>
        <p:txBody>
          <a:bodyPr wrap="square" lIns="0" tIns="0" rIns="0" bIns="0" rtlCol="0"/>
          <a:lstStyle/>
          <a:p>
            <a:endParaRPr/>
          </a:p>
        </p:txBody>
      </p:sp>
      <p:sp>
        <p:nvSpPr>
          <p:cNvPr id="13" name="object 13"/>
          <p:cNvSpPr/>
          <p:nvPr/>
        </p:nvSpPr>
        <p:spPr>
          <a:xfrm>
            <a:off x="6765670" y="4263390"/>
            <a:ext cx="1697748" cy="1497330"/>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6765670" y="4263390"/>
            <a:ext cx="1697989" cy="1497330"/>
          </a:xfrm>
          <a:custGeom>
            <a:avLst/>
            <a:gdLst/>
            <a:ahLst/>
            <a:cxnLst/>
            <a:rect l="l" t="t" r="r" b="b"/>
            <a:pathLst>
              <a:path w="1697990" h="1497329">
                <a:moveTo>
                  <a:pt x="848868" y="0"/>
                </a:moveTo>
                <a:lnTo>
                  <a:pt x="779272" y="2482"/>
                </a:lnTo>
                <a:lnTo>
                  <a:pt x="711222" y="9801"/>
                </a:lnTo>
                <a:lnTo>
                  <a:pt x="644935" y="21764"/>
                </a:lnTo>
                <a:lnTo>
                  <a:pt x="580631" y="38179"/>
                </a:lnTo>
                <a:lnTo>
                  <a:pt x="518529" y="58852"/>
                </a:lnTo>
                <a:lnTo>
                  <a:pt x="458846" y="83592"/>
                </a:lnTo>
                <a:lnTo>
                  <a:pt x="401803" y="112205"/>
                </a:lnTo>
                <a:lnTo>
                  <a:pt x="347618" y="144499"/>
                </a:lnTo>
                <a:lnTo>
                  <a:pt x="296510" y="180282"/>
                </a:lnTo>
                <a:lnTo>
                  <a:pt x="248697" y="219360"/>
                </a:lnTo>
                <a:lnTo>
                  <a:pt x="204400" y="261542"/>
                </a:lnTo>
                <a:lnTo>
                  <a:pt x="163836" y="306634"/>
                </a:lnTo>
                <a:lnTo>
                  <a:pt x="127224" y="354445"/>
                </a:lnTo>
                <a:lnTo>
                  <a:pt x="94784" y="404781"/>
                </a:lnTo>
                <a:lnTo>
                  <a:pt x="66734" y="457450"/>
                </a:lnTo>
                <a:lnTo>
                  <a:pt x="43293" y="512259"/>
                </a:lnTo>
                <a:lnTo>
                  <a:pt x="24681" y="569015"/>
                </a:lnTo>
                <a:lnTo>
                  <a:pt x="11115" y="627527"/>
                </a:lnTo>
                <a:lnTo>
                  <a:pt x="2815" y="687601"/>
                </a:lnTo>
                <a:lnTo>
                  <a:pt x="0" y="749046"/>
                </a:lnTo>
                <a:lnTo>
                  <a:pt x="2815" y="810381"/>
                </a:lnTo>
                <a:lnTo>
                  <a:pt x="11115" y="870357"/>
                </a:lnTo>
                <a:lnTo>
                  <a:pt x="24681" y="928782"/>
                </a:lnTo>
                <a:lnTo>
                  <a:pt x="43293" y="985461"/>
                </a:lnTo>
                <a:lnTo>
                  <a:pt x="66734" y="1040201"/>
                </a:lnTo>
                <a:lnTo>
                  <a:pt x="94784" y="1092810"/>
                </a:lnTo>
                <a:lnTo>
                  <a:pt x="127224" y="1143093"/>
                </a:lnTo>
                <a:lnTo>
                  <a:pt x="163836" y="1190859"/>
                </a:lnTo>
                <a:lnTo>
                  <a:pt x="204400" y="1235914"/>
                </a:lnTo>
                <a:lnTo>
                  <a:pt x="248697" y="1278064"/>
                </a:lnTo>
                <a:lnTo>
                  <a:pt x="296510" y="1317117"/>
                </a:lnTo>
                <a:lnTo>
                  <a:pt x="347618" y="1352879"/>
                </a:lnTo>
                <a:lnTo>
                  <a:pt x="401803" y="1385157"/>
                </a:lnTo>
                <a:lnTo>
                  <a:pt x="458846" y="1413758"/>
                </a:lnTo>
                <a:lnTo>
                  <a:pt x="518529" y="1438489"/>
                </a:lnTo>
                <a:lnTo>
                  <a:pt x="580631" y="1459156"/>
                </a:lnTo>
                <a:lnTo>
                  <a:pt x="644935" y="1475567"/>
                </a:lnTo>
                <a:lnTo>
                  <a:pt x="711222" y="1487529"/>
                </a:lnTo>
                <a:lnTo>
                  <a:pt x="779272" y="1494847"/>
                </a:lnTo>
                <a:lnTo>
                  <a:pt x="848868" y="1497330"/>
                </a:lnTo>
                <a:lnTo>
                  <a:pt x="918463" y="1494847"/>
                </a:lnTo>
                <a:lnTo>
                  <a:pt x="986513" y="1487529"/>
                </a:lnTo>
                <a:lnTo>
                  <a:pt x="1052800" y="1475567"/>
                </a:lnTo>
                <a:lnTo>
                  <a:pt x="1117104" y="1459156"/>
                </a:lnTo>
                <a:lnTo>
                  <a:pt x="1179206" y="1438489"/>
                </a:lnTo>
                <a:lnTo>
                  <a:pt x="1238889" y="1413758"/>
                </a:lnTo>
                <a:lnTo>
                  <a:pt x="1295932" y="1385157"/>
                </a:lnTo>
                <a:lnTo>
                  <a:pt x="1350117" y="1352879"/>
                </a:lnTo>
                <a:lnTo>
                  <a:pt x="1401225" y="1317117"/>
                </a:lnTo>
                <a:lnTo>
                  <a:pt x="1449038" y="1278064"/>
                </a:lnTo>
                <a:lnTo>
                  <a:pt x="1493335" y="1235914"/>
                </a:lnTo>
                <a:lnTo>
                  <a:pt x="1533899" y="1190859"/>
                </a:lnTo>
                <a:lnTo>
                  <a:pt x="1570511" y="1143093"/>
                </a:lnTo>
                <a:lnTo>
                  <a:pt x="1602951" y="1092810"/>
                </a:lnTo>
                <a:lnTo>
                  <a:pt x="1631001" y="1040201"/>
                </a:lnTo>
                <a:lnTo>
                  <a:pt x="1654442" y="985461"/>
                </a:lnTo>
                <a:lnTo>
                  <a:pt x="1673054" y="928782"/>
                </a:lnTo>
                <a:lnTo>
                  <a:pt x="1686620" y="870357"/>
                </a:lnTo>
                <a:lnTo>
                  <a:pt x="1694920" y="810381"/>
                </a:lnTo>
                <a:lnTo>
                  <a:pt x="1697736" y="749045"/>
                </a:lnTo>
                <a:lnTo>
                  <a:pt x="1694920" y="687601"/>
                </a:lnTo>
                <a:lnTo>
                  <a:pt x="1686620" y="627527"/>
                </a:lnTo>
                <a:lnTo>
                  <a:pt x="1673054" y="569015"/>
                </a:lnTo>
                <a:lnTo>
                  <a:pt x="1654442" y="512259"/>
                </a:lnTo>
                <a:lnTo>
                  <a:pt x="1631001" y="457450"/>
                </a:lnTo>
                <a:lnTo>
                  <a:pt x="1602951" y="404781"/>
                </a:lnTo>
                <a:lnTo>
                  <a:pt x="1570511" y="354445"/>
                </a:lnTo>
                <a:lnTo>
                  <a:pt x="1533899" y="306634"/>
                </a:lnTo>
                <a:lnTo>
                  <a:pt x="1493335" y="261542"/>
                </a:lnTo>
                <a:lnTo>
                  <a:pt x="1449038" y="219360"/>
                </a:lnTo>
                <a:lnTo>
                  <a:pt x="1401225" y="180282"/>
                </a:lnTo>
                <a:lnTo>
                  <a:pt x="1350117" y="144499"/>
                </a:lnTo>
                <a:lnTo>
                  <a:pt x="1295932" y="112205"/>
                </a:lnTo>
                <a:lnTo>
                  <a:pt x="1238889" y="83592"/>
                </a:lnTo>
                <a:lnTo>
                  <a:pt x="1179206" y="58852"/>
                </a:lnTo>
                <a:lnTo>
                  <a:pt x="1117104" y="38179"/>
                </a:lnTo>
                <a:lnTo>
                  <a:pt x="1052800" y="21764"/>
                </a:lnTo>
                <a:lnTo>
                  <a:pt x="986513" y="9801"/>
                </a:lnTo>
                <a:lnTo>
                  <a:pt x="918463" y="2482"/>
                </a:lnTo>
                <a:lnTo>
                  <a:pt x="848868" y="0"/>
                </a:lnTo>
                <a:close/>
              </a:path>
            </a:pathLst>
          </a:custGeom>
          <a:ln w="28575">
            <a:solidFill>
              <a:srgbClr val="33CC33"/>
            </a:solidFill>
          </a:ln>
        </p:spPr>
        <p:txBody>
          <a:bodyPr wrap="square" lIns="0" tIns="0" rIns="0" bIns="0" rtlCol="0"/>
          <a:lstStyle/>
          <a:p>
            <a:endParaRPr/>
          </a:p>
        </p:txBody>
      </p:sp>
      <p:sp>
        <p:nvSpPr>
          <p:cNvPr id="15" name="object 15"/>
          <p:cNvSpPr txBox="1"/>
          <p:nvPr/>
        </p:nvSpPr>
        <p:spPr>
          <a:xfrm>
            <a:off x="7255135" y="3436127"/>
            <a:ext cx="718185" cy="1352550"/>
          </a:xfrm>
          <a:prstGeom prst="rect">
            <a:avLst/>
          </a:prstGeom>
        </p:spPr>
        <p:txBody>
          <a:bodyPr vert="horz" wrap="square" lIns="0" tIns="0" rIns="0" bIns="0" rtlCol="0">
            <a:spAutoFit/>
          </a:bodyPr>
          <a:lstStyle/>
          <a:p>
            <a:pPr marL="125095">
              <a:lnSpc>
                <a:spcPct val="100000"/>
              </a:lnSpc>
            </a:pPr>
            <a:r>
              <a:rPr sz="2000" b="1" spc="-5" dirty="0">
                <a:latin typeface="Times New Roman"/>
                <a:cs typeface="Times New Roman"/>
              </a:rPr>
              <a:t>1NF</a:t>
            </a:r>
            <a:endParaRPr sz="2000">
              <a:latin typeface="Times New Roman"/>
              <a:cs typeface="Times New Roman"/>
            </a:endParaRPr>
          </a:p>
          <a:p>
            <a:pPr marL="125095">
              <a:lnSpc>
                <a:spcPct val="100000"/>
              </a:lnSpc>
              <a:spcBef>
                <a:spcPts val="160"/>
              </a:spcBef>
            </a:pPr>
            <a:r>
              <a:rPr sz="2000" b="1" spc="-5" dirty="0">
                <a:latin typeface="Times New Roman"/>
                <a:cs typeface="Times New Roman"/>
              </a:rPr>
              <a:t>2NF</a:t>
            </a:r>
            <a:endParaRPr sz="2000">
              <a:latin typeface="Times New Roman"/>
              <a:cs typeface="Times New Roman"/>
            </a:endParaRPr>
          </a:p>
          <a:p>
            <a:pPr marL="12700" marR="5080" indent="112395">
              <a:lnSpc>
                <a:spcPct val="121300"/>
              </a:lnSpc>
              <a:spcBef>
                <a:spcPts val="65"/>
              </a:spcBef>
            </a:pPr>
            <a:r>
              <a:rPr sz="2000" b="1" spc="-5" dirty="0">
                <a:latin typeface="Times New Roman"/>
                <a:cs typeface="Times New Roman"/>
              </a:rPr>
              <a:t>3NF BCNF</a:t>
            </a:r>
            <a:endParaRPr sz="2000">
              <a:latin typeface="Times New Roman"/>
              <a:cs typeface="Times New Roman"/>
            </a:endParaRPr>
          </a:p>
        </p:txBody>
      </p:sp>
      <p:sp>
        <p:nvSpPr>
          <p:cNvPr id="16" name="object 16"/>
          <p:cNvSpPr/>
          <p:nvPr/>
        </p:nvSpPr>
        <p:spPr>
          <a:xfrm>
            <a:off x="7228205" y="4751070"/>
            <a:ext cx="774700" cy="619760"/>
          </a:xfrm>
          <a:custGeom>
            <a:avLst/>
            <a:gdLst/>
            <a:ahLst/>
            <a:cxnLst/>
            <a:rect l="l" t="t" r="r" b="b"/>
            <a:pathLst>
              <a:path w="774700" h="619760">
                <a:moveTo>
                  <a:pt x="774192" y="309371"/>
                </a:moveTo>
                <a:lnTo>
                  <a:pt x="769134" y="259232"/>
                </a:lnTo>
                <a:lnTo>
                  <a:pt x="754489" y="211653"/>
                </a:lnTo>
                <a:lnTo>
                  <a:pt x="731048" y="167274"/>
                </a:lnTo>
                <a:lnTo>
                  <a:pt x="699601" y="126735"/>
                </a:lnTo>
                <a:lnTo>
                  <a:pt x="660939" y="90677"/>
                </a:lnTo>
                <a:lnTo>
                  <a:pt x="615854" y="59740"/>
                </a:lnTo>
                <a:lnTo>
                  <a:pt x="565136" y="34564"/>
                </a:lnTo>
                <a:lnTo>
                  <a:pt x="509576" y="15788"/>
                </a:lnTo>
                <a:lnTo>
                  <a:pt x="449966" y="4053"/>
                </a:lnTo>
                <a:lnTo>
                  <a:pt x="387096" y="0"/>
                </a:lnTo>
                <a:lnTo>
                  <a:pt x="355302" y="1026"/>
                </a:lnTo>
                <a:lnTo>
                  <a:pt x="293963" y="9001"/>
                </a:lnTo>
                <a:lnTo>
                  <a:pt x="236279" y="24336"/>
                </a:lnTo>
                <a:lnTo>
                  <a:pt x="183041" y="46392"/>
                </a:lnTo>
                <a:lnTo>
                  <a:pt x="135041" y="74529"/>
                </a:lnTo>
                <a:lnTo>
                  <a:pt x="93069" y="108106"/>
                </a:lnTo>
                <a:lnTo>
                  <a:pt x="57915" y="146484"/>
                </a:lnTo>
                <a:lnTo>
                  <a:pt x="30372" y="189023"/>
                </a:lnTo>
                <a:lnTo>
                  <a:pt x="11230" y="235082"/>
                </a:lnTo>
                <a:lnTo>
                  <a:pt x="1280" y="284022"/>
                </a:lnTo>
                <a:lnTo>
                  <a:pt x="0" y="309372"/>
                </a:lnTo>
                <a:lnTo>
                  <a:pt x="1280" y="334830"/>
                </a:lnTo>
                <a:lnTo>
                  <a:pt x="11230" y="383955"/>
                </a:lnTo>
                <a:lnTo>
                  <a:pt x="30372" y="430160"/>
                </a:lnTo>
                <a:lnTo>
                  <a:pt x="57915" y="472811"/>
                </a:lnTo>
                <a:lnTo>
                  <a:pt x="93069" y="511272"/>
                </a:lnTo>
                <a:lnTo>
                  <a:pt x="135041" y="544907"/>
                </a:lnTo>
                <a:lnTo>
                  <a:pt x="183041" y="573080"/>
                </a:lnTo>
                <a:lnTo>
                  <a:pt x="236279" y="595157"/>
                </a:lnTo>
                <a:lnTo>
                  <a:pt x="293963" y="610502"/>
                </a:lnTo>
                <a:lnTo>
                  <a:pt x="355302" y="618479"/>
                </a:lnTo>
                <a:lnTo>
                  <a:pt x="387096" y="619506"/>
                </a:lnTo>
                <a:lnTo>
                  <a:pt x="418889" y="618479"/>
                </a:lnTo>
                <a:lnTo>
                  <a:pt x="480228" y="610502"/>
                </a:lnTo>
                <a:lnTo>
                  <a:pt x="537912" y="595157"/>
                </a:lnTo>
                <a:lnTo>
                  <a:pt x="591150" y="573080"/>
                </a:lnTo>
                <a:lnTo>
                  <a:pt x="639150" y="544907"/>
                </a:lnTo>
                <a:lnTo>
                  <a:pt x="681122" y="511272"/>
                </a:lnTo>
                <a:lnTo>
                  <a:pt x="716276" y="472811"/>
                </a:lnTo>
                <a:lnTo>
                  <a:pt x="743819" y="430160"/>
                </a:lnTo>
                <a:lnTo>
                  <a:pt x="762961" y="383955"/>
                </a:lnTo>
                <a:lnTo>
                  <a:pt x="772911" y="334830"/>
                </a:lnTo>
                <a:lnTo>
                  <a:pt x="774192" y="309371"/>
                </a:lnTo>
                <a:close/>
              </a:path>
            </a:pathLst>
          </a:custGeom>
          <a:solidFill>
            <a:srgbClr val="00CC99"/>
          </a:solidFill>
        </p:spPr>
        <p:txBody>
          <a:bodyPr wrap="square" lIns="0" tIns="0" rIns="0" bIns="0" rtlCol="0"/>
          <a:lstStyle/>
          <a:p>
            <a:endParaRPr/>
          </a:p>
        </p:txBody>
      </p:sp>
      <p:sp>
        <p:nvSpPr>
          <p:cNvPr id="17" name="object 17"/>
          <p:cNvSpPr/>
          <p:nvPr/>
        </p:nvSpPr>
        <p:spPr>
          <a:xfrm>
            <a:off x="7228205" y="4751070"/>
            <a:ext cx="774700" cy="619760"/>
          </a:xfrm>
          <a:custGeom>
            <a:avLst/>
            <a:gdLst/>
            <a:ahLst/>
            <a:cxnLst/>
            <a:rect l="l" t="t" r="r" b="b"/>
            <a:pathLst>
              <a:path w="774700" h="619760">
                <a:moveTo>
                  <a:pt x="387096" y="0"/>
                </a:moveTo>
                <a:lnTo>
                  <a:pt x="324225" y="4053"/>
                </a:lnTo>
                <a:lnTo>
                  <a:pt x="264615" y="15788"/>
                </a:lnTo>
                <a:lnTo>
                  <a:pt x="209055" y="34564"/>
                </a:lnTo>
                <a:lnTo>
                  <a:pt x="158337" y="59740"/>
                </a:lnTo>
                <a:lnTo>
                  <a:pt x="113252" y="90678"/>
                </a:lnTo>
                <a:lnTo>
                  <a:pt x="74590" y="126735"/>
                </a:lnTo>
                <a:lnTo>
                  <a:pt x="43143" y="167274"/>
                </a:lnTo>
                <a:lnTo>
                  <a:pt x="19702" y="211653"/>
                </a:lnTo>
                <a:lnTo>
                  <a:pt x="5057" y="259232"/>
                </a:lnTo>
                <a:lnTo>
                  <a:pt x="0" y="309372"/>
                </a:lnTo>
                <a:lnTo>
                  <a:pt x="1280" y="334830"/>
                </a:lnTo>
                <a:lnTo>
                  <a:pt x="11230" y="383955"/>
                </a:lnTo>
                <a:lnTo>
                  <a:pt x="30372" y="430160"/>
                </a:lnTo>
                <a:lnTo>
                  <a:pt x="57915" y="472811"/>
                </a:lnTo>
                <a:lnTo>
                  <a:pt x="93069" y="511272"/>
                </a:lnTo>
                <a:lnTo>
                  <a:pt x="135041" y="544907"/>
                </a:lnTo>
                <a:lnTo>
                  <a:pt x="183041" y="573080"/>
                </a:lnTo>
                <a:lnTo>
                  <a:pt x="236279" y="595157"/>
                </a:lnTo>
                <a:lnTo>
                  <a:pt x="293963" y="610502"/>
                </a:lnTo>
                <a:lnTo>
                  <a:pt x="355302" y="618479"/>
                </a:lnTo>
                <a:lnTo>
                  <a:pt x="387096" y="619506"/>
                </a:lnTo>
                <a:lnTo>
                  <a:pt x="418889" y="618479"/>
                </a:lnTo>
                <a:lnTo>
                  <a:pt x="480228" y="610502"/>
                </a:lnTo>
                <a:lnTo>
                  <a:pt x="537912" y="595157"/>
                </a:lnTo>
                <a:lnTo>
                  <a:pt x="591150" y="573080"/>
                </a:lnTo>
                <a:lnTo>
                  <a:pt x="639150" y="544907"/>
                </a:lnTo>
                <a:lnTo>
                  <a:pt x="681122" y="511272"/>
                </a:lnTo>
                <a:lnTo>
                  <a:pt x="716276" y="472811"/>
                </a:lnTo>
                <a:lnTo>
                  <a:pt x="743819" y="430160"/>
                </a:lnTo>
                <a:lnTo>
                  <a:pt x="762961" y="383955"/>
                </a:lnTo>
                <a:lnTo>
                  <a:pt x="772911" y="334830"/>
                </a:lnTo>
                <a:lnTo>
                  <a:pt x="774192" y="309371"/>
                </a:lnTo>
                <a:lnTo>
                  <a:pt x="772911" y="284022"/>
                </a:lnTo>
                <a:lnTo>
                  <a:pt x="762961" y="235082"/>
                </a:lnTo>
                <a:lnTo>
                  <a:pt x="743819" y="189023"/>
                </a:lnTo>
                <a:lnTo>
                  <a:pt x="716276" y="146484"/>
                </a:lnTo>
                <a:lnTo>
                  <a:pt x="681122" y="108106"/>
                </a:lnTo>
                <a:lnTo>
                  <a:pt x="639150" y="74529"/>
                </a:lnTo>
                <a:lnTo>
                  <a:pt x="591150" y="46392"/>
                </a:lnTo>
                <a:lnTo>
                  <a:pt x="537912" y="24336"/>
                </a:lnTo>
                <a:lnTo>
                  <a:pt x="480228" y="9001"/>
                </a:lnTo>
                <a:lnTo>
                  <a:pt x="418889" y="1026"/>
                </a:lnTo>
                <a:lnTo>
                  <a:pt x="387096" y="0"/>
                </a:lnTo>
                <a:close/>
              </a:path>
            </a:pathLst>
          </a:custGeom>
          <a:ln w="28575">
            <a:solidFill>
              <a:srgbClr val="000000"/>
            </a:solidFill>
          </a:ln>
        </p:spPr>
        <p:txBody>
          <a:bodyPr wrap="square" lIns="0" tIns="0" rIns="0" bIns="0" rtlCol="0"/>
          <a:lstStyle/>
          <a:p>
            <a:endParaRPr/>
          </a:p>
        </p:txBody>
      </p:sp>
      <p:sp>
        <p:nvSpPr>
          <p:cNvPr id="18" name="object 18"/>
          <p:cNvSpPr txBox="1"/>
          <p:nvPr/>
        </p:nvSpPr>
        <p:spPr>
          <a:xfrm>
            <a:off x="7369435" y="4783361"/>
            <a:ext cx="492125" cy="279400"/>
          </a:xfrm>
          <a:prstGeom prst="rect">
            <a:avLst/>
          </a:prstGeom>
        </p:spPr>
        <p:txBody>
          <a:bodyPr vert="horz" wrap="square" lIns="0" tIns="0" rIns="0" bIns="0" rtlCol="0">
            <a:spAutoFit/>
          </a:bodyPr>
          <a:lstStyle/>
          <a:p>
            <a:pPr marL="12700">
              <a:lnSpc>
                <a:spcPct val="100000"/>
              </a:lnSpc>
            </a:pPr>
            <a:r>
              <a:rPr sz="2000" b="1" spc="-5" dirty="0">
                <a:latin typeface="Times New Roman"/>
                <a:cs typeface="Times New Roman"/>
              </a:rPr>
              <a:t>4NF</a:t>
            </a:r>
            <a:endParaRPr sz="2000">
              <a:latin typeface="Times New Roman"/>
              <a:cs typeface="Times New Roman"/>
            </a:endParaRPr>
          </a:p>
        </p:txBody>
      </p:sp>
      <p:sp>
        <p:nvSpPr>
          <p:cNvPr id="19" name="object 19"/>
          <p:cNvSpPr/>
          <p:nvPr/>
        </p:nvSpPr>
        <p:spPr>
          <a:xfrm>
            <a:off x="7410322" y="5004815"/>
            <a:ext cx="408940" cy="308610"/>
          </a:xfrm>
          <a:custGeom>
            <a:avLst/>
            <a:gdLst/>
            <a:ahLst/>
            <a:cxnLst/>
            <a:rect l="l" t="t" r="r" b="b"/>
            <a:pathLst>
              <a:path w="408940" h="308610">
                <a:moveTo>
                  <a:pt x="408432" y="153923"/>
                </a:moveTo>
                <a:lnTo>
                  <a:pt x="398020" y="105436"/>
                </a:lnTo>
                <a:lnTo>
                  <a:pt x="377833" y="73033"/>
                </a:lnTo>
                <a:lnTo>
                  <a:pt x="348615" y="45243"/>
                </a:lnTo>
                <a:lnTo>
                  <a:pt x="311784" y="23163"/>
                </a:lnTo>
                <a:lnTo>
                  <a:pt x="268760" y="7888"/>
                </a:lnTo>
                <a:lnTo>
                  <a:pt x="220963" y="513"/>
                </a:lnTo>
                <a:lnTo>
                  <a:pt x="204216" y="0"/>
                </a:lnTo>
                <a:lnTo>
                  <a:pt x="187468" y="513"/>
                </a:lnTo>
                <a:lnTo>
                  <a:pt x="139671" y="7888"/>
                </a:lnTo>
                <a:lnTo>
                  <a:pt x="96647" y="23163"/>
                </a:lnTo>
                <a:lnTo>
                  <a:pt x="59817" y="45243"/>
                </a:lnTo>
                <a:lnTo>
                  <a:pt x="30598" y="73033"/>
                </a:lnTo>
                <a:lnTo>
                  <a:pt x="10411" y="105436"/>
                </a:lnTo>
                <a:lnTo>
                  <a:pt x="0" y="153924"/>
                </a:lnTo>
                <a:lnTo>
                  <a:pt x="677" y="166598"/>
                </a:lnTo>
                <a:lnTo>
                  <a:pt x="16049" y="214098"/>
                </a:lnTo>
                <a:lnTo>
                  <a:pt x="39404" y="245242"/>
                </a:lnTo>
                <a:lnTo>
                  <a:pt x="71318" y="271345"/>
                </a:lnTo>
                <a:lnTo>
                  <a:pt x="110371" y="291327"/>
                </a:lnTo>
                <a:lnTo>
                  <a:pt x="155143" y="304109"/>
                </a:lnTo>
                <a:lnTo>
                  <a:pt x="204216" y="308610"/>
                </a:lnTo>
                <a:lnTo>
                  <a:pt x="220963" y="308096"/>
                </a:lnTo>
                <a:lnTo>
                  <a:pt x="268760" y="300715"/>
                </a:lnTo>
                <a:lnTo>
                  <a:pt x="311784" y="285413"/>
                </a:lnTo>
                <a:lnTo>
                  <a:pt x="348615" y="263271"/>
                </a:lnTo>
                <a:lnTo>
                  <a:pt x="377833" y="235367"/>
                </a:lnTo>
                <a:lnTo>
                  <a:pt x="398020" y="202783"/>
                </a:lnTo>
                <a:lnTo>
                  <a:pt x="408432" y="153923"/>
                </a:lnTo>
                <a:close/>
              </a:path>
            </a:pathLst>
          </a:custGeom>
          <a:solidFill>
            <a:srgbClr val="FFFF66"/>
          </a:solidFill>
        </p:spPr>
        <p:txBody>
          <a:bodyPr wrap="square" lIns="0" tIns="0" rIns="0" bIns="0" rtlCol="0"/>
          <a:lstStyle/>
          <a:p>
            <a:endParaRPr/>
          </a:p>
        </p:txBody>
      </p:sp>
      <p:sp>
        <p:nvSpPr>
          <p:cNvPr id="20" name="object 20"/>
          <p:cNvSpPr/>
          <p:nvPr/>
        </p:nvSpPr>
        <p:spPr>
          <a:xfrm>
            <a:off x="7410322" y="5004815"/>
            <a:ext cx="408940" cy="308610"/>
          </a:xfrm>
          <a:custGeom>
            <a:avLst/>
            <a:gdLst/>
            <a:ahLst/>
            <a:cxnLst/>
            <a:rect l="l" t="t" r="r" b="b"/>
            <a:pathLst>
              <a:path w="408940" h="308610">
                <a:moveTo>
                  <a:pt x="204216" y="0"/>
                </a:moveTo>
                <a:lnTo>
                  <a:pt x="155143" y="4497"/>
                </a:lnTo>
                <a:lnTo>
                  <a:pt x="110371" y="17261"/>
                </a:lnTo>
                <a:lnTo>
                  <a:pt x="71318" y="37195"/>
                </a:lnTo>
                <a:lnTo>
                  <a:pt x="39404" y="63203"/>
                </a:lnTo>
                <a:lnTo>
                  <a:pt x="16049" y="94190"/>
                </a:lnTo>
                <a:lnTo>
                  <a:pt x="677" y="141357"/>
                </a:lnTo>
                <a:lnTo>
                  <a:pt x="0" y="153924"/>
                </a:lnTo>
                <a:lnTo>
                  <a:pt x="677" y="166598"/>
                </a:lnTo>
                <a:lnTo>
                  <a:pt x="16049" y="214098"/>
                </a:lnTo>
                <a:lnTo>
                  <a:pt x="39404" y="245242"/>
                </a:lnTo>
                <a:lnTo>
                  <a:pt x="71318" y="271345"/>
                </a:lnTo>
                <a:lnTo>
                  <a:pt x="110371" y="291327"/>
                </a:lnTo>
                <a:lnTo>
                  <a:pt x="155143" y="304109"/>
                </a:lnTo>
                <a:lnTo>
                  <a:pt x="204216" y="308610"/>
                </a:lnTo>
                <a:lnTo>
                  <a:pt x="220963" y="308096"/>
                </a:lnTo>
                <a:lnTo>
                  <a:pt x="268760" y="300715"/>
                </a:lnTo>
                <a:lnTo>
                  <a:pt x="311784" y="285413"/>
                </a:lnTo>
                <a:lnTo>
                  <a:pt x="348615" y="263271"/>
                </a:lnTo>
                <a:lnTo>
                  <a:pt x="377833" y="235367"/>
                </a:lnTo>
                <a:lnTo>
                  <a:pt x="398020" y="202783"/>
                </a:lnTo>
                <a:lnTo>
                  <a:pt x="408432" y="153923"/>
                </a:lnTo>
                <a:lnTo>
                  <a:pt x="407754" y="141357"/>
                </a:lnTo>
                <a:lnTo>
                  <a:pt x="392382" y="94190"/>
                </a:lnTo>
                <a:lnTo>
                  <a:pt x="369027" y="63203"/>
                </a:lnTo>
                <a:lnTo>
                  <a:pt x="337113" y="37195"/>
                </a:lnTo>
                <a:lnTo>
                  <a:pt x="298060" y="17261"/>
                </a:lnTo>
                <a:lnTo>
                  <a:pt x="253288" y="4497"/>
                </a:lnTo>
                <a:lnTo>
                  <a:pt x="204216" y="0"/>
                </a:lnTo>
                <a:close/>
              </a:path>
            </a:pathLst>
          </a:custGeom>
          <a:ln w="28575">
            <a:solidFill>
              <a:srgbClr val="000000"/>
            </a:solidFill>
          </a:ln>
        </p:spPr>
        <p:txBody>
          <a:bodyPr wrap="square" lIns="0" tIns="0" rIns="0" bIns="0" rtlCol="0"/>
          <a:lstStyle/>
          <a:p>
            <a:endParaRPr/>
          </a:p>
        </p:txBody>
      </p:sp>
      <p:sp>
        <p:nvSpPr>
          <p:cNvPr id="21" name="object 21"/>
          <p:cNvSpPr/>
          <p:nvPr/>
        </p:nvSpPr>
        <p:spPr>
          <a:xfrm>
            <a:off x="7008308" y="3457194"/>
            <a:ext cx="195580" cy="1210310"/>
          </a:xfrm>
          <a:custGeom>
            <a:avLst/>
            <a:gdLst/>
            <a:ahLst/>
            <a:cxnLst/>
            <a:rect l="l" t="t" r="r" b="b"/>
            <a:pathLst>
              <a:path w="195579" h="1210310">
                <a:moveTo>
                  <a:pt x="195512" y="0"/>
                </a:moveTo>
                <a:lnTo>
                  <a:pt x="154405" y="9216"/>
                </a:lnTo>
                <a:lnTo>
                  <a:pt x="121751" y="34139"/>
                </a:lnTo>
                <a:lnTo>
                  <a:pt x="101639" y="70677"/>
                </a:lnTo>
                <a:lnTo>
                  <a:pt x="97214" y="504444"/>
                </a:lnTo>
                <a:lnTo>
                  <a:pt x="96158" y="519227"/>
                </a:lnTo>
                <a:lnTo>
                  <a:pt x="81531" y="558929"/>
                </a:lnTo>
                <a:lnTo>
                  <a:pt x="52897" y="588481"/>
                </a:lnTo>
                <a:lnTo>
                  <a:pt x="14346" y="603790"/>
                </a:lnTo>
                <a:lnTo>
                  <a:pt x="0" y="605021"/>
                </a:lnTo>
                <a:lnTo>
                  <a:pt x="14195" y="606109"/>
                </a:lnTo>
                <a:lnTo>
                  <a:pt x="52575" y="621170"/>
                </a:lnTo>
                <a:lnTo>
                  <a:pt x="81312" y="650697"/>
                </a:lnTo>
                <a:lnTo>
                  <a:pt x="96116" y="690534"/>
                </a:lnTo>
                <a:lnTo>
                  <a:pt x="97214" y="1108710"/>
                </a:lnTo>
                <a:lnTo>
                  <a:pt x="98262" y="1123454"/>
                </a:lnTo>
                <a:lnTo>
                  <a:pt x="112782" y="1163238"/>
                </a:lnTo>
                <a:lnTo>
                  <a:pt x="141222" y="1193063"/>
                </a:lnTo>
                <a:lnTo>
                  <a:pt x="179539" y="1208707"/>
                </a:lnTo>
                <a:lnTo>
                  <a:pt x="193807" y="1210040"/>
                </a:lnTo>
              </a:path>
            </a:pathLst>
          </a:custGeom>
          <a:ln w="28575">
            <a:solidFill>
              <a:srgbClr val="000000"/>
            </a:solidFill>
          </a:ln>
        </p:spPr>
        <p:txBody>
          <a:bodyPr wrap="square" lIns="0" tIns="0" rIns="0" bIns="0" rtlCol="0"/>
          <a:lstStyle/>
          <a:p>
            <a:endParaRPr/>
          </a:p>
        </p:txBody>
      </p:sp>
      <p:sp>
        <p:nvSpPr>
          <p:cNvPr id="22" name="object 22"/>
          <p:cNvSpPr/>
          <p:nvPr/>
        </p:nvSpPr>
        <p:spPr>
          <a:xfrm>
            <a:off x="5304167" y="4935473"/>
            <a:ext cx="2040255" cy="0"/>
          </a:xfrm>
          <a:custGeom>
            <a:avLst/>
            <a:gdLst/>
            <a:ahLst/>
            <a:cxnLst/>
            <a:rect l="l" t="t" r="r" b="b"/>
            <a:pathLst>
              <a:path w="2040254">
                <a:moveTo>
                  <a:pt x="0" y="0"/>
                </a:moveTo>
                <a:lnTo>
                  <a:pt x="2039874" y="0"/>
                </a:lnTo>
              </a:path>
            </a:pathLst>
          </a:custGeom>
          <a:ln w="28575">
            <a:solidFill>
              <a:srgbClr val="000000"/>
            </a:solidFill>
          </a:ln>
        </p:spPr>
        <p:txBody>
          <a:bodyPr wrap="square" lIns="0" tIns="0" rIns="0" bIns="0" rtlCol="0"/>
          <a:lstStyle/>
          <a:p>
            <a:endParaRPr/>
          </a:p>
        </p:txBody>
      </p:sp>
      <p:sp>
        <p:nvSpPr>
          <p:cNvPr id="23" name="object 23"/>
          <p:cNvSpPr txBox="1"/>
          <p:nvPr/>
        </p:nvSpPr>
        <p:spPr>
          <a:xfrm>
            <a:off x="4732153" y="5080557"/>
            <a:ext cx="3035300" cy="485775"/>
          </a:xfrm>
          <a:prstGeom prst="rect">
            <a:avLst/>
          </a:prstGeom>
        </p:spPr>
        <p:txBody>
          <a:bodyPr vert="horz" wrap="square" lIns="0" tIns="0" rIns="0" bIns="0" rtlCol="0">
            <a:spAutoFit/>
          </a:bodyPr>
          <a:lstStyle/>
          <a:p>
            <a:pPr marL="544195">
              <a:lnSpc>
                <a:spcPct val="100000"/>
              </a:lnSpc>
              <a:tabLst>
                <a:tab pos="2743200" algn="l"/>
              </a:tabLst>
            </a:pPr>
            <a:r>
              <a:rPr sz="1200" b="1" u="heavy" dirty="0">
                <a:latin typeface="Times New Roman"/>
                <a:cs typeface="Times New Roman"/>
              </a:rPr>
              <a:t> 	</a:t>
            </a:r>
            <a:r>
              <a:rPr sz="1200" b="1" u="heavy" spc="-5" dirty="0">
                <a:latin typeface="Times New Roman"/>
                <a:cs typeface="Times New Roman"/>
              </a:rPr>
              <a:t>5</a:t>
            </a:r>
            <a:r>
              <a:rPr sz="1200" b="1" spc="-5" dirty="0">
                <a:latin typeface="Times New Roman"/>
                <a:cs typeface="Times New Roman"/>
              </a:rPr>
              <a:t>NF</a:t>
            </a:r>
            <a:endParaRPr sz="1200">
              <a:latin typeface="Times New Roman"/>
              <a:cs typeface="Times New Roman"/>
            </a:endParaRPr>
          </a:p>
          <a:p>
            <a:pPr marL="12700">
              <a:lnSpc>
                <a:spcPct val="100000"/>
              </a:lnSpc>
              <a:spcBef>
                <a:spcPts val="500"/>
              </a:spcBef>
            </a:pPr>
            <a:r>
              <a:rPr sz="1600" b="1" spc="-5" dirty="0">
                <a:latin typeface="微软雅黑"/>
                <a:cs typeface="微软雅黑"/>
              </a:rPr>
              <a:t>联结依赖</a:t>
            </a:r>
            <a:endParaRPr sz="1600">
              <a:latin typeface="微软雅黑"/>
              <a:cs typeface="微软雅黑"/>
            </a:endParaRPr>
          </a:p>
        </p:txBody>
      </p:sp>
      <p:sp>
        <p:nvSpPr>
          <p:cNvPr id="24" name="object 24"/>
          <p:cNvSpPr txBox="1"/>
          <p:nvPr/>
        </p:nvSpPr>
        <p:spPr>
          <a:xfrm>
            <a:off x="4086731" y="3602186"/>
            <a:ext cx="2976245" cy="738664"/>
          </a:xfrm>
          <a:prstGeom prst="rect">
            <a:avLst/>
          </a:prstGeom>
        </p:spPr>
        <p:txBody>
          <a:bodyPr vert="horz" wrap="square" lIns="0" tIns="0" rIns="0" bIns="0" rtlCol="0">
            <a:spAutoFit/>
          </a:bodyPr>
          <a:lstStyle/>
          <a:p>
            <a:pPr marL="12700" marR="5080" indent="859790">
              <a:lnSpc>
                <a:spcPct val="100000"/>
              </a:lnSpc>
              <a:tabLst>
                <a:tab pos="2951480" algn="l"/>
              </a:tabLst>
            </a:pPr>
            <a:r>
              <a:rPr sz="1600" b="1" spc="-5" dirty="0" err="1">
                <a:latin typeface="微软雅黑"/>
                <a:cs typeface="微软雅黑"/>
              </a:rPr>
              <a:t>函数依赖</a:t>
            </a:r>
            <a:r>
              <a:rPr sz="1600" b="1" spc="-5" dirty="0">
                <a:latin typeface="微软雅黑"/>
                <a:cs typeface="微软雅黑"/>
              </a:rPr>
              <a:t> </a:t>
            </a:r>
            <a:r>
              <a:rPr lang="zh-CN" altLang="en-US" sz="1600" b="1" u="heavy" spc="-5" dirty="0">
                <a:latin typeface="微软雅黑"/>
                <a:cs typeface="微软雅黑"/>
              </a:rPr>
              <a:t>部</a:t>
            </a:r>
            <a:r>
              <a:rPr sz="1600" b="1" spc="-5" dirty="0" err="1">
                <a:latin typeface="微软雅黑"/>
                <a:cs typeface="微软雅黑"/>
              </a:rPr>
              <a:t>分函数依赖</a:t>
            </a:r>
            <a:r>
              <a:rPr sz="1600" b="1" spc="-5" dirty="0">
                <a:latin typeface="微软雅黑"/>
                <a:cs typeface="微软雅黑"/>
              </a:rPr>
              <a:t>/</a:t>
            </a:r>
            <a:r>
              <a:rPr sz="1600" b="1" spc="-5" dirty="0" err="1">
                <a:latin typeface="微软雅黑"/>
                <a:cs typeface="微软雅黑"/>
              </a:rPr>
              <a:t>完全函数依赖</a:t>
            </a:r>
            <a:r>
              <a:rPr sz="1600" u="heavy" dirty="0">
                <a:latin typeface="Times New Roman"/>
                <a:cs typeface="Times New Roman"/>
              </a:rPr>
              <a:t> </a:t>
            </a:r>
            <a:r>
              <a:rPr lang="en-US" sz="1600" u="heavy" dirty="0">
                <a:latin typeface="Times New Roman"/>
                <a:cs typeface="Times New Roman"/>
              </a:rPr>
              <a:t>     </a:t>
            </a:r>
            <a:r>
              <a:rPr sz="1600" u="heavy" dirty="0">
                <a:latin typeface="Times New Roman"/>
                <a:cs typeface="Times New Roman"/>
              </a:rPr>
              <a:t>	</a:t>
            </a:r>
            <a:r>
              <a:rPr sz="1600" u="heavy" spc="-315" dirty="0">
                <a:latin typeface="Times New Roman"/>
                <a:cs typeface="Times New Roman"/>
              </a:rPr>
              <a:t> </a:t>
            </a:r>
            <a:endParaRPr sz="1600" dirty="0">
              <a:latin typeface="Times New Roman"/>
              <a:cs typeface="Times New Roman"/>
            </a:endParaRPr>
          </a:p>
          <a:p>
            <a:pPr marL="669290">
              <a:lnSpc>
                <a:spcPct val="100000"/>
              </a:lnSpc>
              <a:spcBef>
                <a:spcPts val="5"/>
              </a:spcBef>
            </a:pPr>
            <a:r>
              <a:rPr sz="1600" b="1" spc="-5" dirty="0">
                <a:latin typeface="微软雅黑"/>
                <a:cs typeface="微软雅黑"/>
              </a:rPr>
              <a:t>传递函数依赖</a:t>
            </a:r>
            <a:endParaRPr sz="1600" dirty="0">
              <a:latin typeface="微软雅黑"/>
              <a:cs typeface="微软雅黑"/>
            </a:endParaRPr>
          </a:p>
        </p:txBody>
      </p:sp>
      <p:sp>
        <p:nvSpPr>
          <p:cNvPr id="25" name="object 25"/>
          <p:cNvSpPr txBox="1"/>
          <p:nvPr/>
        </p:nvSpPr>
        <p:spPr>
          <a:xfrm>
            <a:off x="4727581" y="4663652"/>
            <a:ext cx="838835" cy="229235"/>
          </a:xfrm>
          <a:prstGeom prst="rect">
            <a:avLst/>
          </a:prstGeom>
        </p:spPr>
        <p:txBody>
          <a:bodyPr vert="horz" wrap="square" lIns="0" tIns="0" rIns="0" bIns="0" rtlCol="0">
            <a:spAutoFit/>
          </a:bodyPr>
          <a:lstStyle/>
          <a:p>
            <a:pPr marL="12700">
              <a:lnSpc>
                <a:spcPct val="100000"/>
              </a:lnSpc>
            </a:pPr>
            <a:r>
              <a:rPr sz="1600" b="1" spc="-5" dirty="0">
                <a:latin typeface="微软雅黑"/>
                <a:cs typeface="微软雅黑"/>
              </a:rPr>
              <a:t>多值依赖</a:t>
            </a:r>
            <a:endParaRPr sz="1600">
              <a:latin typeface="微软雅黑"/>
              <a:cs typeface="微软雅黑"/>
            </a:endParaRPr>
          </a:p>
        </p:txBody>
      </p:sp>
      <p:sp>
        <p:nvSpPr>
          <p:cNvPr id="26" name="object 26"/>
          <p:cNvSpPr txBox="1">
            <a:spLocks noGrp="1"/>
          </p:cNvSpPr>
          <p:nvPr>
            <p:ph type="title"/>
          </p:nvPr>
        </p:nvSpPr>
        <p:spPr>
          <a:xfrm>
            <a:off x="1017911" y="335219"/>
            <a:ext cx="8657577" cy="1095172"/>
          </a:xfrm>
          <a:prstGeom prst="rect">
            <a:avLst/>
          </a:prstGeom>
        </p:spPr>
        <p:txBody>
          <a:bodyPr vert="horz" wrap="square" lIns="0" tIns="0" rIns="0" bIns="0" rtlCol="0">
            <a:spAutoFit/>
          </a:bodyPr>
          <a:lstStyle/>
          <a:p>
            <a:pPr>
              <a:lnSpc>
                <a:spcPct val="100000"/>
              </a:lnSpc>
            </a:pPr>
            <a:r>
              <a:rPr lang="en-US" altLang="zh-CN" sz="2800" b="0" spc="-5">
                <a:solidFill>
                  <a:srgbClr val="000000"/>
                </a:solidFill>
                <a:latin typeface="Microsoft JhengHei" panose="020B0604030504040204" pitchFamily="34" charset="-120"/>
                <a:ea typeface="Microsoft JhengHei" panose="020B0604030504040204" pitchFamily="34" charset="-120"/>
                <a:cs typeface="华文中宋"/>
              </a:rPr>
              <a:t>13.4 </a:t>
            </a:r>
            <a:r>
              <a:rPr sz="2800" b="0" spc="-5">
                <a:solidFill>
                  <a:srgbClr val="000000"/>
                </a:solidFill>
                <a:latin typeface="Microsoft JhengHei" panose="020B0604030504040204" pitchFamily="34" charset="-120"/>
                <a:ea typeface="Microsoft JhengHei" panose="020B0604030504040204" pitchFamily="34" charset="-120"/>
                <a:cs typeface="华文中宋"/>
              </a:rPr>
              <a:t>数据库设计过程之逻辑数据库设计</a:t>
            </a:r>
            <a:endParaRPr sz="2800" b="0">
              <a:solidFill>
                <a:srgbClr val="000000"/>
              </a:solidFill>
              <a:latin typeface="Microsoft JhengHei" panose="020B0604030504040204" pitchFamily="34" charset="-120"/>
              <a:ea typeface="Microsoft JhengHei" panose="020B0604030504040204" pitchFamily="34" charset="-120"/>
              <a:cs typeface="华文中宋"/>
            </a:endParaRPr>
          </a:p>
          <a:p>
            <a:pPr>
              <a:lnSpc>
                <a:spcPct val="100000"/>
              </a:lnSpc>
              <a:spcBef>
                <a:spcPts val="2300"/>
              </a:spcBef>
            </a:pPr>
            <a:r>
              <a:rPr sz="2400" spc="-10" dirty="0">
                <a:solidFill>
                  <a:srgbClr val="FF0000"/>
                </a:solidFill>
                <a:latin typeface="Microsoft JhengHei" panose="020B0604030504040204" pitchFamily="34" charset="-120"/>
                <a:ea typeface="Microsoft JhengHei" panose="020B0604030504040204" pitchFamily="34" charset="-120"/>
                <a:cs typeface="Arial"/>
              </a:rPr>
              <a:t>(3</a:t>
            </a:r>
            <a:r>
              <a:rPr sz="2400" spc="-5" dirty="0">
                <a:solidFill>
                  <a:srgbClr val="FF0000"/>
                </a:solidFill>
                <a:latin typeface="Microsoft JhengHei" panose="020B0604030504040204" pitchFamily="34" charset="-120"/>
                <a:ea typeface="Microsoft JhengHei" panose="020B0604030504040204" pitchFamily="34" charset="-120"/>
                <a:cs typeface="Arial"/>
              </a:rPr>
              <a:t>)</a:t>
            </a:r>
            <a:r>
              <a:rPr sz="2400" spc="-5" dirty="0">
                <a:solidFill>
                  <a:srgbClr val="FF0000"/>
                </a:solidFill>
                <a:latin typeface="Microsoft JhengHei" panose="020B0604030504040204" pitchFamily="34" charset="-120"/>
                <a:ea typeface="Microsoft JhengHei" panose="020B0604030504040204" pitchFamily="34" charset="-120"/>
                <a:cs typeface="华文中宋"/>
              </a:rPr>
              <a:t>不正确设计数据库会引发什么问题呢</a:t>
            </a:r>
            <a:r>
              <a:rPr sz="2400" spc="-5" dirty="0">
                <a:solidFill>
                  <a:srgbClr val="FF0000"/>
                </a:solidFill>
                <a:latin typeface="Microsoft JhengHei" panose="020B0604030504040204" pitchFamily="34" charset="-120"/>
                <a:ea typeface="Microsoft JhengHei" panose="020B0604030504040204" pitchFamily="34" charset="-120"/>
                <a:cs typeface="Arial"/>
              </a:rPr>
              <a:t>?</a:t>
            </a:r>
            <a:endParaRPr sz="2400">
              <a:solidFill>
                <a:srgbClr val="FF0000"/>
              </a:solidFill>
              <a:latin typeface="Microsoft JhengHei" panose="020B0604030504040204" pitchFamily="34" charset="-120"/>
              <a:ea typeface="Microsoft JhengHei" panose="020B0604030504040204" pitchFamily="34" charset="-120"/>
              <a:cs typeface="Arial"/>
            </a:endParaRPr>
          </a:p>
        </p:txBody>
      </p:sp>
      <p:sp>
        <p:nvSpPr>
          <p:cNvPr id="27" name="object 27"/>
          <p:cNvSpPr/>
          <p:nvPr/>
        </p:nvSpPr>
        <p:spPr>
          <a:xfrm>
            <a:off x="8295017" y="4263390"/>
            <a:ext cx="818515" cy="651510"/>
          </a:xfrm>
          <a:custGeom>
            <a:avLst/>
            <a:gdLst/>
            <a:ahLst/>
            <a:cxnLst/>
            <a:rect l="l" t="t" r="r" b="b"/>
            <a:pathLst>
              <a:path w="818515" h="651510">
                <a:moveTo>
                  <a:pt x="58290" y="587149"/>
                </a:moveTo>
                <a:lnTo>
                  <a:pt x="40385" y="564642"/>
                </a:lnTo>
                <a:lnTo>
                  <a:pt x="0" y="651510"/>
                </a:lnTo>
                <a:lnTo>
                  <a:pt x="47243" y="641523"/>
                </a:lnTo>
                <a:lnTo>
                  <a:pt x="47243" y="595884"/>
                </a:lnTo>
                <a:lnTo>
                  <a:pt x="58290" y="587149"/>
                </a:lnTo>
                <a:close/>
              </a:path>
              <a:path w="818515" h="651510">
                <a:moveTo>
                  <a:pt x="75853" y="609229"/>
                </a:moveTo>
                <a:lnTo>
                  <a:pt x="58290" y="587149"/>
                </a:lnTo>
                <a:lnTo>
                  <a:pt x="47243" y="595884"/>
                </a:lnTo>
                <a:lnTo>
                  <a:pt x="64769" y="617982"/>
                </a:lnTo>
                <a:lnTo>
                  <a:pt x="75853" y="609229"/>
                </a:lnTo>
                <a:close/>
              </a:path>
              <a:path w="818515" h="651510">
                <a:moveTo>
                  <a:pt x="93725" y="631698"/>
                </a:moveTo>
                <a:lnTo>
                  <a:pt x="75853" y="609229"/>
                </a:lnTo>
                <a:lnTo>
                  <a:pt x="64769" y="617982"/>
                </a:lnTo>
                <a:lnTo>
                  <a:pt x="47243" y="595884"/>
                </a:lnTo>
                <a:lnTo>
                  <a:pt x="47243" y="641523"/>
                </a:lnTo>
                <a:lnTo>
                  <a:pt x="93725" y="631698"/>
                </a:lnTo>
                <a:close/>
              </a:path>
              <a:path w="818515" h="651510">
                <a:moveTo>
                  <a:pt x="818387" y="22860"/>
                </a:moveTo>
                <a:lnTo>
                  <a:pt x="800861" y="0"/>
                </a:lnTo>
                <a:lnTo>
                  <a:pt x="58290" y="587149"/>
                </a:lnTo>
                <a:lnTo>
                  <a:pt x="75853" y="609229"/>
                </a:lnTo>
                <a:lnTo>
                  <a:pt x="818387" y="22860"/>
                </a:lnTo>
                <a:close/>
              </a:path>
            </a:pathLst>
          </a:custGeom>
          <a:solidFill>
            <a:srgbClr val="000000"/>
          </a:solidFill>
        </p:spPr>
        <p:txBody>
          <a:bodyPr wrap="square" lIns="0" tIns="0" rIns="0" bIns="0" rtlCol="0"/>
          <a:lstStyle/>
          <a:p>
            <a:endParaRPr/>
          </a:p>
        </p:txBody>
      </p:sp>
      <p:sp>
        <p:nvSpPr>
          <p:cNvPr id="28" name="object 28"/>
          <p:cNvSpPr/>
          <p:nvPr/>
        </p:nvSpPr>
        <p:spPr>
          <a:xfrm>
            <a:off x="8250059" y="4654296"/>
            <a:ext cx="353060" cy="91440"/>
          </a:xfrm>
          <a:custGeom>
            <a:avLst/>
            <a:gdLst/>
            <a:ahLst/>
            <a:cxnLst/>
            <a:rect l="l" t="t" r="r" b="b"/>
            <a:pathLst>
              <a:path w="353059" h="91439">
                <a:moveTo>
                  <a:pt x="83524" y="34721"/>
                </a:moveTo>
                <a:lnTo>
                  <a:pt x="80009" y="6858"/>
                </a:lnTo>
                <a:lnTo>
                  <a:pt x="0" y="60198"/>
                </a:lnTo>
                <a:lnTo>
                  <a:pt x="69341" y="84088"/>
                </a:lnTo>
                <a:lnTo>
                  <a:pt x="69341" y="36576"/>
                </a:lnTo>
                <a:lnTo>
                  <a:pt x="83524" y="34721"/>
                </a:lnTo>
                <a:close/>
              </a:path>
              <a:path w="353059" h="91439">
                <a:moveTo>
                  <a:pt x="87174" y="63659"/>
                </a:moveTo>
                <a:lnTo>
                  <a:pt x="83524" y="34721"/>
                </a:lnTo>
                <a:lnTo>
                  <a:pt x="69341" y="36576"/>
                </a:lnTo>
                <a:lnTo>
                  <a:pt x="73151" y="65532"/>
                </a:lnTo>
                <a:lnTo>
                  <a:pt x="87174" y="63659"/>
                </a:lnTo>
                <a:close/>
              </a:path>
              <a:path w="353059" h="91439">
                <a:moveTo>
                  <a:pt x="90677" y="91440"/>
                </a:moveTo>
                <a:lnTo>
                  <a:pt x="87174" y="63659"/>
                </a:lnTo>
                <a:lnTo>
                  <a:pt x="73151" y="65532"/>
                </a:lnTo>
                <a:lnTo>
                  <a:pt x="69341" y="36576"/>
                </a:lnTo>
                <a:lnTo>
                  <a:pt x="69341" y="84088"/>
                </a:lnTo>
                <a:lnTo>
                  <a:pt x="90677" y="91440"/>
                </a:lnTo>
                <a:close/>
              </a:path>
              <a:path w="353059" h="91439">
                <a:moveTo>
                  <a:pt x="352805" y="28194"/>
                </a:moveTo>
                <a:lnTo>
                  <a:pt x="348995" y="0"/>
                </a:lnTo>
                <a:lnTo>
                  <a:pt x="83524" y="34721"/>
                </a:lnTo>
                <a:lnTo>
                  <a:pt x="87174" y="63659"/>
                </a:lnTo>
                <a:lnTo>
                  <a:pt x="352805" y="28194"/>
                </a:lnTo>
                <a:close/>
              </a:path>
            </a:pathLst>
          </a:custGeom>
          <a:solidFill>
            <a:srgbClr val="000000"/>
          </a:solidFill>
        </p:spPr>
        <p:txBody>
          <a:bodyPr wrap="square" lIns="0" tIns="0" rIns="0" bIns="0" rtlCol="0"/>
          <a:lstStyle/>
          <a:p>
            <a:endParaRPr/>
          </a:p>
        </p:txBody>
      </p:sp>
      <p:sp>
        <p:nvSpPr>
          <p:cNvPr id="29" name="object 29"/>
          <p:cNvSpPr/>
          <p:nvPr/>
        </p:nvSpPr>
        <p:spPr>
          <a:xfrm>
            <a:off x="8467991" y="4649723"/>
            <a:ext cx="161290" cy="384175"/>
          </a:xfrm>
          <a:custGeom>
            <a:avLst/>
            <a:gdLst/>
            <a:ahLst/>
            <a:cxnLst/>
            <a:rect l="l" t="t" r="r" b="b"/>
            <a:pathLst>
              <a:path w="161290" h="384175">
                <a:moveTo>
                  <a:pt x="26179" y="298272"/>
                </a:moveTo>
                <a:lnTo>
                  <a:pt x="0" y="288798"/>
                </a:lnTo>
                <a:lnTo>
                  <a:pt x="10667" y="384048"/>
                </a:lnTo>
                <a:lnTo>
                  <a:pt x="21335" y="373848"/>
                </a:lnTo>
                <a:lnTo>
                  <a:pt x="21335" y="311658"/>
                </a:lnTo>
                <a:lnTo>
                  <a:pt x="26179" y="298272"/>
                </a:lnTo>
                <a:close/>
              </a:path>
              <a:path w="161290" h="384175">
                <a:moveTo>
                  <a:pt x="53565" y="308183"/>
                </a:moveTo>
                <a:lnTo>
                  <a:pt x="26179" y="298272"/>
                </a:lnTo>
                <a:lnTo>
                  <a:pt x="21335" y="311658"/>
                </a:lnTo>
                <a:lnTo>
                  <a:pt x="48767" y="321564"/>
                </a:lnTo>
                <a:lnTo>
                  <a:pt x="53565" y="308183"/>
                </a:lnTo>
                <a:close/>
              </a:path>
              <a:path w="161290" h="384175">
                <a:moveTo>
                  <a:pt x="80009" y="317754"/>
                </a:moveTo>
                <a:lnTo>
                  <a:pt x="53565" y="308183"/>
                </a:lnTo>
                <a:lnTo>
                  <a:pt x="48767" y="321564"/>
                </a:lnTo>
                <a:lnTo>
                  <a:pt x="21335" y="311658"/>
                </a:lnTo>
                <a:lnTo>
                  <a:pt x="21335" y="373848"/>
                </a:lnTo>
                <a:lnTo>
                  <a:pt x="80009" y="317754"/>
                </a:lnTo>
                <a:close/>
              </a:path>
              <a:path w="161290" h="384175">
                <a:moveTo>
                  <a:pt x="160781" y="9144"/>
                </a:moveTo>
                <a:lnTo>
                  <a:pt x="134111" y="0"/>
                </a:lnTo>
                <a:lnTo>
                  <a:pt x="26179" y="298272"/>
                </a:lnTo>
                <a:lnTo>
                  <a:pt x="53565" y="308183"/>
                </a:lnTo>
                <a:lnTo>
                  <a:pt x="160781" y="9144"/>
                </a:lnTo>
                <a:close/>
              </a:path>
            </a:pathLst>
          </a:custGeom>
          <a:solidFill>
            <a:srgbClr val="000000"/>
          </a:solidFill>
        </p:spPr>
        <p:txBody>
          <a:bodyPr wrap="square" lIns="0" tIns="0" rIns="0" bIns="0" rtlCol="0"/>
          <a:lstStyle/>
          <a:p>
            <a:endParaRPr/>
          </a:p>
        </p:txBody>
      </p:sp>
      <p:sp>
        <p:nvSpPr>
          <p:cNvPr id="30" name="object 30"/>
          <p:cNvSpPr txBox="1"/>
          <p:nvPr/>
        </p:nvSpPr>
        <p:spPr>
          <a:xfrm>
            <a:off x="8247259" y="5062178"/>
            <a:ext cx="1245870" cy="473709"/>
          </a:xfrm>
          <a:prstGeom prst="rect">
            <a:avLst/>
          </a:prstGeom>
        </p:spPr>
        <p:txBody>
          <a:bodyPr vert="horz" wrap="square" lIns="0" tIns="0" rIns="0" bIns="0" rtlCol="0">
            <a:spAutoFit/>
          </a:bodyPr>
          <a:lstStyle/>
          <a:p>
            <a:pPr marL="12700" marR="5080">
              <a:lnSpc>
                <a:spcPct val="100000"/>
              </a:lnSpc>
            </a:pPr>
            <a:r>
              <a:rPr sz="1600" b="1" spc="-5" dirty="0">
                <a:latin typeface="微软雅黑"/>
                <a:cs typeface="微软雅黑"/>
              </a:rPr>
              <a:t>无损连接分解 保持依赖分解</a:t>
            </a:r>
            <a:endParaRPr sz="1600">
              <a:latin typeface="微软雅黑"/>
              <a:cs typeface="微软雅黑"/>
            </a:endParaRPr>
          </a:p>
        </p:txBody>
      </p:sp>
      <p:sp>
        <p:nvSpPr>
          <p:cNvPr id="31" name="object 2">
            <a:extLst>
              <a:ext uri="{FF2B5EF4-FFF2-40B4-BE49-F238E27FC236}">
                <a16:creationId xmlns:a16="http://schemas.microsoft.com/office/drawing/2014/main" id="{55CECA67-D7B7-4014-A390-206712491357}"/>
              </a:ext>
            </a:extLst>
          </p:cNvPr>
          <p:cNvSpPr/>
          <p:nvPr/>
        </p:nvSpPr>
        <p:spPr>
          <a:xfrm>
            <a:off x="1003300" y="885825"/>
            <a:ext cx="5181600" cy="0"/>
          </a:xfrm>
          <a:custGeom>
            <a:avLst/>
            <a:gdLst/>
            <a:ahLst/>
            <a:cxnLst/>
            <a:rect l="l" t="t" r="r" b="b"/>
            <a:pathLst>
              <a:path w="5181600">
                <a:moveTo>
                  <a:pt x="0" y="0"/>
                </a:moveTo>
                <a:lnTo>
                  <a:pt x="5181600" y="0"/>
                </a:lnTo>
              </a:path>
            </a:pathLst>
          </a:custGeom>
          <a:ln w="12954">
            <a:solidFill>
              <a:srgbClr val="000000"/>
            </a:solidFill>
          </a:ln>
        </p:spPr>
        <p:txBody>
          <a:bodyPr wrap="square" lIns="0" tIns="0" rIns="0" bIns="0" rtlCol="0"/>
          <a:lstStyle/>
          <a:p>
            <a:endParaRPr/>
          </a:p>
        </p:txBody>
      </p:sp>
      <p:sp>
        <p:nvSpPr>
          <p:cNvPr id="32" name="object 3">
            <a:extLst>
              <a:ext uri="{FF2B5EF4-FFF2-40B4-BE49-F238E27FC236}">
                <a16:creationId xmlns:a16="http://schemas.microsoft.com/office/drawing/2014/main" id="{94567DB8-DA44-4BB9-85FB-76DE2E615E99}"/>
              </a:ext>
            </a:extLst>
          </p:cNvPr>
          <p:cNvSpPr/>
          <p:nvPr/>
        </p:nvSpPr>
        <p:spPr>
          <a:xfrm>
            <a:off x="1003300" y="911353"/>
            <a:ext cx="5181600" cy="0"/>
          </a:xfrm>
          <a:custGeom>
            <a:avLst/>
            <a:gdLst/>
            <a:ahLst/>
            <a:cxnLst/>
            <a:rect l="l" t="t" r="r" b="b"/>
            <a:pathLst>
              <a:path w="5181600">
                <a:moveTo>
                  <a:pt x="0" y="0"/>
                </a:moveTo>
                <a:lnTo>
                  <a:pt x="5181600" y="0"/>
                </a:lnTo>
              </a:path>
            </a:pathLst>
          </a:custGeom>
          <a:ln w="12191">
            <a:solidFill>
              <a:srgbClr val="000000"/>
            </a:solidFill>
          </a:ln>
        </p:spPr>
        <p:txBody>
          <a:bodyPr wrap="square" lIns="0" tIns="0" rIns="0" bIns="0" rtlCol="0"/>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017911" y="335219"/>
            <a:ext cx="8657577" cy="1095172"/>
          </a:xfrm>
          <a:prstGeom prst="rect">
            <a:avLst/>
          </a:prstGeom>
        </p:spPr>
        <p:txBody>
          <a:bodyPr vert="horz" wrap="square" lIns="0" tIns="0" rIns="0" bIns="0" rtlCol="0">
            <a:spAutoFit/>
          </a:bodyPr>
          <a:lstStyle/>
          <a:p>
            <a:pPr marL="12065">
              <a:lnSpc>
                <a:spcPct val="100000"/>
              </a:lnSpc>
            </a:pPr>
            <a:r>
              <a:rPr lang="en-US" altLang="zh-CN" sz="2800" b="0" spc="-5">
                <a:solidFill>
                  <a:srgbClr val="000000"/>
                </a:solidFill>
                <a:latin typeface="Microsoft JhengHei" panose="020B0604030504040204" pitchFamily="34" charset="-120"/>
                <a:ea typeface="Microsoft JhengHei" panose="020B0604030504040204" pitchFamily="34" charset="-120"/>
                <a:cs typeface="华文中宋"/>
              </a:rPr>
              <a:t>13.4 </a:t>
            </a:r>
            <a:r>
              <a:rPr sz="2800" b="0" spc="-5">
                <a:solidFill>
                  <a:srgbClr val="000000"/>
                </a:solidFill>
                <a:latin typeface="Microsoft JhengHei" panose="020B0604030504040204" pitchFamily="34" charset="-120"/>
                <a:ea typeface="Microsoft JhengHei" panose="020B0604030504040204" pitchFamily="34" charset="-120"/>
                <a:cs typeface="华文中宋"/>
              </a:rPr>
              <a:t>数据库设计过程之逻辑数据库设计</a:t>
            </a:r>
            <a:endParaRPr sz="2800" b="0">
              <a:solidFill>
                <a:srgbClr val="000000"/>
              </a:solidFill>
              <a:latin typeface="Microsoft JhengHei" panose="020B0604030504040204" pitchFamily="34" charset="-120"/>
              <a:ea typeface="Microsoft JhengHei" panose="020B0604030504040204" pitchFamily="34" charset="-120"/>
              <a:cs typeface="华文中宋"/>
            </a:endParaRPr>
          </a:p>
          <a:p>
            <a:pPr marL="12065">
              <a:lnSpc>
                <a:spcPct val="100000"/>
              </a:lnSpc>
              <a:spcBef>
                <a:spcPts val="2300"/>
              </a:spcBef>
            </a:pPr>
            <a:r>
              <a:rPr sz="2400" spc="-10" dirty="0">
                <a:solidFill>
                  <a:srgbClr val="FF0000"/>
                </a:solidFill>
                <a:latin typeface="Microsoft JhengHei" panose="020B0604030504040204" pitchFamily="34" charset="-120"/>
                <a:ea typeface="Microsoft JhengHei" panose="020B0604030504040204" pitchFamily="34" charset="-120"/>
                <a:cs typeface="Arial"/>
              </a:rPr>
              <a:t>(4</a:t>
            </a:r>
            <a:r>
              <a:rPr sz="2400" spc="-5" dirty="0">
                <a:solidFill>
                  <a:srgbClr val="FF0000"/>
                </a:solidFill>
                <a:latin typeface="Microsoft JhengHei" panose="020B0604030504040204" pitchFamily="34" charset="-120"/>
                <a:ea typeface="Microsoft JhengHei" panose="020B0604030504040204" pitchFamily="34" charset="-120"/>
                <a:cs typeface="Arial"/>
              </a:rPr>
              <a:t>)</a:t>
            </a:r>
            <a:r>
              <a:rPr sz="2400" spc="-5" dirty="0">
                <a:solidFill>
                  <a:srgbClr val="FF0000"/>
                </a:solidFill>
                <a:latin typeface="Microsoft JhengHei" panose="020B0604030504040204" pitchFamily="34" charset="-120"/>
                <a:ea typeface="Microsoft JhengHei" panose="020B0604030504040204" pitchFamily="34" charset="-120"/>
                <a:cs typeface="华文中宋"/>
              </a:rPr>
              <a:t>小结</a:t>
            </a:r>
            <a:endParaRPr sz="2400">
              <a:solidFill>
                <a:srgbClr val="FF0000"/>
              </a:solidFill>
              <a:latin typeface="Microsoft JhengHei" panose="020B0604030504040204" pitchFamily="34" charset="-120"/>
              <a:ea typeface="Microsoft JhengHei" panose="020B0604030504040204" pitchFamily="34" charset="-120"/>
              <a:cs typeface="华文中宋"/>
            </a:endParaRPr>
          </a:p>
        </p:txBody>
      </p:sp>
      <p:sp>
        <p:nvSpPr>
          <p:cNvPr id="6" name="object 6"/>
          <p:cNvSpPr txBox="1"/>
          <p:nvPr/>
        </p:nvSpPr>
        <p:spPr>
          <a:xfrm>
            <a:off x="7606169" y="2854451"/>
            <a:ext cx="2063750" cy="396240"/>
          </a:xfrm>
          <a:prstGeom prst="rect">
            <a:avLst/>
          </a:prstGeom>
          <a:solidFill>
            <a:srgbClr val="000000"/>
          </a:solidFill>
        </p:spPr>
        <p:txBody>
          <a:bodyPr vert="horz" wrap="square" lIns="0" tIns="0" rIns="0" bIns="0" rtlCol="0">
            <a:spAutoFit/>
          </a:bodyPr>
          <a:lstStyle/>
          <a:p>
            <a:pPr marL="142240">
              <a:lnSpc>
                <a:spcPct val="100000"/>
              </a:lnSpc>
            </a:pPr>
            <a:r>
              <a:rPr sz="2000" b="1" spc="-5" dirty="0">
                <a:solidFill>
                  <a:srgbClr val="FFFFFF"/>
                </a:solidFill>
                <a:latin typeface="微软雅黑"/>
                <a:cs typeface="微软雅黑"/>
              </a:rPr>
              <a:t>概念数据库设计</a:t>
            </a:r>
            <a:endParaRPr sz="2000">
              <a:latin typeface="微软雅黑"/>
              <a:cs typeface="微软雅黑"/>
            </a:endParaRPr>
          </a:p>
        </p:txBody>
      </p:sp>
      <p:sp>
        <p:nvSpPr>
          <p:cNvPr id="7" name="object 7"/>
          <p:cNvSpPr txBox="1"/>
          <p:nvPr/>
        </p:nvSpPr>
        <p:spPr>
          <a:xfrm>
            <a:off x="7619872" y="4075176"/>
            <a:ext cx="2037080" cy="406400"/>
          </a:xfrm>
          <a:prstGeom prst="rect">
            <a:avLst/>
          </a:prstGeom>
          <a:solidFill>
            <a:srgbClr val="FF0066"/>
          </a:solidFill>
          <a:ln w="9524">
            <a:solidFill>
              <a:srgbClr val="CC0000"/>
            </a:solidFill>
          </a:ln>
        </p:spPr>
        <p:txBody>
          <a:bodyPr vert="horz" wrap="square" lIns="0" tIns="0" rIns="0" bIns="0" rtlCol="0">
            <a:spAutoFit/>
          </a:bodyPr>
          <a:lstStyle/>
          <a:p>
            <a:pPr marL="124460">
              <a:lnSpc>
                <a:spcPct val="100000"/>
              </a:lnSpc>
            </a:pPr>
            <a:r>
              <a:rPr sz="2000" b="1" spc="-5" dirty="0">
                <a:latin typeface="微软雅黑"/>
                <a:cs typeface="微软雅黑"/>
              </a:rPr>
              <a:t>逻辑数据库设计</a:t>
            </a:r>
            <a:endParaRPr sz="2000">
              <a:latin typeface="微软雅黑"/>
              <a:cs typeface="微软雅黑"/>
            </a:endParaRPr>
          </a:p>
        </p:txBody>
      </p:sp>
      <p:sp>
        <p:nvSpPr>
          <p:cNvPr id="8" name="object 8"/>
          <p:cNvSpPr txBox="1"/>
          <p:nvPr/>
        </p:nvSpPr>
        <p:spPr>
          <a:xfrm>
            <a:off x="7600822" y="5284470"/>
            <a:ext cx="2076450" cy="397510"/>
          </a:xfrm>
          <a:prstGeom prst="rect">
            <a:avLst/>
          </a:prstGeom>
          <a:solidFill>
            <a:srgbClr val="000000"/>
          </a:solidFill>
        </p:spPr>
        <p:txBody>
          <a:bodyPr vert="horz" wrap="square" lIns="0" tIns="0" rIns="0" bIns="0" rtlCol="0">
            <a:spAutoFit/>
          </a:bodyPr>
          <a:lstStyle/>
          <a:p>
            <a:pPr marL="149225">
              <a:lnSpc>
                <a:spcPct val="100000"/>
              </a:lnSpc>
            </a:pPr>
            <a:r>
              <a:rPr sz="2000" b="1" spc="-5" dirty="0">
                <a:solidFill>
                  <a:srgbClr val="FFFFFF"/>
                </a:solidFill>
                <a:latin typeface="微软雅黑"/>
                <a:cs typeface="微软雅黑"/>
              </a:rPr>
              <a:t>物理数据库设计</a:t>
            </a:r>
            <a:endParaRPr sz="2000">
              <a:latin typeface="微软雅黑"/>
              <a:cs typeface="微软雅黑"/>
            </a:endParaRPr>
          </a:p>
        </p:txBody>
      </p:sp>
      <p:sp>
        <p:nvSpPr>
          <p:cNvPr id="9" name="object 9"/>
          <p:cNvSpPr/>
          <p:nvPr/>
        </p:nvSpPr>
        <p:spPr>
          <a:xfrm>
            <a:off x="8333117" y="2042922"/>
            <a:ext cx="609600" cy="809243"/>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8333117" y="3243072"/>
            <a:ext cx="609600" cy="809243"/>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8333117" y="4468367"/>
            <a:ext cx="609600" cy="810006"/>
          </a:xfrm>
          <a:prstGeom prst="rect">
            <a:avLst/>
          </a:prstGeom>
          <a:blipFill>
            <a:blip r:embed="rId4" cstate="print"/>
            <a:stretch>
              <a:fillRect/>
            </a:stretch>
          </a:blipFill>
        </p:spPr>
        <p:txBody>
          <a:bodyPr wrap="square" lIns="0" tIns="0" rIns="0" bIns="0" rtlCol="0"/>
          <a:lstStyle/>
          <a:p>
            <a:endParaRPr/>
          </a:p>
        </p:txBody>
      </p:sp>
      <p:sp>
        <p:nvSpPr>
          <p:cNvPr id="12" name="object 12"/>
          <p:cNvSpPr txBox="1"/>
          <p:nvPr/>
        </p:nvSpPr>
        <p:spPr>
          <a:xfrm>
            <a:off x="7952117" y="1654301"/>
            <a:ext cx="1371600" cy="396240"/>
          </a:xfrm>
          <a:prstGeom prst="rect">
            <a:avLst/>
          </a:prstGeom>
          <a:solidFill>
            <a:srgbClr val="000000"/>
          </a:solidFill>
        </p:spPr>
        <p:txBody>
          <a:bodyPr vert="horz" wrap="square" lIns="0" tIns="0" rIns="0" bIns="0" rtlCol="0">
            <a:spAutoFit/>
          </a:bodyPr>
          <a:lstStyle/>
          <a:p>
            <a:pPr marL="177165">
              <a:lnSpc>
                <a:spcPct val="100000"/>
              </a:lnSpc>
            </a:pPr>
            <a:r>
              <a:rPr sz="2000" b="1" spc="-5" dirty="0">
                <a:solidFill>
                  <a:srgbClr val="FFFFFF"/>
                </a:solidFill>
                <a:latin typeface="微软雅黑"/>
                <a:cs typeface="微软雅黑"/>
              </a:rPr>
              <a:t>需求分析</a:t>
            </a:r>
            <a:endParaRPr sz="2000">
              <a:latin typeface="微软雅黑"/>
              <a:cs typeface="微软雅黑"/>
            </a:endParaRPr>
          </a:p>
        </p:txBody>
      </p:sp>
      <p:sp>
        <p:nvSpPr>
          <p:cNvPr id="13" name="object 13"/>
          <p:cNvSpPr/>
          <p:nvPr/>
        </p:nvSpPr>
        <p:spPr>
          <a:xfrm>
            <a:off x="4581791" y="1322069"/>
            <a:ext cx="1871980" cy="840105"/>
          </a:xfrm>
          <a:custGeom>
            <a:avLst/>
            <a:gdLst/>
            <a:ahLst/>
            <a:cxnLst/>
            <a:rect l="l" t="t" r="r" b="b"/>
            <a:pathLst>
              <a:path w="1871979" h="840105">
                <a:moveTo>
                  <a:pt x="1871472" y="419861"/>
                </a:moveTo>
                <a:lnTo>
                  <a:pt x="1859220" y="351815"/>
                </a:lnTo>
                <a:lnTo>
                  <a:pt x="1823752" y="287243"/>
                </a:lnTo>
                <a:lnTo>
                  <a:pt x="1797915" y="256532"/>
                </a:lnTo>
                <a:lnTo>
                  <a:pt x="1766997" y="227015"/>
                </a:lnTo>
                <a:lnTo>
                  <a:pt x="1731239" y="198801"/>
                </a:lnTo>
                <a:lnTo>
                  <a:pt x="1690884" y="171998"/>
                </a:lnTo>
                <a:lnTo>
                  <a:pt x="1646171" y="146716"/>
                </a:lnTo>
                <a:lnTo>
                  <a:pt x="1597342" y="123062"/>
                </a:lnTo>
                <a:lnTo>
                  <a:pt x="1544638" y="101146"/>
                </a:lnTo>
                <a:lnTo>
                  <a:pt x="1488301" y="81076"/>
                </a:lnTo>
                <a:lnTo>
                  <a:pt x="1428572" y="62961"/>
                </a:lnTo>
                <a:lnTo>
                  <a:pt x="1365691" y="46908"/>
                </a:lnTo>
                <a:lnTo>
                  <a:pt x="1299900" y="33027"/>
                </a:lnTo>
                <a:lnTo>
                  <a:pt x="1231440" y="21427"/>
                </a:lnTo>
                <a:lnTo>
                  <a:pt x="1160553" y="12215"/>
                </a:lnTo>
                <a:lnTo>
                  <a:pt x="1087479" y="5501"/>
                </a:lnTo>
                <a:lnTo>
                  <a:pt x="1012459" y="1393"/>
                </a:lnTo>
                <a:lnTo>
                  <a:pt x="935736" y="0"/>
                </a:lnTo>
                <a:lnTo>
                  <a:pt x="859012" y="1393"/>
                </a:lnTo>
                <a:lnTo>
                  <a:pt x="783992" y="5501"/>
                </a:lnTo>
                <a:lnTo>
                  <a:pt x="710918" y="12215"/>
                </a:lnTo>
                <a:lnTo>
                  <a:pt x="640031" y="21427"/>
                </a:lnTo>
                <a:lnTo>
                  <a:pt x="571571" y="33027"/>
                </a:lnTo>
                <a:lnTo>
                  <a:pt x="505780" y="46908"/>
                </a:lnTo>
                <a:lnTo>
                  <a:pt x="442899" y="62961"/>
                </a:lnTo>
                <a:lnTo>
                  <a:pt x="383170" y="81076"/>
                </a:lnTo>
                <a:lnTo>
                  <a:pt x="326833" y="101146"/>
                </a:lnTo>
                <a:lnTo>
                  <a:pt x="274129" y="123063"/>
                </a:lnTo>
                <a:lnTo>
                  <a:pt x="225300" y="146716"/>
                </a:lnTo>
                <a:lnTo>
                  <a:pt x="180587" y="171998"/>
                </a:lnTo>
                <a:lnTo>
                  <a:pt x="140232" y="198801"/>
                </a:lnTo>
                <a:lnTo>
                  <a:pt x="104474" y="227015"/>
                </a:lnTo>
                <a:lnTo>
                  <a:pt x="73556" y="256532"/>
                </a:lnTo>
                <a:lnTo>
                  <a:pt x="47719" y="287243"/>
                </a:lnTo>
                <a:lnTo>
                  <a:pt x="12251" y="351815"/>
                </a:lnTo>
                <a:lnTo>
                  <a:pt x="0" y="419862"/>
                </a:lnTo>
                <a:lnTo>
                  <a:pt x="3103" y="454265"/>
                </a:lnTo>
                <a:lnTo>
                  <a:pt x="27203" y="520683"/>
                </a:lnTo>
                <a:lnTo>
                  <a:pt x="73556" y="583191"/>
                </a:lnTo>
                <a:lnTo>
                  <a:pt x="104474" y="612708"/>
                </a:lnTo>
                <a:lnTo>
                  <a:pt x="140232" y="640922"/>
                </a:lnTo>
                <a:lnTo>
                  <a:pt x="165354" y="657607"/>
                </a:lnTo>
                <a:lnTo>
                  <a:pt x="165354" y="419862"/>
                </a:lnTo>
                <a:lnTo>
                  <a:pt x="167909" y="391570"/>
                </a:lnTo>
                <a:lnTo>
                  <a:pt x="187759" y="336955"/>
                </a:lnTo>
                <a:lnTo>
                  <a:pt x="225933" y="285559"/>
                </a:lnTo>
                <a:lnTo>
                  <a:pt x="280840" y="238095"/>
                </a:lnTo>
                <a:lnTo>
                  <a:pt x="314072" y="216060"/>
                </a:lnTo>
                <a:lnTo>
                  <a:pt x="350890" y="195276"/>
                </a:lnTo>
                <a:lnTo>
                  <a:pt x="391096" y="175831"/>
                </a:lnTo>
                <a:lnTo>
                  <a:pt x="434491" y="157815"/>
                </a:lnTo>
                <a:lnTo>
                  <a:pt x="480876" y="141317"/>
                </a:lnTo>
                <a:lnTo>
                  <a:pt x="530053" y="126426"/>
                </a:lnTo>
                <a:lnTo>
                  <a:pt x="581822" y="113231"/>
                </a:lnTo>
                <a:lnTo>
                  <a:pt x="635984" y="101822"/>
                </a:lnTo>
                <a:lnTo>
                  <a:pt x="692341" y="92287"/>
                </a:lnTo>
                <a:lnTo>
                  <a:pt x="750693" y="84716"/>
                </a:lnTo>
                <a:lnTo>
                  <a:pt x="810842" y="79197"/>
                </a:lnTo>
                <a:lnTo>
                  <a:pt x="872589" y="75821"/>
                </a:lnTo>
                <a:lnTo>
                  <a:pt x="935736" y="74675"/>
                </a:lnTo>
                <a:lnTo>
                  <a:pt x="998876" y="75821"/>
                </a:lnTo>
                <a:lnTo>
                  <a:pt x="1060607" y="79197"/>
                </a:lnTo>
                <a:lnTo>
                  <a:pt x="1120732" y="84716"/>
                </a:lnTo>
                <a:lnTo>
                  <a:pt x="1179051" y="92287"/>
                </a:lnTo>
                <a:lnTo>
                  <a:pt x="1235368" y="101822"/>
                </a:lnTo>
                <a:lnTo>
                  <a:pt x="1289485" y="113231"/>
                </a:lnTo>
                <a:lnTo>
                  <a:pt x="1341204" y="126426"/>
                </a:lnTo>
                <a:lnTo>
                  <a:pt x="1390326" y="141317"/>
                </a:lnTo>
                <a:lnTo>
                  <a:pt x="1436656" y="157815"/>
                </a:lnTo>
                <a:lnTo>
                  <a:pt x="1479994" y="175831"/>
                </a:lnTo>
                <a:lnTo>
                  <a:pt x="1520143" y="195276"/>
                </a:lnTo>
                <a:lnTo>
                  <a:pt x="1556906" y="216060"/>
                </a:lnTo>
                <a:lnTo>
                  <a:pt x="1590084" y="238095"/>
                </a:lnTo>
                <a:lnTo>
                  <a:pt x="1644896" y="285559"/>
                </a:lnTo>
                <a:lnTo>
                  <a:pt x="1682997" y="336955"/>
                </a:lnTo>
                <a:lnTo>
                  <a:pt x="1702805" y="391570"/>
                </a:lnTo>
                <a:lnTo>
                  <a:pt x="1705356" y="419861"/>
                </a:lnTo>
                <a:lnTo>
                  <a:pt x="1705356" y="658113"/>
                </a:lnTo>
                <a:lnTo>
                  <a:pt x="1731239" y="640922"/>
                </a:lnTo>
                <a:lnTo>
                  <a:pt x="1766997" y="612708"/>
                </a:lnTo>
                <a:lnTo>
                  <a:pt x="1797915" y="583191"/>
                </a:lnTo>
                <a:lnTo>
                  <a:pt x="1823752" y="552480"/>
                </a:lnTo>
                <a:lnTo>
                  <a:pt x="1859220" y="487908"/>
                </a:lnTo>
                <a:lnTo>
                  <a:pt x="1868368" y="454265"/>
                </a:lnTo>
                <a:lnTo>
                  <a:pt x="1871472" y="419861"/>
                </a:lnTo>
                <a:close/>
              </a:path>
              <a:path w="1871979" h="840105">
                <a:moveTo>
                  <a:pt x="1705356" y="658113"/>
                </a:moveTo>
                <a:lnTo>
                  <a:pt x="1705356" y="419861"/>
                </a:lnTo>
                <a:lnTo>
                  <a:pt x="1702805" y="448256"/>
                </a:lnTo>
                <a:lnTo>
                  <a:pt x="1695286" y="476003"/>
                </a:lnTo>
                <a:lnTo>
                  <a:pt x="1666134" y="529205"/>
                </a:lnTo>
                <a:lnTo>
                  <a:pt x="1619480" y="578768"/>
                </a:lnTo>
                <a:lnTo>
                  <a:pt x="1556906" y="623992"/>
                </a:lnTo>
                <a:lnTo>
                  <a:pt x="1520143" y="644758"/>
                </a:lnTo>
                <a:lnTo>
                  <a:pt x="1479994" y="664178"/>
                </a:lnTo>
                <a:lnTo>
                  <a:pt x="1436656" y="682163"/>
                </a:lnTo>
                <a:lnTo>
                  <a:pt x="1390326" y="698625"/>
                </a:lnTo>
                <a:lnTo>
                  <a:pt x="1341204" y="713479"/>
                </a:lnTo>
                <a:lnTo>
                  <a:pt x="1289485" y="726636"/>
                </a:lnTo>
                <a:lnTo>
                  <a:pt x="1235368" y="738008"/>
                </a:lnTo>
                <a:lnTo>
                  <a:pt x="1179051" y="747509"/>
                </a:lnTo>
                <a:lnTo>
                  <a:pt x="1120732" y="755051"/>
                </a:lnTo>
                <a:lnTo>
                  <a:pt x="1060607" y="760546"/>
                </a:lnTo>
                <a:lnTo>
                  <a:pt x="998876" y="763908"/>
                </a:lnTo>
                <a:lnTo>
                  <a:pt x="935736" y="765047"/>
                </a:lnTo>
                <a:lnTo>
                  <a:pt x="872589" y="763908"/>
                </a:lnTo>
                <a:lnTo>
                  <a:pt x="810842" y="760546"/>
                </a:lnTo>
                <a:lnTo>
                  <a:pt x="750693" y="755051"/>
                </a:lnTo>
                <a:lnTo>
                  <a:pt x="692341" y="747509"/>
                </a:lnTo>
                <a:lnTo>
                  <a:pt x="635984" y="738008"/>
                </a:lnTo>
                <a:lnTo>
                  <a:pt x="581822" y="726636"/>
                </a:lnTo>
                <a:lnTo>
                  <a:pt x="530053" y="713479"/>
                </a:lnTo>
                <a:lnTo>
                  <a:pt x="480876" y="698625"/>
                </a:lnTo>
                <a:lnTo>
                  <a:pt x="434491" y="682163"/>
                </a:lnTo>
                <a:lnTo>
                  <a:pt x="391096" y="664178"/>
                </a:lnTo>
                <a:lnTo>
                  <a:pt x="350890" y="644758"/>
                </a:lnTo>
                <a:lnTo>
                  <a:pt x="314072" y="623992"/>
                </a:lnTo>
                <a:lnTo>
                  <a:pt x="280840" y="601966"/>
                </a:lnTo>
                <a:lnTo>
                  <a:pt x="225933" y="554485"/>
                </a:lnTo>
                <a:lnTo>
                  <a:pt x="187759" y="503016"/>
                </a:lnTo>
                <a:lnTo>
                  <a:pt x="167909" y="448256"/>
                </a:lnTo>
                <a:lnTo>
                  <a:pt x="165354" y="419862"/>
                </a:lnTo>
                <a:lnTo>
                  <a:pt x="165354" y="657607"/>
                </a:lnTo>
                <a:lnTo>
                  <a:pt x="225300" y="693007"/>
                </a:lnTo>
                <a:lnTo>
                  <a:pt x="274129" y="716661"/>
                </a:lnTo>
                <a:lnTo>
                  <a:pt x="326833" y="738577"/>
                </a:lnTo>
                <a:lnTo>
                  <a:pt x="383170" y="758647"/>
                </a:lnTo>
                <a:lnTo>
                  <a:pt x="442899" y="776762"/>
                </a:lnTo>
                <a:lnTo>
                  <a:pt x="505780" y="792815"/>
                </a:lnTo>
                <a:lnTo>
                  <a:pt x="571571" y="806696"/>
                </a:lnTo>
                <a:lnTo>
                  <a:pt x="640031" y="818296"/>
                </a:lnTo>
                <a:lnTo>
                  <a:pt x="710918" y="827508"/>
                </a:lnTo>
                <a:lnTo>
                  <a:pt x="783992" y="834222"/>
                </a:lnTo>
                <a:lnTo>
                  <a:pt x="859012" y="838330"/>
                </a:lnTo>
                <a:lnTo>
                  <a:pt x="935736" y="839724"/>
                </a:lnTo>
                <a:lnTo>
                  <a:pt x="1012459" y="838330"/>
                </a:lnTo>
                <a:lnTo>
                  <a:pt x="1087479" y="834222"/>
                </a:lnTo>
                <a:lnTo>
                  <a:pt x="1160553" y="827508"/>
                </a:lnTo>
                <a:lnTo>
                  <a:pt x="1231440" y="818296"/>
                </a:lnTo>
                <a:lnTo>
                  <a:pt x="1299900" y="806696"/>
                </a:lnTo>
                <a:lnTo>
                  <a:pt x="1365691" y="792815"/>
                </a:lnTo>
                <a:lnTo>
                  <a:pt x="1428572" y="776762"/>
                </a:lnTo>
                <a:lnTo>
                  <a:pt x="1488301" y="758647"/>
                </a:lnTo>
                <a:lnTo>
                  <a:pt x="1544638" y="738577"/>
                </a:lnTo>
                <a:lnTo>
                  <a:pt x="1597342" y="716660"/>
                </a:lnTo>
                <a:lnTo>
                  <a:pt x="1646171" y="693007"/>
                </a:lnTo>
                <a:lnTo>
                  <a:pt x="1690884" y="667725"/>
                </a:lnTo>
                <a:lnTo>
                  <a:pt x="1705356" y="658113"/>
                </a:lnTo>
                <a:close/>
              </a:path>
            </a:pathLst>
          </a:custGeom>
          <a:solidFill>
            <a:srgbClr val="666633"/>
          </a:solidFill>
        </p:spPr>
        <p:txBody>
          <a:bodyPr wrap="square" lIns="0" tIns="0" rIns="0" bIns="0" rtlCol="0"/>
          <a:lstStyle/>
          <a:p>
            <a:endParaRPr/>
          </a:p>
        </p:txBody>
      </p:sp>
      <p:sp>
        <p:nvSpPr>
          <p:cNvPr id="14" name="object 14"/>
          <p:cNvSpPr/>
          <p:nvPr/>
        </p:nvSpPr>
        <p:spPr>
          <a:xfrm>
            <a:off x="4737239" y="1392174"/>
            <a:ext cx="1560830" cy="702310"/>
          </a:xfrm>
          <a:custGeom>
            <a:avLst/>
            <a:gdLst/>
            <a:ahLst/>
            <a:cxnLst/>
            <a:rect l="l" t="t" r="r" b="b"/>
            <a:pathLst>
              <a:path w="1560829" h="702310">
                <a:moveTo>
                  <a:pt x="1560576" y="350520"/>
                </a:moveTo>
                <a:lnTo>
                  <a:pt x="1550352" y="293673"/>
                </a:lnTo>
                <a:lnTo>
                  <a:pt x="1520756" y="239743"/>
                </a:lnTo>
                <a:lnTo>
                  <a:pt x="1473403" y="189453"/>
                </a:lnTo>
                <a:lnTo>
                  <a:pt x="1409907" y="143524"/>
                </a:lnTo>
                <a:lnTo>
                  <a:pt x="1372609" y="122421"/>
                </a:lnTo>
                <a:lnTo>
                  <a:pt x="1331880" y="102679"/>
                </a:lnTo>
                <a:lnTo>
                  <a:pt x="1287923" y="84389"/>
                </a:lnTo>
                <a:lnTo>
                  <a:pt x="1240938" y="67641"/>
                </a:lnTo>
                <a:lnTo>
                  <a:pt x="1191128" y="52525"/>
                </a:lnTo>
                <a:lnTo>
                  <a:pt x="1138693" y="39131"/>
                </a:lnTo>
                <a:lnTo>
                  <a:pt x="1083837" y="27551"/>
                </a:lnTo>
                <a:lnTo>
                  <a:pt x="1026761" y="17873"/>
                </a:lnTo>
                <a:lnTo>
                  <a:pt x="967666" y="10189"/>
                </a:lnTo>
                <a:lnTo>
                  <a:pt x="906754" y="4588"/>
                </a:lnTo>
                <a:lnTo>
                  <a:pt x="844228" y="1162"/>
                </a:lnTo>
                <a:lnTo>
                  <a:pt x="780288" y="0"/>
                </a:lnTo>
                <a:lnTo>
                  <a:pt x="716244" y="1162"/>
                </a:lnTo>
                <a:lnTo>
                  <a:pt x="653635" y="4588"/>
                </a:lnTo>
                <a:lnTo>
                  <a:pt x="592661" y="10189"/>
                </a:lnTo>
                <a:lnTo>
                  <a:pt x="533521" y="17873"/>
                </a:lnTo>
                <a:lnTo>
                  <a:pt x="476416" y="27551"/>
                </a:lnTo>
                <a:lnTo>
                  <a:pt x="421546" y="39131"/>
                </a:lnTo>
                <a:lnTo>
                  <a:pt x="369109" y="52525"/>
                </a:lnTo>
                <a:lnTo>
                  <a:pt x="319308" y="67641"/>
                </a:lnTo>
                <a:lnTo>
                  <a:pt x="272341" y="84389"/>
                </a:lnTo>
                <a:lnTo>
                  <a:pt x="228409" y="102679"/>
                </a:lnTo>
                <a:lnTo>
                  <a:pt x="187712" y="122421"/>
                </a:lnTo>
                <a:lnTo>
                  <a:pt x="150449" y="143524"/>
                </a:lnTo>
                <a:lnTo>
                  <a:pt x="116821" y="165898"/>
                </a:lnTo>
                <a:lnTo>
                  <a:pt x="61269" y="214098"/>
                </a:lnTo>
                <a:lnTo>
                  <a:pt x="22657" y="266298"/>
                </a:lnTo>
                <a:lnTo>
                  <a:pt x="2584" y="321777"/>
                </a:lnTo>
                <a:lnTo>
                  <a:pt x="0" y="350520"/>
                </a:lnTo>
                <a:lnTo>
                  <a:pt x="2584" y="379268"/>
                </a:lnTo>
                <a:lnTo>
                  <a:pt x="22657" y="434787"/>
                </a:lnTo>
                <a:lnTo>
                  <a:pt x="61269" y="487060"/>
                </a:lnTo>
                <a:lnTo>
                  <a:pt x="116821" y="535356"/>
                </a:lnTo>
                <a:lnTo>
                  <a:pt x="150449" y="557784"/>
                </a:lnTo>
                <a:lnTo>
                  <a:pt x="187712" y="578942"/>
                </a:lnTo>
                <a:lnTo>
                  <a:pt x="228409" y="598741"/>
                </a:lnTo>
                <a:lnTo>
                  <a:pt x="272341" y="617088"/>
                </a:lnTo>
                <a:lnTo>
                  <a:pt x="319308" y="633892"/>
                </a:lnTo>
                <a:lnTo>
                  <a:pt x="369109" y="649062"/>
                </a:lnTo>
                <a:lnTo>
                  <a:pt x="421546" y="662505"/>
                </a:lnTo>
                <a:lnTo>
                  <a:pt x="476416" y="674131"/>
                </a:lnTo>
                <a:lnTo>
                  <a:pt x="533521" y="683849"/>
                </a:lnTo>
                <a:lnTo>
                  <a:pt x="592661" y="691566"/>
                </a:lnTo>
                <a:lnTo>
                  <a:pt x="653635" y="697191"/>
                </a:lnTo>
                <a:lnTo>
                  <a:pt x="716244" y="700634"/>
                </a:lnTo>
                <a:lnTo>
                  <a:pt x="780288" y="701802"/>
                </a:lnTo>
                <a:lnTo>
                  <a:pt x="844228" y="700634"/>
                </a:lnTo>
                <a:lnTo>
                  <a:pt x="906754" y="697191"/>
                </a:lnTo>
                <a:lnTo>
                  <a:pt x="967666" y="691566"/>
                </a:lnTo>
                <a:lnTo>
                  <a:pt x="1026761" y="683849"/>
                </a:lnTo>
                <a:lnTo>
                  <a:pt x="1083837" y="674131"/>
                </a:lnTo>
                <a:lnTo>
                  <a:pt x="1138693" y="662505"/>
                </a:lnTo>
                <a:lnTo>
                  <a:pt x="1191128" y="649062"/>
                </a:lnTo>
                <a:lnTo>
                  <a:pt x="1240938" y="633892"/>
                </a:lnTo>
                <a:lnTo>
                  <a:pt x="1287923" y="617088"/>
                </a:lnTo>
                <a:lnTo>
                  <a:pt x="1331880" y="598741"/>
                </a:lnTo>
                <a:lnTo>
                  <a:pt x="1372609" y="578942"/>
                </a:lnTo>
                <a:lnTo>
                  <a:pt x="1409907" y="557784"/>
                </a:lnTo>
                <a:lnTo>
                  <a:pt x="1443572" y="535356"/>
                </a:lnTo>
                <a:lnTo>
                  <a:pt x="1499199" y="487060"/>
                </a:lnTo>
                <a:lnTo>
                  <a:pt x="1537875" y="434787"/>
                </a:lnTo>
                <a:lnTo>
                  <a:pt x="1557986" y="379268"/>
                </a:lnTo>
                <a:lnTo>
                  <a:pt x="1560576" y="350520"/>
                </a:lnTo>
                <a:close/>
              </a:path>
            </a:pathLst>
          </a:custGeom>
          <a:solidFill>
            <a:srgbClr val="FFFF66"/>
          </a:solidFill>
        </p:spPr>
        <p:txBody>
          <a:bodyPr wrap="square" lIns="0" tIns="0" rIns="0" bIns="0" rtlCol="0"/>
          <a:lstStyle/>
          <a:p>
            <a:endParaRPr/>
          </a:p>
        </p:txBody>
      </p:sp>
      <p:sp>
        <p:nvSpPr>
          <p:cNvPr id="15" name="object 15"/>
          <p:cNvSpPr/>
          <p:nvPr/>
        </p:nvSpPr>
        <p:spPr>
          <a:xfrm>
            <a:off x="4737239" y="1392174"/>
            <a:ext cx="1560830" cy="702310"/>
          </a:xfrm>
          <a:custGeom>
            <a:avLst/>
            <a:gdLst/>
            <a:ahLst/>
            <a:cxnLst/>
            <a:rect l="l" t="t" r="r" b="b"/>
            <a:pathLst>
              <a:path w="1560829" h="702310">
                <a:moveTo>
                  <a:pt x="780288" y="0"/>
                </a:moveTo>
                <a:lnTo>
                  <a:pt x="716244" y="1162"/>
                </a:lnTo>
                <a:lnTo>
                  <a:pt x="653635" y="4588"/>
                </a:lnTo>
                <a:lnTo>
                  <a:pt x="592661" y="10189"/>
                </a:lnTo>
                <a:lnTo>
                  <a:pt x="533521" y="17873"/>
                </a:lnTo>
                <a:lnTo>
                  <a:pt x="476416" y="27551"/>
                </a:lnTo>
                <a:lnTo>
                  <a:pt x="421546" y="39131"/>
                </a:lnTo>
                <a:lnTo>
                  <a:pt x="369109" y="52525"/>
                </a:lnTo>
                <a:lnTo>
                  <a:pt x="319308" y="67641"/>
                </a:lnTo>
                <a:lnTo>
                  <a:pt x="272341" y="84389"/>
                </a:lnTo>
                <a:lnTo>
                  <a:pt x="228409" y="102679"/>
                </a:lnTo>
                <a:lnTo>
                  <a:pt x="187712" y="122421"/>
                </a:lnTo>
                <a:lnTo>
                  <a:pt x="150449" y="143524"/>
                </a:lnTo>
                <a:lnTo>
                  <a:pt x="116821" y="165898"/>
                </a:lnTo>
                <a:lnTo>
                  <a:pt x="61269" y="214098"/>
                </a:lnTo>
                <a:lnTo>
                  <a:pt x="22657" y="266298"/>
                </a:lnTo>
                <a:lnTo>
                  <a:pt x="2584" y="321777"/>
                </a:lnTo>
                <a:lnTo>
                  <a:pt x="0" y="350520"/>
                </a:lnTo>
                <a:lnTo>
                  <a:pt x="2584" y="379268"/>
                </a:lnTo>
                <a:lnTo>
                  <a:pt x="22657" y="434787"/>
                </a:lnTo>
                <a:lnTo>
                  <a:pt x="61269" y="487060"/>
                </a:lnTo>
                <a:lnTo>
                  <a:pt x="116821" y="535356"/>
                </a:lnTo>
                <a:lnTo>
                  <a:pt x="150449" y="557784"/>
                </a:lnTo>
                <a:lnTo>
                  <a:pt x="187712" y="578942"/>
                </a:lnTo>
                <a:lnTo>
                  <a:pt x="228409" y="598741"/>
                </a:lnTo>
                <a:lnTo>
                  <a:pt x="272341" y="617088"/>
                </a:lnTo>
                <a:lnTo>
                  <a:pt x="319308" y="633892"/>
                </a:lnTo>
                <a:lnTo>
                  <a:pt x="369109" y="649062"/>
                </a:lnTo>
                <a:lnTo>
                  <a:pt x="421546" y="662505"/>
                </a:lnTo>
                <a:lnTo>
                  <a:pt x="476416" y="674131"/>
                </a:lnTo>
                <a:lnTo>
                  <a:pt x="533521" y="683849"/>
                </a:lnTo>
                <a:lnTo>
                  <a:pt x="592661" y="691566"/>
                </a:lnTo>
                <a:lnTo>
                  <a:pt x="653635" y="697191"/>
                </a:lnTo>
                <a:lnTo>
                  <a:pt x="716244" y="700634"/>
                </a:lnTo>
                <a:lnTo>
                  <a:pt x="780288" y="701802"/>
                </a:lnTo>
                <a:lnTo>
                  <a:pt x="844228" y="700634"/>
                </a:lnTo>
                <a:lnTo>
                  <a:pt x="906754" y="697191"/>
                </a:lnTo>
                <a:lnTo>
                  <a:pt x="967666" y="691566"/>
                </a:lnTo>
                <a:lnTo>
                  <a:pt x="1026761" y="683849"/>
                </a:lnTo>
                <a:lnTo>
                  <a:pt x="1083837" y="674131"/>
                </a:lnTo>
                <a:lnTo>
                  <a:pt x="1138693" y="662505"/>
                </a:lnTo>
                <a:lnTo>
                  <a:pt x="1191128" y="649062"/>
                </a:lnTo>
                <a:lnTo>
                  <a:pt x="1240938" y="633892"/>
                </a:lnTo>
                <a:lnTo>
                  <a:pt x="1287923" y="617088"/>
                </a:lnTo>
                <a:lnTo>
                  <a:pt x="1331880" y="598741"/>
                </a:lnTo>
                <a:lnTo>
                  <a:pt x="1372609" y="578942"/>
                </a:lnTo>
                <a:lnTo>
                  <a:pt x="1409907" y="557784"/>
                </a:lnTo>
                <a:lnTo>
                  <a:pt x="1443572" y="535356"/>
                </a:lnTo>
                <a:lnTo>
                  <a:pt x="1499199" y="487060"/>
                </a:lnTo>
                <a:lnTo>
                  <a:pt x="1537875" y="434787"/>
                </a:lnTo>
                <a:lnTo>
                  <a:pt x="1557986" y="379268"/>
                </a:lnTo>
                <a:lnTo>
                  <a:pt x="1560576" y="350520"/>
                </a:lnTo>
                <a:lnTo>
                  <a:pt x="1557986" y="321777"/>
                </a:lnTo>
                <a:lnTo>
                  <a:pt x="1537875" y="266298"/>
                </a:lnTo>
                <a:lnTo>
                  <a:pt x="1499199" y="214098"/>
                </a:lnTo>
                <a:lnTo>
                  <a:pt x="1443572" y="165898"/>
                </a:lnTo>
                <a:lnTo>
                  <a:pt x="1409907" y="143524"/>
                </a:lnTo>
                <a:lnTo>
                  <a:pt x="1372609" y="122421"/>
                </a:lnTo>
                <a:lnTo>
                  <a:pt x="1331880" y="102679"/>
                </a:lnTo>
                <a:lnTo>
                  <a:pt x="1287923" y="84389"/>
                </a:lnTo>
                <a:lnTo>
                  <a:pt x="1240938" y="67641"/>
                </a:lnTo>
                <a:lnTo>
                  <a:pt x="1191128" y="52525"/>
                </a:lnTo>
                <a:lnTo>
                  <a:pt x="1138693" y="39131"/>
                </a:lnTo>
                <a:lnTo>
                  <a:pt x="1083837" y="27551"/>
                </a:lnTo>
                <a:lnTo>
                  <a:pt x="1026761" y="17873"/>
                </a:lnTo>
                <a:lnTo>
                  <a:pt x="967666" y="10189"/>
                </a:lnTo>
                <a:lnTo>
                  <a:pt x="906754" y="4588"/>
                </a:lnTo>
                <a:lnTo>
                  <a:pt x="844228" y="1162"/>
                </a:lnTo>
                <a:lnTo>
                  <a:pt x="780288" y="0"/>
                </a:lnTo>
                <a:close/>
              </a:path>
            </a:pathLst>
          </a:custGeom>
          <a:ln w="28575">
            <a:solidFill>
              <a:srgbClr val="FFFFFF"/>
            </a:solidFill>
          </a:ln>
        </p:spPr>
        <p:txBody>
          <a:bodyPr wrap="square" lIns="0" tIns="0" rIns="0" bIns="0" rtlCol="0"/>
          <a:lstStyle/>
          <a:p>
            <a:endParaRPr/>
          </a:p>
        </p:txBody>
      </p:sp>
      <p:sp>
        <p:nvSpPr>
          <p:cNvPr id="16" name="object 16"/>
          <p:cNvSpPr txBox="1"/>
          <p:nvPr/>
        </p:nvSpPr>
        <p:spPr>
          <a:xfrm>
            <a:off x="4894459" y="1521926"/>
            <a:ext cx="1245870" cy="473709"/>
          </a:xfrm>
          <a:prstGeom prst="rect">
            <a:avLst/>
          </a:prstGeom>
        </p:spPr>
        <p:txBody>
          <a:bodyPr vert="horz" wrap="square" lIns="0" tIns="0" rIns="0" bIns="0" rtlCol="0">
            <a:spAutoFit/>
          </a:bodyPr>
          <a:lstStyle/>
          <a:p>
            <a:pPr marL="113664" marR="5080" indent="-101600">
              <a:lnSpc>
                <a:spcPct val="100000"/>
              </a:lnSpc>
            </a:pPr>
            <a:r>
              <a:rPr sz="1600" b="1" spc="-5" dirty="0">
                <a:solidFill>
                  <a:srgbClr val="3333CC"/>
                </a:solidFill>
                <a:latin typeface="微软雅黑"/>
                <a:cs typeface="微软雅黑"/>
              </a:rPr>
              <a:t>依据概念数据 库设计报告</a:t>
            </a:r>
            <a:endParaRPr sz="1600">
              <a:latin typeface="微软雅黑"/>
              <a:cs typeface="微软雅黑"/>
            </a:endParaRPr>
          </a:p>
        </p:txBody>
      </p:sp>
      <p:sp>
        <p:nvSpPr>
          <p:cNvPr id="17" name="object 17"/>
          <p:cNvSpPr/>
          <p:nvPr/>
        </p:nvSpPr>
        <p:spPr>
          <a:xfrm>
            <a:off x="4403483" y="2544317"/>
            <a:ext cx="2228850" cy="821055"/>
          </a:xfrm>
          <a:custGeom>
            <a:avLst/>
            <a:gdLst/>
            <a:ahLst/>
            <a:cxnLst/>
            <a:rect l="l" t="t" r="r" b="b"/>
            <a:pathLst>
              <a:path w="2228850" h="821054">
                <a:moveTo>
                  <a:pt x="2228850" y="410718"/>
                </a:moveTo>
                <a:lnTo>
                  <a:pt x="2214280" y="344038"/>
                </a:lnTo>
                <a:lnTo>
                  <a:pt x="2172096" y="280806"/>
                </a:lnTo>
                <a:lnTo>
                  <a:pt x="2141362" y="250745"/>
                </a:lnTo>
                <a:lnTo>
                  <a:pt x="2104583" y="221862"/>
                </a:lnTo>
                <a:lnTo>
                  <a:pt x="2062042" y="194261"/>
                </a:lnTo>
                <a:lnTo>
                  <a:pt x="2014026" y="168048"/>
                </a:lnTo>
                <a:lnTo>
                  <a:pt x="1960822" y="143328"/>
                </a:lnTo>
                <a:lnTo>
                  <a:pt x="1902714" y="120205"/>
                </a:lnTo>
                <a:lnTo>
                  <a:pt x="1839988" y="98786"/>
                </a:lnTo>
                <a:lnTo>
                  <a:pt x="1772930" y="79174"/>
                </a:lnTo>
                <a:lnTo>
                  <a:pt x="1701826" y="61477"/>
                </a:lnTo>
                <a:lnTo>
                  <a:pt x="1626961" y="45797"/>
                </a:lnTo>
                <a:lnTo>
                  <a:pt x="1548622" y="32242"/>
                </a:lnTo>
                <a:lnTo>
                  <a:pt x="1467093" y="20915"/>
                </a:lnTo>
                <a:lnTo>
                  <a:pt x="1382662" y="11922"/>
                </a:lnTo>
                <a:lnTo>
                  <a:pt x="1295613" y="5369"/>
                </a:lnTo>
                <a:lnTo>
                  <a:pt x="1206232" y="1359"/>
                </a:lnTo>
                <a:lnTo>
                  <a:pt x="1114806" y="0"/>
                </a:lnTo>
                <a:lnTo>
                  <a:pt x="1023373" y="1359"/>
                </a:lnTo>
                <a:lnTo>
                  <a:pt x="933977" y="5369"/>
                </a:lnTo>
                <a:lnTo>
                  <a:pt x="846903" y="11922"/>
                </a:lnTo>
                <a:lnTo>
                  <a:pt x="762438" y="20915"/>
                </a:lnTo>
                <a:lnTo>
                  <a:pt x="680870" y="32242"/>
                </a:lnTo>
                <a:lnTo>
                  <a:pt x="602485" y="45797"/>
                </a:lnTo>
                <a:lnTo>
                  <a:pt x="527571" y="61477"/>
                </a:lnTo>
                <a:lnTo>
                  <a:pt x="456413" y="79174"/>
                </a:lnTo>
                <a:lnTo>
                  <a:pt x="389299" y="98786"/>
                </a:lnTo>
                <a:lnTo>
                  <a:pt x="326517" y="120205"/>
                </a:lnTo>
                <a:lnTo>
                  <a:pt x="268351" y="143328"/>
                </a:lnTo>
                <a:lnTo>
                  <a:pt x="215091" y="168048"/>
                </a:lnTo>
                <a:lnTo>
                  <a:pt x="167022" y="194261"/>
                </a:lnTo>
                <a:lnTo>
                  <a:pt x="124431" y="221862"/>
                </a:lnTo>
                <a:lnTo>
                  <a:pt x="87606" y="250745"/>
                </a:lnTo>
                <a:lnTo>
                  <a:pt x="56833" y="280806"/>
                </a:lnTo>
                <a:lnTo>
                  <a:pt x="32398" y="311938"/>
                </a:lnTo>
                <a:lnTo>
                  <a:pt x="3695" y="376999"/>
                </a:lnTo>
                <a:lnTo>
                  <a:pt x="0" y="410718"/>
                </a:lnTo>
                <a:lnTo>
                  <a:pt x="3695" y="444327"/>
                </a:lnTo>
                <a:lnTo>
                  <a:pt x="32398" y="509203"/>
                </a:lnTo>
                <a:lnTo>
                  <a:pt x="56833" y="540258"/>
                </a:lnTo>
                <a:lnTo>
                  <a:pt x="87606" y="570249"/>
                </a:lnTo>
                <a:lnTo>
                  <a:pt x="124431" y="599072"/>
                </a:lnTo>
                <a:lnTo>
                  <a:pt x="167022" y="626621"/>
                </a:lnTo>
                <a:lnTo>
                  <a:pt x="198120" y="643551"/>
                </a:lnTo>
                <a:lnTo>
                  <a:pt x="198120" y="410718"/>
                </a:lnTo>
                <a:lnTo>
                  <a:pt x="201155" y="382997"/>
                </a:lnTo>
                <a:lnTo>
                  <a:pt x="224735" y="329513"/>
                </a:lnTo>
                <a:lnTo>
                  <a:pt x="270093" y="279213"/>
                </a:lnTo>
                <a:lnTo>
                  <a:pt x="300352" y="255473"/>
                </a:lnTo>
                <a:lnTo>
                  <a:pt x="335351" y="232788"/>
                </a:lnTo>
                <a:lnTo>
                  <a:pt x="374855" y="211244"/>
                </a:lnTo>
                <a:lnTo>
                  <a:pt x="418629" y="190928"/>
                </a:lnTo>
                <a:lnTo>
                  <a:pt x="466439" y="171926"/>
                </a:lnTo>
                <a:lnTo>
                  <a:pt x="518049" y="154324"/>
                </a:lnTo>
                <a:lnTo>
                  <a:pt x="573225" y="138208"/>
                </a:lnTo>
                <a:lnTo>
                  <a:pt x="631731" y="123665"/>
                </a:lnTo>
                <a:lnTo>
                  <a:pt x="693333" y="110781"/>
                </a:lnTo>
                <a:lnTo>
                  <a:pt x="757797" y="99643"/>
                </a:lnTo>
                <a:lnTo>
                  <a:pt x="824886" y="90336"/>
                </a:lnTo>
                <a:lnTo>
                  <a:pt x="894366" y="82947"/>
                </a:lnTo>
                <a:lnTo>
                  <a:pt x="966003" y="77563"/>
                </a:lnTo>
                <a:lnTo>
                  <a:pt x="1039561" y="74269"/>
                </a:lnTo>
                <a:lnTo>
                  <a:pt x="1114806" y="73152"/>
                </a:lnTo>
                <a:lnTo>
                  <a:pt x="1190050" y="74269"/>
                </a:lnTo>
                <a:lnTo>
                  <a:pt x="1263608" y="77563"/>
                </a:lnTo>
                <a:lnTo>
                  <a:pt x="1335245" y="82947"/>
                </a:lnTo>
                <a:lnTo>
                  <a:pt x="1404725" y="90336"/>
                </a:lnTo>
                <a:lnTo>
                  <a:pt x="1471814" y="99643"/>
                </a:lnTo>
                <a:lnTo>
                  <a:pt x="1536278" y="110781"/>
                </a:lnTo>
                <a:lnTo>
                  <a:pt x="1597880" y="123665"/>
                </a:lnTo>
                <a:lnTo>
                  <a:pt x="1656386" y="138208"/>
                </a:lnTo>
                <a:lnTo>
                  <a:pt x="1711562" y="154324"/>
                </a:lnTo>
                <a:lnTo>
                  <a:pt x="1763172" y="171926"/>
                </a:lnTo>
                <a:lnTo>
                  <a:pt x="1810982" y="190928"/>
                </a:lnTo>
                <a:lnTo>
                  <a:pt x="1854756" y="211244"/>
                </a:lnTo>
                <a:lnTo>
                  <a:pt x="1894260" y="232788"/>
                </a:lnTo>
                <a:lnTo>
                  <a:pt x="1929259" y="255473"/>
                </a:lnTo>
                <a:lnTo>
                  <a:pt x="1959518" y="279213"/>
                </a:lnTo>
                <a:lnTo>
                  <a:pt x="2004876" y="329513"/>
                </a:lnTo>
                <a:lnTo>
                  <a:pt x="2028456" y="382997"/>
                </a:lnTo>
                <a:lnTo>
                  <a:pt x="2031492" y="410718"/>
                </a:lnTo>
                <a:lnTo>
                  <a:pt x="2031492" y="643271"/>
                </a:lnTo>
                <a:lnTo>
                  <a:pt x="2062042" y="626621"/>
                </a:lnTo>
                <a:lnTo>
                  <a:pt x="2104583" y="599072"/>
                </a:lnTo>
                <a:lnTo>
                  <a:pt x="2141362" y="570249"/>
                </a:lnTo>
                <a:lnTo>
                  <a:pt x="2172096" y="540258"/>
                </a:lnTo>
                <a:lnTo>
                  <a:pt x="2196497" y="509203"/>
                </a:lnTo>
                <a:lnTo>
                  <a:pt x="2225160" y="444327"/>
                </a:lnTo>
                <a:lnTo>
                  <a:pt x="2228850" y="410718"/>
                </a:lnTo>
                <a:close/>
              </a:path>
              <a:path w="2228850" h="821054">
                <a:moveTo>
                  <a:pt x="2031492" y="643271"/>
                </a:moveTo>
                <a:lnTo>
                  <a:pt x="2031492" y="410718"/>
                </a:lnTo>
                <a:lnTo>
                  <a:pt x="2028456" y="438335"/>
                </a:lnTo>
                <a:lnTo>
                  <a:pt x="2019506" y="465350"/>
                </a:lnTo>
                <a:lnTo>
                  <a:pt x="1984802" y="517221"/>
                </a:lnTo>
                <a:lnTo>
                  <a:pt x="1929259" y="565626"/>
                </a:lnTo>
                <a:lnTo>
                  <a:pt x="1894260" y="588309"/>
                </a:lnTo>
                <a:lnTo>
                  <a:pt x="1854756" y="609862"/>
                </a:lnTo>
                <a:lnTo>
                  <a:pt x="1810982" y="630196"/>
                </a:lnTo>
                <a:lnTo>
                  <a:pt x="1763172" y="649224"/>
                </a:lnTo>
                <a:lnTo>
                  <a:pt x="1711562" y="666857"/>
                </a:lnTo>
                <a:lnTo>
                  <a:pt x="1656386" y="683008"/>
                </a:lnTo>
                <a:lnTo>
                  <a:pt x="1597880" y="697588"/>
                </a:lnTo>
                <a:lnTo>
                  <a:pt x="1536278" y="710510"/>
                </a:lnTo>
                <a:lnTo>
                  <a:pt x="1471814" y="721685"/>
                </a:lnTo>
                <a:lnTo>
                  <a:pt x="1404725" y="731026"/>
                </a:lnTo>
                <a:lnTo>
                  <a:pt x="1335245" y="738444"/>
                </a:lnTo>
                <a:lnTo>
                  <a:pt x="1263608" y="743852"/>
                </a:lnTo>
                <a:lnTo>
                  <a:pt x="1190050" y="747161"/>
                </a:lnTo>
                <a:lnTo>
                  <a:pt x="1114806" y="748284"/>
                </a:lnTo>
                <a:lnTo>
                  <a:pt x="1039561" y="747161"/>
                </a:lnTo>
                <a:lnTo>
                  <a:pt x="966003" y="743852"/>
                </a:lnTo>
                <a:lnTo>
                  <a:pt x="894366" y="738444"/>
                </a:lnTo>
                <a:lnTo>
                  <a:pt x="824886" y="731026"/>
                </a:lnTo>
                <a:lnTo>
                  <a:pt x="757797" y="721685"/>
                </a:lnTo>
                <a:lnTo>
                  <a:pt x="693333" y="710510"/>
                </a:lnTo>
                <a:lnTo>
                  <a:pt x="631731" y="697588"/>
                </a:lnTo>
                <a:lnTo>
                  <a:pt x="573225" y="683008"/>
                </a:lnTo>
                <a:lnTo>
                  <a:pt x="518049" y="666857"/>
                </a:lnTo>
                <a:lnTo>
                  <a:pt x="466439" y="649224"/>
                </a:lnTo>
                <a:lnTo>
                  <a:pt x="418629" y="630196"/>
                </a:lnTo>
                <a:lnTo>
                  <a:pt x="374855" y="609862"/>
                </a:lnTo>
                <a:lnTo>
                  <a:pt x="335351" y="588309"/>
                </a:lnTo>
                <a:lnTo>
                  <a:pt x="300352" y="565626"/>
                </a:lnTo>
                <a:lnTo>
                  <a:pt x="270093" y="541901"/>
                </a:lnTo>
                <a:lnTo>
                  <a:pt x="224735" y="491674"/>
                </a:lnTo>
                <a:lnTo>
                  <a:pt x="201155" y="438335"/>
                </a:lnTo>
                <a:lnTo>
                  <a:pt x="198120" y="410718"/>
                </a:lnTo>
                <a:lnTo>
                  <a:pt x="198120" y="643551"/>
                </a:lnTo>
                <a:lnTo>
                  <a:pt x="268351" y="677472"/>
                </a:lnTo>
                <a:lnTo>
                  <a:pt x="326517" y="700563"/>
                </a:lnTo>
                <a:lnTo>
                  <a:pt x="389299" y="721957"/>
                </a:lnTo>
                <a:lnTo>
                  <a:pt x="456413" y="741547"/>
                </a:lnTo>
                <a:lnTo>
                  <a:pt x="527571" y="759229"/>
                </a:lnTo>
                <a:lnTo>
                  <a:pt x="602485" y="774896"/>
                </a:lnTo>
                <a:lnTo>
                  <a:pt x="680870" y="788443"/>
                </a:lnTo>
                <a:lnTo>
                  <a:pt x="762438" y="799764"/>
                </a:lnTo>
                <a:lnTo>
                  <a:pt x="846903" y="808753"/>
                </a:lnTo>
                <a:lnTo>
                  <a:pt x="933977" y="815305"/>
                </a:lnTo>
                <a:lnTo>
                  <a:pt x="1023373" y="819314"/>
                </a:lnTo>
                <a:lnTo>
                  <a:pt x="1114806" y="820674"/>
                </a:lnTo>
                <a:lnTo>
                  <a:pt x="1206232" y="819314"/>
                </a:lnTo>
                <a:lnTo>
                  <a:pt x="1295613" y="815305"/>
                </a:lnTo>
                <a:lnTo>
                  <a:pt x="1382662" y="808753"/>
                </a:lnTo>
                <a:lnTo>
                  <a:pt x="1467093" y="799764"/>
                </a:lnTo>
                <a:lnTo>
                  <a:pt x="1548622" y="788443"/>
                </a:lnTo>
                <a:lnTo>
                  <a:pt x="1626961" y="774896"/>
                </a:lnTo>
                <a:lnTo>
                  <a:pt x="1701826" y="759229"/>
                </a:lnTo>
                <a:lnTo>
                  <a:pt x="1772930" y="741547"/>
                </a:lnTo>
                <a:lnTo>
                  <a:pt x="1839988" y="721957"/>
                </a:lnTo>
                <a:lnTo>
                  <a:pt x="1902714" y="700563"/>
                </a:lnTo>
                <a:lnTo>
                  <a:pt x="1960822" y="677472"/>
                </a:lnTo>
                <a:lnTo>
                  <a:pt x="2014026" y="652790"/>
                </a:lnTo>
                <a:lnTo>
                  <a:pt x="2031492" y="643271"/>
                </a:lnTo>
                <a:close/>
              </a:path>
            </a:pathLst>
          </a:custGeom>
          <a:solidFill>
            <a:srgbClr val="B90000"/>
          </a:solidFill>
        </p:spPr>
        <p:txBody>
          <a:bodyPr wrap="square" lIns="0" tIns="0" rIns="0" bIns="0" rtlCol="0"/>
          <a:lstStyle/>
          <a:p>
            <a:endParaRPr/>
          </a:p>
        </p:txBody>
      </p:sp>
      <p:sp>
        <p:nvSpPr>
          <p:cNvPr id="18" name="object 18"/>
          <p:cNvSpPr/>
          <p:nvPr/>
        </p:nvSpPr>
        <p:spPr>
          <a:xfrm>
            <a:off x="4587887" y="2612898"/>
            <a:ext cx="1861185" cy="685800"/>
          </a:xfrm>
          <a:custGeom>
            <a:avLst/>
            <a:gdLst/>
            <a:ahLst/>
            <a:cxnLst/>
            <a:rect l="l" t="t" r="r" b="b"/>
            <a:pathLst>
              <a:path w="1861185" h="685800">
                <a:moveTo>
                  <a:pt x="1860803" y="342899"/>
                </a:moveTo>
                <a:lnTo>
                  <a:pt x="1848619" y="287192"/>
                </a:lnTo>
                <a:lnTo>
                  <a:pt x="1813346" y="234379"/>
                </a:lnTo>
                <a:lnTo>
                  <a:pt x="1756905" y="185159"/>
                </a:lnTo>
                <a:lnTo>
                  <a:pt x="1721346" y="162115"/>
                </a:lnTo>
                <a:lnTo>
                  <a:pt x="1681215" y="140232"/>
                </a:lnTo>
                <a:lnTo>
                  <a:pt x="1636753" y="119597"/>
                </a:lnTo>
                <a:lnTo>
                  <a:pt x="1588198" y="100298"/>
                </a:lnTo>
                <a:lnTo>
                  <a:pt x="1535791" y="82422"/>
                </a:lnTo>
                <a:lnTo>
                  <a:pt x="1479773" y="66056"/>
                </a:lnTo>
                <a:lnTo>
                  <a:pt x="1420383" y="51288"/>
                </a:lnTo>
                <a:lnTo>
                  <a:pt x="1357861" y="38205"/>
                </a:lnTo>
                <a:lnTo>
                  <a:pt x="1292447" y="26896"/>
                </a:lnTo>
                <a:lnTo>
                  <a:pt x="1224381" y="17446"/>
                </a:lnTo>
                <a:lnTo>
                  <a:pt x="1153904" y="9944"/>
                </a:lnTo>
                <a:lnTo>
                  <a:pt x="1081255" y="4478"/>
                </a:lnTo>
                <a:lnTo>
                  <a:pt x="1006674" y="1134"/>
                </a:lnTo>
                <a:lnTo>
                  <a:pt x="930401" y="0"/>
                </a:lnTo>
                <a:lnTo>
                  <a:pt x="854129" y="1134"/>
                </a:lnTo>
                <a:lnTo>
                  <a:pt x="779548" y="4478"/>
                </a:lnTo>
                <a:lnTo>
                  <a:pt x="706899" y="9944"/>
                </a:lnTo>
                <a:lnTo>
                  <a:pt x="636422" y="17446"/>
                </a:lnTo>
                <a:lnTo>
                  <a:pt x="568356" y="26896"/>
                </a:lnTo>
                <a:lnTo>
                  <a:pt x="502942" y="38205"/>
                </a:lnTo>
                <a:lnTo>
                  <a:pt x="440420" y="51288"/>
                </a:lnTo>
                <a:lnTo>
                  <a:pt x="381030" y="66056"/>
                </a:lnTo>
                <a:lnTo>
                  <a:pt x="325012" y="82422"/>
                </a:lnTo>
                <a:lnTo>
                  <a:pt x="272605" y="100298"/>
                </a:lnTo>
                <a:lnTo>
                  <a:pt x="224050" y="119597"/>
                </a:lnTo>
                <a:lnTo>
                  <a:pt x="179588" y="140232"/>
                </a:lnTo>
                <a:lnTo>
                  <a:pt x="139457" y="162115"/>
                </a:lnTo>
                <a:lnTo>
                  <a:pt x="103898" y="185159"/>
                </a:lnTo>
                <a:lnTo>
                  <a:pt x="73151" y="209276"/>
                </a:lnTo>
                <a:lnTo>
                  <a:pt x="27054" y="260380"/>
                </a:lnTo>
                <a:lnTo>
                  <a:pt x="3086" y="314728"/>
                </a:lnTo>
                <a:lnTo>
                  <a:pt x="0" y="342900"/>
                </a:lnTo>
                <a:lnTo>
                  <a:pt x="3086" y="370968"/>
                </a:lnTo>
                <a:lnTo>
                  <a:pt x="27054" y="425171"/>
                </a:lnTo>
                <a:lnTo>
                  <a:pt x="73151" y="476202"/>
                </a:lnTo>
                <a:lnTo>
                  <a:pt x="103898" y="500304"/>
                </a:lnTo>
                <a:lnTo>
                  <a:pt x="139457" y="523346"/>
                </a:lnTo>
                <a:lnTo>
                  <a:pt x="179588" y="545238"/>
                </a:lnTo>
                <a:lnTo>
                  <a:pt x="224050" y="565891"/>
                </a:lnTo>
                <a:lnTo>
                  <a:pt x="272605" y="585216"/>
                </a:lnTo>
                <a:lnTo>
                  <a:pt x="325012" y="603123"/>
                </a:lnTo>
                <a:lnTo>
                  <a:pt x="381030" y="619524"/>
                </a:lnTo>
                <a:lnTo>
                  <a:pt x="440420" y="634329"/>
                </a:lnTo>
                <a:lnTo>
                  <a:pt x="502942" y="647450"/>
                </a:lnTo>
                <a:lnTo>
                  <a:pt x="568356" y="658796"/>
                </a:lnTo>
                <a:lnTo>
                  <a:pt x="636422" y="668280"/>
                </a:lnTo>
                <a:lnTo>
                  <a:pt x="706899" y="675811"/>
                </a:lnTo>
                <a:lnTo>
                  <a:pt x="779548" y="681301"/>
                </a:lnTo>
                <a:lnTo>
                  <a:pt x="854129" y="684660"/>
                </a:lnTo>
                <a:lnTo>
                  <a:pt x="930401" y="685800"/>
                </a:lnTo>
                <a:lnTo>
                  <a:pt x="1006674" y="684660"/>
                </a:lnTo>
                <a:lnTo>
                  <a:pt x="1081255" y="681301"/>
                </a:lnTo>
                <a:lnTo>
                  <a:pt x="1153904" y="675811"/>
                </a:lnTo>
                <a:lnTo>
                  <a:pt x="1224381" y="668280"/>
                </a:lnTo>
                <a:lnTo>
                  <a:pt x="1292447" y="658796"/>
                </a:lnTo>
                <a:lnTo>
                  <a:pt x="1357861" y="647450"/>
                </a:lnTo>
                <a:lnTo>
                  <a:pt x="1420383" y="634329"/>
                </a:lnTo>
                <a:lnTo>
                  <a:pt x="1479773" y="619524"/>
                </a:lnTo>
                <a:lnTo>
                  <a:pt x="1535791" y="603123"/>
                </a:lnTo>
                <a:lnTo>
                  <a:pt x="1588198" y="585216"/>
                </a:lnTo>
                <a:lnTo>
                  <a:pt x="1636753" y="565891"/>
                </a:lnTo>
                <a:lnTo>
                  <a:pt x="1681215" y="545238"/>
                </a:lnTo>
                <a:lnTo>
                  <a:pt x="1721346" y="523346"/>
                </a:lnTo>
                <a:lnTo>
                  <a:pt x="1756905" y="500304"/>
                </a:lnTo>
                <a:lnTo>
                  <a:pt x="1787652" y="476202"/>
                </a:lnTo>
                <a:lnTo>
                  <a:pt x="1833749" y="425171"/>
                </a:lnTo>
                <a:lnTo>
                  <a:pt x="1857717" y="370968"/>
                </a:lnTo>
                <a:lnTo>
                  <a:pt x="1860803" y="342899"/>
                </a:lnTo>
                <a:close/>
              </a:path>
            </a:pathLst>
          </a:custGeom>
          <a:solidFill>
            <a:srgbClr val="FFFF66"/>
          </a:solidFill>
        </p:spPr>
        <p:txBody>
          <a:bodyPr wrap="square" lIns="0" tIns="0" rIns="0" bIns="0" rtlCol="0"/>
          <a:lstStyle/>
          <a:p>
            <a:endParaRPr/>
          </a:p>
        </p:txBody>
      </p:sp>
      <p:sp>
        <p:nvSpPr>
          <p:cNvPr id="19" name="object 19"/>
          <p:cNvSpPr/>
          <p:nvPr/>
        </p:nvSpPr>
        <p:spPr>
          <a:xfrm>
            <a:off x="4587887" y="2612898"/>
            <a:ext cx="1861185" cy="685800"/>
          </a:xfrm>
          <a:custGeom>
            <a:avLst/>
            <a:gdLst/>
            <a:ahLst/>
            <a:cxnLst/>
            <a:rect l="l" t="t" r="r" b="b"/>
            <a:pathLst>
              <a:path w="1861185" h="685800">
                <a:moveTo>
                  <a:pt x="930401" y="0"/>
                </a:moveTo>
                <a:lnTo>
                  <a:pt x="854129" y="1134"/>
                </a:lnTo>
                <a:lnTo>
                  <a:pt x="779548" y="4478"/>
                </a:lnTo>
                <a:lnTo>
                  <a:pt x="706899" y="9944"/>
                </a:lnTo>
                <a:lnTo>
                  <a:pt x="636422" y="17446"/>
                </a:lnTo>
                <a:lnTo>
                  <a:pt x="568356" y="26896"/>
                </a:lnTo>
                <a:lnTo>
                  <a:pt x="502942" y="38205"/>
                </a:lnTo>
                <a:lnTo>
                  <a:pt x="440420" y="51288"/>
                </a:lnTo>
                <a:lnTo>
                  <a:pt x="381030" y="66056"/>
                </a:lnTo>
                <a:lnTo>
                  <a:pt x="325012" y="82422"/>
                </a:lnTo>
                <a:lnTo>
                  <a:pt x="272605" y="100298"/>
                </a:lnTo>
                <a:lnTo>
                  <a:pt x="224050" y="119597"/>
                </a:lnTo>
                <a:lnTo>
                  <a:pt x="179588" y="140232"/>
                </a:lnTo>
                <a:lnTo>
                  <a:pt x="139457" y="162115"/>
                </a:lnTo>
                <a:lnTo>
                  <a:pt x="103898" y="185159"/>
                </a:lnTo>
                <a:lnTo>
                  <a:pt x="73151" y="209276"/>
                </a:lnTo>
                <a:lnTo>
                  <a:pt x="27054" y="260380"/>
                </a:lnTo>
                <a:lnTo>
                  <a:pt x="3086" y="314728"/>
                </a:lnTo>
                <a:lnTo>
                  <a:pt x="0" y="342900"/>
                </a:lnTo>
                <a:lnTo>
                  <a:pt x="3086" y="370968"/>
                </a:lnTo>
                <a:lnTo>
                  <a:pt x="27054" y="425171"/>
                </a:lnTo>
                <a:lnTo>
                  <a:pt x="73151" y="476202"/>
                </a:lnTo>
                <a:lnTo>
                  <a:pt x="103898" y="500304"/>
                </a:lnTo>
                <a:lnTo>
                  <a:pt x="139457" y="523346"/>
                </a:lnTo>
                <a:lnTo>
                  <a:pt x="179588" y="545238"/>
                </a:lnTo>
                <a:lnTo>
                  <a:pt x="224050" y="565891"/>
                </a:lnTo>
                <a:lnTo>
                  <a:pt x="272605" y="585216"/>
                </a:lnTo>
                <a:lnTo>
                  <a:pt x="325012" y="603123"/>
                </a:lnTo>
                <a:lnTo>
                  <a:pt x="381030" y="619524"/>
                </a:lnTo>
                <a:lnTo>
                  <a:pt x="440420" y="634329"/>
                </a:lnTo>
                <a:lnTo>
                  <a:pt x="502942" y="647450"/>
                </a:lnTo>
                <a:lnTo>
                  <a:pt x="568356" y="658796"/>
                </a:lnTo>
                <a:lnTo>
                  <a:pt x="636422" y="668280"/>
                </a:lnTo>
                <a:lnTo>
                  <a:pt x="706899" y="675811"/>
                </a:lnTo>
                <a:lnTo>
                  <a:pt x="779548" y="681301"/>
                </a:lnTo>
                <a:lnTo>
                  <a:pt x="854129" y="684660"/>
                </a:lnTo>
                <a:lnTo>
                  <a:pt x="930401" y="685800"/>
                </a:lnTo>
                <a:lnTo>
                  <a:pt x="1006674" y="684660"/>
                </a:lnTo>
                <a:lnTo>
                  <a:pt x="1081255" y="681301"/>
                </a:lnTo>
                <a:lnTo>
                  <a:pt x="1153904" y="675811"/>
                </a:lnTo>
                <a:lnTo>
                  <a:pt x="1224381" y="668280"/>
                </a:lnTo>
                <a:lnTo>
                  <a:pt x="1292447" y="658796"/>
                </a:lnTo>
                <a:lnTo>
                  <a:pt x="1357861" y="647450"/>
                </a:lnTo>
                <a:lnTo>
                  <a:pt x="1420383" y="634329"/>
                </a:lnTo>
                <a:lnTo>
                  <a:pt x="1479773" y="619524"/>
                </a:lnTo>
                <a:lnTo>
                  <a:pt x="1535791" y="603123"/>
                </a:lnTo>
                <a:lnTo>
                  <a:pt x="1588198" y="585216"/>
                </a:lnTo>
                <a:lnTo>
                  <a:pt x="1636753" y="565891"/>
                </a:lnTo>
                <a:lnTo>
                  <a:pt x="1681215" y="545238"/>
                </a:lnTo>
                <a:lnTo>
                  <a:pt x="1721346" y="523346"/>
                </a:lnTo>
                <a:lnTo>
                  <a:pt x="1756905" y="500304"/>
                </a:lnTo>
                <a:lnTo>
                  <a:pt x="1787652" y="476202"/>
                </a:lnTo>
                <a:lnTo>
                  <a:pt x="1833749" y="425171"/>
                </a:lnTo>
                <a:lnTo>
                  <a:pt x="1857717" y="370968"/>
                </a:lnTo>
                <a:lnTo>
                  <a:pt x="1860803" y="342899"/>
                </a:lnTo>
                <a:lnTo>
                  <a:pt x="1857717" y="314728"/>
                </a:lnTo>
                <a:lnTo>
                  <a:pt x="1833749" y="260380"/>
                </a:lnTo>
                <a:lnTo>
                  <a:pt x="1787652" y="209276"/>
                </a:lnTo>
                <a:lnTo>
                  <a:pt x="1756905" y="185159"/>
                </a:lnTo>
                <a:lnTo>
                  <a:pt x="1721346" y="162115"/>
                </a:lnTo>
                <a:lnTo>
                  <a:pt x="1681215" y="140232"/>
                </a:lnTo>
                <a:lnTo>
                  <a:pt x="1636753" y="119597"/>
                </a:lnTo>
                <a:lnTo>
                  <a:pt x="1588198" y="100298"/>
                </a:lnTo>
                <a:lnTo>
                  <a:pt x="1535791" y="82422"/>
                </a:lnTo>
                <a:lnTo>
                  <a:pt x="1479773" y="66056"/>
                </a:lnTo>
                <a:lnTo>
                  <a:pt x="1420383" y="51288"/>
                </a:lnTo>
                <a:lnTo>
                  <a:pt x="1357861" y="38205"/>
                </a:lnTo>
                <a:lnTo>
                  <a:pt x="1292447" y="26896"/>
                </a:lnTo>
                <a:lnTo>
                  <a:pt x="1224381" y="17446"/>
                </a:lnTo>
                <a:lnTo>
                  <a:pt x="1153904" y="9944"/>
                </a:lnTo>
                <a:lnTo>
                  <a:pt x="1081255" y="4478"/>
                </a:lnTo>
                <a:lnTo>
                  <a:pt x="1006674" y="1134"/>
                </a:lnTo>
                <a:lnTo>
                  <a:pt x="930401" y="0"/>
                </a:lnTo>
                <a:close/>
              </a:path>
            </a:pathLst>
          </a:custGeom>
          <a:ln w="28575">
            <a:solidFill>
              <a:srgbClr val="FFFFFF"/>
            </a:solidFill>
          </a:ln>
        </p:spPr>
        <p:txBody>
          <a:bodyPr wrap="square" lIns="0" tIns="0" rIns="0" bIns="0" rtlCol="0"/>
          <a:lstStyle/>
          <a:p>
            <a:endParaRPr/>
          </a:p>
        </p:txBody>
      </p:sp>
      <p:sp>
        <p:nvSpPr>
          <p:cNvPr id="20" name="object 20"/>
          <p:cNvSpPr txBox="1"/>
          <p:nvPr/>
        </p:nvSpPr>
        <p:spPr>
          <a:xfrm>
            <a:off x="4692521" y="2743184"/>
            <a:ext cx="1651635" cy="474980"/>
          </a:xfrm>
          <a:prstGeom prst="rect">
            <a:avLst/>
          </a:prstGeom>
        </p:spPr>
        <p:txBody>
          <a:bodyPr vert="horz" wrap="square" lIns="0" tIns="0" rIns="0" bIns="0" rtlCol="0">
            <a:spAutoFit/>
          </a:bodyPr>
          <a:lstStyle/>
          <a:p>
            <a:pPr marL="12700" marR="5080" indent="62865">
              <a:lnSpc>
                <a:spcPct val="100000"/>
              </a:lnSpc>
            </a:pPr>
            <a:r>
              <a:rPr sz="1600" b="1" spc="-5" dirty="0">
                <a:solidFill>
                  <a:srgbClr val="3333CC"/>
                </a:solidFill>
                <a:latin typeface="Arial"/>
                <a:cs typeface="Arial"/>
              </a:rPr>
              <a:t>E-</a:t>
            </a:r>
            <a:r>
              <a:rPr sz="1600" b="1" dirty="0">
                <a:solidFill>
                  <a:srgbClr val="3333CC"/>
                </a:solidFill>
                <a:latin typeface="Arial"/>
                <a:cs typeface="Arial"/>
              </a:rPr>
              <a:t>R</a:t>
            </a:r>
            <a:r>
              <a:rPr sz="1600" b="1" dirty="0">
                <a:solidFill>
                  <a:srgbClr val="3333CC"/>
                </a:solidFill>
                <a:latin typeface="微软雅黑"/>
                <a:cs typeface="微软雅黑"/>
              </a:rPr>
              <a:t>图</a:t>
            </a:r>
            <a:r>
              <a:rPr sz="1600" b="1" spc="-5" dirty="0">
                <a:solidFill>
                  <a:srgbClr val="3333CC"/>
                </a:solidFill>
                <a:latin typeface="Arial"/>
                <a:cs typeface="Arial"/>
              </a:rPr>
              <a:t>/IDEF1</a:t>
            </a:r>
            <a:r>
              <a:rPr sz="1600" b="1" spc="-10" dirty="0">
                <a:solidFill>
                  <a:srgbClr val="3333CC"/>
                </a:solidFill>
                <a:latin typeface="Arial"/>
                <a:cs typeface="Arial"/>
              </a:rPr>
              <a:t>x</a:t>
            </a:r>
            <a:r>
              <a:rPr sz="1600" b="1" dirty="0">
                <a:solidFill>
                  <a:srgbClr val="3333CC"/>
                </a:solidFill>
                <a:latin typeface="微软雅黑"/>
                <a:cs typeface="微软雅黑"/>
              </a:rPr>
              <a:t>图 </a:t>
            </a:r>
            <a:r>
              <a:rPr sz="1600" b="1" spc="-5" dirty="0">
                <a:solidFill>
                  <a:srgbClr val="3333CC"/>
                </a:solidFill>
                <a:latin typeface="微软雅黑"/>
                <a:cs typeface="微软雅黑"/>
              </a:rPr>
              <a:t>向关系模型的转换</a:t>
            </a:r>
            <a:endParaRPr sz="1600">
              <a:latin typeface="微软雅黑"/>
              <a:cs typeface="微软雅黑"/>
            </a:endParaRPr>
          </a:p>
        </p:txBody>
      </p:sp>
      <p:sp>
        <p:nvSpPr>
          <p:cNvPr id="21" name="object 21"/>
          <p:cNvSpPr/>
          <p:nvPr/>
        </p:nvSpPr>
        <p:spPr>
          <a:xfrm>
            <a:off x="4510163" y="3747515"/>
            <a:ext cx="2014855" cy="948055"/>
          </a:xfrm>
          <a:custGeom>
            <a:avLst/>
            <a:gdLst/>
            <a:ahLst/>
            <a:cxnLst/>
            <a:rect l="l" t="t" r="r" b="b"/>
            <a:pathLst>
              <a:path w="2014854" h="948054">
                <a:moveTo>
                  <a:pt x="2014727" y="473963"/>
                </a:moveTo>
                <a:lnTo>
                  <a:pt x="2011387" y="435145"/>
                </a:lnTo>
                <a:lnTo>
                  <a:pt x="2001540" y="397181"/>
                </a:lnTo>
                <a:lnTo>
                  <a:pt x="1985446" y="360194"/>
                </a:lnTo>
                <a:lnTo>
                  <a:pt x="1963363" y="324307"/>
                </a:lnTo>
                <a:lnTo>
                  <a:pt x="1935551" y="289643"/>
                </a:lnTo>
                <a:lnTo>
                  <a:pt x="1902270" y="256325"/>
                </a:lnTo>
                <a:lnTo>
                  <a:pt x="1863779" y="224476"/>
                </a:lnTo>
                <a:lnTo>
                  <a:pt x="1820338" y="194218"/>
                </a:lnTo>
                <a:lnTo>
                  <a:pt x="1772206" y="165675"/>
                </a:lnTo>
                <a:lnTo>
                  <a:pt x="1719643" y="138969"/>
                </a:lnTo>
                <a:lnTo>
                  <a:pt x="1662908" y="114224"/>
                </a:lnTo>
                <a:lnTo>
                  <a:pt x="1602260" y="91561"/>
                </a:lnTo>
                <a:lnTo>
                  <a:pt x="1537959" y="71105"/>
                </a:lnTo>
                <a:lnTo>
                  <a:pt x="1470265" y="52978"/>
                </a:lnTo>
                <a:lnTo>
                  <a:pt x="1399436" y="37302"/>
                </a:lnTo>
                <a:lnTo>
                  <a:pt x="1325733" y="24201"/>
                </a:lnTo>
                <a:lnTo>
                  <a:pt x="1249415" y="13797"/>
                </a:lnTo>
                <a:lnTo>
                  <a:pt x="1170741" y="6214"/>
                </a:lnTo>
                <a:lnTo>
                  <a:pt x="1089971" y="1574"/>
                </a:lnTo>
                <a:lnTo>
                  <a:pt x="1007363" y="0"/>
                </a:lnTo>
                <a:lnTo>
                  <a:pt x="924756" y="1574"/>
                </a:lnTo>
                <a:lnTo>
                  <a:pt x="843986" y="6214"/>
                </a:lnTo>
                <a:lnTo>
                  <a:pt x="765312" y="13797"/>
                </a:lnTo>
                <a:lnTo>
                  <a:pt x="688994" y="24201"/>
                </a:lnTo>
                <a:lnTo>
                  <a:pt x="615291" y="37302"/>
                </a:lnTo>
                <a:lnTo>
                  <a:pt x="544462" y="52978"/>
                </a:lnTo>
                <a:lnTo>
                  <a:pt x="476768" y="71105"/>
                </a:lnTo>
                <a:lnTo>
                  <a:pt x="412467" y="91561"/>
                </a:lnTo>
                <a:lnTo>
                  <a:pt x="351819" y="114224"/>
                </a:lnTo>
                <a:lnTo>
                  <a:pt x="295084" y="138969"/>
                </a:lnTo>
                <a:lnTo>
                  <a:pt x="242521" y="165675"/>
                </a:lnTo>
                <a:lnTo>
                  <a:pt x="194389" y="194218"/>
                </a:lnTo>
                <a:lnTo>
                  <a:pt x="150948" y="224476"/>
                </a:lnTo>
                <a:lnTo>
                  <a:pt x="112457" y="256325"/>
                </a:lnTo>
                <a:lnTo>
                  <a:pt x="79176" y="289643"/>
                </a:lnTo>
                <a:lnTo>
                  <a:pt x="51364" y="324307"/>
                </a:lnTo>
                <a:lnTo>
                  <a:pt x="29281" y="360194"/>
                </a:lnTo>
                <a:lnTo>
                  <a:pt x="13187" y="397181"/>
                </a:lnTo>
                <a:lnTo>
                  <a:pt x="3340" y="435145"/>
                </a:lnTo>
                <a:lnTo>
                  <a:pt x="0" y="473963"/>
                </a:lnTo>
                <a:lnTo>
                  <a:pt x="3340" y="512885"/>
                </a:lnTo>
                <a:lnTo>
                  <a:pt x="13187" y="550932"/>
                </a:lnTo>
                <a:lnTo>
                  <a:pt x="29281" y="587981"/>
                </a:lnTo>
                <a:lnTo>
                  <a:pt x="51364" y="623913"/>
                </a:lnTo>
                <a:lnTo>
                  <a:pt x="79176" y="658606"/>
                </a:lnTo>
                <a:lnTo>
                  <a:pt x="112457" y="691938"/>
                </a:lnTo>
                <a:lnTo>
                  <a:pt x="150948" y="723789"/>
                </a:lnTo>
                <a:lnTo>
                  <a:pt x="178308" y="742840"/>
                </a:lnTo>
                <a:lnTo>
                  <a:pt x="178308" y="473963"/>
                </a:lnTo>
                <a:lnTo>
                  <a:pt x="181055" y="442051"/>
                </a:lnTo>
                <a:lnTo>
                  <a:pt x="202397" y="380444"/>
                </a:lnTo>
                <a:lnTo>
                  <a:pt x="243447" y="322468"/>
                </a:lnTo>
                <a:lnTo>
                  <a:pt x="270829" y="295093"/>
                </a:lnTo>
                <a:lnTo>
                  <a:pt x="302498" y="268927"/>
                </a:lnTo>
                <a:lnTo>
                  <a:pt x="338242" y="244071"/>
                </a:lnTo>
                <a:lnTo>
                  <a:pt x="377847" y="220626"/>
                </a:lnTo>
                <a:lnTo>
                  <a:pt x="421100" y="198691"/>
                </a:lnTo>
                <a:lnTo>
                  <a:pt x="467787" y="178368"/>
                </a:lnTo>
                <a:lnTo>
                  <a:pt x="517696" y="159757"/>
                </a:lnTo>
                <a:lnTo>
                  <a:pt x="570614" y="142959"/>
                </a:lnTo>
                <a:lnTo>
                  <a:pt x="626326" y="128075"/>
                </a:lnTo>
                <a:lnTo>
                  <a:pt x="684621" y="115204"/>
                </a:lnTo>
                <a:lnTo>
                  <a:pt x="745284" y="104448"/>
                </a:lnTo>
                <a:lnTo>
                  <a:pt x="808103" y="95907"/>
                </a:lnTo>
                <a:lnTo>
                  <a:pt x="872865" y="89682"/>
                </a:lnTo>
                <a:lnTo>
                  <a:pt x="939356" y="85873"/>
                </a:lnTo>
                <a:lnTo>
                  <a:pt x="1007363" y="84581"/>
                </a:lnTo>
                <a:lnTo>
                  <a:pt x="1075371" y="85873"/>
                </a:lnTo>
                <a:lnTo>
                  <a:pt x="1141862" y="89682"/>
                </a:lnTo>
                <a:lnTo>
                  <a:pt x="1206624" y="95907"/>
                </a:lnTo>
                <a:lnTo>
                  <a:pt x="1269443" y="104448"/>
                </a:lnTo>
                <a:lnTo>
                  <a:pt x="1330106" y="115204"/>
                </a:lnTo>
                <a:lnTo>
                  <a:pt x="1388401" y="128075"/>
                </a:lnTo>
                <a:lnTo>
                  <a:pt x="1444113" y="142959"/>
                </a:lnTo>
                <a:lnTo>
                  <a:pt x="1497031" y="159757"/>
                </a:lnTo>
                <a:lnTo>
                  <a:pt x="1546940" y="178368"/>
                </a:lnTo>
                <a:lnTo>
                  <a:pt x="1593627" y="198691"/>
                </a:lnTo>
                <a:lnTo>
                  <a:pt x="1636880" y="220626"/>
                </a:lnTo>
                <a:lnTo>
                  <a:pt x="1676485" y="244071"/>
                </a:lnTo>
                <a:lnTo>
                  <a:pt x="1712229" y="268927"/>
                </a:lnTo>
                <a:lnTo>
                  <a:pt x="1743898" y="295093"/>
                </a:lnTo>
                <a:lnTo>
                  <a:pt x="1771280" y="322468"/>
                </a:lnTo>
                <a:lnTo>
                  <a:pt x="1812330" y="380444"/>
                </a:lnTo>
                <a:lnTo>
                  <a:pt x="1833672" y="442051"/>
                </a:lnTo>
                <a:lnTo>
                  <a:pt x="1836420" y="473963"/>
                </a:lnTo>
                <a:lnTo>
                  <a:pt x="1836420" y="742840"/>
                </a:lnTo>
                <a:lnTo>
                  <a:pt x="1863779" y="723789"/>
                </a:lnTo>
                <a:lnTo>
                  <a:pt x="1902270" y="691938"/>
                </a:lnTo>
                <a:lnTo>
                  <a:pt x="1935551" y="658606"/>
                </a:lnTo>
                <a:lnTo>
                  <a:pt x="1963363" y="623913"/>
                </a:lnTo>
                <a:lnTo>
                  <a:pt x="1985446" y="587981"/>
                </a:lnTo>
                <a:lnTo>
                  <a:pt x="2001540" y="550932"/>
                </a:lnTo>
                <a:lnTo>
                  <a:pt x="2011387" y="512885"/>
                </a:lnTo>
                <a:lnTo>
                  <a:pt x="2014727" y="473963"/>
                </a:lnTo>
                <a:close/>
              </a:path>
              <a:path w="2014854" h="948054">
                <a:moveTo>
                  <a:pt x="1836420" y="742840"/>
                </a:moveTo>
                <a:lnTo>
                  <a:pt x="1836420" y="473963"/>
                </a:lnTo>
                <a:lnTo>
                  <a:pt x="1833672" y="505985"/>
                </a:lnTo>
                <a:lnTo>
                  <a:pt x="1825571" y="537290"/>
                </a:lnTo>
                <a:lnTo>
                  <a:pt x="1794162" y="597347"/>
                </a:lnTo>
                <a:lnTo>
                  <a:pt x="1743898" y="653334"/>
                </a:lnTo>
                <a:lnTo>
                  <a:pt x="1712229" y="679553"/>
                </a:lnTo>
                <a:lnTo>
                  <a:pt x="1676485" y="704453"/>
                </a:lnTo>
                <a:lnTo>
                  <a:pt x="1636880" y="727937"/>
                </a:lnTo>
                <a:lnTo>
                  <a:pt x="1593627" y="749903"/>
                </a:lnTo>
                <a:lnTo>
                  <a:pt x="1546940" y="770251"/>
                </a:lnTo>
                <a:lnTo>
                  <a:pt x="1497031" y="788883"/>
                </a:lnTo>
                <a:lnTo>
                  <a:pt x="1444113" y="805697"/>
                </a:lnTo>
                <a:lnTo>
                  <a:pt x="1388401" y="820593"/>
                </a:lnTo>
                <a:lnTo>
                  <a:pt x="1330106" y="833473"/>
                </a:lnTo>
                <a:lnTo>
                  <a:pt x="1269443" y="844235"/>
                </a:lnTo>
                <a:lnTo>
                  <a:pt x="1206624" y="852779"/>
                </a:lnTo>
                <a:lnTo>
                  <a:pt x="1141862" y="859006"/>
                </a:lnTo>
                <a:lnTo>
                  <a:pt x="1075371" y="862815"/>
                </a:lnTo>
                <a:lnTo>
                  <a:pt x="1007363" y="864107"/>
                </a:lnTo>
                <a:lnTo>
                  <a:pt x="939356" y="862815"/>
                </a:lnTo>
                <a:lnTo>
                  <a:pt x="872865" y="859006"/>
                </a:lnTo>
                <a:lnTo>
                  <a:pt x="808103" y="852779"/>
                </a:lnTo>
                <a:lnTo>
                  <a:pt x="745284" y="844235"/>
                </a:lnTo>
                <a:lnTo>
                  <a:pt x="684621" y="833473"/>
                </a:lnTo>
                <a:lnTo>
                  <a:pt x="626326" y="820593"/>
                </a:lnTo>
                <a:lnTo>
                  <a:pt x="570614" y="805697"/>
                </a:lnTo>
                <a:lnTo>
                  <a:pt x="517696" y="788883"/>
                </a:lnTo>
                <a:lnTo>
                  <a:pt x="467787" y="770251"/>
                </a:lnTo>
                <a:lnTo>
                  <a:pt x="421100" y="749903"/>
                </a:lnTo>
                <a:lnTo>
                  <a:pt x="377847" y="727937"/>
                </a:lnTo>
                <a:lnTo>
                  <a:pt x="338242" y="704453"/>
                </a:lnTo>
                <a:lnTo>
                  <a:pt x="302498" y="679553"/>
                </a:lnTo>
                <a:lnTo>
                  <a:pt x="270829" y="653334"/>
                </a:lnTo>
                <a:lnTo>
                  <a:pt x="243447" y="625899"/>
                </a:lnTo>
                <a:lnTo>
                  <a:pt x="202397" y="567777"/>
                </a:lnTo>
                <a:lnTo>
                  <a:pt x="181055" y="505985"/>
                </a:lnTo>
                <a:lnTo>
                  <a:pt x="178308" y="473963"/>
                </a:lnTo>
                <a:lnTo>
                  <a:pt x="178308" y="742840"/>
                </a:lnTo>
                <a:lnTo>
                  <a:pt x="242521" y="782563"/>
                </a:lnTo>
                <a:lnTo>
                  <a:pt x="295084" y="809243"/>
                </a:lnTo>
                <a:lnTo>
                  <a:pt x="351819" y="833958"/>
                </a:lnTo>
                <a:lnTo>
                  <a:pt x="412467" y="856585"/>
                </a:lnTo>
                <a:lnTo>
                  <a:pt x="476768" y="877004"/>
                </a:lnTo>
                <a:lnTo>
                  <a:pt x="544462" y="895093"/>
                </a:lnTo>
                <a:lnTo>
                  <a:pt x="615291" y="910732"/>
                </a:lnTo>
                <a:lnTo>
                  <a:pt x="688994" y="923800"/>
                </a:lnTo>
                <a:lnTo>
                  <a:pt x="765312" y="934174"/>
                </a:lnTo>
                <a:lnTo>
                  <a:pt x="843986" y="941734"/>
                </a:lnTo>
                <a:lnTo>
                  <a:pt x="924756" y="946359"/>
                </a:lnTo>
                <a:lnTo>
                  <a:pt x="1007363" y="947927"/>
                </a:lnTo>
                <a:lnTo>
                  <a:pt x="1089971" y="946359"/>
                </a:lnTo>
                <a:lnTo>
                  <a:pt x="1170741" y="941734"/>
                </a:lnTo>
                <a:lnTo>
                  <a:pt x="1249415" y="934174"/>
                </a:lnTo>
                <a:lnTo>
                  <a:pt x="1325733" y="923800"/>
                </a:lnTo>
                <a:lnTo>
                  <a:pt x="1399436" y="910732"/>
                </a:lnTo>
                <a:lnTo>
                  <a:pt x="1470265" y="895093"/>
                </a:lnTo>
                <a:lnTo>
                  <a:pt x="1537959" y="877004"/>
                </a:lnTo>
                <a:lnTo>
                  <a:pt x="1602260" y="856585"/>
                </a:lnTo>
                <a:lnTo>
                  <a:pt x="1662908" y="833958"/>
                </a:lnTo>
                <a:lnTo>
                  <a:pt x="1719643" y="809243"/>
                </a:lnTo>
                <a:lnTo>
                  <a:pt x="1772206" y="782563"/>
                </a:lnTo>
                <a:lnTo>
                  <a:pt x="1820338" y="754038"/>
                </a:lnTo>
                <a:lnTo>
                  <a:pt x="1836420" y="742840"/>
                </a:lnTo>
                <a:close/>
              </a:path>
            </a:pathLst>
          </a:custGeom>
          <a:solidFill>
            <a:srgbClr val="B90000"/>
          </a:solidFill>
        </p:spPr>
        <p:txBody>
          <a:bodyPr wrap="square" lIns="0" tIns="0" rIns="0" bIns="0" rtlCol="0"/>
          <a:lstStyle/>
          <a:p>
            <a:endParaRPr/>
          </a:p>
        </p:txBody>
      </p:sp>
      <p:sp>
        <p:nvSpPr>
          <p:cNvPr id="22" name="object 22"/>
          <p:cNvSpPr/>
          <p:nvPr/>
        </p:nvSpPr>
        <p:spPr>
          <a:xfrm>
            <a:off x="4677041" y="3825240"/>
            <a:ext cx="1681480" cy="794385"/>
          </a:xfrm>
          <a:custGeom>
            <a:avLst/>
            <a:gdLst/>
            <a:ahLst/>
            <a:cxnLst/>
            <a:rect l="l" t="t" r="r" b="b"/>
            <a:pathLst>
              <a:path w="1681479" h="794385">
                <a:moveTo>
                  <a:pt x="1680972" y="397002"/>
                </a:moveTo>
                <a:lnTo>
                  <a:pt x="1669967" y="332743"/>
                </a:lnTo>
                <a:lnTo>
                  <a:pt x="1638111" y="271735"/>
                </a:lnTo>
                <a:lnTo>
                  <a:pt x="1587133" y="214805"/>
                </a:lnTo>
                <a:lnTo>
                  <a:pt x="1555016" y="188128"/>
                </a:lnTo>
                <a:lnTo>
                  <a:pt x="1518769" y="162781"/>
                </a:lnTo>
                <a:lnTo>
                  <a:pt x="1478608" y="138867"/>
                </a:lnTo>
                <a:lnTo>
                  <a:pt x="1434750" y="116490"/>
                </a:lnTo>
                <a:lnTo>
                  <a:pt x="1387412" y="95753"/>
                </a:lnTo>
                <a:lnTo>
                  <a:pt x="1336810" y="76760"/>
                </a:lnTo>
                <a:lnTo>
                  <a:pt x="1283160" y="59614"/>
                </a:lnTo>
                <a:lnTo>
                  <a:pt x="1226680" y="44419"/>
                </a:lnTo>
                <a:lnTo>
                  <a:pt x="1167586" y="31277"/>
                </a:lnTo>
                <a:lnTo>
                  <a:pt x="1106094" y="20293"/>
                </a:lnTo>
                <a:lnTo>
                  <a:pt x="1042422" y="11570"/>
                </a:lnTo>
                <a:lnTo>
                  <a:pt x="976785" y="5211"/>
                </a:lnTo>
                <a:lnTo>
                  <a:pt x="909401" y="1320"/>
                </a:lnTo>
                <a:lnTo>
                  <a:pt x="840486" y="0"/>
                </a:lnTo>
                <a:lnTo>
                  <a:pt x="771570" y="1320"/>
                </a:lnTo>
                <a:lnTo>
                  <a:pt x="704186" y="5211"/>
                </a:lnTo>
                <a:lnTo>
                  <a:pt x="638549" y="11570"/>
                </a:lnTo>
                <a:lnTo>
                  <a:pt x="574877" y="20293"/>
                </a:lnTo>
                <a:lnTo>
                  <a:pt x="513385" y="31277"/>
                </a:lnTo>
                <a:lnTo>
                  <a:pt x="454291" y="44419"/>
                </a:lnTo>
                <a:lnTo>
                  <a:pt x="397811" y="59614"/>
                </a:lnTo>
                <a:lnTo>
                  <a:pt x="344161" y="76760"/>
                </a:lnTo>
                <a:lnTo>
                  <a:pt x="293559" y="95753"/>
                </a:lnTo>
                <a:lnTo>
                  <a:pt x="246221" y="116490"/>
                </a:lnTo>
                <a:lnTo>
                  <a:pt x="202363" y="138867"/>
                </a:lnTo>
                <a:lnTo>
                  <a:pt x="162202" y="162781"/>
                </a:lnTo>
                <a:lnTo>
                  <a:pt x="125955" y="188128"/>
                </a:lnTo>
                <a:lnTo>
                  <a:pt x="93838" y="214805"/>
                </a:lnTo>
                <a:lnTo>
                  <a:pt x="66067" y="242708"/>
                </a:lnTo>
                <a:lnTo>
                  <a:pt x="24434" y="301781"/>
                </a:lnTo>
                <a:lnTo>
                  <a:pt x="2787" y="364518"/>
                </a:lnTo>
                <a:lnTo>
                  <a:pt x="0" y="397002"/>
                </a:lnTo>
                <a:lnTo>
                  <a:pt x="2787" y="429589"/>
                </a:lnTo>
                <a:lnTo>
                  <a:pt x="24434" y="492470"/>
                </a:lnTo>
                <a:lnTo>
                  <a:pt x="66067" y="551616"/>
                </a:lnTo>
                <a:lnTo>
                  <a:pt x="93838" y="579534"/>
                </a:lnTo>
                <a:lnTo>
                  <a:pt x="125955" y="606213"/>
                </a:lnTo>
                <a:lnTo>
                  <a:pt x="162202" y="631551"/>
                </a:lnTo>
                <a:lnTo>
                  <a:pt x="202363" y="655447"/>
                </a:lnTo>
                <a:lnTo>
                  <a:pt x="246221" y="677799"/>
                </a:lnTo>
                <a:lnTo>
                  <a:pt x="293559" y="698504"/>
                </a:lnTo>
                <a:lnTo>
                  <a:pt x="344161" y="717462"/>
                </a:lnTo>
                <a:lnTo>
                  <a:pt x="397811" y="734571"/>
                </a:lnTo>
                <a:lnTo>
                  <a:pt x="454291" y="749728"/>
                </a:lnTo>
                <a:lnTo>
                  <a:pt x="513385" y="762833"/>
                </a:lnTo>
                <a:lnTo>
                  <a:pt x="574877" y="773783"/>
                </a:lnTo>
                <a:lnTo>
                  <a:pt x="638549" y="782477"/>
                </a:lnTo>
                <a:lnTo>
                  <a:pt x="704186" y="788813"/>
                </a:lnTo>
                <a:lnTo>
                  <a:pt x="771570" y="792689"/>
                </a:lnTo>
                <a:lnTo>
                  <a:pt x="840486" y="794004"/>
                </a:lnTo>
                <a:lnTo>
                  <a:pt x="909401" y="792689"/>
                </a:lnTo>
                <a:lnTo>
                  <a:pt x="976785" y="788813"/>
                </a:lnTo>
                <a:lnTo>
                  <a:pt x="1042422" y="782477"/>
                </a:lnTo>
                <a:lnTo>
                  <a:pt x="1106094" y="773783"/>
                </a:lnTo>
                <a:lnTo>
                  <a:pt x="1167586" y="762833"/>
                </a:lnTo>
                <a:lnTo>
                  <a:pt x="1226680" y="749728"/>
                </a:lnTo>
                <a:lnTo>
                  <a:pt x="1283160" y="734571"/>
                </a:lnTo>
                <a:lnTo>
                  <a:pt x="1336810" y="717462"/>
                </a:lnTo>
                <a:lnTo>
                  <a:pt x="1387412" y="698504"/>
                </a:lnTo>
                <a:lnTo>
                  <a:pt x="1434750" y="677799"/>
                </a:lnTo>
                <a:lnTo>
                  <a:pt x="1478608" y="655447"/>
                </a:lnTo>
                <a:lnTo>
                  <a:pt x="1518769" y="631551"/>
                </a:lnTo>
                <a:lnTo>
                  <a:pt x="1555016" y="606213"/>
                </a:lnTo>
                <a:lnTo>
                  <a:pt x="1587133" y="579534"/>
                </a:lnTo>
                <a:lnTo>
                  <a:pt x="1614904" y="551616"/>
                </a:lnTo>
                <a:lnTo>
                  <a:pt x="1656537" y="492470"/>
                </a:lnTo>
                <a:lnTo>
                  <a:pt x="1678184" y="429589"/>
                </a:lnTo>
                <a:lnTo>
                  <a:pt x="1680972" y="397002"/>
                </a:lnTo>
                <a:close/>
              </a:path>
            </a:pathLst>
          </a:custGeom>
          <a:solidFill>
            <a:srgbClr val="FFFF66"/>
          </a:solidFill>
        </p:spPr>
        <p:txBody>
          <a:bodyPr wrap="square" lIns="0" tIns="0" rIns="0" bIns="0" rtlCol="0"/>
          <a:lstStyle/>
          <a:p>
            <a:endParaRPr/>
          </a:p>
        </p:txBody>
      </p:sp>
      <p:sp>
        <p:nvSpPr>
          <p:cNvPr id="23" name="object 23"/>
          <p:cNvSpPr/>
          <p:nvPr/>
        </p:nvSpPr>
        <p:spPr>
          <a:xfrm>
            <a:off x="4677041" y="3825240"/>
            <a:ext cx="1681480" cy="794385"/>
          </a:xfrm>
          <a:custGeom>
            <a:avLst/>
            <a:gdLst/>
            <a:ahLst/>
            <a:cxnLst/>
            <a:rect l="l" t="t" r="r" b="b"/>
            <a:pathLst>
              <a:path w="1681479" h="794385">
                <a:moveTo>
                  <a:pt x="840486" y="0"/>
                </a:moveTo>
                <a:lnTo>
                  <a:pt x="771570" y="1320"/>
                </a:lnTo>
                <a:lnTo>
                  <a:pt x="704186" y="5211"/>
                </a:lnTo>
                <a:lnTo>
                  <a:pt x="638549" y="11570"/>
                </a:lnTo>
                <a:lnTo>
                  <a:pt x="574877" y="20293"/>
                </a:lnTo>
                <a:lnTo>
                  <a:pt x="513385" y="31277"/>
                </a:lnTo>
                <a:lnTo>
                  <a:pt x="454291" y="44419"/>
                </a:lnTo>
                <a:lnTo>
                  <a:pt x="397811" y="59614"/>
                </a:lnTo>
                <a:lnTo>
                  <a:pt x="344161" y="76760"/>
                </a:lnTo>
                <a:lnTo>
                  <a:pt x="293559" y="95753"/>
                </a:lnTo>
                <a:lnTo>
                  <a:pt x="246221" y="116490"/>
                </a:lnTo>
                <a:lnTo>
                  <a:pt x="202363" y="138867"/>
                </a:lnTo>
                <a:lnTo>
                  <a:pt x="162202" y="162781"/>
                </a:lnTo>
                <a:lnTo>
                  <a:pt x="125955" y="188128"/>
                </a:lnTo>
                <a:lnTo>
                  <a:pt x="93838" y="214805"/>
                </a:lnTo>
                <a:lnTo>
                  <a:pt x="66067" y="242708"/>
                </a:lnTo>
                <a:lnTo>
                  <a:pt x="24434" y="301781"/>
                </a:lnTo>
                <a:lnTo>
                  <a:pt x="2787" y="364518"/>
                </a:lnTo>
                <a:lnTo>
                  <a:pt x="0" y="397002"/>
                </a:lnTo>
                <a:lnTo>
                  <a:pt x="2787" y="429589"/>
                </a:lnTo>
                <a:lnTo>
                  <a:pt x="24434" y="492470"/>
                </a:lnTo>
                <a:lnTo>
                  <a:pt x="66067" y="551616"/>
                </a:lnTo>
                <a:lnTo>
                  <a:pt x="93838" y="579534"/>
                </a:lnTo>
                <a:lnTo>
                  <a:pt x="125955" y="606213"/>
                </a:lnTo>
                <a:lnTo>
                  <a:pt x="162202" y="631551"/>
                </a:lnTo>
                <a:lnTo>
                  <a:pt x="202363" y="655447"/>
                </a:lnTo>
                <a:lnTo>
                  <a:pt x="246221" y="677799"/>
                </a:lnTo>
                <a:lnTo>
                  <a:pt x="293559" y="698504"/>
                </a:lnTo>
                <a:lnTo>
                  <a:pt x="344161" y="717462"/>
                </a:lnTo>
                <a:lnTo>
                  <a:pt x="397811" y="734571"/>
                </a:lnTo>
                <a:lnTo>
                  <a:pt x="454291" y="749728"/>
                </a:lnTo>
                <a:lnTo>
                  <a:pt x="513385" y="762833"/>
                </a:lnTo>
                <a:lnTo>
                  <a:pt x="574877" y="773783"/>
                </a:lnTo>
                <a:lnTo>
                  <a:pt x="638549" y="782477"/>
                </a:lnTo>
                <a:lnTo>
                  <a:pt x="704186" y="788813"/>
                </a:lnTo>
                <a:lnTo>
                  <a:pt x="771570" y="792689"/>
                </a:lnTo>
                <a:lnTo>
                  <a:pt x="840486" y="794004"/>
                </a:lnTo>
                <a:lnTo>
                  <a:pt x="909401" y="792689"/>
                </a:lnTo>
                <a:lnTo>
                  <a:pt x="976785" y="788813"/>
                </a:lnTo>
                <a:lnTo>
                  <a:pt x="1042422" y="782477"/>
                </a:lnTo>
                <a:lnTo>
                  <a:pt x="1106094" y="773783"/>
                </a:lnTo>
                <a:lnTo>
                  <a:pt x="1167586" y="762833"/>
                </a:lnTo>
                <a:lnTo>
                  <a:pt x="1226680" y="749728"/>
                </a:lnTo>
                <a:lnTo>
                  <a:pt x="1283160" y="734571"/>
                </a:lnTo>
                <a:lnTo>
                  <a:pt x="1336810" y="717462"/>
                </a:lnTo>
                <a:lnTo>
                  <a:pt x="1387412" y="698504"/>
                </a:lnTo>
                <a:lnTo>
                  <a:pt x="1434750" y="677799"/>
                </a:lnTo>
                <a:lnTo>
                  <a:pt x="1478608" y="655447"/>
                </a:lnTo>
                <a:lnTo>
                  <a:pt x="1518769" y="631551"/>
                </a:lnTo>
                <a:lnTo>
                  <a:pt x="1555016" y="606213"/>
                </a:lnTo>
                <a:lnTo>
                  <a:pt x="1587133" y="579534"/>
                </a:lnTo>
                <a:lnTo>
                  <a:pt x="1614904" y="551616"/>
                </a:lnTo>
                <a:lnTo>
                  <a:pt x="1656537" y="492470"/>
                </a:lnTo>
                <a:lnTo>
                  <a:pt x="1678184" y="429589"/>
                </a:lnTo>
                <a:lnTo>
                  <a:pt x="1680972" y="397002"/>
                </a:lnTo>
                <a:lnTo>
                  <a:pt x="1678184" y="364518"/>
                </a:lnTo>
                <a:lnTo>
                  <a:pt x="1656537" y="301781"/>
                </a:lnTo>
                <a:lnTo>
                  <a:pt x="1614904" y="242708"/>
                </a:lnTo>
                <a:lnTo>
                  <a:pt x="1587133" y="214805"/>
                </a:lnTo>
                <a:lnTo>
                  <a:pt x="1555016" y="188128"/>
                </a:lnTo>
                <a:lnTo>
                  <a:pt x="1518769" y="162781"/>
                </a:lnTo>
                <a:lnTo>
                  <a:pt x="1478608" y="138867"/>
                </a:lnTo>
                <a:lnTo>
                  <a:pt x="1434750" y="116490"/>
                </a:lnTo>
                <a:lnTo>
                  <a:pt x="1387412" y="95753"/>
                </a:lnTo>
                <a:lnTo>
                  <a:pt x="1336810" y="76760"/>
                </a:lnTo>
                <a:lnTo>
                  <a:pt x="1283160" y="59614"/>
                </a:lnTo>
                <a:lnTo>
                  <a:pt x="1226680" y="44419"/>
                </a:lnTo>
                <a:lnTo>
                  <a:pt x="1167586" y="31277"/>
                </a:lnTo>
                <a:lnTo>
                  <a:pt x="1106094" y="20293"/>
                </a:lnTo>
                <a:lnTo>
                  <a:pt x="1042422" y="11570"/>
                </a:lnTo>
                <a:lnTo>
                  <a:pt x="976785" y="5211"/>
                </a:lnTo>
                <a:lnTo>
                  <a:pt x="909401" y="1320"/>
                </a:lnTo>
                <a:lnTo>
                  <a:pt x="840486" y="0"/>
                </a:lnTo>
                <a:close/>
              </a:path>
            </a:pathLst>
          </a:custGeom>
          <a:ln w="28575">
            <a:solidFill>
              <a:srgbClr val="FFFFFF"/>
            </a:solidFill>
          </a:ln>
        </p:spPr>
        <p:txBody>
          <a:bodyPr wrap="square" lIns="0" tIns="0" rIns="0" bIns="0" rtlCol="0"/>
          <a:lstStyle/>
          <a:p>
            <a:endParaRPr/>
          </a:p>
        </p:txBody>
      </p:sp>
      <p:sp>
        <p:nvSpPr>
          <p:cNvPr id="24" name="object 24"/>
          <p:cNvSpPr txBox="1"/>
          <p:nvPr/>
        </p:nvSpPr>
        <p:spPr>
          <a:xfrm>
            <a:off x="4793113" y="3965660"/>
            <a:ext cx="1448435" cy="473709"/>
          </a:xfrm>
          <a:prstGeom prst="rect">
            <a:avLst/>
          </a:prstGeom>
        </p:spPr>
        <p:txBody>
          <a:bodyPr vert="horz" wrap="square" lIns="0" tIns="0" rIns="0" bIns="0" rtlCol="0">
            <a:spAutoFit/>
          </a:bodyPr>
          <a:lstStyle/>
          <a:p>
            <a:pPr marL="113664" marR="5080" indent="-101600">
              <a:lnSpc>
                <a:spcPct val="100000"/>
              </a:lnSpc>
            </a:pPr>
            <a:r>
              <a:rPr sz="1600" b="1" spc="-5" dirty="0">
                <a:solidFill>
                  <a:srgbClr val="3333CC"/>
                </a:solidFill>
                <a:latin typeface="微软雅黑"/>
                <a:cs typeface="微软雅黑"/>
              </a:rPr>
              <a:t>检查逻辑数据库 设计的正确性</a:t>
            </a:r>
            <a:endParaRPr sz="1600">
              <a:latin typeface="微软雅黑"/>
              <a:cs typeface="微软雅黑"/>
            </a:endParaRPr>
          </a:p>
        </p:txBody>
      </p:sp>
      <p:sp>
        <p:nvSpPr>
          <p:cNvPr id="25" name="object 25"/>
          <p:cNvSpPr/>
          <p:nvPr/>
        </p:nvSpPr>
        <p:spPr>
          <a:xfrm>
            <a:off x="4530737" y="6324600"/>
            <a:ext cx="1972310" cy="812800"/>
          </a:xfrm>
          <a:custGeom>
            <a:avLst/>
            <a:gdLst/>
            <a:ahLst/>
            <a:cxnLst/>
            <a:rect l="l" t="t" r="r" b="b"/>
            <a:pathLst>
              <a:path w="1972309" h="812800">
                <a:moveTo>
                  <a:pt x="1972056" y="406146"/>
                </a:moveTo>
                <a:lnTo>
                  <a:pt x="1959137" y="340149"/>
                </a:lnTo>
                <a:lnTo>
                  <a:pt x="1921739" y="277587"/>
                </a:lnTo>
                <a:lnTo>
                  <a:pt x="1894498" y="247852"/>
                </a:lnTo>
                <a:lnTo>
                  <a:pt x="1861902" y="219286"/>
                </a:lnTo>
                <a:lnTo>
                  <a:pt x="1824206" y="191991"/>
                </a:lnTo>
                <a:lnTo>
                  <a:pt x="1781665" y="166073"/>
                </a:lnTo>
                <a:lnTo>
                  <a:pt x="1734534" y="141633"/>
                </a:lnTo>
                <a:lnTo>
                  <a:pt x="1683067" y="118776"/>
                </a:lnTo>
                <a:lnTo>
                  <a:pt x="1627520" y="97605"/>
                </a:lnTo>
                <a:lnTo>
                  <a:pt x="1568147" y="78223"/>
                </a:lnTo>
                <a:lnTo>
                  <a:pt x="1505203" y="60734"/>
                </a:lnTo>
                <a:lnTo>
                  <a:pt x="1438944" y="45242"/>
                </a:lnTo>
                <a:lnTo>
                  <a:pt x="1369623" y="31849"/>
                </a:lnTo>
                <a:lnTo>
                  <a:pt x="1297497" y="20659"/>
                </a:lnTo>
                <a:lnTo>
                  <a:pt x="1222819" y="11776"/>
                </a:lnTo>
                <a:lnTo>
                  <a:pt x="1145845" y="5302"/>
                </a:lnTo>
                <a:lnTo>
                  <a:pt x="1066829" y="1342"/>
                </a:lnTo>
                <a:lnTo>
                  <a:pt x="986028" y="0"/>
                </a:lnTo>
                <a:lnTo>
                  <a:pt x="905122" y="1342"/>
                </a:lnTo>
                <a:lnTo>
                  <a:pt x="826025" y="5302"/>
                </a:lnTo>
                <a:lnTo>
                  <a:pt x="748988" y="11776"/>
                </a:lnTo>
                <a:lnTo>
                  <a:pt x="674266" y="20659"/>
                </a:lnTo>
                <a:lnTo>
                  <a:pt x="602110" y="31849"/>
                </a:lnTo>
                <a:lnTo>
                  <a:pt x="532775" y="45242"/>
                </a:lnTo>
                <a:lnTo>
                  <a:pt x="466514" y="60734"/>
                </a:lnTo>
                <a:lnTo>
                  <a:pt x="403579" y="78223"/>
                </a:lnTo>
                <a:lnTo>
                  <a:pt x="344224" y="97605"/>
                </a:lnTo>
                <a:lnTo>
                  <a:pt x="288702" y="118776"/>
                </a:lnTo>
                <a:lnTo>
                  <a:pt x="237267" y="141633"/>
                </a:lnTo>
                <a:lnTo>
                  <a:pt x="190170" y="166073"/>
                </a:lnTo>
                <a:lnTo>
                  <a:pt x="147667" y="191991"/>
                </a:lnTo>
                <a:lnTo>
                  <a:pt x="110009" y="219286"/>
                </a:lnTo>
                <a:lnTo>
                  <a:pt x="77450" y="247852"/>
                </a:lnTo>
                <a:lnTo>
                  <a:pt x="50243" y="277587"/>
                </a:lnTo>
                <a:lnTo>
                  <a:pt x="12898" y="340149"/>
                </a:lnTo>
                <a:lnTo>
                  <a:pt x="0" y="406146"/>
                </a:lnTo>
                <a:lnTo>
                  <a:pt x="3266" y="439521"/>
                </a:lnTo>
                <a:lnTo>
                  <a:pt x="28641" y="503904"/>
                </a:lnTo>
                <a:lnTo>
                  <a:pt x="77450" y="564439"/>
                </a:lnTo>
                <a:lnTo>
                  <a:pt x="110009" y="593005"/>
                </a:lnTo>
                <a:lnTo>
                  <a:pt x="147667" y="620300"/>
                </a:lnTo>
                <a:lnTo>
                  <a:pt x="174498" y="636661"/>
                </a:lnTo>
                <a:lnTo>
                  <a:pt x="174498" y="406146"/>
                </a:lnTo>
                <a:lnTo>
                  <a:pt x="177189" y="378757"/>
                </a:lnTo>
                <a:lnTo>
                  <a:pt x="198091" y="325869"/>
                </a:lnTo>
                <a:lnTo>
                  <a:pt x="238291" y="276082"/>
                </a:lnTo>
                <a:lnTo>
                  <a:pt x="296117" y="230089"/>
                </a:lnTo>
                <a:lnTo>
                  <a:pt x="331116" y="208733"/>
                </a:lnTo>
                <a:lnTo>
                  <a:pt x="369894" y="188586"/>
                </a:lnTo>
                <a:lnTo>
                  <a:pt x="412242" y="169735"/>
                </a:lnTo>
                <a:lnTo>
                  <a:pt x="457949" y="152267"/>
                </a:lnTo>
                <a:lnTo>
                  <a:pt x="506809" y="136269"/>
                </a:lnTo>
                <a:lnTo>
                  <a:pt x="558610" y="121828"/>
                </a:lnTo>
                <a:lnTo>
                  <a:pt x="613144" y="109031"/>
                </a:lnTo>
                <a:lnTo>
                  <a:pt x="670202" y="97964"/>
                </a:lnTo>
                <a:lnTo>
                  <a:pt x="729575" y="88715"/>
                </a:lnTo>
                <a:lnTo>
                  <a:pt x="791053" y="81369"/>
                </a:lnTo>
                <a:lnTo>
                  <a:pt x="854427" y="76015"/>
                </a:lnTo>
                <a:lnTo>
                  <a:pt x="919488" y="72739"/>
                </a:lnTo>
                <a:lnTo>
                  <a:pt x="986028" y="71628"/>
                </a:lnTo>
                <a:lnTo>
                  <a:pt x="1052561" y="72739"/>
                </a:lnTo>
                <a:lnTo>
                  <a:pt x="1117607" y="76015"/>
                </a:lnTo>
                <a:lnTo>
                  <a:pt x="1180956" y="81369"/>
                </a:lnTo>
                <a:lnTo>
                  <a:pt x="1242401" y="88715"/>
                </a:lnTo>
                <a:lnTo>
                  <a:pt x="1301734" y="97964"/>
                </a:lnTo>
                <a:lnTo>
                  <a:pt x="1358746" y="109031"/>
                </a:lnTo>
                <a:lnTo>
                  <a:pt x="1413230" y="121828"/>
                </a:lnTo>
                <a:lnTo>
                  <a:pt x="1464978" y="136269"/>
                </a:lnTo>
                <a:lnTo>
                  <a:pt x="1513781" y="152267"/>
                </a:lnTo>
                <a:lnTo>
                  <a:pt x="1559433" y="169735"/>
                </a:lnTo>
                <a:lnTo>
                  <a:pt x="1601723" y="188586"/>
                </a:lnTo>
                <a:lnTo>
                  <a:pt x="1640445" y="208733"/>
                </a:lnTo>
                <a:lnTo>
                  <a:pt x="1675391" y="230089"/>
                </a:lnTo>
                <a:lnTo>
                  <a:pt x="1706352" y="252567"/>
                </a:lnTo>
                <a:lnTo>
                  <a:pt x="1755489" y="300544"/>
                </a:lnTo>
                <a:lnTo>
                  <a:pt x="1786192" y="351969"/>
                </a:lnTo>
                <a:lnTo>
                  <a:pt x="1796795" y="406146"/>
                </a:lnTo>
                <a:lnTo>
                  <a:pt x="1796795" y="637000"/>
                </a:lnTo>
                <a:lnTo>
                  <a:pt x="1824206" y="620300"/>
                </a:lnTo>
                <a:lnTo>
                  <a:pt x="1861902" y="593005"/>
                </a:lnTo>
                <a:lnTo>
                  <a:pt x="1894498" y="564439"/>
                </a:lnTo>
                <a:lnTo>
                  <a:pt x="1921739" y="534704"/>
                </a:lnTo>
                <a:lnTo>
                  <a:pt x="1959137" y="472142"/>
                </a:lnTo>
                <a:lnTo>
                  <a:pt x="1968783" y="439521"/>
                </a:lnTo>
                <a:lnTo>
                  <a:pt x="1972056" y="406146"/>
                </a:lnTo>
                <a:close/>
              </a:path>
              <a:path w="1972309" h="812800">
                <a:moveTo>
                  <a:pt x="1796795" y="637000"/>
                </a:moveTo>
                <a:lnTo>
                  <a:pt x="1796795" y="406146"/>
                </a:lnTo>
                <a:lnTo>
                  <a:pt x="1794110" y="433534"/>
                </a:lnTo>
                <a:lnTo>
                  <a:pt x="1786192" y="460322"/>
                </a:lnTo>
                <a:lnTo>
                  <a:pt x="1755489" y="511747"/>
                </a:lnTo>
                <a:lnTo>
                  <a:pt x="1706352" y="559724"/>
                </a:lnTo>
                <a:lnTo>
                  <a:pt x="1675391" y="582202"/>
                </a:lnTo>
                <a:lnTo>
                  <a:pt x="1640445" y="603558"/>
                </a:lnTo>
                <a:lnTo>
                  <a:pt x="1601723" y="623705"/>
                </a:lnTo>
                <a:lnTo>
                  <a:pt x="1559433" y="642556"/>
                </a:lnTo>
                <a:lnTo>
                  <a:pt x="1513781" y="660024"/>
                </a:lnTo>
                <a:lnTo>
                  <a:pt x="1464978" y="676022"/>
                </a:lnTo>
                <a:lnTo>
                  <a:pt x="1413230" y="690463"/>
                </a:lnTo>
                <a:lnTo>
                  <a:pt x="1358746" y="703260"/>
                </a:lnTo>
                <a:lnTo>
                  <a:pt x="1301734" y="714327"/>
                </a:lnTo>
                <a:lnTo>
                  <a:pt x="1242401" y="723576"/>
                </a:lnTo>
                <a:lnTo>
                  <a:pt x="1180956" y="730922"/>
                </a:lnTo>
                <a:lnTo>
                  <a:pt x="1117607" y="736276"/>
                </a:lnTo>
                <a:lnTo>
                  <a:pt x="1052561" y="739552"/>
                </a:lnTo>
                <a:lnTo>
                  <a:pt x="986028" y="740664"/>
                </a:lnTo>
                <a:lnTo>
                  <a:pt x="919488" y="739552"/>
                </a:lnTo>
                <a:lnTo>
                  <a:pt x="854427" y="736276"/>
                </a:lnTo>
                <a:lnTo>
                  <a:pt x="791053" y="730922"/>
                </a:lnTo>
                <a:lnTo>
                  <a:pt x="729575" y="723576"/>
                </a:lnTo>
                <a:lnTo>
                  <a:pt x="670202" y="714327"/>
                </a:lnTo>
                <a:lnTo>
                  <a:pt x="613144" y="703260"/>
                </a:lnTo>
                <a:lnTo>
                  <a:pt x="558610" y="690463"/>
                </a:lnTo>
                <a:lnTo>
                  <a:pt x="506809" y="676022"/>
                </a:lnTo>
                <a:lnTo>
                  <a:pt x="457949" y="660024"/>
                </a:lnTo>
                <a:lnTo>
                  <a:pt x="412242" y="642556"/>
                </a:lnTo>
                <a:lnTo>
                  <a:pt x="369894" y="623705"/>
                </a:lnTo>
                <a:lnTo>
                  <a:pt x="331116" y="603558"/>
                </a:lnTo>
                <a:lnTo>
                  <a:pt x="296117" y="582202"/>
                </a:lnTo>
                <a:lnTo>
                  <a:pt x="265105" y="559724"/>
                </a:lnTo>
                <a:lnTo>
                  <a:pt x="215883" y="511747"/>
                </a:lnTo>
                <a:lnTo>
                  <a:pt x="185123" y="460322"/>
                </a:lnTo>
                <a:lnTo>
                  <a:pt x="174498" y="406146"/>
                </a:lnTo>
                <a:lnTo>
                  <a:pt x="174498" y="636661"/>
                </a:lnTo>
                <a:lnTo>
                  <a:pt x="237267" y="670658"/>
                </a:lnTo>
                <a:lnTo>
                  <a:pt x="288702" y="693515"/>
                </a:lnTo>
                <a:lnTo>
                  <a:pt x="344224" y="714686"/>
                </a:lnTo>
                <a:lnTo>
                  <a:pt x="403579" y="734068"/>
                </a:lnTo>
                <a:lnTo>
                  <a:pt x="466514" y="751557"/>
                </a:lnTo>
                <a:lnTo>
                  <a:pt x="532775" y="767049"/>
                </a:lnTo>
                <a:lnTo>
                  <a:pt x="602110" y="780442"/>
                </a:lnTo>
                <a:lnTo>
                  <a:pt x="674266" y="791632"/>
                </a:lnTo>
                <a:lnTo>
                  <a:pt x="748988" y="800515"/>
                </a:lnTo>
                <a:lnTo>
                  <a:pt x="826025" y="806989"/>
                </a:lnTo>
                <a:lnTo>
                  <a:pt x="905122" y="810949"/>
                </a:lnTo>
                <a:lnTo>
                  <a:pt x="986028" y="812292"/>
                </a:lnTo>
                <a:lnTo>
                  <a:pt x="1066829" y="810949"/>
                </a:lnTo>
                <a:lnTo>
                  <a:pt x="1145845" y="806989"/>
                </a:lnTo>
                <a:lnTo>
                  <a:pt x="1222819" y="800515"/>
                </a:lnTo>
                <a:lnTo>
                  <a:pt x="1297497" y="791632"/>
                </a:lnTo>
                <a:lnTo>
                  <a:pt x="1369623" y="780442"/>
                </a:lnTo>
                <a:lnTo>
                  <a:pt x="1438944" y="767049"/>
                </a:lnTo>
                <a:lnTo>
                  <a:pt x="1505203" y="751557"/>
                </a:lnTo>
                <a:lnTo>
                  <a:pt x="1568147" y="734068"/>
                </a:lnTo>
                <a:lnTo>
                  <a:pt x="1627520" y="714686"/>
                </a:lnTo>
                <a:lnTo>
                  <a:pt x="1683067" y="693515"/>
                </a:lnTo>
                <a:lnTo>
                  <a:pt x="1734534" y="670658"/>
                </a:lnTo>
                <a:lnTo>
                  <a:pt x="1781665" y="646218"/>
                </a:lnTo>
                <a:lnTo>
                  <a:pt x="1796795" y="637000"/>
                </a:lnTo>
                <a:close/>
              </a:path>
            </a:pathLst>
          </a:custGeom>
          <a:solidFill>
            <a:srgbClr val="B90000"/>
          </a:solidFill>
        </p:spPr>
        <p:txBody>
          <a:bodyPr wrap="square" lIns="0" tIns="0" rIns="0" bIns="0" rtlCol="0"/>
          <a:lstStyle/>
          <a:p>
            <a:endParaRPr/>
          </a:p>
        </p:txBody>
      </p:sp>
      <p:sp>
        <p:nvSpPr>
          <p:cNvPr id="26" name="object 26"/>
          <p:cNvSpPr/>
          <p:nvPr/>
        </p:nvSpPr>
        <p:spPr>
          <a:xfrm>
            <a:off x="4694567" y="6390894"/>
            <a:ext cx="1644650" cy="680085"/>
          </a:xfrm>
          <a:custGeom>
            <a:avLst/>
            <a:gdLst/>
            <a:ahLst/>
            <a:cxnLst/>
            <a:rect l="l" t="t" r="r" b="b"/>
            <a:pathLst>
              <a:path w="1644650" h="680084">
                <a:moveTo>
                  <a:pt x="1644396" y="339852"/>
                </a:moveTo>
                <a:lnTo>
                  <a:pt x="1633636" y="284785"/>
                </a:lnTo>
                <a:lnTo>
                  <a:pt x="1602486" y="232525"/>
                </a:lnTo>
                <a:lnTo>
                  <a:pt x="1552635" y="183777"/>
                </a:lnTo>
                <a:lnTo>
                  <a:pt x="1521227" y="160940"/>
                </a:lnTo>
                <a:lnTo>
                  <a:pt x="1485778" y="139244"/>
                </a:lnTo>
                <a:lnTo>
                  <a:pt x="1446499" y="118779"/>
                </a:lnTo>
                <a:lnTo>
                  <a:pt x="1403604" y="99631"/>
                </a:lnTo>
                <a:lnTo>
                  <a:pt x="1357302" y="81889"/>
                </a:lnTo>
                <a:lnTo>
                  <a:pt x="1307805" y="65641"/>
                </a:lnTo>
                <a:lnTo>
                  <a:pt x="1255325" y="50975"/>
                </a:lnTo>
                <a:lnTo>
                  <a:pt x="1200073" y="37979"/>
                </a:lnTo>
                <a:lnTo>
                  <a:pt x="1142261" y="26741"/>
                </a:lnTo>
                <a:lnTo>
                  <a:pt x="1082100" y="17349"/>
                </a:lnTo>
                <a:lnTo>
                  <a:pt x="1019802" y="9890"/>
                </a:lnTo>
                <a:lnTo>
                  <a:pt x="955578" y="4454"/>
                </a:lnTo>
                <a:lnTo>
                  <a:pt x="889639" y="1128"/>
                </a:lnTo>
                <a:lnTo>
                  <a:pt x="822198" y="0"/>
                </a:lnTo>
                <a:lnTo>
                  <a:pt x="754756" y="1128"/>
                </a:lnTo>
                <a:lnTo>
                  <a:pt x="688817" y="4454"/>
                </a:lnTo>
                <a:lnTo>
                  <a:pt x="624593" y="9890"/>
                </a:lnTo>
                <a:lnTo>
                  <a:pt x="562295" y="17349"/>
                </a:lnTo>
                <a:lnTo>
                  <a:pt x="502134" y="26741"/>
                </a:lnTo>
                <a:lnTo>
                  <a:pt x="444322" y="37979"/>
                </a:lnTo>
                <a:lnTo>
                  <a:pt x="389070" y="50975"/>
                </a:lnTo>
                <a:lnTo>
                  <a:pt x="336590" y="65641"/>
                </a:lnTo>
                <a:lnTo>
                  <a:pt x="287093" y="81889"/>
                </a:lnTo>
                <a:lnTo>
                  <a:pt x="240792" y="99631"/>
                </a:lnTo>
                <a:lnTo>
                  <a:pt x="197896" y="118779"/>
                </a:lnTo>
                <a:lnTo>
                  <a:pt x="158617" y="139244"/>
                </a:lnTo>
                <a:lnTo>
                  <a:pt x="123168" y="160940"/>
                </a:lnTo>
                <a:lnTo>
                  <a:pt x="91760" y="183777"/>
                </a:lnTo>
                <a:lnTo>
                  <a:pt x="41910" y="232525"/>
                </a:lnTo>
                <a:lnTo>
                  <a:pt x="10759" y="284785"/>
                </a:lnTo>
                <a:lnTo>
                  <a:pt x="0" y="339852"/>
                </a:lnTo>
                <a:lnTo>
                  <a:pt x="2725" y="367692"/>
                </a:lnTo>
                <a:lnTo>
                  <a:pt x="23891" y="421443"/>
                </a:lnTo>
                <a:lnTo>
                  <a:pt x="64603" y="472035"/>
                </a:lnTo>
                <a:lnTo>
                  <a:pt x="123168" y="518763"/>
                </a:lnTo>
                <a:lnTo>
                  <a:pt x="158617" y="540459"/>
                </a:lnTo>
                <a:lnTo>
                  <a:pt x="197896" y="560924"/>
                </a:lnTo>
                <a:lnTo>
                  <a:pt x="240792" y="580072"/>
                </a:lnTo>
                <a:lnTo>
                  <a:pt x="287093" y="597814"/>
                </a:lnTo>
                <a:lnTo>
                  <a:pt x="336590" y="614062"/>
                </a:lnTo>
                <a:lnTo>
                  <a:pt x="389070" y="628728"/>
                </a:lnTo>
                <a:lnTo>
                  <a:pt x="444322" y="641724"/>
                </a:lnTo>
                <a:lnTo>
                  <a:pt x="502134" y="652962"/>
                </a:lnTo>
                <a:lnTo>
                  <a:pt x="562295" y="662354"/>
                </a:lnTo>
                <a:lnTo>
                  <a:pt x="624593" y="669813"/>
                </a:lnTo>
                <a:lnTo>
                  <a:pt x="688817" y="675249"/>
                </a:lnTo>
                <a:lnTo>
                  <a:pt x="754756" y="678575"/>
                </a:lnTo>
                <a:lnTo>
                  <a:pt x="822198" y="679704"/>
                </a:lnTo>
                <a:lnTo>
                  <a:pt x="889639" y="678575"/>
                </a:lnTo>
                <a:lnTo>
                  <a:pt x="955578" y="675249"/>
                </a:lnTo>
                <a:lnTo>
                  <a:pt x="1019802" y="669813"/>
                </a:lnTo>
                <a:lnTo>
                  <a:pt x="1082100" y="662354"/>
                </a:lnTo>
                <a:lnTo>
                  <a:pt x="1142261" y="652962"/>
                </a:lnTo>
                <a:lnTo>
                  <a:pt x="1200073" y="641724"/>
                </a:lnTo>
                <a:lnTo>
                  <a:pt x="1255325" y="628728"/>
                </a:lnTo>
                <a:lnTo>
                  <a:pt x="1307805" y="614062"/>
                </a:lnTo>
                <a:lnTo>
                  <a:pt x="1357302" y="597814"/>
                </a:lnTo>
                <a:lnTo>
                  <a:pt x="1403604" y="580072"/>
                </a:lnTo>
                <a:lnTo>
                  <a:pt x="1446499" y="560924"/>
                </a:lnTo>
                <a:lnTo>
                  <a:pt x="1485778" y="540459"/>
                </a:lnTo>
                <a:lnTo>
                  <a:pt x="1521227" y="518763"/>
                </a:lnTo>
                <a:lnTo>
                  <a:pt x="1552635" y="495926"/>
                </a:lnTo>
                <a:lnTo>
                  <a:pt x="1602486" y="447178"/>
                </a:lnTo>
                <a:lnTo>
                  <a:pt x="1633636" y="394918"/>
                </a:lnTo>
                <a:lnTo>
                  <a:pt x="1644396" y="339852"/>
                </a:lnTo>
                <a:close/>
              </a:path>
            </a:pathLst>
          </a:custGeom>
          <a:solidFill>
            <a:srgbClr val="FFFF66"/>
          </a:solidFill>
        </p:spPr>
        <p:txBody>
          <a:bodyPr wrap="square" lIns="0" tIns="0" rIns="0" bIns="0" rtlCol="0"/>
          <a:lstStyle/>
          <a:p>
            <a:endParaRPr/>
          </a:p>
        </p:txBody>
      </p:sp>
      <p:sp>
        <p:nvSpPr>
          <p:cNvPr id="27" name="object 27"/>
          <p:cNvSpPr/>
          <p:nvPr/>
        </p:nvSpPr>
        <p:spPr>
          <a:xfrm>
            <a:off x="4694567" y="6390894"/>
            <a:ext cx="1644650" cy="680085"/>
          </a:xfrm>
          <a:custGeom>
            <a:avLst/>
            <a:gdLst/>
            <a:ahLst/>
            <a:cxnLst/>
            <a:rect l="l" t="t" r="r" b="b"/>
            <a:pathLst>
              <a:path w="1644650" h="680084">
                <a:moveTo>
                  <a:pt x="822198" y="0"/>
                </a:moveTo>
                <a:lnTo>
                  <a:pt x="754756" y="1128"/>
                </a:lnTo>
                <a:lnTo>
                  <a:pt x="688817" y="4454"/>
                </a:lnTo>
                <a:lnTo>
                  <a:pt x="624593" y="9890"/>
                </a:lnTo>
                <a:lnTo>
                  <a:pt x="562295" y="17349"/>
                </a:lnTo>
                <a:lnTo>
                  <a:pt x="502134" y="26741"/>
                </a:lnTo>
                <a:lnTo>
                  <a:pt x="444322" y="37979"/>
                </a:lnTo>
                <a:lnTo>
                  <a:pt x="389070" y="50975"/>
                </a:lnTo>
                <a:lnTo>
                  <a:pt x="336590" y="65641"/>
                </a:lnTo>
                <a:lnTo>
                  <a:pt x="287093" y="81889"/>
                </a:lnTo>
                <a:lnTo>
                  <a:pt x="240792" y="99631"/>
                </a:lnTo>
                <a:lnTo>
                  <a:pt x="197896" y="118779"/>
                </a:lnTo>
                <a:lnTo>
                  <a:pt x="158617" y="139244"/>
                </a:lnTo>
                <a:lnTo>
                  <a:pt x="123168" y="160940"/>
                </a:lnTo>
                <a:lnTo>
                  <a:pt x="91760" y="183777"/>
                </a:lnTo>
                <a:lnTo>
                  <a:pt x="41910" y="232525"/>
                </a:lnTo>
                <a:lnTo>
                  <a:pt x="10759" y="284785"/>
                </a:lnTo>
                <a:lnTo>
                  <a:pt x="0" y="339852"/>
                </a:lnTo>
                <a:lnTo>
                  <a:pt x="2725" y="367692"/>
                </a:lnTo>
                <a:lnTo>
                  <a:pt x="23891" y="421443"/>
                </a:lnTo>
                <a:lnTo>
                  <a:pt x="64603" y="472035"/>
                </a:lnTo>
                <a:lnTo>
                  <a:pt x="123168" y="518763"/>
                </a:lnTo>
                <a:lnTo>
                  <a:pt x="158617" y="540459"/>
                </a:lnTo>
                <a:lnTo>
                  <a:pt x="197896" y="560924"/>
                </a:lnTo>
                <a:lnTo>
                  <a:pt x="240792" y="580072"/>
                </a:lnTo>
                <a:lnTo>
                  <a:pt x="287093" y="597814"/>
                </a:lnTo>
                <a:lnTo>
                  <a:pt x="336590" y="614062"/>
                </a:lnTo>
                <a:lnTo>
                  <a:pt x="389070" y="628728"/>
                </a:lnTo>
                <a:lnTo>
                  <a:pt x="444322" y="641724"/>
                </a:lnTo>
                <a:lnTo>
                  <a:pt x="502134" y="652962"/>
                </a:lnTo>
                <a:lnTo>
                  <a:pt x="562295" y="662354"/>
                </a:lnTo>
                <a:lnTo>
                  <a:pt x="624593" y="669813"/>
                </a:lnTo>
                <a:lnTo>
                  <a:pt x="688817" y="675249"/>
                </a:lnTo>
                <a:lnTo>
                  <a:pt x="754756" y="678575"/>
                </a:lnTo>
                <a:lnTo>
                  <a:pt x="822198" y="679704"/>
                </a:lnTo>
                <a:lnTo>
                  <a:pt x="889639" y="678575"/>
                </a:lnTo>
                <a:lnTo>
                  <a:pt x="955578" y="675249"/>
                </a:lnTo>
                <a:lnTo>
                  <a:pt x="1019802" y="669813"/>
                </a:lnTo>
                <a:lnTo>
                  <a:pt x="1082100" y="662354"/>
                </a:lnTo>
                <a:lnTo>
                  <a:pt x="1142261" y="652962"/>
                </a:lnTo>
                <a:lnTo>
                  <a:pt x="1200073" y="641724"/>
                </a:lnTo>
                <a:lnTo>
                  <a:pt x="1255325" y="628728"/>
                </a:lnTo>
                <a:lnTo>
                  <a:pt x="1307805" y="614062"/>
                </a:lnTo>
                <a:lnTo>
                  <a:pt x="1357302" y="597814"/>
                </a:lnTo>
                <a:lnTo>
                  <a:pt x="1403604" y="580072"/>
                </a:lnTo>
                <a:lnTo>
                  <a:pt x="1446499" y="560924"/>
                </a:lnTo>
                <a:lnTo>
                  <a:pt x="1485778" y="540459"/>
                </a:lnTo>
                <a:lnTo>
                  <a:pt x="1521227" y="518763"/>
                </a:lnTo>
                <a:lnTo>
                  <a:pt x="1552635" y="495926"/>
                </a:lnTo>
                <a:lnTo>
                  <a:pt x="1602486" y="447178"/>
                </a:lnTo>
                <a:lnTo>
                  <a:pt x="1633636" y="394918"/>
                </a:lnTo>
                <a:lnTo>
                  <a:pt x="1644396" y="339852"/>
                </a:lnTo>
                <a:lnTo>
                  <a:pt x="1641670" y="312011"/>
                </a:lnTo>
                <a:lnTo>
                  <a:pt x="1620504" y="258260"/>
                </a:lnTo>
                <a:lnTo>
                  <a:pt x="1579792" y="207668"/>
                </a:lnTo>
                <a:lnTo>
                  <a:pt x="1521227" y="160940"/>
                </a:lnTo>
                <a:lnTo>
                  <a:pt x="1485778" y="139244"/>
                </a:lnTo>
                <a:lnTo>
                  <a:pt x="1446499" y="118779"/>
                </a:lnTo>
                <a:lnTo>
                  <a:pt x="1403604" y="99631"/>
                </a:lnTo>
                <a:lnTo>
                  <a:pt x="1357302" y="81889"/>
                </a:lnTo>
                <a:lnTo>
                  <a:pt x="1307805" y="65641"/>
                </a:lnTo>
                <a:lnTo>
                  <a:pt x="1255325" y="50975"/>
                </a:lnTo>
                <a:lnTo>
                  <a:pt x="1200073" y="37979"/>
                </a:lnTo>
                <a:lnTo>
                  <a:pt x="1142261" y="26741"/>
                </a:lnTo>
                <a:lnTo>
                  <a:pt x="1082100" y="17349"/>
                </a:lnTo>
                <a:lnTo>
                  <a:pt x="1019802" y="9890"/>
                </a:lnTo>
                <a:lnTo>
                  <a:pt x="955578" y="4454"/>
                </a:lnTo>
                <a:lnTo>
                  <a:pt x="889639" y="1128"/>
                </a:lnTo>
                <a:lnTo>
                  <a:pt x="822198" y="0"/>
                </a:lnTo>
                <a:close/>
              </a:path>
            </a:pathLst>
          </a:custGeom>
          <a:ln w="28575">
            <a:solidFill>
              <a:srgbClr val="FFFFFF"/>
            </a:solidFill>
          </a:ln>
        </p:spPr>
        <p:txBody>
          <a:bodyPr wrap="square" lIns="0" tIns="0" rIns="0" bIns="0" rtlCol="0"/>
          <a:lstStyle/>
          <a:p>
            <a:endParaRPr/>
          </a:p>
        </p:txBody>
      </p:sp>
      <p:sp>
        <p:nvSpPr>
          <p:cNvPr id="28" name="object 28"/>
          <p:cNvSpPr txBox="1"/>
          <p:nvPr/>
        </p:nvSpPr>
        <p:spPr>
          <a:xfrm>
            <a:off x="4792351" y="6521408"/>
            <a:ext cx="1448435" cy="473709"/>
          </a:xfrm>
          <a:prstGeom prst="rect">
            <a:avLst/>
          </a:prstGeom>
        </p:spPr>
        <p:txBody>
          <a:bodyPr vert="horz" wrap="square" lIns="0" tIns="0" rIns="0" bIns="0" rtlCol="0">
            <a:spAutoFit/>
          </a:bodyPr>
          <a:lstStyle/>
          <a:p>
            <a:pPr marL="12700" marR="5080">
              <a:lnSpc>
                <a:spcPct val="100000"/>
              </a:lnSpc>
            </a:pPr>
            <a:r>
              <a:rPr sz="1600" b="1" spc="-5" dirty="0">
                <a:solidFill>
                  <a:srgbClr val="3333CC"/>
                </a:solidFill>
                <a:latin typeface="微软雅黑"/>
                <a:cs typeface="微软雅黑"/>
              </a:rPr>
              <a:t>形成并提交</a:t>
            </a:r>
            <a:r>
              <a:rPr sz="1600" b="1" spc="-10" dirty="0">
                <a:solidFill>
                  <a:srgbClr val="CC0000"/>
                </a:solidFill>
                <a:latin typeface="微软雅黑"/>
                <a:cs typeface="微软雅黑"/>
              </a:rPr>
              <a:t>逻辑 </a:t>
            </a:r>
            <a:r>
              <a:rPr sz="1600" b="1" spc="-5" dirty="0">
                <a:solidFill>
                  <a:srgbClr val="CC0000"/>
                </a:solidFill>
                <a:latin typeface="微软雅黑"/>
                <a:cs typeface="微软雅黑"/>
              </a:rPr>
              <a:t>数据库设计报告</a:t>
            </a:r>
            <a:endParaRPr sz="1600">
              <a:latin typeface="微软雅黑"/>
              <a:cs typeface="微软雅黑"/>
            </a:endParaRPr>
          </a:p>
        </p:txBody>
      </p:sp>
      <p:sp>
        <p:nvSpPr>
          <p:cNvPr id="29" name="object 29"/>
          <p:cNvSpPr/>
          <p:nvPr/>
        </p:nvSpPr>
        <p:spPr>
          <a:xfrm>
            <a:off x="5416943" y="2103120"/>
            <a:ext cx="200025" cy="500380"/>
          </a:xfrm>
          <a:custGeom>
            <a:avLst/>
            <a:gdLst/>
            <a:ahLst/>
            <a:cxnLst/>
            <a:rect l="l" t="t" r="r" b="b"/>
            <a:pathLst>
              <a:path w="200025" h="500380">
                <a:moveTo>
                  <a:pt x="199644" y="374903"/>
                </a:moveTo>
                <a:lnTo>
                  <a:pt x="150114" y="374903"/>
                </a:lnTo>
                <a:lnTo>
                  <a:pt x="150113" y="0"/>
                </a:lnTo>
                <a:lnTo>
                  <a:pt x="49529" y="0"/>
                </a:lnTo>
                <a:lnTo>
                  <a:pt x="49530" y="374903"/>
                </a:lnTo>
                <a:lnTo>
                  <a:pt x="0" y="374903"/>
                </a:lnTo>
                <a:lnTo>
                  <a:pt x="99822" y="499871"/>
                </a:lnTo>
                <a:lnTo>
                  <a:pt x="199644" y="374903"/>
                </a:lnTo>
                <a:close/>
              </a:path>
            </a:pathLst>
          </a:custGeom>
          <a:solidFill>
            <a:srgbClr val="CC0000"/>
          </a:solidFill>
        </p:spPr>
        <p:txBody>
          <a:bodyPr wrap="square" lIns="0" tIns="0" rIns="0" bIns="0" rtlCol="0"/>
          <a:lstStyle/>
          <a:p>
            <a:endParaRPr/>
          </a:p>
        </p:txBody>
      </p:sp>
      <p:sp>
        <p:nvSpPr>
          <p:cNvPr id="30" name="object 30"/>
          <p:cNvSpPr/>
          <p:nvPr/>
        </p:nvSpPr>
        <p:spPr>
          <a:xfrm>
            <a:off x="5416943" y="2103120"/>
            <a:ext cx="200025" cy="500380"/>
          </a:xfrm>
          <a:custGeom>
            <a:avLst/>
            <a:gdLst/>
            <a:ahLst/>
            <a:cxnLst/>
            <a:rect l="l" t="t" r="r" b="b"/>
            <a:pathLst>
              <a:path w="200025" h="500380">
                <a:moveTo>
                  <a:pt x="0" y="374903"/>
                </a:moveTo>
                <a:lnTo>
                  <a:pt x="49530" y="374903"/>
                </a:lnTo>
                <a:lnTo>
                  <a:pt x="49529" y="0"/>
                </a:lnTo>
                <a:lnTo>
                  <a:pt x="150113" y="0"/>
                </a:lnTo>
                <a:lnTo>
                  <a:pt x="150114" y="374903"/>
                </a:lnTo>
                <a:lnTo>
                  <a:pt x="199644" y="374903"/>
                </a:lnTo>
                <a:lnTo>
                  <a:pt x="99822" y="499871"/>
                </a:lnTo>
                <a:lnTo>
                  <a:pt x="0" y="374903"/>
                </a:lnTo>
                <a:close/>
              </a:path>
            </a:pathLst>
          </a:custGeom>
          <a:ln w="12700">
            <a:solidFill>
              <a:srgbClr val="CC0000"/>
            </a:solidFill>
          </a:ln>
        </p:spPr>
        <p:txBody>
          <a:bodyPr wrap="square" lIns="0" tIns="0" rIns="0" bIns="0" rtlCol="0"/>
          <a:lstStyle/>
          <a:p>
            <a:endParaRPr/>
          </a:p>
        </p:txBody>
      </p:sp>
      <p:sp>
        <p:nvSpPr>
          <p:cNvPr id="31" name="object 31"/>
          <p:cNvSpPr/>
          <p:nvPr/>
        </p:nvSpPr>
        <p:spPr>
          <a:xfrm>
            <a:off x="5416943" y="3306317"/>
            <a:ext cx="200025" cy="500380"/>
          </a:xfrm>
          <a:custGeom>
            <a:avLst/>
            <a:gdLst/>
            <a:ahLst/>
            <a:cxnLst/>
            <a:rect l="l" t="t" r="r" b="b"/>
            <a:pathLst>
              <a:path w="200025" h="500379">
                <a:moveTo>
                  <a:pt x="199644" y="374903"/>
                </a:moveTo>
                <a:lnTo>
                  <a:pt x="150114" y="374903"/>
                </a:lnTo>
                <a:lnTo>
                  <a:pt x="150113" y="0"/>
                </a:lnTo>
                <a:lnTo>
                  <a:pt x="49529" y="0"/>
                </a:lnTo>
                <a:lnTo>
                  <a:pt x="49530" y="374903"/>
                </a:lnTo>
                <a:lnTo>
                  <a:pt x="0" y="374903"/>
                </a:lnTo>
                <a:lnTo>
                  <a:pt x="99822" y="499871"/>
                </a:lnTo>
                <a:lnTo>
                  <a:pt x="199644" y="374903"/>
                </a:lnTo>
                <a:close/>
              </a:path>
            </a:pathLst>
          </a:custGeom>
          <a:solidFill>
            <a:srgbClr val="CC0000"/>
          </a:solidFill>
        </p:spPr>
        <p:txBody>
          <a:bodyPr wrap="square" lIns="0" tIns="0" rIns="0" bIns="0" rtlCol="0"/>
          <a:lstStyle/>
          <a:p>
            <a:endParaRPr/>
          </a:p>
        </p:txBody>
      </p:sp>
      <p:sp>
        <p:nvSpPr>
          <p:cNvPr id="32" name="object 32"/>
          <p:cNvSpPr/>
          <p:nvPr/>
        </p:nvSpPr>
        <p:spPr>
          <a:xfrm>
            <a:off x="5416943" y="3306317"/>
            <a:ext cx="200025" cy="500380"/>
          </a:xfrm>
          <a:custGeom>
            <a:avLst/>
            <a:gdLst/>
            <a:ahLst/>
            <a:cxnLst/>
            <a:rect l="l" t="t" r="r" b="b"/>
            <a:pathLst>
              <a:path w="200025" h="500379">
                <a:moveTo>
                  <a:pt x="0" y="374903"/>
                </a:moveTo>
                <a:lnTo>
                  <a:pt x="49530" y="374903"/>
                </a:lnTo>
                <a:lnTo>
                  <a:pt x="49529" y="0"/>
                </a:lnTo>
                <a:lnTo>
                  <a:pt x="150113" y="0"/>
                </a:lnTo>
                <a:lnTo>
                  <a:pt x="150114" y="374903"/>
                </a:lnTo>
                <a:lnTo>
                  <a:pt x="199644" y="374903"/>
                </a:lnTo>
                <a:lnTo>
                  <a:pt x="99822" y="499871"/>
                </a:lnTo>
                <a:lnTo>
                  <a:pt x="0" y="374903"/>
                </a:lnTo>
                <a:close/>
              </a:path>
            </a:pathLst>
          </a:custGeom>
          <a:ln w="12700">
            <a:solidFill>
              <a:srgbClr val="CC0000"/>
            </a:solidFill>
          </a:ln>
        </p:spPr>
        <p:txBody>
          <a:bodyPr wrap="square" lIns="0" tIns="0" rIns="0" bIns="0" rtlCol="0"/>
          <a:lstStyle/>
          <a:p>
            <a:endParaRPr/>
          </a:p>
        </p:txBody>
      </p:sp>
      <p:sp>
        <p:nvSpPr>
          <p:cNvPr id="33" name="object 33"/>
          <p:cNvSpPr/>
          <p:nvPr/>
        </p:nvSpPr>
        <p:spPr>
          <a:xfrm>
            <a:off x="5416943" y="5882640"/>
            <a:ext cx="200025" cy="501015"/>
          </a:xfrm>
          <a:custGeom>
            <a:avLst/>
            <a:gdLst/>
            <a:ahLst/>
            <a:cxnLst/>
            <a:rect l="l" t="t" r="r" b="b"/>
            <a:pathLst>
              <a:path w="200025" h="501014">
                <a:moveTo>
                  <a:pt x="199644" y="375665"/>
                </a:moveTo>
                <a:lnTo>
                  <a:pt x="150114" y="375665"/>
                </a:lnTo>
                <a:lnTo>
                  <a:pt x="150113" y="0"/>
                </a:lnTo>
                <a:lnTo>
                  <a:pt x="49529" y="0"/>
                </a:lnTo>
                <a:lnTo>
                  <a:pt x="49530" y="375665"/>
                </a:lnTo>
                <a:lnTo>
                  <a:pt x="0" y="375665"/>
                </a:lnTo>
                <a:lnTo>
                  <a:pt x="99822" y="500633"/>
                </a:lnTo>
                <a:lnTo>
                  <a:pt x="199644" y="375665"/>
                </a:lnTo>
                <a:close/>
              </a:path>
            </a:pathLst>
          </a:custGeom>
          <a:solidFill>
            <a:srgbClr val="CC0000"/>
          </a:solidFill>
        </p:spPr>
        <p:txBody>
          <a:bodyPr wrap="square" lIns="0" tIns="0" rIns="0" bIns="0" rtlCol="0"/>
          <a:lstStyle/>
          <a:p>
            <a:endParaRPr/>
          </a:p>
        </p:txBody>
      </p:sp>
      <p:sp>
        <p:nvSpPr>
          <p:cNvPr id="34" name="object 34"/>
          <p:cNvSpPr/>
          <p:nvPr/>
        </p:nvSpPr>
        <p:spPr>
          <a:xfrm>
            <a:off x="5416943" y="5882640"/>
            <a:ext cx="200025" cy="501015"/>
          </a:xfrm>
          <a:custGeom>
            <a:avLst/>
            <a:gdLst/>
            <a:ahLst/>
            <a:cxnLst/>
            <a:rect l="l" t="t" r="r" b="b"/>
            <a:pathLst>
              <a:path w="200025" h="501014">
                <a:moveTo>
                  <a:pt x="0" y="375665"/>
                </a:moveTo>
                <a:lnTo>
                  <a:pt x="49530" y="375665"/>
                </a:lnTo>
                <a:lnTo>
                  <a:pt x="49529" y="0"/>
                </a:lnTo>
                <a:lnTo>
                  <a:pt x="150113" y="0"/>
                </a:lnTo>
                <a:lnTo>
                  <a:pt x="150114" y="375665"/>
                </a:lnTo>
                <a:lnTo>
                  <a:pt x="199644" y="375665"/>
                </a:lnTo>
                <a:lnTo>
                  <a:pt x="99822" y="500633"/>
                </a:lnTo>
                <a:lnTo>
                  <a:pt x="0" y="375665"/>
                </a:lnTo>
                <a:close/>
              </a:path>
            </a:pathLst>
          </a:custGeom>
          <a:ln w="12700">
            <a:solidFill>
              <a:srgbClr val="CC0000"/>
            </a:solidFill>
          </a:ln>
        </p:spPr>
        <p:txBody>
          <a:bodyPr wrap="square" lIns="0" tIns="0" rIns="0" bIns="0" rtlCol="0"/>
          <a:lstStyle/>
          <a:p>
            <a:endParaRPr/>
          </a:p>
        </p:txBody>
      </p:sp>
      <p:sp>
        <p:nvSpPr>
          <p:cNvPr id="35" name="object 35"/>
          <p:cNvSpPr/>
          <p:nvPr/>
        </p:nvSpPr>
        <p:spPr>
          <a:xfrm>
            <a:off x="4559693" y="5077967"/>
            <a:ext cx="1914525" cy="864235"/>
          </a:xfrm>
          <a:custGeom>
            <a:avLst/>
            <a:gdLst/>
            <a:ahLst/>
            <a:cxnLst/>
            <a:rect l="l" t="t" r="r" b="b"/>
            <a:pathLst>
              <a:path w="1914525" h="864235">
                <a:moveTo>
                  <a:pt x="1914144" y="432053"/>
                </a:moveTo>
                <a:lnTo>
                  <a:pt x="1901624" y="361999"/>
                </a:lnTo>
                <a:lnTo>
                  <a:pt x="1865376" y="295534"/>
                </a:lnTo>
                <a:lnTo>
                  <a:pt x="1838967" y="263925"/>
                </a:lnTo>
                <a:lnTo>
                  <a:pt x="1807364" y="233549"/>
                </a:lnTo>
                <a:lnTo>
                  <a:pt x="1770812" y="204515"/>
                </a:lnTo>
                <a:lnTo>
                  <a:pt x="1729557" y="176936"/>
                </a:lnTo>
                <a:lnTo>
                  <a:pt x="1683843" y="150923"/>
                </a:lnTo>
                <a:lnTo>
                  <a:pt x="1633918" y="126587"/>
                </a:lnTo>
                <a:lnTo>
                  <a:pt x="1580027" y="104040"/>
                </a:lnTo>
                <a:lnTo>
                  <a:pt x="1522415" y="83393"/>
                </a:lnTo>
                <a:lnTo>
                  <a:pt x="1461328" y="64758"/>
                </a:lnTo>
                <a:lnTo>
                  <a:pt x="1397012" y="48246"/>
                </a:lnTo>
                <a:lnTo>
                  <a:pt x="1329713" y="33968"/>
                </a:lnTo>
                <a:lnTo>
                  <a:pt x="1259677" y="22037"/>
                </a:lnTo>
                <a:lnTo>
                  <a:pt x="1187149" y="12562"/>
                </a:lnTo>
                <a:lnTo>
                  <a:pt x="1112375" y="5657"/>
                </a:lnTo>
                <a:lnTo>
                  <a:pt x="1035600" y="1433"/>
                </a:lnTo>
                <a:lnTo>
                  <a:pt x="957072" y="0"/>
                </a:lnTo>
                <a:lnTo>
                  <a:pt x="878543" y="1433"/>
                </a:lnTo>
                <a:lnTo>
                  <a:pt x="801768" y="5657"/>
                </a:lnTo>
                <a:lnTo>
                  <a:pt x="726994" y="12562"/>
                </a:lnTo>
                <a:lnTo>
                  <a:pt x="654466" y="22037"/>
                </a:lnTo>
                <a:lnTo>
                  <a:pt x="584430" y="33968"/>
                </a:lnTo>
                <a:lnTo>
                  <a:pt x="517131" y="48246"/>
                </a:lnTo>
                <a:lnTo>
                  <a:pt x="452815" y="64758"/>
                </a:lnTo>
                <a:lnTo>
                  <a:pt x="391728" y="83393"/>
                </a:lnTo>
                <a:lnTo>
                  <a:pt x="334116" y="104040"/>
                </a:lnTo>
                <a:lnTo>
                  <a:pt x="280225" y="126587"/>
                </a:lnTo>
                <a:lnTo>
                  <a:pt x="230300" y="150923"/>
                </a:lnTo>
                <a:lnTo>
                  <a:pt x="184586" y="176936"/>
                </a:lnTo>
                <a:lnTo>
                  <a:pt x="143331" y="204515"/>
                </a:lnTo>
                <a:lnTo>
                  <a:pt x="106779" y="233549"/>
                </a:lnTo>
                <a:lnTo>
                  <a:pt x="75176" y="263925"/>
                </a:lnTo>
                <a:lnTo>
                  <a:pt x="48768" y="295534"/>
                </a:lnTo>
                <a:lnTo>
                  <a:pt x="27800" y="328262"/>
                </a:lnTo>
                <a:lnTo>
                  <a:pt x="3170" y="396633"/>
                </a:lnTo>
                <a:lnTo>
                  <a:pt x="0" y="432053"/>
                </a:lnTo>
                <a:lnTo>
                  <a:pt x="3170" y="467474"/>
                </a:lnTo>
                <a:lnTo>
                  <a:pt x="27800" y="535845"/>
                </a:lnTo>
                <a:lnTo>
                  <a:pt x="48767" y="568573"/>
                </a:lnTo>
                <a:lnTo>
                  <a:pt x="75176" y="600182"/>
                </a:lnTo>
                <a:lnTo>
                  <a:pt x="106779" y="630558"/>
                </a:lnTo>
                <a:lnTo>
                  <a:pt x="143331" y="659592"/>
                </a:lnTo>
                <a:lnTo>
                  <a:pt x="169164" y="676861"/>
                </a:lnTo>
                <a:lnTo>
                  <a:pt x="169164" y="432053"/>
                </a:lnTo>
                <a:lnTo>
                  <a:pt x="171776" y="402865"/>
                </a:lnTo>
                <a:lnTo>
                  <a:pt x="192065" y="346563"/>
                </a:lnTo>
                <a:lnTo>
                  <a:pt x="231088" y="293631"/>
                </a:lnTo>
                <a:lnTo>
                  <a:pt x="287222" y="244791"/>
                </a:lnTo>
                <a:lnTo>
                  <a:pt x="321198" y="222132"/>
                </a:lnTo>
                <a:lnTo>
                  <a:pt x="358843" y="200766"/>
                </a:lnTo>
                <a:lnTo>
                  <a:pt x="399954" y="180784"/>
                </a:lnTo>
                <a:lnTo>
                  <a:pt x="444329" y="162277"/>
                </a:lnTo>
                <a:lnTo>
                  <a:pt x="491764" y="145334"/>
                </a:lnTo>
                <a:lnTo>
                  <a:pt x="542056" y="130047"/>
                </a:lnTo>
                <a:lnTo>
                  <a:pt x="595003" y="116505"/>
                </a:lnTo>
                <a:lnTo>
                  <a:pt x="650402" y="104798"/>
                </a:lnTo>
                <a:lnTo>
                  <a:pt x="708050" y="95018"/>
                </a:lnTo>
                <a:lnTo>
                  <a:pt x="767744" y="87254"/>
                </a:lnTo>
                <a:lnTo>
                  <a:pt x="829280" y="81596"/>
                </a:lnTo>
                <a:lnTo>
                  <a:pt x="892457" y="78135"/>
                </a:lnTo>
                <a:lnTo>
                  <a:pt x="957072" y="76961"/>
                </a:lnTo>
                <a:lnTo>
                  <a:pt x="1021686" y="78135"/>
                </a:lnTo>
                <a:lnTo>
                  <a:pt x="1084863" y="81596"/>
                </a:lnTo>
                <a:lnTo>
                  <a:pt x="1146399" y="87254"/>
                </a:lnTo>
                <a:lnTo>
                  <a:pt x="1206093" y="95018"/>
                </a:lnTo>
                <a:lnTo>
                  <a:pt x="1263741" y="104798"/>
                </a:lnTo>
                <a:lnTo>
                  <a:pt x="1319140" y="116505"/>
                </a:lnTo>
                <a:lnTo>
                  <a:pt x="1372087" y="130047"/>
                </a:lnTo>
                <a:lnTo>
                  <a:pt x="1422379" y="145334"/>
                </a:lnTo>
                <a:lnTo>
                  <a:pt x="1469814" y="162277"/>
                </a:lnTo>
                <a:lnTo>
                  <a:pt x="1514189" y="180784"/>
                </a:lnTo>
                <a:lnTo>
                  <a:pt x="1555300" y="200766"/>
                </a:lnTo>
                <a:lnTo>
                  <a:pt x="1592945" y="222132"/>
                </a:lnTo>
                <a:lnTo>
                  <a:pt x="1626921" y="244791"/>
                </a:lnTo>
                <a:lnTo>
                  <a:pt x="1657026" y="268655"/>
                </a:lnTo>
                <a:lnTo>
                  <a:pt x="1704807" y="319631"/>
                </a:lnTo>
                <a:lnTo>
                  <a:pt x="1734666" y="374338"/>
                </a:lnTo>
                <a:lnTo>
                  <a:pt x="1744980" y="432053"/>
                </a:lnTo>
                <a:lnTo>
                  <a:pt x="1744980" y="676861"/>
                </a:lnTo>
                <a:lnTo>
                  <a:pt x="1770812" y="659592"/>
                </a:lnTo>
                <a:lnTo>
                  <a:pt x="1807364" y="630558"/>
                </a:lnTo>
                <a:lnTo>
                  <a:pt x="1838967" y="600182"/>
                </a:lnTo>
                <a:lnTo>
                  <a:pt x="1865376" y="568573"/>
                </a:lnTo>
                <a:lnTo>
                  <a:pt x="1886343" y="535845"/>
                </a:lnTo>
                <a:lnTo>
                  <a:pt x="1910973" y="467474"/>
                </a:lnTo>
                <a:lnTo>
                  <a:pt x="1914144" y="432053"/>
                </a:lnTo>
                <a:close/>
              </a:path>
              <a:path w="1914525" h="864235">
                <a:moveTo>
                  <a:pt x="1744980" y="676861"/>
                </a:moveTo>
                <a:lnTo>
                  <a:pt x="1744980" y="432053"/>
                </a:lnTo>
                <a:lnTo>
                  <a:pt x="1742367" y="461139"/>
                </a:lnTo>
                <a:lnTo>
                  <a:pt x="1734666" y="489584"/>
                </a:lnTo>
                <a:lnTo>
                  <a:pt x="1704807" y="544183"/>
                </a:lnTo>
                <a:lnTo>
                  <a:pt x="1657026" y="595116"/>
                </a:lnTo>
                <a:lnTo>
                  <a:pt x="1626921" y="618978"/>
                </a:lnTo>
                <a:lnTo>
                  <a:pt x="1592945" y="641646"/>
                </a:lnTo>
                <a:lnTo>
                  <a:pt x="1555300" y="663030"/>
                </a:lnTo>
                <a:lnTo>
                  <a:pt x="1514189" y="683037"/>
                </a:lnTo>
                <a:lnTo>
                  <a:pt x="1469814" y="701576"/>
                </a:lnTo>
                <a:lnTo>
                  <a:pt x="1422379" y="718553"/>
                </a:lnTo>
                <a:lnTo>
                  <a:pt x="1372087" y="733878"/>
                </a:lnTo>
                <a:lnTo>
                  <a:pt x="1319140" y="747458"/>
                </a:lnTo>
                <a:lnTo>
                  <a:pt x="1263741" y="759202"/>
                </a:lnTo>
                <a:lnTo>
                  <a:pt x="1206093" y="769016"/>
                </a:lnTo>
                <a:lnTo>
                  <a:pt x="1146399" y="776810"/>
                </a:lnTo>
                <a:lnTo>
                  <a:pt x="1084863" y="782490"/>
                </a:lnTo>
                <a:lnTo>
                  <a:pt x="1021686" y="785966"/>
                </a:lnTo>
                <a:lnTo>
                  <a:pt x="957072" y="787145"/>
                </a:lnTo>
                <a:lnTo>
                  <a:pt x="892457" y="785966"/>
                </a:lnTo>
                <a:lnTo>
                  <a:pt x="829280" y="782490"/>
                </a:lnTo>
                <a:lnTo>
                  <a:pt x="767744" y="776810"/>
                </a:lnTo>
                <a:lnTo>
                  <a:pt x="708050" y="769016"/>
                </a:lnTo>
                <a:lnTo>
                  <a:pt x="650402" y="759202"/>
                </a:lnTo>
                <a:lnTo>
                  <a:pt x="595003" y="747458"/>
                </a:lnTo>
                <a:lnTo>
                  <a:pt x="542056" y="733878"/>
                </a:lnTo>
                <a:lnTo>
                  <a:pt x="491764" y="718553"/>
                </a:lnTo>
                <a:lnTo>
                  <a:pt x="444329" y="701576"/>
                </a:lnTo>
                <a:lnTo>
                  <a:pt x="399954" y="683037"/>
                </a:lnTo>
                <a:lnTo>
                  <a:pt x="358843" y="663030"/>
                </a:lnTo>
                <a:lnTo>
                  <a:pt x="321198" y="641646"/>
                </a:lnTo>
                <a:lnTo>
                  <a:pt x="287222" y="618978"/>
                </a:lnTo>
                <a:lnTo>
                  <a:pt x="257117" y="595116"/>
                </a:lnTo>
                <a:lnTo>
                  <a:pt x="209336" y="544183"/>
                </a:lnTo>
                <a:lnTo>
                  <a:pt x="179477" y="489584"/>
                </a:lnTo>
                <a:lnTo>
                  <a:pt x="169164" y="432053"/>
                </a:lnTo>
                <a:lnTo>
                  <a:pt x="169164" y="676861"/>
                </a:lnTo>
                <a:lnTo>
                  <a:pt x="230300" y="713184"/>
                </a:lnTo>
                <a:lnTo>
                  <a:pt x="280225" y="737520"/>
                </a:lnTo>
                <a:lnTo>
                  <a:pt x="334116" y="760067"/>
                </a:lnTo>
                <a:lnTo>
                  <a:pt x="391728" y="780714"/>
                </a:lnTo>
                <a:lnTo>
                  <a:pt x="452815" y="799349"/>
                </a:lnTo>
                <a:lnTo>
                  <a:pt x="517131" y="815861"/>
                </a:lnTo>
                <a:lnTo>
                  <a:pt x="584430" y="830139"/>
                </a:lnTo>
                <a:lnTo>
                  <a:pt x="654466" y="842070"/>
                </a:lnTo>
                <a:lnTo>
                  <a:pt x="726994" y="851545"/>
                </a:lnTo>
                <a:lnTo>
                  <a:pt x="801768" y="858450"/>
                </a:lnTo>
                <a:lnTo>
                  <a:pt x="878543" y="862674"/>
                </a:lnTo>
                <a:lnTo>
                  <a:pt x="957072" y="864107"/>
                </a:lnTo>
                <a:lnTo>
                  <a:pt x="1035600" y="862674"/>
                </a:lnTo>
                <a:lnTo>
                  <a:pt x="1112375" y="858450"/>
                </a:lnTo>
                <a:lnTo>
                  <a:pt x="1187149" y="851545"/>
                </a:lnTo>
                <a:lnTo>
                  <a:pt x="1259677" y="842070"/>
                </a:lnTo>
                <a:lnTo>
                  <a:pt x="1329713" y="830139"/>
                </a:lnTo>
                <a:lnTo>
                  <a:pt x="1397012" y="815861"/>
                </a:lnTo>
                <a:lnTo>
                  <a:pt x="1461328" y="799349"/>
                </a:lnTo>
                <a:lnTo>
                  <a:pt x="1522415" y="780714"/>
                </a:lnTo>
                <a:lnTo>
                  <a:pt x="1580027" y="760067"/>
                </a:lnTo>
                <a:lnTo>
                  <a:pt x="1633918" y="737520"/>
                </a:lnTo>
                <a:lnTo>
                  <a:pt x="1683843" y="713184"/>
                </a:lnTo>
                <a:lnTo>
                  <a:pt x="1729557" y="687171"/>
                </a:lnTo>
                <a:lnTo>
                  <a:pt x="1744980" y="676861"/>
                </a:lnTo>
                <a:close/>
              </a:path>
            </a:pathLst>
          </a:custGeom>
          <a:solidFill>
            <a:srgbClr val="B90000"/>
          </a:solidFill>
        </p:spPr>
        <p:txBody>
          <a:bodyPr wrap="square" lIns="0" tIns="0" rIns="0" bIns="0" rtlCol="0"/>
          <a:lstStyle/>
          <a:p>
            <a:endParaRPr/>
          </a:p>
        </p:txBody>
      </p:sp>
      <p:sp>
        <p:nvSpPr>
          <p:cNvPr id="36" name="object 36"/>
          <p:cNvSpPr/>
          <p:nvPr/>
        </p:nvSpPr>
        <p:spPr>
          <a:xfrm>
            <a:off x="4718189" y="5149596"/>
            <a:ext cx="1597660" cy="722630"/>
          </a:xfrm>
          <a:custGeom>
            <a:avLst/>
            <a:gdLst/>
            <a:ahLst/>
            <a:cxnLst/>
            <a:rect l="l" t="t" r="r" b="b"/>
            <a:pathLst>
              <a:path w="1597660" h="722629">
                <a:moveTo>
                  <a:pt x="1597152" y="361188"/>
                </a:moveTo>
                <a:lnTo>
                  <a:pt x="1586704" y="302561"/>
                </a:lnTo>
                <a:lnTo>
                  <a:pt x="1556455" y="246961"/>
                </a:lnTo>
                <a:lnTo>
                  <a:pt x="1508046" y="195128"/>
                </a:lnTo>
                <a:lnTo>
                  <a:pt x="1477544" y="170856"/>
                </a:lnTo>
                <a:lnTo>
                  <a:pt x="1443118" y="147803"/>
                </a:lnTo>
                <a:lnTo>
                  <a:pt x="1404972" y="126063"/>
                </a:lnTo>
                <a:lnTo>
                  <a:pt x="1363313" y="105727"/>
                </a:lnTo>
                <a:lnTo>
                  <a:pt x="1318344" y="86889"/>
                </a:lnTo>
                <a:lnTo>
                  <a:pt x="1270272" y="69640"/>
                </a:lnTo>
                <a:lnTo>
                  <a:pt x="1219301" y="54074"/>
                </a:lnTo>
                <a:lnTo>
                  <a:pt x="1165636" y="40283"/>
                </a:lnTo>
                <a:lnTo>
                  <a:pt x="1109483" y="28360"/>
                </a:lnTo>
                <a:lnTo>
                  <a:pt x="1051047" y="18397"/>
                </a:lnTo>
                <a:lnTo>
                  <a:pt x="990533" y="10487"/>
                </a:lnTo>
                <a:lnTo>
                  <a:pt x="928147" y="4722"/>
                </a:lnTo>
                <a:lnTo>
                  <a:pt x="864092" y="1196"/>
                </a:lnTo>
                <a:lnTo>
                  <a:pt x="798576" y="0"/>
                </a:lnTo>
                <a:lnTo>
                  <a:pt x="733059" y="1196"/>
                </a:lnTo>
                <a:lnTo>
                  <a:pt x="669004" y="4722"/>
                </a:lnTo>
                <a:lnTo>
                  <a:pt x="606618" y="10487"/>
                </a:lnTo>
                <a:lnTo>
                  <a:pt x="546104" y="18397"/>
                </a:lnTo>
                <a:lnTo>
                  <a:pt x="487668" y="28360"/>
                </a:lnTo>
                <a:lnTo>
                  <a:pt x="431515" y="40283"/>
                </a:lnTo>
                <a:lnTo>
                  <a:pt x="377850" y="54074"/>
                </a:lnTo>
                <a:lnTo>
                  <a:pt x="326879" y="69640"/>
                </a:lnTo>
                <a:lnTo>
                  <a:pt x="278807" y="86889"/>
                </a:lnTo>
                <a:lnTo>
                  <a:pt x="233838" y="105727"/>
                </a:lnTo>
                <a:lnTo>
                  <a:pt x="192179" y="126063"/>
                </a:lnTo>
                <a:lnTo>
                  <a:pt x="154033" y="147803"/>
                </a:lnTo>
                <a:lnTo>
                  <a:pt x="119607" y="170856"/>
                </a:lnTo>
                <a:lnTo>
                  <a:pt x="89105" y="195128"/>
                </a:lnTo>
                <a:lnTo>
                  <a:pt x="40696" y="246961"/>
                </a:lnTo>
                <a:lnTo>
                  <a:pt x="10447" y="302561"/>
                </a:lnTo>
                <a:lnTo>
                  <a:pt x="0" y="361188"/>
                </a:lnTo>
                <a:lnTo>
                  <a:pt x="2646" y="390833"/>
                </a:lnTo>
                <a:lnTo>
                  <a:pt x="23199" y="448039"/>
                </a:lnTo>
                <a:lnTo>
                  <a:pt x="62734" y="501848"/>
                </a:lnTo>
                <a:lnTo>
                  <a:pt x="119607" y="551519"/>
                </a:lnTo>
                <a:lnTo>
                  <a:pt x="154033" y="574572"/>
                </a:lnTo>
                <a:lnTo>
                  <a:pt x="192179" y="596312"/>
                </a:lnTo>
                <a:lnTo>
                  <a:pt x="233838" y="616648"/>
                </a:lnTo>
                <a:lnTo>
                  <a:pt x="278807" y="635486"/>
                </a:lnTo>
                <a:lnTo>
                  <a:pt x="326879" y="652735"/>
                </a:lnTo>
                <a:lnTo>
                  <a:pt x="377850" y="668301"/>
                </a:lnTo>
                <a:lnTo>
                  <a:pt x="431515" y="682092"/>
                </a:lnTo>
                <a:lnTo>
                  <a:pt x="487668" y="694015"/>
                </a:lnTo>
                <a:lnTo>
                  <a:pt x="546104" y="703978"/>
                </a:lnTo>
                <a:lnTo>
                  <a:pt x="606618" y="711888"/>
                </a:lnTo>
                <a:lnTo>
                  <a:pt x="669004" y="717653"/>
                </a:lnTo>
                <a:lnTo>
                  <a:pt x="733059" y="721179"/>
                </a:lnTo>
                <a:lnTo>
                  <a:pt x="798576" y="722376"/>
                </a:lnTo>
                <a:lnTo>
                  <a:pt x="864092" y="721179"/>
                </a:lnTo>
                <a:lnTo>
                  <a:pt x="928147" y="717653"/>
                </a:lnTo>
                <a:lnTo>
                  <a:pt x="990533" y="711888"/>
                </a:lnTo>
                <a:lnTo>
                  <a:pt x="1051047" y="703978"/>
                </a:lnTo>
                <a:lnTo>
                  <a:pt x="1109483" y="694015"/>
                </a:lnTo>
                <a:lnTo>
                  <a:pt x="1165636" y="682092"/>
                </a:lnTo>
                <a:lnTo>
                  <a:pt x="1219301" y="668301"/>
                </a:lnTo>
                <a:lnTo>
                  <a:pt x="1270272" y="652735"/>
                </a:lnTo>
                <a:lnTo>
                  <a:pt x="1318344" y="635486"/>
                </a:lnTo>
                <a:lnTo>
                  <a:pt x="1363313" y="616648"/>
                </a:lnTo>
                <a:lnTo>
                  <a:pt x="1404972" y="596312"/>
                </a:lnTo>
                <a:lnTo>
                  <a:pt x="1443118" y="574572"/>
                </a:lnTo>
                <a:lnTo>
                  <a:pt x="1477544" y="551519"/>
                </a:lnTo>
                <a:lnTo>
                  <a:pt x="1508046" y="527247"/>
                </a:lnTo>
                <a:lnTo>
                  <a:pt x="1556455" y="475414"/>
                </a:lnTo>
                <a:lnTo>
                  <a:pt x="1586704" y="419814"/>
                </a:lnTo>
                <a:lnTo>
                  <a:pt x="1597152" y="361188"/>
                </a:lnTo>
                <a:close/>
              </a:path>
            </a:pathLst>
          </a:custGeom>
          <a:solidFill>
            <a:srgbClr val="FFFF66"/>
          </a:solidFill>
        </p:spPr>
        <p:txBody>
          <a:bodyPr wrap="square" lIns="0" tIns="0" rIns="0" bIns="0" rtlCol="0"/>
          <a:lstStyle/>
          <a:p>
            <a:endParaRPr/>
          </a:p>
        </p:txBody>
      </p:sp>
      <p:sp>
        <p:nvSpPr>
          <p:cNvPr id="37" name="object 37"/>
          <p:cNvSpPr/>
          <p:nvPr/>
        </p:nvSpPr>
        <p:spPr>
          <a:xfrm>
            <a:off x="4718189" y="5149596"/>
            <a:ext cx="1597660" cy="722630"/>
          </a:xfrm>
          <a:custGeom>
            <a:avLst/>
            <a:gdLst/>
            <a:ahLst/>
            <a:cxnLst/>
            <a:rect l="l" t="t" r="r" b="b"/>
            <a:pathLst>
              <a:path w="1597660" h="722629">
                <a:moveTo>
                  <a:pt x="798576" y="0"/>
                </a:moveTo>
                <a:lnTo>
                  <a:pt x="733059" y="1196"/>
                </a:lnTo>
                <a:lnTo>
                  <a:pt x="669004" y="4722"/>
                </a:lnTo>
                <a:lnTo>
                  <a:pt x="606618" y="10487"/>
                </a:lnTo>
                <a:lnTo>
                  <a:pt x="546104" y="18397"/>
                </a:lnTo>
                <a:lnTo>
                  <a:pt x="487668" y="28360"/>
                </a:lnTo>
                <a:lnTo>
                  <a:pt x="431515" y="40283"/>
                </a:lnTo>
                <a:lnTo>
                  <a:pt x="377850" y="54074"/>
                </a:lnTo>
                <a:lnTo>
                  <a:pt x="326879" y="69640"/>
                </a:lnTo>
                <a:lnTo>
                  <a:pt x="278807" y="86889"/>
                </a:lnTo>
                <a:lnTo>
                  <a:pt x="233838" y="105727"/>
                </a:lnTo>
                <a:lnTo>
                  <a:pt x="192179" y="126063"/>
                </a:lnTo>
                <a:lnTo>
                  <a:pt x="154033" y="147803"/>
                </a:lnTo>
                <a:lnTo>
                  <a:pt x="119607" y="170856"/>
                </a:lnTo>
                <a:lnTo>
                  <a:pt x="89105" y="195128"/>
                </a:lnTo>
                <a:lnTo>
                  <a:pt x="40696" y="246961"/>
                </a:lnTo>
                <a:lnTo>
                  <a:pt x="10447" y="302561"/>
                </a:lnTo>
                <a:lnTo>
                  <a:pt x="0" y="361188"/>
                </a:lnTo>
                <a:lnTo>
                  <a:pt x="2646" y="390833"/>
                </a:lnTo>
                <a:lnTo>
                  <a:pt x="23199" y="448039"/>
                </a:lnTo>
                <a:lnTo>
                  <a:pt x="62734" y="501848"/>
                </a:lnTo>
                <a:lnTo>
                  <a:pt x="119607" y="551519"/>
                </a:lnTo>
                <a:lnTo>
                  <a:pt x="154033" y="574572"/>
                </a:lnTo>
                <a:lnTo>
                  <a:pt x="192179" y="596312"/>
                </a:lnTo>
                <a:lnTo>
                  <a:pt x="233838" y="616648"/>
                </a:lnTo>
                <a:lnTo>
                  <a:pt x="278807" y="635486"/>
                </a:lnTo>
                <a:lnTo>
                  <a:pt x="326879" y="652735"/>
                </a:lnTo>
                <a:lnTo>
                  <a:pt x="377850" y="668301"/>
                </a:lnTo>
                <a:lnTo>
                  <a:pt x="431515" y="682092"/>
                </a:lnTo>
                <a:lnTo>
                  <a:pt x="487668" y="694015"/>
                </a:lnTo>
                <a:lnTo>
                  <a:pt x="546104" y="703978"/>
                </a:lnTo>
                <a:lnTo>
                  <a:pt x="606618" y="711888"/>
                </a:lnTo>
                <a:lnTo>
                  <a:pt x="669004" y="717653"/>
                </a:lnTo>
                <a:lnTo>
                  <a:pt x="733059" y="721179"/>
                </a:lnTo>
                <a:lnTo>
                  <a:pt x="798576" y="722376"/>
                </a:lnTo>
                <a:lnTo>
                  <a:pt x="864092" y="721179"/>
                </a:lnTo>
                <a:lnTo>
                  <a:pt x="928147" y="717653"/>
                </a:lnTo>
                <a:lnTo>
                  <a:pt x="990533" y="711888"/>
                </a:lnTo>
                <a:lnTo>
                  <a:pt x="1051047" y="703978"/>
                </a:lnTo>
                <a:lnTo>
                  <a:pt x="1109483" y="694015"/>
                </a:lnTo>
                <a:lnTo>
                  <a:pt x="1165636" y="682092"/>
                </a:lnTo>
                <a:lnTo>
                  <a:pt x="1219301" y="668301"/>
                </a:lnTo>
                <a:lnTo>
                  <a:pt x="1270272" y="652735"/>
                </a:lnTo>
                <a:lnTo>
                  <a:pt x="1318344" y="635486"/>
                </a:lnTo>
                <a:lnTo>
                  <a:pt x="1363313" y="616648"/>
                </a:lnTo>
                <a:lnTo>
                  <a:pt x="1404972" y="596312"/>
                </a:lnTo>
                <a:lnTo>
                  <a:pt x="1443118" y="574572"/>
                </a:lnTo>
                <a:lnTo>
                  <a:pt x="1477544" y="551519"/>
                </a:lnTo>
                <a:lnTo>
                  <a:pt x="1508046" y="527247"/>
                </a:lnTo>
                <a:lnTo>
                  <a:pt x="1556455" y="475414"/>
                </a:lnTo>
                <a:lnTo>
                  <a:pt x="1586704" y="419814"/>
                </a:lnTo>
                <a:lnTo>
                  <a:pt x="1597152" y="361188"/>
                </a:lnTo>
                <a:lnTo>
                  <a:pt x="1594505" y="331542"/>
                </a:lnTo>
                <a:lnTo>
                  <a:pt x="1573952" y="274336"/>
                </a:lnTo>
                <a:lnTo>
                  <a:pt x="1534417" y="220527"/>
                </a:lnTo>
                <a:lnTo>
                  <a:pt x="1477544" y="170856"/>
                </a:lnTo>
                <a:lnTo>
                  <a:pt x="1443118" y="147803"/>
                </a:lnTo>
                <a:lnTo>
                  <a:pt x="1404972" y="126063"/>
                </a:lnTo>
                <a:lnTo>
                  <a:pt x="1363313" y="105727"/>
                </a:lnTo>
                <a:lnTo>
                  <a:pt x="1318344" y="86889"/>
                </a:lnTo>
                <a:lnTo>
                  <a:pt x="1270272" y="69640"/>
                </a:lnTo>
                <a:lnTo>
                  <a:pt x="1219301" y="54074"/>
                </a:lnTo>
                <a:lnTo>
                  <a:pt x="1165636" y="40283"/>
                </a:lnTo>
                <a:lnTo>
                  <a:pt x="1109483" y="28360"/>
                </a:lnTo>
                <a:lnTo>
                  <a:pt x="1051047" y="18397"/>
                </a:lnTo>
                <a:lnTo>
                  <a:pt x="990533" y="10487"/>
                </a:lnTo>
                <a:lnTo>
                  <a:pt x="928147" y="4722"/>
                </a:lnTo>
                <a:lnTo>
                  <a:pt x="864092" y="1196"/>
                </a:lnTo>
                <a:lnTo>
                  <a:pt x="798576" y="0"/>
                </a:lnTo>
                <a:close/>
              </a:path>
            </a:pathLst>
          </a:custGeom>
          <a:ln w="28575">
            <a:solidFill>
              <a:srgbClr val="FFFFFF"/>
            </a:solidFill>
          </a:ln>
        </p:spPr>
        <p:txBody>
          <a:bodyPr wrap="square" lIns="0" tIns="0" rIns="0" bIns="0" rtlCol="0"/>
          <a:lstStyle/>
          <a:p>
            <a:endParaRPr/>
          </a:p>
        </p:txBody>
      </p:sp>
      <p:sp>
        <p:nvSpPr>
          <p:cNvPr id="38" name="object 38"/>
          <p:cNvSpPr txBox="1"/>
          <p:nvPr/>
        </p:nvSpPr>
        <p:spPr>
          <a:xfrm>
            <a:off x="4893697" y="5281634"/>
            <a:ext cx="1245870" cy="473709"/>
          </a:xfrm>
          <a:prstGeom prst="rect">
            <a:avLst/>
          </a:prstGeom>
        </p:spPr>
        <p:txBody>
          <a:bodyPr vert="horz" wrap="square" lIns="0" tIns="0" rIns="0" bIns="0" rtlCol="0">
            <a:spAutoFit/>
          </a:bodyPr>
          <a:lstStyle/>
          <a:p>
            <a:pPr marL="215900" marR="5080" indent="-203835">
              <a:lnSpc>
                <a:spcPct val="100000"/>
              </a:lnSpc>
            </a:pPr>
            <a:r>
              <a:rPr sz="1600" b="1" spc="-5" dirty="0">
                <a:solidFill>
                  <a:srgbClr val="3333CC"/>
                </a:solidFill>
                <a:latin typeface="微软雅黑"/>
                <a:cs typeface="微软雅黑"/>
              </a:rPr>
              <a:t>定义全局模式 和外模式</a:t>
            </a:r>
            <a:endParaRPr sz="1600">
              <a:latin typeface="微软雅黑"/>
              <a:cs typeface="微软雅黑"/>
            </a:endParaRPr>
          </a:p>
        </p:txBody>
      </p:sp>
      <p:sp>
        <p:nvSpPr>
          <p:cNvPr id="39" name="object 39"/>
          <p:cNvSpPr/>
          <p:nvPr/>
        </p:nvSpPr>
        <p:spPr>
          <a:xfrm>
            <a:off x="5416943" y="4636770"/>
            <a:ext cx="200025" cy="500380"/>
          </a:xfrm>
          <a:custGeom>
            <a:avLst/>
            <a:gdLst/>
            <a:ahLst/>
            <a:cxnLst/>
            <a:rect l="l" t="t" r="r" b="b"/>
            <a:pathLst>
              <a:path w="200025" h="500379">
                <a:moveTo>
                  <a:pt x="199644" y="374903"/>
                </a:moveTo>
                <a:lnTo>
                  <a:pt x="150114" y="374903"/>
                </a:lnTo>
                <a:lnTo>
                  <a:pt x="150113" y="0"/>
                </a:lnTo>
                <a:lnTo>
                  <a:pt x="49529" y="0"/>
                </a:lnTo>
                <a:lnTo>
                  <a:pt x="49530" y="374903"/>
                </a:lnTo>
                <a:lnTo>
                  <a:pt x="0" y="374903"/>
                </a:lnTo>
                <a:lnTo>
                  <a:pt x="99822" y="499871"/>
                </a:lnTo>
                <a:lnTo>
                  <a:pt x="199644" y="374903"/>
                </a:lnTo>
                <a:close/>
              </a:path>
            </a:pathLst>
          </a:custGeom>
          <a:solidFill>
            <a:srgbClr val="CC0000"/>
          </a:solidFill>
        </p:spPr>
        <p:txBody>
          <a:bodyPr wrap="square" lIns="0" tIns="0" rIns="0" bIns="0" rtlCol="0"/>
          <a:lstStyle/>
          <a:p>
            <a:endParaRPr/>
          </a:p>
        </p:txBody>
      </p:sp>
      <p:sp>
        <p:nvSpPr>
          <p:cNvPr id="40" name="object 40"/>
          <p:cNvSpPr/>
          <p:nvPr/>
        </p:nvSpPr>
        <p:spPr>
          <a:xfrm>
            <a:off x="5416943" y="4636770"/>
            <a:ext cx="200025" cy="500380"/>
          </a:xfrm>
          <a:custGeom>
            <a:avLst/>
            <a:gdLst/>
            <a:ahLst/>
            <a:cxnLst/>
            <a:rect l="l" t="t" r="r" b="b"/>
            <a:pathLst>
              <a:path w="200025" h="500379">
                <a:moveTo>
                  <a:pt x="0" y="374903"/>
                </a:moveTo>
                <a:lnTo>
                  <a:pt x="49530" y="374903"/>
                </a:lnTo>
                <a:lnTo>
                  <a:pt x="49529" y="0"/>
                </a:lnTo>
                <a:lnTo>
                  <a:pt x="150113" y="0"/>
                </a:lnTo>
                <a:lnTo>
                  <a:pt x="150114" y="374903"/>
                </a:lnTo>
                <a:lnTo>
                  <a:pt x="199644" y="374903"/>
                </a:lnTo>
                <a:lnTo>
                  <a:pt x="99822" y="499871"/>
                </a:lnTo>
                <a:lnTo>
                  <a:pt x="0" y="374903"/>
                </a:lnTo>
                <a:close/>
              </a:path>
            </a:pathLst>
          </a:custGeom>
          <a:ln w="12700">
            <a:solidFill>
              <a:srgbClr val="CC0000"/>
            </a:solidFill>
          </a:ln>
        </p:spPr>
        <p:txBody>
          <a:bodyPr wrap="square" lIns="0" tIns="0" rIns="0" bIns="0" rtlCol="0"/>
          <a:lstStyle/>
          <a:p>
            <a:endParaRPr/>
          </a:p>
        </p:txBody>
      </p:sp>
      <p:sp>
        <p:nvSpPr>
          <p:cNvPr id="41" name="object 41"/>
          <p:cNvSpPr/>
          <p:nvPr/>
        </p:nvSpPr>
        <p:spPr>
          <a:xfrm>
            <a:off x="1872119" y="3781044"/>
            <a:ext cx="2014220" cy="948055"/>
          </a:xfrm>
          <a:custGeom>
            <a:avLst/>
            <a:gdLst/>
            <a:ahLst/>
            <a:cxnLst/>
            <a:rect l="l" t="t" r="r" b="b"/>
            <a:pathLst>
              <a:path w="2014220" h="948054">
                <a:moveTo>
                  <a:pt x="2013966" y="473963"/>
                </a:moveTo>
                <a:lnTo>
                  <a:pt x="2010631" y="435145"/>
                </a:lnTo>
                <a:lnTo>
                  <a:pt x="2000799" y="397181"/>
                </a:lnTo>
                <a:lnTo>
                  <a:pt x="1984727" y="360194"/>
                </a:lnTo>
                <a:lnTo>
                  <a:pt x="1962674" y="324307"/>
                </a:lnTo>
                <a:lnTo>
                  <a:pt x="1934896" y="289643"/>
                </a:lnTo>
                <a:lnTo>
                  <a:pt x="1901652" y="256325"/>
                </a:lnTo>
                <a:lnTo>
                  <a:pt x="1863199" y="224476"/>
                </a:lnTo>
                <a:lnTo>
                  <a:pt x="1819796" y="194218"/>
                </a:lnTo>
                <a:lnTo>
                  <a:pt x="1771699" y="165675"/>
                </a:lnTo>
                <a:lnTo>
                  <a:pt x="1719167" y="138969"/>
                </a:lnTo>
                <a:lnTo>
                  <a:pt x="1662457" y="114224"/>
                </a:lnTo>
                <a:lnTo>
                  <a:pt x="1601827" y="91561"/>
                </a:lnTo>
                <a:lnTo>
                  <a:pt x="1537535" y="71105"/>
                </a:lnTo>
                <a:lnTo>
                  <a:pt x="1469839" y="52978"/>
                </a:lnTo>
                <a:lnTo>
                  <a:pt x="1398996" y="37302"/>
                </a:lnTo>
                <a:lnTo>
                  <a:pt x="1325264" y="24201"/>
                </a:lnTo>
                <a:lnTo>
                  <a:pt x="1248901" y="13797"/>
                </a:lnTo>
                <a:lnTo>
                  <a:pt x="1170164" y="6214"/>
                </a:lnTo>
                <a:lnTo>
                  <a:pt x="1089312" y="1574"/>
                </a:lnTo>
                <a:lnTo>
                  <a:pt x="1006602" y="0"/>
                </a:lnTo>
                <a:lnTo>
                  <a:pt x="924000" y="1574"/>
                </a:lnTo>
                <a:lnTo>
                  <a:pt x="843245" y="6214"/>
                </a:lnTo>
                <a:lnTo>
                  <a:pt x="764596" y="13797"/>
                </a:lnTo>
                <a:lnTo>
                  <a:pt x="688311" y="24201"/>
                </a:lnTo>
                <a:lnTo>
                  <a:pt x="614648" y="37302"/>
                </a:lnTo>
                <a:lnTo>
                  <a:pt x="543865" y="52978"/>
                </a:lnTo>
                <a:lnTo>
                  <a:pt x="476221" y="71105"/>
                </a:lnTo>
                <a:lnTo>
                  <a:pt x="411973" y="91561"/>
                </a:lnTo>
                <a:lnTo>
                  <a:pt x="351381" y="114224"/>
                </a:lnTo>
                <a:lnTo>
                  <a:pt x="294703" y="138969"/>
                </a:lnTo>
                <a:lnTo>
                  <a:pt x="242197" y="165675"/>
                </a:lnTo>
                <a:lnTo>
                  <a:pt x="194121" y="194218"/>
                </a:lnTo>
                <a:lnTo>
                  <a:pt x="150733" y="224476"/>
                </a:lnTo>
                <a:lnTo>
                  <a:pt x="112292" y="256325"/>
                </a:lnTo>
                <a:lnTo>
                  <a:pt x="79057" y="289643"/>
                </a:lnTo>
                <a:lnTo>
                  <a:pt x="51285" y="324307"/>
                </a:lnTo>
                <a:lnTo>
                  <a:pt x="29235" y="360194"/>
                </a:lnTo>
                <a:lnTo>
                  <a:pt x="13165" y="397181"/>
                </a:lnTo>
                <a:lnTo>
                  <a:pt x="3334" y="435145"/>
                </a:lnTo>
                <a:lnTo>
                  <a:pt x="0" y="473963"/>
                </a:lnTo>
                <a:lnTo>
                  <a:pt x="3334" y="512782"/>
                </a:lnTo>
                <a:lnTo>
                  <a:pt x="13165" y="550746"/>
                </a:lnTo>
                <a:lnTo>
                  <a:pt x="29235" y="587733"/>
                </a:lnTo>
                <a:lnTo>
                  <a:pt x="51285" y="623620"/>
                </a:lnTo>
                <a:lnTo>
                  <a:pt x="79057" y="658284"/>
                </a:lnTo>
                <a:lnTo>
                  <a:pt x="112292" y="691602"/>
                </a:lnTo>
                <a:lnTo>
                  <a:pt x="150733" y="723451"/>
                </a:lnTo>
                <a:lnTo>
                  <a:pt x="178308" y="742681"/>
                </a:lnTo>
                <a:lnTo>
                  <a:pt x="178308" y="473963"/>
                </a:lnTo>
                <a:lnTo>
                  <a:pt x="181055" y="441942"/>
                </a:lnTo>
                <a:lnTo>
                  <a:pt x="202395" y="380150"/>
                </a:lnTo>
                <a:lnTo>
                  <a:pt x="243435" y="322028"/>
                </a:lnTo>
                <a:lnTo>
                  <a:pt x="270808" y="294593"/>
                </a:lnTo>
                <a:lnTo>
                  <a:pt x="302466" y="268374"/>
                </a:lnTo>
                <a:lnTo>
                  <a:pt x="338193" y="243474"/>
                </a:lnTo>
                <a:lnTo>
                  <a:pt x="377778" y="219990"/>
                </a:lnTo>
                <a:lnTo>
                  <a:pt x="421005" y="198024"/>
                </a:lnTo>
                <a:lnTo>
                  <a:pt x="467660" y="177676"/>
                </a:lnTo>
                <a:lnTo>
                  <a:pt x="517532" y="159044"/>
                </a:lnTo>
                <a:lnTo>
                  <a:pt x="570404" y="142230"/>
                </a:lnTo>
                <a:lnTo>
                  <a:pt x="626065" y="127334"/>
                </a:lnTo>
                <a:lnTo>
                  <a:pt x="684299" y="114454"/>
                </a:lnTo>
                <a:lnTo>
                  <a:pt x="744894" y="103692"/>
                </a:lnTo>
                <a:lnTo>
                  <a:pt x="807635" y="95148"/>
                </a:lnTo>
                <a:lnTo>
                  <a:pt x="872310" y="88921"/>
                </a:lnTo>
                <a:lnTo>
                  <a:pt x="938703" y="85112"/>
                </a:lnTo>
                <a:lnTo>
                  <a:pt x="1006602" y="83819"/>
                </a:lnTo>
                <a:lnTo>
                  <a:pt x="1074609" y="85112"/>
                </a:lnTo>
                <a:lnTo>
                  <a:pt x="1141100" y="88921"/>
                </a:lnTo>
                <a:lnTo>
                  <a:pt x="1205862" y="95148"/>
                </a:lnTo>
                <a:lnTo>
                  <a:pt x="1268681" y="103692"/>
                </a:lnTo>
                <a:lnTo>
                  <a:pt x="1329344" y="114454"/>
                </a:lnTo>
                <a:lnTo>
                  <a:pt x="1387639" y="127334"/>
                </a:lnTo>
                <a:lnTo>
                  <a:pt x="1443351" y="142230"/>
                </a:lnTo>
                <a:lnTo>
                  <a:pt x="1496269" y="159044"/>
                </a:lnTo>
                <a:lnTo>
                  <a:pt x="1546178" y="177676"/>
                </a:lnTo>
                <a:lnTo>
                  <a:pt x="1592865" y="198024"/>
                </a:lnTo>
                <a:lnTo>
                  <a:pt x="1636118" y="219990"/>
                </a:lnTo>
                <a:lnTo>
                  <a:pt x="1675723" y="243474"/>
                </a:lnTo>
                <a:lnTo>
                  <a:pt x="1711467" y="268374"/>
                </a:lnTo>
                <a:lnTo>
                  <a:pt x="1743136" y="294593"/>
                </a:lnTo>
                <a:lnTo>
                  <a:pt x="1770518" y="322028"/>
                </a:lnTo>
                <a:lnTo>
                  <a:pt x="1811568" y="380150"/>
                </a:lnTo>
                <a:lnTo>
                  <a:pt x="1832910" y="441942"/>
                </a:lnTo>
                <a:lnTo>
                  <a:pt x="1835658" y="473963"/>
                </a:lnTo>
                <a:lnTo>
                  <a:pt x="1835658" y="742651"/>
                </a:lnTo>
                <a:lnTo>
                  <a:pt x="1863199" y="723451"/>
                </a:lnTo>
                <a:lnTo>
                  <a:pt x="1901652" y="691602"/>
                </a:lnTo>
                <a:lnTo>
                  <a:pt x="1934896" y="658284"/>
                </a:lnTo>
                <a:lnTo>
                  <a:pt x="1962674" y="623620"/>
                </a:lnTo>
                <a:lnTo>
                  <a:pt x="1984727" y="587733"/>
                </a:lnTo>
                <a:lnTo>
                  <a:pt x="2000799" y="550746"/>
                </a:lnTo>
                <a:lnTo>
                  <a:pt x="2010631" y="512782"/>
                </a:lnTo>
                <a:lnTo>
                  <a:pt x="2013966" y="473963"/>
                </a:lnTo>
                <a:close/>
              </a:path>
              <a:path w="2014220" h="948054">
                <a:moveTo>
                  <a:pt x="1835658" y="742651"/>
                </a:moveTo>
                <a:lnTo>
                  <a:pt x="1835658" y="473963"/>
                </a:lnTo>
                <a:lnTo>
                  <a:pt x="1832910" y="505985"/>
                </a:lnTo>
                <a:lnTo>
                  <a:pt x="1824809" y="537290"/>
                </a:lnTo>
                <a:lnTo>
                  <a:pt x="1793400" y="597347"/>
                </a:lnTo>
                <a:lnTo>
                  <a:pt x="1743136" y="653334"/>
                </a:lnTo>
                <a:lnTo>
                  <a:pt x="1711467" y="679553"/>
                </a:lnTo>
                <a:lnTo>
                  <a:pt x="1675723" y="704453"/>
                </a:lnTo>
                <a:lnTo>
                  <a:pt x="1636118" y="727937"/>
                </a:lnTo>
                <a:lnTo>
                  <a:pt x="1592865" y="749903"/>
                </a:lnTo>
                <a:lnTo>
                  <a:pt x="1546178" y="770251"/>
                </a:lnTo>
                <a:lnTo>
                  <a:pt x="1496269" y="788883"/>
                </a:lnTo>
                <a:lnTo>
                  <a:pt x="1443351" y="805697"/>
                </a:lnTo>
                <a:lnTo>
                  <a:pt x="1387639" y="820593"/>
                </a:lnTo>
                <a:lnTo>
                  <a:pt x="1329344" y="833473"/>
                </a:lnTo>
                <a:lnTo>
                  <a:pt x="1268681" y="844235"/>
                </a:lnTo>
                <a:lnTo>
                  <a:pt x="1205862" y="852779"/>
                </a:lnTo>
                <a:lnTo>
                  <a:pt x="1141100" y="859006"/>
                </a:lnTo>
                <a:lnTo>
                  <a:pt x="1074609" y="862815"/>
                </a:lnTo>
                <a:lnTo>
                  <a:pt x="1006602" y="864107"/>
                </a:lnTo>
                <a:lnTo>
                  <a:pt x="938703" y="862815"/>
                </a:lnTo>
                <a:lnTo>
                  <a:pt x="872310" y="859006"/>
                </a:lnTo>
                <a:lnTo>
                  <a:pt x="807635" y="852779"/>
                </a:lnTo>
                <a:lnTo>
                  <a:pt x="744894" y="844235"/>
                </a:lnTo>
                <a:lnTo>
                  <a:pt x="684299" y="833473"/>
                </a:lnTo>
                <a:lnTo>
                  <a:pt x="626065" y="820593"/>
                </a:lnTo>
                <a:lnTo>
                  <a:pt x="570404" y="805697"/>
                </a:lnTo>
                <a:lnTo>
                  <a:pt x="517532" y="788883"/>
                </a:lnTo>
                <a:lnTo>
                  <a:pt x="467660" y="770251"/>
                </a:lnTo>
                <a:lnTo>
                  <a:pt x="421005" y="749903"/>
                </a:lnTo>
                <a:lnTo>
                  <a:pt x="377778" y="727937"/>
                </a:lnTo>
                <a:lnTo>
                  <a:pt x="338193" y="704453"/>
                </a:lnTo>
                <a:lnTo>
                  <a:pt x="302466" y="679553"/>
                </a:lnTo>
                <a:lnTo>
                  <a:pt x="270808" y="653334"/>
                </a:lnTo>
                <a:lnTo>
                  <a:pt x="243435" y="625899"/>
                </a:lnTo>
                <a:lnTo>
                  <a:pt x="202395" y="567777"/>
                </a:lnTo>
                <a:lnTo>
                  <a:pt x="181055" y="505985"/>
                </a:lnTo>
                <a:lnTo>
                  <a:pt x="178308" y="473963"/>
                </a:lnTo>
                <a:lnTo>
                  <a:pt x="178308" y="742681"/>
                </a:lnTo>
                <a:lnTo>
                  <a:pt x="242197" y="782252"/>
                </a:lnTo>
                <a:lnTo>
                  <a:pt x="294703" y="808958"/>
                </a:lnTo>
                <a:lnTo>
                  <a:pt x="351381" y="833703"/>
                </a:lnTo>
                <a:lnTo>
                  <a:pt x="411973" y="856366"/>
                </a:lnTo>
                <a:lnTo>
                  <a:pt x="476221" y="876822"/>
                </a:lnTo>
                <a:lnTo>
                  <a:pt x="543865" y="894949"/>
                </a:lnTo>
                <a:lnTo>
                  <a:pt x="614648" y="910625"/>
                </a:lnTo>
                <a:lnTo>
                  <a:pt x="688311" y="923726"/>
                </a:lnTo>
                <a:lnTo>
                  <a:pt x="764596" y="934130"/>
                </a:lnTo>
                <a:lnTo>
                  <a:pt x="843245" y="941713"/>
                </a:lnTo>
                <a:lnTo>
                  <a:pt x="924000" y="946353"/>
                </a:lnTo>
                <a:lnTo>
                  <a:pt x="1006602" y="947927"/>
                </a:lnTo>
                <a:lnTo>
                  <a:pt x="1089312" y="946353"/>
                </a:lnTo>
                <a:lnTo>
                  <a:pt x="1170164" y="941713"/>
                </a:lnTo>
                <a:lnTo>
                  <a:pt x="1248901" y="934130"/>
                </a:lnTo>
                <a:lnTo>
                  <a:pt x="1325264" y="923726"/>
                </a:lnTo>
                <a:lnTo>
                  <a:pt x="1398996" y="910625"/>
                </a:lnTo>
                <a:lnTo>
                  <a:pt x="1469839" y="894949"/>
                </a:lnTo>
                <a:lnTo>
                  <a:pt x="1537535" y="876822"/>
                </a:lnTo>
                <a:lnTo>
                  <a:pt x="1601827" y="856366"/>
                </a:lnTo>
                <a:lnTo>
                  <a:pt x="1662457" y="833703"/>
                </a:lnTo>
                <a:lnTo>
                  <a:pt x="1719167" y="808958"/>
                </a:lnTo>
                <a:lnTo>
                  <a:pt x="1771699" y="782252"/>
                </a:lnTo>
                <a:lnTo>
                  <a:pt x="1819796" y="753709"/>
                </a:lnTo>
                <a:lnTo>
                  <a:pt x="1835658" y="742651"/>
                </a:lnTo>
                <a:close/>
              </a:path>
            </a:pathLst>
          </a:custGeom>
          <a:solidFill>
            <a:srgbClr val="B90000"/>
          </a:solidFill>
        </p:spPr>
        <p:txBody>
          <a:bodyPr wrap="square" lIns="0" tIns="0" rIns="0" bIns="0" rtlCol="0"/>
          <a:lstStyle/>
          <a:p>
            <a:endParaRPr/>
          </a:p>
        </p:txBody>
      </p:sp>
      <p:sp>
        <p:nvSpPr>
          <p:cNvPr id="42" name="object 42"/>
          <p:cNvSpPr/>
          <p:nvPr/>
        </p:nvSpPr>
        <p:spPr>
          <a:xfrm>
            <a:off x="2038235" y="3858767"/>
            <a:ext cx="1682114" cy="794385"/>
          </a:xfrm>
          <a:custGeom>
            <a:avLst/>
            <a:gdLst/>
            <a:ahLst/>
            <a:cxnLst/>
            <a:rect l="l" t="t" r="r" b="b"/>
            <a:pathLst>
              <a:path w="1682114" h="794385">
                <a:moveTo>
                  <a:pt x="1681734" y="397002"/>
                </a:moveTo>
                <a:lnTo>
                  <a:pt x="1670729" y="332558"/>
                </a:lnTo>
                <a:lnTo>
                  <a:pt x="1638866" y="271442"/>
                </a:lnTo>
                <a:lnTo>
                  <a:pt x="1587875" y="214469"/>
                </a:lnTo>
                <a:lnTo>
                  <a:pt x="1555746" y="187790"/>
                </a:lnTo>
                <a:lnTo>
                  <a:pt x="1519482" y="162452"/>
                </a:lnTo>
                <a:lnTo>
                  <a:pt x="1479301" y="138556"/>
                </a:lnTo>
                <a:lnTo>
                  <a:pt x="1435417" y="116204"/>
                </a:lnTo>
                <a:lnTo>
                  <a:pt x="1388047" y="95499"/>
                </a:lnTo>
                <a:lnTo>
                  <a:pt x="1337407" y="76541"/>
                </a:lnTo>
                <a:lnTo>
                  <a:pt x="1283713" y="59432"/>
                </a:lnTo>
                <a:lnTo>
                  <a:pt x="1227181" y="44275"/>
                </a:lnTo>
                <a:lnTo>
                  <a:pt x="1168026" y="31170"/>
                </a:lnTo>
                <a:lnTo>
                  <a:pt x="1106466" y="20220"/>
                </a:lnTo>
                <a:lnTo>
                  <a:pt x="1042716" y="11526"/>
                </a:lnTo>
                <a:lnTo>
                  <a:pt x="976992" y="5190"/>
                </a:lnTo>
                <a:lnTo>
                  <a:pt x="909510" y="1314"/>
                </a:lnTo>
                <a:lnTo>
                  <a:pt x="840486" y="0"/>
                </a:lnTo>
                <a:lnTo>
                  <a:pt x="771570" y="1314"/>
                </a:lnTo>
                <a:lnTo>
                  <a:pt x="704186" y="5190"/>
                </a:lnTo>
                <a:lnTo>
                  <a:pt x="638549" y="11526"/>
                </a:lnTo>
                <a:lnTo>
                  <a:pt x="574877" y="20220"/>
                </a:lnTo>
                <a:lnTo>
                  <a:pt x="513385" y="31170"/>
                </a:lnTo>
                <a:lnTo>
                  <a:pt x="454291" y="44275"/>
                </a:lnTo>
                <a:lnTo>
                  <a:pt x="397811" y="59432"/>
                </a:lnTo>
                <a:lnTo>
                  <a:pt x="344161" y="76541"/>
                </a:lnTo>
                <a:lnTo>
                  <a:pt x="293559" y="95499"/>
                </a:lnTo>
                <a:lnTo>
                  <a:pt x="246221" y="116205"/>
                </a:lnTo>
                <a:lnTo>
                  <a:pt x="202363" y="138556"/>
                </a:lnTo>
                <a:lnTo>
                  <a:pt x="162202" y="162452"/>
                </a:lnTo>
                <a:lnTo>
                  <a:pt x="125955" y="187790"/>
                </a:lnTo>
                <a:lnTo>
                  <a:pt x="93838" y="214469"/>
                </a:lnTo>
                <a:lnTo>
                  <a:pt x="66067" y="242387"/>
                </a:lnTo>
                <a:lnTo>
                  <a:pt x="24434" y="301533"/>
                </a:lnTo>
                <a:lnTo>
                  <a:pt x="2787" y="364414"/>
                </a:lnTo>
                <a:lnTo>
                  <a:pt x="0" y="397002"/>
                </a:lnTo>
                <a:lnTo>
                  <a:pt x="2787" y="429589"/>
                </a:lnTo>
                <a:lnTo>
                  <a:pt x="24434" y="492470"/>
                </a:lnTo>
                <a:lnTo>
                  <a:pt x="66067" y="551616"/>
                </a:lnTo>
                <a:lnTo>
                  <a:pt x="93838" y="579534"/>
                </a:lnTo>
                <a:lnTo>
                  <a:pt x="125955" y="606213"/>
                </a:lnTo>
                <a:lnTo>
                  <a:pt x="162202" y="631551"/>
                </a:lnTo>
                <a:lnTo>
                  <a:pt x="202363" y="655447"/>
                </a:lnTo>
                <a:lnTo>
                  <a:pt x="246221" y="677799"/>
                </a:lnTo>
                <a:lnTo>
                  <a:pt x="293559" y="698504"/>
                </a:lnTo>
                <a:lnTo>
                  <a:pt x="344161" y="717462"/>
                </a:lnTo>
                <a:lnTo>
                  <a:pt x="397811" y="734571"/>
                </a:lnTo>
                <a:lnTo>
                  <a:pt x="454291" y="749728"/>
                </a:lnTo>
                <a:lnTo>
                  <a:pt x="513385" y="762833"/>
                </a:lnTo>
                <a:lnTo>
                  <a:pt x="574877" y="773783"/>
                </a:lnTo>
                <a:lnTo>
                  <a:pt x="638549" y="782477"/>
                </a:lnTo>
                <a:lnTo>
                  <a:pt x="704186" y="788813"/>
                </a:lnTo>
                <a:lnTo>
                  <a:pt x="771570" y="792689"/>
                </a:lnTo>
                <a:lnTo>
                  <a:pt x="840486" y="794004"/>
                </a:lnTo>
                <a:lnTo>
                  <a:pt x="909510" y="792689"/>
                </a:lnTo>
                <a:lnTo>
                  <a:pt x="976992" y="788813"/>
                </a:lnTo>
                <a:lnTo>
                  <a:pt x="1042716" y="782477"/>
                </a:lnTo>
                <a:lnTo>
                  <a:pt x="1106466" y="773783"/>
                </a:lnTo>
                <a:lnTo>
                  <a:pt x="1168026" y="762833"/>
                </a:lnTo>
                <a:lnTo>
                  <a:pt x="1227181" y="749728"/>
                </a:lnTo>
                <a:lnTo>
                  <a:pt x="1283713" y="734571"/>
                </a:lnTo>
                <a:lnTo>
                  <a:pt x="1337407" y="717462"/>
                </a:lnTo>
                <a:lnTo>
                  <a:pt x="1388047" y="698504"/>
                </a:lnTo>
                <a:lnTo>
                  <a:pt x="1435417" y="677799"/>
                </a:lnTo>
                <a:lnTo>
                  <a:pt x="1479301" y="655447"/>
                </a:lnTo>
                <a:lnTo>
                  <a:pt x="1519482" y="631551"/>
                </a:lnTo>
                <a:lnTo>
                  <a:pt x="1555746" y="606213"/>
                </a:lnTo>
                <a:lnTo>
                  <a:pt x="1587875" y="579534"/>
                </a:lnTo>
                <a:lnTo>
                  <a:pt x="1615654" y="551616"/>
                </a:lnTo>
                <a:lnTo>
                  <a:pt x="1657297" y="492470"/>
                </a:lnTo>
                <a:lnTo>
                  <a:pt x="1678946" y="429589"/>
                </a:lnTo>
                <a:lnTo>
                  <a:pt x="1681734" y="397002"/>
                </a:lnTo>
                <a:close/>
              </a:path>
            </a:pathLst>
          </a:custGeom>
          <a:solidFill>
            <a:srgbClr val="FFFF66"/>
          </a:solidFill>
        </p:spPr>
        <p:txBody>
          <a:bodyPr wrap="square" lIns="0" tIns="0" rIns="0" bIns="0" rtlCol="0"/>
          <a:lstStyle/>
          <a:p>
            <a:endParaRPr/>
          </a:p>
        </p:txBody>
      </p:sp>
      <p:sp>
        <p:nvSpPr>
          <p:cNvPr id="43" name="object 43"/>
          <p:cNvSpPr/>
          <p:nvPr/>
        </p:nvSpPr>
        <p:spPr>
          <a:xfrm>
            <a:off x="2038235" y="3858767"/>
            <a:ext cx="1682114" cy="794385"/>
          </a:xfrm>
          <a:custGeom>
            <a:avLst/>
            <a:gdLst/>
            <a:ahLst/>
            <a:cxnLst/>
            <a:rect l="l" t="t" r="r" b="b"/>
            <a:pathLst>
              <a:path w="1682114" h="794385">
                <a:moveTo>
                  <a:pt x="840486" y="0"/>
                </a:moveTo>
                <a:lnTo>
                  <a:pt x="771570" y="1314"/>
                </a:lnTo>
                <a:lnTo>
                  <a:pt x="704186" y="5190"/>
                </a:lnTo>
                <a:lnTo>
                  <a:pt x="638549" y="11526"/>
                </a:lnTo>
                <a:lnTo>
                  <a:pt x="574877" y="20220"/>
                </a:lnTo>
                <a:lnTo>
                  <a:pt x="513385" y="31170"/>
                </a:lnTo>
                <a:lnTo>
                  <a:pt x="454291" y="44275"/>
                </a:lnTo>
                <a:lnTo>
                  <a:pt x="397811" y="59432"/>
                </a:lnTo>
                <a:lnTo>
                  <a:pt x="344161" y="76541"/>
                </a:lnTo>
                <a:lnTo>
                  <a:pt x="293559" y="95499"/>
                </a:lnTo>
                <a:lnTo>
                  <a:pt x="246221" y="116205"/>
                </a:lnTo>
                <a:lnTo>
                  <a:pt x="202363" y="138556"/>
                </a:lnTo>
                <a:lnTo>
                  <a:pt x="162202" y="162452"/>
                </a:lnTo>
                <a:lnTo>
                  <a:pt x="125955" y="187790"/>
                </a:lnTo>
                <a:lnTo>
                  <a:pt x="93838" y="214469"/>
                </a:lnTo>
                <a:lnTo>
                  <a:pt x="66067" y="242387"/>
                </a:lnTo>
                <a:lnTo>
                  <a:pt x="24434" y="301533"/>
                </a:lnTo>
                <a:lnTo>
                  <a:pt x="2787" y="364414"/>
                </a:lnTo>
                <a:lnTo>
                  <a:pt x="0" y="397002"/>
                </a:lnTo>
                <a:lnTo>
                  <a:pt x="2787" y="429589"/>
                </a:lnTo>
                <a:lnTo>
                  <a:pt x="24434" y="492470"/>
                </a:lnTo>
                <a:lnTo>
                  <a:pt x="66067" y="551616"/>
                </a:lnTo>
                <a:lnTo>
                  <a:pt x="93838" y="579534"/>
                </a:lnTo>
                <a:lnTo>
                  <a:pt x="125955" y="606213"/>
                </a:lnTo>
                <a:lnTo>
                  <a:pt x="162202" y="631551"/>
                </a:lnTo>
                <a:lnTo>
                  <a:pt x="202363" y="655447"/>
                </a:lnTo>
                <a:lnTo>
                  <a:pt x="246221" y="677799"/>
                </a:lnTo>
                <a:lnTo>
                  <a:pt x="293559" y="698504"/>
                </a:lnTo>
                <a:lnTo>
                  <a:pt x="344161" y="717462"/>
                </a:lnTo>
                <a:lnTo>
                  <a:pt x="397811" y="734571"/>
                </a:lnTo>
                <a:lnTo>
                  <a:pt x="454291" y="749728"/>
                </a:lnTo>
                <a:lnTo>
                  <a:pt x="513385" y="762833"/>
                </a:lnTo>
                <a:lnTo>
                  <a:pt x="574877" y="773783"/>
                </a:lnTo>
                <a:lnTo>
                  <a:pt x="638549" y="782477"/>
                </a:lnTo>
                <a:lnTo>
                  <a:pt x="704186" y="788813"/>
                </a:lnTo>
                <a:lnTo>
                  <a:pt x="771570" y="792689"/>
                </a:lnTo>
                <a:lnTo>
                  <a:pt x="840486" y="794004"/>
                </a:lnTo>
                <a:lnTo>
                  <a:pt x="909510" y="792689"/>
                </a:lnTo>
                <a:lnTo>
                  <a:pt x="976992" y="788813"/>
                </a:lnTo>
                <a:lnTo>
                  <a:pt x="1042716" y="782477"/>
                </a:lnTo>
                <a:lnTo>
                  <a:pt x="1106466" y="773783"/>
                </a:lnTo>
                <a:lnTo>
                  <a:pt x="1168026" y="762833"/>
                </a:lnTo>
                <a:lnTo>
                  <a:pt x="1227181" y="749728"/>
                </a:lnTo>
                <a:lnTo>
                  <a:pt x="1283713" y="734571"/>
                </a:lnTo>
                <a:lnTo>
                  <a:pt x="1337407" y="717462"/>
                </a:lnTo>
                <a:lnTo>
                  <a:pt x="1388047" y="698504"/>
                </a:lnTo>
                <a:lnTo>
                  <a:pt x="1435417" y="677799"/>
                </a:lnTo>
                <a:lnTo>
                  <a:pt x="1479301" y="655447"/>
                </a:lnTo>
                <a:lnTo>
                  <a:pt x="1519482" y="631551"/>
                </a:lnTo>
                <a:lnTo>
                  <a:pt x="1555746" y="606213"/>
                </a:lnTo>
                <a:lnTo>
                  <a:pt x="1587875" y="579534"/>
                </a:lnTo>
                <a:lnTo>
                  <a:pt x="1615654" y="551616"/>
                </a:lnTo>
                <a:lnTo>
                  <a:pt x="1657297" y="492470"/>
                </a:lnTo>
                <a:lnTo>
                  <a:pt x="1678946" y="429589"/>
                </a:lnTo>
                <a:lnTo>
                  <a:pt x="1681734" y="397002"/>
                </a:lnTo>
                <a:lnTo>
                  <a:pt x="1678946" y="364414"/>
                </a:lnTo>
                <a:lnTo>
                  <a:pt x="1657297" y="301533"/>
                </a:lnTo>
                <a:lnTo>
                  <a:pt x="1615654" y="242387"/>
                </a:lnTo>
                <a:lnTo>
                  <a:pt x="1587875" y="214469"/>
                </a:lnTo>
                <a:lnTo>
                  <a:pt x="1555746" y="187790"/>
                </a:lnTo>
                <a:lnTo>
                  <a:pt x="1519482" y="162452"/>
                </a:lnTo>
                <a:lnTo>
                  <a:pt x="1479301" y="138556"/>
                </a:lnTo>
                <a:lnTo>
                  <a:pt x="1435417" y="116204"/>
                </a:lnTo>
                <a:lnTo>
                  <a:pt x="1388047" y="95499"/>
                </a:lnTo>
                <a:lnTo>
                  <a:pt x="1337407" y="76541"/>
                </a:lnTo>
                <a:lnTo>
                  <a:pt x="1283713" y="59432"/>
                </a:lnTo>
                <a:lnTo>
                  <a:pt x="1227181" y="44275"/>
                </a:lnTo>
                <a:lnTo>
                  <a:pt x="1168026" y="31170"/>
                </a:lnTo>
                <a:lnTo>
                  <a:pt x="1106466" y="20220"/>
                </a:lnTo>
                <a:lnTo>
                  <a:pt x="1042716" y="11526"/>
                </a:lnTo>
                <a:lnTo>
                  <a:pt x="976992" y="5190"/>
                </a:lnTo>
                <a:lnTo>
                  <a:pt x="909510" y="1314"/>
                </a:lnTo>
                <a:lnTo>
                  <a:pt x="840486" y="0"/>
                </a:lnTo>
                <a:close/>
              </a:path>
            </a:pathLst>
          </a:custGeom>
          <a:ln w="28575">
            <a:solidFill>
              <a:srgbClr val="FFFFFF"/>
            </a:solidFill>
          </a:ln>
        </p:spPr>
        <p:txBody>
          <a:bodyPr wrap="square" lIns="0" tIns="0" rIns="0" bIns="0" rtlCol="0"/>
          <a:lstStyle/>
          <a:p>
            <a:endParaRPr/>
          </a:p>
        </p:txBody>
      </p:sp>
      <p:sp>
        <p:nvSpPr>
          <p:cNvPr id="44" name="object 44"/>
          <p:cNvSpPr txBox="1"/>
          <p:nvPr/>
        </p:nvSpPr>
        <p:spPr>
          <a:xfrm>
            <a:off x="2155069" y="3998426"/>
            <a:ext cx="1448435" cy="473709"/>
          </a:xfrm>
          <a:prstGeom prst="rect">
            <a:avLst/>
          </a:prstGeom>
        </p:spPr>
        <p:txBody>
          <a:bodyPr vert="horz" wrap="square" lIns="0" tIns="0" rIns="0" bIns="0" rtlCol="0">
            <a:spAutoFit/>
          </a:bodyPr>
          <a:lstStyle/>
          <a:p>
            <a:pPr marL="316865" marR="5080" indent="-304800">
              <a:lnSpc>
                <a:spcPct val="100000"/>
              </a:lnSpc>
            </a:pPr>
            <a:r>
              <a:rPr sz="1600" b="1" spc="-5" dirty="0">
                <a:solidFill>
                  <a:srgbClr val="3333CC"/>
                </a:solidFill>
                <a:latin typeface="微软雅黑"/>
                <a:cs typeface="微软雅黑"/>
              </a:rPr>
              <a:t>数据库设计理论 及其应用</a:t>
            </a:r>
            <a:endParaRPr sz="1600">
              <a:latin typeface="微软雅黑"/>
              <a:cs typeface="微软雅黑"/>
            </a:endParaRPr>
          </a:p>
        </p:txBody>
      </p:sp>
      <p:sp>
        <p:nvSpPr>
          <p:cNvPr id="45" name="object 45"/>
          <p:cNvSpPr/>
          <p:nvPr/>
        </p:nvSpPr>
        <p:spPr>
          <a:xfrm>
            <a:off x="3846461" y="4135373"/>
            <a:ext cx="757555" cy="185420"/>
          </a:xfrm>
          <a:custGeom>
            <a:avLst/>
            <a:gdLst/>
            <a:ahLst/>
            <a:cxnLst/>
            <a:rect l="l" t="t" r="r" b="b"/>
            <a:pathLst>
              <a:path w="757554" h="185420">
                <a:moveTo>
                  <a:pt x="568451" y="139446"/>
                </a:moveTo>
                <a:lnTo>
                  <a:pt x="568451" y="46482"/>
                </a:lnTo>
                <a:lnTo>
                  <a:pt x="0" y="46482"/>
                </a:lnTo>
                <a:lnTo>
                  <a:pt x="0" y="139446"/>
                </a:lnTo>
                <a:lnTo>
                  <a:pt x="568451" y="139446"/>
                </a:lnTo>
                <a:close/>
              </a:path>
              <a:path w="757554" h="185420">
                <a:moveTo>
                  <a:pt x="757427" y="92963"/>
                </a:moveTo>
                <a:lnTo>
                  <a:pt x="568451" y="0"/>
                </a:lnTo>
                <a:lnTo>
                  <a:pt x="568451" y="185166"/>
                </a:lnTo>
                <a:lnTo>
                  <a:pt x="757427" y="92963"/>
                </a:lnTo>
                <a:close/>
              </a:path>
            </a:pathLst>
          </a:custGeom>
          <a:solidFill>
            <a:srgbClr val="CC0000"/>
          </a:solidFill>
        </p:spPr>
        <p:txBody>
          <a:bodyPr wrap="square" lIns="0" tIns="0" rIns="0" bIns="0" rtlCol="0"/>
          <a:lstStyle/>
          <a:p>
            <a:endParaRPr/>
          </a:p>
        </p:txBody>
      </p:sp>
      <p:sp>
        <p:nvSpPr>
          <p:cNvPr id="46" name="object 46"/>
          <p:cNvSpPr/>
          <p:nvPr/>
        </p:nvSpPr>
        <p:spPr>
          <a:xfrm>
            <a:off x="3846461" y="4135373"/>
            <a:ext cx="757555" cy="185420"/>
          </a:xfrm>
          <a:custGeom>
            <a:avLst/>
            <a:gdLst/>
            <a:ahLst/>
            <a:cxnLst/>
            <a:rect l="l" t="t" r="r" b="b"/>
            <a:pathLst>
              <a:path w="757554" h="185420">
                <a:moveTo>
                  <a:pt x="568451" y="0"/>
                </a:moveTo>
                <a:lnTo>
                  <a:pt x="568451" y="46482"/>
                </a:lnTo>
                <a:lnTo>
                  <a:pt x="0" y="46482"/>
                </a:lnTo>
                <a:lnTo>
                  <a:pt x="0" y="139446"/>
                </a:lnTo>
                <a:lnTo>
                  <a:pt x="568451" y="139446"/>
                </a:lnTo>
                <a:lnTo>
                  <a:pt x="568451" y="185166"/>
                </a:lnTo>
                <a:lnTo>
                  <a:pt x="757427" y="92963"/>
                </a:lnTo>
                <a:lnTo>
                  <a:pt x="568451" y="0"/>
                </a:lnTo>
                <a:close/>
              </a:path>
            </a:pathLst>
          </a:custGeom>
          <a:ln w="12700">
            <a:solidFill>
              <a:srgbClr val="CC0000"/>
            </a:solidFill>
          </a:ln>
        </p:spPr>
        <p:txBody>
          <a:bodyPr wrap="square" lIns="0" tIns="0" rIns="0" bIns="0" rtlCol="0"/>
          <a:lstStyle/>
          <a:p>
            <a:endParaRPr/>
          </a:p>
        </p:txBody>
      </p:sp>
      <p:sp>
        <p:nvSpPr>
          <p:cNvPr id="47" name="object 2">
            <a:extLst>
              <a:ext uri="{FF2B5EF4-FFF2-40B4-BE49-F238E27FC236}">
                <a16:creationId xmlns:a16="http://schemas.microsoft.com/office/drawing/2014/main" id="{071B32C1-4EF4-424A-8324-0E83DA1AC392}"/>
              </a:ext>
            </a:extLst>
          </p:cNvPr>
          <p:cNvSpPr/>
          <p:nvPr/>
        </p:nvSpPr>
        <p:spPr>
          <a:xfrm>
            <a:off x="1003300" y="885825"/>
            <a:ext cx="5181600" cy="0"/>
          </a:xfrm>
          <a:custGeom>
            <a:avLst/>
            <a:gdLst/>
            <a:ahLst/>
            <a:cxnLst/>
            <a:rect l="l" t="t" r="r" b="b"/>
            <a:pathLst>
              <a:path w="5181600">
                <a:moveTo>
                  <a:pt x="0" y="0"/>
                </a:moveTo>
                <a:lnTo>
                  <a:pt x="5181600" y="0"/>
                </a:lnTo>
              </a:path>
            </a:pathLst>
          </a:custGeom>
          <a:ln w="12954">
            <a:solidFill>
              <a:srgbClr val="000000"/>
            </a:solidFill>
          </a:ln>
        </p:spPr>
        <p:txBody>
          <a:bodyPr wrap="square" lIns="0" tIns="0" rIns="0" bIns="0" rtlCol="0"/>
          <a:lstStyle/>
          <a:p>
            <a:endParaRPr/>
          </a:p>
        </p:txBody>
      </p:sp>
      <p:sp>
        <p:nvSpPr>
          <p:cNvPr id="48" name="object 3">
            <a:extLst>
              <a:ext uri="{FF2B5EF4-FFF2-40B4-BE49-F238E27FC236}">
                <a16:creationId xmlns:a16="http://schemas.microsoft.com/office/drawing/2014/main" id="{89945F22-4D47-411D-A825-2C45DC0ACC82}"/>
              </a:ext>
            </a:extLst>
          </p:cNvPr>
          <p:cNvSpPr/>
          <p:nvPr/>
        </p:nvSpPr>
        <p:spPr>
          <a:xfrm>
            <a:off x="1003300" y="911353"/>
            <a:ext cx="5181600" cy="0"/>
          </a:xfrm>
          <a:custGeom>
            <a:avLst/>
            <a:gdLst/>
            <a:ahLst/>
            <a:cxnLst/>
            <a:rect l="l" t="t" r="r" b="b"/>
            <a:pathLst>
              <a:path w="5181600">
                <a:moveTo>
                  <a:pt x="0" y="0"/>
                </a:moveTo>
                <a:lnTo>
                  <a:pt x="5181600" y="0"/>
                </a:lnTo>
              </a:path>
            </a:pathLst>
          </a:custGeom>
          <a:ln w="12191">
            <a:solidFill>
              <a:srgbClr val="000000"/>
            </a:solidFill>
          </a:ln>
        </p:spPr>
        <p:txBody>
          <a:bodyPr wrap="square" lIns="0" tIns="0" rIns="0" bIns="0" rtlCol="0"/>
          <a:lstStyle/>
          <a:p>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30103" y="496001"/>
            <a:ext cx="8633193" cy="492443"/>
          </a:xfrm>
        </p:spPr>
        <p:txBody>
          <a:bodyPr/>
          <a:lstStyle/>
          <a:p>
            <a:r>
              <a:rPr lang="en-US" altLang="zh-CN" dirty="0"/>
              <a:t>  </a:t>
            </a:r>
            <a:endParaRPr lang="zh-CN" altLang="en-US" dirty="0"/>
          </a:p>
        </p:txBody>
      </p:sp>
      <p:sp>
        <p:nvSpPr>
          <p:cNvPr id="2" name="object 2"/>
          <p:cNvSpPr/>
          <p:nvPr/>
        </p:nvSpPr>
        <p:spPr>
          <a:xfrm>
            <a:off x="774839" y="1479422"/>
            <a:ext cx="5181600" cy="0"/>
          </a:xfrm>
          <a:custGeom>
            <a:avLst/>
            <a:gdLst/>
            <a:ahLst/>
            <a:cxnLst/>
            <a:rect l="l" t="t" r="r" b="b"/>
            <a:pathLst>
              <a:path w="5181600">
                <a:moveTo>
                  <a:pt x="0" y="0"/>
                </a:moveTo>
                <a:lnTo>
                  <a:pt x="5181600" y="0"/>
                </a:lnTo>
              </a:path>
            </a:pathLst>
          </a:custGeom>
          <a:ln w="12954">
            <a:solidFill>
              <a:srgbClr val="000000"/>
            </a:solidFill>
          </a:ln>
        </p:spPr>
        <p:txBody>
          <a:bodyPr wrap="square" lIns="0" tIns="0" rIns="0" bIns="0" rtlCol="0"/>
          <a:lstStyle/>
          <a:p>
            <a:endParaRPr/>
          </a:p>
        </p:txBody>
      </p:sp>
      <p:sp>
        <p:nvSpPr>
          <p:cNvPr id="3" name="object 3"/>
          <p:cNvSpPr/>
          <p:nvPr/>
        </p:nvSpPr>
        <p:spPr>
          <a:xfrm>
            <a:off x="774839" y="1504950"/>
            <a:ext cx="5181600" cy="0"/>
          </a:xfrm>
          <a:custGeom>
            <a:avLst/>
            <a:gdLst/>
            <a:ahLst/>
            <a:cxnLst/>
            <a:rect l="l" t="t" r="r" b="b"/>
            <a:pathLst>
              <a:path w="5181600">
                <a:moveTo>
                  <a:pt x="0" y="0"/>
                </a:moveTo>
                <a:lnTo>
                  <a:pt x="5181600" y="0"/>
                </a:lnTo>
              </a:path>
            </a:pathLst>
          </a:custGeom>
          <a:ln w="12191">
            <a:solidFill>
              <a:srgbClr val="000000"/>
            </a:solidFill>
          </a:ln>
        </p:spPr>
        <p:txBody>
          <a:bodyPr wrap="square" lIns="0" tIns="0" rIns="0" bIns="0" rtlCol="0"/>
          <a:lstStyle/>
          <a:p>
            <a:endParaRPr/>
          </a:p>
        </p:txBody>
      </p:sp>
      <p:sp>
        <p:nvSpPr>
          <p:cNvPr id="6" name="object 6"/>
          <p:cNvSpPr txBox="1"/>
          <p:nvPr/>
        </p:nvSpPr>
        <p:spPr>
          <a:xfrm>
            <a:off x="853573" y="379136"/>
            <a:ext cx="7845927" cy="5029582"/>
          </a:xfrm>
          <a:prstGeom prst="rect">
            <a:avLst/>
          </a:prstGeom>
        </p:spPr>
        <p:txBody>
          <a:bodyPr vert="horz" wrap="square" lIns="0" tIns="0" rIns="0" bIns="0" rtlCol="0">
            <a:spAutoFit/>
          </a:bodyPr>
          <a:lstStyle/>
          <a:p>
            <a:pPr marL="12700">
              <a:lnSpc>
                <a:spcPct val="100000"/>
              </a:lnSpc>
            </a:pPr>
            <a:endParaRPr sz="1800" dirty="0">
              <a:latin typeface="Microsoft JhengHei" panose="020B0604030504040204" charset="-120"/>
              <a:cs typeface="Microsoft JhengHei" panose="020B0604030504040204" charset="-120"/>
            </a:endParaRPr>
          </a:p>
          <a:p>
            <a:pPr>
              <a:lnSpc>
                <a:spcPct val="100000"/>
              </a:lnSpc>
              <a:spcBef>
                <a:spcPts val="35"/>
              </a:spcBef>
            </a:pPr>
            <a:r>
              <a:rPr lang="en-US" altLang="zh-CN" sz="1800" dirty="0">
                <a:latin typeface="Times New Roman" panose="02020603050405020304"/>
                <a:cs typeface="Times New Roman" panose="02020603050405020304"/>
              </a:rPr>
              <a:t> </a:t>
            </a:r>
            <a:endParaRPr sz="1800" dirty="0">
              <a:latin typeface="Times New Roman" panose="02020603050405020304"/>
              <a:cs typeface="Times New Roman" panose="02020603050405020304"/>
            </a:endParaRPr>
          </a:p>
          <a:p>
            <a:pPr marL="88900">
              <a:lnSpc>
                <a:spcPct val="100000"/>
              </a:lnSpc>
              <a:tabLst>
                <a:tab pos="1341755" algn="l"/>
              </a:tabLst>
            </a:pPr>
            <a:r>
              <a:rPr lang="zh-CN" altLang="en-US" sz="2800" b="1" spc="-85" dirty="0">
                <a:latin typeface="Microsoft JhengHei" panose="020B0604030504040204" pitchFamily="34" charset="-120"/>
                <a:ea typeface="Microsoft JhengHei" panose="020B0604030504040204" pitchFamily="34" charset="-120"/>
                <a:cs typeface="Microsoft JhengHei" panose="020B0604030504040204" charset="-120"/>
              </a:rPr>
              <a:t>第</a:t>
            </a:r>
            <a:r>
              <a:rPr lang="en-US" altLang="zh-CN" sz="2800" b="1" spc="-85" dirty="0">
                <a:latin typeface="Microsoft JhengHei" panose="020B0604030504040204" pitchFamily="34" charset="-120"/>
                <a:ea typeface="Microsoft JhengHei" panose="020B0604030504040204" pitchFamily="34" charset="-120"/>
                <a:cs typeface="Microsoft JhengHei" panose="020B0604030504040204" charset="-120"/>
              </a:rPr>
              <a:t>13</a:t>
            </a:r>
            <a:r>
              <a:rPr lang="zh-CN" altLang="en-US" sz="2800" b="1" spc="-85" dirty="0">
                <a:latin typeface="Microsoft JhengHei" panose="020B0604030504040204" pitchFamily="34" charset="-120"/>
                <a:ea typeface="Microsoft JhengHei" panose="020B0604030504040204" pitchFamily="34" charset="-120"/>
                <a:cs typeface="Microsoft JhengHei" panose="020B0604030504040204" charset="-120"/>
              </a:rPr>
              <a:t>讲 数据库设计过程</a:t>
            </a:r>
          </a:p>
          <a:p>
            <a:pPr marL="148590">
              <a:lnSpc>
                <a:spcPct val="100000"/>
              </a:lnSpc>
              <a:spcBef>
                <a:spcPts val="2360"/>
              </a:spcBef>
            </a:pPr>
            <a:r>
              <a:rPr lang="en-US" altLang="zh-CN" sz="2400" b="1" dirty="0">
                <a:latin typeface="Microsoft JhengHei" panose="020B0604030504040204" pitchFamily="34" charset="-120"/>
                <a:ea typeface="Microsoft JhengHei" panose="020B0604030504040204" pitchFamily="34" charset="-120"/>
                <a:cs typeface="Times New Roman" panose="02020603050405020304"/>
              </a:rPr>
              <a:t>13.1 </a:t>
            </a:r>
            <a:r>
              <a:rPr lang="zh-CN" altLang="en-US" sz="2400" b="1" dirty="0">
                <a:latin typeface="Microsoft JhengHei" panose="020B0604030504040204" pitchFamily="34" charset="-120"/>
                <a:ea typeface="Microsoft JhengHei" panose="020B0604030504040204" pitchFamily="34" charset="-120"/>
                <a:cs typeface="Times New Roman" panose="02020603050405020304"/>
              </a:rPr>
              <a:t>数据库设计过程概述</a:t>
            </a:r>
            <a:r>
              <a:rPr lang="en-US" altLang="zh-CN" sz="2400" b="1" dirty="0">
                <a:latin typeface="Microsoft JhengHei" panose="020B0604030504040204" pitchFamily="34" charset="-120"/>
                <a:ea typeface="Microsoft JhengHei" panose="020B0604030504040204" pitchFamily="34" charset="-120"/>
                <a:cs typeface="Times New Roman" panose="02020603050405020304"/>
              </a:rPr>
              <a:t> </a:t>
            </a:r>
          </a:p>
          <a:p>
            <a:pPr marL="148590">
              <a:lnSpc>
                <a:spcPct val="100000"/>
              </a:lnSpc>
              <a:spcBef>
                <a:spcPts val="785"/>
              </a:spcBef>
            </a:pPr>
            <a:r>
              <a:rPr lang="en-US" altLang="zh-CN" sz="2400" b="1" dirty="0">
                <a:latin typeface="Microsoft JhengHei" panose="020B0604030504040204" pitchFamily="34" charset="-120"/>
                <a:ea typeface="Microsoft JhengHei" panose="020B0604030504040204" pitchFamily="34" charset="-120"/>
                <a:cs typeface="Times New Roman" panose="02020603050405020304"/>
              </a:rPr>
              <a:t>13.2 </a:t>
            </a:r>
            <a:r>
              <a:rPr lang="zh-CN" altLang="en-US" sz="2400" b="1" dirty="0">
                <a:latin typeface="Microsoft JhengHei" panose="020B0604030504040204" pitchFamily="34" charset="-120"/>
                <a:ea typeface="Microsoft JhengHei" panose="020B0604030504040204" pitchFamily="34" charset="-120"/>
                <a:cs typeface="Times New Roman" panose="02020603050405020304"/>
              </a:rPr>
              <a:t>数据库设计过程之需求分析</a:t>
            </a:r>
          </a:p>
          <a:p>
            <a:pPr marL="148590">
              <a:lnSpc>
                <a:spcPct val="100000"/>
              </a:lnSpc>
              <a:spcBef>
                <a:spcPts val="785"/>
              </a:spcBef>
            </a:pPr>
            <a:r>
              <a:rPr lang="en-US" altLang="zh-CN" sz="2400" b="1" dirty="0">
                <a:latin typeface="Microsoft JhengHei" panose="020B0604030504040204" pitchFamily="34" charset="-120"/>
                <a:ea typeface="Microsoft JhengHei" panose="020B0604030504040204" pitchFamily="34" charset="-120"/>
                <a:cs typeface="Times New Roman" panose="02020603050405020304"/>
              </a:rPr>
              <a:t>13.3 </a:t>
            </a:r>
            <a:r>
              <a:rPr lang="zh-CN" altLang="en-US" sz="2400" b="1" dirty="0">
                <a:latin typeface="Microsoft JhengHei" panose="020B0604030504040204" pitchFamily="34" charset="-120"/>
                <a:ea typeface="Microsoft JhengHei" panose="020B0604030504040204" pitchFamily="34" charset="-120"/>
                <a:cs typeface="Times New Roman" panose="02020603050405020304"/>
              </a:rPr>
              <a:t>数据库设计过程之概念数据库设计</a:t>
            </a:r>
            <a:endParaRPr lang="en-US" altLang="zh-CN" sz="2400" b="1" dirty="0">
              <a:latin typeface="Microsoft JhengHei" panose="020B0604030504040204" pitchFamily="34" charset="-120"/>
              <a:ea typeface="Microsoft JhengHei" panose="020B0604030504040204" pitchFamily="34" charset="-120"/>
              <a:cs typeface="Times New Roman" panose="02020603050405020304"/>
            </a:endParaRPr>
          </a:p>
          <a:p>
            <a:pPr marL="148590">
              <a:lnSpc>
                <a:spcPct val="100000"/>
              </a:lnSpc>
              <a:spcBef>
                <a:spcPts val="860"/>
              </a:spcBef>
              <a:tabLst>
                <a:tab pos="681990" algn="l"/>
              </a:tabLst>
            </a:pPr>
            <a:r>
              <a:rPr lang="en-US" altLang="zh-CN" sz="2400" b="1" dirty="0">
                <a:latin typeface="Microsoft JhengHei" panose="020B0604030504040204" pitchFamily="34" charset="-120"/>
                <a:ea typeface="Microsoft JhengHei" panose="020B0604030504040204" pitchFamily="34" charset="-120"/>
                <a:cs typeface="Times New Roman" panose="02020603050405020304"/>
              </a:rPr>
              <a:t>13.4 </a:t>
            </a:r>
            <a:r>
              <a:rPr lang="zh-CN" altLang="en-US" sz="2400" b="1" dirty="0">
                <a:latin typeface="Microsoft JhengHei" panose="020B0604030504040204" pitchFamily="34" charset="-120"/>
                <a:ea typeface="Microsoft JhengHei" panose="020B0604030504040204" pitchFamily="34" charset="-120"/>
                <a:cs typeface="Times New Roman" panose="02020603050405020304"/>
              </a:rPr>
              <a:t>数据库设计过程之逻辑数据库设计</a:t>
            </a:r>
            <a:endParaRPr lang="en-US" altLang="zh-CN" sz="2400" b="1" dirty="0">
              <a:latin typeface="Microsoft JhengHei" panose="020B0604030504040204" pitchFamily="34" charset="-120"/>
              <a:ea typeface="Microsoft JhengHei" panose="020B0604030504040204" pitchFamily="34" charset="-120"/>
              <a:cs typeface="Times New Roman" panose="02020603050405020304"/>
            </a:endParaRPr>
          </a:p>
          <a:p>
            <a:pPr marL="148590">
              <a:lnSpc>
                <a:spcPct val="100000"/>
              </a:lnSpc>
              <a:spcBef>
                <a:spcPts val="860"/>
              </a:spcBef>
              <a:tabLst>
                <a:tab pos="681990" algn="l"/>
              </a:tabLst>
            </a:pPr>
            <a:r>
              <a:rPr lang="en-US" altLang="zh-CN" sz="2400" b="1" u="sng" dirty="0">
                <a:latin typeface="Microsoft JhengHei" panose="020B0604030504040204" pitchFamily="34" charset="-120"/>
                <a:ea typeface="Microsoft JhengHei" panose="020B0604030504040204" pitchFamily="34" charset="-120"/>
                <a:cs typeface="Times New Roman" panose="02020603050405020304"/>
              </a:rPr>
              <a:t>13.5 </a:t>
            </a:r>
            <a:r>
              <a:rPr lang="zh-CN" altLang="en-US" sz="2400" b="1" u="sng" dirty="0">
                <a:latin typeface="Microsoft JhengHei" panose="020B0604030504040204" pitchFamily="34" charset="-120"/>
                <a:ea typeface="Microsoft JhengHei" panose="020B0604030504040204" pitchFamily="34" charset="-120"/>
                <a:cs typeface="Times New Roman" panose="02020603050405020304"/>
              </a:rPr>
              <a:t>数据库设计过程之物理数据库设计 </a:t>
            </a:r>
            <a:endParaRPr lang="en-US" altLang="zh-CN" sz="2400" b="1" u="sng" dirty="0">
              <a:latin typeface="Microsoft JhengHei" panose="020B0604030504040204" pitchFamily="34" charset="-120"/>
              <a:ea typeface="Microsoft JhengHei" panose="020B0604030504040204" pitchFamily="34" charset="-120"/>
              <a:cs typeface="Times New Roman" panose="02020603050405020304"/>
            </a:endParaRPr>
          </a:p>
          <a:p>
            <a:pPr marL="148590">
              <a:lnSpc>
                <a:spcPct val="100000"/>
              </a:lnSpc>
              <a:spcBef>
                <a:spcPts val="860"/>
              </a:spcBef>
              <a:tabLst>
                <a:tab pos="681990" algn="l"/>
              </a:tabLst>
            </a:pPr>
            <a:endParaRPr lang="zh-CN" altLang="en-US" sz="2400" b="1" dirty="0">
              <a:latin typeface="Microsoft JhengHei" panose="020B0604030504040204" pitchFamily="34" charset="-120"/>
              <a:ea typeface="Microsoft JhengHei" panose="020B0604030504040204" pitchFamily="34" charset="-120"/>
              <a:cs typeface="Times New Roman" panose="02020603050405020304"/>
            </a:endParaRPr>
          </a:p>
          <a:p>
            <a:pPr marL="148590">
              <a:lnSpc>
                <a:spcPct val="100000"/>
              </a:lnSpc>
              <a:spcBef>
                <a:spcPts val="860"/>
              </a:spcBef>
              <a:tabLst>
                <a:tab pos="681990" algn="l"/>
              </a:tabLst>
            </a:pPr>
            <a:endParaRPr lang="en-US" altLang="zh-CN" sz="2400" b="1" dirty="0">
              <a:latin typeface="Microsoft JhengHei" panose="020B0604030504040204" pitchFamily="34" charset="-120"/>
              <a:ea typeface="Microsoft JhengHei" panose="020B0604030504040204" pitchFamily="34" charset="-120"/>
              <a:cs typeface="Times New Roman" panose="02020603050405020304"/>
            </a:endParaRPr>
          </a:p>
          <a:p>
            <a:pPr marL="148590">
              <a:lnSpc>
                <a:spcPct val="100000"/>
              </a:lnSpc>
              <a:spcBef>
                <a:spcPts val="860"/>
              </a:spcBef>
              <a:tabLst>
                <a:tab pos="681990" algn="l"/>
              </a:tabLst>
            </a:pPr>
            <a:endParaRPr lang="zh-CN" altLang="en-US" sz="2400" b="1" dirty="0">
              <a:latin typeface="Microsoft JhengHei" panose="020B0604030504040204" pitchFamily="34" charset="-120"/>
              <a:ea typeface="Microsoft JhengHei" panose="020B0604030504040204" pitchFamily="34" charset="-120"/>
              <a:cs typeface="Times New Roman" panose="02020603050405020304"/>
            </a:endParaRPr>
          </a:p>
        </p:txBody>
      </p:sp>
    </p:spTree>
    <p:extLst>
      <p:ext uri="{BB962C8B-B14F-4D97-AF65-F5344CB8AC3E}">
        <p14:creationId xmlns:p14="http://schemas.microsoft.com/office/powerpoint/2010/main" val="21388427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7534541" y="3640073"/>
            <a:ext cx="2063750" cy="397510"/>
          </a:xfrm>
          <a:prstGeom prst="rect">
            <a:avLst/>
          </a:prstGeom>
          <a:solidFill>
            <a:srgbClr val="000000"/>
          </a:solidFill>
        </p:spPr>
        <p:txBody>
          <a:bodyPr vert="horz" wrap="square" lIns="0" tIns="0" rIns="0" bIns="0" rtlCol="0">
            <a:spAutoFit/>
          </a:bodyPr>
          <a:lstStyle/>
          <a:p>
            <a:pPr marL="142875">
              <a:lnSpc>
                <a:spcPct val="100000"/>
              </a:lnSpc>
            </a:pPr>
            <a:r>
              <a:rPr sz="2000" b="1" spc="-5" dirty="0">
                <a:solidFill>
                  <a:srgbClr val="FFFFFF"/>
                </a:solidFill>
                <a:latin typeface="微软雅黑"/>
                <a:cs typeface="微软雅黑"/>
              </a:rPr>
              <a:t>概念数据库设计</a:t>
            </a:r>
            <a:endParaRPr sz="2000">
              <a:latin typeface="微软雅黑"/>
              <a:cs typeface="微软雅黑"/>
            </a:endParaRPr>
          </a:p>
        </p:txBody>
      </p:sp>
      <p:sp>
        <p:nvSpPr>
          <p:cNvPr id="6" name="object 6"/>
          <p:cNvSpPr txBox="1"/>
          <p:nvPr/>
        </p:nvSpPr>
        <p:spPr>
          <a:xfrm>
            <a:off x="7549019" y="4860797"/>
            <a:ext cx="2037080" cy="397510"/>
          </a:xfrm>
          <a:prstGeom prst="rect">
            <a:avLst/>
          </a:prstGeom>
          <a:solidFill>
            <a:srgbClr val="000000"/>
          </a:solidFill>
        </p:spPr>
        <p:txBody>
          <a:bodyPr vert="horz" wrap="square" lIns="0" tIns="0" rIns="0" bIns="0" rtlCol="0">
            <a:spAutoFit/>
          </a:bodyPr>
          <a:lstStyle/>
          <a:p>
            <a:pPr marL="128270">
              <a:lnSpc>
                <a:spcPct val="100000"/>
              </a:lnSpc>
            </a:pPr>
            <a:r>
              <a:rPr sz="2000" b="1" spc="-5" dirty="0">
                <a:solidFill>
                  <a:srgbClr val="FFFFFF"/>
                </a:solidFill>
                <a:latin typeface="微软雅黑"/>
                <a:cs typeface="微软雅黑"/>
              </a:rPr>
              <a:t>逻辑数据库设计</a:t>
            </a:r>
            <a:endParaRPr sz="2000">
              <a:latin typeface="微软雅黑"/>
              <a:cs typeface="微软雅黑"/>
            </a:endParaRPr>
          </a:p>
        </p:txBody>
      </p:sp>
      <p:sp>
        <p:nvSpPr>
          <p:cNvPr id="7" name="object 7"/>
          <p:cNvSpPr txBox="1"/>
          <p:nvPr/>
        </p:nvSpPr>
        <p:spPr>
          <a:xfrm>
            <a:off x="7529969" y="6070091"/>
            <a:ext cx="2076450" cy="407034"/>
          </a:xfrm>
          <a:prstGeom prst="rect">
            <a:avLst/>
          </a:prstGeom>
          <a:solidFill>
            <a:srgbClr val="FF0066"/>
          </a:solidFill>
          <a:ln w="9525">
            <a:solidFill>
              <a:srgbClr val="CC0000"/>
            </a:solidFill>
          </a:ln>
        </p:spPr>
        <p:txBody>
          <a:bodyPr vert="horz" wrap="square" lIns="0" tIns="0" rIns="0" bIns="0" rtlCol="0">
            <a:spAutoFit/>
          </a:bodyPr>
          <a:lstStyle/>
          <a:p>
            <a:pPr marL="144145">
              <a:lnSpc>
                <a:spcPct val="100000"/>
              </a:lnSpc>
            </a:pPr>
            <a:r>
              <a:rPr sz="2000" b="1" spc="-5" dirty="0">
                <a:latin typeface="微软雅黑"/>
                <a:cs typeface="微软雅黑"/>
              </a:rPr>
              <a:t>物理数据库设计</a:t>
            </a:r>
            <a:endParaRPr sz="2000">
              <a:latin typeface="微软雅黑"/>
              <a:cs typeface="微软雅黑"/>
            </a:endParaRPr>
          </a:p>
        </p:txBody>
      </p:sp>
      <p:sp>
        <p:nvSpPr>
          <p:cNvPr id="8" name="object 8"/>
          <p:cNvSpPr/>
          <p:nvPr/>
        </p:nvSpPr>
        <p:spPr>
          <a:xfrm>
            <a:off x="8261477" y="2828544"/>
            <a:ext cx="609600" cy="810005"/>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8261477" y="4028694"/>
            <a:ext cx="609600" cy="810005"/>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8261477" y="5253990"/>
            <a:ext cx="609600" cy="810006"/>
          </a:xfrm>
          <a:prstGeom prst="rect">
            <a:avLst/>
          </a:prstGeom>
          <a:blipFill>
            <a:blip r:embed="rId4" cstate="print"/>
            <a:stretch>
              <a:fillRect/>
            </a:stretch>
          </a:blipFill>
        </p:spPr>
        <p:txBody>
          <a:bodyPr wrap="square" lIns="0" tIns="0" rIns="0" bIns="0" rtlCol="0"/>
          <a:lstStyle/>
          <a:p>
            <a:endParaRPr/>
          </a:p>
        </p:txBody>
      </p:sp>
      <p:sp>
        <p:nvSpPr>
          <p:cNvPr id="11" name="object 11"/>
          <p:cNvSpPr txBox="1"/>
          <p:nvPr/>
        </p:nvSpPr>
        <p:spPr>
          <a:xfrm>
            <a:off x="7880477" y="2439923"/>
            <a:ext cx="1371600" cy="397510"/>
          </a:xfrm>
          <a:prstGeom prst="rect">
            <a:avLst/>
          </a:prstGeom>
          <a:solidFill>
            <a:srgbClr val="000000"/>
          </a:solidFill>
        </p:spPr>
        <p:txBody>
          <a:bodyPr vert="horz" wrap="square" lIns="0" tIns="0" rIns="0" bIns="0" rtlCol="0">
            <a:spAutoFit/>
          </a:bodyPr>
          <a:lstStyle/>
          <a:p>
            <a:pPr marL="177165">
              <a:lnSpc>
                <a:spcPct val="100000"/>
              </a:lnSpc>
            </a:pPr>
            <a:r>
              <a:rPr sz="2000" b="1" spc="-5" dirty="0">
                <a:solidFill>
                  <a:srgbClr val="FFFFFF"/>
                </a:solidFill>
                <a:latin typeface="微软雅黑"/>
                <a:cs typeface="微软雅黑"/>
              </a:rPr>
              <a:t>需求分析</a:t>
            </a:r>
            <a:endParaRPr sz="2000">
              <a:latin typeface="微软雅黑"/>
              <a:cs typeface="微软雅黑"/>
            </a:endParaRPr>
          </a:p>
        </p:txBody>
      </p:sp>
      <p:sp>
        <p:nvSpPr>
          <p:cNvPr id="12" name="object 12"/>
          <p:cNvSpPr txBox="1"/>
          <p:nvPr/>
        </p:nvSpPr>
        <p:spPr>
          <a:xfrm>
            <a:off x="1040239" y="1475364"/>
            <a:ext cx="6374130" cy="4258945"/>
          </a:xfrm>
          <a:prstGeom prst="rect">
            <a:avLst/>
          </a:prstGeom>
        </p:spPr>
        <p:txBody>
          <a:bodyPr vert="horz" wrap="square" lIns="0" tIns="0" rIns="0" bIns="0" rtlCol="0">
            <a:spAutoFit/>
          </a:bodyPr>
          <a:lstStyle/>
          <a:p>
            <a:pPr marL="12700" marR="67945">
              <a:lnSpc>
                <a:spcPct val="136500"/>
              </a:lnSpc>
            </a:pPr>
            <a:r>
              <a:rPr sz="2000" spc="-5" dirty="0">
                <a:latin typeface="Wingdings"/>
                <a:cs typeface="Wingdings"/>
              </a:rPr>
              <a:t></a:t>
            </a:r>
            <a:r>
              <a:rPr sz="2000" b="1" spc="-10" dirty="0">
                <a:latin typeface="新宋体"/>
                <a:cs typeface="新宋体"/>
              </a:rPr>
              <a:t>目标：结合指</a:t>
            </a:r>
            <a:r>
              <a:rPr sz="2000" b="1" dirty="0">
                <a:latin typeface="新宋体"/>
                <a:cs typeface="新宋体"/>
              </a:rPr>
              <a:t>定</a:t>
            </a:r>
            <a:r>
              <a:rPr sz="2000" b="1" spc="-5" dirty="0">
                <a:latin typeface="Arial"/>
                <a:cs typeface="Arial"/>
              </a:rPr>
              <a:t>DBM</a:t>
            </a:r>
            <a:r>
              <a:rPr sz="2000" b="1" spc="-10" dirty="0">
                <a:latin typeface="Arial"/>
                <a:cs typeface="Arial"/>
              </a:rPr>
              <a:t>S</a:t>
            </a:r>
            <a:r>
              <a:rPr sz="2000" b="1" spc="-10" dirty="0">
                <a:latin typeface="新宋体"/>
                <a:cs typeface="新宋体"/>
              </a:rPr>
              <a:t>物理数据库管理方法，给出概念 数据库的物理模式描述。</a:t>
            </a:r>
            <a:endParaRPr sz="2000" dirty="0">
              <a:latin typeface="新宋体"/>
              <a:cs typeface="新宋体"/>
            </a:endParaRPr>
          </a:p>
          <a:p>
            <a:pPr marL="12700">
              <a:lnSpc>
                <a:spcPct val="100000"/>
              </a:lnSpc>
              <a:spcBef>
                <a:spcPts val="540"/>
              </a:spcBef>
            </a:pPr>
            <a:r>
              <a:rPr sz="2000" spc="-5" dirty="0">
                <a:latin typeface="Wingdings"/>
                <a:cs typeface="Wingdings"/>
              </a:rPr>
              <a:t></a:t>
            </a:r>
            <a:r>
              <a:rPr sz="2000" b="1" spc="-10" dirty="0">
                <a:latin typeface="新宋体"/>
                <a:cs typeface="新宋体"/>
              </a:rPr>
              <a:t>提交物</a:t>
            </a:r>
            <a:r>
              <a:rPr sz="2000" b="1" dirty="0">
                <a:latin typeface="新宋体"/>
                <a:cs typeface="新宋体"/>
              </a:rPr>
              <a:t>：</a:t>
            </a:r>
            <a:r>
              <a:rPr sz="2000" b="1" spc="-5" dirty="0">
                <a:solidFill>
                  <a:srgbClr val="3333CC"/>
                </a:solidFill>
                <a:latin typeface="微软雅黑"/>
                <a:cs typeface="微软雅黑"/>
              </a:rPr>
              <a:t>物理数据库设计报告</a:t>
            </a:r>
            <a:endParaRPr sz="2000" dirty="0">
              <a:latin typeface="微软雅黑"/>
              <a:cs typeface="微软雅黑"/>
            </a:endParaRPr>
          </a:p>
          <a:p>
            <a:pPr marL="12700">
              <a:lnSpc>
                <a:spcPct val="100000"/>
              </a:lnSpc>
              <a:spcBef>
                <a:spcPts val="910"/>
              </a:spcBef>
            </a:pPr>
            <a:r>
              <a:rPr sz="2000" spc="-5" dirty="0">
                <a:latin typeface="Wingdings"/>
                <a:cs typeface="Wingdings"/>
              </a:rPr>
              <a:t></a:t>
            </a:r>
            <a:r>
              <a:rPr sz="2000" b="1" spc="-10" dirty="0">
                <a:latin typeface="新宋体"/>
                <a:cs typeface="新宋体"/>
              </a:rPr>
              <a:t>使以下内容清楚：</a:t>
            </a:r>
            <a:endParaRPr sz="2000" dirty="0">
              <a:latin typeface="新宋体"/>
              <a:cs typeface="新宋体"/>
            </a:endParaRPr>
          </a:p>
          <a:p>
            <a:pPr marL="772795" indent="-302895">
              <a:lnSpc>
                <a:spcPct val="100000"/>
              </a:lnSpc>
              <a:spcBef>
                <a:spcPts val="540"/>
              </a:spcBef>
              <a:buFont typeface="Wingdings"/>
              <a:buChar char=""/>
              <a:tabLst>
                <a:tab pos="773430" algn="l"/>
              </a:tabLst>
            </a:pPr>
            <a:r>
              <a:rPr sz="2000" b="1" spc="-5" dirty="0">
                <a:latin typeface="微软雅黑"/>
                <a:cs typeface="微软雅黑"/>
              </a:rPr>
              <a:t>DBMS选型</a:t>
            </a:r>
            <a:endParaRPr sz="2000" dirty="0">
              <a:latin typeface="微软雅黑"/>
              <a:cs typeface="微软雅黑"/>
            </a:endParaRPr>
          </a:p>
          <a:p>
            <a:pPr marL="469265" marR="5080">
              <a:lnSpc>
                <a:spcPts val="3130"/>
              </a:lnSpc>
              <a:spcBef>
                <a:spcPts val="215"/>
              </a:spcBef>
            </a:pPr>
            <a:r>
              <a:rPr sz="2000" spc="-5" dirty="0">
                <a:latin typeface="Wingdings"/>
                <a:cs typeface="Wingdings"/>
              </a:rPr>
              <a:t></a:t>
            </a:r>
            <a:r>
              <a:rPr sz="2000" spc="100" dirty="0">
                <a:latin typeface="Times New Roman"/>
                <a:cs typeface="Times New Roman"/>
              </a:rPr>
              <a:t> </a:t>
            </a:r>
            <a:r>
              <a:rPr sz="2000" b="1" spc="-5" dirty="0">
                <a:latin typeface="微软雅黑"/>
                <a:cs typeface="微软雅黑"/>
              </a:rPr>
              <a:t>确定数据库的存储结构，文件类型：如定长文件、 不定长文件；堆文件、散列文件或B-Tree文件等</a:t>
            </a:r>
            <a:endParaRPr sz="2000" dirty="0">
              <a:latin typeface="微软雅黑"/>
              <a:cs typeface="微软雅黑"/>
            </a:endParaRPr>
          </a:p>
          <a:p>
            <a:pPr marL="469265">
              <a:lnSpc>
                <a:spcPct val="100000"/>
              </a:lnSpc>
              <a:spcBef>
                <a:spcPts val="500"/>
              </a:spcBef>
            </a:pPr>
            <a:r>
              <a:rPr sz="2000" spc="-5" dirty="0">
                <a:latin typeface="Wingdings"/>
                <a:cs typeface="Wingdings"/>
              </a:rPr>
              <a:t></a:t>
            </a:r>
            <a:r>
              <a:rPr sz="2000" spc="100" dirty="0">
                <a:latin typeface="Times New Roman"/>
                <a:cs typeface="Times New Roman"/>
              </a:rPr>
              <a:t> </a:t>
            </a:r>
            <a:r>
              <a:rPr sz="2000" b="1" spc="-5" dirty="0">
                <a:latin typeface="微软雅黑"/>
                <a:cs typeface="微软雅黑"/>
              </a:rPr>
              <a:t>用Triggers,</a:t>
            </a:r>
            <a:r>
              <a:rPr sz="2000" b="1" dirty="0">
                <a:latin typeface="微软雅黑"/>
                <a:cs typeface="微软雅黑"/>
              </a:rPr>
              <a:t> </a:t>
            </a:r>
            <a:r>
              <a:rPr sz="2000" b="1" spc="-5" dirty="0">
                <a:latin typeface="微软雅黑"/>
                <a:cs typeface="微软雅黑"/>
              </a:rPr>
              <a:t>设计一些完整性控制约束</a:t>
            </a:r>
            <a:endParaRPr sz="2000" dirty="0">
              <a:latin typeface="微软雅黑"/>
              <a:cs typeface="微软雅黑"/>
            </a:endParaRPr>
          </a:p>
          <a:p>
            <a:pPr marL="469265" marR="413384">
              <a:lnSpc>
                <a:spcPct val="130300"/>
              </a:lnSpc>
            </a:pPr>
            <a:r>
              <a:rPr sz="2000" spc="-5" dirty="0">
                <a:latin typeface="Wingdings"/>
                <a:cs typeface="Wingdings"/>
              </a:rPr>
              <a:t></a:t>
            </a:r>
            <a:r>
              <a:rPr sz="2000" spc="100" dirty="0">
                <a:latin typeface="Times New Roman"/>
                <a:cs typeface="Times New Roman"/>
              </a:rPr>
              <a:t> </a:t>
            </a:r>
            <a:r>
              <a:rPr sz="2000" b="1" spc="-5" dirty="0">
                <a:latin typeface="微软雅黑"/>
                <a:cs typeface="微软雅黑"/>
              </a:rPr>
              <a:t>确定数据库的高效访问方式(索引访问，直接访 问…</a:t>
            </a:r>
            <a:r>
              <a:rPr sz="2000" b="1" spc="5" dirty="0">
                <a:latin typeface="微软雅黑"/>
                <a:cs typeface="微软雅黑"/>
              </a:rPr>
              <a:t> </a:t>
            </a:r>
            <a:r>
              <a:rPr sz="2000" b="1" spc="-5" dirty="0">
                <a:latin typeface="微软雅黑"/>
                <a:cs typeface="微软雅黑"/>
              </a:rPr>
              <a:t>…)</a:t>
            </a:r>
            <a:endParaRPr sz="2000" dirty="0">
              <a:latin typeface="微软雅黑"/>
              <a:cs typeface="微软雅黑"/>
            </a:endParaRPr>
          </a:p>
          <a:p>
            <a:pPr marL="469265">
              <a:lnSpc>
                <a:spcPct val="100000"/>
              </a:lnSpc>
              <a:spcBef>
                <a:spcPts val="725"/>
              </a:spcBef>
            </a:pPr>
            <a:r>
              <a:rPr sz="2000" spc="-5" dirty="0">
                <a:latin typeface="Wingdings"/>
                <a:cs typeface="Wingdings"/>
              </a:rPr>
              <a:t></a:t>
            </a:r>
            <a:r>
              <a:rPr sz="2000" spc="100" dirty="0">
                <a:latin typeface="Times New Roman"/>
                <a:cs typeface="Times New Roman"/>
              </a:rPr>
              <a:t> </a:t>
            </a:r>
            <a:r>
              <a:rPr sz="2000" b="1" spc="-5" dirty="0">
                <a:latin typeface="微软雅黑"/>
                <a:cs typeface="微软雅黑"/>
              </a:rPr>
              <a:t>评估和设置磁盘空间需求</a:t>
            </a:r>
            <a:endParaRPr sz="2000" dirty="0">
              <a:latin typeface="微软雅黑"/>
              <a:cs typeface="微软雅黑"/>
            </a:endParaRPr>
          </a:p>
        </p:txBody>
      </p:sp>
      <p:sp>
        <p:nvSpPr>
          <p:cNvPr id="13" name="object 13"/>
          <p:cNvSpPr txBox="1">
            <a:spLocks noGrp="1"/>
          </p:cNvSpPr>
          <p:nvPr>
            <p:ph type="title"/>
          </p:nvPr>
        </p:nvSpPr>
        <p:spPr>
          <a:xfrm>
            <a:off x="1017911" y="335219"/>
            <a:ext cx="8657577" cy="1095172"/>
          </a:xfrm>
          <a:prstGeom prst="rect">
            <a:avLst/>
          </a:prstGeom>
        </p:spPr>
        <p:txBody>
          <a:bodyPr vert="horz" wrap="square" lIns="0" tIns="0" rIns="0" bIns="0" rtlCol="0">
            <a:spAutoFit/>
          </a:bodyPr>
          <a:lstStyle/>
          <a:p>
            <a:pPr marL="12065">
              <a:lnSpc>
                <a:spcPct val="100000"/>
              </a:lnSpc>
            </a:pPr>
            <a:r>
              <a:rPr lang="en-US" altLang="zh-CN" sz="2800" b="0" spc="-5">
                <a:solidFill>
                  <a:srgbClr val="000000"/>
                </a:solidFill>
                <a:latin typeface="Microsoft JhengHei" panose="020B0604030504040204" pitchFamily="34" charset="-120"/>
                <a:ea typeface="Microsoft JhengHei" panose="020B0604030504040204" pitchFamily="34" charset="-120"/>
                <a:cs typeface="华文中宋"/>
              </a:rPr>
              <a:t>13.5 </a:t>
            </a:r>
            <a:r>
              <a:rPr sz="2800" b="0" spc="-5">
                <a:solidFill>
                  <a:srgbClr val="000000"/>
                </a:solidFill>
                <a:latin typeface="Microsoft JhengHei" panose="020B0604030504040204" pitchFamily="34" charset="-120"/>
                <a:ea typeface="Microsoft JhengHei" panose="020B0604030504040204" pitchFamily="34" charset="-120"/>
                <a:cs typeface="华文中宋"/>
              </a:rPr>
              <a:t>数据库设计过程之物理数据库设计</a:t>
            </a:r>
            <a:endParaRPr sz="2800" b="0">
              <a:solidFill>
                <a:srgbClr val="000000"/>
              </a:solidFill>
              <a:latin typeface="Microsoft JhengHei" panose="020B0604030504040204" pitchFamily="34" charset="-120"/>
              <a:ea typeface="Microsoft JhengHei" panose="020B0604030504040204" pitchFamily="34" charset="-120"/>
              <a:cs typeface="华文中宋"/>
            </a:endParaRPr>
          </a:p>
          <a:p>
            <a:pPr marL="12065">
              <a:lnSpc>
                <a:spcPct val="100000"/>
              </a:lnSpc>
              <a:spcBef>
                <a:spcPts val="2300"/>
              </a:spcBef>
            </a:pPr>
            <a:r>
              <a:rPr sz="2400" spc="-10" dirty="0">
                <a:solidFill>
                  <a:srgbClr val="FF0000"/>
                </a:solidFill>
                <a:latin typeface="Microsoft JhengHei" panose="020B0604030504040204" pitchFamily="34" charset="-120"/>
                <a:ea typeface="Microsoft JhengHei" panose="020B0604030504040204" pitchFamily="34" charset="-120"/>
                <a:cs typeface="Arial"/>
              </a:rPr>
              <a:t>(1</a:t>
            </a:r>
            <a:r>
              <a:rPr sz="2400" spc="-5" dirty="0">
                <a:solidFill>
                  <a:srgbClr val="FF0000"/>
                </a:solidFill>
                <a:latin typeface="Microsoft JhengHei" panose="020B0604030504040204" pitchFamily="34" charset="-120"/>
                <a:ea typeface="Microsoft JhengHei" panose="020B0604030504040204" pitchFamily="34" charset="-120"/>
                <a:cs typeface="Arial"/>
              </a:rPr>
              <a:t>)</a:t>
            </a:r>
            <a:r>
              <a:rPr sz="2400" spc="-5" dirty="0">
                <a:solidFill>
                  <a:srgbClr val="FF0000"/>
                </a:solidFill>
                <a:latin typeface="Microsoft JhengHei" panose="020B0604030504040204" pitchFamily="34" charset="-120"/>
                <a:ea typeface="Microsoft JhengHei" panose="020B0604030504040204" pitchFamily="34" charset="-120"/>
                <a:cs typeface="华文中宋"/>
              </a:rPr>
              <a:t>物理数据库设计</a:t>
            </a:r>
            <a:endParaRPr sz="2400">
              <a:solidFill>
                <a:srgbClr val="FF0000"/>
              </a:solidFill>
              <a:latin typeface="Microsoft JhengHei" panose="020B0604030504040204" pitchFamily="34" charset="-120"/>
              <a:ea typeface="Microsoft JhengHei" panose="020B0604030504040204" pitchFamily="34" charset="-120"/>
              <a:cs typeface="华文中宋"/>
            </a:endParaRPr>
          </a:p>
        </p:txBody>
      </p:sp>
      <p:sp>
        <p:nvSpPr>
          <p:cNvPr id="14" name="object 2">
            <a:extLst>
              <a:ext uri="{FF2B5EF4-FFF2-40B4-BE49-F238E27FC236}">
                <a16:creationId xmlns:a16="http://schemas.microsoft.com/office/drawing/2014/main" id="{1227E6ED-275B-4DD5-B2B6-ACCB8C378F30}"/>
              </a:ext>
            </a:extLst>
          </p:cNvPr>
          <p:cNvSpPr/>
          <p:nvPr/>
        </p:nvSpPr>
        <p:spPr>
          <a:xfrm>
            <a:off x="1003300" y="885825"/>
            <a:ext cx="5181600" cy="0"/>
          </a:xfrm>
          <a:custGeom>
            <a:avLst/>
            <a:gdLst/>
            <a:ahLst/>
            <a:cxnLst/>
            <a:rect l="l" t="t" r="r" b="b"/>
            <a:pathLst>
              <a:path w="5181600">
                <a:moveTo>
                  <a:pt x="0" y="0"/>
                </a:moveTo>
                <a:lnTo>
                  <a:pt x="5181600" y="0"/>
                </a:lnTo>
              </a:path>
            </a:pathLst>
          </a:custGeom>
          <a:ln w="12954">
            <a:solidFill>
              <a:srgbClr val="000000"/>
            </a:solidFill>
          </a:ln>
        </p:spPr>
        <p:txBody>
          <a:bodyPr wrap="square" lIns="0" tIns="0" rIns="0" bIns="0" rtlCol="0"/>
          <a:lstStyle/>
          <a:p>
            <a:endParaRPr/>
          </a:p>
        </p:txBody>
      </p:sp>
      <p:sp>
        <p:nvSpPr>
          <p:cNvPr id="15" name="object 3">
            <a:extLst>
              <a:ext uri="{FF2B5EF4-FFF2-40B4-BE49-F238E27FC236}">
                <a16:creationId xmlns:a16="http://schemas.microsoft.com/office/drawing/2014/main" id="{A0D17871-5D3A-4942-846F-8A4D4982459E}"/>
              </a:ext>
            </a:extLst>
          </p:cNvPr>
          <p:cNvSpPr/>
          <p:nvPr/>
        </p:nvSpPr>
        <p:spPr>
          <a:xfrm>
            <a:off x="1003300" y="911353"/>
            <a:ext cx="5181600" cy="0"/>
          </a:xfrm>
          <a:custGeom>
            <a:avLst/>
            <a:gdLst/>
            <a:ahLst/>
            <a:cxnLst/>
            <a:rect l="l" t="t" r="r" b="b"/>
            <a:pathLst>
              <a:path w="5181600">
                <a:moveTo>
                  <a:pt x="0" y="0"/>
                </a:moveTo>
                <a:lnTo>
                  <a:pt x="5181600" y="0"/>
                </a:lnTo>
              </a:path>
            </a:pathLst>
          </a:custGeom>
          <a:ln w="12191">
            <a:solidFill>
              <a:srgbClr val="000000"/>
            </a:solidFill>
          </a:ln>
        </p:spPr>
        <p:txBody>
          <a:bodyPr wrap="square" lIns="0" tIns="0" rIns="0" bIns="0" rtlCol="0"/>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7534541" y="3640073"/>
            <a:ext cx="2063750" cy="397510"/>
          </a:xfrm>
          <a:prstGeom prst="rect">
            <a:avLst/>
          </a:prstGeom>
          <a:solidFill>
            <a:srgbClr val="000000"/>
          </a:solidFill>
        </p:spPr>
        <p:txBody>
          <a:bodyPr vert="horz" wrap="square" lIns="0" tIns="0" rIns="0" bIns="0" rtlCol="0">
            <a:spAutoFit/>
          </a:bodyPr>
          <a:lstStyle/>
          <a:p>
            <a:pPr marL="142875">
              <a:lnSpc>
                <a:spcPct val="100000"/>
              </a:lnSpc>
            </a:pPr>
            <a:r>
              <a:rPr sz="2000" b="1" spc="-5" dirty="0">
                <a:solidFill>
                  <a:srgbClr val="FFFFFF"/>
                </a:solidFill>
                <a:latin typeface="微软雅黑"/>
                <a:cs typeface="微软雅黑"/>
              </a:rPr>
              <a:t>概念数据库设计</a:t>
            </a:r>
            <a:endParaRPr sz="2000">
              <a:latin typeface="微软雅黑"/>
              <a:cs typeface="微软雅黑"/>
            </a:endParaRPr>
          </a:p>
        </p:txBody>
      </p:sp>
      <p:sp>
        <p:nvSpPr>
          <p:cNvPr id="6" name="object 6"/>
          <p:cNvSpPr txBox="1"/>
          <p:nvPr/>
        </p:nvSpPr>
        <p:spPr>
          <a:xfrm>
            <a:off x="7549019" y="4860797"/>
            <a:ext cx="2037080" cy="397510"/>
          </a:xfrm>
          <a:prstGeom prst="rect">
            <a:avLst/>
          </a:prstGeom>
          <a:solidFill>
            <a:srgbClr val="000000"/>
          </a:solidFill>
        </p:spPr>
        <p:txBody>
          <a:bodyPr vert="horz" wrap="square" lIns="0" tIns="0" rIns="0" bIns="0" rtlCol="0">
            <a:spAutoFit/>
          </a:bodyPr>
          <a:lstStyle/>
          <a:p>
            <a:pPr marL="128270">
              <a:lnSpc>
                <a:spcPct val="100000"/>
              </a:lnSpc>
            </a:pPr>
            <a:r>
              <a:rPr sz="2000" b="1" spc="-5" dirty="0">
                <a:solidFill>
                  <a:srgbClr val="FFFFFF"/>
                </a:solidFill>
                <a:latin typeface="微软雅黑"/>
                <a:cs typeface="微软雅黑"/>
              </a:rPr>
              <a:t>逻辑数据库设计</a:t>
            </a:r>
            <a:endParaRPr sz="2000">
              <a:latin typeface="微软雅黑"/>
              <a:cs typeface="微软雅黑"/>
            </a:endParaRPr>
          </a:p>
        </p:txBody>
      </p:sp>
      <p:sp>
        <p:nvSpPr>
          <p:cNvPr id="7" name="object 7"/>
          <p:cNvSpPr txBox="1"/>
          <p:nvPr/>
        </p:nvSpPr>
        <p:spPr>
          <a:xfrm>
            <a:off x="7529969" y="6070091"/>
            <a:ext cx="2076450" cy="407034"/>
          </a:xfrm>
          <a:prstGeom prst="rect">
            <a:avLst/>
          </a:prstGeom>
          <a:solidFill>
            <a:srgbClr val="FF0066"/>
          </a:solidFill>
          <a:ln w="9525">
            <a:solidFill>
              <a:srgbClr val="CC0000"/>
            </a:solidFill>
          </a:ln>
        </p:spPr>
        <p:txBody>
          <a:bodyPr vert="horz" wrap="square" lIns="0" tIns="0" rIns="0" bIns="0" rtlCol="0">
            <a:spAutoFit/>
          </a:bodyPr>
          <a:lstStyle/>
          <a:p>
            <a:pPr marL="144145">
              <a:lnSpc>
                <a:spcPct val="100000"/>
              </a:lnSpc>
            </a:pPr>
            <a:r>
              <a:rPr sz="2000" b="1" spc="-5" dirty="0">
                <a:latin typeface="微软雅黑"/>
                <a:cs typeface="微软雅黑"/>
              </a:rPr>
              <a:t>物理数据库设计</a:t>
            </a:r>
            <a:endParaRPr sz="2000">
              <a:latin typeface="微软雅黑"/>
              <a:cs typeface="微软雅黑"/>
            </a:endParaRPr>
          </a:p>
        </p:txBody>
      </p:sp>
      <p:sp>
        <p:nvSpPr>
          <p:cNvPr id="8" name="object 8"/>
          <p:cNvSpPr/>
          <p:nvPr/>
        </p:nvSpPr>
        <p:spPr>
          <a:xfrm>
            <a:off x="8261477" y="2828544"/>
            <a:ext cx="609600" cy="810005"/>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8261477" y="4028694"/>
            <a:ext cx="609600" cy="810005"/>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8261477" y="5253990"/>
            <a:ext cx="609600" cy="810006"/>
          </a:xfrm>
          <a:prstGeom prst="rect">
            <a:avLst/>
          </a:prstGeom>
          <a:blipFill>
            <a:blip r:embed="rId4" cstate="print"/>
            <a:stretch>
              <a:fillRect/>
            </a:stretch>
          </a:blipFill>
        </p:spPr>
        <p:txBody>
          <a:bodyPr wrap="square" lIns="0" tIns="0" rIns="0" bIns="0" rtlCol="0"/>
          <a:lstStyle/>
          <a:p>
            <a:endParaRPr/>
          </a:p>
        </p:txBody>
      </p:sp>
      <p:sp>
        <p:nvSpPr>
          <p:cNvPr id="11" name="object 11"/>
          <p:cNvSpPr txBox="1"/>
          <p:nvPr/>
        </p:nvSpPr>
        <p:spPr>
          <a:xfrm>
            <a:off x="7880477" y="2439923"/>
            <a:ext cx="1371600" cy="397510"/>
          </a:xfrm>
          <a:prstGeom prst="rect">
            <a:avLst/>
          </a:prstGeom>
          <a:solidFill>
            <a:srgbClr val="000000"/>
          </a:solidFill>
        </p:spPr>
        <p:txBody>
          <a:bodyPr vert="horz" wrap="square" lIns="0" tIns="0" rIns="0" bIns="0" rtlCol="0">
            <a:spAutoFit/>
          </a:bodyPr>
          <a:lstStyle/>
          <a:p>
            <a:pPr marL="177165">
              <a:lnSpc>
                <a:spcPct val="100000"/>
              </a:lnSpc>
            </a:pPr>
            <a:r>
              <a:rPr sz="2000" b="1" spc="-5" dirty="0">
                <a:solidFill>
                  <a:srgbClr val="FFFFFF"/>
                </a:solidFill>
                <a:latin typeface="微软雅黑"/>
                <a:cs typeface="微软雅黑"/>
              </a:rPr>
              <a:t>需求分析</a:t>
            </a:r>
            <a:endParaRPr sz="2000">
              <a:latin typeface="微软雅黑"/>
              <a:cs typeface="微软雅黑"/>
            </a:endParaRPr>
          </a:p>
        </p:txBody>
      </p:sp>
      <p:sp>
        <p:nvSpPr>
          <p:cNvPr id="12" name="object 12"/>
          <p:cNvSpPr txBox="1"/>
          <p:nvPr/>
        </p:nvSpPr>
        <p:spPr>
          <a:xfrm>
            <a:off x="1084467" y="1545051"/>
            <a:ext cx="6374130" cy="2266315"/>
          </a:xfrm>
          <a:prstGeom prst="rect">
            <a:avLst/>
          </a:prstGeom>
        </p:spPr>
        <p:txBody>
          <a:bodyPr vert="horz" wrap="square" lIns="0" tIns="0" rIns="0" bIns="0" rtlCol="0">
            <a:spAutoFit/>
          </a:bodyPr>
          <a:lstStyle/>
          <a:p>
            <a:pPr marL="469265">
              <a:lnSpc>
                <a:spcPct val="100000"/>
              </a:lnSpc>
            </a:pPr>
            <a:r>
              <a:rPr sz="2000" spc="-5" dirty="0">
                <a:latin typeface="Wingdings"/>
                <a:cs typeface="Wingdings"/>
              </a:rPr>
              <a:t></a:t>
            </a:r>
            <a:r>
              <a:rPr sz="2000" spc="100" dirty="0">
                <a:latin typeface="Times New Roman"/>
                <a:cs typeface="Times New Roman"/>
              </a:rPr>
              <a:t> </a:t>
            </a:r>
            <a:r>
              <a:rPr sz="2000" b="1" spc="-5" dirty="0">
                <a:latin typeface="微软雅黑"/>
                <a:cs typeface="微软雅黑"/>
              </a:rPr>
              <a:t>设计用户视图及访问控制规则，以进行安全性控制</a:t>
            </a:r>
            <a:endParaRPr sz="2000" dirty="0">
              <a:latin typeface="微软雅黑"/>
              <a:cs typeface="微软雅黑"/>
            </a:endParaRPr>
          </a:p>
          <a:p>
            <a:pPr marL="469265">
              <a:lnSpc>
                <a:spcPct val="100000"/>
              </a:lnSpc>
              <a:spcBef>
                <a:spcPts val="725"/>
              </a:spcBef>
            </a:pPr>
            <a:r>
              <a:rPr sz="2000" spc="-5" dirty="0">
                <a:latin typeface="Wingdings"/>
                <a:cs typeface="Wingdings"/>
              </a:rPr>
              <a:t></a:t>
            </a:r>
            <a:r>
              <a:rPr sz="2000" spc="100" dirty="0">
                <a:latin typeface="Times New Roman"/>
                <a:cs typeface="Times New Roman"/>
              </a:rPr>
              <a:t> </a:t>
            </a:r>
            <a:r>
              <a:rPr sz="2000" b="1" spc="-5" dirty="0">
                <a:latin typeface="微软雅黑"/>
                <a:cs typeface="微软雅黑"/>
              </a:rPr>
              <a:t>建立索引</a:t>
            </a:r>
            <a:endParaRPr sz="2000" dirty="0">
              <a:latin typeface="微软雅黑"/>
              <a:cs typeface="微软雅黑"/>
            </a:endParaRPr>
          </a:p>
          <a:p>
            <a:pPr marL="469265">
              <a:lnSpc>
                <a:spcPct val="100000"/>
              </a:lnSpc>
              <a:spcBef>
                <a:spcPts val="725"/>
              </a:spcBef>
            </a:pPr>
            <a:r>
              <a:rPr sz="2000" spc="-5" dirty="0">
                <a:latin typeface="Wingdings"/>
                <a:cs typeface="Wingdings"/>
              </a:rPr>
              <a:t></a:t>
            </a:r>
            <a:r>
              <a:rPr sz="2000" spc="100" dirty="0">
                <a:latin typeface="Times New Roman"/>
                <a:cs typeface="Times New Roman"/>
              </a:rPr>
              <a:t> </a:t>
            </a:r>
            <a:r>
              <a:rPr sz="2000" b="1" spc="-5" dirty="0">
                <a:latin typeface="微软雅黑"/>
                <a:cs typeface="微软雅黑"/>
              </a:rPr>
              <a:t>设计使数据库运行达到最佳效率的一些措施</a:t>
            </a:r>
            <a:endParaRPr sz="2000" dirty="0">
              <a:latin typeface="微软雅黑"/>
              <a:cs typeface="微软雅黑"/>
            </a:endParaRPr>
          </a:p>
          <a:p>
            <a:pPr marL="772160" indent="-302260">
              <a:lnSpc>
                <a:spcPct val="100000"/>
              </a:lnSpc>
              <a:spcBef>
                <a:spcPts val="725"/>
              </a:spcBef>
              <a:buFont typeface="Wingdings"/>
              <a:buChar char=""/>
              <a:tabLst>
                <a:tab pos="772795" algn="l"/>
              </a:tabLst>
            </a:pPr>
            <a:r>
              <a:rPr sz="2000" b="1" spc="-5" dirty="0">
                <a:latin typeface="微软雅黑"/>
                <a:cs typeface="微软雅黑"/>
              </a:rPr>
              <a:t>设计备份Backup和恢复Recovery的步骤</a:t>
            </a:r>
            <a:endParaRPr sz="2000" dirty="0">
              <a:latin typeface="微软雅黑"/>
              <a:cs typeface="微软雅黑"/>
            </a:endParaRPr>
          </a:p>
          <a:p>
            <a:pPr marL="12700" marR="102235">
              <a:lnSpc>
                <a:spcPct val="130300"/>
              </a:lnSpc>
            </a:pPr>
            <a:r>
              <a:rPr sz="2000" spc="-5" dirty="0">
                <a:latin typeface="Wingdings"/>
                <a:cs typeface="Wingdings"/>
              </a:rPr>
              <a:t></a:t>
            </a:r>
            <a:r>
              <a:rPr sz="2000" b="1" spc="-5" dirty="0">
                <a:latin typeface="微软雅黑"/>
                <a:cs typeface="微软雅黑"/>
              </a:rPr>
              <a:t>理解Oracle、Sybase或其他DBMS的物理数据库管理 方式，这是数据库管理员(DBA)的基本责任。</a:t>
            </a:r>
            <a:endParaRPr sz="2000" dirty="0">
              <a:latin typeface="微软雅黑"/>
              <a:cs typeface="微软雅黑"/>
            </a:endParaRPr>
          </a:p>
        </p:txBody>
      </p:sp>
      <p:sp>
        <p:nvSpPr>
          <p:cNvPr id="13" name="object 13"/>
          <p:cNvSpPr txBox="1">
            <a:spLocks noGrp="1"/>
          </p:cNvSpPr>
          <p:nvPr>
            <p:ph type="title"/>
          </p:nvPr>
        </p:nvSpPr>
        <p:spPr>
          <a:xfrm>
            <a:off x="1017911" y="335219"/>
            <a:ext cx="8657577" cy="1095172"/>
          </a:xfrm>
          <a:prstGeom prst="rect">
            <a:avLst/>
          </a:prstGeom>
        </p:spPr>
        <p:txBody>
          <a:bodyPr vert="horz" wrap="square" lIns="0" tIns="0" rIns="0" bIns="0" rtlCol="0">
            <a:spAutoFit/>
          </a:bodyPr>
          <a:lstStyle/>
          <a:p>
            <a:pPr marL="12065">
              <a:lnSpc>
                <a:spcPct val="100000"/>
              </a:lnSpc>
            </a:pPr>
            <a:r>
              <a:rPr lang="en-US" altLang="zh-CN" sz="2800" b="0" spc="-5" dirty="0">
                <a:solidFill>
                  <a:srgbClr val="000000"/>
                </a:solidFill>
                <a:latin typeface="Microsoft JhengHei" panose="020B0604030504040204" pitchFamily="34" charset="-120"/>
                <a:ea typeface="Microsoft JhengHei" panose="020B0604030504040204" pitchFamily="34" charset="-120"/>
                <a:cs typeface="华文中宋"/>
              </a:rPr>
              <a:t>13.5 </a:t>
            </a:r>
            <a:r>
              <a:rPr sz="2800" b="0" spc="-5" dirty="0" err="1">
                <a:solidFill>
                  <a:srgbClr val="000000"/>
                </a:solidFill>
                <a:latin typeface="Microsoft JhengHei" panose="020B0604030504040204" pitchFamily="34" charset="-120"/>
                <a:ea typeface="Microsoft JhengHei" panose="020B0604030504040204" pitchFamily="34" charset="-120"/>
                <a:cs typeface="华文中宋"/>
              </a:rPr>
              <a:t>数据库设计过程之物理数据库设计</a:t>
            </a:r>
            <a:endParaRPr sz="2800" b="0" dirty="0">
              <a:solidFill>
                <a:srgbClr val="000000"/>
              </a:solidFill>
              <a:latin typeface="Microsoft JhengHei" panose="020B0604030504040204" pitchFamily="34" charset="-120"/>
              <a:ea typeface="Microsoft JhengHei" panose="020B0604030504040204" pitchFamily="34" charset="-120"/>
              <a:cs typeface="华文中宋"/>
            </a:endParaRPr>
          </a:p>
          <a:p>
            <a:pPr marL="12065">
              <a:lnSpc>
                <a:spcPct val="100000"/>
              </a:lnSpc>
              <a:spcBef>
                <a:spcPts val="2300"/>
              </a:spcBef>
            </a:pPr>
            <a:r>
              <a:rPr sz="2400" spc="-10" dirty="0">
                <a:solidFill>
                  <a:srgbClr val="FF0000"/>
                </a:solidFill>
                <a:latin typeface="Microsoft JhengHei" panose="020B0604030504040204" pitchFamily="34" charset="-120"/>
                <a:ea typeface="Microsoft JhengHei" panose="020B0604030504040204" pitchFamily="34" charset="-120"/>
                <a:cs typeface="Arial"/>
              </a:rPr>
              <a:t>(1</a:t>
            </a:r>
            <a:r>
              <a:rPr sz="2400" spc="-5" dirty="0">
                <a:solidFill>
                  <a:srgbClr val="FF0000"/>
                </a:solidFill>
                <a:latin typeface="Microsoft JhengHei" panose="020B0604030504040204" pitchFamily="34" charset="-120"/>
                <a:ea typeface="Microsoft JhengHei" panose="020B0604030504040204" pitchFamily="34" charset="-120"/>
                <a:cs typeface="Arial"/>
              </a:rPr>
              <a:t>)</a:t>
            </a:r>
            <a:r>
              <a:rPr sz="2400" spc="-5" dirty="0">
                <a:solidFill>
                  <a:srgbClr val="FF0000"/>
                </a:solidFill>
                <a:latin typeface="Microsoft JhengHei" panose="020B0604030504040204" pitchFamily="34" charset="-120"/>
                <a:ea typeface="Microsoft JhengHei" panose="020B0604030504040204" pitchFamily="34" charset="-120"/>
                <a:cs typeface="华文中宋"/>
              </a:rPr>
              <a:t>物理数据库设计</a:t>
            </a:r>
            <a:endParaRPr sz="2400" dirty="0">
              <a:solidFill>
                <a:srgbClr val="FF0000"/>
              </a:solidFill>
              <a:latin typeface="Microsoft JhengHei" panose="020B0604030504040204" pitchFamily="34" charset="-120"/>
              <a:ea typeface="Microsoft JhengHei" panose="020B0604030504040204" pitchFamily="34" charset="-120"/>
              <a:cs typeface="华文中宋"/>
            </a:endParaRPr>
          </a:p>
        </p:txBody>
      </p:sp>
      <p:sp>
        <p:nvSpPr>
          <p:cNvPr id="14" name="object 2">
            <a:extLst>
              <a:ext uri="{FF2B5EF4-FFF2-40B4-BE49-F238E27FC236}">
                <a16:creationId xmlns:a16="http://schemas.microsoft.com/office/drawing/2014/main" id="{3297E3E7-D335-41B4-AB22-B638A143B59C}"/>
              </a:ext>
            </a:extLst>
          </p:cNvPr>
          <p:cNvSpPr/>
          <p:nvPr/>
        </p:nvSpPr>
        <p:spPr>
          <a:xfrm>
            <a:off x="1003300" y="885825"/>
            <a:ext cx="5181600" cy="0"/>
          </a:xfrm>
          <a:custGeom>
            <a:avLst/>
            <a:gdLst/>
            <a:ahLst/>
            <a:cxnLst/>
            <a:rect l="l" t="t" r="r" b="b"/>
            <a:pathLst>
              <a:path w="5181600">
                <a:moveTo>
                  <a:pt x="0" y="0"/>
                </a:moveTo>
                <a:lnTo>
                  <a:pt x="5181600" y="0"/>
                </a:lnTo>
              </a:path>
            </a:pathLst>
          </a:custGeom>
          <a:ln w="12954">
            <a:solidFill>
              <a:srgbClr val="000000"/>
            </a:solidFill>
          </a:ln>
        </p:spPr>
        <p:txBody>
          <a:bodyPr wrap="square" lIns="0" tIns="0" rIns="0" bIns="0" rtlCol="0"/>
          <a:lstStyle/>
          <a:p>
            <a:endParaRPr/>
          </a:p>
        </p:txBody>
      </p:sp>
      <p:sp>
        <p:nvSpPr>
          <p:cNvPr id="15" name="object 3">
            <a:extLst>
              <a:ext uri="{FF2B5EF4-FFF2-40B4-BE49-F238E27FC236}">
                <a16:creationId xmlns:a16="http://schemas.microsoft.com/office/drawing/2014/main" id="{9FBE3741-2570-49EE-8298-075C994C6495}"/>
              </a:ext>
            </a:extLst>
          </p:cNvPr>
          <p:cNvSpPr/>
          <p:nvPr/>
        </p:nvSpPr>
        <p:spPr>
          <a:xfrm>
            <a:off x="1003300" y="911353"/>
            <a:ext cx="5181600" cy="0"/>
          </a:xfrm>
          <a:custGeom>
            <a:avLst/>
            <a:gdLst/>
            <a:ahLst/>
            <a:cxnLst/>
            <a:rect l="l" t="t" r="r" b="b"/>
            <a:pathLst>
              <a:path w="5181600">
                <a:moveTo>
                  <a:pt x="0" y="0"/>
                </a:moveTo>
                <a:lnTo>
                  <a:pt x="5181600" y="0"/>
                </a:lnTo>
              </a:path>
            </a:pathLst>
          </a:custGeom>
          <a:ln w="12191">
            <a:solidFill>
              <a:srgbClr val="000000"/>
            </a:solidFill>
          </a:ln>
        </p:spPr>
        <p:txBody>
          <a:bodyPr wrap="square" lIns="0" tIns="0" rIns="0" bIns="0" rtlCol="0"/>
          <a:lstStyle/>
          <a:p>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017911" y="335219"/>
            <a:ext cx="8657577" cy="1095172"/>
          </a:xfrm>
          <a:prstGeom prst="rect">
            <a:avLst/>
          </a:prstGeom>
        </p:spPr>
        <p:txBody>
          <a:bodyPr vert="horz" wrap="square" lIns="0" tIns="0" rIns="0" bIns="0" rtlCol="0">
            <a:spAutoFit/>
          </a:bodyPr>
          <a:lstStyle/>
          <a:p>
            <a:pPr marL="12065">
              <a:lnSpc>
                <a:spcPct val="100000"/>
              </a:lnSpc>
            </a:pPr>
            <a:r>
              <a:rPr lang="en-US" altLang="zh-CN" sz="2800" b="0" spc="-5">
                <a:solidFill>
                  <a:srgbClr val="000000"/>
                </a:solidFill>
                <a:latin typeface="Microsoft JhengHei" panose="020B0604030504040204" pitchFamily="34" charset="-120"/>
                <a:ea typeface="Microsoft JhengHei" panose="020B0604030504040204" pitchFamily="34" charset="-120"/>
                <a:cs typeface="华文中宋"/>
              </a:rPr>
              <a:t>13.5 </a:t>
            </a:r>
            <a:r>
              <a:rPr sz="2800" b="0" spc="-5">
                <a:solidFill>
                  <a:srgbClr val="000000"/>
                </a:solidFill>
                <a:latin typeface="Microsoft JhengHei" panose="020B0604030504040204" pitchFamily="34" charset="-120"/>
                <a:ea typeface="Microsoft JhengHei" panose="020B0604030504040204" pitchFamily="34" charset="-120"/>
                <a:cs typeface="华文中宋"/>
              </a:rPr>
              <a:t>数据库设计过程之物理数据库设计</a:t>
            </a:r>
            <a:endParaRPr sz="2800" b="0">
              <a:solidFill>
                <a:srgbClr val="000000"/>
              </a:solidFill>
              <a:latin typeface="Microsoft JhengHei" panose="020B0604030504040204" pitchFamily="34" charset="-120"/>
              <a:ea typeface="Microsoft JhengHei" panose="020B0604030504040204" pitchFamily="34" charset="-120"/>
              <a:cs typeface="华文中宋"/>
            </a:endParaRPr>
          </a:p>
          <a:p>
            <a:pPr marL="12065">
              <a:lnSpc>
                <a:spcPct val="100000"/>
              </a:lnSpc>
              <a:spcBef>
                <a:spcPts val="2300"/>
              </a:spcBef>
            </a:pPr>
            <a:r>
              <a:rPr sz="2400" spc="-10" dirty="0">
                <a:solidFill>
                  <a:srgbClr val="FF0000"/>
                </a:solidFill>
                <a:latin typeface="Microsoft JhengHei" panose="020B0604030504040204" pitchFamily="34" charset="-120"/>
                <a:ea typeface="Microsoft JhengHei" panose="020B0604030504040204" pitchFamily="34" charset="-120"/>
                <a:cs typeface="Arial"/>
              </a:rPr>
              <a:t>(2</a:t>
            </a:r>
            <a:r>
              <a:rPr sz="2400" spc="-5" dirty="0">
                <a:solidFill>
                  <a:srgbClr val="FF0000"/>
                </a:solidFill>
                <a:latin typeface="Microsoft JhengHei" panose="020B0604030504040204" pitchFamily="34" charset="-120"/>
                <a:ea typeface="Microsoft JhengHei" panose="020B0604030504040204" pitchFamily="34" charset="-120"/>
                <a:cs typeface="Arial"/>
              </a:rPr>
              <a:t>)</a:t>
            </a:r>
            <a:r>
              <a:rPr sz="2400" spc="-5" dirty="0">
                <a:solidFill>
                  <a:srgbClr val="FF0000"/>
                </a:solidFill>
                <a:latin typeface="Microsoft JhengHei" panose="020B0604030504040204" pitchFamily="34" charset="-120"/>
                <a:ea typeface="Microsoft JhengHei" panose="020B0604030504040204" pitchFamily="34" charset="-120"/>
                <a:cs typeface="华文中宋"/>
              </a:rPr>
              <a:t>小结</a:t>
            </a:r>
            <a:endParaRPr sz="2400">
              <a:solidFill>
                <a:srgbClr val="FF0000"/>
              </a:solidFill>
              <a:latin typeface="Microsoft JhengHei" panose="020B0604030504040204" pitchFamily="34" charset="-120"/>
              <a:ea typeface="Microsoft JhengHei" panose="020B0604030504040204" pitchFamily="34" charset="-120"/>
              <a:cs typeface="华文中宋"/>
            </a:endParaRPr>
          </a:p>
        </p:txBody>
      </p:sp>
      <p:sp>
        <p:nvSpPr>
          <p:cNvPr id="6" name="object 6"/>
          <p:cNvSpPr/>
          <p:nvPr/>
        </p:nvSpPr>
        <p:spPr>
          <a:xfrm>
            <a:off x="4581791" y="1322069"/>
            <a:ext cx="1871980" cy="840105"/>
          </a:xfrm>
          <a:custGeom>
            <a:avLst/>
            <a:gdLst/>
            <a:ahLst/>
            <a:cxnLst/>
            <a:rect l="l" t="t" r="r" b="b"/>
            <a:pathLst>
              <a:path w="1871979" h="840105">
                <a:moveTo>
                  <a:pt x="1871472" y="419861"/>
                </a:moveTo>
                <a:lnTo>
                  <a:pt x="1859220" y="351815"/>
                </a:lnTo>
                <a:lnTo>
                  <a:pt x="1823752" y="287243"/>
                </a:lnTo>
                <a:lnTo>
                  <a:pt x="1797915" y="256532"/>
                </a:lnTo>
                <a:lnTo>
                  <a:pt x="1766997" y="227015"/>
                </a:lnTo>
                <a:lnTo>
                  <a:pt x="1731239" y="198801"/>
                </a:lnTo>
                <a:lnTo>
                  <a:pt x="1690884" y="171998"/>
                </a:lnTo>
                <a:lnTo>
                  <a:pt x="1646171" y="146716"/>
                </a:lnTo>
                <a:lnTo>
                  <a:pt x="1597342" y="123062"/>
                </a:lnTo>
                <a:lnTo>
                  <a:pt x="1544638" y="101146"/>
                </a:lnTo>
                <a:lnTo>
                  <a:pt x="1488301" y="81076"/>
                </a:lnTo>
                <a:lnTo>
                  <a:pt x="1428572" y="62961"/>
                </a:lnTo>
                <a:lnTo>
                  <a:pt x="1365691" y="46908"/>
                </a:lnTo>
                <a:lnTo>
                  <a:pt x="1299900" y="33027"/>
                </a:lnTo>
                <a:lnTo>
                  <a:pt x="1231440" y="21427"/>
                </a:lnTo>
                <a:lnTo>
                  <a:pt x="1160553" y="12215"/>
                </a:lnTo>
                <a:lnTo>
                  <a:pt x="1087479" y="5501"/>
                </a:lnTo>
                <a:lnTo>
                  <a:pt x="1012459" y="1393"/>
                </a:lnTo>
                <a:lnTo>
                  <a:pt x="935736" y="0"/>
                </a:lnTo>
                <a:lnTo>
                  <a:pt x="859012" y="1393"/>
                </a:lnTo>
                <a:lnTo>
                  <a:pt x="783992" y="5501"/>
                </a:lnTo>
                <a:lnTo>
                  <a:pt x="710918" y="12215"/>
                </a:lnTo>
                <a:lnTo>
                  <a:pt x="640031" y="21427"/>
                </a:lnTo>
                <a:lnTo>
                  <a:pt x="571571" y="33027"/>
                </a:lnTo>
                <a:lnTo>
                  <a:pt x="505780" y="46908"/>
                </a:lnTo>
                <a:lnTo>
                  <a:pt x="442899" y="62961"/>
                </a:lnTo>
                <a:lnTo>
                  <a:pt x="383170" y="81076"/>
                </a:lnTo>
                <a:lnTo>
                  <a:pt x="326833" y="101146"/>
                </a:lnTo>
                <a:lnTo>
                  <a:pt x="274129" y="123063"/>
                </a:lnTo>
                <a:lnTo>
                  <a:pt x="225300" y="146716"/>
                </a:lnTo>
                <a:lnTo>
                  <a:pt x="180587" y="171998"/>
                </a:lnTo>
                <a:lnTo>
                  <a:pt x="140232" y="198801"/>
                </a:lnTo>
                <a:lnTo>
                  <a:pt x="104474" y="227015"/>
                </a:lnTo>
                <a:lnTo>
                  <a:pt x="73556" y="256532"/>
                </a:lnTo>
                <a:lnTo>
                  <a:pt x="47719" y="287243"/>
                </a:lnTo>
                <a:lnTo>
                  <a:pt x="12251" y="351815"/>
                </a:lnTo>
                <a:lnTo>
                  <a:pt x="0" y="419862"/>
                </a:lnTo>
                <a:lnTo>
                  <a:pt x="3103" y="454265"/>
                </a:lnTo>
                <a:lnTo>
                  <a:pt x="27203" y="520683"/>
                </a:lnTo>
                <a:lnTo>
                  <a:pt x="73556" y="583191"/>
                </a:lnTo>
                <a:lnTo>
                  <a:pt x="104474" y="612708"/>
                </a:lnTo>
                <a:lnTo>
                  <a:pt x="140232" y="640922"/>
                </a:lnTo>
                <a:lnTo>
                  <a:pt x="165354" y="657607"/>
                </a:lnTo>
                <a:lnTo>
                  <a:pt x="165354" y="419862"/>
                </a:lnTo>
                <a:lnTo>
                  <a:pt x="167909" y="391570"/>
                </a:lnTo>
                <a:lnTo>
                  <a:pt x="187759" y="336955"/>
                </a:lnTo>
                <a:lnTo>
                  <a:pt x="225933" y="285559"/>
                </a:lnTo>
                <a:lnTo>
                  <a:pt x="280840" y="238095"/>
                </a:lnTo>
                <a:lnTo>
                  <a:pt x="314072" y="216060"/>
                </a:lnTo>
                <a:lnTo>
                  <a:pt x="350890" y="195276"/>
                </a:lnTo>
                <a:lnTo>
                  <a:pt x="391096" y="175831"/>
                </a:lnTo>
                <a:lnTo>
                  <a:pt x="434491" y="157815"/>
                </a:lnTo>
                <a:lnTo>
                  <a:pt x="480876" y="141317"/>
                </a:lnTo>
                <a:lnTo>
                  <a:pt x="530053" y="126426"/>
                </a:lnTo>
                <a:lnTo>
                  <a:pt x="581822" y="113231"/>
                </a:lnTo>
                <a:lnTo>
                  <a:pt x="635984" y="101822"/>
                </a:lnTo>
                <a:lnTo>
                  <a:pt x="692341" y="92287"/>
                </a:lnTo>
                <a:lnTo>
                  <a:pt x="750693" y="84716"/>
                </a:lnTo>
                <a:lnTo>
                  <a:pt x="810842" y="79197"/>
                </a:lnTo>
                <a:lnTo>
                  <a:pt x="872589" y="75821"/>
                </a:lnTo>
                <a:lnTo>
                  <a:pt x="935736" y="74675"/>
                </a:lnTo>
                <a:lnTo>
                  <a:pt x="998876" y="75821"/>
                </a:lnTo>
                <a:lnTo>
                  <a:pt x="1060607" y="79197"/>
                </a:lnTo>
                <a:lnTo>
                  <a:pt x="1120732" y="84716"/>
                </a:lnTo>
                <a:lnTo>
                  <a:pt x="1179051" y="92287"/>
                </a:lnTo>
                <a:lnTo>
                  <a:pt x="1235368" y="101822"/>
                </a:lnTo>
                <a:lnTo>
                  <a:pt x="1289485" y="113231"/>
                </a:lnTo>
                <a:lnTo>
                  <a:pt x="1341204" y="126426"/>
                </a:lnTo>
                <a:lnTo>
                  <a:pt x="1390326" y="141317"/>
                </a:lnTo>
                <a:lnTo>
                  <a:pt x="1436656" y="157815"/>
                </a:lnTo>
                <a:lnTo>
                  <a:pt x="1479994" y="175831"/>
                </a:lnTo>
                <a:lnTo>
                  <a:pt x="1520143" y="195276"/>
                </a:lnTo>
                <a:lnTo>
                  <a:pt x="1556906" y="216060"/>
                </a:lnTo>
                <a:lnTo>
                  <a:pt x="1590084" y="238095"/>
                </a:lnTo>
                <a:lnTo>
                  <a:pt x="1644896" y="285559"/>
                </a:lnTo>
                <a:lnTo>
                  <a:pt x="1682997" y="336955"/>
                </a:lnTo>
                <a:lnTo>
                  <a:pt x="1702805" y="391570"/>
                </a:lnTo>
                <a:lnTo>
                  <a:pt x="1705356" y="419861"/>
                </a:lnTo>
                <a:lnTo>
                  <a:pt x="1705356" y="658113"/>
                </a:lnTo>
                <a:lnTo>
                  <a:pt x="1731239" y="640922"/>
                </a:lnTo>
                <a:lnTo>
                  <a:pt x="1766997" y="612708"/>
                </a:lnTo>
                <a:lnTo>
                  <a:pt x="1797915" y="583191"/>
                </a:lnTo>
                <a:lnTo>
                  <a:pt x="1823752" y="552480"/>
                </a:lnTo>
                <a:lnTo>
                  <a:pt x="1859220" y="487908"/>
                </a:lnTo>
                <a:lnTo>
                  <a:pt x="1868368" y="454265"/>
                </a:lnTo>
                <a:lnTo>
                  <a:pt x="1871472" y="419861"/>
                </a:lnTo>
                <a:close/>
              </a:path>
              <a:path w="1871979" h="840105">
                <a:moveTo>
                  <a:pt x="1705356" y="658113"/>
                </a:moveTo>
                <a:lnTo>
                  <a:pt x="1705356" y="419861"/>
                </a:lnTo>
                <a:lnTo>
                  <a:pt x="1702805" y="448256"/>
                </a:lnTo>
                <a:lnTo>
                  <a:pt x="1695286" y="476003"/>
                </a:lnTo>
                <a:lnTo>
                  <a:pt x="1666134" y="529205"/>
                </a:lnTo>
                <a:lnTo>
                  <a:pt x="1619480" y="578768"/>
                </a:lnTo>
                <a:lnTo>
                  <a:pt x="1556906" y="623992"/>
                </a:lnTo>
                <a:lnTo>
                  <a:pt x="1520143" y="644758"/>
                </a:lnTo>
                <a:lnTo>
                  <a:pt x="1479994" y="664178"/>
                </a:lnTo>
                <a:lnTo>
                  <a:pt x="1436656" y="682163"/>
                </a:lnTo>
                <a:lnTo>
                  <a:pt x="1390326" y="698625"/>
                </a:lnTo>
                <a:lnTo>
                  <a:pt x="1341204" y="713479"/>
                </a:lnTo>
                <a:lnTo>
                  <a:pt x="1289485" y="726636"/>
                </a:lnTo>
                <a:lnTo>
                  <a:pt x="1235368" y="738008"/>
                </a:lnTo>
                <a:lnTo>
                  <a:pt x="1179051" y="747509"/>
                </a:lnTo>
                <a:lnTo>
                  <a:pt x="1120732" y="755051"/>
                </a:lnTo>
                <a:lnTo>
                  <a:pt x="1060607" y="760546"/>
                </a:lnTo>
                <a:lnTo>
                  <a:pt x="998876" y="763908"/>
                </a:lnTo>
                <a:lnTo>
                  <a:pt x="935736" y="765047"/>
                </a:lnTo>
                <a:lnTo>
                  <a:pt x="872589" y="763908"/>
                </a:lnTo>
                <a:lnTo>
                  <a:pt x="810842" y="760546"/>
                </a:lnTo>
                <a:lnTo>
                  <a:pt x="750693" y="755051"/>
                </a:lnTo>
                <a:lnTo>
                  <a:pt x="692341" y="747509"/>
                </a:lnTo>
                <a:lnTo>
                  <a:pt x="635984" y="738008"/>
                </a:lnTo>
                <a:lnTo>
                  <a:pt x="581822" y="726636"/>
                </a:lnTo>
                <a:lnTo>
                  <a:pt x="530053" y="713479"/>
                </a:lnTo>
                <a:lnTo>
                  <a:pt x="480876" y="698625"/>
                </a:lnTo>
                <a:lnTo>
                  <a:pt x="434491" y="682163"/>
                </a:lnTo>
                <a:lnTo>
                  <a:pt x="391096" y="664178"/>
                </a:lnTo>
                <a:lnTo>
                  <a:pt x="350890" y="644758"/>
                </a:lnTo>
                <a:lnTo>
                  <a:pt x="314072" y="623992"/>
                </a:lnTo>
                <a:lnTo>
                  <a:pt x="280840" y="601966"/>
                </a:lnTo>
                <a:lnTo>
                  <a:pt x="225933" y="554485"/>
                </a:lnTo>
                <a:lnTo>
                  <a:pt x="187759" y="503016"/>
                </a:lnTo>
                <a:lnTo>
                  <a:pt x="167909" y="448256"/>
                </a:lnTo>
                <a:lnTo>
                  <a:pt x="165354" y="419862"/>
                </a:lnTo>
                <a:lnTo>
                  <a:pt x="165354" y="657607"/>
                </a:lnTo>
                <a:lnTo>
                  <a:pt x="225300" y="693007"/>
                </a:lnTo>
                <a:lnTo>
                  <a:pt x="274129" y="716661"/>
                </a:lnTo>
                <a:lnTo>
                  <a:pt x="326833" y="738577"/>
                </a:lnTo>
                <a:lnTo>
                  <a:pt x="383170" y="758647"/>
                </a:lnTo>
                <a:lnTo>
                  <a:pt x="442899" y="776762"/>
                </a:lnTo>
                <a:lnTo>
                  <a:pt x="505780" y="792815"/>
                </a:lnTo>
                <a:lnTo>
                  <a:pt x="571571" y="806696"/>
                </a:lnTo>
                <a:lnTo>
                  <a:pt x="640031" y="818296"/>
                </a:lnTo>
                <a:lnTo>
                  <a:pt x="710918" y="827508"/>
                </a:lnTo>
                <a:lnTo>
                  <a:pt x="783992" y="834222"/>
                </a:lnTo>
                <a:lnTo>
                  <a:pt x="859012" y="838330"/>
                </a:lnTo>
                <a:lnTo>
                  <a:pt x="935736" y="839724"/>
                </a:lnTo>
                <a:lnTo>
                  <a:pt x="1012459" y="838330"/>
                </a:lnTo>
                <a:lnTo>
                  <a:pt x="1087479" y="834222"/>
                </a:lnTo>
                <a:lnTo>
                  <a:pt x="1160553" y="827508"/>
                </a:lnTo>
                <a:lnTo>
                  <a:pt x="1231440" y="818296"/>
                </a:lnTo>
                <a:lnTo>
                  <a:pt x="1299900" y="806696"/>
                </a:lnTo>
                <a:lnTo>
                  <a:pt x="1365691" y="792815"/>
                </a:lnTo>
                <a:lnTo>
                  <a:pt x="1428572" y="776762"/>
                </a:lnTo>
                <a:lnTo>
                  <a:pt x="1488301" y="758647"/>
                </a:lnTo>
                <a:lnTo>
                  <a:pt x="1544638" y="738577"/>
                </a:lnTo>
                <a:lnTo>
                  <a:pt x="1597342" y="716660"/>
                </a:lnTo>
                <a:lnTo>
                  <a:pt x="1646171" y="693007"/>
                </a:lnTo>
                <a:lnTo>
                  <a:pt x="1690884" y="667725"/>
                </a:lnTo>
                <a:lnTo>
                  <a:pt x="1705356" y="658113"/>
                </a:lnTo>
                <a:close/>
              </a:path>
            </a:pathLst>
          </a:custGeom>
          <a:solidFill>
            <a:srgbClr val="666633"/>
          </a:solidFill>
        </p:spPr>
        <p:txBody>
          <a:bodyPr wrap="square" lIns="0" tIns="0" rIns="0" bIns="0" rtlCol="0"/>
          <a:lstStyle/>
          <a:p>
            <a:endParaRPr/>
          </a:p>
        </p:txBody>
      </p:sp>
      <p:sp>
        <p:nvSpPr>
          <p:cNvPr id="7" name="object 7"/>
          <p:cNvSpPr/>
          <p:nvPr/>
        </p:nvSpPr>
        <p:spPr>
          <a:xfrm>
            <a:off x="4737239" y="1392174"/>
            <a:ext cx="1560830" cy="702310"/>
          </a:xfrm>
          <a:custGeom>
            <a:avLst/>
            <a:gdLst/>
            <a:ahLst/>
            <a:cxnLst/>
            <a:rect l="l" t="t" r="r" b="b"/>
            <a:pathLst>
              <a:path w="1560829" h="702310">
                <a:moveTo>
                  <a:pt x="1560576" y="350520"/>
                </a:moveTo>
                <a:lnTo>
                  <a:pt x="1550352" y="293673"/>
                </a:lnTo>
                <a:lnTo>
                  <a:pt x="1520756" y="239743"/>
                </a:lnTo>
                <a:lnTo>
                  <a:pt x="1473403" y="189453"/>
                </a:lnTo>
                <a:lnTo>
                  <a:pt x="1409907" y="143524"/>
                </a:lnTo>
                <a:lnTo>
                  <a:pt x="1372609" y="122421"/>
                </a:lnTo>
                <a:lnTo>
                  <a:pt x="1331880" y="102679"/>
                </a:lnTo>
                <a:lnTo>
                  <a:pt x="1287923" y="84389"/>
                </a:lnTo>
                <a:lnTo>
                  <a:pt x="1240938" y="67641"/>
                </a:lnTo>
                <a:lnTo>
                  <a:pt x="1191128" y="52525"/>
                </a:lnTo>
                <a:lnTo>
                  <a:pt x="1138693" y="39131"/>
                </a:lnTo>
                <a:lnTo>
                  <a:pt x="1083837" y="27551"/>
                </a:lnTo>
                <a:lnTo>
                  <a:pt x="1026761" y="17873"/>
                </a:lnTo>
                <a:lnTo>
                  <a:pt x="967666" y="10189"/>
                </a:lnTo>
                <a:lnTo>
                  <a:pt x="906754" y="4588"/>
                </a:lnTo>
                <a:lnTo>
                  <a:pt x="844228" y="1162"/>
                </a:lnTo>
                <a:lnTo>
                  <a:pt x="780288" y="0"/>
                </a:lnTo>
                <a:lnTo>
                  <a:pt x="716244" y="1162"/>
                </a:lnTo>
                <a:lnTo>
                  <a:pt x="653635" y="4588"/>
                </a:lnTo>
                <a:lnTo>
                  <a:pt x="592661" y="10189"/>
                </a:lnTo>
                <a:lnTo>
                  <a:pt x="533521" y="17873"/>
                </a:lnTo>
                <a:lnTo>
                  <a:pt x="476416" y="27551"/>
                </a:lnTo>
                <a:lnTo>
                  <a:pt x="421546" y="39131"/>
                </a:lnTo>
                <a:lnTo>
                  <a:pt x="369109" y="52525"/>
                </a:lnTo>
                <a:lnTo>
                  <a:pt x="319308" y="67641"/>
                </a:lnTo>
                <a:lnTo>
                  <a:pt x="272341" y="84389"/>
                </a:lnTo>
                <a:lnTo>
                  <a:pt x="228409" y="102679"/>
                </a:lnTo>
                <a:lnTo>
                  <a:pt x="187712" y="122421"/>
                </a:lnTo>
                <a:lnTo>
                  <a:pt x="150449" y="143524"/>
                </a:lnTo>
                <a:lnTo>
                  <a:pt x="116821" y="165898"/>
                </a:lnTo>
                <a:lnTo>
                  <a:pt x="61269" y="214098"/>
                </a:lnTo>
                <a:lnTo>
                  <a:pt x="22657" y="266298"/>
                </a:lnTo>
                <a:lnTo>
                  <a:pt x="2584" y="321777"/>
                </a:lnTo>
                <a:lnTo>
                  <a:pt x="0" y="350520"/>
                </a:lnTo>
                <a:lnTo>
                  <a:pt x="2584" y="379268"/>
                </a:lnTo>
                <a:lnTo>
                  <a:pt x="22657" y="434787"/>
                </a:lnTo>
                <a:lnTo>
                  <a:pt x="61269" y="487060"/>
                </a:lnTo>
                <a:lnTo>
                  <a:pt x="116821" y="535356"/>
                </a:lnTo>
                <a:lnTo>
                  <a:pt x="150449" y="557784"/>
                </a:lnTo>
                <a:lnTo>
                  <a:pt x="187712" y="578942"/>
                </a:lnTo>
                <a:lnTo>
                  <a:pt x="228409" y="598741"/>
                </a:lnTo>
                <a:lnTo>
                  <a:pt x="272341" y="617088"/>
                </a:lnTo>
                <a:lnTo>
                  <a:pt x="319308" y="633892"/>
                </a:lnTo>
                <a:lnTo>
                  <a:pt x="369109" y="649062"/>
                </a:lnTo>
                <a:lnTo>
                  <a:pt x="421546" y="662505"/>
                </a:lnTo>
                <a:lnTo>
                  <a:pt x="476416" y="674131"/>
                </a:lnTo>
                <a:lnTo>
                  <a:pt x="533521" y="683849"/>
                </a:lnTo>
                <a:lnTo>
                  <a:pt x="592661" y="691566"/>
                </a:lnTo>
                <a:lnTo>
                  <a:pt x="653635" y="697191"/>
                </a:lnTo>
                <a:lnTo>
                  <a:pt x="716244" y="700634"/>
                </a:lnTo>
                <a:lnTo>
                  <a:pt x="780288" y="701802"/>
                </a:lnTo>
                <a:lnTo>
                  <a:pt x="844228" y="700634"/>
                </a:lnTo>
                <a:lnTo>
                  <a:pt x="906754" y="697191"/>
                </a:lnTo>
                <a:lnTo>
                  <a:pt x="967666" y="691566"/>
                </a:lnTo>
                <a:lnTo>
                  <a:pt x="1026761" y="683849"/>
                </a:lnTo>
                <a:lnTo>
                  <a:pt x="1083837" y="674131"/>
                </a:lnTo>
                <a:lnTo>
                  <a:pt x="1138693" y="662505"/>
                </a:lnTo>
                <a:lnTo>
                  <a:pt x="1191128" y="649062"/>
                </a:lnTo>
                <a:lnTo>
                  <a:pt x="1240938" y="633892"/>
                </a:lnTo>
                <a:lnTo>
                  <a:pt x="1287923" y="617088"/>
                </a:lnTo>
                <a:lnTo>
                  <a:pt x="1331880" y="598741"/>
                </a:lnTo>
                <a:lnTo>
                  <a:pt x="1372609" y="578942"/>
                </a:lnTo>
                <a:lnTo>
                  <a:pt x="1409907" y="557784"/>
                </a:lnTo>
                <a:lnTo>
                  <a:pt x="1443572" y="535356"/>
                </a:lnTo>
                <a:lnTo>
                  <a:pt x="1499199" y="487060"/>
                </a:lnTo>
                <a:lnTo>
                  <a:pt x="1537875" y="434787"/>
                </a:lnTo>
                <a:lnTo>
                  <a:pt x="1557986" y="379268"/>
                </a:lnTo>
                <a:lnTo>
                  <a:pt x="1560576" y="350520"/>
                </a:lnTo>
                <a:close/>
              </a:path>
            </a:pathLst>
          </a:custGeom>
          <a:solidFill>
            <a:srgbClr val="FFFF66"/>
          </a:solidFill>
        </p:spPr>
        <p:txBody>
          <a:bodyPr wrap="square" lIns="0" tIns="0" rIns="0" bIns="0" rtlCol="0"/>
          <a:lstStyle/>
          <a:p>
            <a:endParaRPr/>
          </a:p>
        </p:txBody>
      </p:sp>
      <p:sp>
        <p:nvSpPr>
          <p:cNvPr id="8" name="object 8"/>
          <p:cNvSpPr/>
          <p:nvPr/>
        </p:nvSpPr>
        <p:spPr>
          <a:xfrm>
            <a:off x="4737239" y="1392174"/>
            <a:ext cx="1560830" cy="702310"/>
          </a:xfrm>
          <a:custGeom>
            <a:avLst/>
            <a:gdLst/>
            <a:ahLst/>
            <a:cxnLst/>
            <a:rect l="l" t="t" r="r" b="b"/>
            <a:pathLst>
              <a:path w="1560829" h="702310">
                <a:moveTo>
                  <a:pt x="780288" y="0"/>
                </a:moveTo>
                <a:lnTo>
                  <a:pt x="716244" y="1162"/>
                </a:lnTo>
                <a:lnTo>
                  <a:pt x="653635" y="4588"/>
                </a:lnTo>
                <a:lnTo>
                  <a:pt x="592661" y="10189"/>
                </a:lnTo>
                <a:lnTo>
                  <a:pt x="533521" y="17873"/>
                </a:lnTo>
                <a:lnTo>
                  <a:pt x="476416" y="27551"/>
                </a:lnTo>
                <a:lnTo>
                  <a:pt x="421546" y="39131"/>
                </a:lnTo>
                <a:lnTo>
                  <a:pt x="369109" y="52525"/>
                </a:lnTo>
                <a:lnTo>
                  <a:pt x="319308" y="67641"/>
                </a:lnTo>
                <a:lnTo>
                  <a:pt x="272341" y="84389"/>
                </a:lnTo>
                <a:lnTo>
                  <a:pt x="228409" y="102679"/>
                </a:lnTo>
                <a:lnTo>
                  <a:pt x="187712" y="122421"/>
                </a:lnTo>
                <a:lnTo>
                  <a:pt x="150449" y="143524"/>
                </a:lnTo>
                <a:lnTo>
                  <a:pt x="116821" y="165898"/>
                </a:lnTo>
                <a:lnTo>
                  <a:pt x="61269" y="214098"/>
                </a:lnTo>
                <a:lnTo>
                  <a:pt x="22657" y="266298"/>
                </a:lnTo>
                <a:lnTo>
                  <a:pt x="2584" y="321777"/>
                </a:lnTo>
                <a:lnTo>
                  <a:pt x="0" y="350520"/>
                </a:lnTo>
                <a:lnTo>
                  <a:pt x="2584" y="379268"/>
                </a:lnTo>
                <a:lnTo>
                  <a:pt x="22657" y="434787"/>
                </a:lnTo>
                <a:lnTo>
                  <a:pt x="61269" y="487060"/>
                </a:lnTo>
                <a:lnTo>
                  <a:pt x="116821" y="535356"/>
                </a:lnTo>
                <a:lnTo>
                  <a:pt x="150449" y="557784"/>
                </a:lnTo>
                <a:lnTo>
                  <a:pt x="187712" y="578942"/>
                </a:lnTo>
                <a:lnTo>
                  <a:pt x="228409" y="598741"/>
                </a:lnTo>
                <a:lnTo>
                  <a:pt x="272341" y="617088"/>
                </a:lnTo>
                <a:lnTo>
                  <a:pt x="319308" y="633892"/>
                </a:lnTo>
                <a:lnTo>
                  <a:pt x="369109" y="649062"/>
                </a:lnTo>
                <a:lnTo>
                  <a:pt x="421546" y="662505"/>
                </a:lnTo>
                <a:lnTo>
                  <a:pt x="476416" y="674131"/>
                </a:lnTo>
                <a:lnTo>
                  <a:pt x="533521" y="683849"/>
                </a:lnTo>
                <a:lnTo>
                  <a:pt x="592661" y="691566"/>
                </a:lnTo>
                <a:lnTo>
                  <a:pt x="653635" y="697191"/>
                </a:lnTo>
                <a:lnTo>
                  <a:pt x="716244" y="700634"/>
                </a:lnTo>
                <a:lnTo>
                  <a:pt x="780288" y="701802"/>
                </a:lnTo>
                <a:lnTo>
                  <a:pt x="844228" y="700634"/>
                </a:lnTo>
                <a:lnTo>
                  <a:pt x="906754" y="697191"/>
                </a:lnTo>
                <a:lnTo>
                  <a:pt x="967666" y="691566"/>
                </a:lnTo>
                <a:lnTo>
                  <a:pt x="1026761" y="683849"/>
                </a:lnTo>
                <a:lnTo>
                  <a:pt x="1083837" y="674131"/>
                </a:lnTo>
                <a:lnTo>
                  <a:pt x="1138693" y="662505"/>
                </a:lnTo>
                <a:lnTo>
                  <a:pt x="1191128" y="649062"/>
                </a:lnTo>
                <a:lnTo>
                  <a:pt x="1240938" y="633892"/>
                </a:lnTo>
                <a:lnTo>
                  <a:pt x="1287923" y="617088"/>
                </a:lnTo>
                <a:lnTo>
                  <a:pt x="1331880" y="598741"/>
                </a:lnTo>
                <a:lnTo>
                  <a:pt x="1372609" y="578942"/>
                </a:lnTo>
                <a:lnTo>
                  <a:pt x="1409907" y="557784"/>
                </a:lnTo>
                <a:lnTo>
                  <a:pt x="1443572" y="535356"/>
                </a:lnTo>
                <a:lnTo>
                  <a:pt x="1499199" y="487060"/>
                </a:lnTo>
                <a:lnTo>
                  <a:pt x="1537875" y="434787"/>
                </a:lnTo>
                <a:lnTo>
                  <a:pt x="1557986" y="379268"/>
                </a:lnTo>
                <a:lnTo>
                  <a:pt x="1560576" y="350520"/>
                </a:lnTo>
                <a:lnTo>
                  <a:pt x="1557986" y="321777"/>
                </a:lnTo>
                <a:lnTo>
                  <a:pt x="1537875" y="266298"/>
                </a:lnTo>
                <a:lnTo>
                  <a:pt x="1499199" y="214098"/>
                </a:lnTo>
                <a:lnTo>
                  <a:pt x="1443572" y="165898"/>
                </a:lnTo>
                <a:lnTo>
                  <a:pt x="1409907" y="143524"/>
                </a:lnTo>
                <a:lnTo>
                  <a:pt x="1372609" y="122421"/>
                </a:lnTo>
                <a:lnTo>
                  <a:pt x="1331880" y="102679"/>
                </a:lnTo>
                <a:lnTo>
                  <a:pt x="1287923" y="84389"/>
                </a:lnTo>
                <a:lnTo>
                  <a:pt x="1240938" y="67641"/>
                </a:lnTo>
                <a:lnTo>
                  <a:pt x="1191128" y="52525"/>
                </a:lnTo>
                <a:lnTo>
                  <a:pt x="1138693" y="39131"/>
                </a:lnTo>
                <a:lnTo>
                  <a:pt x="1083837" y="27551"/>
                </a:lnTo>
                <a:lnTo>
                  <a:pt x="1026761" y="17873"/>
                </a:lnTo>
                <a:lnTo>
                  <a:pt x="967666" y="10189"/>
                </a:lnTo>
                <a:lnTo>
                  <a:pt x="906754" y="4588"/>
                </a:lnTo>
                <a:lnTo>
                  <a:pt x="844228" y="1162"/>
                </a:lnTo>
                <a:lnTo>
                  <a:pt x="780288" y="0"/>
                </a:lnTo>
                <a:close/>
              </a:path>
            </a:pathLst>
          </a:custGeom>
          <a:ln w="28575">
            <a:solidFill>
              <a:srgbClr val="FFFFFF"/>
            </a:solidFill>
          </a:ln>
        </p:spPr>
        <p:txBody>
          <a:bodyPr wrap="square" lIns="0" tIns="0" rIns="0" bIns="0" rtlCol="0"/>
          <a:lstStyle/>
          <a:p>
            <a:endParaRPr/>
          </a:p>
        </p:txBody>
      </p:sp>
      <p:sp>
        <p:nvSpPr>
          <p:cNvPr id="9" name="object 9"/>
          <p:cNvSpPr txBox="1"/>
          <p:nvPr/>
        </p:nvSpPr>
        <p:spPr>
          <a:xfrm>
            <a:off x="4894459" y="1521926"/>
            <a:ext cx="1245870" cy="473709"/>
          </a:xfrm>
          <a:prstGeom prst="rect">
            <a:avLst/>
          </a:prstGeom>
        </p:spPr>
        <p:txBody>
          <a:bodyPr vert="horz" wrap="square" lIns="0" tIns="0" rIns="0" bIns="0" rtlCol="0">
            <a:spAutoFit/>
          </a:bodyPr>
          <a:lstStyle/>
          <a:p>
            <a:pPr marL="113664" marR="5080" indent="-101600">
              <a:lnSpc>
                <a:spcPct val="100000"/>
              </a:lnSpc>
            </a:pPr>
            <a:r>
              <a:rPr sz="1600" b="1" spc="-5" dirty="0">
                <a:solidFill>
                  <a:srgbClr val="3333CC"/>
                </a:solidFill>
                <a:latin typeface="微软雅黑"/>
                <a:cs typeface="微软雅黑"/>
              </a:rPr>
              <a:t>依据逻辑数据 库设计报告</a:t>
            </a:r>
            <a:endParaRPr sz="1600">
              <a:latin typeface="微软雅黑"/>
              <a:cs typeface="微软雅黑"/>
            </a:endParaRPr>
          </a:p>
        </p:txBody>
      </p:sp>
      <p:sp>
        <p:nvSpPr>
          <p:cNvPr id="10" name="object 10"/>
          <p:cNvSpPr/>
          <p:nvPr/>
        </p:nvSpPr>
        <p:spPr>
          <a:xfrm>
            <a:off x="4403483" y="2544317"/>
            <a:ext cx="2228850" cy="821055"/>
          </a:xfrm>
          <a:custGeom>
            <a:avLst/>
            <a:gdLst/>
            <a:ahLst/>
            <a:cxnLst/>
            <a:rect l="l" t="t" r="r" b="b"/>
            <a:pathLst>
              <a:path w="2228850" h="821054">
                <a:moveTo>
                  <a:pt x="2228850" y="410718"/>
                </a:moveTo>
                <a:lnTo>
                  <a:pt x="2214280" y="344038"/>
                </a:lnTo>
                <a:lnTo>
                  <a:pt x="2172096" y="280806"/>
                </a:lnTo>
                <a:lnTo>
                  <a:pt x="2141362" y="250745"/>
                </a:lnTo>
                <a:lnTo>
                  <a:pt x="2104583" y="221862"/>
                </a:lnTo>
                <a:lnTo>
                  <a:pt x="2062042" y="194261"/>
                </a:lnTo>
                <a:lnTo>
                  <a:pt x="2014026" y="168048"/>
                </a:lnTo>
                <a:lnTo>
                  <a:pt x="1960822" y="143328"/>
                </a:lnTo>
                <a:lnTo>
                  <a:pt x="1902714" y="120205"/>
                </a:lnTo>
                <a:lnTo>
                  <a:pt x="1839988" y="98786"/>
                </a:lnTo>
                <a:lnTo>
                  <a:pt x="1772930" y="79174"/>
                </a:lnTo>
                <a:lnTo>
                  <a:pt x="1701826" y="61477"/>
                </a:lnTo>
                <a:lnTo>
                  <a:pt x="1626961" y="45797"/>
                </a:lnTo>
                <a:lnTo>
                  <a:pt x="1548622" y="32242"/>
                </a:lnTo>
                <a:lnTo>
                  <a:pt x="1467093" y="20915"/>
                </a:lnTo>
                <a:lnTo>
                  <a:pt x="1382662" y="11922"/>
                </a:lnTo>
                <a:lnTo>
                  <a:pt x="1295613" y="5369"/>
                </a:lnTo>
                <a:lnTo>
                  <a:pt x="1206232" y="1359"/>
                </a:lnTo>
                <a:lnTo>
                  <a:pt x="1114806" y="0"/>
                </a:lnTo>
                <a:lnTo>
                  <a:pt x="1023373" y="1359"/>
                </a:lnTo>
                <a:lnTo>
                  <a:pt x="933977" y="5369"/>
                </a:lnTo>
                <a:lnTo>
                  <a:pt x="846903" y="11922"/>
                </a:lnTo>
                <a:lnTo>
                  <a:pt x="762438" y="20915"/>
                </a:lnTo>
                <a:lnTo>
                  <a:pt x="680870" y="32242"/>
                </a:lnTo>
                <a:lnTo>
                  <a:pt x="602485" y="45797"/>
                </a:lnTo>
                <a:lnTo>
                  <a:pt x="527571" y="61477"/>
                </a:lnTo>
                <a:lnTo>
                  <a:pt x="456413" y="79174"/>
                </a:lnTo>
                <a:lnTo>
                  <a:pt x="389299" y="98786"/>
                </a:lnTo>
                <a:lnTo>
                  <a:pt x="326517" y="120205"/>
                </a:lnTo>
                <a:lnTo>
                  <a:pt x="268351" y="143328"/>
                </a:lnTo>
                <a:lnTo>
                  <a:pt x="215091" y="168048"/>
                </a:lnTo>
                <a:lnTo>
                  <a:pt x="167022" y="194261"/>
                </a:lnTo>
                <a:lnTo>
                  <a:pt x="124431" y="221862"/>
                </a:lnTo>
                <a:lnTo>
                  <a:pt x="87606" y="250745"/>
                </a:lnTo>
                <a:lnTo>
                  <a:pt x="56833" y="280806"/>
                </a:lnTo>
                <a:lnTo>
                  <a:pt x="32398" y="311938"/>
                </a:lnTo>
                <a:lnTo>
                  <a:pt x="3695" y="376999"/>
                </a:lnTo>
                <a:lnTo>
                  <a:pt x="0" y="410718"/>
                </a:lnTo>
                <a:lnTo>
                  <a:pt x="3695" y="444327"/>
                </a:lnTo>
                <a:lnTo>
                  <a:pt x="32398" y="509203"/>
                </a:lnTo>
                <a:lnTo>
                  <a:pt x="56833" y="540258"/>
                </a:lnTo>
                <a:lnTo>
                  <a:pt x="87606" y="570249"/>
                </a:lnTo>
                <a:lnTo>
                  <a:pt x="124431" y="599072"/>
                </a:lnTo>
                <a:lnTo>
                  <a:pt x="167022" y="626621"/>
                </a:lnTo>
                <a:lnTo>
                  <a:pt x="198120" y="643551"/>
                </a:lnTo>
                <a:lnTo>
                  <a:pt x="198120" y="410718"/>
                </a:lnTo>
                <a:lnTo>
                  <a:pt x="201155" y="382997"/>
                </a:lnTo>
                <a:lnTo>
                  <a:pt x="224735" y="329513"/>
                </a:lnTo>
                <a:lnTo>
                  <a:pt x="270093" y="279213"/>
                </a:lnTo>
                <a:lnTo>
                  <a:pt x="300352" y="255473"/>
                </a:lnTo>
                <a:lnTo>
                  <a:pt x="335351" y="232788"/>
                </a:lnTo>
                <a:lnTo>
                  <a:pt x="374855" y="211244"/>
                </a:lnTo>
                <a:lnTo>
                  <a:pt x="418629" y="190928"/>
                </a:lnTo>
                <a:lnTo>
                  <a:pt x="466439" y="171926"/>
                </a:lnTo>
                <a:lnTo>
                  <a:pt x="518049" y="154324"/>
                </a:lnTo>
                <a:lnTo>
                  <a:pt x="573225" y="138208"/>
                </a:lnTo>
                <a:lnTo>
                  <a:pt x="631731" y="123665"/>
                </a:lnTo>
                <a:lnTo>
                  <a:pt x="693333" y="110781"/>
                </a:lnTo>
                <a:lnTo>
                  <a:pt x="757797" y="99643"/>
                </a:lnTo>
                <a:lnTo>
                  <a:pt x="824886" y="90336"/>
                </a:lnTo>
                <a:lnTo>
                  <a:pt x="894366" y="82947"/>
                </a:lnTo>
                <a:lnTo>
                  <a:pt x="966003" y="77563"/>
                </a:lnTo>
                <a:lnTo>
                  <a:pt x="1039561" y="74269"/>
                </a:lnTo>
                <a:lnTo>
                  <a:pt x="1114806" y="73152"/>
                </a:lnTo>
                <a:lnTo>
                  <a:pt x="1190050" y="74269"/>
                </a:lnTo>
                <a:lnTo>
                  <a:pt x="1263608" y="77563"/>
                </a:lnTo>
                <a:lnTo>
                  <a:pt x="1335245" y="82947"/>
                </a:lnTo>
                <a:lnTo>
                  <a:pt x="1404725" y="90336"/>
                </a:lnTo>
                <a:lnTo>
                  <a:pt x="1471814" y="99643"/>
                </a:lnTo>
                <a:lnTo>
                  <a:pt x="1536278" y="110781"/>
                </a:lnTo>
                <a:lnTo>
                  <a:pt x="1597880" y="123665"/>
                </a:lnTo>
                <a:lnTo>
                  <a:pt x="1656386" y="138208"/>
                </a:lnTo>
                <a:lnTo>
                  <a:pt x="1711562" y="154324"/>
                </a:lnTo>
                <a:lnTo>
                  <a:pt x="1763172" y="171926"/>
                </a:lnTo>
                <a:lnTo>
                  <a:pt x="1810982" y="190928"/>
                </a:lnTo>
                <a:lnTo>
                  <a:pt x="1854756" y="211244"/>
                </a:lnTo>
                <a:lnTo>
                  <a:pt x="1894260" y="232788"/>
                </a:lnTo>
                <a:lnTo>
                  <a:pt x="1929259" y="255473"/>
                </a:lnTo>
                <a:lnTo>
                  <a:pt x="1959518" y="279213"/>
                </a:lnTo>
                <a:lnTo>
                  <a:pt x="2004876" y="329513"/>
                </a:lnTo>
                <a:lnTo>
                  <a:pt x="2028456" y="382997"/>
                </a:lnTo>
                <a:lnTo>
                  <a:pt x="2031492" y="410718"/>
                </a:lnTo>
                <a:lnTo>
                  <a:pt x="2031492" y="643271"/>
                </a:lnTo>
                <a:lnTo>
                  <a:pt x="2062042" y="626621"/>
                </a:lnTo>
                <a:lnTo>
                  <a:pt x="2104583" y="599072"/>
                </a:lnTo>
                <a:lnTo>
                  <a:pt x="2141362" y="570249"/>
                </a:lnTo>
                <a:lnTo>
                  <a:pt x="2172096" y="540258"/>
                </a:lnTo>
                <a:lnTo>
                  <a:pt x="2196497" y="509203"/>
                </a:lnTo>
                <a:lnTo>
                  <a:pt x="2225160" y="444327"/>
                </a:lnTo>
                <a:lnTo>
                  <a:pt x="2228850" y="410718"/>
                </a:lnTo>
                <a:close/>
              </a:path>
              <a:path w="2228850" h="821054">
                <a:moveTo>
                  <a:pt x="2031492" y="643271"/>
                </a:moveTo>
                <a:lnTo>
                  <a:pt x="2031492" y="410718"/>
                </a:lnTo>
                <a:lnTo>
                  <a:pt x="2028456" y="438335"/>
                </a:lnTo>
                <a:lnTo>
                  <a:pt x="2019506" y="465350"/>
                </a:lnTo>
                <a:lnTo>
                  <a:pt x="1984802" y="517221"/>
                </a:lnTo>
                <a:lnTo>
                  <a:pt x="1929259" y="565626"/>
                </a:lnTo>
                <a:lnTo>
                  <a:pt x="1894260" y="588309"/>
                </a:lnTo>
                <a:lnTo>
                  <a:pt x="1854756" y="609862"/>
                </a:lnTo>
                <a:lnTo>
                  <a:pt x="1810982" y="630196"/>
                </a:lnTo>
                <a:lnTo>
                  <a:pt x="1763172" y="649224"/>
                </a:lnTo>
                <a:lnTo>
                  <a:pt x="1711562" y="666857"/>
                </a:lnTo>
                <a:lnTo>
                  <a:pt x="1656386" y="683008"/>
                </a:lnTo>
                <a:lnTo>
                  <a:pt x="1597880" y="697588"/>
                </a:lnTo>
                <a:lnTo>
                  <a:pt x="1536278" y="710510"/>
                </a:lnTo>
                <a:lnTo>
                  <a:pt x="1471814" y="721685"/>
                </a:lnTo>
                <a:lnTo>
                  <a:pt x="1404725" y="731026"/>
                </a:lnTo>
                <a:lnTo>
                  <a:pt x="1335245" y="738444"/>
                </a:lnTo>
                <a:lnTo>
                  <a:pt x="1263608" y="743852"/>
                </a:lnTo>
                <a:lnTo>
                  <a:pt x="1190050" y="747161"/>
                </a:lnTo>
                <a:lnTo>
                  <a:pt x="1114806" y="748284"/>
                </a:lnTo>
                <a:lnTo>
                  <a:pt x="1039561" y="747161"/>
                </a:lnTo>
                <a:lnTo>
                  <a:pt x="966003" y="743852"/>
                </a:lnTo>
                <a:lnTo>
                  <a:pt x="894366" y="738444"/>
                </a:lnTo>
                <a:lnTo>
                  <a:pt x="824886" y="731026"/>
                </a:lnTo>
                <a:lnTo>
                  <a:pt x="757797" y="721685"/>
                </a:lnTo>
                <a:lnTo>
                  <a:pt x="693333" y="710510"/>
                </a:lnTo>
                <a:lnTo>
                  <a:pt x="631731" y="697588"/>
                </a:lnTo>
                <a:lnTo>
                  <a:pt x="573225" y="683008"/>
                </a:lnTo>
                <a:lnTo>
                  <a:pt x="518049" y="666857"/>
                </a:lnTo>
                <a:lnTo>
                  <a:pt x="466439" y="649224"/>
                </a:lnTo>
                <a:lnTo>
                  <a:pt x="418629" y="630196"/>
                </a:lnTo>
                <a:lnTo>
                  <a:pt x="374855" y="609862"/>
                </a:lnTo>
                <a:lnTo>
                  <a:pt x="335351" y="588309"/>
                </a:lnTo>
                <a:lnTo>
                  <a:pt x="300352" y="565626"/>
                </a:lnTo>
                <a:lnTo>
                  <a:pt x="270093" y="541901"/>
                </a:lnTo>
                <a:lnTo>
                  <a:pt x="224735" y="491674"/>
                </a:lnTo>
                <a:lnTo>
                  <a:pt x="201155" y="438335"/>
                </a:lnTo>
                <a:lnTo>
                  <a:pt x="198120" y="410718"/>
                </a:lnTo>
                <a:lnTo>
                  <a:pt x="198120" y="643551"/>
                </a:lnTo>
                <a:lnTo>
                  <a:pt x="268351" y="677472"/>
                </a:lnTo>
                <a:lnTo>
                  <a:pt x="326517" y="700563"/>
                </a:lnTo>
                <a:lnTo>
                  <a:pt x="389299" y="721957"/>
                </a:lnTo>
                <a:lnTo>
                  <a:pt x="456413" y="741547"/>
                </a:lnTo>
                <a:lnTo>
                  <a:pt x="527571" y="759229"/>
                </a:lnTo>
                <a:lnTo>
                  <a:pt x="602485" y="774896"/>
                </a:lnTo>
                <a:lnTo>
                  <a:pt x="680870" y="788443"/>
                </a:lnTo>
                <a:lnTo>
                  <a:pt x="762438" y="799764"/>
                </a:lnTo>
                <a:lnTo>
                  <a:pt x="846903" y="808753"/>
                </a:lnTo>
                <a:lnTo>
                  <a:pt x="933977" y="815305"/>
                </a:lnTo>
                <a:lnTo>
                  <a:pt x="1023373" y="819314"/>
                </a:lnTo>
                <a:lnTo>
                  <a:pt x="1114806" y="820674"/>
                </a:lnTo>
                <a:lnTo>
                  <a:pt x="1206232" y="819314"/>
                </a:lnTo>
                <a:lnTo>
                  <a:pt x="1295613" y="815305"/>
                </a:lnTo>
                <a:lnTo>
                  <a:pt x="1382662" y="808753"/>
                </a:lnTo>
                <a:lnTo>
                  <a:pt x="1467093" y="799764"/>
                </a:lnTo>
                <a:lnTo>
                  <a:pt x="1548622" y="788443"/>
                </a:lnTo>
                <a:lnTo>
                  <a:pt x="1626961" y="774896"/>
                </a:lnTo>
                <a:lnTo>
                  <a:pt x="1701826" y="759229"/>
                </a:lnTo>
                <a:lnTo>
                  <a:pt x="1772930" y="741547"/>
                </a:lnTo>
                <a:lnTo>
                  <a:pt x="1839988" y="721957"/>
                </a:lnTo>
                <a:lnTo>
                  <a:pt x="1902714" y="700563"/>
                </a:lnTo>
                <a:lnTo>
                  <a:pt x="1960822" y="677472"/>
                </a:lnTo>
                <a:lnTo>
                  <a:pt x="2014026" y="652790"/>
                </a:lnTo>
                <a:lnTo>
                  <a:pt x="2031492" y="643271"/>
                </a:lnTo>
                <a:close/>
              </a:path>
            </a:pathLst>
          </a:custGeom>
          <a:solidFill>
            <a:srgbClr val="B90000"/>
          </a:solidFill>
        </p:spPr>
        <p:txBody>
          <a:bodyPr wrap="square" lIns="0" tIns="0" rIns="0" bIns="0" rtlCol="0"/>
          <a:lstStyle/>
          <a:p>
            <a:endParaRPr/>
          </a:p>
        </p:txBody>
      </p:sp>
      <p:sp>
        <p:nvSpPr>
          <p:cNvPr id="11" name="object 11"/>
          <p:cNvSpPr/>
          <p:nvPr/>
        </p:nvSpPr>
        <p:spPr>
          <a:xfrm>
            <a:off x="4587887" y="2612898"/>
            <a:ext cx="1861185" cy="685800"/>
          </a:xfrm>
          <a:custGeom>
            <a:avLst/>
            <a:gdLst/>
            <a:ahLst/>
            <a:cxnLst/>
            <a:rect l="l" t="t" r="r" b="b"/>
            <a:pathLst>
              <a:path w="1861185" h="685800">
                <a:moveTo>
                  <a:pt x="1860803" y="342899"/>
                </a:moveTo>
                <a:lnTo>
                  <a:pt x="1848619" y="287192"/>
                </a:lnTo>
                <a:lnTo>
                  <a:pt x="1813346" y="234379"/>
                </a:lnTo>
                <a:lnTo>
                  <a:pt x="1756905" y="185159"/>
                </a:lnTo>
                <a:lnTo>
                  <a:pt x="1721346" y="162115"/>
                </a:lnTo>
                <a:lnTo>
                  <a:pt x="1681215" y="140232"/>
                </a:lnTo>
                <a:lnTo>
                  <a:pt x="1636753" y="119597"/>
                </a:lnTo>
                <a:lnTo>
                  <a:pt x="1588198" y="100298"/>
                </a:lnTo>
                <a:lnTo>
                  <a:pt x="1535791" y="82422"/>
                </a:lnTo>
                <a:lnTo>
                  <a:pt x="1479773" y="66056"/>
                </a:lnTo>
                <a:lnTo>
                  <a:pt x="1420383" y="51288"/>
                </a:lnTo>
                <a:lnTo>
                  <a:pt x="1357861" y="38205"/>
                </a:lnTo>
                <a:lnTo>
                  <a:pt x="1292447" y="26896"/>
                </a:lnTo>
                <a:lnTo>
                  <a:pt x="1224381" y="17446"/>
                </a:lnTo>
                <a:lnTo>
                  <a:pt x="1153904" y="9944"/>
                </a:lnTo>
                <a:lnTo>
                  <a:pt x="1081255" y="4478"/>
                </a:lnTo>
                <a:lnTo>
                  <a:pt x="1006674" y="1134"/>
                </a:lnTo>
                <a:lnTo>
                  <a:pt x="930401" y="0"/>
                </a:lnTo>
                <a:lnTo>
                  <a:pt x="854129" y="1134"/>
                </a:lnTo>
                <a:lnTo>
                  <a:pt x="779548" y="4478"/>
                </a:lnTo>
                <a:lnTo>
                  <a:pt x="706899" y="9944"/>
                </a:lnTo>
                <a:lnTo>
                  <a:pt x="636422" y="17446"/>
                </a:lnTo>
                <a:lnTo>
                  <a:pt x="568356" y="26896"/>
                </a:lnTo>
                <a:lnTo>
                  <a:pt x="502942" y="38205"/>
                </a:lnTo>
                <a:lnTo>
                  <a:pt x="440420" y="51288"/>
                </a:lnTo>
                <a:lnTo>
                  <a:pt x="381030" y="66056"/>
                </a:lnTo>
                <a:lnTo>
                  <a:pt x="325012" y="82422"/>
                </a:lnTo>
                <a:lnTo>
                  <a:pt x="272605" y="100298"/>
                </a:lnTo>
                <a:lnTo>
                  <a:pt x="224050" y="119597"/>
                </a:lnTo>
                <a:lnTo>
                  <a:pt x="179588" y="140232"/>
                </a:lnTo>
                <a:lnTo>
                  <a:pt x="139457" y="162115"/>
                </a:lnTo>
                <a:lnTo>
                  <a:pt x="103898" y="185159"/>
                </a:lnTo>
                <a:lnTo>
                  <a:pt x="73151" y="209276"/>
                </a:lnTo>
                <a:lnTo>
                  <a:pt x="27054" y="260380"/>
                </a:lnTo>
                <a:lnTo>
                  <a:pt x="3086" y="314728"/>
                </a:lnTo>
                <a:lnTo>
                  <a:pt x="0" y="342900"/>
                </a:lnTo>
                <a:lnTo>
                  <a:pt x="3086" y="370968"/>
                </a:lnTo>
                <a:lnTo>
                  <a:pt x="27054" y="425171"/>
                </a:lnTo>
                <a:lnTo>
                  <a:pt x="73151" y="476202"/>
                </a:lnTo>
                <a:lnTo>
                  <a:pt x="103898" y="500304"/>
                </a:lnTo>
                <a:lnTo>
                  <a:pt x="139457" y="523346"/>
                </a:lnTo>
                <a:lnTo>
                  <a:pt x="179588" y="545238"/>
                </a:lnTo>
                <a:lnTo>
                  <a:pt x="224050" y="565891"/>
                </a:lnTo>
                <a:lnTo>
                  <a:pt x="272605" y="585216"/>
                </a:lnTo>
                <a:lnTo>
                  <a:pt x="325012" y="603123"/>
                </a:lnTo>
                <a:lnTo>
                  <a:pt x="381030" y="619524"/>
                </a:lnTo>
                <a:lnTo>
                  <a:pt x="440420" y="634329"/>
                </a:lnTo>
                <a:lnTo>
                  <a:pt x="502942" y="647450"/>
                </a:lnTo>
                <a:lnTo>
                  <a:pt x="568356" y="658796"/>
                </a:lnTo>
                <a:lnTo>
                  <a:pt x="636422" y="668280"/>
                </a:lnTo>
                <a:lnTo>
                  <a:pt x="706899" y="675811"/>
                </a:lnTo>
                <a:lnTo>
                  <a:pt x="779548" y="681301"/>
                </a:lnTo>
                <a:lnTo>
                  <a:pt x="854129" y="684660"/>
                </a:lnTo>
                <a:lnTo>
                  <a:pt x="930401" y="685800"/>
                </a:lnTo>
                <a:lnTo>
                  <a:pt x="1006674" y="684660"/>
                </a:lnTo>
                <a:lnTo>
                  <a:pt x="1081255" y="681301"/>
                </a:lnTo>
                <a:lnTo>
                  <a:pt x="1153904" y="675811"/>
                </a:lnTo>
                <a:lnTo>
                  <a:pt x="1224381" y="668280"/>
                </a:lnTo>
                <a:lnTo>
                  <a:pt x="1292447" y="658796"/>
                </a:lnTo>
                <a:lnTo>
                  <a:pt x="1357861" y="647450"/>
                </a:lnTo>
                <a:lnTo>
                  <a:pt x="1420383" y="634329"/>
                </a:lnTo>
                <a:lnTo>
                  <a:pt x="1479773" y="619524"/>
                </a:lnTo>
                <a:lnTo>
                  <a:pt x="1535791" y="603123"/>
                </a:lnTo>
                <a:lnTo>
                  <a:pt x="1588198" y="585216"/>
                </a:lnTo>
                <a:lnTo>
                  <a:pt x="1636753" y="565891"/>
                </a:lnTo>
                <a:lnTo>
                  <a:pt x="1681215" y="545238"/>
                </a:lnTo>
                <a:lnTo>
                  <a:pt x="1721346" y="523346"/>
                </a:lnTo>
                <a:lnTo>
                  <a:pt x="1756905" y="500304"/>
                </a:lnTo>
                <a:lnTo>
                  <a:pt x="1787652" y="476202"/>
                </a:lnTo>
                <a:lnTo>
                  <a:pt x="1833749" y="425171"/>
                </a:lnTo>
                <a:lnTo>
                  <a:pt x="1857717" y="370968"/>
                </a:lnTo>
                <a:lnTo>
                  <a:pt x="1860803" y="342899"/>
                </a:lnTo>
                <a:close/>
              </a:path>
            </a:pathLst>
          </a:custGeom>
          <a:solidFill>
            <a:srgbClr val="FFFF66"/>
          </a:solidFill>
        </p:spPr>
        <p:txBody>
          <a:bodyPr wrap="square" lIns="0" tIns="0" rIns="0" bIns="0" rtlCol="0"/>
          <a:lstStyle/>
          <a:p>
            <a:endParaRPr/>
          </a:p>
        </p:txBody>
      </p:sp>
      <p:sp>
        <p:nvSpPr>
          <p:cNvPr id="12" name="object 12"/>
          <p:cNvSpPr/>
          <p:nvPr/>
        </p:nvSpPr>
        <p:spPr>
          <a:xfrm>
            <a:off x="4587887" y="2612898"/>
            <a:ext cx="1861185" cy="685800"/>
          </a:xfrm>
          <a:custGeom>
            <a:avLst/>
            <a:gdLst/>
            <a:ahLst/>
            <a:cxnLst/>
            <a:rect l="l" t="t" r="r" b="b"/>
            <a:pathLst>
              <a:path w="1861185" h="685800">
                <a:moveTo>
                  <a:pt x="930401" y="0"/>
                </a:moveTo>
                <a:lnTo>
                  <a:pt x="854129" y="1134"/>
                </a:lnTo>
                <a:lnTo>
                  <a:pt x="779548" y="4478"/>
                </a:lnTo>
                <a:lnTo>
                  <a:pt x="706899" y="9944"/>
                </a:lnTo>
                <a:lnTo>
                  <a:pt x="636422" y="17446"/>
                </a:lnTo>
                <a:lnTo>
                  <a:pt x="568356" y="26896"/>
                </a:lnTo>
                <a:lnTo>
                  <a:pt x="502942" y="38205"/>
                </a:lnTo>
                <a:lnTo>
                  <a:pt x="440420" y="51288"/>
                </a:lnTo>
                <a:lnTo>
                  <a:pt x="381030" y="66056"/>
                </a:lnTo>
                <a:lnTo>
                  <a:pt x="325012" y="82422"/>
                </a:lnTo>
                <a:lnTo>
                  <a:pt x="272605" y="100298"/>
                </a:lnTo>
                <a:lnTo>
                  <a:pt x="224050" y="119597"/>
                </a:lnTo>
                <a:lnTo>
                  <a:pt x="179588" y="140232"/>
                </a:lnTo>
                <a:lnTo>
                  <a:pt x="139457" y="162115"/>
                </a:lnTo>
                <a:lnTo>
                  <a:pt x="103898" y="185159"/>
                </a:lnTo>
                <a:lnTo>
                  <a:pt x="73151" y="209276"/>
                </a:lnTo>
                <a:lnTo>
                  <a:pt x="27054" y="260380"/>
                </a:lnTo>
                <a:lnTo>
                  <a:pt x="3086" y="314728"/>
                </a:lnTo>
                <a:lnTo>
                  <a:pt x="0" y="342900"/>
                </a:lnTo>
                <a:lnTo>
                  <a:pt x="3086" y="370968"/>
                </a:lnTo>
                <a:lnTo>
                  <a:pt x="27054" y="425171"/>
                </a:lnTo>
                <a:lnTo>
                  <a:pt x="73151" y="476202"/>
                </a:lnTo>
                <a:lnTo>
                  <a:pt x="103898" y="500304"/>
                </a:lnTo>
                <a:lnTo>
                  <a:pt x="139457" y="523346"/>
                </a:lnTo>
                <a:lnTo>
                  <a:pt x="179588" y="545238"/>
                </a:lnTo>
                <a:lnTo>
                  <a:pt x="224050" y="565891"/>
                </a:lnTo>
                <a:lnTo>
                  <a:pt x="272605" y="585216"/>
                </a:lnTo>
                <a:lnTo>
                  <a:pt x="325012" y="603123"/>
                </a:lnTo>
                <a:lnTo>
                  <a:pt x="381030" y="619524"/>
                </a:lnTo>
                <a:lnTo>
                  <a:pt x="440420" y="634329"/>
                </a:lnTo>
                <a:lnTo>
                  <a:pt x="502942" y="647450"/>
                </a:lnTo>
                <a:lnTo>
                  <a:pt x="568356" y="658796"/>
                </a:lnTo>
                <a:lnTo>
                  <a:pt x="636422" y="668280"/>
                </a:lnTo>
                <a:lnTo>
                  <a:pt x="706899" y="675811"/>
                </a:lnTo>
                <a:lnTo>
                  <a:pt x="779548" y="681301"/>
                </a:lnTo>
                <a:lnTo>
                  <a:pt x="854129" y="684660"/>
                </a:lnTo>
                <a:lnTo>
                  <a:pt x="930401" y="685800"/>
                </a:lnTo>
                <a:lnTo>
                  <a:pt x="1006674" y="684660"/>
                </a:lnTo>
                <a:lnTo>
                  <a:pt x="1081255" y="681301"/>
                </a:lnTo>
                <a:lnTo>
                  <a:pt x="1153904" y="675811"/>
                </a:lnTo>
                <a:lnTo>
                  <a:pt x="1224381" y="668280"/>
                </a:lnTo>
                <a:lnTo>
                  <a:pt x="1292447" y="658796"/>
                </a:lnTo>
                <a:lnTo>
                  <a:pt x="1357861" y="647450"/>
                </a:lnTo>
                <a:lnTo>
                  <a:pt x="1420383" y="634329"/>
                </a:lnTo>
                <a:lnTo>
                  <a:pt x="1479773" y="619524"/>
                </a:lnTo>
                <a:lnTo>
                  <a:pt x="1535791" y="603123"/>
                </a:lnTo>
                <a:lnTo>
                  <a:pt x="1588198" y="585216"/>
                </a:lnTo>
                <a:lnTo>
                  <a:pt x="1636753" y="565891"/>
                </a:lnTo>
                <a:lnTo>
                  <a:pt x="1681215" y="545238"/>
                </a:lnTo>
                <a:lnTo>
                  <a:pt x="1721346" y="523346"/>
                </a:lnTo>
                <a:lnTo>
                  <a:pt x="1756905" y="500304"/>
                </a:lnTo>
                <a:lnTo>
                  <a:pt x="1787652" y="476202"/>
                </a:lnTo>
                <a:lnTo>
                  <a:pt x="1833749" y="425171"/>
                </a:lnTo>
                <a:lnTo>
                  <a:pt x="1857717" y="370968"/>
                </a:lnTo>
                <a:lnTo>
                  <a:pt x="1860803" y="342899"/>
                </a:lnTo>
                <a:lnTo>
                  <a:pt x="1857717" y="314728"/>
                </a:lnTo>
                <a:lnTo>
                  <a:pt x="1833749" y="260380"/>
                </a:lnTo>
                <a:lnTo>
                  <a:pt x="1787652" y="209276"/>
                </a:lnTo>
                <a:lnTo>
                  <a:pt x="1756905" y="185159"/>
                </a:lnTo>
                <a:lnTo>
                  <a:pt x="1721346" y="162115"/>
                </a:lnTo>
                <a:lnTo>
                  <a:pt x="1681215" y="140232"/>
                </a:lnTo>
                <a:lnTo>
                  <a:pt x="1636753" y="119597"/>
                </a:lnTo>
                <a:lnTo>
                  <a:pt x="1588198" y="100298"/>
                </a:lnTo>
                <a:lnTo>
                  <a:pt x="1535791" y="82422"/>
                </a:lnTo>
                <a:lnTo>
                  <a:pt x="1479773" y="66056"/>
                </a:lnTo>
                <a:lnTo>
                  <a:pt x="1420383" y="51288"/>
                </a:lnTo>
                <a:lnTo>
                  <a:pt x="1357861" y="38205"/>
                </a:lnTo>
                <a:lnTo>
                  <a:pt x="1292447" y="26896"/>
                </a:lnTo>
                <a:lnTo>
                  <a:pt x="1224381" y="17446"/>
                </a:lnTo>
                <a:lnTo>
                  <a:pt x="1153904" y="9944"/>
                </a:lnTo>
                <a:lnTo>
                  <a:pt x="1081255" y="4478"/>
                </a:lnTo>
                <a:lnTo>
                  <a:pt x="1006674" y="1134"/>
                </a:lnTo>
                <a:lnTo>
                  <a:pt x="930401" y="0"/>
                </a:lnTo>
                <a:close/>
              </a:path>
            </a:pathLst>
          </a:custGeom>
          <a:ln w="28575">
            <a:solidFill>
              <a:srgbClr val="FFFFFF"/>
            </a:solidFill>
          </a:ln>
        </p:spPr>
        <p:txBody>
          <a:bodyPr wrap="square" lIns="0" tIns="0" rIns="0" bIns="0" rtlCol="0"/>
          <a:lstStyle/>
          <a:p>
            <a:endParaRPr/>
          </a:p>
        </p:txBody>
      </p:sp>
      <p:sp>
        <p:nvSpPr>
          <p:cNvPr id="13" name="object 13"/>
          <p:cNvSpPr txBox="1"/>
          <p:nvPr/>
        </p:nvSpPr>
        <p:spPr>
          <a:xfrm>
            <a:off x="4699387" y="2743184"/>
            <a:ext cx="1639570" cy="474980"/>
          </a:xfrm>
          <a:prstGeom prst="rect">
            <a:avLst/>
          </a:prstGeom>
        </p:spPr>
        <p:txBody>
          <a:bodyPr vert="horz" wrap="square" lIns="0" tIns="0" rIns="0" bIns="0" rtlCol="0">
            <a:spAutoFit/>
          </a:bodyPr>
          <a:lstStyle/>
          <a:p>
            <a:pPr marL="180975" marR="5080" indent="-168910">
              <a:lnSpc>
                <a:spcPct val="100000"/>
              </a:lnSpc>
            </a:pPr>
            <a:r>
              <a:rPr sz="1600" b="1" spc="-5" dirty="0">
                <a:solidFill>
                  <a:srgbClr val="3333CC"/>
                </a:solidFill>
                <a:latin typeface="微软雅黑"/>
                <a:cs typeface="微软雅黑"/>
              </a:rPr>
              <a:t>利用具</a:t>
            </a:r>
            <a:r>
              <a:rPr sz="1600" b="1" spc="-10" dirty="0">
                <a:solidFill>
                  <a:srgbClr val="3333CC"/>
                </a:solidFill>
                <a:latin typeface="微软雅黑"/>
                <a:cs typeface="微软雅黑"/>
              </a:rPr>
              <a:t>体</a:t>
            </a:r>
            <a:r>
              <a:rPr sz="1600" b="1" spc="-5" dirty="0">
                <a:solidFill>
                  <a:srgbClr val="3333CC"/>
                </a:solidFill>
                <a:latin typeface="Arial"/>
                <a:cs typeface="Arial"/>
              </a:rPr>
              <a:t>DBM</a:t>
            </a:r>
            <a:r>
              <a:rPr sz="1600" b="1" dirty="0">
                <a:solidFill>
                  <a:srgbClr val="3333CC"/>
                </a:solidFill>
                <a:latin typeface="Arial"/>
                <a:cs typeface="Arial"/>
              </a:rPr>
              <a:t>S</a:t>
            </a:r>
            <a:r>
              <a:rPr sz="1600" b="1" dirty="0">
                <a:solidFill>
                  <a:srgbClr val="3333CC"/>
                </a:solidFill>
                <a:latin typeface="微软雅黑"/>
                <a:cs typeface="微软雅黑"/>
              </a:rPr>
              <a:t>， </a:t>
            </a:r>
            <a:r>
              <a:rPr sz="1600" b="1" spc="-5" dirty="0">
                <a:solidFill>
                  <a:srgbClr val="3333CC"/>
                </a:solidFill>
                <a:latin typeface="微软雅黑"/>
                <a:cs typeface="微软雅黑"/>
              </a:rPr>
              <a:t>创建数据库</a:t>
            </a:r>
            <a:r>
              <a:rPr sz="1600" b="1" spc="-5" dirty="0">
                <a:solidFill>
                  <a:srgbClr val="3333CC"/>
                </a:solidFill>
                <a:latin typeface="Arial"/>
                <a:cs typeface="Arial"/>
              </a:rPr>
              <a:t>/</a:t>
            </a:r>
            <a:r>
              <a:rPr sz="1600" b="1" dirty="0">
                <a:solidFill>
                  <a:srgbClr val="3333CC"/>
                </a:solidFill>
                <a:latin typeface="微软雅黑"/>
                <a:cs typeface="微软雅黑"/>
              </a:rPr>
              <a:t>表</a:t>
            </a:r>
            <a:endParaRPr sz="1600">
              <a:latin typeface="微软雅黑"/>
              <a:cs typeface="微软雅黑"/>
            </a:endParaRPr>
          </a:p>
        </p:txBody>
      </p:sp>
      <p:sp>
        <p:nvSpPr>
          <p:cNvPr id="14" name="object 14"/>
          <p:cNvSpPr/>
          <p:nvPr/>
        </p:nvSpPr>
        <p:spPr>
          <a:xfrm>
            <a:off x="4510163" y="3747515"/>
            <a:ext cx="2014855" cy="948055"/>
          </a:xfrm>
          <a:custGeom>
            <a:avLst/>
            <a:gdLst/>
            <a:ahLst/>
            <a:cxnLst/>
            <a:rect l="l" t="t" r="r" b="b"/>
            <a:pathLst>
              <a:path w="2014854" h="948054">
                <a:moveTo>
                  <a:pt x="2014727" y="473963"/>
                </a:moveTo>
                <a:lnTo>
                  <a:pt x="2011387" y="435145"/>
                </a:lnTo>
                <a:lnTo>
                  <a:pt x="2001540" y="397181"/>
                </a:lnTo>
                <a:lnTo>
                  <a:pt x="1985446" y="360194"/>
                </a:lnTo>
                <a:lnTo>
                  <a:pt x="1963363" y="324307"/>
                </a:lnTo>
                <a:lnTo>
                  <a:pt x="1935551" y="289643"/>
                </a:lnTo>
                <a:lnTo>
                  <a:pt x="1902270" y="256325"/>
                </a:lnTo>
                <a:lnTo>
                  <a:pt x="1863779" y="224476"/>
                </a:lnTo>
                <a:lnTo>
                  <a:pt x="1820338" y="194218"/>
                </a:lnTo>
                <a:lnTo>
                  <a:pt x="1772206" y="165675"/>
                </a:lnTo>
                <a:lnTo>
                  <a:pt x="1719643" y="138969"/>
                </a:lnTo>
                <a:lnTo>
                  <a:pt x="1662908" y="114224"/>
                </a:lnTo>
                <a:lnTo>
                  <a:pt x="1602260" y="91561"/>
                </a:lnTo>
                <a:lnTo>
                  <a:pt x="1537959" y="71105"/>
                </a:lnTo>
                <a:lnTo>
                  <a:pt x="1470265" y="52978"/>
                </a:lnTo>
                <a:lnTo>
                  <a:pt x="1399436" y="37302"/>
                </a:lnTo>
                <a:lnTo>
                  <a:pt x="1325733" y="24201"/>
                </a:lnTo>
                <a:lnTo>
                  <a:pt x="1249415" y="13797"/>
                </a:lnTo>
                <a:lnTo>
                  <a:pt x="1170741" y="6214"/>
                </a:lnTo>
                <a:lnTo>
                  <a:pt x="1089971" y="1574"/>
                </a:lnTo>
                <a:lnTo>
                  <a:pt x="1007363" y="0"/>
                </a:lnTo>
                <a:lnTo>
                  <a:pt x="924756" y="1574"/>
                </a:lnTo>
                <a:lnTo>
                  <a:pt x="843986" y="6214"/>
                </a:lnTo>
                <a:lnTo>
                  <a:pt x="765312" y="13797"/>
                </a:lnTo>
                <a:lnTo>
                  <a:pt x="688994" y="24201"/>
                </a:lnTo>
                <a:lnTo>
                  <a:pt x="615291" y="37302"/>
                </a:lnTo>
                <a:lnTo>
                  <a:pt x="544462" y="52978"/>
                </a:lnTo>
                <a:lnTo>
                  <a:pt x="476768" y="71105"/>
                </a:lnTo>
                <a:lnTo>
                  <a:pt x="412467" y="91561"/>
                </a:lnTo>
                <a:lnTo>
                  <a:pt x="351819" y="114224"/>
                </a:lnTo>
                <a:lnTo>
                  <a:pt x="295084" y="138969"/>
                </a:lnTo>
                <a:lnTo>
                  <a:pt x="242521" y="165675"/>
                </a:lnTo>
                <a:lnTo>
                  <a:pt x="194389" y="194218"/>
                </a:lnTo>
                <a:lnTo>
                  <a:pt x="150948" y="224476"/>
                </a:lnTo>
                <a:lnTo>
                  <a:pt x="112457" y="256325"/>
                </a:lnTo>
                <a:lnTo>
                  <a:pt x="79176" y="289643"/>
                </a:lnTo>
                <a:lnTo>
                  <a:pt x="51364" y="324307"/>
                </a:lnTo>
                <a:lnTo>
                  <a:pt x="29281" y="360194"/>
                </a:lnTo>
                <a:lnTo>
                  <a:pt x="13187" y="397181"/>
                </a:lnTo>
                <a:lnTo>
                  <a:pt x="3340" y="435145"/>
                </a:lnTo>
                <a:lnTo>
                  <a:pt x="0" y="473963"/>
                </a:lnTo>
                <a:lnTo>
                  <a:pt x="3340" y="512885"/>
                </a:lnTo>
                <a:lnTo>
                  <a:pt x="13187" y="550932"/>
                </a:lnTo>
                <a:lnTo>
                  <a:pt x="29281" y="587981"/>
                </a:lnTo>
                <a:lnTo>
                  <a:pt x="51364" y="623913"/>
                </a:lnTo>
                <a:lnTo>
                  <a:pt x="79176" y="658606"/>
                </a:lnTo>
                <a:lnTo>
                  <a:pt x="112457" y="691938"/>
                </a:lnTo>
                <a:lnTo>
                  <a:pt x="150948" y="723789"/>
                </a:lnTo>
                <a:lnTo>
                  <a:pt x="178308" y="742840"/>
                </a:lnTo>
                <a:lnTo>
                  <a:pt x="178308" y="473963"/>
                </a:lnTo>
                <a:lnTo>
                  <a:pt x="181055" y="442051"/>
                </a:lnTo>
                <a:lnTo>
                  <a:pt x="202397" y="380444"/>
                </a:lnTo>
                <a:lnTo>
                  <a:pt x="243447" y="322468"/>
                </a:lnTo>
                <a:lnTo>
                  <a:pt x="270829" y="295093"/>
                </a:lnTo>
                <a:lnTo>
                  <a:pt x="302498" y="268927"/>
                </a:lnTo>
                <a:lnTo>
                  <a:pt x="338242" y="244071"/>
                </a:lnTo>
                <a:lnTo>
                  <a:pt x="377847" y="220626"/>
                </a:lnTo>
                <a:lnTo>
                  <a:pt x="421100" y="198691"/>
                </a:lnTo>
                <a:lnTo>
                  <a:pt x="467787" y="178368"/>
                </a:lnTo>
                <a:lnTo>
                  <a:pt x="517696" y="159757"/>
                </a:lnTo>
                <a:lnTo>
                  <a:pt x="570614" y="142959"/>
                </a:lnTo>
                <a:lnTo>
                  <a:pt x="626326" y="128075"/>
                </a:lnTo>
                <a:lnTo>
                  <a:pt x="684621" y="115204"/>
                </a:lnTo>
                <a:lnTo>
                  <a:pt x="745284" y="104448"/>
                </a:lnTo>
                <a:lnTo>
                  <a:pt x="808103" y="95907"/>
                </a:lnTo>
                <a:lnTo>
                  <a:pt x="872865" y="89682"/>
                </a:lnTo>
                <a:lnTo>
                  <a:pt x="939356" y="85873"/>
                </a:lnTo>
                <a:lnTo>
                  <a:pt x="1007363" y="84581"/>
                </a:lnTo>
                <a:lnTo>
                  <a:pt x="1075371" y="85873"/>
                </a:lnTo>
                <a:lnTo>
                  <a:pt x="1141862" y="89682"/>
                </a:lnTo>
                <a:lnTo>
                  <a:pt x="1206624" y="95907"/>
                </a:lnTo>
                <a:lnTo>
                  <a:pt x="1269443" y="104448"/>
                </a:lnTo>
                <a:lnTo>
                  <a:pt x="1330106" y="115204"/>
                </a:lnTo>
                <a:lnTo>
                  <a:pt x="1388401" y="128075"/>
                </a:lnTo>
                <a:lnTo>
                  <a:pt x="1444113" y="142959"/>
                </a:lnTo>
                <a:lnTo>
                  <a:pt x="1497031" y="159757"/>
                </a:lnTo>
                <a:lnTo>
                  <a:pt x="1546940" y="178368"/>
                </a:lnTo>
                <a:lnTo>
                  <a:pt x="1593627" y="198691"/>
                </a:lnTo>
                <a:lnTo>
                  <a:pt x="1636880" y="220626"/>
                </a:lnTo>
                <a:lnTo>
                  <a:pt x="1676485" y="244071"/>
                </a:lnTo>
                <a:lnTo>
                  <a:pt x="1712229" y="268927"/>
                </a:lnTo>
                <a:lnTo>
                  <a:pt x="1743898" y="295093"/>
                </a:lnTo>
                <a:lnTo>
                  <a:pt x="1771280" y="322468"/>
                </a:lnTo>
                <a:lnTo>
                  <a:pt x="1812330" y="380444"/>
                </a:lnTo>
                <a:lnTo>
                  <a:pt x="1833672" y="442051"/>
                </a:lnTo>
                <a:lnTo>
                  <a:pt x="1836420" y="473963"/>
                </a:lnTo>
                <a:lnTo>
                  <a:pt x="1836420" y="742840"/>
                </a:lnTo>
                <a:lnTo>
                  <a:pt x="1863779" y="723789"/>
                </a:lnTo>
                <a:lnTo>
                  <a:pt x="1902270" y="691938"/>
                </a:lnTo>
                <a:lnTo>
                  <a:pt x="1935551" y="658606"/>
                </a:lnTo>
                <a:lnTo>
                  <a:pt x="1963363" y="623913"/>
                </a:lnTo>
                <a:lnTo>
                  <a:pt x="1985446" y="587981"/>
                </a:lnTo>
                <a:lnTo>
                  <a:pt x="2001540" y="550932"/>
                </a:lnTo>
                <a:lnTo>
                  <a:pt x="2011387" y="512885"/>
                </a:lnTo>
                <a:lnTo>
                  <a:pt x="2014727" y="473963"/>
                </a:lnTo>
                <a:close/>
              </a:path>
              <a:path w="2014854" h="948054">
                <a:moveTo>
                  <a:pt x="1836420" y="742840"/>
                </a:moveTo>
                <a:lnTo>
                  <a:pt x="1836420" y="473963"/>
                </a:lnTo>
                <a:lnTo>
                  <a:pt x="1833672" y="505985"/>
                </a:lnTo>
                <a:lnTo>
                  <a:pt x="1825571" y="537290"/>
                </a:lnTo>
                <a:lnTo>
                  <a:pt x="1794162" y="597347"/>
                </a:lnTo>
                <a:lnTo>
                  <a:pt x="1743898" y="653334"/>
                </a:lnTo>
                <a:lnTo>
                  <a:pt x="1712229" y="679553"/>
                </a:lnTo>
                <a:lnTo>
                  <a:pt x="1676485" y="704453"/>
                </a:lnTo>
                <a:lnTo>
                  <a:pt x="1636880" y="727937"/>
                </a:lnTo>
                <a:lnTo>
                  <a:pt x="1593627" y="749903"/>
                </a:lnTo>
                <a:lnTo>
                  <a:pt x="1546940" y="770251"/>
                </a:lnTo>
                <a:lnTo>
                  <a:pt x="1497031" y="788883"/>
                </a:lnTo>
                <a:lnTo>
                  <a:pt x="1444113" y="805697"/>
                </a:lnTo>
                <a:lnTo>
                  <a:pt x="1388401" y="820593"/>
                </a:lnTo>
                <a:lnTo>
                  <a:pt x="1330106" y="833473"/>
                </a:lnTo>
                <a:lnTo>
                  <a:pt x="1269443" y="844235"/>
                </a:lnTo>
                <a:lnTo>
                  <a:pt x="1206624" y="852779"/>
                </a:lnTo>
                <a:lnTo>
                  <a:pt x="1141862" y="859006"/>
                </a:lnTo>
                <a:lnTo>
                  <a:pt x="1075371" y="862815"/>
                </a:lnTo>
                <a:lnTo>
                  <a:pt x="1007363" y="864107"/>
                </a:lnTo>
                <a:lnTo>
                  <a:pt x="939356" y="862815"/>
                </a:lnTo>
                <a:lnTo>
                  <a:pt x="872865" y="859006"/>
                </a:lnTo>
                <a:lnTo>
                  <a:pt x="808103" y="852779"/>
                </a:lnTo>
                <a:lnTo>
                  <a:pt x="745284" y="844235"/>
                </a:lnTo>
                <a:lnTo>
                  <a:pt x="684621" y="833473"/>
                </a:lnTo>
                <a:lnTo>
                  <a:pt x="626326" y="820593"/>
                </a:lnTo>
                <a:lnTo>
                  <a:pt x="570614" y="805697"/>
                </a:lnTo>
                <a:lnTo>
                  <a:pt x="517696" y="788883"/>
                </a:lnTo>
                <a:lnTo>
                  <a:pt x="467787" y="770251"/>
                </a:lnTo>
                <a:lnTo>
                  <a:pt x="421100" y="749903"/>
                </a:lnTo>
                <a:lnTo>
                  <a:pt x="377847" y="727937"/>
                </a:lnTo>
                <a:lnTo>
                  <a:pt x="338242" y="704453"/>
                </a:lnTo>
                <a:lnTo>
                  <a:pt x="302498" y="679553"/>
                </a:lnTo>
                <a:lnTo>
                  <a:pt x="270829" y="653334"/>
                </a:lnTo>
                <a:lnTo>
                  <a:pt x="243447" y="625899"/>
                </a:lnTo>
                <a:lnTo>
                  <a:pt x="202397" y="567777"/>
                </a:lnTo>
                <a:lnTo>
                  <a:pt x="181055" y="505985"/>
                </a:lnTo>
                <a:lnTo>
                  <a:pt x="178308" y="473963"/>
                </a:lnTo>
                <a:lnTo>
                  <a:pt x="178308" y="742840"/>
                </a:lnTo>
                <a:lnTo>
                  <a:pt x="242521" y="782563"/>
                </a:lnTo>
                <a:lnTo>
                  <a:pt x="295084" y="809243"/>
                </a:lnTo>
                <a:lnTo>
                  <a:pt x="351819" y="833958"/>
                </a:lnTo>
                <a:lnTo>
                  <a:pt x="412467" y="856585"/>
                </a:lnTo>
                <a:lnTo>
                  <a:pt x="476768" y="877004"/>
                </a:lnTo>
                <a:lnTo>
                  <a:pt x="544462" y="895093"/>
                </a:lnTo>
                <a:lnTo>
                  <a:pt x="615291" y="910732"/>
                </a:lnTo>
                <a:lnTo>
                  <a:pt x="688994" y="923800"/>
                </a:lnTo>
                <a:lnTo>
                  <a:pt x="765312" y="934174"/>
                </a:lnTo>
                <a:lnTo>
                  <a:pt x="843986" y="941734"/>
                </a:lnTo>
                <a:lnTo>
                  <a:pt x="924756" y="946359"/>
                </a:lnTo>
                <a:lnTo>
                  <a:pt x="1007363" y="947927"/>
                </a:lnTo>
                <a:lnTo>
                  <a:pt x="1089971" y="946359"/>
                </a:lnTo>
                <a:lnTo>
                  <a:pt x="1170741" y="941734"/>
                </a:lnTo>
                <a:lnTo>
                  <a:pt x="1249415" y="934174"/>
                </a:lnTo>
                <a:lnTo>
                  <a:pt x="1325733" y="923800"/>
                </a:lnTo>
                <a:lnTo>
                  <a:pt x="1399436" y="910732"/>
                </a:lnTo>
                <a:lnTo>
                  <a:pt x="1470265" y="895093"/>
                </a:lnTo>
                <a:lnTo>
                  <a:pt x="1537959" y="877004"/>
                </a:lnTo>
                <a:lnTo>
                  <a:pt x="1602260" y="856585"/>
                </a:lnTo>
                <a:lnTo>
                  <a:pt x="1662908" y="833958"/>
                </a:lnTo>
                <a:lnTo>
                  <a:pt x="1719643" y="809243"/>
                </a:lnTo>
                <a:lnTo>
                  <a:pt x="1772206" y="782563"/>
                </a:lnTo>
                <a:lnTo>
                  <a:pt x="1820338" y="754038"/>
                </a:lnTo>
                <a:lnTo>
                  <a:pt x="1836420" y="742840"/>
                </a:lnTo>
                <a:close/>
              </a:path>
            </a:pathLst>
          </a:custGeom>
          <a:solidFill>
            <a:srgbClr val="B90000"/>
          </a:solidFill>
        </p:spPr>
        <p:txBody>
          <a:bodyPr wrap="square" lIns="0" tIns="0" rIns="0" bIns="0" rtlCol="0"/>
          <a:lstStyle/>
          <a:p>
            <a:endParaRPr/>
          </a:p>
        </p:txBody>
      </p:sp>
      <p:sp>
        <p:nvSpPr>
          <p:cNvPr id="15" name="object 15"/>
          <p:cNvSpPr/>
          <p:nvPr/>
        </p:nvSpPr>
        <p:spPr>
          <a:xfrm>
            <a:off x="4677041" y="3825240"/>
            <a:ext cx="1681480" cy="794385"/>
          </a:xfrm>
          <a:custGeom>
            <a:avLst/>
            <a:gdLst/>
            <a:ahLst/>
            <a:cxnLst/>
            <a:rect l="l" t="t" r="r" b="b"/>
            <a:pathLst>
              <a:path w="1681479" h="794385">
                <a:moveTo>
                  <a:pt x="1680972" y="397002"/>
                </a:moveTo>
                <a:lnTo>
                  <a:pt x="1669967" y="332743"/>
                </a:lnTo>
                <a:lnTo>
                  <a:pt x="1638111" y="271735"/>
                </a:lnTo>
                <a:lnTo>
                  <a:pt x="1587133" y="214805"/>
                </a:lnTo>
                <a:lnTo>
                  <a:pt x="1555016" y="188128"/>
                </a:lnTo>
                <a:lnTo>
                  <a:pt x="1518769" y="162781"/>
                </a:lnTo>
                <a:lnTo>
                  <a:pt x="1478608" y="138867"/>
                </a:lnTo>
                <a:lnTo>
                  <a:pt x="1434750" y="116490"/>
                </a:lnTo>
                <a:lnTo>
                  <a:pt x="1387412" y="95753"/>
                </a:lnTo>
                <a:lnTo>
                  <a:pt x="1336810" y="76760"/>
                </a:lnTo>
                <a:lnTo>
                  <a:pt x="1283160" y="59614"/>
                </a:lnTo>
                <a:lnTo>
                  <a:pt x="1226680" y="44419"/>
                </a:lnTo>
                <a:lnTo>
                  <a:pt x="1167586" y="31277"/>
                </a:lnTo>
                <a:lnTo>
                  <a:pt x="1106094" y="20293"/>
                </a:lnTo>
                <a:lnTo>
                  <a:pt x="1042422" y="11570"/>
                </a:lnTo>
                <a:lnTo>
                  <a:pt x="976785" y="5211"/>
                </a:lnTo>
                <a:lnTo>
                  <a:pt x="909401" y="1320"/>
                </a:lnTo>
                <a:lnTo>
                  <a:pt x="840486" y="0"/>
                </a:lnTo>
                <a:lnTo>
                  <a:pt x="771570" y="1320"/>
                </a:lnTo>
                <a:lnTo>
                  <a:pt x="704186" y="5211"/>
                </a:lnTo>
                <a:lnTo>
                  <a:pt x="638549" y="11570"/>
                </a:lnTo>
                <a:lnTo>
                  <a:pt x="574877" y="20293"/>
                </a:lnTo>
                <a:lnTo>
                  <a:pt x="513385" y="31277"/>
                </a:lnTo>
                <a:lnTo>
                  <a:pt x="454291" y="44419"/>
                </a:lnTo>
                <a:lnTo>
                  <a:pt x="397811" y="59614"/>
                </a:lnTo>
                <a:lnTo>
                  <a:pt x="344161" y="76760"/>
                </a:lnTo>
                <a:lnTo>
                  <a:pt x="293559" y="95753"/>
                </a:lnTo>
                <a:lnTo>
                  <a:pt x="246221" y="116490"/>
                </a:lnTo>
                <a:lnTo>
                  <a:pt x="202363" y="138867"/>
                </a:lnTo>
                <a:lnTo>
                  <a:pt x="162202" y="162781"/>
                </a:lnTo>
                <a:lnTo>
                  <a:pt x="125955" y="188128"/>
                </a:lnTo>
                <a:lnTo>
                  <a:pt x="93838" y="214805"/>
                </a:lnTo>
                <a:lnTo>
                  <a:pt x="66067" y="242708"/>
                </a:lnTo>
                <a:lnTo>
                  <a:pt x="24434" y="301781"/>
                </a:lnTo>
                <a:lnTo>
                  <a:pt x="2787" y="364518"/>
                </a:lnTo>
                <a:lnTo>
                  <a:pt x="0" y="397002"/>
                </a:lnTo>
                <a:lnTo>
                  <a:pt x="2787" y="429589"/>
                </a:lnTo>
                <a:lnTo>
                  <a:pt x="24434" y="492470"/>
                </a:lnTo>
                <a:lnTo>
                  <a:pt x="66067" y="551616"/>
                </a:lnTo>
                <a:lnTo>
                  <a:pt x="93838" y="579534"/>
                </a:lnTo>
                <a:lnTo>
                  <a:pt x="125955" y="606213"/>
                </a:lnTo>
                <a:lnTo>
                  <a:pt x="162202" y="631551"/>
                </a:lnTo>
                <a:lnTo>
                  <a:pt x="202363" y="655447"/>
                </a:lnTo>
                <a:lnTo>
                  <a:pt x="246221" y="677799"/>
                </a:lnTo>
                <a:lnTo>
                  <a:pt x="293559" y="698504"/>
                </a:lnTo>
                <a:lnTo>
                  <a:pt x="344161" y="717462"/>
                </a:lnTo>
                <a:lnTo>
                  <a:pt x="397811" y="734571"/>
                </a:lnTo>
                <a:lnTo>
                  <a:pt x="454291" y="749728"/>
                </a:lnTo>
                <a:lnTo>
                  <a:pt x="513385" y="762833"/>
                </a:lnTo>
                <a:lnTo>
                  <a:pt x="574877" y="773783"/>
                </a:lnTo>
                <a:lnTo>
                  <a:pt x="638549" y="782477"/>
                </a:lnTo>
                <a:lnTo>
                  <a:pt x="704186" y="788813"/>
                </a:lnTo>
                <a:lnTo>
                  <a:pt x="771570" y="792689"/>
                </a:lnTo>
                <a:lnTo>
                  <a:pt x="840486" y="794004"/>
                </a:lnTo>
                <a:lnTo>
                  <a:pt x="909401" y="792689"/>
                </a:lnTo>
                <a:lnTo>
                  <a:pt x="976785" y="788813"/>
                </a:lnTo>
                <a:lnTo>
                  <a:pt x="1042422" y="782477"/>
                </a:lnTo>
                <a:lnTo>
                  <a:pt x="1106094" y="773783"/>
                </a:lnTo>
                <a:lnTo>
                  <a:pt x="1167586" y="762833"/>
                </a:lnTo>
                <a:lnTo>
                  <a:pt x="1226680" y="749728"/>
                </a:lnTo>
                <a:lnTo>
                  <a:pt x="1283160" y="734571"/>
                </a:lnTo>
                <a:lnTo>
                  <a:pt x="1336810" y="717462"/>
                </a:lnTo>
                <a:lnTo>
                  <a:pt x="1387412" y="698504"/>
                </a:lnTo>
                <a:lnTo>
                  <a:pt x="1434750" y="677799"/>
                </a:lnTo>
                <a:lnTo>
                  <a:pt x="1478608" y="655447"/>
                </a:lnTo>
                <a:lnTo>
                  <a:pt x="1518769" y="631551"/>
                </a:lnTo>
                <a:lnTo>
                  <a:pt x="1555016" y="606213"/>
                </a:lnTo>
                <a:lnTo>
                  <a:pt x="1587133" y="579534"/>
                </a:lnTo>
                <a:lnTo>
                  <a:pt x="1614904" y="551616"/>
                </a:lnTo>
                <a:lnTo>
                  <a:pt x="1656537" y="492470"/>
                </a:lnTo>
                <a:lnTo>
                  <a:pt x="1678184" y="429589"/>
                </a:lnTo>
                <a:lnTo>
                  <a:pt x="1680972" y="397002"/>
                </a:lnTo>
                <a:close/>
              </a:path>
            </a:pathLst>
          </a:custGeom>
          <a:solidFill>
            <a:srgbClr val="FFFF66"/>
          </a:solidFill>
        </p:spPr>
        <p:txBody>
          <a:bodyPr wrap="square" lIns="0" tIns="0" rIns="0" bIns="0" rtlCol="0"/>
          <a:lstStyle/>
          <a:p>
            <a:endParaRPr/>
          </a:p>
        </p:txBody>
      </p:sp>
      <p:sp>
        <p:nvSpPr>
          <p:cNvPr id="16" name="object 16"/>
          <p:cNvSpPr/>
          <p:nvPr/>
        </p:nvSpPr>
        <p:spPr>
          <a:xfrm>
            <a:off x="4677041" y="3825240"/>
            <a:ext cx="1681480" cy="794385"/>
          </a:xfrm>
          <a:custGeom>
            <a:avLst/>
            <a:gdLst/>
            <a:ahLst/>
            <a:cxnLst/>
            <a:rect l="l" t="t" r="r" b="b"/>
            <a:pathLst>
              <a:path w="1681479" h="794385">
                <a:moveTo>
                  <a:pt x="840486" y="0"/>
                </a:moveTo>
                <a:lnTo>
                  <a:pt x="771570" y="1320"/>
                </a:lnTo>
                <a:lnTo>
                  <a:pt x="704186" y="5211"/>
                </a:lnTo>
                <a:lnTo>
                  <a:pt x="638549" y="11570"/>
                </a:lnTo>
                <a:lnTo>
                  <a:pt x="574877" y="20293"/>
                </a:lnTo>
                <a:lnTo>
                  <a:pt x="513385" y="31277"/>
                </a:lnTo>
                <a:lnTo>
                  <a:pt x="454291" y="44419"/>
                </a:lnTo>
                <a:lnTo>
                  <a:pt x="397811" y="59614"/>
                </a:lnTo>
                <a:lnTo>
                  <a:pt x="344161" y="76760"/>
                </a:lnTo>
                <a:lnTo>
                  <a:pt x="293559" y="95753"/>
                </a:lnTo>
                <a:lnTo>
                  <a:pt x="246221" y="116490"/>
                </a:lnTo>
                <a:lnTo>
                  <a:pt x="202363" y="138867"/>
                </a:lnTo>
                <a:lnTo>
                  <a:pt x="162202" y="162781"/>
                </a:lnTo>
                <a:lnTo>
                  <a:pt x="125955" y="188128"/>
                </a:lnTo>
                <a:lnTo>
                  <a:pt x="93838" y="214805"/>
                </a:lnTo>
                <a:lnTo>
                  <a:pt x="66067" y="242708"/>
                </a:lnTo>
                <a:lnTo>
                  <a:pt x="24434" y="301781"/>
                </a:lnTo>
                <a:lnTo>
                  <a:pt x="2787" y="364518"/>
                </a:lnTo>
                <a:lnTo>
                  <a:pt x="0" y="397002"/>
                </a:lnTo>
                <a:lnTo>
                  <a:pt x="2787" y="429589"/>
                </a:lnTo>
                <a:lnTo>
                  <a:pt x="24434" y="492470"/>
                </a:lnTo>
                <a:lnTo>
                  <a:pt x="66067" y="551616"/>
                </a:lnTo>
                <a:lnTo>
                  <a:pt x="93838" y="579534"/>
                </a:lnTo>
                <a:lnTo>
                  <a:pt x="125955" y="606213"/>
                </a:lnTo>
                <a:lnTo>
                  <a:pt x="162202" y="631551"/>
                </a:lnTo>
                <a:lnTo>
                  <a:pt x="202363" y="655447"/>
                </a:lnTo>
                <a:lnTo>
                  <a:pt x="246221" y="677799"/>
                </a:lnTo>
                <a:lnTo>
                  <a:pt x="293559" y="698504"/>
                </a:lnTo>
                <a:lnTo>
                  <a:pt x="344161" y="717462"/>
                </a:lnTo>
                <a:lnTo>
                  <a:pt x="397811" y="734571"/>
                </a:lnTo>
                <a:lnTo>
                  <a:pt x="454291" y="749728"/>
                </a:lnTo>
                <a:lnTo>
                  <a:pt x="513385" y="762833"/>
                </a:lnTo>
                <a:lnTo>
                  <a:pt x="574877" y="773783"/>
                </a:lnTo>
                <a:lnTo>
                  <a:pt x="638549" y="782477"/>
                </a:lnTo>
                <a:lnTo>
                  <a:pt x="704186" y="788813"/>
                </a:lnTo>
                <a:lnTo>
                  <a:pt x="771570" y="792689"/>
                </a:lnTo>
                <a:lnTo>
                  <a:pt x="840486" y="794004"/>
                </a:lnTo>
                <a:lnTo>
                  <a:pt x="909401" y="792689"/>
                </a:lnTo>
                <a:lnTo>
                  <a:pt x="976785" y="788813"/>
                </a:lnTo>
                <a:lnTo>
                  <a:pt x="1042422" y="782477"/>
                </a:lnTo>
                <a:lnTo>
                  <a:pt x="1106094" y="773783"/>
                </a:lnTo>
                <a:lnTo>
                  <a:pt x="1167586" y="762833"/>
                </a:lnTo>
                <a:lnTo>
                  <a:pt x="1226680" y="749728"/>
                </a:lnTo>
                <a:lnTo>
                  <a:pt x="1283160" y="734571"/>
                </a:lnTo>
                <a:lnTo>
                  <a:pt x="1336810" y="717462"/>
                </a:lnTo>
                <a:lnTo>
                  <a:pt x="1387412" y="698504"/>
                </a:lnTo>
                <a:lnTo>
                  <a:pt x="1434750" y="677799"/>
                </a:lnTo>
                <a:lnTo>
                  <a:pt x="1478608" y="655447"/>
                </a:lnTo>
                <a:lnTo>
                  <a:pt x="1518769" y="631551"/>
                </a:lnTo>
                <a:lnTo>
                  <a:pt x="1555016" y="606213"/>
                </a:lnTo>
                <a:lnTo>
                  <a:pt x="1587133" y="579534"/>
                </a:lnTo>
                <a:lnTo>
                  <a:pt x="1614904" y="551616"/>
                </a:lnTo>
                <a:lnTo>
                  <a:pt x="1656537" y="492470"/>
                </a:lnTo>
                <a:lnTo>
                  <a:pt x="1678184" y="429589"/>
                </a:lnTo>
                <a:lnTo>
                  <a:pt x="1680972" y="397002"/>
                </a:lnTo>
                <a:lnTo>
                  <a:pt x="1678184" y="364518"/>
                </a:lnTo>
                <a:lnTo>
                  <a:pt x="1656537" y="301781"/>
                </a:lnTo>
                <a:lnTo>
                  <a:pt x="1614904" y="242708"/>
                </a:lnTo>
                <a:lnTo>
                  <a:pt x="1587133" y="214805"/>
                </a:lnTo>
                <a:lnTo>
                  <a:pt x="1555016" y="188128"/>
                </a:lnTo>
                <a:lnTo>
                  <a:pt x="1518769" y="162781"/>
                </a:lnTo>
                <a:lnTo>
                  <a:pt x="1478608" y="138867"/>
                </a:lnTo>
                <a:lnTo>
                  <a:pt x="1434750" y="116490"/>
                </a:lnTo>
                <a:lnTo>
                  <a:pt x="1387412" y="95753"/>
                </a:lnTo>
                <a:lnTo>
                  <a:pt x="1336810" y="76760"/>
                </a:lnTo>
                <a:lnTo>
                  <a:pt x="1283160" y="59614"/>
                </a:lnTo>
                <a:lnTo>
                  <a:pt x="1226680" y="44419"/>
                </a:lnTo>
                <a:lnTo>
                  <a:pt x="1167586" y="31277"/>
                </a:lnTo>
                <a:lnTo>
                  <a:pt x="1106094" y="20293"/>
                </a:lnTo>
                <a:lnTo>
                  <a:pt x="1042422" y="11570"/>
                </a:lnTo>
                <a:lnTo>
                  <a:pt x="976785" y="5211"/>
                </a:lnTo>
                <a:lnTo>
                  <a:pt x="909401" y="1320"/>
                </a:lnTo>
                <a:lnTo>
                  <a:pt x="840486" y="0"/>
                </a:lnTo>
                <a:close/>
              </a:path>
            </a:pathLst>
          </a:custGeom>
          <a:ln w="28575">
            <a:solidFill>
              <a:srgbClr val="FFFFFF"/>
            </a:solidFill>
          </a:ln>
        </p:spPr>
        <p:txBody>
          <a:bodyPr wrap="square" lIns="0" tIns="0" rIns="0" bIns="0" rtlCol="0"/>
          <a:lstStyle/>
          <a:p>
            <a:endParaRPr/>
          </a:p>
        </p:txBody>
      </p:sp>
      <p:sp>
        <p:nvSpPr>
          <p:cNvPr id="17" name="object 17"/>
          <p:cNvSpPr txBox="1"/>
          <p:nvPr/>
        </p:nvSpPr>
        <p:spPr>
          <a:xfrm>
            <a:off x="4793113" y="3965660"/>
            <a:ext cx="1448435" cy="473709"/>
          </a:xfrm>
          <a:prstGeom prst="rect">
            <a:avLst/>
          </a:prstGeom>
        </p:spPr>
        <p:txBody>
          <a:bodyPr vert="horz" wrap="square" lIns="0" tIns="0" rIns="0" bIns="0" rtlCol="0">
            <a:spAutoFit/>
          </a:bodyPr>
          <a:lstStyle/>
          <a:p>
            <a:pPr marL="113664" marR="5080" indent="-101600">
              <a:lnSpc>
                <a:spcPct val="100000"/>
              </a:lnSpc>
            </a:pPr>
            <a:r>
              <a:rPr sz="1600" b="1" spc="-5" dirty="0">
                <a:solidFill>
                  <a:srgbClr val="3333CC"/>
                </a:solidFill>
                <a:latin typeface="微软雅黑"/>
                <a:cs typeface="微软雅黑"/>
              </a:rPr>
              <a:t>确定物理存储方 式与存储空间</a:t>
            </a:r>
            <a:endParaRPr sz="1600">
              <a:latin typeface="微软雅黑"/>
              <a:cs typeface="微软雅黑"/>
            </a:endParaRPr>
          </a:p>
        </p:txBody>
      </p:sp>
      <p:sp>
        <p:nvSpPr>
          <p:cNvPr id="18" name="object 18"/>
          <p:cNvSpPr/>
          <p:nvPr/>
        </p:nvSpPr>
        <p:spPr>
          <a:xfrm>
            <a:off x="4530737" y="6324600"/>
            <a:ext cx="1972310" cy="812800"/>
          </a:xfrm>
          <a:custGeom>
            <a:avLst/>
            <a:gdLst/>
            <a:ahLst/>
            <a:cxnLst/>
            <a:rect l="l" t="t" r="r" b="b"/>
            <a:pathLst>
              <a:path w="1972309" h="812800">
                <a:moveTo>
                  <a:pt x="1972056" y="406146"/>
                </a:moveTo>
                <a:lnTo>
                  <a:pt x="1959137" y="340149"/>
                </a:lnTo>
                <a:lnTo>
                  <a:pt x="1921739" y="277587"/>
                </a:lnTo>
                <a:lnTo>
                  <a:pt x="1894498" y="247852"/>
                </a:lnTo>
                <a:lnTo>
                  <a:pt x="1861902" y="219286"/>
                </a:lnTo>
                <a:lnTo>
                  <a:pt x="1824206" y="191991"/>
                </a:lnTo>
                <a:lnTo>
                  <a:pt x="1781665" y="166073"/>
                </a:lnTo>
                <a:lnTo>
                  <a:pt x="1734534" y="141633"/>
                </a:lnTo>
                <a:lnTo>
                  <a:pt x="1683067" y="118776"/>
                </a:lnTo>
                <a:lnTo>
                  <a:pt x="1627520" y="97605"/>
                </a:lnTo>
                <a:lnTo>
                  <a:pt x="1568147" y="78223"/>
                </a:lnTo>
                <a:lnTo>
                  <a:pt x="1505203" y="60734"/>
                </a:lnTo>
                <a:lnTo>
                  <a:pt x="1438944" y="45242"/>
                </a:lnTo>
                <a:lnTo>
                  <a:pt x="1369623" y="31849"/>
                </a:lnTo>
                <a:lnTo>
                  <a:pt x="1297497" y="20659"/>
                </a:lnTo>
                <a:lnTo>
                  <a:pt x="1222819" y="11776"/>
                </a:lnTo>
                <a:lnTo>
                  <a:pt x="1145845" y="5302"/>
                </a:lnTo>
                <a:lnTo>
                  <a:pt x="1066829" y="1342"/>
                </a:lnTo>
                <a:lnTo>
                  <a:pt x="986028" y="0"/>
                </a:lnTo>
                <a:lnTo>
                  <a:pt x="905122" y="1342"/>
                </a:lnTo>
                <a:lnTo>
                  <a:pt x="826025" y="5302"/>
                </a:lnTo>
                <a:lnTo>
                  <a:pt x="748988" y="11776"/>
                </a:lnTo>
                <a:lnTo>
                  <a:pt x="674266" y="20659"/>
                </a:lnTo>
                <a:lnTo>
                  <a:pt x="602110" y="31849"/>
                </a:lnTo>
                <a:lnTo>
                  <a:pt x="532775" y="45242"/>
                </a:lnTo>
                <a:lnTo>
                  <a:pt x="466514" y="60734"/>
                </a:lnTo>
                <a:lnTo>
                  <a:pt x="403579" y="78223"/>
                </a:lnTo>
                <a:lnTo>
                  <a:pt x="344224" y="97605"/>
                </a:lnTo>
                <a:lnTo>
                  <a:pt x="288702" y="118776"/>
                </a:lnTo>
                <a:lnTo>
                  <a:pt x="237267" y="141633"/>
                </a:lnTo>
                <a:lnTo>
                  <a:pt x="190170" y="166073"/>
                </a:lnTo>
                <a:lnTo>
                  <a:pt x="147667" y="191991"/>
                </a:lnTo>
                <a:lnTo>
                  <a:pt x="110009" y="219286"/>
                </a:lnTo>
                <a:lnTo>
                  <a:pt x="77450" y="247852"/>
                </a:lnTo>
                <a:lnTo>
                  <a:pt x="50243" y="277587"/>
                </a:lnTo>
                <a:lnTo>
                  <a:pt x="12898" y="340149"/>
                </a:lnTo>
                <a:lnTo>
                  <a:pt x="0" y="406146"/>
                </a:lnTo>
                <a:lnTo>
                  <a:pt x="3266" y="439521"/>
                </a:lnTo>
                <a:lnTo>
                  <a:pt x="28641" y="503904"/>
                </a:lnTo>
                <a:lnTo>
                  <a:pt x="77450" y="564439"/>
                </a:lnTo>
                <a:lnTo>
                  <a:pt x="110009" y="593005"/>
                </a:lnTo>
                <a:lnTo>
                  <a:pt x="147667" y="620300"/>
                </a:lnTo>
                <a:lnTo>
                  <a:pt x="174498" y="636661"/>
                </a:lnTo>
                <a:lnTo>
                  <a:pt x="174498" y="406146"/>
                </a:lnTo>
                <a:lnTo>
                  <a:pt x="177189" y="378757"/>
                </a:lnTo>
                <a:lnTo>
                  <a:pt x="198091" y="325869"/>
                </a:lnTo>
                <a:lnTo>
                  <a:pt x="238291" y="276082"/>
                </a:lnTo>
                <a:lnTo>
                  <a:pt x="296117" y="230089"/>
                </a:lnTo>
                <a:lnTo>
                  <a:pt x="331116" y="208733"/>
                </a:lnTo>
                <a:lnTo>
                  <a:pt x="369894" y="188586"/>
                </a:lnTo>
                <a:lnTo>
                  <a:pt x="412242" y="169735"/>
                </a:lnTo>
                <a:lnTo>
                  <a:pt x="457949" y="152267"/>
                </a:lnTo>
                <a:lnTo>
                  <a:pt x="506809" y="136269"/>
                </a:lnTo>
                <a:lnTo>
                  <a:pt x="558610" y="121828"/>
                </a:lnTo>
                <a:lnTo>
                  <a:pt x="613144" y="109031"/>
                </a:lnTo>
                <a:lnTo>
                  <a:pt x="670202" y="97964"/>
                </a:lnTo>
                <a:lnTo>
                  <a:pt x="729575" y="88715"/>
                </a:lnTo>
                <a:lnTo>
                  <a:pt x="791053" y="81369"/>
                </a:lnTo>
                <a:lnTo>
                  <a:pt x="854427" y="76015"/>
                </a:lnTo>
                <a:lnTo>
                  <a:pt x="919488" y="72739"/>
                </a:lnTo>
                <a:lnTo>
                  <a:pt x="986028" y="71628"/>
                </a:lnTo>
                <a:lnTo>
                  <a:pt x="1052561" y="72739"/>
                </a:lnTo>
                <a:lnTo>
                  <a:pt x="1117607" y="76015"/>
                </a:lnTo>
                <a:lnTo>
                  <a:pt x="1180956" y="81369"/>
                </a:lnTo>
                <a:lnTo>
                  <a:pt x="1242401" y="88715"/>
                </a:lnTo>
                <a:lnTo>
                  <a:pt x="1301734" y="97964"/>
                </a:lnTo>
                <a:lnTo>
                  <a:pt x="1358746" y="109031"/>
                </a:lnTo>
                <a:lnTo>
                  <a:pt x="1413230" y="121828"/>
                </a:lnTo>
                <a:lnTo>
                  <a:pt x="1464978" y="136269"/>
                </a:lnTo>
                <a:lnTo>
                  <a:pt x="1513781" y="152267"/>
                </a:lnTo>
                <a:lnTo>
                  <a:pt x="1559433" y="169735"/>
                </a:lnTo>
                <a:lnTo>
                  <a:pt x="1601723" y="188586"/>
                </a:lnTo>
                <a:lnTo>
                  <a:pt x="1640445" y="208733"/>
                </a:lnTo>
                <a:lnTo>
                  <a:pt x="1675391" y="230089"/>
                </a:lnTo>
                <a:lnTo>
                  <a:pt x="1706352" y="252567"/>
                </a:lnTo>
                <a:lnTo>
                  <a:pt x="1755489" y="300544"/>
                </a:lnTo>
                <a:lnTo>
                  <a:pt x="1786192" y="351969"/>
                </a:lnTo>
                <a:lnTo>
                  <a:pt x="1796795" y="406146"/>
                </a:lnTo>
                <a:lnTo>
                  <a:pt x="1796795" y="637000"/>
                </a:lnTo>
                <a:lnTo>
                  <a:pt x="1824206" y="620300"/>
                </a:lnTo>
                <a:lnTo>
                  <a:pt x="1861902" y="593005"/>
                </a:lnTo>
                <a:lnTo>
                  <a:pt x="1894498" y="564439"/>
                </a:lnTo>
                <a:lnTo>
                  <a:pt x="1921739" y="534704"/>
                </a:lnTo>
                <a:lnTo>
                  <a:pt x="1959137" y="472142"/>
                </a:lnTo>
                <a:lnTo>
                  <a:pt x="1968783" y="439521"/>
                </a:lnTo>
                <a:lnTo>
                  <a:pt x="1972056" y="406146"/>
                </a:lnTo>
                <a:close/>
              </a:path>
              <a:path w="1972309" h="812800">
                <a:moveTo>
                  <a:pt x="1796795" y="637000"/>
                </a:moveTo>
                <a:lnTo>
                  <a:pt x="1796795" y="406146"/>
                </a:lnTo>
                <a:lnTo>
                  <a:pt x="1794110" y="433534"/>
                </a:lnTo>
                <a:lnTo>
                  <a:pt x="1786192" y="460322"/>
                </a:lnTo>
                <a:lnTo>
                  <a:pt x="1755489" y="511747"/>
                </a:lnTo>
                <a:lnTo>
                  <a:pt x="1706352" y="559724"/>
                </a:lnTo>
                <a:lnTo>
                  <a:pt x="1675391" y="582202"/>
                </a:lnTo>
                <a:lnTo>
                  <a:pt x="1640445" y="603558"/>
                </a:lnTo>
                <a:lnTo>
                  <a:pt x="1601723" y="623705"/>
                </a:lnTo>
                <a:lnTo>
                  <a:pt x="1559433" y="642556"/>
                </a:lnTo>
                <a:lnTo>
                  <a:pt x="1513781" y="660024"/>
                </a:lnTo>
                <a:lnTo>
                  <a:pt x="1464978" y="676022"/>
                </a:lnTo>
                <a:lnTo>
                  <a:pt x="1413230" y="690463"/>
                </a:lnTo>
                <a:lnTo>
                  <a:pt x="1358746" y="703260"/>
                </a:lnTo>
                <a:lnTo>
                  <a:pt x="1301734" y="714327"/>
                </a:lnTo>
                <a:lnTo>
                  <a:pt x="1242401" y="723576"/>
                </a:lnTo>
                <a:lnTo>
                  <a:pt x="1180956" y="730922"/>
                </a:lnTo>
                <a:lnTo>
                  <a:pt x="1117607" y="736276"/>
                </a:lnTo>
                <a:lnTo>
                  <a:pt x="1052561" y="739552"/>
                </a:lnTo>
                <a:lnTo>
                  <a:pt x="986028" y="740664"/>
                </a:lnTo>
                <a:lnTo>
                  <a:pt x="919488" y="739552"/>
                </a:lnTo>
                <a:lnTo>
                  <a:pt x="854427" y="736276"/>
                </a:lnTo>
                <a:lnTo>
                  <a:pt x="791053" y="730922"/>
                </a:lnTo>
                <a:lnTo>
                  <a:pt x="729575" y="723576"/>
                </a:lnTo>
                <a:lnTo>
                  <a:pt x="670202" y="714327"/>
                </a:lnTo>
                <a:lnTo>
                  <a:pt x="613144" y="703260"/>
                </a:lnTo>
                <a:lnTo>
                  <a:pt x="558610" y="690463"/>
                </a:lnTo>
                <a:lnTo>
                  <a:pt x="506809" y="676022"/>
                </a:lnTo>
                <a:lnTo>
                  <a:pt x="457949" y="660024"/>
                </a:lnTo>
                <a:lnTo>
                  <a:pt x="412242" y="642556"/>
                </a:lnTo>
                <a:lnTo>
                  <a:pt x="369894" y="623705"/>
                </a:lnTo>
                <a:lnTo>
                  <a:pt x="331116" y="603558"/>
                </a:lnTo>
                <a:lnTo>
                  <a:pt x="296117" y="582202"/>
                </a:lnTo>
                <a:lnTo>
                  <a:pt x="265105" y="559724"/>
                </a:lnTo>
                <a:lnTo>
                  <a:pt x="215883" y="511747"/>
                </a:lnTo>
                <a:lnTo>
                  <a:pt x="185123" y="460322"/>
                </a:lnTo>
                <a:lnTo>
                  <a:pt x="174498" y="406146"/>
                </a:lnTo>
                <a:lnTo>
                  <a:pt x="174498" y="636661"/>
                </a:lnTo>
                <a:lnTo>
                  <a:pt x="237267" y="670658"/>
                </a:lnTo>
                <a:lnTo>
                  <a:pt x="288702" y="693515"/>
                </a:lnTo>
                <a:lnTo>
                  <a:pt x="344224" y="714686"/>
                </a:lnTo>
                <a:lnTo>
                  <a:pt x="403579" y="734068"/>
                </a:lnTo>
                <a:lnTo>
                  <a:pt x="466514" y="751557"/>
                </a:lnTo>
                <a:lnTo>
                  <a:pt x="532775" y="767049"/>
                </a:lnTo>
                <a:lnTo>
                  <a:pt x="602110" y="780442"/>
                </a:lnTo>
                <a:lnTo>
                  <a:pt x="674266" y="791632"/>
                </a:lnTo>
                <a:lnTo>
                  <a:pt x="748988" y="800515"/>
                </a:lnTo>
                <a:lnTo>
                  <a:pt x="826025" y="806989"/>
                </a:lnTo>
                <a:lnTo>
                  <a:pt x="905122" y="810949"/>
                </a:lnTo>
                <a:lnTo>
                  <a:pt x="986028" y="812292"/>
                </a:lnTo>
                <a:lnTo>
                  <a:pt x="1066829" y="810949"/>
                </a:lnTo>
                <a:lnTo>
                  <a:pt x="1145845" y="806989"/>
                </a:lnTo>
                <a:lnTo>
                  <a:pt x="1222819" y="800515"/>
                </a:lnTo>
                <a:lnTo>
                  <a:pt x="1297497" y="791632"/>
                </a:lnTo>
                <a:lnTo>
                  <a:pt x="1369623" y="780442"/>
                </a:lnTo>
                <a:lnTo>
                  <a:pt x="1438944" y="767049"/>
                </a:lnTo>
                <a:lnTo>
                  <a:pt x="1505203" y="751557"/>
                </a:lnTo>
                <a:lnTo>
                  <a:pt x="1568147" y="734068"/>
                </a:lnTo>
                <a:lnTo>
                  <a:pt x="1627520" y="714686"/>
                </a:lnTo>
                <a:lnTo>
                  <a:pt x="1683067" y="693515"/>
                </a:lnTo>
                <a:lnTo>
                  <a:pt x="1734534" y="670658"/>
                </a:lnTo>
                <a:lnTo>
                  <a:pt x="1781665" y="646218"/>
                </a:lnTo>
                <a:lnTo>
                  <a:pt x="1796795" y="637000"/>
                </a:lnTo>
                <a:close/>
              </a:path>
            </a:pathLst>
          </a:custGeom>
          <a:solidFill>
            <a:srgbClr val="B90000"/>
          </a:solidFill>
        </p:spPr>
        <p:txBody>
          <a:bodyPr wrap="square" lIns="0" tIns="0" rIns="0" bIns="0" rtlCol="0"/>
          <a:lstStyle/>
          <a:p>
            <a:endParaRPr/>
          </a:p>
        </p:txBody>
      </p:sp>
      <p:sp>
        <p:nvSpPr>
          <p:cNvPr id="19" name="object 19"/>
          <p:cNvSpPr/>
          <p:nvPr/>
        </p:nvSpPr>
        <p:spPr>
          <a:xfrm>
            <a:off x="4694567" y="6390894"/>
            <a:ext cx="1644650" cy="680085"/>
          </a:xfrm>
          <a:custGeom>
            <a:avLst/>
            <a:gdLst/>
            <a:ahLst/>
            <a:cxnLst/>
            <a:rect l="l" t="t" r="r" b="b"/>
            <a:pathLst>
              <a:path w="1644650" h="680084">
                <a:moveTo>
                  <a:pt x="1644396" y="339852"/>
                </a:moveTo>
                <a:lnTo>
                  <a:pt x="1633636" y="284785"/>
                </a:lnTo>
                <a:lnTo>
                  <a:pt x="1602486" y="232525"/>
                </a:lnTo>
                <a:lnTo>
                  <a:pt x="1552635" y="183777"/>
                </a:lnTo>
                <a:lnTo>
                  <a:pt x="1521227" y="160940"/>
                </a:lnTo>
                <a:lnTo>
                  <a:pt x="1485778" y="139244"/>
                </a:lnTo>
                <a:lnTo>
                  <a:pt x="1446499" y="118779"/>
                </a:lnTo>
                <a:lnTo>
                  <a:pt x="1403604" y="99631"/>
                </a:lnTo>
                <a:lnTo>
                  <a:pt x="1357302" y="81889"/>
                </a:lnTo>
                <a:lnTo>
                  <a:pt x="1307805" y="65641"/>
                </a:lnTo>
                <a:lnTo>
                  <a:pt x="1255325" y="50975"/>
                </a:lnTo>
                <a:lnTo>
                  <a:pt x="1200073" y="37979"/>
                </a:lnTo>
                <a:lnTo>
                  <a:pt x="1142261" y="26741"/>
                </a:lnTo>
                <a:lnTo>
                  <a:pt x="1082100" y="17349"/>
                </a:lnTo>
                <a:lnTo>
                  <a:pt x="1019802" y="9890"/>
                </a:lnTo>
                <a:lnTo>
                  <a:pt x="955578" y="4454"/>
                </a:lnTo>
                <a:lnTo>
                  <a:pt x="889639" y="1128"/>
                </a:lnTo>
                <a:lnTo>
                  <a:pt x="822198" y="0"/>
                </a:lnTo>
                <a:lnTo>
                  <a:pt x="754756" y="1128"/>
                </a:lnTo>
                <a:lnTo>
                  <a:pt x="688817" y="4454"/>
                </a:lnTo>
                <a:lnTo>
                  <a:pt x="624593" y="9890"/>
                </a:lnTo>
                <a:lnTo>
                  <a:pt x="562295" y="17349"/>
                </a:lnTo>
                <a:lnTo>
                  <a:pt x="502134" y="26741"/>
                </a:lnTo>
                <a:lnTo>
                  <a:pt x="444322" y="37979"/>
                </a:lnTo>
                <a:lnTo>
                  <a:pt x="389070" y="50975"/>
                </a:lnTo>
                <a:lnTo>
                  <a:pt x="336590" y="65641"/>
                </a:lnTo>
                <a:lnTo>
                  <a:pt x="287093" y="81889"/>
                </a:lnTo>
                <a:lnTo>
                  <a:pt x="240792" y="99631"/>
                </a:lnTo>
                <a:lnTo>
                  <a:pt x="197896" y="118779"/>
                </a:lnTo>
                <a:lnTo>
                  <a:pt x="158617" y="139244"/>
                </a:lnTo>
                <a:lnTo>
                  <a:pt x="123168" y="160940"/>
                </a:lnTo>
                <a:lnTo>
                  <a:pt x="91760" y="183777"/>
                </a:lnTo>
                <a:lnTo>
                  <a:pt x="41910" y="232525"/>
                </a:lnTo>
                <a:lnTo>
                  <a:pt x="10759" y="284785"/>
                </a:lnTo>
                <a:lnTo>
                  <a:pt x="0" y="339852"/>
                </a:lnTo>
                <a:lnTo>
                  <a:pt x="2725" y="367692"/>
                </a:lnTo>
                <a:lnTo>
                  <a:pt x="23891" y="421443"/>
                </a:lnTo>
                <a:lnTo>
                  <a:pt x="64603" y="472035"/>
                </a:lnTo>
                <a:lnTo>
                  <a:pt x="123168" y="518763"/>
                </a:lnTo>
                <a:lnTo>
                  <a:pt x="158617" y="540459"/>
                </a:lnTo>
                <a:lnTo>
                  <a:pt x="197896" y="560924"/>
                </a:lnTo>
                <a:lnTo>
                  <a:pt x="240792" y="580072"/>
                </a:lnTo>
                <a:lnTo>
                  <a:pt x="287093" y="597814"/>
                </a:lnTo>
                <a:lnTo>
                  <a:pt x="336590" y="614062"/>
                </a:lnTo>
                <a:lnTo>
                  <a:pt x="389070" y="628728"/>
                </a:lnTo>
                <a:lnTo>
                  <a:pt x="444322" y="641724"/>
                </a:lnTo>
                <a:lnTo>
                  <a:pt x="502134" y="652962"/>
                </a:lnTo>
                <a:lnTo>
                  <a:pt x="562295" y="662354"/>
                </a:lnTo>
                <a:lnTo>
                  <a:pt x="624593" y="669813"/>
                </a:lnTo>
                <a:lnTo>
                  <a:pt x="688817" y="675249"/>
                </a:lnTo>
                <a:lnTo>
                  <a:pt x="754756" y="678575"/>
                </a:lnTo>
                <a:lnTo>
                  <a:pt x="822198" y="679704"/>
                </a:lnTo>
                <a:lnTo>
                  <a:pt x="889639" y="678575"/>
                </a:lnTo>
                <a:lnTo>
                  <a:pt x="955578" y="675249"/>
                </a:lnTo>
                <a:lnTo>
                  <a:pt x="1019802" y="669813"/>
                </a:lnTo>
                <a:lnTo>
                  <a:pt x="1082100" y="662354"/>
                </a:lnTo>
                <a:lnTo>
                  <a:pt x="1142261" y="652962"/>
                </a:lnTo>
                <a:lnTo>
                  <a:pt x="1200073" y="641724"/>
                </a:lnTo>
                <a:lnTo>
                  <a:pt x="1255325" y="628728"/>
                </a:lnTo>
                <a:lnTo>
                  <a:pt x="1307805" y="614062"/>
                </a:lnTo>
                <a:lnTo>
                  <a:pt x="1357302" y="597814"/>
                </a:lnTo>
                <a:lnTo>
                  <a:pt x="1403604" y="580072"/>
                </a:lnTo>
                <a:lnTo>
                  <a:pt x="1446499" y="560924"/>
                </a:lnTo>
                <a:lnTo>
                  <a:pt x="1485778" y="540459"/>
                </a:lnTo>
                <a:lnTo>
                  <a:pt x="1521227" y="518763"/>
                </a:lnTo>
                <a:lnTo>
                  <a:pt x="1552635" y="495926"/>
                </a:lnTo>
                <a:lnTo>
                  <a:pt x="1602486" y="447178"/>
                </a:lnTo>
                <a:lnTo>
                  <a:pt x="1633636" y="394918"/>
                </a:lnTo>
                <a:lnTo>
                  <a:pt x="1644396" y="339852"/>
                </a:lnTo>
                <a:close/>
              </a:path>
            </a:pathLst>
          </a:custGeom>
          <a:solidFill>
            <a:srgbClr val="FFFF66"/>
          </a:solidFill>
        </p:spPr>
        <p:txBody>
          <a:bodyPr wrap="square" lIns="0" tIns="0" rIns="0" bIns="0" rtlCol="0"/>
          <a:lstStyle/>
          <a:p>
            <a:endParaRPr/>
          </a:p>
        </p:txBody>
      </p:sp>
      <p:sp>
        <p:nvSpPr>
          <p:cNvPr id="20" name="object 20"/>
          <p:cNvSpPr/>
          <p:nvPr/>
        </p:nvSpPr>
        <p:spPr>
          <a:xfrm>
            <a:off x="4694567" y="6390894"/>
            <a:ext cx="1644650" cy="680085"/>
          </a:xfrm>
          <a:custGeom>
            <a:avLst/>
            <a:gdLst/>
            <a:ahLst/>
            <a:cxnLst/>
            <a:rect l="l" t="t" r="r" b="b"/>
            <a:pathLst>
              <a:path w="1644650" h="680084">
                <a:moveTo>
                  <a:pt x="822198" y="0"/>
                </a:moveTo>
                <a:lnTo>
                  <a:pt x="754756" y="1128"/>
                </a:lnTo>
                <a:lnTo>
                  <a:pt x="688817" y="4454"/>
                </a:lnTo>
                <a:lnTo>
                  <a:pt x="624593" y="9890"/>
                </a:lnTo>
                <a:lnTo>
                  <a:pt x="562295" y="17349"/>
                </a:lnTo>
                <a:lnTo>
                  <a:pt x="502134" y="26741"/>
                </a:lnTo>
                <a:lnTo>
                  <a:pt x="444322" y="37979"/>
                </a:lnTo>
                <a:lnTo>
                  <a:pt x="389070" y="50975"/>
                </a:lnTo>
                <a:lnTo>
                  <a:pt x="336590" y="65641"/>
                </a:lnTo>
                <a:lnTo>
                  <a:pt x="287093" y="81889"/>
                </a:lnTo>
                <a:lnTo>
                  <a:pt x="240792" y="99631"/>
                </a:lnTo>
                <a:lnTo>
                  <a:pt x="197896" y="118779"/>
                </a:lnTo>
                <a:lnTo>
                  <a:pt x="158617" y="139244"/>
                </a:lnTo>
                <a:lnTo>
                  <a:pt x="123168" y="160940"/>
                </a:lnTo>
                <a:lnTo>
                  <a:pt x="91760" y="183777"/>
                </a:lnTo>
                <a:lnTo>
                  <a:pt x="41910" y="232525"/>
                </a:lnTo>
                <a:lnTo>
                  <a:pt x="10759" y="284785"/>
                </a:lnTo>
                <a:lnTo>
                  <a:pt x="0" y="339852"/>
                </a:lnTo>
                <a:lnTo>
                  <a:pt x="2725" y="367692"/>
                </a:lnTo>
                <a:lnTo>
                  <a:pt x="23891" y="421443"/>
                </a:lnTo>
                <a:lnTo>
                  <a:pt x="64603" y="472035"/>
                </a:lnTo>
                <a:lnTo>
                  <a:pt x="123168" y="518763"/>
                </a:lnTo>
                <a:lnTo>
                  <a:pt x="158617" y="540459"/>
                </a:lnTo>
                <a:lnTo>
                  <a:pt x="197896" y="560924"/>
                </a:lnTo>
                <a:lnTo>
                  <a:pt x="240792" y="580072"/>
                </a:lnTo>
                <a:lnTo>
                  <a:pt x="287093" y="597814"/>
                </a:lnTo>
                <a:lnTo>
                  <a:pt x="336590" y="614062"/>
                </a:lnTo>
                <a:lnTo>
                  <a:pt x="389070" y="628728"/>
                </a:lnTo>
                <a:lnTo>
                  <a:pt x="444322" y="641724"/>
                </a:lnTo>
                <a:lnTo>
                  <a:pt x="502134" y="652962"/>
                </a:lnTo>
                <a:lnTo>
                  <a:pt x="562295" y="662354"/>
                </a:lnTo>
                <a:lnTo>
                  <a:pt x="624593" y="669813"/>
                </a:lnTo>
                <a:lnTo>
                  <a:pt x="688817" y="675249"/>
                </a:lnTo>
                <a:lnTo>
                  <a:pt x="754756" y="678575"/>
                </a:lnTo>
                <a:lnTo>
                  <a:pt x="822198" y="679704"/>
                </a:lnTo>
                <a:lnTo>
                  <a:pt x="889639" y="678575"/>
                </a:lnTo>
                <a:lnTo>
                  <a:pt x="955578" y="675249"/>
                </a:lnTo>
                <a:lnTo>
                  <a:pt x="1019802" y="669813"/>
                </a:lnTo>
                <a:lnTo>
                  <a:pt x="1082100" y="662354"/>
                </a:lnTo>
                <a:lnTo>
                  <a:pt x="1142261" y="652962"/>
                </a:lnTo>
                <a:lnTo>
                  <a:pt x="1200073" y="641724"/>
                </a:lnTo>
                <a:lnTo>
                  <a:pt x="1255325" y="628728"/>
                </a:lnTo>
                <a:lnTo>
                  <a:pt x="1307805" y="614062"/>
                </a:lnTo>
                <a:lnTo>
                  <a:pt x="1357302" y="597814"/>
                </a:lnTo>
                <a:lnTo>
                  <a:pt x="1403604" y="580072"/>
                </a:lnTo>
                <a:lnTo>
                  <a:pt x="1446499" y="560924"/>
                </a:lnTo>
                <a:lnTo>
                  <a:pt x="1485778" y="540459"/>
                </a:lnTo>
                <a:lnTo>
                  <a:pt x="1521227" y="518763"/>
                </a:lnTo>
                <a:lnTo>
                  <a:pt x="1552635" y="495926"/>
                </a:lnTo>
                <a:lnTo>
                  <a:pt x="1602486" y="447178"/>
                </a:lnTo>
                <a:lnTo>
                  <a:pt x="1633636" y="394918"/>
                </a:lnTo>
                <a:lnTo>
                  <a:pt x="1644396" y="339852"/>
                </a:lnTo>
                <a:lnTo>
                  <a:pt x="1641670" y="312011"/>
                </a:lnTo>
                <a:lnTo>
                  <a:pt x="1620504" y="258260"/>
                </a:lnTo>
                <a:lnTo>
                  <a:pt x="1579792" y="207668"/>
                </a:lnTo>
                <a:lnTo>
                  <a:pt x="1521227" y="160940"/>
                </a:lnTo>
                <a:lnTo>
                  <a:pt x="1485778" y="139244"/>
                </a:lnTo>
                <a:lnTo>
                  <a:pt x="1446499" y="118779"/>
                </a:lnTo>
                <a:lnTo>
                  <a:pt x="1403604" y="99631"/>
                </a:lnTo>
                <a:lnTo>
                  <a:pt x="1357302" y="81889"/>
                </a:lnTo>
                <a:lnTo>
                  <a:pt x="1307805" y="65641"/>
                </a:lnTo>
                <a:lnTo>
                  <a:pt x="1255325" y="50975"/>
                </a:lnTo>
                <a:lnTo>
                  <a:pt x="1200073" y="37979"/>
                </a:lnTo>
                <a:lnTo>
                  <a:pt x="1142261" y="26741"/>
                </a:lnTo>
                <a:lnTo>
                  <a:pt x="1082100" y="17349"/>
                </a:lnTo>
                <a:lnTo>
                  <a:pt x="1019802" y="9890"/>
                </a:lnTo>
                <a:lnTo>
                  <a:pt x="955578" y="4454"/>
                </a:lnTo>
                <a:lnTo>
                  <a:pt x="889639" y="1128"/>
                </a:lnTo>
                <a:lnTo>
                  <a:pt x="822198" y="0"/>
                </a:lnTo>
                <a:close/>
              </a:path>
            </a:pathLst>
          </a:custGeom>
          <a:ln w="28575">
            <a:solidFill>
              <a:srgbClr val="FFFFFF"/>
            </a:solidFill>
          </a:ln>
        </p:spPr>
        <p:txBody>
          <a:bodyPr wrap="square" lIns="0" tIns="0" rIns="0" bIns="0" rtlCol="0"/>
          <a:lstStyle/>
          <a:p>
            <a:endParaRPr/>
          </a:p>
        </p:txBody>
      </p:sp>
      <p:sp>
        <p:nvSpPr>
          <p:cNvPr id="21" name="object 21"/>
          <p:cNvSpPr txBox="1"/>
          <p:nvPr/>
        </p:nvSpPr>
        <p:spPr>
          <a:xfrm>
            <a:off x="4792351" y="6521408"/>
            <a:ext cx="1448435" cy="473709"/>
          </a:xfrm>
          <a:prstGeom prst="rect">
            <a:avLst/>
          </a:prstGeom>
        </p:spPr>
        <p:txBody>
          <a:bodyPr vert="horz" wrap="square" lIns="0" tIns="0" rIns="0" bIns="0" rtlCol="0">
            <a:spAutoFit/>
          </a:bodyPr>
          <a:lstStyle/>
          <a:p>
            <a:pPr marL="12700" marR="5080">
              <a:lnSpc>
                <a:spcPct val="100000"/>
              </a:lnSpc>
            </a:pPr>
            <a:r>
              <a:rPr sz="1600" b="1" spc="-5" dirty="0">
                <a:solidFill>
                  <a:srgbClr val="3333CC"/>
                </a:solidFill>
                <a:latin typeface="微软雅黑"/>
                <a:cs typeface="微软雅黑"/>
              </a:rPr>
              <a:t>形成并提交</a:t>
            </a:r>
            <a:r>
              <a:rPr sz="1600" b="1" spc="-10" dirty="0">
                <a:solidFill>
                  <a:srgbClr val="CC0000"/>
                </a:solidFill>
                <a:latin typeface="微软雅黑"/>
                <a:cs typeface="微软雅黑"/>
              </a:rPr>
              <a:t>物理 </a:t>
            </a:r>
            <a:r>
              <a:rPr sz="1600" b="1" spc="-5" dirty="0">
                <a:solidFill>
                  <a:srgbClr val="CC0000"/>
                </a:solidFill>
                <a:latin typeface="微软雅黑"/>
                <a:cs typeface="微软雅黑"/>
              </a:rPr>
              <a:t>数据库设计报告</a:t>
            </a:r>
            <a:endParaRPr sz="1600">
              <a:latin typeface="微软雅黑"/>
              <a:cs typeface="微软雅黑"/>
            </a:endParaRPr>
          </a:p>
        </p:txBody>
      </p:sp>
      <p:sp>
        <p:nvSpPr>
          <p:cNvPr id="22" name="object 22"/>
          <p:cNvSpPr/>
          <p:nvPr/>
        </p:nvSpPr>
        <p:spPr>
          <a:xfrm>
            <a:off x="5416943" y="2103120"/>
            <a:ext cx="200025" cy="500380"/>
          </a:xfrm>
          <a:custGeom>
            <a:avLst/>
            <a:gdLst/>
            <a:ahLst/>
            <a:cxnLst/>
            <a:rect l="l" t="t" r="r" b="b"/>
            <a:pathLst>
              <a:path w="200025" h="500380">
                <a:moveTo>
                  <a:pt x="199644" y="374903"/>
                </a:moveTo>
                <a:lnTo>
                  <a:pt x="150114" y="374903"/>
                </a:lnTo>
                <a:lnTo>
                  <a:pt x="150113" y="0"/>
                </a:lnTo>
                <a:lnTo>
                  <a:pt x="49529" y="0"/>
                </a:lnTo>
                <a:lnTo>
                  <a:pt x="49530" y="374903"/>
                </a:lnTo>
                <a:lnTo>
                  <a:pt x="0" y="374903"/>
                </a:lnTo>
                <a:lnTo>
                  <a:pt x="99822" y="499871"/>
                </a:lnTo>
                <a:lnTo>
                  <a:pt x="199644" y="374903"/>
                </a:lnTo>
                <a:close/>
              </a:path>
            </a:pathLst>
          </a:custGeom>
          <a:solidFill>
            <a:srgbClr val="CC0000"/>
          </a:solidFill>
        </p:spPr>
        <p:txBody>
          <a:bodyPr wrap="square" lIns="0" tIns="0" rIns="0" bIns="0" rtlCol="0"/>
          <a:lstStyle/>
          <a:p>
            <a:endParaRPr/>
          </a:p>
        </p:txBody>
      </p:sp>
      <p:sp>
        <p:nvSpPr>
          <p:cNvPr id="23" name="object 23"/>
          <p:cNvSpPr/>
          <p:nvPr/>
        </p:nvSpPr>
        <p:spPr>
          <a:xfrm>
            <a:off x="5416943" y="2103120"/>
            <a:ext cx="200025" cy="500380"/>
          </a:xfrm>
          <a:custGeom>
            <a:avLst/>
            <a:gdLst/>
            <a:ahLst/>
            <a:cxnLst/>
            <a:rect l="l" t="t" r="r" b="b"/>
            <a:pathLst>
              <a:path w="200025" h="500380">
                <a:moveTo>
                  <a:pt x="0" y="374903"/>
                </a:moveTo>
                <a:lnTo>
                  <a:pt x="49530" y="374903"/>
                </a:lnTo>
                <a:lnTo>
                  <a:pt x="49529" y="0"/>
                </a:lnTo>
                <a:lnTo>
                  <a:pt x="150113" y="0"/>
                </a:lnTo>
                <a:lnTo>
                  <a:pt x="150114" y="374903"/>
                </a:lnTo>
                <a:lnTo>
                  <a:pt x="199644" y="374903"/>
                </a:lnTo>
                <a:lnTo>
                  <a:pt x="99822" y="499871"/>
                </a:lnTo>
                <a:lnTo>
                  <a:pt x="0" y="374903"/>
                </a:lnTo>
                <a:close/>
              </a:path>
            </a:pathLst>
          </a:custGeom>
          <a:ln w="12700">
            <a:solidFill>
              <a:srgbClr val="CC0000"/>
            </a:solidFill>
          </a:ln>
        </p:spPr>
        <p:txBody>
          <a:bodyPr wrap="square" lIns="0" tIns="0" rIns="0" bIns="0" rtlCol="0"/>
          <a:lstStyle/>
          <a:p>
            <a:endParaRPr/>
          </a:p>
        </p:txBody>
      </p:sp>
      <p:sp>
        <p:nvSpPr>
          <p:cNvPr id="24" name="object 24"/>
          <p:cNvSpPr/>
          <p:nvPr/>
        </p:nvSpPr>
        <p:spPr>
          <a:xfrm>
            <a:off x="5416943" y="3306317"/>
            <a:ext cx="200025" cy="500380"/>
          </a:xfrm>
          <a:custGeom>
            <a:avLst/>
            <a:gdLst/>
            <a:ahLst/>
            <a:cxnLst/>
            <a:rect l="l" t="t" r="r" b="b"/>
            <a:pathLst>
              <a:path w="200025" h="500379">
                <a:moveTo>
                  <a:pt x="199644" y="374903"/>
                </a:moveTo>
                <a:lnTo>
                  <a:pt x="150114" y="374903"/>
                </a:lnTo>
                <a:lnTo>
                  <a:pt x="150113" y="0"/>
                </a:lnTo>
                <a:lnTo>
                  <a:pt x="49529" y="0"/>
                </a:lnTo>
                <a:lnTo>
                  <a:pt x="49530" y="374903"/>
                </a:lnTo>
                <a:lnTo>
                  <a:pt x="0" y="374903"/>
                </a:lnTo>
                <a:lnTo>
                  <a:pt x="99822" y="499871"/>
                </a:lnTo>
                <a:lnTo>
                  <a:pt x="199644" y="374903"/>
                </a:lnTo>
                <a:close/>
              </a:path>
            </a:pathLst>
          </a:custGeom>
          <a:solidFill>
            <a:srgbClr val="CC0000"/>
          </a:solidFill>
        </p:spPr>
        <p:txBody>
          <a:bodyPr wrap="square" lIns="0" tIns="0" rIns="0" bIns="0" rtlCol="0"/>
          <a:lstStyle/>
          <a:p>
            <a:endParaRPr/>
          </a:p>
        </p:txBody>
      </p:sp>
      <p:sp>
        <p:nvSpPr>
          <p:cNvPr id="25" name="object 25"/>
          <p:cNvSpPr/>
          <p:nvPr/>
        </p:nvSpPr>
        <p:spPr>
          <a:xfrm>
            <a:off x="5416943" y="3306317"/>
            <a:ext cx="200025" cy="500380"/>
          </a:xfrm>
          <a:custGeom>
            <a:avLst/>
            <a:gdLst/>
            <a:ahLst/>
            <a:cxnLst/>
            <a:rect l="l" t="t" r="r" b="b"/>
            <a:pathLst>
              <a:path w="200025" h="500379">
                <a:moveTo>
                  <a:pt x="0" y="374903"/>
                </a:moveTo>
                <a:lnTo>
                  <a:pt x="49530" y="374903"/>
                </a:lnTo>
                <a:lnTo>
                  <a:pt x="49529" y="0"/>
                </a:lnTo>
                <a:lnTo>
                  <a:pt x="150113" y="0"/>
                </a:lnTo>
                <a:lnTo>
                  <a:pt x="150114" y="374903"/>
                </a:lnTo>
                <a:lnTo>
                  <a:pt x="199644" y="374903"/>
                </a:lnTo>
                <a:lnTo>
                  <a:pt x="99822" y="499871"/>
                </a:lnTo>
                <a:lnTo>
                  <a:pt x="0" y="374903"/>
                </a:lnTo>
                <a:close/>
              </a:path>
            </a:pathLst>
          </a:custGeom>
          <a:ln w="12700">
            <a:solidFill>
              <a:srgbClr val="CC0000"/>
            </a:solidFill>
          </a:ln>
        </p:spPr>
        <p:txBody>
          <a:bodyPr wrap="square" lIns="0" tIns="0" rIns="0" bIns="0" rtlCol="0"/>
          <a:lstStyle/>
          <a:p>
            <a:endParaRPr/>
          </a:p>
        </p:txBody>
      </p:sp>
      <p:sp>
        <p:nvSpPr>
          <p:cNvPr id="26" name="object 26"/>
          <p:cNvSpPr/>
          <p:nvPr/>
        </p:nvSpPr>
        <p:spPr>
          <a:xfrm>
            <a:off x="5416943" y="5882640"/>
            <a:ext cx="200025" cy="501015"/>
          </a:xfrm>
          <a:custGeom>
            <a:avLst/>
            <a:gdLst/>
            <a:ahLst/>
            <a:cxnLst/>
            <a:rect l="l" t="t" r="r" b="b"/>
            <a:pathLst>
              <a:path w="200025" h="501014">
                <a:moveTo>
                  <a:pt x="199644" y="375665"/>
                </a:moveTo>
                <a:lnTo>
                  <a:pt x="150114" y="375665"/>
                </a:lnTo>
                <a:lnTo>
                  <a:pt x="150113" y="0"/>
                </a:lnTo>
                <a:lnTo>
                  <a:pt x="49529" y="0"/>
                </a:lnTo>
                <a:lnTo>
                  <a:pt x="49530" y="375665"/>
                </a:lnTo>
                <a:lnTo>
                  <a:pt x="0" y="375665"/>
                </a:lnTo>
                <a:lnTo>
                  <a:pt x="99822" y="500633"/>
                </a:lnTo>
                <a:lnTo>
                  <a:pt x="199644" y="375665"/>
                </a:lnTo>
                <a:close/>
              </a:path>
            </a:pathLst>
          </a:custGeom>
          <a:solidFill>
            <a:srgbClr val="CC0000"/>
          </a:solidFill>
        </p:spPr>
        <p:txBody>
          <a:bodyPr wrap="square" lIns="0" tIns="0" rIns="0" bIns="0" rtlCol="0"/>
          <a:lstStyle/>
          <a:p>
            <a:endParaRPr/>
          </a:p>
        </p:txBody>
      </p:sp>
      <p:sp>
        <p:nvSpPr>
          <p:cNvPr id="27" name="object 27"/>
          <p:cNvSpPr/>
          <p:nvPr/>
        </p:nvSpPr>
        <p:spPr>
          <a:xfrm>
            <a:off x="5416943" y="5882640"/>
            <a:ext cx="200025" cy="501015"/>
          </a:xfrm>
          <a:custGeom>
            <a:avLst/>
            <a:gdLst/>
            <a:ahLst/>
            <a:cxnLst/>
            <a:rect l="l" t="t" r="r" b="b"/>
            <a:pathLst>
              <a:path w="200025" h="501014">
                <a:moveTo>
                  <a:pt x="0" y="375665"/>
                </a:moveTo>
                <a:lnTo>
                  <a:pt x="49530" y="375665"/>
                </a:lnTo>
                <a:lnTo>
                  <a:pt x="49529" y="0"/>
                </a:lnTo>
                <a:lnTo>
                  <a:pt x="150113" y="0"/>
                </a:lnTo>
                <a:lnTo>
                  <a:pt x="150114" y="375665"/>
                </a:lnTo>
                <a:lnTo>
                  <a:pt x="199644" y="375665"/>
                </a:lnTo>
                <a:lnTo>
                  <a:pt x="99822" y="500633"/>
                </a:lnTo>
                <a:lnTo>
                  <a:pt x="0" y="375665"/>
                </a:lnTo>
                <a:close/>
              </a:path>
            </a:pathLst>
          </a:custGeom>
          <a:ln w="12700">
            <a:solidFill>
              <a:srgbClr val="CC0000"/>
            </a:solidFill>
          </a:ln>
        </p:spPr>
        <p:txBody>
          <a:bodyPr wrap="square" lIns="0" tIns="0" rIns="0" bIns="0" rtlCol="0"/>
          <a:lstStyle/>
          <a:p>
            <a:endParaRPr/>
          </a:p>
        </p:txBody>
      </p:sp>
      <p:sp>
        <p:nvSpPr>
          <p:cNvPr id="28" name="object 28"/>
          <p:cNvSpPr/>
          <p:nvPr/>
        </p:nvSpPr>
        <p:spPr>
          <a:xfrm>
            <a:off x="4559693" y="5077967"/>
            <a:ext cx="1914525" cy="864235"/>
          </a:xfrm>
          <a:custGeom>
            <a:avLst/>
            <a:gdLst/>
            <a:ahLst/>
            <a:cxnLst/>
            <a:rect l="l" t="t" r="r" b="b"/>
            <a:pathLst>
              <a:path w="1914525" h="864235">
                <a:moveTo>
                  <a:pt x="1914144" y="432053"/>
                </a:moveTo>
                <a:lnTo>
                  <a:pt x="1901624" y="361999"/>
                </a:lnTo>
                <a:lnTo>
                  <a:pt x="1865376" y="295534"/>
                </a:lnTo>
                <a:lnTo>
                  <a:pt x="1838967" y="263925"/>
                </a:lnTo>
                <a:lnTo>
                  <a:pt x="1807364" y="233549"/>
                </a:lnTo>
                <a:lnTo>
                  <a:pt x="1770812" y="204515"/>
                </a:lnTo>
                <a:lnTo>
                  <a:pt x="1729557" y="176936"/>
                </a:lnTo>
                <a:lnTo>
                  <a:pt x="1683843" y="150923"/>
                </a:lnTo>
                <a:lnTo>
                  <a:pt x="1633918" y="126587"/>
                </a:lnTo>
                <a:lnTo>
                  <a:pt x="1580027" y="104040"/>
                </a:lnTo>
                <a:lnTo>
                  <a:pt x="1522415" y="83393"/>
                </a:lnTo>
                <a:lnTo>
                  <a:pt x="1461328" y="64758"/>
                </a:lnTo>
                <a:lnTo>
                  <a:pt x="1397012" y="48246"/>
                </a:lnTo>
                <a:lnTo>
                  <a:pt x="1329713" y="33968"/>
                </a:lnTo>
                <a:lnTo>
                  <a:pt x="1259677" y="22037"/>
                </a:lnTo>
                <a:lnTo>
                  <a:pt x="1187149" y="12562"/>
                </a:lnTo>
                <a:lnTo>
                  <a:pt x="1112375" y="5657"/>
                </a:lnTo>
                <a:lnTo>
                  <a:pt x="1035600" y="1433"/>
                </a:lnTo>
                <a:lnTo>
                  <a:pt x="957072" y="0"/>
                </a:lnTo>
                <a:lnTo>
                  <a:pt x="878543" y="1433"/>
                </a:lnTo>
                <a:lnTo>
                  <a:pt x="801768" y="5657"/>
                </a:lnTo>
                <a:lnTo>
                  <a:pt x="726994" y="12562"/>
                </a:lnTo>
                <a:lnTo>
                  <a:pt x="654466" y="22037"/>
                </a:lnTo>
                <a:lnTo>
                  <a:pt x="584430" y="33968"/>
                </a:lnTo>
                <a:lnTo>
                  <a:pt x="517131" y="48246"/>
                </a:lnTo>
                <a:lnTo>
                  <a:pt x="452815" y="64758"/>
                </a:lnTo>
                <a:lnTo>
                  <a:pt x="391728" y="83393"/>
                </a:lnTo>
                <a:lnTo>
                  <a:pt x="334116" y="104040"/>
                </a:lnTo>
                <a:lnTo>
                  <a:pt x="280225" y="126587"/>
                </a:lnTo>
                <a:lnTo>
                  <a:pt x="230300" y="150923"/>
                </a:lnTo>
                <a:lnTo>
                  <a:pt x="184586" y="176936"/>
                </a:lnTo>
                <a:lnTo>
                  <a:pt x="143331" y="204515"/>
                </a:lnTo>
                <a:lnTo>
                  <a:pt x="106779" y="233549"/>
                </a:lnTo>
                <a:lnTo>
                  <a:pt x="75176" y="263925"/>
                </a:lnTo>
                <a:lnTo>
                  <a:pt x="48768" y="295534"/>
                </a:lnTo>
                <a:lnTo>
                  <a:pt x="27800" y="328262"/>
                </a:lnTo>
                <a:lnTo>
                  <a:pt x="3170" y="396633"/>
                </a:lnTo>
                <a:lnTo>
                  <a:pt x="0" y="432053"/>
                </a:lnTo>
                <a:lnTo>
                  <a:pt x="3170" y="467474"/>
                </a:lnTo>
                <a:lnTo>
                  <a:pt x="27800" y="535845"/>
                </a:lnTo>
                <a:lnTo>
                  <a:pt x="48767" y="568573"/>
                </a:lnTo>
                <a:lnTo>
                  <a:pt x="75176" y="600182"/>
                </a:lnTo>
                <a:lnTo>
                  <a:pt x="106779" y="630558"/>
                </a:lnTo>
                <a:lnTo>
                  <a:pt x="143331" y="659592"/>
                </a:lnTo>
                <a:lnTo>
                  <a:pt x="169164" y="676861"/>
                </a:lnTo>
                <a:lnTo>
                  <a:pt x="169164" y="432053"/>
                </a:lnTo>
                <a:lnTo>
                  <a:pt x="171776" y="402865"/>
                </a:lnTo>
                <a:lnTo>
                  <a:pt x="192065" y="346563"/>
                </a:lnTo>
                <a:lnTo>
                  <a:pt x="231088" y="293631"/>
                </a:lnTo>
                <a:lnTo>
                  <a:pt x="287222" y="244791"/>
                </a:lnTo>
                <a:lnTo>
                  <a:pt x="321198" y="222132"/>
                </a:lnTo>
                <a:lnTo>
                  <a:pt x="358843" y="200766"/>
                </a:lnTo>
                <a:lnTo>
                  <a:pt x="399954" y="180784"/>
                </a:lnTo>
                <a:lnTo>
                  <a:pt x="444329" y="162277"/>
                </a:lnTo>
                <a:lnTo>
                  <a:pt x="491764" y="145334"/>
                </a:lnTo>
                <a:lnTo>
                  <a:pt x="542056" y="130047"/>
                </a:lnTo>
                <a:lnTo>
                  <a:pt x="595003" y="116505"/>
                </a:lnTo>
                <a:lnTo>
                  <a:pt x="650402" y="104798"/>
                </a:lnTo>
                <a:lnTo>
                  <a:pt x="708050" y="95018"/>
                </a:lnTo>
                <a:lnTo>
                  <a:pt x="767744" y="87254"/>
                </a:lnTo>
                <a:lnTo>
                  <a:pt x="829280" y="81596"/>
                </a:lnTo>
                <a:lnTo>
                  <a:pt x="892457" y="78135"/>
                </a:lnTo>
                <a:lnTo>
                  <a:pt x="957072" y="76961"/>
                </a:lnTo>
                <a:lnTo>
                  <a:pt x="1021686" y="78135"/>
                </a:lnTo>
                <a:lnTo>
                  <a:pt x="1084863" y="81596"/>
                </a:lnTo>
                <a:lnTo>
                  <a:pt x="1146399" y="87254"/>
                </a:lnTo>
                <a:lnTo>
                  <a:pt x="1206093" y="95018"/>
                </a:lnTo>
                <a:lnTo>
                  <a:pt x="1263741" y="104798"/>
                </a:lnTo>
                <a:lnTo>
                  <a:pt x="1319140" y="116505"/>
                </a:lnTo>
                <a:lnTo>
                  <a:pt x="1372087" y="130047"/>
                </a:lnTo>
                <a:lnTo>
                  <a:pt x="1422379" y="145334"/>
                </a:lnTo>
                <a:lnTo>
                  <a:pt x="1469814" y="162277"/>
                </a:lnTo>
                <a:lnTo>
                  <a:pt x="1514189" y="180784"/>
                </a:lnTo>
                <a:lnTo>
                  <a:pt x="1555300" y="200766"/>
                </a:lnTo>
                <a:lnTo>
                  <a:pt x="1592945" y="222132"/>
                </a:lnTo>
                <a:lnTo>
                  <a:pt x="1626921" y="244791"/>
                </a:lnTo>
                <a:lnTo>
                  <a:pt x="1657026" y="268655"/>
                </a:lnTo>
                <a:lnTo>
                  <a:pt x="1704807" y="319631"/>
                </a:lnTo>
                <a:lnTo>
                  <a:pt x="1734666" y="374338"/>
                </a:lnTo>
                <a:lnTo>
                  <a:pt x="1744980" y="432053"/>
                </a:lnTo>
                <a:lnTo>
                  <a:pt x="1744980" y="676861"/>
                </a:lnTo>
                <a:lnTo>
                  <a:pt x="1770812" y="659592"/>
                </a:lnTo>
                <a:lnTo>
                  <a:pt x="1807364" y="630558"/>
                </a:lnTo>
                <a:lnTo>
                  <a:pt x="1838967" y="600182"/>
                </a:lnTo>
                <a:lnTo>
                  <a:pt x="1865376" y="568573"/>
                </a:lnTo>
                <a:lnTo>
                  <a:pt x="1886343" y="535845"/>
                </a:lnTo>
                <a:lnTo>
                  <a:pt x="1910973" y="467474"/>
                </a:lnTo>
                <a:lnTo>
                  <a:pt x="1914144" y="432053"/>
                </a:lnTo>
                <a:close/>
              </a:path>
              <a:path w="1914525" h="864235">
                <a:moveTo>
                  <a:pt x="1744980" y="676861"/>
                </a:moveTo>
                <a:lnTo>
                  <a:pt x="1744980" y="432053"/>
                </a:lnTo>
                <a:lnTo>
                  <a:pt x="1742367" y="461139"/>
                </a:lnTo>
                <a:lnTo>
                  <a:pt x="1734666" y="489584"/>
                </a:lnTo>
                <a:lnTo>
                  <a:pt x="1704807" y="544183"/>
                </a:lnTo>
                <a:lnTo>
                  <a:pt x="1657026" y="595116"/>
                </a:lnTo>
                <a:lnTo>
                  <a:pt x="1626921" y="618978"/>
                </a:lnTo>
                <a:lnTo>
                  <a:pt x="1592945" y="641646"/>
                </a:lnTo>
                <a:lnTo>
                  <a:pt x="1555300" y="663030"/>
                </a:lnTo>
                <a:lnTo>
                  <a:pt x="1514189" y="683037"/>
                </a:lnTo>
                <a:lnTo>
                  <a:pt x="1469814" y="701576"/>
                </a:lnTo>
                <a:lnTo>
                  <a:pt x="1422379" y="718553"/>
                </a:lnTo>
                <a:lnTo>
                  <a:pt x="1372087" y="733878"/>
                </a:lnTo>
                <a:lnTo>
                  <a:pt x="1319140" y="747458"/>
                </a:lnTo>
                <a:lnTo>
                  <a:pt x="1263741" y="759202"/>
                </a:lnTo>
                <a:lnTo>
                  <a:pt x="1206093" y="769016"/>
                </a:lnTo>
                <a:lnTo>
                  <a:pt x="1146399" y="776810"/>
                </a:lnTo>
                <a:lnTo>
                  <a:pt x="1084863" y="782490"/>
                </a:lnTo>
                <a:lnTo>
                  <a:pt x="1021686" y="785966"/>
                </a:lnTo>
                <a:lnTo>
                  <a:pt x="957072" y="787145"/>
                </a:lnTo>
                <a:lnTo>
                  <a:pt x="892457" y="785966"/>
                </a:lnTo>
                <a:lnTo>
                  <a:pt x="829280" y="782490"/>
                </a:lnTo>
                <a:lnTo>
                  <a:pt x="767744" y="776810"/>
                </a:lnTo>
                <a:lnTo>
                  <a:pt x="708050" y="769016"/>
                </a:lnTo>
                <a:lnTo>
                  <a:pt x="650402" y="759202"/>
                </a:lnTo>
                <a:lnTo>
                  <a:pt x="595003" y="747458"/>
                </a:lnTo>
                <a:lnTo>
                  <a:pt x="542056" y="733878"/>
                </a:lnTo>
                <a:lnTo>
                  <a:pt x="491764" y="718553"/>
                </a:lnTo>
                <a:lnTo>
                  <a:pt x="444329" y="701576"/>
                </a:lnTo>
                <a:lnTo>
                  <a:pt x="399954" y="683037"/>
                </a:lnTo>
                <a:lnTo>
                  <a:pt x="358843" y="663030"/>
                </a:lnTo>
                <a:lnTo>
                  <a:pt x="321198" y="641646"/>
                </a:lnTo>
                <a:lnTo>
                  <a:pt x="287222" y="618978"/>
                </a:lnTo>
                <a:lnTo>
                  <a:pt x="257117" y="595116"/>
                </a:lnTo>
                <a:lnTo>
                  <a:pt x="209336" y="544183"/>
                </a:lnTo>
                <a:lnTo>
                  <a:pt x="179477" y="489584"/>
                </a:lnTo>
                <a:lnTo>
                  <a:pt x="169164" y="432053"/>
                </a:lnTo>
                <a:lnTo>
                  <a:pt x="169164" y="676861"/>
                </a:lnTo>
                <a:lnTo>
                  <a:pt x="230300" y="713184"/>
                </a:lnTo>
                <a:lnTo>
                  <a:pt x="280225" y="737520"/>
                </a:lnTo>
                <a:lnTo>
                  <a:pt x="334116" y="760067"/>
                </a:lnTo>
                <a:lnTo>
                  <a:pt x="391728" y="780714"/>
                </a:lnTo>
                <a:lnTo>
                  <a:pt x="452815" y="799349"/>
                </a:lnTo>
                <a:lnTo>
                  <a:pt x="517131" y="815861"/>
                </a:lnTo>
                <a:lnTo>
                  <a:pt x="584430" y="830139"/>
                </a:lnTo>
                <a:lnTo>
                  <a:pt x="654466" y="842070"/>
                </a:lnTo>
                <a:lnTo>
                  <a:pt x="726994" y="851545"/>
                </a:lnTo>
                <a:lnTo>
                  <a:pt x="801768" y="858450"/>
                </a:lnTo>
                <a:lnTo>
                  <a:pt x="878543" y="862674"/>
                </a:lnTo>
                <a:lnTo>
                  <a:pt x="957072" y="864107"/>
                </a:lnTo>
                <a:lnTo>
                  <a:pt x="1035600" y="862674"/>
                </a:lnTo>
                <a:lnTo>
                  <a:pt x="1112375" y="858450"/>
                </a:lnTo>
                <a:lnTo>
                  <a:pt x="1187149" y="851545"/>
                </a:lnTo>
                <a:lnTo>
                  <a:pt x="1259677" y="842070"/>
                </a:lnTo>
                <a:lnTo>
                  <a:pt x="1329713" y="830139"/>
                </a:lnTo>
                <a:lnTo>
                  <a:pt x="1397012" y="815861"/>
                </a:lnTo>
                <a:lnTo>
                  <a:pt x="1461328" y="799349"/>
                </a:lnTo>
                <a:lnTo>
                  <a:pt x="1522415" y="780714"/>
                </a:lnTo>
                <a:lnTo>
                  <a:pt x="1580027" y="760067"/>
                </a:lnTo>
                <a:lnTo>
                  <a:pt x="1633918" y="737520"/>
                </a:lnTo>
                <a:lnTo>
                  <a:pt x="1683843" y="713184"/>
                </a:lnTo>
                <a:lnTo>
                  <a:pt x="1729557" y="687171"/>
                </a:lnTo>
                <a:lnTo>
                  <a:pt x="1744980" y="676861"/>
                </a:lnTo>
                <a:close/>
              </a:path>
            </a:pathLst>
          </a:custGeom>
          <a:solidFill>
            <a:srgbClr val="B90000"/>
          </a:solidFill>
        </p:spPr>
        <p:txBody>
          <a:bodyPr wrap="square" lIns="0" tIns="0" rIns="0" bIns="0" rtlCol="0"/>
          <a:lstStyle/>
          <a:p>
            <a:endParaRPr/>
          </a:p>
        </p:txBody>
      </p:sp>
      <p:sp>
        <p:nvSpPr>
          <p:cNvPr id="29" name="object 29"/>
          <p:cNvSpPr/>
          <p:nvPr/>
        </p:nvSpPr>
        <p:spPr>
          <a:xfrm>
            <a:off x="4718189" y="5149596"/>
            <a:ext cx="1597660" cy="722630"/>
          </a:xfrm>
          <a:custGeom>
            <a:avLst/>
            <a:gdLst/>
            <a:ahLst/>
            <a:cxnLst/>
            <a:rect l="l" t="t" r="r" b="b"/>
            <a:pathLst>
              <a:path w="1597660" h="722629">
                <a:moveTo>
                  <a:pt x="1597152" y="361188"/>
                </a:moveTo>
                <a:lnTo>
                  <a:pt x="1586704" y="302561"/>
                </a:lnTo>
                <a:lnTo>
                  <a:pt x="1556455" y="246961"/>
                </a:lnTo>
                <a:lnTo>
                  <a:pt x="1508046" y="195128"/>
                </a:lnTo>
                <a:lnTo>
                  <a:pt x="1477544" y="170856"/>
                </a:lnTo>
                <a:lnTo>
                  <a:pt x="1443118" y="147803"/>
                </a:lnTo>
                <a:lnTo>
                  <a:pt x="1404972" y="126063"/>
                </a:lnTo>
                <a:lnTo>
                  <a:pt x="1363313" y="105727"/>
                </a:lnTo>
                <a:lnTo>
                  <a:pt x="1318344" y="86889"/>
                </a:lnTo>
                <a:lnTo>
                  <a:pt x="1270272" y="69640"/>
                </a:lnTo>
                <a:lnTo>
                  <a:pt x="1219301" y="54074"/>
                </a:lnTo>
                <a:lnTo>
                  <a:pt x="1165636" y="40283"/>
                </a:lnTo>
                <a:lnTo>
                  <a:pt x="1109483" y="28360"/>
                </a:lnTo>
                <a:lnTo>
                  <a:pt x="1051047" y="18397"/>
                </a:lnTo>
                <a:lnTo>
                  <a:pt x="990533" y="10487"/>
                </a:lnTo>
                <a:lnTo>
                  <a:pt x="928147" y="4722"/>
                </a:lnTo>
                <a:lnTo>
                  <a:pt x="864092" y="1196"/>
                </a:lnTo>
                <a:lnTo>
                  <a:pt x="798576" y="0"/>
                </a:lnTo>
                <a:lnTo>
                  <a:pt x="733059" y="1196"/>
                </a:lnTo>
                <a:lnTo>
                  <a:pt x="669004" y="4722"/>
                </a:lnTo>
                <a:lnTo>
                  <a:pt x="606618" y="10487"/>
                </a:lnTo>
                <a:lnTo>
                  <a:pt x="546104" y="18397"/>
                </a:lnTo>
                <a:lnTo>
                  <a:pt x="487668" y="28360"/>
                </a:lnTo>
                <a:lnTo>
                  <a:pt x="431515" y="40283"/>
                </a:lnTo>
                <a:lnTo>
                  <a:pt x="377850" y="54074"/>
                </a:lnTo>
                <a:lnTo>
                  <a:pt x="326879" y="69640"/>
                </a:lnTo>
                <a:lnTo>
                  <a:pt x="278807" y="86889"/>
                </a:lnTo>
                <a:lnTo>
                  <a:pt x="233838" y="105727"/>
                </a:lnTo>
                <a:lnTo>
                  <a:pt x="192179" y="126063"/>
                </a:lnTo>
                <a:lnTo>
                  <a:pt x="154033" y="147803"/>
                </a:lnTo>
                <a:lnTo>
                  <a:pt x="119607" y="170856"/>
                </a:lnTo>
                <a:lnTo>
                  <a:pt x="89105" y="195128"/>
                </a:lnTo>
                <a:lnTo>
                  <a:pt x="40696" y="246961"/>
                </a:lnTo>
                <a:lnTo>
                  <a:pt x="10447" y="302561"/>
                </a:lnTo>
                <a:lnTo>
                  <a:pt x="0" y="361188"/>
                </a:lnTo>
                <a:lnTo>
                  <a:pt x="2646" y="390833"/>
                </a:lnTo>
                <a:lnTo>
                  <a:pt x="23199" y="448039"/>
                </a:lnTo>
                <a:lnTo>
                  <a:pt x="62734" y="501848"/>
                </a:lnTo>
                <a:lnTo>
                  <a:pt x="119607" y="551519"/>
                </a:lnTo>
                <a:lnTo>
                  <a:pt x="154033" y="574572"/>
                </a:lnTo>
                <a:lnTo>
                  <a:pt x="192179" y="596312"/>
                </a:lnTo>
                <a:lnTo>
                  <a:pt x="233838" y="616648"/>
                </a:lnTo>
                <a:lnTo>
                  <a:pt x="278807" y="635486"/>
                </a:lnTo>
                <a:lnTo>
                  <a:pt x="326879" y="652735"/>
                </a:lnTo>
                <a:lnTo>
                  <a:pt x="377850" y="668301"/>
                </a:lnTo>
                <a:lnTo>
                  <a:pt x="431515" y="682092"/>
                </a:lnTo>
                <a:lnTo>
                  <a:pt x="487668" y="694015"/>
                </a:lnTo>
                <a:lnTo>
                  <a:pt x="546104" y="703978"/>
                </a:lnTo>
                <a:lnTo>
                  <a:pt x="606618" y="711888"/>
                </a:lnTo>
                <a:lnTo>
                  <a:pt x="669004" y="717653"/>
                </a:lnTo>
                <a:lnTo>
                  <a:pt x="733059" y="721179"/>
                </a:lnTo>
                <a:lnTo>
                  <a:pt x="798576" y="722376"/>
                </a:lnTo>
                <a:lnTo>
                  <a:pt x="864092" y="721179"/>
                </a:lnTo>
                <a:lnTo>
                  <a:pt x="928147" y="717653"/>
                </a:lnTo>
                <a:lnTo>
                  <a:pt x="990533" y="711888"/>
                </a:lnTo>
                <a:lnTo>
                  <a:pt x="1051047" y="703978"/>
                </a:lnTo>
                <a:lnTo>
                  <a:pt x="1109483" y="694015"/>
                </a:lnTo>
                <a:lnTo>
                  <a:pt x="1165636" y="682092"/>
                </a:lnTo>
                <a:lnTo>
                  <a:pt x="1219301" y="668301"/>
                </a:lnTo>
                <a:lnTo>
                  <a:pt x="1270272" y="652735"/>
                </a:lnTo>
                <a:lnTo>
                  <a:pt x="1318344" y="635486"/>
                </a:lnTo>
                <a:lnTo>
                  <a:pt x="1363313" y="616648"/>
                </a:lnTo>
                <a:lnTo>
                  <a:pt x="1404972" y="596312"/>
                </a:lnTo>
                <a:lnTo>
                  <a:pt x="1443118" y="574572"/>
                </a:lnTo>
                <a:lnTo>
                  <a:pt x="1477544" y="551519"/>
                </a:lnTo>
                <a:lnTo>
                  <a:pt x="1508046" y="527247"/>
                </a:lnTo>
                <a:lnTo>
                  <a:pt x="1556455" y="475414"/>
                </a:lnTo>
                <a:lnTo>
                  <a:pt x="1586704" y="419814"/>
                </a:lnTo>
                <a:lnTo>
                  <a:pt x="1597152" y="361188"/>
                </a:lnTo>
                <a:close/>
              </a:path>
            </a:pathLst>
          </a:custGeom>
          <a:solidFill>
            <a:srgbClr val="FFFF66"/>
          </a:solidFill>
        </p:spPr>
        <p:txBody>
          <a:bodyPr wrap="square" lIns="0" tIns="0" rIns="0" bIns="0" rtlCol="0"/>
          <a:lstStyle/>
          <a:p>
            <a:endParaRPr/>
          </a:p>
        </p:txBody>
      </p:sp>
      <p:sp>
        <p:nvSpPr>
          <p:cNvPr id="30" name="object 30"/>
          <p:cNvSpPr/>
          <p:nvPr/>
        </p:nvSpPr>
        <p:spPr>
          <a:xfrm>
            <a:off x="4718189" y="5149596"/>
            <a:ext cx="1597660" cy="722630"/>
          </a:xfrm>
          <a:custGeom>
            <a:avLst/>
            <a:gdLst/>
            <a:ahLst/>
            <a:cxnLst/>
            <a:rect l="l" t="t" r="r" b="b"/>
            <a:pathLst>
              <a:path w="1597660" h="722629">
                <a:moveTo>
                  <a:pt x="798576" y="0"/>
                </a:moveTo>
                <a:lnTo>
                  <a:pt x="733059" y="1196"/>
                </a:lnTo>
                <a:lnTo>
                  <a:pt x="669004" y="4722"/>
                </a:lnTo>
                <a:lnTo>
                  <a:pt x="606618" y="10487"/>
                </a:lnTo>
                <a:lnTo>
                  <a:pt x="546104" y="18397"/>
                </a:lnTo>
                <a:lnTo>
                  <a:pt x="487668" y="28360"/>
                </a:lnTo>
                <a:lnTo>
                  <a:pt x="431515" y="40283"/>
                </a:lnTo>
                <a:lnTo>
                  <a:pt x="377850" y="54074"/>
                </a:lnTo>
                <a:lnTo>
                  <a:pt x="326879" y="69640"/>
                </a:lnTo>
                <a:lnTo>
                  <a:pt x="278807" y="86889"/>
                </a:lnTo>
                <a:lnTo>
                  <a:pt x="233838" y="105727"/>
                </a:lnTo>
                <a:lnTo>
                  <a:pt x="192179" y="126063"/>
                </a:lnTo>
                <a:lnTo>
                  <a:pt x="154033" y="147803"/>
                </a:lnTo>
                <a:lnTo>
                  <a:pt x="119607" y="170856"/>
                </a:lnTo>
                <a:lnTo>
                  <a:pt x="89105" y="195128"/>
                </a:lnTo>
                <a:lnTo>
                  <a:pt x="40696" y="246961"/>
                </a:lnTo>
                <a:lnTo>
                  <a:pt x="10447" y="302561"/>
                </a:lnTo>
                <a:lnTo>
                  <a:pt x="0" y="361188"/>
                </a:lnTo>
                <a:lnTo>
                  <a:pt x="2646" y="390833"/>
                </a:lnTo>
                <a:lnTo>
                  <a:pt x="23199" y="448039"/>
                </a:lnTo>
                <a:lnTo>
                  <a:pt x="62734" y="501848"/>
                </a:lnTo>
                <a:lnTo>
                  <a:pt x="119607" y="551519"/>
                </a:lnTo>
                <a:lnTo>
                  <a:pt x="154033" y="574572"/>
                </a:lnTo>
                <a:lnTo>
                  <a:pt x="192179" y="596312"/>
                </a:lnTo>
                <a:lnTo>
                  <a:pt x="233838" y="616648"/>
                </a:lnTo>
                <a:lnTo>
                  <a:pt x="278807" y="635486"/>
                </a:lnTo>
                <a:lnTo>
                  <a:pt x="326879" y="652735"/>
                </a:lnTo>
                <a:lnTo>
                  <a:pt x="377850" y="668301"/>
                </a:lnTo>
                <a:lnTo>
                  <a:pt x="431515" y="682092"/>
                </a:lnTo>
                <a:lnTo>
                  <a:pt x="487668" y="694015"/>
                </a:lnTo>
                <a:lnTo>
                  <a:pt x="546104" y="703978"/>
                </a:lnTo>
                <a:lnTo>
                  <a:pt x="606618" y="711888"/>
                </a:lnTo>
                <a:lnTo>
                  <a:pt x="669004" y="717653"/>
                </a:lnTo>
                <a:lnTo>
                  <a:pt x="733059" y="721179"/>
                </a:lnTo>
                <a:lnTo>
                  <a:pt x="798576" y="722376"/>
                </a:lnTo>
                <a:lnTo>
                  <a:pt x="864092" y="721179"/>
                </a:lnTo>
                <a:lnTo>
                  <a:pt x="928147" y="717653"/>
                </a:lnTo>
                <a:lnTo>
                  <a:pt x="990533" y="711888"/>
                </a:lnTo>
                <a:lnTo>
                  <a:pt x="1051047" y="703978"/>
                </a:lnTo>
                <a:lnTo>
                  <a:pt x="1109483" y="694015"/>
                </a:lnTo>
                <a:lnTo>
                  <a:pt x="1165636" y="682092"/>
                </a:lnTo>
                <a:lnTo>
                  <a:pt x="1219301" y="668301"/>
                </a:lnTo>
                <a:lnTo>
                  <a:pt x="1270272" y="652735"/>
                </a:lnTo>
                <a:lnTo>
                  <a:pt x="1318344" y="635486"/>
                </a:lnTo>
                <a:lnTo>
                  <a:pt x="1363313" y="616648"/>
                </a:lnTo>
                <a:lnTo>
                  <a:pt x="1404972" y="596312"/>
                </a:lnTo>
                <a:lnTo>
                  <a:pt x="1443118" y="574572"/>
                </a:lnTo>
                <a:lnTo>
                  <a:pt x="1477544" y="551519"/>
                </a:lnTo>
                <a:lnTo>
                  <a:pt x="1508046" y="527247"/>
                </a:lnTo>
                <a:lnTo>
                  <a:pt x="1556455" y="475414"/>
                </a:lnTo>
                <a:lnTo>
                  <a:pt x="1586704" y="419814"/>
                </a:lnTo>
                <a:lnTo>
                  <a:pt x="1597152" y="361188"/>
                </a:lnTo>
                <a:lnTo>
                  <a:pt x="1594505" y="331542"/>
                </a:lnTo>
                <a:lnTo>
                  <a:pt x="1573952" y="274336"/>
                </a:lnTo>
                <a:lnTo>
                  <a:pt x="1534417" y="220527"/>
                </a:lnTo>
                <a:lnTo>
                  <a:pt x="1477544" y="170856"/>
                </a:lnTo>
                <a:lnTo>
                  <a:pt x="1443118" y="147803"/>
                </a:lnTo>
                <a:lnTo>
                  <a:pt x="1404972" y="126063"/>
                </a:lnTo>
                <a:lnTo>
                  <a:pt x="1363313" y="105727"/>
                </a:lnTo>
                <a:lnTo>
                  <a:pt x="1318344" y="86889"/>
                </a:lnTo>
                <a:lnTo>
                  <a:pt x="1270272" y="69640"/>
                </a:lnTo>
                <a:lnTo>
                  <a:pt x="1219301" y="54074"/>
                </a:lnTo>
                <a:lnTo>
                  <a:pt x="1165636" y="40283"/>
                </a:lnTo>
                <a:lnTo>
                  <a:pt x="1109483" y="28360"/>
                </a:lnTo>
                <a:lnTo>
                  <a:pt x="1051047" y="18397"/>
                </a:lnTo>
                <a:lnTo>
                  <a:pt x="990533" y="10487"/>
                </a:lnTo>
                <a:lnTo>
                  <a:pt x="928147" y="4722"/>
                </a:lnTo>
                <a:lnTo>
                  <a:pt x="864092" y="1196"/>
                </a:lnTo>
                <a:lnTo>
                  <a:pt x="798576" y="0"/>
                </a:lnTo>
                <a:close/>
              </a:path>
            </a:pathLst>
          </a:custGeom>
          <a:ln w="28575">
            <a:solidFill>
              <a:srgbClr val="FFFFFF"/>
            </a:solidFill>
          </a:ln>
        </p:spPr>
        <p:txBody>
          <a:bodyPr wrap="square" lIns="0" tIns="0" rIns="0" bIns="0" rtlCol="0"/>
          <a:lstStyle/>
          <a:p>
            <a:endParaRPr/>
          </a:p>
        </p:txBody>
      </p:sp>
      <p:sp>
        <p:nvSpPr>
          <p:cNvPr id="31" name="object 31"/>
          <p:cNvSpPr txBox="1"/>
          <p:nvPr/>
        </p:nvSpPr>
        <p:spPr>
          <a:xfrm>
            <a:off x="4893697" y="5281634"/>
            <a:ext cx="1245870" cy="473709"/>
          </a:xfrm>
          <a:prstGeom prst="rect">
            <a:avLst/>
          </a:prstGeom>
        </p:spPr>
        <p:txBody>
          <a:bodyPr vert="horz" wrap="square" lIns="0" tIns="0" rIns="0" bIns="0" rtlCol="0">
            <a:spAutoFit/>
          </a:bodyPr>
          <a:lstStyle/>
          <a:p>
            <a:pPr marL="418465" marR="5080" indent="-406400">
              <a:lnSpc>
                <a:spcPct val="100000"/>
              </a:lnSpc>
            </a:pPr>
            <a:r>
              <a:rPr sz="1600" b="1" spc="-5" dirty="0">
                <a:solidFill>
                  <a:srgbClr val="3333CC"/>
                </a:solidFill>
                <a:latin typeface="微软雅黑"/>
                <a:cs typeface="微软雅黑"/>
              </a:rPr>
              <a:t>创建索引、视 </a:t>
            </a:r>
            <a:r>
              <a:rPr sz="1600" b="1" dirty="0">
                <a:solidFill>
                  <a:srgbClr val="3333CC"/>
                </a:solidFill>
                <a:latin typeface="微软雅黑"/>
                <a:cs typeface="微软雅黑"/>
              </a:rPr>
              <a:t>图等</a:t>
            </a:r>
            <a:endParaRPr sz="1600">
              <a:latin typeface="微软雅黑"/>
              <a:cs typeface="微软雅黑"/>
            </a:endParaRPr>
          </a:p>
        </p:txBody>
      </p:sp>
      <p:sp>
        <p:nvSpPr>
          <p:cNvPr id="32" name="object 32"/>
          <p:cNvSpPr/>
          <p:nvPr/>
        </p:nvSpPr>
        <p:spPr>
          <a:xfrm>
            <a:off x="5416943" y="4636770"/>
            <a:ext cx="200025" cy="500380"/>
          </a:xfrm>
          <a:custGeom>
            <a:avLst/>
            <a:gdLst/>
            <a:ahLst/>
            <a:cxnLst/>
            <a:rect l="l" t="t" r="r" b="b"/>
            <a:pathLst>
              <a:path w="200025" h="500379">
                <a:moveTo>
                  <a:pt x="199644" y="374903"/>
                </a:moveTo>
                <a:lnTo>
                  <a:pt x="150114" y="374903"/>
                </a:lnTo>
                <a:lnTo>
                  <a:pt x="150113" y="0"/>
                </a:lnTo>
                <a:lnTo>
                  <a:pt x="49529" y="0"/>
                </a:lnTo>
                <a:lnTo>
                  <a:pt x="49530" y="374903"/>
                </a:lnTo>
                <a:lnTo>
                  <a:pt x="0" y="374903"/>
                </a:lnTo>
                <a:lnTo>
                  <a:pt x="99822" y="499871"/>
                </a:lnTo>
                <a:lnTo>
                  <a:pt x="199644" y="374903"/>
                </a:lnTo>
                <a:close/>
              </a:path>
            </a:pathLst>
          </a:custGeom>
          <a:solidFill>
            <a:srgbClr val="CC0000"/>
          </a:solidFill>
        </p:spPr>
        <p:txBody>
          <a:bodyPr wrap="square" lIns="0" tIns="0" rIns="0" bIns="0" rtlCol="0"/>
          <a:lstStyle/>
          <a:p>
            <a:endParaRPr/>
          </a:p>
        </p:txBody>
      </p:sp>
      <p:sp>
        <p:nvSpPr>
          <p:cNvPr id="33" name="object 33"/>
          <p:cNvSpPr/>
          <p:nvPr/>
        </p:nvSpPr>
        <p:spPr>
          <a:xfrm>
            <a:off x="5416943" y="4636770"/>
            <a:ext cx="200025" cy="500380"/>
          </a:xfrm>
          <a:custGeom>
            <a:avLst/>
            <a:gdLst/>
            <a:ahLst/>
            <a:cxnLst/>
            <a:rect l="l" t="t" r="r" b="b"/>
            <a:pathLst>
              <a:path w="200025" h="500379">
                <a:moveTo>
                  <a:pt x="0" y="374903"/>
                </a:moveTo>
                <a:lnTo>
                  <a:pt x="49530" y="374903"/>
                </a:lnTo>
                <a:lnTo>
                  <a:pt x="49529" y="0"/>
                </a:lnTo>
                <a:lnTo>
                  <a:pt x="150113" y="0"/>
                </a:lnTo>
                <a:lnTo>
                  <a:pt x="150114" y="374903"/>
                </a:lnTo>
                <a:lnTo>
                  <a:pt x="199644" y="374903"/>
                </a:lnTo>
                <a:lnTo>
                  <a:pt x="99822" y="499871"/>
                </a:lnTo>
                <a:lnTo>
                  <a:pt x="0" y="374903"/>
                </a:lnTo>
                <a:close/>
              </a:path>
            </a:pathLst>
          </a:custGeom>
          <a:ln w="12700">
            <a:solidFill>
              <a:srgbClr val="CC0000"/>
            </a:solidFill>
          </a:ln>
        </p:spPr>
        <p:txBody>
          <a:bodyPr wrap="square" lIns="0" tIns="0" rIns="0" bIns="0" rtlCol="0"/>
          <a:lstStyle/>
          <a:p>
            <a:endParaRPr/>
          </a:p>
        </p:txBody>
      </p:sp>
      <p:sp>
        <p:nvSpPr>
          <p:cNvPr id="34" name="object 34"/>
          <p:cNvSpPr/>
          <p:nvPr/>
        </p:nvSpPr>
        <p:spPr>
          <a:xfrm>
            <a:off x="1214513" y="3524250"/>
            <a:ext cx="2658110" cy="1409700"/>
          </a:xfrm>
          <a:custGeom>
            <a:avLst/>
            <a:gdLst/>
            <a:ahLst/>
            <a:cxnLst/>
            <a:rect l="l" t="t" r="r" b="b"/>
            <a:pathLst>
              <a:path w="2658110" h="1409700">
                <a:moveTo>
                  <a:pt x="2657856" y="704849"/>
                </a:moveTo>
                <a:lnTo>
                  <a:pt x="2653449" y="647027"/>
                </a:lnTo>
                <a:lnTo>
                  <a:pt x="2640458" y="590494"/>
                </a:lnTo>
                <a:lnTo>
                  <a:pt x="2619225" y="535432"/>
                </a:lnTo>
                <a:lnTo>
                  <a:pt x="2590092" y="482022"/>
                </a:lnTo>
                <a:lnTo>
                  <a:pt x="2553402" y="430446"/>
                </a:lnTo>
                <a:lnTo>
                  <a:pt x="2509496" y="380884"/>
                </a:lnTo>
                <a:lnTo>
                  <a:pt x="2458718" y="333518"/>
                </a:lnTo>
                <a:lnTo>
                  <a:pt x="2401409" y="288529"/>
                </a:lnTo>
                <a:lnTo>
                  <a:pt x="2337912" y="246098"/>
                </a:lnTo>
                <a:lnTo>
                  <a:pt x="2268569" y="206406"/>
                </a:lnTo>
                <a:lnTo>
                  <a:pt x="2193722" y="169635"/>
                </a:lnTo>
                <a:lnTo>
                  <a:pt x="2113714" y="135965"/>
                </a:lnTo>
                <a:lnTo>
                  <a:pt x="2028888" y="105577"/>
                </a:lnTo>
                <a:lnTo>
                  <a:pt x="1939584" y="78654"/>
                </a:lnTo>
                <a:lnTo>
                  <a:pt x="1846147" y="55375"/>
                </a:lnTo>
                <a:lnTo>
                  <a:pt x="1748918" y="35923"/>
                </a:lnTo>
                <a:lnTo>
                  <a:pt x="1648239" y="20478"/>
                </a:lnTo>
                <a:lnTo>
                  <a:pt x="1544452" y="9222"/>
                </a:lnTo>
                <a:lnTo>
                  <a:pt x="1437901" y="2335"/>
                </a:lnTo>
                <a:lnTo>
                  <a:pt x="1328928" y="0"/>
                </a:lnTo>
                <a:lnTo>
                  <a:pt x="1219954" y="2335"/>
                </a:lnTo>
                <a:lnTo>
                  <a:pt x="1113403" y="9222"/>
                </a:lnTo>
                <a:lnTo>
                  <a:pt x="1009616" y="20478"/>
                </a:lnTo>
                <a:lnTo>
                  <a:pt x="908937" y="35923"/>
                </a:lnTo>
                <a:lnTo>
                  <a:pt x="811708" y="55375"/>
                </a:lnTo>
                <a:lnTo>
                  <a:pt x="718271" y="78654"/>
                </a:lnTo>
                <a:lnTo>
                  <a:pt x="628967" y="105577"/>
                </a:lnTo>
                <a:lnTo>
                  <a:pt x="544141" y="135965"/>
                </a:lnTo>
                <a:lnTo>
                  <a:pt x="464133" y="169635"/>
                </a:lnTo>
                <a:lnTo>
                  <a:pt x="389286" y="206406"/>
                </a:lnTo>
                <a:lnTo>
                  <a:pt x="319943" y="246098"/>
                </a:lnTo>
                <a:lnTo>
                  <a:pt x="256446" y="288529"/>
                </a:lnTo>
                <a:lnTo>
                  <a:pt x="199137" y="333518"/>
                </a:lnTo>
                <a:lnTo>
                  <a:pt x="148359" y="380884"/>
                </a:lnTo>
                <a:lnTo>
                  <a:pt x="104453" y="430446"/>
                </a:lnTo>
                <a:lnTo>
                  <a:pt x="67763" y="482022"/>
                </a:lnTo>
                <a:lnTo>
                  <a:pt x="38630" y="535432"/>
                </a:lnTo>
                <a:lnTo>
                  <a:pt x="17397" y="590494"/>
                </a:lnTo>
                <a:lnTo>
                  <a:pt x="4406" y="647027"/>
                </a:lnTo>
                <a:lnTo>
                  <a:pt x="0" y="704850"/>
                </a:lnTo>
                <a:lnTo>
                  <a:pt x="4406" y="762672"/>
                </a:lnTo>
                <a:lnTo>
                  <a:pt x="17397" y="819205"/>
                </a:lnTo>
                <a:lnTo>
                  <a:pt x="38630" y="874267"/>
                </a:lnTo>
                <a:lnTo>
                  <a:pt x="67763" y="927677"/>
                </a:lnTo>
                <a:lnTo>
                  <a:pt x="104453" y="979253"/>
                </a:lnTo>
                <a:lnTo>
                  <a:pt x="148359" y="1028815"/>
                </a:lnTo>
                <a:lnTo>
                  <a:pt x="199137" y="1076181"/>
                </a:lnTo>
                <a:lnTo>
                  <a:pt x="235458" y="1104693"/>
                </a:lnTo>
                <a:lnTo>
                  <a:pt x="235458" y="704850"/>
                </a:lnTo>
                <a:lnTo>
                  <a:pt x="239080" y="657217"/>
                </a:lnTo>
                <a:lnTo>
                  <a:pt x="249759" y="610658"/>
                </a:lnTo>
                <a:lnTo>
                  <a:pt x="267216" y="565321"/>
                </a:lnTo>
                <a:lnTo>
                  <a:pt x="291169" y="521354"/>
                </a:lnTo>
                <a:lnTo>
                  <a:pt x="321337" y="478905"/>
                </a:lnTo>
                <a:lnTo>
                  <a:pt x="357441" y="438121"/>
                </a:lnTo>
                <a:lnTo>
                  <a:pt x="399199" y="399152"/>
                </a:lnTo>
                <a:lnTo>
                  <a:pt x="446330" y="362145"/>
                </a:lnTo>
                <a:lnTo>
                  <a:pt x="498555" y="327247"/>
                </a:lnTo>
                <a:lnTo>
                  <a:pt x="555593" y="294608"/>
                </a:lnTo>
                <a:lnTo>
                  <a:pt x="617162" y="264374"/>
                </a:lnTo>
                <a:lnTo>
                  <a:pt x="682983" y="236695"/>
                </a:lnTo>
                <a:lnTo>
                  <a:pt x="752775" y="211718"/>
                </a:lnTo>
                <a:lnTo>
                  <a:pt x="826257" y="189590"/>
                </a:lnTo>
                <a:lnTo>
                  <a:pt x="903148" y="170461"/>
                </a:lnTo>
                <a:lnTo>
                  <a:pt x="983168" y="154478"/>
                </a:lnTo>
                <a:lnTo>
                  <a:pt x="1066037" y="141789"/>
                </a:lnTo>
                <a:lnTo>
                  <a:pt x="1151474" y="132543"/>
                </a:lnTo>
                <a:lnTo>
                  <a:pt x="1239197" y="126886"/>
                </a:lnTo>
                <a:lnTo>
                  <a:pt x="1328928" y="124967"/>
                </a:lnTo>
                <a:lnTo>
                  <a:pt x="1418555" y="126886"/>
                </a:lnTo>
                <a:lnTo>
                  <a:pt x="1506196" y="132543"/>
                </a:lnTo>
                <a:lnTo>
                  <a:pt x="1591570" y="141789"/>
                </a:lnTo>
                <a:lnTo>
                  <a:pt x="1674394" y="154478"/>
                </a:lnTo>
                <a:lnTo>
                  <a:pt x="1754385" y="170461"/>
                </a:lnTo>
                <a:lnTo>
                  <a:pt x="1831262" y="189590"/>
                </a:lnTo>
                <a:lnTo>
                  <a:pt x="1904742" y="211718"/>
                </a:lnTo>
                <a:lnTo>
                  <a:pt x="1974543" y="236695"/>
                </a:lnTo>
                <a:lnTo>
                  <a:pt x="2040382" y="264374"/>
                </a:lnTo>
                <a:lnTo>
                  <a:pt x="2101977" y="294608"/>
                </a:lnTo>
                <a:lnTo>
                  <a:pt x="2159045" y="327247"/>
                </a:lnTo>
                <a:lnTo>
                  <a:pt x="2211305" y="362145"/>
                </a:lnTo>
                <a:lnTo>
                  <a:pt x="2258474" y="399152"/>
                </a:lnTo>
                <a:lnTo>
                  <a:pt x="2300270" y="438121"/>
                </a:lnTo>
                <a:lnTo>
                  <a:pt x="2336411" y="478905"/>
                </a:lnTo>
                <a:lnTo>
                  <a:pt x="2366613" y="521354"/>
                </a:lnTo>
                <a:lnTo>
                  <a:pt x="2390595" y="565321"/>
                </a:lnTo>
                <a:lnTo>
                  <a:pt x="2408075" y="610658"/>
                </a:lnTo>
                <a:lnTo>
                  <a:pt x="2418770" y="657217"/>
                </a:lnTo>
                <a:lnTo>
                  <a:pt x="2422398" y="704849"/>
                </a:lnTo>
                <a:lnTo>
                  <a:pt x="2422398" y="1104693"/>
                </a:lnTo>
                <a:lnTo>
                  <a:pt x="2458718" y="1076181"/>
                </a:lnTo>
                <a:lnTo>
                  <a:pt x="2509496" y="1028815"/>
                </a:lnTo>
                <a:lnTo>
                  <a:pt x="2553402" y="979253"/>
                </a:lnTo>
                <a:lnTo>
                  <a:pt x="2590092" y="927677"/>
                </a:lnTo>
                <a:lnTo>
                  <a:pt x="2619225" y="874267"/>
                </a:lnTo>
                <a:lnTo>
                  <a:pt x="2640458" y="819205"/>
                </a:lnTo>
                <a:lnTo>
                  <a:pt x="2653449" y="762672"/>
                </a:lnTo>
                <a:lnTo>
                  <a:pt x="2657856" y="704849"/>
                </a:lnTo>
                <a:close/>
              </a:path>
              <a:path w="2658110" h="1409700">
                <a:moveTo>
                  <a:pt x="2422398" y="1104693"/>
                </a:moveTo>
                <a:lnTo>
                  <a:pt x="2422398" y="704849"/>
                </a:lnTo>
                <a:lnTo>
                  <a:pt x="2418770" y="752379"/>
                </a:lnTo>
                <a:lnTo>
                  <a:pt x="2408075" y="798856"/>
                </a:lnTo>
                <a:lnTo>
                  <a:pt x="2390595" y="844130"/>
                </a:lnTo>
                <a:lnTo>
                  <a:pt x="2366613" y="888053"/>
                </a:lnTo>
                <a:lnTo>
                  <a:pt x="2336411" y="930473"/>
                </a:lnTo>
                <a:lnTo>
                  <a:pt x="2300270" y="971242"/>
                </a:lnTo>
                <a:lnTo>
                  <a:pt x="2258474" y="1010209"/>
                </a:lnTo>
                <a:lnTo>
                  <a:pt x="2211305" y="1047225"/>
                </a:lnTo>
                <a:lnTo>
                  <a:pt x="2159045" y="1082141"/>
                </a:lnTo>
                <a:lnTo>
                  <a:pt x="2101977" y="1114806"/>
                </a:lnTo>
                <a:lnTo>
                  <a:pt x="2040382" y="1145070"/>
                </a:lnTo>
                <a:lnTo>
                  <a:pt x="1974543" y="1172785"/>
                </a:lnTo>
                <a:lnTo>
                  <a:pt x="1904742" y="1197799"/>
                </a:lnTo>
                <a:lnTo>
                  <a:pt x="1831262" y="1219965"/>
                </a:lnTo>
                <a:lnTo>
                  <a:pt x="1754385" y="1239131"/>
                </a:lnTo>
                <a:lnTo>
                  <a:pt x="1674394" y="1255148"/>
                </a:lnTo>
                <a:lnTo>
                  <a:pt x="1591570" y="1267866"/>
                </a:lnTo>
                <a:lnTo>
                  <a:pt x="1506196" y="1277136"/>
                </a:lnTo>
                <a:lnTo>
                  <a:pt x="1418555" y="1282808"/>
                </a:lnTo>
                <a:lnTo>
                  <a:pt x="1328928" y="1284732"/>
                </a:lnTo>
                <a:lnTo>
                  <a:pt x="1239197" y="1282808"/>
                </a:lnTo>
                <a:lnTo>
                  <a:pt x="1151474" y="1277136"/>
                </a:lnTo>
                <a:lnTo>
                  <a:pt x="1066037" y="1267866"/>
                </a:lnTo>
                <a:lnTo>
                  <a:pt x="983168" y="1255148"/>
                </a:lnTo>
                <a:lnTo>
                  <a:pt x="903148" y="1239131"/>
                </a:lnTo>
                <a:lnTo>
                  <a:pt x="826257" y="1219965"/>
                </a:lnTo>
                <a:lnTo>
                  <a:pt x="752775" y="1197799"/>
                </a:lnTo>
                <a:lnTo>
                  <a:pt x="682983" y="1172785"/>
                </a:lnTo>
                <a:lnTo>
                  <a:pt x="617162" y="1145070"/>
                </a:lnTo>
                <a:lnTo>
                  <a:pt x="555593" y="1114806"/>
                </a:lnTo>
                <a:lnTo>
                  <a:pt x="498555" y="1082141"/>
                </a:lnTo>
                <a:lnTo>
                  <a:pt x="446330" y="1047225"/>
                </a:lnTo>
                <a:lnTo>
                  <a:pt x="399199" y="1010209"/>
                </a:lnTo>
                <a:lnTo>
                  <a:pt x="357441" y="971242"/>
                </a:lnTo>
                <a:lnTo>
                  <a:pt x="321337" y="930473"/>
                </a:lnTo>
                <a:lnTo>
                  <a:pt x="291169" y="888053"/>
                </a:lnTo>
                <a:lnTo>
                  <a:pt x="267216" y="844130"/>
                </a:lnTo>
                <a:lnTo>
                  <a:pt x="249759" y="798856"/>
                </a:lnTo>
                <a:lnTo>
                  <a:pt x="239080" y="752379"/>
                </a:lnTo>
                <a:lnTo>
                  <a:pt x="235458" y="704850"/>
                </a:lnTo>
                <a:lnTo>
                  <a:pt x="235458" y="1104693"/>
                </a:lnTo>
                <a:lnTo>
                  <a:pt x="319943" y="1163601"/>
                </a:lnTo>
                <a:lnTo>
                  <a:pt x="389286" y="1203293"/>
                </a:lnTo>
                <a:lnTo>
                  <a:pt x="464133" y="1240064"/>
                </a:lnTo>
                <a:lnTo>
                  <a:pt x="544141" y="1273734"/>
                </a:lnTo>
                <a:lnTo>
                  <a:pt x="628967" y="1304122"/>
                </a:lnTo>
                <a:lnTo>
                  <a:pt x="718271" y="1331045"/>
                </a:lnTo>
                <a:lnTo>
                  <a:pt x="811708" y="1354324"/>
                </a:lnTo>
                <a:lnTo>
                  <a:pt x="908937" y="1373776"/>
                </a:lnTo>
                <a:lnTo>
                  <a:pt x="1009616" y="1389221"/>
                </a:lnTo>
                <a:lnTo>
                  <a:pt x="1113403" y="1400477"/>
                </a:lnTo>
                <a:lnTo>
                  <a:pt x="1219954" y="1407364"/>
                </a:lnTo>
                <a:lnTo>
                  <a:pt x="1328928" y="1409700"/>
                </a:lnTo>
                <a:lnTo>
                  <a:pt x="1437901" y="1407364"/>
                </a:lnTo>
                <a:lnTo>
                  <a:pt x="1544452" y="1400477"/>
                </a:lnTo>
                <a:lnTo>
                  <a:pt x="1648239" y="1389221"/>
                </a:lnTo>
                <a:lnTo>
                  <a:pt x="1748918" y="1373776"/>
                </a:lnTo>
                <a:lnTo>
                  <a:pt x="1846147" y="1354324"/>
                </a:lnTo>
                <a:lnTo>
                  <a:pt x="1939584" y="1331045"/>
                </a:lnTo>
                <a:lnTo>
                  <a:pt x="2028888" y="1304122"/>
                </a:lnTo>
                <a:lnTo>
                  <a:pt x="2113714" y="1273734"/>
                </a:lnTo>
                <a:lnTo>
                  <a:pt x="2193722" y="1240064"/>
                </a:lnTo>
                <a:lnTo>
                  <a:pt x="2268569" y="1203293"/>
                </a:lnTo>
                <a:lnTo>
                  <a:pt x="2337912" y="1163601"/>
                </a:lnTo>
                <a:lnTo>
                  <a:pt x="2401409" y="1121170"/>
                </a:lnTo>
                <a:lnTo>
                  <a:pt x="2422398" y="1104693"/>
                </a:lnTo>
                <a:close/>
              </a:path>
            </a:pathLst>
          </a:custGeom>
          <a:solidFill>
            <a:srgbClr val="666633"/>
          </a:solidFill>
        </p:spPr>
        <p:txBody>
          <a:bodyPr wrap="square" lIns="0" tIns="0" rIns="0" bIns="0" rtlCol="0"/>
          <a:lstStyle/>
          <a:p>
            <a:endParaRPr/>
          </a:p>
        </p:txBody>
      </p:sp>
      <p:sp>
        <p:nvSpPr>
          <p:cNvPr id="35" name="object 35"/>
          <p:cNvSpPr/>
          <p:nvPr/>
        </p:nvSpPr>
        <p:spPr>
          <a:xfrm>
            <a:off x="1435493" y="3640073"/>
            <a:ext cx="2216150" cy="1179830"/>
          </a:xfrm>
          <a:custGeom>
            <a:avLst/>
            <a:gdLst/>
            <a:ahLst/>
            <a:cxnLst/>
            <a:rect l="l" t="t" r="r" b="b"/>
            <a:pathLst>
              <a:path w="2216150" h="1179829">
                <a:moveTo>
                  <a:pt x="2215896" y="589787"/>
                </a:moveTo>
                <a:lnTo>
                  <a:pt x="2212223" y="541361"/>
                </a:lnTo>
                <a:lnTo>
                  <a:pt x="2201394" y="494022"/>
                </a:lnTo>
                <a:lnTo>
                  <a:pt x="2183695" y="447923"/>
                </a:lnTo>
                <a:lnTo>
                  <a:pt x="2159410" y="403213"/>
                </a:lnTo>
                <a:lnTo>
                  <a:pt x="2128825" y="360045"/>
                </a:lnTo>
                <a:lnTo>
                  <a:pt x="2092225" y="318567"/>
                </a:lnTo>
                <a:lnTo>
                  <a:pt x="2049895" y="278933"/>
                </a:lnTo>
                <a:lnTo>
                  <a:pt x="2002121" y="241291"/>
                </a:lnTo>
                <a:lnTo>
                  <a:pt x="1949187" y="205794"/>
                </a:lnTo>
                <a:lnTo>
                  <a:pt x="1891379" y="172592"/>
                </a:lnTo>
                <a:lnTo>
                  <a:pt x="1828981" y="141837"/>
                </a:lnTo>
                <a:lnTo>
                  <a:pt x="1762280" y="113678"/>
                </a:lnTo>
                <a:lnTo>
                  <a:pt x="1691560" y="88267"/>
                </a:lnTo>
                <a:lnTo>
                  <a:pt x="1617106" y="65754"/>
                </a:lnTo>
                <a:lnTo>
                  <a:pt x="1539204" y="46291"/>
                </a:lnTo>
                <a:lnTo>
                  <a:pt x="1458138" y="30028"/>
                </a:lnTo>
                <a:lnTo>
                  <a:pt x="1374195" y="17117"/>
                </a:lnTo>
                <a:lnTo>
                  <a:pt x="1287658" y="7708"/>
                </a:lnTo>
                <a:lnTo>
                  <a:pt x="1198814" y="1952"/>
                </a:lnTo>
                <a:lnTo>
                  <a:pt x="1107948" y="0"/>
                </a:lnTo>
                <a:lnTo>
                  <a:pt x="1017081" y="1952"/>
                </a:lnTo>
                <a:lnTo>
                  <a:pt x="928237" y="7708"/>
                </a:lnTo>
                <a:lnTo>
                  <a:pt x="841700" y="17117"/>
                </a:lnTo>
                <a:lnTo>
                  <a:pt x="757757" y="30028"/>
                </a:lnTo>
                <a:lnTo>
                  <a:pt x="676691" y="46291"/>
                </a:lnTo>
                <a:lnTo>
                  <a:pt x="598789" y="65754"/>
                </a:lnTo>
                <a:lnTo>
                  <a:pt x="524335" y="88267"/>
                </a:lnTo>
                <a:lnTo>
                  <a:pt x="453615" y="113678"/>
                </a:lnTo>
                <a:lnTo>
                  <a:pt x="386914" y="141837"/>
                </a:lnTo>
                <a:lnTo>
                  <a:pt x="324516" y="172593"/>
                </a:lnTo>
                <a:lnTo>
                  <a:pt x="266708" y="205794"/>
                </a:lnTo>
                <a:lnTo>
                  <a:pt x="213774" y="241291"/>
                </a:lnTo>
                <a:lnTo>
                  <a:pt x="166000" y="278933"/>
                </a:lnTo>
                <a:lnTo>
                  <a:pt x="123670" y="318567"/>
                </a:lnTo>
                <a:lnTo>
                  <a:pt x="87070" y="360045"/>
                </a:lnTo>
                <a:lnTo>
                  <a:pt x="56485" y="403213"/>
                </a:lnTo>
                <a:lnTo>
                  <a:pt x="32200" y="447923"/>
                </a:lnTo>
                <a:lnTo>
                  <a:pt x="14501" y="494022"/>
                </a:lnTo>
                <a:lnTo>
                  <a:pt x="3672" y="541361"/>
                </a:lnTo>
                <a:lnTo>
                  <a:pt x="0" y="589788"/>
                </a:lnTo>
                <a:lnTo>
                  <a:pt x="3672" y="638111"/>
                </a:lnTo>
                <a:lnTo>
                  <a:pt x="14501" y="685367"/>
                </a:lnTo>
                <a:lnTo>
                  <a:pt x="32200" y="731404"/>
                </a:lnTo>
                <a:lnTo>
                  <a:pt x="56485" y="776069"/>
                </a:lnTo>
                <a:lnTo>
                  <a:pt x="87070" y="819209"/>
                </a:lnTo>
                <a:lnTo>
                  <a:pt x="123670" y="860672"/>
                </a:lnTo>
                <a:lnTo>
                  <a:pt x="166000" y="900304"/>
                </a:lnTo>
                <a:lnTo>
                  <a:pt x="213774" y="937954"/>
                </a:lnTo>
                <a:lnTo>
                  <a:pt x="266708" y="973469"/>
                </a:lnTo>
                <a:lnTo>
                  <a:pt x="324516" y="1006697"/>
                </a:lnTo>
                <a:lnTo>
                  <a:pt x="386914" y="1037484"/>
                </a:lnTo>
                <a:lnTo>
                  <a:pt x="453615" y="1065678"/>
                </a:lnTo>
                <a:lnTo>
                  <a:pt x="524335" y="1091126"/>
                </a:lnTo>
                <a:lnTo>
                  <a:pt x="598789" y="1113677"/>
                </a:lnTo>
                <a:lnTo>
                  <a:pt x="676691" y="1133177"/>
                </a:lnTo>
                <a:lnTo>
                  <a:pt x="757757" y="1149473"/>
                </a:lnTo>
                <a:lnTo>
                  <a:pt x="841700" y="1162414"/>
                </a:lnTo>
                <a:lnTo>
                  <a:pt x="928237" y="1171847"/>
                </a:lnTo>
                <a:lnTo>
                  <a:pt x="1017081" y="1177618"/>
                </a:lnTo>
                <a:lnTo>
                  <a:pt x="1107948" y="1179576"/>
                </a:lnTo>
                <a:lnTo>
                  <a:pt x="1198814" y="1177618"/>
                </a:lnTo>
                <a:lnTo>
                  <a:pt x="1287658" y="1171847"/>
                </a:lnTo>
                <a:lnTo>
                  <a:pt x="1374195" y="1162414"/>
                </a:lnTo>
                <a:lnTo>
                  <a:pt x="1458138" y="1149473"/>
                </a:lnTo>
                <a:lnTo>
                  <a:pt x="1539204" y="1133177"/>
                </a:lnTo>
                <a:lnTo>
                  <a:pt x="1617106" y="1113677"/>
                </a:lnTo>
                <a:lnTo>
                  <a:pt x="1691560" y="1091126"/>
                </a:lnTo>
                <a:lnTo>
                  <a:pt x="1762280" y="1065678"/>
                </a:lnTo>
                <a:lnTo>
                  <a:pt x="1828981" y="1037484"/>
                </a:lnTo>
                <a:lnTo>
                  <a:pt x="1891379" y="1006697"/>
                </a:lnTo>
                <a:lnTo>
                  <a:pt x="1949187" y="973469"/>
                </a:lnTo>
                <a:lnTo>
                  <a:pt x="2002121" y="937954"/>
                </a:lnTo>
                <a:lnTo>
                  <a:pt x="2049895" y="900304"/>
                </a:lnTo>
                <a:lnTo>
                  <a:pt x="2092225" y="860672"/>
                </a:lnTo>
                <a:lnTo>
                  <a:pt x="2128825" y="819209"/>
                </a:lnTo>
                <a:lnTo>
                  <a:pt x="2159410" y="776069"/>
                </a:lnTo>
                <a:lnTo>
                  <a:pt x="2183695" y="731404"/>
                </a:lnTo>
                <a:lnTo>
                  <a:pt x="2201394" y="685367"/>
                </a:lnTo>
                <a:lnTo>
                  <a:pt x="2212223" y="638111"/>
                </a:lnTo>
                <a:lnTo>
                  <a:pt x="2215896" y="589787"/>
                </a:lnTo>
                <a:close/>
              </a:path>
            </a:pathLst>
          </a:custGeom>
          <a:solidFill>
            <a:srgbClr val="FFFF66"/>
          </a:solidFill>
        </p:spPr>
        <p:txBody>
          <a:bodyPr wrap="square" lIns="0" tIns="0" rIns="0" bIns="0" rtlCol="0"/>
          <a:lstStyle/>
          <a:p>
            <a:endParaRPr/>
          </a:p>
        </p:txBody>
      </p:sp>
      <p:sp>
        <p:nvSpPr>
          <p:cNvPr id="36" name="object 36"/>
          <p:cNvSpPr/>
          <p:nvPr/>
        </p:nvSpPr>
        <p:spPr>
          <a:xfrm>
            <a:off x="1435493" y="3640073"/>
            <a:ext cx="2216150" cy="1179830"/>
          </a:xfrm>
          <a:custGeom>
            <a:avLst/>
            <a:gdLst/>
            <a:ahLst/>
            <a:cxnLst/>
            <a:rect l="l" t="t" r="r" b="b"/>
            <a:pathLst>
              <a:path w="2216150" h="1179829">
                <a:moveTo>
                  <a:pt x="1107948" y="0"/>
                </a:moveTo>
                <a:lnTo>
                  <a:pt x="1017081" y="1952"/>
                </a:lnTo>
                <a:lnTo>
                  <a:pt x="928237" y="7708"/>
                </a:lnTo>
                <a:lnTo>
                  <a:pt x="841700" y="17117"/>
                </a:lnTo>
                <a:lnTo>
                  <a:pt x="757757" y="30028"/>
                </a:lnTo>
                <a:lnTo>
                  <a:pt x="676691" y="46291"/>
                </a:lnTo>
                <a:lnTo>
                  <a:pt x="598789" y="65754"/>
                </a:lnTo>
                <a:lnTo>
                  <a:pt x="524335" y="88267"/>
                </a:lnTo>
                <a:lnTo>
                  <a:pt x="453615" y="113678"/>
                </a:lnTo>
                <a:lnTo>
                  <a:pt x="386914" y="141837"/>
                </a:lnTo>
                <a:lnTo>
                  <a:pt x="324516" y="172593"/>
                </a:lnTo>
                <a:lnTo>
                  <a:pt x="266708" y="205794"/>
                </a:lnTo>
                <a:lnTo>
                  <a:pt x="213774" y="241291"/>
                </a:lnTo>
                <a:lnTo>
                  <a:pt x="166000" y="278933"/>
                </a:lnTo>
                <a:lnTo>
                  <a:pt x="123670" y="318567"/>
                </a:lnTo>
                <a:lnTo>
                  <a:pt x="87070" y="360045"/>
                </a:lnTo>
                <a:lnTo>
                  <a:pt x="56485" y="403213"/>
                </a:lnTo>
                <a:lnTo>
                  <a:pt x="32200" y="447923"/>
                </a:lnTo>
                <a:lnTo>
                  <a:pt x="14501" y="494022"/>
                </a:lnTo>
                <a:lnTo>
                  <a:pt x="3672" y="541361"/>
                </a:lnTo>
                <a:lnTo>
                  <a:pt x="0" y="589788"/>
                </a:lnTo>
                <a:lnTo>
                  <a:pt x="3672" y="638111"/>
                </a:lnTo>
                <a:lnTo>
                  <a:pt x="14501" y="685367"/>
                </a:lnTo>
                <a:lnTo>
                  <a:pt x="32200" y="731404"/>
                </a:lnTo>
                <a:lnTo>
                  <a:pt x="56485" y="776069"/>
                </a:lnTo>
                <a:lnTo>
                  <a:pt x="87070" y="819209"/>
                </a:lnTo>
                <a:lnTo>
                  <a:pt x="123670" y="860672"/>
                </a:lnTo>
                <a:lnTo>
                  <a:pt x="166000" y="900304"/>
                </a:lnTo>
                <a:lnTo>
                  <a:pt x="213774" y="937954"/>
                </a:lnTo>
                <a:lnTo>
                  <a:pt x="266708" y="973469"/>
                </a:lnTo>
                <a:lnTo>
                  <a:pt x="324516" y="1006697"/>
                </a:lnTo>
                <a:lnTo>
                  <a:pt x="386914" y="1037484"/>
                </a:lnTo>
                <a:lnTo>
                  <a:pt x="453615" y="1065678"/>
                </a:lnTo>
                <a:lnTo>
                  <a:pt x="524335" y="1091126"/>
                </a:lnTo>
                <a:lnTo>
                  <a:pt x="598789" y="1113677"/>
                </a:lnTo>
                <a:lnTo>
                  <a:pt x="676691" y="1133177"/>
                </a:lnTo>
                <a:lnTo>
                  <a:pt x="757757" y="1149473"/>
                </a:lnTo>
                <a:lnTo>
                  <a:pt x="841700" y="1162414"/>
                </a:lnTo>
                <a:lnTo>
                  <a:pt x="928237" y="1171847"/>
                </a:lnTo>
                <a:lnTo>
                  <a:pt x="1017081" y="1177618"/>
                </a:lnTo>
                <a:lnTo>
                  <a:pt x="1107948" y="1179576"/>
                </a:lnTo>
                <a:lnTo>
                  <a:pt x="1198814" y="1177618"/>
                </a:lnTo>
                <a:lnTo>
                  <a:pt x="1287658" y="1171847"/>
                </a:lnTo>
                <a:lnTo>
                  <a:pt x="1374195" y="1162414"/>
                </a:lnTo>
                <a:lnTo>
                  <a:pt x="1458138" y="1149473"/>
                </a:lnTo>
                <a:lnTo>
                  <a:pt x="1539204" y="1133177"/>
                </a:lnTo>
                <a:lnTo>
                  <a:pt x="1617106" y="1113677"/>
                </a:lnTo>
                <a:lnTo>
                  <a:pt x="1691560" y="1091126"/>
                </a:lnTo>
                <a:lnTo>
                  <a:pt x="1762280" y="1065678"/>
                </a:lnTo>
                <a:lnTo>
                  <a:pt x="1828981" y="1037484"/>
                </a:lnTo>
                <a:lnTo>
                  <a:pt x="1891379" y="1006697"/>
                </a:lnTo>
                <a:lnTo>
                  <a:pt x="1949187" y="973469"/>
                </a:lnTo>
                <a:lnTo>
                  <a:pt x="2002121" y="937954"/>
                </a:lnTo>
                <a:lnTo>
                  <a:pt x="2049895" y="900304"/>
                </a:lnTo>
                <a:lnTo>
                  <a:pt x="2092225" y="860672"/>
                </a:lnTo>
                <a:lnTo>
                  <a:pt x="2128825" y="819209"/>
                </a:lnTo>
                <a:lnTo>
                  <a:pt x="2159410" y="776069"/>
                </a:lnTo>
                <a:lnTo>
                  <a:pt x="2183695" y="731404"/>
                </a:lnTo>
                <a:lnTo>
                  <a:pt x="2201394" y="685367"/>
                </a:lnTo>
                <a:lnTo>
                  <a:pt x="2212223" y="638111"/>
                </a:lnTo>
                <a:lnTo>
                  <a:pt x="2215896" y="589787"/>
                </a:lnTo>
                <a:lnTo>
                  <a:pt x="2212223" y="541361"/>
                </a:lnTo>
                <a:lnTo>
                  <a:pt x="2201394" y="494022"/>
                </a:lnTo>
                <a:lnTo>
                  <a:pt x="2183695" y="447923"/>
                </a:lnTo>
                <a:lnTo>
                  <a:pt x="2159410" y="403213"/>
                </a:lnTo>
                <a:lnTo>
                  <a:pt x="2128825" y="360045"/>
                </a:lnTo>
                <a:lnTo>
                  <a:pt x="2092225" y="318567"/>
                </a:lnTo>
                <a:lnTo>
                  <a:pt x="2049895" y="278933"/>
                </a:lnTo>
                <a:lnTo>
                  <a:pt x="2002121" y="241291"/>
                </a:lnTo>
                <a:lnTo>
                  <a:pt x="1949187" y="205794"/>
                </a:lnTo>
                <a:lnTo>
                  <a:pt x="1891379" y="172592"/>
                </a:lnTo>
                <a:lnTo>
                  <a:pt x="1828981" y="141837"/>
                </a:lnTo>
                <a:lnTo>
                  <a:pt x="1762280" y="113678"/>
                </a:lnTo>
                <a:lnTo>
                  <a:pt x="1691560" y="88267"/>
                </a:lnTo>
                <a:lnTo>
                  <a:pt x="1617106" y="65754"/>
                </a:lnTo>
                <a:lnTo>
                  <a:pt x="1539204" y="46291"/>
                </a:lnTo>
                <a:lnTo>
                  <a:pt x="1458138" y="30028"/>
                </a:lnTo>
                <a:lnTo>
                  <a:pt x="1374195" y="17117"/>
                </a:lnTo>
                <a:lnTo>
                  <a:pt x="1287658" y="7708"/>
                </a:lnTo>
                <a:lnTo>
                  <a:pt x="1198814" y="1952"/>
                </a:lnTo>
                <a:lnTo>
                  <a:pt x="1107948" y="0"/>
                </a:lnTo>
                <a:close/>
              </a:path>
            </a:pathLst>
          </a:custGeom>
          <a:ln w="28575">
            <a:solidFill>
              <a:srgbClr val="FFFFFF"/>
            </a:solidFill>
          </a:ln>
        </p:spPr>
        <p:txBody>
          <a:bodyPr wrap="square" lIns="0" tIns="0" rIns="0" bIns="0" rtlCol="0"/>
          <a:lstStyle/>
          <a:p>
            <a:endParaRPr/>
          </a:p>
        </p:txBody>
      </p:sp>
      <p:sp>
        <p:nvSpPr>
          <p:cNvPr id="37" name="object 37"/>
          <p:cNvSpPr txBox="1"/>
          <p:nvPr/>
        </p:nvSpPr>
        <p:spPr>
          <a:xfrm>
            <a:off x="1607943" y="3816308"/>
            <a:ext cx="1871345" cy="962025"/>
          </a:xfrm>
          <a:prstGeom prst="rect">
            <a:avLst/>
          </a:prstGeom>
        </p:spPr>
        <p:txBody>
          <a:bodyPr vert="horz" wrap="square" lIns="0" tIns="0" rIns="0" bIns="0" rtlCol="0">
            <a:spAutoFit/>
          </a:bodyPr>
          <a:lstStyle/>
          <a:p>
            <a:pPr marL="12700" marR="5080" indent="-1270" algn="ctr">
              <a:lnSpc>
                <a:spcPct val="100000"/>
              </a:lnSpc>
            </a:pPr>
            <a:r>
              <a:rPr sz="1600" b="1" spc="-5" dirty="0">
                <a:solidFill>
                  <a:srgbClr val="3333CC"/>
                </a:solidFill>
                <a:latin typeface="微软雅黑"/>
                <a:cs typeface="微软雅黑"/>
              </a:rPr>
              <a:t>数据库管理系统的实 现技术—数据库存储 与索引技术，查询实 现与优化技术等</a:t>
            </a:r>
            <a:endParaRPr sz="1600">
              <a:latin typeface="微软雅黑"/>
              <a:cs typeface="微软雅黑"/>
            </a:endParaRPr>
          </a:p>
        </p:txBody>
      </p:sp>
      <p:sp>
        <p:nvSpPr>
          <p:cNvPr id="38" name="object 38"/>
          <p:cNvSpPr/>
          <p:nvPr/>
        </p:nvSpPr>
        <p:spPr>
          <a:xfrm>
            <a:off x="3846461" y="4135373"/>
            <a:ext cx="757555" cy="185420"/>
          </a:xfrm>
          <a:custGeom>
            <a:avLst/>
            <a:gdLst/>
            <a:ahLst/>
            <a:cxnLst/>
            <a:rect l="l" t="t" r="r" b="b"/>
            <a:pathLst>
              <a:path w="757554" h="185420">
                <a:moveTo>
                  <a:pt x="568451" y="139446"/>
                </a:moveTo>
                <a:lnTo>
                  <a:pt x="568451" y="46482"/>
                </a:lnTo>
                <a:lnTo>
                  <a:pt x="0" y="46482"/>
                </a:lnTo>
                <a:lnTo>
                  <a:pt x="0" y="139446"/>
                </a:lnTo>
                <a:lnTo>
                  <a:pt x="568451" y="139446"/>
                </a:lnTo>
                <a:close/>
              </a:path>
              <a:path w="757554" h="185420">
                <a:moveTo>
                  <a:pt x="757427" y="92963"/>
                </a:moveTo>
                <a:lnTo>
                  <a:pt x="568451" y="0"/>
                </a:lnTo>
                <a:lnTo>
                  <a:pt x="568451" y="185166"/>
                </a:lnTo>
                <a:lnTo>
                  <a:pt x="757427" y="92963"/>
                </a:lnTo>
                <a:close/>
              </a:path>
            </a:pathLst>
          </a:custGeom>
          <a:solidFill>
            <a:srgbClr val="CC0000"/>
          </a:solidFill>
        </p:spPr>
        <p:txBody>
          <a:bodyPr wrap="square" lIns="0" tIns="0" rIns="0" bIns="0" rtlCol="0"/>
          <a:lstStyle/>
          <a:p>
            <a:endParaRPr/>
          </a:p>
        </p:txBody>
      </p:sp>
      <p:sp>
        <p:nvSpPr>
          <p:cNvPr id="39" name="object 39"/>
          <p:cNvSpPr/>
          <p:nvPr/>
        </p:nvSpPr>
        <p:spPr>
          <a:xfrm>
            <a:off x="3846461" y="4135373"/>
            <a:ext cx="757555" cy="185420"/>
          </a:xfrm>
          <a:custGeom>
            <a:avLst/>
            <a:gdLst/>
            <a:ahLst/>
            <a:cxnLst/>
            <a:rect l="l" t="t" r="r" b="b"/>
            <a:pathLst>
              <a:path w="757554" h="185420">
                <a:moveTo>
                  <a:pt x="568451" y="0"/>
                </a:moveTo>
                <a:lnTo>
                  <a:pt x="568451" y="46482"/>
                </a:lnTo>
                <a:lnTo>
                  <a:pt x="0" y="46482"/>
                </a:lnTo>
                <a:lnTo>
                  <a:pt x="0" y="139446"/>
                </a:lnTo>
                <a:lnTo>
                  <a:pt x="568451" y="139446"/>
                </a:lnTo>
                <a:lnTo>
                  <a:pt x="568451" y="185166"/>
                </a:lnTo>
                <a:lnTo>
                  <a:pt x="757427" y="92963"/>
                </a:lnTo>
                <a:lnTo>
                  <a:pt x="568451" y="0"/>
                </a:lnTo>
                <a:close/>
              </a:path>
            </a:pathLst>
          </a:custGeom>
          <a:ln w="12700">
            <a:solidFill>
              <a:srgbClr val="CC0000"/>
            </a:solidFill>
          </a:ln>
        </p:spPr>
        <p:txBody>
          <a:bodyPr wrap="square" lIns="0" tIns="0" rIns="0" bIns="0" rtlCol="0"/>
          <a:lstStyle/>
          <a:p>
            <a:endParaRPr/>
          </a:p>
        </p:txBody>
      </p:sp>
      <p:sp>
        <p:nvSpPr>
          <p:cNvPr id="40" name="object 40"/>
          <p:cNvSpPr txBox="1"/>
          <p:nvPr/>
        </p:nvSpPr>
        <p:spPr>
          <a:xfrm>
            <a:off x="7534541" y="3640073"/>
            <a:ext cx="2063750" cy="397510"/>
          </a:xfrm>
          <a:prstGeom prst="rect">
            <a:avLst/>
          </a:prstGeom>
          <a:solidFill>
            <a:srgbClr val="000000"/>
          </a:solidFill>
        </p:spPr>
        <p:txBody>
          <a:bodyPr vert="horz" wrap="square" lIns="0" tIns="0" rIns="0" bIns="0" rtlCol="0">
            <a:spAutoFit/>
          </a:bodyPr>
          <a:lstStyle/>
          <a:p>
            <a:pPr marL="142875">
              <a:lnSpc>
                <a:spcPct val="100000"/>
              </a:lnSpc>
            </a:pPr>
            <a:r>
              <a:rPr sz="2000" b="1" spc="-5" dirty="0">
                <a:solidFill>
                  <a:srgbClr val="FFFFFF"/>
                </a:solidFill>
                <a:latin typeface="微软雅黑"/>
                <a:cs typeface="微软雅黑"/>
              </a:rPr>
              <a:t>概念数据库设计</a:t>
            </a:r>
            <a:endParaRPr sz="2000">
              <a:latin typeface="微软雅黑"/>
              <a:cs typeface="微软雅黑"/>
            </a:endParaRPr>
          </a:p>
        </p:txBody>
      </p:sp>
      <p:sp>
        <p:nvSpPr>
          <p:cNvPr id="41" name="object 41"/>
          <p:cNvSpPr txBox="1"/>
          <p:nvPr/>
        </p:nvSpPr>
        <p:spPr>
          <a:xfrm>
            <a:off x="7549019" y="4860797"/>
            <a:ext cx="2037080" cy="397510"/>
          </a:xfrm>
          <a:prstGeom prst="rect">
            <a:avLst/>
          </a:prstGeom>
          <a:solidFill>
            <a:srgbClr val="000000"/>
          </a:solidFill>
        </p:spPr>
        <p:txBody>
          <a:bodyPr vert="horz" wrap="square" lIns="0" tIns="0" rIns="0" bIns="0" rtlCol="0">
            <a:spAutoFit/>
          </a:bodyPr>
          <a:lstStyle/>
          <a:p>
            <a:pPr marL="128270">
              <a:lnSpc>
                <a:spcPct val="100000"/>
              </a:lnSpc>
            </a:pPr>
            <a:r>
              <a:rPr sz="2000" b="1" spc="-5" dirty="0">
                <a:solidFill>
                  <a:srgbClr val="FFFFFF"/>
                </a:solidFill>
                <a:latin typeface="微软雅黑"/>
                <a:cs typeface="微软雅黑"/>
              </a:rPr>
              <a:t>逻辑数据库设计</a:t>
            </a:r>
            <a:endParaRPr sz="2000">
              <a:latin typeface="微软雅黑"/>
              <a:cs typeface="微软雅黑"/>
            </a:endParaRPr>
          </a:p>
        </p:txBody>
      </p:sp>
      <p:sp>
        <p:nvSpPr>
          <p:cNvPr id="42" name="object 42"/>
          <p:cNvSpPr txBox="1"/>
          <p:nvPr/>
        </p:nvSpPr>
        <p:spPr>
          <a:xfrm>
            <a:off x="7529969" y="6070091"/>
            <a:ext cx="2076450" cy="407034"/>
          </a:xfrm>
          <a:prstGeom prst="rect">
            <a:avLst/>
          </a:prstGeom>
          <a:solidFill>
            <a:srgbClr val="FF0066"/>
          </a:solidFill>
          <a:ln w="9525">
            <a:solidFill>
              <a:srgbClr val="CC0000"/>
            </a:solidFill>
          </a:ln>
        </p:spPr>
        <p:txBody>
          <a:bodyPr vert="horz" wrap="square" lIns="0" tIns="0" rIns="0" bIns="0" rtlCol="0">
            <a:spAutoFit/>
          </a:bodyPr>
          <a:lstStyle/>
          <a:p>
            <a:pPr marL="144145">
              <a:lnSpc>
                <a:spcPct val="100000"/>
              </a:lnSpc>
            </a:pPr>
            <a:r>
              <a:rPr sz="2000" b="1" spc="-5" dirty="0">
                <a:latin typeface="微软雅黑"/>
                <a:cs typeface="微软雅黑"/>
              </a:rPr>
              <a:t>物理数据库设计</a:t>
            </a:r>
            <a:endParaRPr sz="2000">
              <a:latin typeface="微软雅黑"/>
              <a:cs typeface="微软雅黑"/>
            </a:endParaRPr>
          </a:p>
        </p:txBody>
      </p:sp>
      <p:sp>
        <p:nvSpPr>
          <p:cNvPr id="43" name="object 43"/>
          <p:cNvSpPr/>
          <p:nvPr/>
        </p:nvSpPr>
        <p:spPr>
          <a:xfrm>
            <a:off x="8261477" y="2828544"/>
            <a:ext cx="609600" cy="810005"/>
          </a:xfrm>
          <a:prstGeom prst="rect">
            <a:avLst/>
          </a:prstGeom>
          <a:blipFill>
            <a:blip r:embed="rId2" cstate="print"/>
            <a:stretch>
              <a:fillRect/>
            </a:stretch>
          </a:blipFill>
        </p:spPr>
        <p:txBody>
          <a:bodyPr wrap="square" lIns="0" tIns="0" rIns="0" bIns="0" rtlCol="0"/>
          <a:lstStyle/>
          <a:p>
            <a:endParaRPr/>
          </a:p>
        </p:txBody>
      </p:sp>
      <p:sp>
        <p:nvSpPr>
          <p:cNvPr id="44" name="object 44"/>
          <p:cNvSpPr/>
          <p:nvPr/>
        </p:nvSpPr>
        <p:spPr>
          <a:xfrm>
            <a:off x="8261477" y="4028694"/>
            <a:ext cx="609600" cy="810005"/>
          </a:xfrm>
          <a:prstGeom prst="rect">
            <a:avLst/>
          </a:prstGeom>
          <a:blipFill>
            <a:blip r:embed="rId3" cstate="print"/>
            <a:stretch>
              <a:fillRect/>
            </a:stretch>
          </a:blipFill>
        </p:spPr>
        <p:txBody>
          <a:bodyPr wrap="square" lIns="0" tIns="0" rIns="0" bIns="0" rtlCol="0"/>
          <a:lstStyle/>
          <a:p>
            <a:endParaRPr/>
          </a:p>
        </p:txBody>
      </p:sp>
      <p:sp>
        <p:nvSpPr>
          <p:cNvPr id="45" name="object 45"/>
          <p:cNvSpPr/>
          <p:nvPr/>
        </p:nvSpPr>
        <p:spPr>
          <a:xfrm>
            <a:off x="8261477" y="5253990"/>
            <a:ext cx="609600" cy="810006"/>
          </a:xfrm>
          <a:prstGeom prst="rect">
            <a:avLst/>
          </a:prstGeom>
          <a:blipFill>
            <a:blip r:embed="rId4" cstate="print"/>
            <a:stretch>
              <a:fillRect/>
            </a:stretch>
          </a:blipFill>
        </p:spPr>
        <p:txBody>
          <a:bodyPr wrap="square" lIns="0" tIns="0" rIns="0" bIns="0" rtlCol="0"/>
          <a:lstStyle/>
          <a:p>
            <a:endParaRPr/>
          </a:p>
        </p:txBody>
      </p:sp>
      <p:sp>
        <p:nvSpPr>
          <p:cNvPr id="46" name="object 46"/>
          <p:cNvSpPr txBox="1"/>
          <p:nvPr/>
        </p:nvSpPr>
        <p:spPr>
          <a:xfrm>
            <a:off x="7880477" y="2439923"/>
            <a:ext cx="1371600" cy="397510"/>
          </a:xfrm>
          <a:prstGeom prst="rect">
            <a:avLst/>
          </a:prstGeom>
          <a:solidFill>
            <a:srgbClr val="000000"/>
          </a:solidFill>
        </p:spPr>
        <p:txBody>
          <a:bodyPr vert="horz" wrap="square" lIns="0" tIns="0" rIns="0" bIns="0" rtlCol="0">
            <a:spAutoFit/>
          </a:bodyPr>
          <a:lstStyle/>
          <a:p>
            <a:pPr marL="177165">
              <a:lnSpc>
                <a:spcPct val="100000"/>
              </a:lnSpc>
            </a:pPr>
            <a:r>
              <a:rPr sz="2000" b="1" spc="-5" dirty="0">
                <a:solidFill>
                  <a:srgbClr val="FFFFFF"/>
                </a:solidFill>
                <a:latin typeface="微软雅黑"/>
                <a:cs typeface="微软雅黑"/>
              </a:rPr>
              <a:t>需求分析</a:t>
            </a:r>
            <a:endParaRPr sz="2000">
              <a:latin typeface="微软雅黑"/>
              <a:cs typeface="微软雅黑"/>
            </a:endParaRPr>
          </a:p>
        </p:txBody>
      </p:sp>
      <p:sp>
        <p:nvSpPr>
          <p:cNvPr id="47" name="object 47"/>
          <p:cNvSpPr/>
          <p:nvPr/>
        </p:nvSpPr>
        <p:spPr>
          <a:xfrm>
            <a:off x="1244993" y="4897373"/>
            <a:ext cx="2614930" cy="1181100"/>
          </a:xfrm>
          <a:custGeom>
            <a:avLst/>
            <a:gdLst/>
            <a:ahLst/>
            <a:cxnLst/>
            <a:rect l="l" t="t" r="r" b="b"/>
            <a:pathLst>
              <a:path w="2614929" h="1181100">
                <a:moveTo>
                  <a:pt x="2614422" y="590549"/>
                </a:moveTo>
                <a:lnTo>
                  <a:pt x="2610088" y="542117"/>
                </a:lnTo>
                <a:lnTo>
                  <a:pt x="2597313" y="494763"/>
                </a:lnTo>
                <a:lnTo>
                  <a:pt x="2576432" y="448639"/>
                </a:lnTo>
                <a:lnTo>
                  <a:pt x="2547780" y="403896"/>
                </a:lnTo>
                <a:lnTo>
                  <a:pt x="2511694" y="360687"/>
                </a:lnTo>
                <a:lnTo>
                  <a:pt x="2468511" y="319165"/>
                </a:lnTo>
                <a:lnTo>
                  <a:pt x="2418565" y="279480"/>
                </a:lnTo>
                <a:lnTo>
                  <a:pt x="2362193" y="241785"/>
                </a:lnTo>
                <a:lnTo>
                  <a:pt x="2299732" y="206232"/>
                </a:lnTo>
                <a:lnTo>
                  <a:pt x="2231517" y="172973"/>
                </a:lnTo>
                <a:lnTo>
                  <a:pt x="2157883" y="142161"/>
                </a:lnTo>
                <a:lnTo>
                  <a:pt x="2079168" y="113946"/>
                </a:lnTo>
                <a:lnTo>
                  <a:pt x="1995708" y="88481"/>
                </a:lnTo>
                <a:lnTo>
                  <a:pt x="1907837" y="65919"/>
                </a:lnTo>
                <a:lnTo>
                  <a:pt x="1815893" y="46410"/>
                </a:lnTo>
                <a:lnTo>
                  <a:pt x="1720211" y="30108"/>
                </a:lnTo>
                <a:lnTo>
                  <a:pt x="1621128" y="17163"/>
                </a:lnTo>
                <a:lnTo>
                  <a:pt x="1518979" y="7729"/>
                </a:lnTo>
                <a:lnTo>
                  <a:pt x="1414101" y="1957"/>
                </a:lnTo>
                <a:lnTo>
                  <a:pt x="1306830" y="0"/>
                </a:lnTo>
                <a:lnTo>
                  <a:pt x="1199666" y="1957"/>
                </a:lnTo>
                <a:lnTo>
                  <a:pt x="1094886" y="7729"/>
                </a:lnTo>
                <a:lnTo>
                  <a:pt x="992825" y="17163"/>
                </a:lnTo>
                <a:lnTo>
                  <a:pt x="893819" y="30108"/>
                </a:lnTo>
                <a:lnTo>
                  <a:pt x="798206" y="46410"/>
                </a:lnTo>
                <a:lnTo>
                  <a:pt x="706322" y="65919"/>
                </a:lnTo>
                <a:lnTo>
                  <a:pt x="618504" y="88481"/>
                </a:lnTo>
                <a:lnTo>
                  <a:pt x="535088" y="113946"/>
                </a:lnTo>
                <a:lnTo>
                  <a:pt x="456411" y="142161"/>
                </a:lnTo>
                <a:lnTo>
                  <a:pt x="382809" y="172974"/>
                </a:lnTo>
                <a:lnTo>
                  <a:pt x="314620" y="206232"/>
                </a:lnTo>
                <a:lnTo>
                  <a:pt x="252179" y="241785"/>
                </a:lnTo>
                <a:lnTo>
                  <a:pt x="195823" y="279480"/>
                </a:lnTo>
                <a:lnTo>
                  <a:pt x="145890" y="319165"/>
                </a:lnTo>
                <a:lnTo>
                  <a:pt x="102715" y="360687"/>
                </a:lnTo>
                <a:lnTo>
                  <a:pt x="66635" y="403896"/>
                </a:lnTo>
                <a:lnTo>
                  <a:pt x="37987" y="448639"/>
                </a:lnTo>
                <a:lnTo>
                  <a:pt x="17107" y="494763"/>
                </a:lnTo>
                <a:lnTo>
                  <a:pt x="4333" y="542117"/>
                </a:lnTo>
                <a:lnTo>
                  <a:pt x="0" y="590550"/>
                </a:lnTo>
                <a:lnTo>
                  <a:pt x="4333" y="638982"/>
                </a:lnTo>
                <a:lnTo>
                  <a:pt x="17107" y="686336"/>
                </a:lnTo>
                <a:lnTo>
                  <a:pt x="37987" y="732460"/>
                </a:lnTo>
                <a:lnTo>
                  <a:pt x="66635" y="777203"/>
                </a:lnTo>
                <a:lnTo>
                  <a:pt x="102715" y="820412"/>
                </a:lnTo>
                <a:lnTo>
                  <a:pt x="145890" y="861934"/>
                </a:lnTo>
                <a:lnTo>
                  <a:pt x="195823" y="901619"/>
                </a:lnTo>
                <a:lnTo>
                  <a:pt x="231647" y="925581"/>
                </a:lnTo>
                <a:lnTo>
                  <a:pt x="231647" y="590550"/>
                </a:lnTo>
                <a:lnTo>
                  <a:pt x="235213" y="550714"/>
                </a:lnTo>
                <a:lnTo>
                  <a:pt x="245725" y="511759"/>
                </a:lnTo>
                <a:lnTo>
                  <a:pt x="262907" y="473809"/>
                </a:lnTo>
                <a:lnTo>
                  <a:pt x="286481" y="436991"/>
                </a:lnTo>
                <a:lnTo>
                  <a:pt x="316170" y="401431"/>
                </a:lnTo>
                <a:lnTo>
                  <a:pt x="351697" y="367253"/>
                </a:lnTo>
                <a:lnTo>
                  <a:pt x="392784" y="334584"/>
                </a:lnTo>
                <a:lnTo>
                  <a:pt x="439155" y="303550"/>
                </a:lnTo>
                <a:lnTo>
                  <a:pt x="490533" y="274276"/>
                </a:lnTo>
                <a:lnTo>
                  <a:pt x="546639" y="246887"/>
                </a:lnTo>
                <a:lnTo>
                  <a:pt x="607198" y="221511"/>
                </a:lnTo>
                <a:lnTo>
                  <a:pt x="671931" y="198272"/>
                </a:lnTo>
                <a:lnTo>
                  <a:pt x="740562" y="177296"/>
                </a:lnTo>
                <a:lnTo>
                  <a:pt x="812813" y="158709"/>
                </a:lnTo>
                <a:lnTo>
                  <a:pt x="888408" y="142636"/>
                </a:lnTo>
                <a:lnTo>
                  <a:pt x="967069" y="129204"/>
                </a:lnTo>
                <a:lnTo>
                  <a:pt x="1048519" y="118538"/>
                </a:lnTo>
                <a:lnTo>
                  <a:pt x="1132480" y="110764"/>
                </a:lnTo>
                <a:lnTo>
                  <a:pt x="1218676" y="106007"/>
                </a:lnTo>
                <a:lnTo>
                  <a:pt x="1306830" y="104393"/>
                </a:lnTo>
                <a:lnTo>
                  <a:pt x="1395092" y="106007"/>
                </a:lnTo>
                <a:lnTo>
                  <a:pt x="1481385" y="110764"/>
                </a:lnTo>
                <a:lnTo>
                  <a:pt x="1565434" y="118538"/>
                </a:lnTo>
                <a:lnTo>
                  <a:pt x="1646962" y="129204"/>
                </a:lnTo>
                <a:lnTo>
                  <a:pt x="1725691" y="142636"/>
                </a:lnTo>
                <a:lnTo>
                  <a:pt x="1801346" y="158709"/>
                </a:lnTo>
                <a:lnTo>
                  <a:pt x="1873650" y="177296"/>
                </a:lnTo>
                <a:lnTo>
                  <a:pt x="1942325" y="198272"/>
                </a:lnTo>
                <a:lnTo>
                  <a:pt x="2007096" y="221511"/>
                </a:lnTo>
                <a:lnTo>
                  <a:pt x="2067687" y="246887"/>
                </a:lnTo>
                <a:lnTo>
                  <a:pt x="2123819" y="274276"/>
                </a:lnTo>
                <a:lnTo>
                  <a:pt x="2175217" y="303550"/>
                </a:lnTo>
                <a:lnTo>
                  <a:pt x="2221604" y="334584"/>
                </a:lnTo>
                <a:lnTo>
                  <a:pt x="2262704" y="367253"/>
                </a:lnTo>
                <a:lnTo>
                  <a:pt x="2298239" y="401431"/>
                </a:lnTo>
                <a:lnTo>
                  <a:pt x="2327934" y="436991"/>
                </a:lnTo>
                <a:lnTo>
                  <a:pt x="2351511" y="473809"/>
                </a:lnTo>
                <a:lnTo>
                  <a:pt x="2368695" y="511759"/>
                </a:lnTo>
                <a:lnTo>
                  <a:pt x="2379208" y="550714"/>
                </a:lnTo>
                <a:lnTo>
                  <a:pt x="2382774" y="590549"/>
                </a:lnTo>
                <a:lnTo>
                  <a:pt x="2382774" y="925552"/>
                </a:lnTo>
                <a:lnTo>
                  <a:pt x="2418565" y="901619"/>
                </a:lnTo>
                <a:lnTo>
                  <a:pt x="2468511" y="861934"/>
                </a:lnTo>
                <a:lnTo>
                  <a:pt x="2511694" y="820412"/>
                </a:lnTo>
                <a:lnTo>
                  <a:pt x="2547780" y="777203"/>
                </a:lnTo>
                <a:lnTo>
                  <a:pt x="2576432" y="732460"/>
                </a:lnTo>
                <a:lnTo>
                  <a:pt x="2597313" y="686336"/>
                </a:lnTo>
                <a:lnTo>
                  <a:pt x="2610088" y="638982"/>
                </a:lnTo>
                <a:lnTo>
                  <a:pt x="2614422" y="590549"/>
                </a:lnTo>
                <a:close/>
              </a:path>
              <a:path w="2614929" h="1181100">
                <a:moveTo>
                  <a:pt x="2382774" y="925552"/>
                </a:moveTo>
                <a:lnTo>
                  <a:pt x="2382774" y="590549"/>
                </a:lnTo>
                <a:lnTo>
                  <a:pt x="2379208" y="630379"/>
                </a:lnTo>
                <a:lnTo>
                  <a:pt x="2368695" y="669319"/>
                </a:lnTo>
                <a:lnTo>
                  <a:pt x="2351511" y="707244"/>
                </a:lnTo>
                <a:lnTo>
                  <a:pt x="2327934" y="744028"/>
                </a:lnTo>
                <a:lnTo>
                  <a:pt x="2298239" y="779549"/>
                </a:lnTo>
                <a:lnTo>
                  <a:pt x="2262704" y="813681"/>
                </a:lnTo>
                <a:lnTo>
                  <a:pt x="2221604" y="846300"/>
                </a:lnTo>
                <a:lnTo>
                  <a:pt x="2175217" y="877281"/>
                </a:lnTo>
                <a:lnTo>
                  <a:pt x="2123819" y="906499"/>
                </a:lnTo>
                <a:lnTo>
                  <a:pt x="2067687" y="933830"/>
                </a:lnTo>
                <a:lnTo>
                  <a:pt x="2007096" y="959150"/>
                </a:lnTo>
                <a:lnTo>
                  <a:pt x="1942325" y="982333"/>
                </a:lnTo>
                <a:lnTo>
                  <a:pt x="1873650" y="1003256"/>
                </a:lnTo>
                <a:lnTo>
                  <a:pt x="1801346" y="1021793"/>
                </a:lnTo>
                <a:lnTo>
                  <a:pt x="1725691" y="1037820"/>
                </a:lnTo>
                <a:lnTo>
                  <a:pt x="1646962" y="1051212"/>
                </a:lnTo>
                <a:lnTo>
                  <a:pt x="1565434" y="1061845"/>
                </a:lnTo>
                <a:lnTo>
                  <a:pt x="1481385" y="1069595"/>
                </a:lnTo>
                <a:lnTo>
                  <a:pt x="1395092" y="1074335"/>
                </a:lnTo>
                <a:lnTo>
                  <a:pt x="1306830" y="1075944"/>
                </a:lnTo>
                <a:lnTo>
                  <a:pt x="1218676" y="1074335"/>
                </a:lnTo>
                <a:lnTo>
                  <a:pt x="1132480" y="1069595"/>
                </a:lnTo>
                <a:lnTo>
                  <a:pt x="1048519" y="1061845"/>
                </a:lnTo>
                <a:lnTo>
                  <a:pt x="967069" y="1051212"/>
                </a:lnTo>
                <a:lnTo>
                  <a:pt x="888408" y="1037820"/>
                </a:lnTo>
                <a:lnTo>
                  <a:pt x="812813" y="1021793"/>
                </a:lnTo>
                <a:lnTo>
                  <a:pt x="740562" y="1003256"/>
                </a:lnTo>
                <a:lnTo>
                  <a:pt x="671931" y="982333"/>
                </a:lnTo>
                <a:lnTo>
                  <a:pt x="607198" y="959150"/>
                </a:lnTo>
                <a:lnTo>
                  <a:pt x="546639" y="933831"/>
                </a:lnTo>
                <a:lnTo>
                  <a:pt x="490533" y="906499"/>
                </a:lnTo>
                <a:lnTo>
                  <a:pt x="439155" y="877281"/>
                </a:lnTo>
                <a:lnTo>
                  <a:pt x="392784" y="846300"/>
                </a:lnTo>
                <a:lnTo>
                  <a:pt x="351697" y="813681"/>
                </a:lnTo>
                <a:lnTo>
                  <a:pt x="316170" y="779549"/>
                </a:lnTo>
                <a:lnTo>
                  <a:pt x="286481" y="744028"/>
                </a:lnTo>
                <a:lnTo>
                  <a:pt x="262907" y="707244"/>
                </a:lnTo>
                <a:lnTo>
                  <a:pt x="245725" y="669319"/>
                </a:lnTo>
                <a:lnTo>
                  <a:pt x="235213" y="630379"/>
                </a:lnTo>
                <a:lnTo>
                  <a:pt x="231647" y="590550"/>
                </a:lnTo>
                <a:lnTo>
                  <a:pt x="231647" y="925581"/>
                </a:lnTo>
                <a:lnTo>
                  <a:pt x="314620" y="974867"/>
                </a:lnTo>
                <a:lnTo>
                  <a:pt x="382809" y="1008126"/>
                </a:lnTo>
                <a:lnTo>
                  <a:pt x="456411" y="1038938"/>
                </a:lnTo>
                <a:lnTo>
                  <a:pt x="535088" y="1067153"/>
                </a:lnTo>
                <a:lnTo>
                  <a:pt x="618504" y="1092618"/>
                </a:lnTo>
                <a:lnTo>
                  <a:pt x="706322" y="1115180"/>
                </a:lnTo>
                <a:lnTo>
                  <a:pt x="798206" y="1134689"/>
                </a:lnTo>
                <a:lnTo>
                  <a:pt x="893819" y="1150991"/>
                </a:lnTo>
                <a:lnTo>
                  <a:pt x="992825" y="1163936"/>
                </a:lnTo>
                <a:lnTo>
                  <a:pt x="1094886" y="1173370"/>
                </a:lnTo>
                <a:lnTo>
                  <a:pt x="1199666" y="1179142"/>
                </a:lnTo>
                <a:lnTo>
                  <a:pt x="1306830" y="1181100"/>
                </a:lnTo>
                <a:lnTo>
                  <a:pt x="1414101" y="1179142"/>
                </a:lnTo>
                <a:lnTo>
                  <a:pt x="1518979" y="1173370"/>
                </a:lnTo>
                <a:lnTo>
                  <a:pt x="1621128" y="1163936"/>
                </a:lnTo>
                <a:lnTo>
                  <a:pt x="1720211" y="1150991"/>
                </a:lnTo>
                <a:lnTo>
                  <a:pt x="1815893" y="1134689"/>
                </a:lnTo>
                <a:lnTo>
                  <a:pt x="1907837" y="1115180"/>
                </a:lnTo>
                <a:lnTo>
                  <a:pt x="1995708" y="1092618"/>
                </a:lnTo>
                <a:lnTo>
                  <a:pt x="2079168" y="1067153"/>
                </a:lnTo>
                <a:lnTo>
                  <a:pt x="2157883" y="1038938"/>
                </a:lnTo>
                <a:lnTo>
                  <a:pt x="2231517" y="1008125"/>
                </a:lnTo>
                <a:lnTo>
                  <a:pt x="2299732" y="974867"/>
                </a:lnTo>
                <a:lnTo>
                  <a:pt x="2362193" y="939314"/>
                </a:lnTo>
                <a:lnTo>
                  <a:pt x="2382774" y="925552"/>
                </a:lnTo>
                <a:close/>
              </a:path>
            </a:pathLst>
          </a:custGeom>
          <a:solidFill>
            <a:srgbClr val="666633"/>
          </a:solidFill>
        </p:spPr>
        <p:txBody>
          <a:bodyPr wrap="square" lIns="0" tIns="0" rIns="0" bIns="0" rtlCol="0"/>
          <a:lstStyle/>
          <a:p>
            <a:endParaRPr/>
          </a:p>
        </p:txBody>
      </p:sp>
      <p:sp>
        <p:nvSpPr>
          <p:cNvPr id="48" name="object 48"/>
          <p:cNvSpPr/>
          <p:nvPr/>
        </p:nvSpPr>
        <p:spPr>
          <a:xfrm>
            <a:off x="1460639" y="4994147"/>
            <a:ext cx="2183130" cy="989330"/>
          </a:xfrm>
          <a:custGeom>
            <a:avLst/>
            <a:gdLst/>
            <a:ahLst/>
            <a:cxnLst/>
            <a:rect l="l" t="t" r="r" b="b"/>
            <a:pathLst>
              <a:path w="2183129" h="989329">
                <a:moveTo>
                  <a:pt x="2183130" y="494537"/>
                </a:moveTo>
                <a:lnTo>
                  <a:pt x="2179507" y="453919"/>
                </a:lnTo>
                <a:lnTo>
                  <a:pt x="2168829" y="414216"/>
                </a:lnTo>
                <a:lnTo>
                  <a:pt x="2151376" y="375554"/>
                </a:lnTo>
                <a:lnTo>
                  <a:pt x="2127430" y="338059"/>
                </a:lnTo>
                <a:lnTo>
                  <a:pt x="2097274" y="301859"/>
                </a:lnTo>
                <a:lnTo>
                  <a:pt x="2061187" y="267078"/>
                </a:lnTo>
                <a:lnTo>
                  <a:pt x="2019454" y="233844"/>
                </a:lnTo>
                <a:lnTo>
                  <a:pt x="1972354" y="202283"/>
                </a:lnTo>
                <a:lnTo>
                  <a:pt x="1920171" y="172521"/>
                </a:lnTo>
                <a:lnTo>
                  <a:pt x="1863185" y="144684"/>
                </a:lnTo>
                <a:lnTo>
                  <a:pt x="1801678" y="118899"/>
                </a:lnTo>
                <a:lnTo>
                  <a:pt x="1735933" y="95292"/>
                </a:lnTo>
                <a:lnTo>
                  <a:pt x="1666231" y="73989"/>
                </a:lnTo>
                <a:lnTo>
                  <a:pt x="1592853" y="55117"/>
                </a:lnTo>
                <a:lnTo>
                  <a:pt x="1516082" y="38802"/>
                </a:lnTo>
                <a:lnTo>
                  <a:pt x="1436199" y="25170"/>
                </a:lnTo>
                <a:lnTo>
                  <a:pt x="1353486" y="14347"/>
                </a:lnTo>
                <a:lnTo>
                  <a:pt x="1268224" y="6460"/>
                </a:lnTo>
                <a:lnTo>
                  <a:pt x="1180696" y="1636"/>
                </a:lnTo>
                <a:lnTo>
                  <a:pt x="1091184" y="0"/>
                </a:lnTo>
                <a:lnTo>
                  <a:pt x="1001676" y="1636"/>
                </a:lnTo>
                <a:lnTo>
                  <a:pt x="914164" y="6460"/>
                </a:lnTo>
                <a:lnTo>
                  <a:pt x="828928" y="14347"/>
                </a:lnTo>
                <a:lnTo>
                  <a:pt x="746247" y="25170"/>
                </a:lnTo>
                <a:lnTo>
                  <a:pt x="666404" y="38802"/>
                </a:lnTo>
                <a:lnTo>
                  <a:pt x="589679" y="55117"/>
                </a:lnTo>
                <a:lnTo>
                  <a:pt x="516351" y="73989"/>
                </a:lnTo>
                <a:lnTo>
                  <a:pt x="446702" y="95292"/>
                </a:lnTo>
                <a:lnTo>
                  <a:pt x="381013" y="118899"/>
                </a:lnTo>
                <a:lnTo>
                  <a:pt x="319563" y="144684"/>
                </a:lnTo>
                <a:lnTo>
                  <a:pt x="262634" y="172521"/>
                </a:lnTo>
                <a:lnTo>
                  <a:pt x="210507" y="202283"/>
                </a:lnTo>
                <a:lnTo>
                  <a:pt x="163461" y="233844"/>
                </a:lnTo>
                <a:lnTo>
                  <a:pt x="121777" y="267078"/>
                </a:lnTo>
                <a:lnTo>
                  <a:pt x="85736" y="301859"/>
                </a:lnTo>
                <a:lnTo>
                  <a:pt x="55619" y="338059"/>
                </a:lnTo>
                <a:lnTo>
                  <a:pt x="31707" y="375554"/>
                </a:lnTo>
                <a:lnTo>
                  <a:pt x="14279" y="414216"/>
                </a:lnTo>
                <a:lnTo>
                  <a:pt x="3616" y="453919"/>
                </a:lnTo>
                <a:lnTo>
                  <a:pt x="0" y="494538"/>
                </a:lnTo>
                <a:lnTo>
                  <a:pt x="3616" y="535053"/>
                </a:lnTo>
                <a:lnTo>
                  <a:pt x="14279" y="574674"/>
                </a:lnTo>
                <a:lnTo>
                  <a:pt x="31707" y="613273"/>
                </a:lnTo>
                <a:lnTo>
                  <a:pt x="55619" y="650723"/>
                </a:lnTo>
                <a:lnTo>
                  <a:pt x="85736" y="686895"/>
                </a:lnTo>
                <a:lnTo>
                  <a:pt x="121777" y="721661"/>
                </a:lnTo>
                <a:lnTo>
                  <a:pt x="163461" y="754893"/>
                </a:lnTo>
                <a:lnTo>
                  <a:pt x="210507" y="786463"/>
                </a:lnTo>
                <a:lnTo>
                  <a:pt x="262634" y="816243"/>
                </a:lnTo>
                <a:lnTo>
                  <a:pt x="319563" y="844105"/>
                </a:lnTo>
                <a:lnTo>
                  <a:pt x="381013" y="869921"/>
                </a:lnTo>
                <a:lnTo>
                  <a:pt x="446702" y="893563"/>
                </a:lnTo>
                <a:lnTo>
                  <a:pt x="516351" y="914904"/>
                </a:lnTo>
                <a:lnTo>
                  <a:pt x="589679" y="933814"/>
                </a:lnTo>
                <a:lnTo>
                  <a:pt x="666404" y="950166"/>
                </a:lnTo>
                <a:lnTo>
                  <a:pt x="746247" y="963832"/>
                </a:lnTo>
                <a:lnTo>
                  <a:pt x="828928" y="974684"/>
                </a:lnTo>
                <a:lnTo>
                  <a:pt x="914164" y="982594"/>
                </a:lnTo>
                <a:lnTo>
                  <a:pt x="1001676" y="987434"/>
                </a:lnTo>
                <a:lnTo>
                  <a:pt x="1091184" y="989076"/>
                </a:lnTo>
                <a:lnTo>
                  <a:pt x="1180696" y="987434"/>
                </a:lnTo>
                <a:lnTo>
                  <a:pt x="1268224" y="982594"/>
                </a:lnTo>
                <a:lnTo>
                  <a:pt x="1353486" y="974684"/>
                </a:lnTo>
                <a:lnTo>
                  <a:pt x="1436199" y="963832"/>
                </a:lnTo>
                <a:lnTo>
                  <a:pt x="1516082" y="950166"/>
                </a:lnTo>
                <a:lnTo>
                  <a:pt x="1592853" y="933814"/>
                </a:lnTo>
                <a:lnTo>
                  <a:pt x="1666231" y="914904"/>
                </a:lnTo>
                <a:lnTo>
                  <a:pt x="1735933" y="893563"/>
                </a:lnTo>
                <a:lnTo>
                  <a:pt x="1801678" y="869921"/>
                </a:lnTo>
                <a:lnTo>
                  <a:pt x="1863185" y="844105"/>
                </a:lnTo>
                <a:lnTo>
                  <a:pt x="1920171" y="816243"/>
                </a:lnTo>
                <a:lnTo>
                  <a:pt x="1972354" y="786463"/>
                </a:lnTo>
                <a:lnTo>
                  <a:pt x="2019454" y="754893"/>
                </a:lnTo>
                <a:lnTo>
                  <a:pt x="2061187" y="721661"/>
                </a:lnTo>
                <a:lnTo>
                  <a:pt x="2097274" y="686895"/>
                </a:lnTo>
                <a:lnTo>
                  <a:pt x="2127430" y="650723"/>
                </a:lnTo>
                <a:lnTo>
                  <a:pt x="2151376" y="613273"/>
                </a:lnTo>
                <a:lnTo>
                  <a:pt x="2168829" y="574674"/>
                </a:lnTo>
                <a:lnTo>
                  <a:pt x="2179507" y="535053"/>
                </a:lnTo>
                <a:lnTo>
                  <a:pt x="2183130" y="494537"/>
                </a:lnTo>
                <a:close/>
              </a:path>
            </a:pathLst>
          </a:custGeom>
          <a:solidFill>
            <a:srgbClr val="FFFF66"/>
          </a:solidFill>
        </p:spPr>
        <p:txBody>
          <a:bodyPr wrap="square" lIns="0" tIns="0" rIns="0" bIns="0" rtlCol="0"/>
          <a:lstStyle/>
          <a:p>
            <a:endParaRPr/>
          </a:p>
        </p:txBody>
      </p:sp>
      <p:sp>
        <p:nvSpPr>
          <p:cNvPr id="49" name="object 49"/>
          <p:cNvSpPr/>
          <p:nvPr/>
        </p:nvSpPr>
        <p:spPr>
          <a:xfrm>
            <a:off x="1460639" y="4994147"/>
            <a:ext cx="2183130" cy="989330"/>
          </a:xfrm>
          <a:custGeom>
            <a:avLst/>
            <a:gdLst/>
            <a:ahLst/>
            <a:cxnLst/>
            <a:rect l="l" t="t" r="r" b="b"/>
            <a:pathLst>
              <a:path w="2183129" h="989329">
                <a:moveTo>
                  <a:pt x="1091184" y="0"/>
                </a:moveTo>
                <a:lnTo>
                  <a:pt x="1001676" y="1636"/>
                </a:lnTo>
                <a:lnTo>
                  <a:pt x="914164" y="6460"/>
                </a:lnTo>
                <a:lnTo>
                  <a:pt x="828928" y="14347"/>
                </a:lnTo>
                <a:lnTo>
                  <a:pt x="746247" y="25170"/>
                </a:lnTo>
                <a:lnTo>
                  <a:pt x="666404" y="38802"/>
                </a:lnTo>
                <a:lnTo>
                  <a:pt x="589679" y="55117"/>
                </a:lnTo>
                <a:lnTo>
                  <a:pt x="516351" y="73989"/>
                </a:lnTo>
                <a:lnTo>
                  <a:pt x="446702" y="95292"/>
                </a:lnTo>
                <a:lnTo>
                  <a:pt x="381013" y="118899"/>
                </a:lnTo>
                <a:lnTo>
                  <a:pt x="319563" y="144684"/>
                </a:lnTo>
                <a:lnTo>
                  <a:pt x="262634" y="172521"/>
                </a:lnTo>
                <a:lnTo>
                  <a:pt x="210507" y="202283"/>
                </a:lnTo>
                <a:lnTo>
                  <a:pt x="163461" y="233844"/>
                </a:lnTo>
                <a:lnTo>
                  <a:pt x="121777" y="267078"/>
                </a:lnTo>
                <a:lnTo>
                  <a:pt x="85736" y="301859"/>
                </a:lnTo>
                <a:lnTo>
                  <a:pt x="55619" y="338059"/>
                </a:lnTo>
                <a:lnTo>
                  <a:pt x="31707" y="375554"/>
                </a:lnTo>
                <a:lnTo>
                  <a:pt x="14279" y="414216"/>
                </a:lnTo>
                <a:lnTo>
                  <a:pt x="3616" y="453919"/>
                </a:lnTo>
                <a:lnTo>
                  <a:pt x="0" y="494538"/>
                </a:lnTo>
                <a:lnTo>
                  <a:pt x="3616" y="535053"/>
                </a:lnTo>
                <a:lnTo>
                  <a:pt x="14279" y="574674"/>
                </a:lnTo>
                <a:lnTo>
                  <a:pt x="31707" y="613273"/>
                </a:lnTo>
                <a:lnTo>
                  <a:pt x="55619" y="650723"/>
                </a:lnTo>
                <a:lnTo>
                  <a:pt x="85736" y="686895"/>
                </a:lnTo>
                <a:lnTo>
                  <a:pt x="121777" y="721661"/>
                </a:lnTo>
                <a:lnTo>
                  <a:pt x="163461" y="754893"/>
                </a:lnTo>
                <a:lnTo>
                  <a:pt x="210507" y="786463"/>
                </a:lnTo>
                <a:lnTo>
                  <a:pt x="262634" y="816243"/>
                </a:lnTo>
                <a:lnTo>
                  <a:pt x="319563" y="844105"/>
                </a:lnTo>
                <a:lnTo>
                  <a:pt x="381013" y="869921"/>
                </a:lnTo>
                <a:lnTo>
                  <a:pt x="446702" y="893563"/>
                </a:lnTo>
                <a:lnTo>
                  <a:pt x="516351" y="914904"/>
                </a:lnTo>
                <a:lnTo>
                  <a:pt x="589679" y="933814"/>
                </a:lnTo>
                <a:lnTo>
                  <a:pt x="666404" y="950166"/>
                </a:lnTo>
                <a:lnTo>
                  <a:pt x="746247" y="963832"/>
                </a:lnTo>
                <a:lnTo>
                  <a:pt x="828928" y="974684"/>
                </a:lnTo>
                <a:lnTo>
                  <a:pt x="914164" y="982594"/>
                </a:lnTo>
                <a:lnTo>
                  <a:pt x="1001676" y="987434"/>
                </a:lnTo>
                <a:lnTo>
                  <a:pt x="1091184" y="989076"/>
                </a:lnTo>
                <a:lnTo>
                  <a:pt x="1180696" y="987434"/>
                </a:lnTo>
                <a:lnTo>
                  <a:pt x="1268224" y="982594"/>
                </a:lnTo>
                <a:lnTo>
                  <a:pt x="1353486" y="974684"/>
                </a:lnTo>
                <a:lnTo>
                  <a:pt x="1436199" y="963832"/>
                </a:lnTo>
                <a:lnTo>
                  <a:pt x="1516082" y="950166"/>
                </a:lnTo>
                <a:lnTo>
                  <a:pt x="1592853" y="933814"/>
                </a:lnTo>
                <a:lnTo>
                  <a:pt x="1666231" y="914904"/>
                </a:lnTo>
                <a:lnTo>
                  <a:pt x="1735933" y="893563"/>
                </a:lnTo>
                <a:lnTo>
                  <a:pt x="1801678" y="869921"/>
                </a:lnTo>
                <a:lnTo>
                  <a:pt x="1863185" y="844105"/>
                </a:lnTo>
                <a:lnTo>
                  <a:pt x="1920171" y="816243"/>
                </a:lnTo>
                <a:lnTo>
                  <a:pt x="1972354" y="786463"/>
                </a:lnTo>
                <a:lnTo>
                  <a:pt x="2019454" y="754893"/>
                </a:lnTo>
                <a:lnTo>
                  <a:pt x="2061187" y="721661"/>
                </a:lnTo>
                <a:lnTo>
                  <a:pt x="2097274" y="686895"/>
                </a:lnTo>
                <a:lnTo>
                  <a:pt x="2127430" y="650723"/>
                </a:lnTo>
                <a:lnTo>
                  <a:pt x="2151376" y="613273"/>
                </a:lnTo>
                <a:lnTo>
                  <a:pt x="2168829" y="574674"/>
                </a:lnTo>
                <a:lnTo>
                  <a:pt x="2179507" y="535053"/>
                </a:lnTo>
                <a:lnTo>
                  <a:pt x="2183130" y="494537"/>
                </a:lnTo>
                <a:lnTo>
                  <a:pt x="2179507" y="453919"/>
                </a:lnTo>
                <a:lnTo>
                  <a:pt x="2168829" y="414216"/>
                </a:lnTo>
                <a:lnTo>
                  <a:pt x="2151376" y="375554"/>
                </a:lnTo>
                <a:lnTo>
                  <a:pt x="2127430" y="338059"/>
                </a:lnTo>
                <a:lnTo>
                  <a:pt x="2097274" y="301859"/>
                </a:lnTo>
                <a:lnTo>
                  <a:pt x="2061187" y="267078"/>
                </a:lnTo>
                <a:lnTo>
                  <a:pt x="2019454" y="233844"/>
                </a:lnTo>
                <a:lnTo>
                  <a:pt x="1972354" y="202283"/>
                </a:lnTo>
                <a:lnTo>
                  <a:pt x="1920171" y="172521"/>
                </a:lnTo>
                <a:lnTo>
                  <a:pt x="1863185" y="144684"/>
                </a:lnTo>
                <a:lnTo>
                  <a:pt x="1801678" y="118899"/>
                </a:lnTo>
                <a:lnTo>
                  <a:pt x="1735933" y="95292"/>
                </a:lnTo>
                <a:lnTo>
                  <a:pt x="1666231" y="73989"/>
                </a:lnTo>
                <a:lnTo>
                  <a:pt x="1592853" y="55117"/>
                </a:lnTo>
                <a:lnTo>
                  <a:pt x="1516082" y="38802"/>
                </a:lnTo>
                <a:lnTo>
                  <a:pt x="1436199" y="25170"/>
                </a:lnTo>
                <a:lnTo>
                  <a:pt x="1353486" y="14347"/>
                </a:lnTo>
                <a:lnTo>
                  <a:pt x="1268224" y="6460"/>
                </a:lnTo>
                <a:lnTo>
                  <a:pt x="1180696" y="1636"/>
                </a:lnTo>
                <a:lnTo>
                  <a:pt x="1091184" y="0"/>
                </a:lnTo>
                <a:close/>
              </a:path>
            </a:pathLst>
          </a:custGeom>
          <a:ln w="28575">
            <a:solidFill>
              <a:srgbClr val="FFFFFF"/>
            </a:solidFill>
          </a:ln>
        </p:spPr>
        <p:txBody>
          <a:bodyPr wrap="square" lIns="0" tIns="0" rIns="0" bIns="0" rtlCol="0"/>
          <a:lstStyle/>
          <a:p>
            <a:endParaRPr/>
          </a:p>
        </p:txBody>
      </p:sp>
      <p:sp>
        <p:nvSpPr>
          <p:cNvPr id="50" name="object 50"/>
          <p:cNvSpPr txBox="1"/>
          <p:nvPr/>
        </p:nvSpPr>
        <p:spPr>
          <a:xfrm>
            <a:off x="1609477" y="5151104"/>
            <a:ext cx="1884045" cy="720090"/>
          </a:xfrm>
          <a:prstGeom prst="rect">
            <a:avLst/>
          </a:prstGeom>
        </p:spPr>
        <p:txBody>
          <a:bodyPr vert="horz" wrap="square" lIns="0" tIns="0" rIns="0" bIns="0" rtlCol="0">
            <a:spAutoFit/>
          </a:bodyPr>
          <a:lstStyle/>
          <a:p>
            <a:pPr marL="27940" marR="5080" indent="-15875" algn="just">
              <a:lnSpc>
                <a:spcPct val="100000"/>
              </a:lnSpc>
            </a:pPr>
            <a:r>
              <a:rPr sz="1600" b="1" spc="-5" dirty="0">
                <a:solidFill>
                  <a:srgbClr val="3333CC"/>
                </a:solidFill>
                <a:latin typeface="微软雅黑"/>
                <a:cs typeface="微软雅黑"/>
              </a:rPr>
              <a:t>数据库系统理</a:t>
            </a:r>
            <a:r>
              <a:rPr sz="1600" b="1" dirty="0">
                <a:solidFill>
                  <a:srgbClr val="3333CC"/>
                </a:solidFill>
                <a:latin typeface="微软雅黑"/>
                <a:cs typeface="微软雅黑"/>
              </a:rPr>
              <a:t>论</a:t>
            </a:r>
            <a:r>
              <a:rPr sz="1600" b="1" spc="-35" dirty="0">
                <a:solidFill>
                  <a:srgbClr val="3333CC"/>
                </a:solidFill>
                <a:latin typeface="微软雅黑"/>
                <a:cs typeface="微软雅黑"/>
              </a:rPr>
              <a:t> </a:t>
            </a:r>
            <a:r>
              <a:rPr sz="1600" b="1" dirty="0">
                <a:solidFill>
                  <a:srgbClr val="3333CC"/>
                </a:solidFill>
                <a:latin typeface="Arial"/>
                <a:cs typeface="Arial"/>
              </a:rPr>
              <a:t>+</a:t>
            </a:r>
            <a:r>
              <a:rPr sz="1600" b="1" spc="5" dirty="0">
                <a:solidFill>
                  <a:srgbClr val="3333CC"/>
                </a:solidFill>
                <a:latin typeface="Arial"/>
                <a:cs typeface="Arial"/>
              </a:rPr>
              <a:t> </a:t>
            </a:r>
            <a:r>
              <a:rPr sz="1600" b="1" dirty="0">
                <a:solidFill>
                  <a:srgbClr val="CC0000"/>
                </a:solidFill>
                <a:latin typeface="微软雅黑"/>
                <a:cs typeface="微软雅黑"/>
              </a:rPr>
              <a:t>具 </a:t>
            </a:r>
            <a:r>
              <a:rPr sz="1600" b="1" spc="-5" dirty="0">
                <a:solidFill>
                  <a:srgbClr val="CC0000"/>
                </a:solidFill>
                <a:latin typeface="微软雅黑"/>
                <a:cs typeface="微软雅黑"/>
              </a:rPr>
              <a:t>体数据库管理系统软 </a:t>
            </a:r>
            <a:r>
              <a:rPr sz="1600" b="1" dirty="0">
                <a:solidFill>
                  <a:srgbClr val="CC0000"/>
                </a:solidFill>
                <a:latin typeface="微软雅黑"/>
                <a:cs typeface="微软雅黑"/>
              </a:rPr>
              <a:t>件产</a:t>
            </a:r>
            <a:r>
              <a:rPr sz="1600" b="1" spc="-10" dirty="0">
                <a:solidFill>
                  <a:srgbClr val="CC0000"/>
                </a:solidFill>
                <a:latin typeface="微软雅黑"/>
                <a:cs typeface="微软雅黑"/>
              </a:rPr>
              <a:t>品</a:t>
            </a:r>
            <a:r>
              <a:rPr sz="1600" b="1" spc="-5" dirty="0">
                <a:solidFill>
                  <a:srgbClr val="3333CC"/>
                </a:solidFill>
                <a:latin typeface="微软雅黑"/>
                <a:cs typeface="微软雅黑"/>
              </a:rPr>
              <a:t>相关的知识</a:t>
            </a:r>
            <a:endParaRPr sz="1600">
              <a:latin typeface="微软雅黑"/>
              <a:cs typeface="微软雅黑"/>
            </a:endParaRPr>
          </a:p>
        </p:txBody>
      </p:sp>
      <p:sp>
        <p:nvSpPr>
          <p:cNvPr id="51" name="object 2">
            <a:extLst>
              <a:ext uri="{FF2B5EF4-FFF2-40B4-BE49-F238E27FC236}">
                <a16:creationId xmlns:a16="http://schemas.microsoft.com/office/drawing/2014/main" id="{F4BB1FAF-2956-4ABE-9CE7-E1E69C72442F}"/>
              </a:ext>
            </a:extLst>
          </p:cNvPr>
          <p:cNvSpPr/>
          <p:nvPr/>
        </p:nvSpPr>
        <p:spPr>
          <a:xfrm>
            <a:off x="1003300" y="885825"/>
            <a:ext cx="5181600" cy="0"/>
          </a:xfrm>
          <a:custGeom>
            <a:avLst/>
            <a:gdLst/>
            <a:ahLst/>
            <a:cxnLst/>
            <a:rect l="l" t="t" r="r" b="b"/>
            <a:pathLst>
              <a:path w="5181600">
                <a:moveTo>
                  <a:pt x="0" y="0"/>
                </a:moveTo>
                <a:lnTo>
                  <a:pt x="5181600" y="0"/>
                </a:lnTo>
              </a:path>
            </a:pathLst>
          </a:custGeom>
          <a:ln w="12954">
            <a:solidFill>
              <a:srgbClr val="000000"/>
            </a:solidFill>
          </a:ln>
        </p:spPr>
        <p:txBody>
          <a:bodyPr wrap="square" lIns="0" tIns="0" rIns="0" bIns="0" rtlCol="0"/>
          <a:lstStyle/>
          <a:p>
            <a:endParaRPr/>
          </a:p>
        </p:txBody>
      </p:sp>
      <p:sp>
        <p:nvSpPr>
          <p:cNvPr id="52" name="object 3">
            <a:extLst>
              <a:ext uri="{FF2B5EF4-FFF2-40B4-BE49-F238E27FC236}">
                <a16:creationId xmlns:a16="http://schemas.microsoft.com/office/drawing/2014/main" id="{A02C4FD1-7F66-4E8B-9A2A-BE0F41ADDABA}"/>
              </a:ext>
            </a:extLst>
          </p:cNvPr>
          <p:cNvSpPr/>
          <p:nvPr/>
        </p:nvSpPr>
        <p:spPr>
          <a:xfrm>
            <a:off x="1003300" y="911353"/>
            <a:ext cx="5181600" cy="0"/>
          </a:xfrm>
          <a:custGeom>
            <a:avLst/>
            <a:gdLst/>
            <a:ahLst/>
            <a:cxnLst/>
            <a:rect l="l" t="t" r="r" b="b"/>
            <a:pathLst>
              <a:path w="5181600">
                <a:moveTo>
                  <a:pt x="0" y="0"/>
                </a:moveTo>
                <a:lnTo>
                  <a:pt x="5181600" y="0"/>
                </a:lnTo>
              </a:path>
            </a:pathLst>
          </a:custGeom>
          <a:ln w="12191">
            <a:solidFill>
              <a:srgbClr val="000000"/>
            </a:solidFill>
          </a:ln>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042045" y="2077973"/>
            <a:ext cx="1371600" cy="397510"/>
          </a:xfrm>
          <a:prstGeom prst="rect">
            <a:avLst/>
          </a:prstGeom>
          <a:solidFill>
            <a:srgbClr val="000000"/>
          </a:solidFill>
        </p:spPr>
        <p:txBody>
          <a:bodyPr vert="horz" wrap="square" lIns="0" tIns="0" rIns="0" bIns="0" rtlCol="0">
            <a:spAutoFit/>
          </a:bodyPr>
          <a:lstStyle/>
          <a:p>
            <a:pPr marL="176530">
              <a:lnSpc>
                <a:spcPct val="100000"/>
              </a:lnSpc>
            </a:pPr>
            <a:r>
              <a:rPr sz="2000" b="1" spc="-5" dirty="0">
                <a:solidFill>
                  <a:srgbClr val="FFFFFF"/>
                </a:solidFill>
                <a:latin typeface="微软雅黑"/>
                <a:cs typeface="微软雅黑"/>
              </a:rPr>
              <a:t>需求分析</a:t>
            </a:r>
            <a:endParaRPr sz="2000">
              <a:latin typeface="微软雅黑"/>
              <a:cs typeface="微软雅黑"/>
            </a:endParaRPr>
          </a:p>
        </p:txBody>
      </p:sp>
      <p:sp>
        <p:nvSpPr>
          <p:cNvPr id="4" name="object 4"/>
          <p:cNvSpPr txBox="1"/>
          <p:nvPr/>
        </p:nvSpPr>
        <p:spPr>
          <a:xfrm>
            <a:off x="1695335" y="3278123"/>
            <a:ext cx="2064385" cy="397510"/>
          </a:xfrm>
          <a:prstGeom prst="rect">
            <a:avLst/>
          </a:prstGeom>
          <a:solidFill>
            <a:srgbClr val="000000"/>
          </a:solidFill>
        </p:spPr>
        <p:txBody>
          <a:bodyPr vert="horz" wrap="square" lIns="0" tIns="0" rIns="0" bIns="0" rtlCol="0">
            <a:spAutoFit/>
          </a:bodyPr>
          <a:lstStyle/>
          <a:p>
            <a:pPr marL="142875">
              <a:lnSpc>
                <a:spcPct val="100000"/>
              </a:lnSpc>
            </a:pPr>
            <a:r>
              <a:rPr sz="2000" b="1" spc="-5" dirty="0">
                <a:solidFill>
                  <a:srgbClr val="FFFFFF"/>
                </a:solidFill>
                <a:latin typeface="微软雅黑"/>
                <a:cs typeface="微软雅黑"/>
              </a:rPr>
              <a:t>概念数据库设计</a:t>
            </a:r>
            <a:endParaRPr sz="2000">
              <a:latin typeface="微软雅黑"/>
              <a:cs typeface="微软雅黑"/>
            </a:endParaRPr>
          </a:p>
        </p:txBody>
      </p:sp>
      <p:sp>
        <p:nvSpPr>
          <p:cNvPr id="5" name="object 5"/>
          <p:cNvSpPr txBox="1"/>
          <p:nvPr/>
        </p:nvSpPr>
        <p:spPr>
          <a:xfrm>
            <a:off x="1709813" y="4498847"/>
            <a:ext cx="2037080" cy="397510"/>
          </a:xfrm>
          <a:prstGeom prst="rect">
            <a:avLst/>
          </a:prstGeom>
          <a:solidFill>
            <a:srgbClr val="000000"/>
          </a:solidFill>
        </p:spPr>
        <p:txBody>
          <a:bodyPr vert="horz" wrap="square" lIns="0" tIns="0" rIns="0" bIns="0" rtlCol="0">
            <a:spAutoFit/>
          </a:bodyPr>
          <a:lstStyle/>
          <a:p>
            <a:pPr marL="128905">
              <a:lnSpc>
                <a:spcPct val="100000"/>
              </a:lnSpc>
            </a:pPr>
            <a:r>
              <a:rPr sz="2000" b="1" spc="-5" dirty="0">
                <a:solidFill>
                  <a:srgbClr val="FFFFFF"/>
                </a:solidFill>
                <a:latin typeface="微软雅黑"/>
                <a:cs typeface="微软雅黑"/>
              </a:rPr>
              <a:t>逻辑数据库设计</a:t>
            </a:r>
            <a:endParaRPr sz="2000">
              <a:latin typeface="微软雅黑"/>
              <a:cs typeface="微软雅黑"/>
            </a:endParaRPr>
          </a:p>
        </p:txBody>
      </p:sp>
      <p:sp>
        <p:nvSpPr>
          <p:cNvPr id="6" name="object 6"/>
          <p:cNvSpPr/>
          <p:nvPr/>
        </p:nvSpPr>
        <p:spPr>
          <a:xfrm>
            <a:off x="2422283" y="2466594"/>
            <a:ext cx="609600" cy="810005"/>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2422283" y="3666744"/>
            <a:ext cx="609600" cy="810005"/>
          </a:xfrm>
          <a:prstGeom prst="rect">
            <a:avLst/>
          </a:prstGeom>
          <a:blipFill>
            <a:blip r:embed="rId4" cstate="print"/>
            <a:stretch>
              <a:fillRect/>
            </a:stretch>
          </a:blipFill>
        </p:spPr>
        <p:txBody>
          <a:bodyPr wrap="square" lIns="0" tIns="0" rIns="0" bIns="0" rtlCol="0"/>
          <a:lstStyle/>
          <a:p>
            <a:endParaRPr/>
          </a:p>
        </p:txBody>
      </p:sp>
      <p:sp>
        <p:nvSpPr>
          <p:cNvPr id="8" name="object 8"/>
          <p:cNvSpPr txBox="1">
            <a:spLocks noGrp="1"/>
          </p:cNvSpPr>
          <p:nvPr>
            <p:ph type="title"/>
          </p:nvPr>
        </p:nvSpPr>
        <p:spPr>
          <a:xfrm>
            <a:off x="1017911" y="335219"/>
            <a:ext cx="8657577" cy="1095172"/>
          </a:xfrm>
          <a:prstGeom prst="rect">
            <a:avLst/>
          </a:prstGeom>
        </p:spPr>
        <p:txBody>
          <a:bodyPr vert="horz" wrap="square" lIns="0" tIns="0" rIns="0" bIns="0" rtlCol="0">
            <a:spAutoFit/>
          </a:bodyPr>
          <a:lstStyle/>
          <a:p>
            <a:pPr marL="12065">
              <a:lnSpc>
                <a:spcPct val="100000"/>
              </a:lnSpc>
            </a:pPr>
            <a:r>
              <a:rPr lang="en-US" altLang="zh-CN" sz="2800" b="0" spc="-5" dirty="0">
                <a:solidFill>
                  <a:srgbClr val="000000"/>
                </a:solidFill>
                <a:latin typeface="Microsoft JhengHei" panose="020B0604030504040204" pitchFamily="34" charset="-120"/>
                <a:ea typeface="Microsoft JhengHei" panose="020B0604030504040204" pitchFamily="34" charset="-120"/>
                <a:cs typeface="华文中宋"/>
              </a:rPr>
              <a:t>13.1 </a:t>
            </a:r>
            <a:r>
              <a:rPr sz="2800" b="0" spc="-5" dirty="0" err="1">
                <a:solidFill>
                  <a:srgbClr val="000000"/>
                </a:solidFill>
                <a:latin typeface="Microsoft JhengHei" panose="020B0604030504040204" pitchFamily="34" charset="-120"/>
                <a:ea typeface="Microsoft JhengHei" panose="020B0604030504040204" pitchFamily="34" charset="-120"/>
                <a:cs typeface="华文中宋"/>
              </a:rPr>
              <a:t>数据库设计过程概述</a:t>
            </a:r>
            <a:endParaRPr sz="2800" b="0" dirty="0">
              <a:solidFill>
                <a:srgbClr val="000000"/>
              </a:solidFill>
              <a:latin typeface="Microsoft JhengHei" panose="020B0604030504040204" pitchFamily="34" charset="-120"/>
              <a:ea typeface="Microsoft JhengHei" panose="020B0604030504040204" pitchFamily="34" charset="-120"/>
              <a:cs typeface="华文中宋"/>
            </a:endParaRPr>
          </a:p>
          <a:p>
            <a:pPr marL="12065">
              <a:lnSpc>
                <a:spcPct val="100000"/>
              </a:lnSpc>
              <a:spcBef>
                <a:spcPts val="2300"/>
              </a:spcBef>
            </a:pPr>
            <a:r>
              <a:rPr sz="2400" spc="-10" dirty="0">
                <a:solidFill>
                  <a:srgbClr val="FF0000"/>
                </a:solidFill>
                <a:latin typeface="Microsoft JhengHei" panose="020B0604030504040204" pitchFamily="34" charset="-120"/>
                <a:ea typeface="Microsoft JhengHei" panose="020B0604030504040204" pitchFamily="34" charset="-120"/>
                <a:cs typeface="Arial"/>
              </a:rPr>
              <a:t>(1</a:t>
            </a:r>
            <a:r>
              <a:rPr sz="2400" spc="-5" dirty="0">
                <a:solidFill>
                  <a:srgbClr val="FF0000"/>
                </a:solidFill>
                <a:latin typeface="Microsoft JhengHei" panose="020B0604030504040204" pitchFamily="34" charset="-120"/>
                <a:ea typeface="Microsoft JhengHei" panose="020B0604030504040204" pitchFamily="34" charset="-120"/>
                <a:cs typeface="Arial"/>
              </a:rPr>
              <a:t>)</a:t>
            </a:r>
            <a:r>
              <a:rPr sz="2400" spc="-5" dirty="0">
                <a:solidFill>
                  <a:srgbClr val="FF0000"/>
                </a:solidFill>
                <a:latin typeface="Microsoft JhengHei" panose="020B0604030504040204" pitchFamily="34" charset="-120"/>
                <a:ea typeface="Microsoft JhengHei" panose="020B0604030504040204" pitchFamily="34" charset="-120"/>
                <a:cs typeface="华文中宋"/>
              </a:rPr>
              <a:t>数据库设计的四个过程</a:t>
            </a:r>
            <a:endParaRPr sz="2400" dirty="0">
              <a:solidFill>
                <a:srgbClr val="FF0000"/>
              </a:solidFill>
              <a:latin typeface="Microsoft JhengHei" panose="020B0604030504040204" pitchFamily="34" charset="-120"/>
              <a:ea typeface="Microsoft JhengHei" panose="020B0604030504040204" pitchFamily="34" charset="-120"/>
              <a:cs typeface="华文中宋"/>
            </a:endParaRPr>
          </a:p>
        </p:txBody>
      </p:sp>
      <p:sp>
        <p:nvSpPr>
          <p:cNvPr id="9" name="object 9"/>
          <p:cNvSpPr txBox="1"/>
          <p:nvPr/>
        </p:nvSpPr>
        <p:spPr>
          <a:xfrm>
            <a:off x="5340229" y="2145657"/>
            <a:ext cx="2997200" cy="254000"/>
          </a:xfrm>
          <a:prstGeom prst="rect">
            <a:avLst/>
          </a:prstGeom>
        </p:spPr>
        <p:txBody>
          <a:bodyPr vert="horz" wrap="square" lIns="0" tIns="0" rIns="0" bIns="0" rtlCol="0">
            <a:spAutoFit/>
          </a:bodyPr>
          <a:lstStyle/>
          <a:p>
            <a:pPr marL="12700">
              <a:lnSpc>
                <a:spcPct val="100000"/>
              </a:lnSpc>
            </a:pPr>
            <a:r>
              <a:rPr sz="1800" b="1" dirty="0">
                <a:latin typeface="微软雅黑"/>
                <a:cs typeface="微软雅黑"/>
              </a:rPr>
              <a:t>收集需求和理解需求，“源”</a:t>
            </a:r>
            <a:endParaRPr sz="1800">
              <a:latin typeface="微软雅黑"/>
              <a:cs typeface="微软雅黑"/>
            </a:endParaRPr>
          </a:p>
        </p:txBody>
      </p:sp>
      <p:sp>
        <p:nvSpPr>
          <p:cNvPr id="10" name="object 10"/>
          <p:cNvSpPr txBox="1"/>
          <p:nvPr/>
        </p:nvSpPr>
        <p:spPr>
          <a:xfrm>
            <a:off x="5356231" y="3331336"/>
            <a:ext cx="3827145" cy="254000"/>
          </a:xfrm>
          <a:prstGeom prst="rect">
            <a:avLst/>
          </a:prstGeom>
        </p:spPr>
        <p:txBody>
          <a:bodyPr vert="horz" wrap="square" lIns="0" tIns="0" rIns="0" bIns="0" rtlCol="0">
            <a:spAutoFit/>
          </a:bodyPr>
          <a:lstStyle/>
          <a:p>
            <a:pPr marL="12700">
              <a:lnSpc>
                <a:spcPct val="100000"/>
              </a:lnSpc>
            </a:pPr>
            <a:r>
              <a:rPr sz="1800" b="1" spc="-5" dirty="0">
                <a:latin typeface="微软雅黑"/>
                <a:cs typeface="微软雅黑"/>
              </a:rPr>
              <a:t>建立概念模型，“E-R图/IDEF1x图”</a:t>
            </a:r>
            <a:endParaRPr sz="1800">
              <a:latin typeface="微软雅黑"/>
              <a:cs typeface="微软雅黑"/>
            </a:endParaRPr>
          </a:p>
        </p:txBody>
      </p:sp>
      <p:sp>
        <p:nvSpPr>
          <p:cNvPr id="11" name="object 11"/>
          <p:cNvSpPr txBox="1"/>
          <p:nvPr/>
        </p:nvSpPr>
        <p:spPr>
          <a:xfrm>
            <a:off x="5364620" y="4446904"/>
            <a:ext cx="3404235" cy="529590"/>
          </a:xfrm>
          <a:prstGeom prst="rect">
            <a:avLst/>
          </a:prstGeom>
        </p:spPr>
        <p:txBody>
          <a:bodyPr vert="horz" wrap="square" lIns="0" tIns="0" rIns="0" bIns="0" rtlCol="0">
            <a:spAutoFit/>
          </a:bodyPr>
          <a:lstStyle/>
          <a:p>
            <a:pPr marL="12700" marR="5080">
              <a:lnSpc>
                <a:spcPct val="100000"/>
              </a:lnSpc>
            </a:pPr>
            <a:r>
              <a:rPr sz="1800" b="1" dirty="0">
                <a:latin typeface="微软雅黑"/>
                <a:cs typeface="微软雅黑"/>
              </a:rPr>
              <a:t>建立逻辑模型，“关系模式” 包括全局模式和用户模式(外模式)</a:t>
            </a:r>
            <a:endParaRPr sz="1800">
              <a:latin typeface="微软雅黑"/>
              <a:cs typeface="微软雅黑"/>
            </a:endParaRPr>
          </a:p>
        </p:txBody>
      </p:sp>
      <p:sp>
        <p:nvSpPr>
          <p:cNvPr id="12" name="object 12"/>
          <p:cNvSpPr/>
          <p:nvPr/>
        </p:nvSpPr>
        <p:spPr>
          <a:xfrm>
            <a:off x="3768737" y="2274570"/>
            <a:ext cx="1438910" cy="0"/>
          </a:xfrm>
          <a:custGeom>
            <a:avLst/>
            <a:gdLst/>
            <a:ahLst/>
            <a:cxnLst/>
            <a:rect l="l" t="t" r="r" b="b"/>
            <a:pathLst>
              <a:path w="1438910">
                <a:moveTo>
                  <a:pt x="0" y="0"/>
                </a:moveTo>
                <a:lnTo>
                  <a:pt x="1438656" y="0"/>
                </a:lnTo>
              </a:path>
            </a:pathLst>
          </a:custGeom>
          <a:ln w="12700">
            <a:solidFill>
              <a:srgbClr val="000000"/>
            </a:solidFill>
          </a:ln>
        </p:spPr>
        <p:txBody>
          <a:bodyPr wrap="square" lIns="0" tIns="0" rIns="0" bIns="0" rtlCol="0"/>
          <a:lstStyle/>
          <a:p>
            <a:endParaRPr/>
          </a:p>
        </p:txBody>
      </p:sp>
      <p:sp>
        <p:nvSpPr>
          <p:cNvPr id="13" name="object 13"/>
          <p:cNvSpPr/>
          <p:nvPr/>
        </p:nvSpPr>
        <p:spPr>
          <a:xfrm>
            <a:off x="3906659" y="3460241"/>
            <a:ext cx="1380490" cy="0"/>
          </a:xfrm>
          <a:custGeom>
            <a:avLst/>
            <a:gdLst/>
            <a:ahLst/>
            <a:cxnLst/>
            <a:rect l="l" t="t" r="r" b="b"/>
            <a:pathLst>
              <a:path w="1380489">
                <a:moveTo>
                  <a:pt x="0" y="0"/>
                </a:moveTo>
                <a:lnTo>
                  <a:pt x="1379982" y="0"/>
                </a:lnTo>
              </a:path>
            </a:pathLst>
          </a:custGeom>
          <a:ln w="12700">
            <a:solidFill>
              <a:srgbClr val="000000"/>
            </a:solidFill>
          </a:ln>
        </p:spPr>
        <p:txBody>
          <a:bodyPr wrap="square" lIns="0" tIns="0" rIns="0" bIns="0" rtlCol="0"/>
          <a:lstStyle/>
          <a:p>
            <a:endParaRPr/>
          </a:p>
        </p:txBody>
      </p:sp>
      <p:sp>
        <p:nvSpPr>
          <p:cNvPr id="14" name="object 14"/>
          <p:cNvSpPr/>
          <p:nvPr/>
        </p:nvSpPr>
        <p:spPr>
          <a:xfrm>
            <a:off x="3913517" y="4705350"/>
            <a:ext cx="1379220" cy="0"/>
          </a:xfrm>
          <a:custGeom>
            <a:avLst/>
            <a:gdLst/>
            <a:ahLst/>
            <a:cxnLst/>
            <a:rect l="l" t="t" r="r" b="b"/>
            <a:pathLst>
              <a:path w="1379220">
                <a:moveTo>
                  <a:pt x="0" y="0"/>
                </a:moveTo>
                <a:lnTo>
                  <a:pt x="1379220" y="0"/>
                </a:lnTo>
              </a:path>
            </a:pathLst>
          </a:custGeom>
          <a:ln w="12700">
            <a:solidFill>
              <a:srgbClr val="000000"/>
            </a:solidFill>
          </a:ln>
        </p:spPr>
        <p:txBody>
          <a:bodyPr wrap="square" lIns="0" tIns="0" rIns="0" bIns="0" rtlCol="0"/>
          <a:lstStyle/>
          <a:p>
            <a:endParaRPr/>
          </a:p>
        </p:txBody>
      </p:sp>
      <p:sp>
        <p:nvSpPr>
          <p:cNvPr id="15" name="object 2">
            <a:extLst>
              <a:ext uri="{FF2B5EF4-FFF2-40B4-BE49-F238E27FC236}">
                <a16:creationId xmlns:a16="http://schemas.microsoft.com/office/drawing/2014/main" id="{DEDB6AA5-A6B5-45E2-B166-93C5F08AF4F8}"/>
              </a:ext>
            </a:extLst>
          </p:cNvPr>
          <p:cNvSpPr/>
          <p:nvPr/>
        </p:nvSpPr>
        <p:spPr>
          <a:xfrm>
            <a:off x="927100" y="885825"/>
            <a:ext cx="5181600" cy="0"/>
          </a:xfrm>
          <a:custGeom>
            <a:avLst/>
            <a:gdLst/>
            <a:ahLst/>
            <a:cxnLst/>
            <a:rect l="l" t="t" r="r" b="b"/>
            <a:pathLst>
              <a:path w="5181600">
                <a:moveTo>
                  <a:pt x="0" y="0"/>
                </a:moveTo>
                <a:lnTo>
                  <a:pt x="5181600" y="0"/>
                </a:lnTo>
              </a:path>
            </a:pathLst>
          </a:custGeom>
          <a:ln w="12954">
            <a:solidFill>
              <a:srgbClr val="000000"/>
            </a:solidFill>
          </a:ln>
        </p:spPr>
        <p:txBody>
          <a:bodyPr wrap="square" lIns="0" tIns="0" rIns="0" bIns="0" rtlCol="0"/>
          <a:lstStyle/>
          <a:p>
            <a:endParaRPr/>
          </a:p>
        </p:txBody>
      </p:sp>
      <p:sp>
        <p:nvSpPr>
          <p:cNvPr id="16" name="object 3">
            <a:extLst>
              <a:ext uri="{FF2B5EF4-FFF2-40B4-BE49-F238E27FC236}">
                <a16:creationId xmlns:a16="http://schemas.microsoft.com/office/drawing/2014/main" id="{1BA69F5E-5DEF-4733-9F87-22DF402CB488}"/>
              </a:ext>
            </a:extLst>
          </p:cNvPr>
          <p:cNvSpPr/>
          <p:nvPr/>
        </p:nvSpPr>
        <p:spPr>
          <a:xfrm>
            <a:off x="927100" y="911353"/>
            <a:ext cx="5181600" cy="0"/>
          </a:xfrm>
          <a:custGeom>
            <a:avLst/>
            <a:gdLst/>
            <a:ahLst/>
            <a:cxnLst/>
            <a:rect l="l" t="t" r="r" b="b"/>
            <a:pathLst>
              <a:path w="5181600">
                <a:moveTo>
                  <a:pt x="0" y="0"/>
                </a:moveTo>
                <a:lnTo>
                  <a:pt x="5181600" y="0"/>
                </a:lnTo>
              </a:path>
            </a:pathLst>
          </a:custGeom>
          <a:ln w="12191">
            <a:solidFill>
              <a:srgbClr val="000000"/>
            </a:solidFill>
          </a:ln>
        </p:spPr>
        <p:txBody>
          <a:bodyPr wrap="square" lIns="0" tIns="0" rIns="0" bIns="0" rtlCol="0"/>
          <a:lstStyle/>
          <a:p>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3105150" y="2028825"/>
            <a:ext cx="4483100" cy="553720"/>
          </a:xfrm>
          <a:prstGeom prst="rect">
            <a:avLst/>
          </a:prstGeom>
        </p:spPr>
        <p:txBody>
          <a:bodyPr vert="horz" wrap="square" lIns="0" tIns="0" rIns="0" bIns="0" rtlCol="0">
            <a:spAutoFit/>
          </a:bodyPr>
          <a:lstStyle/>
          <a:p>
            <a:pPr marL="12700">
              <a:tabLst>
                <a:tab pos="1637030" algn="l"/>
              </a:tabLst>
            </a:pPr>
            <a:r>
              <a:rPr lang="zh-CN" altLang="en-US" sz="3600" dirty="0">
                <a:solidFill>
                  <a:schemeClr val="bg1"/>
                </a:solidFill>
                <a:latin typeface="宋体" panose="02010600030101010101" pitchFamily="2" charset="-122"/>
                <a:cs typeface="宋体" panose="02010600030101010101" pitchFamily="2" charset="-122"/>
              </a:rPr>
              <a:t>回顾本讲学习了什么</a:t>
            </a:r>
            <a:r>
              <a:rPr lang="en-US" altLang="zh-CN" sz="3600" dirty="0">
                <a:solidFill>
                  <a:schemeClr val="bg1"/>
                </a:solidFill>
                <a:latin typeface="宋体" panose="02010600030101010101" pitchFamily="2" charset="-122"/>
                <a:cs typeface="宋体" panose="02010600030101010101" pitchFamily="2" charset="-122"/>
              </a:rPr>
              <a:t>?</a:t>
            </a:r>
            <a:endParaRPr lang="zh-CN" altLang="en-US" sz="3600" dirty="0">
              <a:solidFill>
                <a:schemeClr val="bg1"/>
              </a:solidFill>
              <a:latin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7575326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416443" y="1698498"/>
            <a:ext cx="7633715" cy="3384041"/>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3077089" y="4276556"/>
            <a:ext cx="636270" cy="229235"/>
          </a:xfrm>
          <a:prstGeom prst="rect">
            <a:avLst/>
          </a:prstGeom>
        </p:spPr>
        <p:txBody>
          <a:bodyPr vert="horz" wrap="square" lIns="0" tIns="0" rIns="0" bIns="0" rtlCol="0">
            <a:spAutoFit/>
          </a:bodyPr>
          <a:lstStyle/>
          <a:p>
            <a:pPr marL="12700">
              <a:lnSpc>
                <a:spcPct val="100000"/>
              </a:lnSpc>
            </a:pPr>
            <a:r>
              <a:rPr sz="1600" b="1" dirty="0">
                <a:solidFill>
                  <a:srgbClr val="FFFFFF"/>
                </a:solidFill>
                <a:latin typeface="微软雅黑"/>
                <a:cs typeface="微软雅黑"/>
              </a:rPr>
              <a:t>数据源</a:t>
            </a:r>
            <a:endParaRPr sz="1600">
              <a:latin typeface="微软雅黑"/>
              <a:cs typeface="微软雅黑"/>
            </a:endParaRPr>
          </a:p>
        </p:txBody>
      </p:sp>
      <p:sp>
        <p:nvSpPr>
          <p:cNvPr id="5" name="object 5"/>
          <p:cNvSpPr txBox="1"/>
          <p:nvPr/>
        </p:nvSpPr>
        <p:spPr>
          <a:xfrm>
            <a:off x="1678819" y="2181098"/>
            <a:ext cx="1244600" cy="695325"/>
          </a:xfrm>
          <a:prstGeom prst="rect">
            <a:avLst/>
          </a:prstGeom>
        </p:spPr>
        <p:txBody>
          <a:bodyPr vert="horz" wrap="square" lIns="0" tIns="0" rIns="0" bIns="0" rtlCol="0">
            <a:spAutoFit/>
          </a:bodyPr>
          <a:lstStyle/>
          <a:p>
            <a:pPr marL="165100" marR="5080" indent="-152400">
              <a:lnSpc>
                <a:spcPct val="100000"/>
              </a:lnSpc>
            </a:pPr>
            <a:r>
              <a:rPr sz="2400" b="1" spc="-5" dirty="0">
                <a:solidFill>
                  <a:srgbClr val="FFFFFF"/>
                </a:solidFill>
                <a:latin typeface="华文中宋"/>
                <a:cs typeface="华文中宋"/>
              </a:rPr>
              <a:t>数据库设 计过程</a:t>
            </a:r>
            <a:endParaRPr sz="2400">
              <a:latin typeface="华文中宋"/>
              <a:cs typeface="华文中宋"/>
            </a:endParaRPr>
          </a:p>
        </p:txBody>
      </p:sp>
      <p:sp>
        <p:nvSpPr>
          <p:cNvPr id="6" name="object 6"/>
          <p:cNvSpPr txBox="1"/>
          <p:nvPr/>
        </p:nvSpPr>
        <p:spPr>
          <a:xfrm>
            <a:off x="2914783" y="3109153"/>
            <a:ext cx="1041400" cy="279400"/>
          </a:xfrm>
          <a:prstGeom prst="rect">
            <a:avLst/>
          </a:prstGeom>
        </p:spPr>
        <p:txBody>
          <a:bodyPr vert="horz" wrap="square" lIns="0" tIns="0" rIns="0" bIns="0" rtlCol="0">
            <a:spAutoFit/>
          </a:bodyPr>
          <a:lstStyle/>
          <a:p>
            <a:pPr marL="12700">
              <a:lnSpc>
                <a:spcPct val="100000"/>
              </a:lnSpc>
            </a:pPr>
            <a:r>
              <a:rPr sz="2000" b="1" spc="-5" dirty="0">
                <a:solidFill>
                  <a:srgbClr val="FFFFFF"/>
                </a:solidFill>
                <a:latin typeface="华文中宋"/>
                <a:cs typeface="华文中宋"/>
              </a:rPr>
              <a:t>需求分析</a:t>
            </a:r>
            <a:endParaRPr sz="2000">
              <a:latin typeface="华文中宋"/>
              <a:cs typeface="华文中宋"/>
            </a:endParaRPr>
          </a:p>
        </p:txBody>
      </p:sp>
      <p:sp>
        <p:nvSpPr>
          <p:cNvPr id="7" name="object 7"/>
          <p:cNvSpPr txBox="1">
            <a:spLocks noGrp="1"/>
          </p:cNvSpPr>
          <p:nvPr>
            <p:ph type="title"/>
          </p:nvPr>
        </p:nvSpPr>
        <p:spPr>
          <a:xfrm>
            <a:off x="1416443" y="309312"/>
            <a:ext cx="8657577" cy="501629"/>
          </a:xfrm>
          <a:prstGeom prst="rect">
            <a:avLst/>
          </a:prstGeom>
        </p:spPr>
        <p:txBody>
          <a:bodyPr vert="horz" wrap="square" lIns="0" tIns="53167" rIns="0" bIns="0" rtlCol="0">
            <a:spAutoFit/>
          </a:bodyPr>
          <a:lstStyle/>
          <a:p>
            <a:pPr marL="2271395">
              <a:lnSpc>
                <a:spcPts val="3835"/>
              </a:lnSpc>
            </a:pPr>
            <a:r>
              <a:rPr sz="2800" b="0" spc="-5" dirty="0" err="1">
                <a:solidFill>
                  <a:srgbClr val="000000"/>
                </a:solidFill>
                <a:latin typeface="Microsoft JhengHei" panose="020B0604030504040204" pitchFamily="34" charset="-120"/>
                <a:ea typeface="Microsoft JhengHei" panose="020B0604030504040204" pitchFamily="34" charset="-120"/>
              </a:rPr>
              <a:t>回顾本讲学习了什么</a:t>
            </a:r>
            <a:r>
              <a:rPr sz="2800" b="0" spc="-5" dirty="0">
                <a:solidFill>
                  <a:srgbClr val="000000"/>
                </a:solidFill>
                <a:latin typeface="Microsoft JhengHei" panose="020B0604030504040204" pitchFamily="34" charset="-120"/>
                <a:ea typeface="Microsoft JhengHei" panose="020B0604030504040204" pitchFamily="34" charset="-120"/>
              </a:rPr>
              <a:t>?</a:t>
            </a:r>
          </a:p>
        </p:txBody>
      </p:sp>
      <p:sp>
        <p:nvSpPr>
          <p:cNvPr id="8" name="object 8"/>
          <p:cNvSpPr txBox="1"/>
          <p:nvPr/>
        </p:nvSpPr>
        <p:spPr>
          <a:xfrm>
            <a:off x="4522603" y="3109153"/>
            <a:ext cx="1041400" cy="584200"/>
          </a:xfrm>
          <a:prstGeom prst="rect">
            <a:avLst/>
          </a:prstGeom>
        </p:spPr>
        <p:txBody>
          <a:bodyPr vert="horz" wrap="square" lIns="0" tIns="0" rIns="0" bIns="0" rtlCol="0">
            <a:spAutoFit/>
          </a:bodyPr>
          <a:lstStyle/>
          <a:p>
            <a:pPr marL="139065" marR="5080" indent="-127000">
              <a:lnSpc>
                <a:spcPct val="100000"/>
              </a:lnSpc>
            </a:pPr>
            <a:r>
              <a:rPr sz="2000" b="1" spc="-5" dirty="0">
                <a:solidFill>
                  <a:srgbClr val="FFFFFF"/>
                </a:solidFill>
                <a:latin typeface="华文中宋"/>
                <a:cs typeface="华文中宋"/>
              </a:rPr>
              <a:t>概念数据 库设计</a:t>
            </a:r>
            <a:endParaRPr sz="2000">
              <a:latin typeface="华文中宋"/>
              <a:cs typeface="华文中宋"/>
            </a:endParaRPr>
          </a:p>
        </p:txBody>
      </p:sp>
      <p:sp>
        <p:nvSpPr>
          <p:cNvPr id="9" name="object 9"/>
          <p:cNvSpPr txBox="1"/>
          <p:nvPr/>
        </p:nvSpPr>
        <p:spPr>
          <a:xfrm>
            <a:off x="6128899" y="3109153"/>
            <a:ext cx="1041400" cy="584200"/>
          </a:xfrm>
          <a:prstGeom prst="rect">
            <a:avLst/>
          </a:prstGeom>
        </p:spPr>
        <p:txBody>
          <a:bodyPr vert="horz" wrap="square" lIns="0" tIns="0" rIns="0" bIns="0" rtlCol="0">
            <a:spAutoFit/>
          </a:bodyPr>
          <a:lstStyle/>
          <a:p>
            <a:pPr marL="139065" marR="5080" indent="-127000">
              <a:lnSpc>
                <a:spcPct val="100000"/>
              </a:lnSpc>
            </a:pPr>
            <a:r>
              <a:rPr sz="2000" b="1" spc="-5" dirty="0">
                <a:solidFill>
                  <a:srgbClr val="FFFFFF"/>
                </a:solidFill>
                <a:latin typeface="华文中宋"/>
                <a:cs typeface="华文中宋"/>
              </a:rPr>
              <a:t>逻辑数据 库设计</a:t>
            </a:r>
            <a:endParaRPr sz="2000">
              <a:latin typeface="华文中宋"/>
              <a:cs typeface="华文中宋"/>
            </a:endParaRPr>
          </a:p>
        </p:txBody>
      </p:sp>
      <p:sp>
        <p:nvSpPr>
          <p:cNvPr id="10" name="object 10"/>
          <p:cNvSpPr txBox="1"/>
          <p:nvPr/>
        </p:nvSpPr>
        <p:spPr>
          <a:xfrm>
            <a:off x="7735195" y="3109153"/>
            <a:ext cx="1041400" cy="584200"/>
          </a:xfrm>
          <a:prstGeom prst="rect">
            <a:avLst/>
          </a:prstGeom>
        </p:spPr>
        <p:txBody>
          <a:bodyPr vert="horz" wrap="square" lIns="0" tIns="0" rIns="0" bIns="0" rtlCol="0">
            <a:spAutoFit/>
          </a:bodyPr>
          <a:lstStyle/>
          <a:p>
            <a:pPr marL="139065" marR="5080" indent="-127000">
              <a:lnSpc>
                <a:spcPct val="100000"/>
              </a:lnSpc>
            </a:pPr>
            <a:r>
              <a:rPr sz="2000" b="1" spc="-5" dirty="0">
                <a:solidFill>
                  <a:srgbClr val="FFFFFF"/>
                </a:solidFill>
                <a:latin typeface="华文中宋"/>
                <a:cs typeface="华文中宋"/>
              </a:rPr>
              <a:t>物理数据 库设计</a:t>
            </a:r>
            <a:endParaRPr sz="2000">
              <a:latin typeface="华文中宋"/>
              <a:cs typeface="华文中宋"/>
            </a:endParaRPr>
          </a:p>
        </p:txBody>
      </p:sp>
      <p:sp>
        <p:nvSpPr>
          <p:cNvPr id="11" name="object 11"/>
          <p:cNvSpPr txBox="1"/>
          <p:nvPr/>
        </p:nvSpPr>
        <p:spPr>
          <a:xfrm>
            <a:off x="4560704" y="4275032"/>
            <a:ext cx="931544" cy="473709"/>
          </a:xfrm>
          <a:prstGeom prst="rect">
            <a:avLst/>
          </a:prstGeom>
        </p:spPr>
        <p:txBody>
          <a:bodyPr vert="horz" wrap="square" lIns="0" tIns="0" rIns="0" bIns="0" rtlCol="0">
            <a:spAutoFit/>
          </a:bodyPr>
          <a:lstStyle/>
          <a:p>
            <a:pPr marL="12700" marR="5080" indent="129539">
              <a:lnSpc>
                <a:spcPct val="100000"/>
              </a:lnSpc>
            </a:pPr>
            <a:r>
              <a:rPr sz="1600" b="1" spc="-5" dirty="0">
                <a:solidFill>
                  <a:srgbClr val="FFFFFF"/>
                </a:solidFill>
                <a:latin typeface="微软雅黑"/>
                <a:cs typeface="微软雅黑"/>
              </a:rPr>
              <a:t>E-R图/ </a:t>
            </a:r>
            <a:r>
              <a:rPr sz="1600" b="1" dirty="0">
                <a:solidFill>
                  <a:srgbClr val="FFFFFF"/>
                </a:solidFill>
                <a:latin typeface="微软雅黑"/>
                <a:cs typeface="微软雅黑"/>
              </a:rPr>
              <a:t>I</a:t>
            </a:r>
            <a:r>
              <a:rPr sz="1600" b="1" spc="-10" dirty="0">
                <a:solidFill>
                  <a:srgbClr val="FFFFFF"/>
                </a:solidFill>
                <a:latin typeface="微软雅黑"/>
                <a:cs typeface="微软雅黑"/>
              </a:rPr>
              <a:t>D</a:t>
            </a:r>
            <a:r>
              <a:rPr sz="1600" b="1" dirty="0">
                <a:solidFill>
                  <a:srgbClr val="FFFFFF"/>
                </a:solidFill>
                <a:latin typeface="微软雅黑"/>
                <a:cs typeface="微软雅黑"/>
              </a:rPr>
              <a:t>EF1</a:t>
            </a:r>
            <a:r>
              <a:rPr sz="1600" b="1" spc="-10" dirty="0">
                <a:solidFill>
                  <a:srgbClr val="FFFFFF"/>
                </a:solidFill>
                <a:latin typeface="微软雅黑"/>
                <a:cs typeface="微软雅黑"/>
              </a:rPr>
              <a:t>x</a:t>
            </a:r>
            <a:r>
              <a:rPr sz="1600" b="1" dirty="0">
                <a:solidFill>
                  <a:srgbClr val="FFFFFF"/>
                </a:solidFill>
                <a:latin typeface="微软雅黑"/>
                <a:cs typeface="微软雅黑"/>
              </a:rPr>
              <a:t>图</a:t>
            </a:r>
            <a:endParaRPr sz="1600">
              <a:latin typeface="微软雅黑"/>
              <a:cs typeface="微软雅黑"/>
            </a:endParaRPr>
          </a:p>
        </p:txBody>
      </p:sp>
      <p:sp>
        <p:nvSpPr>
          <p:cNvPr id="12" name="object 12"/>
          <p:cNvSpPr txBox="1"/>
          <p:nvPr/>
        </p:nvSpPr>
        <p:spPr>
          <a:xfrm>
            <a:off x="6135757" y="4276556"/>
            <a:ext cx="1042035" cy="473709"/>
          </a:xfrm>
          <a:prstGeom prst="rect">
            <a:avLst/>
          </a:prstGeom>
        </p:spPr>
        <p:txBody>
          <a:bodyPr vert="horz" wrap="square" lIns="0" tIns="0" rIns="0" bIns="0" rtlCol="0">
            <a:spAutoFit/>
          </a:bodyPr>
          <a:lstStyle/>
          <a:p>
            <a:pPr marL="113664" marR="5080" indent="-101600">
              <a:lnSpc>
                <a:spcPct val="100000"/>
              </a:lnSpc>
            </a:pPr>
            <a:r>
              <a:rPr sz="1600" b="1" spc="-5" dirty="0">
                <a:solidFill>
                  <a:srgbClr val="FFFFFF"/>
                </a:solidFill>
                <a:latin typeface="微软雅黑"/>
                <a:cs typeface="微软雅黑"/>
              </a:rPr>
              <a:t>全局模式和 用户模式</a:t>
            </a:r>
            <a:endParaRPr sz="1600">
              <a:latin typeface="微软雅黑"/>
              <a:cs typeface="微软雅黑"/>
            </a:endParaRPr>
          </a:p>
        </p:txBody>
      </p:sp>
      <p:sp>
        <p:nvSpPr>
          <p:cNvPr id="13" name="object 13"/>
          <p:cNvSpPr txBox="1"/>
          <p:nvPr/>
        </p:nvSpPr>
        <p:spPr>
          <a:xfrm>
            <a:off x="7755007" y="4292558"/>
            <a:ext cx="1064260" cy="473709"/>
          </a:xfrm>
          <a:prstGeom prst="rect">
            <a:avLst/>
          </a:prstGeom>
        </p:spPr>
        <p:txBody>
          <a:bodyPr vert="horz" wrap="square" lIns="0" tIns="0" rIns="0" bIns="0" rtlCol="0">
            <a:spAutoFit/>
          </a:bodyPr>
          <a:lstStyle/>
          <a:p>
            <a:pPr marL="125095" marR="5080" indent="-113030">
              <a:lnSpc>
                <a:spcPct val="100000"/>
              </a:lnSpc>
            </a:pPr>
            <a:r>
              <a:rPr sz="1600" b="1" spc="-5" dirty="0">
                <a:solidFill>
                  <a:srgbClr val="FFFFFF"/>
                </a:solidFill>
                <a:latin typeface="微软雅黑"/>
                <a:cs typeface="微软雅黑"/>
              </a:rPr>
              <a:t>具体DBMS 上的存储</a:t>
            </a:r>
            <a:endParaRPr sz="1600">
              <a:latin typeface="微软雅黑"/>
              <a:cs typeface="微软雅黑"/>
            </a:endParaRPr>
          </a:p>
        </p:txBody>
      </p:sp>
      <p:sp>
        <p:nvSpPr>
          <p:cNvPr id="14" name="object 14"/>
          <p:cNvSpPr/>
          <p:nvPr/>
        </p:nvSpPr>
        <p:spPr>
          <a:xfrm>
            <a:off x="4488065" y="5340096"/>
            <a:ext cx="2226310" cy="1183005"/>
          </a:xfrm>
          <a:custGeom>
            <a:avLst/>
            <a:gdLst/>
            <a:ahLst/>
            <a:cxnLst/>
            <a:rect l="l" t="t" r="r" b="b"/>
            <a:pathLst>
              <a:path w="2226309" h="1183004">
                <a:moveTo>
                  <a:pt x="2225802" y="591311"/>
                </a:moveTo>
                <a:lnTo>
                  <a:pt x="2222112" y="542771"/>
                </a:lnTo>
                <a:lnTo>
                  <a:pt x="2211233" y="495319"/>
                </a:lnTo>
                <a:lnTo>
                  <a:pt x="2193451" y="449107"/>
                </a:lnTo>
                <a:lnTo>
                  <a:pt x="2169054" y="404286"/>
                </a:lnTo>
                <a:lnTo>
                  <a:pt x="2138326" y="361009"/>
                </a:lnTo>
                <a:lnTo>
                  <a:pt x="2101555" y="319426"/>
                </a:lnTo>
                <a:lnTo>
                  <a:pt x="2059027" y="279689"/>
                </a:lnTo>
                <a:lnTo>
                  <a:pt x="2011027" y="241950"/>
                </a:lnTo>
                <a:lnTo>
                  <a:pt x="1957843" y="206359"/>
                </a:lnTo>
                <a:lnTo>
                  <a:pt x="1899761" y="173069"/>
                </a:lnTo>
                <a:lnTo>
                  <a:pt x="1837066" y="142230"/>
                </a:lnTo>
                <a:lnTo>
                  <a:pt x="1770046" y="113995"/>
                </a:lnTo>
                <a:lnTo>
                  <a:pt x="1698987" y="88514"/>
                </a:lnTo>
                <a:lnTo>
                  <a:pt x="1624174" y="65939"/>
                </a:lnTo>
                <a:lnTo>
                  <a:pt x="1545895" y="46422"/>
                </a:lnTo>
                <a:lnTo>
                  <a:pt x="1464435" y="30114"/>
                </a:lnTo>
                <a:lnTo>
                  <a:pt x="1380082" y="17166"/>
                </a:lnTo>
                <a:lnTo>
                  <a:pt x="1293120" y="7730"/>
                </a:lnTo>
                <a:lnTo>
                  <a:pt x="1203837" y="1957"/>
                </a:lnTo>
                <a:lnTo>
                  <a:pt x="1112520" y="0"/>
                </a:lnTo>
                <a:lnTo>
                  <a:pt x="1021310" y="1957"/>
                </a:lnTo>
                <a:lnTo>
                  <a:pt x="932125" y="7730"/>
                </a:lnTo>
                <a:lnTo>
                  <a:pt x="845251" y="17166"/>
                </a:lnTo>
                <a:lnTo>
                  <a:pt x="760975" y="30114"/>
                </a:lnTo>
                <a:lnTo>
                  <a:pt x="679584" y="46422"/>
                </a:lnTo>
                <a:lnTo>
                  <a:pt x="601365" y="65939"/>
                </a:lnTo>
                <a:lnTo>
                  <a:pt x="526605" y="88514"/>
                </a:lnTo>
                <a:lnTo>
                  <a:pt x="455590" y="113995"/>
                </a:lnTo>
                <a:lnTo>
                  <a:pt x="388608" y="142230"/>
                </a:lnTo>
                <a:lnTo>
                  <a:pt x="325945" y="173069"/>
                </a:lnTo>
                <a:lnTo>
                  <a:pt x="267888" y="206359"/>
                </a:lnTo>
                <a:lnTo>
                  <a:pt x="214725" y="241950"/>
                </a:lnTo>
                <a:lnTo>
                  <a:pt x="166742" y="279689"/>
                </a:lnTo>
                <a:lnTo>
                  <a:pt x="124225" y="319426"/>
                </a:lnTo>
                <a:lnTo>
                  <a:pt x="87463" y="361009"/>
                </a:lnTo>
                <a:lnTo>
                  <a:pt x="56741" y="404286"/>
                </a:lnTo>
                <a:lnTo>
                  <a:pt x="32347" y="449107"/>
                </a:lnTo>
                <a:lnTo>
                  <a:pt x="14567" y="495319"/>
                </a:lnTo>
                <a:lnTo>
                  <a:pt x="3689" y="542771"/>
                </a:lnTo>
                <a:lnTo>
                  <a:pt x="0" y="591312"/>
                </a:lnTo>
                <a:lnTo>
                  <a:pt x="3689" y="639852"/>
                </a:lnTo>
                <a:lnTo>
                  <a:pt x="14567" y="687304"/>
                </a:lnTo>
                <a:lnTo>
                  <a:pt x="32347" y="733516"/>
                </a:lnTo>
                <a:lnTo>
                  <a:pt x="56741" y="778337"/>
                </a:lnTo>
                <a:lnTo>
                  <a:pt x="87463" y="821614"/>
                </a:lnTo>
                <a:lnTo>
                  <a:pt x="124225" y="863197"/>
                </a:lnTo>
                <a:lnTo>
                  <a:pt x="166742" y="902934"/>
                </a:lnTo>
                <a:lnTo>
                  <a:pt x="214725" y="940673"/>
                </a:lnTo>
                <a:lnTo>
                  <a:pt x="267888" y="976264"/>
                </a:lnTo>
                <a:lnTo>
                  <a:pt x="325945" y="1009554"/>
                </a:lnTo>
                <a:lnTo>
                  <a:pt x="388608" y="1040393"/>
                </a:lnTo>
                <a:lnTo>
                  <a:pt x="455590" y="1068628"/>
                </a:lnTo>
                <a:lnTo>
                  <a:pt x="526605" y="1094109"/>
                </a:lnTo>
                <a:lnTo>
                  <a:pt x="601365" y="1116684"/>
                </a:lnTo>
                <a:lnTo>
                  <a:pt x="679584" y="1136201"/>
                </a:lnTo>
                <a:lnTo>
                  <a:pt x="760975" y="1152509"/>
                </a:lnTo>
                <a:lnTo>
                  <a:pt x="845251" y="1165457"/>
                </a:lnTo>
                <a:lnTo>
                  <a:pt x="932125" y="1174893"/>
                </a:lnTo>
                <a:lnTo>
                  <a:pt x="1021310" y="1180666"/>
                </a:lnTo>
                <a:lnTo>
                  <a:pt x="1112520" y="1182624"/>
                </a:lnTo>
                <a:lnTo>
                  <a:pt x="1203837" y="1180666"/>
                </a:lnTo>
                <a:lnTo>
                  <a:pt x="1293120" y="1174893"/>
                </a:lnTo>
                <a:lnTo>
                  <a:pt x="1380082" y="1165457"/>
                </a:lnTo>
                <a:lnTo>
                  <a:pt x="1464435" y="1152509"/>
                </a:lnTo>
                <a:lnTo>
                  <a:pt x="1545895" y="1136201"/>
                </a:lnTo>
                <a:lnTo>
                  <a:pt x="1624174" y="1116684"/>
                </a:lnTo>
                <a:lnTo>
                  <a:pt x="1698987" y="1094109"/>
                </a:lnTo>
                <a:lnTo>
                  <a:pt x="1770046" y="1068628"/>
                </a:lnTo>
                <a:lnTo>
                  <a:pt x="1837066" y="1040393"/>
                </a:lnTo>
                <a:lnTo>
                  <a:pt x="1899761" y="1009554"/>
                </a:lnTo>
                <a:lnTo>
                  <a:pt x="1957843" y="976264"/>
                </a:lnTo>
                <a:lnTo>
                  <a:pt x="2011027" y="940673"/>
                </a:lnTo>
                <a:lnTo>
                  <a:pt x="2059027" y="902934"/>
                </a:lnTo>
                <a:lnTo>
                  <a:pt x="2101555" y="863197"/>
                </a:lnTo>
                <a:lnTo>
                  <a:pt x="2138326" y="821614"/>
                </a:lnTo>
                <a:lnTo>
                  <a:pt x="2169054" y="778337"/>
                </a:lnTo>
                <a:lnTo>
                  <a:pt x="2193451" y="733516"/>
                </a:lnTo>
                <a:lnTo>
                  <a:pt x="2211233" y="687304"/>
                </a:lnTo>
                <a:lnTo>
                  <a:pt x="2222112" y="639852"/>
                </a:lnTo>
                <a:lnTo>
                  <a:pt x="2225802" y="591311"/>
                </a:lnTo>
                <a:close/>
              </a:path>
            </a:pathLst>
          </a:custGeom>
          <a:solidFill>
            <a:srgbClr val="B90000"/>
          </a:solidFill>
        </p:spPr>
        <p:txBody>
          <a:bodyPr wrap="square" lIns="0" tIns="0" rIns="0" bIns="0" rtlCol="0"/>
          <a:lstStyle/>
          <a:p>
            <a:endParaRPr/>
          </a:p>
        </p:txBody>
      </p:sp>
      <p:sp>
        <p:nvSpPr>
          <p:cNvPr id="15" name="object 15"/>
          <p:cNvSpPr/>
          <p:nvPr/>
        </p:nvSpPr>
        <p:spPr>
          <a:xfrm>
            <a:off x="4670183" y="5436870"/>
            <a:ext cx="1861185" cy="989330"/>
          </a:xfrm>
          <a:custGeom>
            <a:avLst/>
            <a:gdLst/>
            <a:ahLst/>
            <a:cxnLst/>
            <a:rect l="l" t="t" r="r" b="b"/>
            <a:pathLst>
              <a:path w="1861184" h="989329">
                <a:moveTo>
                  <a:pt x="1860803" y="494537"/>
                </a:moveTo>
                <a:lnTo>
                  <a:pt x="1857723" y="454022"/>
                </a:lnTo>
                <a:lnTo>
                  <a:pt x="1848640" y="414401"/>
                </a:lnTo>
                <a:lnTo>
                  <a:pt x="1833792" y="375802"/>
                </a:lnTo>
                <a:lnTo>
                  <a:pt x="1813419" y="338352"/>
                </a:lnTo>
                <a:lnTo>
                  <a:pt x="1787759" y="302180"/>
                </a:lnTo>
                <a:lnTo>
                  <a:pt x="1757049" y="267414"/>
                </a:lnTo>
                <a:lnTo>
                  <a:pt x="1721528" y="234182"/>
                </a:lnTo>
                <a:lnTo>
                  <a:pt x="1681435" y="202612"/>
                </a:lnTo>
                <a:lnTo>
                  <a:pt x="1637007" y="172832"/>
                </a:lnTo>
                <a:lnTo>
                  <a:pt x="1588484" y="144970"/>
                </a:lnTo>
                <a:lnTo>
                  <a:pt x="1536103" y="119154"/>
                </a:lnTo>
                <a:lnTo>
                  <a:pt x="1480102" y="95512"/>
                </a:lnTo>
                <a:lnTo>
                  <a:pt x="1420721" y="74171"/>
                </a:lnTo>
                <a:lnTo>
                  <a:pt x="1358197" y="55261"/>
                </a:lnTo>
                <a:lnTo>
                  <a:pt x="1292768" y="38909"/>
                </a:lnTo>
                <a:lnTo>
                  <a:pt x="1224674" y="25243"/>
                </a:lnTo>
                <a:lnTo>
                  <a:pt x="1154151" y="14391"/>
                </a:lnTo>
                <a:lnTo>
                  <a:pt x="1081440" y="6481"/>
                </a:lnTo>
                <a:lnTo>
                  <a:pt x="1006777" y="1641"/>
                </a:lnTo>
                <a:lnTo>
                  <a:pt x="930401" y="0"/>
                </a:lnTo>
                <a:lnTo>
                  <a:pt x="854129" y="1641"/>
                </a:lnTo>
                <a:lnTo>
                  <a:pt x="779548" y="6481"/>
                </a:lnTo>
                <a:lnTo>
                  <a:pt x="706899" y="14391"/>
                </a:lnTo>
                <a:lnTo>
                  <a:pt x="636422" y="25243"/>
                </a:lnTo>
                <a:lnTo>
                  <a:pt x="568356" y="38909"/>
                </a:lnTo>
                <a:lnTo>
                  <a:pt x="502942" y="55261"/>
                </a:lnTo>
                <a:lnTo>
                  <a:pt x="440420" y="74171"/>
                </a:lnTo>
                <a:lnTo>
                  <a:pt x="381030" y="95512"/>
                </a:lnTo>
                <a:lnTo>
                  <a:pt x="325012" y="119154"/>
                </a:lnTo>
                <a:lnTo>
                  <a:pt x="272605" y="144970"/>
                </a:lnTo>
                <a:lnTo>
                  <a:pt x="224050" y="172832"/>
                </a:lnTo>
                <a:lnTo>
                  <a:pt x="179588" y="202612"/>
                </a:lnTo>
                <a:lnTo>
                  <a:pt x="139457" y="234182"/>
                </a:lnTo>
                <a:lnTo>
                  <a:pt x="103898" y="267414"/>
                </a:lnTo>
                <a:lnTo>
                  <a:pt x="73151" y="302180"/>
                </a:lnTo>
                <a:lnTo>
                  <a:pt x="47457" y="338352"/>
                </a:lnTo>
                <a:lnTo>
                  <a:pt x="27054" y="375802"/>
                </a:lnTo>
                <a:lnTo>
                  <a:pt x="12184" y="414401"/>
                </a:lnTo>
                <a:lnTo>
                  <a:pt x="3086" y="454022"/>
                </a:lnTo>
                <a:lnTo>
                  <a:pt x="0" y="494538"/>
                </a:lnTo>
                <a:lnTo>
                  <a:pt x="3086" y="535053"/>
                </a:lnTo>
                <a:lnTo>
                  <a:pt x="12184" y="574674"/>
                </a:lnTo>
                <a:lnTo>
                  <a:pt x="27054" y="613273"/>
                </a:lnTo>
                <a:lnTo>
                  <a:pt x="47457" y="650723"/>
                </a:lnTo>
                <a:lnTo>
                  <a:pt x="73151" y="686895"/>
                </a:lnTo>
                <a:lnTo>
                  <a:pt x="103898" y="721661"/>
                </a:lnTo>
                <a:lnTo>
                  <a:pt x="139457" y="754893"/>
                </a:lnTo>
                <a:lnTo>
                  <a:pt x="179588" y="786463"/>
                </a:lnTo>
                <a:lnTo>
                  <a:pt x="224050" y="816243"/>
                </a:lnTo>
                <a:lnTo>
                  <a:pt x="272605" y="844105"/>
                </a:lnTo>
                <a:lnTo>
                  <a:pt x="325012" y="869921"/>
                </a:lnTo>
                <a:lnTo>
                  <a:pt x="381030" y="893563"/>
                </a:lnTo>
                <a:lnTo>
                  <a:pt x="440420" y="914904"/>
                </a:lnTo>
                <a:lnTo>
                  <a:pt x="502942" y="933814"/>
                </a:lnTo>
                <a:lnTo>
                  <a:pt x="568356" y="950166"/>
                </a:lnTo>
                <a:lnTo>
                  <a:pt x="636422" y="963832"/>
                </a:lnTo>
                <a:lnTo>
                  <a:pt x="706899" y="974684"/>
                </a:lnTo>
                <a:lnTo>
                  <a:pt x="779548" y="982594"/>
                </a:lnTo>
                <a:lnTo>
                  <a:pt x="854129" y="987434"/>
                </a:lnTo>
                <a:lnTo>
                  <a:pt x="930401" y="989076"/>
                </a:lnTo>
                <a:lnTo>
                  <a:pt x="1006777" y="987434"/>
                </a:lnTo>
                <a:lnTo>
                  <a:pt x="1081440" y="982594"/>
                </a:lnTo>
                <a:lnTo>
                  <a:pt x="1154151" y="974684"/>
                </a:lnTo>
                <a:lnTo>
                  <a:pt x="1224674" y="963832"/>
                </a:lnTo>
                <a:lnTo>
                  <a:pt x="1292768" y="950166"/>
                </a:lnTo>
                <a:lnTo>
                  <a:pt x="1358197" y="933814"/>
                </a:lnTo>
                <a:lnTo>
                  <a:pt x="1420721" y="914904"/>
                </a:lnTo>
                <a:lnTo>
                  <a:pt x="1480102" y="893563"/>
                </a:lnTo>
                <a:lnTo>
                  <a:pt x="1536103" y="869921"/>
                </a:lnTo>
                <a:lnTo>
                  <a:pt x="1588484" y="844105"/>
                </a:lnTo>
                <a:lnTo>
                  <a:pt x="1637007" y="816243"/>
                </a:lnTo>
                <a:lnTo>
                  <a:pt x="1681435" y="786463"/>
                </a:lnTo>
                <a:lnTo>
                  <a:pt x="1721528" y="754893"/>
                </a:lnTo>
                <a:lnTo>
                  <a:pt x="1757049" y="721661"/>
                </a:lnTo>
                <a:lnTo>
                  <a:pt x="1787759" y="686895"/>
                </a:lnTo>
                <a:lnTo>
                  <a:pt x="1813419" y="650723"/>
                </a:lnTo>
                <a:lnTo>
                  <a:pt x="1833792" y="613273"/>
                </a:lnTo>
                <a:lnTo>
                  <a:pt x="1848640" y="574674"/>
                </a:lnTo>
                <a:lnTo>
                  <a:pt x="1857723" y="535053"/>
                </a:lnTo>
                <a:lnTo>
                  <a:pt x="1860803" y="494537"/>
                </a:lnTo>
                <a:close/>
              </a:path>
            </a:pathLst>
          </a:custGeom>
          <a:solidFill>
            <a:srgbClr val="003366"/>
          </a:solidFill>
        </p:spPr>
        <p:txBody>
          <a:bodyPr wrap="square" lIns="0" tIns="0" rIns="0" bIns="0" rtlCol="0"/>
          <a:lstStyle/>
          <a:p>
            <a:endParaRPr/>
          </a:p>
        </p:txBody>
      </p:sp>
      <p:sp>
        <p:nvSpPr>
          <p:cNvPr id="16" name="object 16"/>
          <p:cNvSpPr/>
          <p:nvPr/>
        </p:nvSpPr>
        <p:spPr>
          <a:xfrm>
            <a:off x="4670183" y="5436870"/>
            <a:ext cx="1861185" cy="989330"/>
          </a:xfrm>
          <a:custGeom>
            <a:avLst/>
            <a:gdLst/>
            <a:ahLst/>
            <a:cxnLst/>
            <a:rect l="l" t="t" r="r" b="b"/>
            <a:pathLst>
              <a:path w="1861184" h="989329">
                <a:moveTo>
                  <a:pt x="930401" y="0"/>
                </a:moveTo>
                <a:lnTo>
                  <a:pt x="854129" y="1641"/>
                </a:lnTo>
                <a:lnTo>
                  <a:pt x="779548" y="6481"/>
                </a:lnTo>
                <a:lnTo>
                  <a:pt x="706899" y="14391"/>
                </a:lnTo>
                <a:lnTo>
                  <a:pt x="636422" y="25243"/>
                </a:lnTo>
                <a:lnTo>
                  <a:pt x="568356" y="38909"/>
                </a:lnTo>
                <a:lnTo>
                  <a:pt x="502942" y="55261"/>
                </a:lnTo>
                <a:lnTo>
                  <a:pt x="440420" y="74171"/>
                </a:lnTo>
                <a:lnTo>
                  <a:pt x="381030" y="95512"/>
                </a:lnTo>
                <a:lnTo>
                  <a:pt x="325012" y="119154"/>
                </a:lnTo>
                <a:lnTo>
                  <a:pt x="272605" y="144970"/>
                </a:lnTo>
                <a:lnTo>
                  <a:pt x="224050" y="172832"/>
                </a:lnTo>
                <a:lnTo>
                  <a:pt x="179588" y="202612"/>
                </a:lnTo>
                <a:lnTo>
                  <a:pt x="139457" y="234182"/>
                </a:lnTo>
                <a:lnTo>
                  <a:pt x="103898" y="267414"/>
                </a:lnTo>
                <a:lnTo>
                  <a:pt x="73151" y="302180"/>
                </a:lnTo>
                <a:lnTo>
                  <a:pt x="47457" y="338352"/>
                </a:lnTo>
                <a:lnTo>
                  <a:pt x="27054" y="375802"/>
                </a:lnTo>
                <a:lnTo>
                  <a:pt x="12184" y="414401"/>
                </a:lnTo>
                <a:lnTo>
                  <a:pt x="3086" y="454022"/>
                </a:lnTo>
                <a:lnTo>
                  <a:pt x="0" y="494538"/>
                </a:lnTo>
                <a:lnTo>
                  <a:pt x="3086" y="535053"/>
                </a:lnTo>
                <a:lnTo>
                  <a:pt x="12184" y="574674"/>
                </a:lnTo>
                <a:lnTo>
                  <a:pt x="27054" y="613273"/>
                </a:lnTo>
                <a:lnTo>
                  <a:pt x="47457" y="650723"/>
                </a:lnTo>
                <a:lnTo>
                  <a:pt x="73151" y="686895"/>
                </a:lnTo>
                <a:lnTo>
                  <a:pt x="103898" y="721661"/>
                </a:lnTo>
                <a:lnTo>
                  <a:pt x="139457" y="754893"/>
                </a:lnTo>
                <a:lnTo>
                  <a:pt x="179588" y="786463"/>
                </a:lnTo>
                <a:lnTo>
                  <a:pt x="224050" y="816243"/>
                </a:lnTo>
                <a:lnTo>
                  <a:pt x="272605" y="844105"/>
                </a:lnTo>
                <a:lnTo>
                  <a:pt x="325012" y="869921"/>
                </a:lnTo>
                <a:lnTo>
                  <a:pt x="381030" y="893563"/>
                </a:lnTo>
                <a:lnTo>
                  <a:pt x="440420" y="914904"/>
                </a:lnTo>
                <a:lnTo>
                  <a:pt x="502942" y="933814"/>
                </a:lnTo>
                <a:lnTo>
                  <a:pt x="568356" y="950166"/>
                </a:lnTo>
                <a:lnTo>
                  <a:pt x="636422" y="963832"/>
                </a:lnTo>
                <a:lnTo>
                  <a:pt x="706899" y="974684"/>
                </a:lnTo>
                <a:lnTo>
                  <a:pt x="779548" y="982594"/>
                </a:lnTo>
                <a:lnTo>
                  <a:pt x="854129" y="987434"/>
                </a:lnTo>
                <a:lnTo>
                  <a:pt x="930401" y="989076"/>
                </a:lnTo>
                <a:lnTo>
                  <a:pt x="1006777" y="987434"/>
                </a:lnTo>
                <a:lnTo>
                  <a:pt x="1081440" y="982594"/>
                </a:lnTo>
                <a:lnTo>
                  <a:pt x="1154151" y="974684"/>
                </a:lnTo>
                <a:lnTo>
                  <a:pt x="1224674" y="963832"/>
                </a:lnTo>
                <a:lnTo>
                  <a:pt x="1292768" y="950166"/>
                </a:lnTo>
                <a:lnTo>
                  <a:pt x="1358197" y="933814"/>
                </a:lnTo>
                <a:lnTo>
                  <a:pt x="1420721" y="914904"/>
                </a:lnTo>
                <a:lnTo>
                  <a:pt x="1480102" y="893563"/>
                </a:lnTo>
                <a:lnTo>
                  <a:pt x="1536103" y="869921"/>
                </a:lnTo>
                <a:lnTo>
                  <a:pt x="1588484" y="844105"/>
                </a:lnTo>
                <a:lnTo>
                  <a:pt x="1637007" y="816243"/>
                </a:lnTo>
                <a:lnTo>
                  <a:pt x="1681435" y="786463"/>
                </a:lnTo>
                <a:lnTo>
                  <a:pt x="1721528" y="754893"/>
                </a:lnTo>
                <a:lnTo>
                  <a:pt x="1757049" y="721661"/>
                </a:lnTo>
                <a:lnTo>
                  <a:pt x="1787759" y="686895"/>
                </a:lnTo>
                <a:lnTo>
                  <a:pt x="1813419" y="650723"/>
                </a:lnTo>
                <a:lnTo>
                  <a:pt x="1833792" y="613273"/>
                </a:lnTo>
                <a:lnTo>
                  <a:pt x="1848640" y="574674"/>
                </a:lnTo>
                <a:lnTo>
                  <a:pt x="1857723" y="535053"/>
                </a:lnTo>
                <a:lnTo>
                  <a:pt x="1860803" y="494537"/>
                </a:lnTo>
                <a:lnTo>
                  <a:pt x="1857723" y="454022"/>
                </a:lnTo>
                <a:lnTo>
                  <a:pt x="1848640" y="414401"/>
                </a:lnTo>
                <a:lnTo>
                  <a:pt x="1833792" y="375802"/>
                </a:lnTo>
                <a:lnTo>
                  <a:pt x="1813419" y="338352"/>
                </a:lnTo>
                <a:lnTo>
                  <a:pt x="1787759" y="302180"/>
                </a:lnTo>
                <a:lnTo>
                  <a:pt x="1757049" y="267414"/>
                </a:lnTo>
                <a:lnTo>
                  <a:pt x="1721528" y="234182"/>
                </a:lnTo>
                <a:lnTo>
                  <a:pt x="1681435" y="202612"/>
                </a:lnTo>
                <a:lnTo>
                  <a:pt x="1637007" y="172832"/>
                </a:lnTo>
                <a:lnTo>
                  <a:pt x="1588484" y="144970"/>
                </a:lnTo>
                <a:lnTo>
                  <a:pt x="1536103" y="119154"/>
                </a:lnTo>
                <a:lnTo>
                  <a:pt x="1480102" y="95512"/>
                </a:lnTo>
                <a:lnTo>
                  <a:pt x="1420721" y="74171"/>
                </a:lnTo>
                <a:lnTo>
                  <a:pt x="1358197" y="55261"/>
                </a:lnTo>
                <a:lnTo>
                  <a:pt x="1292768" y="38909"/>
                </a:lnTo>
                <a:lnTo>
                  <a:pt x="1224674" y="25243"/>
                </a:lnTo>
                <a:lnTo>
                  <a:pt x="1154151" y="14391"/>
                </a:lnTo>
                <a:lnTo>
                  <a:pt x="1081440" y="6481"/>
                </a:lnTo>
                <a:lnTo>
                  <a:pt x="1006777" y="1641"/>
                </a:lnTo>
                <a:lnTo>
                  <a:pt x="930401" y="0"/>
                </a:lnTo>
                <a:close/>
              </a:path>
            </a:pathLst>
          </a:custGeom>
          <a:ln w="28575">
            <a:solidFill>
              <a:srgbClr val="FFFFFF"/>
            </a:solidFill>
          </a:ln>
        </p:spPr>
        <p:txBody>
          <a:bodyPr wrap="square" lIns="0" tIns="0" rIns="0" bIns="0" rtlCol="0"/>
          <a:lstStyle/>
          <a:p>
            <a:endParaRPr/>
          </a:p>
        </p:txBody>
      </p:sp>
      <p:sp>
        <p:nvSpPr>
          <p:cNvPr id="17" name="object 17"/>
          <p:cNvSpPr txBox="1"/>
          <p:nvPr/>
        </p:nvSpPr>
        <p:spPr>
          <a:xfrm>
            <a:off x="4772530" y="5731976"/>
            <a:ext cx="1651635" cy="492443"/>
          </a:xfrm>
          <a:prstGeom prst="rect">
            <a:avLst/>
          </a:prstGeom>
        </p:spPr>
        <p:txBody>
          <a:bodyPr vert="horz" wrap="square" lIns="0" tIns="0" rIns="0" bIns="0" rtlCol="0">
            <a:spAutoFit/>
          </a:bodyPr>
          <a:lstStyle/>
          <a:p>
            <a:pPr marL="12700" marR="5080" indent="7620">
              <a:lnSpc>
                <a:spcPct val="100000"/>
              </a:lnSpc>
            </a:pPr>
            <a:r>
              <a:rPr sz="1600" b="1" spc="-5" dirty="0">
                <a:solidFill>
                  <a:srgbClr val="FFFFFF"/>
                </a:solidFill>
                <a:latin typeface="微软雅黑"/>
                <a:cs typeface="微软雅黑"/>
              </a:rPr>
              <a:t>E-</a:t>
            </a:r>
            <a:r>
              <a:rPr sz="1600" b="1" spc="-5" dirty="0" err="1">
                <a:solidFill>
                  <a:srgbClr val="FFFFFF"/>
                </a:solidFill>
                <a:latin typeface="微软雅黑"/>
                <a:cs typeface="微软雅黑"/>
              </a:rPr>
              <a:t>R图到关系模式的转换</a:t>
            </a:r>
            <a:endParaRPr sz="1600" dirty="0">
              <a:latin typeface="微软雅黑"/>
              <a:cs typeface="微软雅黑"/>
            </a:endParaRPr>
          </a:p>
        </p:txBody>
      </p:sp>
      <p:sp>
        <p:nvSpPr>
          <p:cNvPr id="18" name="object 18"/>
          <p:cNvSpPr/>
          <p:nvPr/>
        </p:nvSpPr>
        <p:spPr>
          <a:xfrm>
            <a:off x="6661277" y="5370576"/>
            <a:ext cx="1868805" cy="1183005"/>
          </a:xfrm>
          <a:custGeom>
            <a:avLst/>
            <a:gdLst/>
            <a:ahLst/>
            <a:cxnLst/>
            <a:rect l="l" t="t" r="r" b="b"/>
            <a:pathLst>
              <a:path w="1868804" h="1183004">
                <a:moveTo>
                  <a:pt x="1868424" y="591311"/>
                </a:moveTo>
                <a:lnTo>
                  <a:pt x="1865326" y="542771"/>
                </a:lnTo>
                <a:lnTo>
                  <a:pt x="1856194" y="495319"/>
                </a:lnTo>
                <a:lnTo>
                  <a:pt x="1841268" y="449107"/>
                </a:lnTo>
                <a:lnTo>
                  <a:pt x="1820789" y="404286"/>
                </a:lnTo>
                <a:lnTo>
                  <a:pt x="1794998" y="361009"/>
                </a:lnTo>
                <a:lnTo>
                  <a:pt x="1764134" y="319426"/>
                </a:lnTo>
                <a:lnTo>
                  <a:pt x="1728439" y="279689"/>
                </a:lnTo>
                <a:lnTo>
                  <a:pt x="1688153" y="241950"/>
                </a:lnTo>
                <a:lnTo>
                  <a:pt x="1643516" y="206359"/>
                </a:lnTo>
                <a:lnTo>
                  <a:pt x="1594770" y="173069"/>
                </a:lnTo>
                <a:lnTo>
                  <a:pt x="1542155" y="142230"/>
                </a:lnTo>
                <a:lnTo>
                  <a:pt x="1485912" y="113995"/>
                </a:lnTo>
                <a:lnTo>
                  <a:pt x="1426280" y="88514"/>
                </a:lnTo>
                <a:lnTo>
                  <a:pt x="1363502" y="65939"/>
                </a:lnTo>
                <a:lnTo>
                  <a:pt x="1297816" y="46422"/>
                </a:lnTo>
                <a:lnTo>
                  <a:pt x="1229465" y="30114"/>
                </a:lnTo>
                <a:lnTo>
                  <a:pt x="1158688" y="17166"/>
                </a:lnTo>
                <a:lnTo>
                  <a:pt x="1085727" y="7730"/>
                </a:lnTo>
                <a:lnTo>
                  <a:pt x="1010821" y="1957"/>
                </a:lnTo>
                <a:lnTo>
                  <a:pt x="934212" y="0"/>
                </a:lnTo>
                <a:lnTo>
                  <a:pt x="857602" y="1957"/>
                </a:lnTo>
                <a:lnTo>
                  <a:pt x="782696" y="7730"/>
                </a:lnTo>
                <a:lnTo>
                  <a:pt x="709735" y="17166"/>
                </a:lnTo>
                <a:lnTo>
                  <a:pt x="638958" y="30114"/>
                </a:lnTo>
                <a:lnTo>
                  <a:pt x="570607" y="46422"/>
                </a:lnTo>
                <a:lnTo>
                  <a:pt x="504921" y="65939"/>
                </a:lnTo>
                <a:lnTo>
                  <a:pt x="442143" y="88514"/>
                </a:lnTo>
                <a:lnTo>
                  <a:pt x="382511" y="113995"/>
                </a:lnTo>
                <a:lnTo>
                  <a:pt x="326268" y="142230"/>
                </a:lnTo>
                <a:lnTo>
                  <a:pt x="273653" y="173069"/>
                </a:lnTo>
                <a:lnTo>
                  <a:pt x="224907" y="206359"/>
                </a:lnTo>
                <a:lnTo>
                  <a:pt x="180270" y="241950"/>
                </a:lnTo>
                <a:lnTo>
                  <a:pt x="139984" y="279689"/>
                </a:lnTo>
                <a:lnTo>
                  <a:pt x="104289" y="319426"/>
                </a:lnTo>
                <a:lnTo>
                  <a:pt x="73425" y="361009"/>
                </a:lnTo>
                <a:lnTo>
                  <a:pt x="47634" y="404286"/>
                </a:lnTo>
                <a:lnTo>
                  <a:pt x="27155" y="449107"/>
                </a:lnTo>
                <a:lnTo>
                  <a:pt x="12229" y="495319"/>
                </a:lnTo>
                <a:lnTo>
                  <a:pt x="3097" y="542771"/>
                </a:lnTo>
                <a:lnTo>
                  <a:pt x="0" y="591312"/>
                </a:lnTo>
                <a:lnTo>
                  <a:pt x="3097" y="639749"/>
                </a:lnTo>
                <a:lnTo>
                  <a:pt x="12229" y="687119"/>
                </a:lnTo>
                <a:lnTo>
                  <a:pt x="27155" y="733269"/>
                </a:lnTo>
                <a:lnTo>
                  <a:pt x="47634" y="778044"/>
                </a:lnTo>
                <a:lnTo>
                  <a:pt x="73425" y="821293"/>
                </a:lnTo>
                <a:lnTo>
                  <a:pt x="104289" y="862861"/>
                </a:lnTo>
                <a:lnTo>
                  <a:pt x="139984" y="902596"/>
                </a:lnTo>
                <a:lnTo>
                  <a:pt x="180270" y="940344"/>
                </a:lnTo>
                <a:lnTo>
                  <a:pt x="224907" y="975953"/>
                </a:lnTo>
                <a:lnTo>
                  <a:pt x="273653" y="1009269"/>
                </a:lnTo>
                <a:lnTo>
                  <a:pt x="326268" y="1040138"/>
                </a:lnTo>
                <a:lnTo>
                  <a:pt x="382511" y="1068409"/>
                </a:lnTo>
                <a:lnTo>
                  <a:pt x="442143" y="1093927"/>
                </a:lnTo>
                <a:lnTo>
                  <a:pt x="504921" y="1116540"/>
                </a:lnTo>
                <a:lnTo>
                  <a:pt x="570607" y="1136094"/>
                </a:lnTo>
                <a:lnTo>
                  <a:pt x="638958" y="1152436"/>
                </a:lnTo>
                <a:lnTo>
                  <a:pt x="709735" y="1165413"/>
                </a:lnTo>
                <a:lnTo>
                  <a:pt x="782696" y="1174872"/>
                </a:lnTo>
                <a:lnTo>
                  <a:pt x="857602" y="1180660"/>
                </a:lnTo>
                <a:lnTo>
                  <a:pt x="934212" y="1182624"/>
                </a:lnTo>
                <a:lnTo>
                  <a:pt x="1010821" y="1180660"/>
                </a:lnTo>
                <a:lnTo>
                  <a:pt x="1085727" y="1174872"/>
                </a:lnTo>
                <a:lnTo>
                  <a:pt x="1158688" y="1165413"/>
                </a:lnTo>
                <a:lnTo>
                  <a:pt x="1229465" y="1152436"/>
                </a:lnTo>
                <a:lnTo>
                  <a:pt x="1297816" y="1136094"/>
                </a:lnTo>
                <a:lnTo>
                  <a:pt x="1363502" y="1116540"/>
                </a:lnTo>
                <a:lnTo>
                  <a:pt x="1426280" y="1093927"/>
                </a:lnTo>
                <a:lnTo>
                  <a:pt x="1485912" y="1068409"/>
                </a:lnTo>
                <a:lnTo>
                  <a:pt x="1542155" y="1040138"/>
                </a:lnTo>
                <a:lnTo>
                  <a:pt x="1594770" y="1009269"/>
                </a:lnTo>
                <a:lnTo>
                  <a:pt x="1643516" y="975953"/>
                </a:lnTo>
                <a:lnTo>
                  <a:pt x="1688153" y="940344"/>
                </a:lnTo>
                <a:lnTo>
                  <a:pt x="1728439" y="902596"/>
                </a:lnTo>
                <a:lnTo>
                  <a:pt x="1764134" y="862861"/>
                </a:lnTo>
                <a:lnTo>
                  <a:pt x="1794998" y="821293"/>
                </a:lnTo>
                <a:lnTo>
                  <a:pt x="1820789" y="778044"/>
                </a:lnTo>
                <a:lnTo>
                  <a:pt x="1841268" y="733269"/>
                </a:lnTo>
                <a:lnTo>
                  <a:pt x="1856194" y="687119"/>
                </a:lnTo>
                <a:lnTo>
                  <a:pt x="1865326" y="639749"/>
                </a:lnTo>
                <a:lnTo>
                  <a:pt x="1868424" y="591311"/>
                </a:lnTo>
                <a:close/>
              </a:path>
            </a:pathLst>
          </a:custGeom>
          <a:solidFill>
            <a:srgbClr val="B90000"/>
          </a:solidFill>
        </p:spPr>
        <p:txBody>
          <a:bodyPr wrap="square" lIns="0" tIns="0" rIns="0" bIns="0" rtlCol="0"/>
          <a:lstStyle/>
          <a:p>
            <a:endParaRPr/>
          </a:p>
        </p:txBody>
      </p:sp>
      <p:sp>
        <p:nvSpPr>
          <p:cNvPr id="19" name="object 19"/>
          <p:cNvSpPr/>
          <p:nvPr/>
        </p:nvSpPr>
        <p:spPr>
          <a:xfrm>
            <a:off x="6813677" y="5467350"/>
            <a:ext cx="1562100" cy="989330"/>
          </a:xfrm>
          <a:custGeom>
            <a:avLst/>
            <a:gdLst/>
            <a:ahLst/>
            <a:cxnLst/>
            <a:rect l="l" t="t" r="r" b="b"/>
            <a:pathLst>
              <a:path w="1562100" h="989329">
                <a:moveTo>
                  <a:pt x="1562100" y="494537"/>
                </a:moveTo>
                <a:lnTo>
                  <a:pt x="1559510" y="453919"/>
                </a:lnTo>
                <a:lnTo>
                  <a:pt x="1551875" y="414216"/>
                </a:lnTo>
                <a:lnTo>
                  <a:pt x="1539396" y="375554"/>
                </a:lnTo>
                <a:lnTo>
                  <a:pt x="1522274" y="338059"/>
                </a:lnTo>
                <a:lnTo>
                  <a:pt x="1500711" y="301859"/>
                </a:lnTo>
                <a:lnTo>
                  <a:pt x="1474907" y="267078"/>
                </a:lnTo>
                <a:lnTo>
                  <a:pt x="1445064" y="233844"/>
                </a:lnTo>
                <a:lnTo>
                  <a:pt x="1411382" y="202283"/>
                </a:lnTo>
                <a:lnTo>
                  <a:pt x="1374063" y="172521"/>
                </a:lnTo>
                <a:lnTo>
                  <a:pt x="1333309" y="144684"/>
                </a:lnTo>
                <a:lnTo>
                  <a:pt x="1289320" y="118899"/>
                </a:lnTo>
                <a:lnTo>
                  <a:pt x="1242297" y="95292"/>
                </a:lnTo>
                <a:lnTo>
                  <a:pt x="1192442" y="73989"/>
                </a:lnTo>
                <a:lnTo>
                  <a:pt x="1139956" y="55117"/>
                </a:lnTo>
                <a:lnTo>
                  <a:pt x="1085040" y="38802"/>
                </a:lnTo>
                <a:lnTo>
                  <a:pt x="1027895" y="25170"/>
                </a:lnTo>
                <a:lnTo>
                  <a:pt x="968722" y="14347"/>
                </a:lnTo>
                <a:lnTo>
                  <a:pt x="907723" y="6460"/>
                </a:lnTo>
                <a:lnTo>
                  <a:pt x="845098" y="1636"/>
                </a:lnTo>
                <a:lnTo>
                  <a:pt x="781050" y="0"/>
                </a:lnTo>
                <a:lnTo>
                  <a:pt x="717001" y="1636"/>
                </a:lnTo>
                <a:lnTo>
                  <a:pt x="654376" y="6460"/>
                </a:lnTo>
                <a:lnTo>
                  <a:pt x="593377" y="14347"/>
                </a:lnTo>
                <a:lnTo>
                  <a:pt x="534204" y="25170"/>
                </a:lnTo>
                <a:lnTo>
                  <a:pt x="477059" y="38802"/>
                </a:lnTo>
                <a:lnTo>
                  <a:pt x="422143" y="55117"/>
                </a:lnTo>
                <a:lnTo>
                  <a:pt x="369657" y="73989"/>
                </a:lnTo>
                <a:lnTo>
                  <a:pt x="319802" y="95292"/>
                </a:lnTo>
                <a:lnTo>
                  <a:pt x="272779" y="118899"/>
                </a:lnTo>
                <a:lnTo>
                  <a:pt x="228790" y="144684"/>
                </a:lnTo>
                <a:lnTo>
                  <a:pt x="188036" y="172521"/>
                </a:lnTo>
                <a:lnTo>
                  <a:pt x="150717" y="202283"/>
                </a:lnTo>
                <a:lnTo>
                  <a:pt x="117035" y="233844"/>
                </a:lnTo>
                <a:lnTo>
                  <a:pt x="87192" y="267078"/>
                </a:lnTo>
                <a:lnTo>
                  <a:pt x="61388" y="301859"/>
                </a:lnTo>
                <a:lnTo>
                  <a:pt x="39825" y="338059"/>
                </a:lnTo>
                <a:lnTo>
                  <a:pt x="22703" y="375554"/>
                </a:lnTo>
                <a:lnTo>
                  <a:pt x="10224" y="414216"/>
                </a:lnTo>
                <a:lnTo>
                  <a:pt x="2589" y="453919"/>
                </a:lnTo>
                <a:lnTo>
                  <a:pt x="0" y="494538"/>
                </a:lnTo>
                <a:lnTo>
                  <a:pt x="2589" y="535053"/>
                </a:lnTo>
                <a:lnTo>
                  <a:pt x="10224" y="574674"/>
                </a:lnTo>
                <a:lnTo>
                  <a:pt x="22703" y="613273"/>
                </a:lnTo>
                <a:lnTo>
                  <a:pt x="39825" y="650723"/>
                </a:lnTo>
                <a:lnTo>
                  <a:pt x="61388" y="686895"/>
                </a:lnTo>
                <a:lnTo>
                  <a:pt x="87192" y="721661"/>
                </a:lnTo>
                <a:lnTo>
                  <a:pt x="117035" y="754893"/>
                </a:lnTo>
                <a:lnTo>
                  <a:pt x="150717" y="786463"/>
                </a:lnTo>
                <a:lnTo>
                  <a:pt x="188036" y="816243"/>
                </a:lnTo>
                <a:lnTo>
                  <a:pt x="228790" y="844105"/>
                </a:lnTo>
                <a:lnTo>
                  <a:pt x="272779" y="869921"/>
                </a:lnTo>
                <a:lnTo>
                  <a:pt x="319802" y="893563"/>
                </a:lnTo>
                <a:lnTo>
                  <a:pt x="369657" y="914904"/>
                </a:lnTo>
                <a:lnTo>
                  <a:pt x="422143" y="933814"/>
                </a:lnTo>
                <a:lnTo>
                  <a:pt x="477059" y="950166"/>
                </a:lnTo>
                <a:lnTo>
                  <a:pt x="534204" y="963832"/>
                </a:lnTo>
                <a:lnTo>
                  <a:pt x="593377" y="974684"/>
                </a:lnTo>
                <a:lnTo>
                  <a:pt x="654376" y="982594"/>
                </a:lnTo>
                <a:lnTo>
                  <a:pt x="717001" y="987434"/>
                </a:lnTo>
                <a:lnTo>
                  <a:pt x="781050" y="989076"/>
                </a:lnTo>
                <a:lnTo>
                  <a:pt x="845098" y="987434"/>
                </a:lnTo>
                <a:lnTo>
                  <a:pt x="907723" y="982594"/>
                </a:lnTo>
                <a:lnTo>
                  <a:pt x="968722" y="974684"/>
                </a:lnTo>
                <a:lnTo>
                  <a:pt x="1027895" y="963832"/>
                </a:lnTo>
                <a:lnTo>
                  <a:pt x="1085040" y="950166"/>
                </a:lnTo>
                <a:lnTo>
                  <a:pt x="1139956" y="933814"/>
                </a:lnTo>
                <a:lnTo>
                  <a:pt x="1192442" y="914904"/>
                </a:lnTo>
                <a:lnTo>
                  <a:pt x="1242297" y="893563"/>
                </a:lnTo>
                <a:lnTo>
                  <a:pt x="1289320" y="869921"/>
                </a:lnTo>
                <a:lnTo>
                  <a:pt x="1333309" y="844105"/>
                </a:lnTo>
                <a:lnTo>
                  <a:pt x="1374063" y="816243"/>
                </a:lnTo>
                <a:lnTo>
                  <a:pt x="1411382" y="786463"/>
                </a:lnTo>
                <a:lnTo>
                  <a:pt x="1445064" y="754893"/>
                </a:lnTo>
                <a:lnTo>
                  <a:pt x="1474907" y="721661"/>
                </a:lnTo>
                <a:lnTo>
                  <a:pt x="1500711" y="686895"/>
                </a:lnTo>
                <a:lnTo>
                  <a:pt x="1522274" y="650723"/>
                </a:lnTo>
                <a:lnTo>
                  <a:pt x="1539396" y="613273"/>
                </a:lnTo>
                <a:lnTo>
                  <a:pt x="1551875" y="574674"/>
                </a:lnTo>
                <a:lnTo>
                  <a:pt x="1559510" y="535053"/>
                </a:lnTo>
                <a:lnTo>
                  <a:pt x="1562100" y="494537"/>
                </a:lnTo>
                <a:close/>
              </a:path>
            </a:pathLst>
          </a:custGeom>
          <a:solidFill>
            <a:srgbClr val="003366"/>
          </a:solidFill>
        </p:spPr>
        <p:txBody>
          <a:bodyPr wrap="square" lIns="0" tIns="0" rIns="0" bIns="0" rtlCol="0"/>
          <a:lstStyle/>
          <a:p>
            <a:endParaRPr/>
          </a:p>
        </p:txBody>
      </p:sp>
      <p:sp>
        <p:nvSpPr>
          <p:cNvPr id="20" name="object 20"/>
          <p:cNvSpPr/>
          <p:nvPr/>
        </p:nvSpPr>
        <p:spPr>
          <a:xfrm>
            <a:off x="6813677" y="5467350"/>
            <a:ext cx="1562100" cy="989330"/>
          </a:xfrm>
          <a:custGeom>
            <a:avLst/>
            <a:gdLst/>
            <a:ahLst/>
            <a:cxnLst/>
            <a:rect l="l" t="t" r="r" b="b"/>
            <a:pathLst>
              <a:path w="1562100" h="989329">
                <a:moveTo>
                  <a:pt x="781050" y="0"/>
                </a:moveTo>
                <a:lnTo>
                  <a:pt x="717001" y="1636"/>
                </a:lnTo>
                <a:lnTo>
                  <a:pt x="654376" y="6460"/>
                </a:lnTo>
                <a:lnTo>
                  <a:pt x="593377" y="14347"/>
                </a:lnTo>
                <a:lnTo>
                  <a:pt x="534204" y="25170"/>
                </a:lnTo>
                <a:lnTo>
                  <a:pt x="477059" y="38802"/>
                </a:lnTo>
                <a:lnTo>
                  <a:pt x="422143" y="55117"/>
                </a:lnTo>
                <a:lnTo>
                  <a:pt x="369657" y="73989"/>
                </a:lnTo>
                <a:lnTo>
                  <a:pt x="319802" y="95292"/>
                </a:lnTo>
                <a:lnTo>
                  <a:pt x="272779" y="118899"/>
                </a:lnTo>
                <a:lnTo>
                  <a:pt x="228790" y="144684"/>
                </a:lnTo>
                <a:lnTo>
                  <a:pt x="188036" y="172521"/>
                </a:lnTo>
                <a:lnTo>
                  <a:pt x="150717" y="202283"/>
                </a:lnTo>
                <a:lnTo>
                  <a:pt x="117035" y="233844"/>
                </a:lnTo>
                <a:lnTo>
                  <a:pt x="87192" y="267078"/>
                </a:lnTo>
                <a:lnTo>
                  <a:pt x="61388" y="301859"/>
                </a:lnTo>
                <a:lnTo>
                  <a:pt x="39825" y="338059"/>
                </a:lnTo>
                <a:lnTo>
                  <a:pt x="22703" y="375554"/>
                </a:lnTo>
                <a:lnTo>
                  <a:pt x="10224" y="414216"/>
                </a:lnTo>
                <a:lnTo>
                  <a:pt x="2589" y="453919"/>
                </a:lnTo>
                <a:lnTo>
                  <a:pt x="0" y="494538"/>
                </a:lnTo>
                <a:lnTo>
                  <a:pt x="2589" y="535053"/>
                </a:lnTo>
                <a:lnTo>
                  <a:pt x="10224" y="574674"/>
                </a:lnTo>
                <a:lnTo>
                  <a:pt x="22703" y="613273"/>
                </a:lnTo>
                <a:lnTo>
                  <a:pt x="39825" y="650723"/>
                </a:lnTo>
                <a:lnTo>
                  <a:pt x="61388" y="686895"/>
                </a:lnTo>
                <a:lnTo>
                  <a:pt x="87192" y="721661"/>
                </a:lnTo>
                <a:lnTo>
                  <a:pt x="117035" y="754893"/>
                </a:lnTo>
                <a:lnTo>
                  <a:pt x="150717" y="786463"/>
                </a:lnTo>
                <a:lnTo>
                  <a:pt x="188036" y="816243"/>
                </a:lnTo>
                <a:lnTo>
                  <a:pt x="228790" y="844105"/>
                </a:lnTo>
                <a:lnTo>
                  <a:pt x="272779" y="869921"/>
                </a:lnTo>
                <a:lnTo>
                  <a:pt x="319802" y="893563"/>
                </a:lnTo>
                <a:lnTo>
                  <a:pt x="369657" y="914904"/>
                </a:lnTo>
                <a:lnTo>
                  <a:pt x="422143" y="933814"/>
                </a:lnTo>
                <a:lnTo>
                  <a:pt x="477059" y="950166"/>
                </a:lnTo>
                <a:lnTo>
                  <a:pt x="534204" y="963832"/>
                </a:lnTo>
                <a:lnTo>
                  <a:pt x="593377" y="974684"/>
                </a:lnTo>
                <a:lnTo>
                  <a:pt x="654376" y="982594"/>
                </a:lnTo>
                <a:lnTo>
                  <a:pt x="717001" y="987434"/>
                </a:lnTo>
                <a:lnTo>
                  <a:pt x="781050" y="989076"/>
                </a:lnTo>
                <a:lnTo>
                  <a:pt x="845098" y="987434"/>
                </a:lnTo>
                <a:lnTo>
                  <a:pt x="907723" y="982594"/>
                </a:lnTo>
                <a:lnTo>
                  <a:pt x="968722" y="974684"/>
                </a:lnTo>
                <a:lnTo>
                  <a:pt x="1027895" y="963832"/>
                </a:lnTo>
                <a:lnTo>
                  <a:pt x="1085040" y="950166"/>
                </a:lnTo>
                <a:lnTo>
                  <a:pt x="1139956" y="933814"/>
                </a:lnTo>
                <a:lnTo>
                  <a:pt x="1192442" y="914904"/>
                </a:lnTo>
                <a:lnTo>
                  <a:pt x="1242297" y="893563"/>
                </a:lnTo>
                <a:lnTo>
                  <a:pt x="1289320" y="869921"/>
                </a:lnTo>
                <a:lnTo>
                  <a:pt x="1333309" y="844105"/>
                </a:lnTo>
                <a:lnTo>
                  <a:pt x="1374063" y="816243"/>
                </a:lnTo>
                <a:lnTo>
                  <a:pt x="1411382" y="786463"/>
                </a:lnTo>
                <a:lnTo>
                  <a:pt x="1445064" y="754893"/>
                </a:lnTo>
                <a:lnTo>
                  <a:pt x="1474907" y="721661"/>
                </a:lnTo>
                <a:lnTo>
                  <a:pt x="1500711" y="686895"/>
                </a:lnTo>
                <a:lnTo>
                  <a:pt x="1522274" y="650723"/>
                </a:lnTo>
                <a:lnTo>
                  <a:pt x="1539396" y="613273"/>
                </a:lnTo>
                <a:lnTo>
                  <a:pt x="1551875" y="574674"/>
                </a:lnTo>
                <a:lnTo>
                  <a:pt x="1559510" y="535053"/>
                </a:lnTo>
                <a:lnTo>
                  <a:pt x="1562100" y="494537"/>
                </a:lnTo>
                <a:lnTo>
                  <a:pt x="1559510" y="453919"/>
                </a:lnTo>
                <a:lnTo>
                  <a:pt x="1551875" y="414216"/>
                </a:lnTo>
                <a:lnTo>
                  <a:pt x="1539396" y="375554"/>
                </a:lnTo>
                <a:lnTo>
                  <a:pt x="1522274" y="338059"/>
                </a:lnTo>
                <a:lnTo>
                  <a:pt x="1500711" y="301859"/>
                </a:lnTo>
                <a:lnTo>
                  <a:pt x="1474907" y="267078"/>
                </a:lnTo>
                <a:lnTo>
                  <a:pt x="1445064" y="233844"/>
                </a:lnTo>
                <a:lnTo>
                  <a:pt x="1411382" y="202283"/>
                </a:lnTo>
                <a:lnTo>
                  <a:pt x="1374063" y="172521"/>
                </a:lnTo>
                <a:lnTo>
                  <a:pt x="1333309" y="144684"/>
                </a:lnTo>
                <a:lnTo>
                  <a:pt x="1289320" y="118899"/>
                </a:lnTo>
                <a:lnTo>
                  <a:pt x="1242297" y="95292"/>
                </a:lnTo>
                <a:lnTo>
                  <a:pt x="1192442" y="73989"/>
                </a:lnTo>
                <a:lnTo>
                  <a:pt x="1139956" y="55117"/>
                </a:lnTo>
                <a:lnTo>
                  <a:pt x="1085040" y="38802"/>
                </a:lnTo>
                <a:lnTo>
                  <a:pt x="1027895" y="25170"/>
                </a:lnTo>
                <a:lnTo>
                  <a:pt x="968722" y="14347"/>
                </a:lnTo>
                <a:lnTo>
                  <a:pt x="907723" y="6460"/>
                </a:lnTo>
                <a:lnTo>
                  <a:pt x="845098" y="1636"/>
                </a:lnTo>
                <a:lnTo>
                  <a:pt x="781050" y="0"/>
                </a:lnTo>
                <a:close/>
              </a:path>
            </a:pathLst>
          </a:custGeom>
          <a:ln w="28575">
            <a:solidFill>
              <a:srgbClr val="FFFFFF"/>
            </a:solidFill>
          </a:ln>
        </p:spPr>
        <p:txBody>
          <a:bodyPr wrap="square" lIns="0" tIns="0" rIns="0" bIns="0" rtlCol="0"/>
          <a:lstStyle/>
          <a:p>
            <a:endParaRPr/>
          </a:p>
        </p:txBody>
      </p:sp>
      <p:sp>
        <p:nvSpPr>
          <p:cNvPr id="21" name="object 21"/>
          <p:cNvSpPr txBox="1"/>
          <p:nvPr/>
        </p:nvSpPr>
        <p:spPr>
          <a:xfrm>
            <a:off x="6970147" y="5762456"/>
            <a:ext cx="1245870" cy="473709"/>
          </a:xfrm>
          <a:prstGeom prst="rect">
            <a:avLst/>
          </a:prstGeom>
        </p:spPr>
        <p:txBody>
          <a:bodyPr vert="horz" wrap="square" lIns="0" tIns="0" rIns="0" bIns="0" rtlCol="0">
            <a:spAutoFit/>
          </a:bodyPr>
          <a:lstStyle/>
          <a:p>
            <a:pPr marL="12700" marR="5080">
              <a:lnSpc>
                <a:spcPct val="100000"/>
              </a:lnSpc>
            </a:pPr>
            <a:r>
              <a:rPr sz="1600" b="1" spc="-5" dirty="0">
                <a:solidFill>
                  <a:srgbClr val="FFFFFF"/>
                </a:solidFill>
                <a:latin typeface="微软雅黑"/>
                <a:cs typeface="微软雅黑"/>
              </a:rPr>
              <a:t>不正确的数据 库存在的问题</a:t>
            </a:r>
            <a:endParaRPr sz="1600">
              <a:latin typeface="微软雅黑"/>
              <a:cs typeface="微软雅黑"/>
            </a:endParaRPr>
          </a:p>
        </p:txBody>
      </p:sp>
      <p:pic>
        <p:nvPicPr>
          <p:cNvPr id="22" name="图片 21">
            <a:extLst>
              <a:ext uri="{FF2B5EF4-FFF2-40B4-BE49-F238E27FC236}">
                <a16:creationId xmlns:a16="http://schemas.microsoft.com/office/drawing/2014/main" id="{BAAB1F2E-1D63-4C92-AEF3-AAE097706E4F}"/>
              </a:ext>
            </a:extLst>
          </p:cNvPr>
          <p:cNvPicPr>
            <a:picLocks noChangeAspect="1"/>
          </p:cNvPicPr>
          <p:nvPr/>
        </p:nvPicPr>
        <p:blipFill>
          <a:blip r:embed="rId3"/>
          <a:stretch>
            <a:fillRect/>
          </a:stretch>
        </p:blipFill>
        <p:spPr>
          <a:xfrm>
            <a:off x="2493564" y="1914264"/>
            <a:ext cx="5706271" cy="373432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017911" y="335219"/>
            <a:ext cx="8657577" cy="1095172"/>
          </a:xfrm>
          <a:prstGeom prst="rect">
            <a:avLst/>
          </a:prstGeom>
        </p:spPr>
        <p:txBody>
          <a:bodyPr vert="horz" wrap="square" lIns="0" tIns="0" rIns="0" bIns="0" rtlCol="0">
            <a:spAutoFit/>
          </a:bodyPr>
          <a:lstStyle/>
          <a:p>
            <a:pPr marL="12065">
              <a:lnSpc>
                <a:spcPct val="100000"/>
              </a:lnSpc>
            </a:pPr>
            <a:r>
              <a:rPr lang="en-US" altLang="zh-CN" sz="2800" b="0" spc="-5">
                <a:solidFill>
                  <a:srgbClr val="000000"/>
                </a:solidFill>
                <a:latin typeface="Microsoft JhengHei" panose="020B0604030504040204" pitchFamily="34" charset="-120"/>
                <a:ea typeface="Microsoft JhengHei" panose="020B0604030504040204" pitchFamily="34" charset="-120"/>
                <a:cs typeface="华文中宋"/>
              </a:rPr>
              <a:t>13.1 </a:t>
            </a:r>
            <a:r>
              <a:rPr sz="2800" b="0" spc="-5">
                <a:solidFill>
                  <a:srgbClr val="000000"/>
                </a:solidFill>
                <a:latin typeface="Microsoft JhengHei" panose="020B0604030504040204" pitchFamily="34" charset="-120"/>
                <a:ea typeface="Microsoft JhengHei" panose="020B0604030504040204" pitchFamily="34" charset="-120"/>
                <a:cs typeface="华文中宋"/>
              </a:rPr>
              <a:t>数据库设计过程概述</a:t>
            </a:r>
            <a:endParaRPr sz="2800" b="0">
              <a:solidFill>
                <a:srgbClr val="000000"/>
              </a:solidFill>
              <a:latin typeface="Microsoft JhengHei" panose="020B0604030504040204" pitchFamily="34" charset="-120"/>
              <a:ea typeface="Microsoft JhengHei" panose="020B0604030504040204" pitchFamily="34" charset="-120"/>
              <a:cs typeface="华文中宋"/>
            </a:endParaRPr>
          </a:p>
          <a:p>
            <a:pPr marL="12065">
              <a:lnSpc>
                <a:spcPct val="100000"/>
              </a:lnSpc>
              <a:spcBef>
                <a:spcPts val="2300"/>
              </a:spcBef>
            </a:pPr>
            <a:r>
              <a:rPr sz="2400" spc="-10" dirty="0">
                <a:solidFill>
                  <a:srgbClr val="FF0000"/>
                </a:solidFill>
                <a:latin typeface="Microsoft JhengHei" panose="020B0604030504040204" pitchFamily="34" charset="-120"/>
                <a:ea typeface="Microsoft JhengHei" panose="020B0604030504040204" pitchFamily="34" charset="-120"/>
                <a:cs typeface="Arial"/>
              </a:rPr>
              <a:t>(1</a:t>
            </a:r>
            <a:r>
              <a:rPr sz="2400" spc="-5" dirty="0">
                <a:solidFill>
                  <a:srgbClr val="FF0000"/>
                </a:solidFill>
                <a:latin typeface="Microsoft JhengHei" panose="020B0604030504040204" pitchFamily="34" charset="-120"/>
                <a:ea typeface="Microsoft JhengHei" panose="020B0604030504040204" pitchFamily="34" charset="-120"/>
                <a:cs typeface="Arial"/>
              </a:rPr>
              <a:t>)</a:t>
            </a:r>
            <a:r>
              <a:rPr sz="2400" spc="-5" dirty="0">
                <a:solidFill>
                  <a:srgbClr val="FF0000"/>
                </a:solidFill>
                <a:latin typeface="Microsoft JhengHei" panose="020B0604030504040204" pitchFamily="34" charset="-120"/>
                <a:ea typeface="Microsoft JhengHei" panose="020B0604030504040204" pitchFamily="34" charset="-120"/>
                <a:cs typeface="华文中宋"/>
              </a:rPr>
              <a:t>数据库设计的四个过程</a:t>
            </a:r>
            <a:endParaRPr sz="2400">
              <a:solidFill>
                <a:srgbClr val="FF0000"/>
              </a:solidFill>
              <a:latin typeface="Microsoft JhengHei" panose="020B0604030504040204" pitchFamily="34" charset="-120"/>
              <a:ea typeface="Microsoft JhengHei" panose="020B0604030504040204" pitchFamily="34" charset="-120"/>
              <a:cs typeface="华文中宋"/>
            </a:endParaRPr>
          </a:p>
        </p:txBody>
      </p:sp>
      <p:sp>
        <p:nvSpPr>
          <p:cNvPr id="4" name="object 4"/>
          <p:cNvSpPr/>
          <p:nvPr/>
        </p:nvSpPr>
        <p:spPr>
          <a:xfrm>
            <a:off x="6451727" y="1882901"/>
            <a:ext cx="3076955" cy="337185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445643" y="1876805"/>
            <a:ext cx="3089275" cy="3384550"/>
          </a:xfrm>
          <a:custGeom>
            <a:avLst/>
            <a:gdLst/>
            <a:ahLst/>
            <a:cxnLst/>
            <a:rect l="l" t="t" r="r" b="b"/>
            <a:pathLst>
              <a:path w="3089275" h="3384550">
                <a:moveTo>
                  <a:pt x="0" y="3384041"/>
                </a:moveTo>
                <a:lnTo>
                  <a:pt x="0" y="0"/>
                </a:lnTo>
                <a:lnTo>
                  <a:pt x="3089147" y="0"/>
                </a:lnTo>
                <a:lnTo>
                  <a:pt x="3089147" y="3384041"/>
                </a:lnTo>
                <a:lnTo>
                  <a:pt x="0" y="3384041"/>
                </a:lnTo>
                <a:close/>
              </a:path>
            </a:pathLst>
          </a:custGeom>
          <a:ln w="12700">
            <a:solidFill>
              <a:srgbClr val="CC0000"/>
            </a:solidFill>
          </a:ln>
        </p:spPr>
        <p:txBody>
          <a:bodyPr wrap="square" lIns="0" tIns="0" rIns="0" bIns="0" rtlCol="0"/>
          <a:lstStyle/>
          <a:p>
            <a:endParaRPr/>
          </a:p>
        </p:txBody>
      </p:sp>
      <p:sp>
        <p:nvSpPr>
          <p:cNvPr id="6" name="object 6"/>
          <p:cNvSpPr/>
          <p:nvPr/>
        </p:nvSpPr>
        <p:spPr>
          <a:xfrm>
            <a:off x="1035443" y="1884426"/>
            <a:ext cx="5353050" cy="4771643"/>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029347" y="1878329"/>
            <a:ext cx="5365750" cy="4784090"/>
          </a:xfrm>
          <a:custGeom>
            <a:avLst/>
            <a:gdLst/>
            <a:ahLst/>
            <a:cxnLst/>
            <a:rect l="l" t="t" r="r" b="b"/>
            <a:pathLst>
              <a:path w="5365750" h="4784090">
                <a:moveTo>
                  <a:pt x="0" y="4783836"/>
                </a:moveTo>
                <a:lnTo>
                  <a:pt x="0" y="0"/>
                </a:lnTo>
                <a:lnTo>
                  <a:pt x="5365241" y="0"/>
                </a:lnTo>
                <a:lnTo>
                  <a:pt x="5365242" y="4783836"/>
                </a:lnTo>
                <a:lnTo>
                  <a:pt x="0" y="4783836"/>
                </a:lnTo>
                <a:close/>
              </a:path>
            </a:pathLst>
          </a:custGeom>
          <a:ln w="12700">
            <a:solidFill>
              <a:srgbClr val="CC0000"/>
            </a:solidFill>
          </a:ln>
        </p:spPr>
        <p:txBody>
          <a:bodyPr wrap="square" lIns="0" tIns="0" rIns="0" bIns="0" rtlCol="0"/>
          <a:lstStyle/>
          <a:p>
            <a:endParaRPr/>
          </a:p>
        </p:txBody>
      </p:sp>
      <p:sp>
        <p:nvSpPr>
          <p:cNvPr id="8" name="object 8"/>
          <p:cNvSpPr txBox="1"/>
          <p:nvPr/>
        </p:nvSpPr>
        <p:spPr>
          <a:xfrm>
            <a:off x="1089031" y="1523102"/>
            <a:ext cx="3683000" cy="254000"/>
          </a:xfrm>
          <a:prstGeom prst="rect">
            <a:avLst/>
          </a:prstGeom>
        </p:spPr>
        <p:txBody>
          <a:bodyPr vert="horz" wrap="square" lIns="0" tIns="0" rIns="0" bIns="0" rtlCol="0">
            <a:spAutoFit/>
          </a:bodyPr>
          <a:lstStyle/>
          <a:p>
            <a:pPr marL="12700">
              <a:lnSpc>
                <a:spcPct val="100000"/>
              </a:lnSpc>
            </a:pPr>
            <a:r>
              <a:rPr sz="1800" b="1" dirty="0">
                <a:latin typeface="微软雅黑"/>
                <a:cs typeface="微软雅黑"/>
              </a:rPr>
              <a:t>示意：表的定义；表中数据项的定义</a:t>
            </a:r>
            <a:endParaRPr sz="1800">
              <a:latin typeface="微软雅黑"/>
              <a:cs typeface="微软雅黑"/>
            </a:endParaRPr>
          </a:p>
        </p:txBody>
      </p:sp>
      <p:sp>
        <p:nvSpPr>
          <p:cNvPr id="9" name="object 9"/>
          <p:cNvSpPr txBox="1"/>
          <p:nvPr/>
        </p:nvSpPr>
        <p:spPr>
          <a:xfrm>
            <a:off x="6487031" y="1558147"/>
            <a:ext cx="3175635" cy="254000"/>
          </a:xfrm>
          <a:prstGeom prst="rect">
            <a:avLst/>
          </a:prstGeom>
        </p:spPr>
        <p:txBody>
          <a:bodyPr vert="horz" wrap="square" lIns="0" tIns="0" rIns="0" bIns="0" rtlCol="0">
            <a:spAutoFit/>
          </a:bodyPr>
          <a:lstStyle/>
          <a:p>
            <a:pPr marL="12700">
              <a:lnSpc>
                <a:spcPct val="100000"/>
              </a:lnSpc>
            </a:pPr>
            <a:r>
              <a:rPr sz="1800" b="1" dirty="0">
                <a:latin typeface="微软雅黑"/>
                <a:cs typeface="微软雅黑"/>
              </a:rPr>
              <a:t>示意：表中数据示例(测试用例)</a:t>
            </a:r>
            <a:endParaRPr sz="1800">
              <a:latin typeface="微软雅黑"/>
              <a:cs typeface="微软雅黑"/>
            </a:endParaRPr>
          </a:p>
        </p:txBody>
      </p:sp>
      <p:sp>
        <p:nvSpPr>
          <p:cNvPr id="10" name="object 2">
            <a:extLst>
              <a:ext uri="{FF2B5EF4-FFF2-40B4-BE49-F238E27FC236}">
                <a16:creationId xmlns:a16="http://schemas.microsoft.com/office/drawing/2014/main" id="{BC0F5C2B-A206-4F2C-AF65-8288DE4A5D0C}"/>
              </a:ext>
            </a:extLst>
          </p:cNvPr>
          <p:cNvSpPr/>
          <p:nvPr/>
        </p:nvSpPr>
        <p:spPr>
          <a:xfrm>
            <a:off x="927100" y="885825"/>
            <a:ext cx="5181600" cy="0"/>
          </a:xfrm>
          <a:custGeom>
            <a:avLst/>
            <a:gdLst/>
            <a:ahLst/>
            <a:cxnLst/>
            <a:rect l="l" t="t" r="r" b="b"/>
            <a:pathLst>
              <a:path w="5181600">
                <a:moveTo>
                  <a:pt x="0" y="0"/>
                </a:moveTo>
                <a:lnTo>
                  <a:pt x="5181600" y="0"/>
                </a:lnTo>
              </a:path>
            </a:pathLst>
          </a:custGeom>
          <a:ln w="12954">
            <a:solidFill>
              <a:srgbClr val="000000"/>
            </a:solidFill>
          </a:ln>
        </p:spPr>
        <p:txBody>
          <a:bodyPr wrap="square" lIns="0" tIns="0" rIns="0" bIns="0" rtlCol="0"/>
          <a:lstStyle/>
          <a:p>
            <a:endParaRPr/>
          </a:p>
        </p:txBody>
      </p:sp>
      <p:sp>
        <p:nvSpPr>
          <p:cNvPr id="11" name="object 3">
            <a:extLst>
              <a:ext uri="{FF2B5EF4-FFF2-40B4-BE49-F238E27FC236}">
                <a16:creationId xmlns:a16="http://schemas.microsoft.com/office/drawing/2014/main" id="{7AAB4743-90AF-42BF-BE7A-D2F3645BB93E}"/>
              </a:ext>
            </a:extLst>
          </p:cNvPr>
          <p:cNvSpPr/>
          <p:nvPr/>
        </p:nvSpPr>
        <p:spPr>
          <a:xfrm>
            <a:off x="927100" y="911353"/>
            <a:ext cx="5181600" cy="0"/>
          </a:xfrm>
          <a:custGeom>
            <a:avLst/>
            <a:gdLst/>
            <a:ahLst/>
            <a:cxnLst/>
            <a:rect l="l" t="t" r="r" b="b"/>
            <a:pathLst>
              <a:path w="5181600">
                <a:moveTo>
                  <a:pt x="0" y="0"/>
                </a:moveTo>
                <a:lnTo>
                  <a:pt x="5181600" y="0"/>
                </a:lnTo>
              </a:path>
            </a:pathLst>
          </a:custGeom>
          <a:ln w="12191">
            <a:solidFill>
              <a:srgbClr val="000000"/>
            </a:solidFill>
          </a:ln>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042045" y="2077973"/>
            <a:ext cx="1371600" cy="397510"/>
          </a:xfrm>
          <a:prstGeom prst="rect">
            <a:avLst/>
          </a:prstGeom>
          <a:solidFill>
            <a:srgbClr val="000000"/>
          </a:solidFill>
        </p:spPr>
        <p:txBody>
          <a:bodyPr vert="horz" wrap="square" lIns="0" tIns="0" rIns="0" bIns="0" rtlCol="0">
            <a:spAutoFit/>
          </a:bodyPr>
          <a:lstStyle/>
          <a:p>
            <a:pPr marL="176530">
              <a:lnSpc>
                <a:spcPct val="100000"/>
              </a:lnSpc>
            </a:pPr>
            <a:r>
              <a:rPr sz="2000" b="1" spc="-5" dirty="0">
                <a:solidFill>
                  <a:srgbClr val="FFFFFF"/>
                </a:solidFill>
                <a:latin typeface="微软雅黑"/>
                <a:cs typeface="微软雅黑"/>
              </a:rPr>
              <a:t>需求分析</a:t>
            </a:r>
            <a:endParaRPr sz="2000">
              <a:latin typeface="微软雅黑"/>
              <a:cs typeface="微软雅黑"/>
            </a:endParaRPr>
          </a:p>
        </p:txBody>
      </p:sp>
      <p:sp>
        <p:nvSpPr>
          <p:cNvPr id="4" name="object 4"/>
          <p:cNvSpPr txBox="1"/>
          <p:nvPr/>
        </p:nvSpPr>
        <p:spPr>
          <a:xfrm>
            <a:off x="1695335" y="3278123"/>
            <a:ext cx="2064385" cy="397510"/>
          </a:xfrm>
          <a:prstGeom prst="rect">
            <a:avLst/>
          </a:prstGeom>
          <a:solidFill>
            <a:srgbClr val="000000"/>
          </a:solidFill>
        </p:spPr>
        <p:txBody>
          <a:bodyPr vert="horz" wrap="square" lIns="0" tIns="0" rIns="0" bIns="0" rtlCol="0">
            <a:spAutoFit/>
          </a:bodyPr>
          <a:lstStyle/>
          <a:p>
            <a:pPr marL="142875">
              <a:lnSpc>
                <a:spcPct val="100000"/>
              </a:lnSpc>
            </a:pPr>
            <a:r>
              <a:rPr sz="2000" b="1" spc="-5" dirty="0">
                <a:solidFill>
                  <a:srgbClr val="FFFFFF"/>
                </a:solidFill>
                <a:latin typeface="微软雅黑"/>
                <a:cs typeface="微软雅黑"/>
              </a:rPr>
              <a:t>概念数据库设计</a:t>
            </a:r>
            <a:endParaRPr sz="2000">
              <a:latin typeface="微软雅黑"/>
              <a:cs typeface="微软雅黑"/>
            </a:endParaRPr>
          </a:p>
        </p:txBody>
      </p:sp>
      <p:sp>
        <p:nvSpPr>
          <p:cNvPr id="5" name="object 5"/>
          <p:cNvSpPr txBox="1"/>
          <p:nvPr/>
        </p:nvSpPr>
        <p:spPr>
          <a:xfrm>
            <a:off x="1709813" y="4498847"/>
            <a:ext cx="2037080" cy="397510"/>
          </a:xfrm>
          <a:prstGeom prst="rect">
            <a:avLst/>
          </a:prstGeom>
          <a:solidFill>
            <a:srgbClr val="000000"/>
          </a:solidFill>
        </p:spPr>
        <p:txBody>
          <a:bodyPr vert="horz" wrap="square" lIns="0" tIns="0" rIns="0" bIns="0" rtlCol="0">
            <a:spAutoFit/>
          </a:bodyPr>
          <a:lstStyle/>
          <a:p>
            <a:pPr marL="128905">
              <a:lnSpc>
                <a:spcPct val="100000"/>
              </a:lnSpc>
            </a:pPr>
            <a:r>
              <a:rPr sz="2000" b="1" spc="-5" dirty="0">
                <a:solidFill>
                  <a:srgbClr val="FFFFFF"/>
                </a:solidFill>
                <a:latin typeface="微软雅黑"/>
                <a:cs typeface="微软雅黑"/>
              </a:rPr>
              <a:t>逻辑数据库设计</a:t>
            </a:r>
            <a:endParaRPr sz="2000">
              <a:latin typeface="微软雅黑"/>
              <a:cs typeface="微软雅黑"/>
            </a:endParaRPr>
          </a:p>
        </p:txBody>
      </p:sp>
      <p:sp>
        <p:nvSpPr>
          <p:cNvPr id="6" name="object 6"/>
          <p:cNvSpPr txBox="1"/>
          <p:nvPr/>
        </p:nvSpPr>
        <p:spPr>
          <a:xfrm>
            <a:off x="1690763" y="5708141"/>
            <a:ext cx="2076450" cy="397510"/>
          </a:xfrm>
          <a:prstGeom prst="rect">
            <a:avLst/>
          </a:prstGeom>
          <a:solidFill>
            <a:srgbClr val="000000"/>
          </a:solidFill>
        </p:spPr>
        <p:txBody>
          <a:bodyPr vert="horz" wrap="square" lIns="0" tIns="0" rIns="0" bIns="0" rtlCol="0">
            <a:spAutoFit/>
          </a:bodyPr>
          <a:lstStyle/>
          <a:p>
            <a:pPr marL="149225">
              <a:lnSpc>
                <a:spcPct val="100000"/>
              </a:lnSpc>
            </a:pPr>
            <a:r>
              <a:rPr sz="2000" b="1" spc="-5" dirty="0">
                <a:solidFill>
                  <a:srgbClr val="FFFFFF"/>
                </a:solidFill>
                <a:latin typeface="微软雅黑"/>
                <a:cs typeface="微软雅黑"/>
              </a:rPr>
              <a:t>物理数据库设计</a:t>
            </a:r>
            <a:endParaRPr sz="2000">
              <a:latin typeface="微软雅黑"/>
              <a:cs typeface="微软雅黑"/>
            </a:endParaRPr>
          </a:p>
        </p:txBody>
      </p:sp>
      <p:sp>
        <p:nvSpPr>
          <p:cNvPr id="7" name="object 7"/>
          <p:cNvSpPr/>
          <p:nvPr/>
        </p:nvSpPr>
        <p:spPr>
          <a:xfrm>
            <a:off x="2422283" y="2466594"/>
            <a:ext cx="609600" cy="81000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2422283" y="3666744"/>
            <a:ext cx="609600" cy="810005"/>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2422283" y="4892040"/>
            <a:ext cx="609600" cy="810006"/>
          </a:xfrm>
          <a:prstGeom prst="rect">
            <a:avLst/>
          </a:prstGeom>
          <a:blipFill>
            <a:blip r:embed="rId4" cstate="print"/>
            <a:stretch>
              <a:fillRect/>
            </a:stretch>
          </a:blipFill>
        </p:spPr>
        <p:txBody>
          <a:bodyPr wrap="square" lIns="0" tIns="0" rIns="0" bIns="0" rtlCol="0"/>
          <a:lstStyle/>
          <a:p>
            <a:endParaRPr/>
          </a:p>
        </p:txBody>
      </p:sp>
      <p:sp>
        <p:nvSpPr>
          <p:cNvPr id="10" name="object 10"/>
          <p:cNvSpPr txBox="1">
            <a:spLocks noGrp="1"/>
          </p:cNvSpPr>
          <p:nvPr>
            <p:ph type="title"/>
          </p:nvPr>
        </p:nvSpPr>
        <p:spPr>
          <a:xfrm>
            <a:off x="1017911" y="335219"/>
            <a:ext cx="8657577" cy="1095172"/>
          </a:xfrm>
          <a:prstGeom prst="rect">
            <a:avLst/>
          </a:prstGeom>
        </p:spPr>
        <p:txBody>
          <a:bodyPr vert="horz" wrap="square" lIns="0" tIns="0" rIns="0" bIns="0" rtlCol="0">
            <a:spAutoFit/>
          </a:bodyPr>
          <a:lstStyle/>
          <a:p>
            <a:pPr marL="12065">
              <a:lnSpc>
                <a:spcPct val="100000"/>
              </a:lnSpc>
            </a:pPr>
            <a:r>
              <a:rPr lang="en-US" altLang="zh-CN" sz="2800" b="0" spc="-5">
                <a:solidFill>
                  <a:srgbClr val="000000"/>
                </a:solidFill>
                <a:latin typeface="Microsoft JhengHei" panose="020B0604030504040204" pitchFamily="34" charset="-120"/>
                <a:ea typeface="Microsoft JhengHei" panose="020B0604030504040204" pitchFamily="34" charset="-120"/>
                <a:cs typeface="华文中宋"/>
              </a:rPr>
              <a:t>13.1 </a:t>
            </a:r>
            <a:r>
              <a:rPr sz="2800" b="0" spc="-5">
                <a:solidFill>
                  <a:srgbClr val="000000"/>
                </a:solidFill>
                <a:latin typeface="Microsoft JhengHei" panose="020B0604030504040204" pitchFamily="34" charset="-120"/>
                <a:ea typeface="Microsoft JhengHei" panose="020B0604030504040204" pitchFamily="34" charset="-120"/>
                <a:cs typeface="华文中宋"/>
              </a:rPr>
              <a:t>数据库设计过程概述</a:t>
            </a:r>
            <a:endParaRPr sz="2800" b="0">
              <a:solidFill>
                <a:srgbClr val="000000"/>
              </a:solidFill>
              <a:latin typeface="Microsoft JhengHei" panose="020B0604030504040204" pitchFamily="34" charset="-120"/>
              <a:ea typeface="Microsoft JhengHei" panose="020B0604030504040204" pitchFamily="34" charset="-120"/>
              <a:cs typeface="华文中宋"/>
            </a:endParaRPr>
          </a:p>
          <a:p>
            <a:pPr marL="12065">
              <a:lnSpc>
                <a:spcPct val="100000"/>
              </a:lnSpc>
              <a:spcBef>
                <a:spcPts val="2300"/>
              </a:spcBef>
            </a:pPr>
            <a:r>
              <a:rPr sz="2400" spc="-10" dirty="0">
                <a:solidFill>
                  <a:srgbClr val="FF0000"/>
                </a:solidFill>
                <a:latin typeface="Microsoft JhengHei" panose="020B0604030504040204" pitchFamily="34" charset="-120"/>
                <a:ea typeface="Microsoft JhengHei" panose="020B0604030504040204" pitchFamily="34" charset="-120"/>
                <a:cs typeface="Arial"/>
              </a:rPr>
              <a:t>(1</a:t>
            </a:r>
            <a:r>
              <a:rPr sz="2400" spc="-5" dirty="0">
                <a:solidFill>
                  <a:srgbClr val="FF0000"/>
                </a:solidFill>
                <a:latin typeface="Microsoft JhengHei" panose="020B0604030504040204" pitchFamily="34" charset="-120"/>
                <a:ea typeface="Microsoft JhengHei" panose="020B0604030504040204" pitchFamily="34" charset="-120"/>
                <a:cs typeface="Arial"/>
              </a:rPr>
              <a:t>)</a:t>
            </a:r>
            <a:r>
              <a:rPr sz="2400" spc="-5" dirty="0">
                <a:solidFill>
                  <a:srgbClr val="FF0000"/>
                </a:solidFill>
                <a:latin typeface="Microsoft JhengHei" panose="020B0604030504040204" pitchFamily="34" charset="-120"/>
                <a:ea typeface="Microsoft JhengHei" panose="020B0604030504040204" pitchFamily="34" charset="-120"/>
                <a:cs typeface="华文中宋"/>
              </a:rPr>
              <a:t>数据库设计的四个过程</a:t>
            </a:r>
            <a:endParaRPr sz="2400">
              <a:solidFill>
                <a:srgbClr val="FF0000"/>
              </a:solidFill>
              <a:latin typeface="Microsoft JhengHei" panose="020B0604030504040204" pitchFamily="34" charset="-120"/>
              <a:ea typeface="Microsoft JhengHei" panose="020B0604030504040204" pitchFamily="34" charset="-120"/>
              <a:cs typeface="华文中宋"/>
            </a:endParaRPr>
          </a:p>
        </p:txBody>
      </p:sp>
      <p:sp>
        <p:nvSpPr>
          <p:cNvPr id="11" name="object 11"/>
          <p:cNvSpPr txBox="1"/>
          <p:nvPr/>
        </p:nvSpPr>
        <p:spPr>
          <a:xfrm>
            <a:off x="5340229" y="2145657"/>
            <a:ext cx="2997200" cy="254000"/>
          </a:xfrm>
          <a:prstGeom prst="rect">
            <a:avLst/>
          </a:prstGeom>
        </p:spPr>
        <p:txBody>
          <a:bodyPr vert="horz" wrap="square" lIns="0" tIns="0" rIns="0" bIns="0" rtlCol="0">
            <a:spAutoFit/>
          </a:bodyPr>
          <a:lstStyle/>
          <a:p>
            <a:pPr marL="12700">
              <a:lnSpc>
                <a:spcPct val="100000"/>
              </a:lnSpc>
            </a:pPr>
            <a:r>
              <a:rPr sz="1800" b="1" dirty="0">
                <a:latin typeface="微软雅黑"/>
                <a:cs typeface="微软雅黑"/>
              </a:rPr>
              <a:t>收集需求和理解需求，“源”</a:t>
            </a:r>
            <a:endParaRPr sz="1800">
              <a:latin typeface="微软雅黑"/>
              <a:cs typeface="微软雅黑"/>
            </a:endParaRPr>
          </a:p>
        </p:txBody>
      </p:sp>
      <p:sp>
        <p:nvSpPr>
          <p:cNvPr id="12" name="object 12"/>
          <p:cNvSpPr txBox="1"/>
          <p:nvPr/>
        </p:nvSpPr>
        <p:spPr>
          <a:xfrm>
            <a:off x="5356231" y="3331336"/>
            <a:ext cx="3827145" cy="254000"/>
          </a:xfrm>
          <a:prstGeom prst="rect">
            <a:avLst/>
          </a:prstGeom>
        </p:spPr>
        <p:txBody>
          <a:bodyPr vert="horz" wrap="square" lIns="0" tIns="0" rIns="0" bIns="0" rtlCol="0">
            <a:spAutoFit/>
          </a:bodyPr>
          <a:lstStyle/>
          <a:p>
            <a:pPr marL="12700">
              <a:lnSpc>
                <a:spcPct val="100000"/>
              </a:lnSpc>
            </a:pPr>
            <a:r>
              <a:rPr sz="1800" b="1" spc="-5" dirty="0">
                <a:latin typeface="微软雅黑"/>
                <a:cs typeface="微软雅黑"/>
              </a:rPr>
              <a:t>建立概念模型，“E-R图/IDEF1x图”</a:t>
            </a:r>
            <a:endParaRPr sz="1800">
              <a:latin typeface="微软雅黑"/>
              <a:cs typeface="微软雅黑"/>
            </a:endParaRPr>
          </a:p>
        </p:txBody>
      </p:sp>
      <p:sp>
        <p:nvSpPr>
          <p:cNvPr id="13" name="object 13"/>
          <p:cNvSpPr/>
          <p:nvPr/>
        </p:nvSpPr>
        <p:spPr>
          <a:xfrm>
            <a:off x="3768737" y="2274570"/>
            <a:ext cx="1438910" cy="0"/>
          </a:xfrm>
          <a:custGeom>
            <a:avLst/>
            <a:gdLst/>
            <a:ahLst/>
            <a:cxnLst/>
            <a:rect l="l" t="t" r="r" b="b"/>
            <a:pathLst>
              <a:path w="1438910">
                <a:moveTo>
                  <a:pt x="0" y="0"/>
                </a:moveTo>
                <a:lnTo>
                  <a:pt x="1438656" y="0"/>
                </a:lnTo>
              </a:path>
            </a:pathLst>
          </a:custGeom>
          <a:ln w="12700">
            <a:solidFill>
              <a:srgbClr val="000000"/>
            </a:solidFill>
          </a:ln>
        </p:spPr>
        <p:txBody>
          <a:bodyPr wrap="square" lIns="0" tIns="0" rIns="0" bIns="0" rtlCol="0"/>
          <a:lstStyle/>
          <a:p>
            <a:endParaRPr/>
          </a:p>
        </p:txBody>
      </p:sp>
      <p:sp>
        <p:nvSpPr>
          <p:cNvPr id="14" name="object 14"/>
          <p:cNvSpPr/>
          <p:nvPr/>
        </p:nvSpPr>
        <p:spPr>
          <a:xfrm>
            <a:off x="3906659" y="3460241"/>
            <a:ext cx="1380490" cy="0"/>
          </a:xfrm>
          <a:custGeom>
            <a:avLst/>
            <a:gdLst/>
            <a:ahLst/>
            <a:cxnLst/>
            <a:rect l="l" t="t" r="r" b="b"/>
            <a:pathLst>
              <a:path w="1380489">
                <a:moveTo>
                  <a:pt x="0" y="0"/>
                </a:moveTo>
                <a:lnTo>
                  <a:pt x="1379982" y="0"/>
                </a:lnTo>
              </a:path>
            </a:pathLst>
          </a:custGeom>
          <a:ln w="12700">
            <a:solidFill>
              <a:srgbClr val="000000"/>
            </a:solidFill>
          </a:ln>
        </p:spPr>
        <p:txBody>
          <a:bodyPr wrap="square" lIns="0" tIns="0" rIns="0" bIns="0" rtlCol="0"/>
          <a:lstStyle/>
          <a:p>
            <a:endParaRPr/>
          </a:p>
        </p:txBody>
      </p:sp>
      <p:sp>
        <p:nvSpPr>
          <p:cNvPr id="15" name="object 15"/>
          <p:cNvSpPr/>
          <p:nvPr/>
        </p:nvSpPr>
        <p:spPr>
          <a:xfrm>
            <a:off x="3913517" y="4705350"/>
            <a:ext cx="1379220" cy="0"/>
          </a:xfrm>
          <a:custGeom>
            <a:avLst/>
            <a:gdLst/>
            <a:ahLst/>
            <a:cxnLst/>
            <a:rect l="l" t="t" r="r" b="b"/>
            <a:pathLst>
              <a:path w="1379220">
                <a:moveTo>
                  <a:pt x="0" y="0"/>
                </a:moveTo>
                <a:lnTo>
                  <a:pt x="1379220" y="0"/>
                </a:lnTo>
              </a:path>
            </a:pathLst>
          </a:custGeom>
          <a:ln w="12700">
            <a:solidFill>
              <a:srgbClr val="000000"/>
            </a:solidFill>
          </a:ln>
        </p:spPr>
        <p:txBody>
          <a:bodyPr wrap="square" lIns="0" tIns="0" rIns="0" bIns="0" rtlCol="0"/>
          <a:lstStyle/>
          <a:p>
            <a:endParaRPr/>
          </a:p>
        </p:txBody>
      </p:sp>
      <p:sp>
        <p:nvSpPr>
          <p:cNvPr id="16" name="object 16"/>
          <p:cNvSpPr/>
          <p:nvPr/>
        </p:nvSpPr>
        <p:spPr>
          <a:xfrm>
            <a:off x="3915041" y="5892546"/>
            <a:ext cx="1379220" cy="0"/>
          </a:xfrm>
          <a:custGeom>
            <a:avLst/>
            <a:gdLst/>
            <a:ahLst/>
            <a:cxnLst/>
            <a:rect l="l" t="t" r="r" b="b"/>
            <a:pathLst>
              <a:path w="1379220">
                <a:moveTo>
                  <a:pt x="0" y="0"/>
                </a:moveTo>
                <a:lnTo>
                  <a:pt x="1379220" y="0"/>
                </a:lnTo>
              </a:path>
            </a:pathLst>
          </a:custGeom>
          <a:ln w="12700">
            <a:solidFill>
              <a:srgbClr val="000000"/>
            </a:solidFill>
          </a:ln>
        </p:spPr>
        <p:txBody>
          <a:bodyPr wrap="square" lIns="0" tIns="0" rIns="0" bIns="0" rtlCol="0"/>
          <a:lstStyle/>
          <a:p>
            <a:endParaRPr/>
          </a:p>
        </p:txBody>
      </p:sp>
      <p:sp>
        <p:nvSpPr>
          <p:cNvPr id="17" name="object 17"/>
          <p:cNvSpPr txBox="1"/>
          <p:nvPr/>
        </p:nvSpPr>
        <p:spPr>
          <a:xfrm>
            <a:off x="5364620" y="4446904"/>
            <a:ext cx="4394835" cy="1716405"/>
          </a:xfrm>
          <a:prstGeom prst="rect">
            <a:avLst/>
          </a:prstGeom>
        </p:spPr>
        <p:txBody>
          <a:bodyPr vert="horz" wrap="square" lIns="0" tIns="0" rIns="0" bIns="0" rtlCol="0">
            <a:spAutoFit/>
          </a:bodyPr>
          <a:lstStyle/>
          <a:p>
            <a:pPr marL="12700" marR="873760">
              <a:lnSpc>
                <a:spcPct val="100000"/>
              </a:lnSpc>
            </a:pPr>
            <a:r>
              <a:rPr sz="1800" b="1" dirty="0">
                <a:latin typeface="微软雅黑"/>
                <a:cs typeface="微软雅黑"/>
              </a:rPr>
              <a:t>建立逻辑模型，“关系模式” 包括全局模式和用户模式(外模式)</a:t>
            </a:r>
            <a:endParaRPr sz="1800">
              <a:latin typeface="微软雅黑"/>
              <a:cs typeface="微软雅黑"/>
            </a:endParaRPr>
          </a:p>
          <a:p>
            <a:pPr>
              <a:lnSpc>
                <a:spcPct val="100000"/>
              </a:lnSpc>
            </a:pPr>
            <a:endParaRPr sz="1800">
              <a:latin typeface="Times New Roman"/>
              <a:cs typeface="Times New Roman"/>
            </a:endParaRPr>
          </a:p>
          <a:p>
            <a:pPr>
              <a:lnSpc>
                <a:spcPct val="100000"/>
              </a:lnSpc>
              <a:spcBef>
                <a:spcPts val="25"/>
              </a:spcBef>
            </a:pPr>
            <a:endParaRPr sz="2550">
              <a:latin typeface="Times New Roman"/>
              <a:cs typeface="Times New Roman"/>
            </a:endParaRPr>
          </a:p>
          <a:p>
            <a:pPr marL="13970" marR="5080">
              <a:lnSpc>
                <a:spcPct val="100000"/>
              </a:lnSpc>
            </a:pPr>
            <a:r>
              <a:rPr sz="1800" b="1" dirty="0">
                <a:latin typeface="微软雅黑"/>
                <a:cs typeface="微软雅黑"/>
              </a:rPr>
              <a:t>建立物理模型，“Create Table” 包括物理数据组织等，依赖于具体的DBMS</a:t>
            </a:r>
            <a:endParaRPr sz="1800">
              <a:latin typeface="微软雅黑"/>
              <a:cs typeface="微软雅黑"/>
            </a:endParaRPr>
          </a:p>
        </p:txBody>
      </p:sp>
      <p:sp>
        <p:nvSpPr>
          <p:cNvPr id="18" name="object 2">
            <a:extLst>
              <a:ext uri="{FF2B5EF4-FFF2-40B4-BE49-F238E27FC236}">
                <a16:creationId xmlns:a16="http://schemas.microsoft.com/office/drawing/2014/main" id="{A44F57CC-4820-4DE1-9D77-1B518F0966BF}"/>
              </a:ext>
            </a:extLst>
          </p:cNvPr>
          <p:cNvSpPr/>
          <p:nvPr/>
        </p:nvSpPr>
        <p:spPr>
          <a:xfrm>
            <a:off x="927100" y="885825"/>
            <a:ext cx="5181600" cy="0"/>
          </a:xfrm>
          <a:custGeom>
            <a:avLst/>
            <a:gdLst/>
            <a:ahLst/>
            <a:cxnLst/>
            <a:rect l="l" t="t" r="r" b="b"/>
            <a:pathLst>
              <a:path w="5181600">
                <a:moveTo>
                  <a:pt x="0" y="0"/>
                </a:moveTo>
                <a:lnTo>
                  <a:pt x="5181600" y="0"/>
                </a:lnTo>
              </a:path>
            </a:pathLst>
          </a:custGeom>
          <a:ln w="12954">
            <a:solidFill>
              <a:srgbClr val="000000"/>
            </a:solidFill>
          </a:ln>
        </p:spPr>
        <p:txBody>
          <a:bodyPr wrap="square" lIns="0" tIns="0" rIns="0" bIns="0" rtlCol="0"/>
          <a:lstStyle/>
          <a:p>
            <a:endParaRPr/>
          </a:p>
        </p:txBody>
      </p:sp>
      <p:sp>
        <p:nvSpPr>
          <p:cNvPr id="19" name="object 3">
            <a:extLst>
              <a:ext uri="{FF2B5EF4-FFF2-40B4-BE49-F238E27FC236}">
                <a16:creationId xmlns:a16="http://schemas.microsoft.com/office/drawing/2014/main" id="{DF03B8BC-9D9D-44F5-8459-E142F66529A8}"/>
              </a:ext>
            </a:extLst>
          </p:cNvPr>
          <p:cNvSpPr/>
          <p:nvPr/>
        </p:nvSpPr>
        <p:spPr>
          <a:xfrm>
            <a:off x="927100" y="911353"/>
            <a:ext cx="5181600" cy="0"/>
          </a:xfrm>
          <a:custGeom>
            <a:avLst/>
            <a:gdLst/>
            <a:ahLst/>
            <a:cxnLst/>
            <a:rect l="l" t="t" r="r" b="b"/>
            <a:pathLst>
              <a:path w="5181600">
                <a:moveTo>
                  <a:pt x="0" y="0"/>
                </a:moveTo>
                <a:lnTo>
                  <a:pt x="5181600" y="0"/>
                </a:lnTo>
              </a:path>
            </a:pathLst>
          </a:custGeom>
          <a:ln w="12191">
            <a:solidFill>
              <a:srgbClr val="000000"/>
            </a:solidFill>
          </a:ln>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30103" y="496001"/>
            <a:ext cx="8633193" cy="492443"/>
          </a:xfrm>
        </p:spPr>
        <p:txBody>
          <a:bodyPr/>
          <a:lstStyle/>
          <a:p>
            <a:r>
              <a:rPr lang="en-US" altLang="zh-CN" dirty="0"/>
              <a:t>  </a:t>
            </a:r>
            <a:endParaRPr lang="zh-CN" altLang="en-US" dirty="0"/>
          </a:p>
        </p:txBody>
      </p:sp>
      <p:sp>
        <p:nvSpPr>
          <p:cNvPr id="2" name="object 2"/>
          <p:cNvSpPr/>
          <p:nvPr/>
        </p:nvSpPr>
        <p:spPr>
          <a:xfrm>
            <a:off x="774839" y="1479422"/>
            <a:ext cx="5181600" cy="0"/>
          </a:xfrm>
          <a:custGeom>
            <a:avLst/>
            <a:gdLst/>
            <a:ahLst/>
            <a:cxnLst/>
            <a:rect l="l" t="t" r="r" b="b"/>
            <a:pathLst>
              <a:path w="5181600">
                <a:moveTo>
                  <a:pt x="0" y="0"/>
                </a:moveTo>
                <a:lnTo>
                  <a:pt x="5181600" y="0"/>
                </a:lnTo>
              </a:path>
            </a:pathLst>
          </a:custGeom>
          <a:ln w="12954">
            <a:solidFill>
              <a:srgbClr val="000000"/>
            </a:solidFill>
          </a:ln>
        </p:spPr>
        <p:txBody>
          <a:bodyPr wrap="square" lIns="0" tIns="0" rIns="0" bIns="0" rtlCol="0"/>
          <a:lstStyle/>
          <a:p>
            <a:endParaRPr/>
          </a:p>
        </p:txBody>
      </p:sp>
      <p:sp>
        <p:nvSpPr>
          <p:cNvPr id="3" name="object 3"/>
          <p:cNvSpPr/>
          <p:nvPr/>
        </p:nvSpPr>
        <p:spPr>
          <a:xfrm>
            <a:off x="774839" y="1504950"/>
            <a:ext cx="5181600" cy="0"/>
          </a:xfrm>
          <a:custGeom>
            <a:avLst/>
            <a:gdLst/>
            <a:ahLst/>
            <a:cxnLst/>
            <a:rect l="l" t="t" r="r" b="b"/>
            <a:pathLst>
              <a:path w="5181600">
                <a:moveTo>
                  <a:pt x="0" y="0"/>
                </a:moveTo>
                <a:lnTo>
                  <a:pt x="5181600" y="0"/>
                </a:lnTo>
              </a:path>
            </a:pathLst>
          </a:custGeom>
          <a:ln w="12191">
            <a:solidFill>
              <a:srgbClr val="000000"/>
            </a:solidFill>
          </a:ln>
        </p:spPr>
        <p:txBody>
          <a:bodyPr wrap="square" lIns="0" tIns="0" rIns="0" bIns="0" rtlCol="0"/>
          <a:lstStyle/>
          <a:p>
            <a:endParaRPr/>
          </a:p>
        </p:txBody>
      </p:sp>
      <p:sp>
        <p:nvSpPr>
          <p:cNvPr id="6" name="object 6"/>
          <p:cNvSpPr txBox="1"/>
          <p:nvPr/>
        </p:nvSpPr>
        <p:spPr>
          <a:xfrm>
            <a:off x="853573" y="379136"/>
            <a:ext cx="7845927" cy="5029582"/>
          </a:xfrm>
          <a:prstGeom prst="rect">
            <a:avLst/>
          </a:prstGeom>
        </p:spPr>
        <p:txBody>
          <a:bodyPr vert="horz" wrap="square" lIns="0" tIns="0" rIns="0" bIns="0" rtlCol="0">
            <a:spAutoFit/>
          </a:bodyPr>
          <a:lstStyle/>
          <a:p>
            <a:pPr marL="12700">
              <a:lnSpc>
                <a:spcPct val="100000"/>
              </a:lnSpc>
            </a:pPr>
            <a:endParaRPr sz="1800" dirty="0">
              <a:latin typeface="Microsoft JhengHei" panose="020B0604030504040204" charset="-120"/>
              <a:cs typeface="Microsoft JhengHei" panose="020B0604030504040204" charset="-120"/>
            </a:endParaRPr>
          </a:p>
          <a:p>
            <a:pPr>
              <a:lnSpc>
                <a:spcPct val="100000"/>
              </a:lnSpc>
              <a:spcBef>
                <a:spcPts val="35"/>
              </a:spcBef>
            </a:pPr>
            <a:r>
              <a:rPr lang="en-US" altLang="zh-CN" sz="1800" dirty="0">
                <a:latin typeface="Times New Roman" panose="02020603050405020304"/>
                <a:cs typeface="Times New Roman" panose="02020603050405020304"/>
              </a:rPr>
              <a:t> </a:t>
            </a:r>
            <a:endParaRPr sz="1800" dirty="0">
              <a:latin typeface="Times New Roman" panose="02020603050405020304"/>
              <a:cs typeface="Times New Roman" panose="02020603050405020304"/>
            </a:endParaRPr>
          </a:p>
          <a:p>
            <a:pPr marL="88900">
              <a:lnSpc>
                <a:spcPct val="100000"/>
              </a:lnSpc>
              <a:tabLst>
                <a:tab pos="1341755" algn="l"/>
              </a:tabLst>
            </a:pPr>
            <a:r>
              <a:rPr lang="zh-CN" altLang="en-US" sz="2800" b="1" spc="-85" dirty="0">
                <a:latin typeface="Microsoft JhengHei" panose="020B0604030504040204" pitchFamily="34" charset="-120"/>
                <a:ea typeface="Microsoft JhengHei" panose="020B0604030504040204" pitchFamily="34" charset="-120"/>
                <a:cs typeface="Microsoft JhengHei" panose="020B0604030504040204" charset="-120"/>
              </a:rPr>
              <a:t>第</a:t>
            </a:r>
            <a:r>
              <a:rPr lang="en-US" altLang="zh-CN" sz="2800" b="1" spc="-85" dirty="0">
                <a:latin typeface="Microsoft JhengHei" panose="020B0604030504040204" pitchFamily="34" charset="-120"/>
                <a:ea typeface="Microsoft JhengHei" panose="020B0604030504040204" pitchFamily="34" charset="-120"/>
                <a:cs typeface="Microsoft JhengHei" panose="020B0604030504040204" charset="-120"/>
              </a:rPr>
              <a:t>13</a:t>
            </a:r>
            <a:r>
              <a:rPr lang="zh-CN" altLang="en-US" sz="2800" b="1" spc="-85" dirty="0">
                <a:latin typeface="Microsoft JhengHei" panose="020B0604030504040204" pitchFamily="34" charset="-120"/>
                <a:ea typeface="Microsoft JhengHei" panose="020B0604030504040204" pitchFamily="34" charset="-120"/>
                <a:cs typeface="Microsoft JhengHei" panose="020B0604030504040204" charset="-120"/>
              </a:rPr>
              <a:t>讲 数据库设计过程</a:t>
            </a:r>
          </a:p>
          <a:p>
            <a:pPr marL="148590">
              <a:lnSpc>
                <a:spcPct val="100000"/>
              </a:lnSpc>
              <a:spcBef>
                <a:spcPts val="2360"/>
              </a:spcBef>
            </a:pPr>
            <a:r>
              <a:rPr lang="en-US" altLang="zh-CN" sz="2400" b="1" dirty="0">
                <a:latin typeface="Microsoft JhengHei" panose="020B0604030504040204" pitchFamily="34" charset="-120"/>
                <a:ea typeface="Microsoft JhengHei" panose="020B0604030504040204" pitchFamily="34" charset="-120"/>
                <a:cs typeface="Times New Roman" panose="02020603050405020304"/>
              </a:rPr>
              <a:t>13.1 </a:t>
            </a:r>
            <a:r>
              <a:rPr lang="zh-CN" altLang="en-US" sz="2400" b="1" dirty="0">
                <a:latin typeface="Microsoft JhengHei" panose="020B0604030504040204" pitchFamily="34" charset="-120"/>
                <a:ea typeface="Microsoft JhengHei" panose="020B0604030504040204" pitchFamily="34" charset="-120"/>
                <a:cs typeface="Times New Roman" panose="02020603050405020304"/>
              </a:rPr>
              <a:t>数据库设计过程概述</a:t>
            </a:r>
            <a:r>
              <a:rPr lang="en-US" altLang="zh-CN" sz="2400" b="1" dirty="0">
                <a:latin typeface="Microsoft JhengHei" panose="020B0604030504040204" pitchFamily="34" charset="-120"/>
                <a:ea typeface="Microsoft JhengHei" panose="020B0604030504040204" pitchFamily="34" charset="-120"/>
                <a:cs typeface="Times New Roman" panose="02020603050405020304"/>
              </a:rPr>
              <a:t> </a:t>
            </a:r>
          </a:p>
          <a:p>
            <a:pPr marL="148590">
              <a:lnSpc>
                <a:spcPct val="100000"/>
              </a:lnSpc>
              <a:spcBef>
                <a:spcPts val="785"/>
              </a:spcBef>
            </a:pPr>
            <a:r>
              <a:rPr lang="en-US" altLang="zh-CN" sz="2400" b="1" u="sng" dirty="0">
                <a:latin typeface="Microsoft JhengHei" panose="020B0604030504040204" pitchFamily="34" charset="-120"/>
                <a:ea typeface="Microsoft JhengHei" panose="020B0604030504040204" pitchFamily="34" charset="-120"/>
                <a:cs typeface="Times New Roman" panose="02020603050405020304"/>
              </a:rPr>
              <a:t>13.2 </a:t>
            </a:r>
            <a:r>
              <a:rPr lang="zh-CN" altLang="en-US" sz="2400" b="1" u="sng" dirty="0">
                <a:latin typeface="Microsoft JhengHei" panose="020B0604030504040204" pitchFamily="34" charset="-120"/>
                <a:ea typeface="Microsoft JhengHei" panose="020B0604030504040204" pitchFamily="34" charset="-120"/>
                <a:cs typeface="Times New Roman" panose="02020603050405020304"/>
              </a:rPr>
              <a:t>数据库设计过程之需求分析</a:t>
            </a:r>
          </a:p>
          <a:p>
            <a:pPr marL="148590">
              <a:lnSpc>
                <a:spcPct val="100000"/>
              </a:lnSpc>
              <a:spcBef>
                <a:spcPts val="785"/>
              </a:spcBef>
            </a:pPr>
            <a:r>
              <a:rPr lang="en-US" altLang="zh-CN" sz="2400" b="1" dirty="0">
                <a:latin typeface="Microsoft JhengHei" panose="020B0604030504040204" pitchFamily="34" charset="-120"/>
                <a:ea typeface="Microsoft JhengHei" panose="020B0604030504040204" pitchFamily="34" charset="-120"/>
                <a:cs typeface="Times New Roman" panose="02020603050405020304"/>
              </a:rPr>
              <a:t>13.3 </a:t>
            </a:r>
            <a:r>
              <a:rPr lang="zh-CN" altLang="en-US" sz="2400" b="1" dirty="0">
                <a:latin typeface="Microsoft JhengHei" panose="020B0604030504040204" pitchFamily="34" charset="-120"/>
                <a:ea typeface="Microsoft JhengHei" panose="020B0604030504040204" pitchFamily="34" charset="-120"/>
                <a:cs typeface="Times New Roman" panose="02020603050405020304"/>
              </a:rPr>
              <a:t>数据库设计过程之概念数据库设计</a:t>
            </a:r>
          </a:p>
          <a:p>
            <a:pPr marL="148590">
              <a:lnSpc>
                <a:spcPct val="100000"/>
              </a:lnSpc>
              <a:spcBef>
                <a:spcPts val="860"/>
              </a:spcBef>
              <a:tabLst>
                <a:tab pos="681990" algn="l"/>
              </a:tabLst>
            </a:pPr>
            <a:r>
              <a:rPr lang="en-US" altLang="zh-CN" sz="2400" b="1" dirty="0">
                <a:latin typeface="Microsoft JhengHei" panose="020B0604030504040204" pitchFamily="34" charset="-120"/>
                <a:ea typeface="Microsoft JhengHei" panose="020B0604030504040204" pitchFamily="34" charset="-120"/>
                <a:cs typeface="Times New Roman" panose="02020603050405020304"/>
              </a:rPr>
              <a:t>13.4 </a:t>
            </a:r>
            <a:r>
              <a:rPr lang="zh-CN" altLang="en-US" sz="2400" b="1" dirty="0">
                <a:latin typeface="Microsoft JhengHei" panose="020B0604030504040204" pitchFamily="34" charset="-120"/>
                <a:ea typeface="Microsoft JhengHei" panose="020B0604030504040204" pitchFamily="34" charset="-120"/>
                <a:cs typeface="Times New Roman" panose="02020603050405020304"/>
              </a:rPr>
              <a:t>数据库设计过程之逻辑数据库设计</a:t>
            </a:r>
            <a:endParaRPr lang="en-US" altLang="zh-CN" sz="2400" b="1" dirty="0">
              <a:latin typeface="Microsoft JhengHei" panose="020B0604030504040204" pitchFamily="34" charset="-120"/>
              <a:ea typeface="Microsoft JhengHei" panose="020B0604030504040204" pitchFamily="34" charset="-120"/>
              <a:cs typeface="Times New Roman" panose="02020603050405020304"/>
            </a:endParaRPr>
          </a:p>
          <a:p>
            <a:pPr marL="148590">
              <a:lnSpc>
                <a:spcPct val="100000"/>
              </a:lnSpc>
              <a:spcBef>
                <a:spcPts val="860"/>
              </a:spcBef>
              <a:tabLst>
                <a:tab pos="681990" algn="l"/>
              </a:tabLst>
            </a:pPr>
            <a:r>
              <a:rPr lang="en-US" altLang="zh-CN" sz="2400" b="1" dirty="0">
                <a:latin typeface="Microsoft JhengHei" panose="020B0604030504040204" pitchFamily="34" charset="-120"/>
                <a:ea typeface="Microsoft JhengHei" panose="020B0604030504040204" pitchFamily="34" charset="-120"/>
                <a:cs typeface="Times New Roman" panose="02020603050405020304"/>
              </a:rPr>
              <a:t>13.5 </a:t>
            </a:r>
            <a:r>
              <a:rPr lang="zh-CN" altLang="en-US" sz="2400" b="1" dirty="0">
                <a:latin typeface="Microsoft JhengHei" panose="020B0604030504040204" pitchFamily="34" charset="-120"/>
                <a:ea typeface="Microsoft JhengHei" panose="020B0604030504040204" pitchFamily="34" charset="-120"/>
                <a:cs typeface="Times New Roman" panose="02020603050405020304"/>
              </a:rPr>
              <a:t>数据库设计过程之物理数据库设计 </a:t>
            </a:r>
            <a:endParaRPr lang="en-US" altLang="zh-CN" sz="2400" b="1" dirty="0">
              <a:latin typeface="Microsoft JhengHei" panose="020B0604030504040204" pitchFamily="34" charset="-120"/>
              <a:ea typeface="Microsoft JhengHei" panose="020B0604030504040204" pitchFamily="34" charset="-120"/>
              <a:cs typeface="Times New Roman" panose="02020603050405020304"/>
            </a:endParaRPr>
          </a:p>
          <a:p>
            <a:pPr marL="148590">
              <a:lnSpc>
                <a:spcPct val="100000"/>
              </a:lnSpc>
              <a:spcBef>
                <a:spcPts val="860"/>
              </a:spcBef>
              <a:tabLst>
                <a:tab pos="681990" algn="l"/>
              </a:tabLst>
            </a:pPr>
            <a:endParaRPr lang="zh-CN" altLang="en-US" sz="2400" b="1" dirty="0">
              <a:latin typeface="Microsoft JhengHei" panose="020B0604030504040204" pitchFamily="34" charset="-120"/>
              <a:ea typeface="Microsoft JhengHei" panose="020B0604030504040204" pitchFamily="34" charset="-120"/>
              <a:cs typeface="Times New Roman" panose="02020603050405020304"/>
            </a:endParaRPr>
          </a:p>
          <a:p>
            <a:pPr marL="148590">
              <a:lnSpc>
                <a:spcPct val="100000"/>
              </a:lnSpc>
              <a:spcBef>
                <a:spcPts val="860"/>
              </a:spcBef>
              <a:tabLst>
                <a:tab pos="681990" algn="l"/>
              </a:tabLst>
            </a:pPr>
            <a:endParaRPr lang="en-US" altLang="zh-CN" sz="2400" b="1" dirty="0">
              <a:latin typeface="Microsoft JhengHei" panose="020B0604030504040204" pitchFamily="34" charset="-120"/>
              <a:ea typeface="Microsoft JhengHei" panose="020B0604030504040204" pitchFamily="34" charset="-120"/>
              <a:cs typeface="Times New Roman" panose="02020603050405020304"/>
            </a:endParaRPr>
          </a:p>
          <a:p>
            <a:pPr marL="148590">
              <a:lnSpc>
                <a:spcPct val="100000"/>
              </a:lnSpc>
              <a:spcBef>
                <a:spcPts val="860"/>
              </a:spcBef>
              <a:tabLst>
                <a:tab pos="681990" algn="l"/>
              </a:tabLst>
            </a:pPr>
            <a:endParaRPr lang="zh-CN" altLang="en-US" sz="2400" b="1" dirty="0">
              <a:latin typeface="Microsoft JhengHei" panose="020B0604030504040204" pitchFamily="34" charset="-120"/>
              <a:ea typeface="Microsoft JhengHei" panose="020B0604030504040204" pitchFamily="34" charset="-120"/>
              <a:cs typeface="Times New Roman" panose="02020603050405020304"/>
            </a:endParaRPr>
          </a:p>
        </p:txBody>
      </p:sp>
    </p:spTree>
    <p:extLst>
      <p:ext uri="{BB962C8B-B14F-4D97-AF65-F5344CB8AC3E}">
        <p14:creationId xmlns:p14="http://schemas.microsoft.com/office/powerpoint/2010/main" val="2513220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7619872" y="2868167"/>
            <a:ext cx="2064385" cy="397510"/>
          </a:xfrm>
          <a:prstGeom prst="rect">
            <a:avLst/>
          </a:prstGeom>
          <a:solidFill>
            <a:srgbClr val="000000"/>
          </a:solidFill>
        </p:spPr>
        <p:txBody>
          <a:bodyPr vert="horz" wrap="square" lIns="0" tIns="0" rIns="0" bIns="0" rtlCol="0">
            <a:spAutoFit/>
          </a:bodyPr>
          <a:lstStyle/>
          <a:p>
            <a:pPr marL="142875">
              <a:lnSpc>
                <a:spcPct val="100000"/>
              </a:lnSpc>
            </a:pPr>
            <a:r>
              <a:rPr sz="2000" b="1" spc="-5" dirty="0">
                <a:solidFill>
                  <a:srgbClr val="FFFFFF"/>
                </a:solidFill>
                <a:latin typeface="微软雅黑"/>
                <a:cs typeface="微软雅黑"/>
              </a:rPr>
              <a:t>概念数据库设计</a:t>
            </a:r>
            <a:endParaRPr sz="2000">
              <a:latin typeface="微软雅黑"/>
              <a:cs typeface="微软雅黑"/>
            </a:endParaRPr>
          </a:p>
        </p:txBody>
      </p:sp>
      <p:sp>
        <p:nvSpPr>
          <p:cNvPr id="6" name="object 6"/>
          <p:cNvSpPr txBox="1"/>
          <p:nvPr/>
        </p:nvSpPr>
        <p:spPr>
          <a:xfrm>
            <a:off x="7634351" y="4088891"/>
            <a:ext cx="2037080" cy="397510"/>
          </a:xfrm>
          <a:prstGeom prst="rect">
            <a:avLst/>
          </a:prstGeom>
          <a:solidFill>
            <a:srgbClr val="000000"/>
          </a:solidFill>
        </p:spPr>
        <p:txBody>
          <a:bodyPr vert="horz" wrap="square" lIns="0" tIns="0" rIns="0" bIns="0" rtlCol="0">
            <a:spAutoFit/>
          </a:bodyPr>
          <a:lstStyle/>
          <a:p>
            <a:pPr marL="129539">
              <a:lnSpc>
                <a:spcPct val="100000"/>
              </a:lnSpc>
            </a:pPr>
            <a:r>
              <a:rPr sz="2000" b="1" spc="-5" dirty="0">
                <a:solidFill>
                  <a:srgbClr val="FFFFFF"/>
                </a:solidFill>
                <a:latin typeface="微软雅黑"/>
                <a:cs typeface="微软雅黑"/>
              </a:rPr>
              <a:t>逻辑数据库设计</a:t>
            </a:r>
            <a:endParaRPr sz="2000">
              <a:latin typeface="微软雅黑"/>
              <a:cs typeface="微软雅黑"/>
            </a:endParaRPr>
          </a:p>
        </p:txBody>
      </p:sp>
      <p:sp>
        <p:nvSpPr>
          <p:cNvPr id="7" name="object 7"/>
          <p:cNvSpPr txBox="1"/>
          <p:nvPr/>
        </p:nvSpPr>
        <p:spPr>
          <a:xfrm>
            <a:off x="7615301" y="5298947"/>
            <a:ext cx="2076450" cy="397510"/>
          </a:xfrm>
          <a:prstGeom prst="rect">
            <a:avLst/>
          </a:prstGeom>
          <a:solidFill>
            <a:srgbClr val="000000"/>
          </a:solidFill>
        </p:spPr>
        <p:txBody>
          <a:bodyPr vert="horz" wrap="square" lIns="0" tIns="0" rIns="0" bIns="0" rtlCol="0">
            <a:spAutoFit/>
          </a:bodyPr>
          <a:lstStyle/>
          <a:p>
            <a:pPr marL="149225">
              <a:lnSpc>
                <a:spcPct val="100000"/>
              </a:lnSpc>
            </a:pPr>
            <a:r>
              <a:rPr sz="2000" b="1" spc="-5" dirty="0">
                <a:solidFill>
                  <a:srgbClr val="FFFFFF"/>
                </a:solidFill>
                <a:latin typeface="微软雅黑"/>
                <a:cs typeface="微软雅黑"/>
              </a:rPr>
              <a:t>物理数据库设计</a:t>
            </a:r>
            <a:endParaRPr sz="2000">
              <a:latin typeface="微软雅黑"/>
              <a:cs typeface="微软雅黑"/>
            </a:endParaRPr>
          </a:p>
        </p:txBody>
      </p:sp>
      <p:sp>
        <p:nvSpPr>
          <p:cNvPr id="8" name="object 8"/>
          <p:cNvSpPr/>
          <p:nvPr/>
        </p:nvSpPr>
        <p:spPr>
          <a:xfrm>
            <a:off x="8346833" y="2057400"/>
            <a:ext cx="609587" cy="809243"/>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8346833" y="3257550"/>
            <a:ext cx="609587" cy="809244"/>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8346833" y="4482846"/>
            <a:ext cx="609587" cy="809243"/>
          </a:xfrm>
          <a:prstGeom prst="rect">
            <a:avLst/>
          </a:prstGeom>
          <a:blipFill>
            <a:blip r:embed="rId4" cstate="print"/>
            <a:stretch>
              <a:fillRect/>
            </a:stretch>
          </a:blipFill>
        </p:spPr>
        <p:txBody>
          <a:bodyPr wrap="square" lIns="0" tIns="0" rIns="0" bIns="0" rtlCol="0"/>
          <a:lstStyle/>
          <a:p>
            <a:endParaRPr/>
          </a:p>
        </p:txBody>
      </p:sp>
      <p:sp>
        <p:nvSpPr>
          <p:cNvPr id="11" name="object 11"/>
          <p:cNvSpPr txBox="1"/>
          <p:nvPr/>
        </p:nvSpPr>
        <p:spPr>
          <a:xfrm>
            <a:off x="7965820" y="1668017"/>
            <a:ext cx="1371600" cy="407034"/>
          </a:xfrm>
          <a:prstGeom prst="rect">
            <a:avLst/>
          </a:prstGeom>
          <a:solidFill>
            <a:srgbClr val="FF0066"/>
          </a:solidFill>
          <a:ln w="9525">
            <a:solidFill>
              <a:srgbClr val="CC0000"/>
            </a:solidFill>
          </a:ln>
        </p:spPr>
        <p:txBody>
          <a:bodyPr vert="horz" wrap="square" lIns="0" tIns="0" rIns="0" bIns="0" rtlCol="0">
            <a:spAutoFit/>
          </a:bodyPr>
          <a:lstStyle/>
          <a:p>
            <a:pPr marL="173355">
              <a:lnSpc>
                <a:spcPct val="100000"/>
              </a:lnSpc>
            </a:pPr>
            <a:r>
              <a:rPr sz="2000" b="1" spc="-5" dirty="0">
                <a:latin typeface="微软雅黑"/>
                <a:cs typeface="微软雅黑"/>
              </a:rPr>
              <a:t>需求分析</a:t>
            </a:r>
            <a:endParaRPr sz="2000">
              <a:latin typeface="微软雅黑"/>
              <a:cs typeface="微软雅黑"/>
            </a:endParaRPr>
          </a:p>
        </p:txBody>
      </p:sp>
      <p:sp>
        <p:nvSpPr>
          <p:cNvPr id="12" name="object 12"/>
          <p:cNvSpPr txBox="1"/>
          <p:nvPr/>
        </p:nvSpPr>
        <p:spPr>
          <a:xfrm>
            <a:off x="1025785" y="1566022"/>
            <a:ext cx="6323330" cy="4814138"/>
          </a:xfrm>
          <a:prstGeom prst="rect">
            <a:avLst/>
          </a:prstGeom>
        </p:spPr>
        <p:txBody>
          <a:bodyPr vert="horz" wrap="square" lIns="0" tIns="0" rIns="0" bIns="0" rtlCol="0">
            <a:spAutoFit/>
          </a:bodyPr>
          <a:lstStyle/>
          <a:p>
            <a:pPr marL="12700" marR="5080">
              <a:lnSpc>
                <a:spcPct val="130300"/>
              </a:lnSpc>
            </a:pPr>
            <a:r>
              <a:rPr sz="2000" spc="-5" dirty="0">
                <a:latin typeface="Wingdings"/>
                <a:cs typeface="Wingdings"/>
              </a:rPr>
              <a:t></a:t>
            </a:r>
            <a:r>
              <a:rPr sz="2000" b="1" spc="-10" dirty="0">
                <a:latin typeface="新宋体"/>
                <a:cs typeface="新宋体"/>
              </a:rPr>
              <a:t>目标：理解企业、理解企业业务过程与数据处理流程、 理解数据处理的性能需求</a:t>
            </a:r>
            <a:endParaRPr sz="2000" dirty="0">
              <a:latin typeface="新宋体"/>
              <a:cs typeface="新宋体"/>
            </a:endParaRPr>
          </a:p>
          <a:p>
            <a:pPr marL="12700">
              <a:lnSpc>
                <a:spcPct val="100000"/>
              </a:lnSpc>
              <a:spcBef>
                <a:spcPts val="540"/>
              </a:spcBef>
            </a:pPr>
            <a:r>
              <a:rPr sz="2000" spc="-5" dirty="0">
                <a:latin typeface="Wingdings"/>
                <a:cs typeface="Wingdings"/>
              </a:rPr>
              <a:t></a:t>
            </a:r>
            <a:r>
              <a:rPr sz="2000" b="1" spc="-10" dirty="0">
                <a:latin typeface="新宋体"/>
                <a:cs typeface="新宋体"/>
              </a:rPr>
              <a:t>提交物</a:t>
            </a:r>
            <a:r>
              <a:rPr sz="2000" b="1" dirty="0">
                <a:latin typeface="新宋体"/>
                <a:cs typeface="新宋体"/>
              </a:rPr>
              <a:t>：</a:t>
            </a:r>
            <a:r>
              <a:rPr sz="2000" b="1" spc="-5" dirty="0">
                <a:solidFill>
                  <a:srgbClr val="3333CC"/>
                </a:solidFill>
                <a:latin typeface="微软雅黑"/>
                <a:cs typeface="微软雅黑"/>
              </a:rPr>
              <a:t>需求分析报告</a:t>
            </a:r>
            <a:endParaRPr sz="2000" dirty="0">
              <a:latin typeface="微软雅黑"/>
              <a:cs typeface="微软雅黑"/>
            </a:endParaRPr>
          </a:p>
          <a:p>
            <a:pPr marL="12700">
              <a:lnSpc>
                <a:spcPct val="100000"/>
              </a:lnSpc>
              <a:spcBef>
                <a:spcPts val="905"/>
              </a:spcBef>
            </a:pPr>
            <a:r>
              <a:rPr sz="2000" spc="-5" dirty="0">
                <a:latin typeface="Wingdings"/>
                <a:cs typeface="Wingdings"/>
              </a:rPr>
              <a:t></a:t>
            </a:r>
            <a:r>
              <a:rPr sz="2000" b="1" spc="-10" dirty="0">
                <a:latin typeface="新宋体"/>
                <a:cs typeface="新宋体"/>
              </a:rPr>
              <a:t>使以下内容清楚：</a:t>
            </a:r>
            <a:endParaRPr sz="2000" dirty="0">
              <a:latin typeface="新宋体"/>
              <a:cs typeface="新宋体"/>
            </a:endParaRPr>
          </a:p>
          <a:p>
            <a:pPr marL="469265" marR="96520">
              <a:lnSpc>
                <a:spcPts val="3130"/>
              </a:lnSpc>
              <a:spcBef>
                <a:spcPts val="35"/>
              </a:spcBef>
            </a:pPr>
            <a:r>
              <a:rPr sz="2000" spc="-5" dirty="0">
                <a:latin typeface="Wingdings"/>
                <a:cs typeface="Wingdings"/>
              </a:rPr>
              <a:t></a:t>
            </a:r>
            <a:r>
              <a:rPr sz="2000" spc="100" dirty="0">
                <a:latin typeface="Times New Roman"/>
                <a:cs typeface="Times New Roman"/>
              </a:rPr>
              <a:t> </a:t>
            </a:r>
            <a:r>
              <a:rPr sz="2000" b="1" spc="-5" dirty="0">
                <a:latin typeface="微软雅黑"/>
                <a:cs typeface="微软雅黑"/>
              </a:rPr>
              <a:t>企业的部门-岗位划分：不同岗位负责的各种日常 管理信息表/报表</a:t>
            </a:r>
            <a:endParaRPr sz="2000" dirty="0">
              <a:latin typeface="微软雅黑"/>
              <a:cs typeface="微软雅黑"/>
            </a:endParaRPr>
          </a:p>
          <a:p>
            <a:pPr marL="469265">
              <a:lnSpc>
                <a:spcPct val="100000"/>
              </a:lnSpc>
              <a:spcBef>
                <a:spcPts val="500"/>
              </a:spcBef>
            </a:pPr>
            <a:r>
              <a:rPr sz="2000" spc="-5" dirty="0">
                <a:latin typeface="Wingdings"/>
                <a:cs typeface="Wingdings"/>
              </a:rPr>
              <a:t></a:t>
            </a:r>
            <a:r>
              <a:rPr sz="2000" spc="100" dirty="0">
                <a:latin typeface="Times New Roman"/>
                <a:cs typeface="Times New Roman"/>
              </a:rPr>
              <a:t> </a:t>
            </a:r>
            <a:r>
              <a:rPr sz="2000" b="1" spc="-5" dirty="0">
                <a:latin typeface="微软雅黑"/>
                <a:cs typeface="微软雅黑"/>
              </a:rPr>
              <a:t>形成各种报表的基础数据表</a:t>
            </a:r>
            <a:endParaRPr sz="2000" dirty="0">
              <a:latin typeface="微软雅黑"/>
              <a:cs typeface="微软雅黑"/>
            </a:endParaRPr>
          </a:p>
          <a:p>
            <a:pPr marL="469265">
              <a:lnSpc>
                <a:spcPct val="100000"/>
              </a:lnSpc>
              <a:spcBef>
                <a:spcPts val="725"/>
              </a:spcBef>
            </a:pPr>
            <a:r>
              <a:rPr sz="2000" spc="-5" dirty="0">
                <a:latin typeface="Wingdings"/>
                <a:cs typeface="Wingdings"/>
              </a:rPr>
              <a:t></a:t>
            </a:r>
            <a:r>
              <a:rPr sz="2000" spc="100" dirty="0">
                <a:latin typeface="Times New Roman"/>
                <a:cs typeface="Times New Roman"/>
              </a:rPr>
              <a:t> </a:t>
            </a:r>
            <a:r>
              <a:rPr sz="2000" b="1" spc="-5" dirty="0">
                <a:latin typeface="微软雅黑"/>
                <a:cs typeface="微软雅黑"/>
              </a:rPr>
              <a:t>各种数据表之间的处理关</a:t>
            </a:r>
            <a:r>
              <a:rPr sz="2000" b="1" spc="-10" dirty="0">
                <a:latin typeface="微软雅黑"/>
                <a:cs typeface="微软雅黑"/>
              </a:rPr>
              <a:t>系</a:t>
            </a:r>
            <a:r>
              <a:rPr sz="1600" b="1" dirty="0">
                <a:latin typeface="微软雅黑"/>
                <a:cs typeface="微软雅黑"/>
              </a:rPr>
              <a:t>(What--H</a:t>
            </a:r>
            <a:r>
              <a:rPr sz="1600" b="1" spc="-10" dirty="0">
                <a:latin typeface="微软雅黑"/>
                <a:cs typeface="微软雅黑"/>
              </a:rPr>
              <a:t>o</a:t>
            </a:r>
            <a:r>
              <a:rPr sz="1600" b="1" spc="-5" dirty="0">
                <a:latin typeface="微软雅黑"/>
                <a:cs typeface="微软雅黑"/>
              </a:rPr>
              <a:t>w</a:t>
            </a:r>
            <a:r>
              <a:rPr sz="1600" b="1" dirty="0">
                <a:latin typeface="微软雅黑"/>
                <a:cs typeface="微软雅黑"/>
              </a:rPr>
              <a:t>)</a:t>
            </a:r>
            <a:endParaRPr sz="1600" dirty="0">
              <a:latin typeface="微软雅黑"/>
              <a:cs typeface="微软雅黑"/>
            </a:endParaRPr>
          </a:p>
          <a:p>
            <a:pPr marL="469265">
              <a:lnSpc>
                <a:spcPct val="100000"/>
              </a:lnSpc>
              <a:spcBef>
                <a:spcPts val="725"/>
              </a:spcBef>
            </a:pPr>
            <a:r>
              <a:rPr sz="2000" spc="-5" dirty="0">
                <a:latin typeface="Wingdings"/>
                <a:cs typeface="Wingdings"/>
              </a:rPr>
              <a:t></a:t>
            </a:r>
            <a:r>
              <a:rPr sz="2000" spc="100" dirty="0">
                <a:latin typeface="Times New Roman"/>
                <a:cs typeface="Times New Roman"/>
              </a:rPr>
              <a:t> </a:t>
            </a:r>
            <a:r>
              <a:rPr sz="2000" b="1" spc="-5" dirty="0">
                <a:latin typeface="微软雅黑"/>
                <a:cs typeface="微软雅黑"/>
              </a:rPr>
              <a:t>围绕数据表的业务处理关</a:t>
            </a:r>
            <a:r>
              <a:rPr sz="2000" b="1" spc="-10" dirty="0">
                <a:latin typeface="微软雅黑"/>
                <a:cs typeface="微软雅黑"/>
              </a:rPr>
              <a:t>系</a:t>
            </a:r>
            <a:r>
              <a:rPr sz="1600" b="1" dirty="0">
                <a:latin typeface="微软雅黑"/>
                <a:cs typeface="微软雅黑"/>
              </a:rPr>
              <a:t>(Who—When--Where)</a:t>
            </a:r>
            <a:endParaRPr sz="1600" dirty="0">
              <a:latin typeface="微软雅黑"/>
              <a:cs typeface="微软雅黑"/>
            </a:endParaRPr>
          </a:p>
          <a:p>
            <a:pPr marL="469265">
              <a:lnSpc>
                <a:spcPct val="100000"/>
              </a:lnSpc>
              <a:spcBef>
                <a:spcPts val="720"/>
              </a:spcBef>
            </a:pPr>
            <a:r>
              <a:rPr sz="2000" spc="-5" dirty="0">
                <a:latin typeface="Wingdings"/>
                <a:cs typeface="Wingdings"/>
              </a:rPr>
              <a:t></a:t>
            </a:r>
            <a:r>
              <a:rPr sz="2000" spc="100" dirty="0">
                <a:latin typeface="Times New Roman"/>
                <a:cs typeface="Times New Roman"/>
              </a:rPr>
              <a:t> </a:t>
            </a:r>
            <a:r>
              <a:rPr sz="2000" b="1" spc="-5" dirty="0">
                <a:latin typeface="微软雅黑"/>
                <a:cs typeface="微软雅黑"/>
              </a:rPr>
              <a:t>尚未实施但未来可能实施的需求</a:t>
            </a:r>
            <a:endParaRPr sz="2000" dirty="0">
              <a:latin typeface="微软雅黑"/>
              <a:cs typeface="微软雅黑"/>
            </a:endParaRPr>
          </a:p>
          <a:p>
            <a:pPr marL="12700" marR="5080">
              <a:lnSpc>
                <a:spcPts val="3310"/>
              </a:lnSpc>
              <a:spcBef>
                <a:spcPts val="75"/>
              </a:spcBef>
            </a:pPr>
            <a:r>
              <a:rPr sz="2000" spc="-5" dirty="0">
                <a:latin typeface="Wingdings"/>
                <a:cs typeface="Wingdings"/>
              </a:rPr>
              <a:t></a:t>
            </a:r>
            <a:r>
              <a:rPr sz="2000" b="1" spc="-10" dirty="0" err="1">
                <a:latin typeface="新宋体"/>
                <a:cs typeface="新宋体"/>
              </a:rPr>
              <a:t>形成数据库设计</a:t>
            </a:r>
            <a:r>
              <a:rPr sz="2000" b="1" spc="-5" dirty="0" err="1">
                <a:latin typeface="新宋体"/>
                <a:cs typeface="新宋体"/>
              </a:rPr>
              <a:t>的</a:t>
            </a:r>
            <a:r>
              <a:rPr sz="2000" b="1" spc="-15" dirty="0">
                <a:latin typeface="Times New Roman"/>
                <a:cs typeface="Times New Roman"/>
              </a:rPr>
              <a:t>“</a:t>
            </a:r>
            <a:r>
              <a:rPr lang="zh-CN" altLang="en-US" sz="2000" b="1" spc="-15" dirty="0">
                <a:latin typeface="Times New Roman"/>
                <a:cs typeface="Times New Roman"/>
              </a:rPr>
              <a:t>源</a:t>
            </a:r>
            <a:r>
              <a:rPr sz="2000" b="1" spc="-10" dirty="0">
                <a:latin typeface="Times New Roman"/>
                <a:cs typeface="Times New Roman"/>
              </a:rPr>
              <a:t>”</a:t>
            </a:r>
            <a:r>
              <a:rPr sz="2000" b="1" spc="-10" dirty="0" err="1">
                <a:latin typeface="新宋体"/>
                <a:cs typeface="新宋体"/>
              </a:rPr>
              <a:t>清单</a:t>
            </a:r>
            <a:r>
              <a:rPr sz="2000" b="1" spc="-5" dirty="0" err="1">
                <a:latin typeface="新宋体"/>
                <a:cs typeface="新宋体"/>
              </a:rPr>
              <a:t>和</a:t>
            </a:r>
            <a:r>
              <a:rPr sz="2000" b="1" spc="-15" dirty="0" err="1">
                <a:latin typeface="Times New Roman"/>
                <a:cs typeface="Times New Roman"/>
              </a:rPr>
              <a:t>“</a:t>
            </a:r>
            <a:r>
              <a:rPr sz="2000" b="1" spc="-5" dirty="0" err="1">
                <a:latin typeface="新宋体"/>
                <a:cs typeface="新宋体"/>
              </a:rPr>
              <a:t>属性</a:t>
            </a:r>
            <a:r>
              <a:rPr sz="2000" b="1" spc="-15" dirty="0" err="1">
                <a:latin typeface="Times New Roman"/>
                <a:cs typeface="Times New Roman"/>
              </a:rPr>
              <a:t>”</a:t>
            </a:r>
            <a:r>
              <a:rPr sz="2000" b="1" spc="-10" dirty="0" err="1">
                <a:latin typeface="新宋体"/>
                <a:cs typeface="新宋体"/>
              </a:rPr>
              <a:t>清单</a:t>
            </a:r>
            <a:r>
              <a:rPr lang="zh-CN" altLang="en-US" sz="2000" b="1" spc="-10" dirty="0">
                <a:latin typeface="新宋体"/>
                <a:cs typeface="新宋体"/>
              </a:rPr>
              <a:t>，</a:t>
            </a:r>
            <a:r>
              <a:rPr sz="2000" b="1" spc="-10" dirty="0" err="1">
                <a:latin typeface="新宋体"/>
                <a:cs typeface="新宋体"/>
              </a:rPr>
              <a:t>及详细描述</a:t>
            </a:r>
            <a:r>
              <a:rPr lang="zh-CN" altLang="en-US" sz="2000" b="1" spc="-10" dirty="0">
                <a:latin typeface="新宋体"/>
                <a:cs typeface="新宋体"/>
              </a:rPr>
              <a:t>， </a:t>
            </a:r>
            <a:r>
              <a:rPr sz="2000" b="1" spc="-10" dirty="0" err="1">
                <a:latin typeface="新宋体"/>
                <a:cs typeface="新宋体"/>
              </a:rPr>
              <a:t>尤其注意</a:t>
            </a:r>
            <a:r>
              <a:rPr sz="2000" b="1" spc="-10" dirty="0" err="1">
                <a:solidFill>
                  <a:srgbClr val="FF0000"/>
                </a:solidFill>
                <a:latin typeface="新宋体"/>
                <a:cs typeface="新宋体"/>
              </a:rPr>
              <a:t>业务规</a:t>
            </a:r>
            <a:r>
              <a:rPr sz="2000" b="1" spc="-5" dirty="0" err="1">
                <a:solidFill>
                  <a:srgbClr val="FF0000"/>
                </a:solidFill>
                <a:latin typeface="新宋体"/>
                <a:cs typeface="新宋体"/>
              </a:rPr>
              <a:t>则</a:t>
            </a:r>
            <a:r>
              <a:rPr sz="2000" b="1" spc="-10" dirty="0" err="1">
                <a:latin typeface="新宋体"/>
                <a:cs typeface="新宋体"/>
              </a:rPr>
              <a:t>与</a:t>
            </a:r>
            <a:r>
              <a:rPr sz="2000" b="1" spc="-10" dirty="0" err="1">
                <a:solidFill>
                  <a:srgbClr val="FF0000"/>
                </a:solidFill>
                <a:latin typeface="新宋体"/>
                <a:cs typeface="新宋体"/>
              </a:rPr>
              <a:t>属性处理规则</a:t>
            </a:r>
            <a:endParaRPr sz="2000" dirty="0">
              <a:latin typeface="新宋体"/>
              <a:cs typeface="新宋体"/>
            </a:endParaRPr>
          </a:p>
        </p:txBody>
      </p:sp>
      <p:sp>
        <p:nvSpPr>
          <p:cNvPr id="13" name="object 13"/>
          <p:cNvSpPr txBox="1">
            <a:spLocks noGrp="1"/>
          </p:cNvSpPr>
          <p:nvPr>
            <p:ph type="title"/>
          </p:nvPr>
        </p:nvSpPr>
        <p:spPr>
          <a:xfrm>
            <a:off x="1017911" y="335219"/>
            <a:ext cx="8657577" cy="1095172"/>
          </a:xfrm>
          <a:prstGeom prst="rect">
            <a:avLst/>
          </a:prstGeom>
        </p:spPr>
        <p:txBody>
          <a:bodyPr vert="horz" wrap="square" lIns="0" tIns="0" rIns="0" bIns="0" rtlCol="0">
            <a:spAutoFit/>
          </a:bodyPr>
          <a:lstStyle/>
          <a:p>
            <a:pPr marL="12065">
              <a:lnSpc>
                <a:spcPct val="100000"/>
              </a:lnSpc>
            </a:pPr>
            <a:r>
              <a:rPr lang="en-US" altLang="zh-CN" sz="2800" b="0" spc="-5" dirty="0">
                <a:solidFill>
                  <a:srgbClr val="000000"/>
                </a:solidFill>
                <a:latin typeface="Microsoft JhengHei" panose="020B0604030504040204" pitchFamily="34" charset="-120"/>
                <a:ea typeface="Microsoft JhengHei" panose="020B0604030504040204" pitchFamily="34" charset="-120"/>
                <a:cs typeface="华文中宋"/>
              </a:rPr>
              <a:t>13.2 </a:t>
            </a:r>
            <a:r>
              <a:rPr sz="2800" b="0" spc="-5" dirty="0" err="1">
                <a:solidFill>
                  <a:srgbClr val="000000"/>
                </a:solidFill>
                <a:latin typeface="Microsoft JhengHei" panose="020B0604030504040204" pitchFamily="34" charset="-120"/>
                <a:ea typeface="Microsoft JhengHei" panose="020B0604030504040204" pitchFamily="34" charset="-120"/>
                <a:cs typeface="华文中宋"/>
              </a:rPr>
              <a:t>数据库设计过程之需求分析</a:t>
            </a:r>
            <a:endParaRPr sz="2800" b="0" dirty="0">
              <a:solidFill>
                <a:srgbClr val="000000"/>
              </a:solidFill>
              <a:latin typeface="Microsoft JhengHei" panose="020B0604030504040204" pitchFamily="34" charset="-120"/>
              <a:ea typeface="Microsoft JhengHei" panose="020B0604030504040204" pitchFamily="34" charset="-120"/>
              <a:cs typeface="华文中宋"/>
            </a:endParaRPr>
          </a:p>
          <a:p>
            <a:pPr marL="12065">
              <a:lnSpc>
                <a:spcPct val="100000"/>
              </a:lnSpc>
              <a:spcBef>
                <a:spcPts val="2300"/>
              </a:spcBef>
            </a:pPr>
            <a:r>
              <a:rPr sz="2400" spc="-10" dirty="0">
                <a:solidFill>
                  <a:srgbClr val="FF0000"/>
                </a:solidFill>
                <a:latin typeface="Microsoft JhengHei" panose="020B0604030504040204" pitchFamily="34" charset="-120"/>
                <a:ea typeface="Microsoft JhengHei" panose="020B0604030504040204" pitchFamily="34" charset="-120"/>
                <a:cs typeface="Arial"/>
              </a:rPr>
              <a:t>(1</a:t>
            </a:r>
            <a:r>
              <a:rPr sz="2400" spc="-5" dirty="0">
                <a:solidFill>
                  <a:srgbClr val="FF0000"/>
                </a:solidFill>
                <a:latin typeface="Microsoft JhengHei" panose="020B0604030504040204" pitchFamily="34" charset="-120"/>
                <a:ea typeface="Microsoft JhengHei" panose="020B0604030504040204" pitchFamily="34" charset="-120"/>
                <a:cs typeface="Arial"/>
              </a:rPr>
              <a:t>)</a:t>
            </a:r>
            <a:r>
              <a:rPr sz="2400" spc="-5" dirty="0">
                <a:solidFill>
                  <a:srgbClr val="FF0000"/>
                </a:solidFill>
                <a:latin typeface="Microsoft JhengHei" panose="020B0604030504040204" pitchFamily="34" charset="-120"/>
                <a:ea typeface="Microsoft JhengHei" panose="020B0604030504040204" pitchFamily="34" charset="-120"/>
                <a:cs typeface="华文中宋"/>
              </a:rPr>
              <a:t>需求分析</a:t>
            </a:r>
            <a:endParaRPr sz="2400" dirty="0">
              <a:solidFill>
                <a:srgbClr val="FF0000"/>
              </a:solidFill>
              <a:latin typeface="Microsoft JhengHei" panose="020B0604030504040204" pitchFamily="34" charset="-120"/>
              <a:ea typeface="Microsoft JhengHei" panose="020B0604030504040204" pitchFamily="34" charset="-120"/>
              <a:cs typeface="华文中宋"/>
            </a:endParaRPr>
          </a:p>
        </p:txBody>
      </p:sp>
      <p:sp>
        <p:nvSpPr>
          <p:cNvPr id="14" name="object 2">
            <a:extLst>
              <a:ext uri="{FF2B5EF4-FFF2-40B4-BE49-F238E27FC236}">
                <a16:creationId xmlns:a16="http://schemas.microsoft.com/office/drawing/2014/main" id="{81AFA03F-BCBD-4E75-899D-C9BA69CFEB00}"/>
              </a:ext>
            </a:extLst>
          </p:cNvPr>
          <p:cNvSpPr/>
          <p:nvPr/>
        </p:nvSpPr>
        <p:spPr>
          <a:xfrm>
            <a:off x="927100" y="885825"/>
            <a:ext cx="5181600" cy="0"/>
          </a:xfrm>
          <a:custGeom>
            <a:avLst/>
            <a:gdLst/>
            <a:ahLst/>
            <a:cxnLst/>
            <a:rect l="l" t="t" r="r" b="b"/>
            <a:pathLst>
              <a:path w="5181600">
                <a:moveTo>
                  <a:pt x="0" y="0"/>
                </a:moveTo>
                <a:lnTo>
                  <a:pt x="5181600" y="0"/>
                </a:lnTo>
              </a:path>
            </a:pathLst>
          </a:custGeom>
          <a:ln w="12954">
            <a:solidFill>
              <a:srgbClr val="000000"/>
            </a:solidFill>
          </a:ln>
        </p:spPr>
        <p:txBody>
          <a:bodyPr wrap="square" lIns="0" tIns="0" rIns="0" bIns="0" rtlCol="0"/>
          <a:lstStyle/>
          <a:p>
            <a:endParaRPr/>
          </a:p>
        </p:txBody>
      </p:sp>
      <p:sp>
        <p:nvSpPr>
          <p:cNvPr id="15" name="object 3">
            <a:extLst>
              <a:ext uri="{FF2B5EF4-FFF2-40B4-BE49-F238E27FC236}">
                <a16:creationId xmlns:a16="http://schemas.microsoft.com/office/drawing/2014/main" id="{76E1B0B1-A0FA-426F-B959-595EDDC93652}"/>
              </a:ext>
            </a:extLst>
          </p:cNvPr>
          <p:cNvSpPr/>
          <p:nvPr/>
        </p:nvSpPr>
        <p:spPr>
          <a:xfrm>
            <a:off x="927100" y="911353"/>
            <a:ext cx="5181600" cy="0"/>
          </a:xfrm>
          <a:custGeom>
            <a:avLst/>
            <a:gdLst/>
            <a:ahLst/>
            <a:cxnLst/>
            <a:rect l="l" t="t" r="r" b="b"/>
            <a:pathLst>
              <a:path w="5181600">
                <a:moveTo>
                  <a:pt x="0" y="0"/>
                </a:moveTo>
                <a:lnTo>
                  <a:pt x="5181600" y="0"/>
                </a:lnTo>
              </a:path>
            </a:pathLst>
          </a:custGeom>
          <a:ln w="12191">
            <a:solidFill>
              <a:srgbClr val="000000"/>
            </a:solidFill>
          </a:ln>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1789</TotalTime>
  <Words>2272</Words>
  <Application>Microsoft Office PowerPoint</Application>
  <PresentationFormat>自定义</PresentationFormat>
  <Paragraphs>549</Paragraphs>
  <Slides>51</Slides>
  <Notes>3</Notes>
  <HiddenSlides>2</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51</vt:i4>
      </vt:variant>
    </vt:vector>
  </HeadingPairs>
  <TitlesOfParts>
    <vt:vector size="62" baseType="lpstr">
      <vt:lpstr>Microsoft JhengHei</vt:lpstr>
      <vt:lpstr>华文中宋</vt:lpstr>
      <vt:lpstr>宋体</vt:lpstr>
      <vt:lpstr>微软雅黑</vt:lpstr>
      <vt:lpstr>新宋体</vt:lpstr>
      <vt:lpstr>Arial</vt:lpstr>
      <vt:lpstr>Calibri</vt:lpstr>
      <vt:lpstr>Franklin Gothic Book</vt:lpstr>
      <vt:lpstr>Times New Roman</vt:lpstr>
      <vt:lpstr>Wingdings</vt:lpstr>
      <vt:lpstr>Office Theme</vt:lpstr>
      <vt:lpstr>PowerPoint 演示文稿</vt:lpstr>
      <vt:lpstr>本讲学习什么?</vt:lpstr>
      <vt:lpstr>  </vt:lpstr>
      <vt:lpstr>13.1 数据库设计过程概述 (1)数据库设计的四个过程</vt:lpstr>
      <vt:lpstr>13.1 数据库设计过程概述 (1)数据库设计的四个过程</vt:lpstr>
      <vt:lpstr>13.1 数据库设计过程概述 (1)数据库设计的四个过程</vt:lpstr>
      <vt:lpstr>13.1 数据库设计过程概述 (1)数据库设计的四个过程</vt:lpstr>
      <vt:lpstr>  </vt:lpstr>
      <vt:lpstr>13.2 数据库设计过程之需求分析 (1)需求分析</vt:lpstr>
      <vt:lpstr>13.2 数据库设计过程之需求分析 (2)相关结果性内容示意</vt:lpstr>
      <vt:lpstr>13.2 数据库设计过程之需求分析 (2)相关结果性内容示意</vt:lpstr>
      <vt:lpstr>13.2 数据库设计过程之需求分析 (2)相关结果性内容示意</vt:lpstr>
      <vt:lpstr>13.2 数据库设计过程之需求分析 (3)小结</vt:lpstr>
      <vt:lpstr>  </vt:lpstr>
      <vt:lpstr>13.3 数据库设计过程之概念数据库设计 (1)概念数据库设计</vt:lpstr>
      <vt:lpstr>13.3 数据库设计过程之概念数据库设计 (2)概念数据库设计的两种设计思路</vt:lpstr>
      <vt:lpstr>13.3 数据库设计过程之概念数据库设计 (2)概念数据库设计的两种设计思路</vt:lpstr>
      <vt:lpstr>13.3 数据库设计过程之概念数据库设计 (2)概念数据库设计的两种设计思路</vt:lpstr>
      <vt:lpstr>13.3 数据库设计过程之概念数据库设计 (3)概念数据库设计的可能冲突</vt:lpstr>
      <vt:lpstr>13.3 数据库设计过程之概念数据库设计</vt:lpstr>
      <vt:lpstr>13.3 数据库设计过程之概念数据库设计 (4)相关结果性内容示意</vt:lpstr>
      <vt:lpstr>13.3 数据库设计过程之概念数据库设计</vt:lpstr>
      <vt:lpstr>  </vt:lpstr>
      <vt:lpstr>13.4 数据库设计过程之逻辑数据库设计 (1)逻辑数据库设计</vt:lpstr>
      <vt:lpstr>PowerPoint 演示文稿</vt:lpstr>
      <vt:lpstr>13.4 数据库设计过程之逻辑数据库设计 (2)E-R图向关系模式的转换</vt:lpstr>
      <vt:lpstr>13.4 数据库设计过程之逻辑数据库设计 (2)E-R图向关系模式的转换</vt:lpstr>
      <vt:lpstr>13.4 数据库设计过程之逻辑数据库设计 (2)E-R图向关系模式的转换</vt:lpstr>
      <vt:lpstr>13.4 数据库设计过程之逻辑数据库设计 (2)E-R图向关系模式的转换</vt:lpstr>
      <vt:lpstr>13.4 数据库设计过程之逻辑数据库设计 (2)E-R图向关系模式的转换</vt:lpstr>
      <vt:lpstr>13.4 数据库设计过程之逻辑数据库设计 (2)E-R图向关系模式的转换</vt:lpstr>
      <vt:lpstr>13.4 数据库设计过程之逻辑数据库设计 (2)E-R图向关系模式的转换</vt:lpstr>
      <vt:lpstr>13.4 数据库设计过程之逻辑数据库设计 (2)E-R图向关系模式的转换</vt:lpstr>
      <vt:lpstr>13.4 数据库设计过程之逻辑数据库设计 (2)E-R图向关系模式的转换</vt:lpstr>
      <vt:lpstr>13.4 数据库设计过程之逻辑数据库设计 (2)E-R图向关系模式的转换</vt:lpstr>
      <vt:lpstr>13.4 数据库设计过程之逻辑数据库设计 (2)E-R图向关系模式的转换</vt:lpstr>
      <vt:lpstr>13.4 数据库设计过程之逻辑数据库设计 (2)E-R图向关系模式的转换</vt:lpstr>
      <vt:lpstr>  </vt:lpstr>
      <vt:lpstr>13.4 数据库设计过程之逻辑数据库设计 (3)不正确设计数据库会引发什么问题呢?</vt:lpstr>
      <vt:lpstr>13.4 数据库设计过程之逻辑数据库设计 (3)不正确设计数据库会引发什么问题呢?</vt:lpstr>
      <vt:lpstr>13.4 数据库设计过程之逻辑数据库设计 (3)不正确设计数据库会引发什么问题呢?</vt:lpstr>
      <vt:lpstr>13.4 数据库设计过程之逻辑数据库设计 (3)不正确设计数据库会引发什么问题呢?</vt:lpstr>
      <vt:lpstr>13.4 数据库设计过程之逻辑数据库设计 (3)不正确设计数据库会引发什么问题呢?</vt:lpstr>
      <vt:lpstr>13.4 数据库设计过程之逻辑数据库设计 (3)不正确设计数据库会引发什么问题呢?</vt:lpstr>
      <vt:lpstr>13.4 数据库设计过程之逻辑数据库设计 (4)小结</vt:lpstr>
      <vt:lpstr>  </vt:lpstr>
      <vt:lpstr>13.5 数据库设计过程之物理数据库设计 (1)物理数据库设计</vt:lpstr>
      <vt:lpstr>13.5 数据库设计过程之物理数据库设计 (1)物理数据库设计</vt:lpstr>
      <vt:lpstr>13.5 数据库设计过程之物理数据库设计 (2)小结</vt:lpstr>
      <vt:lpstr>PowerPoint 演示文稿</vt:lpstr>
      <vt:lpstr>回顾本讲学习了什么?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&lt;4D6963726F736F667420506F776572506F696E74202D20CAFDBEDDBFE2CFB5CDB3BBF9B4A1BDB2D2E5B5DA3133BDB2CAFDBEDDBFE2C9E8BCC6B9FDB3CC2E707074&gt;</dc:title>
  <dc:creator>dechen</dc:creator>
  <cp:lastModifiedBy>Mike Jason</cp:lastModifiedBy>
  <cp:revision>76</cp:revision>
  <dcterms:created xsi:type="dcterms:W3CDTF">2019-03-06T14:34:52Z</dcterms:created>
  <dcterms:modified xsi:type="dcterms:W3CDTF">2022-02-16T06:18:26Z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2016-04-02T00:00:00Z</vt:filetime>
  </property>
  <property fmtid="{D5CDD505-2E9C-101B-9397-08002B2CF9AE}" pid="3" name="Creator">
    <vt:lpwstr>PScript5.dll Version 5.2.2</vt:lpwstr>
  </property>
  <property fmtid="{D5CDD505-2E9C-101B-9397-08002B2CF9AE}" pid="4" name="LastSaved">
    <vt:filetime>2019-03-06T00:00:00Z</vt:filetime>
  </property>
</Properties>
</file>