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3" r:id="rId2"/>
  </p:sldMasterIdLst>
  <p:notesMasterIdLst>
    <p:notesMasterId r:id="rId30"/>
  </p:notesMasterIdLst>
  <p:sldIdLst>
    <p:sldId id="294" r:id="rId3"/>
    <p:sldId id="295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8" r:id="rId20"/>
    <p:sldId id="279" r:id="rId21"/>
    <p:sldId id="281" r:id="rId22"/>
    <p:sldId id="283" r:id="rId23"/>
    <p:sldId id="284" r:id="rId24"/>
    <p:sldId id="287" r:id="rId25"/>
    <p:sldId id="288" r:id="rId26"/>
    <p:sldId id="290" r:id="rId27"/>
    <p:sldId id="291" r:id="rId28"/>
    <p:sldId id="293" r:id="rId29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2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1F667-8AC1-4BB8-A525-015B51FCC52B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E4021-82A8-4CED-BF4D-4F4C6CC56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6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6CB3F-0304-42BC-A9CC-EB4E674BBA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23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63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17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灯片编号占位符 4"/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08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2250" y="19558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307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181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69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latin typeface="宋体" panose="02010600030101010101" pitchFamily="2" charset="-122"/>
                <a:ea typeface="宋体" panose="02010600030101010101" pitchFamily="2" charset="-122"/>
              </a:rPr>
              <a:t>数据库系统基础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xmlns="" id="{07A1D30D-2EA1-4B00-AC5C-9ED41645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4" y="257175"/>
            <a:ext cx="7951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2250" y="19558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7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30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1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35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2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58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937635" y="2043938"/>
            <a:ext cx="281813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5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数据库系统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41013" y="4958079"/>
            <a:ext cx="28689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哈尔滨工业大学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（深圳）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60" y="1971456"/>
            <a:ext cx="67151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6464300" algn="l"/>
              </a:tabLst>
            </a:pPr>
            <a:r>
              <a:rPr sz="2000" b="1" spc="-5" dirty="0" err="1">
                <a:latin typeface="微软雅黑"/>
                <a:cs typeface="微软雅黑"/>
              </a:rPr>
              <a:t>在R</a:t>
            </a:r>
            <a:r>
              <a:rPr sz="2000" b="1" spc="-5" dirty="0">
                <a:latin typeface="微软雅黑"/>
                <a:cs typeface="微软雅黑"/>
              </a:rPr>
              <a:t>(U)中，若X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Y并且对于X的任何真子集X'都有X'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1951" y="2040915"/>
            <a:ext cx="14605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则称Y完全函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65911" y="2137410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12" y="0"/>
                </a:moveTo>
                <a:lnTo>
                  <a:pt x="243078" y="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05941" y="208940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48006"/>
                </a:moveTo>
                <a:lnTo>
                  <a:pt x="0" y="0"/>
                </a:lnTo>
                <a:lnTo>
                  <a:pt x="0" y="98298"/>
                </a:lnTo>
                <a:lnTo>
                  <a:pt x="98298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49731" y="2049017"/>
            <a:ext cx="113030" cy="196215"/>
          </a:xfrm>
          <a:custGeom>
            <a:avLst/>
            <a:gdLst/>
            <a:ahLst/>
            <a:cxnLst/>
            <a:rect l="l" t="t" r="r" b="b"/>
            <a:pathLst>
              <a:path w="113029" h="196214">
                <a:moveTo>
                  <a:pt x="112775" y="0"/>
                </a:moveTo>
                <a:lnTo>
                  <a:pt x="0" y="195834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27005" y="2494026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19">
                <a:moveTo>
                  <a:pt x="102870" y="50292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7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5786" y="2486025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1787" y="3279647"/>
            <a:ext cx="7158355" cy="1689100"/>
          </a:xfrm>
          <a:custGeom>
            <a:avLst/>
            <a:gdLst/>
            <a:ahLst/>
            <a:cxnLst/>
            <a:rect l="l" t="t" r="r" b="b"/>
            <a:pathLst>
              <a:path w="7158355" h="1689100">
                <a:moveTo>
                  <a:pt x="0" y="0"/>
                </a:moveTo>
                <a:lnTo>
                  <a:pt x="0" y="1688592"/>
                </a:lnTo>
                <a:lnTo>
                  <a:pt x="7158228" y="1688592"/>
                </a:lnTo>
                <a:lnTo>
                  <a:pt x="715822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8430" y="4703826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69" y="50291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69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4860" y="2358259"/>
            <a:ext cx="7826375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740025" algn="l"/>
                <a:tab pos="7635875" algn="l"/>
              </a:tabLst>
            </a:pPr>
            <a:r>
              <a:rPr sz="2000" b="1" spc="-5" dirty="0">
                <a:latin typeface="微软雅黑"/>
                <a:cs typeface="微软雅黑"/>
              </a:rPr>
              <a:t>数依赖于X,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记为：X</a:t>
            </a:r>
            <a:r>
              <a:rPr sz="2000" b="1" spc="-330" dirty="0">
                <a:latin typeface="微软雅黑"/>
                <a:cs typeface="微软雅黑"/>
              </a:rPr>
              <a:t> </a:t>
            </a:r>
            <a:r>
              <a:rPr sz="1800" u="sng" spc="15" baseline="48611" dirty="0">
                <a:latin typeface="Times New Roman"/>
                <a:cs typeface="Times New Roman"/>
              </a:rPr>
              <a:t> </a:t>
            </a:r>
            <a:r>
              <a:rPr sz="1800" u="sng" baseline="48611" dirty="0">
                <a:latin typeface="Times New Roman"/>
                <a:cs typeface="Times New Roman"/>
              </a:rPr>
              <a:t>  </a:t>
            </a:r>
            <a:r>
              <a:rPr sz="1800" u="sng" spc="-195" baseline="48611" dirty="0">
                <a:latin typeface="Times New Roman"/>
                <a:cs typeface="Times New Roman"/>
              </a:rPr>
              <a:t> </a:t>
            </a:r>
            <a:r>
              <a:rPr sz="1800" u="sng" spc="15" baseline="48611" dirty="0">
                <a:latin typeface="Times New Roman"/>
                <a:cs typeface="Times New Roman"/>
              </a:rPr>
              <a:t>f </a:t>
            </a:r>
            <a:r>
              <a:rPr sz="1800" u="sng" spc="-142" baseline="48611" dirty="0">
                <a:latin typeface="Times New Roman"/>
                <a:cs typeface="Times New Roman"/>
              </a:rPr>
              <a:t> </a:t>
            </a:r>
            <a:r>
              <a:rPr sz="1800" baseline="4861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否则称Y部分函数依赖于X,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记为：X</a:t>
            </a:r>
            <a:r>
              <a:rPr sz="2000" b="1" spc="40" dirty="0">
                <a:latin typeface="微软雅黑"/>
                <a:cs typeface="微软雅黑"/>
              </a:rPr>
              <a:t> </a:t>
            </a:r>
            <a:r>
              <a:rPr sz="2100" u="sng" spc="7" baseline="43650" dirty="0">
                <a:latin typeface="Times New Roman"/>
                <a:cs typeface="Times New Roman"/>
              </a:rPr>
              <a:t> </a:t>
            </a:r>
            <a:r>
              <a:rPr sz="2100" u="sng" baseline="43650" dirty="0">
                <a:latin typeface="Times New Roman"/>
                <a:cs typeface="Times New Roman"/>
              </a:rPr>
              <a:t>  </a:t>
            </a:r>
            <a:r>
              <a:rPr sz="2100" u="sng" spc="-262" baseline="43650" dirty="0">
                <a:latin typeface="Times New Roman"/>
                <a:cs typeface="Times New Roman"/>
              </a:rPr>
              <a:t> </a:t>
            </a:r>
            <a:r>
              <a:rPr sz="2100" u="sng" spc="15" baseline="43650" dirty="0">
                <a:latin typeface="Times New Roman"/>
                <a:cs typeface="Times New Roman"/>
              </a:rPr>
              <a:t>p </a:t>
            </a:r>
            <a:r>
              <a:rPr sz="2100" baseline="43650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：</a:t>
            </a:r>
            <a:r>
              <a:rPr sz="2000" spc="-5" dirty="0">
                <a:latin typeface="微软雅黑"/>
                <a:cs typeface="微软雅黑"/>
              </a:rPr>
              <a:t>U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{</a:t>
            </a:r>
            <a:r>
              <a:rPr sz="2000" spc="-5" dirty="0" err="1">
                <a:latin typeface="微软雅黑"/>
                <a:cs typeface="微软雅黑"/>
              </a:rPr>
              <a:t>学号，姓名，年龄，班号，班长，课</a:t>
            </a:r>
            <a:r>
              <a:rPr lang="zh-CN" altLang="en-US" sz="2000" spc="-5" dirty="0">
                <a:latin typeface="微软雅黑"/>
                <a:cs typeface="微软雅黑"/>
              </a:rPr>
              <a:t>程</a:t>
            </a:r>
            <a:r>
              <a:rPr sz="2000" spc="-5" dirty="0" err="1">
                <a:latin typeface="微软雅黑"/>
                <a:cs typeface="微软雅黑"/>
              </a:rPr>
              <a:t>号，成绩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}</a:t>
            </a:r>
            <a:endParaRPr sz="2000" dirty="0">
              <a:latin typeface="微软雅黑"/>
              <a:cs typeface="微软雅黑"/>
            </a:endParaRPr>
          </a:p>
          <a:p>
            <a:pPr marL="553085">
              <a:lnSpc>
                <a:spcPct val="100000"/>
              </a:lnSpc>
              <a:spcBef>
                <a:spcPts val="725"/>
              </a:spcBef>
              <a:tabLst>
                <a:tab pos="281559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{</a:t>
            </a:r>
            <a:r>
              <a:rPr sz="2000" spc="-10" dirty="0" err="1">
                <a:latin typeface="微软雅黑"/>
                <a:cs typeface="微软雅黑"/>
              </a:rPr>
              <a:t>学号，课</a:t>
            </a:r>
            <a:r>
              <a:rPr lang="zh-CN" altLang="en-US" sz="2000" spc="-10" dirty="0">
                <a:latin typeface="微软雅黑"/>
                <a:cs typeface="微软雅黑"/>
              </a:rPr>
              <a:t>程</a:t>
            </a:r>
            <a:r>
              <a:rPr sz="2000" spc="-10" dirty="0">
                <a:latin typeface="微软雅黑"/>
                <a:cs typeface="微软雅黑"/>
              </a:rPr>
              <a:t>号</a:t>
            </a:r>
            <a:r>
              <a:rPr sz="2000" spc="-5" dirty="0">
                <a:latin typeface="微软雅黑"/>
                <a:cs typeface="微软雅黑"/>
              </a:rPr>
              <a:t>}</a:t>
            </a:r>
            <a:r>
              <a:rPr sz="2000" spc="5" dirty="0">
                <a:latin typeface="微软雅黑"/>
                <a:cs typeface="微软雅黑"/>
              </a:rPr>
              <a:t> </a:t>
            </a:r>
            <a:r>
              <a:rPr sz="1800" u="sng" spc="15" baseline="46296" dirty="0">
                <a:latin typeface="Times New Roman"/>
                <a:cs typeface="Times New Roman"/>
              </a:rPr>
              <a:t> </a:t>
            </a:r>
            <a:r>
              <a:rPr sz="1800" u="sng" baseline="46296" dirty="0">
                <a:latin typeface="Times New Roman"/>
                <a:cs typeface="Times New Roman"/>
              </a:rPr>
              <a:t>  </a:t>
            </a:r>
            <a:r>
              <a:rPr sz="1800" u="sng" spc="-195" baseline="46296" dirty="0">
                <a:latin typeface="Times New Roman"/>
                <a:cs typeface="Times New Roman"/>
              </a:rPr>
              <a:t> </a:t>
            </a:r>
            <a:r>
              <a:rPr sz="1800" u="sng" spc="15" baseline="46296" dirty="0">
                <a:latin typeface="Times New Roman"/>
                <a:cs typeface="Times New Roman"/>
              </a:rPr>
              <a:t>f </a:t>
            </a:r>
            <a:r>
              <a:rPr sz="1800" u="sng" spc="-142" baseline="46296" dirty="0">
                <a:latin typeface="Times New Roman"/>
                <a:cs typeface="Times New Roman"/>
              </a:rPr>
              <a:t> </a:t>
            </a:r>
            <a:r>
              <a:rPr lang="en-US" sz="1800" u="sng" spc="-142" baseline="46296" dirty="0">
                <a:latin typeface="Times New Roman"/>
                <a:cs typeface="Times New Roman"/>
              </a:rPr>
              <a:t>    </a:t>
            </a:r>
            <a:r>
              <a:rPr sz="2000" spc="-5" dirty="0">
                <a:latin typeface="微软雅黑"/>
                <a:cs typeface="微软雅黑"/>
              </a:rPr>
              <a:t>U</a:t>
            </a:r>
            <a:endParaRPr sz="2000" dirty="0">
              <a:latin typeface="微软雅黑"/>
              <a:cs typeface="微软雅黑"/>
            </a:endParaRPr>
          </a:p>
          <a:p>
            <a:pPr marL="553085">
              <a:lnSpc>
                <a:spcPct val="100000"/>
              </a:lnSpc>
              <a:spcBef>
                <a:spcPts val="725"/>
              </a:spcBef>
              <a:tabLst>
                <a:tab pos="289052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{</a:t>
            </a:r>
            <a:r>
              <a:rPr sz="2000" spc="-10" dirty="0" err="1">
                <a:latin typeface="微软雅黑"/>
                <a:cs typeface="微软雅黑"/>
              </a:rPr>
              <a:t>学号</a:t>
            </a:r>
            <a:r>
              <a:rPr sz="2000" spc="-10" dirty="0">
                <a:latin typeface="微软雅黑"/>
                <a:cs typeface="微软雅黑"/>
              </a:rPr>
              <a:t>，</a:t>
            </a:r>
            <a:r>
              <a:rPr lang="zh-CN" altLang="en-US" sz="2000" spc="-10" dirty="0">
                <a:latin typeface="微软雅黑"/>
                <a:cs typeface="微软雅黑"/>
              </a:rPr>
              <a:t>课程</a:t>
            </a:r>
            <a:r>
              <a:rPr sz="2000" spc="-10" dirty="0">
                <a:latin typeface="微软雅黑"/>
                <a:cs typeface="微软雅黑"/>
              </a:rPr>
              <a:t>号</a:t>
            </a:r>
            <a:r>
              <a:rPr sz="2000" spc="-5" dirty="0">
                <a:latin typeface="微软雅黑"/>
                <a:cs typeface="微软雅黑"/>
              </a:rPr>
              <a:t>}</a:t>
            </a:r>
            <a:r>
              <a:rPr sz="2000" spc="-335" dirty="0">
                <a:latin typeface="微软雅黑"/>
                <a:cs typeface="微软雅黑"/>
              </a:rPr>
              <a:t> </a:t>
            </a:r>
            <a:r>
              <a:rPr sz="2100" u="sng" spc="7" baseline="41666" dirty="0">
                <a:latin typeface="Times New Roman"/>
                <a:cs typeface="Times New Roman"/>
              </a:rPr>
              <a:t> </a:t>
            </a:r>
            <a:r>
              <a:rPr sz="2100" u="sng" baseline="41666" dirty="0">
                <a:latin typeface="Times New Roman"/>
                <a:cs typeface="Times New Roman"/>
              </a:rPr>
              <a:t>  </a:t>
            </a:r>
            <a:r>
              <a:rPr sz="2100" u="sng" spc="-262" baseline="41666" dirty="0">
                <a:latin typeface="Times New Roman"/>
                <a:cs typeface="Times New Roman"/>
              </a:rPr>
              <a:t> </a:t>
            </a:r>
            <a:r>
              <a:rPr sz="2100" u="sng" spc="15" baseline="41666" dirty="0">
                <a:latin typeface="Times New Roman"/>
                <a:cs typeface="Times New Roman"/>
              </a:rPr>
              <a:t>p </a:t>
            </a:r>
            <a:r>
              <a:rPr sz="2100" baseline="41666" dirty="0">
                <a:latin typeface="Times New Roman"/>
                <a:cs typeface="Times New Roman"/>
              </a:rPr>
              <a:t>	</a:t>
            </a:r>
            <a:r>
              <a:rPr lang="en-US" sz="2100" baseline="41666" dirty="0">
                <a:latin typeface="Times New Roman"/>
                <a:cs typeface="Times New Roman"/>
              </a:rPr>
              <a:t>   </a:t>
            </a:r>
            <a:r>
              <a:rPr sz="2000" spc="-10" dirty="0" err="1">
                <a:latin typeface="微软雅黑"/>
                <a:cs typeface="微软雅黑"/>
              </a:rPr>
              <a:t>姓名</a:t>
            </a:r>
            <a:endParaRPr sz="2000" dirty="0">
              <a:latin typeface="微软雅黑"/>
              <a:cs typeface="微软雅黑"/>
            </a:endParaRPr>
          </a:p>
          <a:p>
            <a:pPr marL="553085">
              <a:lnSpc>
                <a:spcPct val="100000"/>
              </a:lnSpc>
              <a:spcBef>
                <a:spcPts val="725"/>
              </a:spcBef>
              <a:tabLst>
                <a:tab pos="289052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{ </a:t>
            </a:r>
            <a:r>
              <a:rPr sz="2000" spc="-10" dirty="0" err="1">
                <a:latin typeface="微软雅黑"/>
                <a:cs typeface="微软雅黑"/>
              </a:rPr>
              <a:t>学号，课</a:t>
            </a:r>
            <a:r>
              <a:rPr lang="zh-CN" altLang="en-US" sz="2000" spc="-10" dirty="0">
                <a:latin typeface="微软雅黑"/>
                <a:cs typeface="微软雅黑"/>
              </a:rPr>
              <a:t>程</a:t>
            </a:r>
            <a:r>
              <a:rPr sz="2000" spc="-10" dirty="0">
                <a:latin typeface="微软雅黑"/>
                <a:cs typeface="微软雅黑"/>
              </a:rPr>
              <a:t>号</a:t>
            </a:r>
            <a:r>
              <a:rPr sz="2000" spc="-5" dirty="0">
                <a:latin typeface="微软雅黑"/>
                <a:cs typeface="微软雅黑"/>
              </a:rPr>
              <a:t>}</a:t>
            </a:r>
            <a:r>
              <a:rPr sz="2000" spc="-165" dirty="0">
                <a:latin typeface="微软雅黑"/>
                <a:cs typeface="微软雅黑"/>
              </a:rPr>
              <a:t> </a:t>
            </a:r>
            <a:r>
              <a:rPr sz="1800" u="sng" baseline="39351" dirty="0">
                <a:latin typeface="Times New Roman"/>
                <a:cs typeface="Times New Roman"/>
              </a:rPr>
              <a:t>  </a:t>
            </a:r>
            <a:r>
              <a:rPr sz="1800" u="sng" spc="-195" baseline="39351" dirty="0">
                <a:latin typeface="Times New Roman"/>
                <a:cs typeface="Times New Roman"/>
              </a:rPr>
              <a:t> </a:t>
            </a:r>
            <a:r>
              <a:rPr sz="1800" u="sng" spc="15" baseline="39351" dirty="0">
                <a:latin typeface="Times New Roman"/>
                <a:cs typeface="Times New Roman"/>
              </a:rPr>
              <a:t>f </a:t>
            </a:r>
            <a:r>
              <a:rPr sz="1800" u="sng" spc="-142" baseline="39351" dirty="0">
                <a:latin typeface="Times New Roman"/>
                <a:cs typeface="Times New Roman"/>
              </a:rPr>
              <a:t> </a:t>
            </a:r>
            <a:r>
              <a:rPr sz="1800" baseline="39351" dirty="0">
                <a:latin typeface="Times New Roman"/>
                <a:cs typeface="Times New Roman"/>
              </a:rPr>
              <a:t>	</a:t>
            </a:r>
            <a:r>
              <a:rPr lang="en-US" sz="1800" baseline="39351" dirty="0">
                <a:latin typeface="Times New Roman"/>
                <a:cs typeface="Times New Roman"/>
              </a:rPr>
              <a:t>   </a:t>
            </a:r>
            <a:r>
              <a:rPr sz="2000" spc="-10" dirty="0" err="1">
                <a:latin typeface="微软雅黑"/>
                <a:cs typeface="微软雅黑"/>
              </a:rPr>
              <a:t>成绩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33825" y="4314825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完全函数依赖与传递函数依赖</a:t>
            </a:r>
            <a:endParaRPr sz="2000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部分函数依赖与完全函数依赖的定义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xmlns="" id="{7EBDF1DF-1367-459E-BDC2-3A64364C551B}"/>
              </a:ext>
            </a:extLst>
          </p:cNvPr>
          <p:cNvSpPr/>
          <p:nvPr/>
        </p:nvSpPr>
        <p:spPr>
          <a:xfrm>
            <a:off x="3933825" y="3875554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标题 6">
            <a:extLst>
              <a:ext uri="{FF2B5EF4-FFF2-40B4-BE49-F238E27FC236}">
                <a16:creationId xmlns:a16="http://schemas.microsoft.com/office/drawing/2014/main" xmlns="" id="{1A9C5321-9D86-45A7-8A8A-AC71F767D8FE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完全函数依赖与传递函数依赖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771B6C8-4085-4088-9A07-6522B2096B3E}"/>
              </a:ext>
            </a:extLst>
          </p:cNvPr>
          <p:cNvSpPr/>
          <p:nvPr/>
        </p:nvSpPr>
        <p:spPr>
          <a:xfrm>
            <a:off x="927100" y="1321211"/>
            <a:ext cx="4590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-10" dirty="0">
                <a:latin typeface="微软雅黑"/>
                <a:cs typeface="微软雅黑"/>
              </a:rPr>
              <a:t>[Definition</a:t>
            </a:r>
            <a:r>
              <a:rPr lang="en-US" altLang="zh-CN" b="1" spc="-5" dirty="0">
                <a:latin typeface="微软雅黑"/>
                <a:cs typeface="微软雅黑"/>
              </a:rPr>
              <a:t>]</a:t>
            </a:r>
            <a:r>
              <a:rPr lang="en-US" altLang="zh-CN" b="1" dirty="0">
                <a:latin typeface="微软雅黑"/>
                <a:cs typeface="微软雅黑"/>
              </a:rPr>
              <a:t> </a:t>
            </a:r>
            <a:r>
              <a:rPr lang="zh-CN" altLang="en-US" sz="2400" b="1" dirty="0">
                <a:latin typeface="微软雅黑"/>
                <a:cs typeface="微软雅黑"/>
              </a:rPr>
              <a:t>部</a:t>
            </a:r>
            <a:r>
              <a:rPr lang="zh-CN" altLang="en-US" sz="2400" b="1" spc="-5" dirty="0">
                <a:latin typeface="微软雅黑"/>
                <a:cs typeface="微软雅黑"/>
              </a:rPr>
              <a:t>分</a:t>
            </a:r>
            <a:r>
              <a:rPr lang="zh-CN" altLang="en-US" b="1" dirty="0">
                <a:latin typeface="微软雅黑"/>
                <a:cs typeface="微软雅黑"/>
              </a:rPr>
              <a:t>或</a:t>
            </a:r>
            <a:r>
              <a:rPr lang="zh-CN" altLang="en-US" sz="2400" b="1" spc="-5" dirty="0">
                <a:latin typeface="微软雅黑"/>
                <a:cs typeface="微软雅黑"/>
              </a:rPr>
              <a:t>完全函数依赖：</a:t>
            </a:r>
            <a:endParaRPr lang="zh-CN" altLang="en-US" sz="2800" b="1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7705" y="1466585"/>
            <a:ext cx="7206615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练习：分析下列模式的完全或部分函数依赖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学生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班级,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课程名,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成绩,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教师职务)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4905" y="3105626"/>
            <a:ext cx="774382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员工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(员工码,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出生日期,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联系电话,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最后学历,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毕业学校,</a:t>
            </a:r>
            <a:r>
              <a:rPr sz="2000" spc="2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培训 日期,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培训内容)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4905" y="4693645"/>
            <a:ext cx="7743825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图书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书名,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出版日期,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出版社,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书架号,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房间号)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  <a:spcBef>
                <a:spcPts val="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客户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(客户号,</a:t>
            </a:r>
            <a:r>
              <a:rPr sz="2000" spc="1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客户名称,</a:t>
            </a:r>
            <a:r>
              <a:rPr sz="2000" spc="1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类别,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联系电话,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产品编码,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产品名称,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数量, 要货日期)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学生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系号,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系主任)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完全函数依赖与传递函数依赖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部分函数依赖与完全函数依赖的示例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EB59BB0A-9ACC-434A-A24E-D4F12697D21A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完全函数依赖与传递函数依赖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7705" y="1466585"/>
            <a:ext cx="7206615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练习：分析下列模式的完全或部分函数依赖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学生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班级,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课程名,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成绩,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教师职务)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2104" y="2312391"/>
            <a:ext cx="172148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6330" algn="l"/>
              </a:tabLst>
            </a:pPr>
            <a:r>
              <a:rPr sz="2000" spc="-5" dirty="0">
                <a:latin typeface="Wingdings"/>
                <a:cs typeface="Wingdings"/>
              </a:rPr>
              <a:t>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{学号</a:t>
            </a:r>
            <a:r>
              <a:rPr sz="2000" spc="-5" dirty="0">
                <a:latin typeface="微软雅黑"/>
                <a:cs typeface="微软雅黑"/>
              </a:rPr>
              <a:t>,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10" dirty="0">
                <a:latin typeface="微软雅黑"/>
                <a:cs typeface="微软雅黑"/>
              </a:rPr>
              <a:t>课号}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1116330" algn="l"/>
              </a:tabLst>
            </a:pPr>
            <a:r>
              <a:rPr sz="2000" spc="-5" dirty="0">
                <a:latin typeface="Wingdings"/>
                <a:cs typeface="Wingdings"/>
              </a:rPr>
              <a:t>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{学号</a:t>
            </a:r>
            <a:r>
              <a:rPr sz="2000" spc="-5" dirty="0">
                <a:latin typeface="微软雅黑"/>
                <a:cs typeface="微软雅黑"/>
              </a:rPr>
              <a:t>,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10" dirty="0">
                <a:latin typeface="微软雅黑"/>
                <a:cs typeface="微软雅黑"/>
              </a:rPr>
              <a:t>课号}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1824" y="2314482"/>
            <a:ext cx="1705610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" marR="5080" indent="-74930">
              <a:lnSpc>
                <a:spcPct val="130300"/>
              </a:lnSpc>
              <a:tabLst>
                <a:tab pos="711835" algn="l"/>
              </a:tabLst>
            </a:pPr>
            <a:r>
              <a:rPr sz="2000" spc="-5" dirty="0">
                <a:latin typeface="微软雅黑"/>
                <a:cs typeface="微软雅黑"/>
              </a:rPr>
              <a:t>U ;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但</a:t>
            </a:r>
            <a:r>
              <a:rPr sz="2000" spc="-10" dirty="0">
                <a:latin typeface="微软雅黑"/>
                <a:cs typeface="微软雅黑"/>
              </a:rPr>
              <a:t> {学号, 课程名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905" y="3105651"/>
            <a:ext cx="774382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员工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(员工码,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出生日期,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联系电话,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最后学历,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毕业学校,</a:t>
            </a:r>
            <a:r>
              <a:rPr sz="2000" spc="2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培训 日期,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培训内容)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2104" y="3899673"/>
            <a:ext cx="248285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70330" algn="l"/>
              </a:tabLst>
            </a:pPr>
            <a:r>
              <a:rPr sz="2000" spc="-5" dirty="0">
                <a:latin typeface="Wingdings"/>
                <a:cs typeface="Wingdings"/>
              </a:rPr>
              <a:t>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{员工码</a:t>
            </a:r>
            <a:r>
              <a:rPr sz="2000" spc="-5" dirty="0">
                <a:latin typeface="微软雅黑"/>
                <a:cs typeface="微软雅黑"/>
              </a:rPr>
              <a:t>,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10" dirty="0">
                <a:latin typeface="微软雅黑"/>
                <a:cs typeface="微软雅黑"/>
              </a:rPr>
              <a:t>培训日期}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3823" y="3901764"/>
            <a:ext cx="2332990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微软雅黑"/>
                <a:cs typeface="微软雅黑"/>
              </a:rPr>
              <a:t>U ;</a:t>
            </a:r>
            <a:endParaRPr sz="2000">
              <a:latin typeface="微软雅黑"/>
              <a:cs typeface="微软雅黑"/>
            </a:endParaRPr>
          </a:p>
          <a:p>
            <a:pPr marL="882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微软雅黑"/>
                <a:cs typeface="微软雅黑"/>
              </a:rPr>
              <a:t>{ </a:t>
            </a:r>
            <a:r>
              <a:rPr sz="2000" spc="-10" dirty="0">
                <a:latin typeface="微软雅黑"/>
                <a:cs typeface="微软雅黑"/>
              </a:rPr>
              <a:t>姓名</a:t>
            </a:r>
            <a:r>
              <a:rPr sz="2000" spc="-5" dirty="0">
                <a:latin typeface="微软雅黑"/>
                <a:cs typeface="微软雅黑"/>
              </a:rPr>
              <a:t>, </a:t>
            </a:r>
            <a:r>
              <a:rPr sz="2000" spc="-10" dirty="0">
                <a:latin typeface="微软雅黑"/>
                <a:cs typeface="微软雅黑"/>
              </a:rPr>
              <a:t>出生日</a:t>
            </a:r>
            <a:r>
              <a:rPr sz="2000" spc="-5" dirty="0">
                <a:latin typeface="微软雅黑"/>
                <a:cs typeface="微软雅黑"/>
              </a:rPr>
              <a:t>期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}</a:t>
            </a:r>
            <a:r>
              <a:rPr sz="2000" spc="-5" dirty="0"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31449" y="2370582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19">
                <a:moveTo>
                  <a:pt x="102870" y="50292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7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11307" y="2257425"/>
            <a:ext cx="1723389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290" algn="ctr">
              <a:lnSpc>
                <a:spcPts val="1225"/>
              </a:lnSpc>
            </a:pPr>
            <a:r>
              <a:rPr sz="1400" u="sng" spc="5" dirty="0">
                <a:latin typeface="Times New Roman"/>
                <a:cs typeface="Times New Roman"/>
              </a:rPr>
              <a:t>   </a:t>
            </a:r>
            <a:r>
              <a:rPr sz="1400" u="sng" spc="-175" dirty="0">
                <a:latin typeface="Times New Roman"/>
                <a:cs typeface="Times New Roman"/>
              </a:rPr>
              <a:t> </a:t>
            </a:r>
            <a:r>
              <a:rPr sz="1400" u="sng" spc="10" dirty="0">
                <a:latin typeface="Times New Roman"/>
                <a:cs typeface="Times New Roman"/>
              </a:rPr>
              <a:t>p</a:t>
            </a:r>
            <a:r>
              <a:rPr sz="1400" u="sng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ts val="1945"/>
              </a:lnSpc>
              <a:tabLst>
                <a:tab pos="1189990" algn="l"/>
              </a:tabLst>
            </a:pPr>
            <a:r>
              <a:rPr sz="2000" spc="-10" dirty="0">
                <a:latin typeface="微软雅黑"/>
                <a:cs typeface="微软雅黑"/>
              </a:rPr>
              <a:t>课号</a:t>
            </a:r>
            <a:r>
              <a:rPr sz="2000" spc="-5" dirty="0">
                <a:latin typeface="微软雅黑"/>
                <a:cs typeface="微软雅黑"/>
              </a:rPr>
              <a:t>}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10" dirty="0">
                <a:latin typeface="微软雅黑"/>
                <a:cs typeface="微软雅黑"/>
              </a:rPr>
              <a:t>姓名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4867" y="2360676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987" y="2830067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10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3547" y="2772155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62104" y="4213729"/>
            <a:ext cx="286639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70965" algn="l"/>
              </a:tabLst>
            </a:pPr>
            <a:r>
              <a:rPr sz="2000" spc="-5" dirty="0">
                <a:latin typeface="Wingdings"/>
                <a:cs typeface="Wingdings"/>
              </a:rPr>
              <a:t>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{员工码</a:t>
            </a:r>
            <a:r>
              <a:rPr sz="2000" spc="-5" dirty="0">
                <a:latin typeface="微软雅黑"/>
                <a:cs typeface="微软雅黑"/>
              </a:rPr>
              <a:t>,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10" dirty="0">
                <a:latin typeface="微软雅黑"/>
                <a:cs typeface="微软雅黑"/>
              </a:rPr>
              <a:t>培训日期</a:t>
            </a:r>
            <a:r>
              <a:rPr sz="2000" spc="-5" dirty="0">
                <a:latin typeface="微软雅黑"/>
                <a:cs typeface="微软雅黑"/>
              </a:rPr>
              <a:t>}</a:t>
            </a:r>
            <a:r>
              <a:rPr sz="2000" spc="114" dirty="0">
                <a:latin typeface="微软雅黑"/>
                <a:cs typeface="微软雅黑"/>
              </a:rPr>
              <a:t> </a:t>
            </a:r>
            <a:r>
              <a:rPr sz="2100" u="sng" spc="7" baseline="43650" dirty="0">
                <a:latin typeface="Times New Roman"/>
                <a:cs typeface="Times New Roman"/>
              </a:rPr>
              <a:t> </a:t>
            </a:r>
            <a:r>
              <a:rPr sz="2100" u="sng" baseline="43650" dirty="0">
                <a:latin typeface="Times New Roman"/>
                <a:cs typeface="Times New Roman"/>
              </a:rPr>
              <a:t>  </a:t>
            </a:r>
            <a:r>
              <a:rPr sz="2100" u="sng" spc="-262" baseline="43650" dirty="0">
                <a:latin typeface="Times New Roman"/>
                <a:cs typeface="Times New Roman"/>
              </a:rPr>
              <a:t> </a:t>
            </a:r>
            <a:r>
              <a:rPr sz="2100" u="sng" spc="15" baseline="43650" dirty="0">
                <a:latin typeface="Times New Roman"/>
                <a:cs typeface="Times New Roman"/>
              </a:rPr>
              <a:t>p</a:t>
            </a:r>
            <a:r>
              <a:rPr sz="2100" u="sng" baseline="43650" dirty="0">
                <a:latin typeface="Times New Roman"/>
                <a:cs typeface="Times New Roman"/>
              </a:rPr>
              <a:t> </a:t>
            </a:r>
            <a:endParaRPr sz="2100" baseline="436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4905" y="4693696"/>
            <a:ext cx="774382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图书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书名,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出版日期,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出版社,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书架号,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房间号)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客户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(客户号,</a:t>
            </a:r>
            <a:r>
              <a:rPr sz="2000" spc="1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客户名称,</a:t>
            </a:r>
            <a:r>
              <a:rPr sz="2000" spc="1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类别,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联系电话,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产品编码,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产品名称,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数量,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4905" y="5489047"/>
            <a:ext cx="3662679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要货日期)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学生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系号,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系主任)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7289" y="2257834"/>
            <a:ext cx="28067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335" algn="l"/>
              </a:tabLst>
            </a:pPr>
            <a:r>
              <a:rPr sz="1200" u="sng" spc="10" dirty="0">
                <a:latin typeface="Times New Roman"/>
                <a:cs typeface="Times New Roman"/>
              </a:rPr>
              <a:t>   </a:t>
            </a:r>
            <a:r>
              <a:rPr sz="1200" u="sng" spc="-130" dirty="0">
                <a:latin typeface="Times New Roman"/>
                <a:cs typeface="Times New Roman"/>
              </a:rPr>
              <a:t> </a:t>
            </a:r>
            <a:r>
              <a:rPr sz="1200" u="sng" spc="10" dirty="0">
                <a:latin typeface="Times New Roman"/>
                <a:cs typeface="Times New Roman"/>
              </a:rPr>
              <a:t>f </a:t>
            </a:r>
            <a:r>
              <a:rPr sz="1200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8253" y="2608957"/>
            <a:ext cx="11620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12499" y="4376928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10239" y="3859558"/>
            <a:ext cx="28067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335" algn="l"/>
              </a:tabLst>
            </a:pPr>
            <a:r>
              <a:rPr sz="1200" u="sng" spc="10" dirty="0">
                <a:latin typeface="Times New Roman"/>
                <a:cs typeface="Times New Roman"/>
              </a:rPr>
              <a:t>   </a:t>
            </a:r>
            <a:r>
              <a:rPr sz="1200" u="sng" spc="-130" dirty="0">
                <a:latin typeface="Times New Roman"/>
                <a:cs typeface="Times New Roman"/>
              </a:rPr>
              <a:t> </a:t>
            </a:r>
            <a:r>
              <a:rPr sz="1200" u="sng" spc="10" dirty="0">
                <a:latin typeface="Times New Roman"/>
                <a:cs typeface="Times New Roman"/>
              </a:rPr>
              <a:t>f </a:t>
            </a:r>
            <a:r>
              <a:rPr sz="1200" u="sng" dirty="0"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4399" y="3972305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70" y="50292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7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完全函数依赖与传递函数依赖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部分函数依赖与完全函数依赖的示例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2" name="标题 6">
            <a:extLst>
              <a:ext uri="{FF2B5EF4-FFF2-40B4-BE49-F238E27FC236}">
                <a16:creationId xmlns:a16="http://schemas.microsoft.com/office/drawing/2014/main" xmlns="" id="{89A0B90D-FBAD-4A8A-A871-E76A57921237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完全函数依赖与传递函数依赖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9" grpId="0" animBg="1"/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0654" y="1956178"/>
            <a:ext cx="3968750" cy="740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6200"/>
              </a:lnSpc>
            </a:pPr>
            <a:r>
              <a:rPr sz="2000" b="1" spc="-5" dirty="0" err="1">
                <a:latin typeface="微软雅黑"/>
                <a:cs typeface="微软雅黑"/>
              </a:rPr>
              <a:t>在R</a:t>
            </a:r>
            <a:r>
              <a:rPr sz="2000" b="1" spc="-5" dirty="0">
                <a:latin typeface="微软雅黑"/>
                <a:cs typeface="微软雅黑"/>
              </a:rPr>
              <a:t>(U)</a:t>
            </a:r>
            <a:r>
              <a:rPr sz="2000" b="1" spc="-5" dirty="0" err="1">
                <a:latin typeface="微软雅黑"/>
                <a:cs typeface="微软雅黑"/>
              </a:rPr>
              <a:t>中，若X</a:t>
            </a:r>
            <a:r>
              <a:rPr sz="2000" b="1" dirty="0" err="1">
                <a:latin typeface="Symbol"/>
                <a:cs typeface="Symbol"/>
              </a:rPr>
              <a:t></a:t>
            </a:r>
            <a:r>
              <a:rPr sz="2000" b="1" spc="-5" dirty="0" err="1">
                <a:latin typeface="微软雅黑"/>
                <a:cs typeface="微软雅黑"/>
              </a:rPr>
              <a:t>Y，</a:t>
            </a:r>
            <a:r>
              <a:rPr sz="2000" b="1" dirty="0" err="1">
                <a:latin typeface="微软雅黑"/>
                <a:cs typeface="微软雅黑"/>
              </a:rPr>
              <a:t>Y</a:t>
            </a:r>
            <a:r>
              <a:rPr sz="2000" b="1" dirty="0" err="1">
                <a:latin typeface="Symbol"/>
                <a:cs typeface="Symbol"/>
              </a:rPr>
              <a:t></a:t>
            </a:r>
            <a:r>
              <a:rPr sz="2000" b="1" spc="-5" dirty="0" err="1">
                <a:latin typeface="微软雅黑"/>
                <a:cs typeface="微软雅黑"/>
              </a:rPr>
              <a:t>Z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 err="1">
                <a:latin typeface="微软雅黑"/>
                <a:cs typeface="微软雅黑"/>
              </a:rPr>
              <a:t>且</a:t>
            </a:r>
            <a:r>
              <a:rPr sz="2000" b="1" spc="-5" dirty="0" err="1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r>
              <a:rPr sz="2000" b="1" spc="-5" dirty="0" err="1">
                <a:solidFill>
                  <a:srgbClr val="FF0000"/>
                </a:solidFill>
                <a:latin typeface="Symbol"/>
                <a:cs typeface="Symbol"/>
              </a:rPr>
              <a:t></a:t>
            </a:r>
            <a:r>
              <a:rPr sz="2000" b="1" spc="-10" dirty="0" err="1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微软雅黑"/>
                <a:cs typeface="微软雅黑"/>
              </a:rPr>
              <a:t>, </a:t>
            </a:r>
            <a:r>
              <a:rPr sz="2000" b="1" spc="-10" dirty="0" err="1">
                <a:latin typeface="微软雅黑"/>
                <a:cs typeface="微软雅黑"/>
              </a:rPr>
              <a:t>于X</a:t>
            </a:r>
            <a:r>
              <a:rPr sz="2000" b="1" spc="-10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5054" y="2004866"/>
            <a:ext cx="6096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Z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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1907" y="2004866"/>
            <a:ext cx="86296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Z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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4043" y="2009673"/>
            <a:ext cx="25495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则称Z传递函数依赖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9963" y="213131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12" y="0"/>
                </a:moveTo>
                <a:lnTo>
                  <a:pt x="243078" y="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59993" y="2083307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48006"/>
                </a:moveTo>
                <a:lnTo>
                  <a:pt x="0" y="0"/>
                </a:lnTo>
                <a:lnTo>
                  <a:pt x="0" y="98298"/>
                </a:lnTo>
                <a:lnTo>
                  <a:pt x="98298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3770" y="2042922"/>
            <a:ext cx="113030" cy="196215"/>
          </a:xfrm>
          <a:custGeom>
            <a:avLst/>
            <a:gdLst/>
            <a:ahLst/>
            <a:cxnLst/>
            <a:rect l="l" t="t" r="r" b="b"/>
            <a:pathLst>
              <a:path w="113029" h="196214">
                <a:moveTo>
                  <a:pt x="112775" y="0"/>
                </a:moveTo>
                <a:lnTo>
                  <a:pt x="0" y="195834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4889" y="3220973"/>
            <a:ext cx="8383905" cy="3514725"/>
          </a:xfrm>
          <a:custGeom>
            <a:avLst/>
            <a:gdLst/>
            <a:ahLst/>
            <a:cxnLst/>
            <a:rect l="l" t="t" r="r" b="b"/>
            <a:pathLst>
              <a:path w="8383905" h="3514725">
                <a:moveTo>
                  <a:pt x="0" y="0"/>
                </a:moveTo>
                <a:lnTo>
                  <a:pt x="0" y="3514344"/>
                </a:lnTo>
                <a:lnTo>
                  <a:pt x="8383524" y="3514344"/>
                </a:lnTo>
                <a:lnTo>
                  <a:pt x="838352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8958" y="3372891"/>
            <a:ext cx="6638925" cy="3234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：</a:t>
            </a:r>
            <a:r>
              <a:rPr sz="2000" spc="-5" dirty="0">
                <a:latin typeface="微软雅黑"/>
                <a:cs typeface="微软雅黑"/>
              </a:rPr>
              <a:t>U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=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{学号，姓名，年龄，班号，班长，课号，成绩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}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89255" algn="l"/>
                <a:tab pos="1880235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学号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微软雅黑"/>
                <a:cs typeface="微软雅黑"/>
              </a:rPr>
              <a:t>班</a:t>
            </a:r>
            <a:r>
              <a:rPr sz="2000" spc="-5" dirty="0">
                <a:latin typeface="微软雅黑"/>
                <a:cs typeface="微软雅黑"/>
              </a:rPr>
              <a:t>号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；</a:t>
            </a:r>
            <a:r>
              <a:rPr sz="2000" spc="-1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班号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班长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89255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学号</a:t>
            </a:r>
            <a:r>
              <a:rPr sz="20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微软雅黑"/>
                <a:cs typeface="微软雅黑"/>
              </a:rPr>
              <a:t>班长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latin typeface="微软雅黑"/>
                <a:cs typeface="微软雅黑"/>
              </a:rPr>
              <a:t>注</a:t>
            </a:r>
            <a:r>
              <a:rPr sz="1600" dirty="0">
                <a:latin typeface="微软雅黑"/>
                <a:cs typeface="微软雅黑"/>
              </a:rPr>
              <a:t>： </a:t>
            </a:r>
            <a:r>
              <a:rPr sz="1600" spc="-5" dirty="0">
                <a:latin typeface="微软雅黑"/>
                <a:cs typeface="微软雅黑"/>
              </a:rPr>
              <a:t>“班长”是传递依赖</a:t>
            </a:r>
            <a:r>
              <a:rPr sz="1600" dirty="0">
                <a:latin typeface="微软雅黑"/>
                <a:cs typeface="微软雅黑"/>
              </a:rPr>
              <a:t>于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“学号”的。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：</a:t>
            </a:r>
            <a:r>
              <a:rPr sz="2000" spc="-5" dirty="0">
                <a:latin typeface="微软雅黑"/>
                <a:cs typeface="微软雅黑"/>
              </a:rPr>
              <a:t>学生(学号，姓名，系号，系主任)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2059305" algn="l"/>
              </a:tabLst>
            </a:pPr>
            <a:r>
              <a:rPr sz="2000" spc="-5" dirty="0">
                <a:latin typeface="Wingdings"/>
                <a:cs typeface="Wingdings"/>
              </a:rPr>
              <a:t>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学号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系号</a:t>
            </a:r>
            <a:r>
              <a:rPr sz="2000" spc="-5" dirty="0">
                <a:latin typeface="微软雅黑"/>
                <a:cs typeface="微软雅黑"/>
              </a:rPr>
              <a:t>；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系号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系主任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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学号</a:t>
            </a:r>
            <a:r>
              <a:rPr sz="20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系主任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ts val="1805"/>
              </a:lnSpc>
              <a:spcBef>
                <a:spcPts val="625"/>
              </a:spcBef>
            </a:pPr>
            <a:r>
              <a:rPr sz="1600" spc="-5" dirty="0">
                <a:latin typeface="微软雅黑"/>
                <a:cs typeface="微软雅黑"/>
              </a:rPr>
              <a:t>注</a:t>
            </a:r>
            <a:r>
              <a:rPr sz="1600" dirty="0">
                <a:latin typeface="微软雅黑"/>
                <a:cs typeface="微软雅黑"/>
              </a:rPr>
              <a:t>： </a:t>
            </a:r>
            <a:r>
              <a:rPr sz="1600" spc="-5" dirty="0">
                <a:latin typeface="微软雅黑"/>
                <a:cs typeface="微软雅黑"/>
              </a:rPr>
              <a:t>“系主任”是传递依赖</a:t>
            </a:r>
            <a:r>
              <a:rPr sz="1600" dirty="0">
                <a:latin typeface="微软雅黑"/>
                <a:cs typeface="微软雅黑"/>
              </a:rPr>
              <a:t>于 “</a:t>
            </a:r>
            <a:r>
              <a:rPr sz="1600" spc="-5" dirty="0" err="1">
                <a:latin typeface="微软雅黑"/>
                <a:cs typeface="微软雅黑"/>
              </a:rPr>
              <a:t>学号”的</a:t>
            </a:r>
            <a:r>
              <a:rPr sz="1600" spc="-5" dirty="0">
                <a:latin typeface="微软雅黑"/>
                <a:cs typeface="微软雅黑"/>
              </a:rPr>
              <a:t>。</a:t>
            </a:r>
            <a:endParaRPr lang="en-US" sz="1600" spc="-5" dirty="0">
              <a:latin typeface="微软雅黑"/>
              <a:cs typeface="微软雅黑"/>
            </a:endParaRPr>
          </a:p>
          <a:p>
            <a:pPr marL="12700">
              <a:lnSpc>
                <a:spcPts val="1805"/>
              </a:lnSpc>
              <a:spcBef>
                <a:spcPts val="625"/>
              </a:spcBef>
            </a:pPr>
            <a:r>
              <a:rPr lang="zh-CN" altLang="en-US"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传递</a:t>
            </a:r>
            <a:r>
              <a:rPr lang="zh-CN" altLang="en-US" sz="2000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依赖存在</a:t>
            </a:r>
            <a:r>
              <a:rPr lang="zh-CN" altLang="en-US"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着</a:t>
            </a:r>
            <a:r>
              <a:rPr lang="zh-CN" altLang="en-US" sz="2000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非受</a:t>
            </a:r>
            <a:r>
              <a:rPr lang="zh-CN" altLang="en-US"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控冗余</a:t>
            </a:r>
            <a:r>
              <a:rPr lang="en-US" altLang="zh-CN"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endParaRPr sz="2000" b="1" spc="-5" dirty="0">
              <a:solidFill>
                <a:srgbClr val="FF0000"/>
              </a:solidFill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完全函数依赖与传递函数依赖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传递函数依赖的定义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78993" y="3938778"/>
            <a:ext cx="3041904" cy="2957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5598" y="5465826"/>
            <a:ext cx="464184" cy="1441450"/>
          </a:xfrm>
          <a:custGeom>
            <a:avLst/>
            <a:gdLst/>
            <a:ahLst/>
            <a:cxnLst/>
            <a:rect l="l" t="t" r="r" b="b"/>
            <a:pathLst>
              <a:path w="464184" h="1441450">
                <a:moveTo>
                  <a:pt x="231648" y="0"/>
                </a:moveTo>
                <a:lnTo>
                  <a:pt x="194053" y="9422"/>
                </a:lnTo>
                <a:lnTo>
                  <a:pt x="158398" y="36704"/>
                </a:lnTo>
                <a:lnTo>
                  <a:pt x="125156" y="80362"/>
                </a:lnTo>
                <a:lnTo>
                  <a:pt x="94804" y="138915"/>
                </a:lnTo>
                <a:lnTo>
                  <a:pt x="67818" y="210883"/>
                </a:lnTo>
                <a:lnTo>
                  <a:pt x="55734" y="251434"/>
                </a:lnTo>
                <a:lnTo>
                  <a:pt x="44671" y="294784"/>
                </a:lnTo>
                <a:lnTo>
                  <a:pt x="34687" y="340746"/>
                </a:lnTo>
                <a:lnTo>
                  <a:pt x="25840" y="389136"/>
                </a:lnTo>
                <a:lnTo>
                  <a:pt x="18192" y="439769"/>
                </a:lnTo>
                <a:lnTo>
                  <a:pt x="11801" y="492459"/>
                </a:lnTo>
                <a:lnTo>
                  <a:pt x="6727" y="547021"/>
                </a:lnTo>
                <a:lnTo>
                  <a:pt x="3029" y="603270"/>
                </a:lnTo>
                <a:lnTo>
                  <a:pt x="767" y="661022"/>
                </a:lnTo>
                <a:lnTo>
                  <a:pt x="0" y="720090"/>
                </a:lnTo>
                <a:lnTo>
                  <a:pt x="767" y="779266"/>
                </a:lnTo>
                <a:lnTo>
                  <a:pt x="3029" y="837115"/>
                </a:lnTo>
                <a:lnTo>
                  <a:pt x="6727" y="893452"/>
                </a:lnTo>
                <a:lnTo>
                  <a:pt x="11801" y="948092"/>
                </a:lnTo>
                <a:lnTo>
                  <a:pt x="18192" y="1000851"/>
                </a:lnTo>
                <a:lnTo>
                  <a:pt x="25840" y="1051543"/>
                </a:lnTo>
                <a:lnTo>
                  <a:pt x="34687" y="1099986"/>
                </a:lnTo>
                <a:lnTo>
                  <a:pt x="44671" y="1145993"/>
                </a:lnTo>
                <a:lnTo>
                  <a:pt x="55734" y="1189380"/>
                </a:lnTo>
                <a:lnTo>
                  <a:pt x="67818" y="1229963"/>
                </a:lnTo>
                <a:lnTo>
                  <a:pt x="80861" y="1267557"/>
                </a:lnTo>
                <a:lnTo>
                  <a:pt x="109590" y="1333039"/>
                </a:lnTo>
                <a:lnTo>
                  <a:pt x="141446" y="1384351"/>
                </a:lnTo>
                <a:lnTo>
                  <a:pt x="175954" y="1420015"/>
                </a:lnTo>
                <a:lnTo>
                  <a:pt x="212638" y="1438555"/>
                </a:lnTo>
                <a:lnTo>
                  <a:pt x="231648" y="1440942"/>
                </a:lnTo>
                <a:lnTo>
                  <a:pt x="250663" y="1438555"/>
                </a:lnTo>
                <a:lnTo>
                  <a:pt x="287388" y="1420015"/>
                </a:lnTo>
                <a:lnTo>
                  <a:pt x="321968" y="1384351"/>
                </a:lnTo>
                <a:lnTo>
                  <a:pt x="353920" y="1333039"/>
                </a:lnTo>
                <a:lnTo>
                  <a:pt x="382758" y="1267557"/>
                </a:lnTo>
                <a:lnTo>
                  <a:pt x="395859" y="1229963"/>
                </a:lnTo>
                <a:lnTo>
                  <a:pt x="407998" y="1189380"/>
                </a:lnTo>
                <a:lnTo>
                  <a:pt x="419118" y="1145993"/>
                </a:lnTo>
                <a:lnTo>
                  <a:pt x="429156" y="1099986"/>
                </a:lnTo>
                <a:lnTo>
                  <a:pt x="438052" y="1051543"/>
                </a:lnTo>
                <a:lnTo>
                  <a:pt x="445746" y="1000851"/>
                </a:lnTo>
                <a:lnTo>
                  <a:pt x="452176" y="948092"/>
                </a:lnTo>
                <a:lnTo>
                  <a:pt x="457284" y="893452"/>
                </a:lnTo>
                <a:lnTo>
                  <a:pt x="461006" y="837115"/>
                </a:lnTo>
                <a:lnTo>
                  <a:pt x="463285" y="779266"/>
                </a:lnTo>
                <a:lnTo>
                  <a:pt x="464058" y="720090"/>
                </a:lnTo>
                <a:lnTo>
                  <a:pt x="463285" y="661022"/>
                </a:lnTo>
                <a:lnTo>
                  <a:pt x="461006" y="603270"/>
                </a:lnTo>
                <a:lnTo>
                  <a:pt x="457284" y="547021"/>
                </a:lnTo>
                <a:lnTo>
                  <a:pt x="452176" y="492459"/>
                </a:lnTo>
                <a:lnTo>
                  <a:pt x="445746" y="439769"/>
                </a:lnTo>
                <a:lnTo>
                  <a:pt x="438052" y="389136"/>
                </a:lnTo>
                <a:lnTo>
                  <a:pt x="429156" y="340746"/>
                </a:lnTo>
                <a:lnTo>
                  <a:pt x="419118" y="294784"/>
                </a:lnTo>
                <a:lnTo>
                  <a:pt x="407998" y="251434"/>
                </a:lnTo>
                <a:lnTo>
                  <a:pt x="395859" y="210883"/>
                </a:lnTo>
                <a:lnTo>
                  <a:pt x="382758" y="173315"/>
                </a:lnTo>
                <a:lnTo>
                  <a:pt x="353920" y="107869"/>
                </a:lnTo>
                <a:lnTo>
                  <a:pt x="321968" y="56578"/>
                </a:lnTo>
                <a:lnTo>
                  <a:pt x="287388" y="20923"/>
                </a:lnTo>
                <a:lnTo>
                  <a:pt x="250663" y="2386"/>
                </a:lnTo>
                <a:lnTo>
                  <a:pt x="231648" y="0"/>
                </a:lnTo>
                <a:close/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77579" y="5457444"/>
            <a:ext cx="463550" cy="1442085"/>
          </a:xfrm>
          <a:custGeom>
            <a:avLst/>
            <a:gdLst/>
            <a:ahLst/>
            <a:cxnLst/>
            <a:rect l="l" t="t" r="r" b="b"/>
            <a:pathLst>
              <a:path w="463550" h="1442084">
                <a:moveTo>
                  <a:pt x="231648" y="0"/>
                </a:moveTo>
                <a:lnTo>
                  <a:pt x="194053" y="9444"/>
                </a:lnTo>
                <a:lnTo>
                  <a:pt x="158398" y="36783"/>
                </a:lnTo>
                <a:lnTo>
                  <a:pt x="125156" y="80526"/>
                </a:lnTo>
                <a:lnTo>
                  <a:pt x="94804" y="139183"/>
                </a:lnTo>
                <a:lnTo>
                  <a:pt x="67818" y="211264"/>
                </a:lnTo>
                <a:lnTo>
                  <a:pt x="55734" y="251872"/>
                </a:lnTo>
                <a:lnTo>
                  <a:pt x="44671" y="295278"/>
                </a:lnTo>
                <a:lnTo>
                  <a:pt x="34687" y="341293"/>
                </a:lnTo>
                <a:lnTo>
                  <a:pt x="25840" y="389734"/>
                </a:lnTo>
                <a:lnTo>
                  <a:pt x="18192" y="440412"/>
                </a:lnTo>
                <a:lnTo>
                  <a:pt x="11801" y="493142"/>
                </a:lnTo>
                <a:lnTo>
                  <a:pt x="6727" y="547737"/>
                </a:lnTo>
                <a:lnTo>
                  <a:pt x="3029" y="604011"/>
                </a:lnTo>
                <a:lnTo>
                  <a:pt x="767" y="661778"/>
                </a:lnTo>
                <a:lnTo>
                  <a:pt x="0" y="720852"/>
                </a:lnTo>
                <a:lnTo>
                  <a:pt x="767" y="779925"/>
                </a:lnTo>
                <a:lnTo>
                  <a:pt x="3029" y="837692"/>
                </a:lnTo>
                <a:lnTo>
                  <a:pt x="6727" y="893966"/>
                </a:lnTo>
                <a:lnTo>
                  <a:pt x="11801" y="948561"/>
                </a:lnTo>
                <a:lnTo>
                  <a:pt x="18192" y="1001291"/>
                </a:lnTo>
                <a:lnTo>
                  <a:pt x="25840" y="1051969"/>
                </a:lnTo>
                <a:lnTo>
                  <a:pt x="34687" y="1100410"/>
                </a:lnTo>
                <a:lnTo>
                  <a:pt x="44671" y="1146425"/>
                </a:lnTo>
                <a:lnTo>
                  <a:pt x="55734" y="1189831"/>
                </a:lnTo>
                <a:lnTo>
                  <a:pt x="67818" y="1230439"/>
                </a:lnTo>
                <a:lnTo>
                  <a:pt x="80861" y="1268064"/>
                </a:lnTo>
                <a:lnTo>
                  <a:pt x="109590" y="1333619"/>
                </a:lnTo>
                <a:lnTo>
                  <a:pt x="141446" y="1385006"/>
                </a:lnTo>
                <a:lnTo>
                  <a:pt x="175954" y="1420733"/>
                </a:lnTo>
                <a:lnTo>
                  <a:pt x="212638" y="1439311"/>
                </a:lnTo>
                <a:lnTo>
                  <a:pt x="231648" y="1441704"/>
                </a:lnTo>
                <a:lnTo>
                  <a:pt x="250657" y="1439311"/>
                </a:lnTo>
                <a:lnTo>
                  <a:pt x="287341" y="1420733"/>
                </a:lnTo>
                <a:lnTo>
                  <a:pt x="321849" y="1385006"/>
                </a:lnTo>
                <a:lnTo>
                  <a:pt x="353705" y="1333619"/>
                </a:lnTo>
                <a:lnTo>
                  <a:pt x="382434" y="1268064"/>
                </a:lnTo>
                <a:lnTo>
                  <a:pt x="395478" y="1230439"/>
                </a:lnTo>
                <a:lnTo>
                  <a:pt x="407561" y="1189831"/>
                </a:lnTo>
                <a:lnTo>
                  <a:pt x="418624" y="1146425"/>
                </a:lnTo>
                <a:lnTo>
                  <a:pt x="428608" y="1100410"/>
                </a:lnTo>
                <a:lnTo>
                  <a:pt x="437455" y="1051969"/>
                </a:lnTo>
                <a:lnTo>
                  <a:pt x="445103" y="1001291"/>
                </a:lnTo>
                <a:lnTo>
                  <a:pt x="451494" y="948561"/>
                </a:lnTo>
                <a:lnTo>
                  <a:pt x="456568" y="893966"/>
                </a:lnTo>
                <a:lnTo>
                  <a:pt x="460266" y="837692"/>
                </a:lnTo>
                <a:lnTo>
                  <a:pt x="462528" y="779925"/>
                </a:lnTo>
                <a:lnTo>
                  <a:pt x="463296" y="720852"/>
                </a:lnTo>
                <a:lnTo>
                  <a:pt x="462528" y="661778"/>
                </a:lnTo>
                <a:lnTo>
                  <a:pt x="460266" y="604011"/>
                </a:lnTo>
                <a:lnTo>
                  <a:pt x="456568" y="547737"/>
                </a:lnTo>
                <a:lnTo>
                  <a:pt x="451494" y="493142"/>
                </a:lnTo>
                <a:lnTo>
                  <a:pt x="445103" y="440412"/>
                </a:lnTo>
                <a:lnTo>
                  <a:pt x="437455" y="389734"/>
                </a:lnTo>
                <a:lnTo>
                  <a:pt x="428608" y="341293"/>
                </a:lnTo>
                <a:lnTo>
                  <a:pt x="418624" y="295278"/>
                </a:lnTo>
                <a:lnTo>
                  <a:pt x="407561" y="251872"/>
                </a:lnTo>
                <a:lnTo>
                  <a:pt x="395478" y="211264"/>
                </a:lnTo>
                <a:lnTo>
                  <a:pt x="382434" y="173639"/>
                </a:lnTo>
                <a:lnTo>
                  <a:pt x="353705" y="108084"/>
                </a:lnTo>
                <a:lnTo>
                  <a:pt x="321849" y="56697"/>
                </a:lnTo>
                <a:lnTo>
                  <a:pt x="287341" y="20970"/>
                </a:lnTo>
                <a:lnTo>
                  <a:pt x="250657" y="2392"/>
                </a:lnTo>
                <a:lnTo>
                  <a:pt x="231648" y="0"/>
                </a:lnTo>
                <a:close/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标题 6">
            <a:extLst>
              <a:ext uri="{FF2B5EF4-FFF2-40B4-BE49-F238E27FC236}">
                <a16:creationId xmlns:a16="http://schemas.microsoft.com/office/drawing/2014/main" xmlns="" id="{554A17A6-CE10-483E-B73C-BBA073C5D7F4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完全函数依赖与传递函数依赖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0AAC653-3EB3-4136-8C34-8D22D2F78DBD}"/>
              </a:ext>
            </a:extLst>
          </p:cNvPr>
          <p:cNvSpPr/>
          <p:nvPr/>
        </p:nvSpPr>
        <p:spPr>
          <a:xfrm>
            <a:off x="1116326" y="1198982"/>
            <a:ext cx="346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10" dirty="0">
                <a:latin typeface="微软雅黑"/>
                <a:cs typeface="微软雅黑"/>
              </a:rPr>
              <a:t>[Definition</a:t>
            </a:r>
            <a:r>
              <a:rPr lang="en-US" altLang="zh-CN" b="1" spc="-5" dirty="0">
                <a:latin typeface="微软雅黑"/>
                <a:cs typeface="微软雅黑"/>
              </a:rPr>
              <a:t>]</a:t>
            </a:r>
            <a:r>
              <a:rPr lang="zh-CN" altLang="en-US" sz="2400" b="1" spc="-5" dirty="0">
                <a:latin typeface="微软雅黑"/>
                <a:cs typeface="微软雅黑"/>
              </a:rPr>
              <a:t>传递函数依赖</a:t>
            </a:r>
            <a:r>
              <a:rPr lang="zh-CN" altLang="en-US" sz="2800" b="1" spc="-5" dirty="0">
                <a:latin typeface="微软雅黑"/>
                <a:cs typeface="微软雅黑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1129" y="1548881"/>
            <a:ext cx="5314315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练习：分析下列模式的传递函数依赖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商店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(商店,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商品,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商品经营部,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经营部经理)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329" y="3188683"/>
            <a:ext cx="7573009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学生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班级,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班主任,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课程名,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成绩,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教师职务)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8329" y="4378930"/>
            <a:ext cx="41700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员工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(员工码,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部门,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部门经理)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8329" y="5569937"/>
            <a:ext cx="7743825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图书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书名,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出版日期,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出版社,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书架号,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房间号,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管理员)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  <a:spcBef>
                <a:spcPts val="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客户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(客户号,</a:t>
            </a:r>
            <a:r>
              <a:rPr sz="2000" spc="1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客户名称,</a:t>
            </a:r>
            <a:r>
              <a:rPr sz="2000" spc="1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类别,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联系电话,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产品编码,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产品名称,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数量, 要货日期)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完全函数依赖与传递函数依赖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(4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传递函数依赖的示例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xmlns="" id="{4551F7F2-BE38-49E3-A72F-D151B68BD368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完全函数依赖与传递函数依赖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1129" y="1548881"/>
            <a:ext cx="8089265" cy="303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练习：分析下列模式的传递函数依赖</a:t>
            </a:r>
            <a:endParaRPr sz="24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商店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(商店,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商品,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商品经营部,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经营部经理)</a:t>
            </a:r>
            <a:endParaRPr sz="2000" dirty="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{商店,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商品</a:t>
            </a:r>
            <a:r>
              <a:rPr sz="2000" spc="-15" dirty="0">
                <a:latin typeface="微软雅黑"/>
                <a:cs typeface="微软雅黑"/>
              </a:rPr>
              <a:t>}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商品经营部；{商店,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商品经营部</a:t>
            </a:r>
            <a:r>
              <a:rPr sz="2000" spc="-10" dirty="0">
                <a:latin typeface="微软雅黑"/>
                <a:cs typeface="微软雅黑"/>
              </a:rPr>
              <a:t>}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经营部经理</a:t>
            </a:r>
            <a:endParaRPr sz="2000" dirty="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{商店</a:t>
            </a:r>
            <a:r>
              <a:rPr sz="2000" spc="-5" dirty="0">
                <a:latin typeface="微软雅黑"/>
                <a:cs typeface="微软雅黑"/>
              </a:rPr>
              <a:t>, </a:t>
            </a:r>
            <a:r>
              <a:rPr sz="2000" spc="-10" dirty="0">
                <a:latin typeface="微软雅黑"/>
                <a:cs typeface="微软雅黑"/>
              </a:rPr>
              <a:t>商品</a:t>
            </a:r>
            <a:r>
              <a:rPr sz="2000" spc="-5" dirty="0">
                <a:latin typeface="微软雅黑"/>
                <a:cs typeface="微软雅黑"/>
              </a:rPr>
              <a:t>} </a:t>
            </a:r>
            <a:r>
              <a:rPr sz="20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经营部经理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学生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班级,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班主任,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课程名,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成绩,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教师职务)</a:t>
            </a:r>
            <a:endParaRPr sz="2000" dirty="0">
              <a:latin typeface="微软雅黑"/>
              <a:cs typeface="微软雅黑"/>
            </a:endParaRPr>
          </a:p>
          <a:p>
            <a:pPr marL="927100">
              <a:lnSpc>
                <a:spcPct val="100000"/>
              </a:lnSpc>
              <a:spcBef>
                <a:spcPts val="620"/>
              </a:spcBef>
            </a:pPr>
            <a:r>
              <a:rPr sz="16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1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微软雅黑"/>
                <a:cs typeface="微软雅黑"/>
              </a:rPr>
              <a:t>学号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微软雅黑"/>
                <a:cs typeface="微软雅黑"/>
              </a:rPr>
              <a:t>班级 ；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班级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班主任</a:t>
            </a:r>
            <a:r>
              <a:rPr sz="1600" dirty="0">
                <a:latin typeface="微软雅黑"/>
                <a:cs typeface="微软雅黑"/>
              </a:rPr>
              <a:t>； </a:t>
            </a:r>
            <a:r>
              <a:rPr sz="1600" spc="-5" dirty="0">
                <a:latin typeface="微软雅黑"/>
                <a:cs typeface="微软雅黑"/>
              </a:rPr>
              <a:t>{学号，课号</a:t>
            </a:r>
            <a:r>
              <a:rPr sz="1600" dirty="0">
                <a:latin typeface="微软雅黑"/>
                <a:cs typeface="微软雅黑"/>
              </a:rPr>
              <a:t>}</a:t>
            </a:r>
            <a:r>
              <a:rPr sz="1600" spc="-5" dirty="0">
                <a:latin typeface="微软雅黑"/>
                <a:cs typeface="微软雅黑"/>
              </a:rPr>
              <a:t> 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教师；教</a:t>
            </a:r>
            <a:r>
              <a:rPr sz="1600" spc="-10" dirty="0">
                <a:latin typeface="微软雅黑"/>
                <a:cs typeface="微软雅黑"/>
              </a:rPr>
              <a:t>师</a:t>
            </a:r>
            <a:r>
              <a:rPr sz="1600" dirty="0">
                <a:latin typeface="Symbol"/>
                <a:cs typeface="Symbol"/>
              </a:rPr>
              <a:t>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教师职务</a:t>
            </a:r>
            <a:endParaRPr sz="1600" dirty="0">
              <a:latin typeface="微软雅黑"/>
              <a:cs typeface="微软雅黑"/>
            </a:endParaRPr>
          </a:p>
          <a:p>
            <a:pPr marL="927100">
              <a:lnSpc>
                <a:spcPct val="100000"/>
              </a:lnSpc>
              <a:spcBef>
                <a:spcPts val="680"/>
              </a:spcBef>
              <a:tabLst>
                <a:tab pos="330327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学号</a:t>
            </a:r>
            <a:r>
              <a:rPr sz="20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班主</a:t>
            </a:r>
            <a:r>
              <a:rPr sz="2000" spc="-5" dirty="0">
                <a:latin typeface="微软雅黑"/>
                <a:cs typeface="微软雅黑"/>
              </a:rPr>
              <a:t>任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；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10" dirty="0">
                <a:latin typeface="微软雅黑"/>
                <a:cs typeface="微软雅黑"/>
              </a:rPr>
              <a:t>{学号</a:t>
            </a:r>
            <a:r>
              <a:rPr sz="2000" spc="-5" dirty="0">
                <a:latin typeface="微软雅黑"/>
                <a:cs typeface="微软雅黑"/>
              </a:rPr>
              <a:t>, </a:t>
            </a:r>
            <a:r>
              <a:rPr sz="2000" spc="-10" dirty="0">
                <a:latin typeface="微软雅黑"/>
                <a:cs typeface="微软雅黑"/>
              </a:rPr>
              <a:t>课号}</a:t>
            </a:r>
            <a:r>
              <a:rPr sz="20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教师职务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员工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(员工码,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部门,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部门经理)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5529" y="4693982"/>
            <a:ext cx="402590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员工码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部门；部门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部门经理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员工码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部门经理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8329" y="5490720"/>
            <a:ext cx="7868920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图书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书名,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出版日期,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出版社,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书架号,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房间号,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管理员)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ts val="3130"/>
              </a:lnSpc>
              <a:spcBef>
                <a:spcPts val="21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客户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(客户号,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254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客户名称,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2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类别,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2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联系电话,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2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产品编码,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2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产品名称,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2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数</a:t>
            </a:r>
            <a:r>
              <a:rPr sz="2000" spc="0" dirty="0">
                <a:solidFill>
                  <a:srgbClr val="FF0000"/>
                </a:solidFill>
                <a:latin typeface="微软雅黑"/>
                <a:cs typeface="微软雅黑"/>
              </a:rPr>
              <a:t>量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, 要货日期)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完全函数依赖与传递函数依赖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(4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传递函数依赖的示例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5D2BE207-C633-46D7-B89C-A41A1FB68205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完全函数依赖与传递函数依赖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2308" y="2035184"/>
            <a:ext cx="4581525" cy="1173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00"/>
              </a:lnSpc>
              <a:tabLst>
                <a:tab pos="4557395" algn="l"/>
              </a:tabLst>
            </a:pPr>
            <a:r>
              <a:rPr sz="2000" b="1" spc="-5" dirty="0" err="1">
                <a:latin typeface="微软雅黑"/>
                <a:cs typeface="微软雅黑"/>
              </a:rPr>
              <a:t>设K为R</a:t>
            </a:r>
            <a:r>
              <a:rPr sz="2000" b="1" spc="-5" dirty="0">
                <a:latin typeface="微软雅黑"/>
                <a:cs typeface="微软雅黑"/>
              </a:rPr>
              <a:t>(U)中的属性或属性组合，若K</a:t>
            </a:r>
            <a:r>
              <a:rPr sz="2000" b="1" spc="-25" dirty="0">
                <a:latin typeface="微软雅黑"/>
                <a:cs typeface="微软雅黑"/>
              </a:rPr>
              <a:t> </a:t>
            </a:r>
            <a:r>
              <a:rPr sz="1800" u="sng" spc="15" baseline="53240" dirty="0">
                <a:latin typeface="Times New Roman"/>
                <a:cs typeface="Times New Roman"/>
              </a:rPr>
              <a:t> </a:t>
            </a:r>
            <a:r>
              <a:rPr sz="1800" u="sng" baseline="53240" dirty="0">
                <a:latin typeface="Times New Roman"/>
                <a:cs typeface="Times New Roman"/>
              </a:rPr>
              <a:t>  </a:t>
            </a:r>
            <a:r>
              <a:rPr sz="1800" u="sng" spc="-195" baseline="53240" dirty="0">
                <a:latin typeface="Times New Roman"/>
                <a:cs typeface="Times New Roman"/>
              </a:rPr>
              <a:t> </a:t>
            </a:r>
            <a:r>
              <a:rPr sz="1800" u="sng" spc="15" baseline="53240" dirty="0">
                <a:latin typeface="Times New Roman"/>
                <a:cs typeface="Times New Roman"/>
              </a:rPr>
              <a:t>f </a:t>
            </a:r>
            <a:r>
              <a:rPr lang="zh-CN" altLang="en-US" sz="1800" u="sng" baseline="53240" dirty="0">
                <a:latin typeface="Times New Roman"/>
                <a:cs typeface="Times New Roman"/>
              </a:rPr>
              <a:t>	</a:t>
            </a:r>
            <a:r>
              <a:rPr sz="1800" u="sng" spc="-330" baseline="53240" dirty="0">
                <a:latin typeface="Times New Roman"/>
                <a:cs typeface="Times New Roman"/>
              </a:rPr>
              <a:t> </a:t>
            </a:r>
            <a:r>
              <a:rPr sz="1800" baseline="532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(Candidat</a:t>
            </a:r>
            <a:r>
              <a:rPr sz="2000" b="1" spc="-5" dirty="0">
                <a:latin typeface="微软雅黑"/>
                <a:cs typeface="微软雅黑"/>
              </a:rPr>
              <a:t>e </a:t>
            </a:r>
            <a:r>
              <a:rPr sz="2000" b="1" spc="-10" dirty="0">
                <a:latin typeface="微软雅黑"/>
                <a:cs typeface="微软雅黑"/>
              </a:rPr>
              <a:t>Key)。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说明：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4399" y="2105025"/>
            <a:ext cx="330390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9905" algn="l"/>
              </a:tabLst>
            </a:pPr>
            <a:r>
              <a:rPr sz="2000" b="1" spc="-5" dirty="0">
                <a:latin typeface="微软雅黑"/>
                <a:cs typeface="微软雅黑"/>
              </a:rPr>
              <a:t>U,	则称K为R(U)</a:t>
            </a:r>
            <a:r>
              <a:rPr sz="2000" b="1" spc="-15" dirty="0">
                <a:latin typeface="微软雅黑"/>
                <a:cs typeface="微软雅黑"/>
              </a:rPr>
              <a:t>上</a:t>
            </a:r>
            <a:r>
              <a:rPr sz="2000" b="1" spc="-10" dirty="0">
                <a:latin typeface="微软雅黑"/>
                <a:cs typeface="微软雅黑"/>
              </a:rPr>
              <a:t>的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候选键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9729" y="2181225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19">
                <a:moveTo>
                  <a:pt x="102869" y="50291"/>
                </a:moveTo>
                <a:lnTo>
                  <a:pt x="0" y="0"/>
                </a:lnTo>
                <a:lnTo>
                  <a:pt x="0" y="96012"/>
                </a:lnTo>
                <a:lnTo>
                  <a:pt x="12102" y="96012"/>
                </a:lnTo>
                <a:lnTo>
                  <a:pt x="102869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8769" y="5225796"/>
            <a:ext cx="7157720" cy="895350"/>
          </a:xfrm>
          <a:custGeom>
            <a:avLst/>
            <a:gdLst/>
            <a:ahLst/>
            <a:cxnLst/>
            <a:rect l="l" t="t" r="r" b="b"/>
            <a:pathLst>
              <a:path w="7157720" h="895350">
                <a:moveTo>
                  <a:pt x="0" y="0"/>
                </a:moveTo>
                <a:lnTo>
                  <a:pt x="0" y="895350"/>
                </a:lnTo>
                <a:lnTo>
                  <a:pt x="7157465" y="895350"/>
                </a:lnTo>
                <a:lnTo>
                  <a:pt x="715746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4835" y="3208326"/>
            <a:ext cx="7975600" cy="261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100"/>
              </a:lnSpc>
            </a:pPr>
            <a:r>
              <a:rPr sz="2000" b="1" spc="-5" dirty="0">
                <a:latin typeface="微软雅黑"/>
                <a:cs typeface="微软雅黑"/>
              </a:rPr>
              <a:t>(1)可任选一候选键作为R</a:t>
            </a:r>
            <a:r>
              <a:rPr sz="2000" b="1" spc="-10" dirty="0">
                <a:latin typeface="微软雅黑"/>
                <a:cs typeface="微软雅黑"/>
              </a:rPr>
              <a:t>的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主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键</a:t>
            </a:r>
            <a:r>
              <a:rPr sz="2000" b="1" spc="-5" dirty="0">
                <a:latin typeface="微软雅黑"/>
                <a:cs typeface="微软雅黑"/>
              </a:rPr>
              <a:t>(Primary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Key)； </a:t>
            </a:r>
            <a:endParaRPr lang="en-US" altLang="zh-CN" sz="2000" b="1" spc="-5" dirty="0">
              <a:latin typeface="微软雅黑"/>
              <a:cs typeface="微软雅黑"/>
            </a:endParaRPr>
          </a:p>
          <a:p>
            <a:pPr marL="12700" marR="5080">
              <a:lnSpc>
                <a:spcPct val="130100"/>
              </a:lnSpc>
            </a:pPr>
            <a:r>
              <a:rPr sz="2000" b="1" spc="-5" dirty="0">
                <a:latin typeface="微软雅黑"/>
                <a:cs typeface="微软雅黑"/>
              </a:rPr>
              <a:t>(2)包含在任一候选键中的属性称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主属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性</a:t>
            </a:r>
            <a:r>
              <a:rPr sz="2000" b="1" spc="-5" dirty="0">
                <a:latin typeface="微软雅黑"/>
                <a:cs typeface="微软雅黑"/>
              </a:rPr>
              <a:t>(Prime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Attribute),其他属性称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非主属性</a:t>
            </a:r>
            <a:r>
              <a:rPr sz="2000" b="1" spc="-5" dirty="0">
                <a:latin typeface="微软雅黑"/>
                <a:cs typeface="微软雅黑"/>
              </a:rPr>
              <a:t>；</a:t>
            </a:r>
            <a:endParaRPr sz="2000" dirty="0">
              <a:latin typeface="微软雅黑"/>
              <a:cs typeface="微软雅黑"/>
            </a:endParaRPr>
          </a:p>
          <a:p>
            <a:pPr marL="790575" indent="-77851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(3)若K是R的一个候选键，</a:t>
            </a:r>
            <a:r>
              <a:rPr sz="2000" b="1" spc="-10" dirty="0"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Symbol"/>
                <a:cs typeface="Symbol"/>
              </a:rPr>
              <a:t></a:t>
            </a:r>
            <a:r>
              <a:rPr sz="2000" b="1" spc="-5" dirty="0">
                <a:latin typeface="微软雅黑"/>
                <a:cs typeface="微软雅黑"/>
              </a:rPr>
              <a:t>K,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则称S为R的一个超键(Super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Key)。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790575">
              <a:lnSpc>
                <a:spcPts val="2395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：</a:t>
            </a:r>
            <a:r>
              <a:rPr sz="2000" spc="-5" dirty="0">
                <a:latin typeface="微软雅黑"/>
                <a:cs typeface="微软雅黑"/>
              </a:rPr>
              <a:t>U = </a:t>
            </a:r>
            <a:r>
              <a:rPr sz="2000" spc="-10" dirty="0">
                <a:latin typeface="微软雅黑"/>
                <a:cs typeface="微软雅黑"/>
              </a:rPr>
              <a:t>{学号</a:t>
            </a:r>
            <a:r>
              <a:rPr sz="2000" spc="-5" dirty="0">
                <a:latin typeface="微软雅黑"/>
                <a:cs typeface="微软雅黑"/>
              </a:rPr>
              <a:t>，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姓名，年龄，班号，班长</a:t>
            </a:r>
            <a:r>
              <a:rPr sz="2000" spc="-5" dirty="0">
                <a:latin typeface="微软雅黑"/>
                <a:cs typeface="微软雅黑"/>
              </a:rPr>
              <a:t>，课号</a:t>
            </a:r>
            <a:r>
              <a:rPr sz="2000" dirty="0">
                <a:latin typeface="微软雅黑"/>
                <a:cs typeface="微软雅黑"/>
              </a:rPr>
              <a:t>，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成绩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}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5537" y="5785334"/>
            <a:ext cx="252539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5"/>
              </a:lnSpc>
              <a:tabLst>
                <a:tab pos="233553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{学号，课号</a:t>
            </a:r>
            <a:r>
              <a:rPr sz="2000" spc="-5" dirty="0">
                <a:latin typeface="微软雅黑"/>
                <a:cs typeface="微软雅黑"/>
              </a:rPr>
              <a:t>}</a:t>
            </a:r>
            <a:r>
              <a:rPr sz="2000" dirty="0">
                <a:latin typeface="微软雅黑"/>
                <a:cs typeface="微软雅黑"/>
              </a:rPr>
              <a:t>	</a:t>
            </a:r>
            <a:r>
              <a:rPr sz="2000" spc="-5" dirty="0">
                <a:latin typeface="微软雅黑"/>
                <a:cs typeface="微软雅黑"/>
              </a:rPr>
              <a:t>U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1493" y="5753636"/>
            <a:ext cx="25527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54635" algn="l"/>
              </a:tabLst>
            </a:pPr>
            <a:r>
              <a:rPr sz="1200" u="sng" spc="10" dirty="0">
                <a:latin typeface="Times New Roman"/>
                <a:cs typeface="Times New Roman"/>
              </a:rPr>
              <a:t>   </a:t>
            </a:r>
            <a:r>
              <a:rPr sz="1200" u="sng" spc="-130" dirty="0">
                <a:latin typeface="Times New Roman"/>
                <a:cs typeface="Times New Roman"/>
              </a:rPr>
              <a:t> </a:t>
            </a:r>
            <a:r>
              <a:rPr sz="1200" u="sng" spc="10" dirty="0">
                <a:latin typeface="Times New Roman"/>
                <a:cs typeface="Times New Roman"/>
              </a:rPr>
              <a:t>f </a:t>
            </a:r>
            <a:r>
              <a:rPr sz="1200" u="sng" dirty="0"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72953" y="5853684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69" y="50291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69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函数依赖相关的几个重要概念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候选键的定义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xmlns="" id="{485A8391-8663-47E2-A171-0ABF673769A3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函数依赖相关的几个重要概念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883DA30-3EC4-4562-8918-7C5C267BFB97}"/>
              </a:ext>
            </a:extLst>
          </p:cNvPr>
          <p:cNvSpPr/>
          <p:nvPr/>
        </p:nvSpPr>
        <p:spPr>
          <a:xfrm>
            <a:off x="1010475" y="1170137"/>
            <a:ext cx="2559355" cy="585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26200"/>
              </a:lnSpc>
              <a:tabLst>
                <a:tab pos="4557395" algn="l"/>
              </a:tabLst>
            </a:pPr>
            <a:r>
              <a:rPr lang="en-US" altLang="zh-CN" b="1" spc="-10" dirty="0">
                <a:latin typeface="微软雅黑"/>
                <a:cs typeface="微软雅黑"/>
              </a:rPr>
              <a:t>[Definition</a:t>
            </a:r>
            <a:r>
              <a:rPr lang="en-US" altLang="zh-CN" b="1" spc="-5" dirty="0">
                <a:latin typeface="微软雅黑"/>
                <a:cs typeface="微软雅黑"/>
              </a:rPr>
              <a:t>]</a:t>
            </a:r>
            <a:r>
              <a:rPr lang="zh-CN" altLang="en-US" sz="2400" b="1" spc="-5" dirty="0">
                <a:latin typeface="微软雅黑"/>
                <a:cs typeface="微软雅黑"/>
              </a:rPr>
              <a:t>候选键</a:t>
            </a:r>
            <a:r>
              <a:rPr lang="zh-CN" altLang="en-US" sz="2800" b="1" spc="-5" dirty="0">
                <a:latin typeface="微软雅黑"/>
                <a:cs typeface="微软雅黑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2183" y="1455155"/>
            <a:ext cx="6537959" cy="143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练习：找候选键与非主属性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97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学生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年龄,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家庭住址,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课程号,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成绩,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教师职务) </a:t>
            </a:r>
            <a:r>
              <a:rPr sz="2000" spc="-5" dirty="0">
                <a:latin typeface="微软雅黑"/>
                <a:cs typeface="微软雅黑"/>
              </a:rPr>
              <a:t>候选键是??，非主属性是??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183" y="3340316"/>
            <a:ext cx="3705225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09" marR="5080" indent="-448945">
              <a:lnSpc>
                <a:spcPct val="1197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邮编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(城市名,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街道名,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邮政编码) </a:t>
            </a:r>
            <a:r>
              <a:rPr sz="2000" spc="-5" dirty="0">
                <a:latin typeface="微软雅黑"/>
                <a:cs typeface="微软雅黑"/>
              </a:rPr>
              <a:t>候选键是??，非主属性是??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2132" y="4436067"/>
            <a:ext cx="536511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09" marR="5080" indent="-448945">
              <a:lnSpc>
                <a:spcPct val="1197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商店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(商店,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商品,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商品经营部,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商品经营部经理) </a:t>
            </a:r>
            <a:r>
              <a:rPr sz="2000" spc="-5" dirty="0">
                <a:latin typeface="微软雅黑"/>
                <a:cs typeface="微软雅黑"/>
              </a:rPr>
              <a:t>候选键是??，非主属性是??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500">
              <a:latin typeface="Times New Roman"/>
              <a:cs typeface="Times New Roman"/>
            </a:endParaRPr>
          </a:p>
          <a:p>
            <a:pPr marL="461009" marR="1275080" indent="-448945">
              <a:lnSpc>
                <a:spcPct val="1197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学生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所属系别,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系主任) </a:t>
            </a:r>
            <a:r>
              <a:rPr sz="2000" spc="-5" dirty="0">
                <a:latin typeface="微软雅黑"/>
                <a:cs typeface="微软雅黑"/>
              </a:rPr>
              <a:t>候选键是??，非主属性是??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13370" y="3198876"/>
            <a:ext cx="1605915" cy="1077595"/>
          </a:xfrm>
          <a:custGeom>
            <a:avLst/>
            <a:gdLst/>
            <a:ahLst/>
            <a:cxnLst/>
            <a:rect l="l" t="t" r="r" b="b"/>
            <a:pathLst>
              <a:path w="1605915" h="1077595">
                <a:moveTo>
                  <a:pt x="1605534" y="538734"/>
                </a:moveTo>
                <a:lnTo>
                  <a:pt x="1602871" y="494494"/>
                </a:lnTo>
                <a:lnTo>
                  <a:pt x="1595020" y="451249"/>
                </a:lnTo>
                <a:lnTo>
                  <a:pt x="1582190" y="409137"/>
                </a:lnTo>
                <a:lnTo>
                  <a:pt x="1564587" y="368295"/>
                </a:lnTo>
                <a:lnTo>
                  <a:pt x="1542418" y="328862"/>
                </a:lnTo>
                <a:lnTo>
                  <a:pt x="1515893" y="290975"/>
                </a:lnTo>
                <a:lnTo>
                  <a:pt x="1485216" y="254771"/>
                </a:lnTo>
                <a:lnTo>
                  <a:pt x="1450598" y="220388"/>
                </a:lnTo>
                <a:lnTo>
                  <a:pt x="1412243" y="187965"/>
                </a:lnTo>
                <a:lnTo>
                  <a:pt x="1370361" y="157638"/>
                </a:lnTo>
                <a:lnTo>
                  <a:pt x="1325159" y="129546"/>
                </a:lnTo>
                <a:lnTo>
                  <a:pt x="1276843" y="103827"/>
                </a:lnTo>
                <a:lnTo>
                  <a:pt x="1225622" y="80617"/>
                </a:lnTo>
                <a:lnTo>
                  <a:pt x="1171703" y="60055"/>
                </a:lnTo>
                <a:lnTo>
                  <a:pt x="1115294" y="42279"/>
                </a:lnTo>
                <a:lnTo>
                  <a:pt x="1056601" y="27425"/>
                </a:lnTo>
                <a:lnTo>
                  <a:pt x="995832" y="15633"/>
                </a:lnTo>
                <a:lnTo>
                  <a:pt x="933196" y="7040"/>
                </a:lnTo>
                <a:lnTo>
                  <a:pt x="868898" y="1782"/>
                </a:lnTo>
                <a:lnTo>
                  <a:pt x="803148" y="0"/>
                </a:lnTo>
                <a:lnTo>
                  <a:pt x="737288" y="1782"/>
                </a:lnTo>
                <a:lnTo>
                  <a:pt x="672893" y="7040"/>
                </a:lnTo>
                <a:lnTo>
                  <a:pt x="610169" y="15633"/>
                </a:lnTo>
                <a:lnTo>
                  <a:pt x="549322" y="27425"/>
                </a:lnTo>
                <a:lnTo>
                  <a:pt x="490561" y="42279"/>
                </a:lnTo>
                <a:lnTo>
                  <a:pt x="434091" y="60055"/>
                </a:lnTo>
                <a:lnTo>
                  <a:pt x="380120" y="80617"/>
                </a:lnTo>
                <a:lnTo>
                  <a:pt x="328854" y="103827"/>
                </a:lnTo>
                <a:lnTo>
                  <a:pt x="280501" y="129546"/>
                </a:lnTo>
                <a:lnTo>
                  <a:pt x="235267" y="157638"/>
                </a:lnTo>
                <a:lnTo>
                  <a:pt x="193359" y="187965"/>
                </a:lnTo>
                <a:lnTo>
                  <a:pt x="154984" y="220388"/>
                </a:lnTo>
                <a:lnTo>
                  <a:pt x="120349" y="254771"/>
                </a:lnTo>
                <a:lnTo>
                  <a:pt x="89661" y="290975"/>
                </a:lnTo>
                <a:lnTo>
                  <a:pt x="63126" y="328862"/>
                </a:lnTo>
                <a:lnTo>
                  <a:pt x="40952" y="368295"/>
                </a:lnTo>
                <a:lnTo>
                  <a:pt x="23346" y="409137"/>
                </a:lnTo>
                <a:lnTo>
                  <a:pt x="10514" y="451249"/>
                </a:lnTo>
                <a:lnTo>
                  <a:pt x="2662" y="494494"/>
                </a:lnTo>
                <a:lnTo>
                  <a:pt x="0" y="538734"/>
                </a:lnTo>
                <a:lnTo>
                  <a:pt x="2662" y="582870"/>
                </a:lnTo>
                <a:lnTo>
                  <a:pt x="10514" y="626033"/>
                </a:lnTo>
                <a:lnTo>
                  <a:pt x="23346" y="668082"/>
                </a:lnTo>
                <a:lnTo>
                  <a:pt x="40952" y="708879"/>
                </a:lnTo>
                <a:lnTo>
                  <a:pt x="63126" y="748284"/>
                </a:lnTo>
                <a:lnTo>
                  <a:pt x="89661" y="786156"/>
                </a:lnTo>
                <a:lnTo>
                  <a:pt x="120349" y="822358"/>
                </a:lnTo>
                <a:lnTo>
                  <a:pt x="142494" y="844347"/>
                </a:lnTo>
                <a:lnTo>
                  <a:pt x="142494" y="538734"/>
                </a:lnTo>
                <a:lnTo>
                  <a:pt x="144683" y="502302"/>
                </a:lnTo>
                <a:lnTo>
                  <a:pt x="161686" y="432018"/>
                </a:lnTo>
                <a:lnTo>
                  <a:pt x="194393" y="365926"/>
                </a:lnTo>
                <a:lnTo>
                  <a:pt x="241444" y="304932"/>
                </a:lnTo>
                <a:lnTo>
                  <a:pt x="269924" y="276630"/>
                </a:lnTo>
                <a:lnTo>
                  <a:pt x="301482" y="249941"/>
                </a:lnTo>
                <a:lnTo>
                  <a:pt x="335946" y="224980"/>
                </a:lnTo>
                <a:lnTo>
                  <a:pt x="373148" y="201859"/>
                </a:lnTo>
                <a:lnTo>
                  <a:pt x="412918" y="180691"/>
                </a:lnTo>
                <a:lnTo>
                  <a:pt x="455086" y="161590"/>
                </a:lnTo>
                <a:lnTo>
                  <a:pt x="499482" y="144668"/>
                </a:lnTo>
                <a:lnTo>
                  <a:pt x="545937" y="130040"/>
                </a:lnTo>
                <a:lnTo>
                  <a:pt x="594280" y="117817"/>
                </a:lnTo>
                <a:lnTo>
                  <a:pt x="644343" y="108113"/>
                </a:lnTo>
                <a:lnTo>
                  <a:pt x="695955" y="101042"/>
                </a:lnTo>
                <a:lnTo>
                  <a:pt x="748946" y="96717"/>
                </a:lnTo>
                <a:lnTo>
                  <a:pt x="803148" y="95250"/>
                </a:lnTo>
                <a:lnTo>
                  <a:pt x="857240" y="96717"/>
                </a:lnTo>
                <a:lnTo>
                  <a:pt x="910134" y="101042"/>
                </a:lnTo>
                <a:lnTo>
                  <a:pt x="961658" y="108113"/>
                </a:lnTo>
                <a:lnTo>
                  <a:pt x="1011643" y="117817"/>
                </a:lnTo>
                <a:lnTo>
                  <a:pt x="1059918" y="130040"/>
                </a:lnTo>
                <a:lnTo>
                  <a:pt x="1106312" y="144668"/>
                </a:lnTo>
                <a:lnTo>
                  <a:pt x="1150656" y="161590"/>
                </a:lnTo>
                <a:lnTo>
                  <a:pt x="1192779" y="180691"/>
                </a:lnTo>
                <a:lnTo>
                  <a:pt x="1232511" y="201859"/>
                </a:lnTo>
                <a:lnTo>
                  <a:pt x="1269682" y="224980"/>
                </a:lnTo>
                <a:lnTo>
                  <a:pt x="1304121" y="249941"/>
                </a:lnTo>
                <a:lnTo>
                  <a:pt x="1335657" y="276630"/>
                </a:lnTo>
                <a:lnTo>
                  <a:pt x="1364122" y="304932"/>
                </a:lnTo>
                <a:lnTo>
                  <a:pt x="1389343" y="334735"/>
                </a:lnTo>
                <a:lnTo>
                  <a:pt x="1429377" y="398391"/>
                </a:lnTo>
                <a:lnTo>
                  <a:pt x="1454397" y="466692"/>
                </a:lnTo>
                <a:lnTo>
                  <a:pt x="1463040" y="538734"/>
                </a:lnTo>
                <a:lnTo>
                  <a:pt x="1463040" y="844389"/>
                </a:lnTo>
                <a:lnTo>
                  <a:pt x="1485216" y="822358"/>
                </a:lnTo>
                <a:lnTo>
                  <a:pt x="1515893" y="786156"/>
                </a:lnTo>
                <a:lnTo>
                  <a:pt x="1542418" y="748284"/>
                </a:lnTo>
                <a:lnTo>
                  <a:pt x="1564587" y="708879"/>
                </a:lnTo>
                <a:lnTo>
                  <a:pt x="1582190" y="668082"/>
                </a:lnTo>
                <a:lnTo>
                  <a:pt x="1595020" y="626033"/>
                </a:lnTo>
                <a:lnTo>
                  <a:pt x="1602871" y="582870"/>
                </a:lnTo>
                <a:lnTo>
                  <a:pt x="1605534" y="538734"/>
                </a:lnTo>
                <a:close/>
              </a:path>
              <a:path w="1605915" h="1077595">
                <a:moveTo>
                  <a:pt x="1463040" y="844389"/>
                </a:moveTo>
                <a:lnTo>
                  <a:pt x="1463040" y="538734"/>
                </a:lnTo>
                <a:lnTo>
                  <a:pt x="1460850" y="575062"/>
                </a:lnTo>
                <a:lnTo>
                  <a:pt x="1454397" y="610589"/>
                </a:lnTo>
                <a:lnTo>
                  <a:pt x="1429377" y="678783"/>
                </a:lnTo>
                <a:lnTo>
                  <a:pt x="1389343" y="742396"/>
                </a:lnTo>
                <a:lnTo>
                  <a:pt x="1364122" y="772197"/>
                </a:lnTo>
                <a:lnTo>
                  <a:pt x="1335657" y="800508"/>
                </a:lnTo>
                <a:lnTo>
                  <a:pt x="1304121" y="827214"/>
                </a:lnTo>
                <a:lnTo>
                  <a:pt x="1269682" y="852201"/>
                </a:lnTo>
                <a:lnTo>
                  <a:pt x="1232511" y="875354"/>
                </a:lnTo>
                <a:lnTo>
                  <a:pt x="1192779" y="896557"/>
                </a:lnTo>
                <a:lnTo>
                  <a:pt x="1150656" y="915695"/>
                </a:lnTo>
                <a:lnTo>
                  <a:pt x="1106312" y="932655"/>
                </a:lnTo>
                <a:lnTo>
                  <a:pt x="1059918" y="947320"/>
                </a:lnTo>
                <a:lnTo>
                  <a:pt x="1011643" y="959577"/>
                </a:lnTo>
                <a:lnTo>
                  <a:pt x="961658" y="969310"/>
                </a:lnTo>
                <a:lnTo>
                  <a:pt x="910134" y="976404"/>
                </a:lnTo>
                <a:lnTo>
                  <a:pt x="857240" y="980745"/>
                </a:lnTo>
                <a:lnTo>
                  <a:pt x="803148" y="982218"/>
                </a:lnTo>
                <a:lnTo>
                  <a:pt x="748946" y="980745"/>
                </a:lnTo>
                <a:lnTo>
                  <a:pt x="695955" y="976404"/>
                </a:lnTo>
                <a:lnTo>
                  <a:pt x="644343" y="969310"/>
                </a:lnTo>
                <a:lnTo>
                  <a:pt x="594280" y="959577"/>
                </a:lnTo>
                <a:lnTo>
                  <a:pt x="545937" y="947320"/>
                </a:lnTo>
                <a:lnTo>
                  <a:pt x="499482" y="932655"/>
                </a:lnTo>
                <a:lnTo>
                  <a:pt x="455086" y="915695"/>
                </a:lnTo>
                <a:lnTo>
                  <a:pt x="412918" y="896557"/>
                </a:lnTo>
                <a:lnTo>
                  <a:pt x="373148" y="875354"/>
                </a:lnTo>
                <a:lnTo>
                  <a:pt x="335946" y="852201"/>
                </a:lnTo>
                <a:lnTo>
                  <a:pt x="301482" y="827214"/>
                </a:lnTo>
                <a:lnTo>
                  <a:pt x="269924" y="800508"/>
                </a:lnTo>
                <a:lnTo>
                  <a:pt x="241444" y="772197"/>
                </a:lnTo>
                <a:lnTo>
                  <a:pt x="216210" y="742396"/>
                </a:lnTo>
                <a:lnTo>
                  <a:pt x="176162" y="678783"/>
                </a:lnTo>
                <a:lnTo>
                  <a:pt x="151137" y="610589"/>
                </a:lnTo>
                <a:lnTo>
                  <a:pt x="142494" y="538734"/>
                </a:lnTo>
                <a:lnTo>
                  <a:pt x="142494" y="844347"/>
                </a:lnTo>
                <a:lnTo>
                  <a:pt x="193359" y="889191"/>
                </a:lnTo>
                <a:lnTo>
                  <a:pt x="235267" y="919543"/>
                </a:lnTo>
                <a:lnTo>
                  <a:pt x="280501" y="947666"/>
                </a:lnTo>
                <a:lnTo>
                  <a:pt x="328854" y="973421"/>
                </a:lnTo>
                <a:lnTo>
                  <a:pt x="380120" y="996668"/>
                </a:lnTo>
                <a:lnTo>
                  <a:pt x="434091" y="1017268"/>
                </a:lnTo>
                <a:lnTo>
                  <a:pt x="490561" y="1035081"/>
                </a:lnTo>
                <a:lnTo>
                  <a:pt x="549322" y="1049968"/>
                </a:lnTo>
                <a:lnTo>
                  <a:pt x="610169" y="1061790"/>
                </a:lnTo>
                <a:lnTo>
                  <a:pt x="672893" y="1070407"/>
                </a:lnTo>
                <a:lnTo>
                  <a:pt x="737288" y="1075679"/>
                </a:lnTo>
                <a:lnTo>
                  <a:pt x="803148" y="1077468"/>
                </a:lnTo>
                <a:lnTo>
                  <a:pt x="868898" y="1075679"/>
                </a:lnTo>
                <a:lnTo>
                  <a:pt x="933196" y="1070407"/>
                </a:lnTo>
                <a:lnTo>
                  <a:pt x="995832" y="1061790"/>
                </a:lnTo>
                <a:lnTo>
                  <a:pt x="1056601" y="1049968"/>
                </a:lnTo>
                <a:lnTo>
                  <a:pt x="1115294" y="1035081"/>
                </a:lnTo>
                <a:lnTo>
                  <a:pt x="1171703" y="1017268"/>
                </a:lnTo>
                <a:lnTo>
                  <a:pt x="1225622" y="996668"/>
                </a:lnTo>
                <a:lnTo>
                  <a:pt x="1276843" y="973421"/>
                </a:lnTo>
                <a:lnTo>
                  <a:pt x="1325159" y="947666"/>
                </a:lnTo>
                <a:lnTo>
                  <a:pt x="1370361" y="919543"/>
                </a:lnTo>
                <a:lnTo>
                  <a:pt x="1412243" y="889191"/>
                </a:lnTo>
                <a:lnTo>
                  <a:pt x="1450598" y="856750"/>
                </a:lnTo>
                <a:lnTo>
                  <a:pt x="1463040" y="84438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6733" y="3285744"/>
            <a:ext cx="1339215" cy="904240"/>
          </a:xfrm>
          <a:custGeom>
            <a:avLst/>
            <a:gdLst/>
            <a:ahLst/>
            <a:cxnLst/>
            <a:rect l="l" t="t" r="r" b="b"/>
            <a:pathLst>
              <a:path w="1339215" h="904239">
                <a:moveTo>
                  <a:pt x="1338834" y="451866"/>
                </a:moveTo>
                <a:lnTo>
                  <a:pt x="1330079" y="378479"/>
                </a:lnTo>
                <a:lnTo>
                  <a:pt x="1304732" y="308896"/>
                </a:lnTo>
                <a:lnTo>
                  <a:pt x="1264170" y="244041"/>
                </a:lnTo>
                <a:lnTo>
                  <a:pt x="1238614" y="213674"/>
                </a:lnTo>
                <a:lnTo>
                  <a:pt x="1209769" y="184836"/>
                </a:lnTo>
                <a:lnTo>
                  <a:pt x="1177809" y="157642"/>
                </a:lnTo>
                <a:lnTo>
                  <a:pt x="1142904" y="132206"/>
                </a:lnTo>
                <a:lnTo>
                  <a:pt x="1105228" y="108646"/>
                </a:lnTo>
                <a:lnTo>
                  <a:pt x="1064952" y="87075"/>
                </a:lnTo>
                <a:lnTo>
                  <a:pt x="1022249" y="67609"/>
                </a:lnTo>
                <a:lnTo>
                  <a:pt x="977290" y="50365"/>
                </a:lnTo>
                <a:lnTo>
                  <a:pt x="930247" y="35456"/>
                </a:lnTo>
                <a:lnTo>
                  <a:pt x="881292" y="23000"/>
                </a:lnTo>
                <a:lnTo>
                  <a:pt x="830598" y="13110"/>
                </a:lnTo>
                <a:lnTo>
                  <a:pt x="778336" y="5903"/>
                </a:lnTo>
                <a:lnTo>
                  <a:pt x="724679" y="1495"/>
                </a:lnTo>
                <a:lnTo>
                  <a:pt x="669798" y="0"/>
                </a:lnTo>
                <a:lnTo>
                  <a:pt x="614911" y="1495"/>
                </a:lnTo>
                <a:lnTo>
                  <a:pt x="561238" y="5903"/>
                </a:lnTo>
                <a:lnTo>
                  <a:pt x="508951" y="13110"/>
                </a:lnTo>
                <a:lnTo>
                  <a:pt x="458224" y="23000"/>
                </a:lnTo>
                <a:lnTo>
                  <a:pt x="409229" y="35456"/>
                </a:lnTo>
                <a:lnTo>
                  <a:pt x="362141" y="50365"/>
                </a:lnTo>
                <a:lnTo>
                  <a:pt x="317131" y="67609"/>
                </a:lnTo>
                <a:lnTo>
                  <a:pt x="274374" y="87075"/>
                </a:lnTo>
                <a:lnTo>
                  <a:pt x="234043" y="108646"/>
                </a:lnTo>
                <a:lnTo>
                  <a:pt x="196310" y="132207"/>
                </a:lnTo>
                <a:lnTo>
                  <a:pt x="161349" y="157642"/>
                </a:lnTo>
                <a:lnTo>
                  <a:pt x="129332" y="184836"/>
                </a:lnTo>
                <a:lnTo>
                  <a:pt x="100434" y="213674"/>
                </a:lnTo>
                <a:lnTo>
                  <a:pt x="74827" y="244041"/>
                </a:lnTo>
                <a:lnTo>
                  <a:pt x="52685" y="275820"/>
                </a:lnTo>
                <a:lnTo>
                  <a:pt x="19486" y="343154"/>
                </a:lnTo>
                <a:lnTo>
                  <a:pt x="2222" y="414754"/>
                </a:lnTo>
                <a:lnTo>
                  <a:pt x="0" y="451866"/>
                </a:lnTo>
                <a:lnTo>
                  <a:pt x="2222" y="488873"/>
                </a:lnTo>
                <a:lnTo>
                  <a:pt x="19486" y="560329"/>
                </a:lnTo>
                <a:lnTo>
                  <a:pt x="52685" y="627590"/>
                </a:lnTo>
                <a:lnTo>
                  <a:pt x="74827" y="659354"/>
                </a:lnTo>
                <a:lnTo>
                  <a:pt x="100434" y="689719"/>
                </a:lnTo>
                <a:lnTo>
                  <a:pt x="129332" y="718566"/>
                </a:lnTo>
                <a:lnTo>
                  <a:pt x="161349" y="745778"/>
                </a:lnTo>
                <a:lnTo>
                  <a:pt x="196310" y="771239"/>
                </a:lnTo>
                <a:lnTo>
                  <a:pt x="234043" y="794831"/>
                </a:lnTo>
                <a:lnTo>
                  <a:pt x="274374" y="816437"/>
                </a:lnTo>
                <a:lnTo>
                  <a:pt x="317131" y="835940"/>
                </a:lnTo>
                <a:lnTo>
                  <a:pt x="362141" y="853222"/>
                </a:lnTo>
                <a:lnTo>
                  <a:pt x="409229" y="868168"/>
                </a:lnTo>
                <a:lnTo>
                  <a:pt x="458224" y="880658"/>
                </a:lnTo>
                <a:lnTo>
                  <a:pt x="508951" y="890577"/>
                </a:lnTo>
                <a:lnTo>
                  <a:pt x="561238" y="897807"/>
                </a:lnTo>
                <a:lnTo>
                  <a:pt x="614911" y="902231"/>
                </a:lnTo>
                <a:lnTo>
                  <a:pt x="669798" y="903732"/>
                </a:lnTo>
                <a:lnTo>
                  <a:pt x="724679" y="902231"/>
                </a:lnTo>
                <a:lnTo>
                  <a:pt x="778336" y="897807"/>
                </a:lnTo>
                <a:lnTo>
                  <a:pt x="830598" y="890577"/>
                </a:lnTo>
                <a:lnTo>
                  <a:pt x="881292" y="880658"/>
                </a:lnTo>
                <a:lnTo>
                  <a:pt x="930247" y="868168"/>
                </a:lnTo>
                <a:lnTo>
                  <a:pt x="977290" y="853222"/>
                </a:lnTo>
                <a:lnTo>
                  <a:pt x="1022249" y="835940"/>
                </a:lnTo>
                <a:lnTo>
                  <a:pt x="1064952" y="816437"/>
                </a:lnTo>
                <a:lnTo>
                  <a:pt x="1105228" y="794831"/>
                </a:lnTo>
                <a:lnTo>
                  <a:pt x="1142904" y="771239"/>
                </a:lnTo>
                <a:lnTo>
                  <a:pt x="1177809" y="745778"/>
                </a:lnTo>
                <a:lnTo>
                  <a:pt x="1209769" y="718566"/>
                </a:lnTo>
                <a:lnTo>
                  <a:pt x="1238614" y="689719"/>
                </a:lnTo>
                <a:lnTo>
                  <a:pt x="1264170" y="659354"/>
                </a:lnTo>
                <a:lnTo>
                  <a:pt x="1286267" y="627590"/>
                </a:lnTo>
                <a:lnTo>
                  <a:pt x="1319394" y="560329"/>
                </a:lnTo>
                <a:lnTo>
                  <a:pt x="1336616" y="488873"/>
                </a:lnTo>
                <a:lnTo>
                  <a:pt x="1338834" y="45186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6733" y="3285744"/>
            <a:ext cx="1339215" cy="904240"/>
          </a:xfrm>
          <a:custGeom>
            <a:avLst/>
            <a:gdLst/>
            <a:ahLst/>
            <a:cxnLst/>
            <a:rect l="l" t="t" r="r" b="b"/>
            <a:pathLst>
              <a:path w="1339215" h="904239">
                <a:moveTo>
                  <a:pt x="669798" y="0"/>
                </a:moveTo>
                <a:lnTo>
                  <a:pt x="614911" y="1495"/>
                </a:lnTo>
                <a:lnTo>
                  <a:pt x="561238" y="5903"/>
                </a:lnTo>
                <a:lnTo>
                  <a:pt x="508951" y="13110"/>
                </a:lnTo>
                <a:lnTo>
                  <a:pt x="458224" y="23000"/>
                </a:lnTo>
                <a:lnTo>
                  <a:pt x="409229" y="35456"/>
                </a:lnTo>
                <a:lnTo>
                  <a:pt x="362141" y="50365"/>
                </a:lnTo>
                <a:lnTo>
                  <a:pt x="317131" y="67609"/>
                </a:lnTo>
                <a:lnTo>
                  <a:pt x="274374" y="87075"/>
                </a:lnTo>
                <a:lnTo>
                  <a:pt x="234043" y="108646"/>
                </a:lnTo>
                <a:lnTo>
                  <a:pt x="196310" y="132207"/>
                </a:lnTo>
                <a:lnTo>
                  <a:pt x="161349" y="157642"/>
                </a:lnTo>
                <a:lnTo>
                  <a:pt x="129332" y="184836"/>
                </a:lnTo>
                <a:lnTo>
                  <a:pt x="100434" y="213674"/>
                </a:lnTo>
                <a:lnTo>
                  <a:pt x="74827" y="244041"/>
                </a:lnTo>
                <a:lnTo>
                  <a:pt x="52685" y="275820"/>
                </a:lnTo>
                <a:lnTo>
                  <a:pt x="19486" y="343154"/>
                </a:lnTo>
                <a:lnTo>
                  <a:pt x="2222" y="414754"/>
                </a:lnTo>
                <a:lnTo>
                  <a:pt x="0" y="451866"/>
                </a:lnTo>
                <a:lnTo>
                  <a:pt x="2222" y="488873"/>
                </a:lnTo>
                <a:lnTo>
                  <a:pt x="19486" y="560329"/>
                </a:lnTo>
                <a:lnTo>
                  <a:pt x="52685" y="627590"/>
                </a:lnTo>
                <a:lnTo>
                  <a:pt x="74827" y="659354"/>
                </a:lnTo>
                <a:lnTo>
                  <a:pt x="100434" y="689719"/>
                </a:lnTo>
                <a:lnTo>
                  <a:pt x="129332" y="718566"/>
                </a:lnTo>
                <a:lnTo>
                  <a:pt x="161349" y="745778"/>
                </a:lnTo>
                <a:lnTo>
                  <a:pt x="196310" y="771239"/>
                </a:lnTo>
                <a:lnTo>
                  <a:pt x="234043" y="794831"/>
                </a:lnTo>
                <a:lnTo>
                  <a:pt x="274374" y="816437"/>
                </a:lnTo>
                <a:lnTo>
                  <a:pt x="317131" y="835940"/>
                </a:lnTo>
                <a:lnTo>
                  <a:pt x="362141" y="853222"/>
                </a:lnTo>
                <a:lnTo>
                  <a:pt x="409229" y="868168"/>
                </a:lnTo>
                <a:lnTo>
                  <a:pt x="458224" y="880658"/>
                </a:lnTo>
                <a:lnTo>
                  <a:pt x="508951" y="890577"/>
                </a:lnTo>
                <a:lnTo>
                  <a:pt x="561238" y="897807"/>
                </a:lnTo>
                <a:lnTo>
                  <a:pt x="614911" y="902231"/>
                </a:lnTo>
                <a:lnTo>
                  <a:pt x="669798" y="903732"/>
                </a:lnTo>
                <a:lnTo>
                  <a:pt x="724679" y="902231"/>
                </a:lnTo>
                <a:lnTo>
                  <a:pt x="778336" y="897807"/>
                </a:lnTo>
                <a:lnTo>
                  <a:pt x="830598" y="890577"/>
                </a:lnTo>
                <a:lnTo>
                  <a:pt x="881292" y="880658"/>
                </a:lnTo>
                <a:lnTo>
                  <a:pt x="930247" y="868168"/>
                </a:lnTo>
                <a:lnTo>
                  <a:pt x="977290" y="853222"/>
                </a:lnTo>
                <a:lnTo>
                  <a:pt x="1022249" y="835940"/>
                </a:lnTo>
                <a:lnTo>
                  <a:pt x="1064952" y="816437"/>
                </a:lnTo>
                <a:lnTo>
                  <a:pt x="1105228" y="794831"/>
                </a:lnTo>
                <a:lnTo>
                  <a:pt x="1142904" y="771239"/>
                </a:lnTo>
                <a:lnTo>
                  <a:pt x="1177809" y="745778"/>
                </a:lnTo>
                <a:lnTo>
                  <a:pt x="1209769" y="718566"/>
                </a:lnTo>
                <a:lnTo>
                  <a:pt x="1238614" y="689719"/>
                </a:lnTo>
                <a:lnTo>
                  <a:pt x="1264170" y="659354"/>
                </a:lnTo>
                <a:lnTo>
                  <a:pt x="1286267" y="627590"/>
                </a:lnTo>
                <a:lnTo>
                  <a:pt x="1319394" y="560329"/>
                </a:lnTo>
                <a:lnTo>
                  <a:pt x="1336616" y="488873"/>
                </a:lnTo>
                <a:lnTo>
                  <a:pt x="1338834" y="451866"/>
                </a:lnTo>
                <a:lnTo>
                  <a:pt x="1336616" y="414754"/>
                </a:lnTo>
                <a:lnTo>
                  <a:pt x="1319394" y="343154"/>
                </a:lnTo>
                <a:lnTo>
                  <a:pt x="1286267" y="275820"/>
                </a:lnTo>
                <a:lnTo>
                  <a:pt x="1264170" y="244041"/>
                </a:lnTo>
                <a:lnTo>
                  <a:pt x="1238614" y="213674"/>
                </a:lnTo>
                <a:lnTo>
                  <a:pt x="1209769" y="184836"/>
                </a:lnTo>
                <a:lnTo>
                  <a:pt x="1177809" y="157642"/>
                </a:lnTo>
                <a:lnTo>
                  <a:pt x="1142904" y="132206"/>
                </a:lnTo>
                <a:lnTo>
                  <a:pt x="1105228" y="108646"/>
                </a:lnTo>
                <a:lnTo>
                  <a:pt x="1064952" y="87075"/>
                </a:lnTo>
                <a:lnTo>
                  <a:pt x="1022249" y="67609"/>
                </a:lnTo>
                <a:lnTo>
                  <a:pt x="977290" y="50365"/>
                </a:lnTo>
                <a:lnTo>
                  <a:pt x="930247" y="35456"/>
                </a:lnTo>
                <a:lnTo>
                  <a:pt x="881292" y="23000"/>
                </a:lnTo>
                <a:lnTo>
                  <a:pt x="830598" y="13110"/>
                </a:lnTo>
                <a:lnTo>
                  <a:pt x="778336" y="5903"/>
                </a:lnTo>
                <a:lnTo>
                  <a:pt x="724679" y="1495"/>
                </a:lnTo>
                <a:lnTo>
                  <a:pt x="6697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95571" y="3385778"/>
            <a:ext cx="104203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找候选键需 要先找出函 数依赖集合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函数依赖相关的几个重要概念</a:t>
            </a:r>
            <a:endParaRPr sz="2000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候选键的示例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xmlns="" id="{FC4CCEFA-2123-4BCA-BE41-DB0E27FC9FC9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函数依赖相关的几个重要概念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300" y="1952625"/>
            <a:ext cx="8475345" cy="2790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algn="just">
              <a:lnSpc>
                <a:spcPct val="130300"/>
              </a:lnSpc>
              <a:spcBef>
                <a:spcPts val="125"/>
              </a:spcBef>
            </a:pPr>
            <a:r>
              <a:rPr sz="2000" b="1" spc="-5" dirty="0" err="1">
                <a:latin typeface="微软雅黑"/>
                <a:cs typeface="微软雅黑"/>
              </a:rPr>
              <a:t>设F是关系</a:t>
            </a:r>
            <a:r>
              <a:rPr sz="2000" b="1" spc="5" dirty="0" err="1">
                <a:latin typeface="微软雅黑"/>
                <a:cs typeface="微软雅黑"/>
              </a:rPr>
              <a:t>模</a:t>
            </a:r>
            <a:r>
              <a:rPr sz="2000" b="1" spc="-5" dirty="0" err="1">
                <a:latin typeface="微软雅黑"/>
                <a:cs typeface="微软雅黑"/>
              </a:rPr>
              <a:t>式R</a:t>
            </a:r>
            <a:r>
              <a:rPr sz="2000" b="1" spc="-5" dirty="0">
                <a:latin typeface="微软雅黑"/>
                <a:cs typeface="微软雅黑"/>
              </a:rPr>
              <a:t>(U)中的一个函数依赖集合，X,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190" dirty="0">
                <a:latin typeface="微软雅黑"/>
                <a:cs typeface="微软雅黑"/>
              </a:rPr>
              <a:t> </a:t>
            </a:r>
            <a:r>
              <a:rPr sz="2000" b="1" dirty="0"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微软雅黑"/>
                <a:cs typeface="微软雅黑"/>
              </a:rPr>
              <a:t>是R的属性子集，如果从F </a:t>
            </a:r>
            <a:r>
              <a:rPr sz="2000" b="1" spc="20" dirty="0">
                <a:latin typeface="微软雅黑"/>
                <a:cs typeface="微软雅黑"/>
              </a:rPr>
              <a:t>中的函数依赖能够推导出</a:t>
            </a:r>
            <a:r>
              <a:rPr sz="2000" b="1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20" dirty="0">
                <a:latin typeface="微软雅黑"/>
                <a:cs typeface="微软雅黑"/>
              </a:rPr>
              <a:t>Y，则称F逻辑蕴涵</a:t>
            </a:r>
            <a:r>
              <a:rPr sz="2000" b="1" spc="-5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165" dirty="0">
                <a:latin typeface="微软雅黑"/>
                <a:cs typeface="微软雅黑"/>
              </a:rPr>
              <a:t> </a:t>
            </a:r>
            <a:r>
              <a:rPr sz="2000" b="1" spc="25" dirty="0">
                <a:latin typeface="微软雅黑"/>
                <a:cs typeface="微软雅黑"/>
              </a:rPr>
              <a:t>或</a:t>
            </a:r>
            <a:r>
              <a:rPr sz="2000" b="1" spc="10" dirty="0">
                <a:latin typeface="微软雅黑"/>
                <a:cs typeface="微软雅黑"/>
              </a:rPr>
              <a:t>称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10" dirty="0">
                <a:latin typeface="微软雅黑"/>
                <a:cs typeface="微软雅黑"/>
              </a:rPr>
              <a:t>Y是</a:t>
            </a:r>
            <a:r>
              <a:rPr sz="2000" b="1" spc="25" dirty="0">
                <a:latin typeface="微软雅黑"/>
                <a:cs typeface="微软雅黑"/>
              </a:rPr>
              <a:t>F</a:t>
            </a:r>
            <a:r>
              <a:rPr sz="2000" b="1" dirty="0">
                <a:latin typeface="微软雅黑"/>
                <a:cs typeface="微软雅黑"/>
              </a:rPr>
              <a:t>的逻辑 </a:t>
            </a:r>
            <a:r>
              <a:rPr sz="2000" b="1" spc="-5" dirty="0">
                <a:latin typeface="微软雅黑"/>
                <a:cs typeface="微软雅黑"/>
              </a:rPr>
              <a:t>蕴涵。记作F</a:t>
            </a:r>
            <a:r>
              <a:rPr sz="2000" b="1" dirty="0">
                <a:latin typeface="微软雅黑"/>
                <a:cs typeface="微软雅黑"/>
              </a:rPr>
              <a:t>     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Y。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说明：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ts val="3130"/>
              </a:lnSpc>
              <a:spcBef>
                <a:spcPts val="215"/>
              </a:spcBef>
              <a:tabLst>
                <a:tab pos="4295775" algn="l"/>
              </a:tabLst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45" dirty="0">
                <a:latin typeface="微软雅黑"/>
                <a:cs typeface="微软雅黑"/>
              </a:rPr>
              <a:t>设F是关系模式</a:t>
            </a:r>
            <a:r>
              <a:rPr sz="2000" b="1" dirty="0"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(</a:t>
            </a:r>
            <a:r>
              <a:rPr sz="2000" b="1" spc="-10" dirty="0">
                <a:latin typeface="微软雅黑"/>
                <a:cs typeface="微软雅黑"/>
              </a:rPr>
              <a:t>U</a:t>
            </a:r>
            <a:r>
              <a:rPr sz="2000" b="1" spc="45" dirty="0">
                <a:latin typeface="微软雅黑"/>
                <a:cs typeface="微软雅黑"/>
              </a:rPr>
              <a:t>)的函数依赖集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45" dirty="0">
                <a:latin typeface="微软雅黑"/>
                <a:cs typeface="微软雅黑"/>
              </a:rPr>
              <a:t>Y是一个函数依赖，若对R中的每 </a:t>
            </a:r>
            <a:r>
              <a:rPr sz="2000" b="1" spc="-5" dirty="0">
                <a:latin typeface="微软雅黑"/>
                <a:cs typeface="微软雅黑"/>
              </a:rPr>
              <a:t>个满足F的关系r,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 err="1">
                <a:latin typeface="微软雅黑"/>
                <a:cs typeface="微软雅黑"/>
              </a:rPr>
              <a:t>能够用逻辑推理的方法推出r也满足</a:t>
            </a:r>
            <a:r>
              <a:rPr sz="2000" b="1" dirty="0" err="1">
                <a:latin typeface="微软雅黑"/>
                <a:cs typeface="微软雅黑"/>
              </a:rPr>
              <a:t>X</a:t>
            </a:r>
            <a:r>
              <a:rPr sz="2000" b="1" dirty="0" err="1">
                <a:latin typeface="Symbol"/>
                <a:cs typeface="Symbol"/>
              </a:rPr>
              <a:t></a:t>
            </a:r>
            <a:r>
              <a:rPr sz="2000" b="1" spc="-5" dirty="0" err="1">
                <a:latin typeface="微软雅黑"/>
                <a:cs typeface="微软雅黑"/>
              </a:rPr>
              <a:t>Y，则称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微软雅黑"/>
                <a:cs typeface="微软雅黑"/>
              </a:rPr>
              <a:t>F      </a:t>
            </a:r>
            <a:r>
              <a:rPr sz="2000" b="1" spc="2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8023" y="2983112"/>
            <a:ext cx="215900" cy="3810"/>
          </a:xfrm>
          <a:custGeom>
            <a:avLst/>
            <a:gdLst/>
            <a:ahLst/>
            <a:cxnLst/>
            <a:rect l="l" t="t" r="r" b="b"/>
            <a:pathLst>
              <a:path w="215900" h="3810">
                <a:moveTo>
                  <a:pt x="0" y="3805"/>
                </a:moveTo>
                <a:lnTo>
                  <a:pt x="215641" y="0"/>
                </a:lnTo>
              </a:path>
            </a:pathLst>
          </a:custGeom>
          <a:ln w="11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8023" y="2820047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639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8023" y="2890918"/>
            <a:ext cx="215900" cy="3810"/>
          </a:xfrm>
          <a:custGeom>
            <a:avLst/>
            <a:gdLst/>
            <a:ahLst/>
            <a:cxnLst/>
            <a:rect l="l" t="t" r="r" b="b"/>
            <a:pathLst>
              <a:path w="215900" h="3810">
                <a:moveTo>
                  <a:pt x="0" y="3805"/>
                </a:moveTo>
                <a:lnTo>
                  <a:pt x="215641" y="0"/>
                </a:lnTo>
              </a:path>
            </a:pathLst>
          </a:custGeom>
          <a:ln w="11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866" y="4571061"/>
            <a:ext cx="215900" cy="3810"/>
          </a:xfrm>
          <a:custGeom>
            <a:avLst/>
            <a:gdLst/>
            <a:ahLst/>
            <a:cxnLst/>
            <a:rect l="l" t="t" r="r" b="b"/>
            <a:pathLst>
              <a:path w="215900" h="3810">
                <a:moveTo>
                  <a:pt x="0" y="3805"/>
                </a:moveTo>
                <a:lnTo>
                  <a:pt x="215641" y="0"/>
                </a:lnTo>
              </a:path>
            </a:pathLst>
          </a:custGeom>
          <a:ln w="11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5866" y="4407996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639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866" y="4478868"/>
            <a:ext cx="215900" cy="3810"/>
          </a:xfrm>
          <a:custGeom>
            <a:avLst/>
            <a:gdLst/>
            <a:ahLst/>
            <a:cxnLst/>
            <a:rect l="l" t="t" r="r" b="b"/>
            <a:pathLst>
              <a:path w="215900" h="3810">
                <a:moveTo>
                  <a:pt x="0" y="3805"/>
                </a:moveTo>
                <a:lnTo>
                  <a:pt x="215641" y="0"/>
                </a:lnTo>
              </a:path>
            </a:pathLst>
          </a:custGeom>
          <a:ln w="11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函数依赖相关的几个重要概念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(4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逻辑蕴涵的定义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xmlns="" id="{3C161195-DB5D-496C-B12F-80E8319C8257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函数依赖相关的几个重要概念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D4344BD-2DBE-4FF2-B8CE-43406B8FF7E5}"/>
              </a:ext>
            </a:extLst>
          </p:cNvPr>
          <p:cNvSpPr/>
          <p:nvPr/>
        </p:nvSpPr>
        <p:spPr>
          <a:xfrm>
            <a:off x="927100" y="1302485"/>
            <a:ext cx="275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altLang="zh-CN" b="1" spc="-10" dirty="0">
                <a:latin typeface="微软雅黑"/>
                <a:cs typeface="微软雅黑"/>
              </a:rPr>
              <a:t>[Definition</a:t>
            </a:r>
            <a:r>
              <a:rPr lang="en-US" altLang="zh-CN" b="1" spc="-5" dirty="0">
                <a:latin typeface="微软雅黑"/>
                <a:cs typeface="微软雅黑"/>
              </a:rPr>
              <a:t>]</a:t>
            </a:r>
            <a:r>
              <a:rPr lang="zh-CN" altLang="en-US" sz="2400" b="1" spc="-5" dirty="0">
                <a:latin typeface="微软雅黑"/>
                <a:cs typeface="微软雅黑"/>
              </a:rPr>
              <a:t>逻辑蕴涵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8015" y="1953017"/>
            <a:ext cx="8587105" cy="3581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42975">
              <a:lnSpc>
                <a:spcPct val="126200"/>
              </a:lnSpc>
            </a:pPr>
            <a:r>
              <a:rPr sz="2000" b="1" spc="-5" dirty="0" err="1">
                <a:latin typeface="微软雅黑"/>
                <a:cs typeface="微软雅黑"/>
              </a:rPr>
              <a:t>被F逻辑蕴涵的所有函数依赖集合称为F的闭包</a:t>
            </a:r>
            <a:r>
              <a:rPr sz="2000" b="1" spc="-5" dirty="0">
                <a:latin typeface="微软雅黑"/>
                <a:cs typeface="微软雅黑"/>
              </a:rPr>
              <a:t>(Closure)，记作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F</a:t>
            </a:r>
            <a:r>
              <a:rPr sz="1950" b="1" spc="-7" baseline="25641" dirty="0">
                <a:latin typeface="微软雅黑"/>
                <a:cs typeface="微软雅黑"/>
              </a:rPr>
              <a:t>+</a:t>
            </a:r>
            <a:r>
              <a:rPr sz="2000" b="1" spc="-5" dirty="0">
                <a:latin typeface="微软雅黑"/>
                <a:cs typeface="微软雅黑"/>
              </a:rPr>
              <a:t>。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说明：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若F</a:t>
            </a:r>
            <a:r>
              <a:rPr sz="1950" b="1" spc="-7" baseline="25641" dirty="0">
                <a:latin typeface="微软雅黑"/>
                <a:cs typeface="微软雅黑"/>
              </a:rPr>
              <a:t>+</a:t>
            </a:r>
            <a:r>
              <a:rPr sz="2000" b="1" spc="-5" dirty="0">
                <a:latin typeface="微软雅黑"/>
                <a:cs typeface="微软雅黑"/>
              </a:rPr>
              <a:t>=F,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则说F是一个全函数依赖族(函数依赖完备集)。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080">
              <a:lnSpc>
                <a:spcPct val="1303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：</a:t>
            </a:r>
            <a:r>
              <a:rPr sz="2000" spc="-5" dirty="0">
                <a:latin typeface="微软雅黑"/>
                <a:cs typeface="微软雅黑"/>
              </a:rPr>
              <a:t>设R=ABC,</a:t>
            </a:r>
            <a:r>
              <a:rPr sz="2000" spc="125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F={</a:t>
            </a:r>
            <a:r>
              <a:rPr sz="2000" spc="125" dirty="0">
                <a:latin typeface="微软雅黑"/>
                <a:cs typeface="微软雅黑"/>
              </a:rPr>
              <a:t> </a:t>
            </a:r>
            <a:r>
              <a:rPr sz="2000" dirty="0">
                <a:latin typeface="微软雅黑"/>
                <a:cs typeface="微软雅黑"/>
              </a:rPr>
              <a:t>A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10" dirty="0">
                <a:latin typeface="微软雅黑"/>
                <a:cs typeface="微软雅黑"/>
              </a:rPr>
              <a:t>B</a:t>
            </a:r>
            <a:r>
              <a:rPr sz="2000" spc="-5" dirty="0">
                <a:latin typeface="微软雅黑"/>
                <a:cs typeface="微软雅黑"/>
              </a:rPr>
              <a:t>,</a:t>
            </a:r>
            <a:r>
              <a:rPr sz="2000" spc="125" dirty="0">
                <a:latin typeface="微软雅黑"/>
                <a:cs typeface="微软雅黑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B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微软雅黑"/>
                <a:cs typeface="微软雅黑"/>
              </a:rPr>
              <a:t>C</a:t>
            </a:r>
            <a:r>
              <a:rPr sz="2000" spc="13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},</a:t>
            </a:r>
            <a:r>
              <a:rPr sz="2000" spc="13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则</a:t>
            </a:r>
            <a:r>
              <a:rPr sz="2000" spc="-10" dirty="0">
                <a:latin typeface="微软雅黑"/>
                <a:cs typeface="微软雅黑"/>
              </a:rPr>
              <a:t>F</a:t>
            </a:r>
            <a:r>
              <a:rPr sz="1950" baseline="25641" dirty="0">
                <a:latin typeface="微软雅黑"/>
                <a:cs typeface="微软雅黑"/>
              </a:rPr>
              <a:t>+</a:t>
            </a:r>
            <a:r>
              <a:rPr sz="2000" spc="-5" dirty="0">
                <a:latin typeface="微软雅黑"/>
                <a:cs typeface="微软雅黑"/>
              </a:rPr>
              <a:t>的组成如下，即由如下形式的X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微软雅黑"/>
                <a:cs typeface="微软雅黑"/>
              </a:rPr>
              <a:t>Y 构成：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(1)X包含A,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而Y任意，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如ABC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5" dirty="0">
                <a:latin typeface="微软雅黑"/>
                <a:cs typeface="微软雅黑"/>
              </a:rPr>
              <a:t>AB, A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微软雅黑"/>
                <a:cs typeface="微软雅黑"/>
              </a:rPr>
              <a:t>C,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A</a:t>
            </a:r>
            <a:r>
              <a:rPr sz="2000" spc="-10" dirty="0">
                <a:latin typeface="微软雅黑"/>
                <a:cs typeface="微软雅黑"/>
              </a:rPr>
              <a:t>B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微软雅黑"/>
                <a:cs typeface="微软雅黑"/>
              </a:rPr>
              <a:t>BC,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…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(2)X包含B但不含A且Y不含A,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如BC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微软雅黑"/>
                <a:cs typeface="微软雅黑"/>
              </a:rPr>
              <a:t>B,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15" dirty="0">
                <a:latin typeface="微软雅黑"/>
                <a:cs typeface="微软雅黑"/>
              </a:rPr>
              <a:t>B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微软雅黑"/>
                <a:cs typeface="微软雅黑"/>
              </a:rPr>
              <a:t>C,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10" dirty="0">
                <a:latin typeface="微软雅黑"/>
                <a:cs typeface="微软雅黑"/>
              </a:rPr>
              <a:t>B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10" dirty="0">
                <a:latin typeface="Symbol"/>
                <a:cs typeface="Symbol"/>
              </a:rPr>
              <a:t></a:t>
            </a:r>
            <a:r>
              <a:rPr sz="2000" spc="-5" dirty="0">
                <a:latin typeface="微软雅黑"/>
                <a:cs typeface="微软雅黑"/>
              </a:rPr>
              <a:t>,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…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2000" spc="-10" dirty="0">
                <a:latin typeface="微软雅黑"/>
                <a:cs typeface="微软雅黑"/>
              </a:rPr>
              <a:t>(3</a:t>
            </a:r>
            <a:r>
              <a:rPr sz="2000" spc="-5" dirty="0">
                <a:latin typeface="微软雅黑"/>
                <a:cs typeface="微软雅黑"/>
              </a:rPr>
              <a:t>) </a:t>
            </a:r>
            <a:r>
              <a:rPr sz="2000" spc="-10" dirty="0">
                <a:latin typeface="微软雅黑"/>
                <a:cs typeface="微软雅黑"/>
              </a:rPr>
              <a:t>X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dirty="0">
                <a:latin typeface="微软雅黑"/>
                <a:cs typeface="微软雅黑"/>
              </a:rPr>
              <a:t>Y是</a:t>
            </a:r>
            <a:r>
              <a:rPr sz="2000" spc="-5" dirty="0">
                <a:latin typeface="微软雅黑"/>
                <a:cs typeface="微软雅黑"/>
              </a:rPr>
              <a:t>C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微软雅黑"/>
                <a:cs typeface="微软雅黑"/>
              </a:rPr>
              <a:t>C或C</a:t>
            </a:r>
            <a:r>
              <a:rPr sz="2000" spc="-5" dirty="0">
                <a:latin typeface="Symbol"/>
                <a:cs typeface="Symbol"/>
              </a:rPr>
              <a:t>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函数依赖相关的几个重要概念</a:t>
            </a:r>
            <a:endParaRPr sz="2000" dirty="0">
              <a:latin typeface="华文中宋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闭包的定义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0863" y="5671565"/>
            <a:ext cx="1553210" cy="956310"/>
          </a:xfrm>
          <a:custGeom>
            <a:avLst/>
            <a:gdLst/>
            <a:ahLst/>
            <a:cxnLst/>
            <a:rect l="l" t="t" r="r" b="b"/>
            <a:pathLst>
              <a:path w="1553210" h="956309">
                <a:moveTo>
                  <a:pt x="1552956" y="477773"/>
                </a:moveTo>
                <a:lnTo>
                  <a:pt x="1550377" y="438618"/>
                </a:lnTo>
                <a:lnTo>
                  <a:pt x="1542777" y="400328"/>
                </a:lnTo>
                <a:lnTo>
                  <a:pt x="1530355" y="363029"/>
                </a:lnTo>
                <a:lnTo>
                  <a:pt x="1513313" y="326843"/>
                </a:lnTo>
                <a:lnTo>
                  <a:pt x="1491853" y="291893"/>
                </a:lnTo>
                <a:lnTo>
                  <a:pt x="1466174" y="258304"/>
                </a:lnTo>
                <a:lnTo>
                  <a:pt x="1436480" y="226198"/>
                </a:lnTo>
                <a:lnTo>
                  <a:pt x="1402970" y="195699"/>
                </a:lnTo>
                <a:lnTo>
                  <a:pt x="1365845" y="166931"/>
                </a:lnTo>
                <a:lnTo>
                  <a:pt x="1325308" y="140017"/>
                </a:lnTo>
                <a:lnTo>
                  <a:pt x="1281559" y="115080"/>
                </a:lnTo>
                <a:lnTo>
                  <a:pt x="1234799" y="92244"/>
                </a:lnTo>
                <a:lnTo>
                  <a:pt x="1185230" y="71632"/>
                </a:lnTo>
                <a:lnTo>
                  <a:pt x="1133052" y="53368"/>
                </a:lnTo>
                <a:lnTo>
                  <a:pt x="1078468" y="37576"/>
                </a:lnTo>
                <a:lnTo>
                  <a:pt x="1021677" y="24377"/>
                </a:lnTo>
                <a:lnTo>
                  <a:pt x="962881" y="13897"/>
                </a:lnTo>
                <a:lnTo>
                  <a:pt x="902282" y="6259"/>
                </a:lnTo>
                <a:lnTo>
                  <a:pt x="840080" y="1585"/>
                </a:lnTo>
                <a:lnTo>
                  <a:pt x="776478" y="0"/>
                </a:lnTo>
                <a:lnTo>
                  <a:pt x="712771" y="1585"/>
                </a:lnTo>
                <a:lnTo>
                  <a:pt x="650488" y="6259"/>
                </a:lnTo>
                <a:lnTo>
                  <a:pt x="589826" y="13897"/>
                </a:lnTo>
                <a:lnTo>
                  <a:pt x="530985" y="24377"/>
                </a:lnTo>
                <a:lnTo>
                  <a:pt x="474166" y="37576"/>
                </a:lnTo>
                <a:lnTo>
                  <a:pt x="419567" y="53368"/>
                </a:lnTo>
                <a:lnTo>
                  <a:pt x="367387" y="71632"/>
                </a:lnTo>
                <a:lnTo>
                  <a:pt x="317827" y="92244"/>
                </a:lnTo>
                <a:lnTo>
                  <a:pt x="271085" y="115080"/>
                </a:lnTo>
                <a:lnTo>
                  <a:pt x="227361" y="140017"/>
                </a:lnTo>
                <a:lnTo>
                  <a:pt x="186855" y="166931"/>
                </a:lnTo>
                <a:lnTo>
                  <a:pt x="149766" y="195699"/>
                </a:lnTo>
                <a:lnTo>
                  <a:pt x="116293" y="226198"/>
                </a:lnTo>
                <a:lnTo>
                  <a:pt x="86637" y="258304"/>
                </a:lnTo>
                <a:lnTo>
                  <a:pt x="60995" y="291893"/>
                </a:lnTo>
                <a:lnTo>
                  <a:pt x="39569" y="326843"/>
                </a:lnTo>
                <a:lnTo>
                  <a:pt x="22556" y="363029"/>
                </a:lnTo>
                <a:lnTo>
                  <a:pt x="10158" y="400328"/>
                </a:lnTo>
                <a:lnTo>
                  <a:pt x="2572" y="438618"/>
                </a:lnTo>
                <a:lnTo>
                  <a:pt x="0" y="477774"/>
                </a:lnTo>
                <a:lnTo>
                  <a:pt x="2572" y="517038"/>
                </a:lnTo>
                <a:lnTo>
                  <a:pt x="10158" y="555425"/>
                </a:lnTo>
                <a:lnTo>
                  <a:pt x="22556" y="592812"/>
                </a:lnTo>
                <a:lnTo>
                  <a:pt x="39569" y="629076"/>
                </a:lnTo>
                <a:lnTo>
                  <a:pt x="60995" y="664094"/>
                </a:lnTo>
                <a:lnTo>
                  <a:pt x="86637" y="697744"/>
                </a:lnTo>
                <a:lnTo>
                  <a:pt x="116293" y="729902"/>
                </a:lnTo>
                <a:lnTo>
                  <a:pt x="137922" y="749637"/>
                </a:lnTo>
                <a:lnTo>
                  <a:pt x="137922" y="477774"/>
                </a:lnTo>
                <a:lnTo>
                  <a:pt x="140037" y="445529"/>
                </a:lnTo>
                <a:lnTo>
                  <a:pt x="156472" y="383326"/>
                </a:lnTo>
                <a:lnTo>
                  <a:pt x="188083" y="324838"/>
                </a:lnTo>
                <a:lnTo>
                  <a:pt x="233558" y="270864"/>
                </a:lnTo>
                <a:lnTo>
                  <a:pt x="291586" y="222206"/>
                </a:lnTo>
                <a:lnTo>
                  <a:pt x="324897" y="200120"/>
                </a:lnTo>
                <a:lnTo>
                  <a:pt x="360854" y="179662"/>
                </a:lnTo>
                <a:lnTo>
                  <a:pt x="399294" y="160934"/>
                </a:lnTo>
                <a:lnTo>
                  <a:pt x="440051" y="144034"/>
                </a:lnTo>
                <a:lnTo>
                  <a:pt x="482962" y="129063"/>
                </a:lnTo>
                <a:lnTo>
                  <a:pt x="527863" y="116121"/>
                </a:lnTo>
                <a:lnTo>
                  <a:pt x="574590" y="105308"/>
                </a:lnTo>
                <a:lnTo>
                  <a:pt x="622979" y="96723"/>
                </a:lnTo>
                <a:lnTo>
                  <a:pt x="672866" y="90468"/>
                </a:lnTo>
                <a:lnTo>
                  <a:pt x="724087" y="86641"/>
                </a:lnTo>
                <a:lnTo>
                  <a:pt x="776478" y="85344"/>
                </a:lnTo>
                <a:lnTo>
                  <a:pt x="828868" y="86641"/>
                </a:lnTo>
                <a:lnTo>
                  <a:pt x="880089" y="90468"/>
                </a:lnTo>
                <a:lnTo>
                  <a:pt x="929976" y="96723"/>
                </a:lnTo>
                <a:lnTo>
                  <a:pt x="978365" y="105308"/>
                </a:lnTo>
                <a:lnTo>
                  <a:pt x="1025092" y="116121"/>
                </a:lnTo>
                <a:lnTo>
                  <a:pt x="1069993" y="129063"/>
                </a:lnTo>
                <a:lnTo>
                  <a:pt x="1112904" y="144034"/>
                </a:lnTo>
                <a:lnTo>
                  <a:pt x="1153661" y="160934"/>
                </a:lnTo>
                <a:lnTo>
                  <a:pt x="1192101" y="179662"/>
                </a:lnTo>
                <a:lnTo>
                  <a:pt x="1228058" y="200120"/>
                </a:lnTo>
                <a:lnTo>
                  <a:pt x="1261369" y="222206"/>
                </a:lnTo>
                <a:lnTo>
                  <a:pt x="1291870" y="245821"/>
                </a:lnTo>
                <a:lnTo>
                  <a:pt x="1343786" y="297237"/>
                </a:lnTo>
                <a:lnTo>
                  <a:pt x="1382493" y="353567"/>
                </a:lnTo>
                <a:lnTo>
                  <a:pt x="1406680" y="414013"/>
                </a:lnTo>
                <a:lnTo>
                  <a:pt x="1415034" y="477773"/>
                </a:lnTo>
                <a:lnTo>
                  <a:pt x="1415034" y="749449"/>
                </a:lnTo>
                <a:lnTo>
                  <a:pt x="1436480" y="729902"/>
                </a:lnTo>
                <a:lnTo>
                  <a:pt x="1466174" y="697744"/>
                </a:lnTo>
                <a:lnTo>
                  <a:pt x="1491853" y="664094"/>
                </a:lnTo>
                <a:lnTo>
                  <a:pt x="1513313" y="629076"/>
                </a:lnTo>
                <a:lnTo>
                  <a:pt x="1530355" y="592812"/>
                </a:lnTo>
                <a:lnTo>
                  <a:pt x="1542777" y="555425"/>
                </a:lnTo>
                <a:lnTo>
                  <a:pt x="1550377" y="517038"/>
                </a:lnTo>
                <a:lnTo>
                  <a:pt x="1552956" y="477773"/>
                </a:lnTo>
                <a:close/>
              </a:path>
              <a:path w="1553210" h="956309">
                <a:moveTo>
                  <a:pt x="1415034" y="749449"/>
                </a:moveTo>
                <a:lnTo>
                  <a:pt x="1415034" y="477773"/>
                </a:lnTo>
                <a:lnTo>
                  <a:pt x="1412918" y="510024"/>
                </a:lnTo>
                <a:lnTo>
                  <a:pt x="1406680" y="541555"/>
                </a:lnTo>
                <a:lnTo>
                  <a:pt x="1382493" y="602059"/>
                </a:lnTo>
                <a:lnTo>
                  <a:pt x="1343786" y="658475"/>
                </a:lnTo>
                <a:lnTo>
                  <a:pt x="1291870" y="709995"/>
                </a:lnTo>
                <a:lnTo>
                  <a:pt x="1261369" y="733665"/>
                </a:lnTo>
                <a:lnTo>
                  <a:pt x="1228058" y="755808"/>
                </a:lnTo>
                <a:lnTo>
                  <a:pt x="1192101" y="776323"/>
                </a:lnTo>
                <a:lnTo>
                  <a:pt x="1153661" y="795107"/>
                </a:lnTo>
                <a:lnTo>
                  <a:pt x="1112904" y="812060"/>
                </a:lnTo>
                <a:lnTo>
                  <a:pt x="1069993" y="827081"/>
                </a:lnTo>
                <a:lnTo>
                  <a:pt x="1025092" y="840069"/>
                </a:lnTo>
                <a:lnTo>
                  <a:pt x="978365" y="850922"/>
                </a:lnTo>
                <a:lnTo>
                  <a:pt x="929976" y="859539"/>
                </a:lnTo>
                <a:lnTo>
                  <a:pt x="880089" y="865820"/>
                </a:lnTo>
                <a:lnTo>
                  <a:pt x="828868" y="869662"/>
                </a:lnTo>
                <a:lnTo>
                  <a:pt x="776478" y="870966"/>
                </a:lnTo>
                <a:lnTo>
                  <a:pt x="724087" y="869662"/>
                </a:lnTo>
                <a:lnTo>
                  <a:pt x="672866" y="865820"/>
                </a:lnTo>
                <a:lnTo>
                  <a:pt x="622979" y="859539"/>
                </a:lnTo>
                <a:lnTo>
                  <a:pt x="574590" y="850922"/>
                </a:lnTo>
                <a:lnTo>
                  <a:pt x="527863" y="840069"/>
                </a:lnTo>
                <a:lnTo>
                  <a:pt x="482962" y="827081"/>
                </a:lnTo>
                <a:lnTo>
                  <a:pt x="440051" y="812060"/>
                </a:lnTo>
                <a:lnTo>
                  <a:pt x="399294" y="795107"/>
                </a:lnTo>
                <a:lnTo>
                  <a:pt x="360854" y="776323"/>
                </a:lnTo>
                <a:lnTo>
                  <a:pt x="324897" y="755808"/>
                </a:lnTo>
                <a:lnTo>
                  <a:pt x="291586" y="733665"/>
                </a:lnTo>
                <a:lnTo>
                  <a:pt x="261085" y="709995"/>
                </a:lnTo>
                <a:lnTo>
                  <a:pt x="209169" y="658475"/>
                </a:lnTo>
                <a:lnTo>
                  <a:pt x="170462" y="602059"/>
                </a:lnTo>
                <a:lnTo>
                  <a:pt x="146275" y="541555"/>
                </a:lnTo>
                <a:lnTo>
                  <a:pt x="137922" y="477774"/>
                </a:lnTo>
                <a:lnTo>
                  <a:pt x="137922" y="749637"/>
                </a:lnTo>
                <a:lnTo>
                  <a:pt x="186855" y="789251"/>
                </a:lnTo>
                <a:lnTo>
                  <a:pt x="227361" y="816197"/>
                </a:lnTo>
                <a:lnTo>
                  <a:pt x="271085" y="841159"/>
                </a:lnTo>
                <a:lnTo>
                  <a:pt x="317827" y="864016"/>
                </a:lnTo>
                <a:lnTo>
                  <a:pt x="367387" y="884644"/>
                </a:lnTo>
                <a:lnTo>
                  <a:pt x="419567" y="902920"/>
                </a:lnTo>
                <a:lnTo>
                  <a:pt x="474166" y="918721"/>
                </a:lnTo>
                <a:lnTo>
                  <a:pt x="530985" y="931926"/>
                </a:lnTo>
                <a:lnTo>
                  <a:pt x="589826" y="942409"/>
                </a:lnTo>
                <a:lnTo>
                  <a:pt x="650488" y="950050"/>
                </a:lnTo>
                <a:lnTo>
                  <a:pt x="712771" y="954724"/>
                </a:lnTo>
                <a:lnTo>
                  <a:pt x="776478" y="956310"/>
                </a:lnTo>
                <a:lnTo>
                  <a:pt x="840080" y="954724"/>
                </a:lnTo>
                <a:lnTo>
                  <a:pt x="902282" y="950050"/>
                </a:lnTo>
                <a:lnTo>
                  <a:pt x="962881" y="942409"/>
                </a:lnTo>
                <a:lnTo>
                  <a:pt x="1021677" y="931926"/>
                </a:lnTo>
                <a:lnTo>
                  <a:pt x="1078468" y="918721"/>
                </a:lnTo>
                <a:lnTo>
                  <a:pt x="1133052" y="902920"/>
                </a:lnTo>
                <a:lnTo>
                  <a:pt x="1185230" y="884644"/>
                </a:lnTo>
                <a:lnTo>
                  <a:pt x="1234799" y="864016"/>
                </a:lnTo>
                <a:lnTo>
                  <a:pt x="1281559" y="841159"/>
                </a:lnTo>
                <a:lnTo>
                  <a:pt x="1325308" y="816197"/>
                </a:lnTo>
                <a:lnTo>
                  <a:pt x="1365845" y="789251"/>
                </a:lnTo>
                <a:lnTo>
                  <a:pt x="1402970" y="760445"/>
                </a:lnTo>
                <a:lnTo>
                  <a:pt x="1415034" y="74944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641" y="5749290"/>
            <a:ext cx="1295400" cy="800100"/>
          </a:xfrm>
          <a:custGeom>
            <a:avLst/>
            <a:gdLst/>
            <a:ahLst/>
            <a:cxnLst/>
            <a:rect l="l" t="t" r="r" b="b"/>
            <a:pathLst>
              <a:path w="1295400" h="800100">
                <a:moveTo>
                  <a:pt x="1295400" y="400049"/>
                </a:moveTo>
                <a:lnTo>
                  <a:pt x="1286913" y="335335"/>
                </a:lnTo>
                <a:lnTo>
                  <a:pt x="1262347" y="273881"/>
                </a:lnTo>
                <a:lnTo>
                  <a:pt x="1223041" y="216523"/>
                </a:lnTo>
                <a:lnTo>
                  <a:pt x="1170334" y="164098"/>
                </a:lnTo>
                <a:lnTo>
                  <a:pt x="1139374" y="139997"/>
                </a:lnTo>
                <a:lnTo>
                  <a:pt x="1105566" y="117443"/>
                </a:lnTo>
                <a:lnTo>
                  <a:pt x="1069078" y="96540"/>
                </a:lnTo>
                <a:lnTo>
                  <a:pt x="1030077" y="77394"/>
                </a:lnTo>
                <a:lnTo>
                  <a:pt x="988731" y="60109"/>
                </a:lnTo>
                <a:lnTo>
                  <a:pt x="945206" y="44789"/>
                </a:lnTo>
                <a:lnTo>
                  <a:pt x="899671" y="31539"/>
                </a:lnTo>
                <a:lnTo>
                  <a:pt x="852293" y="20464"/>
                </a:lnTo>
                <a:lnTo>
                  <a:pt x="803240" y="11668"/>
                </a:lnTo>
                <a:lnTo>
                  <a:pt x="752678" y="5255"/>
                </a:lnTo>
                <a:lnTo>
                  <a:pt x="700775" y="1331"/>
                </a:lnTo>
                <a:lnTo>
                  <a:pt x="647700" y="0"/>
                </a:lnTo>
                <a:lnTo>
                  <a:pt x="594520" y="1331"/>
                </a:lnTo>
                <a:lnTo>
                  <a:pt x="542536" y="5255"/>
                </a:lnTo>
                <a:lnTo>
                  <a:pt x="491911" y="11668"/>
                </a:lnTo>
                <a:lnTo>
                  <a:pt x="442813" y="20464"/>
                </a:lnTo>
                <a:lnTo>
                  <a:pt x="395406" y="31539"/>
                </a:lnTo>
                <a:lnTo>
                  <a:pt x="349857" y="44789"/>
                </a:lnTo>
                <a:lnTo>
                  <a:pt x="306330" y="60109"/>
                </a:lnTo>
                <a:lnTo>
                  <a:pt x="264993" y="77394"/>
                </a:lnTo>
                <a:lnTo>
                  <a:pt x="226010" y="96540"/>
                </a:lnTo>
                <a:lnTo>
                  <a:pt x="189547" y="117443"/>
                </a:lnTo>
                <a:lnTo>
                  <a:pt x="155770" y="139997"/>
                </a:lnTo>
                <a:lnTo>
                  <a:pt x="124846" y="164098"/>
                </a:lnTo>
                <a:lnTo>
                  <a:pt x="72214" y="216523"/>
                </a:lnTo>
                <a:lnTo>
                  <a:pt x="32979" y="273881"/>
                </a:lnTo>
                <a:lnTo>
                  <a:pt x="8465" y="335335"/>
                </a:lnTo>
                <a:lnTo>
                  <a:pt x="0" y="400050"/>
                </a:lnTo>
                <a:lnTo>
                  <a:pt x="2144" y="432865"/>
                </a:lnTo>
                <a:lnTo>
                  <a:pt x="18799" y="496199"/>
                </a:lnTo>
                <a:lnTo>
                  <a:pt x="50839" y="555783"/>
                </a:lnTo>
                <a:lnTo>
                  <a:pt x="96938" y="610796"/>
                </a:lnTo>
                <a:lnTo>
                  <a:pt x="155770" y="660413"/>
                </a:lnTo>
                <a:lnTo>
                  <a:pt x="189547" y="682942"/>
                </a:lnTo>
                <a:lnTo>
                  <a:pt x="226010" y="703813"/>
                </a:lnTo>
                <a:lnTo>
                  <a:pt x="264993" y="722924"/>
                </a:lnTo>
                <a:lnTo>
                  <a:pt x="306330" y="740172"/>
                </a:lnTo>
                <a:lnTo>
                  <a:pt x="349857" y="755454"/>
                </a:lnTo>
                <a:lnTo>
                  <a:pt x="395406" y="768667"/>
                </a:lnTo>
                <a:lnTo>
                  <a:pt x="442813" y="779708"/>
                </a:lnTo>
                <a:lnTo>
                  <a:pt x="491911" y="788475"/>
                </a:lnTo>
                <a:lnTo>
                  <a:pt x="542536" y="794865"/>
                </a:lnTo>
                <a:lnTo>
                  <a:pt x="594520" y="798774"/>
                </a:lnTo>
                <a:lnTo>
                  <a:pt x="647700" y="800100"/>
                </a:lnTo>
                <a:lnTo>
                  <a:pt x="700775" y="798774"/>
                </a:lnTo>
                <a:lnTo>
                  <a:pt x="752678" y="794865"/>
                </a:lnTo>
                <a:lnTo>
                  <a:pt x="803240" y="788475"/>
                </a:lnTo>
                <a:lnTo>
                  <a:pt x="852293" y="779708"/>
                </a:lnTo>
                <a:lnTo>
                  <a:pt x="899671" y="768667"/>
                </a:lnTo>
                <a:lnTo>
                  <a:pt x="945206" y="755454"/>
                </a:lnTo>
                <a:lnTo>
                  <a:pt x="988731" y="740172"/>
                </a:lnTo>
                <a:lnTo>
                  <a:pt x="1030077" y="722924"/>
                </a:lnTo>
                <a:lnTo>
                  <a:pt x="1069078" y="703813"/>
                </a:lnTo>
                <a:lnTo>
                  <a:pt x="1105566" y="682942"/>
                </a:lnTo>
                <a:lnTo>
                  <a:pt x="1139374" y="660413"/>
                </a:lnTo>
                <a:lnTo>
                  <a:pt x="1170334" y="636330"/>
                </a:lnTo>
                <a:lnTo>
                  <a:pt x="1223041" y="583912"/>
                </a:lnTo>
                <a:lnTo>
                  <a:pt x="1262347" y="526511"/>
                </a:lnTo>
                <a:lnTo>
                  <a:pt x="1286913" y="464949"/>
                </a:lnTo>
                <a:lnTo>
                  <a:pt x="1295400" y="40004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9641" y="5749290"/>
            <a:ext cx="1295400" cy="800100"/>
          </a:xfrm>
          <a:custGeom>
            <a:avLst/>
            <a:gdLst/>
            <a:ahLst/>
            <a:cxnLst/>
            <a:rect l="l" t="t" r="r" b="b"/>
            <a:pathLst>
              <a:path w="1295400" h="800100">
                <a:moveTo>
                  <a:pt x="647700" y="0"/>
                </a:moveTo>
                <a:lnTo>
                  <a:pt x="594520" y="1331"/>
                </a:lnTo>
                <a:lnTo>
                  <a:pt x="542536" y="5255"/>
                </a:lnTo>
                <a:lnTo>
                  <a:pt x="491911" y="11668"/>
                </a:lnTo>
                <a:lnTo>
                  <a:pt x="442813" y="20464"/>
                </a:lnTo>
                <a:lnTo>
                  <a:pt x="395406" y="31539"/>
                </a:lnTo>
                <a:lnTo>
                  <a:pt x="349857" y="44789"/>
                </a:lnTo>
                <a:lnTo>
                  <a:pt x="306330" y="60109"/>
                </a:lnTo>
                <a:lnTo>
                  <a:pt x="264993" y="77394"/>
                </a:lnTo>
                <a:lnTo>
                  <a:pt x="226010" y="96540"/>
                </a:lnTo>
                <a:lnTo>
                  <a:pt x="189547" y="117443"/>
                </a:lnTo>
                <a:lnTo>
                  <a:pt x="155770" y="139997"/>
                </a:lnTo>
                <a:lnTo>
                  <a:pt x="124846" y="164098"/>
                </a:lnTo>
                <a:lnTo>
                  <a:pt x="72214" y="216523"/>
                </a:lnTo>
                <a:lnTo>
                  <a:pt x="32979" y="273881"/>
                </a:lnTo>
                <a:lnTo>
                  <a:pt x="8465" y="335335"/>
                </a:lnTo>
                <a:lnTo>
                  <a:pt x="0" y="400050"/>
                </a:lnTo>
                <a:lnTo>
                  <a:pt x="2144" y="432865"/>
                </a:lnTo>
                <a:lnTo>
                  <a:pt x="18799" y="496199"/>
                </a:lnTo>
                <a:lnTo>
                  <a:pt x="50839" y="555783"/>
                </a:lnTo>
                <a:lnTo>
                  <a:pt x="96938" y="610796"/>
                </a:lnTo>
                <a:lnTo>
                  <a:pt x="155770" y="660413"/>
                </a:lnTo>
                <a:lnTo>
                  <a:pt x="189547" y="682942"/>
                </a:lnTo>
                <a:lnTo>
                  <a:pt x="226010" y="703813"/>
                </a:lnTo>
                <a:lnTo>
                  <a:pt x="264993" y="722924"/>
                </a:lnTo>
                <a:lnTo>
                  <a:pt x="306330" y="740172"/>
                </a:lnTo>
                <a:lnTo>
                  <a:pt x="349857" y="755454"/>
                </a:lnTo>
                <a:lnTo>
                  <a:pt x="395406" y="768667"/>
                </a:lnTo>
                <a:lnTo>
                  <a:pt x="442813" y="779708"/>
                </a:lnTo>
                <a:lnTo>
                  <a:pt x="491911" y="788475"/>
                </a:lnTo>
                <a:lnTo>
                  <a:pt x="542536" y="794865"/>
                </a:lnTo>
                <a:lnTo>
                  <a:pt x="594520" y="798774"/>
                </a:lnTo>
                <a:lnTo>
                  <a:pt x="647700" y="800100"/>
                </a:lnTo>
                <a:lnTo>
                  <a:pt x="700775" y="798774"/>
                </a:lnTo>
                <a:lnTo>
                  <a:pt x="752678" y="794865"/>
                </a:lnTo>
                <a:lnTo>
                  <a:pt x="803240" y="788475"/>
                </a:lnTo>
                <a:lnTo>
                  <a:pt x="852293" y="779708"/>
                </a:lnTo>
                <a:lnTo>
                  <a:pt x="899671" y="768667"/>
                </a:lnTo>
                <a:lnTo>
                  <a:pt x="945206" y="755454"/>
                </a:lnTo>
                <a:lnTo>
                  <a:pt x="988731" y="740172"/>
                </a:lnTo>
                <a:lnTo>
                  <a:pt x="1030077" y="722924"/>
                </a:lnTo>
                <a:lnTo>
                  <a:pt x="1069078" y="703813"/>
                </a:lnTo>
                <a:lnTo>
                  <a:pt x="1105566" y="682942"/>
                </a:lnTo>
                <a:lnTo>
                  <a:pt x="1139374" y="660413"/>
                </a:lnTo>
                <a:lnTo>
                  <a:pt x="1170334" y="636330"/>
                </a:lnTo>
                <a:lnTo>
                  <a:pt x="1223041" y="583912"/>
                </a:lnTo>
                <a:lnTo>
                  <a:pt x="1262347" y="526511"/>
                </a:lnTo>
                <a:lnTo>
                  <a:pt x="1286913" y="464949"/>
                </a:lnTo>
                <a:lnTo>
                  <a:pt x="1295400" y="400049"/>
                </a:lnTo>
                <a:lnTo>
                  <a:pt x="1293250" y="367337"/>
                </a:lnTo>
                <a:lnTo>
                  <a:pt x="1276556" y="304148"/>
                </a:lnTo>
                <a:lnTo>
                  <a:pt x="1244453" y="244637"/>
                </a:lnTo>
                <a:lnTo>
                  <a:pt x="1198279" y="189641"/>
                </a:lnTo>
                <a:lnTo>
                  <a:pt x="1139374" y="139997"/>
                </a:lnTo>
                <a:lnTo>
                  <a:pt x="1105566" y="117443"/>
                </a:lnTo>
                <a:lnTo>
                  <a:pt x="1069078" y="96540"/>
                </a:lnTo>
                <a:lnTo>
                  <a:pt x="1030077" y="77394"/>
                </a:lnTo>
                <a:lnTo>
                  <a:pt x="988731" y="60109"/>
                </a:lnTo>
                <a:lnTo>
                  <a:pt x="945206" y="44789"/>
                </a:lnTo>
                <a:lnTo>
                  <a:pt x="899671" y="31539"/>
                </a:lnTo>
                <a:lnTo>
                  <a:pt x="852293" y="20464"/>
                </a:lnTo>
                <a:lnTo>
                  <a:pt x="803240" y="11668"/>
                </a:lnTo>
                <a:lnTo>
                  <a:pt x="752678" y="5255"/>
                </a:lnTo>
                <a:lnTo>
                  <a:pt x="700775" y="1331"/>
                </a:lnTo>
                <a:lnTo>
                  <a:pt x="6477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73635" y="5854725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小集合 大闭包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0665" y="5657850"/>
            <a:ext cx="1552575" cy="955675"/>
          </a:xfrm>
          <a:custGeom>
            <a:avLst/>
            <a:gdLst/>
            <a:ahLst/>
            <a:cxnLst/>
            <a:rect l="l" t="t" r="r" b="b"/>
            <a:pathLst>
              <a:path w="1552575" h="955675">
                <a:moveTo>
                  <a:pt x="1552194" y="477773"/>
                </a:moveTo>
                <a:lnTo>
                  <a:pt x="1549621" y="438515"/>
                </a:lnTo>
                <a:lnTo>
                  <a:pt x="1542036" y="400143"/>
                </a:lnTo>
                <a:lnTo>
                  <a:pt x="1529639" y="362781"/>
                </a:lnTo>
                <a:lnTo>
                  <a:pt x="1512630" y="326550"/>
                </a:lnTo>
                <a:lnTo>
                  <a:pt x="1491210" y="291572"/>
                </a:lnTo>
                <a:lnTo>
                  <a:pt x="1465577" y="257968"/>
                </a:lnTo>
                <a:lnTo>
                  <a:pt x="1435932" y="225860"/>
                </a:lnTo>
                <a:lnTo>
                  <a:pt x="1402476" y="195370"/>
                </a:lnTo>
                <a:lnTo>
                  <a:pt x="1365407" y="166620"/>
                </a:lnTo>
                <a:lnTo>
                  <a:pt x="1324927" y="139731"/>
                </a:lnTo>
                <a:lnTo>
                  <a:pt x="1281235" y="114826"/>
                </a:lnTo>
                <a:lnTo>
                  <a:pt x="1234531" y="92025"/>
                </a:lnTo>
                <a:lnTo>
                  <a:pt x="1185015" y="71450"/>
                </a:lnTo>
                <a:lnTo>
                  <a:pt x="1132888" y="53224"/>
                </a:lnTo>
                <a:lnTo>
                  <a:pt x="1078349" y="37468"/>
                </a:lnTo>
                <a:lnTo>
                  <a:pt x="1021598" y="24304"/>
                </a:lnTo>
                <a:lnTo>
                  <a:pt x="962835" y="13854"/>
                </a:lnTo>
                <a:lnTo>
                  <a:pt x="902261" y="6238"/>
                </a:lnTo>
                <a:lnTo>
                  <a:pt x="840075" y="1579"/>
                </a:lnTo>
                <a:lnTo>
                  <a:pt x="776478" y="0"/>
                </a:lnTo>
                <a:lnTo>
                  <a:pt x="712771" y="1579"/>
                </a:lnTo>
                <a:lnTo>
                  <a:pt x="650488" y="6238"/>
                </a:lnTo>
                <a:lnTo>
                  <a:pt x="589826" y="13854"/>
                </a:lnTo>
                <a:lnTo>
                  <a:pt x="530985" y="24304"/>
                </a:lnTo>
                <a:lnTo>
                  <a:pt x="474166" y="37468"/>
                </a:lnTo>
                <a:lnTo>
                  <a:pt x="419567" y="53224"/>
                </a:lnTo>
                <a:lnTo>
                  <a:pt x="367387" y="71450"/>
                </a:lnTo>
                <a:lnTo>
                  <a:pt x="317827" y="92025"/>
                </a:lnTo>
                <a:lnTo>
                  <a:pt x="271085" y="114826"/>
                </a:lnTo>
                <a:lnTo>
                  <a:pt x="227361" y="139731"/>
                </a:lnTo>
                <a:lnTo>
                  <a:pt x="186855" y="166620"/>
                </a:lnTo>
                <a:lnTo>
                  <a:pt x="149766" y="195370"/>
                </a:lnTo>
                <a:lnTo>
                  <a:pt x="116293" y="225860"/>
                </a:lnTo>
                <a:lnTo>
                  <a:pt x="86637" y="257968"/>
                </a:lnTo>
                <a:lnTo>
                  <a:pt x="60995" y="291572"/>
                </a:lnTo>
                <a:lnTo>
                  <a:pt x="39569" y="326550"/>
                </a:lnTo>
                <a:lnTo>
                  <a:pt x="22556" y="362781"/>
                </a:lnTo>
                <a:lnTo>
                  <a:pt x="10158" y="400143"/>
                </a:lnTo>
                <a:lnTo>
                  <a:pt x="2572" y="438515"/>
                </a:lnTo>
                <a:lnTo>
                  <a:pt x="0" y="477774"/>
                </a:lnTo>
                <a:lnTo>
                  <a:pt x="2572" y="516929"/>
                </a:lnTo>
                <a:lnTo>
                  <a:pt x="10158" y="555219"/>
                </a:lnTo>
                <a:lnTo>
                  <a:pt x="22556" y="592518"/>
                </a:lnTo>
                <a:lnTo>
                  <a:pt x="39569" y="628704"/>
                </a:lnTo>
                <a:lnTo>
                  <a:pt x="60995" y="663654"/>
                </a:lnTo>
                <a:lnTo>
                  <a:pt x="86637" y="697243"/>
                </a:lnTo>
                <a:lnTo>
                  <a:pt x="116293" y="729349"/>
                </a:lnTo>
                <a:lnTo>
                  <a:pt x="137160" y="748361"/>
                </a:lnTo>
                <a:lnTo>
                  <a:pt x="137160" y="477774"/>
                </a:lnTo>
                <a:lnTo>
                  <a:pt x="139281" y="445523"/>
                </a:lnTo>
                <a:lnTo>
                  <a:pt x="155756" y="383280"/>
                </a:lnTo>
                <a:lnTo>
                  <a:pt x="187440" y="324719"/>
                </a:lnTo>
                <a:lnTo>
                  <a:pt x="233011" y="270650"/>
                </a:lnTo>
                <a:lnTo>
                  <a:pt x="291148" y="221882"/>
                </a:lnTo>
                <a:lnTo>
                  <a:pt x="324516" y="199739"/>
                </a:lnTo>
                <a:lnTo>
                  <a:pt x="360530" y="179224"/>
                </a:lnTo>
                <a:lnTo>
                  <a:pt x="399025" y="160440"/>
                </a:lnTo>
                <a:lnTo>
                  <a:pt x="439836" y="143487"/>
                </a:lnTo>
                <a:lnTo>
                  <a:pt x="482797" y="128466"/>
                </a:lnTo>
                <a:lnTo>
                  <a:pt x="527744" y="115478"/>
                </a:lnTo>
                <a:lnTo>
                  <a:pt x="574511" y="104625"/>
                </a:lnTo>
                <a:lnTo>
                  <a:pt x="622933" y="96008"/>
                </a:lnTo>
                <a:lnTo>
                  <a:pt x="672845" y="89727"/>
                </a:lnTo>
                <a:lnTo>
                  <a:pt x="724081" y="85885"/>
                </a:lnTo>
                <a:lnTo>
                  <a:pt x="776478" y="84582"/>
                </a:lnTo>
                <a:lnTo>
                  <a:pt x="828868" y="85885"/>
                </a:lnTo>
                <a:lnTo>
                  <a:pt x="880089" y="89727"/>
                </a:lnTo>
                <a:lnTo>
                  <a:pt x="929976" y="96008"/>
                </a:lnTo>
                <a:lnTo>
                  <a:pt x="978365" y="104625"/>
                </a:lnTo>
                <a:lnTo>
                  <a:pt x="1025092" y="115478"/>
                </a:lnTo>
                <a:lnTo>
                  <a:pt x="1069993" y="128466"/>
                </a:lnTo>
                <a:lnTo>
                  <a:pt x="1112904" y="143487"/>
                </a:lnTo>
                <a:lnTo>
                  <a:pt x="1153661" y="160440"/>
                </a:lnTo>
                <a:lnTo>
                  <a:pt x="1192101" y="179224"/>
                </a:lnTo>
                <a:lnTo>
                  <a:pt x="1228058" y="199739"/>
                </a:lnTo>
                <a:lnTo>
                  <a:pt x="1261369" y="221882"/>
                </a:lnTo>
                <a:lnTo>
                  <a:pt x="1291870" y="245552"/>
                </a:lnTo>
                <a:lnTo>
                  <a:pt x="1343786" y="297072"/>
                </a:lnTo>
                <a:lnTo>
                  <a:pt x="1382493" y="353488"/>
                </a:lnTo>
                <a:lnTo>
                  <a:pt x="1406680" y="413992"/>
                </a:lnTo>
                <a:lnTo>
                  <a:pt x="1415034" y="477773"/>
                </a:lnTo>
                <a:lnTo>
                  <a:pt x="1415034" y="748400"/>
                </a:lnTo>
                <a:lnTo>
                  <a:pt x="1435932" y="729349"/>
                </a:lnTo>
                <a:lnTo>
                  <a:pt x="1465577" y="697243"/>
                </a:lnTo>
                <a:lnTo>
                  <a:pt x="1491210" y="663654"/>
                </a:lnTo>
                <a:lnTo>
                  <a:pt x="1512630" y="628704"/>
                </a:lnTo>
                <a:lnTo>
                  <a:pt x="1529639" y="592518"/>
                </a:lnTo>
                <a:lnTo>
                  <a:pt x="1542036" y="555219"/>
                </a:lnTo>
                <a:lnTo>
                  <a:pt x="1549621" y="516929"/>
                </a:lnTo>
                <a:lnTo>
                  <a:pt x="1552194" y="477773"/>
                </a:lnTo>
                <a:close/>
              </a:path>
              <a:path w="1552575" h="955675">
                <a:moveTo>
                  <a:pt x="1415034" y="748400"/>
                </a:moveTo>
                <a:lnTo>
                  <a:pt x="1415034" y="477773"/>
                </a:lnTo>
                <a:lnTo>
                  <a:pt x="1412918" y="510024"/>
                </a:lnTo>
                <a:lnTo>
                  <a:pt x="1406680" y="541555"/>
                </a:lnTo>
                <a:lnTo>
                  <a:pt x="1382493" y="602059"/>
                </a:lnTo>
                <a:lnTo>
                  <a:pt x="1343786" y="658475"/>
                </a:lnTo>
                <a:lnTo>
                  <a:pt x="1291870" y="709995"/>
                </a:lnTo>
                <a:lnTo>
                  <a:pt x="1261369" y="733665"/>
                </a:lnTo>
                <a:lnTo>
                  <a:pt x="1228058" y="755808"/>
                </a:lnTo>
                <a:lnTo>
                  <a:pt x="1192101" y="776323"/>
                </a:lnTo>
                <a:lnTo>
                  <a:pt x="1153661" y="795107"/>
                </a:lnTo>
                <a:lnTo>
                  <a:pt x="1112904" y="812060"/>
                </a:lnTo>
                <a:lnTo>
                  <a:pt x="1069993" y="827081"/>
                </a:lnTo>
                <a:lnTo>
                  <a:pt x="1025092" y="840069"/>
                </a:lnTo>
                <a:lnTo>
                  <a:pt x="978365" y="850922"/>
                </a:lnTo>
                <a:lnTo>
                  <a:pt x="929976" y="859539"/>
                </a:lnTo>
                <a:lnTo>
                  <a:pt x="880089" y="865820"/>
                </a:lnTo>
                <a:lnTo>
                  <a:pt x="828868" y="869662"/>
                </a:lnTo>
                <a:lnTo>
                  <a:pt x="776478" y="870966"/>
                </a:lnTo>
                <a:lnTo>
                  <a:pt x="724081" y="869662"/>
                </a:lnTo>
                <a:lnTo>
                  <a:pt x="672845" y="865820"/>
                </a:lnTo>
                <a:lnTo>
                  <a:pt x="622933" y="859539"/>
                </a:lnTo>
                <a:lnTo>
                  <a:pt x="574511" y="850922"/>
                </a:lnTo>
                <a:lnTo>
                  <a:pt x="527744" y="840069"/>
                </a:lnTo>
                <a:lnTo>
                  <a:pt x="482797" y="827081"/>
                </a:lnTo>
                <a:lnTo>
                  <a:pt x="439836" y="812060"/>
                </a:lnTo>
                <a:lnTo>
                  <a:pt x="399025" y="795107"/>
                </a:lnTo>
                <a:lnTo>
                  <a:pt x="360530" y="776323"/>
                </a:lnTo>
                <a:lnTo>
                  <a:pt x="324516" y="755808"/>
                </a:lnTo>
                <a:lnTo>
                  <a:pt x="291148" y="733665"/>
                </a:lnTo>
                <a:lnTo>
                  <a:pt x="260591" y="709995"/>
                </a:lnTo>
                <a:lnTo>
                  <a:pt x="208572" y="658475"/>
                </a:lnTo>
                <a:lnTo>
                  <a:pt x="169779" y="602059"/>
                </a:lnTo>
                <a:lnTo>
                  <a:pt x="145535" y="541555"/>
                </a:lnTo>
                <a:lnTo>
                  <a:pt x="137160" y="477774"/>
                </a:lnTo>
                <a:lnTo>
                  <a:pt x="137160" y="748361"/>
                </a:lnTo>
                <a:lnTo>
                  <a:pt x="186855" y="788616"/>
                </a:lnTo>
                <a:lnTo>
                  <a:pt x="227361" y="815530"/>
                </a:lnTo>
                <a:lnTo>
                  <a:pt x="271085" y="840467"/>
                </a:lnTo>
                <a:lnTo>
                  <a:pt x="317827" y="863303"/>
                </a:lnTo>
                <a:lnTo>
                  <a:pt x="367387" y="883915"/>
                </a:lnTo>
                <a:lnTo>
                  <a:pt x="419567" y="902179"/>
                </a:lnTo>
                <a:lnTo>
                  <a:pt x="474166" y="917971"/>
                </a:lnTo>
                <a:lnTo>
                  <a:pt x="530985" y="931170"/>
                </a:lnTo>
                <a:lnTo>
                  <a:pt x="589826" y="941650"/>
                </a:lnTo>
                <a:lnTo>
                  <a:pt x="650488" y="949288"/>
                </a:lnTo>
                <a:lnTo>
                  <a:pt x="712771" y="953962"/>
                </a:lnTo>
                <a:lnTo>
                  <a:pt x="776478" y="955547"/>
                </a:lnTo>
                <a:lnTo>
                  <a:pt x="840075" y="953962"/>
                </a:lnTo>
                <a:lnTo>
                  <a:pt x="902261" y="949288"/>
                </a:lnTo>
                <a:lnTo>
                  <a:pt x="962835" y="941650"/>
                </a:lnTo>
                <a:lnTo>
                  <a:pt x="1021598" y="931170"/>
                </a:lnTo>
                <a:lnTo>
                  <a:pt x="1078349" y="917971"/>
                </a:lnTo>
                <a:lnTo>
                  <a:pt x="1132888" y="902179"/>
                </a:lnTo>
                <a:lnTo>
                  <a:pt x="1185015" y="883915"/>
                </a:lnTo>
                <a:lnTo>
                  <a:pt x="1234531" y="863303"/>
                </a:lnTo>
                <a:lnTo>
                  <a:pt x="1281235" y="840467"/>
                </a:lnTo>
                <a:lnTo>
                  <a:pt x="1324927" y="815530"/>
                </a:lnTo>
                <a:lnTo>
                  <a:pt x="1365407" y="788616"/>
                </a:lnTo>
                <a:lnTo>
                  <a:pt x="1402476" y="759848"/>
                </a:lnTo>
                <a:lnTo>
                  <a:pt x="1415034" y="74840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69443" y="5735573"/>
            <a:ext cx="1295400" cy="800100"/>
          </a:xfrm>
          <a:custGeom>
            <a:avLst/>
            <a:gdLst/>
            <a:ahLst/>
            <a:cxnLst/>
            <a:rect l="l" t="t" r="r" b="b"/>
            <a:pathLst>
              <a:path w="1295400" h="800100">
                <a:moveTo>
                  <a:pt x="1295400" y="400049"/>
                </a:moveTo>
                <a:lnTo>
                  <a:pt x="1286913" y="335150"/>
                </a:lnTo>
                <a:lnTo>
                  <a:pt x="1262347" y="273588"/>
                </a:lnTo>
                <a:lnTo>
                  <a:pt x="1223041" y="216187"/>
                </a:lnTo>
                <a:lnTo>
                  <a:pt x="1170334" y="163769"/>
                </a:lnTo>
                <a:lnTo>
                  <a:pt x="1139374" y="139686"/>
                </a:lnTo>
                <a:lnTo>
                  <a:pt x="1105566" y="117157"/>
                </a:lnTo>
                <a:lnTo>
                  <a:pt x="1069078" y="96286"/>
                </a:lnTo>
                <a:lnTo>
                  <a:pt x="1030077" y="77175"/>
                </a:lnTo>
                <a:lnTo>
                  <a:pt x="988731" y="59927"/>
                </a:lnTo>
                <a:lnTo>
                  <a:pt x="945206" y="44645"/>
                </a:lnTo>
                <a:lnTo>
                  <a:pt x="899671" y="31432"/>
                </a:lnTo>
                <a:lnTo>
                  <a:pt x="852293" y="20391"/>
                </a:lnTo>
                <a:lnTo>
                  <a:pt x="803240" y="11624"/>
                </a:lnTo>
                <a:lnTo>
                  <a:pt x="752678" y="5234"/>
                </a:lnTo>
                <a:lnTo>
                  <a:pt x="700775" y="1325"/>
                </a:lnTo>
                <a:lnTo>
                  <a:pt x="647700" y="0"/>
                </a:lnTo>
                <a:lnTo>
                  <a:pt x="594520" y="1325"/>
                </a:lnTo>
                <a:lnTo>
                  <a:pt x="542536" y="5234"/>
                </a:lnTo>
                <a:lnTo>
                  <a:pt x="491911" y="11624"/>
                </a:lnTo>
                <a:lnTo>
                  <a:pt x="442813" y="20391"/>
                </a:lnTo>
                <a:lnTo>
                  <a:pt x="395406" y="31432"/>
                </a:lnTo>
                <a:lnTo>
                  <a:pt x="349857" y="44645"/>
                </a:lnTo>
                <a:lnTo>
                  <a:pt x="306330" y="59927"/>
                </a:lnTo>
                <a:lnTo>
                  <a:pt x="264993" y="77175"/>
                </a:lnTo>
                <a:lnTo>
                  <a:pt x="226010" y="96286"/>
                </a:lnTo>
                <a:lnTo>
                  <a:pt x="189547" y="117157"/>
                </a:lnTo>
                <a:lnTo>
                  <a:pt x="155770" y="139686"/>
                </a:lnTo>
                <a:lnTo>
                  <a:pt x="124846" y="163769"/>
                </a:lnTo>
                <a:lnTo>
                  <a:pt x="72214" y="216187"/>
                </a:lnTo>
                <a:lnTo>
                  <a:pt x="32979" y="273588"/>
                </a:lnTo>
                <a:lnTo>
                  <a:pt x="8465" y="335150"/>
                </a:lnTo>
                <a:lnTo>
                  <a:pt x="0" y="400050"/>
                </a:lnTo>
                <a:lnTo>
                  <a:pt x="2144" y="432865"/>
                </a:lnTo>
                <a:lnTo>
                  <a:pt x="18799" y="496199"/>
                </a:lnTo>
                <a:lnTo>
                  <a:pt x="50839" y="555783"/>
                </a:lnTo>
                <a:lnTo>
                  <a:pt x="96938" y="610796"/>
                </a:lnTo>
                <a:lnTo>
                  <a:pt x="155770" y="660413"/>
                </a:lnTo>
                <a:lnTo>
                  <a:pt x="189547" y="682942"/>
                </a:lnTo>
                <a:lnTo>
                  <a:pt x="226010" y="703813"/>
                </a:lnTo>
                <a:lnTo>
                  <a:pt x="264993" y="722924"/>
                </a:lnTo>
                <a:lnTo>
                  <a:pt x="306330" y="740172"/>
                </a:lnTo>
                <a:lnTo>
                  <a:pt x="349857" y="755454"/>
                </a:lnTo>
                <a:lnTo>
                  <a:pt x="395406" y="768667"/>
                </a:lnTo>
                <a:lnTo>
                  <a:pt x="442813" y="779708"/>
                </a:lnTo>
                <a:lnTo>
                  <a:pt x="491911" y="788475"/>
                </a:lnTo>
                <a:lnTo>
                  <a:pt x="542536" y="794865"/>
                </a:lnTo>
                <a:lnTo>
                  <a:pt x="594520" y="798774"/>
                </a:lnTo>
                <a:lnTo>
                  <a:pt x="647700" y="800100"/>
                </a:lnTo>
                <a:lnTo>
                  <a:pt x="700775" y="798774"/>
                </a:lnTo>
                <a:lnTo>
                  <a:pt x="752678" y="794865"/>
                </a:lnTo>
                <a:lnTo>
                  <a:pt x="803240" y="788475"/>
                </a:lnTo>
                <a:lnTo>
                  <a:pt x="852293" y="779708"/>
                </a:lnTo>
                <a:lnTo>
                  <a:pt x="899671" y="768667"/>
                </a:lnTo>
                <a:lnTo>
                  <a:pt x="945206" y="755454"/>
                </a:lnTo>
                <a:lnTo>
                  <a:pt x="988731" y="740172"/>
                </a:lnTo>
                <a:lnTo>
                  <a:pt x="1030077" y="722924"/>
                </a:lnTo>
                <a:lnTo>
                  <a:pt x="1069078" y="703813"/>
                </a:lnTo>
                <a:lnTo>
                  <a:pt x="1105566" y="682942"/>
                </a:lnTo>
                <a:lnTo>
                  <a:pt x="1139374" y="660413"/>
                </a:lnTo>
                <a:lnTo>
                  <a:pt x="1170334" y="636330"/>
                </a:lnTo>
                <a:lnTo>
                  <a:pt x="1223041" y="583912"/>
                </a:lnTo>
                <a:lnTo>
                  <a:pt x="1262347" y="526511"/>
                </a:lnTo>
                <a:lnTo>
                  <a:pt x="1286913" y="464949"/>
                </a:lnTo>
                <a:lnTo>
                  <a:pt x="1295400" y="40004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69443" y="5735573"/>
            <a:ext cx="1295400" cy="800100"/>
          </a:xfrm>
          <a:custGeom>
            <a:avLst/>
            <a:gdLst/>
            <a:ahLst/>
            <a:cxnLst/>
            <a:rect l="l" t="t" r="r" b="b"/>
            <a:pathLst>
              <a:path w="1295400" h="800100">
                <a:moveTo>
                  <a:pt x="647700" y="0"/>
                </a:moveTo>
                <a:lnTo>
                  <a:pt x="594520" y="1325"/>
                </a:lnTo>
                <a:lnTo>
                  <a:pt x="542536" y="5234"/>
                </a:lnTo>
                <a:lnTo>
                  <a:pt x="491911" y="11624"/>
                </a:lnTo>
                <a:lnTo>
                  <a:pt x="442813" y="20391"/>
                </a:lnTo>
                <a:lnTo>
                  <a:pt x="395406" y="31432"/>
                </a:lnTo>
                <a:lnTo>
                  <a:pt x="349857" y="44645"/>
                </a:lnTo>
                <a:lnTo>
                  <a:pt x="306330" y="59927"/>
                </a:lnTo>
                <a:lnTo>
                  <a:pt x="264993" y="77175"/>
                </a:lnTo>
                <a:lnTo>
                  <a:pt x="226010" y="96286"/>
                </a:lnTo>
                <a:lnTo>
                  <a:pt x="189547" y="117157"/>
                </a:lnTo>
                <a:lnTo>
                  <a:pt x="155770" y="139686"/>
                </a:lnTo>
                <a:lnTo>
                  <a:pt x="124846" y="163769"/>
                </a:lnTo>
                <a:lnTo>
                  <a:pt x="72214" y="216187"/>
                </a:lnTo>
                <a:lnTo>
                  <a:pt x="32979" y="273588"/>
                </a:lnTo>
                <a:lnTo>
                  <a:pt x="8465" y="335150"/>
                </a:lnTo>
                <a:lnTo>
                  <a:pt x="0" y="400050"/>
                </a:lnTo>
                <a:lnTo>
                  <a:pt x="2144" y="432865"/>
                </a:lnTo>
                <a:lnTo>
                  <a:pt x="18799" y="496199"/>
                </a:lnTo>
                <a:lnTo>
                  <a:pt x="50839" y="555783"/>
                </a:lnTo>
                <a:lnTo>
                  <a:pt x="96938" y="610796"/>
                </a:lnTo>
                <a:lnTo>
                  <a:pt x="155770" y="660413"/>
                </a:lnTo>
                <a:lnTo>
                  <a:pt x="189547" y="682942"/>
                </a:lnTo>
                <a:lnTo>
                  <a:pt x="226010" y="703813"/>
                </a:lnTo>
                <a:lnTo>
                  <a:pt x="264993" y="722924"/>
                </a:lnTo>
                <a:lnTo>
                  <a:pt x="306330" y="740172"/>
                </a:lnTo>
                <a:lnTo>
                  <a:pt x="349857" y="755454"/>
                </a:lnTo>
                <a:lnTo>
                  <a:pt x="395406" y="768667"/>
                </a:lnTo>
                <a:lnTo>
                  <a:pt x="442813" y="779708"/>
                </a:lnTo>
                <a:lnTo>
                  <a:pt x="491911" y="788475"/>
                </a:lnTo>
                <a:lnTo>
                  <a:pt x="542536" y="794865"/>
                </a:lnTo>
                <a:lnTo>
                  <a:pt x="594520" y="798774"/>
                </a:lnTo>
                <a:lnTo>
                  <a:pt x="647700" y="800100"/>
                </a:lnTo>
                <a:lnTo>
                  <a:pt x="700775" y="798774"/>
                </a:lnTo>
                <a:lnTo>
                  <a:pt x="752678" y="794865"/>
                </a:lnTo>
                <a:lnTo>
                  <a:pt x="803240" y="788475"/>
                </a:lnTo>
                <a:lnTo>
                  <a:pt x="852293" y="779708"/>
                </a:lnTo>
                <a:lnTo>
                  <a:pt x="899671" y="768667"/>
                </a:lnTo>
                <a:lnTo>
                  <a:pt x="945206" y="755454"/>
                </a:lnTo>
                <a:lnTo>
                  <a:pt x="988731" y="740172"/>
                </a:lnTo>
                <a:lnTo>
                  <a:pt x="1030077" y="722924"/>
                </a:lnTo>
                <a:lnTo>
                  <a:pt x="1069078" y="703813"/>
                </a:lnTo>
                <a:lnTo>
                  <a:pt x="1105566" y="682942"/>
                </a:lnTo>
                <a:lnTo>
                  <a:pt x="1139374" y="660413"/>
                </a:lnTo>
                <a:lnTo>
                  <a:pt x="1170334" y="636330"/>
                </a:lnTo>
                <a:lnTo>
                  <a:pt x="1223041" y="583912"/>
                </a:lnTo>
                <a:lnTo>
                  <a:pt x="1262347" y="526511"/>
                </a:lnTo>
                <a:lnTo>
                  <a:pt x="1286913" y="464949"/>
                </a:lnTo>
                <a:lnTo>
                  <a:pt x="1295400" y="400049"/>
                </a:lnTo>
                <a:lnTo>
                  <a:pt x="1293250" y="367234"/>
                </a:lnTo>
                <a:lnTo>
                  <a:pt x="1276556" y="303900"/>
                </a:lnTo>
                <a:lnTo>
                  <a:pt x="1244453" y="244316"/>
                </a:lnTo>
                <a:lnTo>
                  <a:pt x="1198279" y="189303"/>
                </a:lnTo>
                <a:lnTo>
                  <a:pt x="1139374" y="139686"/>
                </a:lnTo>
                <a:lnTo>
                  <a:pt x="1105566" y="117157"/>
                </a:lnTo>
                <a:lnTo>
                  <a:pt x="1069078" y="96286"/>
                </a:lnTo>
                <a:lnTo>
                  <a:pt x="1030077" y="77175"/>
                </a:lnTo>
                <a:lnTo>
                  <a:pt x="988731" y="59927"/>
                </a:lnTo>
                <a:lnTo>
                  <a:pt x="945206" y="44645"/>
                </a:lnTo>
                <a:lnTo>
                  <a:pt x="899671" y="31432"/>
                </a:lnTo>
                <a:lnTo>
                  <a:pt x="852293" y="20391"/>
                </a:lnTo>
                <a:lnTo>
                  <a:pt x="803240" y="11624"/>
                </a:lnTo>
                <a:lnTo>
                  <a:pt x="752678" y="5234"/>
                </a:lnTo>
                <a:lnTo>
                  <a:pt x="700775" y="1325"/>
                </a:lnTo>
                <a:lnTo>
                  <a:pt x="6477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6183" y="5831036"/>
            <a:ext cx="104203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怎样求隐含 的函数依赖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呢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67491" y="5692140"/>
            <a:ext cx="1303020" cy="942340"/>
          </a:xfrm>
          <a:custGeom>
            <a:avLst/>
            <a:gdLst/>
            <a:ahLst/>
            <a:cxnLst/>
            <a:rect l="l" t="t" r="r" b="b"/>
            <a:pathLst>
              <a:path w="1303020" h="942340">
                <a:moveTo>
                  <a:pt x="1303020" y="470915"/>
                </a:moveTo>
                <a:lnTo>
                  <a:pt x="1300859" y="432325"/>
                </a:lnTo>
                <a:lnTo>
                  <a:pt x="1294488" y="394588"/>
                </a:lnTo>
                <a:lnTo>
                  <a:pt x="1284076" y="357826"/>
                </a:lnTo>
                <a:lnTo>
                  <a:pt x="1269790" y="322161"/>
                </a:lnTo>
                <a:lnTo>
                  <a:pt x="1251799" y="287714"/>
                </a:lnTo>
                <a:lnTo>
                  <a:pt x="1230270" y="254607"/>
                </a:lnTo>
                <a:lnTo>
                  <a:pt x="1205371" y="222963"/>
                </a:lnTo>
                <a:lnTo>
                  <a:pt x="1177271" y="192901"/>
                </a:lnTo>
                <a:lnTo>
                  <a:pt x="1146138" y="164545"/>
                </a:lnTo>
                <a:lnTo>
                  <a:pt x="1112139" y="138017"/>
                </a:lnTo>
                <a:lnTo>
                  <a:pt x="1075442" y="113437"/>
                </a:lnTo>
                <a:lnTo>
                  <a:pt x="1036216" y="90927"/>
                </a:lnTo>
                <a:lnTo>
                  <a:pt x="994628" y="70610"/>
                </a:lnTo>
                <a:lnTo>
                  <a:pt x="950847" y="52607"/>
                </a:lnTo>
                <a:lnTo>
                  <a:pt x="905041" y="37040"/>
                </a:lnTo>
                <a:lnTo>
                  <a:pt x="857378" y="24030"/>
                </a:lnTo>
                <a:lnTo>
                  <a:pt x="808024" y="13699"/>
                </a:lnTo>
                <a:lnTo>
                  <a:pt x="757150" y="6169"/>
                </a:lnTo>
                <a:lnTo>
                  <a:pt x="704922" y="1562"/>
                </a:lnTo>
                <a:lnTo>
                  <a:pt x="651510" y="0"/>
                </a:lnTo>
                <a:lnTo>
                  <a:pt x="598097" y="1562"/>
                </a:lnTo>
                <a:lnTo>
                  <a:pt x="545869" y="6169"/>
                </a:lnTo>
                <a:lnTo>
                  <a:pt x="494995" y="13699"/>
                </a:lnTo>
                <a:lnTo>
                  <a:pt x="445641" y="24030"/>
                </a:lnTo>
                <a:lnTo>
                  <a:pt x="397978" y="37040"/>
                </a:lnTo>
                <a:lnTo>
                  <a:pt x="352172" y="52607"/>
                </a:lnTo>
                <a:lnTo>
                  <a:pt x="308391" y="70610"/>
                </a:lnTo>
                <a:lnTo>
                  <a:pt x="266803" y="90927"/>
                </a:lnTo>
                <a:lnTo>
                  <a:pt x="227577" y="113437"/>
                </a:lnTo>
                <a:lnTo>
                  <a:pt x="190880" y="138017"/>
                </a:lnTo>
                <a:lnTo>
                  <a:pt x="156881" y="164545"/>
                </a:lnTo>
                <a:lnTo>
                  <a:pt x="125748" y="192901"/>
                </a:lnTo>
                <a:lnTo>
                  <a:pt x="97648" y="222963"/>
                </a:lnTo>
                <a:lnTo>
                  <a:pt x="72749" y="254607"/>
                </a:lnTo>
                <a:lnTo>
                  <a:pt x="51220" y="287714"/>
                </a:lnTo>
                <a:lnTo>
                  <a:pt x="33229" y="322161"/>
                </a:lnTo>
                <a:lnTo>
                  <a:pt x="18943" y="357826"/>
                </a:lnTo>
                <a:lnTo>
                  <a:pt x="8531" y="394588"/>
                </a:lnTo>
                <a:lnTo>
                  <a:pt x="2160" y="432325"/>
                </a:lnTo>
                <a:lnTo>
                  <a:pt x="0" y="470915"/>
                </a:lnTo>
                <a:lnTo>
                  <a:pt x="2160" y="509506"/>
                </a:lnTo>
                <a:lnTo>
                  <a:pt x="8531" y="547243"/>
                </a:lnTo>
                <a:lnTo>
                  <a:pt x="18943" y="584005"/>
                </a:lnTo>
                <a:lnTo>
                  <a:pt x="33229" y="619670"/>
                </a:lnTo>
                <a:lnTo>
                  <a:pt x="51220" y="654117"/>
                </a:lnTo>
                <a:lnTo>
                  <a:pt x="72749" y="687224"/>
                </a:lnTo>
                <a:lnTo>
                  <a:pt x="97648" y="718868"/>
                </a:lnTo>
                <a:lnTo>
                  <a:pt x="115062" y="737498"/>
                </a:lnTo>
                <a:lnTo>
                  <a:pt x="115062" y="470915"/>
                </a:lnTo>
                <a:lnTo>
                  <a:pt x="116839" y="439122"/>
                </a:lnTo>
                <a:lnTo>
                  <a:pt x="130644" y="377783"/>
                </a:lnTo>
                <a:lnTo>
                  <a:pt x="157198" y="320099"/>
                </a:lnTo>
                <a:lnTo>
                  <a:pt x="195399" y="266861"/>
                </a:lnTo>
                <a:lnTo>
                  <a:pt x="244145" y="218861"/>
                </a:lnTo>
                <a:lnTo>
                  <a:pt x="302335" y="176889"/>
                </a:lnTo>
                <a:lnTo>
                  <a:pt x="368867" y="141735"/>
                </a:lnTo>
                <a:lnTo>
                  <a:pt x="404916" y="126963"/>
                </a:lnTo>
                <a:lnTo>
                  <a:pt x="442638" y="114192"/>
                </a:lnTo>
                <a:lnTo>
                  <a:pt x="481894" y="103522"/>
                </a:lnTo>
                <a:lnTo>
                  <a:pt x="522547" y="95050"/>
                </a:lnTo>
                <a:lnTo>
                  <a:pt x="564459" y="88877"/>
                </a:lnTo>
                <a:lnTo>
                  <a:pt x="607493" y="85100"/>
                </a:lnTo>
                <a:lnTo>
                  <a:pt x="651510" y="83819"/>
                </a:lnTo>
                <a:lnTo>
                  <a:pt x="695526" y="85100"/>
                </a:lnTo>
                <a:lnTo>
                  <a:pt x="738560" y="88877"/>
                </a:lnTo>
                <a:lnTo>
                  <a:pt x="780472" y="95050"/>
                </a:lnTo>
                <a:lnTo>
                  <a:pt x="821125" y="103522"/>
                </a:lnTo>
                <a:lnTo>
                  <a:pt x="860381" y="114192"/>
                </a:lnTo>
                <a:lnTo>
                  <a:pt x="898103" y="126963"/>
                </a:lnTo>
                <a:lnTo>
                  <a:pt x="934152" y="141735"/>
                </a:lnTo>
                <a:lnTo>
                  <a:pt x="1000684" y="176889"/>
                </a:lnTo>
                <a:lnTo>
                  <a:pt x="1058874" y="218861"/>
                </a:lnTo>
                <a:lnTo>
                  <a:pt x="1107620" y="266861"/>
                </a:lnTo>
                <a:lnTo>
                  <a:pt x="1145821" y="320099"/>
                </a:lnTo>
                <a:lnTo>
                  <a:pt x="1172375" y="377783"/>
                </a:lnTo>
                <a:lnTo>
                  <a:pt x="1186180" y="439122"/>
                </a:lnTo>
                <a:lnTo>
                  <a:pt x="1187958" y="470915"/>
                </a:lnTo>
                <a:lnTo>
                  <a:pt x="1187958" y="737498"/>
                </a:lnTo>
                <a:lnTo>
                  <a:pt x="1205371" y="718868"/>
                </a:lnTo>
                <a:lnTo>
                  <a:pt x="1230270" y="687224"/>
                </a:lnTo>
                <a:lnTo>
                  <a:pt x="1251799" y="654117"/>
                </a:lnTo>
                <a:lnTo>
                  <a:pt x="1269790" y="619670"/>
                </a:lnTo>
                <a:lnTo>
                  <a:pt x="1284076" y="584005"/>
                </a:lnTo>
                <a:lnTo>
                  <a:pt x="1294488" y="547243"/>
                </a:lnTo>
                <a:lnTo>
                  <a:pt x="1300859" y="509506"/>
                </a:lnTo>
                <a:lnTo>
                  <a:pt x="1303020" y="470915"/>
                </a:lnTo>
                <a:close/>
              </a:path>
              <a:path w="1303020" h="942340">
                <a:moveTo>
                  <a:pt x="1187958" y="737498"/>
                </a:moveTo>
                <a:lnTo>
                  <a:pt x="1187958" y="470915"/>
                </a:lnTo>
                <a:lnTo>
                  <a:pt x="1186180" y="502709"/>
                </a:lnTo>
                <a:lnTo>
                  <a:pt x="1180940" y="533786"/>
                </a:lnTo>
                <a:lnTo>
                  <a:pt x="1160623" y="593396"/>
                </a:lnTo>
                <a:lnTo>
                  <a:pt x="1128108" y="648956"/>
                </a:lnTo>
                <a:lnTo>
                  <a:pt x="1084496" y="699674"/>
                </a:lnTo>
                <a:lnTo>
                  <a:pt x="1030890" y="744759"/>
                </a:lnTo>
                <a:lnTo>
                  <a:pt x="968392" y="783421"/>
                </a:lnTo>
                <a:lnTo>
                  <a:pt x="898103" y="814868"/>
                </a:lnTo>
                <a:lnTo>
                  <a:pt x="860381" y="827639"/>
                </a:lnTo>
                <a:lnTo>
                  <a:pt x="821125" y="838309"/>
                </a:lnTo>
                <a:lnTo>
                  <a:pt x="780472" y="846781"/>
                </a:lnTo>
                <a:lnTo>
                  <a:pt x="738560" y="852954"/>
                </a:lnTo>
                <a:lnTo>
                  <a:pt x="695526" y="856731"/>
                </a:lnTo>
                <a:lnTo>
                  <a:pt x="651510" y="858011"/>
                </a:lnTo>
                <a:lnTo>
                  <a:pt x="607493" y="856731"/>
                </a:lnTo>
                <a:lnTo>
                  <a:pt x="564459" y="852954"/>
                </a:lnTo>
                <a:lnTo>
                  <a:pt x="522547" y="846781"/>
                </a:lnTo>
                <a:lnTo>
                  <a:pt x="481894" y="838309"/>
                </a:lnTo>
                <a:lnTo>
                  <a:pt x="442638" y="827639"/>
                </a:lnTo>
                <a:lnTo>
                  <a:pt x="404916" y="814868"/>
                </a:lnTo>
                <a:lnTo>
                  <a:pt x="368867" y="800096"/>
                </a:lnTo>
                <a:lnTo>
                  <a:pt x="302335" y="764942"/>
                </a:lnTo>
                <a:lnTo>
                  <a:pt x="244145" y="722970"/>
                </a:lnTo>
                <a:lnTo>
                  <a:pt x="195399" y="674970"/>
                </a:lnTo>
                <a:lnTo>
                  <a:pt x="157198" y="621732"/>
                </a:lnTo>
                <a:lnTo>
                  <a:pt x="130644" y="564048"/>
                </a:lnTo>
                <a:lnTo>
                  <a:pt x="116839" y="502709"/>
                </a:lnTo>
                <a:lnTo>
                  <a:pt x="115062" y="470915"/>
                </a:lnTo>
                <a:lnTo>
                  <a:pt x="115062" y="737498"/>
                </a:lnTo>
                <a:lnTo>
                  <a:pt x="156881" y="777286"/>
                </a:lnTo>
                <a:lnTo>
                  <a:pt x="190881" y="803814"/>
                </a:lnTo>
                <a:lnTo>
                  <a:pt x="227577" y="828394"/>
                </a:lnTo>
                <a:lnTo>
                  <a:pt x="266803" y="850904"/>
                </a:lnTo>
                <a:lnTo>
                  <a:pt x="308391" y="871221"/>
                </a:lnTo>
                <a:lnTo>
                  <a:pt x="352172" y="889224"/>
                </a:lnTo>
                <a:lnTo>
                  <a:pt x="397978" y="904791"/>
                </a:lnTo>
                <a:lnTo>
                  <a:pt x="445641" y="917801"/>
                </a:lnTo>
                <a:lnTo>
                  <a:pt x="494995" y="928132"/>
                </a:lnTo>
                <a:lnTo>
                  <a:pt x="545869" y="935662"/>
                </a:lnTo>
                <a:lnTo>
                  <a:pt x="598097" y="940269"/>
                </a:lnTo>
                <a:lnTo>
                  <a:pt x="651510" y="941831"/>
                </a:lnTo>
                <a:lnTo>
                  <a:pt x="704922" y="940269"/>
                </a:lnTo>
                <a:lnTo>
                  <a:pt x="757150" y="935662"/>
                </a:lnTo>
                <a:lnTo>
                  <a:pt x="808024" y="928132"/>
                </a:lnTo>
                <a:lnTo>
                  <a:pt x="857378" y="917801"/>
                </a:lnTo>
                <a:lnTo>
                  <a:pt x="905041" y="904791"/>
                </a:lnTo>
                <a:lnTo>
                  <a:pt x="950847" y="889224"/>
                </a:lnTo>
                <a:lnTo>
                  <a:pt x="994628" y="871221"/>
                </a:lnTo>
                <a:lnTo>
                  <a:pt x="1036216" y="850904"/>
                </a:lnTo>
                <a:lnTo>
                  <a:pt x="1075442" y="828394"/>
                </a:lnTo>
                <a:lnTo>
                  <a:pt x="1112139" y="803814"/>
                </a:lnTo>
                <a:lnTo>
                  <a:pt x="1146138" y="777286"/>
                </a:lnTo>
                <a:lnTo>
                  <a:pt x="1177271" y="748930"/>
                </a:lnTo>
                <a:lnTo>
                  <a:pt x="1187958" y="73749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4933" y="5768340"/>
            <a:ext cx="1088390" cy="789940"/>
          </a:xfrm>
          <a:custGeom>
            <a:avLst/>
            <a:gdLst/>
            <a:ahLst/>
            <a:cxnLst/>
            <a:rect l="l" t="t" r="r" b="b"/>
            <a:pathLst>
              <a:path w="1088389" h="789940">
                <a:moveTo>
                  <a:pt x="1088136" y="394715"/>
                </a:moveTo>
                <a:lnTo>
                  <a:pt x="1081008" y="330706"/>
                </a:lnTo>
                <a:lnTo>
                  <a:pt x="1060374" y="269979"/>
                </a:lnTo>
                <a:lnTo>
                  <a:pt x="1027360" y="213349"/>
                </a:lnTo>
                <a:lnTo>
                  <a:pt x="983089" y="161629"/>
                </a:lnTo>
                <a:lnTo>
                  <a:pt x="928687" y="115633"/>
                </a:lnTo>
                <a:lnTo>
                  <a:pt x="865278" y="76175"/>
                </a:lnTo>
                <a:lnTo>
                  <a:pt x="830547" y="59152"/>
                </a:lnTo>
                <a:lnTo>
                  <a:pt x="793987" y="44069"/>
                </a:lnTo>
                <a:lnTo>
                  <a:pt x="755737" y="31027"/>
                </a:lnTo>
                <a:lnTo>
                  <a:pt x="715938" y="20128"/>
                </a:lnTo>
                <a:lnTo>
                  <a:pt x="674731" y="11475"/>
                </a:lnTo>
                <a:lnTo>
                  <a:pt x="632257" y="5167"/>
                </a:lnTo>
                <a:lnTo>
                  <a:pt x="588655" y="1308"/>
                </a:lnTo>
                <a:lnTo>
                  <a:pt x="544068" y="0"/>
                </a:lnTo>
                <a:lnTo>
                  <a:pt x="499480" y="1308"/>
                </a:lnTo>
                <a:lnTo>
                  <a:pt x="455878" y="5167"/>
                </a:lnTo>
                <a:lnTo>
                  <a:pt x="413404" y="11475"/>
                </a:lnTo>
                <a:lnTo>
                  <a:pt x="372197" y="20128"/>
                </a:lnTo>
                <a:lnTo>
                  <a:pt x="332398" y="31027"/>
                </a:lnTo>
                <a:lnTo>
                  <a:pt x="294148" y="44069"/>
                </a:lnTo>
                <a:lnTo>
                  <a:pt x="257588" y="59152"/>
                </a:lnTo>
                <a:lnTo>
                  <a:pt x="222857" y="76175"/>
                </a:lnTo>
                <a:lnTo>
                  <a:pt x="159448" y="115633"/>
                </a:lnTo>
                <a:lnTo>
                  <a:pt x="105046" y="161629"/>
                </a:lnTo>
                <a:lnTo>
                  <a:pt x="60775" y="213349"/>
                </a:lnTo>
                <a:lnTo>
                  <a:pt x="27761" y="269979"/>
                </a:lnTo>
                <a:lnTo>
                  <a:pt x="7127" y="330706"/>
                </a:lnTo>
                <a:lnTo>
                  <a:pt x="0" y="394716"/>
                </a:lnTo>
                <a:lnTo>
                  <a:pt x="1805" y="427080"/>
                </a:lnTo>
                <a:lnTo>
                  <a:pt x="15826" y="489550"/>
                </a:lnTo>
                <a:lnTo>
                  <a:pt x="42791" y="548330"/>
                </a:lnTo>
                <a:lnTo>
                  <a:pt x="81574" y="602607"/>
                </a:lnTo>
                <a:lnTo>
                  <a:pt x="131051" y="651566"/>
                </a:lnTo>
                <a:lnTo>
                  <a:pt x="190097" y="694395"/>
                </a:lnTo>
                <a:lnTo>
                  <a:pt x="257588" y="730279"/>
                </a:lnTo>
                <a:lnTo>
                  <a:pt x="294148" y="745362"/>
                </a:lnTo>
                <a:lnTo>
                  <a:pt x="332398" y="758404"/>
                </a:lnTo>
                <a:lnTo>
                  <a:pt x="372197" y="769303"/>
                </a:lnTo>
                <a:lnTo>
                  <a:pt x="413404" y="777956"/>
                </a:lnTo>
                <a:lnTo>
                  <a:pt x="455878" y="784264"/>
                </a:lnTo>
                <a:lnTo>
                  <a:pt x="499480" y="788123"/>
                </a:lnTo>
                <a:lnTo>
                  <a:pt x="544068" y="789432"/>
                </a:lnTo>
                <a:lnTo>
                  <a:pt x="588655" y="788123"/>
                </a:lnTo>
                <a:lnTo>
                  <a:pt x="632257" y="784264"/>
                </a:lnTo>
                <a:lnTo>
                  <a:pt x="674731" y="777956"/>
                </a:lnTo>
                <a:lnTo>
                  <a:pt x="715938" y="769303"/>
                </a:lnTo>
                <a:lnTo>
                  <a:pt x="755737" y="758404"/>
                </a:lnTo>
                <a:lnTo>
                  <a:pt x="793987" y="745362"/>
                </a:lnTo>
                <a:lnTo>
                  <a:pt x="830547" y="730279"/>
                </a:lnTo>
                <a:lnTo>
                  <a:pt x="865278" y="713256"/>
                </a:lnTo>
                <a:lnTo>
                  <a:pt x="928687" y="673798"/>
                </a:lnTo>
                <a:lnTo>
                  <a:pt x="983089" y="627802"/>
                </a:lnTo>
                <a:lnTo>
                  <a:pt x="1027360" y="576082"/>
                </a:lnTo>
                <a:lnTo>
                  <a:pt x="1060374" y="519452"/>
                </a:lnTo>
                <a:lnTo>
                  <a:pt x="1081008" y="458725"/>
                </a:lnTo>
                <a:lnTo>
                  <a:pt x="1088136" y="39471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4933" y="5768340"/>
            <a:ext cx="1088390" cy="789940"/>
          </a:xfrm>
          <a:custGeom>
            <a:avLst/>
            <a:gdLst/>
            <a:ahLst/>
            <a:cxnLst/>
            <a:rect l="l" t="t" r="r" b="b"/>
            <a:pathLst>
              <a:path w="1088389" h="789940">
                <a:moveTo>
                  <a:pt x="544068" y="0"/>
                </a:moveTo>
                <a:lnTo>
                  <a:pt x="499480" y="1308"/>
                </a:lnTo>
                <a:lnTo>
                  <a:pt x="455878" y="5167"/>
                </a:lnTo>
                <a:lnTo>
                  <a:pt x="413404" y="11475"/>
                </a:lnTo>
                <a:lnTo>
                  <a:pt x="372197" y="20128"/>
                </a:lnTo>
                <a:lnTo>
                  <a:pt x="332398" y="31027"/>
                </a:lnTo>
                <a:lnTo>
                  <a:pt x="294148" y="44069"/>
                </a:lnTo>
                <a:lnTo>
                  <a:pt x="257588" y="59152"/>
                </a:lnTo>
                <a:lnTo>
                  <a:pt x="222857" y="76175"/>
                </a:lnTo>
                <a:lnTo>
                  <a:pt x="159448" y="115633"/>
                </a:lnTo>
                <a:lnTo>
                  <a:pt x="105046" y="161629"/>
                </a:lnTo>
                <a:lnTo>
                  <a:pt x="60775" y="213349"/>
                </a:lnTo>
                <a:lnTo>
                  <a:pt x="27761" y="269979"/>
                </a:lnTo>
                <a:lnTo>
                  <a:pt x="7127" y="330706"/>
                </a:lnTo>
                <a:lnTo>
                  <a:pt x="0" y="394716"/>
                </a:lnTo>
                <a:lnTo>
                  <a:pt x="1805" y="427080"/>
                </a:lnTo>
                <a:lnTo>
                  <a:pt x="15826" y="489550"/>
                </a:lnTo>
                <a:lnTo>
                  <a:pt x="42791" y="548330"/>
                </a:lnTo>
                <a:lnTo>
                  <a:pt x="81574" y="602607"/>
                </a:lnTo>
                <a:lnTo>
                  <a:pt x="131051" y="651566"/>
                </a:lnTo>
                <a:lnTo>
                  <a:pt x="190097" y="694395"/>
                </a:lnTo>
                <a:lnTo>
                  <a:pt x="257588" y="730279"/>
                </a:lnTo>
                <a:lnTo>
                  <a:pt x="294148" y="745362"/>
                </a:lnTo>
                <a:lnTo>
                  <a:pt x="332398" y="758404"/>
                </a:lnTo>
                <a:lnTo>
                  <a:pt x="372197" y="769303"/>
                </a:lnTo>
                <a:lnTo>
                  <a:pt x="413404" y="777956"/>
                </a:lnTo>
                <a:lnTo>
                  <a:pt x="455878" y="784264"/>
                </a:lnTo>
                <a:lnTo>
                  <a:pt x="499480" y="788123"/>
                </a:lnTo>
                <a:lnTo>
                  <a:pt x="544068" y="789432"/>
                </a:lnTo>
                <a:lnTo>
                  <a:pt x="588655" y="788123"/>
                </a:lnTo>
                <a:lnTo>
                  <a:pt x="632257" y="784264"/>
                </a:lnTo>
                <a:lnTo>
                  <a:pt x="674731" y="777956"/>
                </a:lnTo>
                <a:lnTo>
                  <a:pt x="715938" y="769303"/>
                </a:lnTo>
                <a:lnTo>
                  <a:pt x="755737" y="758404"/>
                </a:lnTo>
                <a:lnTo>
                  <a:pt x="793987" y="745362"/>
                </a:lnTo>
                <a:lnTo>
                  <a:pt x="830547" y="730279"/>
                </a:lnTo>
                <a:lnTo>
                  <a:pt x="865278" y="713256"/>
                </a:lnTo>
                <a:lnTo>
                  <a:pt x="928687" y="673798"/>
                </a:lnTo>
                <a:lnTo>
                  <a:pt x="983089" y="627802"/>
                </a:lnTo>
                <a:lnTo>
                  <a:pt x="1027360" y="576082"/>
                </a:lnTo>
                <a:lnTo>
                  <a:pt x="1060374" y="519452"/>
                </a:lnTo>
                <a:lnTo>
                  <a:pt x="1081008" y="458725"/>
                </a:lnTo>
                <a:lnTo>
                  <a:pt x="1088136" y="394715"/>
                </a:lnTo>
                <a:lnTo>
                  <a:pt x="1086330" y="362351"/>
                </a:lnTo>
                <a:lnTo>
                  <a:pt x="1072309" y="299881"/>
                </a:lnTo>
                <a:lnTo>
                  <a:pt x="1045344" y="241101"/>
                </a:lnTo>
                <a:lnTo>
                  <a:pt x="1006561" y="186824"/>
                </a:lnTo>
                <a:lnTo>
                  <a:pt x="957084" y="137865"/>
                </a:lnTo>
                <a:lnTo>
                  <a:pt x="898038" y="95036"/>
                </a:lnTo>
                <a:lnTo>
                  <a:pt x="830547" y="59152"/>
                </a:lnTo>
                <a:lnTo>
                  <a:pt x="793987" y="44069"/>
                </a:lnTo>
                <a:lnTo>
                  <a:pt x="755737" y="31027"/>
                </a:lnTo>
                <a:lnTo>
                  <a:pt x="715938" y="20128"/>
                </a:lnTo>
                <a:lnTo>
                  <a:pt x="674731" y="11475"/>
                </a:lnTo>
                <a:lnTo>
                  <a:pt x="632257" y="5167"/>
                </a:lnTo>
                <a:lnTo>
                  <a:pt x="588655" y="1308"/>
                </a:lnTo>
                <a:lnTo>
                  <a:pt x="54406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00149" y="5863802"/>
            <a:ext cx="83883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包含了平 凡的函数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7" name="标题 6">
            <a:extLst>
              <a:ext uri="{FF2B5EF4-FFF2-40B4-BE49-F238E27FC236}">
                <a16:creationId xmlns:a16="http://schemas.microsoft.com/office/drawing/2014/main" xmlns="" id="{1C8E1335-5E25-457C-8A04-103FD03E7638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函数依赖相关的几个重要概念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0CE640B-0B4B-498E-958E-CD970C33B518}"/>
              </a:ext>
            </a:extLst>
          </p:cNvPr>
          <p:cNvSpPr/>
          <p:nvPr/>
        </p:nvSpPr>
        <p:spPr>
          <a:xfrm>
            <a:off x="1234236" y="1302485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altLang="zh-CN" b="1" spc="-10" dirty="0">
                <a:latin typeface="微软雅黑"/>
                <a:cs typeface="微软雅黑"/>
              </a:rPr>
              <a:t>[Definition</a:t>
            </a:r>
            <a:r>
              <a:rPr lang="en-US" altLang="zh-CN" b="1" spc="-5" dirty="0">
                <a:latin typeface="微软雅黑"/>
                <a:cs typeface="微软雅黑"/>
              </a:rPr>
              <a:t>]</a:t>
            </a:r>
            <a:r>
              <a:rPr lang="zh-CN" altLang="en-US" sz="2400" b="1" spc="-5" dirty="0">
                <a:latin typeface="微软雅黑"/>
                <a:cs typeface="微软雅黑"/>
              </a:rPr>
              <a:t>闭包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63926" y="2032762"/>
            <a:ext cx="692137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37030" algn="l"/>
              </a:tabLst>
              <a:defRPr/>
            </a:pP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第</a:t>
            </a:r>
            <a:r>
              <a:rPr kumimoji="0" lang="en-US" altLang="zh-CN" sz="36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14</a:t>
            </a:r>
            <a:r>
              <a:rPr kumimoji="0" lang="zh-CN" altLang="en-US" sz="36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讲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	</a:t>
            </a:r>
            <a:r>
              <a:rPr kumimoji="0" lang="zh-CN" altLang="en-US" sz="3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函数依赖及其公理定理</a:t>
            </a:r>
            <a:endParaRPr kumimoji="0" sz="3600" b="0" i="0" u="none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8877" y="1488465"/>
            <a:ext cx="8052434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[Armstrong's Axioms A1~A3]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95" dirty="0">
                <a:latin typeface="微软雅黑"/>
                <a:cs typeface="微软雅黑"/>
              </a:rPr>
              <a:t>设</a:t>
            </a:r>
            <a:r>
              <a:rPr sz="2000" b="1" spc="-5" dirty="0">
                <a:latin typeface="微软雅黑"/>
                <a:cs typeface="微软雅黑"/>
              </a:rPr>
              <a:t>R(</a:t>
            </a:r>
            <a:r>
              <a:rPr sz="2000" b="1" spc="-10" dirty="0">
                <a:latin typeface="微软雅黑"/>
                <a:cs typeface="微软雅黑"/>
              </a:rPr>
              <a:t>U</a:t>
            </a:r>
            <a:r>
              <a:rPr sz="2000" b="1" spc="95" dirty="0">
                <a:latin typeface="微软雅黑"/>
                <a:cs typeface="微软雅黑"/>
              </a:rPr>
              <a:t>)是</a:t>
            </a:r>
            <a:r>
              <a:rPr sz="2000" b="1" spc="75" dirty="0">
                <a:latin typeface="微软雅黑"/>
                <a:cs typeface="微软雅黑"/>
              </a:rPr>
              <a:t>属性集</a:t>
            </a:r>
            <a:r>
              <a:rPr sz="2000" b="1" spc="-10" dirty="0">
                <a:latin typeface="微软雅黑"/>
                <a:cs typeface="微软雅黑"/>
              </a:rPr>
              <a:t>U=</a:t>
            </a:r>
            <a:r>
              <a:rPr sz="2000" b="1" spc="-5" dirty="0">
                <a:latin typeface="微软雅黑"/>
                <a:cs typeface="微软雅黑"/>
              </a:rPr>
              <a:t>{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1950" b="1" baseline="-25641" dirty="0">
                <a:latin typeface="微软雅黑"/>
                <a:cs typeface="微软雅黑"/>
              </a:rPr>
              <a:t>1</a:t>
            </a:r>
            <a:r>
              <a:rPr sz="2000" b="1" dirty="0">
                <a:latin typeface="微软雅黑"/>
                <a:cs typeface="微软雅黑"/>
              </a:rPr>
              <a:t>,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1950" b="1" baseline="-25641" dirty="0">
                <a:latin typeface="微软雅黑"/>
                <a:cs typeface="微软雅黑"/>
              </a:rPr>
              <a:t>2</a:t>
            </a:r>
            <a:r>
              <a:rPr sz="2000" b="1" spc="-5" dirty="0">
                <a:latin typeface="微软雅黑"/>
                <a:cs typeface="微软雅黑"/>
              </a:rPr>
              <a:t>,…,</a:t>
            </a:r>
            <a:r>
              <a:rPr sz="2000" b="1" spc="-15" dirty="0">
                <a:latin typeface="微软雅黑"/>
                <a:cs typeface="微软雅黑"/>
              </a:rPr>
              <a:t>A</a:t>
            </a:r>
            <a:r>
              <a:rPr sz="1950" b="1" spc="-7" baseline="-25641" dirty="0">
                <a:latin typeface="微软雅黑"/>
                <a:cs typeface="微软雅黑"/>
              </a:rPr>
              <a:t>n</a:t>
            </a:r>
            <a:r>
              <a:rPr sz="2000" b="1" spc="75" dirty="0">
                <a:latin typeface="微软雅黑"/>
                <a:cs typeface="微软雅黑"/>
              </a:rPr>
              <a:t>}上的一个关系模式，F为</a:t>
            </a:r>
            <a:r>
              <a:rPr sz="2000" b="1" spc="-5" dirty="0">
                <a:latin typeface="微软雅黑"/>
                <a:cs typeface="微软雅黑"/>
              </a:rPr>
              <a:t>R(</a:t>
            </a:r>
            <a:r>
              <a:rPr sz="2000" b="1" spc="-10" dirty="0">
                <a:latin typeface="微软雅黑"/>
                <a:cs typeface="微软雅黑"/>
              </a:rPr>
              <a:t>U</a:t>
            </a:r>
            <a:r>
              <a:rPr sz="2000" b="1" spc="75" dirty="0">
                <a:latin typeface="微软雅黑"/>
                <a:cs typeface="微软雅黑"/>
              </a:rPr>
              <a:t>)的</a:t>
            </a:r>
            <a:r>
              <a:rPr sz="2000" b="1" spc="70" dirty="0">
                <a:latin typeface="微软雅黑"/>
                <a:cs typeface="微软雅黑"/>
              </a:rPr>
              <a:t>一</a:t>
            </a:r>
            <a:r>
              <a:rPr sz="2000" b="1" spc="-5" dirty="0">
                <a:latin typeface="微软雅黑"/>
                <a:cs typeface="微软雅黑"/>
              </a:rPr>
              <a:t>组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b="1" spc="-5" dirty="0">
                <a:latin typeface="微软雅黑"/>
                <a:cs typeface="微软雅黑"/>
              </a:rPr>
              <a:t>函数依赖，记为</a:t>
            </a:r>
            <a:r>
              <a:rPr sz="2800" b="1" spc="-5" dirty="0">
                <a:solidFill>
                  <a:srgbClr val="3333CC"/>
                </a:solidFill>
                <a:latin typeface="微软雅黑"/>
                <a:cs typeface="微软雅黑"/>
              </a:rPr>
              <a:t>R(U</a:t>
            </a:r>
            <a:r>
              <a:rPr sz="2800" b="1" dirty="0">
                <a:solidFill>
                  <a:srgbClr val="3333CC"/>
                </a:solidFill>
                <a:latin typeface="微软雅黑"/>
                <a:cs typeface="微软雅黑"/>
              </a:rPr>
              <a:t>,</a:t>
            </a:r>
            <a:r>
              <a:rPr sz="2800" b="1" spc="-5" dirty="0">
                <a:solidFill>
                  <a:srgbClr val="3333CC"/>
                </a:solidFill>
                <a:latin typeface="微软雅黑"/>
                <a:cs typeface="微软雅黑"/>
              </a:rPr>
              <a:t> F)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则有如下规则成立：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[A1]自反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律</a:t>
            </a:r>
            <a:r>
              <a:rPr sz="2000" b="1" spc="-5" dirty="0">
                <a:latin typeface="微软雅黑"/>
                <a:cs typeface="微软雅黑"/>
              </a:rPr>
              <a:t>(Reflexivity rule)：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若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U,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则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Y被F逻辑蕴涵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12700" marR="5715">
              <a:lnSpc>
                <a:spcPct val="130300"/>
              </a:lnSpc>
              <a:tabLst>
                <a:tab pos="3638550" algn="l"/>
                <a:tab pos="5859780" algn="l"/>
                <a:tab pos="6860540" algn="l"/>
              </a:tabLst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[A2</a:t>
            </a:r>
            <a:r>
              <a:rPr sz="2000" b="1" spc="20" dirty="0">
                <a:solidFill>
                  <a:srgbClr val="FF0000"/>
                </a:solidFill>
                <a:latin typeface="微软雅黑"/>
                <a:cs typeface="微软雅黑"/>
              </a:rPr>
              <a:t>]</a:t>
            </a:r>
            <a:r>
              <a:rPr sz="2000" b="1" spc="10" dirty="0">
                <a:solidFill>
                  <a:srgbClr val="FF0000"/>
                </a:solidFill>
                <a:latin typeface="微软雅黑"/>
                <a:cs typeface="微软雅黑"/>
              </a:rPr>
              <a:t>增</a:t>
            </a:r>
            <a:r>
              <a:rPr sz="2000" b="1" spc="25" dirty="0">
                <a:solidFill>
                  <a:srgbClr val="FF0000"/>
                </a:solidFill>
                <a:latin typeface="微软雅黑"/>
                <a:cs typeface="微软雅黑"/>
              </a:rPr>
              <a:t>广</a:t>
            </a:r>
            <a:r>
              <a:rPr sz="2000" b="1" spc="20" dirty="0">
                <a:solidFill>
                  <a:srgbClr val="FF0000"/>
                </a:solidFill>
                <a:latin typeface="微软雅黑"/>
                <a:cs typeface="微软雅黑"/>
              </a:rPr>
              <a:t>律</a:t>
            </a:r>
            <a:r>
              <a:rPr sz="2000" b="1" spc="-5" dirty="0">
                <a:latin typeface="微软雅黑"/>
                <a:cs typeface="微软雅黑"/>
              </a:rPr>
              <a:t>(Augmentation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rule)：</a:t>
            </a:r>
            <a:r>
              <a:rPr sz="2000" b="1" spc="0" dirty="0">
                <a:solidFill>
                  <a:srgbClr val="FF0000"/>
                </a:solidFill>
                <a:latin typeface="微软雅黑"/>
                <a:cs typeface="微软雅黑"/>
              </a:rPr>
              <a:t>若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000" b="1" spc="-15" dirty="0">
                <a:solidFill>
                  <a:srgbClr val="FF0000"/>
                </a:solidFill>
                <a:latin typeface="微软雅黑"/>
                <a:cs typeface="微软雅黑"/>
              </a:rPr>
              <a:t>F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	</a:t>
            </a:r>
            <a:r>
              <a:rPr sz="2000" b="1" spc="0" dirty="0">
                <a:solidFill>
                  <a:srgbClr val="FF0000"/>
                </a:solidFill>
                <a:latin typeface="微软雅黑"/>
                <a:cs typeface="微软雅黑"/>
              </a:rPr>
              <a:t>且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Z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U,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	</a:t>
            </a:r>
            <a:r>
              <a:rPr sz="2000" b="1" spc="0" dirty="0">
                <a:solidFill>
                  <a:srgbClr val="FF0000"/>
                </a:solidFill>
                <a:latin typeface="微软雅黑"/>
                <a:cs typeface="微软雅黑"/>
              </a:rPr>
              <a:t>则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XZ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15" dirty="0">
                <a:solidFill>
                  <a:srgbClr val="FF0000"/>
                </a:solidFill>
                <a:latin typeface="微软雅黑"/>
                <a:cs typeface="微软雅黑"/>
              </a:rPr>
              <a:t>YZ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被F逻辑蕴涵。</a:t>
            </a:r>
            <a:endParaRPr sz="2000" dirty="0">
              <a:latin typeface="微软雅黑"/>
              <a:cs typeface="微软雅黑"/>
            </a:endParaRPr>
          </a:p>
          <a:p>
            <a:pPr marL="12700" marR="5715">
              <a:lnSpc>
                <a:spcPct val="130300"/>
              </a:lnSpc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[A3]传递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律</a:t>
            </a:r>
            <a:r>
              <a:rPr sz="2000" b="1" spc="-10" dirty="0">
                <a:latin typeface="微软雅黑"/>
                <a:cs typeface="微软雅黑"/>
              </a:rPr>
              <a:t>(Transtivit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spc="160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rule)：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若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000" b="1" spc="-15" dirty="0">
                <a:solidFill>
                  <a:srgbClr val="FF0000"/>
                </a:solidFill>
                <a:latin typeface="微软雅黑"/>
                <a:cs typeface="微软雅黑"/>
              </a:rPr>
              <a:t>F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2000" b="1" spc="1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且Y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Z,</a:t>
            </a:r>
            <a:r>
              <a:rPr sz="2000" b="1" spc="1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则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Z被F逻辑 </a:t>
            </a:r>
            <a:r>
              <a:rPr sz="2000" b="1" spc="-5" dirty="0" err="1">
                <a:solidFill>
                  <a:srgbClr val="FF0000"/>
                </a:solidFill>
                <a:latin typeface="微软雅黑"/>
                <a:cs typeface="微软雅黑"/>
              </a:rPr>
              <a:t>蕴涵</a:t>
            </a:r>
            <a:r>
              <a:rPr sz="2000" b="1" spc="-5" dirty="0" smtClean="0">
                <a:latin typeface="微软雅黑"/>
                <a:cs typeface="微软雅黑"/>
              </a:rPr>
              <a:t>。</a:t>
            </a:r>
            <a:endParaRPr lang="en-US" sz="2000" b="1" spc="-5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关于函数依赖的公理和定理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Armstron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公理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xmlns="" id="{99A4832A-CD44-42D6-9B6B-63D5490B27EE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关于函数依赖的公理和定理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/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44835" y="1381023"/>
            <a:ext cx="8319134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46095" algn="l"/>
              </a:tabLst>
            </a:pPr>
            <a:r>
              <a:rPr sz="2000" b="1" spc="-5" dirty="0">
                <a:latin typeface="微软雅黑"/>
                <a:cs typeface="微软雅黑"/>
              </a:rPr>
              <a:t>[引理2]由Armstrong‘s	Axiom可推出如下结论：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10" dirty="0">
                <a:latin typeface="微软雅黑"/>
                <a:cs typeface="微软雅黑"/>
              </a:rPr>
              <a:t>(a)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合并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律</a:t>
            </a:r>
            <a:r>
              <a:rPr sz="2000" b="1" spc="-5" dirty="0">
                <a:latin typeface="微软雅黑"/>
                <a:cs typeface="微软雅黑"/>
              </a:rPr>
              <a:t>(Union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Rule)</a:t>
            </a:r>
            <a:r>
              <a:rPr sz="2000" b="1" spc="-10" dirty="0">
                <a:latin typeface="微软雅黑"/>
                <a:cs typeface="微软雅黑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若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Y且X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Z,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则X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YZ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(b)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伪传递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律</a:t>
            </a:r>
            <a:r>
              <a:rPr sz="2000" b="1" spc="-10" dirty="0">
                <a:latin typeface="微软雅黑"/>
                <a:cs typeface="微软雅黑"/>
              </a:rPr>
              <a:t>(Pseud</a:t>
            </a:r>
            <a:r>
              <a:rPr sz="2000" b="1" spc="-5" dirty="0">
                <a:latin typeface="微软雅黑"/>
                <a:cs typeface="微软雅黑"/>
              </a:rPr>
              <a:t>o </a:t>
            </a:r>
            <a:r>
              <a:rPr sz="2000" b="1" spc="-10" dirty="0">
                <a:latin typeface="微软雅黑"/>
                <a:cs typeface="微软雅黑"/>
              </a:rPr>
              <a:t>Transitivity)</a:t>
            </a:r>
            <a:r>
              <a:rPr sz="2000" b="1" spc="-5" dirty="0">
                <a:latin typeface="微软雅黑"/>
                <a:cs typeface="微软雅黑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若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Y且W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Z,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则X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W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Z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193040" indent="-18097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(c</a:t>
            </a:r>
            <a:r>
              <a:rPr sz="2000" b="1" spc="-10" dirty="0">
                <a:latin typeface="微软雅黑"/>
                <a:cs typeface="微软雅黑"/>
              </a:rPr>
              <a:t>)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分解律</a:t>
            </a:r>
            <a:r>
              <a:rPr sz="2000" b="1" spc="-5" dirty="0">
                <a:latin typeface="微软雅黑"/>
                <a:cs typeface="微软雅黑"/>
              </a:rPr>
              <a:t>(Decomposition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Rule)</a:t>
            </a:r>
            <a:r>
              <a:rPr sz="2000" b="1" spc="-10" dirty="0">
                <a:latin typeface="微软雅黑"/>
                <a:cs typeface="微软雅黑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若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Y且Z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Y,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则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Z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4371" y="4930479"/>
            <a:ext cx="4542790" cy="170815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 marR="53975" algn="just">
              <a:lnSpc>
                <a:spcPct val="130100"/>
              </a:lnSpc>
            </a:pPr>
            <a:r>
              <a:rPr sz="2000" b="1" spc="245" dirty="0">
                <a:latin typeface="微软雅黑"/>
                <a:cs typeface="微软雅黑"/>
              </a:rPr>
              <a:t>[引</a:t>
            </a:r>
            <a:r>
              <a:rPr sz="2000" b="1" spc="-5" dirty="0">
                <a:latin typeface="微软雅黑"/>
                <a:cs typeface="微软雅黑"/>
              </a:rPr>
              <a:t>理</a:t>
            </a:r>
            <a:r>
              <a:rPr sz="2000" b="1" spc="-34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3</a:t>
            </a:r>
            <a:r>
              <a:rPr sz="2000" b="1" spc="245" dirty="0">
                <a:latin typeface="微软雅黑"/>
                <a:cs typeface="微软雅黑"/>
              </a:rPr>
              <a:t>]如</a:t>
            </a:r>
            <a:r>
              <a:rPr sz="2000" b="1" spc="-5" dirty="0">
                <a:latin typeface="微软雅黑"/>
                <a:cs typeface="微软雅黑"/>
              </a:rPr>
              <a:t>果</a:t>
            </a:r>
            <a:r>
              <a:rPr sz="2000" b="1" spc="-34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1950" b="1" baseline="-25641" dirty="0">
                <a:latin typeface="微软雅黑"/>
                <a:cs typeface="微软雅黑"/>
              </a:rPr>
              <a:t>1</a:t>
            </a:r>
            <a:r>
              <a:rPr sz="2000" b="1" spc="-10" dirty="0">
                <a:latin typeface="微软雅黑"/>
                <a:cs typeface="微软雅黑"/>
              </a:rPr>
              <a:t>,A</a:t>
            </a:r>
            <a:r>
              <a:rPr sz="1950" b="1" baseline="-25641" dirty="0">
                <a:latin typeface="微软雅黑"/>
                <a:cs typeface="微软雅黑"/>
              </a:rPr>
              <a:t>2</a:t>
            </a:r>
            <a:r>
              <a:rPr sz="2000" b="1" spc="-5" dirty="0">
                <a:latin typeface="微软雅黑"/>
                <a:cs typeface="微软雅黑"/>
              </a:rPr>
              <a:t>,…,</a:t>
            </a:r>
            <a:r>
              <a:rPr sz="2000" b="1" spc="-20" dirty="0">
                <a:latin typeface="微软雅黑"/>
                <a:cs typeface="微软雅黑"/>
              </a:rPr>
              <a:t>A</a:t>
            </a:r>
            <a:r>
              <a:rPr sz="1950" b="1" baseline="-25641" dirty="0">
                <a:latin typeface="微软雅黑"/>
                <a:cs typeface="微软雅黑"/>
              </a:rPr>
              <a:t>n</a:t>
            </a:r>
            <a:r>
              <a:rPr sz="1950" b="1" spc="-202" baseline="-25641" dirty="0">
                <a:latin typeface="微软雅黑"/>
                <a:cs typeface="微软雅黑"/>
              </a:rPr>
              <a:t> </a:t>
            </a:r>
            <a:r>
              <a:rPr sz="2000" b="1" spc="229" dirty="0">
                <a:latin typeface="微软雅黑"/>
                <a:cs typeface="微软雅黑"/>
              </a:rPr>
              <a:t>是属性，</a:t>
            </a:r>
            <a:r>
              <a:rPr sz="2000" b="1" spc="-5" dirty="0">
                <a:latin typeface="微软雅黑"/>
                <a:cs typeface="微软雅黑"/>
              </a:rPr>
              <a:t>则</a:t>
            </a:r>
            <a:r>
              <a:rPr sz="2000" b="1" spc="-35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1950" b="1" spc="-15" baseline="-25641" dirty="0">
                <a:latin typeface="微软雅黑"/>
                <a:cs typeface="微软雅黑"/>
              </a:rPr>
              <a:t>1</a:t>
            </a:r>
            <a:r>
              <a:rPr sz="2000" b="1" spc="-10" dirty="0">
                <a:latin typeface="微软雅黑"/>
                <a:cs typeface="微软雅黑"/>
              </a:rPr>
              <a:t>,A</a:t>
            </a:r>
            <a:r>
              <a:rPr sz="1950" b="1" baseline="-25641" dirty="0">
                <a:latin typeface="微软雅黑"/>
                <a:cs typeface="微软雅黑"/>
              </a:rPr>
              <a:t>2</a:t>
            </a:r>
            <a:r>
              <a:rPr sz="2000" b="1" spc="-5" dirty="0">
                <a:latin typeface="微软雅黑"/>
                <a:cs typeface="微软雅黑"/>
              </a:rPr>
              <a:t>,…,</a:t>
            </a:r>
            <a:r>
              <a:rPr sz="2000" b="1" spc="-20" dirty="0">
                <a:latin typeface="微软雅黑"/>
                <a:cs typeface="微软雅黑"/>
              </a:rPr>
              <a:t>A</a:t>
            </a:r>
            <a:r>
              <a:rPr sz="1950" b="1" baseline="-25641" dirty="0">
                <a:latin typeface="微软雅黑"/>
                <a:cs typeface="微软雅黑"/>
              </a:rPr>
              <a:t>n</a:t>
            </a:r>
            <a:r>
              <a:rPr sz="1950" b="1" spc="-202" baseline="-25641" dirty="0">
                <a:latin typeface="微软雅黑"/>
                <a:cs typeface="微软雅黑"/>
              </a:rPr>
              <a:t> </a:t>
            </a:r>
            <a:r>
              <a:rPr sz="2000" b="1" spc="245" dirty="0">
                <a:latin typeface="微软雅黑"/>
                <a:cs typeface="微软雅黑"/>
              </a:rPr>
              <a:t>当且仅当对每</a:t>
            </a:r>
            <a:r>
              <a:rPr sz="2000" b="1" spc="-5" dirty="0">
                <a:latin typeface="微软雅黑"/>
                <a:cs typeface="微软雅黑"/>
              </a:rPr>
              <a:t>个</a:t>
            </a:r>
            <a:r>
              <a:rPr sz="2000" b="1" spc="-34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1950" b="1" baseline="-25641" dirty="0">
                <a:latin typeface="微软雅黑"/>
                <a:cs typeface="微软雅黑"/>
              </a:rPr>
              <a:t>i</a:t>
            </a:r>
            <a:r>
              <a:rPr sz="1950" b="1" spc="-225" baseline="-2564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有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1950" b="1" spc="-7" baseline="-25641" dirty="0">
                <a:latin typeface="微软雅黑"/>
                <a:cs typeface="微软雅黑"/>
              </a:rPr>
              <a:t>i</a:t>
            </a:r>
            <a:r>
              <a:rPr sz="2000" b="1" spc="-10" dirty="0">
                <a:latin typeface="微软雅黑"/>
                <a:cs typeface="微软雅黑"/>
              </a:rPr>
              <a:t>(1</a:t>
            </a:r>
            <a:r>
              <a:rPr sz="2000" b="1" spc="-5" dirty="0">
                <a:latin typeface="Symbol"/>
                <a:cs typeface="Symbol"/>
              </a:rPr>
              <a:t>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i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Symbol"/>
                <a:cs typeface="Symbol"/>
              </a:rPr>
              <a:t>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n)。</a:t>
            </a:r>
            <a:endParaRPr sz="2000" dirty="0">
              <a:latin typeface="微软雅黑"/>
              <a:cs typeface="微软雅黑"/>
            </a:endParaRPr>
          </a:p>
          <a:p>
            <a:pPr marL="92075" algn="just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证明略。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关于函数依赖的公理和定理</a:t>
            </a:r>
            <a:endParaRPr sz="2000">
              <a:latin typeface="华文中宋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关于函数依赖的推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论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一些定理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7161" y="5555741"/>
            <a:ext cx="1956435" cy="1442085"/>
          </a:xfrm>
          <a:custGeom>
            <a:avLst/>
            <a:gdLst/>
            <a:ahLst/>
            <a:cxnLst/>
            <a:rect l="l" t="t" r="r" b="b"/>
            <a:pathLst>
              <a:path w="1956434" h="1442084">
                <a:moveTo>
                  <a:pt x="1956054" y="720851"/>
                </a:moveTo>
                <a:lnTo>
                  <a:pt x="1952809" y="661778"/>
                </a:lnTo>
                <a:lnTo>
                  <a:pt x="1943246" y="604011"/>
                </a:lnTo>
                <a:lnTo>
                  <a:pt x="1927615" y="547737"/>
                </a:lnTo>
                <a:lnTo>
                  <a:pt x="1906170" y="493142"/>
                </a:lnTo>
                <a:lnTo>
                  <a:pt x="1879163" y="440412"/>
                </a:lnTo>
                <a:lnTo>
                  <a:pt x="1846847" y="389734"/>
                </a:lnTo>
                <a:lnTo>
                  <a:pt x="1809474" y="341293"/>
                </a:lnTo>
                <a:lnTo>
                  <a:pt x="1767297" y="295278"/>
                </a:lnTo>
                <a:lnTo>
                  <a:pt x="1720569" y="251872"/>
                </a:lnTo>
                <a:lnTo>
                  <a:pt x="1669542" y="211264"/>
                </a:lnTo>
                <a:lnTo>
                  <a:pt x="1614468" y="173639"/>
                </a:lnTo>
                <a:lnTo>
                  <a:pt x="1555601" y="139183"/>
                </a:lnTo>
                <a:lnTo>
                  <a:pt x="1493193" y="108084"/>
                </a:lnTo>
                <a:lnTo>
                  <a:pt x="1427497" y="80526"/>
                </a:lnTo>
                <a:lnTo>
                  <a:pt x="1358765" y="56697"/>
                </a:lnTo>
                <a:lnTo>
                  <a:pt x="1287249" y="36783"/>
                </a:lnTo>
                <a:lnTo>
                  <a:pt x="1213203" y="20970"/>
                </a:lnTo>
                <a:lnTo>
                  <a:pt x="1136879" y="9444"/>
                </a:lnTo>
                <a:lnTo>
                  <a:pt x="1058530" y="2392"/>
                </a:lnTo>
                <a:lnTo>
                  <a:pt x="978408" y="0"/>
                </a:lnTo>
                <a:lnTo>
                  <a:pt x="898177" y="2392"/>
                </a:lnTo>
                <a:lnTo>
                  <a:pt x="819729" y="9444"/>
                </a:lnTo>
                <a:lnTo>
                  <a:pt x="743318" y="20970"/>
                </a:lnTo>
                <a:lnTo>
                  <a:pt x="669194" y="36783"/>
                </a:lnTo>
                <a:lnTo>
                  <a:pt x="597610" y="56697"/>
                </a:lnTo>
                <a:lnTo>
                  <a:pt x="528818" y="80526"/>
                </a:lnTo>
                <a:lnTo>
                  <a:pt x="463069" y="108084"/>
                </a:lnTo>
                <a:lnTo>
                  <a:pt x="400616" y="139183"/>
                </a:lnTo>
                <a:lnTo>
                  <a:pt x="341712" y="173639"/>
                </a:lnTo>
                <a:lnTo>
                  <a:pt x="286607" y="211264"/>
                </a:lnTo>
                <a:lnTo>
                  <a:pt x="235554" y="251872"/>
                </a:lnTo>
                <a:lnTo>
                  <a:pt x="188805" y="295278"/>
                </a:lnTo>
                <a:lnTo>
                  <a:pt x="146612" y="341293"/>
                </a:lnTo>
                <a:lnTo>
                  <a:pt x="109227" y="389734"/>
                </a:lnTo>
                <a:lnTo>
                  <a:pt x="76902" y="440412"/>
                </a:lnTo>
                <a:lnTo>
                  <a:pt x="49889" y="493142"/>
                </a:lnTo>
                <a:lnTo>
                  <a:pt x="28440" y="547737"/>
                </a:lnTo>
                <a:lnTo>
                  <a:pt x="12808" y="604011"/>
                </a:lnTo>
                <a:lnTo>
                  <a:pt x="3244" y="661778"/>
                </a:lnTo>
                <a:lnTo>
                  <a:pt x="0" y="720851"/>
                </a:lnTo>
                <a:lnTo>
                  <a:pt x="3244" y="780028"/>
                </a:lnTo>
                <a:lnTo>
                  <a:pt x="12808" y="837877"/>
                </a:lnTo>
                <a:lnTo>
                  <a:pt x="28440" y="894214"/>
                </a:lnTo>
                <a:lnTo>
                  <a:pt x="49889" y="948854"/>
                </a:lnTo>
                <a:lnTo>
                  <a:pt x="76902" y="1001613"/>
                </a:lnTo>
                <a:lnTo>
                  <a:pt x="109227" y="1052305"/>
                </a:lnTo>
                <a:lnTo>
                  <a:pt x="146612" y="1100748"/>
                </a:lnTo>
                <a:lnTo>
                  <a:pt x="173736" y="1130323"/>
                </a:lnTo>
                <a:lnTo>
                  <a:pt x="173736" y="720851"/>
                </a:lnTo>
                <a:lnTo>
                  <a:pt x="176399" y="672196"/>
                </a:lnTo>
                <a:lnTo>
                  <a:pt x="184251" y="624631"/>
                </a:lnTo>
                <a:lnTo>
                  <a:pt x="197087" y="578306"/>
                </a:lnTo>
                <a:lnTo>
                  <a:pt x="214701" y="533375"/>
                </a:lnTo>
                <a:lnTo>
                  <a:pt x="236886" y="489989"/>
                </a:lnTo>
                <a:lnTo>
                  <a:pt x="263438" y="448301"/>
                </a:lnTo>
                <a:lnTo>
                  <a:pt x="294151" y="408462"/>
                </a:lnTo>
                <a:lnTo>
                  <a:pt x="328818" y="370624"/>
                </a:lnTo>
                <a:lnTo>
                  <a:pt x="367234" y="334940"/>
                </a:lnTo>
                <a:lnTo>
                  <a:pt x="409194" y="301561"/>
                </a:lnTo>
                <a:lnTo>
                  <a:pt x="454491" y="270640"/>
                </a:lnTo>
                <a:lnTo>
                  <a:pt x="502920" y="242328"/>
                </a:lnTo>
                <a:lnTo>
                  <a:pt x="554274" y="216777"/>
                </a:lnTo>
                <a:lnTo>
                  <a:pt x="608350" y="194140"/>
                </a:lnTo>
                <a:lnTo>
                  <a:pt x="664940" y="174569"/>
                </a:lnTo>
                <a:lnTo>
                  <a:pt x="723839" y="158215"/>
                </a:lnTo>
                <a:lnTo>
                  <a:pt x="784840" y="145231"/>
                </a:lnTo>
                <a:lnTo>
                  <a:pt x="847740" y="135768"/>
                </a:lnTo>
                <a:lnTo>
                  <a:pt x="912331" y="129979"/>
                </a:lnTo>
                <a:lnTo>
                  <a:pt x="978408" y="128015"/>
                </a:lnTo>
                <a:lnTo>
                  <a:pt x="1044376" y="129979"/>
                </a:lnTo>
                <a:lnTo>
                  <a:pt x="1108869" y="135768"/>
                </a:lnTo>
                <a:lnTo>
                  <a:pt x="1171681" y="145231"/>
                </a:lnTo>
                <a:lnTo>
                  <a:pt x="1232605" y="158215"/>
                </a:lnTo>
                <a:lnTo>
                  <a:pt x="1291435" y="174569"/>
                </a:lnTo>
                <a:lnTo>
                  <a:pt x="1347965" y="194140"/>
                </a:lnTo>
                <a:lnTo>
                  <a:pt x="1401988" y="216777"/>
                </a:lnTo>
                <a:lnTo>
                  <a:pt x="1453298" y="242328"/>
                </a:lnTo>
                <a:lnTo>
                  <a:pt x="1501689" y="270640"/>
                </a:lnTo>
                <a:lnTo>
                  <a:pt x="1546955" y="301561"/>
                </a:lnTo>
                <a:lnTo>
                  <a:pt x="1588888" y="334940"/>
                </a:lnTo>
                <a:lnTo>
                  <a:pt x="1627284" y="370624"/>
                </a:lnTo>
                <a:lnTo>
                  <a:pt x="1661935" y="408462"/>
                </a:lnTo>
                <a:lnTo>
                  <a:pt x="1692635" y="448301"/>
                </a:lnTo>
                <a:lnTo>
                  <a:pt x="1719179" y="489989"/>
                </a:lnTo>
                <a:lnTo>
                  <a:pt x="1741358" y="533375"/>
                </a:lnTo>
                <a:lnTo>
                  <a:pt x="1758969" y="578306"/>
                </a:lnTo>
                <a:lnTo>
                  <a:pt x="1771803" y="624631"/>
                </a:lnTo>
                <a:lnTo>
                  <a:pt x="1779654" y="672196"/>
                </a:lnTo>
                <a:lnTo>
                  <a:pt x="1782318" y="720851"/>
                </a:lnTo>
                <a:lnTo>
                  <a:pt x="1782318" y="1130370"/>
                </a:lnTo>
                <a:lnTo>
                  <a:pt x="1809474" y="1100748"/>
                </a:lnTo>
                <a:lnTo>
                  <a:pt x="1846847" y="1052305"/>
                </a:lnTo>
                <a:lnTo>
                  <a:pt x="1879163" y="1001613"/>
                </a:lnTo>
                <a:lnTo>
                  <a:pt x="1906170" y="948854"/>
                </a:lnTo>
                <a:lnTo>
                  <a:pt x="1927615" y="894214"/>
                </a:lnTo>
                <a:lnTo>
                  <a:pt x="1943246" y="837877"/>
                </a:lnTo>
                <a:lnTo>
                  <a:pt x="1952809" y="780028"/>
                </a:lnTo>
                <a:lnTo>
                  <a:pt x="1956054" y="720851"/>
                </a:lnTo>
                <a:close/>
              </a:path>
              <a:path w="1956434" h="1442084">
                <a:moveTo>
                  <a:pt x="1782318" y="1130370"/>
                </a:moveTo>
                <a:lnTo>
                  <a:pt x="1782318" y="720851"/>
                </a:lnTo>
                <a:lnTo>
                  <a:pt x="1779654" y="769507"/>
                </a:lnTo>
                <a:lnTo>
                  <a:pt x="1771803" y="817072"/>
                </a:lnTo>
                <a:lnTo>
                  <a:pt x="1758969" y="863397"/>
                </a:lnTo>
                <a:lnTo>
                  <a:pt x="1741358" y="908328"/>
                </a:lnTo>
                <a:lnTo>
                  <a:pt x="1719179" y="951714"/>
                </a:lnTo>
                <a:lnTo>
                  <a:pt x="1692635" y="993402"/>
                </a:lnTo>
                <a:lnTo>
                  <a:pt x="1661935" y="1033241"/>
                </a:lnTo>
                <a:lnTo>
                  <a:pt x="1627284" y="1071079"/>
                </a:lnTo>
                <a:lnTo>
                  <a:pt x="1588888" y="1106763"/>
                </a:lnTo>
                <a:lnTo>
                  <a:pt x="1546955" y="1140142"/>
                </a:lnTo>
                <a:lnTo>
                  <a:pt x="1501689" y="1171063"/>
                </a:lnTo>
                <a:lnTo>
                  <a:pt x="1453298" y="1199375"/>
                </a:lnTo>
                <a:lnTo>
                  <a:pt x="1401988" y="1224926"/>
                </a:lnTo>
                <a:lnTo>
                  <a:pt x="1347965" y="1247563"/>
                </a:lnTo>
                <a:lnTo>
                  <a:pt x="1291435" y="1267134"/>
                </a:lnTo>
                <a:lnTo>
                  <a:pt x="1232605" y="1283488"/>
                </a:lnTo>
                <a:lnTo>
                  <a:pt x="1171681" y="1296472"/>
                </a:lnTo>
                <a:lnTo>
                  <a:pt x="1108869" y="1305935"/>
                </a:lnTo>
                <a:lnTo>
                  <a:pt x="1044376" y="1311724"/>
                </a:lnTo>
                <a:lnTo>
                  <a:pt x="978408" y="1313687"/>
                </a:lnTo>
                <a:lnTo>
                  <a:pt x="912331" y="1311724"/>
                </a:lnTo>
                <a:lnTo>
                  <a:pt x="847740" y="1305935"/>
                </a:lnTo>
                <a:lnTo>
                  <a:pt x="784840" y="1296472"/>
                </a:lnTo>
                <a:lnTo>
                  <a:pt x="723839" y="1283488"/>
                </a:lnTo>
                <a:lnTo>
                  <a:pt x="664940" y="1267134"/>
                </a:lnTo>
                <a:lnTo>
                  <a:pt x="608350" y="1247563"/>
                </a:lnTo>
                <a:lnTo>
                  <a:pt x="554274" y="1224926"/>
                </a:lnTo>
                <a:lnTo>
                  <a:pt x="502920" y="1199375"/>
                </a:lnTo>
                <a:lnTo>
                  <a:pt x="454491" y="1171063"/>
                </a:lnTo>
                <a:lnTo>
                  <a:pt x="409194" y="1140142"/>
                </a:lnTo>
                <a:lnTo>
                  <a:pt x="367234" y="1106763"/>
                </a:lnTo>
                <a:lnTo>
                  <a:pt x="328818" y="1071079"/>
                </a:lnTo>
                <a:lnTo>
                  <a:pt x="294151" y="1033241"/>
                </a:lnTo>
                <a:lnTo>
                  <a:pt x="263438" y="993402"/>
                </a:lnTo>
                <a:lnTo>
                  <a:pt x="236886" y="951714"/>
                </a:lnTo>
                <a:lnTo>
                  <a:pt x="214701" y="908328"/>
                </a:lnTo>
                <a:lnTo>
                  <a:pt x="197087" y="863397"/>
                </a:lnTo>
                <a:lnTo>
                  <a:pt x="184251" y="817072"/>
                </a:lnTo>
                <a:lnTo>
                  <a:pt x="176399" y="769507"/>
                </a:lnTo>
                <a:lnTo>
                  <a:pt x="173736" y="720851"/>
                </a:lnTo>
                <a:lnTo>
                  <a:pt x="173736" y="1130323"/>
                </a:lnTo>
                <a:lnTo>
                  <a:pt x="235554" y="1190142"/>
                </a:lnTo>
                <a:lnTo>
                  <a:pt x="286607" y="1230725"/>
                </a:lnTo>
                <a:lnTo>
                  <a:pt x="341712" y="1268319"/>
                </a:lnTo>
                <a:lnTo>
                  <a:pt x="400616" y="1302739"/>
                </a:lnTo>
                <a:lnTo>
                  <a:pt x="463069" y="1333801"/>
                </a:lnTo>
                <a:lnTo>
                  <a:pt x="528818" y="1361321"/>
                </a:lnTo>
                <a:lnTo>
                  <a:pt x="597610" y="1385113"/>
                </a:lnTo>
                <a:lnTo>
                  <a:pt x="669194" y="1404993"/>
                </a:lnTo>
                <a:lnTo>
                  <a:pt x="743318" y="1420777"/>
                </a:lnTo>
                <a:lnTo>
                  <a:pt x="819729" y="1432280"/>
                </a:lnTo>
                <a:lnTo>
                  <a:pt x="898177" y="1439317"/>
                </a:lnTo>
                <a:lnTo>
                  <a:pt x="978408" y="1441703"/>
                </a:lnTo>
                <a:lnTo>
                  <a:pt x="1058530" y="1439317"/>
                </a:lnTo>
                <a:lnTo>
                  <a:pt x="1136879" y="1432280"/>
                </a:lnTo>
                <a:lnTo>
                  <a:pt x="1213203" y="1420777"/>
                </a:lnTo>
                <a:lnTo>
                  <a:pt x="1287249" y="1404993"/>
                </a:lnTo>
                <a:lnTo>
                  <a:pt x="1358765" y="1385113"/>
                </a:lnTo>
                <a:lnTo>
                  <a:pt x="1427497" y="1361321"/>
                </a:lnTo>
                <a:lnTo>
                  <a:pt x="1493193" y="1333801"/>
                </a:lnTo>
                <a:lnTo>
                  <a:pt x="1555601" y="1302739"/>
                </a:lnTo>
                <a:lnTo>
                  <a:pt x="1614468" y="1268319"/>
                </a:lnTo>
                <a:lnTo>
                  <a:pt x="1669542" y="1230725"/>
                </a:lnTo>
                <a:lnTo>
                  <a:pt x="1720569" y="1190142"/>
                </a:lnTo>
                <a:lnTo>
                  <a:pt x="1767297" y="1146755"/>
                </a:lnTo>
                <a:lnTo>
                  <a:pt x="1782318" y="113037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9467" y="5673090"/>
            <a:ext cx="1631950" cy="1207135"/>
          </a:xfrm>
          <a:custGeom>
            <a:avLst/>
            <a:gdLst/>
            <a:ahLst/>
            <a:cxnLst/>
            <a:rect l="l" t="t" r="r" b="b"/>
            <a:pathLst>
              <a:path w="1631950" h="1207134">
                <a:moveTo>
                  <a:pt x="1631441" y="603504"/>
                </a:moveTo>
                <a:lnTo>
                  <a:pt x="1628739" y="554049"/>
                </a:lnTo>
                <a:lnTo>
                  <a:pt x="1620771" y="505688"/>
                </a:lnTo>
                <a:lnTo>
                  <a:pt x="1607748" y="458576"/>
                </a:lnTo>
                <a:lnTo>
                  <a:pt x="1589879" y="412869"/>
                </a:lnTo>
                <a:lnTo>
                  <a:pt x="1567374" y="368724"/>
                </a:lnTo>
                <a:lnTo>
                  <a:pt x="1540443" y="326296"/>
                </a:lnTo>
                <a:lnTo>
                  <a:pt x="1509295" y="285742"/>
                </a:lnTo>
                <a:lnTo>
                  <a:pt x="1474140" y="247217"/>
                </a:lnTo>
                <a:lnTo>
                  <a:pt x="1435189" y="210877"/>
                </a:lnTo>
                <a:lnTo>
                  <a:pt x="1392650" y="176879"/>
                </a:lnTo>
                <a:lnTo>
                  <a:pt x="1346733" y="145378"/>
                </a:lnTo>
                <a:lnTo>
                  <a:pt x="1297649" y="116531"/>
                </a:lnTo>
                <a:lnTo>
                  <a:pt x="1245607" y="90493"/>
                </a:lnTo>
                <a:lnTo>
                  <a:pt x="1190816" y="67420"/>
                </a:lnTo>
                <a:lnTo>
                  <a:pt x="1133486" y="47470"/>
                </a:lnTo>
                <a:lnTo>
                  <a:pt x="1073828" y="30796"/>
                </a:lnTo>
                <a:lnTo>
                  <a:pt x="1012051" y="17557"/>
                </a:lnTo>
                <a:lnTo>
                  <a:pt x="948364" y="7907"/>
                </a:lnTo>
                <a:lnTo>
                  <a:pt x="882978" y="2002"/>
                </a:lnTo>
                <a:lnTo>
                  <a:pt x="816101" y="0"/>
                </a:lnTo>
                <a:lnTo>
                  <a:pt x="749117" y="2002"/>
                </a:lnTo>
                <a:lnTo>
                  <a:pt x="683632" y="7907"/>
                </a:lnTo>
                <a:lnTo>
                  <a:pt x="619858" y="17557"/>
                </a:lnTo>
                <a:lnTo>
                  <a:pt x="558003" y="30796"/>
                </a:lnTo>
                <a:lnTo>
                  <a:pt x="498276" y="47470"/>
                </a:lnTo>
                <a:lnTo>
                  <a:pt x="440887" y="67420"/>
                </a:lnTo>
                <a:lnTo>
                  <a:pt x="386044" y="90493"/>
                </a:lnTo>
                <a:lnTo>
                  <a:pt x="333957" y="116531"/>
                </a:lnTo>
                <a:lnTo>
                  <a:pt x="284835" y="145378"/>
                </a:lnTo>
                <a:lnTo>
                  <a:pt x="238886" y="176879"/>
                </a:lnTo>
                <a:lnTo>
                  <a:pt x="196322" y="210877"/>
                </a:lnTo>
                <a:lnTo>
                  <a:pt x="157349" y="247217"/>
                </a:lnTo>
                <a:lnTo>
                  <a:pt x="122179" y="285742"/>
                </a:lnTo>
                <a:lnTo>
                  <a:pt x="91019" y="326296"/>
                </a:lnTo>
                <a:lnTo>
                  <a:pt x="64079" y="368724"/>
                </a:lnTo>
                <a:lnTo>
                  <a:pt x="41568" y="412869"/>
                </a:lnTo>
                <a:lnTo>
                  <a:pt x="23696" y="458576"/>
                </a:lnTo>
                <a:lnTo>
                  <a:pt x="10671" y="505688"/>
                </a:lnTo>
                <a:lnTo>
                  <a:pt x="2702" y="554049"/>
                </a:lnTo>
                <a:lnTo>
                  <a:pt x="0" y="603504"/>
                </a:lnTo>
                <a:lnTo>
                  <a:pt x="2702" y="652958"/>
                </a:lnTo>
                <a:lnTo>
                  <a:pt x="10671" y="701319"/>
                </a:lnTo>
                <a:lnTo>
                  <a:pt x="23696" y="748431"/>
                </a:lnTo>
                <a:lnTo>
                  <a:pt x="41568" y="794138"/>
                </a:lnTo>
                <a:lnTo>
                  <a:pt x="64079" y="838283"/>
                </a:lnTo>
                <a:lnTo>
                  <a:pt x="91019" y="880711"/>
                </a:lnTo>
                <a:lnTo>
                  <a:pt x="122179" y="921265"/>
                </a:lnTo>
                <a:lnTo>
                  <a:pt x="157349" y="959790"/>
                </a:lnTo>
                <a:lnTo>
                  <a:pt x="196322" y="996130"/>
                </a:lnTo>
                <a:lnTo>
                  <a:pt x="238886" y="1030128"/>
                </a:lnTo>
                <a:lnTo>
                  <a:pt x="284835" y="1061629"/>
                </a:lnTo>
                <a:lnTo>
                  <a:pt x="333957" y="1090476"/>
                </a:lnTo>
                <a:lnTo>
                  <a:pt x="386044" y="1116514"/>
                </a:lnTo>
                <a:lnTo>
                  <a:pt x="440887" y="1139587"/>
                </a:lnTo>
                <a:lnTo>
                  <a:pt x="498276" y="1159537"/>
                </a:lnTo>
                <a:lnTo>
                  <a:pt x="558003" y="1176211"/>
                </a:lnTo>
                <a:lnTo>
                  <a:pt x="619858" y="1189450"/>
                </a:lnTo>
                <a:lnTo>
                  <a:pt x="683632" y="1199100"/>
                </a:lnTo>
                <a:lnTo>
                  <a:pt x="749117" y="1205005"/>
                </a:lnTo>
                <a:lnTo>
                  <a:pt x="816101" y="1207008"/>
                </a:lnTo>
                <a:lnTo>
                  <a:pt x="882978" y="1205005"/>
                </a:lnTo>
                <a:lnTo>
                  <a:pt x="948364" y="1199100"/>
                </a:lnTo>
                <a:lnTo>
                  <a:pt x="1012051" y="1189450"/>
                </a:lnTo>
                <a:lnTo>
                  <a:pt x="1073828" y="1176211"/>
                </a:lnTo>
                <a:lnTo>
                  <a:pt x="1133486" y="1159537"/>
                </a:lnTo>
                <a:lnTo>
                  <a:pt x="1190816" y="1139587"/>
                </a:lnTo>
                <a:lnTo>
                  <a:pt x="1245607" y="1116514"/>
                </a:lnTo>
                <a:lnTo>
                  <a:pt x="1297649" y="1090476"/>
                </a:lnTo>
                <a:lnTo>
                  <a:pt x="1346733" y="1061629"/>
                </a:lnTo>
                <a:lnTo>
                  <a:pt x="1392650" y="1030128"/>
                </a:lnTo>
                <a:lnTo>
                  <a:pt x="1435189" y="996130"/>
                </a:lnTo>
                <a:lnTo>
                  <a:pt x="1474140" y="959790"/>
                </a:lnTo>
                <a:lnTo>
                  <a:pt x="1509295" y="921265"/>
                </a:lnTo>
                <a:lnTo>
                  <a:pt x="1540443" y="880711"/>
                </a:lnTo>
                <a:lnTo>
                  <a:pt x="1567374" y="838283"/>
                </a:lnTo>
                <a:lnTo>
                  <a:pt x="1589879" y="794138"/>
                </a:lnTo>
                <a:lnTo>
                  <a:pt x="1607748" y="748431"/>
                </a:lnTo>
                <a:lnTo>
                  <a:pt x="1620771" y="701319"/>
                </a:lnTo>
                <a:lnTo>
                  <a:pt x="1628739" y="652958"/>
                </a:lnTo>
                <a:lnTo>
                  <a:pt x="1631441" y="60350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9467" y="5673090"/>
            <a:ext cx="1631950" cy="1207135"/>
          </a:xfrm>
          <a:custGeom>
            <a:avLst/>
            <a:gdLst/>
            <a:ahLst/>
            <a:cxnLst/>
            <a:rect l="l" t="t" r="r" b="b"/>
            <a:pathLst>
              <a:path w="1631950" h="1207134">
                <a:moveTo>
                  <a:pt x="816101" y="0"/>
                </a:moveTo>
                <a:lnTo>
                  <a:pt x="749117" y="2002"/>
                </a:lnTo>
                <a:lnTo>
                  <a:pt x="683632" y="7907"/>
                </a:lnTo>
                <a:lnTo>
                  <a:pt x="619858" y="17557"/>
                </a:lnTo>
                <a:lnTo>
                  <a:pt x="558003" y="30796"/>
                </a:lnTo>
                <a:lnTo>
                  <a:pt x="498276" y="47470"/>
                </a:lnTo>
                <a:lnTo>
                  <a:pt x="440887" y="67420"/>
                </a:lnTo>
                <a:lnTo>
                  <a:pt x="386044" y="90493"/>
                </a:lnTo>
                <a:lnTo>
                  <a:pt x="333957" y="116531"/>
                </a:lnTo>
                <a:lnTo>
                  <a:pt x="284835" y="145378"/>
                </a:lnTo>
                <a:lnTo>
                  <a:pt x="238886" y="176879"/>
                </a:lnTo>
                <a:lnTo>
                  <a:pt x="196322" y="210877"/>
                </a:lnTo>
                <a:lnTo>
                  <a:pt x="157349" y="247217"/>
                </a:lnTo>
                <a:lnTo>
                  <a:pt x="122179" y="285742"/>
                </a:lnTo>
                <a:lnTo>
                  <a:pt x="91019" y="326296"/>
                </a:lnTo>
                <a:lnTo>
                  <a:pt x="64079" y="368724"/>
                </a:lnTo>
                <a:lnTo>
                  <a:pt x="41568" y="412869"/>
                </a:lnTo>
                <a:lnTo>
                  <a:pt x="23696" y="458576"/>
                </a:lnTo>
                <a:lnTo>
                  <a:pt x="10671" y="505688"/>
                </a:lnTo>
                <a:lnTo>
                  <a:pt x="2702" y="554049"/>
                </a:lnTo>
                <a:lnTo>
                  <a:pt x="0" y="603504"/>
                </a:lnTo>
                <a:lnTo>
                  <a:pt x="2702" y="652958"/>
                </a:lnTo>
                <a:lnTo>
                  <a:pt x="10671" y="701319"/>
                </a:lnTo>
                <a:lnTo>
                  <a:pt x="23696" y="748431"/>
                </a:lnTo>
                <a:lnTo>
                  <a:pt x="41568" y="794138"/>
                </a:lnTo>
                <a:lnTo>
                  <a:pt x="64079" y="838283"/>
                </a:lnTo>
                <a:lnTo>
                  <a:pt x="91019" y="880711"/>
                </a:lnTo>
                <a:lnTo>
                  <a:pt x="122179" y="921265"/>
                </a:lnTo>
                <a:lnTo>
                  <a:pt x="157349" y="959790"/>
                </a:lnTo>
                <a:lnTo>
                  <a:pt x="196322" y="996130"/>
                </a:lnTo>
                <a:lnTo>
                  <a:pt x="238886" y="1030128"/>
                </a:lnTo>
                <a:lnTo>
                  <a:pt x="284835" y="1061629"/>
                </a:lnTo>
                <a:lnTo>
                  <a:pt x="333957" y="1090476"/>
                </a:lnTo>
                <a:lnTo>
                  <a:pt x="386044" y="1116514"/>
                </a:lnTo>
                <a:lnTo>
                  <a:pt x="440887" y="1139587"/>
                </a:lnTo>
                <a:lnTo>
                  <a:pt x="498276" y="1159537"/>
                </a:lnTo>
                <a:lnTo>
                  <a:pt x="558003" y="1176211"/>
                </a:lnTo>
                <a:lnTo>
                  <a:pt x="619858" y="1189450"/>
                </a:lnTo>
                <a:lnTo>
                  <a:pt x="683632" y="1199100"/>
                </a:lnTo>
                <a:lnTo>
                  <a:pt x="749117" y="1205005"/>
                </a:lnTo>
                <a:lnTo>
                  <a:pt x="816101" y="1207008"/>
                </a:lnTo>
                <a:lnTo>
                  <a:pt x="882978" y="1205005"/>
                </a:lnTo>
                <a:lnTo>
                  <a:pt x="948364" y="1199100"/>
                </a:lnTo>
                <a:lnTo>
                  <a:pt x="1012051" y="1189450"/>
                </a:lnTo>
                <a:lnTo>
                  <a:pt x="1073828" y="1176211"/>
                </a:lnTo>
                <a:lnTo>
                  <a:pt x="1133486" y="1159537"/>
                </a:lnTo>
                <a:lnTo>
                  <a:pt x="1190816" y="1139587"/>
                </a:lnTo>
                <a:lnTo>
                  <a:pt x="1245607" y="1116514"/>
                </a:lnTo>
                <a:lnTo>
                  <a:pt x="1297649" y="1090476"/>
                </a:lnTo>
                <a:lnTo>
                  <a:pt x="1346733" y="1061629"/>
                </a:lnTo>
                <a:lnTo>
                  <a:pt x="1392650" y="1030128"/>
                </a:lnTo>
                <a:lnTo>
                  <a:pt x="1435189" y="996130"/>
                </a:lnTo>
                <a:lnTo>
                  <a:pt x="1474140" y="959790"/>
                </a:lnTo>
                <a:lnTo>
                  <a:pt x="1509295" y="921265"/>
                </a:lnTo>
                <a:lnTo>
                  <a:pt x="1540443" y="880711"/>
                </a:lnTo>
                <a:lnTo>
                  <a:pt x="1567374" y="838283"/>
                </a:lnTo>
                <a:lnTo>
                  <a:pt x="1589879" y="794138"/>
                </a:lnTo>
                <a:lnTo>
                  <a:pt x="1607748" y="748431"/>
                </a:lnTo>
                <a:lnTo>
                  <a:pt x="1620771" y="701319"/>
                </a:lnTo>
                <a:lnTo>
                  <a:pt x="1628739" y="652958"/>
                </a:lnTo>
                <a:lnTo>
                  <a:pt x="1631441" y="603504"/>
                </a:lnTo>
                <a:lnTo>
                  <a:pt x="1628739" y="554049"/>
                </a:lnTo>
                <a:lnTo>
                  <a:pt x="1620771" y="505688"/>
                </a:lnTo>
                <a:lnTo>
                  <a:pt x="1607748" y="458576"/>
                </a:lnTo>
                <a:lnTo>
                  <a:pt x="1589879" y="412869"/>
                </a:lnTo>
                <a:lnTo>
                  <a:pt x="1567374" y="368724"/>
                </a:lnTo>
                <a:lnTo>
                  <a:pt x="1540443" y="326296"/>
                </a:lnTo>
                <a:lnTo>
                  <a:pt x="1509295" y="285742"/>
                </a:lnTo>
                <a:lnTo>
                  <a:pt x="1474140" y="247217"/>
                </a:lnTo>
                <a:lnTo>
                  <a:pt x="1435189" y="210877"/>
                </a:lnTo>
                <a:lnTo>
                  <a:pt x="1392650" y="176879"/>
                </a:lnTo>
                <a:lnTo>
                  <a:pt x="1346733" y="145378"/>
                </a:lnTo>
                <a:lnTo>
                  <a:pt x="1297649" y="116531"/>
                </a:lnTo>
                <a:lnTo>
                  <a:pt x="1245607" y="90493"/>
                </a:lnTo>
                <a:lnTo>
                  <a:pt x="1190816" y="67420"/>
                </a:lnTo>
                <a:lnTo>
                  <a:pt x="1133486" y="47470"/>
                </a:lnTo>
                <a:lnTo>
                  <a:pt x="1073828" y="30796"/>
                </a:lnTo>
                <a:lnTo>
                  <a:pt x="1012051" y="17557"/>
                </a:lnTo>
                <a:lnTo>
                  <a:pt x="948364" y="7907"/>
                </a:lnTo>
                <a:lnTo>
                  <a:pt x="882978" y="2002"/>
                </a:lnTo>
                <a:lnTo>
                  <a:pt x="81610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91155" y="5784554"/>
            <a:ext cx="1448435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关于属性组合的 函数依赖与单一 属性的函数依赖 有什么关系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xmlns="" id="{F98B411A-8B54-40D9-9D07-13D66B42FA79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关于函数依赖的公理和定理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/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24" y="1931630"/>
            <a:ext cx="4812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spc="-5" dirty="0" err="1">
                <a:latin typeface="微软雅黑"/>
                <a:cs typeface="微软雅黑"/>
              </a:rPr>
              <a:t>对R</a:t>
            </a:r>
            <a:r>
              <a:rPr sz="2000" b="1" spc="-5" dirty="0">
                <a:latin typeface="微软雅黑"/>
                <a:cs typeface="微软雅黑"/>
              </a:rPr>
              <a:t>(U, F), X</a:t>
            </a:r>
            <a:r>
              <a:rPr sz="2000" b="1" spc="-5" dirty="0">
                <a:latin typeface="Symbol"/>
                <a:cs typeface="Symbol"/>
              </a:rPr>
              <a:t></a:t>
            </a:r>
            <a:r>
              <a:rPr sz="2000" b="1" spc="-5" dirty="0">
                <a:latin typeface="微软雅黑"/>
                <a:cs typeface="微软雅黑"/>
              </a:rPr>
              <a:t>U, U = { A</a:t>
            </a:r>
            <a:r>
              <a:rPr sz="1950" b="1" baseline="-25641" dirty="0">
                <a:latin typeface="微软雅黑"/>
                <a:cs typeface="微软雅黑"/>
              </a:rPr>
              <a:t>1</a:t>
            </a:r>
            <a:r>
              <a:rPr sz="2000" b="1" spc="-10" dirty="0">
                <a:latin typeface="微软雅黑"/>
                <a:cs typeface="微软雅黑"/>
              </a:rPr>
              <a:t>,A</a:t>
            </a:r>
            <a:r>
              <a:rPr sz="1950" b="1" baseline="-25641" dirty="0">
                <a:latin typeface="微软雅黑"/>
                <a:cs typeface="微软雅黑"/>
              </a:rPr>
              <a:t>2</a:t>
            </a:r>
            <a:r>
              <a:rPr sz="2000" b="1" spc="-5" dirty="0">
                <a:latin typeface="微软雅黑"/>
                <a:cs typeface="微软雅黑"/>
              </a:rPr>
              <a:t>,…,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1950" b="1" spc="-7" baseline="-25641" dirty="0">
                <a:latin typeface="微软雅黑"/>
                <a:cs typeface="微软雅黑"/>
              </a:rPr>
              <a:t>n</a:t>
            </a:r>
            <a:r>
              <a:rPr sz="2000" b="1" spc="-10" dirty="0">
                <a:latin typeface="微软雅黑"/>
                <a:cs typeface="微软雅黑"/>
              </a:rPr>
              <a:t>}</a:t>
            </a:r>
            <a:r>
              <a:rPr sz="2000" b="1" spc="-5" dirty="0">
                <a:latin typeface="微软雅黑"/>
                <a:cs typeface="微软雅黑"/>
              </a:rPr>
              <a:t>, </a:t>
            </a:r>
            <a:r>
              <a:rPr sz="2000" b="1" dirty="0">
                <a:latin typeface="微软雅黑"/>
                <a:cs typeface="微软雅黑"/>
              </a:rPr>
              <a:t>令</a:t>
            </a:r>
            <a:r>
              <a:rPr sz="2000" b="1" spc="-5" dirty="0">
                <a:latin typeface="微软雅黑"/>
                <a:cs typeface="微软雅黑"/>
              </a:rPr>
              <a:t>：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0631" y="2405911"/>
            <a:ext cx="32893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baseline="-16666" dirty="0">
                <a:latin typeface="微软雅黑"/>
                <a:cs typeface="微软雅黑"/>
              </a:rPr>
              <a:t>X</a:t>
            </a:r>
            <a:r>
              <a:rPr sz="1300" b="1" dirty="0">
                <a:latin typeface="微软雅黑"/>
                <a:cs typeface="微软雅黑"/>
              </a:rPr>
              <a:t>+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916" y="2545354"/>
            <a:ext cx="11811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微软雅黑"/>
                <a:cs typeface="微软雅黑"/>
              </a:rPr>
              <a:t>F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5173" y="2406440"/>
            <a:ext cx="681037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= { 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1950" b="1" baseline="-25641" dirty="0">
                <a:latin typeface="微软雅黑"/>
                <a:cs typeface="微软雅黑"/>
              </a:rPr>
              <a:t>i </a:t>
            </a:r>
            <a:r>
              <a:rPr sz="2000" b="1" spc="-5" dirty="0">
                <a:latin typeface="微软雅黑"/>
                <a:cs typeface="微软雅黑"/>
              </a:rPr>
              <a:t>|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用Armstrong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Axiom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A1,A2,A3可从F导出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1950" b="1" baseline="-25641" dirty="0">
                <a:latin typeface="微软雅黑"/>
                <a:cs typeface="微软雅黑"/>
              </a:rPr>
              <a:t>i </a:t>
            </a:r>
            <a:r>
              <a:rPr sz="1950" b="1" spc="-270" baseline="-2564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}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835" y="2802913"/>
            <a:ext cx="373062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称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1950" b="1" baseline="25641" dirty="0">
                <a:latin typeface="微软雅黑"/>
                <a:cs typeface="微软雅黑"/>
              </a:rPr>
              <a:t>+ </a:t>
            </a:r>
            <a:r>
              <a:rPr sz="1950" b="1" spc="-75" baseline="2564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为X关于F的属性(集)闭包。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862" y="2942356"/>
            <a:ext cx="11811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微软雅黑"/>
                <a:cs typeface="微软雅黑"/>
              </a:rPr>
              <a:t>F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24" y="3199153"/>
            <a:ext cx="217551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8175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注：显然X</a:t>
            </a:r>
            <a:r>
              <a:rPr sz="2000" b="1" spc="-5" dirty="0">
                <a:solidFill>
                  <a:srgbClr val="3333CC"/>
                </a:solidFill>
                <a:latin typeface="Symbol"/>
                <a:cs typeface="Symbol"/>
              </a:rPr>
              <a:t></a:t>
            </a:r>
            <a:r>
              <a:rPr sz="2000" b="1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1950" b="1" baseline="25641" dirty="0">
                <a:solidFill>
                  <a:srgbClr val="3333CC"/>
                </a:solidFill>
                <a:latin typeface="微软雅黑"/>
                <a:cs typeface="微软雅黑"/>
              </a:rPr>
              <a:t>+	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964" y="3338596"/>
            <a:ext cx="11811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687" y="3859807"/>
            <a:ext cx="76517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84415" algn="l"/>
              </a:tabLst>
            </a:pPr>
            <a:r>
              <a:rPr sz="2000" b="1" spc="-5" dirty="0">
                <a:latin typeface="微软雅黑"/>
                <a:cs typeface="微软雅黑"/>
              </a:rPr>
              <a:t>[引理4] </a:t>
            </a:r>
            <a:r>
              <a:rPr sz="2000" b="1" spc="-10" dirty="0" err="1">
                <a:latin typeface="微软雅黑"/>
                <a:cs typeface="微软雅黑"/>
              </a:rPr>
              <a:t>X</a:t>
            </a:r>
            <a:r>
              <a:rPr sz="2000" b="1" dirty="0" err="1">
                <a:latin typeface="Symbol"/>
                <a:cs typeface="Symbol"/>
              </a:rPr>
              <a:t></a:t>
            </a:r>
            <a:r>
              <a:rPr sz="2000" b="1" spc="-5" dirty="0" err="1">
                <a:latin typeface="微软雅黑"/>
                <a:cs typeface="微软雅黑"/>
              </a:rPr>
              <a:t>Y，当且仅当Y</a:t>
            </a:r>
            <a:r>
              <a:rPr sz="2000" b="1" spc="-5" dirty="0">
                <a:latin typeface="Symbol"/>
                <a:cs typeface="Symbol"/>
              </a:rPr>
              <a:t>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1950" b="1" baseline="25641" dirty="0">
                <a:latin typeface="微软雅黑"/>
                <a:cs typeface="微软雅黑"/>
              </a:rPr>
              <a:t>+	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0390" y="4047490"/>
            <a:ext cx="11811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微软雅黑"/>
                <a:cs typeface="微软雅黑"/>
              </a:rPr>
              <a:t>F</a:t>
            </a:r>
            <a:endParaRPr sz="1300" dirty="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3835" y="4293870"/>
            <a:ext cx="7498080" cy="1689735"/>
          </a:xfrm>
          <a:custGeom>
            <a:avLst/>
            <a:gdLst/>
            <a:ahLst/>
            <a:cxnLst/>
            <a:rect l="l" t="t" r="r" b="b"/>
            <a:pathLst>
              <a:path w="7498080" h="1689735">
                <a:moveTo>
                  <a:pt x="0" y="0"/>
                </a:moveTo>
                <a:lnTo>
                  <a:pt x="0" y="1689354"/>
                </a:lnTo>
                <a:lnTo>
                  <a:pt x="7498080" y="1689353"/>
                </a:lnTo>
                <a:lnTo>
                  <a:pt x="749808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07903" y="4410929"/>
            <a:ext cx="472376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证明</a:t>
            </a:r>
            <a:r>
              <a:rPr sz="1600" b="1" spc="-10" dirty="0">
                <a:latin typeface="微软雅黑"/>
                <a:cs typeface="微软雅黑"/>
              </a:rPr>
              <a:t>：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&lt;首先证明必要性：若X</a:t>
            </a:r>
            <a:r>
              <a:rPr sz="1600" b="1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Y，则定有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Y</a:t>
            </a:r>
            <a:r>
              <a:rPr sz="1600" b="1" dirty="0">
                <a:solidFill>
                  <a:srgbClr val="3333CC"/>
                </a:solidFill>
                <a:latin typeface="Symbol"/>
                <a:cs typeface="Symbol"/>
              </a:rPr>
              <a:t></a:t>
            </a:r>
            <a:r>
              <a:rPr sz="1600" b="1" spc="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1650" b="1" spc="-7" baseline="25252" dirty="0">
                <a:solidFill>
                  <a:srgbClr val="3333CC"/>
                </a:solidFill>
                <a:latin typeface="微软雅黑"/>
                <a:cs typeface="微软雅黑"/>
              </a:rPr>
              <a:t>+</a:t>
            </a:r>
            <a:r>
              <a:rPr sz="1650" b="1" baseline="25252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50" b="1" spc="-75" baseline="25252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&gt;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73228" y="4525233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1002" y="4728683"/>
            <a:ext cx="638048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因为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Y，由分解律，若</a:t>
            </a:r>
            <a:r>
              <a:rPr sz="1600" b="1" dirty="0">
                <a:latin typeface="微软雅黑"/>
                <a:cs typeface="微软雅黑"/>
              </a:rPr>
              <a:t>A</a:t>
            </a:r>
            <a:r>
              <a:rPr sz="1650" b="1" spc="-22" baseline="-25252" dirty="0">
                <a:latin typeface="微软雅黑"/>
                <a:cs typeface="微软雅黑"/>
              </a:rPr>
              <a:t>i</a:t>
            </a:r>
            <a:r>
              <a:rPr sz="1600" b="1" spc="-5" dirty="0">
                <a:latin typeface="Symbol"/>
                <a:cs typeface="Symbol"/>
              </a:rPr>
              <a:t></a:t>
            </a:r>
            <a:r>
              <a:rPr sz="1600" b="1" dirty="0">
                <a:latin typeface="微软雅黑"/>
                <a:cs typeface="微软雅黑"/>
              </a:rPr>
              <a:t>Y, 则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A</a:t>
            </a:r>
            <a:r>
              <a:rPr sz="1650" b="1" spc="-7" baseline="-25252" dirty="0">
                <a:latin typeface="微软雅黑"/>
                <a:cs typeface="微软雅黑"/>
              </a:rPr>
              <a:t>i</a:t>
            </a:r>
            <a:r>
              <a:rPr sz="1650" b="1" spc="225" baseline="-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(</a:t>
            </a:r>
            <a:r>
              <a:rPr sz="1600" b="1" dirty="0">
                <a:latin typeface="微软雅黑"/>
                <a:cs typeface="微软雅黑"/>
              </a:rPr>
              <a:t>i </a:t>
            </a:r>
            <a:r>
              <a:rPr sz="1600" b="1" spc="-5" dirty="0">
                <a:latin typeface="微软雅黑"/>
                <a:cs typeface="微软雅黑"/>
              </a:rPr>
              <a:t>=1,2,…,n)，所以</a:t>
            </a:r>
            <a:r>
              <a:rPr sz="1600" b="1" spc="-15" dirty="0">
                <a:latin typeface="微软雅黑"/>
                <a:cs typeface="微软雅黑"/>
              </a:rPr>
              <a:t>Y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baseline="25252" dirty="0">
                <a:latin typeface="微软雅黑"/>
                <a:cs typeface="微软雅黑"/>
              </a:rPr>
              <a:t> </a:t>
            </a:r>
            <a:r>
              <a:rPr sz="1650" b="1" spc="-75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64918" y="4842987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微软雅黑"/>
                <a:cs typeface="微软雅黑"/>
              </a:rPr>
              <a:t>F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845" y="5046437"/>
            <a:ext cx="391096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&lt;再证明充分性：若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Y</a:t>
            </a:r>
            <a:r>
              <a:rPr sz="1600" b="1" dirty="0">
                <a:solidFill>
                  <a:srgbClr val="3333CC"/>
                </a:solidFill>
                <a:latin typeface="Symbol"/>
                <a:cs typeface="Symbol"/>
              </a:rPr>
              <a:t></a:t>
            </a:r>
            <a:r>
              <a:rPr sz="1600" b="1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1650" b="1" spc="-7" baseline="25252" dirty="0">
                <a:solidFill>
                  <a:srgbClr val="3333CC"/>
                </a:solidFill>
                <a:latin typeface="微软雅黑"/>
                <a:cs typeface="微软雅黑"/>
              </a:rPr>
              <a:t>+</a:t>
            </a:r>
            <a:r>
              <a:rPr sz="1650" b="1" baseline="25252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50" b="1" spc="-75" baseline="25252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，则定有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1600" b="1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Y&gt;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5106" y="516074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3333CC"/>
                </a:solidFill>
                <a:latin typeface="微软雅黑"/>
                <a:cs typeface="微软雅黑"/>
              </a:rPr>
              <a:t>F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1008" y="5363429"/>
            <a:ext cx="668528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因为</a:t>
            </a:r>
            <a:r>
              <a:rPr sz="1600" b="1" spc="-10" dirty="0">
                <a:latin typeface="微软雅黑"/>
                <a:cs typeface="微软雅黑"/>
              </a:rPr>
              <a:t>Y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baseline="25252" dirty="0">
                <a:latin typeface="微软雅黑"/>
                <a:cs typeface="微软雅黑"/>
              </a:rPr>
              <a:t> </a:t>
            </a:r>
            <a:r>
              <a:rPr sz="1650" b="1" spc="-75" baseline="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，按属性闭包定义，</a:t>
            </a:r>
            <a:r>
              <a:rPr sz="1600" b="1" spc="-10" dirty="0">
                <a:latin typeface="微软雅黑"/>
                <a:cs typeface="微软雅黑"/>
              </a:rPr>
              <a:t>对</a:t>
            </a:r>
            <a:r>
              <a:rPr sz="1600" b="1" spc="-5" dirty="0">
                <a:latin typeface="Symbol"/>
                <a:cs typeface="Symbol"/>
              </a:rPr>
              <a:t></a:t>
            </a:r>
            <a:r>
              <a:rPr sz="1600" b="1" dirty="0">
                <a:latin typeface="微软雅黑"/>
                <a:cs typeface="微软雅黑"/>
              </a:rPr>
              <a:t>A</a:t>
            </a:r>
            <a:r>
              <a:rPr sz="1600" b="1" spc="-16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Symbol"/>
                <a:cs typeface="Symbol"/>
              </a:rPr>
              <a:t></a:t>
            </a:r>
            <a:r>
              <a:rPr sz="1600" b="1" spc="-5" dirty="0">
                <a:latin typeface="微软雅黑"/>
                <a:cs typeface="微软雅黑"/>
              </a:rPr>
              <a:t>Y，有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dirty="0">
                <a:latin typeface="微软雅黑"/>
                <a:cs typeface="微软雅黑"/>
              </a:rPr>
              <a:t>A </a:t>
            </a:r>
            <a:r>
              <a:rPr sz="1600" b="1" spc="-155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(</a:t>
            </a:r>
            <a:r>
              <a:rPr sz="1600" b="1" dirty="0">
                <a:latin typeface="微软雅黑"/>
                <a:cs typeface="微软雅黑"/>
              </a:rPr>
              <a:t>i</a:t>
            </a:r>
            <a:r>
              <a:rPr sz="1600" b="1" spc="-5" dirty="0">
                <a:latin typeface="微软雅黑"/>
                <a:cs typeface="微软雅黑"/>
              </a:rPr>
              <a:t> =1,2,…,n)；再由合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7893" y="5477733"/>
            <a:ext cx="218630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6845">
              <a:lnSpc>
                <a:spcPct val="100000"/>
              </a:lnSpc>
            </a:pPr>
            <a:r>
              <a:rPr sz="1100" b="1" spc="-5" dirty="0">
                <a:latin typeface="微软雅黑"/>
                <a:cs typeface="微软雅黑"/>
              </a:rPr>
              <a:t>F</a:t>
            </a:r>
            <a:endParaRPr sz="1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b="1" spc="-5" dirty="0">
                <a:latin typeface="微软雅黑"/>
                <a:cs typeface="微软雅黑"/>
              </a:rPr>
              <a:t>并律，可以推</a:t>
            </a:r>
            <a:r>
              <a:rPr sz="1600" b="1" dirty="0">
                <a:latin typeface="微软雅黑"/>
                <a:cs typeface="微软雅黑"/>
              </a:rPr>
              <a:t>出 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Y。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96499" y="5489921"/>
            <a:ext cx="16198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40">
              <a:lnSpc>
                <a:spcPct val="100000"/>
              </a:lnSpc>
              <a:tabLst>
                <a:tab pos="1565275" algn="l"/>
              </a:tabLst>
            </a:pPr>
            <a:r>
              <a:rPr sz="1100" b="1" spc="-5" dirty="0">
                <a:latin typeface="微软雅黑"/>
                <a:cs typeface="微软雅黑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	</a:t>
            </a:r>
            <a:r>
              <a:rPr sz="1100" b="1" spc="-5" dirty="0">
                <a:latin typeface="微软雅黑"/>
                <a:cs typeface="微软雅黑"/>
              </a:rPr>
              <a:t>i</a:t>
            </a:r>
            <a:endParaRPr sz="1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600" b="1" spc="-5" dirty="0">
                <a:latin typeface="微软雅黑"/>
                <a:cs typeface="微软雅黑"/>
              </a:rPr>
              <a:t>证毕。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关于函数依赖的公理和定理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(4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属性闭包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4" name="标题 6">
            <a:extLst>
              <a:ext uri="{FF2B5EF4-FFF2-40B4-BE49-F238E27FC236}">
                <a16:creationId xmlns:a16="http://schemas.microsoft.com/office/drawing/2014/main" xmlns="" id="{87507339-4F14-461B-B179-C1BC386E3940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关于函数依赖的公理和定理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/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FA66D45-AAE1-4ADC-9C84-A10835164BA3}"/>
              </a:ext>
            </a:extLst>
          </p:cNvPr>
          <p:cNvSpPr/>
          <p:nvPr/>
        </p:nvSpPr>
        <p:spPr>
          <a:xfrm>
            <a:off x="1003530" y="1218414"/>
            <a:ext cx="3369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-10" dirty="0">
                <a:latin typeface="微软雅黑"/>
                <a:cs typeface="微软雅黑"/>
              </a:rPr>
              <a:t>[Definition</a:t>
            </a:r>
            <a:r>
              <a:rPr lang="en-US" altLang="zh-CN" b="1" spc="-5" dirty="0">
                <a:latin typeface="微软雅黑"/>
                <a:cs typeface="微软雅黑"/>
              </a:rPr>
              <a:t>]</a:t>
            </a:r>
            <a:r>
              <a:rPr lang="en-US" altLang="zh-CN" b="1" dirty="0">
                <a:latin typeface="微软雅黑"/>
                <a:cs typeface="微软雅黑"/>
              </a:rPr>
              <a:t> </a:t>
            </a:r>
            <a:r>
              <a:rPr lang="zh-CN" altLang="en-US" sz="2400" b="1" spc="-5" dirty="0">
                <a:latin typeface="微软雅黑"/>
                <a:cs typeface="微软雅黑"/>
              </a:rPr>
              <a:t>属性</a:t>
            </a:r>
            <a:r>
              <a:rPr lang="en-US" altLang="zh-CN" sz="2400" b="1" spc="-5" dirty="0">
                <a:latin typeface="微软雅黑"/>
                <a:cs typeface="微软雅黑"/>
              </a:rPr>
              <a:t>(</a:t>
            </a:r>
            <a:r>
              <a:rPr lang="zh-CN" altLang="en-US" sz="2400" b="1" spc="-5" dirty="0">
                <a:latin typeface="微软雅黑"/>
                <a:cs typeface="微软雅黑"/>
              </a:rPr>
              <a:t>集</a:t>
            </a:r>
            <a:r>
              <a:rPr lang="en-US" altLang="zh-CN" sz="2400" b="1" spc="-5" dirty="0">
                <a:latin typeface="微软雅黑"/>
                <a:cs typeface="微软雅黑"/>
              </a:rPr>
              <a:t>)</a:t>
            </a:r>
            <a:r>
              <a:rPr lang="zh-CN" altLang="en-US" sz="2400" b="1" spc="-5" dirty="0">
                <a:latin typeface="微软雅黑"/>
                <a:cs typeface="微软雅黑"/>
              </a:rPr>
              <a:t>闭包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3637" y="3690365"/>
            <a:ext cx="8496300" cy="1371600"/>
          </a:xfrm>
          <a:custGeom>
            <a:avLst/>
            <a:gdLst/>
            <a:ahLst/>
            <a:cxnLst/>
            <a:rect l="l" t="t" r="r" b="b"/>
            <a:pathLst>
              <a:path w="8496300" h="1371600">
                <a:moveTo>
                  <a:pt x="0" y="0"/>
                </a:moveTo>
                <a:lnTo>
                  <a:pt x="0" y="1371600"/>
                </a:lnTo>
                <a:lnTo>
                  <a:pt x="8496300" y="1371600"/>
                </a:lnTo>
                <a:lnTo>
                  <a:pt x="84963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3637" y="1800225"/>
            <a:ext cx="8589645" cy="3511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25"/>
              </a:spcBef>
              <a:tabLst>
                <a:tab pos="4236085" algn="l"/>
                <a:tab pos="5340985" algn="l"/>
              </a:tabLst>
            </a:pPr>
            <a:r>
              <a:rPr sz="2000" b="1" spc="25" dirty="0" err="1">
                <a:latin typeface="微软雅黑"/>
                <a:cs typeface="微软雅黑"/>
              </a:rPr>
              <a:t>对</a:t>
            </a:r>
            <a:r>
              <a:rPr sz="2000" b="1" spc="-5" dirty="0" err="1"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(</a:t>
            </a:r>
            <a:r>
              <a:rPr sz="2000" b="1" spc="-10" dirty="0">
                <a:latin typeface="微软雅黑"/>
                <a:cs typeface="微软雅黑"/>
              </a:rPr>
              <a:t>U</a:t>
            </a:r>
            <a:r>
              <a:rPr sz="2000" b="1" spc="25" dirty="0">
                <a:latin typeface="微软雅黑"/>
                <a:cs typeface="微软雅黑"/>
              </a:rPr>
              <a:t>)上的两个函数依赖集合F、</a:t>
            </a:r>
            <a:r>
              <a:rPr sz="2000" b="1" spc="-5" dirty="0">
                <a:latin typeface="微软雅黑"/>
                <a:cs typeface="微软雅黑"/>
              </a:rPr>
              <a:t>G,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10" dirty="0">
                <a:latin typeface="微软雅黑"/>
                <a:cs typeface="微软雅黑"/>
              </a:rPr>
              <a:t>如果</a:t>
            </a:r>
            <a:r>
              <a:rPr sz="2000" b="1" dirty="0">
                <a:latin typeface="微软雅黑"/>
                <a:cs typeface="微软雅黑"/>
              </a:rPr>
              <a:t>F</a:t>
            </a:r>
            <a:r>
              <a:rPr sz="1950" b="1" spc="-7" baseline="25641" dirty="0">
                <a:latin typeface="微软雅黑"/>
                <a:cs typeface="微软雅黑"/>
              </a:rPr>
              <a:t>+</a:t>
            </a:r>
            <a:r>
              <a:rPr sz="2000" b="1" spc="-5" dirty="0">
                <a:latin typeface="微软雅黑"/>
                <a:cs typeface="微软雅黑"/>
              </a:rPr>
              <a:t>=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G</a:t>
            </a:r>
            <a:r>
              <a:rPr sz="1950" b="1" spc="30" baseline="25641" dirty="0">
                <a:latin typeface="微软雅黑"/>
                <a:cs typeface="微软雅黑"/>
              </a:rPr>
              <a:t>+</a:t>
            </a:r>
            <a:r>
              <a:rPr sz="2000" b="1" spc="20" dirty="0">
                <a:latin typeface="微软雅黑"/>
                <a:cs typeface="微软雅黑"/>
              </a:rPr>
              <a:t>，则称F和G是等价的，也 </a:t>
            </a:r>
            <a:r>
              <a:rPr sz="2000" b="1" spc="-5" dirty="0">
                <a:latin typeface="微软雅黑"/>
                <a:cs typeface="微软雅黑"/>
              </a:rPr>
              <a:t>称F覆盖G或者G覆盖F。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Arial"/>
                <a:cs typeface="Arial"/>
              </a:rPr>
              <a:t>[</a:t>
            </a:r>
            <a:r>
              <a:rPr sz="2000" b="1" dirty="0">
                <a:latin typeface="宋体"/>
                <a:cs typeface="宋体"/>
              </a:rPr>
              <a:t>引理</a:t>
            </a:r>
            <a:r>
              <a:rPr sz="2000" b="1" spc="-5" dirty="0">
                <a:latin typeface="Arial"/>
                <a:cs typeface="Arial"/>
              </a:rPr>
              <a:t>5]</a:t>
            </a:r>
            <a:r>
              <a:rPr sz="2000" b="1" dirty="0">
                <a:latin typeface="宋体"/>
                <a:cs typeface="宋体"/>
              </a:rPr>
              <a:t>：</a:t>
            </a:r>
            <a:r>
              <a:rPr sz="2000" b="1" spc="-10" dirty="0">
                <a:latin typeface="Arial"/>
                <a:cs typeface="Arial"/>
              </a:rPr>
              <a:t>F</a:t>
            </a:r>
            <a:r>
              <a:rPr sz="1950" b="1" baseline="25641" dirty="0">
                <a:latin typeface="Arial"/>
                <a:cs typeface="Arial"/>
              </a:rPr>
              <a:t>+</a:t>
            </a:r>
            <a:r>
              <a:rPr sz="1950" b="1" spc="15" baseline="2564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G</a:t>
            </a:r>
            <a:r>
              <a:rPr sz="1950" b="1" baseline="25641" dirty="0">
                <a:latin typeface="Arial"/>
                <a:cs typeface="Arial"/>
              </a:rPr>
              <a:t>+ </a:t>
            </a:r>
            <a:r>
              <a:rPr sz="1950" b="1" spc="-270" baseline="25641" dirty="0">
                <a:latin typeface="Arial"/>
                <a:cs typeface="Arial"/>
              </a:rPr>
              <a:t> </a:t>
            </a:r>
            <a:r>
              <a:rPr sz="2000" b="1" spc="-5" dirty="0">
                <a:latin typeface="Symbol"/>
                <a:cs typeface="Symbol"/>
              </a:rPr>
              <a:t>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F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5" dirty="0">
                <a:latin typeface="Symbol"/>
                <a:cs typeface="Symbol"/>
              </a:rPr>
              <a:t>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G</a:t>
            </a:r>
            <a:r>
              <a:rPr sz="1950" b="1" baseline="25641" dirty="0">
                <a:latin typeface="Arial"/>
                <a:cs typeface="Arial"/>
              </a:rPr>
              <a:t>+ </a:t>
            </a:r>
            <a:r>
              <a:rPr sz="2000" b="1" spc="-5" dirty="0">
                <a:latin typeface="Symbol"/>
                <a:cs typeface="Symbol"/>
              </a:rPr>
              <a:t>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G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5" dirty="0">
                <a:latin typeface="Symbol"/>
                <a:cs typeface="Symbol"/>
              </a:rPr>
              <a:t></a:t>
            </a:r>
            <a:r>
              <a:rPr sz="2000" b="1" spc="-10" dirty="0">
                <a:latin typeface="Arial"/>
                <a:cs typeface="Arial"/>
              </a:rPr>
              <a:t>F</a:t>
            </a:r>
            <a:r>
              <a:rPr sz="1950" b="1" baseline="25641" dirty="0">
                <a:latin typeface="Arial"/>
                <a:cs typeface="Arial"/>
              </a:rPr>
              <a:t>+</a:t>
            </a:r>
            <a:endParaRPr sz="1950" baseline="2564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  <a:tabLst>
                <a:tab pos="6021070" algn="l"/>
              </a:tabLst>
            </a:pPr>
            <a:r>
              <a:rPr sz="1600" b="1" dirty="0">
                <a:latin typeface="微软雅黑"/>
                <a:cs typeface="微软雅黑"/>
              </a:rPr>
              <a:t>证明：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(必要性)：</a:t>
            </a:r>
            <a:r>
              <a:rPr sz="1600" b="1" spc="-5" dirty="0">
                <a:latin typeface="微软雅黑"/>
                <a:cs typeface="微软雅黑"/>
              </a:rPr>
              <a:t>因为：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baseline="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以及条件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50" b="1" spc="-15" baseline="25252" dirty="0">
                <a:latin typeface="微软雅黑"/>
                <a:cs typeface="微软雅黑"/>
              </a:rPr>
              <a:t>+</a:t>
            </a:r>
            <a:r>
              <a:rPr sz="1600" b="1" spc="-10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G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baseline="25252" dirty="0">
                <a:latin typeface="微软雅黑"/>
                <a:cs typeface="微软雅黑"/>
              </a:rPr>
              <a:t>  </a:t>
            </a:r>
            <a:r>
              <a:rPr sz="1600" b="1" spc="-10" dirty="0">
                <a:latin typeface="微软雅黑"/>
                <a:cs typeface="微软雅黑"/>
              </a:rPr>
              <a:t>所以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G</a:t>
            </a:r>
            <a:r>
              <a:rPr sz="1650" b="1" spc="-15" baseline="25252" dirty="0">
                <a:latin typeface="微软雅黑"/>
                <a:cs typeface="微软雅黑"/>
              </a:rPr>
              <a:t>+</a:t>
            </a:r>
            <a:r>
              <a:rPr sz="1600" b="1" dirty="0">
                <a:latin typeface="微软雅黑"/>
                <a:cs typeface="微软雅黑"/>
              </a:rPr>
              <a:t>,	</a:t>
            </a:r>
            <a:r>
              <a:rPr sz="1600" b="1" spc="-5" dirty="0">
                <a:latin typeface="微软雅黑"/>
                <a:cs typeface="微软雅黑"/>
              </a:rPr>
              <a:t>同理可证</a:t>
            </a:r>
            <a:r>
              <a:rPr sz="1600" b="1" dirty="0">
                <a:latin typeface="微软雅黑"/>
                <a:cs typeface="微软雅黑"/>
              </a:rPr>
              <a:t>G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微软雅黑"/>
                <a:cs typeface="微软雅黑"/>
              </a:rPr>
              <a:t>F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endParaRPr sz="1650" baseline="25252" dirty="0">
              <a:latin typeface="微软雅黑"/>
              <a:cs typeface="微软雅黑"/>
            </a:endParaRPr>
          </a:p>
          <a:p>
            <a:pPr marL="296545">
              <a:lnSpc>
                <a:spcPts val="1460"/>
              </a:lnSpc>
              <a:spcBef>
                <a:spcPts val="575"/>
              </a:spcBef>
              <a:tabLst>
                <a:tab pos="4121150" algn="l"/>
                <a:tab pos="4949825" algn="l"/>
              </a:tabLst>
            </a:pPr>
            <a:r>
              <a:rPr sz="1600" b="1" spc="-5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(充分性)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r>
              <a:rPr sz="1600" b="1" spc="-5" dirty="0">
                <a:latin typeface="微软雅黑"/>
                <a:cs typeface="微软雅黑"/>
              </a:rPr>
              <a:t>由条件：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微软雅黑"/>
                <a:cs typeface="微软雅黑"/>
              </a:rPr>
              <a:t>G</a:t>
            </a:r>
            <a:r>
              <a:rPr sz="1650" b="1" spc="-15" baseline="25252" dirty="0">
                <a:latin typeface="微软雅黑"/>
                <a:cs typeface="微软雅黑"/>
              </a:rPr>
              <a:t>+</a:t>
            </a:r>
            <a:r>
              <a:rPr sz="1600" b="1" dirty="0">
                <a:latin typeface="微软雅黑"/>
                <a:cs typeface="微软雅黑"/>
              </a:rPr>
              <a:t>，可推出X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baseline="25252" dirty="0">
                <a:latin typeface="微软雅黑"/>
                <a:cs typeface="微软雅黑"/>
              </a:rPr>
              <a:t>	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baseline="25252" dirty="0">
                <a:latin typeface="微软雅黑"/>
                <a:cs typeface="微软雅黑"/>
              </a:rPr>
              <a:t>	</a:t>
            </a:r>
            <a:r>
              <a:rPr sz="1600" b="1" spc="-5" dirty="0">
                <a:latin typeface="微软雅黑"/>
                <a:cs typeface="微软雅黑"/>
              </a:rPr>
              <a:t>也就是说，对任一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Y</a:t>
            </a:r>
            <a:r>
              <a:rPr sz="1600" b="1" spc="-5" dirty="0">
                <a:latin typeface="Symbol"/>
                <a:cs typeface="Symbol"/>
              </a:rPr>
              <a:t>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50" b="1" spc="-15" baseline="25252" dirty="0">
                <a:latin typeface="微软雅黑"/>
                <a:cs typeface="微软雅黑"/>
              </a:rPr>
              <a:t>+</a:t>
            </a:r>
            <a:r>
              <a:rPr sz="1600" b="1" spc="-5" dirty="0">
                <a:latin typeface="微软雅黑"/>
                <a:cs typeface="微软雅黑"/>
              </a:rPr>
              <a:t>,有</a:t>
            </a:r>
            <a:r>
              <a:rPr sz="1600" b="1" dirty="0">
                <a:latin typeface="微软雅黑"/>
                <a:cs typeface="微软雅黑"/>
              </a:rPr>
              <a:t>Y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baseline="25252" dirty="0">
                <a:latin typeface="微软雅黑"/>
                <a:cs typeface="微软雅黑"/>
              </a:rPr>
              <a:t> </a:t>
            </a:r>
            <a:r>
              <a:rPr sz="1650" b="1" spc="-75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,</a:t>
            </a:r>
            <a:endParaRPr sz="1600" dirty="0">
              <a:latin typeface="微软雅黑"/>
              <a:cs typeface="微软雅黑"/>
            </a:endParaRPr>
          </a:p>
          <a:p>
            <a:pPr marL="3982720">
              <a:lnSpc>
                <a:spcPts val="860"/>
              </a:lnSpc>
              <a:tabLst>
                <a:tab pos="4555490" algn="l"/>
                <a:tab pos="8321675" algn="l"/>
              </a:tabLst>
            </a:pPr>
            <a:r>
              <a:rPr sz="1100" b="1" spc="-5" dirty="0">
                <a:latin typeface="微软雅黑"/>
                <a:cs typeface="微软雅黑"/>
              </a:rPr>
              <a:t>F	</a:t>
            </a:r>
            <a:r>
              <a:rPr sz="1100" b="1" spc="-10" dirty="0">
                <a:latin typeface="微软雅黑"/>
                <a:cs typeface="微软雅黑"/>
              </a:rPr>
              <a:t>G</a:t>
            </a:r>
            <a:r>
              <a:rPr sz="1100" b="1" spc="-5" dirty="0">
                <a:latin typeface="微软雅黑"/>
                <a:cs typeface="微软雅黑"/>
              </a:rPr>
              <a:t>+</a:t>
            </a:r>
            <a:r>
              <a:rPr sz="1100" b="1" dirty="0">
                <a:latin typeface="微软雅黑"/>
                <a:cs typeface="微软雅黑"/>
              </a:rPr>
              <a:t>	</a:t>
            </a:r>
            <a:r>
              <a:rPr sz="1100" b="1" spc="-5" dirty="0">
                <a:latin typeface="微软雅黑"/>
                <a:cs typeface="微软雅黑"/>
              </a:rPr>
              <a:t>F</a:t>
            </a:r>
            <a:endParaRPr sz="1100" dirty="0">
              <a:latin typeface="微软雅黑"/>
              <a:cs typeface="微软雅黑"/>
            </a:endParaRPr>
          </a:p>
          <a:p>
            <a:pPr marL="115570">
              <a:lnSpc>
                <a:spcPts val="1460"/>
              </a:lnSpc>
              <a:spcBef>
                <a:spcPts val="185"/>
              </a:spcBef>
              <a:tabLst>
                <a:tab pos="1440815" algn="l"/>
              </a:tabLst>
            </a:pPr>
            <a:r>
              <a:rPr sz="1600" b="1" spc="-5" dirty="0">
                <a:latin typeface="微软雅黑"/>
                <a:cs typeface="微软雅黑"/>
              </a:rPr>
              <a:t>从而</a:t>
            </a:r>
            <a:r>
              <a:rPr sz="1600" b="1" dirty="0">
                <a:latin typeface="微软雅黑"/>
                <a:cs typeface="微软雅黑"/>
              </a:rPr>
              <a:t>Y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baseline="25252" dirty="0">
                <a:latin typeface="微软雅黑"/>
                <a:cs typeface="微软雅黑"/>
              </a:rPr>
              <a:t>	</a:t>
            </a:r>
            <a:r>
              <a:rPr sz="1600" b="1" dirty="0">
                <a:latin typeface="微软雅黑"/>
                <a:cs typeface="微软雅黑"/>
              </a:rPr>
              <a:t>;</a:t>
            </a:r>
            <a:r>
              <a:rPr sz="1600" b="1" spc="-5" dirty="0">
                <a:latin typeface="微软雅黑"/>
                <a:cs typeface="微软雅黑"/>
              </a:rPr>
              <a:t> 进一步可推出，X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-10" dirty="0">
                <a:latin typeface="微软雅黑"/>
                <a:cs typeface="微软雅黑"/>
              </a:rPr>
              <a:t>Y</a:t>
            </a:r>
            <a:r>
              <a:rPr sz="1600" b="1" dirty="0">
                <a:latin typeface="Symbol"/>
                <a:cs typeface="Symbol"/>
              </a:rPr>
              <a:t></a:t>
            </a:r>
            <a:r>
              <a:rPr sz="1600" b="1" spc="-5" dirty="0">
                <a:latin typeface="微软雅黑"/>
                <a:cs typeface="微软雅黑"/>
              </a:rPr>
              <a:t>(G</a:t>
            </a:r>
            <a:r>
              <a:rPr sz="1650" b="1" spc="-15" baseline="25252" dirty="0">
                <a:latin typeface="微软雅黑"/>
                <a:cs typeface="微软雅黑"/>
              </a:rPr>
              <a:t>+</a:t>
            </a:r>
            <a:r>
              <a:rPr sz="1600" b="1" spc="-5" dirty="0">
                <a:latin typeface="微软雅黑"/>
                <a:cs typeface="微软雅黑"/>
              </a:rPr>
              <a:t>)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spc="209" baseline="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=G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spc="225" baseline="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,所以F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spc="202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G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;</a:t>
            </a:r>
            <a:r>
              <a:rPr sz="1600" b="1" spc="-5" dirty="0">
                <a:latin typeface="微软雅黑"/>
                <a:cs typeface="微软雅黑"/>
              </a:rPr>
              <a:t> 同理可证，G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spc="209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50" b="1" spc="-15" baseline="25252" dirty="0">
                <a:latin typeface="微软雅黑"/>
                <a:cs typeface="微软雅黑"/>
              </a:rPr>
              <a:t>+</a:t>
            </a:r>
            <a:r>
              <a:rPr sz="1600" b="1" dirty="0"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 marL="1167765">
              <a:lnSpc>
                <a:spcPts val="860"/>
              </a:lnSpc>
            </a:pPr>
            <a:r>
              <a:rPr sz="1100" b="1" spc="-10" dirty="0">
                <a:latin typeface="微软雅黑"/>
                <a:cs typeface="微软雅黑"/>
              </a:rPr>
              <a:t>G+</a:t>
            </a:r>
            <a:endParaRPr sz="1100" dirty="0">
              <a:latin typeface="微软雅黑"/>
              <a:cs typeface="微软雅黑"/>
            </a:endParaRPr>
          </a:p>
          <a:p>
            <a:pPr marL="115570">
              <a:lnSpc>
                <a:spcPct val="100000"/>
              </a:lnSpc>
              <a:spcBef>
                <a:spcPts val="185"/>
              </a:spcBef>
            </a:pPr>
            <a:r>
              <a:rPr sz="1600" b="1" spc="-5" dirty="0">
                <a:latin typeface="微软雅黑"/>
                <a:cs typeface="微软雅黑"/>
              </a:rPr>
              <a:t>所以，最终结论F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spc="-22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G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spc="225" baseline="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成立。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函数依赖集的最小覆盖</a:t>
            </a:r>
            <a:endParaRPr sz="2000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覆盖的概念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xmlns="" id="{DAF50032-6312-4C19-B647-3809DB8120D8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函数依赖集的最小覆盖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/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FA234DD-0E3B-45DB-9BDC-7BFBF5A91CCD}"/>
              </a:ext>
            </a:extLst>
          </p:cNvPr>
          <p:cNvSpPr/>
          <p:nvPr/>
        </p:nvSpPr>
        <p:spPr>
          <a:xfrm>
            <a:off x="1063637" y="1150778"/>
            <a:ext cx="3337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-10" dirty="0">
                <a:latin typeface="微软雅黑"/>
                <a:cs typeface="微软雅黑"/>
              </a:rPr>
              <a:t>[Definition</a:t>
            </a:r>
            <a:r>
              <a:rPr lang="en-US" altLang="zh-CN" b="1" spc="-5" dirty="0">
                <a:latin typeface="微软雅黑"/>
                <a:cs typeface="微软雅黑"/>
              </a:rPr>
              <a:t>]</a:t>
            </a:r>
            <a:r>
              <a:rPr lang="en-US" altLang="zh-CN" b="1" dirty="0">
                <a:latin typeface="微软雅黑"/>
                <a:cs typeface="微软雅黑"/>
              </a:rPr>
              <a:t> </a:t>
            </a:r>
            <a:r>
              <a:rPr lang="zh-CN" altLang="en-US" sz="2400" b="1" spc="-5" dirty="0">
                <a:latin typeface="微软雅黑"/>
                <a:cs typeface="微软雅黑"/>
              </a:rPr>
              <a:t>覆盖</a:t>
            </a:r>
            <a:r>
              <a:rPr lang="en-US" altLang="zh-CN" sz="2400" b="1" spc="-5" dirty="0">
                <a:latin typeface="微软雅黑"/>
                <a:cs typeface="微软雅黑"/>
              </a:rPr>
              <a:t>(Cover)</a:t>
            </a:r>
            <a:endParaRPr lang="en-US" altLang="zh-CN"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4355" y="1475511"/>
            <a:ext cx="6826884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  <a:tabLst>
                <a:tab pos="2902585" algn="l"/>
              </a:tabLst>
            </a:pPr>
            <a:r>
              <a:rPr sz="2000" b="1" spc="-5" dirty="0">
                <a:latin typeface="微软雅黑"/>
                <a:cs typeface="微软雅黑"/>
              </a:rPr>
              <a:t>[Algorithm] 计算一属性集关于一组函数依赖的属性闭包。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Input：</a:t>
            </a:r>
            <a:r>
              <a:rPr sz="2000" b="1" spc="-5" dirty="0">
                <a:latin typeface="微软雅黑"/>
                <a:cs typeface="微软雅黑"/>
              </a:rPr>
              <a:t>有限属性集合U,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U上的函数依赖集合F,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及U的子集X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355" y="2139973"/>
            <a:ext cx="505650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89170" algn="l"/>
              </a:tabLst>
            </a:pP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Output：</a:t>
            </a:r>
            <a:r>
              <a:rPr sz="2000" b="1" spc="-5" dirty="0">
                <a:latin typeface="微软雅黑"/>
                <a:cs typeface="微软雅黑"/>
              </a:rPr>
              <a:t>X关于F的属性闭包</a:t>
            </a:r>
            <a:r>
              <a:rPr sz="2000" b="1" dirty="0">
                <a:latin typeface="微软雅黑"/>
                <a:cs typeface="微软雅黑"/>
              </a:rPr>
              <a:t>X</a:t>
            </a:r>
            <a:r>
              <a:rPr sz="1950" b="1" baseline="25641" dirty="0">
                <a:latin typeface="微软雅黑"/>
                <a:cs typeface="微软雅黑"/>
              </a:rPr>
              <a:t>+ </a:t>
            </a:r>
            <a:r>
              <a:rPr sz="1950" b="1" spc="-277" baseline="2564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记为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1950" b="1" baseline="25641" dirty="0">
                <a:latin typeface="微软雅黑"/>
                <a:cs typeface="微软雅黑"/>
              </a:rPr>
              <a:t>+	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361" y="2292380"/>
            <a:ext cx="5881370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59510" algn="r">
              <a:lnSpc>
                <a:spcPts val="1450"/>
              </a:lnSpc>
            </a:pPr>
            <a:r>
              <a:rPr sz="1300" b="1" dirty="0">
                <a:latin typeface="微软雅黑"/>
                <a:cs typeface="微软雅黑"/>
              </a:rPr>
              <a:t>F</a:t>
            </a:r>
            <a:endParaRPr sz="1300" dirty="0">
              <a:latin typeface="微软雅黑"/>
              <a:cs typeface="微软雅黑"/>
            </a:endParaRPr>
          </a:p>
          <a:p>
            <a:pPr marL="12700">
              <a:lnSpc>
                <a:spcPts val="2290"/>
              </a:lnSpc>
            </a:pP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Method</a:t>
            </a:r>
            <a:r>
              <a:rPr sz="2000" b="1" spc="-10" dirty="0">
                <a:solidFill>
                  <a:srgbClr val="FF0065"/>
                </a:solidFill>
                <a:latin typeface="微软雅黑"/>
                <a:cs typeface="微软雅黑"/>
              </a:rPr>
              <a:t>：</a:t>
            </a:r>
            <a:r>
              <a:rPr sz="2000" b="1" spc="-5" dirty="0">
                <a:latin typeface="微软雅黑"/>
                <a:cs typeface="微软雅黑"/>
              </a:rPr>
              <a:t>按下列规则递归计算属性序列X</a:t>
            </a:r>
            <a:r>
              <a:rPr sz="1950" b="1" baseline="25641" dirty="0">
                <a:latin typeface="微软雅黑"/>
                <a:cs typeface="微软雅黑"/>
              </a:rPr>
              <a:t>(0</a:t>
            </a:r>
            <a:r>
              <a:rPr sz="1950" b="1" spc="7" baseline="25641" dirty="0">
                <a:latin typeface="微软雅黑"/>
                <a:cs typeface="微软雅黑"/>
              </a:rPr>
              <a:t>)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X</a:t>
            </a:r>
            <a:r>
              <a:rPr sz="1950" b="1" baseline="25641" dirty="0">
                <a:latin typeface="微软雅黑"/>
                <a:cs typeface="微软雅黑"/>
              </a:rPr>
              <a:t>(1)</a:t>
            </a:r>
            <a:r>
              <a:rPr sz="2000" b="1" dirty="0">
                <a:latin typeface="微软雅黑"/>
                <a:cs typeface="微软雅黑"/>
              </a:rPr>
              <a:t>,…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  <a:tabLst>
                <a:tab pos="1578610" algn="l"/>
              </a:tabLst>
            </a:pPr>
            <a:r>
              <a:rPr sz="2000" b="1" spc="-5" dirty="0">
                <a:latin typeface="微软雅黑"/>
                <a:cs typeface="微软雅黑"/>
              </a:rPr>
              <a:t>1.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令X</a:t>
            </a:r>
            <a:r>
              <a:rPr sz="1950" b="1" baseline="25641" dirty="0">
                <a:latin typeface="微软雅黑"/>
                <a:cs typeface="微软雅黑"/>
              </a:rPr>
              <a:t>(0)</a:t>
            </a:r>
            <a:r>
              <a:rPr sz="2000" b="1" spc="-5" dirty="0">
                <a:latin typeface="微软雅黑"/>
                <a:cs typeface="微软雅黑"/>
              </a:rPr>
              <a:t>=X,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i=0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4342" y="3145051"/>
            <a:ext cx="5932170" cy="128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  <a:tabLst>
                <a:tab pos="393700" algn="l"/>
              </a:tabLst>
            </a:pPr>
            <a:r>
              <a:rPr sz="2000" b="1" spc="-5" dirty="0">
                <a:latin typeface="微软雅黑"/>
                <a:cs typeface="微软雅黑"/>
              </a:rPr>
              <a:t>2.	B = {A | (</a:t>
            </a:r>
            <a:r>
              <a:rPr sz="2000" b="1" dirty="0">
                <a:latin typeface="Symbol"/>
                <a:cs typeface="Symbol"/>
              </a:rPr>
              <a:t></a:t>
            </a:r>
            <a:r>
              <a:rPr sz="2000" b="1" spc="-15" dirty="0">
                <a:latin typeface="微软雅黑"/>
                <a:cs typeface="微软雅黑"/>
              </a:rPr>
              <a:t>V)(</a:t>
            </a:r>
            <a:r>
              <a:rPr sz="2000" b="1" dirty="0">
                <a:latin typeface="Symbol"/>
                <a:cs typeface="Symbol"/>
              </a:rPr>
              <a:t></a:t>
            </a:r>
            <a:r>
              <a:rPr sz="2000" b="1" spc="-10" dirty="0">
                <a:latin typeface="微软雅黑"/>
                <a:cs typeface="微软雅黑"/>
              </a:rPr>
              <a:t>W)</a:t>
            </a:r>
            <a:r>
              <a:rPr sz="2000" b="1" spc="-15" dirty="0">
                <a:latin typeface="微软雅黑"/>
                <a:cs typeface="微软雅黑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微软雅黑"/>
                <a:cs typeface="微软雅黑"/>
              </a:rPr>
              <a:t>V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</a:t>
            </a:r>
            <a:r>
              <a:rPr sz="2000" b="1" spc="-15" dirty="0">
                <a:solidFill>
                  <a:srgbClr val="FF0065"/>
                </a:solidFill>
                <a:latin typeface="微软雅黑"/>
                <a:cs typeface="微软雅黑"/>
              </a:rPr>
              <a:t>W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F </a:t>
            </a:r>
            <a:r>
              <a:rPr sz="2000" b="1" spc="-5" dirty="0">
                <a:latin typeface="Symbol"/>
                <a:cs typeface="Symbol"/>
              </a:rPr>
              <a:t>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V</a:t>
            </a:r>
            <a:r>
              <a:rPr sz="2000" b="1" spc="-5" dirty="0">
                <a:solidFill>
                  <a:srgbClr val="3333CC"/>
                </a:solidFill>
                <a:latin typeface="Symbol"/>
                <a:cs typeface="Symbol"/>
              </a:rPr>
              <a:t></a:t>
            </a:r>
            <a:r>
              <a:rPr sz="2000" b="1" spc="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1950" b="1" baseline="25641" dirty="0">
                <a:solidFill>
                  <a:srgbClr val="3333CC"/>
                </a:solidFill>
                <a:latin typeface="微软雅黑"/>
                <a:cs typeface="微软雅黑"/>
              </a:rPr>
              <a:t>(i) </a:t>
            </a:r>
            <a:r>
              <a:rPr sz="2000" b="1" spc="-5" dirty="0">
                <a:latin typeface="Symbol"/>
                <a:cs typeface="Symbol"/>
              </a:rPr>
              <a:t>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W</a:t>
            </a:r>
            <a:r>
              <a:rPr sz="2000" b="1" spc="-5" dirty="0">
                <a:latin typeface="微软雅黑"/>
                <a:cs typeface="微软雅黑"/>
              </a:rPr>
              <a:t>)}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ts val="2220"/>
              </a:lnSpc>
              <a:tabLst>
                <a:tab pos="394335" algn="l"/>
              </a:tabLst>
            </a:pPr>
            <a:r>
              <a:rPr sz="3000" b="1" spc="-7" baseline="-16666" dirty="0">
                <a:latin typeface="微软雅黑"/>
                <a:cs typeface="微软雅黑"/>
              </a:rPr>
              <a:t>3.	X</a:t>
            </a:r>
            <a:r>
              <a:rPr sz="1300" b="1" dirty="0">
                <a:latin typeface="微软雅黑"/>
                <a:cs typeface="微软雅黑"/>
              </a:rPr>
              <a:t>(i+1) </a:t>
            </a:r>
            <a:r>
              <a:rPr sz="1300" b="1" spc="-175" dirty="0">
                <a:latin typeface="微软雅黑"/>
                <a:cs typeface="微软雅黑"/>
              </a:rPr>
              <a:t> </a:t>
            </a:r>
            <a:r>
              <a:rPr sz="3000" b="1" spc="-15" baseline="-16666" dirty="0">
                <a:latin typeface="微软雅黑"/>
                <a:cs typeface="微软雅黑"/>
              </a:rPr>
              <a:t>=</a:t>
            </a:r>
            <a:r>
              <a:rPr sz="3000" b="1" spc="-7" baseline="-16666" dirty="0">
                <a:latin typeface="微软雅黑"/>
                <a:cs typeface="微软雅黑"/>
              </a:rPr>
              <a:t>B</a:t>
            </a:r>
            <a:r>
              <a:rPr sz="3000" b="1" baseline="-16666" dirty="0">
                <a:latin typeface="Symbol"/>
                <a:cs typeface="Symbol"/>
              </a:rPr>
              <a:t></a:t>
            </a:r>
            <a:r>
              <a:rPr sz="3000" b="1" spc="-15" baseline="-16666" dirty="0">
                <a:latin typeface="微软雅黑"/>
                <a:cs typeface="微软雅黑"/>
              </a:rPr>
              <a:t>X</a:t>
            </a:r>
            <a:r>
              <a:rPr sz="1300" b="1" dirty="0">
                <a:latin typeface="微软雅黑"/>
                <a:cs typeface="微软雅黑"/>
              </a:rPr>
              <a:t>(i)</a:t>
            </a:r>
            <a:endParaRPr sz="1300" dirty="0">
              <a:latin typeface="微软雅黑"/>
              <a:cs typeface="微软雅黑"/>
            </a:endParaRPr>
          </a:p>
          <a:p>
            <a:pPr marL="394970" indent="-382270">
              <a:lnSpc>
                <a:spcPct val="100000"/>
              </a:lnSpc>
              <a:spcBef>
                <a:spcPts val="830"/>
              </a:spcBef>
              <a:buAutoNum type="arabicPeriod" startAt="4"/>
              <a:tabLst>
                <a:tab pos="395605" algn="l"/>
              </a:tabLst>
            </a:pPr>
            <a:r>
              <a:rPr sz="2000" b="1" spc="-5" dirty="0">
                <a:latin typeface="微软雅黑"/>
                <a:cs typeface="微软雅黑"/>
              </a:rPr>
              <a:t>If</a:t>
            </a:r>
            <a:endParaRPr sz="2000" dirty="0">
              <a:latin typeface="微软雅黑"/>
              <a:cs typeface="微软雅黑"/>
            </a:endParaRPr>
          </a:p>
          <a:p>
            <a:pPr marL="394335" indent="-381635">
              <a:lnSpc>
                <a:spcPct val="100000"/>
              </a:lnSpc>
              <a:spcBef>
                <a:spcPts val="240"/>
              </a:spcBef>
              <a:buAutoNum type="arabicPeriod" startAt="4"/>
              <a:tabLst>
                <a:tab pos="394970" algn="l"/>
              </a:tabLst>
            </a:pP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1950" b="1" baseline="25641" dirty="0">
                <a:latin typeface="微软雅黑"/>
                <a:cs typeface="微软雅黑"/>
              </a:rPr>
              <a:t>+</a:t>
            </a:r>
            <a:endParaRPr sz="1950" baseline="25641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394" y="3814849"/>
            <a:ext cx="125857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baseline="-16666" dirty="0">
                <a:latin typeface="微软雅黑"/>
                <a:cs typeface="微软雅黑"/>
              </a:rPr>
              <a:t>X</a:t>
            </a:r>
            <a:r>
              <a:rPr sz="1300" b="1" dirty="0">
                <a:latin typeface="微软雅黑"/>
                <a:cs typeface="微软雅黑"/>
              </a:rPr>
              <a:t>(i+1) </a:t>
            </a:r>
            <a:r>
              <a:rPr sz="1300" b="1" spc="-170" dirty="0">
                <a:latin typeface="微软雅黑"/>
                <a:cs typeface="微软雅黑"/>
              </a:rPr>
              <a:t> </a:t>
            </a:r>
            <a:r>
              <a:rPr sz="3000" b="1" spc="-7" baseline="-16666" dirty="0">
                <a:latin typeface="Symbol"/>
                <a:cs typeface="Symbol"/>
              </a:rPr>
              <a:t></a:t>
            </a:r>
            <a:r>
              <a:rPr sz="3000" b="1" spc="150" baseline="-16666" dirty="0">
                <a:latin typeface="Times New Roman"/>
                <a:cs typeface="Times New Roman"/>
              </a:rPr>
              <a:t> </a:t>
            </a:r>
            <a:r>
              <a:rPr sz="3000" b="1" spc="-15" baseline="-16666" dirty="0">
                <a:latin typeface="微软雅黑"/>
                <a:cs typeface="微软雅黑"/>
              </a:rPr>
              <a:t>X</a:t>
            </a:r>
            <a:r>
              <a:rPr sz="1300" b="1" spc="5" dirty="0">
                <a:latin typeface="微软雅黑"/>
                <a:cs typeface="微软雅黑"/>
              </a:rPr>
              <a:t>(</a:t>
            </a:r>
            <a:r>
              <a:rPr sz="1300" b="1" spc="-5" dirty="0">
                <a:latin typeface="微软雅黑"/>
                <a:cs typeface="微软雅黑"/>
              </a:rPr>
              <a:t>i</a:t>
            </a:r>
            <a:r>
              <a:rPr sz="1300" b="1" dirty="0">
                <a:latin typeface="微软雅黑"/>
                <a:cs typeface="微软雅黑"/>
              </a:rPr>
              <a:t>)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333" y="3820185"/>
            <a:ext cx="24396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125" algn="l"/>
              </a:tabLst>
            </a:pPr>
            <a:r>
              <a:rPr sz="2000" b="1" spc="-5" dirty="0">
                <a:latin typeface="微软雅黑"/>
                <a:cs typeface="微软雅黑"/>
              </a:rPr>
              <a:t>then	i=i+1;goto 2.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9398" y="4302536"/>
            <a:ext cx="11811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微软雅黑"/>
                <a:cs typeface="微软雅黑"/>
              </a:rPr>
              <a:t>F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8557" y="4150129"/>
            <a:ext cx="214820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=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1950" b="1" spc="7" baseline="25641" dirty="0">
                <a:latin typeface="微软雅黑"/>
                <a:cs typeface="微软雅黑"/>
              </a:rPr>
              <a:t>(</a:t>
            </a:r>
            <a:r>
              <a:rPr sz="1950" b="1" spc="-7" baseline="25641" dirty="0">
                <a:latin typeface="微软雅黑"/>
                <a:cs typeface="微软雅黑"/>
              </a:rPr>
              <a:t>i</a:t>
            </a:r>
            <a:r>
              <a:rPr sz="1950" b="1" baseline="25641" dirty="0">
                <a:latin typeface="微软雅黑"/>
                <a:cs typeface="微软雅黑"/>
              </a:rPr>
              <a:t>) </a:t>
            </a:r>
            <a:r>
              <a:rPr sz="1950" b="1" spc="-254" baseline="2564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算法终止。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9059" y="4676394"/>
            <a:ext cx="5633085" cy="2068830"/>
          </a:xfrm>
          <a:custGeom>
            <a:avLst/>
            <a:gdLst/>
            <a:ahLst/>
            <a:cxnLst/>
            <a:rect l="l" t="t" r="r" b="b"/>
            <a:pathLst>
              <a:path w="5633084" h="2068829">
                <a:moveTo>
                  <a:pt x="0" y="0"/>
                </a:moveTo>
                <a:lnTo>
                  <a:pt x="0" y="2068830"/>
                </a:lnTo>
                <a:lnTo>
                  <a:pt x="5632704" y="2068830"/>
                </a:lnTo>
                <a:lnTo>
                  <a:pt x="563270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56589" y="4784512"/>
            <a:ext cx="5368290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999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：</a:t>
            </a:r>
            <a:r>
              <a:rPr sz="1600" b="1" spc="-5" dirty="0">
                <a:latin typeface="微软雅黑"/>
                <a:cs typeface="微软雅黑"/>
              </a:rPr>
              <a:t>已</a:t>
            </a:r>
            <a:r>
              <a:rPr sz="1600" b="1" dirty="0">
                <a:latin typeface="微软雅黑"/>
                <a:cs typeface="微软雅黑"/>
              </a:rPr>
              <a:t>知</a:t>
            </a:r>
            <a:r>
              <a:rPr sz="1600" b="1" spc="-5" dirty="0">
                <a:latin typeface="微软雅黑"/>
                <a:cs typeface="微软雅黑"/>
              </a:rPr>
              <a:t> R</a:t>
            </a:r>
            <a:r>
              <a:rPr sz="1600" b="1" spc="-10" dirty="0">
                <a:latin typeface="微软雅黑"/>
                <a:cs typeface="微软雅黑"/>
              </a:rPr>
              <a:t>(</a:t>
            </a:r>
            <a:r>
              <a:rPr sz="1600" b="1" spc="-5" dirty="0">
                <a:latin typeface="微软雅黑"/>
                <a:cs typeface="微软雅黑"/>
              </a:rPr>
              <a:t>U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F)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10" dirty="0">
                <a:latin typeface="微软雅黑"/>
                <a:cs typeface="微软雅黑"/>
              </a:rPr>
              <a:t>U</a:t>
            </a:r>
            <a:r>
              <a:rPr sz="1600" b="1" spc="-5" dirty="0">
                <a:latin typeface="微软雅黑"/>
                <a:cs typeface="微软雅黑"/>
              </a:rPr>
              <a:t>=</a:t>
            </a:r>
            <a:r>
              <a:rPr sz="1600" b="1" spc="-10" dirty="0">
                <a:latin typeface="微软雅黑"/>
                <a:cs typeface="微软雅黑"/>
              </a:rPr>
              <a:t>{</a:t>
            </a:r>
            <a:r>
              <a:rPr sz="1600" b="1" spc="-5" dirty="0">
                <a:latin typeface="微软雅黑"/>
                <a:cs typeface="微软雅黑"/>
              </a:rPr>
              <a:t>A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B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C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D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E</a:t>
            </a:r>
            <a:r>
              <a:rPr sz="1600" b="1" spc="-10" dirty="0">
                <a:latin typeface="微软雅黑"/>
                <a:cs typeface="微软雅黑"/>
              </a:rPr>
              <a:t>}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10" dirty="0">
                <a:latin typeface="微软雅黑"/>
                <a:cs typeface="微软雅黑"/>
              </a:rPr>
              <a:t>F</a:t>
            </a:r>
            <a:r>
              <a:rPr sz="1600" b="1" spc="-5" dirty="0">
                <a:latin typeface="微软雅黑"/>
                <a:cs typeface="微软雅黑"/>
              </a:rPr>
              <a:t>={A</a:t>
            </a:r>
            <a:r>
              <a:rPr sz="1600" b="1" spc="-10" dirty="0">
                <a:latin typeface="微软雅黑"/>
                <a:cs typeface="微软雅黑"/>
              </a:rPr>
              <a:t>B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dirty="0">
                <a:latin typeface="微软雅黑"/>
                <a:cs typeface="微软雅黑"/>
              </a:rPr>
              <a:t>C, B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D, C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E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E</a:t>
            </a:r>
            <a:r>
              <a:rPr sz="1600" b="1" spc="-10" dirty="0">
                <a:latin typeface="微软雅黑"/>
                <a:cs typeface="微软雅黑"/>
              </a:rPr>
              <a:t>C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B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A</a:t>
            </a:r>
            <a:r>
              <a:rPr sz="1600" b="1" spc="-10" dirty="0">
                <a:latin typeface="微软雅黑"/>
                <a:cs typeface="微软雅黑"/>
              </a:rPr>
              <a:t>C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B}</a:t>
            </a:r>
            <a:r>
              <a:rPr sz="1600" b="1" dirty="0">
                <a:latin typeface="微软雅黑"/>
                <a:cs typeface="微软雅黑"/>
              </a:rPr>
              <a:t>。 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求：(AB)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endParaRPr sz="1650" baseline="25252" dirty="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3956" y="5183343"/>
            <a:ext cx="781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1100" b="1" spc="-5" dirty="0">
                <a:latin typeface="微软雅黑"/>
                <a:cs typeface="微软雅黑"/>
              </a:rPr>
              <a:t>F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6572" y="5338029"/>
            <a:ext cx="5106670" cy="105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解：(1</a:t>
            </a:r>
            <a:r>
              <a:rPr sz="1600" b="1" dirty="0">
                <a:latin typeface="微软雅黑"/>
                <a:cs typeface="微软雅黑"/>
              </a:rPr>
              <a:t>) </a:t>
            </a:r>
            <a:r>
              <a:rPr sz="1600" b="1" spc="-5" dirty="0">
                <a:latin typeface="微软雅黑"/>
                <a:cs typeface="微软雅黑"/>
              </a:rPr>
              <a:t> X</a:t>
            </a:r>
            <a:r>
              <a:rPr sz="1650" b="1" spc="-15" baseline="25252" dirty="0">
                <a:latin typeface="微软雅黑"/>
                <a:cs typeface="微软雅黑"/>
              </a:rPr>
              <a:t>(0</a:t>
            </a:r>
            <a:r>
              <a:rPr sz="1650" b="1" spc="-7" baseline="25252" dirty="0">
                <a:latin typeface="微软雅黑"/>
                <a:cs typeface="微软雅黑"/>
              </a:rPr>
              <a:t>)</a:t>
            </a:r>
            <a:r>
              <a:rPr sz="1650" b="1" spc="-22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10" dirty="0">
                <a:latin typeface="微软雅黑"/>
                <a:cs typeface="微软雅黑"/>
              </a:rPr>
              <a:t>{</a:t>
            </a:r>
            <a:r>
              <a:rPr sz="1600" b="1" dirty="0">
                <a:latin typeface="微软雅黑"/>
                <a:cs typeface="微软雅黑"/>
              </a:rPr>
              <a:t>A, B}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微软雅黑"/>
                <a:cs typeface="微软雅黑"/>
              </a:rPr>
              <a:t>(2</a:t>
            </a:r>
            <a:r>
              <a:rPr sz="1600" b="1" dirty="0">
                <a:latin typeface="微软雅黑"/>
                <a:cs typeface="微软雅黑"/>
              </a:rPr>
              <a:t>) </a:t>
            </a:r>
            <a:r>
              <a:rPr sz="1600" b="1" spc="-5" dirty="0">
                <a:latin typeface="微软雅黑"/>
                <a:cs typeface="微软雅黑"/>
              </a:rPr>
              <a:t> 由A</a:t>
            </a:r>
            <a:r>
              <a:rPr sz="1600" b="1" dirty="0">
                <a:latin typeface="微软雅黑"/>
                <a:cs typeface="微软雅黑"/>
              </a:rPr>
              <a:t>B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dirty="0">
                <a:latin typeface="微软雅黑"/>
                <a:cs typeface="微软雅黑"/>
              </a:rPr>
              <a:t>C, B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D：X</a:t>
            </a:r>
            <a:r>
              <a:rPr sz="1650" b="1" spc="-22" baseline="25252" dirty="0">
                <a:latin typeface="微软雅黑"/>
                <a:cs typeface="微软雅黑"/>
              </a:rPr>
              <a:t>(</a:t>
            </a:r>
            <a:r>
              <a:rPr sz="1650" b="1" spc="-7" baseline="25252" dirty="0">
                <a:latin typeface="微软雅黑"/>
                <a:cs typeface="微软雅黑"/>
              </a:rPr>
              <a:t>1)</a:t>
            </a:r>
            <a:r>
              <a:rPr sz="1650" b="1" spc="-15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50" b="1" spc="-15" baseline="25252" dirty="0">
                <a:latin typeface="微软雅黑"/>
                <a:cs typeface="微软雅黑"/>
              </a:rPr>
              <a:t>(0</a:t>
            </a:r>
            <a:r>
              <a:rPr sz="1650" b="1" spc="-7" baseline="25252" dirty="0">
                <a:latin typeface="微软雅黑"/>
                <a:cs typeface="微软雅黑"/>
              </a:rPr>
              <a:t>)</a:t>
            </a:r>
            <a:r>
              <a:rPr sz="1650" b="1" spc="202" baseline="25252" dirty="0">
                <a:latin typeface="微软雅黑"/>
                <a:cs typeface="微软雅黑"/>
              </a:rPr>
              <a:t> </a:t>
            </a:r>
            <a:r>
              <a:rPr sz="1600" b="1" spc="5" dirty="0">
                <a:latin typeface="Symbol"/>
                <a:cs typeface="Symbol"/>
              </a:rPr>
              <a:t></a:t>
            </a:r>
            <a:r>
              <a:rPr sz="1600" b="1" spc="-5" dirty="0">
                <a:latin typeface="微软雅黑"/>
                <a:cs typeface="微软雅黑"/>
              </a:rPr>
              <a:t>{C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D}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{A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B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C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D}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微软雅黑"/>
                <a:cs typeface="微软雅黑"/>
              </a:rPr>
              <a:t>(3</a:t>
            </a:r>
            <a:r>
              <a:rPr sz="1600" b="1" dirty="0">
                <a:latin typeface="微软雅黑"/>
                <a:cs typeface="微软雅黑"/>
              </a:rPr>
              <a:t>) </a:t>
            </a:r>
            <a:r>
              <a:rPr sz="1600" b="1" spc="-5" dirty="0">
                <a:latin typeface="微软雅黑"/>
                <a:cs typeface="微软雅黑"/>
              </a:rPr>
              <a:t> 由</a:t>
            </a:r>
            <a:r>
              <a:rPr sz="1600" b="1" spc="-10" dirty="0">
                <a:latin typeface="微软雅黑"/>
                <a:cs typeface="微软雅黑"/>
              </a:rPr>
              <a:t>C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E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A</a:t>
            </a:r>
            <a:r>
              <a:rPr sz="1600" b="1" spc="-10" dirty="0">
                <a:latin typeface="微软雅黑"/>
                <a:cs typeface="微软雅黑"/>
              </a:rPr>
              <a:t>C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dirty="0">
                <a:latin typeface="微软雅黑"/>
                <a:cs typeface="微软雅黑"/>
              </a:rPr>
              <a:t>B：X</a:t>
            </a:r>
            <a:r>
              <a:rPr sz="1650" b="1" spc="-22" baseline="25252" dirty="0">
                <a:latin typeface="微软雅黑"/>
                <a:cs typeface="微软雅黑"/>
              </a:rPr>
              <a:t>(</a:t>
            </a:r>
            <a:r>
              <a:rPr sz="1650" b="1" spc="-7" baseline="25252" dirty="0">
                <a:latin typeface="微软雅黑"/>
                <a:cs typeface="微软雅黑"/>
              </a:rPr>
              <a:t>2)</a:t>
            </a:r>
            <a:r>
              <a:rPr sz="1650" b="1" spc="-15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50" b="1" spc="-15" baseline="25252" dirty="0">
                <a:latin typeface="微软雅黑"/>
                <a:cs typeface="微软雅黑"/>
              </a:rPr>
              <a:t>(1</a:t>
            </a:r>
            <a:r>
              <a:rPr sz="1650" b="1" spc="-7" baseline="25252" dirty="0">
                <a:latin typeface="微软雅黑"/>
                <a:cs typeface="微软雅黑"/>
              </a:rPr>
              <a:t>)</a:t>
            </a:r>
            <a:r>
              <a:rPr sz="1650" b="1" spc="202" baseline="25252" dirty="0">
                <a:latin typeface="微软雅黑"/>
                <a:cs typeface="微软雅黑"/>
              </a:rPr>
              <a:t> </a:t>
            </a:r>
            <a:r>
              <a:rPr sz="1600" b="1" spc="5" dirty="0">
                <a:latin typeface="Symbol"/>
                <a:cs typeface="Symbol"/>
              </a:rPr>
              <a:t></a:t>
            </a:r>
            <a:r>
              <a:rPr sz="1600" b="1" dirty="0">
                <a:latin typeface="微软雅黑"/>
                <a:cs typeface="微软雅黑"/>
              </a:rPr>
              <a:t>{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E </a:t>
            </a:r>
            <a:r>
              <a:rPr sz="1600" b="1" spc="-10" dirty="0">
                <a:latin typeface="微软雅黑"/>
                <a:cs typeface="微软雅黑"/>
              </a:rPr>
              <a:t>}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10" dirty="0">
                <a:latin typeface="微软雅黑"/>
                <a:cs typeface="微软雅黑"/>
              </a:rPr>
              <a:t> {</a:t>
            </a:r>
            <a:r>
              <a:rPr sz="1600" b="1" dirty="0">
                <a:latin typeface="微软雅黑"/>
                <a:cs typeface="微软雅黑"/>
              </a:rPr>
              <a:t>A, B, C, D, E}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ts val="1920"/>
              </a:lnSpc>
              <a:spcBef>
                <a:spcPts val="285"/>
              </a:spcBef>
            </a:pPr>
            <a:r>
              <a:rPr sz="1600" b="1" spc="-5" dirty="0">
                <a:latin typeface="微软雅黑"/>
                <a:cs typeface="微软雅黑"/>
              </a:rPr>
              <a:t>(4</a:t>
            </a:r>
            <a:r>
              <a:rPr sz="1600" b="1" dirty="0">
                <a:latin typeface="微软雅黑"/>
                <a:cs typeface="微软雅黑"/>
              </a:rPr>
              <a:t>) </a:t>
            </a:r>
            <a:r>
              <a:rPr sz="1600" b="1" spc="-5" dirty="0">
                <a:latin typeface="微软雅黑"/>
                <a:cs typeface="微软雅黑"/>
              </a:rPr>
              <a:t> 由EC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dirty="0">
                <a:latin typeface="微软雅黑"/>
                <a:cs typeface="微软雅黑"/>
              </a:rPr>
              <a:t>B</a:t>
            </a:r>
            <a:r>
              <a:rPr sz="1600" b="1" spc="-10" dirty="0">
                <a:latin typeface="微软雅黑"/>
                <a:cs typeface="微软雅黑"/>
              </a:rPr>
              <a:t>：</a:t>
            </a:r>
            <a:r>
              <a:rPr sz="1600" b="1" spc="-5" dirty="0">
                <a:latin typeface="微软雅黑"/>
                <a:cs typeface="微软雅黑"/>
              </a:rPr>
              <a:t>X</a:t>
            </a:r>
            <a:r>
              <a:rPr sz="1650" b="1" spc="-15" baseline="25252" dirty="0">
                <a:latin typeface="微软雅黑"/>
                <a:cs typeface="微软雅黑"/>
              </a:rPr>
              <a:t>(3</a:t>
            </a:r>
            <a:r>
              <a:rPr sz="1650" b="1" spc="-7" baseline="25252" dirty="0">
                <a:latin typeface="微软雅黑"/>
                <a:cs typeface="微软雅黑"/>
              </a:rPr>
              <a:t>)</a:t>
            </a:r>
            <a:r>
              <a:rPr sz="1650" b="1" spc="-15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50" b="1" spc="-15" baseline="25252" dirty="0">
                <a:latin typeface="微软雅黑"/>
                <a:cs typeface="微软雅黑"/>
              </a:rPr>
              <a:t>(2</a:t>
            </a:r>
            <a:r>
              <a:rPr sz="1650" b="1" spc="-7" baseline="25252" dirty="0">
                <a:latin typeface="微软雅黑"/>
                <a:cs typeface="微软雅黑"/>
              </a:rPr>
              <a:t>)</a:t>
            </a:r>
            <a:r>
              <a:rPr sz="1650" b="1" spc="202" baseline="25252" dirty="0">
                <a:latin typeface="微软雅黑"/>
                <a:cs typeface="微软雅黑"/>
              </a:rPr>
              <a:t> </a:t>
            </a:r>
            <a:r>
              <a:rPr sz="1600" b="1" spc="70" dirty="0">
                <a:latin typeface="Symbol"/>
                <a:cs typeface="Symbol"/>
              </a:rPr>
              <a:t>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Symbol"/>
                <a:cs typeface="Symbol"/>
              </a:rPr>
              <a:t>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{A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B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C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D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E}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6589" y="6461978"/>
            <a:ext cx="48456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1600" b="1" spc="-5" dirty="0">
                <a:latin typeface="微软雅黑"/>
                <a:cs typeface="微软雅黑"/>
              </a:rPr>
              <a:t>(5</a:t>
            </a:r>
            <a:r>
              <a:rPr sz="1600" b="1" dirty="0">
                <a:latin typeface="微软雅黑"/>
                <a:cs typeface="微软雅黑"/>
              </a:rPr>
              <a:t>) </a:t>
            </a:r>
            <a:r>
              <a:rPr sz="1600" b="1" spc="-5" dirty="0">
                <a:latin typeface="微软雅黑"/>
                <a:cs typeface="微软雅黑"/>
              </a:rPr>
              <a:t> 因为X</a:t>
            </a:r>
            <a:r>
              <a:rPr sz="1650" b="1" spc="-15" baseline="25252" dirty="0">
                <a:latin typeface="微软雅黑"/>
                <a:cs typeface="微软雅黑"/>
              </a:rPr>
              <a:t>(3</a:t>
            </a:r>
            <a:r>
              <a:rPr sz="1650" b="1" spc="-7" baseline="25252" dirty="0">
                <a:latin typeface="微软雅黑"/>
                <a:cs typeface="微软雅黑"/>
              </a:rPr>
              <a:t>)</a:t>
            </a:r>
            <a:r>
              <a:rPr sz="1650" b="1" spc="-15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50" b="1" spc="-15" baseline="25252" dirty="0">
                <a:latin typeface="微软雅黑"/>
                <a:cs typeface="微软雅黑"/>
              </a:rPr>
              <a:t>(2</a:t>
            </a:r>
            <a:r>
              <a:rPr sz="1650" b="1" spc="-7" baseline="25252" dirty="0">
                <a:latin typeface="微软雅黑"/>
                <a:cs typeface="微软雅黑"/>
              </a:rPr>
              <a:t>)</a:t>
            </a:r>
            <a:r>
              <a:rPr sz="1650" b="1" spc="209" baseline="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，所以(AB)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baseline="25252" dirty="0">
                <a:latin typeface="微软雅黑"/>
                <a:cs typeface="微软雅黑"/>
              </a:rPr>
              <a:t>  </a:t>
            </a:r>
            <a:r>
              <a:rPr sz="1650" b="1" spc="-67" baseline="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{A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5" dirty="0">
                <a:latin typeface="微软雅黑"/>
                <a:cs typeface="微软雅黑"/>
              </a:rPr>
              <a:t>B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C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D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E}。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3822" y="6588469"/>
            <a:ext cx="781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1100" b="1" spc="-5" dirty="0">
                <a:latin typeface="微软雅黑"/>
                <a:cs typeface="微软雅黑"/>
              </a:rPr>
              <a:t>F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函数依赖集的最小覆盖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属性闭包的计算算法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18" name="标题 6">
            <a:extLst>
              <a:ext uri="{FF2B5EF4-FFF2-40B4-BE49-F238E27FC236}">
                <a16:creationId xmlns:a16="http://schemas.microsoft.com/office/drawing/2014/main" xmlns="" id="{B550145D-8365-487A-ABBF-BC586176F3E1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函数依赖集的最小覆盖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/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8458" y="1498371"/>
            <a:ext cx="8384540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  <a:tabLst>
                <a:tab pos="1018540" algn="l"/>
              </a:tabLst>
            </a:pPr>
            <a:r>
              <a:rPr sz="2000" b="1" spc="20" dirty="0">
                <a:latin typeface="微软雅黑"/>
                <a:cs typeface="微软雅黑"/>
              </a:rPr>
              <a:t>[引</a:t>
            </a:r>
            <a:r>
              <a:rPr sz="2000" b="1" spc="30" dirty="0">
                <a:latin typeface="微软雅黑"/>
                <a:cs typeface="微软雅黑"/>
              </a:rPr>
              <a:t>理</a:t>
            </a:r>
            <a:r>
              <a:rPr sz="2000" b="1" spc="-5" dirty="0">
                <a:latin typeface="微软雅黑"/>
                <a:cs typeface="微软雅黑"/>
              </a:rPr>
              <a:t>6]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25" dirty="0">
                <a:latin typeface="微软雅黑"/>
                <a:cs typeface="微软雅黑"/>
              </a:rPr>
              <a:t>每</a:t>
            </a:r>
            <a:r>
              <a:rPr sz="2000" b="1" spc="30" dirty="0">
                <a:latin typeface="微软雅黑"/>
                <a:cs typeface="微软雅黑"/>
              </a:rPr>
              <a:t>个</a:t>
            </a:r>
            <a:r>
              <a:rPr sz="2000" b="1" spc="25" dirty="0">
                <a:latin typeface="微软雅黑"/>
                <a:cs typeface="微软雅黑"/>
              </a:rPr>
              <a:t>函</a:t>
            </a:r>
            <a:r>
              <a:rPr sz="2000" b="1" spc="30" dirty="0">
                <a:latin typeface="微软雅黑"/>
                <a:cs typeface="微软雅黑"/>
              </a:rPr>
              <a:t>数依</a:t>
            </a:r>
            <a:r>
              <a:rPr sz="2000" b="1" spc="20" dirty="0">
                <a:latin typeface="微软雅黑"/>
                <a:cs typeface="微软雅黑"/>
              </a:rPr>
              <a:t>赖集F可被一个其右端至多有一个属性的函数依</a:t>
            </a:r>
            <a:r>
              <a:rPr sz="2000" b="1" spc="5" dirty="0">
                <a:latin typeface="微软雅黑"/>
                <a:cs typeface="微软雅黑"/>
              </a:rPr>
              <a:t>赖之</a:t>
            </a:r>
            <a:r>
              <a:rPr sz="2000" b="1" spc="-5" dirty="0">
                <a:latin typeface="微软雅黑"/>
                <a:cs typeface="微软雅黑"/>
              </a:rPr>
              <a:t>集 G覆盖。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5567" y="2737866"/>
            <a:ext cx="8266430" cy="181673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5340" marR="391160" indent="-723900">
              <a:lnSpc>
                <a:spcPct val="140600"/>
              </a:lnSpc>
            </a:pPr>
            <a:r>
              <a:rPr sz="1600" b="1" spc="-5" dirty="0">
                <a:latin typeface="微软雅黑"/>
                <a:cs typeface="微软雅黑"/>
              </a:rPr>
              <a:t>证明：依据引理6，</a:t>
            </a:r>
            <a:r>
              <a:rPr sz="1600" b="1" dirty="0">
                <a:latin typeface="微软雅黑"/>
                <a:cs typeface="微软雅黑"/>
              </a:rPr>
              <a:t>G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{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15" dirty="0">
                <a:latin typeface="微软雅黑"/>
                <a:cs typeface="微软雅黑"/>
              </a:rPr>
              <a:t>X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dirty="0">
                <a:latin typeface="微软雅黑"/>
                <a:cs typeface="微软雅黑"/>
              </a:rPr>
              <a:t>A | 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dirty="0">
                <a:latin typeface="微软雅黑"/>
                <a:cs typeface="微软雅黑"/>
              </a:rPr>
              <a:t>Y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Symbol"/>
                <a:cs typeface="Symbol"/>
              </a:rPr>
              <a:t>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Symbol"/>
                <a:cs typeface="Symbol"/>
              </a:rPr>
              <a:t>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A</a:t>
            </a:r>
            <a:r>
              <a:rPr sz="1600" b="1" dirty="0">
                <a:latin typeface="Symbol"/>
                <a:cs typeface="Symbol"/>
              </a:rPr>
              <a:t></a:t>
            </a:r>
            <a:r>
              <a:rPr sz="1600" b="1" dirty="0">
                <a:latin typeface="微软雅黑"/>
                <a:cs typeface="微软雅黑"/>
              </a:rPr>
              <a:t>Y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} </a:t>
            </a:r>
            <a:r>
              <a:rPr sz="1600" b="1" spc="-5" dirty="0">
                <a:latin typeface="微软雅黑"/>
                <a:cs typeface="微软雅黑"/>
              </a:rPr>
              <a:t>要证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50" b="1" spc="-15" baseline="25252" dirty="0">
                <a:latin typeface="微软雅黑"/>
                <a:cs typeface="微软雅黑"/>
              </a:rPr>
              <a:t>+</a:t>
            </a:r>
            <a:r>
              <a:rPr sz="1600" b="1" dirty="0">
                <a:latin typeface="微软雅黑"/>
                <a:cs typeface="微软雅黑"/>
              </a:rPr>
              <a:t>与</a:t>
            </a:r>
            <a:r>
              <a:rPr sz="1600" b="1" spc="-5" dirty="0">
                <a:latin typeface="微软雅黑"/>
                <a:cs typeface="微软雅黑"/>
              </a:rPr>
              <a:t>G</a:t>
            </a:r>
            <a:r>
              <a:rPr sz="1650" b="1" spc="-15" baseline="25252" dirty="0">
                <a:latin typeface="微软雅黑"/>
                <a:cs typeface="微软雅黑"/>
              </a:rPr>
              <a:t>+</a:t>
            </a:r>
            <a:r>
              <a:rPr sz="1600" b="1" spc="-5" dirty="0">
                <a:latin typeface="微软雅黑"/>
                <a:cs typeface="微软雅黑"/>
              </a:rPr>
              <a:t>等价，由引理5，只需证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16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G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spc="-15" baseline="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Symbol"/>
                <a:cs typeface="Symbol"/>
              </a:rPr>
              <a:t>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G</a:t>
            </a:r>
            <a:r>
              <a:rPr sz="1600" b="1" spc="-155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Symbol"/>
                <a:cs typeface="Symbol"/>
              </a:rPr>
              <a:t>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50" b="1" spc="-7" baseline="25252" dirty="0">
                <a:latin typeface="微软雅黑"/>
                <a:cs typeface="微软雅黑"/>
              </a:rPr>
              <a:t>+ </a:t>
            </a:r>
            <a:r>
              <a:rPr sz="1600" b="1" dirty="0">
                <a:latin typeface="微软雅黑"/>
                <a:cs typeface="微软雅黑"/>
              </a:rPr>
              <a:t>因为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Y</a:t>
            </a:r>
            <a:r>
              <a:rPr sz="1600" b="1" spc="-5" dirty="0">
                <a:latin typeface="Symbol"/>
                <a:cs typeface="Symbol"/>
              </a:rPr>
              <a:t></a:t>
            </a:r>
            <a:r>
              <a:rPr sz="1600" b="1" spc="-10" dirty="0">
                <a:latin typeface="微软雅黑"/>
                <a:cs typeface="微软雅黑"/>
              </a:rPr>
              <a:t>F，</a:t>
            </a:r>
            <a:r>
              <a:rPr sz="1600" b="1" spc="-5" dirty="0">
                <a:latin typeface="微软雅黑"/>
                <a:cs typeface="微软雅黑"/>
              </a:rPr>
              <a:t>A</a:t>
            </a:r>
            <a:r>
              <a:rPr sz="1600" b="1" dirty="0">
                <a:latin typeface="Symbol"/>
                <a:cs typeface="Symbol"/>
              </a:rPr>
              <a:t></a:t>
            </a:r>
            <a:r>
              <a:rPr sz="1600" b="1" spc="-5" dirty="0">
                <a:latin typeface="微软雅黑"/>
                <a:cs typeface="微软雅黑"/>
              </a:rPr>
              <a:t>Y可以由Armstrong公理的自反律可推出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A，所以</a:t>
            </a:r>
            <a:r>
              <a:rPr sz="1600" b="1" dirty="0">
                <a:latin typeface="微软雅黑"/>
                <a:cs typeface="微软雅黑"/>
              </a:rPr>
              <a:t>G</a:t>
            </a:r>
            <a:r>
              <a:rPr sz="1600" b="1" spc="-15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endParaRPr sz="1650" baseline="25252">
              <a:latin typeface="微软雅黑"/>
              <a:cs typeface="微软雅黑"/>
            </a:endParaRPr>
          </a:p>
          <a:p>
            <a:pPr marL="91440" marR="106045" indent="723900">
              <a:lnSpc>
                <a:spcPct val="140600"/>
              </a:lnSpc>
            </a:pPr>
            <a:r>
              <a:rPr sz="1600" b="1" spc="-5" dirty="0">
                <a:latin typeface="微软雅黑"/>
                <a:cs typeface="微软雅黑"/>
              </a:rPr>
              <a:t>又因为若</a:t>
            </a:r>
            <a:r>
              <a:rPr sz="1600" b="1" dirty="0">
                <a:latin typeface="微软雅黑"/>
                <a:cs typeface="微软雅黑"/>
              </a:rPr>
              <a:t>Y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=</a:t>
            </a:r>
            <a:r>
              <a:rPr sz="1600" b="1" spc="-5" dirty="0">
                <a:latin typeface="微软雅黑"/>
                <a:cs typeface="微软雅黑"/>
              </a:rPr>
              <a:t> A</a:t>
            </a:r>
            <a:r>
              <a:rPr sz="1650" b="1" spc="-7" baseline="-25252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A</a:t>
            </a:r>
            <a:r>
              <a:rPr sz="1650" b="1" spc="-22" baseline="-25252" dirty="0">
                <a:latin typeface="微软雅黑"/>
                <a:cs typeface="微软雅黑"/>
              </a:rPr>
              <a:t>2</a:t>
            </a:r>
            <a:r>
              <a:rPr sz="1600" b="1" spc="-10" dirty="0">
                <a:latin typeface="微软雅黑"/>
                <a:cs typeface="微软雅黑"/>
              </a:rPr>
              <a:t>…</a:t>
            </a:r>
            <a:r>
              <a:rPr sz="1600" b="1" dirty="0">
                <a:latin typeface="微软雅黑"/>
                <a:cs typeface="微软雅黑"/>
              </a:rPr>
              <a:t>A</a:t>
            </a:r>
            <a:r>
              <a:rPr sz="1650" b="1" spc="-7" baseline="-25252" dirty="0">
                <a:latin typeface="微软雅黑"/>
                <a:cs typeface="微软雅黑"/>
              </a:rPr>
              <a:t>n</a:t>
            </a:r>
            <a:r>
              <a:rPr sz="1650" b="1" spc="217" baseline="-25252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则G中的</a:t>
            </a:r>
            <a:r>
              <a:rPr sz="1600" b="1" dirty="0">
                <a:latin typeface="微软雅黑"/>
                <a:cs typeface="微软雅黑"/>
              </a:rPr>
              <a:t>X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A</a:t>
            </a:r>
            <a:r>
              <a:rPr sz="1650" b="1" spc="-7" baseline="-25252" dirty="0">
                <a:latin typeface="微软雅黑"/>
                <a:cs typeface="微软雅黑"/>
              </a:rPr>
              <a:t>1</a:t>
            </a:r>
            <a:r>
              <a:rPr sz="1600" b="1" dirty="0">
                <a:latin typeface="微软雅黑"/>
                <a:cs typeface="微软雅黑"/>
              </a:rPr>
              <a:t>，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A</a:t>
            </a:r>
            <a:r>
              <a:rPr sz="1650" b="1" spc="-22" baseline="-25252" dirty="0">
                <a:latin typeface="微软雅黑"/>
                <a:cs typeface="微软雅黑"/>
              </a:rPr>
              <a:t>2</a:t>
            </a:r>
            <a:r>
              <a:rPr sz="1600" b="1" spc="-5" dirty="0">
                <a:latin typeface="微软雅黑"/>
                <a:cs typeface="微软雅黑"/>
              </a:rPr>
              <a:t>，…，X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A</a:t>
            </a:r>
            <a:r>
              <a:rPr sz="1650" b="1" spc="-7" baseline="-25252" dirty="0">
                <a:latin typeface="微软雅黑"/>
                <a:cs typeface="微软雅黑"/>
              </a:rPr>
              <a:t>n</a:t>
            </a:r>
            <a:r>
              <a:rPr sz="1600" b="1" spc="-5" dirty="0">
                <a:latin typeface="微软雅黑"/>
                <a:cs typeface="微软雅黑"/>
              </a:rPr>
              <a:t>，由Armstrong 公理的合并律可以推出X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Y，所以</a:t>
            </a:r>
            <a:r>
              <a:rPr sz="1600" b="1" dirty="0">
                <a:latin typeface="微软雅黑"/>
                <a:cs typeface="微软雅黑"/>
              </a:rPr>
              <a:t>F</a:t>
            </a:r>
            <a:r>
              <a:rPr sz="1600" b="1" spc="-16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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G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spc="209" baseline="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。最终依据引理5，可导出F</a:t>
            </a:r>
            <a:r>
              <a:rPr sz="1650" b="1" spc="-22" baseline="25252" dirty="0">
                <a:latin typeface="微软雅黑"/>
                <a:cs typeface="微软雅黑"/>
              </a:rPr>
              <a:t>+</a:t>
            </a:r>
            <a:r>
              <a:rPr sz="1600" b="1" spc="-5" dirty="0">
                <a:latin typeface="微软雅黑"/>
                <a:cs typeface="微软雅黑"/>
              </a:rPr>
              <a:t>=</a:t>
            </a:r>
            <a:r>
              <a:rPr sz="1600" b="1" spc="-10" dirty="0">
                <a:latin typeface="微软雅黑"/>
                <a:cs typeface="微软雅黑"/>
              </a:rPr>
              <a:t>G</a:t>
            </a:r>
            <a:r>
              <a:rPr sz="1650" b="1" spc="-7" baseline="25252" dirty="0">
                <a:latin typeface="微软雅黑"/>
                <a:cs typeface="微软雅黑"/>
              </a:rPr>
              <a:t>+</a:t>
            </a:r>
            <a:r>
              <a:rPr sz="1650" b="1" spc="225" baseline="2525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。证毕。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函数依赖集的最小覆盖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函数依赖集的性质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xmlns="" id="{D54C8E03-681D-43A2-AA88-38C100732D57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函数依赖集的最小覆盖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/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26246" y="2488692"/>
            <a:ext cx="1175385" cy="1018540"/>
          </a:xfrm>
          <a:custGeom>
            <a:avLst/>
            <a:gdLst/>
            <a:ahLst/>
            <a:cxnLst/>
            <a:rect l="l" t="t" r="r" b="b"/>
            <a:pathLst>
              <a:path w="1175384" h="1018539">
                <a:moveTo>
                  <a:pt x="1175004" y="509015"/>
                </a:moveTo>
                <a:lnTo>
                  <a:pt x="1173057" y="467261"/>
                </a:lnTo>
                <a:lnTo>
                  <a:pt x="1167318" y="426437"/>
                </a:lnTo>
                <a:lnTo>
                  <a:pt x="1157937" y="386675"/>
                </a:lnTo>
                <a:lnTo>
                  <a:pt x="1145066" y="348105"/>
                </a:lnTo>
                <a:lnTo>
                  <a:pt x="1128855" y="310860"/>
                </a:lnTo>
                <a:lnTo>
                  <a:pt x="1109455" y="275069"/>
                </a:lnTo>
                <a:lnTo>
                  <a:pt x="1087017" y="240863"/>
                </a:lnTo>
                <a:lnTo>
                  <a:pt x="1061691" y="208373"/>
                </a:lnTo>
                <a:lnTo>
                  <a:pt x="1033629" y="177730"/>
                </a:lnTo>
                <a:lnTo>
                  <a:pt x="1002982" y="149066"/>
                </a:lnTo>
                <a:lnTo>
                  <a:pt x="969900" y="122510"/>
                </a:lnTo>
                <a:lnTo>
                  <a:pt x="934535" y="98194"/>
                </a:lnTo>
                <a:lnTo>
                  <a:pt x="897036" y="76248"/>
                </a:lnTo>
                <a:lnTo>
                  <a:pt x="857556" y="56804"/>
                </a:lnTo>
                <a:lnTo>
                  <a:pt x="816244" y="39993"/>
                </a:lnTo>
                <a:lnTo>
                  <a:pt x="773253" y="25944"/>
                </a:lnTo>
                <a:lnTo>
                  <a:pt x="728732" y="14790"/>
                </a:lnTo>
                <a:lnTo>
                  <a:pt x="682832" y="6660"/>
                </a:lnTo>
                <a:lnTo>
                  <a:pt x="635705" y="1686"/>
                </a:lnTo>
                <a:lnTo>
                  <a:pt x="587502" y="0"/>
                </a:lnTo>
                <a:lnTo>
                  <a:pt x="539298" y="1686"/>
                </a:lnTo>
                <a:lnTo>
                  <a:pt x="492171" y="6660"/>
                </a:lnTo>
                <a:lnTo>
                  <a:pt x="446271" y="14790"/>
                </a:lnTo>
                <a:lnTo>
                  <a:pt x="401750" y="25944"/>
                </a:lnTo>
                <a:lnTo>
                  <a:pt x="358759" y="39993"/>
                </a:lnTo>
                <a:lnTo>
                  <a:pt x="317447" y="56804"/>
                </a:lnTo>
                <a:lnTo>
                  <a:pt x="277967" y="76248"/>
                </a:lnTo>
                <a:lnTo>
                  <a:pt x="240468" y="98194"/>
                </a:lnTo>
                <a:lnTo>
                  <a:pt x="205103" y="122510"/>
                </a:lnTo>
                <a:lnTo>
                  <a:pt x="172021" y="149066"/>
                </a:lnTo>
                <a:lnTo>
                  <a:pt x="141374" y="177730"/>
                </a:lnTo>
                <a:lnTo>
                  <a:pt x="113312" y="208373"/>
                </a:lnTo>
                <a:lnTo>
                  <a:pt x="87986" y="240863"/>
                </a:lnTo>
                <a:lnTo>
                  <a:pt x="65548" y="275069"/>
                </a:lnTo>
                <a:lnTo>
                  <a:pt x="46148" y="310860"/>
                </a:lnTo>
                <a:lnTo>
                  <a:pt x="29937" y="348105"/>
                </a:lnTo>
                <a:lnTo>
                  <a:pt x="17066" y="386675"/>
                </a:lnTo>
                <a:lnTo>
                  <a:pt x="7685" y="426437"/>
                </a:lnTo>
                <a:lnTo>
                  <a:pt x="1946" y="467261"/>
                </a:lnTo>
                <a:lnTo>
                  <a:pt x="0" y="509015"/>
                </a:lnTo>
                <a:lnTo>
                  <a:pt x="1946" y="550770"/>
                </a:lnTo>
                <a:lnTo>
                  <a:pt x="7685" y="591594"/>
                </a:lnTo>
                <a:lnTo>
                  <a:pt x="17066" y="631356"/>
                </a:lnTo>
                <a:lnTo>
                  <a:pt x="29937" y="669926"/>
                </a:lnTo>
                <a:lnTo>
                  <a:pt x="46148" y="707171"/>
                </a:lnTo>
                <a:lnTo>
                  <a:pt x="65548" y="742962"/>
                </a:lnTo>
                <a:lnTo>
                  <a:pt x="87986" y="777168"/>
                </a:lnTo>
                <a:lnTo>
                  <a:pt x="104394" y="798217"/>
                </a:lnTo>
                <a:lnTo>
                  <a:pt x="104394" y="509015"/>
                </a:lnTo>
                <a:lnTo>
                  <a:pt x="105996" y="474726"/>
                </a:lnTo>
                <a:lnTo>
                  <a:pt x="118440" y="408535"/>
                </a:lnTo>
                <a:lnTo>
                  <a:pt x="142374" y="346245"/>
                </a:lnTo>
                <a:lnTo>
                  <a:pt x="176801" y="288722"/>
                </a:lnTo>
                <a:lnTo>
                  <a:pt x="220724" y="236829"/>
                </a:lnTo>
                <a:lnTo>
                  <a:pt x="273146" y="191431"/>
                </a:lnTo>
                <a:lnTo>
                  <a:pt x="333071" y="153391"/>
                </a:lnTo>
                <a:lnTo>
                  <a:pt x="399502" y="123574"/>
                </a:lnTo>
                <a:lnTo>
                  <a:pt x="471442" y="102844"/>
                </a:lnTo>
                <a:lnTo>
                  <a:pt x="509166" y="96157"/>
                </a:lnTo>
                <a:lnTo>
                  <a:pt x="547894" y="92065"/>
                </a:lnTo>
                <a:lnTo>
                  <a:pt x="587502" y="90677"/>
                </a:lnTo>
                <a:lnTo>
                  <a:pt x="627212" y="92065"/>
                </a:lnTo>
                <a:lnTo>
                  <a:pt x="666022" y="96157"/>
                </a:lnTo>
                <a:lnTo>
                  <a:pt x="703809" y="102844"/>
                </a:lnTo>
                <a:lnTo>
                  <a:pt x="775823" y="123574"/>
                </a:lnTo>
                <a:lnTo>
                  <a:pt x="842270" y="153391"/>
                </a:lnTo>
                <a:lnTo>
                  <a:pt x="902168" y="191431"/>
                </a:lnTo>
                <a:lnTo>
                  <a:pt x="954534" y="236829"/>
                </a:lnTo>
                <a:lnTo>
                  <a:pt x="998384" y="288722"/>
                </a:lnTo>
                <a:lnTo>
                  <a:pt x="1032736" y="346245"/>
                </a:lnTo>
                <a:lnTo>
                  <a:pt x="1056606" y="408535"/>
                </a:lnTo>
                <a:lnTo>
                  <a:pt x="1069013" y="474726"/>
                </a:lnTo>
                <a:lnTo>
                  <a:pt x="1070610" y="509015"/>
                </a:lnTo>
                <a:lnTo>
                  <a:pt x="1070610" y="798217"/>
                </a:lnTo>
                <a:lnTo>
                  <a:pt x="1087017" y="777168"/>
                </a:lnTo>
                <a:lnTo>
                  <a:pt x="1109455" y="742962"/>
                </a:lnTo>
                <a:lnTo>
                  <a:pt x="1128855" y="707171"/>
                </a:lnTo>
                <a:lnTo>
                  <a:pt x="1145066" y="669926"/>
                </a:lnTo>
                <a:lnTo>
                  <a:pt x="1157937" y="631356"/>
                </a:lnTo>
                <a:lnTo>
                  <a:pt x="1167318" y="591594"/>
                </a:lnTo>
                <a:lnTo>
                  <a:pt x="1173057" y="550770"/>
                </a:lnTo>
                <a:lnTo>
                  <a:pt x="1175004" y="509015"/>
                </a:lnTo>
                <a:close/>
              </a:path>
              <a:path w="1175384" h="1018539">
                <a:moveTo>
                  <a:pt x="1070610" y="798217"/>
                </a:moveTo>
                <a:lnTo>
                  <a:pt x="1070610" y="509015"/>
                </a:lnTo>
                <a:lnTo>
                  <a:pt x="1069013" y="543305"/>
                </a:lnTo>
                <a:lnTo>
                  <a:pt x="1064304" y="576834"/>
                </a:lnTo>
                <a:lnTo>
                  <a:pt x="1046043" y="641183"/>
                </a:lnTo>
                <a:lnTo>
                  <a:pt x="1016808" y="701197"/>
                </a:lnTo>
                <a:lnTo>
                  <a:pt x="977585" y="756013"/>
                </a:lnTo>
                <a:lnTo>
                  <a:pt x="929354" y="804767"/>
                </a:lnTo>
                <a:lnTo>
                  <a:pt x="873099" y="846594"/>
                </a:lnTo>
                <a:lnTo>
                  <a:pt x="809804" y="880630"/>
                </a:lnTo>
                <a:lnTo>
                  <a:pt x="740450" y="906011"/>
                </a:lnTo>
                <a:lnTo>
                  <a:pt x="666022" y="921874"/>
                </a:lnTo>
                <a:lnTo>
                  <a:pt x="627212" y="925966"/>
                </a:lnTo>
                <a:lnTo>
                  <a:pt x="587502" y="927353"/>
                </a:lnTo>
                <a:lnTo>
                  <a:pt x="547894" y="925966"/>
                </a:lnTo>
                <a:lnTo>
                  <a:pt x="509166" y="921874"/>
                </a:lnTo>
                <a:lnTo>
                  <a:pt x="471442" y="915187"/>
                </a:lnTo>
                <a:lnTo>
                  <a:pt x="399502" y="894457"/>
                </a:lnTo>
                <a:lnTo>
                  <a:pt x="333071" y="864640"/>
                </a:lnTo>
                <a:lnTo>
                  <a:pt x="273146" y="826600"/>
                </a:lnTo>
                <a:lnTo>
                  <a:pt x="220724" y="781202"/>
                </a:lnTo>
                <a:lnTo>
                  <a:pt x="176801" y="729309"/>
                </a:lnTo>
                <a:lnTo>
                  <a:pt x="142374" y="671786"/>
                </a:lnTo>
                <a:lnTo>
                  <a:pt x="118440" y="609496"/>
                </a:lnTo>
                <a:lnTo>
                  <a:pt x="105996" y="543305"/>
                </a:lnTo>
                <a:lnTo>
                  <a:pt x="104394" y="509015"/>
                </a:lnTo>
                <a:lnTo>
                  <a:pt x="104394" y="798217"/>
                </a:lnTo>
                <a:lnTo>
                  <a:pt x="141374" y="840301"/>
                </a:lnTo>
                <a:lnTo>
                  <a:pt x="172021" y="868965"/>
                </a:lnTo>
                <a:lnTo>
                  <a:pt x="205103" y="895521"/>
                </a:lnTo>
                <a:lnTo>
                  <a:pt x="240468" y="919837"/>
                </a:lnTo>
                <a:lnTo>
                  <a:pt x="277967" y="941783"/>
                </a:lnTo>
                <a:lnTo>
                  <a:pt x="317447" y="961227"/>
                </a:lnTo>
                <a:lnTo>
                  <a:pt x="358759" y="978038"/>
                </a:lnTo>
                <a:lnTo>
                  <a:pt x="401750" y="992087"/>
                </a:lnTo>
                <a:lnTo>
                  <a:pt x="446271" y="1003241"/>
                </a:lnTo>
                <a:lnTo>
                  <a:pt x="492171" y="1011371"/>
                </a:lnTo>
                <a:lnTo>
                  <a:pt x="539298" y="1016345"/>
                </a:lnTo>
                <a:lnTo>
                  <a:pt x="587502" y="1018031"/>
                </a:lnTo>
                <a:lnTo>
                  <a:pt x="635705" y="1016345"/>
                </a:lnTo>
                <a:lnTo>
                  <a:pt x="682832" y="1011371"/>
                </a:lnTo>
                <a:lnTo>
                  <a:pt x="728732" y="1003241"/>
                </a:lnTo>
                <a:lnTo>
                  <a:pt x="773253" y="992087"/>
                </a:lnTo>
                <a:lnTo>
                  <a:pt x="816244" y="978038"/>
                </a:lnTo>
                <a:lnTo>
                  <a:pt x="857556" y="961227"/>
                </a:lnTo>
                <a:lnTo>
                  <a:pt x="897036" y="941783"/>
                </a:lnTo>
                <a:lnTo>
                  <a:pt x="934535" y="919837"/>
                </a:lnTo>
                <a:lnTo>
                  <a:pt x="969900" y="895521"/>
                </a:lnTo>
                <a:lnTo>
                  <a:pt x="1002982" y="868965"/>
                </a:lnTo>
                <a:lnTo>
                  <a:pt x="1033629" y="840301"/>
                </a:lnTo>
                <a:lnTo>
                  <a:pt x="1061691" y="809658"/>
                </a:lnTo>
                <a:lnTo>
                  <a:pt x="1070610" y="79821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3020" y="2571750"/>
            <a:ext cx="981710" cy="852169"/>
          </a:xfrm>
          <a:custGeom>
            <a:avLst/>
            <a:gdLst/>
            <a:ahLst/>
            <a:cxnLst/>
            <a:rect l="l" t="t" r="r" b="b"/>
            <a:pathLst>
              <a:path w="981709" h="852170">
                <a:moveTo>
                  <a:pt x="981455" y="425958"/>
                </a:moveTo>
                <a:lnTo>
                  <a:pt x="975039" y="356814"/>
                </a:lnTo>
                <a:lnTo>
                  <a:pt x="956462" y="291242"/>
                </a:lnTo>
                <a:lnTo>
                  <a:pt x="926729" y="230114"/>
                </a:lnTo>
                <a:lnTo>
                  <a:pt x="886846" y="174302"/>
                </a:lnTo>
                <a:lnTo>
                  <a:pt x="837818" y="124682"/>
                </a:lnTo>
                <a:lnTo>
                  <a:pt x="780653" y="82125"/>
                </a:lnTo>
                <a:lnTo>
                  <a:pt x="716356" y="47505"/>
                </a:lnTo>
                <a:lnTo>
                  <a:pt x="645932" y="21695"/>
                </a:lnTo>
                <a:lnTo>
                  <a:pt x="608737" y="12367"/>
                </a:lnTo>
                <a:lnTo>
                  <a:pt x="570387" y="5569"/>
                </a:lnTo>
                <a:lnTo>
                  <a:pt x="531009" y="1410"/>
                </a:lnTo>
                <a:lnTo>
                  <a:pt x="490727" y="0"/>
                </a:lnTo>
                <a:lnTo>
                  <a:pt x="450549" y="1410"/>
                </a:lnTo>
                <a:lnTo>
                  <a:pt x="411253" y="5569"/>
                </a:lnTo>
                <a:lnTo>
                  <a:pt x="372966" y="12367"/>
                </a:lnTo>
                <a:lnTo>
                  <a:pt x="335816" y="21695"/>
                </a:lnTo>
                <a:lnTo>
                  <a:pt x="265435" y="47505"/>
                </a:lnTo>
                <a:lnTo>
                  <a:pt x="201131" y="82125"/>
                </a:lnTo>
                <a:lnTo>
                  <a:pt x="143922" y="124682"/>
                </a:lnTo>
                <a:lnTo>
                  <a:pt x="94829" y="174302"/>
                </a:lnTo>
                <a:lnTo>
                  <a:pt x="54870" y="230114"/>
                </a:lnTo>
                <a:lnTo>
                  <a:pt x="25066" y="291242"/>
                </a:lnTo>
                <a:lnTo>
                  <a:pt x="6436" y="356814"/>
                </a:lnTo>
                <a:lnTo>
                  <a:pt x="0" y="425958"/>
                </a:lnTo>
                <a:lnTo>
                  <a:pt x="1630" y="460921"/>
                </a:lnTo>
                <a:lnTo>
                  <a:pt x="14291" y="528388"/>
                </a:lnTo>
                <a:lnTo>
                  <a:pt x="38635" y="591847"/>
                </a:lnTo>
                <a:lnTo>
                  <a:pt x="73644" y="650426"/>
                </a:lnTo>
                <a:lnTo>
                  <a:pt x="118297" y="703251"/>
                </a:lnTo>
                <a:lnTo>
                  <a:pt x="171576" y="749449"/>
                </a:lnTo>
                <a:lnTo>
                  <a:pt x="232460" y="788147"/>
                </a:lnTo>
                <a:lnTo>
                  <a:pt x="299930" y="818471"/>
                </a:lnTo>
                <a:lnTo>
                  <a:pt x="372966" y="839548"/>
                </a:lnTo>
                <a:lnTo>
                  <a:pt x="411253" y="846346"/>
                </a:lnTo>
                <a:lnTo>
                  <a:pt x="450549" y="850505"/>
                </a:lnTo>
                <a:lnTo>
                  <a:pt x="490727" y="851916"/>
                </a:lnTo>
                <a:lnTo>
                  <a:pt x="531009" y="850505"/>
                </a:lnTo>
                <a:lnTo>
                  <a:pt x="570387" y="846346"/>
                </a:lnTo>
                <a:lnTo>
                  <a:pt x="608737" y="839548"/>
                </a:lnTo>
                <a:lnTo>
                  <a:pt x="645932" y="830220"/>
                </a:lnTo>
                <a:lnTo>
                  <a:pt x="716356" y="804410"/>
                </a:lnTo>
                <a:lnTo>
                  <a:pt x="780653" y="769790"/>
                </a:lnTo>
                <a:lnTo>
                  <a:pt x="837818" y="727233"/>
                </a:lnTo>
                <a:lnTo>
                  <a:pt x="886846" y="677613"/>
                </a:lnTo>
                <a:lnTo>
                  <a:pt x="926729" y="621801"/>
                </a:lnTo>
                <a:lnTo>
                  <a:pt x="956462" y="560673"/>
                </a:lnTo>
                <a:lnTo>
                  <a:pt x="975039" y="495101"/>
                </a:lnTo>
                <a:lnTo>
                  <a:pt x="981455" y="42595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3020" y="2571750"/>
            <a:ext cx="981710" cy="852169"/>
          </a:xfrm>
          <a:custGeom>
            <a:avLst/>
            <a:gdLst/>
            <a:ahLst/>
            <a:cxnLst/>
            <a:rect l="l" t="t" r="r" b="b"/>
            <a:pathLst>
              <a:path w="981709" h="852170">
                <a:moveTo>
                  <a:pt x="490727" y="0"/>
                </a:moveTo>
                <a:lnTo>
                  <a:pt x="450549" y="1410"/>
                </a:lnTo>
                <a:lnTo>
                  <a:pt x="411253" y="5569"/>
                </a:lnTo>
                <a:lnTo>
                  <a:pt x="372966" y="12367"/>
                </a:lnTo>
                <a:lnTo>
                  <a:pt x="335816" y="21695"/>
                </a:lnTo>
                <a:lnTo>
                  <a:pt x="265435" y="47505"/>
                </a:lnTo>
                <a:lnTo>
                  <a:pt x="201131" y="82125"/>
                </a:lnTo>
                <a:lnTo>
                  <a:pt x="143922" y="124682"/>
                </a:lnTo>
                <a:lnTo>
                  <a:pt x="94829" y="174302"/>
                </a:lnTo>
                <a:lnTo>
                  <a:pt x="54870" y="230114"/>
                </a:lnTo>
                <a:lnTo>
                  <a:pt x="25066" y="291242"/>
                </a:lnTo>
                <a:lnTo>
                  <a:pt x="6436" y="356814"/>
                </a:lnTo>
                <a:lnTo>
                  <a:pt x="0" y="425958"/>
                </a:lnTo>
                <a:lnTo>
                  <a:pt x="1630" y="460921"/>
                </a:lnTo>
                <a:lnTo>
                  <a:pt x="14291" y="528388"/>
                </a:lnTo>
                <a:lnTo>
                  <a:pt x="38635" y="591847"/>
                </a:lnTo>
                <a:lnTo>
                  <a:pt x="73644" y="650426"/>
                </a:lnTo>
                <a:lnTo>
                  <a:pt x="118297" y="703251"/>
                </a:lnTo>
                <a:lnTo>
                  <a:pt x="171576" y="749449"/>
                </a:lnTo>
                <a:lnTo>
                  <a:pt x="232460" y="788147"/>
                </a:lnTo>
                <a:lnTo>
                  <a:pt x="299930" y="818471"/>
                </a:lnTo>
                <a:lnTo>
                  <a:pt x="372966" y="839548"/>
                </a:lnTo>
                <a:lnTo>
                  <a:pt x="411253" y="846346"/>
                </a:lnTo>
                <a:lnTo>
                  <a:pt x="450549" y="850505"/>
                </a:lnTo>
                <a:lnTo>
                  <a:pt x="490727" y="851916"/>
                </a:lnTo>
                <a:lnTo>
                  <a:pt x="531009" y="850505"/>
                </a:lnTo>
                <a:lnTo>
                  <a:pt x="570387" y="846346"/>
                </a:lnTo>
                <a:lnTo>
                  <a:pt x="608737" y="839548"/>
                </a:lnTo>
                <a:lnTo>
                  <a:pt x="645932" y="830220"/>
                </a:lnTo>
                <a:lnTo>
                  <a:pt x="716356" y="804410"/>
                </a:lnTo>
                <a:lnTo>
                  <a:pt x="780653" y="769790"/>
                </a:lnTo>
                <a:lnTo>
                  <a:pt x="837818" y="727233"/>
                </a:lnTo>
                <a:lnTo>
                  <a:pt x="886846" y="677613"/>
                </a:lnTo>
                <a:lnTo>
                  <a:pt x="926729" y="621801"/>
                </a:lnTo>
                <a:lnTo>
                  <a:pt x="956462" y="560673"/>
                </a:lnTo>
                <a:lnTo>
                  <a:pt x="975039" y="495101"/>
                </a:lnTo>
                <a:lnTo>
                  <a:pt x="981455" y="425958"/>
                </a:lnTo>
                <a:lnTo>
                  <a:pt x="979831" y="390994"/>
                </a:lnTo>
                <a:lnTo>
                  <a:pt x="967208" y="323527"/>
                </a:lnTo>
                <a:lnTo>
                  <a:pt x="942927" y="260068"/>
                </a:lnTo>
                <a:lnTo>
                  <a:pt x="907993" y="201489"/>
                </a:lnTo>
                <a:lnTo>
                  <a:pt x="863412" y="148664"/>
                </a:lnTo>
                <a:lnTo>
                  <a:pt x="810190" y="102466"/>
                </a:lnTo>
                <a:lnTo>
                  <a:pt x="749333" y="63768"/>
                </a:lnTo>
                <a:lnTo>
                  <a:pt x="681847" y="33444"/>
                </a:lnTo>
                <a:lnTo>
                  <a:pt x="608737" y="12367"/>
                </a:lnTo>
                <a:lnTo>
                  <a:pt x="570387" y="5569"/>
                </a:lnTo>
                <a:lnTo>
                  <a:pt x="531009" y="1410"/>
                </a:lnTo>
                <a:lnTo>
                  <a:pt x="490727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1983331"/>
            <a:ext cx="830199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0" dirty="0" err="1">
                <a:latin typeface="微软雅黑"/>
                <a:cs typeface="微软雅黑"/>
              </a:rPr>
              <a:t>若F满足以下条件，则称F为最小</a:t>
            </a:r>
            <a:r>
              <a:rPr sz="2000" b="1" spc="45" dirty="0" err="1">
                <a:latin typeface="微软雅黑"/>
                <a:cs typeface="微软雅黑"/>
              </a:rPr>
              <a:t>覆</a:t>
            </a:r>
            <a:r>
              <a:rPr sz="2000" b="1" spc="35" dirty="0" err="1">
                <a:latin typeface="微软雅黑"/>
                <a:cs typeface="微软雅黑"/>
              </a:rPr>
              <a:t>盖</a:t>
            </a:r>
            <a:r>
              <a:rPr sz="2000" b="1" spc="-5" dirty="0">
                <a:latin typeface="微软雅黑"/>
                <a:cs typeface="微软雅黑"/>
              </a:rPr>
              <a:t>(m</a:t>
            </a:r>
            <a:r>
              <a:rPr sz="2000" b="1" spc="-10" dirty="0">
                <a:latin typeface="微软雅黑"/>
                <a:cs typeface="微软雅黑"/>
              </a:rPr>
              <a:t>i</a:t>
            </a:r>
            <a:r>
              <a:rPr sz="2000" b="1" spc="-5" dirty="0">
                <a:latin typeface="微软雅黑"/>
                <a:cs typeface="微软雅黑"/>
              </a:rPr>
              <a:t>nim</a:t>
            </a:r>
            <a:r>
              <a:rPr sz="2000" b="1" spc="-15" dirty="0">
                <a:latin typeface="微软雅黑"/>
                <a:cs typeface="微软雅黑"/>
              </a:rPr>
              <a:t>a</a:t>
            </a:r>
            <a:r>
              <a:rPr sz="2000" b="1" spc="-5" dirty="0">
                <a:latin typeface="微软雅黑"/>
                <a:cs typeface="微软雅黑"/>
              </a:rPr>
              <a:t>l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C</a:t>
            </a:r>
            <a:r>
              <a:rPr sz="2000" b="1" spc="-5" dirty="0">
                <a:latin typeface="微软雅黑"/>
                <a:cs typeface="微软雅黑"/>
              </a:rPr>
              <a:t>o</a:t>
            </a:r>
            <a:r>
              <a:rPr sz="2000" b="1" spc="-10" dirty="0">
                <a:latin typeface="微软雅黑"/>
                <a:cs typeface="微软雅黑"/>
              </a:rPr>
              <a:t>v</a:t>
            </a:r>
            <a:r>
              <a:rPr sz="2000" b="1" spc="-5" dirty="0">
                <a:latin typeface="微软雅黑"/>
                <a:cs typeface="微软雅黑"/>
              </a:rPr>
              <a:t>e</a:t>
            </a:r>
            <a:r>
              <a:rPr sz="2000" b="1" spc="-10" dirty="0">
                <a:latin typeface="微软雅黑"/>
                <a:cs typeface="微软雅黑"/>
              </a:rPr>
              <a:t>r</a:t>
            </a:r>
            <a:r>
              <a:rPr sz="2000" b="1" spc="35" dirty="0">
                <a:latin typeface="微软雅黑"/>
                <a:cs typeface="微软雅黑"/>
              </a:rPr>
              <a:t>)</a:t>
            </a:r>
            <a:r>
              <a:rPr sz="2000" b="1" spc="45" dirty="0">
                <a:latin typeface="微软雅黑"/>
                <a:cs typeface="微软雅黑"/>
              </a:rPr>
              <a:t>或最</a:t>
            </a:r>
            <a:r>
              <a:rPr sz="2000" b="1" spc="35" dirty="0">
                <a:latin typeface="微软雅黑"/>
                <a:cs typeface="微软雅黑"/>
              </a:rPr>
              <a:t>小</a:t>
            </a:r>
            <a:r>
              <a:rPr sz="2000" b="1" spc="45" dirty="0">
                <a:latin typeface="微软雅黑"/>
                <a:cs typeface="微软雅黑"/>
              </a:rPr>
              <a:t>依</a:t>
            </a:r>
            <a:r>
              <a:rPr sz="2000" b="1" spc="35" dirty="0">
                <a:latin typeface="微软雅黑"/>
                <a:cs typeface="微软雅黑"/>
              </a:rPr>
              <a:t>赖</a:t>
            </a:r>
            <a:r>
              <a:rPr sz="2000" b="1" spc="-5" dirty="0">
                <a:latin typeface="微软雅黑"/>
                <a:cs typeface="微软雅黑"/>
              </a:rPr>
              <a:t>集 (minimal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set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of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Functional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Depandency)：</a:t>
            </a:r>
            <a:endParaRPr sz="2000" dirty="0">
              <a:latin typeface="微软雅黑"/>
              <a:cs typeface="微软雅黑"/>
            </a:endParaRPr>
          </a:p>
          <a:p>
            <a:pPr marR="5080" algn="r">
              <a:lnSpc>
                <a:spcPts val="1755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为什么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535" y="2793789"/>
            <a:ext cx="727329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1) F中每个函数依赖的右部是单个属性；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2)对任何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F,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有F</a:t>
            </a:r>
            <a:r>
              <a:rPr sz="2000" b="1" spc="-5" dirty="0">
                <a:latin typeface="Symbol"/>
                <a:cs typeface="Symbol"/>
              </a:rPr>
              <a:t>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{</a:t>
            </a:r>
            <a:r>
              <a:rPr sz="2000" b="1" spc="-10" dirty="0">
                <a:latin typeface="微软雅黑"/>
                <a:cs typeface="微软雅黑"/>
              </a:rPr>
              <a:t> 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A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}不等价于F；</a:t>
            </a:r>
            <a:endParaRPr sz="20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3)对任何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F,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Z</a:t>
            </a:r>
            <a:r>
              <a:rPr sz="2000" b="1" spc="-5" dirty="0">
                <a:latin typeface="Symbol"/>
                <a:cs typeface="Symbol"/>
              </a:rPr>
              <a:t></a:t>
            </a:r>
            <a:r>
              <a:rPr sz="2000" b="1" spc="-5" dirty="0">
                <a:latin typeface="微软雅黑"/>
                <a:cs typeface="微软雅黑"/>
              </a:rPr>
              <a:t>X,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(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F</a:t>
            </a:r>
            <a:r>
              <a:rPr sz="2000" b="1" spc="-5" dirty="0">
                <a:latin typeface="Symbol"/>
                <a:cs typeface="Symbol"/>
              </a:rPr>
              <a:t>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{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A </a:t>
            </a:r>
            <a:r>
              <a:rPr sz="2000" b="1" spc="-10" dirty="0">
                <a:latin typeface="微软雅黑"/>
                <a:cs typeface="微软雅黑"/>
              </a:rPr>
              <a:t>}</a:t>
            </a:r>
            <a:r>
              <a:rPr sz="2000" b="1" spc="-5" dirty="0">
                <a:latin typeface="微软雅黑"/>
                <a:cs typeface="微软雅黑"/>
              </a:rPr>
              <a:t>)</a:t>
            </a:r>
            <a:r>
              <a:rPr sz="2000" b="1" spc="-5" dirty="0">
                <a:latin typeface="Symbol"/>
                <a:cs typeface="Symbol"/>
              </a:rPr>
              <a:t></a:t>
            </a:r>
            <a:r>
              <a:rPr sz="2000" b="1" spc="-10" dirty="0">
                <a:latin typeface="微软雅黑"/>
                <a:cs typeface="微软雅黑"/>
              </a:rPr>
              <a:t>{Z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微软雅黑"/>
                <a:cs typeface="微软雅黑"/>
              </a:rPr>
              <a:t>A}</a:t>
            </a:r>
            <a:r>
              <a:rPr sz="2000" b="1" spc="-10" dirty="0" err="1">
                <a:latin typeface="微软雅黑"/>
                <a:cs typeface="微软雅黑"/>
              </a:rPr>
              <a:t>不等价于F</a:t>
            </a:r>
            <a:r>
              <a:rPr sz="2000" b="1" spc="-10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函数依赖集的最小覆盖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(4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最小覆盖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34527" y="2914852"/>
            <a:ext cx="760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1594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要求最 小覆盖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42248" y="3433571"/>
            <a:ext cx="1175385" cy="1017269"/>
          </a:xfrm>
          <a:custGeom>
            <a:avLst/>
            <a:gdLst/>
            <a:ahLst/>
            <a:cxnLst/>
            <a:rect l="l" t="t" r="r" b="b"/>
            <a:pathLst>
              <a:path w="1175384" h="1017270">
                <a:moveTo>
                  <a:pt x="1175004" y="509015"/>
                </a:moveTo>
                <a:lnTo>
                  <a:pt x="1173057" y="467261"/>
                </a:lnTo>
                <a:lnTo>
                  <a:pt x="1167318" y="426437"/>
                </a:lnTo>
                <a:lnTo>
                  <a:pt x="1157937" y="386675"/>
                </a:lnTo>
                <a:lnTo>
                  <a:pt x="1145066" y="348105"/>
                </a:lnTo>
                <a:lnTo>
                  <a:pt x="1128855" y="310860"/>
                </a:lnTo>
                <a:lnTo>
                  <a:pt x="1109455" y="275069"/>
                </a:lnTo>
                <a:lnTo>
                  <a:pt x="1087017" y="240863"/>
                </a:lnTo>
                <a:lnTo>
                  <a:pt x="1061691" y="208373"/>
                </a:lnTo>
                <a:lnTo>
                  <a:pt x="1033629" y="177730"/>
                </a:lnTo>
                <a:lnTo>
                  <a:pt x="1002982" y="149066"/>
                </a:lnTo>
                <a:lnTo>
                  <a:pt x="969900" y="122510"/>
                </a:lnTo>
                <a:lnTo>
                  <a:pt x="934535" y="98194"/>
                </a:lnTo>
                <a:lnTo>
                  <a:pt x="897036" y="76248"/>
                </a:lnTo>
                <a:lnTo>
                  <a:pt x="857556" y="56804"/>
                </a:lnTo>
                <a:lnTo>
                  <a:pt x="816244" y="39993"/>
                </a:lnTo>
                <a:lnTo>
                  <a:pt x="773253" y="25944"/>
                </a:lnTo>
                <a:lnTo>
                  <a:pt x="728732" y="14790"/>
                </a:lnTo>
                <a:lnTo>
                  <a:pt x="682832" y="6660"/>
                </a:lnTo>
                <a:lnTo>
                  <a:pt x="635705" y="1686"/>
                </a:lnTo>
                <a:lnTo>
                  <a:pt x="587502" y="0"/>
                </a:lnTo>
                <a:lnTo>
                  <a:pt x="539298" y="1686"/>
                </a:lnTo>
                <a:lnTo>
                  <a:pt x="492171" y="6660"/>
                </a:lnTo>
                <a:lnTo>
                  <a:pt x="446271" y="14790"/>
                </a:lnTo>
                <a:lnTo>
                  <a:pt x="401750" y="25944"/>
                </a:lnTo>
                <a:lnTo>
                  <a:pt x="358759" y="39993"/>
                </a:lnTo>
                <a:lnTo>
                  <a:pt x="317447" y="56804"/>
                </a:lnTo>
                <a:lnTo>
                  <a:pt x="277967" y="76248"/>
                </a:lnTo>
                <a:lnTo>
                  <a:pt x="240468" y="98194"/>
                </a:lnTo>
                <a:lnTo>
                  <a:pt x="205103" y="122510"/>
                </a:lnTo>
                <a:lnTo>
                  <a:pt x="172021" y="149066"/>
                </a:lnTo>
                <a:lnTo>
                  <a:pt x="141374" y="177730"/>
                </a:lnTo>
                <a:lnTo>
                  <a:pt x="113312" y="208373"/>
                </a:lnTo>
                <a:lnTo>
                  <a:pt x="87986" y="240863"/>
                </a:lnTo>
                <a:lnTo>
                  <a:pt x="65548" y="275069"/>
                </a:lnTo>
                <a:lnTo>
                  <a:pt x="46148" y="310860"/>
                </a:lnTo>
                <a:lnTo>
                  <a:pt x="29937" y="348105"/>
                </a:lnTo>
                <a:lnTo>
                  <a:pt x="17066" y="386675"/>
                </a:lnTo>
                <a:lnTo>
                  <a:pt x="7685" y="426437"/>
                </a:lnTo>
                <a:lnTo>
                  <a:pt x="1946" y="467261"/>
                </a:lnTo>
                <a:lnTo>
                  <a:pt x="0" y="509015"/>
                </a:lnTo>
                <a:lnTo>
                  <a:pt x="1946" y="550662"/>
                </a:lnTo>
                <a:lnTo>
                  <a:pt x="7685" y="591388"/>
                </a:lnTo>
                <a:lnTo>
                  <a:pt x="17066" y="631062"/>
                </a:lnTo>
                <a:lnTo>
                  <a:pt x="29937" y="669554"/>
                </a:lnTo>
                <a:lnTo>
                  <a:pt x="46148" y="706731"/>
                </a:lnTo>
                <a:lnTo>
                  <a:pt x="65548" y="742462"/>
                </a:lnTo>
                <a:lnTo>
                  <a:pt x="87986" y="776616"/>
                </a:lnTo>
                <a:lnTo>
                  <a:pt x="104394" y="797635"/>
                </a:lnTo>
                <a:lnTo>
                  <a:pt x="104394" y="509015"/>
                </a:lnTo>
                <a:lnTo>
                  <a:pt x="105996" y="474618"/>
                </a:lnTo>
                <a:lnTo>
                  <a:pt x="118440" y="408241"/>
                </a:lnTo>
                <a:lnTo>
                  <a:pt x="142374" y="345805"/>
                </a:lnTo>
                <a:lnTo>
                  <a:pt x="176801" y="288169"/>
                </a:lnTo>
                <a:lnTo>
                  <a:pt x="220724" y="236194"/>
                </a:lnTo>
                <a:lnTo>
                  <a:pt x="273146" y="190738"/>
                </a:lnTo>
                <a:lnTo>
                  <a:pt x="333071" y="152662"/>
                </a:lnTo>
                <a:lnTo>
                  <a:pt x="399502" y="122824"/>
                </a:lnTo>
                <a:lnTo>
                  <a:pt x="471442" y="102085"/>
                </a:lnTo>
                <a:lnTo>
                  <a:pt x="509166" y="95396"/>
                </a:lnTo>
                <a:lnTo>
                  <a:pt x="547894" y="91303"/>
                </a:lnTo>
                <a:lnTo>
                  <a:pt x="587502" y="89915"/>
                </a:lnTo>
                <a:lnTo>
                  <a:pt x="627109" y="91303"/>
                </a:lnTo>
                <a:lnTo>
                  <a:pt x="665837" y="95396"/>
                </a:lnTo>
                <a:lnTo>
                  <a:pt x="703561" y="102085"/>
                </a:lnTo>
                <a:lnTo>
                  <a:pt x="775501" y="122824"/>
                </a:lnTo>
                <a:lnTo>
                  <a:pt x="841932" y="152662"/>
                </a:lnTo>
                <a:lnTo>
                  <a:pt x="901857" y="190738"/>
                </a:lnTo>
                <a:lnTo>
                  <a:pt x="954279" y="236194"/>
                </a:lnTo>
                <a:lnTo>
                  <a:pt x="998202" y="288169"/>
                </a:lnTo>
                <a:lnTo>
                  <a:pt x="1032629" y="345805"/>
                </a:lnTo>
                <a:lnTo>
                  <a:pt x="1056563" y="408241"/>
                </a:lnTo>
                <a:lnTo>
                  <a:pt x="1069007" y="474618"/>
                </a:lnTo>
                <a:lnTo>
                  <a:pt x="1070610" y="509015"/>
                </a:lnTo>
                <a:lnTo>
                  <a:pt x="1070610" y="797635"/>
                </a:lnTo>
                <a:lnTo>
                  <a:pt x="1087017" y="776616"/>
                </a:lnTo>
                <a:lnTo>
                  <a:pt x="1109455" y="742462"/>
                </a:lnTo>
                <a:lnTo>
                  <a:pt x="1128855" y="706731"/>
                </a:lnTo>
                <a:lnTo>
                  <a:pt x="1145066" y="669554"/>
                </a:lnTo>
                <a:lnTo>
                  <a:pt x="1157937" y="631062"/>
                </a:lnTo>
                <a:lnTo>
                  <a:pt x="1167318" y="591388"/>
                </a:lnTo>
                <a:lnTo>
                  <a:pt x="1173057" y="550662"/>
                </a:lnTo>
                <a:lnTo>
                  <a:pt x="1175004" y="509015"/>
                </a:lnTo>
                <a:close/>
              </a:path>
              <a:path w="1175384" h="1017270">
                <a:moveTo>
                  <a:pt x="1070610" y="797635"/>
                </a:moveTo>
                <a:lnTo>
                  <a:pt x="1070610" y="509015"/>
                </a:lnTo>
                <a:lnTo>
                  <a:pt x="1069007" y="543305"/>
                </a:lnTo>
                <a:lnTo>
                  <a:pt x="1064283" y="576834"/>
                </a:lnTo>
                <a:lnTo>
                  <a:pt x="1045969" y="641183"/>
                </a:lnTo>
                <a:lnTo>
                  <a:pt x="1016664" y="701197"/>
                </a:lnTo>
                <a:lnTo>
                  <a:pt x="977365" y="756013"/>
                </a:lnTo>
                <a:lnTo>
                  <a:pt x="929068" y="804767"/>
                </a:lnTo>
                <a:lnTo>
                  <a:pt x="872770" y="846594"/>
                </a:lnTo>
                <a:lnTo>
                  <a:pt x="809468" y="880630"/>
                </a:lnTo>
                <a:lnTo>
                  <a:pt x="740158" y="906011"/>
                </a:lnTo>
                <a:lnTo>
                  <a:pt x="665837" y="921874"/>
                </a:lnTo>
                <a:lnTo>
                  <a:pt x="627109" y="925966"/>
                </a:lnTo>
                <a:lnTo>
                  <a:pt x="587502" y="927353"/>
                </a:lnTo>
                <a:lnTo>
                  <a:pt x="547894" y="925966"/>
                </a:lnTo>
                <a:lnTo>
                  <a:pt x="509166" y="921874"/>
                </a:lnTo>
                <a:lnTo>
                  <a:pt x="471442" y="915187"/>
                </a:lnTo>
                <a:lnTo>
                  <a:pt x="399502" y="894457"/>
                </a:lnTo>
                <a:lnTo>
                  <a:pt x="333071" y="864640"/>
                </a:lnTo>
                <a:lnTo>
                  <a:pt x="273146" y="826600"/>
                </a:lnTo>
                <a:lnTo>
                  <a:pt x="220724" y="781202"/>
                </a:lnTo>
                <a:lnTo>
                  <a:pt x="176801" y="729309"/>
                </a:lnTo>
                <a:lnTo>
                  <a:pt x="142374" y="671786"/>
                </a:lnTo>
                <a:lnTo>
                  <a:pt x="118440" y="609496"/>
                </a:lnTo>
                <a:lnTo>
                  <a:pt x="105996" y="543305"/>
                </a:lnTo>
                <a:lnTo>
                  <a:pt x="104394" y="509015"/>
                </a:lnTo>
                <a:lnTo>
                  <a:pt x="104394" y="797635"/>
                </a:lnTo>
                <a:lnTo>
                  <a:pt x="141374" y="839665"/>
                </a:lnTo>
                <a:lnTo>
                  <a:pt x="172021" y="868298"/>
                </a:lnTo>
                <a:lnTo>
                  <a:pt x="205103" y="894828"/>
                </a:lnTo>
                <a:lnTo>
                  <a:pt x="240468" y="919124"/>
                </a:lnTo>
                <a:lnTo>
                  <a:pt x="277967" y="941053"/>
                </a:lnTo>
                <a:lnTo>
                  <a:pt x="317447" y="960485"/>
                </a:lnTo>
                <a:lnTo>
                  <a:pt x="358759" y="977288"/>
                </a:lnTo>
                <a:lnTo>
                  <a:pt x="401750" y="991331"/>
                </a:lnTo>
                <a:lnTo>
                  <a:pt x="446271" y="1002482"/>
                </a:lnTo>
                <a:lnTo>
                  <a:pt x="492171" y="1010610"/>
                </a:lnTo>
                <a:lnTo>
                  <a:pt x="539298" y="1015583"/>
                </a:lnTo>
                <a:lnTo>
                  <a:pt x="587502" y="1017269"/>
                </a:lnTo>
                <a:lnTo>
                  <a:pt x="635705" y="1015583"/>
                </a:lnTo>
                <a:lnTo>
                  <a:pt x="682832" y="1010610"/>
                </a:lnTo>
                <a:lnTo>
                  <a:pt x="728732" y="1002482"/>
                </a:lnTo>
                <a:lnTo>
                  <a:pt x="773253" y="991331"/>
                </a:lnTo>
                <a:lnTo>
                  <a:pt x="816244" y="977288"/>
                </a:lnTo>
                <a:lnTo>
                  <a:pt x="857556" y="960485"/>
                </a:lnTo>
                <a:lnTo>
                  <a:pt x="897036" y="941053"/>
                </a:lnTo>
                <a:lnTo>
                  <a:pt x="934535" y="919124"/>
                </a:lnTo>
                <a:lnTo>
                  <a:pt x="969900" y="894828"/>
                </a:lnTo>
                <a:lnTo>
                  <a:pt x="1002982" y="868298"/>
                </a:lnTo>
                <a:lnTo>
                  <a:pt x="1033629" y="839665"/>
                </a:lnTo>
                <a:lnTo>
                  <a:pt x="1061691" y="809061"/>
                </a:lnTo>
                <a:lnTo>
                  <a:pt x="1070610" y="79763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39022" y="3515867"/>
            <a:ext cx="981710" cy="852805"/>
          </a:xfrm>
          <a:custGeom>
            <a:avLst/>
            <a:gdLst/>
            <a:ahLst/>
            <a:cxnLst/>
            <a:rect l="l" t="t" r="r" b="b"/>
            <a:pathLst>
              <a:path w="981709" h="852804">
                <a:moveTo>
                  <a:pt x="981455" y="426720"/>
                </a:moveTo>
                <a:lnTo>
                  <a:pt x="975039" y="357555"/>
                </a:lnTo>
                <a:lnTo>
                  <a:pt x="956462" y="291925"/>
                </a:lnTo>
                <a:lnTo>
                  <a:pt x="926729" y="230711"/>
                </a:lnTo>
                <a:lnTo>
                  <a:pt x="886846" y="174796"/>
                </a:lnTo>
                <a:lnTo>
                  <a:pt x="837818" y="125063"/>
                </a:lnTo>
                <a:lnTo>
                  <a:pt x="780653" y="82393"/>
                </a:lnTo>
                <a:lnTo>
                  <a:pt x="716356" y="47669"/>
                </a:lnTo>
                <a:lnTo>
                  <a:pt x="645932" y="21774"/>
                </a:lnTo>
                <a:lnTo>
                  <a:pt x="608737" y="12413"/>
                </a:lnTo>
                <a:lnTo>
                  <a:pt x="570387" y="5590"/>
                </a:lnTo>
                <a:lnTo>
                  <a:pt x="531009" y="1416"/>
                </a:lnTo>
                <a:lnTo>
                  <a:pt x="490727" y="0"/>
                </a:lnTo>
                <a:lnTo>
                  <a:pt x="450446" y="1416"/>
                </a:lnTo>
                <a:lnTo>
                  <a:pt x="411068" y="5590"/>
                </a:lnTo>
                <a:lnTo>
                  <a:pt x="372718" y="12413"/>
                </a:lnTo>
                <a:lnTo>
                  <a:pt x="335523" y="21774"/>
                </a:lnTo>
                <a:lnTo>
                  <a:pt x="265099" y="47669"/>
                </a:lnTo>
                <a:lnTo>
                  <a:pt x="200802" y="82393"/>
                </a:lnTo>
                <a:lnTo>
                  <a:pt x="143636" y="125063"/>
                </a:lnTo>
                <a:lnTo>
                  <a:pt x="94609" y="174796"/>
                </a:lnTo>
                <a:lnTo>
                  <a:pt x="54726" y="230711"/>
                </a:lnTo>
                <a:lnTo>
                  <a:pt x="24993" y="291925"/>
                </a:lnTo>
                <a:lnTo>
                  <a:pt x="6416" y="357555"/>
                </a:lnTo>
                <a:lnTo>
                  <a:pt x="0" y="426720"/>
                </a:lnTo>
                <a:lnTo>
                  <a:pt x="1624" y="461683"/>
                </a:lnTo>
                <a:lnTo>
                  <a:pt x="14247" y="529150"/>
                </a:lnTo>
                <a:lnTo>
                  <a:pt x="38528" y="592609"/>
                </a:lnTo>
                <a:lnTo>
                  <a:pt x="73462" y="651188"/>
                </a:lnTo>
                <a:lnTo>
                  <a:pt x="118043" y="704013"/>
                </a:lnTo>
                <a:lnTo>
                  <a:pt x="171265" y="750211"/>
                </a:lnTo>
                <a:lnTo>
                  <a:pt x="232122" y="788909"/>
                </a:lnTo>
                <a:lnTo>
                  <a:pt x="299608" y="819233"/>
                </a:lnTo>
                <a:lnTo>
                  <a:pt x="372718" y="840310"/>
                </a:lnTo>
                <a:lnTo>
                  <a:pt x="411068" y="847108"/>
                </a:lnTo>
                <a:lnTo>
                  <a:pt x="450446" y="851267"/>
                </a:lnTo>
                <a:lnTo>
                  <a:pt x="490727" y="852678"/>
                </a:lnTo>
                <a:lnTo>
                  <a:pt x="531009" y="851267"/>
                </a:lnTo>
                <a:lnTo>
                  <a:pt x="570387" y="847108"/>
                </a:lnTo>
                <a:lnTo>
                  <a:pt x="608737" y="840310"/>
                </a:lnTo>
                <a:lnTo>
                  <a:pt x="645932" y="830982"/>
                </a:lnTo>
                <a:lnTo>
                  <a:pt x="716356" y="805172"/>
                </a:lnTo>
                <a:lnTo>
                  <a:pt x="780653" y="770552"/>
                </a:lnTo>
                <a:lnTo>
                  <a:pt x="837818" y="727995"/>
                </a:lnTo>
                <a:lnTo>
                  <a:pt x="886846" y="678375"/>
                </a:lnTo>
                <a:lnTo>
                  <a:pt x="926729" y="622563"/>
                </a:lnTo>
                <a:lnTo>
                  <a:pt x="956462" y="561435"/>
                </a:lnTo>
                <a:lnTo>
                  <a:pt x="975039" y="495863"/>
                </a:lnTo>
                <a:lnTo>
                  <a:pt x="981455" y="42672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39022" y="3515867"/>
            <a:ext cx="981710" cy="852805"/>
          </a:xfrm>
          <a:custGeom>
            <a:avLst/>
            <a:gdLst/>
            <a:ahLst/>
            <a:cxnLst/>
            <a:rect l="l" t="t" r="r" b="b"/>
            <a:pathLst>
              <a:path w="981709" h="852804">
                <a:moveTo>
                  <a:pt x="490727" y="0"/>
                </a:moveTo>
                <a:lnTo>
                  <a:pt x="450446" y="1416"/>
                </a:lnTo>
                <a:lnTo>
                  <a:pt x="411068" y="5590"/>
                </a:lnTo>
                <a:lnTo>
                  <a:pt x="372718" y="12413"/>
                </a:lnTo>
                <a:lnTo>
                  <a:pt x="335523" y="21774"/>
                </a:lnTo>
                <a:lnTo>
                  <a:pt x="265099" y="47669"/>
                </a:lnTo>
                <a:lnTo>
                  <a:pt x="200802" y="82393"/>
                </a:lnTo>
                <a:lnTo>
                  <a:pt x="143636" y="125063"/>
                </a:lnTo>
                <a:lnTo>
                  <a:pt x="94609" y="174796"/>
                </a:lnTo>
                <a:lnTo>
                  <a:pt x="54726" y="230711"/>
                </a:lnTo>
                <a:lnTo>
                  <a:pt x="24993" y="291925"/>
                </a:lnTo>
                <a:lnTo>
                  <a:pt x="6416" y="357555"/>
                </a:lnTo>
                <a:lnTo>
                  <a:pt x="0" y="426720"/>
                </a:lnTo>
                <a:lnTo>
                  <a:pt x="1624" y="461683"/>
                </a:lnTo>
                <a:lnTo>
                  <a:pt x="14247" y="529150"/>
                </a:lnTo>
                <a:lnTo>
                  <a:pt x="38528" y="592609"/>
                </a:lnTo>
                <a:lnTo>
                  <a:pt x="73462" y="651188"/>
                </a:lnTo>
                <a:lnTo>
                  <a:pt x="118043" y="704013"/>
                </a:lnTo>
                <a:lnTo>
                  <a:pt x="171265" y="750211"/>
                </a:lnTo>
                <a:lnTo>
                  <a:pt x="232122" y="788909"/>
                </a:lnTo>
                <a:lnTo>
                  <a:pt x="299608" y="819233"/>
                </a:lnTo>
                <a:lnTo>
                  <a:pt x="372718" y="840310"/>
                </a:lnTo>
                <a:lnTo>
                  <a:pt x="411068" y="847108"/>
                </a:lnTo>
                <a:lnTo>
                  <a:pt x="450446" y="851267"/>
                </a:lnTo>
                <a:lnTo>
                  <a:pt x="490727" y="852678"/>
                </a:lnTo>
                <a:lnTo>
                  <a:pt x="531009" y="851267"/>
                </a:lnTo>
                <a:lnTo>
                  <a:pt x="570387" y="847108"/>
                </a:lnTo>
                <a:lnTo>
                  <a:pt x="608737" y="840310"/>
                </a:lnTo>
                <a:lnTo>
                  <a:pt x="645932" y="830982"/>
                </a:lnTo>
                <a:lnTo>
                  <a:pt x="716356" y="805172"/>
                </a:lnTo>
                <a:lnTo>
                  <a:pt x="780653" y="770552"/>
                </a:lnTo>
                <a:lnTo>
                  <a:pt x="837818" y="727995"/>
                </a:lnTo>
                <a:lnTo>
                  <a:pt x="886846" y="678375"/>
                </a:lnTo>
                <a:lnTo>
                  <a:pt x="926729" y="622563"/>
                </a:lnTo>
                <a:lnTo>
                  <a:pt x="956462" y="561435"/>
                </a:lnTo>
                <a:lnTo>
                  <a:pt x="975039" y="495863"/>
                </a:lnTo>
                <a:lnTo>
                  <a:pt x="981455" y="426720"/>
                </a:lnTo>
                <a:lnTo>
                  <a:pt x="979831" y="391751"/>
                </a:lnTo>
                <a:lnTo>
                  <a:pt x="967208" y="324243"/>
                </a:lnTo>
                <a:lnTo>
                  <a:pt x="942927" y="260711"/>
                </a:lnTo>
                <a:lnTo>
                  <a:pt x="907993" y="202036"/>
                </a:lnTo>
                <a:lnTo>
                  <a:pt x="863412" y="149102"/>
                </a:lnTo>
                <a:lnTo>
                  <a:pt x="810190" y="102790"/>
                </a:lnTo>
                <a:lnTo>
                  <a:pt x="749333" y="63983"/>
                </a:lnTo>
                <a:lnTo>
                  <a:pt x="681847" y="33563"/>
                </a:lnTo>
                <a:lnTo>
                  <a:pt x="608737" y="12413"/>
                </a:lnTo>
                <a:lnTo>
                  <a:pt x="570387" y="5590"/>
                </a:lnTo>
                <a:lnTo>
                  <a:pt x="531009" y="1416"/>
                </a:lnTo>
                <a:lnTo>
                  <a:pt x="49072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11495" y="3614378"/>
            <a:ext cx="63627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怎样求 最小覆 盖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标题 6">
            <a:extLst>
              <a:ext uri="{FF2B5EF4-FFF2-40B4-BE49-F238E27FC236}">
                <a16:creationId xmlns:a16="http://schemas.microsoft.com/office/drawing/2014/main" xmlns="" id="{A9FD198E-C558-417A-8E84-7FAF0DC2A749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函数依赖集的最小覆盖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/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1C4581B-7F53-409B-A432-69B1FFD2A3BB}"/>
              </a:ext>
            </a:extLst>
          </p:cNvPr>
          <p:cNvSpPr/>
          <p:nvPr/>
        </p:nvSpPr>
        <p:spPr>
          <a:xfrm>
            <a:off x="836202" y="1273108"/>
            <a:ext cx="275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-10" dirty="0">
                <a:latin typeface="微软雅黑"/>
                <a:cs typeface="微软雅黑"/>
              </a:rPr>
              <a:t>[Definition</a:t>
            </a:r>
            <a:r>
              <a:rPr lang="en-US" altLang="zh-CN" b="1" spc="-5" dirty="0">
                <a:latin typeface="微软雅黑"/>
                <a:cs typeface="微软雅黑"/>
              </a:rPr>
              <a:t>]</a:t>
            </a:r>
            <a:r>
              <a:rPr lang="zh-CN" altLang="en-US" sz="2400" b="1" spc="-5" dirty="0">
                <a:latin typeface="微软雅黑"/>
                <a:cs typeface="微软雅黑"/>
              </a:rPr>
              <a:t>最小覆盖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3511" y="2061972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7"/>
                </a:lnTo>
                <a:lnTo>
                  <a:pt x="1006602" y="345947"/>
                </a:lnTo>
                <a:lnTo>
                  <a:pt x="10066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7579" y="2131526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函数依赖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3511" y="3656076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8"/>
                </a:lnTo>
                <a:lnTo>
                  <a:pt x="1006601" y="345948"/>
                </a:lnTo>
                <a:lnTo>
                  <a:pt x="10066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7579" y="3725630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多值依赖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3511" y="4434840"/>
            <a:ext cx="1007110" cy="34671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联结依赖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4935" y="1504950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8"/>
                </a:lnTo>
                <a:lnTo>
                  <a:pt x="1006602" y="345947"/>
                </a:lnTo>
                <a:lnTo>
                  <a:pt x="10066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89003" y="1574504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数据依赖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95635" y="2503170"/>
            <a:ext cx="2022475" cy="346075"/>
          </a:xfrm>
          <a:custGeom>
            <a:avLst/>
            <a:gdLst/>
            <a:ahLst/>
            <a:cxnLst/>
            <a:rect l="l" t="t" r="r" b="b"/>
            <a:pathLst>
              <a:path w="2022475" h="346075">
                <a:moveTo>
                  <a:pt x="0" y="0"/>
                </a:moveTo>
                <a:lnTo>
                  <a:pt x="0" y="345948"/>
                </a:lnTo>
                <a:lnTo>
                  <a:pt x="2022348" y="345948"/>
                </a:lnTo>
                <a:lnTo>
                  <a:pt x="20223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79703" y="2573486"/>
            <a:ext cx="18554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部分依赖与完全依赖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2587" y="2945892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8"/>
                </a:lnTo>
                <a:lnTo>
                  <a:pt x="1006601" y="345948"/>
                </a:lnTo>
                <a:lnTo>
                  <a:pt x="10066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6655" y="3016208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传递依赖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5187" y="2061972"/>
            <a:ext cx="3039110" cy="3460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逻辑蕴涵与函数依赖全集或闭包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8017" y="3222498"/>
            <a:ext cx="2428875" cy="3460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函数依赖集等价性与覆盖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08698" y="4434840"/>
            <a:ext cx="1007110" cy="346710"/>
          </a:xfrm>
          <a:custGeom>
            <a:avLst/>
            <a:gdLst/>
            <a:ahLst/>
            <a:cxnLst/>
            <a:rect l="l" t="t" r="r" b="b"/>
            <a:pathLst>
              <a:path w="1007109" h="346710">
                <a:moveTo>
                  <a:pt x="0" y="0"/>
                </a:moveTo>
                <a:lnTo>
                  <a:pt x="0" y="346710"/>
                </a:lnTo>
                <a:lnTo>
                  <a:pt x="1006601" y="346710"/>
                </a:lnTo>
                <a:lnTo>
                  <a:pt x="10066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92779" y="4505156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最小覆盖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88275" y="3735323"/>
            <a:ext cx="1327785" cy="59055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0495" marR="142875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属性闭包及 其计算算法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7193" y="2509266"/>
            <a:ext cx="2387600" cy="59055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335" marR="133350" indent="3175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函数依赖的推导公式： Armstrong'</a:t>
            </a:r>
            <a:r>
              <a:rPr sz="1600" b="1" dirty="0">
                <a:latin typeface="微软雅黑"/>
                <a:cs typeface="微软雅黑"/>
              </a:rPr>
              <a:t>s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Axioms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03661" y="3950970"/>
            <a:ext cx="2275840" cy="835660"/>
          </a:xfrm>
          <a:custGeom>
            <a:avLst/>
            <a:gdLst/>
            <a:ahLst/>
            <a:cxnLst/>
            <a:rect l="l" t="t" r="r" b="b"/>
            <a:pathLst>
              <a:path w="2275840" h="835660">
                <a:moveTo>
                  <a:pt x="0" y="0"/>
                </a:moveTo>
                <a:lnTo>
                  <a:pt x="0" y="835152"/>
                </a:lnTo>
                <a:lnTo>
                  <a:pt x="2275331" y="835151"/>
                </a:lnTo>
                <a:lnTo>
                  <a:pt x="227533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2113" y="4021286"/>
            <a:ext cx="205803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多值依赖的推导公式： Ar</a:t>
            </a:r>
            <a:r>
              <a:rPr sz="1600" b="1" spc="-10" dirty="0">
                <a:solidFill>
                  <a:srgbClr val="B2B2B2"/>
                </a:solidFill>
                <a:latin typeface="微软雅黑"/>
                <a:cs typeface="微软雅黑"/>
              </a:rPr>
              <a:t>m</a:t>
            </a:r>
            <a:r>
              <a:rPr sz="1600" b="1" dirty="0">
                <a:solidFill>
                  <a:srgbClr val="B2B2B2"/>
                </a:solidFill>
                <a:latin typeface="微软雅黑"/>
                <a:cs typeface="微软雅黑"/>
              </a:rPr>
              <a:t>s</a:t>
            </a: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t</a:t>
            </a:r>
            <a:r>
              <a:rPr sz="1600" b="1" spc="-10" dirty="0">
                <a:solidFill>
                  <a:srgbClr val="B2B2B2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ong's Axioms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40037" y="1861566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0037" y="2212848"/>
            <a:ext cx="357505" cy="76200"/>
          </a:xfrm>
          <a:custGeom>
            <a:avLst/>
            <a:gdLst/>
            <a:ahLst/>
            <a:cxnLst/>
            <a:rect l="l" t="t" r="r" b="b"/>
            <a:pathLst>
              <a:path w="357505" h="76200">
                <a:moveTo>
                  <a:pt x="294131" y="44195"/>
                </a:moveTo>
                <a:lnTo>
                  <a:pt x="294131" y="31241"/>
                </a:lnTo>
                <a:lnTo>
                  <a:pt x="0" y="31241"/>
                </a:lnTo>
                <a:lnTo>
                  <a:pt x="0" y="44195"/>
                </a:lnTo>
                <a:lnTo>
                  <a:pt x="294131" y="44195"/>
                </a:lnTo>
                <a:close/>
              </a:path>
              <a:path w="357505" h="76200">
                <a:moveTo>
                  <a:pt x="357377" y="38099"/>
                </a:moveTo>
                <a:lnTo>
                  <a:pt x="281177" y="0"/>
                </a:lnTo>
                <a:lnTo>
                  <a:pt x="281177" y="31241"/>
                </a:lnTo>
                <a:lnTo>
                  <a:pt x="294131" y="31241"/>
                </a:lnTo>
                <a:lnTo>
                  <a:pt x="294131" y="69722"/>
                </a:lnTo>
                <a:lnTo>
                  <a:pt x="357377" y="38099"/>
                </a:lnTo>
                <a:close/>
              </a:path>
              <a:path w="357505" h="76200">
                <a:moveTo>
                  <a:pt x="294131" y="69722"/>
                </a:moveTo>
                <a:lnTo>
                  <a:pt x="294131" y="44195"/>
                </a:lnTo>
                <a:lnTo>
                  <a:pt x="281177" y="44195"/>
                </a:lnTo>
                <a:lnTo>
                  <a:pt x="281177" y="76199"/>
                </a:lnTo>
                <a:lnTo>
                  <a:pt x="294131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17939" y="3777996"/>
            <a:ext cx="357505" cy="76200"/>
          </a:xfrm>
          <a:custGeom>
            <a:avLst/>
            <a:gdLst/>
            <a:ahLst/>
            <a:cxnLst/>
            <a:rect l="l" t="t" r="r" b="b"/>
            <a:pathLst>
              <a:path w="357505" h="76200">
                <a:moveTo>
                  <a:pt x="293369" y="44195"/>
                </a:moveTo>
                <a:lnTo>
                  <a:pt x="293369" y="32003"/>
                </a:lnTo>
                <a:lnTo>
                  <a:pt x="0" y="32003"/>
                </a:lnTo>
                <a:lnTo>
                  <a:pt x="0" y="44195"/>
                </a:lnTo>
                <a:lnTo>
                  <a:pt x="293369" y="44195"/>
                </a:lnTo>
                <a:close/>
              </a:path>
              <a:path w="357505" h="76200">
                <a:moveTo>
                  <a:pt x="357378" y="38100"/>
                </a:moveTo>
                <a:lnTo>
                  <a:pt x="281178" y="0"/>
                </a:lnTo>
                <a:lnTo>
                  <a:pt x="281178" y="32003"/>
                </a:lnTo>
                <a:lnTo>
                  <a:pt x="293369" y="32003"/>
                </a:lnTo>
                <a:lnTo>
                  <a:pt x="293369" y="70103"/>
                </a:lnTo>
                <a:lnTo>
                  <a:pt x="357378" y="38100"/>
                </a:lnTo>
                <a:close/>
              </a:path>
              <a:path w="357505" h="76200">
                <a:moveTo>
                  <a:pt x="293369" y="70103"/>
                </a:moveTo>
                <a:lnTo>
                  <a:pt x="293369" y="44195"/>
                </a:lnTo>
                <a:lnTo>
                  <a:pt x="281178" y="44195"/>
                </a:lnTo>
                <a:lnTo>
                  <a:pt x="281178" y="76200"/>
                </a:lnTo>
                <a:lnTo>
                  <a:pt x="293369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43085" y="4581144"/>
            <a:ext cx="357505" cy="76200"/>
          </a:xfrm>
          <a:custGeom>
            <a:avLst/>
            <a:gdLst/>
            <a:ahLst/>
            <a:cxnLst/>
            <a:rect l="l" t="t" r="r" b="b"/>
            <a:pathLst>
              <a:path w="357505" h="76200">
                <a:moveTo>
                  <a:pt x="294131" y="44195"/>
                </a:moveTo>
                <a:lnTo>
                  <a:pt x="294131" y="32004"/>
                </a:lnTo>
                <a:lnTo>
                  <a:pt x="0" y="32004"/>
                </a:lnTo>
                <a:lnTo>
                  <a:pt x="0" y="44195"/>
                </a:lnTo>
                <a:lnTo>
                  <a:pt x="294131" y="44195"/>
                </a:lnTo>
                <a:close/>
              </a:path>
              <a:path w="357505" h="76200">
                <a:moveTo>
                  <a:pt x="357377" y="38100"/>
                </a:moveTo>
                <a:lnTo>
                  <a:pt x="281177" y="0"/>
                </a:lnTo>
                <a:lnTo>
                  <a:pt x="281177" y="32004"/>
                </a:lnTo>
                <a:lnTo>
                  <a:pt x="294131" y="32004"/>
                </a:lnTo>
                <a:lnTo>
                  <a:pt x="294131" y="69723"/>
                </a:lnTo>
                <a:lnTo>
                  <a:pt x="357377" y="38100"/>
                </a:lnTo>
                <a:close/>
              </a:path>
              <a:path w="357505" h="76200">
                <a:moveTo>
                  <a:pt x="294131" y="69723"/>
                </a:moveTo>
                <a:lnTo>
                  <a:pt x="294131" y="44195"/>
                </a:lnTo>
                <a:lnTo>
                  <a:pt x="281177" y="44195"/>
                </a:lnTo>
                <a:lnTo>
                  <a:pt x="281177" y="76200"/>
                </a:lnTo>
                <a:lnTo>
                  <a:pt x="294131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59593" y="3984497"/>
            <a:ext cx="560070" cy="247650"/>
          </a:xfrm>
          <a:custGeom>
            <a:avLst/>
            <a:gdLst/>
            <a:ahLst/>
            <a:cxnLst/>
            <a:rect l="l" t="t" r="r" b="b"/>
            <a:pathLst>
              <a:path w="560070" h="247650">
                <a:moveTo>
                  <a:pt x="0" y="0"/>
                </a:moveTo>
                <a:lnTo>
                  <a:pt x="0" y="247650"/>
                </a:lnTo>
                <a:lnTo>
                  <a:pt x="560070" y="2476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7317" y="2404872"/>
            <a:ext cx="247650" cy="712470"/>
          </a:xfrm>
          <a:custGeom>
            <a:avLst/>
            <a:gdLst/>
            <a:ahLst/>
            <a:cxnLst/>
            <a:rect l="l" t="t" r="r" b="b"/>
            <a:pathLst>
              <a:path w="247650" h="712469">
                <a:moveTo>
                  <a:pt x="0" y="0"/>
                </a:moveTo>
                <a:lnTo>
                  <a:pt x="0" y="712470"/>
                </a:lnTo>
                <a:lnTo>
                  <a:pt x="247650" y="712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1315" y="263652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20019" y="2164842"/>
            <a:ext cx="1720850" cy="76200"/>
          </a:xfrm>
          <a:custGeom>
            <a:avLst/>
            <a:gdLst/>
            <a:ahLst/>
            <a:cxnLst/>
            <a:rect l="l" t="t" r="r" b="b"/>
            <a:pathLst>
              <a:path w="1720850" h="76200">
                <a:moveTo>
                  <a:pt x="1657350" y="44957"/>
                </a:moveTo>
                <a:lnTo>
                  <a:pt x="1657350" y="32003"/>
                </a:lnTo>
                <a:lnTo>
                  <a:pt x="0" y="32003"/>
                </a:lnTo>
                <a:lnTo>
                  <a:pt x="0" y="44957"/>
                </a:lnTo>
                <a:lnTo>
                  <a:pt x="1657350" y="44957"/>
                </a:lnTo>
                <a:close/>
              </a:path>
              <a:path w="1720850" h="76200">
                <a:moveTo>
                  <a:pt x="1720596" y="38100"/>
                </a:moveTo>
                <a:lnTo>
                  <a:pt x="1644396" y="0"/>
                </a:lnTo>
                <a:lnTo>
                  <a:pt x="1644396" y="32003"/>
                </a:lnTo>
                <a:lnTo>
                  <a:pt x="1657350" y="32003"/>
                </a:lnTo>
                <a:lnTo>
                  <a:pt x="1657350" y="69723"/>
                </a:lnTo>
                <a:lnTo>
                  <a:pt x="1720596" y="38100"/>
                </a:lnTo>
                <a:close/>
              </a:path>
              <a:path w="1720850" h="76200">
                <a:moveTo>
                  <a:pt x="1657350" y="69723"/>
                </a:moveTo>
                <a:lnTo>
                  <a:pt x="1657350" y="44957"/>
                </a:lnTo>
                <a:lnTo>
                  <a:pt x="1644396" y="44957"/>
                </a:lnTo>
                <a:lnTo>
                  <a:pt x="1644396" y="76200"/>
                </a:lnTo>
                <a:lnTo>
                  <a:pt x="1657350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16965" y="2388870"/>
            <a:ext cx="287655" cy="425450"/>
          </a:xfrm>
          <a:custGeom>
            <a:avLst/>
            <a:gdLst/>
            <a:ahLst/>
            <a:cxnLst/>
            <a:rect l="l" t="t" r="r" b="b"/>
            <a:pathLst>
              <a:path w="287654" h="425450">
                <a:moveTo>
                  <a:pt x="12953" y="381000"/>
                </a:moveTo>
                <a:lnTo>
                  <a:pt x="12953" y="0"/>
                </a:lnTo>
                <a:lnTo>
                  <a:pt x="0" y="0"/>
                </a:lnTo>
                <a:lnTo>
                  <a:pt x="0" y="390906"/>
                </a:lnTo>
                <a:lnTo>
                  <a:pt x="3047" y="393954"/>
                </a:lnTo>
                <a:lnTo>
                  <a:pt x="6095" y="393954"/>
                </a:lnTo>
                <a:lnTo>
                  <a:pt x="6095" y="381000"/>
                </a:lnTo>
                <a:lnTo>
                  <a:pt x="12953" y="381000"/>
                </a:lnTo>
                <a:close/>
              </a:path>
              <a:path w="287654" h="425450">
                <a:moveTo>
                  <a:pt x="224027" y="393954"/>
                </a:moveTo>
                <a:lnTo>
                  <a:pt x="224027" y="381000"/>
                </a:lnTo>
                <a:lnTo>
                  <a:pt x="6095" y="381000"/>
                </a:lnTo>
                <a:lnTo>
                  <a:pt x="12953" y="387096"/>
                </a:lnTo>
                <a:lnTo>
                  <a:pt x="12953" y="393954"/>
                </a:lnTo>
                <a:lnTo>
                  <a:pt x="224027" y="393954"/>
                </a:lnTo>
                <a:close/>
              </a:path>
              <a:path w="287654" h="425450">
                <a:moveTo>
                  <a:pt x="12953" y="393954"/>
                </a:moveTo>
                <a:lnTo>
                  <a:pt x="12953" y="387096"/>
                </a:lnTo>
                <a:lnTo>
                  <a:pt x="6095" y="381000"/>
                </a:lnTo>
                <a:lnTo>
                  <a:pt x="6095" y="393954"/>
                </a:lnTo>
                <a:lnTo>
                  <a:pt x="12953" y="393954"/>
                </a:lnTo>
                <a:close/>
              </a:path>
              <a:path w="287654" h="425450">
                <a:moveTo>
                  <a:pt x="287273" y="387096"/>
                </a:moveTo>
                <a:lnTo>
                  <a:pt x="211073" y="348996"/>
                </a:lnTo>
                <a:lnTo>
                  <a:pt x="211073" y="381000"/>
                </a:lnTo>
                <a:lnTo>
                  <a:pt x="224027" y="381000"/>
                </a:lnTo>
                <a:lnTo>
                  <a:pt x="224027" y="418719"/>
                </a:lnTo>
                <a:lnTo>
                  <a:pt x="287273" y="387096"/>
                </a:lnTo>
                <a:close/>
              </a:path>
              <a:path w="287654" h="425450">
                <a:moveTo>
                  <a:pt x="224027" y="418719"/>
                </a:moveTo>
                <a:lnTo>
                  <a:pt x="224027" y="393954"/>
                </a:lnTo>
                <a:lnTo>
                  <a:pt x="211073" y="393954"/>
                </a:lnTo>
                <a:lnTo>
                  <a:pt x="211073" y="425195"/>
                </a:lnTo>
                <a:lnTo>
                  <a:pt x="224027" y="418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07593" y="2388870"/>
            <a:ext cx="76200" cy="805180"/>
          </a:xfrm>
          <a:custGeom>
            <a:avLst/>
            <a:gdLst/>
            <a:ahLst/>
            <a:cxnLst/>
            <a:rect l="l" t="t" r="r" b="b"/>
            <a:pathLst>
              <a:path w="76200" h="805180">
                <a:moveTo>
                  <a:pt x="76200" y="728472"/>
                </a:moveTo>
                <a:lnTo>
                  <a:pt x="0" y="728472"/>
                </a:lnTo>
                <a:lnTo>
                  <a:pt x="31229" y="790930"/>
                </a:lnTo>
                <a:lnTo>
                  <a:pt x="31229" y="741426"/>
                </a:lnTo>
                <a:lnTo>
                  <a:pt x="44183" y="741426"/>
                </a:lnTo>
                <a:lnTo>
                  <a:pt x="44183" y="792505"/>
                </a:lnTo>
                <a:lnTo>
                  <a:pt x="76200" y="728472"/>
                </a:lnTo>
                <a:close/>
              </a:path>
              <a:path w="76200" h="805180">
                <a:moveTo>
                  <a:pt x="44183" y="728472"/>
                </a:moveTo>
                <a:lnTo>
                  <a:pt x="44183" y="0"/>
                </a:lnTo>
                <a:lnTo>
                  <a:pt x="31229" y="0"/>
                </a:lnTo>
                <a:lnTo>
                  <a:pt x="31229" y="728472"/>
                </a:lnTo>
                <a:lnTo>
                  <a:pt x="44183" y="728472"/>
                </a:lnTo>
                <a:close/>
              </a:path>
              <a:path w="76200" h="805180">
                <a:moveTo>
                  <a:pt x="44183" y="792505"/>
                </a:moveTo>
                <a:lnTo>
                  <a:pt x="44183" y="741426"/>
                </a:lnTo>
                <a:lnTo>
                  <a:pt x="31229" y="741426"/>
                </a:lnTo>
                <a:lnTo>
                  <a:pt x="31229" y="790930"/>
                </a:lnTo>
                <a:lnTo>
                  <a:pt x="38100" y="804672"/>
                </a:lnTo>
                <a:lnTo>
                  <a:pt x="44183" y="792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9520" y="3566921"/>
            <a:ext cx="76200" cy="836930"/>
          </a:xfrm>
          <a:custGeom>
            <a:avLst/>
            <a:gdLst/>
            <a:ahLst/>
            <a:cxnLst/>
            <a:rect l="l" t="t" r="r" b="b"/>
            <a:pathLst>
              <a:path w="76200" h="836929">
                <a:moveTo>
                  <a:pt x="76200" y="760476"/>
                </a:moveTo>
                <a:lnTo>
                  <a:pt x="0" y="760476"/>
                </a:lnTo>
                <a:lnTo>
                  <a:pt x="32016" y="824509"/>
                </a:lnTo>
                <a:lnTo>
                  <a:pt x="32016" y="772668"/>
                </a:lnTo>
                <a:lnTo>
                  <a:pt x="44970" y="772668"/>
                </a:lnTo>
                <a:lnTo>
                  <a:pt x="44970" y="822934"/>
                </a:lnTo>
                <a:lnTo>
                  <a:pt x="76200" y="760476"/>
                </a:lnTo>
                <a:close/>
              </a:path>
              <a:path w="76200" h="836929">
                <a:moveTo>
                  <a:pt x="44970" y="760476"/>
                </a:moveTo>
                <a:lnTo>
                  <a:pt x="44970" y="0"/>
                </a:lnTo>
                <a:lnTo>
                  <a:pt x="32016" y="0"/>
                </a:lnTo>
                <a:lnTo>
                  <a:pt x="32016" y="760476"/>
                </a:lnTo>
                <a:lnTo>
                  <a:pt x="44970" y="760476"/>
                </a:lnTo>
                <a:close/>
              </a:path>
              <a:path w="76200" h="836929">
                <a:moveTo>
                  <a:pt x="44970" y="822934"/>
                </a:moveTo>
                <a:lnTo>
                  <a:pt x="44970" y="772668"/>
                </a:lnTo>
                <a:lnTo>
                  <a:pt x="32016" y="772668"/>
                </a:lnTo>
                <a:lnTo>
                  <a:pt x="32016" y="824509"/>
                </a:lnTo>
                <a:lnTo>
                  <a:pt x="38100" y="836676"/>
                </a:lnTo>
                <a:lnTo>
                  <a:pt x="44970" y="822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5763" y="3573017"/>
            <a:ext cx="379730" cy="504190"/>
          </a:xfrm>
          <a:custGeom>
            <a:avLst/>
            <a:gdLst/>
            <a:ahLst/>
            <a:cxnLst/>
            <a:rect l="l" t="t" r="r" b="b"/>
            <a:pathLst>
              <a:path w="379729" h="504189">
                <a:moveTo>
                  <a:pt x="12953" y="458723"/>
                </a:moveTo>
                <a:lnTo>
                  <a:pt x="12953" y="0"/>
                </a:lnTo>
                <a:lnTo>
                  <a:pt x="0" y="0"/>
                </a:lnTo>
                <a:lnTo>
                  <a:pt x="0" y="468630"/>
                </a:lnTo>
                <a:lnTo>
                  <a:pt x="3047" y="471678"/>
                </a:lnTo>
                <a:lnTo>
                  <a:pt x="6095" y="471678"/>
                </a:lnTo>
                <a:lnTo>
                  <a:pt x="6095" y="458723"/>
                </a:lnTo>
                <a:lnTo>
                  <a:pt x="12953" y="458723"/>
                </a:lnTo>
                <a:close/>
              </a:path>
              <a:path w="379729" h="504189">
                <a:moveTo>
                  <a:pt x="316229" y="471678"/>
                </a:moveTo>
                <a:lnTo>
                  <a:pt x="316229" y="458723"/>
                </a:lnTo>
                <a:lnTo>
                  <a:pt x="6095" y="458723"/>
                </a:lnTo>
                <a:lnTo>
                  <a:pt x="12953" y="465581"/>
                </a:lnTo>
                <a:lnTo>
                  <a:pt x="12953" y="471678"/>
                </a:lnTo>
                <a:lnTo>
                  <a:pt x="316229" y="471678"/>
                </a:lnTo>
                <a:close/>
              </a:path>
              <a:path w="379729" h="504189">
                <a:moveTo>
                  <a:pt x="12953" y="471678"/>
                </a:moveTo>
                <a:lnTo>
                  <a:pt x="12953" y="465581"/>
                </a:lnTo>
                <a:lnTo>
                  <a:pt x="6095" y="458723"/>
                </a:lnTo>
                <a:lnTo>
                  <a:pt x="6095" y="471678"/>
                </a:lnTo>
                <a:lnTo>
                  <a:pt x="12953" y="471678"/>
                </a:lnTo>
                <a:close/>
              </a:path>
              <a:path w="379729" h="504189">
                <a:moveTo>
                  <a:pt x="379475" y="465581"/>
                </a:moveTo>
                <a:lnTo>
                  <a:pt x="303275" y="427481"/>
                </a:lnTo>
                <a:lnTo>
                  <a:pt x="303275" y="458723"/>
                </a:lnTo>
                <a:lnTo>
                  <a:pt x="316229" y="458723"/>
                </a:lnTo>
                <a:lnTo>
                  <a:pt x="316229" y="497205"/>
                </a:lnTo>
                <a:lnTo>
                  <a:pt x="379475" y="465581"/>
                </a:lnTo>
                <a:close/>
              </a:path>
              <a:path w="379729" h="504189">
                <a:moveTo>
                  <a:pt x="316229" y="497205"/>
                </a:moveTo>
                <a:lnTo>
                  <a:pt x="316229" y="471678"/>
                </a:lnTo>
                <a:lnTo>
                  <a:pt x="303275" y="471678"/>
                </a:lnTo>
                <a:lnTo>
                  <a:pt x="303275" y="503681"/>
                </a:lnTo>
                <a:lnTo>
                  <a:pt x="316229" y="497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5443" y="2401823"/>
            <a:ext cx="1005840" cy="346075"/>
          </a:xfrm>
          <a:custGeom>
            <a:avLst/>
            <a:gdLst/>
            <a:ahLst/>
            <a:cxnLst/>
            <a:rect l="l" t="t" r="r" b="b"/>
            <a:pathLst>
              <a:path w="1005839" h="346075">
                <a:moveTo>
                  <a:pt x="0" y="0"/>
                </a:moveTo>
                <a:lnTo>
                  <a:pt x="0" y="345948"/>
                </a:lnTo>
                <a:lnTo>
                  <a:pt x="1005839" y="345948"/>
                </a:lnTo>
                <a:lnTo>
                  <a:pt x="10058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19511" y="2471378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关系范式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44865" y="1849373"/>
            <a:ext cx="802005" cy="527050"/>
          </a:xfrm>
          <a:custGeom>
            <a:avLst/>
            <a:gdLst/>
            <a:ahLst/>
            <a:cxnLst/>
            <a:rect l="l" t="t" r="r" b="b"/>
            <a:pathLst>
              <a:path w="802005" h="527050">
                <a:moveTo>
                  <a:pt x="85344" y="441198"/>
                </a:moveTo>
                <a:lnTo>
                  <a:pt x="0" y="441198"/>
                </a:lnTo>
                <a:lnTo>
                  <a:pt x="28194" y="497586"/>
                </a:lnTo>
                <a:lnTo>
                  <a:pt x="28194" y="455676"/>
                </a:lnTo>
                <a:lnTo>
                  <a:pt x="57150" y="455676"/>
                </a:lnTo>
                <a:lnTo>
                  <a:pt x="57150" y="497586"/>
                </a:lnTo>
                <a:lnTo>
                  <a:pt x="85344" y="441198"/>
                </a:lnTo>
                <a:close/>
              </a:path>
              <a:path w="802005" h="527050">
                <a:moveTo>
                  <a:pt x="787146" y="278892"/>
                </a:moveTo>
                <a:lnTo>
                  <a:pt x="35052" y="278892"/>
                </a:lnTo>
                <a:lnTo>
                  <a:pt x="28194" y="285750"/>
                </a:lnTo>
                <a:lnTo>
                  <a:pt x="28194" y="441198"/>
                </a:lnTo>
                <a:lnTo>
                  <a:pt x="42672" y="441198"/>
                </a:lnTo>
                <a:lnTo>
                  <a:pt x="42672" y="307848"/>
                </a:lnTo>
                <a:lnTo>
                  <a:pt x="57150" y="293370"/>
                </a:lnTo>
                <a:lnTo>
                  <a:pt x="57150" y="307848"/>
                </a:lnTo>
                <a:lnTo>
                  <a:pt x="772668" y="307848"/>
                </a:lnTo>
                <a:lnTo>
                  <a:pt x="772668" y="293370"/>
                </a:lnTo>
                <a:lnTo>
                  <a:pt x="787146" y="278892"/>
                </a:lnTo>
                <a:close/>
              </a:path>
              <a:path w="802005" h="527050">
                <a:moveTo>
                  <a:pt x="57150" y="497586"/>
                </a:moveTo>
                <a:lnTo>
                  <a:pt x="57150" y="455676"/>
                </a:lnTo>
                <a:lnTo>
                  <a:pt x="28194" y="455676"/>
                </a:lnTo>
                <a:lnTo>
                  <a:pt x="28194" y="497586"/>
                </a:lnTo>
                <a:lnTo>
                  <a:pt x="42672" y="526542"/>
                </a:lnTo>
                <a:lnTo>
                  <a:pt x="57150" y="497586"/>
                </a:lnTo>
                <a:close/>
              </a:path>
              <a:path w="802005" h="527050">
                <a:moveTo>
                  <a:pt x="57150" y="307848"/>
                </a:moveTo>
                <a:lnTo>
                  <a:pt x="57150" y="293370"/>
                </a:lnTo>
                <a:lnTo>
                  <a:pt x="42672" y="307848"/>
                </a:lnTo>
                <a:lnTo>
                  <a:pt x="57150" y="307848"/>
                </a:lnTo>
                <a:close/>
              </a:path>
              <a:path w="802005" h="527050">
                <a:moveTo>
                  <a:pt x="57150" y="441198"/>
                </a:moveTo>
                <a:lnTo>
                  <a:pt x="57150" y="307848"/>
                </a:lnTo>
                <a:lnTo>
                  <a:pt x="42672" y="307848"/>
                </a:lnTo>
                <a:lnTo>
                  <a:pt x="42672" y="441198"/>
                </a:lnTo>
                <a:lnTo>
                  <a:pt x="57150" y="441198"/>
                </a:lnTo>
                <a:close/>
              </a:path>
              <a:path w="802005" h="527050">
                <a:moveTo>
                  <a:pt x="801624" y="300990"/>
                </a:moveTo>
                <a:lnTo>
                  <a:pt x="801624" y="0"/>
                </a:lnTo>
                <a:lnTo>
                  <a:pt x="772668" y="0"/>
                </a:lnTo>
                <a:lnTo>
                  <a:pt x="772668" y="278892"/>
                </a:lnTo>
                <a:lnTo>
                  <a:pt x="787146" y="278892"/>
                </a:lnTo>
                <a:lnTo>
                  <a:pt x="787146" y="307848"/>
                </a:lnTo>
                <a:lnTo>
                  <a:pt x="795528" y="307848"/>
                </a:lnTo>
                <a:lnTo>
                  <a:pt x="801624" y="300990"/>
                </a:lnTo>
                <a:close/>
              </a:path>
              <a:path w="802005" h="527050">
                <a:moveTo>
                  <a:pt x="787146" y="307848"/>
                </a:moveTo>
                <a:lnTo>
                  <a:pt x="787146" y="278892"/>
                </a:lnTo>
                <a:lnTo>
                  <a:pt x="772668" y="293370"/>
                </a:lnTo>
                <a:lnTo>
                  <a:pt x="772668" y="307848"/>
                </a:lnTo>
                <a:lnTo>
                  <a:pt x="787146" y="3078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9739" y="3106673"/>
            <a:ext cx="816610" cy="1079500"/>
          </a:xfrm>
          <a:custGeom>
            <a:avLst/>
            <a:gdLst/>
            <a:ahLst/>
            <a:cxnLst/>
            <a:rect l="l" t="t" r="r" b="b"/>
            <a:pathLst>
              <a:path w="816610" h="1079500">
                <a:moveTo>
                  <a:pt x="0" y="0"/>
                </a:moveTo>
                <a:lnTo>
                  <a:pt x="0" y="1078991"/>
                </a:lnTo>
                <a:lnTo>
                  <a:pt x="816102" y="1078991"/>
                </a:lnTo>
                <a:lnTo>
                  <a:pt x="8161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967617" y="3176228"/>
            <a:ext cx="640715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1NF，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2NF，</a:t>
            </a:r>
            <a:endParaRPr sz="1600">
              <a:latin typeface="微软雅黑"/>
              <a:cs typeface="微软雅黑"/>
            </a:endParaRPr>
          </a:p>
          <a:p>
            <a:pPr marL="38100" marR="5080" indent="-2603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3NF， BCNF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65261" y="4933950"/>
            <a:ext cx="605155" cy="346075"/>
          </a:xfrm>
          <a:custGeom>
            <a:avLst/>
            <a:gdLst/>
            <a:ahLst/>
            <a:cxnLst/>
            <a:rect l="l" t="t" r="r" b="b"/>
            <a:pathLst>
              <a:path w="605155" h="346075">
                <a:moveTo>
                  <a:pt x="0" y="0"/>
                </a:moveTo>
                <a:lnTo>
                  <a:pt x="0" y="345948"/>
                </a:lnTo>
                <a:lnTo>
                  <a:pt x="605028" y="345948"/>
                </a:lnTo>
                <a:lnTo>
                  <a:pt x="60502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49329" y="5003504"/>
            <a:ext cx="4368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5NF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62213" y="4279391"/>
            <a:ext cx="605155" cy="346075"/>
          </a:xfrm>
          <a:custGeom>
            <a:avLst/>
            <a:gdLst/>
            <a:ahLst/>
            <a:cxnLst/>
            <a:rect l="l" t="t" r="r" b="b"/>
            <a:pathLst>
              <a:path w="605155" h="346075">
                <a:moveTo>
                  <a:pt x="0" y="0"/>
                </a:moveTo>
                <a:lnTo>
                  <a:pt x="0" y="345948"/>
                </a:lnTo>
                <a:lnTo>
                  <a:pt x="605028" y="345948"/>
                </a:lnTo>
                <a:lnTo>
                  <a:pt x="60502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46281" y="4349708"/>
            <a:ext cx="4368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B2B2B2"/>
                </a:solidFill>
                <a:latin typeface="微软雅黑"/>
                <a:cs typeface="微软雅黑"/>
              </a:rPr>
              <a:t>4NF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33613" y="2731770"/>
            <a:ext cx="0" cy="2340610"/>
          </a:xfrm>
          <a:custGeom>
            <a:avLst/>
            <a:gdLst/>
            <a:ahLst/>
            <a:cxnLst/>
            <a:rect l="l" t="t" r="r" b="b"/>
            <a:pathLst>
              <a:path h="2340610">
                <a:moveTo>
                  <a:pt x="0" y="0"/>
                </a:moveTo>
                <a:lnTo>
                  <a:pt x="0" y="23401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33613" y="358444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43519" y="443484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36661" y="5079491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38285" y="4762500"/>
            <a:ext cx="1116330" cy="391795"/>
          </a:xfrm>
          <a:custGeom>
            <a:avLst/>
            <a:gdLst/>
            <a:ahLst/>
            <a:cxnLst/>
            <a:rect l="l" t="t" r="r" b="b"/>
            <a:pathLst>
              <a:path w="1116329" h="391795">
                <a:moveTo>
                  <a:pt x="1116330" y="0"/>
                </a:moveTo>
                <a:lnTo>
                  <a:pt x="1090071" y="52254"/>
                </a:lnTo>
                <a:lnTo>
                  <a:pt x="1063721" y="103753"/>
                </a:lnTo>
                <a:lnTo>
                  <a:pt x="1037051" y="153653"/>
                </a:lnTo>
                <a:lnTo>
                  <a:pt x="1009832" y="201107"/>
                </a:lnTo>
                <a:lnTo>
                  <a:pt x="981837" y="245268"/>
                </a:lnTo>
                <a:lnTo>
                  <a:pt x="952835" y="285292"/>
                </a:lnTo>
                <a:lnTo>
                  <a:pt x="922599" y="320333"/>
                </a:lnTo>
                <a:lnTo>
                  <a:pt x="890899" y="349544"/>
                </a:lnTo>
                <a:lnTo>
                  <a:pt x="857509" y="372080"/>
                </a:lnTo>
                <a:lnTo>
                  <a:pt x="822198" y="387095"/>
                </a:lnTo>
                <a:lnTo>
                  <a:pt x="784462" y="391493"/>
                </a:lnTo>
                <a:lnTo>
                  <a:pt x="764493" y="389233"/>
                </a:lnTo>
                <a:lnTo>
                  <a:pt x="722721" y="377368"/>
                </a:lnTo>
                <a:lnTo>
                  <a:pt x="678994" y="357811"/>
                </a:lnTo>
                <a:lnTo>
                  <a:pt x="633902" y="333081"/>
                </a:lnTo>
                <a:lnTo>
                  <a:pt x="588035" y="305697"/>
                </a:lnTo>
                <a:lnTo>
                  <a:pt x="564995" y="291797"/>
                </a:lnTo>
                <a:lnTo>
                  <a:pt x="541983" y="278178"/>
                </a:lnTo>
                <a:lnTo>
                  <a:pt x="496335" y="253043"/>
                </a:lnTo>
                <a:lnTo>
                  <a:pt x="451682" y="232812"/>
                </a:lnTo>
                <a:lnTo>
                  <a:pt x="408614" y="220003"/>
                </a:lnTo>
                <a:lnTo>
                  <a:pt x="367373" y="216298"/>
                </a:lnTo>
                <a:lnTo>
                  <a:pt x="347062" y="216393"/>
                </a:lnTo>
                <a:lnTo>
                  <a:pt x="306921" y="219279"/>
                </a:lnTo>
                <a:lnTo>
                  <a:pt x="267356" y="225420"/>
                </a:lnTo>
                <a:lnTo>
                  <a:pt x="228289" y="234409"/>
                </a:lnTo>
                <a:lnTo>
                  <a:pt x="189642" y="245840"/>
                </a:lnTo>
                <a:lnTo>
                  <a:pt x="151339" y="259305"/>
                </a:lnTo>
                <a:lnTo>
                  <a:pt x="113301" y="274398"/>
                </a:lnTo>
                <a:lnTo>
                  <a:pt x="75450" y="290712"/>
                </a:lnTo>
                <a:lnTo>
                  <a:pt x="37709" y="307839"/>
                </a:lnTo>
                <a:lnTo>
                  <a:pt x="18855" y="316581"/>
                </a:lnTo>
                <a:lnTo>
                  <a:pt x="0" y="3253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70289" y="3987546"/>
            <a:ext cx="944880" cy="449580"/>
          </a:xfrm>
          <a:custGeom>
            <a:avLst/>
            <a:gdLst/>
            <a:ahLst/>
            <a:cxnLst/>
            <a:rect l="l" t="t" r="r" b="b"/>
            <a:pathLst>
              <a:path w="944879" h="449579">
                <a:moveTo>
                  <a:pt x="944880" y="0"/>
                </a:moveTo>
                <a:lnTo>
                  <a:pt x="932736" y="37004"/>
                </a:lnTo>
                <a:lnTo>
                  <a:pt x="920331" y="73560"/>
                </a:lnTo>
                <a:lnTo>
                  <a:pt x="900565" y="126274"/>
                </a:lnTo>
                <a:lnTo>
                  <a:pt x="878490" y="174688"/>
                </a:lnTo>
                <a:lnTo>
                  <a:pt x="853072" y="216827"/>
                </a:lnTo>
                <a:lnTo>
                  <a:pt x="823276" y="250716"/>
                </a:lnTo>
                <a:lnTo>
                  <a:pt x="788070" y="274379"/>
                </a:lnTo>
                <a:lnTo>
                  <a:pt x="745984" y="283469"/>
                </a:lnTo>
                <a:lnTo>
                  <a:pt x="730270" y="281960"/>
                </a:lnTo>
                <a:lnTo>
                  <a:pt x="678983" y="267042"/>
                </a:lnTo>
                <a:lnTo>
                  <a:pt x="641975" y="251161"/>
                </a:lnTo>
                <a:lnTo>
                  <a:pt x="603313" y="233076"/>
                </a:lnTo>
                <a:lnTo>
                  <a:pt x="583521" y="223889"/>
                </a:lnTo>
                <a:lnTo>
                  <a:pt x="543336" y="206588"/>
                </a:lnTo>
                <a:lnTo>
                  <a:pt x="502777" y="192535"/>
                </a:lnTo>
                <a:lnTo>
                  <a:pt x="462354" y="183912"/>
                </a:lnTo>
                <a:lnTo>
                  <a:pt x="442354" y="182318"/>
                </a:lnTo>
                <a:lnTo>
                  <a:pt x="422581" y="182899"/>
                </a:lnTo>
                <a:lnTo>
                  <a:pt x="383714" y="190814"/>
                </a:lnTo>
                <a:lnTo>
                  <a:pt x="344566" y="204334"/>
                </a:lnTo>
                <a:lnTo>
                  <a:pt x="304966" y="222408"/>
                </a:lnTo>
                <a:lnTo>
                  <a:pt x="264978" y="244505"/>
                </a:lnTo>
                <a:lnTo>
                  <a:pt x="224664" y="270096"/>
                </a:lnTo>
                <a:lnTo>
                  <a:pt x="184091" y="298649"/>
                </a:lnTo>
                <a:lnTo>
                  <a:pt x="143320" y="329634"/>
                </a:lnTo>
                <a:lnTo>
                  <a:pt x="102417" y="362521"/>
                </a:lnTo>
                <a:lnTo>
                  <a:pt x="61445" y="396780"/>
                </a:lnTo>
                <a:lnTo>
                  <a:pt x="20469" y="431880"/>
                </a:lnTo>
                <a:lnTo>
                  <a:pt x="0" y="4495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25737" y="2375916"/>
            <a:ext cx="589280" cy="1068705"/>
          </a:xfrm>
          <a:custGeom>
            <a:avLst/>
            <a:gdLst/>
            <a:ahLst/>
            <a:cxnLst/>
            <a:rect l="l" t="t" r="r" b="b"/>
            <a:pathLst>
              <a:path w="589280" h="1068704">
                <a:moveTo>
                  <a:pt x="589026" y="0"/>
                </a:moveTo>
                <a:lnTo>
                  <a:pt x="559576" y="49394"/>
                </a:lnTo>
                <a:lnTo>
                  <a:pt x="531935" y="92535"/>
                </a:lnTo>
                <a:lnTo>
                  <a:pt x="516379" y="116586"/>
                </a:lnTo>
                <a:lnTo>
                  <a:pt x="499962" y="142031"/>
                </a:lnTo>
                <a:lnTo>
                  <a:pt x="465435" y="196327"/>
                </a:lnTo>
                <a:lnTo>
                  <a:pt x="430133" y="253869"/>
                </a:lnTo>
                <a:lnTo>
                  <a:pt x="395835" y="313103"/>
                </a:lnTo>
                <a:lnTo>
                  <a:pt x="364319" y="372475"/>
                </a:lnTo>
                <a:lnTo>
                  <a:pt x="337363" y="430429"/>
                </a:lnTo>
                <a:lnTo>
                  <a:pt x="316747" y="485411"/>
                </a:lnTo>
                <a:lnTo>
                  <a:pt x="304386" y="537033"/>
                </a:lnTo>
                <a:lnTo>
                  <a:pt x="300774" y="590853"/>
                </a:lnTo>
                <a:lnTo>
                  <a:pt x="301642" y="618628"/>
                </a:lnTo>
                <a:lnTo>
                  <a:pt x="307458" y="675125"/>
                </a:lnTo>
                <a:lnTo>
                  <a:pt x="317028" y="731843"/>
                </a:lnTo>
                <a:lnTo>
                  <a:pt x="328326" y="787527"/>
                </a:lnTo>
                <a:lnTo>
                  <a:pt x="333990" y="814590"/>
                </a:lnTo>
                <a:lnTo>
                  <a:pt x="339327" y="840924"/>
                </a:lnTo>
                <a:lnTo>
                  <a:pt x="344083" y="866375"/>
                </a:lnTo>
                <a:lnTo>
                  <a:pt x="348006" y="890784"/>
                </a:lnTo>
                <a:lnTo>
                  <a:pt x="350841" y="913995"/>
                </a:lnTo>
                <a:lnTo>
                  <a:pt x="352336" y="935851"/>
                </a:lnTo>
                <a:lnTo>
                  <a:pt x="352238" y="956197"/>
                </a:lnTo>
                <a:lnTo>
                  <a:pt x="339852" y="1006602"/>
                </a:lnTo>
                <a:lnTo>
                  <a:pt x="306716" y="1039629"/>
                </a:lnTo>
                <a:lnTo>
                  <a:pt x="257466" y="1058290"/>
                </a:lnTo>
                <a:lnTo>
                  <a:pt x="218797" y="1064648"/>
                </a:lnTo>
                <a:lnTo>
                  <a:pt x="177641" y="1067466"/>
                </a:lnTo>
                <a:lnTo>
                  <a:pt x="156714" y="1067904"/>
                </a:lnTo>
                <a:lnTo>
                  <a:pt x="135867" y="1067885"/>
                </a:lnTo>
                <a:lnTo>
                  <a:pt x="115333" y="1067549"/>
                </a:lnTo>
                <a:lnTo>
                  <a:pt x="95346" y="1067041"/>
                </a:lnTo>
                <a:lnTo>
                  <a:pt x="76140" y="1066502"/>
                </a:lnTo>
                <a:lnTo>
                  <a:pt x="57948" y="1066074"/>
                </a:lnTo>
                <a:lnTo>
                  <a:pt x="41004" y="1065900"/>
                </a:lnTo>
                <a:lnTo>
                  <a:pt x="25543" y="1066122"/>
                </a:lnTo>
                <a:lnTo>
                  <a:pt x="11796" y="1066882"/>
                </a:lnTo>
                <a:lnTo>
                  <a:pt x="0" y="10683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36433" y="2733294"/>
            <a:ext cx="86360" cy="2697480"/>
          </a:xfrm>
          <a:custGeom>
            <a:avLst/>
            <a:gdLst/>
            <a:ahLst/>
            <a:cxnLst/>
            <a:rect l="l" t="t" r="r" b="b"/>
            <a:pathLst>
              <a:path w="86359" h="2697479">
                <a:moveTo>
                  <a:pt x="86106" y="2611373"/>
                </a:moveTo>
                <a:lnTo>
                  <a:pt x="0" y="2611373"/>
                </a:lnTo>
                <a:lnTo>
                  <a:pt x="28956" y="2668778"/>
                </a:lnTo>
                <a:lnTo>
                  <a:pt x="28956" y="2625852"/>
                </a:lnTo>
                <a:lnTo>
                  <a:pt x="57150" y="2625852"/>
                </a:lnTo>
                <a:lnTo>
                  <a:pt x="57150" y="2669803"/>
                </a:lnTo>
                <a:lnTo>
                  <a:pt x="86106" y="2611373"/>
                </a:lnTo>
                <a:close/>
              </a:path>
              <a:path w="86359" h="2697479">
                <a:moveTo>
                  <a:pt x="57150" y="2611373"/>
                </a:moveTo>
                <a:lnTo>
                  <a:pt x="57149" y="0"/>
                </a:lnTo>
                <a:lnTo>
                  <a:pt x="28955" y="0"/>
                </a:lnTo>
                <a:lnTo>
                  <a:pt x="28956" y="2611373"/>
                </a:lnTo>
                <a:lnTo>
                  <a:pt x="57150" y="2611373"/>
                </a:lnTo>
                <a:close/>
              </a:path>
              <a:path w="86359" h="2697479">
                <a:moveTo>
                  <a:pt x="57150" y="2669803"/>
                </a:moveTo>
                <a:lnTo>
                  <a:pt x="57150" y="2625852"/>
                </a:lnTo>
                <a:lnTo>
                  <a:pt x="28956" y="2625852"/>
                </a:lnTo>
                <a:lnTo>
                  <a:pt x="28956" y="2668778"/>
                </a:lnTo>
                <a:lnTo>
                  <a:pt x="43434" y="2697479"/>
                </a:lnTo>
                <a:lnTo>
                  <a:pt x="57150" y="26698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92309" y="2409444"/>
            <a:ext cx="295910" cy="1254760"/>
          </a:xfrm>
          <a:custGeom>
            <a:avLst/>
            <a:gdLst/>
            <a:ahLst/>
            <a:cxnLst/>
            <a:rect l="l" t="t" r="r" b="b"/>
            <a:pathLst>
              <a:path w="295910" h="1254760">
                <a:moveTo>
                  <a:pt x="295656" y="1034796"/>
                </a:moveTo>
                <a:lnTo>
                  <a:pt x="204978" y="1034796"/>
                </a:lnTo>
                <a:lnTo>
                  <a:pt x="204977" y="0"/>
                </a:lnTo>
                <a:lnTo>
                  <a:pt x="90677" y="0"/>
                </a:lnTo>
                <a:lnTo>
                  <a:pt x="90678" y="1034796"/>
                </a:lnTo>
                <a:lnTo>
                  <a:pt x="0" y="1034796"/>
                </a:lnTo>
                <a:lnTo>
                  <a:pt x="147828" y="1254252"/>
                </a:lnTo>
                <a:lnTo>
                  <a:pt x="295656" y="1034796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92309" y="2409444"/>
            <a:ext cx="295910" cy="1254760"/>
          </a:xfrm>
          <a:custGeom>
            <a:avLst/>
            <a:gdLst/>
            <a:ahLst/>
            <a:cxnLst/>
            <a:rect l="l" t="t" r="r" b="b"/>
            <a:pathLst>
              <a:path w="295910" h="1254760">
                <a:moveTo>
                  <a:pt x="0" y="1034796"/>
                </a:moveTo>
                <a:lnTo>
                  <a:pt x="90678" y="1034796"/>
                </a:lnTo>
                <a:lnTo>
                  <a:pt x="90677" y="0"/>
                </a:lnTo>
                <a:lnTo>
                  <a:pt x="204977" y="0"/>
                </a:lnTo>
                <a:lnTo>
                  <a:pt x="204978" y="1034796"/>
                </a:lnTo>
                <a:lnTo>
                  <a:pt x="295656" y="1034796"/>
                </a:lnTo>
                <a:lnTo>
                  <a:pt x="147828" y="1254252"/>
                </a:lnTo>
                <a:lnTo>
                  <a:pt x="0" y="10347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02215" y="3987546"/>
            <a:ext cx="281305" cy="432434"/>
          </a:xfrm>
          <a:custGeom>
            <a:avLst/>
            <a:gdLst/>
            <a:ahLst/>
            <a:cxnLst/>
            <a:rect l="l" t="t" r="r" b="b"/>
            <a:pathLst>
              <a:path w="281304" h="432435">
                <a:moveTo>
                  <a:pt x="281178" y="356615"/>
                </a:moveTo>
                <a:lnTo>
                  <a:pt x="195072" y="356615"/>
                </a:lnTo>
                <a:lnTo>
                  <a:pt x="195071" y="0"/>
                </a:lnTo>
                <a:lnTo>
                  <a:pt x="86105" y="0"/>
                </a:lnTo>
                <a:lnTo>
                  <a:pt x="86106" y="356615"/>
                </a:lnTo>
                <a:lnTo>
                  <a:pt x="0" y="356615"/>
                </a:lnTo>
                <a:lnTo>
                  <a:pt x="140208" y="432053"/>
                </a:lnTo>
                <a:lnTo>
                  <a:pt x="281178" y="356615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02215" y="3987546"/>
            <a:ext cx="281305" cy="432434"/>
          </a:xfrm>
          <a:custGeom>
            <a:avLst/>
            <a:gdLst/>
            <a:ahLst/>
            <a:cxnLst/>
            <a:rect l="l" t="t" r="r" b="b"/>
            <a:pathLst>
              <a:path w="281304" h="432435">
                <a:moveTo>
                  <a:pt x="0" y="356615"/>
                </a:moveTo>
                <a:lnTo>
                  <a:pt x="86106" y="356615"/>
                </a:lnTo>
                <a:lnTo>
                  <a:pt x="86105" y="0"/>
                </a:lnTo>
                <a:lnTo>
                  <a:pt x="195071" y="0"/>
                </a:lnTo>
                <a:lnTo>
                  <a:pt x="195072" y="356615"/>
                </a:lnTo>
                <a:lnTo>
                  <a:pt x="281178" y="356615"/>
                </a:lnTo>
                <a:lnTo>
                  <a:pt x="140208" y="432053"/>
                </a:lnTo>
                <a:lnTo>
                  <a:pt x="0" y="356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004773" y="5464111"/>
          <a:ext cx="2011678" cy="1808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0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5948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B2B2B2"/>
                          </a:solidFill>
                          <a:latin typeface="微软雅黑"/>
                          <a:cs typeface="微软雅黑"/>
                        </a:rPr>
                        <a:t>模式分解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01">
                <a:tc rowSpan="5"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0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B2B2B2"/>
                          </a:solidFill>
                          <a:latin typeface="微软雅黑"/>
                          <a:cs typeface="微软雅黑"/>
                        </a:rPr>
                        <a:t>无损联结分解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14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B2B2B2"/>
                          </a:solidFill>
                          <a:latin typeface="微软雅黑"/>
                          <a:cs typeface="微软雅黑"/>
                        </a:rPr>
                        <a:t>保持依赖分解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4498">
                <a:tc gridSpan="2"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9" name="标题 6">
            <a:extLst>
              <a:ext uri="{FF2B5EF4-FFF2-40B4-BE49-F238E27FC236}">
                <a16:creationId xmlns:a16="http://schemas.microsoft.com/office/drawing/2014/main" xmlns="" id="{6378E028-F845-4523-9A9E-7E836C92EC52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总结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/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774700" y="1419225"/>
            <a:ext cx="8540750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920">
              <a:lnSpc>
                <a:spcPct val="100000"/>
              </a:lnSpc>
            </a:pPr>
            <a:r>
              <a:rPr sz="2800" spc="-5" dirty="0">
                <a:solidFill>
                  <a:srgbClr val="CC0000"/>
                </a:solidFill>
              </a:rPr>
              <a:t>基本内容</a:t>
            </a:r>
            <a:endParaRPr sz="2800" dirty="0"/>
          </a:p>
          <a:p>
            <a:pPr marL="375920">
              <a:lnSpc>
                <a:spcPct val="100000"/>
              </a:lnSpc>
              <a:spcBef>
                <a:spcPts val="925"/>
              </a:spcBef>
            </a:pPr>
            <a:r>
              <a:rPr sz="2000" b="1" spc="-5" dirty="0"/>
              <a:t>1</a:t>
            </a:r>
            <a:r>
              <a:rPr sz="2000" b="1" dirty="0"/>
              <a:t>.</a:t>
            </a:r>
            <a:r>
              <a:rPr sz="2000" b="1" spc="-5" dirty="0"/>
              <a:t> 函数依赖</a:t>
            </a:r>
          </a:p>
          <a:p>
            <a:pPr marL="375920">
              <a:lnSpc>
                <a:spcPct val="100000"/>
              </a:lnSpc>
              <a:spcBef>
                <a:spcPts val="855"/>
              </a:spcBef>
            </a:pPr>
            <a:r>
              <a:rPr sz="2000" b="1" spc="-5" dirty="0"/>
              <a:t>2</a:t>
            </a:r>
            <a:r>
              <a:rPr sz="2000" b="1" dirty="0"/>
              <a:t>.</a:t>
            </a:r>
            <a:r>
              <a:rPr sz="2000" b="1" spc="-5" dirty="0"/>
              <a:t> 完全函数依赖与传递函数依赖</a:t>
            </a:r>
          </a:p>
          <a:p>
            <a:pPr marL="375920">
              <a:lnSpc>
                <a:spcPct val="100000"/>
              </a:lnSpc>
              <a:spcBef>
                <a:spcPts val="850"/>
              </a:spcBef>
            </a:pPr>
            <a:r>
              <a:rPr sz="2000" b="1" spc="-5" dirty="0"/>
              <a:t>3</a:t>
            </a:r>
            <a:r>
              <a:rPr sz="2000" b="1" dirty="0"/>
              <a:t>.</a:t>
            </a:r>
            <a:r>
              <a:rPr sz="2000" b="1" spc="-5" dirty="0"/>
              <a:t> 关于函数依赖的公理和定理</a:t>
            </a:r>
          </a:p>
          <a:p>
            <a:pPr marL="375920">
              <a:lnSpc>
                <a:spcPct val="100000"/>
              </a:lnSpc>
              <a:spcBef>
                <a:spcPts val="855"/>
              </a:spcBef>
            </a:pPr>
            <a:r>
              <a:rPr sz="2000" b="1" spc="-5" dirty="0"/>
              <a:t>4</a:t>
            </a:r>
            <a:r>
              <a:rPr sz="2000" b="1" dirty="0"/>
              <a:t>.</a:t>
            </a:r>
            <a:r>
              <a:rPr sz="2000" b="1" spc="-5" dirty="0"/>
              <a:t> 函数依赖集的最小覆盖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637" y="4028412"/>
            <a:ext cx="8366125" cy="2192655"/>
          </a:xfrm>
          <a:prstGeom prst="rect">
            <a:avLst/>
          </a:prstGeom>
          <a:ln w="38099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重点与难点</a:t>
            </a:r>
            <a:endParaRPr sz="2400" dirty="0">
              <a:latin typeface="微软雅黑"/>
              <a:cs typeface="微软雅黑"/>
            </a:endParaRPr>
          </a:p>
          <a:p>
            <a:pPr marL="90805" marR="165735">
              <a:lnSpc>
                <a:spcPct val="130300"/>
              </a:lnSpc>
              <a:spcBef>
                <a:spcPts val="2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一组概念：函数依赖、部分函数依赖和完全函数依赖、传递函数依赖、 候选键、非主属性、逻辑蕴涵、闭包、属性闭包、覆盖、最小覆盖等</a:t>
            </a:r>
            <a:endParaRPr sz="2000" dirty="0">
              <a:latin typeface="微软雅黑"/>
              <a:cs typeface="微软雅黑"/>
            </a:endParaRPr>
          </a:p>
          <a:p>
            <a:pPr marL="9080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关于函数依赖的公理和定理，相关的证明</a:t>
            </a:r>
            <a:endParaRPr sz="2000" dirty="0">
              <a:latin typeface="微软雅黑"/>
              <a:cs typeface="微软雅黑"/>
            </a:endParaRPr>
          </a:p>
          <a:p>
            <a:pPr marL="9080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求属性闭包的算法、求最小覆盖的算法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DB40B784-2001-4EEC-829B-3F9E6DB2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91151"/>
            <a:ext cx="6808136" cy="533400"/>
          </a:xfrm>
        </p:spPr>
        <p:txBody>
          <a:bodyPr/>
          <a:lstStyle/>
          <a:p>
            <a:r>
              <a:rPr lang="zh-CN" altLang="en-US" dirty="0"/>
              <a:t>函数依赖及其公理</a:t>
            </a:r>
            <a:r>
              <a:rPr lang="en-US" altLang="zh-CN" dirty="0"/>
              <a:t>/</a:t>
            </a:r>
            <a:r>
              <a:rPr lang="zh-CN" altLang="en-US" dirty="0"/>
              <a:t>定理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95641" y="4082332"/>
            <a:ext cx="8518525" cy="2484584"/>
          </a:xfrm>
          <a:custGeom>
            <a:avLst/>
            <a:gdLst/>
            <a:ahLst/>
            <a:cxnLst/>
            <a:rect l="l" t="t" r="r" b="b"/>
            <a:pathLst>
              <a:path w="8518525" h="2807970">
                <a:moveTo>
                  <a:pt x="0" y="0"/>
                </a:moveTo>
                <a:lnTo>
                  <a:pt x="0" y="2807970"/>
                </a:lnTo>
                <a:lnTo>
                  <a:pt x="8518398" y="2807970"/>
                </a:lnTo>
                <a:lnTo>
                  <a:pt x="851839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5806" y="1090091"/>
            <a:ext cx="8581390" cy="269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200"/>
              </a:lnSpc>
              <a:tabLst>
                <a:tab pos="4472305" algn="l"/>
              </a:tabLst>
            </a:pPr>
            <a:r>
              <a:rPr sz="2000" b="1" spc="-10" dirty="0">
                <a:latin typeface="Arial"/>
                <a:cs typeface="Arial"/>
              </a:rPr>
              <a:t>[Definition</a:t>
            </a:r>
            <a:r>
              <a:rPr sz="2000" b="1" spc="-5" dirty="0">
                <a:latin typeface="Arial"/>
                <a:cs typeface="Arial"/>
              </a:rPr>
              <a:t>] </a:t>
            </a:r>
            <a:r>
              <a:rPr sz="2400" b="1" spc="-5" dirty="0" err="1">
                <a:latin typeface="微软雅黑"/>
                <a:cs typeface="微软雅黑"/>
              </a:rPr>
              <a:t>函数依赖</a:t>
            </a:r>
            <a:r>
              <a:rPr lang="en-US" altLang="zh-CN" sz="2400" b="1" spc="-5" dirty="0">
                <a:latin typeface="微软雅黑"/>
                <a:cs typeface="微软雅黑"/>
              </a:rPr>
              <a:t>:</a:t>
            </a:r>
            <a:endParaRPr lang="en-US" altLang="zh-CN" sz="3200" b="1" spc="-5" dirty="0">
              <a:latin typeface="微软雅黑"/>
              <a:cs typeface="微软雅黑"/>
            </a:endParaRPr>
          </a:p>
          <a:p>
            <a:pPr marL="12700" marR="5080">
              <a:lnSpc>
                <a:spcPct val="128200"/>
              </a:lnSpc>
              <a:tabLst>
                <a:tab pos="4472305" algn="l"/>
              </a:tabLst>
            </a:pPr>
            <a:r>
              <a:rPr lang="en-US" altLang="zh-CN" sz="3200" b="1" spc="-5" dirty="0">
                <a:latin typeface="微软雅黑"/>
                <a:cs typeface="微软雅黑"/>
              </a:rPr>
              <a:t>  </a:t>
            </a:r>
            <a:r>
              <a:rPr sz="2000" b="1" spc="-5" dirty="0" err="1">
                <a:latin typeface="微软雅黑"/>
                <a:cs typeface="微软雅黑"/>
              </a:rPr>
              <a:t>设</a:t>
            </a:r>
            <a:r>
              <a:rPr sz="2000" b="1" spc="-10" dirty="0" err="1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(U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)</a:t>
            </a:r>
            <a:r>
              <a:rPr sz="2000" b="1" spc="-5" dirty="0">
                <a:latin typeface="微软雅黑"/>
                <a:cs typeface="微软雅黑"/>
              </a:rPr>
              <a:t>是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属性集合U={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A</a:t>
            </a:r>
            <a:r>
              <a:rPr sz="1950" b="1" baseline="-25641" dirty="0">
                <a:solidFill>
                  <a:srgbClr val="CC0000"/>
                </a:solidFill>
                <a:latin typeface="微软雅黑"/>
                <a:cs typeface="微软雅黑"/>
              </a:rPr>
              <a:t>1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,A</a:t>
            </a:r>
            <a:r>
              <a:rPr sz="1950" b="1" baseline="-25641" dirty="0">
                <a:solidFill>
                  <a:srgbClr val="CC0000"/>
                </a:solidFill>
                <a:latin typeface="微软雅黑"/>
                <a:cs typeface="微软雅黑"/>
              </a:rPr>
              <a:t>2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,…,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A</a:t>
            </a:r>
            <a:r>
              <a:rPr sz="1950" b="1" spc="-7" baseline="-25641" dirty="0">
                <a:solidFill>
                  <a:srgbClr val="CC0000"/>
                </a:solidFill>
                <a:latin typeface="微软雅黑"/>
                <a:cs typeface="微软雅黑"/>
              </a:rPr>
              <a:t>n</a:t>
            </a:r>
            <a:r>
              <a:rPr sz="2000" b="1" spc="-15" dirty="0">
                <a:solidFill>
                  <a:srgbClr val="CC0000"/>
                </a:solidFill>
                <a:latin typeface="微软雅黑"/>
                <a:cs typeface="微软雅黑"/>
              </a:rPr>
              <a:t>}</a:t>
            </a:r>
            <a:r>
              <a:rPr sz="2000" b="1" spc="-5" dirty="0">
                <a:latin typeface="微软雅黑"/>
                <a:cs typeface="微软雅黑"/>
              </a:rPr>
              <a:t>上的一个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关系模式</a:t>
            </a:r>
            <a:r>
              <a:rPr sz="2000" b="1" spc="-5" dirty="0">
                <a:latin typeface="微软雅黑"/>
                <a:cs typeface="微软雅黑"/>
              </a:rPr>
              <a:t>，X,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 err="1">
                <a:latin typeface="微软雅黑"/>
                <a:cs typeface="微软雅黑"/>
              </a:rPr>
              <a:t>Y是U</a:t>
            </a:r>
            <a:r>
              <a:rPr sz="2000" b="1" spc="-5" dirty="0" err="1" smtClean="0">
                <a:latin typeface="微软雅黑"/>
                <a:cs typeface="微软雅黑"/>
              </a:rPr>
              <a:t>上的两个子集</a:t>
            </a:r>
            <a:r>
              <a:rPr sz="2000" b="1" spc="-5" dirty="0" err="1">
                <a:latin typeface="微软雅黑"/>
                <a:cs typeface="微软雅黑"/>
              </a:rPr>
              <a:t>，若对R</a:t>
            </a:r>
            <a:r>
              <a:rPr sz="2000" b="1" spc="-5" dirty="0">
                <a:latin typeface="微软雅黑"/>
                <a:cs typeface="微软雅黑"/>
              </a:rPr>
              <a:t>(U)</a:t>
            </a:r>
            <a:r>
              <a:rPr sz="2000" b="1" spc="-5" dirty="0" err="1">
                <a:latin typeface="微软雅黑"/>
                <a:cs typeface="微软雅黑"/>
              </a:rPr>
              <a:t>的任意一个可能</a:t>
            </a:r>
            <a:r>
              <a:rPr sz="2000" b="1" dirty="0" err="1">
                <a:latin typeface="微软雅黑"/>
                <a:cs typeface="微软雅黑"/>
              </a:rPr>
              <a:t>的</a:t>
            </a:r>
            <a:r>
              <a:rPr sz="20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关系</a:t>
            </a:r>
            <a:r>
              <a:rPr sz="2000" b="1" spc="-5" dirty="0" err="1" smtClean="0">
                <a:solidFill>
                  <a:srgbClr val="CC0000"/>
                </a:solidFill>
                <a:latin typeface="微软雅黑"/>
                <a:cs typeface="微软雅黑"/>
              </a:rPr>
              <a:t>r</a:t>
            </a:r>
            <a:r>
              <a:rPr sz="2000" b="1" spc="-5" dirty="0" smtClean="0">
                <a:latin typeface="微软雅黑"/>
                <a:cs typeface="微软雅黑"/>
              </a:rPr>
              <a:t>,</a:t>
            </a:r>
            <a:r>
              <a:rPr lang="en-US" sz="2000" b="1" spc="-5" dirty="0" smtClean="0">
                <a:latin typeface="微软雅黑"/>
                <a:cs typeface="微软雅黑"/>
              </a:rPr>
              <a:t> </a:t>
            </a:r>
            <a:r>
              <a:rPr sz="2000" b="1" spc="-5" dirty="0" err="1" smtClean="0">
                <a:latin typeface="微软雅黑"/>
                <a:cs typeface="微软雅黑"/>
              </a:rPr>
              <a:t>r</a:t>
            </a:r>
            <a:r>
              <a:rPr sz="2000" b="1" spc="-5" dirty="0" err="1">
                <a:latin typeface="微软雅黑"/>
                <a:cs typeface="微软雅黑"/>
              </a:rPr>
              <a:t>中不可能</a:t>
            </a:r>
            <a:r>
              <a:rPr sz="2000" b="1" dirty="0" err="1">
                <a:latin typeface="微软雅黑"/>
                <a:cs typeface="微软雅黑"/>
              </a:rPr>
              <a:t>有</a:t>
            </a:r>
            <a:r>
              <a:rPr sz="2000" b="1" spc="-5" dirty="0" err="1">
                <a:solidFill>
                  <a:srgbClr val="CC0000"/>
                </a:solidFill>
                <a:latin typeface="微软雅黑"/>
                <a:cs typeface="微软雅黑"/>
              </a:rPr>
              <a:t>两个元</a:t>
            </a:r>
            <a:r>
              <a:rPr sz="2000" b="1" spc="-10" dirty="0" err="1">
                <a:solidFill>
                  <a:srgbClr val="CC0000"/>
                </a:solidFill>
                <a:latin typeface="微软雅黑"/>
                <a:cs typeface="微软雅黑"/>
              </a:rPr>
              <a:t>组</a:t>
            </a:r>
            <a:r>
              <a:rPr sz="2000" b="1" spc="-5" dirty="0" err="1">
                <a:latin typeface="微软雅黑"/>
                <a:cs typeface="微软雅黑"/>
              </a:rPr>
              <a:t>满</a:t>
            </a:r>
            <a:r>
              <a:rPr sz="2000" b="1" dirty="0" err="1">
                <a:latin typeface="微软雅黑"/>
                <a:cs typeface="微软雅黑"/>
              </a:rPr>
              <a:t>足</a:t>
            </a:r>
            <a:r>
              <a:rPr sz="2000" b="1" spc="-5" dirty="0" err="1">
                <a:solidFill>
                  <a:srgbClr val="3333CC"/>
                </a:solidFill>
                <a:latin typeface="微软雅黑"/>
                <a:cs typeface="微软雅黑"/>
              </a:rPr>
              <a:t>在X</a:t>
            </a:r>
            <a:r>
              <a:rPr sz="2000" b="1" spc="-5" dirty="0" err="1" smtClean="0">
                <a:solidFill>
                  <a:srgbClr val="3333CC"/>
                </a:solidFill>
                <a:latin typeface="微软雅黑"/>
                <a:cs typeface="微软雅黑"/>
              </a:rPr>
              <a:t>中的属性值相等而在</a:t>
            </a:r>
            <a:r>
              <a:rPr sz="2000" b="1" spc="-5" dirty="0" err="1">
                <a:solidFill>
                  <a:srgbClr val="3333CC"/>
                </a:solidFill>
                <a:latin typeface="微软雅黑"/>
                <a:cs typeface="微软雅黑"/>
              </a:rPr>
              <a:t>Y中的属性值不等</a:t>
            </a:r>
            <a:r>
              <a:rPr sz="2000" b="1" spc="-5" dirty="0" err="1">
                <a:latin typeface="微软雅黑"/>
                <a:cs typeface="微软雅黑"/>
              </a:rPr>
              <a:t>，则称</a:t>
            </a:r>
            <a:r>
              <a:rPr sz="2000" b="1" dirty="0" err="1">
                <a:latin typeface="微软雅黑"/>
                <a:cs typeface="微软雅黑"/>
              </a:rPr>
              <a:t>“</a:t>
            </a:r>
            <a:r>
              <a:rPr sz="2000" b="1" spc="-5" dirty="0" err="1">
                <a:solidFill>
                  <a:srgbClr val="3333CC"/>
                </a:solidFill>
                <a:latin typeface="微软雅黑"/>
                <a:cs typeface="微软雅黑"/>
              </a:rPr>
              <a:t>X函数决定</a:t>
            </a:r>
            <a:r>
              <a:rPr sz="2000" b="1" dirty="0" err="1">
                <a:solidFill>
                  <a:srgbClr val="3333CC"/>
                </a:solidFill>
                <a:latin typeface="微软雅黑"/>
                <a:cs typeface="微软雅黑"/>
              </a:rPr>
              <a:t>Y</a:t>
            </a:r>
            <a:r>
              <a:rPr sz="2000" b="1" spc="-5" dirty="0" err="1">
                <a:latin typeface="微软雅黑"/>
                <a:cs typeface="微软雅黑"/>
              </a:rPr>
              <a:t>”或</a:t>
            </a:r>
            <a:r>
              <a:rPr sz="2000" b="1" dirty="0" err="1">
                <a:latin typeface="微软雅黑"/>
                <a:cs typeface="微软雅黑"/>
              </a:rPr>
              <a:t>“</a:t>
            </a:r>
            <a:r>
              <a:rPr sz="2000" b="1" spc="-5" dirty="0" err="1">
                <a:solidFill>
                  <a:srgbClr val="3333CC"/>
                </a:solidFill>
                <a:latin typeface="微软雅黑"/>
                <a:cs typeface="微软雅黑"/>
              </a:rPr>
              <a:t>Y函数依赖于X</a:t>
            </a:r>
            <a:r>
              <a:rPr sz="2000" b="1" dirty="0">
                <a:latin typeface="微软雅黑"/>
                <a:cs typeface="微软雅黑"/>
              </a:rPr>
              <a:t>”, </a:t>
            </a:r>
            <a:r>
              <a:rPr sz="2000" b="1" spc="-5" dirty="0">
                <a:latin typeface="微软雅黑"/>
                <a:cs typeface="微软雅黑"/>
              </a:rPr>
              <a:t>记作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409" y="4260122"/>
            <a:ext cx="2722880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学号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微软雅黑"/>
                <a:cs typeface="微软雅黑"/>
              </a:rPr>
              <a:t>{ 姓名，年龄}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班号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微软雅黑"/>
                <a:cs typeface="微软雅黑"/>
              </a:rPr>
              <a:t>班长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ts val="2395"/>
              </a:lnSpc>
              <a:spcBef>
                <a:spcPts val="470"/>
              </a:spcBef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{ </a:t>
            </a:r>
            <a:r>
              <a:rPr sz="2000" spc="-10" dirty="0">
                <a:latin typeface="微软雅黑"/>
                <a:cs typeface="微软雅黑"/>
              </a:rPr>
              <a:t>学号，课号</a:t>
            </a:r>
            <a:r>
              <a:rPr sz="2000" spc="-5" dirty="0">
                <a:latin typeface="微软雅黑"/>
                <a:cs typeface="微软雅黑"/>
              </a:rPr>
              <a:t>}</a:t>
            </a:r>
            <a:r>
              <a:rPr sz="2000" spc="5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成绩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409" y="5707338"/>
            <a:ext cx="8335645" cy="893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20500"/>
              </a:lnSpc>
            </a:pPr>
            <a:r>
              <a:rPr sz="1600" spc="85" dirty="0" err="1">
                <a:latin typeface="微软雅黑"/>
                <a:cs typeface="微软雅黑"/>
              </a:rPr>
              <a:t>注：函数依赖的分析取决于对问题领域的限定和</a:t>
            </a:r>
            <a:r>
              <a:rPr sz="1600" spc="90" dirty="0" err="1">
                <a:latin typeface="微软雅黑"/>
                <a:cs typeface="微软雅黑"/>
              </a:rPr>
              <a:t>分</a:t>
            </a:r>
            <a:r>
              <a:rPr sz="1600" spc="80" dirty="0" err="1">
                <a:latin typeface="微软雅黑"/>
                <a:cs typeface="微软雅黑"/>
              </a:rPr>
              <a:t>析，</a:t>
            </a:r>
            <a:r>
              <a:rPr sz="1600" spc="70" dirty="0" err="1">
                <a:latin typeface="微软雅黑"/>
                <a:cs typeface="微软雅黑"/>
              </a:rPr>
              <a:t>取决于对业务规则的正确理解</a:t>
            </a:r>
            <a:r>
              <a:rPr sz="1600" spc="70" dirty="0">
                <a:latin typeface="微软雅黑"/>
                <a:cs typeface="微软雅黑"/>
              </a:rPr>
              <a:t>。</a:t>
            </a:r>
            <a:endParaRPr lang="en-US" sz="1600" spc="70" dirty="0">
              <a:latin typeface="微软雅黑"/>
              <a:cs typeface="微软雅黑"/>
            </a:endParaRPr>
          </a:p>
          <a:p>
            <a:pPr algn="just">
              <a:lnSpc>
                <a:spcPct val="120500"/>
              </a:lnSpc>
            </a:pPr>
            <a:r>
              <a:rPr sz="1600" spc="70" dirty="0" err="1">
                <a:latin typeface="微软雅黑"/>
                <a:cs typeface="微软雅黑"/>
              </a:rPr>
              <a:t>例</a:t>
            </a:r>
            <a:r>
              <a:rPr sz="1600" spc="60" dirty="0" err="1">
                <a:latin typeface="微软雅黑"/>
                <a:cs typeface="微软雅黑"/>
              </a:rPr>
              <a:t>如：问题领域中，学生是没有重名的，则有</a:t>
            </a:r>
            <a:r>
              <a:rPr sz="1600" spc="60" dirty="0">
                <a:latin typeface="微软雅黑"/>
                <a:cs typeface="微软雅黑"/>
              </a:rPr>
              <a:t>：“年龄”和“家庭住址”</a:t>
            </a:r>
            <a:r>
              <a:rPr sz="1600" spc="55" dirty="0">
                <a:latin typeface="微软雅黑"/>
                <a:cs typeface="微软雅黑"/>
              </a:rPr>
              <a:t>都</a:t>
            </a:r>
            <a:r>
              <a:rPr sz="1600" spc="45" dirty="0">
                <a:latin typeface="微软雅黑"/>
                <a:cs typeface="微软雅黑"/>
              </a:rPr>
              <a:t>函数依赖</a:t>
            </a:r>
            <a:r>
              <a:rPr sz="1600" dirty="0">
                <a:latin typeface="微软雅黑"/>
                <a:cs typeface="微软雅黑"/>
              </a:rPr>
              <a:t>于 </a:t>
            </a:r>
            <a:r>
              <a:rPr sz="1600" spc="-45" dirty="0">
                <a:latin typeface="微软雅黑"/>
                <a:cs typeface="微软雅黑"/>
              </a:rPr>
              <a:t> </a:t>
            </a:r>
            <a:r>
              <a:rPr sz="1600" spc="45" dirty="0">
                <a:latin typeface="微软雅黑"/>
                <a:cs typeface="微软雅黑"/>
              </a:rPr>
              <a:t>“</a:t>
            </a:r>
            <a:r>
              <a:rPr sz="1600" spc="45" dirty="0" err="1" smtClean="0">
                <a:latin typeface="微软雅黑"/>
                <a:cs typeface="微软雅黑"/>
              </a:rPr>
              <a:t>姓</a:t>
            </a:r>
            <a:r>
              <a:rPr sz="1600" spc="-5" dirty="0" err="1" smtClean="0">
                <a:latin typeface="微软雅黑"/>
                <a:cs typeface="微软雅黑"/>
              </a:rPr>
              <a:t>名</a:t>
            </a:r>
            <a:r>
              <a:rPr sz="1600" spc="-5" dirty="0">
                <a:latin typeface="微软雅黑"/>
                <a:cs typeface="微软雅黑"/>
              </a:rPr>
              <a:t>”。而在另一个问题领域中，学生是</a:t>
            </a:r>
            <a:r>
              <a:rPr sz="1600" spc="-10" dirty="0">
                <a:latin typeface="微软雅黑"/>
                <a:cs typeface="微软雅黑"/>
              </a:rPr>
              <a:t>有</a:t>
            </a:r>
            <a:r>
              <a:rPr sz="1600" spc="-5" dirty="0">
                <a:latin typeface="微软雅黑"/>
                <a:cs typeface="微软雅黑"/>
              </a:rPr>
              <a:t>重名的，则上述函数依赖是不成立的。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函数依赖的定义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59446" y="4213097"/>
            <a:ext cx="2091055" cy="1376680"/>
          </a:xfrm>
          <a:custGeom>
            <a:avLst/>
            <a:gdLst/>
            <a:ahLst/>
            <a:cxnLst/>
            <a:rect l="l" t="t" r="r" b="b"/>
            <a:pathLst>
              <a:path w="2091054" h="1376679">
                <a:moveTo>
                  <a:pt x="2090927" y="688086"/>
                </a:moveTo>
                <a:lnTo>
                  <a:pt x="2087463" y="631622"/>
                </a:lnTo>
                <a:lnTo>
                  <a:pt x="2077250" y="576421"/>
                </a:lnTo>
                <a:lnTo>
                  <a:pt x="2060555" y="522659"/>
                </a:lnTo>
                <a:lnTo>
                  <a:pt x="2037648" y="470513"/>
                </a:lnTo>
                <a:lnTo>
                  <a:pt x="2008798" y="420159"/>
                </a:lnTo>
                <a:lnTo>
                  <a:pt x="1974273" y="371774"/>
                </a:lnTo>
                <a:lnTo>
                  <a:pt x="1934341" y="325534"/>
                </a:lnTo>
                <a:lnTo>
                  <a:pt x="1889272" y="281616"/>
                </a:lnTo>
                <a:lnTo>
                  <a:pt x="1839333" y="240197"/>
                </a:lnTo>
                <a:lnTo>
                  <a:pt x="1784794" y="201453"/>
                </a:lnTo>
                <a:lnTo>
                  <a:pt x="1725923" y="165561"/>
                </a:lnTo>
                <a:lnTo>
                  <a:pt x="1662988" y="132697"/>
                </a:lnTo>
                <a:lnTo>
                  <a:pt x="1596259" y="103038"/>
                </a:lnTo>
                <a:lnTo>
                  <a:pt x="1526004" y="76761"/>
                </a:lnTo>
                <a:lnTo>
                  <a:pt x="1452491" y="54042"/>
                </a:lnTo>
                <a:lnTo>
                  <a:pt x="1375989" y="35058"/>
                </a:lnTo>
                <a:lnTo>
                  <a:pt x="1296766" y="19985"/>
                </a:lnTo>
                <a:lnTo>
                  <a:pt x="1215092" y="8999"/>
                </a:lnTo>
                <a:lnTo>
                  <a:pt x="1131235" y="2279"/>
                </a:lnTo>
                <a:lnTo>
                  <a:pt x="1045463" y="0"/>
                </a:lnTo>
                <a:lnTo>
                  <a:pt x="959795" y="2279"/>
                </a:lnTo>
                <a:lnTo>
                  <a:pt x="876020" y="8999"/>
                </a:lnTo>
                <a:lnTo>
                  <a:pt x="794408" y="19985"/>
                </a:lnTo>
                <a:lnTo>
                  <a:pt x="715231" y="35058"/>
                </a:lnTo>
                <a:lnTo>
                  <a:pt x="638758" y="54042"/>
                </a:lnTo>
                <a:lnTo>
                  <a:pt x="565259" y="76761"/>
                </a:lnTo>
                <a:lnTo>
                  <a:pt x="495006" y="103038"/>
                </a:lnTo>
                <a:lnTo>
                  <a:pt x="428268" y="132697"/>
                </a:lnTo>
                <a:lnTo>
                  <a:pt x="365315" y="165561"/>
                </a:lnTo>
                <a:lnTo>
                  <a:pt x="306419" y="201453"/>
                </a:lnTo>
                <a:lnTo>
                  <a:pt x="251848" y="240197"/>
                </a:lnTo>
                <a:lnTo>
                  <a:pt x="201875" y="281616"/>
                </a:lnTo>
                <a:lnTo>
                  <a:pt x="156768" y="325534"/>
                </a:lnTo>
                <a:lnTo>
                  <a:pt x="116798" y="371774"/>
                </a:lnTo>
                <a:lnTo>
                  <a:pt x="82236" y="420159"/>
                </a:lnTo>
                <a:lnTo>
                  <a:pt x="53352" y="470513"/>
                </a:lnTo>
                <a:lnTo>
                  <a:pt x="30416" y="522659"/>
                </a:lnTo>
                <a:lnTo>
                  <a:pt x="13698" y="576421"/>
                </a:lnTo>
                <a:lnTo>
                  <a:pt x="3469" y="631622"/>
                </a:lnTo>
                <a:lnTo>
                  <a:pt x="0" y="688086"/>
                </a:lnTo>
                <a:lnTo>
                  <a:pt x="3469" y="744549"/>
                </a:lnTo>
                <a:lnTo>
                  <a:pt x="13698" y="799750"/>
                </a:lnTo>
                <a:lnTo>
                  <a:pt x="30416" y="853512"/>
                </a:lnTo>
                <a:lnTo>
                  <a:pt x="53352" y="905658"/>
                </a:lnTo>
                <a:lnTo>
                  <a:pt x="82236" y="956012"/>
                </a:lnTo>
                <a:lnTo>
                  <a:pt x="116798" y="1004397"/>
                </a:lnTo>
                <a:lnTo>
                  <a:pt x="156768" y="1050637"/>
                </a:lnTo>
                <a:lnTo>
                  <a:pt x="185928" y="1079028"/>
                </a:lnTo>
                <a:lnTo>
                  <a:pt x="185928" y="688086"/>
                </a:lnTo>
                <a:lnTo>
                  <a:pt x="188777" y="641687"/>
                </a:lnTo>
                <a:lnTo>
                  <a:pt x="197177" y="596315"/>
                </a:lnTo>
                <a:lnTo>
                  <a:pt x="210907" y="552115"/>
                </a:lnTo>
                <a:lnTo>
                  <a:pt x="229746" y="509235"/>
                </a:lnTo>
                <a:lnTo>
                  <a:pt x="253472" y="467820"/>
                </a:lnTo>
                <a:lnTo>
                  <a:pt x="281864" y="428016"/>
                </a:lnTo>
                <a:lnTo>
                  <a:pt x="314702" y="389971"/>
                </a:lnTo>
                <a:lnTo>
                  <a:pt x="351763" y="353830"/>
                </a:lnTo>
                <a:lnTo>
                  <a:pt x="392827" y="319739"/>
                </a:lnTo>
                <a:lnTo>
                  <a:pt x="437673" y="287845"/>
                </a:lnTo>
                <a:lnTo>
                  <a:pt x="486080" y="258294"/>
                </a:lnTo>
                <a:lnTo>
                  <a:pt x="537825" y="231233"/>
                </a:lnTo>
                <a:lnTo>
                  <a:pt x="592689" y="206807"/>
                </a:lnTo>
                <a:lnTo>
                  <a:pt x="650450" y="185164"/>
                </a:lnTo>
                <a:lnTo>
                  <a:pt x="710886" y="166449"/>
                </a:lnTo>
                <a:lnTo>
                  <a:pt x="773777" y="150808"/>
                </a:lnTo>
                <a:lnTo>
                  <a:pt x="838901" y="138389"/>
                </a:lnTo>
                <a:lnTo>
                  <a:pt x="906038" y="129337"/>
                </a:lnTo>
                <a:lnTo>
                  <a:pt x="974966" y="123798"/>
                </a:lnTo>
                <a:lnTo>
                  <a:pt x="1045463" y="121920"/>
                </a:lnTo>
                <a:lnTo>
                  <a:pt x="1116070" y="123798"/>
                </a:lnTo>
                <a:lnTo>
                  <a:pt x="1185095" y="129337"/>
                </a:lnTo>
                <a:lnTo>
                  <a:pt x="1252320" y="138389"/>
                </a:lnTo>
                <a:lnTo>
                  <a:pt x="1317522" y="150808"/>
                </a:lnTo>
                <a:lnTo>
                  <a:pt x="1380482" y="166449"/>
                </a:lnTo>
                <a:lnTo>
                  <a:pt x="1440978" y="185164"/>
                </a:lnTo>
                <a:lnTo>
                  <a:pt x="1498791" y="206807"/>
                </a:lnTo>
                <a:lnTo>
                  <a:pt x="1553699" y="231233"/>
                </a:lnTo>
                <a:lnTo>
                  <a:pt x="1605483" y="258294"/>
                </a:lnTo>
                <a:lnTo>
                  <a:pt x="1653920" y="287845"/>
                </a:lnTo>
                <a:lnTo>
                  <a:pt x="1698792" y="319739"/>
                </a:lnTo>
                <a:lnTo>
                  <a:pt x="1739877" y="353830"/>
                </a:lnTo>
                <a:lnTo>
                  <a:pt x="1776955" y="389971"/>
                </a:lnTo>
                <a:lnTo>
                  <a:pt x="1809804" y="428016"/>
                </a:lnTo>
                <a:lnTo>
                  <a:pt x="1838205" y="467820"/>
                </a:lnTo>
                <a:lnTo>
                  <a:pt x="1861937" y="509235"/>
                </a:lnTo>
                <a:lnTo>
                  <a:pt x="1880780" y="552115"/>
                </a:lnTo>
                <a:lnTo>
                  <a:pt x="1894511" y="596315"/>
                </a:lnTo>
                <a:lnTo>
                  <a:pt x="1902912" y="641687"/>
                </a:lnTo>
                <a:lnTo>
                  <a:pt x="1905762" y="688086"/>
                </a:lnTo>
                <a:lnTo>
                  <a:pt x="1905762" y="1078486"/>
                </a:lnTo>
                <a:lnTo>
                  <a:pt x="1934341" y="1050637"/>
                </a:lnTo>
                <a:lnTo>
                  <a:pt x="1974273" y="1004397"/>
                </a:lnTo>
                <a:lnTo>
                  <a:pt x="2008798" y="956012"/>
                </a:lnTo>
                <a:lnTo>
                  <a:pt x="2037648" y="905658"/>
                </a:lnTo>
                <a:lnTo>
                  <a:pt x="2060555" y="853512"/>
                </a:lnTo>
                <a:lnTo>
                  <a:pt x="2077250" y="799750"/>
                </a:lnTo>
                <a:lnTo>
                  <a:pt x="2087463" y="744549"/>
                </a:lnTo>
                <a:lnTo>
                  <a:pt x="2090927" y="688086"/>
                </a:lnTo>
                <a:close/>
              </a:path>
              <a:path w="2091054" h="1376679">
                <a:moveTo>
                  <a:pt x="1905762" y="1078486"/>
                </a:moveTo>
                <a:lnTo>
                  <a:pt x="1905762" y="688086"/>
                </a:lnTo>
                <a:lnTo>
                  <a:pt x="1902912" y="734484"/>
                </a:lnTo>
                <a:lnTo>
                  <a:pt x="1894511" y="779856"/>
                </a:lnTo>
                <a:lnTo>
                  <a:pt x="1880780" y="824056"/>
                </a:lnTo>
                <a:lnTo>
                  <a:pt x="1861937" y="866936"/>
                </a:lnTo>
                <a:lnTo>
                  <a:pt x="1838205" y="908351"/>
                </a:lnTo>
                <a:lnTo>
                  <a:pt x="1809804" y="948155"/>
                </a:lnTo>
                <a:lnTo>
                  <a:pt x="1776955" y="986200"/>
                </a:lnTo>
                <a:lnTo>
                  <a:pt x="1739877" y="1022341"/>
                </a:lnTo>
                <a:lnTo>
                  <a:pt x="1698792" y="1056432"/>
                </a:lnTo>
                <a:lnTo>
                  <a:pt x="1653920" y="1088326"/>
                </a:lnTo>
                <a:lnTo>
                  <a:pt x="1605483" y="1117877"/>
                </a:lnTo>
                <a:lnTo>
                  <a:pt x="1553699" y="1144938"/>
                </a:lnTo>
                <a:lnTo>
                  <a:pt x="1498791" y="1169364"/>
                </a:lnTo>
                <a:lnTo>
                  <a:pt x="1440978" y="1191007"/>
                </a:lnTo>
                <a:lnTo>
                  <a:pt x="1380482" y="1209722"/>
                </a:lnTo>
                <a:lnTo>
                  <a:pt x="1317522" y="1225363"/>
                </a:lnTo>
                <a:lnTo>
                  <a:pt x="1252320" y="1237782"/>
                </a:lnTo>
                <a:lnTo>
                  <a:pt x="1185095" y="1246834"/>
                </a:lnTo>
                <a:lnTo>
                  <a:pt x="1116070" y="1252373"/>
                </a:lnTo>
                <a:lnTo>
                  <a:pt x="1045463" y="1254252"/>
                </a:lnTo>
                <a:lnTo>
                  <a:pt x="974966" y="1252373"/>
                </a:lnTo>
                <a:lnTo>
                  <a:pt x="906038" y="1246834"/>
                </a:lnTo>
                <a:lnTo>
                  <a:pt x="838901" y="1237782"/>
                </a:lnTo>
                <a:lnTo>
                  <a:pt x="773777" y="1225363"/>
                </a:lnTo>
                <a:lnTo>
                  <a:pt x="710886" y="1209722"/>
                </a:lnTo>
                <a:lnTo>
                  <a:pt x="650450" y="1191007"/>
                </a:lnTo>
                <a:lnTo>
                  <a:pt x="592689" y="1169364"/>
                </a:lnTo>
                <a:lnTo>
                  <a:pt x="537825" y="1144938"/>
                </a:lnTo>
                <a:lnTo>
                  <a:pt x="486080" y="1117877"/>
                </a:lnTo>
                <a:lnTo>
                  <a:pt x="437673" y="1088326"/>
                </a:lnTo>
                <a:lnTo>
                  <a:pt x="392827" y="1056432"/>
                </a:lnTo>
                <a:lnTo>
                  <a:pt x="351763" y="1022341"/>
                </a:lnTo>
                <a:lnTo>
                  <a:pt x="314702" y="986200"/>
                </a:lnTo>
                <a:lnTo>
                  <a:pt x="281864" y="948155"/>
                </a:lnTo>
                <a:lnTo>
                  <a:pt x="253472" y="908351"/>
                </a:lnTo>
                <a:lnTo>
                  <a:pt x="229746" y="866936"/>
                </a:lnTo>
                <a:lnTo>
                  <a:pt x="210907" y="824056"/>
                </a:lnTo>
                <a:lnTo>
                  <a:pt x="197177" y="779856"/>
                </a:lnTo>
                <a:lnTo>
                  <a:pt x="188777" y="734484"/>
                </a:lnTo>
                <a:lnTo>
                  <a:pt x="185928" y="688086"/>
                </a:lnTo>
                <a:lnTo>
                  <a:pt x="185928" y="1079028"/>
                </a:lnTo>
                <a:lnTo>
                  <a:pt x="251848" y="1135974"/>
                </a:lnTo>
                <a:lnTo>
                  <a:pt x="306419" y="1174718"/>
                </a:lnTo>
                <a:lnTo>
                  <a:pt x="365315" y="1210610"/>
                </a:lnTo>
                <a:lnTo>
                  <a:pt x="428268" y="1243474"/>
                </a:lnTo>
                <a:lnTo>
                  <a:pt x="495006" y="1273133"/>
                </a:lnTo>
                <a:lnTo>
                  <a:pt x="565259" y="1299410"/>
                </a:lnTo>
                <a:lnTo>
                  <a:pt x="638758" y="1322129"/>
                </a:lnTo>
                <a:lnTo>
                  <a:pt x="715231" y="1341113"/>
                </a:lnTo>
                <a:lnTo>
                  <a:pt x="794408" y="1356186"/>
                </a:lnTo>
                <a:lnTo>
                  <a:pt x="876020" y="1367172"/>
                </a:lnTo>
                <a:lnTo>
                  <a:pt x="959795" y="1373892"/>
                </a:lnTo>
                <a:lnTo>
                  <a:pt x="1045463" y="1376172"/>
                </a:lnTo>
                <a:lnTo>
                  <a:pt x="1131235" y="1373892"/>
                </a:lnTo>
                <a:lnTo>
                  <a:pt x="1215092" y="1367172"/>
                </a:lnTo>
                <a:lnTo>
                  <a:pt x="1296766" y="1356186"/>
                </a:lnTo>
                <a:lnTo>
                  <a:pt x="1375989" y="1341113"/>
                </a:lnTo>
                <a:lnTo>
                  <a:pt x="1452491" y="1322129"/>
                </a:lnTo>
                <a:lnTo>
                  <a:pt x="1526004" y="1299410"/>
                </a:lnTo>
                <a:lnTo>
                  <a:pt x="1596259" y="1273133"/>
                </a:lnTo>
                <a:lnTo>
                  <a:pt x="1662988" y="1243474"/>
                </a:lnTo>
                <a:lnTo>
                  <a:pt x="1725923" y="1210610"/>
                </a:lnTo>
                <a:lnTo>
                  <a:pt x="1784794" y="1174718"/>
                </a:lnTo>
                <a:lnTo>
                  <a:pt x="1839333" y="1135974"/>
                </a:lnTo>
                <a:lnTo>
                  <a:pt x="1889272" y="1094555"/>
                </a:lnTo>
                <a:lnTo>
                  <a:pt x="1905762" y="107848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2433" y="4324350"/>
            <a:ext cx="1744980" cy="1153795"/>
          </a:xfrm>
          <a:custGeom>
            <a:avLst/>
            <a:gdLst/>
            <a:ahLst/>
            <a:cxnLst/>
            <a:rect l="l" t="t" r="r" b="b"/>
            <a:pathLst>
              <a:path w="1744979" h="1153795">
                <a:moveTo>
                  <a:pt x="1744980" y="576833"/>
                </a:moveTo>
                <a:lnTo>
                  <a:pt x="1742091" y="529532"/>
                </a:lnTo>
                <a:lnTo>
                  <a:pt x="1733573" y="483283"/>
                </a:lnTo>
                <a:lnTo>
                  <a:pt x="1719650" y="438233"/>
                </a:lnTo>
                <a:lnTo>
                  <a:pt x="1700546" y="394533"/>
                </a:lnTo>
                <a:lnTo>
                  <a:pt x="1676483" y="352329"/>
                </a:lnTo>
                <a:lnTo>
                  <a:pt x="1647685" y="311772"/>
                </a:lnTo>
                <a:lnTo>
                  <a:pt x="1614376" y="273009"/>
                </a:lnTo>
                <a:lnTo>
                  <a:pt x="1576779" y="236189"/>
                </a:lnTo>
                <a:lnTo>
                  <a:pt x="1535117" y="201461"/>
                </a:lnTo>
                <a:lnTo>
                  <a:pt x="1489614" y="168973"/>
                </a:lnTo>
                <a:lnTo>
                  <a:pt x="1440494" y="138874"/>
                </a:lnTo>
                <a:lnTo>
                  <a:pt x="1387979" y="111312"/>
                </a:lnTo>
                <a:lnTo>
                  <a:pt x="1332294" y="86437"/>
                </a:lnTo>
                <a:lnTo>
                  <a:pt x="1273662" y="64396"/>
                </a:lnTo>
                <a:lnTo>
                  <a:pt x="1212306" y="45338"/>
                </a:lnTo>
                <a:lnTo>
                  <a:pt x="1148449" y="29413"/>
                </a:lnTo>
                <a:lnTo>
                  <a:pt x="1082316" y="16767"/>
                </a:lnTo>
                <a:lnTo>
                  <a:pt x="1014129" y="7551"/>
                </a:lnTo>
                <a:lnTo>
                  <a:pt x="944113" y="1912"/>
                </a:lnTo>
                <a:lnTo>
                  <a:pt x="872490" y="0"/>
                </a:lnTo>
                <a:lnTo>
                  <a:pt x="800970" y="1912"/>
                </a:lnTo>
                <a:lnTo>
                  <a:pt x="731035" y="7551"/>
                </a:lnTo>
                <a:lnTo>
                  <a:pt x="662911" y="16767"/>
                </a:lnTo>
                <a:lnTo>
                  <a:pt x="596822" y="29413"/>
                </a:lnTo>
                <a:lnTo>
                  <a:pt x="532995" y="45339"/>
                </a:lnTo>
                <a:lnTo>
                  <a:pt x="471653" y="64396"/>
                </a:lnTo>
                <a:lnTo>
                  <a:pt x="413023" y="86437"/>
                </a:lnTo>
                <a:lnTo>
                  <a:pt x="357329" y="111312"/>
                </a:lnTo>
                <a:lnTo>
                  <a:pt x="304796" y="138874"/>
                </a:lnTo>
                <a:lnTo>
                  <a:pt x="255651" y="168973"/>
                </a:lnTo>
                <a:lnTo>
                  <a:pt x="210117" y="201461"/>
                </a:lnTo>
                <a:lnTo>
                  <a:pt x="168420" y="236189"/>
                </a:lnTo>
                <a:lnTo>
                  <a:pt x="130785" y="273009"/>
                </a:lnTo>
                <a:lnTo>
                  <a:pt x="97438" y="311772"/>
                </a:lnTo>
                <a:lnTo>
                  <a:pt x="68603" y="352329"/>
                </a:lnTo>
                <a:lnTo>
                  <a:pt x="44506" y="394533"/>
                </a:lnTo>
                <a:lnTo>
                  <a:pt x="25372" y="438233"/>
                </a:lnTo>
                <a:lnTo>
                  <a:pt x="11426" y="483283"/>
                </a:lnTo>
                <a:lnTo>
                  <a:pt x="2894" y="529532"/>
                </a:lnTo>
                <a:lnTo>
                  <a:pt x="0" y="576834"/>
                </a:lnTo>
                <a:lnTo>
                  <a:pt x="2894" y="624135"/>
                </a:lnTo>
                <a:lnTo>
                  <a:pt x="11426" y="670384"/>
                </a:lnTo>
                <a:lnTo>
                  <a:pt x="25372" y="715434"/>
                </a:lnTo>
                <a:lnTo>
                  <a:pt x="44506" y="759134"/>
                </a:lnTo>
                <a:lnTo>
                  <a:pt x="68603" y="801338"/>
                </a:lnTo>
                <a:lnTo>
                  <a:pt x="97438" y="841895"/>
                </a:lnTo>
                <a:lnTo>
                  <a:pt x="130785" y="880658"/>
                </a:lnTo>
                <a:lnTo>
                  <a:pt x="168420" y="917478"/>
                </a:lnTo>
                <a:lnTo>
                  <a:pt x="210117" y="952206"/>
                </a:lnTo>
                <a:lnTo>
                  <a:pt x="255651" y="984694"/>
                </a:lnTo>
                <a:lnTo>
                  <a:pt x="304796" y="1014793"/>
                </a:lnTo>
                <a:lnTo>
                  <a:pt x="357329" y="1042355"/>
                </a:lnTo>
                <a:lnTo>
                  <a:pt x="413023" y="1067230"/>
                </a:lnTo>
                <a:lnTo>
                  <a:pt x="471653" y="1089271"/>
                </a:lnTo>
                <a:lnTo>
                  <a:pt x="532995" y="1108329"/>
                </a:lnTo>
                <a:lnTo>
                  <a:pt x="596822" y="1124254"/>
                </a:lnTo>
                <a:lnTo>
                  <a:pt x="662911" y="1136900"/>
                </a:lnTo>
                <a:lnTo>
                  <a:pt x="731035" y="1146116"/>
                </a:lnTo>
                <a:lnTo>
                  <a:pt x="800970" y="1151755"/>
                </a:lnTo>
                <a:lnTo>
                  <a:pt x="872490" y="1153668"/>
                </a:lnTo>
                <a:lnTo>
                  <a:pt x="944113" y="1151755"/>
                </a:lnTo>
                <a:lnTo>
                  <a:pt x="1014129" y="1146116"/>
                </a:lnTo>
                <a:lnTo>
                  <a:pt x="1082316" y="1136900"/>
                </a:lnTo>
                <a:lnTo>
                  <a:pt x="1148449" y="1124254"/>
                </a:lnTo>
                <a:lnTo>
                  <a:pt x="1212306" y="1108329"/>
                </a:lnTo>
                <a:lnTo>
                  <a:pt x="1273662" y="1089271"/>
                </a:lnTo>
                <a:lnTo>
                  <a:pt x="1332294" y="1067230"/>
                </a:lnTo>
                <a:lnTo>
                  <a:pt x="1387979" y="1042355"/>
                </a:lnTo>
                <a:lnTo>
                  <a:pt x="1440494" y="1014793"/>
                </a:lnTo>
                <a:lnTo>
                  <a:pt x="1489614" y="984694"/>
                </a:lnTo>
                <a:lnTo>
                  <a:pt x="1535117" y="952206"/>
                </a:lnTo>
                <a:lnTo>
                  <a:pt x="1576779" y="917478"/>
                </a:lnTo>
                <a:lnTo>
                  <a:pt x="1614376" y="880658"/>
                </a:lnTo>
                <a:lnTo>
                  <a:pt x="1647685" y="841895"/>
                </a:lnTo>
                <a:lnTo>
                  <a:pt x="1676483" y="801338"/>
                </a:lnTo>
                <a:lnTo>
                  <a:pt x="1700546" y="759134"/>
                </a:lnTo>
                <a:lnTo>
                  <a:pt x="1719650" y="715434"/>
                </a:lnTo>
                <a:lnTo>
                  <a:pt x="1733573" y="670384"/>
                </a:lnTo>
                <a:lnTo>
                  <a:pt x="1742091" y="624135"/>
                </a:lnTo>
                <a:lnTo>
                  <a:pt x="1744980" y="57683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2433" y="4324350"/>
            <a:ext cx="1744980" cy="1153795"/>
          </a:xfrm>
          <a:custGeom>
            <a:avLst/>
            <a:gdLst/>
            <a:ahLst/>
            <a:cxnLst/>
            <a:rect l="l" t="t" r="r" b="b"/>
            <a:pathLst>
              <a:path w="1744979" h="1153795">
                <a:moveTo>
                  <a:pt x="872490" y="0"/>
                </a:moveTo>
                <a:lnTo>
                  <a:pt x="800970" y="1912"/>
                </a:lnTo>
                <a:lnTo>
                  <a:pt x="731035" y="7551"/>
                </a:lnTo>
                <a:lnTo>
                  <a:pt x="662911" y="16767"/>
                </a:lnTo>
                <a:lnTo>
                  <a:pt x="596822" y="29413"/>
                </a:lnTo>
                <a:lnTo>
                  <a:pt x="532995" y="45339"/>
                </a:lnTo>
                <a:lnTo>
                  <a:pt x="471653" y="64396"/>
                </a:lnTo>
                <a:lnTo>
                  <a:pt x="413023" y="86437"/>
                </a:lnTo>
                <a:lnTo>
                  <a:pt x="357329" y="111312"/>
                </a:lnTo>
                <a:lnTo>
                  <a:pt x="304796" y="138874"/>
                </a:lnTo>
                <a:lnTo>
                  <a:pt x="255651" y="168973"/>
                </a:lnTo>
                <a:lnTo>
                  <a:pt x="210117" y="201461"/>
                </a:lnTo>
                <a:lnTo>
                  <a:pt x="168420" y="236189"/>
                </a:lnTo>
                <a:lnTo>
                  <a:pt x="130785" y="273009"/>
                </a:lnTo>
                <a:lnTo>
                  <a:pt x="97438" y="311772"/>
                </a:lnTo>
                <a:lnTo>
                  <a:pt x="68603" y="352329"/>
                </a:lnTo>
                <a:lnTo>
                  <a:pt x="44506" y="394533"/>
                </a:lnTo>
                <a:lnTo>
                  <a:pt x="25372" y="438233"/>
                </a:lnTo>
                <a:lnTo>
                  <a:pt x="11426" y="483283"/>
                </a:lnTo>
                <a:lnTo>
                  <a:pt x="2894" y="529532"/>
                </a:lnTo>
                <a:lnTo>
                  <a:pt x="0" y="576834"/>
                </a:lnTo>
                <a:lnTo>
                  <a:pt x="2894" y="624135"/>
                </a:lnTo>
                <a:lnTo>
                  <a:pt x="11426" y="670384"/>
                </a:lnTo>
                <a:lnTo>
                  <a:pt x="25372" y="715434"/>
                </a:lnTo>
                <a:lnTo>
                  <a:pt x="44506" y="759134"/>
                </a:lnTo>
                <a:lnTo>
                  <a:pt x="68603" y="801338"/>
                </a:lnTo>
                <a:lnTo>
                  <a:pt x="97438" y="841895"/>
                </a:lnTo>
                <a:lnTo>
                  <a:pt x="130785" y="880658"/>
                </a:lnTo>
                <a:lnTo>
                  <a:pt x="168420" y="917478"/>
                </a:lnTo>
                <a:lnTo>
                  <a:pt x="210117" y="952206"/>
                </a:lnTo>
                <a:lnTo>
                  <a:pt x="255651" y="984694"/>
                </a:lnTo>
                <a:lnTo>
                  <a:pt x="304796" y="1014793"/>
                </a:lnTo>
                <a:lnTo>
                  <a:pt x="357329" y="1042355"/>
                </a:lnTo>
                <a:lnTo>
                  <a:pt x="413023" y="1067230"/>
                </a:lnTo>
                <a:lnTo>
                  <a:pt x="471653" y="1089271"/>
                </a:lnTo>
                <a:lnTo>
                  <a:pt x="532995" y="1108329"/>
                </a:lnTo>
                <a:lnTo>
                  <a:pt x="596822" y="1124254"/>
                </a:lnTo>
                <a:lnTo>
                  <a:pt x="662911" y="1136900"/>
                </a:lnTo>
                <a:lnTo>
                  <a:pt x="731035" y="1146116"/>
                </a:lnTo>
                <a:lnTo>
                  <a:pt x="800970" y="1151755"/>
                </a:lnTo>
                <a:lnTo>
                  <a:pt x="872490" y="1153668"/>
                </a:lnTo>
                <a:lnTo>
                  <a:pt x="944113" y="1151755"/>
                </a:lnTo>
                <a:lnTo>
                  <a:pt x="1014129" y="1146116"/>
                </a:lnTo>
                <a:lnTo>
                  <a:pt x="1082316" y="1136900"/>
                </a:lnTo>
                <a:lnTo>
                  <a:pt x="1148449" y="1124254"/>
                </a:lnTo>
                <a:lnTo>
                  <a:pt x="1212306" y="1108329"/>
                </a:lnTo>
                <a:lnTo>
                  <a:pt x="1273662" y="1089271"/>
                </a:lnTo>
                <a:lnTo>
                  <a:pt x="1332294" y="1067230"/>
                </a:lnTo>
                <a:lnTo>
                  <a:pt x="1387979" y="1042355"/>
                </a:lnTo>
                <a:lnTo>
                  <a:pt x="1440494" y="1014793"/>
                </a:lnTo>
                <a:lnTo>
                  <a:pt x="1489614" y="984694"/>
                </a:lnTo>
                <a:lnTo>
                  <a:pt x="1535117" y="952206"/>
                </a:lnTo>
                <a:lnTo>
                  <a:pt x="1576779" y="917478"/>
                </a:lnTo>
                <a:lnTo>
                  <a:pt x="1614376" y="880658"/>
                </a:lnTo>
                <a:lnTo>
                  <a:pt x="1647685" y="841895"/>
                </a:lnTo>
                <a:lnTo>
                  <a:pt x="1676483" y="801338"/>
                </a:lnTo>
                <a:lnTo>
                  <a:pt x="1700546" y="759134"/>
                </a:lnTo>
                <a:lnTo>
                  <a:pt x="1719650" y="715434"/>
                </a:lnTo>
                <a:lnTo>
                  <a:pt x="1733573" y="670384"/>
                </a:lnTo>
                <a:lnTo>
                  <a:pt x="1742091" y="624135"/>
                </a:lnTo>
                <a:lnTo>
                  <a:pt x="1744980" y="576833"/>
                </a:lnTo>
                <a:lnTo>
                  <a:pt x="1742091" y="529532"/>
                </a:lnTo>
                <a:lnTo>
                  <a:pt x="1733573" y="483283"/>
                </a:lnTo>
                <a:lnTo>
                  <a:pt x="1719650" y="438233"/>
                </a:lnTo>
                <a:lnTo>
                  <a:pt x="1700546" y="394533"/>
                </a:lnTo>
                <a:lnTo>
                  <a:pt x="1676483" y="352329"/>
                </a:lnTo>
                <a:lnTo>
                  <a:pt x="1647685" y="311772"/>
                </a:lnTo>
                <a:lnTo>
                  <a:pt x="1614376" y="273009"/>
                </a:lnTo>
                <a:lnTo>
                  <a:pt x="1576779" y="236189"/>
                </a:lnTo>
                <a:lnTo>
                  <a:pt x="1535117" y="201461"/>
                </a:lnTo>
                <a:lnTo>
                  <a:pt x="1489614" y="168973"/>
                </a:lnTo>
                <a:lnTo>
                  <a:pt x="1440494" y="138874"/>
                </a:lnTo>
                <a:lnTo>
                  <a:pt x="1387979" y="111312"/>
                </a:lnTo>
                <a:lnTo>
                  <a:pt x="1332294" y="86437"/>
                </a:lnTo>
                <a:lnTo>
                  <a:pt x="1273662" y="64396"/>
                </a:lnTo>
                <a:lnTo>
                  <a:pt x="1212306" y="45338"/>
                </a:lnTo>
                <a:lnTo>
                  <a:pt x="1148449" y="29413"/>
                </a:lnTo>
                <a:lnTo>
                  <a:pt x="1082316" y="16767"/>
                </a:lnTo>
                <a:lnTo>
                  <a:pt x="1014129" y="7551"/>
                </a:lnTo>
                <a:lnTo>
                  <a:pt x="944113" y="1912"/>
                </a:lnTo>
                <a:lnTo>
                  <a:pt x="87249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3976" y="4447752"/>
            <a:ext cx="142303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00965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设计关系模式 时，除给出属性 全集外，还需给 出数据依赖集合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9F09091-5AE9-407E-831F-FF51D376EEAB}"/>
              </a:ext>
            </a:extLst>
          </p:cNvPr>
          <p:cNvSpPr/>
          <p:nvPr/>
        </p:nvSpPr>
        <p:spPr>
          <a:xfrm>
            <a:off x="1081657" y="3567023"/>
            <a:ext cx="6827641" cy="37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720">
              <a:lnSpc>
                <a:spcPts val="2395"/>
              </a:lnSpc>
            </a:pPr>
            <a:r>
              <a:rPr lang="zh-CN" altLang="en-US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lang="zh-CN" altLang="en-US" dirty="0">
                <a:solidFill>
                  <a:srgbClr val="3333CC"/>
                </a:solidFill>
                <a:latin typeface="微软雅黑"/>
                <a:cs typeface="微软雅黑"/>
              </a:rPr>
              <a:t>：</a:t>
            </a:r>
            <a:r>
              <a:rPr lang="en-US" altLang="zh-CN" spc="-5" dirty="0">
                <a:latin typeface="微软雅黑"/>
                <a:cs typeface="微软雅黑"/>
              </a:rPr>
              <a:t>U</a:t>
            </a:r>
            <a:r>
              <a:rPr lang="zh-CN" altLang="en-US" dirty="0">
                <a:latin typeface="微软雅黑"/>
                <a:cs typeface="微软雅黑"/>
              </a:rPr>
              <a:t> </a:t>
            </a:r>
            <a:r>
              <a:rPr lang="en-US" altLang="zh-CN" spc="-5" dirty="0">
                <a:latin typeface="微软雅黑"/>
                <a:cs typeface="微软雅黑"/>
              </a:rPr>
              <a:t>=</a:t>
            </a:r>
            <a:r>
              <a:rPr lang="zh-CN" altLang="en-US" dirty="0">
                <a:latin typeface="微软雅黑"/>
                <a:cs typeface="微软雅黑"/>
              </a:rPr>
              <a:t> </a:t>
            </a:r>
            <a:r>
              <a:rPr lang="en-US" altLang="zh-CN" spc="-5" dirty="0">
                <a:latin typeface="微软雅黑"/>
                <a:cs typeface="微软雅黑"/>
              </a:rPr>
              <a:t>{</a:t>
            </a:r>
            <a:r>
              <a:rPr lang="zh-CN" altLang="en-US" spc="-5" dirty="0">
                <a:latin typeface="微软雅黑"/>
                <a:cs typeface="微软雅黑"/>
              </a:rPr>
              <a:t>学号，姓名，年龄，班号，班长，课号，成绩</a:t>
            </a:r>
            <a:r>
              <a:rPr lang="zh-CN" altLang="en-US" dirty="0">
                <a:latin typeface="微软雅黑"/>
                <a:cs typeface="微软雅黑"/>
              </a:rPr>
              <a:t> </a:t>
            </a:r>
            <a:r>
              <a:rPr lang="en-US" altLang="zh-CN" spc="-5" dirty="0">
                <a:latin typeface="微软雅黑"/>
                <a:cs typeface="微软雅黑"/>
              </a:rPr>
              <a:t>}</a:t>
            </a:r>
            <a:endParaRPr lang="zh-CN" altLang="en-US" dirty="0">
              <a:latin typeface="微软雅黑"/>
              <a:cs typeface="微软雅黑"/>
            </a:endParaRPr>
          </a:p>
        </p:txBody>
      </p:sp>
      <p:sp>
        <p:nvSpPr>
          <p:cNvPr id="14" name="标题 6">
            <a:extLst>
              <a:ext uri="{FF2B5EF4-FFF2-40B4-BE49-F238E27FC236}">
                <a16:creationId xmlns:a16="http://schemas.microsoft.com/office/drawing/2014/main" xmlns="" id="{8D2F6C5F-B188-4575-AF22-1B9C4EB82934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9773" y="1425219"/>
            <a:ext cx="61385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示例：下表就是问题领域, 则存在的函数依赖有哪些呢?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8987" y="2361438"/>
            <a:ext cx="3981450" cy="151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1941" y="4481322"/>
            <a:ext cx="3981450" cy="1819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函数依赖的示例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1094DB06-D7DF-40A1-BEE3-EEE908975170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58987" y="2361438"/>
            <a:ext cx="3981450" cy="151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1941" y="4481322"/>
            <a:ext cx="3981450" cy="1819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287" y="1425219"/>
            <a:ext cx="620077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示例：下表就是问题领域, 则存在的函数依赖有哪些呢?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3054985" algn="l"/>
              </a:tabLst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下表存在的函数依赖有: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→B,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→C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函数依赖的示例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371" y="4116780"/>
            <a:ext cx="446214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54985" algn="l"/>
              </a:tabLst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下表存在的函数依赖有: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→C,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D→B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xmlns="" id="{0C3B71EE-59DF-45FA-B40B-121D8139C893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函数依赖的特性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076325" y="1549082"/>
            <a:ext cx="8540750" cy="4614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err="1"/>
              <a:t>函数依赖的特性</a:t>
            </a:r>
            <a:endParaRPr sz="2400" b="1" dirty="0"/>
          </a:p>
          <a:p>
            <a:pPr marL="12700">
              <a:lnSpc>
                <a:spcPct val="150000"/>
              </a:lnSpc>
              <a:spcBef>
                <a:spcPts val="745"/>
              </a:spcBef>
            </a:pPr>
            <a:r>
              <a:rPr sz="2000" spc="-5" dirty="0"/>
              <a:t>(1)对</a:t>
            </a:r>
            <a:r>
              <a:rPr sz="2000" spc="-10" dirty="0"/>
              <a:t>X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5" dirty="0"/>
              <a:t>Y，但Y</a:t>
            </a:r>
            <a:r>
              <a:rPr sz="2000" spc="5" dirty="0"/>
              <a:t> </a:t>
            </a:r>
            <a:r>
              <a:rPr sz="2000" spc="-5" dirty="0">
                <a:latin typeface="Symbol"/>
                <a:cs typeface="Symbol"/>
              </a:rPr>
              <a:t>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/>
              <a:t>X,</a:t>
            </a:r>
            <a:r>
              <a:rPr sz="2000" dirty="0"/>
              <a:t> </a:t>
            </a:r>
            <a:r>
              <a:rPr sz="2000" spc="-5" dirty="0"/>
              <a:t>则称</a:t>
            </a:r>
            <a:r>
              <a:rPr sz="2000" dirty="0"/>
              <a:t>X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5" dirty="0"/>
              <a:t>Y为</a:t>
            </a:r>
            <a:r>
              <a:rPr sz="2000" spc="-5" dirty="0">
                <a:solidFill>
                  <a:srgbClr val="CC0000"/>
                </a:solidFill>
              </a:rPr>
              <a:t>非平凡的函数依赖</a:t>
            </a:r>
            <a:r>
              <a:rPr sz="2000" spc="-5" dirty="0"/>
              <a:t>；</a:t>
            </a:r>
            <a:endParaRPr sz="2000" dirty="0">
              <a:latin typeface="Symbol"/>
              <a:cs typeface="Symbo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2000" spc="-10" dirty="0"/>
              <a:t>(2</a:t>
            </a:r>
            <a:r>
              <a:rPr sz="2000" spc="25" dirty="0"/>
              <a:t>)若</a:t>
            </a:r>
            <a:r>
              <a:rPr sz="2000" spc="-10" dirty="0"/>
              <a:t>X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30" dirty="0"/>
              <a:t>Y，则任意两个元组，若X上值相等，则Y上值必然相等</a:t>
            </a:r>
            <a:r>
              <a:rPr sz="2000" spc="20" dirty="0"/>
              <a:t>,</a:t>
            </a:r>
            <a:r>
              <a:rPr sz="2000" spc="10" dirty="0"/>
              <a:t>则</a:t>
            </a:r>
            <a:r>
              <a:rPr sz="2000" spc="25" dirty="0"/>
              <a:t>称</a:t>
            </a:r>
            <a:r>
              <a:rPr sz="2000" spc="20" dirty="0"/>
              <a:t>X</a:t>
            </a:r>
            <a:r>
              <a:rPr sz="2000" spc="10" dirty="0"/>
              <a:t>为</a:t>
            </a:r>
            <a:r>
              <a:rPr sz="2000" spc="-5" dirty="0"/>
              <a:t>决 定因素；</a:t>
            </a:r>
            <a:endParaRPr sz="2000" dirty="0">
              <a:latin typeface="Symbol"/>
              <a:cs typeface="Symbol"/>
            </a:endParaRPr>
          </a:p>
          <a:p>
            <a:pPr marL="12700" marR="3927475">
              <a:lnSpc>
                <a:spcPct val="150000"/>
              </a:lnSpc>
              <a:tabLst>
                <a:tab pos="4215765" algn="l"/>
              </a:tabLst>
            </a:pPr>
            <a:r>
              <a:rPr sz="2000" spc="-5" dirty="0"/>
              <a:t>(3)若</a:t>
            </a:r>
            <a:r>
              <a:rPr sz="2000" spc="-10" dirty="0"/>
              <a:t>X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5" dirty="0"/>
              <a:t>Y</a:t>
            </a:r>
            <a:r>
              <a:rPr sz="2000" dirty="0"/>
              <a:t> </a:t>
            </a:r>
            <a:r>
              <a:rPr sz="2000" spc="-5" dirty="0"/>
              <a:t>，Y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5" dirty="0"/>
              <a:t>X,</a:t>
            </a:r>
            <a:r>
              <a:rPr sz="2000" dirty="0"/>
              <a:t> </a:t>
            </a:r>
            <a:r>
              <a:rPr sz="2000" spc="-5" dirty="0" err="1"/>
              <a:t>则记作</a:t>
            </a:r>
            <a:r>
              <a:rPr sz="2000" dirty="0" err="1"/>
              <a:t>X</a:t>
            </a:r>
            <a:r>
              <a:rPr sz="2000" dirty="0" err="1">
                <a:latin typeface="Symbol"/>
                <a:cs typeface="Symbol"/>
              </a:rPr>
              <a:t></a:t>
            </a:r>
            <a:r>
              <a:rPr sz="2000" spc="-5" dirty="0" err="1"/>
              <a:t>Y</a:t>
            </a:r>
            <a:r>
              <a:rPr sz="2000" spc="-5" dirty="0" smtClean="0"/>
              <a:t>； </a:t>
            </a:r>
            <a:endParaRPr lang="en-US" sz="2000" spc="-5" dirty="0" smtClean="0"/>
          </a:p>
          <a:p>
            <a:pPr marL="12700" marR="3927475">
              <a:lnSpc>
                <a:spcPct val="150000"/>
              </a:lnSpc>
              <a:tabLst>
                <a:tab pos="4215765" algn="l"/>
              </a:tabLst>
            </a:pPr>
            <a:r>
              <a:rPr sz="2000" spc="-5" dirty="0" smtClean="0"/>
              <a:t>(4)</a:t>
            </a:r>
            <a:r>
              <a:rPr sz="2000" spc="-5" dirty="0" err="1" smtClean="0"/>
              <a:t>若Y不函数依赖于X，则记作X</a:t>
            </a:r>
            <a:r>
              <a:rPr lang="en-US" sz="2000" spc="-5" dirty="0" smtClean="0"/>
              <a:t>     </a:t>
            </a:r>
            <a:r>
              <a:rPr lang="en-US" altLang="zh-CN" sz="2000" spc="-5" dirty="0" smtClean="0"/>
              <a:t>Y</a:t>
            </a:r>
            <a:r>
              <a:rPr sz="2000" spc="-5" dirty="0" smtClean="0"/>
              <a:t>；</a:t>
            </a:r>
            <a:endParaRPr sz="2000" dirty="0" smtClean="0">
              <a:latin typeface="Symbol"/>
              <a:cs typeface="Symbol"/>
            </a:endParaRPr>
          </a:p>
          <a:p>
            <a:pPr marL="12700" marR="5080" indent="-635">
              <a:lnSpc>
                <a:spcPct val="150000"/>
              </a:lnSpc>
            </a:pPr>
            <a:r>
              <a:rPr sz="2000" spc="-5" dirty="0" smtClean="0"/>
              <a:t>(</a:t>
            </a:r>
            <a:r>
              <a:rPr sz="2000" spc="-5" dirty="0"/>
              <a:t>5)</a:t>
            </a:r>
            <a:r>
              <a:rPr sz="2000" spc="-10" dirty="0"/>
              <a:t>X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95" dirty="0"/>
              <a:t>Y，有基于模式</a:t>
            </a:r>
            <a:r>
              <a:rPr sz="2000" spc="80" dirty="0"/>
              <a:t>R的，则要求对任意的关系r成立；有基于具体关</a:t>
            </a:r>
            <a:r>
              <a:rPr sz="2000" spc="75" dirty="0"/>
              <a:t>系</a:t>
            </a:r>
            <a:r>
              <a:rPr sz="2000" spc="-5" dirty="0"/>
              <a:t>r 的，则要求对某一关系r成立；</a:t>
            </a:r>
            <a:endParaRPr sz="2000" dirty="0">
              <a:latin typeface="Symbol"/>
              <a:cs typeface="Symbo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tabLst>
                <a:tab pos="3307715" algn="l"/>
              </a:tabLst>
            </a:pPr>
            <a:r>
              <a:rPr sz="2000" spc="-5" dirty="0"/>
              <a:t>(</a:t>
            </a:r>
            <a:r>
              <a:rPr sz="2000" spc="-10" dirty="0"/>
              <a:t>6</a:t>
            </a:r>
            <a:r>
              <a:rPr sz="2000" spc="20" dirty="0"/>
              <a:t>)如一关系r的某属性集</a:t>
            </a:r>
            <a:r>
              <a:rPr sz="2000" spc="-10" dirty="0"/>
              <a:t>X</a:t>
            </a:r>
            <a:r>
              <a:rPr sz="2000" spc="-5" dirty="0"/>
              <a:t>,</a:t>
            </a:r>
            <a:r>
              <a:rPr sz="2000" dirty="0"/>
              <a:t>	</a:t>
            </a:r>
            <a:r>
              <a:rPr sz="2000" spc="20" dirty="0"/>
              <a:t>r中根本没有X上相等的两个元</a:t>
            </a:r>
            <a:r>
              <a:rPr sz="2000" spc="0" dirty="0"/>
              <a:t>组</a:t>
            </a:r>
            <a:r>
              <a:rPr sz="2000" spc="5" dirty="0"/>
              <a:t>存</a:t>
            </a:r>
            <a:r>
              <a:rPr sz="2000" spc="0" dirty="0"/>
              <a:t>在，</a:t>
            </a:r>
            <a:r>
              <a:rPr sz="2000" spc="5" dirty="0"/>
              <a:t>则</a:t>
            </a:r>
            <a:r>
              <a:rPr sz="2000" spc="-15" dirty="0"/>
              <a:t>X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/>
              <a:t>Y 恒成立；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0900" y="409841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078" y="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0930" y="4050410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48006"/>
                </a:moveTo>
                <a:lnTo>
                  <a:pt x="0" y="0"/>
                </a:lnTo>
                <a:lnTo>
                  <a:pt x="0" y="98298"/>
                </a:lnTo>
                <a:lnTo>
                  <a:pt x="98298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4720" y="4010025"/>
            <a:ext cx="113030" cy="196215"/>
          </a:xfrm>
          <a:custGeom>
            <a:avLst/>
            <a:gdLst/>
            <a:ahLst/>
            <a:cxnLst/>
            <a:rect l="l" t="t" r="r" b="b"/>
            <a:pathLst>
              <a:path w="113029" h="196214">
                <a:moveTo>
                  <a:pt x="112775" y="0"/>
                </a:moveTo>
                <a:lnTo>
                  <a:pt x="0" y="195834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xmlns="" id="{B3D955D0-7947-4D71-80BB-54BB2E235B9C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850900" y="2181225"/>
            <a:ext cx="854075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b="0" spc="-5" dirty="0">
                <a:latin typeface="Wingdings"/>
                <a:cs typeface="Wingdings"/>
              </a:rPr>
              <a:t></a:t>
            </a:r>
            <a:r>
              <a:rPr sz="2000" b="0" spc="8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微软雅黑"/>
                <a:cs typeface="微软雅黑"/>
              </a:rPr>
              <a:t>学生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(学号,</a:t>
            </a:r>
            <a:r>
              <a:rPr sz="2000" b="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姓名，班级，课号,</a:t>
            </a:r>
            <a:r>
              <a:rPr sz="2000" b="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课程名，成绩，教师，教师职务)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69900" marR="5080">
              <a:lnSpc>
                <a:spcPct val="130300"/>
              </a:lnSpc>
            </a:pPr>
            <a:r>
              <a:rPr sz="2000" b="0" spc="-5" dirty="0">
                <a:latin typeface="Wingdings"/>
                <a:cs typeface="Wingdings"/>
              </a:rPr>
              <a:t></a:t>
            </a:r>
            <a:r>
              <a:rPr sz="2000" b="0" spc="85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微软雅黑"/>
                <a:cs typeface="微软雅黑"/>
              </a:rPr>
              <a:t>员工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(员工码,</a:t>
            </a:r>
            <a:r>
              <a:rPr sz="2000" b="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b="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出生日期,</a:t>
            </a:r>
            <a:r>
              <a:rPr sz="2000" b="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联系电话,</a:t>
            </a:r>
            <a:r>
              <a:rPr sz="2000" b="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最后学历,</a:t>
            </a:r>
            <a:r>
              <a:rPr sz="2000" b="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毕业学校,</a:t>
            </a:r>
            <a:r>
              <a:rPr sz="2000" b="0" spc="2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培训 日期,</a:t>
            </a:r>
            <a:r>
              <a:rPr sz="2000" b="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培训内容,</a:t>
            </a:r>
            <a:r>
              <a:rPr sz="2000" b="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职务变动日期,</a:t>
            </a:r>
            <a:r>
              <a:rPr sz="2000" b="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变动后职务</a:t>
            </a:r>
            <a:r>
              <a:rPr sz="2000" b="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)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45"/>
              </a:spcBef>
              <a:tabLst>
                <a:tab pos="808355" algn="l"/>
              </a:tabLst>
            </a:pPr>
            <a:r>
              <a:rPr sz="2000" b="0" spc="-5" dirty="0">
                <a:latin typeface="Wingdings"/>
                <a:cs typeface="Wingdings"/>
              </a:rPr>
              <a:t></a:t>
            </a:r>
            <a:r>
              <a:rPr sz="2000" b="0" spc="-5" dirty="0">
                <a:latin typeface="Times New Roman"/>
                <a:cs typeface="Times New Roman"/>
              </a:rPr>
              <a:t>	</a:t>
            </a:r>
            <a:r>
              <a:rPr sz="2000" b="0" spc="-5" dirty="0">
                <a:latin typeface="微软雅黑"/>
                <a:cs typeface="微软雅黑"/>
              </a:rPr>
              <a:t>图书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(书号, 书名, 出版日期, 出版社, 书架号, 房间号)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69900" marR="5080">
              <a:lnSpc>
                <a:spcPct val="130300"/>
              </a:lnSpc>
              <a:tabLst>
                <a:tab pos="808355" algn="l"/>
              </a:tabLst>
            </a:pPr>
            <a:r>
              <a:rPr sz="2000" b="0" spc="-5" dirty="0">
                <a:latin typeface="Wingdings"/>
                <a:cs typeface="Wingdings"/>
              </a:rPr>
              <a:t></a:t>
            </a:r>
            <a:r>
              <a:rPr sz="2000" b="0" spc="-5" dirty="0">
                <a:latin typeface="Times New Roman"/>
                <a:cs typeface="Times New Roman"/>
              </a:rPr>
              <a:t>	</a:t>
            </a:r>
            <a:r>
              <a:rPr sz="2000" b="0" spc="-5" dirty="0">
                <a:latin typeface="微软雅黑"/>
                <a:cs typeface="微软雅黑"/>
              </a:rPr>
              <a:t>客户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(客户号,</a:t>
            </a:r>
            <a:r>
              <a:rPr sz="2000" b="0" spc="8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客户名称,</a:t>
            </a:r>
            <a:r>
              <a:rPr sz="2000" b="0" spc="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类别,</a:t>
            </a:r>
            <a:r>
              <a:rPr sz="2000" b="0" spc="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联系电话,</a:t>
            </a:r>
            <a:r>
              <a:rPr sz="2000" b="0" spc="9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15" dirty="0">
                <a:solidFill>
                  <a:srgbClr val="FF0000"/>
                </a:solidFill>
                <a:latin typeface="微软雅黑"/>
                <a:cs typeface="微软雅黑"/>
              </a:rPr>
              <a:t>产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品编码,</a:t>
            </a:r>
            <a:r>
              <a:rPr sz="2000" b="0" spc="9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产品名称,</a:t>
            </a:r>
            <a:r>
              <a:rPr sz="2000" b="0" spc="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数</a:t>
            </a:r>
            <a:r>
              <a:rPr sz="2000" b="0" spc="0" dirty="0">
                <a:solidFill>
                  <a:srgbClr val="FF0000"/>
                </a:solidFill>
                <a:latin typeface="微软雅黑"/>
                <a:cs typeface="微软雅黑"/>
              </a:rPr>
              <a:t>量</a:t>
            </a:r>
            <a:r>
              <a:rPr sz="2000" b="0" spc="-5" dirty="0">
                <a:solidFill>
                  <a:srgbClr val="FF0000"/>
                </a:solidFill>
                <a:latin typeface="微软雅黑"/>
                <a:cs typeface="微软雅黑"/>
              </a:rPr>
              <a:t>, 要货日期)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B228493-70C7-40C5-A201-80D254B8B0B2}"/>
              </a:ext>
            </a:extLst>
          </p:cNvPr>
          <p:cNvSpPr/>
          <p:nvPr/>
        </p:nvSpPr>
        <p:spPr>
          <a:xfrm>
            <a:off x="698500" y="1301234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dirty="0"/>
              <a:t>练习：请分析下列属性集上的函数依赖</a:t>
            </a: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xmlns="" id="{BD855564-BE88-4D23-B6AC-305861105B83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(4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函数依赖的提取练习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462" y="1835241"/>
            <a:ext cx="77920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学生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姓名，班级，课号,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课程名，成绩，教师，教师职务)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1198" y="2276915"/>
            <a:ext cx="2113280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Wingdings"/>
                <a:cs typeface="Wingdings"/>
              </a:rPr>
              <a:t></a:t>
            </a:r>
            <a:r>
              <a:rPr sz="1600" dirty="0">
                <a:latin typeface="微软雅黑"/>
                <a:cs typeface="微软雅黑"/>
              </a:rPr>
              <a:t>学号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微软雅黑"/>
                <a:cs typeface="微软雅黑"/>
              </a:rPr>
              <a:t>{姓名，班级};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latin typeface="Wingdings"/>
                <a:cs typeface="Wingdings"/>
              </a:rPr>
              <a:t></a:t>
            </a:r>
            <a:r>
              <a:rPr sz="1600" dirty="0">
                <a:latin typeface="微软雅黑"/>
                <a:cs typeface="微软雅黑"/>
              </a:rPr>
              <a:t>教师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教师职务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Wingdings"/>
                <a:cs typeface="Wingdings"/>
              </a:rPr>
              <a:t></a:t>
            </a:r>
            <a:r>
              <a:rPr sz="1600" b="1" spc="-5" dirty="0">
                <a:latin typeface="微软雅黑"/>
                <a:cs typeface="微软雅黑"/>
              </a:rPr>
              <a:t>{班级，课号</a:t>
            </a:r>
            <a:r>
              <a:rPr sz="1600" b="1" dirty="0">
                <a:latin typeface="微软雅黑"/>
                <a:cs typeface="微软雅黑"/>
              </a:rPr>
              <a:t>}</a:t>
            </a:r>
            <a:r>
              <a:rPr sz="1600" b="1" spc="-15" dirty="0">
                <a:latin typeface="微软雅黑"/>
                <a:cs typeface="微软雅黑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教师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9771" y="2276915"/>
            <a:ext cx="3349625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微软雅黑"/>
                <a:cs typeface="微软雅黑"/>
              </a:rPr>
              <a:t>课号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微软雅黑"/>
                <a:cs typeface="微软雅黑"/>
              </a:rPr>
              <a:t>课程名</a:t>
            </a:r>
            <a:r>
              <a:rPr sz="1600" dirty="0">
                <a:latin typeface="微软雅黑"/>
                <a:cs typeface="微软雅黑"/>
              </a:rPr>
              <a:t>;  { </a:t>
            </a:r>
            <a:r>
              <a:rPr sz="1600" spc="-5" dirty="0">
                <a:latin typeface="微软雅黑"/>
                <a:cs typeface="微软雅黑"/>
              </a:rPr>
              <a:t>学号，课号</a:t>
            </a:r>
            <a:r>
              <a:rPr sz="1600" dirty="0">
                <a:latin typeface="微软雅黑"/>
                <a:cs typeface="微软雅黑"/>
              </a:rPr>
              <a:t>}</a:t>
            </a:r>
            <a:r>
              <a:rPr sz="1600" spc="-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dirty="0">
                <a:latin typeface="微软雅黑"/>
                <a:cs typeface="微软雅黑"/>
              </a:rPr>
              <a:t>成绩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040" y="4204428"/>
            <a:ext cx="7743825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客户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(客户号,</a:t>
            </a:r>
            <a:r>
              <a:rPr sz="2000" spc="1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客户名称,</a:t>
            </a:r>
            <a:r>
              <a:rPr sz="2000" spc="1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类别,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联系电话,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产品编码,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产品名称,</a:t>
            </a:r>
            <a:r>
              <a:rPr sz="2000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数量, 要货日期)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625"/>
              </a:spcBef>
            </a:pPr>
            <a:r>
              <a:rPr sz="1600" dirty="0">
                <a:latin typeface="Wingdings"/>
                <a:cs typeface="Wingdings"/>
              </a:rPr>
              <a:t></a:t>
            </a:r>
            <a:r>
              <a:rPr sz="1600" dirty="0">
                <a:latin typeface="微软雅黑"/>
                <a:cs typeface="微软雅黑"/>
              </a:rPr>
              <a:t>客户号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{客户名称，类别}</a:t>
            </a:r>
            <a:endParaRPr sz="16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Wingdings"/>
                <a:cs typeface="Wingdings"/>
              </a:rPr>
              <a:t></a:t>
            </a:r>
            <a:r>
              <a:rPr sz="1600" spc="-5" dirty="0">
                <a:latin typeface="微软雅黑"/>
                <a:cs typeface="微软雅黑"/>
              </a:rPr>
              <a:t>产品编</a:t>
            </a:r>
            <a:r>
              <a:rPr sz="1600" dirty="0">
                <a:latin typeface="微软雅黑"/>
                <a:cs typeface="微软雅黑"/>
              </a:rPr>
              <a:t>码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-5" dirty="0" err="1">
                <a:latin typeface="微软雅黑"/>
                <a:cs typeface="微软雅黑"/>
              </a:rPr>
              <a:t>产品名称</a:t>
            </a:r>
            <a:endParaRPr lang="en-US" sz="1600" spc="-5" dirty="0">
              <a:latin typeface="微软雅黑"/>
              <a:cs typeface="微软雅黑"/>
            </a:endParaRPr>
          </a:p>
          <a:p>
            <a:pPr marL="469265">
              <a:spcBef>
                <a:spcPts val="575"/>
              </a:spcBef>
            </a:pPr>
            <a:r>
              <a:rPr lang="zh-CN" altLang="en-US" sz="1600" dirty="0">
                <a:latin typeface="Wingdings"/>
                <a:cs typeface="Wingdings"/>
              </a:rPr>
              <a:t></a:t>
            </a:r>
            <a:r>
              <a:rPr lang="en-US" altLang="zh-CN" sz="1600" dirty="0">
                <a:latin typeface="微软雅黑"/>
                <a:cs typeface="微软雅黑"/>
              </a:rPr>
              <a:t>{</a:t>
            </a:r>
            <a:r>
              <a:rPr lang="zh-CN" altLang="en-US" sz="1600" spc="-5" dirty="0">
                <a:latin typeface="微软雅黑"/>
                <a:cs typeface="微软雅黑"/>
              </a:rPr>
              <a:t> 客户号，产品编码，要货日</a:t>
            </a:r>
            <a:r>
              <a:rPr lang="zh-CN" altLang="en-US" sz="1600" dirty="0">
                <a:latin typeface="微软雅黑"/>
                <a:cs typeface="微软雅黑"/>
              </a:rPr>
              <a:t>期 </a:t>
            </a:r>
            <a:r>
              <a:rPr lang="en-US" altLang="zh-CN" sz="1600" dirty="0">
                <a:latin typeface="微软雅黑"/>
                <a:cs typeface="微软雅黑"/>
              </a:rPr>
              <a:t>}</a:t>
            </a:r>
            <a:r>
              <a:rPr lang="zh-CN" altLang="en-US" sz="1600" spc="-5" dirty="0">
                <a:latin typeface="微软雅黑"/>
                <a:cs typeface="微软雅黑"/>
              </a:rPr>
              <a:t> </a:t>
            </a:r>
            <a:r>
              <a:rPr lang="zh-CN" altLang="en-US" sz="1600" dirty="0">
                <a:latin typeface="Wingdings"/>
                <a:cs typeface="Wingdings"/>
              </a:rPr>
              <a:t></a:t>
            </a:r>
            <a:r>
              <a:rPr lang="zh-CN" altLang="en-US" sz="1600" spc="70" dirty="0"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latin typeface="微软雅黑"/>
                <a:cs typeface="微软雅黑"/>
              </a:rPr>
              <a:t>数量</a:t>
            </a:r>
          </a:p>
        </p:txBody>
      </p:sp>
      <p:sp>
        <p:nvSpPr>
          <p:cNvPr id="9" name="object 9"/>
          <p:cNvSpPr/>
          <p:nvPr/>
        </p:nvSpPr>
        <p:spPr>
          <a:xfrm>
            <a:off x="5505335" y="2633472"/>
            <a:ext cx="3893185" cy="1320800"/>
          </a:xfrm>
          <a:custGeom>
            <a:avLst/>
            <a:gdLst/>
            <a:ahLst/>
            <a:cxnLst/>
            <a:rect l="l" t="t" r="r" b="b"/>
            <a:pathLst>
              <a:path w="3893184" h="1320800">
                <a:moveTo>
                  <a:pt x="3893057" y="1100327"/>
                </a:moveTo>
                <a:lnTo>
                  <a:pt x="3893057" y="220217"/>
                </a:lnTo>
                <a:lnTo>
                  <a:pt x="3892324" y="202116"/>
                </a:lnTo>
                <a:lnTo>
                  <a:pt x="3881786" y="150498"/>
                </a:lnTo>
                <a:lnTo>
                  <a:pt x="3859953" y="104084"/>
                </a:lnTo>
                <a:lnTo>
                  <a:pt x="3828383" y="64388"/>
                </a:lnTo>
                <a:lnTo>
                  <a:pt x="3788635" y="32922"/>
                </a:lnTo>
                <a:lnTo>
                  <a:pt x="3742267" y="11198"/>
                </a:lnTo>
                <a:lnTo>
                  <a:pt x="3690838" y="727"/>
                </a:lnTo>
                <a:lnTo>
                  <a:pt x="3672840" y="0"/>
                </a:lnTo>
                <a:lnTo>
                  <a:pt x="220217" y="0"/>
                </a:lnTo>
                <a:lnTo>
                  <a:pt x="167448" y="6383"/>
                </a:lnTo>
                <a:lnTo>
                  <a:pt x="119220" y="24524"/>
                </a:lnTo>
                <a:lnTo>
                  <a:pt x="77092" y="52911"/>
                </a:lnTo>
                <a:lnTo>
                  <a:pt x="42623" y="90031"/>
                </a:lnTo>
                <a:lnTo>
                  <a:pt x="17371" y="134373"/>
                </a:lnTo>
                <a:lnTo>
                  <a:pt x="2894" y="184425"/>
                </a:lnTo>
                <a:lnTo>
                  <a:pt x="0" y="220218"/>
                </a:lnTo>
                <a:lnTo>
                  <a:pt x="0" y="1100328"/>
                </a:lnTo>
                <a:lnTo>
                  <a:pt x="6426" y="1153345"/>
                </a:lnTo>
                <a:lnTo>
                  <a:pt x="24668" y="1201661"/>
                </a:lnTo>
                <a:lnTo>
                  <a:pt x="53165" y="1243764"/>
                </a:lnTo>
                <a:lnTo>
                  <a:pt x="90361" y="1278142"/>
                </a:lnTo>
                <a:lnTo>
                  <a:pt x="134695" y="1303281"/>
                </a:lnTo>
                <a:lnTo>
                  <a:pt x="184610" y="1317671"/>
                </a:lnTo>
                <a:lnTo>
                  <a:pt x="220217" y="1320546"/>
                </a:lnTo>
                <a:lnTo>
                  <a:pt x="3672840" y="1320545"/>
                </a:lnTo>
                <a:lnTo>
                  <a:pt x="3725609" y="1314162"/>
                </a:lnTo>
                <a:lnTo>
                  <a:pt x="3773837" y="1296021"/>
                </a:lnTo>
                <a:lnTo>
                  <a:pt x="3815965" y="1267634"/>
                </a:lnTo>
                <a:lnTo>
                  <a:pt x="3850434" y="1230514"/>
                </a:lnTo>
                <a:lnTo>
                  <a:pt x="3875686" y="1186172"/>
                </a:lnTo>
                <a:lnTo>
                  <a:pt x="3890163" y="1136120"/>
                </a:lnTo>
                <a:lnTo>
                  <a:pt x="3893057" y="110032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2965" y="2715767"/>
            <a:ext cx="3705225" cy="1154430"/>
          </a:xfrm>
          <a:custGeom>
            <a:avLst/>
            <a:gdLst/>
            <a:ahLst/>
            <a:cxnLst/>
            <a:rect l="l" t="t" r="r" b="b"/>
            <a:pathLst>
              <a:path w="3705225" h="1154429">
                <a:moveTo>
                  <a:pt x="3704844" y="961643"/>
                </a:moveTo>
                <a:lnTo>
                  <a:pt x="3704844" y="192785"/>
                </a:lnTo>
                <a:lnTo>
                  <a:pt x="3704206" y="176946"/>
                </a:lnTo>
                <a:lnTo>
                  <a:pt x="3695041" y="131771"/>
                </a:lnTo>
                <a:lnTo>
                  <a:pt x="3676042" y="91142"/>
                </a:lnTo>
                <a:lnTo>
                  <a:pt x="3648551" y="56387"/>
                </a:lnTo>
                <a:lnTo>
                  <a:pt x="3613910" y="28834"/>
                </a:lnTo>
                <a:lnTo>
                  <a:pt x="3573463" y="9808"/>
                </a:lnTo>
                <a:lnTo>
                  <a:pt x="3528550" y="637"/>
                </a:lnTo>
                <a:lnTo>
                  <a:pt x="3512820" y="0"/>
                </a:lnTo>
                <a:lnTo>
                  <a:pt x="192024" y="0"/>
                </a:lnTo>
                <a:lnTo>
                  <a:pt x="145921" y="5590"/>
                </a:lnTo>
                <a:lnTo>
                  <a:pt x="103836" y="21479"/>
                </a:lnTo>
                <a:lnTo>
                  <a:pt x="67111" y="46337"/>
                </a:lnTo>
                <a:lnTo>
                  <a:pt x="37088" y="78839"/>
                </a:lnTo>
                <a:lnTo>
                  <a:pt x="15109" y="117657"/>
                </a:lnTo>
                <a:lnTo>
                  <a:pt x="2516" y="161464"/>
                </a:lnTo>
                <a:lnTo>
                  <a:pt x="0" y="192786"/>
                </a:lnTo>
                <a:lnTo>
                  <a:pt x="0" y="961644"/>
                </a:lnTo>
                <a:lnTo>
                  <a:pt x="5588" y="1008040"/>
                </a:lnTo>
                <a:lnTo>
                  <a:pt x="21458" y="1050331"/>
                </a:lnTo>
                <a:lnTo>
                  <a:pt x="46268" y="1087191"/>
                </a:lnTo>
                <a:lnTo>
                  <a:pt x="78674" y="1117293"/>
                </a:lnTo>
                <a:lnTo>
                  <a:pt x="117336" y="1139309"/>
                </a:lnTo>
                <a:lnTo>
                  <a:pt x="160909" y="1151912"/>
                </a:lnTo>
                <a:lnTo>
                  <a:pt x="192024" y="1154430"/>
                </a:lnTo>
                <a:lnTo>
                  <a:pt x="3512820" y="1154430"/>
                </a:lnTo>
                <a:lnTo>
                  <a:pt x="3558922" y="1148839"/>
                </a:lnTo>
                <a:lnTo>
                  <a:pt x="3601007" y="1132950"/>
                </a:lnTo>
                <a:lnTo>
                  <a:pt x="3637732" y="1108092"/>
                </a:lnTo>
                <a:lnTo>
                  <a:pt x="3667755" y="1075590"/>
                </a:lnTo>
                <a:lnTo>
                  <a:pt x="3689734" y="1036772"/>
                </a:lnTo>
                <a:lnTo>
                  <a:pt x="3702327" y="992965"/>
                </a:lnTo>
                <a:lnTo>
                  <a:pt x="3704844" y="96164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92965" y="2715767"/>
            <a:ext cx="3705225" cy="1154430"/>
          </a:xfrm>
          <a:custGeom>
            <a:avLst/>
            <a:gdLst/>
            <a:ahLst/>
            <a:cxnLst/>
            <a:rect l="l" t="t" r="r" b="b"/>
            <a:pathLst>
              <a:path w="3705225" h="1154429">
                <a:moveTo>
                  <a:pt x="192024" y="0"/>
                </a:moveTo>
                <a:lnTo>
                  <a:pt x="145921" y="5590"/>
                </a:lnTo>
                <a:lnTo>
                  <a:pt x="103836" y="21479"/>
                </a:lnTo>
                <a:lnTo>
                  <a:pt x="67111" y="46337"/>
                </a:lnTo>
                <a:lnTo>
                  <a:pt x="37088" y="78839"/>
                </a:lnTo>
                <a:lnTo>
                  <a:pt x="15109" y="117657"/>
                </a:lnTo>
                <a:lnTo>
                  <a:pt x="2516" y="161464"/>
                </a:lnTo>
                <a:lnTo>
                  <a:pt x="0" y="192786"/>
                </a:lnTo>
                <a:lnTo>
                  <a:pt x="0" y="961644"/>
                </a:lnTo>
                <a:lnTo>
                  <a:pt x="5588" y="1008040"/>
                </a:lnTo>
                <a:lnTo>
                  <a:pt x="21458" y="1050331"/>
                </a:lnTo>
                <a:lnTo>
                  <a:pt x="46268" y="1087191"/>
                </a:lnTo>
                <a:lnTo>
                  <a:pt x="78674" y="1117293"/>
                </a:lnTo>
                <a:lnTo>
                  <a:pt x="117336" y="1139309"/>
                </a:lnTo>
                <a:lnTo>
                  <a:pt x="160909" y="1151912"/>
                </a:lnTo>
                <a:lnTo>
                  <a:pt x="192024" y="1154430"/>
                </a:lnTo>
                <a:lnTo>
                  <a:pt x="3512820" y="1154430"/>
                </a:lnTo>
                <a:lnTo>
                  <a:pt x="3558922" y="1148839"/>
                </a:lnTo>
                <a:lnTo>
                  <a:pt x="3601007" y="1132950"/>
                </a:lnTo>
                <a:lnTo>
                  <a:pt x="3637732" y="1108092"/>
                </a:lnTo>
                <a:lnTo>
                  <a:pt x="3667755" y="1075590"/>
                </a:lnTo>
                <a:lnTo>
                  <a:pt x="3689734" y="1036772"/>
                </a:lnTo>
                <a:lnTo>
                  <a:pt x="3702327" y="992965"/>
                </a:lnTo>
                <a:lnTo>
                  <a:pt x="3704844" y="961643"/>
                </a:lnTo>
                <a:lnTo>
                  <a:pt x="3704844" y="192785"/>
                </a:lnTo>
                <a:lnTo>
                  <a:pt x="3699255" y="146389"/>
                </a:lnTo>
                <a:lnTo>
                  <a:pt x="3683385" y="104098"/>
                </a:lnTo>
                <a:lnTo>
                  <a:pt x="3658575" y="67238"/>
                </a:lnTo>
                <a:lnTo>
                  <a:pt x="3626169" y="37136"/>
                </a:lnTo>
                <a:lnTo>
                  <a:pt x="3587507" y="15120"/>
                </a:lnTo>
                <a:lnTo>
                  <a:pt x="3543934" y="2517"/>
                </a:lnTo>
                <a:lnTo>
                  <a:pt x="3512820" y="0"/>
                </a:lnTo>
                <a:lnTo>
                  <a:pt x="1920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29593" y="2825480"/>
            <a:ext cx="3480435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9460" marR="751840" algn="ctr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班级，课号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r>
              <a:rPr sz="16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spc="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教师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;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课号</a:t>
            </a:r>
            <a:r>
              <a:rPr sz="1600" b="1" spc="-4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spc="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教师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学号，课号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r>
              <a:rPr sz="16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1600" spc="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教师 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究竟选哪一个取决于对问题领域的理解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4867" y="5334000"/>
            <a:ext cx="2090420" cy="1376680"/>
          </a:xfrm>
          <a:custGeom>
            <a:avLst/>
            <a:gdLst/>
            <a:ahLst/>
            <a:cxnLst/>
            <a:rect l="l" t="t" r="r" b="b"/>
            <a:pathLst>
              <a:path w="2090420" h="1376679">
                <a:moveTo>
                  <a:pt x="2090166" y="688086"/>
                </a:moveTo>
                <a:lnTo>
                  <a:pt x="2086701" y="631622"/>
                </a:lnTo>
                <a:lnTo>
                  <a:pt x="2076488" y="576421"/>
                </a:lnTo>
                <a:lnTo>
                  <a:pt x="2059796" y="522659"/>
                </a:lnTo>
                <a:lnTo>
                  <a:pt x="2036893" y="470513"/>
                </a:lnTo>
                <a:lnTo>
                  <a:pt x="2008048" y="420159"/>
                </a:lnTo>
                <a:lnTo>
                  <a:pt x="1973531" y="371774"/>
                </a:lnTo>
                <a:lnTo>
                  <a:pt x="1933612" y="325534"/>
                </a:lnTo>
                <a:lnTo>
                  <a:pt x="1888559" y="281616"/>
                </a:lnTo>
                <a:lnTo>
                  <a:pt x="1838641" y="240197"/>
                </a:lnTo>
                <a:lnTo>
                  <a:pt x="1784127" y="201453"/>
                </a:lnTo>
                <a:lnTo>
                  <a:pt x="1725288" y="165561"/>
                </a:lnTo>
                <a:lnTo>
                  <a:pt x="1662391" y="132697"/>
                </a:lnTo>
                <a:lnTo>
                  <a:pt x="1595706" y="103038"/>
                </a:lnTo>
                <a:lnTo>
                  <a:pt x="1525503" y="76761"/>
                </a:lnTo>
                <a:lnTo>
                  <a:pt x="1452050" y="54042"/>
                </a:lnTo>
                <a:lnTo>
                  <a:pt x="1375617" y="35058"/>
                </a:lnTo>
                <a:lnTo>
                  <a:pt x="1296472" y="19985"/>
                </a:lnTo>
                <a:lnTo>
                  <a:pt x="1214886" y="8999"/>
                </a:lnTo>
                <a:lnTo>
                  <a:pt x="1131126" y="2279"/>
                </a:lnTo>
                <a:lnTo>
                  <a:pt x="1045463" y="0"/>
                </a:lnTo>
                <a:lnTo>
                  <a:pt x="959692" y="2279"/>
                </a:lnTo>
                <a:lnTo>
                  <a:pt x="875835" y="8999"/>
                </a:lnTo>
                <a:lnTo>
                  <a:pt x="794161" y="19985"/>
                </a:lnTo>
                <a:lnTo>
                  <a:pt x="714938" y="35058"/>
                </a:lnTo>
                <a:lnTo>
                  <a:pt x="638436" y="54042"/>
                </a:lnTo>
                <a:lnTo>
                  <a:pt x="564923" y="76761"/>
                </a:lnTo>
                <a:lnTo>
                  <a:pt x="494668" y="103038"/>
                </a:lnTo>
                <a:lnTo>
                  <a:pt x="427939" y="132697"/>
                </a:lnTo>
                <a:lnTo>
                  <a:pt x="365004" y="165561"/>
                </a:lnTo>
                <a:lnTo>
                  <a:pt x="306133" y="201453"/>
                </a:lnTo>
                <a:lnTo>
                  <a:pt x="251594" y="240197"/>
                </a:lnTo>
                <a:lnTo>
                  <a:pt x="201655" y="281616"/>
                </a:lnTo>
                <a:lnTo>
                  <a:pt x="156586" y="325534"/>
                </a:lnTo>
                <a:lnTo>
                  <a:pt x="116654" y="371774"/>
                </a:lnTo>
                <a:lnTo>
                  <a:pt x="82129" y="420159"/>
                </a:lnTo>
                <a:lnTo>
                  <a:pt x="53279" y="470513"/>
                </a:lnTo>
                <a:lnTo>
                  <a:pt x="30372" y="522659"/>
                </a:lnTo>
                <a:lnTo>
                  <a:pt x="13677" y="576421"/>
                </a:lnTo>
                <a:lnTo>
                  <a:pt x="3464" y="631622"/>
                </a:lnTo>
                <a:lnTo>
                  <a:pt x="0" y="688086"/>
                </a:lnTo>
                <a:lnTo>
                  <a:pt x="3464" y="744549"/>
                </a:lnTo>
                <a:lnTo>
                  <a:pt x="13677" y="799750"/>
                </a:lnTo>
                <a:lnTo>
                  <a:pt x="30372" y="853512"/>
                </a:lnTo>
                <a:lnTo>
                  <a:pt x="53279" y="905658"/>
                </a:lnTo>
                <a:lnTo>
                  <a:pt x="82129" y="956012"/>
                </a:lnTo>
                <a:lnTo>
                  <a:pt x="116654" y="1004397"/>
                </a:lnTo>
                <a:lnTo>
                  <a:pt x="156586" y="1050637"/>
                </a:lnTo>
                <a:lnTo>
                  <a:pt x="185166" y="1078486"/>
                </a:lnTo>
                <a:lnTo>
                  <a:pt x="185166" y="688086"/>
                </a:lnTo>
                <a:lnTo>
                  <a:pt x="188015" y="641584"/>
                </a:lnTo>
                <a:lnTo>
                  <a:pt x="196416" y="596130"/>
                </a:lnTo>
                <a:lnTo>
                  <a:pt x="210147" y="551868"/>
                </a:lnTo>
                <a:lnTo>
                  <a:pt x="228990" y="508942"/>
                </a:lnTo>
                <a:lnTo>
                  <a:pt x="252722" y="467498"/>
                </a:lnTo>
                <a:lnTo>
                  <a:pt x="281123" y="427680"/>
                </a:lnTo>
                <a:lnTo>
                  <a:pt x="313972" y="389633"/>
                </a:lnTo>
                <a:lnTo>
                  <a:pt x="351050" y="353500"/>
                </a:lnTo>
                <a:lnTo>
                  <a:pt x="392135" y="319428"/>
                </a:lnTo>
                <a:lnTo>
                  <a:pt x="437006" y="287559"/>
                </a:lnTo>
                <a:lnTo>
                  <a:pt x="485444" y="258040"/>
                </a:lnTo>
                <a:lnTo>
                  <a:pt x="537228" y="231014"/>
                </a:lnTo>
                <a:lnTo>
                  <a:pt x="592136" y="206625"/>
                </a:lnTo>
                <a:lnTo>
                  <a:pt x="649949" y="185020"/>
                </a:lnTo>
                <a:lnTo>
                  <a:pt x="710445" y="166342"/>
                </a:lnTo>
                <a:lnTo>
                  <a:pt x="773405" y="150735"/>
                </a:lnTo>
                <a:lnTo>
                  <a:pt x="838607" y="138345"/>
                </a:lnTo>
                <a:lnTo>
                  <a:pt x="905832" y="129316"/>
                </a:lnTo>
                <a:lnTo>
                  <a:pt x="974857" y="123793"/>
                </a:lnTo>
                <a:lnTo>
                  <a:pt x="1045463" y="121920"/>
                </a:lnTo>
                <a:lnTo>
                  <a:pt x="1115961" y="123793"/>
                </a:lnTo>
                <a:lnTo>
                  <a:pt x="1184889" y="129316"/>
                </a:lnTo>
                <a:lnTo>
                  <a:pt x="1252026" y="138345"/>
                </a:lnTo>
                <a:lnTo>
                  <a:pt x="1317150" y="150735"/>
                </a:lnTo>
                <a:lnTo>
                  <a:pt x="1380041" y="166342"/>
                </a:lnTo>
                <a:lnTo>
                  <a:pt x="1440477" y="185020"/>
                </a:lnTo>
                <a:lnTo>
                  <a:pt x="1498238" y="206625"/>
                </a:lnTo>
                <a:lnTo>
                  <a:pt x="1553102" y="231014"/>
                </a:lnTo>
                <a:lnTo>
                  <a:pt x="1604847" y="258040"/>
                </a:lnTo>
                <a:lnTo>
                  <a:pt x="1653254" y="287559"/>
                </a:lnTo>
                <a:lnTo>
                  <a:pt x="1698100" y="319428"/>
                </a:lnTo>
                <a:lnTo>
                  <a:pt x="1739164" y="353500"/>
                </a:lnTo>
                <a:lnTo>
                  <a:pt x="1776225" y="389633"/>
                </a:lnTo>
                <a:lnTo>
                  <a:pt x="1809063" y="427680"/>
                </a:lnTo>
                <a:lnTo>
                  <a:pt x="1837455" y="467498"/>
                </a:lnTo>
                <a:lnTo>
                  <a:pt x="1861181" y="508942"/>
                </a:lnTo>
                <a:lnTo>
                  <a:pt x="1880020" y="551868"/>
                </a:lnTo>
                <a:lnTo>
                  <a:pt x="1893750" y="596130"/>
                </a:lnTo>
                <a:lnTo>
                  <a:pt x="1902150" y="641584"/>
                </a:lnTo>
                <a:lnTo>
                  <a:pt x="1905000" y="688086"/>
                </a:lnTo>
                <a:lnTo>
                  <a:pt x="1905000" y="1078528"/>
                </a:lnTo>
                <a:lnTo>
                  <a:pt x="1933612" y="1050637"/>
                </a:lnTo>
                <a:lnTo>
                  <a:pt x="1973531" y="1004397"/>
                </a:lnTo>
                <a:lnTo>
                  <a:pt x="2008048" y="956012"/>
                </a:lnTo>
                <a:lnTo>
                  <a:pt x="2036893" y="905658"/>
                </a:lnTo>
                <a:lnTo>
                  <a:pt x="2059796" y="853512"/>
                </a:lnTo>
                <a:lnTo>
                  <a:pt x="2076488" y="799750"/>
                </a:lnTo>
                <a:lnTo>
                  <a:pt x="2086701" y="744549"/>
                </a:lnTo>
                <a:lnTo>
                  <a:pt x="2090166" y="688086"/>
                </a:lnTo>
                <a:close/>
              </a:path>
              <a:path w="2090420" h="1376679">
                <a:moveTo>
                  <a:pt x="1905000" y="1078528"/>
                </a:moveTo>
                <a:lnTo>
                  <a:pt x="1905000" y="688086"/>
                </a:lnTo>
                <a:lnTo>
                  <a:pt x="1902150" y="734484"/>
                </a:lnTo>
                <a:lnTo>
                  <a:pt x="1893750" y="779856"/>
                </a:lnTo>
                <a:lnTo>
                  <a:pt x="1880020" y="824056"/>
                </a:lnTo>
                <a:lnTo>
                  <a:pt x="1861181" y="866936"/>
                </a:lnTo>
                <a:lnTo>
                  <a:pt x="1837455" y="908351"/>
                </a:lnTo>
                <a:lnTo>
                  <a:pt x="1809063" y="948155"/>
                </a:lnTo>
                <a:lnTo>
                  <a:pt x="1776225" y="986200"/>
                </a:lnTo>
                <a:lnTo>
                  <a:pt x="1739164" y="1022341"/>
                </a:lnTo>
                <a:lnTo>
                  <a:pt x="1698100" y="1056432"/>
                </a:lnTo>
                <a:lnTo>
                  <a:pt x="1653254" y="1088326"/>
                </a:lnTo>
                <a:lnTo>
                  <a:pt x="1604847" y="1117877"/>
                </a:lnTo>
                <a:lnTo>
                  <a:pt x="1553102" y="1144938"/>
                </a:lnTo>
                <a:lnTo>
                  <a:pt x="1498238" y="1169364"/>
                </a:lnTo>
                <a:lnTo>
                  <a:pt x="1440477" y="1191007"/>
                </a:lnTo>
                <a:lnTo>
                  <a:pt x="1380041" y="1209722"/>
                </a:lnTo>
                <a:lnTo>
                  <a:pt x="1317150" y="1225363"/>
                </a:lnTo>
                <a:lnTo>
                  <a:pt x="1252026" y="1237782"/>
                </a:lnTo>
                <a:lnTo>
                  <a:pt x="1184889" y="1246834"/>
                </a:lnTo>
                <a:lnTo>
                  <a:pt x="1115961" y="1252373"/>
                </a:lnTo>
                <a:lnTo>
                  <a:pt x="1045463" y="1254252"/>
                </a:lnTo>
                <a:lnTo>
                  <a:pt x="974857" y="1252373"/>
                </a:lnTo>
                <a:lnTo>
                  <a:pt x="905832" y="1246834"/>
                </a:lnTo>
                <a:lnTo>
                  <a:pt x="838607" y="1237782"/>
                </a:lnTo>
                <a:lnTo>
                  <a:pt x="773405" y="1225363"/>
                </a:lnTo>
                <a:lnTo>
                  <a:pt x="710445" y="1209722"/>
                </a:lnTo>
                <a:lnTo>
                  <a:pt x="649949" y="1191007"/>
                </a:lnTo>
                <a:lnTo>
                  <a:pt x="592136" y="1169364"/>
                </a:lnTo>
                <a:lnTo>
                  <a:pt x="537228" y="1144938"/>
                </a:lnTo>
                <a:lnTo>
                  <a:pt x="485444" y="1117877"/>
                </a:lnTo>
                <a:lnTo>
                  <a:pt x="437006" y="1088326"/>
                </a:lnTo>
                <a:lnTo>
                  <a:pt x="392135" y="1056432"/>
                </a:lnTo>
                <a:lnTo>
                  <a:pt x="351050" y="1022341"/>
                </a:lnTo>
                <a:lnTo>
                  <a:pt x="313972" y="986200"/>
                </a:lnTo>
                <a:lnTo>
                  <a:pt x="281123" y="948155"/>
                </a:lnTo>
                <a:lnTo>
                  <a:pt x="252722" y="908351"/>
                </a:lnTo>
                <a:lnTo>
                  <a:pt x="228990" y="866936"/>
                </a:lnTo>
                <a:lnTo>
                  <a:pt x="210147" y="824056"/>
                </a:lnTo>
                <a:lnTo>
                  <a:pt x="196416" y="779856"/>
                </a:lnTo>
                <a:lnTo>
                  <a:pt x="188015" y="734484"/>
                </a:lnTo>
                <a:lnTo>
                  <a:pt x="185166" y="688086"/>
                </a:lnTo>
                <a:lnTo>
                  <a:pt x="185166" y="1078486"/>
                </a:lnTo>
                <a:lnTo>
                  <a:pt x="251594" y="1135974"/>
                </a:lnTo>
                <a:lnTo>
                  <a:pt x="306133" y="1174718"/>
                </a:lnTo>
                <a:lnTo>
                  <a:pt x="365004" y="1210610"/>
                </a:lnTo>
                <a:lnTo>
                  <a:pt x="427939" y="1243474"/>
                </a:lnTo>
                <a:lnTo>
                  <a:pt x="494668" y="1273133"/>
                </a:lnTo>
                <a:lnTo>
                  <a:pt x="564923" y="1299410"/>
                </a:lnTo>
                <a:lnTo>
                  <a:pt x="638436" y="1322129"/>
                </a:lnTo>
                <a:lnTo>
                  <a:pt x="714938" y="1341113"/>
                </a:lnTo>
                <a:lnTo>
                  <a:pt x="794161" y="1356186"/>
                </a:lnTo>
                <a:lnTo>
                  <a:pt x="875835" y="1367172"/>
                </a:lnTo>
                <a:lnTo>
                  <a:pt x="959692" y="1373892"/>
                </a:lnTo>
                <a:lnTo>
                  <a:pt x="1045463" y="1376172"/>
                </a:lnTo>
                <a:lnTo>
                  <a:pt x="1131126" y="1373892"/>
                </a:lnTo>
                <a:lnTo>
                  <a:pt x="1214886" y="1367172"/>
                </a:lnTo>
                <a:lnTo>
                  <a:pt x="1296472" y="1356186"/>
                </a:lnTo>
                <a:lnTo>
                  <a:pt x="1375617" y="1341113"/>
                </a:lnTo>
                <a:lnTo>
                  <a:pt x="1452050" y="1322129"/>
                </a:lnTo>
                <a:lnTo>
                  <a:pt x="1525503" y="1299410"/>
                </a:lnTo>
                <a:lnTo>
                  <a:pt x="1595706" y="1273133"/>
                </a:lnTo>
                <a:lnTo>
                  <a:pt x="1662391" y="1243474"/>
                </a:lnTo>
                <a:lnTo>
                  <a:pt x="1725288" y="1210610"/>
                </a:lnTo>
                <a:lnTo>
                  <a:pt x="1784127" y="1174718"/>
                </a:lnTo>
                <a:lnTo>
                  <a:pt x="1838641" y="1135974"/>
                </a:lnTo>
                <a:lnTo>
                  <a:pt x="1888559" y="1094555"/>
                </a:lnTo>
                <a:lnTo>
                  <a:pt x="1905000" y="107852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7841" y="5444490"/>
            <a:ext cx="1744345" cy="1154430"/>
          </a:xfrm>
          <a:custGeom>
            <a:avLst/>
            <a:gdLst/>
            <a:ahLst/>
            <a:cxnLst/>
            <a:rect l="l" t="t" r="r" b="b"/>
            <a:pathLst>
              <a:path w="1744345" h="1154429">
                <a:moveTo>
                  <a:pt x="1744218" y="577595"/>
                </a:moveTo>
                <a:lnTo>
                  <a:pt x="1741329" y="530186"/>
                </a:lnTo>
                <a:lnTo>
                  <a:pt x="1732812" y="483838"/>
                </a:lnTo>
                <a:lnTo>
                  <a:pt x="1718891" y="438701"/>
                </a:lnTo>
                <a:lnTo>
                  <a:pt x="1699790" y="394923"/>
                </a:lnTo>
                <a:lnTo>
                  <a:pt x="1675733" y="352651"/>
                </a:lnTo>
                <a:lnTo>
                  <a:pt x="1646944" y="312033"/>
                </a:lnTo>
                <a:lnTo>
                  <a:pt x="1613647" y="273218"/>
                </a:lnTo>
                <a:lnTo>
                  <a:pt x="1576065" y="236354"/>
                </a:lnTo>
                <a:lnTo>
                  <a:pt x="1534424" y="201588"/>
                </a:lnTo>
                <a:lnTo>
                  <a:pt x="1488948" y="169068"/>
                </a:lnTo>
                <a:lnTo>
                  <a:pt x="1439859" y="138943"/>
                </a:lnTo>
                <a:lnTo>
                  <a:pt x="1387382" y="111361"/>
                </a:lnTo>
                <a:lnTo>
                  <a:pt x="1331742" y="86470"/>
                </a:lnTo>
                <a:lnTo>
                  <a:pt x="1273161" y="64417"/>
                </a:lnTo>
                <a:lnTo>
                  <a:pt x="1211865" y="45350"/>
                </a:lnTo>
                <a:lnTo>
                  <a:pt x="1148077" y="29419"/>
                </a:lnTo>
                <a:lnTo>
                  <a:pt x="1082022" y="16770"/>
                </a:lnTo>
                <a:lnTo>
                  <a:pt x="1013923" y="7552"/>
                </a:lnTo>
                <a:lnTo>
                  <a:pt x="944004" y="1912"/>
                </a:lnTo>
                <a:lnTo>
                  <a:pt x="872490" y="0"/>
                </a:lnTo>
                <a:lnTo>
                  <a:pt x="800866" y="1912"/>
                </a:lnTo>
                <a:lnTo>
                  <a:pt x="730850" y="7552"/>
                </a:lnTo>
                <a:lnTo>
                  <a:pt x="662663" y="16770"/>
                </a:lnTo>
                <a:lnTo>
                  <a:pt x="596530" y="29419"/>
                </a:lnTo>
                <a:lnTo>
                  <a:pt x="532673" y="45350"/>
                </a:lnTo>
                <a:lnTo>
                  <a:pt x="471317" y="64417"/>
                </a:lnTo>
                <a:lnTo>
                  <a:pt x="412685" y="86470"/>
                </a:lnTo>
                <a:lnTo>
                  <a:pt x="357000" y="111361"/>
                </a:lnTo>
                <a:lnTo>
                  <a:pt x="304485" y="138943"/>
                </a:lnTo>
                <a:lnTo>
                  <a:pt x="255365" y="169068"/>
                </a:lnTo>
                <a:lnTo>
                  <a:pt x="209862" y="201588"/>
                </a:lnTo>
                <a:lnTo>
                  <a:pt x="168200" y="236354"/>
                </a:lnTo>
                <a:lnTo>
                  <a:pt x="130603" y="273218"/>
                </a:lnTo>
                <a:lnTo>
                  <a:pt x="97294" y="312033"/>
                </a:lnTo>
                <a:lnTo>
                  <a:pt x="68496" y="352651"/>
                </a:lnTo>
                <a:lnTo>
                  <a:pt x="44433" y="394923"/>
                </a:lnTo>
                <a:lnTo>
                  <a:pt x="25329" y="438701"/>
                </a:lnTo>
                <a:lnTo>
                  <a:pt x="11406" y="483838"/>
                </a:lnTo>
                <a:lnTo>
                  <a:pt x="2888" y="530186"/>
                </a:lnTo>
                <a:lnTo>
                  <a:pt x="0" y="577596"/>
                </a:lnTo>
                <a:lnTo>
                  <a:pt x="2888" y="624897"/>
                </a:lnTo>
                <a:lnTo>
                  <a:pt x="11406" y="671146"/>
                </a:lnTo>
                <a:lnTo>
                  <a:pt x="25329" y="716196"/>
                </a:lnTo>
                <a:lnTo>
                  <a:pt x="44433" y="759896"/>
                </a:lnTo>
                <a:lnTo>
                  <a:pt x="68496" y="802100"/>
                </a:lnTo>
                <a:lnTo>
                  <a:pt x="97294" y="842657"/>
                </a:lnTo>
                <a:lnTo>
                  <a:pt x="130603" y="881420"/>
                </a:lnTo>
                <a:lnTo>
                  <a:pt x="168200" y="918240"/>
                </a:lnTo>
                <a:lnTo>
                  <a:pt x="209862" y="952968"/>
                </a:lnTo>
                <a:lnTo>
                  <a:pt x="255365" y="985456"/>
                </a:lnTo>
                <a:lnTo>
                  <a:pt x="304485" y="1015555"/>
                </a:lnTo>
                <a:lnTo>
                  <a:pt x="357000" y="1043117"/>
                </a:lnTo>
                <a:lnTo>
                  <a:pt x="412685" y="1067992"/>
                </a:lnTo>
                <a:lnTo>
                  <a:pt x="471317" y="1090033"/>
                </a:lnTo>
                <a:lnTo>
                  <a:pt x="532673" y="1109091"/>
                </a:lnTo>
                <a:lnTo>
                  <a:pt x="596530" y="1125016"/>
                </a:lnTo>
                <a:lnTo>
                  <a:pt x="662663" y="1137662"/>
                </a:lnTo>
                <a:lnTo>
                  <a:pt x="730850" y="1146878"/>
                </a:lnTo>
                <a:lnTo>
                  <a:pt x="800866" y="1152517"/>
                </a:lnTo>
                <a:lnTo>
                  <a:pt x="872490" y="1154430"/>
                </a:lnTo>
                <a:lnTo>
                  <a:pt x="944004" y="1152517"/>
                </a:lnTo>
                <a:lnTo>
                  <a:pt x="1013923" y="1146878"/>
                </a:lnTo>
                <a:lnTo>
                  <a:pt x="1082022" y="1137662"/>
                </a:lnTo>
                <a:lnTo>
                  <a:pt x="1148077" y="1125016"/>
                </a:lnTo>
                <a:lnTo>
                  <a:pt x="1211865" y="1109091"/>
                </a:lnTo>
                <a:lnTo>
                  <a:pt x="1273161" y="1090033"/>
                </a:lnTo>
                <a:lnTo>
                  <a:pt x="1331742" y="1067992"/>
                </a:lnTo>
                <a:lnTo>
                  <a:pt x="1387382" y="1043117"/>
                </a:lnTo>
                <a:lnTo>
                  <a:pt x="1439859" y="1015555"/>
                </a:lnTo>
                <a:lnTo>
                  <a:pt x="1488948" y="985456"/>
                </a:lnTo>
                <a:lnTo>
                  <a:pt x="1534424" y="952968"/>
                </a:lnTo>
                <a:lnTo>
                  <a:pt x="1576065" y="918240"/>
                </a:lnTo>
                <a:lnTo>
                  <a:pt x="1613647" y="881420"/>
                </a:lnTo>
                <a:lnTo>
                  <a:pt x="1646944" y="842657"/>
                </a:lnTo>
                <a:lnTo>
                  <a:pt x="1675733" y="802100"/>
                </a:lnTo>
                <a:lnTo>
                  <a:pt x="1699790" y="759896"/>
                </a:lnTo>
                <a:lnTo>
                  <a:pt x="1718891" y="716196"/>
                </a:lnTo>
                <a:lnTo>
                  <a:pt x="1732812" y="671146"/>
                </a:lnTo>
                <a:lnTo>
                  <a:pt x="1741329" y="624897"/>
                </a:lnTo>
                <a:lnTo>
                  <a:pt x="1744218" y="57759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67841" y="5444490"/>
            <a:ext cx="1744345" cy="1154430"/>
          </a:xfrm>
          <a:custGeom>
            <a:avLst/>
            <a:gdLst/>
            <a:ahLst/>
            <a:cxnLst/>
            <a:rect l="l" t="t" r="r" b="b"/>
            <a:pathLst>
              <a:path w="1744345" h="1154429">
                <a:moveTo>
                  <a:pt x="872490" y="0"/>
                </a:moveTo>
                <a:lnTo>
                  <a:pt x="800866" y="1912"/>
                </a:lnTo>
                <a:lnTo>
                  <a:pt x="730850" y="7552"/>
                </a:lnTo>
                <a:lnTo>
                  <a:pt x="662663" y="16770"/>
                </a:lnTo>
                <a:lnTo>
                  <a:pt x="596530" y="29419"/>
                </a:lnTo>
                <a:lnTo>
                  <a:pt x="532673" y="45350"/>
                </a:lnTo>
                <a:lnTo>
                  <a:pt x="471317" y="64417"/>
                </a:lnTo>
                <a:lnTo>
                  <a:pt x="412685" y="86470"/>
                </a:lnTo>
                <a:lnTo>
                  <a:pt x="357000" y="111361"/>
                </a:lnTo>
                <a:lnTo>
                  <a:pt x="304485" y="138943"/>
                </a:lnTo>
                <a:lnTo>
                  <a:pt x="255365" y="169068"/>
                </a:lnTo>
                <a:lnTo>
                  <a:pt x="209862" y="201588"/>
                </a:lnTo>
                <a:lnTo>
                  <a:pt x="168200" y="236354"/>
                </a:lnTo>
                <a:lnTo>
                  <a:pt x="130603" y="273218"/>
                </a:lnTo>
                <a:lnTo>
                  <a:pt x="97294" y="312033"/>
                </a:lnTo>
                <a:lnTo>
                  <a:pt x="68496" y="352651"/>
                </a:lnTo>
                <a:lnTo>
                  <a:pt x="44433" y="394923"/>
                </a:lnTo>
                <a:lnTo>
                  <a:pt x="25329" y="438701"/>
                </a:lnTo>
                <a:lnTo>
                  <a:pt x="11406" y="483838"/>
                </a:lnTo>
                <a:lnTo>
                  <a:pt x="2888" y="530186"/>
                </a:lnTo>
                <a:lnTo>
                  <a:pt x="0" y="577596"/>
                </a:lnTo>
                <a:lnTo>
                  <a:pt x="2888" y="624897"/>
                </a:lnTo>
                <a:lnTo>
                  <a:pt x="11406" y="671146"/>
                </a:lnTo>
                <a:lnTo>
                  <a:pt x="25329" y="716196"/>
                </a:lnTo>
                <a:lnTo>
                  <a:pt x="44433" y="759896"/>
                </a:lnTo>
                <a:lnTo>
                  <a:pt x="68496" y="802100"/>
                </a:lnTo>
                <a:lnTo>
                  <a:pt x="97294" y="842657"/>
                </a:lnTo>
                <a:lnTo>
                  <a:pt x="130603" y="881420"/>
                </a:lnTo>
                <a:lnTo>
                  <a:pt x="168200" y="918240"/>
                </a:lnTo>
                <a:lnTo>
                  <a:pt x="209862" y="952968"/>
                </a:lnTo>
                <a:lnTo>
                  <a:pt x="255365" y="985456"/>
                </a:lnTo>
                <a:lnTo>
                  <a:pt x="304485" y="1015555"/>
                </a:lnTo>
                <a:lnTo>
                  <a:pt x="357000" y="1043117"/>
                </a:lnTo>
                <a:lnTo>
                  <a:pt x="412685" y="1067992"/>
                </a:lnTo>
                <a:lnTo>
                  <a:pt x="471317" y="1090033"/>
                </a:lnTo>
                <a:lnTo>
                  <a:pt x="532673" y="1109091"/>
                </a:lnTo>
                <a:lnTo>
                  <a:pt x="596530" y="1125016"/>
                </a:lnTo>
                <a:lnTo>
                  <a:pt x="662663" y="1137662"/>
                </a:lnTo>
                <a:lnTo>
                  <a:pt x="730850" y="1146878"/>
                </a:lnTo>
                <a:lnTo>
                  <a:pt x="800866" y="1152517"/>
                </a:lnTo>
                <a:lnTo>
                  <a:pt x="872490" y="1154430"/>
                </a:lnTo>
                <a:lnTo>
                  <a:pt x="944004" y="1152517"/>
                </a:lnTo>
                <a:lnTo>
                  <a:pt x="1013923" y="1146878"/>
                </a:lnTo>
                <a:lnTo>
                  <a:pt x="1082022" y="1137662"/>
                </a:lnTo>
                <a:lnTo>
                  <a:pt x="1148077" y="1125016"/>
                </a:lnTo>
                <a:lnTo>
                  <a:pt x="1211865" y="1109091"/>
                </a:lnTo>
                <a:lnTo>
                  <a:pt x="1273161" y="1090033"/>
                </a:lnTo>
                <a:lnTo>
                  <a:pt x="1331742" y="1067992"/>
                </a:lnTo>
                <a:lnTo>
                  <a:pt x="1387382" y="1043117"/>
                </a:lnTo>
                <a:lnTo>
                  <a:pt x="1439859" y="1015555"/>
                </a:lnTo>
                <a:lnTo>
                  <a:pt x="1488948" y="985456"/>
                </a:lnTo>
                <a:lnTo>
                  <a:pt x="1534424" y="952968"/>
                </a:lnTo>
                <a:lnTo>
                  <a:pt x="1576065" y="918240"/>
                </a:lnTo>
                <a:lnTo>
                  <a:pt x="1613647" y="881420"/>
                </a:lnTo>
                <a:lnTo>
                  <a:pt x="1646944" y="842657"/>
                </a:lnTo>
                <a:lnTo>
                  <a:pt x="1675733" y="802100"/>
                </a:lnTo>
                <a:lnTo>
                  <a:pt x="1699790" y="759896"/>
                </a:lnTo>
                <a:lnTo>
                  <a:pt x="1718891" y="716196"/>
                </a:lnTo>
                <a:lnTo>
                  <a:pt x="1732812" y="671146"/>
                </a:lnTo>
                <a:lnTo>
                  <a:pt x="1741329" y="624897"/>
                </a:lnTo>
                <a:lnTo>
                  <a:pt x="1744218" y="577595"/>
                </a:lnTo>
                <a:lnTo>
                  <a:pt x="1741329" y="530186"/>
                </a:lnTo>
                <a:lnTo>
                  <a:pt x="1732812" y="483838"/>
                </a:lnTo>
                <a:lnTo>
                  <a:pt x="1718891" y="438701"/>
                </a:lnTo>
                <a:lnTo>
                  <a:pt x="1699790" y="394923"/>
                </a:lnTo>
                <a:lnTo>
                  <a:pt x="1675733" y="352651"/>
                </a:lnTo>
                <a:lnTo>
                  <a:pt x="1646944" y="312033"/>
                </a:lnTo>
                <a:lnTo>
                  <a:pt x="1613647" y="273218"/>
                </a:lnTo>
                <a:lnTo>
                  <a:pt x="1576065" y="236354"/>
                </a:lnTo>
                <a:lnTo>
                  <a:pt x="1534424" y="201588"/>
                </a:lnTo>
                <a:lnTo>
                  <a:pt x="1488948" y="169068"/>
                </a:lnTo>
                <a:lnTo>
                  <a:pt x="1439859" y="138943"/>
                </a:lnTo>
                <a:lnTo>
                  <a:pt x="1387382" y="111361"/>
                </a:lnTo>
                <a:lnTo>
                  <a:pt x="1331742" y="86470"/>
                </a:lnTo>
                <a:lnTo>
                  <a:pt x="1273161" y="64417"/>
                </a:lnTo>
                <a:lnTo>
                  <a:pt x="1211865" y="45350"/>
                </a:lnTo>
                <a:lnTo>
                  <a:pt x="1148077" y="29419"/>
                </a:lnTo>
                <a:lnTo>
                  <a:pt x="1082022" y="16770"/>
                </a:lnTo>
                <a:lnTo>
                  <a:pt x="1013923" y="7552"/>
                </a:lnTo>
                <a:lnTo>
                  <a:pt x="944004" y="1912"/>
                </a:lnTo>
                <a:lnTo>
                  <a:pt x="87249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86961" y="5554202"/>
            <a:ext cx="1505585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 marR="5080" indent="-29209" algn="just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本质上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函数依赖 是对属性之间取 值的一种约束， 是一种数据依赖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F3F8D1C-A652-42E8-9017-5BC9DC9F6C0B}"/>
              </a:ext>
            </a:extLst>
          </p:cNvPr>
          <p:cNvSpPr/>
          <p:nvPr/>
        </p:nvSpPr>
        <p:spPr>
          <a:xfrm>
            <a:off x="698500" y="1301234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dirty="0"/>
              <a:t>练习：请分析下列属性集上的函数依赖</a:t>
            </a:r>
          </a:p>
        </p:txBody>
      </p:sp>
      <p:sp>
        <p:nvSpPr>
          <p:cNvPr id="18" name="标题 6">
            <a:extLst>
              <a:ext uri="{FF2B5EF4-FFF2-40B4-BE49-F238E27FC236}">
                <a16:creationId xmlns:a16="http://schemas.microsoft.com/office/drawing/2014/main" xmlns="" id="{0BB1DC22-B1A4-4ECF-8EF8-84FE3740BAA1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函数依赖</a:t>
            </a:r>
            <a:br>
              <a:rPr lang="zh-CN" altLang="en-US" kern="0" dirty="0">
                <a:solidFill>
                  <a:sysClr val="windowText" lastClr="000000"/>
                </a:solidFill>
              </a:rPr>
            </a:b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自定义 1">
      <a:majorFont>
        <a:latin typeface="Arial"/>
        <a:ea typeface="Microsoft JhengHei UI"/>
        <a:cs typeface=""/>
      </a:majorFont>
      <a:minorFont>
        <a:latin typeface="Arial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2275</Words>
  <Application>Microsoft Office PowerPoint</Application>
  <PresentationFormat>自定义</PresentationFormat>
  <Paragraphs>326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Franklin Gothic Book</vt:lpstr>
      <vt:lpstr>Microsoft JhengHei UI</vt:lpstr>
      <vt:lpstr>等线</vt:lpstr>
      <vt:lpstr>华文中宋</vt:lpstr>
      <vt:lpstr>宋体</vt:lpstr>
      <vt:lpstr>微软雅黑</vt:lpstr>
      <vt:lpstr>幼圆</vt:lpstr>
      <vt:lpstr>Arial</vt:lpstr>
      <vt:lpstr>Calibri</vt:lpstr>
      <vt:lpstr>Symbol</vt:lpstr>
      <vt:lpstr>Times New Roman</vt:lpstr>
      <vt:lpstr>Wingdings</vt:lpstr>
      <vt:lpstr>1_Office Theme</vt:lpstr>
      <vt:lpstr>2_Office Theme</vt:lpstr>
      <vt:lpstr>PowerPoint 演示文稿</vt:lpstr>
      <vt:lpstr>PowerPoint 演示文稿</vt:lpstr>
      <vt:lpstr>函数依赖及其公理/定理 </vt:lpstr>
      <vt:lpstr>函数依赖 (1)函数依赖的定义</vt:lpstr>
      <vt:lpstr>函数依赖 (2)函数依赖的示例</vt:lpstr>
      <vt:lpstr>函数依赖 (2)函数依赖的示例</vt:lpstr>
      <vt:lpstr>函数依赖 (3)函数依赖的特性</vt:lpstr>
      <vt:lpstr>PowerPoint 演示文稿</vt:lpstr>
      <vt:lpstr>函数依赖 (4)函数依赖的提取练习</vt:lpstr>
      <vt:lpstr>完全函数依赖与传递函数依赖 (1)部分函数依赖与完全函数依赖的定义</vt:lpstr>
      <vt:lpstr>完全函数依赖与传递函数依赖 (2)部分函数依赖与完全函数依赖的示例</vt:lpstr>
      <vt:lpstr>完全函数依赖与传递函数依赖 (2)部分函数依赖与完全函数依赖的示例</vt:lpstr>
      <vt:lpstr>完全函数依赖与传递函数依赖 (3)传递函数依赖的定义</vt:lpstr>
      <vt:lpstr>完全函数依赖与传递函数依赖 (4)传递函数依赖的示例</vt:lpstr>
      <vt:lpstr>完全函数依赖与传递函数依赖 (4)传递函数依赖的示例</vt:lpstr>
      <vt:lpstr>函数依赖相关的几个重要概念 (1)候选键的定义</vt:lpstr>
      <vt:lpstr>函数依赖相关的几个重要概念 (2)候选键的示例</vt:lpstr>
      <vt:lpstr>函数依赖相关的几个重要概念 (4)逻辑蕴涵的定义</vt:lpstr>
      <vt:lpstr>函数依赖相关的几个重要概念 (5)闭包的定义</vt:lpstr>
      <vt:lpstr>关于函数依赖的公理和定理 (1)函数依赖的Armstrong公理</vt:lpstr>
      <vt:lpstr>关于函数依赖的公理和定理 (3)关于函数依赖的推论—一些定理</vt:lpstr>
      <vt:lpstr>关于函数依赖的公理和定理 (4)属性闭包</vt:lpstr>
      <vt:lpstr>函数依赖集的最小覆盖 (1)覆盖的概念</vt:lpstr>
      <vt:lpstr>函数依赖集的最小覆盖 (2)属性闭包的计算算法</vt:lpstr>
      <vt:lpstr>函数依赖集的最小覆盖 (3)函数依赖集的性质</vt:lpstr>
      <vt:lpstr>函数依赖集的最小覆盖 (4)最小覆盖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&lt;4D6963726F736F667420506F776572506F696E74202D20CAFDBEDDBFE2CFB5CDB3BBF9B4A1BDB2D2E5B5DA3134BDB2BAAFCAFDD2C0C0B5BCB0C6E4B9ABC0EDB6A8C0ED2E707074&gt;</dc:title>
  <dc:creator>dechen</dc:creator>
  <cp:lastModifiedBy>lenovo</cp:lastModifiedBy>
  <cp:revision>62</cp:revision>
  <dcterms:created xsi:type="dcterms:W3CDTF">2019-03-04T15:28:44Z</dcterms:created>
  <dcterms:modified xsi:type="dcterms:W3CDTF">2020-04-12T12:16:27Z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</Properties>
</file>