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94" r:id="rId2"/>
    <p:sldId id="295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6" r:id="rId2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42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9E67-B574-4899-BFA3-5BEB147C64E7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5B34-4936-4A46-82A1-DC8FEF903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80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96CB3F-0304-42BC-A9CC-EB4E674BBA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3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0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42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5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460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 baseline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2250" y="19558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63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37635" y="2043938"/>
            <a:ext cx="281813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5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数据库系统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1013" y="4958079"/>
            <a:ext cx="28689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哈尔滨工业大学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（深圳）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1411" y="1476491"/>
            <a:ext cx="6727825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50360" algn="l"/>
              </a:tabLst>
            </a:pPr>
            <a:r>
              <a:rPr sz="2400" b="1" dirty="0">
                <a:latin typeface="微软雅黑"/>
                <a:cs typeface="微软雅黑"/>
              </a:rPr>
              <a:t>练习：</a:t>
            </a:r>
            <a:r>
              <a:rPr sz="2000" b="1" spc="-5" dirty="0">
                <a:latin typeface="微软雅黑"/>
                <a:cs typeface="微软雅黑"/>
              </a:rPr>
              <a:t>下列模式是否满足第3范式?	怎样使其满足第3范式?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0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(学号，系号，系主任)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5811" y="2321532"/>
            <a:ext cx="48412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72360" algn="l"/>
              </a:tabLst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：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学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号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;</a:t>
            </a:r>
            <a:r>
              <a:rPr sz="2000" b="1" spc="5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非主属性</a:t>
            </a:r>
            <a:r>
              <a:rPr sz="2000" b="1" spc="-10" dirty="0">
                <a:solidFill>
                  <a:srgbClr val="656533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系主任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611" y="2718542"/>
            <a:ext cx="5094605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传递依赖：</a:t>
            </a:r>
            <a:r>
              <a:rPr sz="2000" b="1" spc="10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学号</a:t>
            </a:r>
            <a:r>
              <a:rPr sz="2000" spc="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系号，系号</a:t>
            </a:r>
            <a:r>
              <a:rPr sz="2000" spc="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系主任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无部分依赖</a:t>
            </a:r>
            <a:endParaRPr sz="200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所以：满足第2NF但不满足第3NF.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10" dirty="0">
                <a:solidFill>
                  <a:srgbClr val="3333CC"/>
                </a:solidFill>
                <a:latin typeface="Wingdings"/>
                <a:cs typeface="Wingdings"/>
              </a:rPr>
              <a:t></a:t>
            </a: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65"/>
                </a:solidFill>
                <a:latin typeface="微软雅黑"/>
                <a:cs typeface="微软雅黑"/>
              </a:rPr>
              <a:t>(员工码，姓名，部门，部门经理)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811" y="4305825"/>
            <a:ext cx="534860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26995" algn="l"/>
              </a:tabLst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员工码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;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非主属性：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部门经理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9455" y="2383535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2251" y="4375403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7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4347" y="4702836"/>
            <a:ext cx="8202930" cy="203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3775">
              <a:lnSpc>
                <a:spcPct val="100000"/>
              </a:lnSpc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传递依赖：</a:t>
            </a:r>
            <a:r>
              <a:rPr sz="2000" b="1" spc="10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员工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码</a:t>
            </a: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部门，部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门</a:t>
            </a: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部门经理</a:t>
            </a:r>
            <a:endParaRPr sz="2000">
              <a:latin typeface="微软雅黑"/>
              <a:cs typeface="微软雅黑"/>
            </a:endParaRPr>
          </a:p>
          <a:p>
            <a:pPr marL="993775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无部分依赖</a:t>
            </a:r>
            <a:endParaRPr sz="2000">
              <a:latin typeface="微软雅黑"/>
              <a:cs typeface="微软雅黑"/>
            </a:endParaRPr>
          </a:p>
          <a:p>
            <a:pPr marL="99377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微软雅黑"/>
                <a:cs typeface="微软雅黑"/>
              </a:rPr>
              <a:t>所以：满足第2NF但不满足第3NF.</a:t>
            </a:r>
            <a:endParaRPr sz="2000">
              <a:latin typeface="微软雅黑"/>
              <a:cs typeface="微软雅黑"/>
            </a:endParaRPr>
          </a:p>
          <a:p>
            <a:pPr marL="98425" marR="5080" indent="-86360">
              <a:lnSpc>
                <a:spcPct val="134200"/>
              </a:lnSpc>
              <a:spcBef>
                <a:spcPts val="1080"/>
              </a:spcBef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关系模式设计如满足第3范式，则一定能满足第2范式；反之则不然。 课后思考：举出一些满足第3范式和不满足第3范式但满足第2范式的实例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5295" y="2270787"/>
            <a:ext cx="28067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</a:tabLst>
            </a:pPr>
            <a:r>
              <a:rPr sz="1200" u="sng" spc="10" dirty="0">
                <a:latin typeface="Times New Roman"/>
                <a:cs typeface="Times New Roman"/>
              </a:rPr>
              <a:t> 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8091" y="4262656"/>
            <a:ext cx="280670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7335" algn="l"/>
              </a:tabLst>
            </a:pPr>
            <a:r>
              <a:rPr sz="1200" u="sng" spc="10" dirty="0">
                <a:latin typeface="Times New Roman"/>
                <a:cs typeface="Times New Roman"/>
              </a:rPr>
              <a:t> 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标题 6">
            <a:extLst>
              <a:ext uri="{FF2B5EF4-FFF2-40B4-BE49-F238E27FC236}">
                <a16:creationId xmlns:a16="http://schemas.microsoft.com/office/drawing/2014/main" xmlns="" id="{5AB7AE6A-D8E0-4914-B9FE-3C8536D71DCD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11" y="1480585"/>
            <a:ext cx="36912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关系模式分解成3NF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915" y="2177795"/>
            <a:ext cx="7976234" cy="3751579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E, F, G)</a:t>
            </a:r>
            <a:endParaRPr sz="2400">
              <a:latin typeface="微软雅黑"/>
              <a:cs typeface="微软雅黑"/>
            </a:endParaRPr>
          </a:p>
          <a:p>
            <a:pPr marL="91440" indent="663575">
              <a:lnSpc>
                <a:spcPct val="100000"/>
              </a:lnSpc>
              <a:spcBef>
                <a:spcPts val="740"/>
              </a:spcBef>
              <a:tabLst>
                <a:tab pos="4824095" algn="l"/>
                <a:tab pos="5616575" algn="l"/>
              </a:tabLst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函数依赖集合{ 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 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spc="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C,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D,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E,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FG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91440" marR="4076065">
              <a:lnSpc>
                <a:spcPct val="130300"/>
              </a:lnSpc>
              <a:tabLst>
                <a:tab pos="1297305" algn="l"/>
              </a:tabLst>
            </a:pPr>
            <a:r>
              <a:rPr sz="1600" b="1" spc="-5" dirty="0">
                <a:latin typeface="微软雅黑"/>
                <a:cs typeface="微软雅黑"/>
              </a:rPr>
              <a:t>候选键：A</a:t>
            </a:r>
            <a:r>
              <a:rPr sz="1600" b="1" dirty="0">
                <a:latin typeface="微软雅黑"/>
                <a:cs typeface="微软雅黑"/>
              </a:rPr>
              <a:t>;	</a:t>
            </a:r>
            <a:r>
              <a:rPr sz="1600" b="1" spc="-5" dirty="0">
                <a:latin typeface="微软雅黑"/>
                <a:cs typeface="微软雅黑"/>
              </a:rPr>
              <a:t>有传递依赖，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不满足3NF。 分解规则：</a:t>
            </a:r>
            <a:endParaRPr sz="1600">
              <a:latin typeface="微软雅黑"/>
              <a:cs typeface="微软雅黑"/>
            </a:endParaRPr>
          </a:p>
          <a:p>
            <a:pPr marL="27305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将每一个函数依赖单独组成一个关系</a:t>
            </a:r>
            <a:endParaRPr sz="1600">
              <a:latin typeface="微软雅黑"/>
              <a:cs typeface="微软雅黑"/>
            </a:endParaRPr>
          </a:p>
          <a:p>
            <a:pPr marL="635000">
              <a:lnSpc>
                <a:spcPct val="100000"/>
              </a:lnSpc>
              <a:spcBef>
                <a:spcPts val="680"/>
              </a:spcBef>
              <a:tabLst>
                <a:tab pos="2219960" algn="l"/>
              </a:tabLst>
            </a:pPr>
            <a:r>
              <a:rPr sz="2000" b="1" spc="-5" dirty="0">
                <a:latin typeface="Symbol"/>
                <a:cs typeface="Symbol"/>
              </a:rPr>
              <a:t>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微软雅黑"/>
                <a:cs typeface="微软雅黑"/>
              </a:rPr>
              <a:t>{ </a:t>
            </a:r>
            <a:r>
              <a:rPr sz="1600" b="1" dirty="0">
                <a:latin typeface="微软雅黑"/>
                <a:cs typeface="微软雅黑"/>
              </a:rPr>
              <a:t>R1(A, B),	R2</a:t>
            </a:r>
            <a:r>
              <a:rPr sz="1600" b="1" spc="-10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A, C), R3(C, D)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4</a:t>
            </a:r>
            <a:r>
              <a:rPr sz="1600" b="1" dirty="0">
                <a:latin typeface="微软雅黑"/>
                <a:cs typeface="微软雅黑"/>
              </a:rPr>
              <a:t>(C, E)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, R5</a:t>
            </a:r>
            <a:r>
              <a:rPr sz="1600" b="1" spc="-10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E, F, G)</a:t>
            </a:r>
            <a:r>
              <a:rPr sz="1600" b="1" spc="-2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  <a:p>
            <a:pPr marL="91440" marR="4813300">
              <a:lnSpc>
                <a:spcPct val="130000"/>
              </a:lnSpc>
              <a:spcBef>
                <a:spcPts val="50"/>
              </a:spcBef>
            </a:pPr>
            <a:r>
              <a:rPr sz="1600" b="1" spc="-5" dirty="0">
                <a:latin typeface="微软雅黑"/>
                <a:cs typeface="微软雅黑"/>
              </a:rPr>
              <a:t>可以看出：每一个模式都属于3NF 也可以合并一些关系：</a:t>
            </a:r>
            <a:endParaRPr sz="1600">
              <a:latin typeface="微软雅黑"/>
              <a:cs typeface="微软雅黑"/>
            </a:endParaRPr>
          </a:p>
          <a:p>
            <a:pPr marL="574675">
              <a:lnSpc>
                <a:spcPct val="100000"/>
              </a:lnSpc>
              <a:spcBef>
                <a:spcPts val="680"/>
              </a:spcBef>
            </a:pPr>
            <a:r>
              <a:rPr sz="2000" b="1" spc="-5" dirty="0">
                <a:latin typeface="Symbol"/>
                <a:cs typeface="Symbol"/>
              </a:rPr>
              <a:t>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微软雅黑"/>
                <a:cs typeface="微软雅黑"/>
              </a:rPr>
              <a:t>{ </a:t>
            </a:r>
            <a:r>
              <a:rPr sz="1600" b="1" dirty="0">
                <a:latin typeface="微软雅黑"/>
                <a:cs typeface="微软雅黑"/>
              </a:rPr>
              <a:t>R12(A, B, C), R34</a:t>
            </a:r>
            <a:r>
              <a:rPr sz="1600" b="1" spc="-10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C, D, E)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5(E, F, G)</a:t>
            </a:r>
            <a:r>
              <a:rPr sz="1600" b="1" spc="-1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093" y="483243"/>
            <a:ext cx="392684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90A222E2-88BC-48FE-8E6D-E9AAFC3DA2E2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219" y="3020567"/>
            <a:ext cx="8468995" cy="3676650"/>
          </a:xfrm>
          <a:custGeom>
            <a:avLst/>
            <a:gdLst/>
            <a:ahLst/>
            <a:cxnLst/>
            <a:rect l="l" t="t" r="r" b="b"/>
            <a:pathLst>
              <a:path w="8468995" h="3676650">
                <a:moveTo>
                  <a:pt x="0" y="0"/>
                </a:moveTo>
                <a:lnTo>
                  <a:pt x="0" y="3676650"/>
                </a:lnTo>
                <a:lnTo>
                  <a:pt x="8468867" y="3676650"/>
                </a:lnTo>
                <a:lnTo>
                  <a:pt x="8468867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063" y="1470679"/>
            <a:ext cx="8513445" cy="515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3200" b="1" spc="-5" dirty="0">
                <a:latin typeface="微软雅黑"/>
                <a:cs typeface="微软雅黑"/>
              </a:rPr>
              <a:t>BCNF</a:t>
            </a:r>
            <a:endParaRPr sz="3200" dirty="0">
              <a:latin typeface="微软雅黑"/>
              <a:cs typeface="微软雅黑"/>
            </a:endParaRPr>
          </a:p>
          <a:p>
            <a:pPr marL="12700" marR="165735">
              <a:lnSpc>
                <a:spcPct val="130300"/>
              </a:lnSpc>
              <a:spcBef>
                <a:spcPts val="125"/>
              </a:spcBef>
            </a:pPr>
            <a:r>
              <a:rPr sz="2000" b="1" spc="-5" dirty="0">
                <a:latin typeface="微软雅黑"/>
                <a:cs typeface="微软雅黑"/>
              </a:rPr>
              <a:t>若R(U，F</a:t>
            </a:r>
            <a:r>
              <a:rPr sz="2000" b="1" spc="-10" dirty="0"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1NF,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若对于任何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F </a:t>
            </a:r>
            <a:r>
              <a:rPr sz="2000" b="1" spc="-10" dirty="0">
                <a:latin typeface="微软雅黑"/>
                <a:cs typeface="微软雅黑"/>
              </a:rPr>
              <a:t>(或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10" dirty="0">
                <a:latin typeface="Symbol"/>
                <a:cs typeface="Symbol"/>
              </a:rPr>
              <a:t></a:t>
            </a:r>
            <a:r>
              <a:rPr sz="2000" b="1" spc="-10" dirty="0">
                <a:latin typeface="微软雅黑"/>
                <a:cs typeface="微软雅黑"/>
              </a:rPr>
              <a:t>F)</a:t>
            </a:r>
            <a:r>
              <a:rPr sz="2000" b="1" spc="-5" dirty="0">
                <a:latin typeface="微软雅黑"/>
                <a:cs typeface="微软雅黑"/>
              </a:rPr>
              <a:t>, </a:t>
            </a:r>
            <a:r>
              <a:rPr sz="2000" b="1" dirty="0">
                <a:latin typeface="微软雅黑"/>
                <a:cs typeface="微软雅黑"/>
              </a:rPr>
              <a:t>当Y</a:t>
            </a:r>
            <a:r>
              <a:rPr sz="2000" b="1" spc="-5" dirty="0">
                <a:latin typeface="Symbol"/>
                <a:cs typeface="Symbol"/>
              </a:rPr>
              <a:t></a:t>
            </a:r>
            <a:r>
              <a:rPr sz="2000" b="1" spc="-5" dirty="0">
                <a:latin typeface="微软雅黑"/>
                <a:cs typeface="微软雅黑"/>
              </a:rPr>
              <a:t>X </a:t>
            </a:r>
            <a:r>
              <a:rPr sz="2000" b="1" spc="-10" dirty="0">
                <a:latin typeface="微软雅黑"/>
                <a:cs typeface="微软雅黑"/>
              </a:rPr>
              <a:t>(或A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X)时， X必含有候选键，则称R(U)属于Boyce-Codd范式，记为：R(U</a:t>
            </a:r>
            <a:r>
              <a:rPr sz="2000" b="1" dirty="0"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BCNF。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spc="-5" dirty="0">
                <a:latin typeface="微软雅黑"/>
                <a:cs typeface="微软雅黑"/>
              </a:rPr>
              <a:t>：邮编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(城市,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街道,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邮政编码)</a:t>
            </a:r>
            <a:endParaRPr sz="2000" dirty="0">
              <a:latin typeface="微软雅黑"/>
              <a:cs typeface="微软雅黑"/>
            </a:endParaRPr>
          </a:p>
          <a:p>
            <a:pPr marL="262890" marR="2032635">
              <a:lnSpc>
                <a:spcPct val="129099"/>
              </a:lnSpc>
              <a:spcBef>
                <a:spcPts val="105"/>
              </a:spcBef>
              <a:tabLst>
                <a:tab pos="3327400" algn="l"/>
              </a:tabLst>
            </a:pPr>
            <a:r>
              <a:rPr sz="3000" b="1" spc="-7" baseline="2777" dirty="0">
                <a:solidFill>
                  <a:srgbClr val="656533"/>
                </a:solidFill>
                <a:latin typeface="微软雅黑"/>
                <a:cs typeface="微软雅黑"/>
              </a:rPr>
              <a:t>函数依赖：</a:t>
            </a:r>
            <a:r>
              <a:rPr sz="3000" b="1" spc="7" baseline="2777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城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市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,街道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}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→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邮政编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码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;</a:t>
            </a:r>
            <a:r>
              <a:rPr sz="3000" b="1" baseline="2777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3000" b="1" spc="-2887" baseline="2777" dirty="0">
                <a:solidFill>
                  <a:srgbClr val="3333CC"/>
                </a:solidFill>
                <a:latin typeface="微软雅黑"/>
                <a:cs typeface="微软雅黑"/>
              </a:rPr>
              <a:t>邮</a:t>
            </a:r>
            <a:r>
              <a:rPr sz="2000" b="1" spc="-80" dirty="0">
                <a:solidFill>
                  <a:srgbClr val="C0C0C0"/>
                </a:solidFill>
                <a:latin typeface="微软雅黑"/>
                <a:cs typeface="微软雅黑"/>
              </a:rPr>
              <a:t>邮</a:t>
            </a:r>
            <a:r>
              <a:rPr sz="3000" b="1" spc="-2895" baseline="2777" dirty="0">
                <a:solidFill>
                  <a:srgbClr val="3333CC"/>
                </a:solidFill>
                <a:latin typeface="微软雅黑"/>
                <a:cs typeface="微软雅黑"/>
              </a:rPr>
              <a:t>政</a:t>
            </a:r>
            <a:r>
              <a:rPr sz="2000" b="1" spc="-80" dirty="0">
                <a:solidFill>
                  <a:srgbClr val="C0C0C0"/>
                </a:solidFill>
                <a:latin typeface="微软雅黑"/>
                <a:cs typeface="微软雅黑"/>
              </a:rPr>
              <a:t>政</a:t>
            </a:r>
            <a:r>
              <a:rPr sz="3000" b="1" spc="-2895" baseline="2777" dirty="0">
                <a:solidFill>
                  <a:srgbClr val="3333CC"/>
                </a:solidFill>
                <a:latin typeface="微软雅黑"/>
                <a:cs typeface="微软雅黑"/>
              </a:rPr>
              <a:t>编</a:t>
            </a:r>
            <a:r>
              <a:rPr sz="2000" b="1" spc="-80" dirty="0">
                <a:solidFill>
                  <a:srgbClr val="C0C0C0"/>
                </a:solidFill>
                <a:latin typeface="微软雅黑"/>
                <a:cs typeface="微软雅黑"/>
              </a:rPr>
              <a:t>编</a:t>
            </a:r>
            <a:r>
              <a:rPr sz="3000" b="1" spc="-2895" baseline="2777" dirty="0">
                <a:solidFill>
                  <a:srgbClr val="3333CC"/>
                </a:solidFill>
                <a:latin typeface="微软雅黑"/>
                <a:cs typeface="微软雅黑"/>
              </a:rPr>
              <a:t>码</a:t>
            </a:r>
            <a:r>
              <a:rPr sz="2000" b="1" spc="-80" dirty="0">
                <a:solidFill>
                  <a:srgbClr val="C0C0C0"/>
                </a:solidFill>
                <a:latin typeface="微软雅黑"/>
                <a:cs typeface="微软雅黑"/>
              </a:rPr>
              <a:t>码</a:t>
            </a:r>
            <a:r>
              <a:rPr sz="3000" b="1" spc="-2895" baseline="2777" dirty="0">
                <a:solidFill>
                  <a:srgbClr val="3333CC"/>
                </a:solidFill>
                <a:latin typeface="微软雅黑"/>
                <a:cs typeface="微软雅黑"/>
              </a:rPr>
              <a:t>→</a:t>
            </a:r>
            <a:r>
              <a:rPr sz="2000" b="1" spc="-75" dirty="0">
                <a:solidFill>
                  <a:srgbClr val="C0C0C0"/>
                </a:solidFill>
                <a:latin typeface="微软雅黑"/>
                <a:cs typeface="微软雅黑"/>
              </a:rPr>
              <a:t>→</a:t>
            </a:r>
            <a:r>
              <a:rPr sz="3000" b="1" spc="-2902" baseline="2777" dirty="0">
                <a:solidFill>
                  <a:srgbClr val="3333CC"/>
                </a:solidFill>
                <a:latin typeface="微软雅黑"/>
                <a:cs typeface="微软雅黑"/>
              </a:rPr>
              <a:t>城</a:t>
            </a:r>
            <a:r>
              <a:rPr sz="2000" b="1" spc="-75" dirty="0">
                <a:solidFill>
                  <a:srgbClr val="C0C0C0"/>
                </a:solidFill>
                <a:latin typeface="微软雅黑"/>
                <a:cs typeface="微软雅黑"/>
              </a:rPr>
              <a:t>城</a:t>
            </a:r>
            <a:r>
              <a:rPr sz="3000" b="1" spc="-2902" baseline="2777" dirty="0">
                <a:solidFill>
                  <a:srgbClr val="3333CC"/>
                </a:solidFill>
                <a:latin typeface="微软雅黑"/>
                <a:cs typeface="微软雅黑"/>
              </a:rPr>
              <a:t>市</a:t>
            </a:r>
            <a:r>
              <a:rPr sz="2000" b="1" spc="-75" dirty="0">
                <a:solidFill>
                  <a:srgbClr val="C0C0C0"/>
                </a:solidFill>
                <a:latin typeface="微软雅黑"/>
                <a:cs typeface="微软雅黑"/>
              </a:rPr>
              <a:t>市</a:t>
            </a:r>
            <a:r>
              <a:rPr sz="3000" b="1" spc="-7" baseline="2777" dirty="0">
                <a:solidFill>
                  <a:srgbClr val="3333CC"/>
                </a:solidFill>
                <a:latin typeface="微软雅黑"/>
                <a:cs typeface="微软雅黑"/>
              </a:rPr>
              <a:t>.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：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{</a:t>
            </a:r>
            <a:r>
              <a:rPr sz="2000" b="1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城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市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,街道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125" dirty="0">
                <a:solidFill>
                  <a:srgbClr val="FF0000"/>
                </a:solidFill>
                <a:latin typeface="微软雅黑"/>
                <a:cs typeface="微软雅黑"/>
              </a:rPr>
              <a:t>}</a:t>
            </a:r>
            <a:r>
              <a:rPr sz="1800" u="sng" spc="15" baseline="41666" dirty="0">
                <a:latin typeface="Times New Roman"/>
                <a:cs typeface="Times New Roman"/>
              </a:rPr>
              <a:t> </a:t>
            </a:r>
            <a:r>
              <a:rPr sz="1800" u="sng" baseline="41666" dirty="0">
                <a:latin typeface="Times New Roman"/>
                <a:cs typeface="Times New Roman"/>
              </a:rPr>
              <a:t>  </a:t>
            </a:r>
            <a:r>
              <a:rPr sz="1800" u="sng" spc="-195" baseline="41666" dirty="0">
                <a:latin typeface="Times New Roman"/>
                <a:cs typeface="Times New Roman"/>
              </a:rPr>
              <a:t> </a:t>
            </a:r>
            <a:r>
              <a:rPr sz="1800" u="sng" spc="15" baseline="41666" dirty="0">
                <a:latin typeface="Times New Roman"/>
                <a:cs typeface="Times New Roman"/>
              </a:rPr>
              <a:t>f </a:t>
            </a:r>
            <a:r>
              <a:rPr sz="1800" u="sng" spc="-142" baseline="41666" dirty="0">
                <a:latin typeface="Times New Roman"/>
                <a:cs typeface="Times New Roman"/>
              </a:rPr>
              <a:t> </a:t>
            </a:r>
            <a:r>
              <a:rPr sz="1800" baseline="41666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U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因不含候选键：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邮政编码</a:t>
            </a:r>
            <a:r>
              <a:rPr sz="2000" spc="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城市</a:t>
            </a:r>
            <a:r>
              <a:rPr sz="2000" b="1" dirty="0">
                <a:latin typeface="微软雅黑"/>
                <a:cs typeface="微软雅黑"/>
              </a:rPr>
              <a:t>；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所以不满足BCNF 因无传递依赖，所以满足第3范式；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  <a:spcBef>
                <a:spcPts val="1550"/>
              </a:spcBef>
              <a:tabLst>
                <a:tab pos="99695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示例:	</a:t>
            </a:r>
            <a:r>
              <a:rPr sz="2000" b="1" spc="-5" dirty="0">
                <a:latin typeface="微软雅黑"/>
                <a:cs typeface="微软雅黑"/>
              </a:rPr>
              <a:t>选课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(学号, 课程号, 教师编号)</a:t>
            </a:r>
            <a:endParaRPr sz="2000" dirty="0">
              <a:latin typeface="微软雅黑"/>
              <a:cs typeface="微软雅黑"/>
            </a:endParaRPr>
          </a:p>
          <a:p>
            <a:pPr marL="26289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假设规定每位教师只开一门课,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则有: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{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学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,课程号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}→教师编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;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教师编号</a:t>
            </a:r>
            <a:endParaRPr sz="2000" dirty="0">
              <a:latin typeface="微软雅黑"/>
              <a:cs typeface="微软雅黑"/>
            </a:endParaRPr>
          </a:p>
          <a:p>
            <a:pPr marL="26289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→课程号</a:t>
            </a:r>
            <a:r>
              <a:rPr sz="2000" b="1" spc="-5" dirty="0">
                <a:latin typeface="微软雅黑"/>
                <a:cs typeface="微软雅黑"/>
              </a:rPr>
              <a:t>. 显然：该模式满足第3范式但不满足Boyce-Codd范式。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22305" y="4042410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7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DB06F741-6458-49CF-9532-E1190C92749D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9981" y="1505007"/>
            <a:ext cx="8145145" cy="152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[定理]若R(U,F)</a:t>
            </a:r>
            <a:r>
              <a:rPr sz="2400" b="1" spc="-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微软雅黑"/>
                <a:cs typeface="微软雅黑"/>
              </a:rPr>
              <a:t>BCNF</a:t>
            </a:r>
            <a:r>
              <a:rPr sz="2400" b="1" dirty="0">
                <a:latin typeface="微软雅黑"/>
                <a:cs typeface="微软雅黑"/>
              </a:rPr>
              <a:t>,</a:t>
            </a:r>
            <a:r>
              <a:rPr sz="2400" b="1" spc="-5" dirty="0">
                <a:latin typeface="微软雅黑"/>
                <a:cs typeface="微软雅黑"/>
              </a:rPr>
              <a:t> 则R(U,F)</a:t>
            </a:r>
            <a:r>
              <a:rPr sz="2400" b="1" dirty="0">
                <a:latin typeface="Symbol"/>
                <a:cs typeface="Symbol"/>
              </a:rPr>
              <a:t></a:t>
            </a:r>
            <a:r>
              <a:rPr sz="2400" b="1" dirty="0">
                <a:latin typeface="微软雅黑"/>
                <a:cs typeface="微软雅黑"/>
              </a:rPr>
              <a:t>3NF。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700">
              <a:latin typeface="Times New Roman"/>
              <a:cs typeface="Times New Roman"/>
            </a:endParaRPr>
          </a:p>
          <a:p>
            <a:pPr marL="74295" marR="5080">
              <a:lnSpc>
                <a:spcPct val="1303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证明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用反证法证明，设R(U,F)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BCNF，但R(U,F)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3NF，依据3NF定 义，则必有一传递依赖存在：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703" y="3144836"/>
            <a:ext cx="8250555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92860" indent="303530">
              <a:lnSpc>
                <a:spcPct val="130000"/>
              </a:lnSpc>
            </a:pPr>
            <a:r>
              <a:rPr sz="2000" b="1" spc="-5" dirty="0">
                <a:latin typeface="微软雅黑"/>
                <a:cs typeface="微软雅黑"/>
              </a:rPr>
              <a:t>设该传递依赖为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Y，Y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A,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其中X候选键，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Y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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endParaRPr sz="2000">
              <a:latin typeface="微软雅黑"/>
              <a:cs typeface="微软雅黑"/>
            </a:endParaRPr>
          </a:p>
          <a:p>
            <a:pPr marL="12700" marR="5080" indent="379730">
              <a:lnSpc>
                <a:spcPct val="130300"/>
              </a:lnSpc>
            </a:pPr>
            <a:r>
              <a:rPr sz="2000" b="1" dirty="0">
                <a:latin typeface="微软雅黑"/>
                <a:cs typeface="微软雅黑"/>
              </a:rPr>
              <a:t>因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则Y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A将违反BCNF的定义(任一函数依赖都包含候选键，而Y 不是候选键)。故定理得证。证毕。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9103" y="3149643"/>
            <a:ext cx="86169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显然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88515" y="3265932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07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28545" y="3217926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48006"/>
                </a:moveTo>
                <a:lnTo>
                  <a:pt x="0" y="0"/>
                </a:lnTo>
                <a:lnTo>
                  <a:pt x="0" y="98298"/>
                </a:lnTo>
                <a:lnTo>
                  <a:pt x="98298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72322" y="3177539"/>
            <a:ext cx="113030" cy="196215"/>
          </a:xfrm>
          <a:custGeom>
            <a:avLst/>
            <a:gdLst/>
            <a:ahLst/>
            <a:cxnLst/>
            <a:rect l="l" t="t" r="r" b="b"/>
            <a:pathLst>
              <a:path w="113029" h="196214">
                <a:moveTo>
                  <a:pt x="112775" y="0"/>
                </a:moveTo>
                <a:lnTo>
                  <a:pt x="0" y="19583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179" y="5496780"/>
            <a:ext cx="768159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有传递依赖的或者说不满足3NF的，也一定不满足BCNF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000" b="1" spc="-5" dirty="0">
                <a:latin typeface="微软雅黑"/>
                <a:cs typeface="微软雅黑"/>
              </a:rPr>
              <a:t>课后思考：举出一些满足BCNF和不满足BCNF但满足第3范式的实例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xmlns="" id="{19943549-49BB-472A-906A-A68A4A246AE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2915" y="2135123"/>
            <a:ext cx="7976234" cy="3751579"/>
          </a:xfrm>
          <a:custGeom>
            <a:avLst/>
            <a:gdLst/>
            <a:ahLst/>
            <a:cxnLst/>
            <a:rect l="l" t="t" r="r" b="b"/>
            <a:pathLst>
              <a:path w="7976234" h="3751579">
                <a:moveTo>
                  <a:pt x="0" y="0"/>
                </a:moveTo>
                <a:lnTo>
                  <a:pt x="0" y="3751326"/>
                </a:lnTo>
                <a:lnTo>
                  <a:pt x="7975854" y="3751326"/>
                </a:lnTo>
                <a:lnTo>
                  <a:pt x="79758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3311" y="1480585"/>
            <a:ext cx="7118984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/>
                <a:cs typeface="微软雅黑"/>
              </a:rPr>
              <a:t>关系模式分解成BCNF</a:t>
            </a:r>
            <a:endParaRPr sz="2800" dirty="0">
              <a:latin typeface="微软雅黑"/>
              <a:cs typeface="微软雅黑"/>
            </a:endParaRPr>
          </a:p>
          <a:p>
            <a:pPr marL="436245">
              <a:lnSpc>
                <a:spcPct val="100000"/>
              </a:lnSpc>
              <a:spcBef>
                <a:spcPts val="2855"/>
              </a:spcBef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R(A,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B,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C,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D,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E, F, G)</a:t>
            </a:r>
            <a:endParaRPr sz="2400" dirty="0">
              <a:latin typeface="微软雅黑"/>
              <a:cs typeface="微软雅黑"/>
            </a:endParaRPr>
          </a:p>
          <a:p>
            <a:pPr marL="1350010">
              <a:lnSpc>
                <a:spcPts val="2395"/>
              </a:lnSpc>
              <a:spcBef>
                <a:spcPts val="745"/>
              </a:spcBef>
              <a:tabLst>
                <a:tab pos="5420360" algn="l"/>
                <a:tab pos="6212840" algn="l"/>
              </a:tabLst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函数依赖集合{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A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 A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C,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D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sz="2000" spc="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E</a:t>
            </a: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FG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}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9684" y="3545544"/>
            <a:ext cx="7005955" cy="226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24255">
              <a:lnSpc>
                <a:spcPct val="130000"/>
              </a:lnSpc>
              <a:tabLst>
                <a:tab pos="1204595" algn="l"/>
              </a:tabLst>
            </a:pPr>
            <a:r>
              <a:rPr sz="1600" b="1" spc="-5" dirty="0">
                <a:latin typeface="微软雅黑"/>
                <a:cs typeface="微软雅黑"/>
              </a:rPr>
              <a:t>候选键：A</a:t>
            </a:r>
            <a:r>
              <a:rPr sz="1600" b="1" dirty="0">
                <a:latin typeface="微软雅黑"/>
                <a:cs typeface="微软雅黑"/>
              </a:rPr>
              <a:t>;	</a:t>
            </a:r>
            <a:r>
              <a:rPr sz="1600" b="1" spc="-5" dirty="0">
                <a:latin typeface="微软雅黑"/>
                <a:cs typeface="微软雅黑"/>
              </a:rPr>
              <a:t>有不依赖于候选键的其他函数依赖，R不满足BCNF。 分解规则：</a:t>
            </a:r>
            <a:endParaRPr sz="1600">
              <a:latin typeface="微软雅黑"/>
              <a:cs typeface="微软雅黑"/>
            </a:endParaRPr>
          </a:p>
          <a:p>
            <a:pPr marL="180975">
              <a:lnSpc>
                <a:spcPct val="100000"/>
              </a:lnSpc>
              <a:spcBef>
                <a:spcPts val="580"/>
              </a:spcBef>
            </a:pP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将左侧不含候选键的函数依赖单独组成一个</a:t>
            </a:r>
            <a:r>
              <a:rPr sz="1600" b="1" spc="-10" dirty="0">
                <a:solidFill>
                  <a:srgbClr val="CC0000"/>
                </a:solidFill>
                <a:latin typeface="微软雅黑"/>
                <a:cs typeface="微软雅黑"/>
              </a:rPr>
              <a:t>关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系</a:t>
            </a:r>
            <a:r>
              <a:rPr sz="1600" b="1" dirty="0">
                <a:solidFill>
                  <a:srgbClr val="CC0000"/>
                </a:solidFill>
                <a:latin typeface="微软雅黑"/>
                <a:cs typeface="微软雅黑"/>
              </a:rPr>
              <a:t>,</a:t>
            </a:r>
            <a:r>
              <a:rPr sz="1600" b="1" spc="-5" dirty="0">
                <a:solidFill>
                  <a:srgbClr val="CC0000"/>
                </a:solidFill>
                <a:latin typeface="微软雅黑"/>
                <a:cs typeface="微软雅黑"/>
              </a:rPr>
              <a:t> 将包含候选键的组成一关系</a:t>
            </a:r>
            <a:endParaRPr sz="1600">
              <a:latin typeface="微软雅黑"/>
              <a:cs typeface="微软雅黑"/>
            </a:endParaRPr>
          </a:p>
          <a:p>
            <a:pPr marL="542925">
              <a:lnSpc>
                <a:spcPct val="100000"/>
              </a:lnSpc>
              <a:spcBef>
                <a:spcPts val="680"/>
              </a:spcBef>
              <a:tabLst>
                <a:tab pos="2132965" algn="l"/>
              </a:tabLst>
            </a:pPr>
            <a:r>
              <a:rPr sz="2000" b="1" spc="-5" dirty="0">
                <a:latin typeface="Symbol"/>
                <a:cs typeface="Symbol"/>
              </a:rPr>
              <a:t>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微软雅黑"/>
                <a:cs typeface="微软雅黑"/>
              </a:rPr>
              <a:t>{ </a:t>
            </a:r>
            <a:r>
              <a:rPr sz="1600" b="1" dirty="0">
                <a:latin typeface="微软雅黑"/>
                <a:cs typeface="微软雅黑"/>
              </a:rPr>
              <a:t>R1(C, D),	R2(C, E), R3(E, F, G) , R4(A, B, C)</a:t>
            </a:r>
            <a:r>
              <a:rPr sz="1600" b="1" spc="-2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tabLst>
                <a:tab pos="2290445" algn="l"/>
                <a:tab pos="3566160" algn="l"/>
                <a:tab pos="4839335" algn="l"/>
              </a:tabLst>
            </a:pPr>
            <a:r>
              <a:rPr sz="1600" b="1" spc="-5" dirty="0">
                <a:latin typeface="微软雅黑"/>
                <a:cs typeface="微软雅黑"/>
              </a:rPr>
              <a:t>可以看出：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1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BCN</a:t>
            </a:r>
            <a:r>
              <a:rPr sz="1600" b="1" spc="5" dirty="0">
                <a:latin typeface="微软雅黑"/>
                <a:cs typeface="微软雅黑"/>
              </a:rPr>
              <a:t>F</a:t>
            </a:r>
            <a:r>
              <a:rPr sz="1600" b="1" dirty="0">
                <a:latin typeface="微软雅黑"/>
                <a:cs typeface="微软雅黑"/>
              </a:rPr>
              <a:t>;	</a:t>
            </a:r>
            <a:r>
              <a:rPr sz="1600" b="1" spc="-5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BCNF;	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3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BCNF</a:t>
            </a:r>
            <a:r>
              <a:rPr sz="1600" b="1" dirty="0">
                <a:latin typeface="微软雅黑"/>
                <a:cs typeface="微软雅黑"/>
              </a:rPr>
              <a:t>;	</a:t>
            </a:r>
            <a:r>
              <a:rPr sz="1600" b="1" spc="-5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4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BCN</a:t>
            </a:r>
            <a:r>
              <a:rPr sz="1600" b="1" spc="5" dirty="0">
                <a:latin typeface="微软雅黑"/>
                <a:cs typeface="微软雅黑"/>
              </a:rPr>
              <a:t>F</a:t>
            </a:r>
            <a:r>
              <a:rPr sz="1600" b="1" dirty="0">
                <a:latin typeface="微软雅黑"/>
                <a:cs typeface="微软雅黑"/>
              </a:rPr>
              <a:t>;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微软雅黑"/>
                <a:cs typeface="微软雅黑"/>
              </a:rPr>
              <a:t>也可以将R1和R2合并：</a:t>
            </a:r>
            <a:endParaRPr sz="1600">
              <a:latin typeface="微软雅黑"/>
              <a:cs typeface="微软雅黑"/>
            </a:endParaRPr>
          </a:p>
          <a:p>
            <a:pPr marL="482600">
              <a:lnSpc>
                <a:spcPts val="2395"/>
              </a:lnSpc>
              <a:spcBef>
                <a:spcPts val="680"/>
              </a:spcBef>
            </a:pPr>
            <a:r>
              <a:rPr sz="2000" b="1" spc="-5" dirty="0">
                <a:latin typeface="Symbol"/>
                <a:cs typeface="Symbol"/>
              </a:rPr>
              <a:t>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微软雅黑"/>
                <a:cs typeface="微软雅黑"/>
              </a:rPr>
              <a:t>{ </a:t>
            </a:r>
            <a:r>
              <a:rPr sz="1600" b="1" dirty="0">
                <a:latin typeface="微软雅黑"/>
                <a:cs typeface="微软雅黑"/>
              </a:rPr>
              <a:t>R12(C, D, E), R3(E, F, G) , R4(A, B, C)</a:t>
            </a:r>
            <a:r>
              <a:rPr sz="1600" b="1" spc="-1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}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095" y="483226"/>
            <a:ext cx="392684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1D10DF8B-9EE8-4416-928E-790C8485D3E5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456963"/>
            <a:ext cx="7915909" cy="2834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2800" b="1" spc="-5" dirty="0">
                <a:latin typeface="微软雅黑"/>
                <a:cs typeface="微软雅黑"/>
              </a:rPr>
              <a:t>多值依赖</a:t>
            </a:r>
            <a:endParaRPr sz="3200" dirty="0">
              <a:latin typeface="微软雅黑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14"/>
              </a:spcBef>
            </a:pPr>
            <a:r>
              <a:rPr sz="2000" b="1" spc="-5" dirty="0">
                <a:latin typeface="微软雅黑"/>
                <a:cs typeface="微软雅黑"/>
              </a:rPr>
              <a:t>对R(U),</a:t>
            </a:r>
            <a:r>
              <a:rPr sz="2000" b="1" spc="17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设X,</a:t>
            </a:r>
            <a:r>
              <a:rPr sz="2000" b="1" spc="17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U,</a:t>
            </a:r>
            <a:r>
              <a:rPr sz="2000" b="1" spc="19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若对于R(U)的任一关系r,</a:t>
            </a:r>
            <a:r>
              <a:rPr sz="2000" b="1" spc="18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若元组</a:t>
            </a: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19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18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t[X]</a:t>
            </a:r>
            <a:r>
              <a:rPr sz="2000" b="1" spc="19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 s[X],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则必有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r使得：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微软雅黑"/>
                <a:cs typeface="微软雅黑"/>
              </a:rPr>
              <a:t>(1</a:t>
            </a:r>
            <a:r>
              <a:rPr sz="2000" b="1" spc="-5" dirty="0">
                <a:latin typeface="微软雅黑"/>
                <a:cs typeface="微软雅黑"/>
              </a:rPr>
              <a:t>) </a:t>
            </a:r>
            <a:r>
              <a:rPr sz="2000" b="1" spc="-10" dirty="0">
                <a:latin typeface="微软雅黑"/>
                <a:cs typeface="微软雅黑"/>
              </a:rPr>
              <a:t>u[X]=v[X]=t[X]=s[X]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(2) u[Y]=t[Y]</a:t>
            </a:r>
            <a:r>
              <a:rPr sz="2000" b="1" spc="-10" dirty="0">
                <a:latin typeface="微软雅黑"/>
                <a:cs typeface="微软雅黑"/>
              </a:rPr>
              <a:t>且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u[U-X-Y]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s[U-X-Y]</a:t>
            </a:r>
            <a:endParaRPr sz="2000" dirty="0">
              <a:latin typeface="微软雅黑"/>
              <a:cs typeface="微软雅黑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(3) v[Y]=s[Y]</a:t>
            </a:r>
            <a:r>
              <a:rPr sz="2000" b="1" spc="-10" dirty="0">
                <a:latin typeface="微软雅黑"/>
                <a:cs typeface="微软雅黑"/>
              </a:rPr>
              <a:t>且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v[U-X-Y]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t[U-X-Y]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均成立，则称Y多值依赖于X, 或说X多值决定Y, 记作X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2299" y="4606290"/>
            <a:ext cx="3870959" cy="2173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0265" y="5046726"/>
            <a:ext cx="4417060" cy="13970"/>
          </a:xfrm>
          <a:custGeom>
            <a:avLst/>
            <a:gdLst/>
            <a:ahLst/>
            <a:cxnLst/>
            <a:rect l="l" t="t" r="r" b="b"/>
            <a:pathLst>
              <a:path w="4417059" h="13970">
                <a:moveTo>
                  <a:pt x="0" y="0"/>
                </a:moveTo>
                <a:lnTo>
                  <a:pt x="4416552" y="13715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多值依赖的定义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60B2BF41-223A-4C69-BDE4-CC26F3897429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11" y="1436105"/>
            <a:ext cx="7913370" cy="285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99"/>
              </a:lnSpc>
            </a:pPr>
            <a:r>
              <a:rPr sz="2400" b="1" dirty="0" err="1">
                <a:latin typeface="微软雅黑"/>
                <a:cs typeface="微软雅黑"/>
              </a:rPr>
              <a:t>多值依赖的特性</a:t>
            </a:r>
            <a:r>
              <a:rPr sz="2400" b="1" dirty="0">
                <a:latin typeface="微软雅黑"/>
                <a:cs typeface="微软雅黑"/>
              </a:rPr>
              <a:t> </a:t>
            </a:r>
            <a:endParaRPr lang="en-US" altLang="zh-CN" sz="2400" b="1" dirty="0">
              <a:latin typeface="微软雅黑"/>
              <a:cs typeface="微软雅黑"/>
            </a:endParaRPr>
          </a:p>
          <a:p>
            <a:pPr marL="12700" marR="5080">
              <a:lnSpc>
                <a:spcPct val="128099"/>
              </a:lnSpc>
            </a:pPr>
            <a:r>
              <a:rPr sz="2000" b="1" spc="-5" dirty="0">
                <a:latin typeface="微软雅黑"/>
                <a:cs typeface="微软雅黑"/>
              </a:rPr>
              <a:t>1</a:t>
            </a:r>
            <a:r>
              <a:rPr sz="2000" b="1" spc="0" dirty="0">
                <a:latin typeface="微软雅黑"/>
                <a:cs typeface="微软雅黑"/>
              </a:rPr>
              <a:t>)直</a:t>
            </a:r>
            <a:r>
              <a:rPr sz="2000" b="1" dirty="0">
                <a:latin typeface="微软雅黑"/>
                <a:cs typeface="微软雅黑"/>
              </a:rPr>
              <a:t>观</a:t>
            </a:r>
            <a:r>
              <a:rPr sz="2000" b="1" spc="-5" dirty="0">
                <a:latin typeface="微软雅黑"/>
                <a:cs typeface="微软雅黑"/>
              </a:rPr>
              <a:t>地，对于X给定值，Y有一组值与之对应(0或n个)且这组Y值不以 任何方式与U-X-Y中属性值相联系，有X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2)若交换t, s 的Y值而得到的新元组仍在r中，则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3)X, Y不必不相交，u,v可以与t,s相同。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4)函数依赖是多值依赖的特例。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微软雅黑"/>
                <a:cs typeface="微软雅黑"/>
              </a:rPr>
              <a:t>5)令Z=U-X-Y,有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若Z</a:t>
            </a:r>
            <a:r>
              <a:rPr sz="2000" b="1" spc="-15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Symbol"/>
                <a:cs typeface="Symbol"/>
              </a:rPr>
              <a:t>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则必有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565" y="4793741"/>
            <a:ext cx="7200900" cy="161353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 marR="82550">
              <a:lnSpc>
                <a:spcPct val="1303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R</a:t>
            </a:r>
            <a:r>
              <a:rPr sz="2000" b="1" spc="21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spc="2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{</a:t>
            </a:r>
            <a:r>
              <a:rPr sz="2000" b="1" spc="21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课程名C,</a:t>
            </a:r>
            <a:r>
              <a:rPr sz="2000" b="1" spc="235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教</a:t>
            </a:r>
            <a:r>
              <a:rPr sz="2000" b="1" spc="-5" dirty="0">
                <a:latin typeface="微软雅黑"/>
                <a:cs typeface="微软雅黑"/>
              </a:rPr>
              <a:t>师名T,</a:t>
            </a:r>
            <a:r>
              <a:rPr sz="2000" b="1" spc="22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上课时间H,</a:t>
            </a:r>
            <a:r>
              <a:rPr sz="2000" b="1" spc="23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教室R,</a:t>
            </a:r>
            <a:r>
              <a:rPr sz="2000" b="1" spc="225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学</a:t>
            </a:r>
            <a:r>
              <a:rPr sz="2000" b="1" spc="-5" dirty="0">
                <a:latin typeface="微软雅黑"/>
                <a:cs typeface="微软雅黑"/>
              </a:rPr>
              <a:t>生名S, 成绩G}，则有：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725"/>
              </a:spcBef>
              <a:tabLst>
                <a:tab pos="1753870" algn="l"/>
              </a:tabLst>
            </a:pPr>
            <a:r>
              <a:rPr sz="2000" spc="-5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C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HR,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T</a:t>
            </a:r>
            <a:r>
              <a:rPr sz="2000" b="1" spc="0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HR，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但不存在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C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H及C 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R。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微软雅黑"/>
                <a:cs typeface="微软雅黑"/>
              </a:rPr>
              <a:t>说明：同一门课程或同一教师对同一批</a:t>
            </a:r>
            <a:r>
              <a:rPr sz="1600" b="1" spc="-10" dirty="0">
                <a:latin typeface="微软雅黑"/>
                <a:cs typeface="微软雅黑"/>
              </a:rPr>
              <a:t>学</a:t>
            </a:r>
            <a:r>
              <a:rPr sz="1600" b="1" spc="-5" dirty="0">
                <a:latin typeface="微软雅黑"/>
                <a:cs typeface="微软雅黑"/>
              </a:rPr>
              <a:t>生可以在不同时间不同地点上课。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多值依赖的特性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BF5F1D44-8E0B-4428-A853-8D33AECC4F1C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033" y="1450583"/>
            <a:ext cx="8810625" cy="485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[Armstrong's Axioms</a:t>
            </a:r>
            <a:r>
              <a:rPr sz="2400" b="1" spc="-5" dirty="0">
                <a:latin typeface="微软雅黑"/>
                <a:cs typeface="微软雅黑"/>
              </a:rPr>
              <a:t> A</a:t>
            </a:r>
            <a:r>
              <a:rPr sz="2400" b="1" dirty="0">
                <a:latin typeface="微软雅黑"/>
                <a:cs typeface="微软雅黑"/>
              </a:rPr>
              <a:t>4~A8]关于多值依赖的公理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spc="-5" dirty="0">
                <a:latin typeface="微软雅黑"/>
                <a:cs typeface="微软雅黑"/>
              </a:rPr>
              <a:t>设R(U), X, </a:t>
            </a:r>
            <a:r>
              <a:rPr sz="2000" b="1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U,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对于R(U)的任一关系r,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有以下规则：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7725409" algn="l"/>
                <a:tab pos="8293734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[</a:t>
            </a:r>
            <a:r>
              <a:rPr sz="2000" b="1" spc="-10" dirty="0">
                <a:latin typeface="微软雅黑"/>
                <a:cs typeface="微软雅黑"/>
              </a:rPr>
              <a:t>A4</a:t>
            </a:r>
            <a:r>
              <a:rPr sz="2000" b="1" spc="35" dirty="0">
                <a:latin typeface="微软雅黑"/>
                <a:cs typeface="微软雅黑"/>
              </a:rPr>
              <a:t>]多值依赖互补律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0" dirty="0">
                <a:latin typeface="微软雅黑"/>
                <a:cs typeface="微软雅黑"/>
              </a:rPr>
              <a:t>C</a:t>
            </a:r>
            <a:r>
              <a:rPr sz="2000" b="1" dirty="0">
                <a:latin typeface="微软雅黑"/>
                <a:cs typeface="微软雅黑"/>
              </a:rPr>
              <a:t>o</a:t>
            </a:r>
            <a:r>
              <a:rPr sz="2000" b="1" spc="-5" dirty="0">
                <a:latin typeface="微软雅黑"/>
                <a:cs typeface="微软雅黑"/>
              </a:rPr>
              <a:t>mplement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微软雅黑"/>
                <a:cs typeface="微软雅黑"/>
              </a:rPr>
              <a:t>tion</a:t>
            </a:r>
            <a:r>
              <a:rPr sz="2000" b="1" spc="35" dirty="0">
                <a:latin typeface="微软雅黑"/>
                <a:cs typeface="微软雅黑"/>
              </a:rPr>
              <a:t>)或对称</a:t>
            </a:r>
            <a:r>
              <a:rPr sz="2000" b="1" spc="25" dirty="0">
                <a:latin typeface="微软雅黑"/>
                <a:cs typeface="微软雅黑"/>
              </a:rPr>
              <a:t>性</a:t>
            </a:r>
            <a:r>
              <a:rPr sz="2000" b="1" spc="35" dirty="0">
                <a:latin typeface="微软雅黑"/>
                <a:cs typeface="微软雅黑"/>
              </a:rPr>
              <a:t>：若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30" dirty="0">
                <a:latin typeface="微软雅黑"/>
                <a:cs typeface="微软雅黑"/>
              </a:rPr>
              <a:t>则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dirty="0">
                <a:latin typeface="Symbol"/>
                <a:cs typeface="Symbol"/>
              </a:rPr>
              <a:t></a:t>
            </a:r>
            <a:endParaRPr sz="200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微软雅黑"/>
                <a:cs typeface="微软雅黑"/>
              </a:rPr>
              <a:t>U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15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Y；</a:t>
            </a:r>
            <a:endParaRPr sz="2000" dirty="0">
              <a:latin typeface="微软雅黑"/>
              <a:cs typeface="微软雅黑"/>
            </a:endParaRPr>
          </a:p>
          <a:p>
            <a:pPr marL="12700" marR="6985">
              <a:lnSpc>
                <a:spcPct val="130000"/>
              </a:lnSpc>
              <a:spcBef>
                <a:spcPts val="5"/>
              </a:spcBef>
              <a:tabLst>
                <a:tab pos="854138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[</a:t>
            </a:r>
            <a:r>
              <a:rPr sz="2000" b="1" spc="-10" dirty="0">
                <a:latin typeface="微软雅黑"/>
                <a:cs typeface="微软雅黑"/>
              </a:rPr>
              <a:t>A5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2000" b="1" spc="25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多</a:t>
            </a:r>
            <a:r>
              <a:rPr sz="2000" b="1" spc="254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值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依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赖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增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广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律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5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微软雅黑"/>
                <a:cs typeface="微软雅黑"/>
              </a:rPr>
              <a:t>u</a:t>
            </a:r>
            <a:r>
              <a:rPr sz="2000" b="1" spc="-10" dirty="0">
                <a:latin typeface="微软雅黑"/>
                <a:cs typeface="微软雅黑"/>
              </a:rPr>
              <a:t>g</a:t>
            </a:r>
            <a:r>
              <a:rPr sz="2000" b="1" spc="-5" dirty="0">
                <a:latin typeface="微软雅黑"/>
                <a:cs typeface="微软雅黑"/>
              </a:rPr>
              <a:t>men</a:t>
            </a:r>
            <a:r>
              <a:rPr sz="2000" b="1" dirty="0">
                <a:latin typeface="微软雅黑"/>
                <a:cs typeface="微软雅黑"/>
              </a:rPr>
              <a:t>t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spc="-5" dirty="0">
                <a:latin typeface="微软雅黑"/>
                <a:cs typeface="微软雅黑"/>
              </a:rPr>
              <a:t>ti</a:t>
            </a:r>
            <a:r>
              <a:rPr sz="2000" b="1" spc="-15" dirty="0">
                <a:latin typeface="微软雅黑"/>
                <a:cs typeface="微软雅黑"/>
              </a:rPr>
              <a:t>o</a:t>
            </a:r>
            <a:r>
              <a:rPr sz="2000" b="1" spc="-5" dirty="0">
                <a:latin typeface="微软雅黑"/>
                <a:cs typeface="微软雅黑"/>
              </a:rPr>
              <a:t>n)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：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若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15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且</a:t>
            </a:r>
            <a:r>
              <a:rPr sz="2000" b="1" spc="24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V</a:t>
            </a:r>
            <a:r>
              <a:rPr sz="2000" b="1" spc="-10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W,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则 </a:t>
            </a:r>
            <a:r>
              <a:rPr sz="2000" b="1" spc="-10" dirty="0">
                <a:latin typeface="微软雅黑"/>
                <a:cs typeface="微软雅黑"/>
              </a:rPr>
              <a:t>WX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10" dirty="0">
                <a:latin typeface="微软雅黑"/>
                <a:cs typeface="微软雅黑"/>
              </a:rPr>
              <a:t>VY；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注意：此条与A2规则是相似的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：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Y且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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W，则W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VY；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5693410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[A6]多值依赖传递律(Transtivity)：若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Z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Y；</a:t>
            </a:r>
            <a:endParaRPr sz="2000" dirty="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50"/>
              </a:spcBef>
            </a:pPr>
            <a:r>
              <a:rPr sz="1600" b="1" spc="185" dirty="0">
                <a:solidFill>
                  <a:srgbClr val="3333CC"/>
                </a:solidFill>
                <a:latin typeface="微软雅黑"/>
                <a:cs typeface="微软雅黑"/>
              </a:rPr>
              <a:t>注意：此条比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A</a:t>
            </a:r>
            <a:r>
              <a:rPr sz="1600" b="1" spc="185" dirty="0">
                <a:solidFill>
                  <a:srgbClr val="3333CC"/>
                </a:solidFill>
                <a:latin typeface="微软雅黑"/>
                <a:cs typeface="微软雅黑"/>
              </a:rPr>
              <a:t>3规则限制要强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：</a:t>
            </a:r>
            <a:r>
              <a:rPr sz="1600" b="1" spc="-29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185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r>
              <a:rPr sz="1600" b="1" spc="-29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185" dirty="0">
                <a:solidFill>
                  <a:srgbClr val="3333CC"/>
                </a:solidFill>
                <a:latin typeface="微软雅黑"/>
                <a:cs typeface="微软雅黑"/>
              </a:rPr>
              <a:t>Z，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则</a:t>
            </a:r>
            <a:r>
              <a:rPr sz="1600" b="1" spc="-29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185" dirty="0">
                <a:solidFill>
                  <a:srgbClr val="3333CC"/>
                </a:solidFill>
                <a:latin typeface="微软雅黑"/>
                <a:cs typeface="微软雅黑"/>
              </a:rPr>
              <a:t>Z。多值依</a:t>
            </a:r>
            <a:r>
              <a:rPr sz="1600" b="1" spc="170" dirty="0">
                <a:solidFill>
                  <a:srgbClr val="3333CC"/>
                </a:solidFill>
                <a:latin typeface="微软雅黑"/>
                <a:cs typeface="微软雅黑"/>
              </a:rPr>
              <a:t>赖不存在这种规则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，</a:t>
            </a:r>
            <a:r>
              <a:rPr sz="1600" b="1" spc="-3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600" b="1" spc="165" dirty="0">
                <a:solidFill>
                  <a:srgbClr val="3333CC"/>
                </a:solidFill>
                <a:latin typeface="微软雅黑"/>
                <a:cs typeface="微软雅黑"/>
              </a:rPr>
              <a:t>即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： X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Y，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Z，则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X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Z不一定成立，例如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C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-1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HR</a:t>
            </a:r>
            <a:r>
              <a:rPr sz="1600" b="1" dirty="0">
                <a:solidFill>
                  <a:srgbClr val="3333CC"/>
                </a:solidFill>
                <a:latin typeface="微软雅黑"/>
                <a:cs typeface="微软雅黑"/>
              </a:rPr>
              <a:t>,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 H</a:t>
            </a:r>
            <a:r>
              <a:rPr sz="1600" b="1" spc="-10" dirty="0">
                <a:solidFill>
                  <a:srgbClr val="3333CC"/>
                </a:solidFill>
                <a:latin typeface="微软雅黑"/>
                <a:cs typeface="微软雅黑"/>
              </a:rPr>
              <a:t>R</a:t>
            </a:r>
            <a:r>
              <a:rPr sz="1600" b="1" spc="-5" dirty="0">
                <a:solidFill>
                  <a:srgbClr val="3333CC"/>
                </a:solidFill>
                <a:latin typeface="Symbol"/>
                <a:cs typeface="Symbol"/>
              </a:rPr>
              <a:t>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H但是C不能多值决定H。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85737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latin typeface="微软雅黑"/>
                <a:cs typeface="微软雅黑"/>
              </a:rPr>
              <a:t>[A7]若X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则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Y；</a:t>
            </a:r>
            <a:endParaRPr sz="2000" dirty="0">
              <a:latin typeface="微软雅黑"/>
              <a:cs typeface="微软雅黑"/>
            </a:endParaRPr>
          </a:p>
          <a:p>
            <a:pPr marL="12700" marR="6350">
              <a:lnSpc>
                <a:spcPct val="130300"/>
              </a:lnSpc>
              <a:tabLst>
                <a:tab pos="7098665" algn="l"/>
                <a:tab pos="827341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10" dirty="0">
                <a:latin typeface="微软雅黑"/>
                <a:cs typeface="微软雅黑"/>
              </a:rPr>
              <a:t>[A8</a:t>
            </a:r>
            <a:r>
              <a:rPr sz="2000" b="1" spc="125" dirty="0">
                <a:latin typeface="微软雅黑"/>
                <a:cs typeface="微软雅黑"/>
              </a:rPr>
              <a:t>]若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125" dirty="0">
                <a:latin typeface="微软雅黑"/>
                <a:cs typeface="微软雅黑"/>
              </a:rPr>
              <a:t>Y，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125" dirty="0">
                <a:latin typeface="微软雅黑"/>
                <a:cs typeface="微软雅黑"/>
              </a:rPr>
              <a:t>Y且对于某个与Y不相交的W</a:t>
            </a:r>
            <a:r>
              <a:rPr sz="2000" b="1" spc="120" dirty="0">
                <a:latin typeface="微软雅黑"/>
                <a:cs typeface="微软雅黑"/>
              </a:rPr>
              <a:t>有</a:t>
            </a:r>
            <a:r>
              <a:rPr sz="2000" b="1" spc="-5" dirty="0">
                <a:latin typeface="微软雅黑"/>
                <a:cs typeface="微软雅黑"/>
              </a:rPr>
              <a:t>W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W</a:t>
            </a:r>
            <a:r>
              <a:rPr sz="2000" b="1" dirty="0">
                <a:latin typeface="Symbol"/>
                <a:cs typeface="Symbol"/>
              </a:rPr>
              <a:t></a:t>
            </a:r>
            <a:r>
              <a:rPr sz="2000" b="1" dirty="0">
                <a:latin typeface="微软雅黑"/>
                <a:cs typeface="微软雅黑"/>
              </a:rPr>
              <a:t>Y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Symbol"/>
                <a:cs typeface="Symbol"/>
              </a:rPr>
              <a:t>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110" dirty="0">
                <a:latin typeface="微软雅黑"/>
                <a:cs typeface="微软雅黑"/>
              </a:rPr>
              <a:t>则</a:t>
            </a:r>
            <a:r>
              <a:rPr sz="2000" b="1" spc="-5" dirty="0">
                <a:latin typeface="微软雅黑"/>
                <a:cs typeface="微软雅黑"/>
              </a:rPr>
              <a:t>有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Z。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关于多值依赖的公理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Armstron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公理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xmlns="" id="{F9EFDC94-5968-4277-BA86-27996A155DAC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2946" y="1266825"/>
            <a:ext cx="8522335" cy="528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 indent="-3556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[定理]Armstrong Axioms系统的规则A1-A8是有效的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微软雅黑"/>
                <a:cs typeface="微软雅黑"/>
              </a:rPr>
              <a:t>A6的证明：用反证法进行。</a:t>
            </a:r>
            <a:endParaRPr sz="2000" dirty="0">
              <a:latin typeface="微软雅黑"/>
              <a:cs typeface="微软雅黑"/>
            </a:endParaRPr>
          </a:p>
          <a:p>
            <a:pPr marL="47625" marR="5080">
              <a:lnSpc>
                <a:spcPct val="115100"/>
              </a:lnSpc>
              <a:spcBef>
                <a:spcPts val="40"/>
              </a:spcBef>
            </a:pPr>
            <a:r>
              <a:rPr sz="2000" b="1" spc="-5" dirty="0">
                <a:latin typeface="微软雅黑"/>
                <a:cs typeface="微软雅黑"/>
              </a:rPr>
              <a:t>设一关系r,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假</a:t>
            </a:r>
            <a:r>
              <a:rPr sz="2000" b="1" spc="-10" dirty="0">
                <a:latin typeface="微软雅黑"/>
                <a:cs typeface="微软雅黑"/>
              </a:rPr>
              <a:t>设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Y</a:t>
            </a:r>
            <a:r>
              <a:rPr sz="20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微软雅黑"/>
                <a:cs typeface="微软雅黑"/>
              </a:rPr>
              <a:t>, </a:t>
            </a:r>
            <a:r>
              <a:rPr sz="2000" b="1" dirty="0">
                <a:latin typeface="微软雅黑"/>
                <a:cs typeface="微软雅黑"/>
              </a:rPr>
              <a:t>而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</a:t>
            </a:r>
            <a:r>
              <a:rPr sz="2000" b="1" spc="-10" dirty="0">
                <a:solidFill>
                  <a:srgbClr val="FF0000"/>
                </a:solidFill>
                <a:latin typeface="微软雅黑"/>
                <a:cs typeface="微软雅黑"/>
              </a:rPr>
              <a:t>Z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Y不成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立</a:t>
            </a:r>
            <a:r>
              <a:rPr sz="2000" b="1" spc="-5" dirty="0">
                <a:latin typeface="微软雅黑"/>
                <a:cs typeface="微软雅黑"/>
              </a:rPr>
              <a:t>，按多值依赖定义，即 对任一关系r,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有元组t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r，但满足下述条件的u不存在(u</a:t>
            </a:r>
            <a:r>
              <a:rPr sz="2000" b="1" spc="-5" dirty="0">
                <a:latin typeface="Symbol"/>
                <a:cs typeface="Symbol"/>
              </a:rPr>
              <a:t></a:t>
            </a:r>
            <a:r>
              <a:rPr sz="2000" b="1" spc="-10" dirty="0">
                <a:latin typeface="微软雅黑"/>
                <a:cs typeface="微软雅黑"/>
              </a:rPr>
              <a:t>r)： </a:t>
            </a:r>
            <a:r>
              <a:rPr sz="2000" b="1" spc="-5" dirty="0">
                <a:latin typeface="微软雅黑"/>
                <a:cs typeface="微软雅黑"/>
              </a:rPr>
              <a:t>u[X]=t[X]=s[X]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u[Z-Y]=t[Z-Y]且u[U-X-(Z-Y)]=s[U-X-(Z-Y)]</a:t>
            </a:r>
            <a:endParaRPr sz="2000" dirty="0">
              <a:latin typeface="微软雅黑"/>
              <a:cs typeface="微软雅黑"/>
            </a:endParaRPr>
          </a:p>
          <a:p>
            <a:pPr marL="47625" marR="2589530" indent="-635">
              <a:lnSpc>
                <a:spcPct val="114999"/>
              </a:lnSpc>
              <a:tabLst>
                <a:tab pos="1878964" algn="l"/>
              </a:tabLst>
            </a:pPr>
            <a:r>
              <a:rPr sz="2000" b="1" spc="-5" dirty="0">
                <a:latin typeface="微软雅黑"/>
                <a:cs typeface="微软雅黑"/>
              </a:rPr>
              <a:t>下面由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	Y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Z检验上述u是否真的不存在： 由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对t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5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r，有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满足：</a:t>
            </a:r>
            <a:endParaRPr sz="2000" dirty="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365"/>
              </a:spcBef>
              <a:tabLst>
                <a:tab pos="552450" algn="l"/>
              </a:tabLst>
            </a:pPr>
            <a:r>
              <a:rPr sz="2000" b="1" spc="-10" dirty="0">
                <a:latin typeface="微软雅黑"/>
                <a:cs typeface="微软雅黑"/>
              </a:rPr>
              <a:t>(1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v[X]=t[X]=s[X]</a:t>
            </a:r>
            <a:endParaRPr sz="2000" dirty="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360"/>
              </a:spcBef>
              <a:tabLst>
                <a:tab pos="553085" algn="l"/>
              </a:tabLst>
            </a:pPr>
            <a:r>
              <a:rPr sz="2000" b="1" spc="-5" dirty="0">
                <a:latin typeface="微软雅黑"/>
                <a:cs typeface="微软雅黑"/>
              </a:rPr>
              <a:t>(2)	v[Y]=s[Y]</a:t>
            </a:r>
            <a:endParaRPr sz="2000" dirty="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365"/>
              </a:spcBef>
              <a:tabLst>
                <a:tab pos="553085" algn="l"/>
              </a:tabLst>
            </a:pPr>
            <a:r>
              <a:rPr sz="2000" b="1" spc="-5" dirty="0">
                <a:latin typeface="微软雅黑"/>
                <a:cs typeface="微软雅黑"/>
              </a:rPr>
              <a:t>(3)	v[U-X-Y]=t[U-X-Y]</a:t>
            </a:r>
            <a:endParaRPr sz="2000" dirty="0">
              <a:latin typeface="微软雅黑"/>
              <a:cs typeface="微软雅黑"/>
            </a:endParaRPr>
          </a:p>
          <a:p>
            <a:pPr marL="47625" marR="4053204">
              <a:lnSpc>
                <a:spcPts val="2770"/>
              </a:lnSpc>
              <a:spcBef>
                <a:spcPts val="145"/>
              </a:spcBef>
              <a:tabLst>
                <a:tab pos="553085" algn="l"/>
              </a:tabLst>
            </a:pPr>
            <a:r>
              <a:rPr sz="2000" b="1" spc="-5" dirty="0">
                <a:latin typeface="微软雅黑"/>
                <a:cs typeface="微软雅黑"/>
              </a:rPr>
              <a:t>由Y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对</a:t>
            </a:r>
            <a:r>
              <a:rPr sz="2000" b="1" spc="-10" dirty="0">
                <a:latin typeface="微软雅黑"/>
                <a:cs typeface="微软雅黑"/>
              </a:rPr>
              <a:t>v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5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r，有w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满足： (4)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w[Y]=v[Y]=s[Y]</a:t>
            </a:r>
            <a:endParaRPr sz="2000" dirty="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204"/>
              </a:spcBef>
              <a:tabLst>
                <a:tab pos="553085" algn="l"/>
              </a:tabLst>
            </a:pPr>
            <a:r>
              <a:rPr sz="2000" b="1" spc="-10" dirty="0">
                <a:latin typeface="微软雅黑"/>
                <a:cs typeface="微软雅黑"/>
              </a:rPr>
              <a:t>(5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w[Z]=v[Z]</a:t>
            </a:r>
            <a:endParaRPr sz="2000" dirty="0">
              <a:latin typeface="微软雅黑"/>
              <a:cs typeface="微软雅黑"/>
            </a:endParaRPr>
          </a:p>
          <a:p>
            <a:pPr marL="47625">
              <a:lnSpc>
                <a:spcPct val="100000"/>
              </a:lnSpc>
              <a:spcBef>
                <a:spcPts val="360"/>
              </a:spcBef>
              <a:tabLst>
                <a:tab pos="553720" algn="l"/>
              </a:tabLst>
            </a:pPr>
            <a:r>
              <a:rPr sz="2000" b="1" spc="-5" dirty="0">
                <a:latin typeface="微软雅黑"/>
                <a:cs typeface="微软雅黑"/>
              </a:rPr>
              <a:t>(6)	w[U-Z-Y]=s[U-Z-Y]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Armstron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公理的证明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xmlns="" id="{9D142FA3-9258-435E-B87A-C784386CDA61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6017" y="2582417"/>
            <a:ext cx="2938272" cy="225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887" y="5650991"/>
            <a:ext cx="1335024" cy="99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8887" y="5650991"/>
            <a:ext cx="1335405" cy="999490"/>
          </a:xfrm>
          <a:custGeom>
            <a:avLst/>
            <a:gdLst/>
            <a:ahLst/>
            <a:cxnLst/>
            <a:rect l="l" t="t" r="r" b="b"/>
            <a:pathLst>
              <a:path w="1335405" h="999490">
                <a:moveTo>
                  <a:pt x="667512" y="0"/>
                </a:moveTo>
                <a:lnTo>
                  <a:pt x="612745" y="1658"/>
                </a:lnTo>
                <a:lnTo>
                  <a:pt x="559201" y="6548"/>
                </a:lnTo>
                <a:lnTo>
                  <a:pt x="507051" y="14540"/>
                </a:lnTo>
                <a:lnTo>
                  <a:pt x="456468" y="25505"/>
                </a:lnTo>
                <a:lnTo>
                  <a:pt x="407622" y="39314"/>
                </a:lnTo>
                <a:lnTo>
                  <a:pt x="360685" y="55837"/>
                </a:lnTo>
                <a:lnTo>
                  <a:pt x="315828" y="74946"/>
                </a:lnTo>
                <a:lnTo>
                  <a:pt x="273222" y="96511"/>
                </a:lnTo>
                <a:lnTo>
                  <a:pt x="233040" y="120404"/>
                </a:lnTo>
                <a:lnTo>
                  <a:pt x="195453" y="146494"/>
                </a:lnTo>
                <a:lnTo>
                  <a:pt x="160631" y="174653"/>
                </a:lnTo>
                <a:lnTo>
                  <a:pt x="128747" y="204752"/>
                </a:lnTo>
                <a:lnTo>
                  <a:pt x="99972" y="236661"/>
                </a:lnTo>
                <a:lnTo>
                  <a:pt x="74477" y="270252"/>
                </a:lnTo>
                <a:lnTo>
                  <a:pt x="52435" y="305395"/>
                </a:lnTo>
                <a:lnTo>
                  <a:pt x="34015" y="341961"/>
                </a:lnTo>
                <a:lnTo>
                  <a:pt x="19390" y="379820"/>
                </a:lnTo>
                <a:lnTo>
                  <a:pt x="8732" y="418845"/>
                </a:lnTo>
                <a:lnTo>
                  <a:pt x="2211" y="458905"/>
                </a:lnTo>
                <a:lnTo>
                  <a:pt x="0" y="499872"/>
                </a:lnTo>
                <a:lnTo>
                  <a:pt x="2211" y="540729"/>
                </a:lnTo>
                <a:lnTo>
                  <a:pt x="8732" y="580692"/>
                </a:lnTo>
                <a:lnTo>
                  <a:pt x="19390" y="619628"/>
                </a:lnTo>
                <a:lnTo>
                  <a:pt x="34015" y="657410"/>
                </a:lnTo>
                <a:lnTo>
                  <a:pt x="52435" y="693908"/>
                </a:lnTo>
                <a:lnTo>
                  <a:pt x="74477" y="728990"/>
                </a:lnTo>
                <a:lnTo>
                  <a:pt x="99972" y="762529"/>
                </a:lnTo>
                <a:lnTo>
                  <a:pt x="128747" y="794394"/>
                </a:lnTo>
                <a:lnTo>
                  <a:pt x="160631" y="824455"/>
                </a:lnTo>
                <a:lnTo>
                  <a:pt x="195453" y="852582"/>
                </a:lnTo>
                <a:lnTo>
                  <a:pt x="233040" y="878647"/>
                </a:lnTo>
                <a:lnTo>
                  <a:pt x="273222" y="902518"/>
                </a:lnTo>
                <a:lnTo>
                  <a:pt x="315828" y="924067"/>
                </a:lnTo>
                <a:lnTo>
                  <a:pt x="360685" y="943164"/>
                </a:lnTo>
                <a:lnTo>
                  <a:pt x="407622" y="959679"/>
                </a:lnTo>
                <a:lnTo>
                  <a:pt x="456468" y="973482"/>
                </a:lnTo>
                <a:lnTo>
                  <a:pt x="507051" y="984443"/>
                </a:lnTo>
                <a:lnTo>
                  <a:pt x="559201" y="992434"/>
                </a:lnTo>
                <a:lnTo>
                  <a:pt x="612745" y="997323"/>
                </a:lnTo>
                <a:lnTo>
                  <a:pt x="667512" y="998982"/>
                </a:lnTo>
                <a:lnTo>
                  <a:pt x="722278" y="997323"/>
                </a:lnTo>
                <a:lnTo>
                  <a:pt x="775822" y="992434"/>
                </a:lnTo>
                <a:lnTo>
                  <a:pt x="827972" y="984443"/>
                </a:lnTo>
                <a:lnTo>
                  <a:pt x="878555" y="973482"/>
                </a:lnTo>
                <a:lnTo>
                  <a:pt x="927401" y="959679"/>
                </a:lnTo>
                <a:lnTo>
                  <a:pt x="974338" y="943164"/>
                </a:lnTo>
                <a:lnTo>
                  <a:pt x="1019195" y="924067"/>
                </a:lnTo>
                <a:lnTo>
                  <a:pt x="1061801" y="902518"/>
                </a:lnTo>
                <a:lnTo>
                  <a:pt x="1101983" y="878647"/>
                </a:lnTo>
                <a:lnTo>
                  <a:pt x="1139571" y="852582"/>
                </a:lnTo>
                <a:lnTo>
                  <a:pt x="1174392" y="824455"/>
                </a:lnTo>
                <a:lnTo>
                  <a:pt x="1206276" y="794394"/>
                </a:lnTo>
                <a:lnTo>
                  <a:pt x="1235051" y="762529"/>
                </a:lnTo>
                <a:lnTo>
                  <a:pt x="1260546" y="728990"/>
                </a:lnTo>
                <a:lnTo>
                  <a:pt x="1282588" y="693908"/>
                </a:lnTo>
                <a:lnTo>
                  <a:pt x="1301008" y="657410"/>
                </a:lnTo>
                <a:lnTo>
                  <a:pt x="1315633" y="619628"/>
                </a:lnTo>
                <a:lnTo>
                  <a:pt x="1326291" y="580692"/>
                </a:lnTo>
                <a:lnTo>
                  <a:pt x="1332812" y="540729"/>
                </a:lnTo>
                <a:lnTo>
                  <a:pt x="1335024" y="499872"/>
                </a:lnTo>
                <a:lnTo>
                  <a:pt x="1332812" y="458905"/>
                </a:lnTo>
                <a:lnTo>
                  <a:pt x="1326291" y="418845"/>
                </a:lnTo>
                <a:lnTo>
                  <a:pt x="1315633" y="379820"/>
                </a:lnTo>
                <a:lnTo>
                  <a:pt x="1301008" y="341961"/>
                </a:lnTo>
                <a:lnTo>
                  <a:pt x="1282588" y="305395"/>
                </a:lnTo>
                <a:lnTo>
                  <a:pt x="1260546" y="270252"/>
                </a:lnTo>
                <a:lnTo>
                  <a:pt x="1235051" y="236661"/>
                </a:lnTo>
                <a:lnTo>
                  <a:pt x="1206276" y="204752"/>
                </a:lnTo>
                <a:lnTo>
                  <a:pt x="1174392" y="174653"/>
                </a:lnTo>
                <a:lnTo>
                  <a:pt x="1139571" y="146494"/>
                </a:lnTo>
                <a:lnTo>
                  <a:pt x="1101983" y="120404"/>
                </a:lnTo>
                <a:lnTo>
                  <a:pt x="1061801" y="96511"/>
                </a:lnTo>
                <a:lnTo>
                  <a:pt x="1019195" y="74946"/>
                </a:lnTo>
                <a:lnTo>
                  <a:pt x="974338" y="55837"/>
                </a:lnTo>
                <a:lnTo>
                  <a:pt x="927401" y="39314"/>
                </a:lnTo>
                <a:lnTo>
                  <a:pt x="878555" y="25505"/>
                </a:lnTo>
                <a:lnTo>
                  <a:pt x="827972" y="14540"/>
                </a:lnTo>
                <a:lnTo>
                  <a:pt x="775822" y="6548"/>
                </a:lnTo>
                <a:lnTo>
                  <a:pt x="722278" y="1658"/>
                </a:lnTo>
                <a:lnTo>
                  <a:pt x="66751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68309" y="5268467"/>
            <a:ext cx="1168908" cy="938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309" y="5268467"/>
            <a:ext cx="1169035" cy="938530"/>
          </a:xfrm>
          <a:custGeom>
            <a:avLst/>
            <a:gdLst/>
            <a:ahLst/>
            <a:cxnLst/>
            <a:rect l="l" t="t" r="r" b="b"/>
            <a:pathLst>
              <a:path w="1169035" h="938529">
                <a:moveTo>
                  <a:pt x="584454" y="0"/>
                </a:moveTo>
                <a:lnTo>
                  <a:pt x="536581" y="1557"/>
                </a:lnTo>
                <a:lnTo>
                  <a:pt x="489764" y="6147"/>
                </a:lnTo>
                <a:lnTo>
                  <a:pt x="444152" y="13650"/>
                </a:lnTo>
                <a:lnTo>
                  <a:pt x="399897" y="23945"/>
                </a:lnTo>
                <a:lnTo>
                  <a:pt x="357151" y="36909"/>
                </a:lnTo>
                <a:lnTo>
                  <a:pt x="316066" y="52422"/>
                </a:lnTo>
                <a:lnTo>
                  <a:pt x="276792" y="70363"/>
                </a:lnTo>
                <a:lnTo>
                  <a:pt x="239481" y="90610"/>
                </a:lnTo>
                <a:lnTo>
                  <a:pt x="204285" y="113043"/>
                </a:lnTo>
                <a:lnTo>
                  <a:pt x="171354" y="137541"/>
                </a:lnTo>
                <a:lnTo>
                  <a:pt x="140841" y="163981"/>
                </a:lnTo>
                <a:lnTo>
                  <a:pt x="112897" y="192243"/>
                </a:lnTo>
                <a:lnTo>
                  <a:pt x="87674" y="222206"/>
                </a:lnTo>
                <a:lnTo>
                  <a:pt x="65322" y="253749"/>
                </a:lnTo>
                <a:lnTo>
                  <a:pt x="45993" y="286750"/>
                </a:lnTo>
                <a:lnTo>
                  <a:pt x="17012" y="356643"/>
                </a:lnTo>
                <a:lnTo>
                  <a:pt x="1940" y="430915"/>
                </a:lnTo>
                <a:lnTo>
                  <a:pt x="0" y="469392"/>
                </a:lnTo>
                <a:lnTo>
                  <a:pt x="1940" y="507862"/>
                </a:lnTo>
                <a:lnTo>
                  <a:pt x="17012" y="582094"/>
                </a:lnTo>
                <a:lnTo>
                  <a:pt x="45993" y="651914"/>
                </a:lnTo>
                <a:lnTo>
                  <a:pt x="65322" y="684870"/>
                </a:lnTo>
                <a:lnTo>
                  <a:pt x="87674" y="716362"/>
                </a:lnTo>
                <a:lnTo>
                  <a:pt x="112897" y="746272"/>
                </a:lnTo>
                <a:lnTo>
                  <a:pt x="140841" y="774478"/>
                </a:lnTo>
                <a:lnTo>
                  <a:pt x="171354" y="800862"/>
                </a:lnTo>
                <a:lnTo>
                  <a:pt x="204285" y="825302"/>
                </a:lnTo>
                <a:lnTo>
                  <a:pt x="239481" y="847679"/>
                </a:lnTo>
                <a:lnTo>
                  <a:pt x="276792" y="867873"/>
                </a:lnTo>
                <a:lnTo>
                  <a:pt x="316066" y="885764"/>
                </a:lnTo>
                <a:lnTo>
                  <a:pt x="357151" y="901231"/>
                </a:lnTo>
                <a:lnTo>
                  <a:pt x="399897" y="914156"/>
                </a:lnTo>
                <a:lnTo>
                  <a:pt x="444152" y="924417"/>
                </a:lnTo>
                <a:lnTo>
                  <a:pt x="489764" y="931895"/>
                </a:lnTo>
                <a:lnTo>
                  <a:pt x="536581" y="936470"/>
                </a:lnTo>
                <a:lnTo>
                  <a:pt x="584454" y="938022"/>
                </a:lnTo>
                <a:lnTo>
                  <a:pt x="632326" y="936470"/>
                </a:lnTo>
                <a:lnTo>
                  <a:pt x="679143" y="931895"/>
                </a:lnTo>
                <a:lnTo>
                  <a:pt x="724755" y="924417"/>
                </a:lnTo>
                <a:lnTo>
                  <a:pt x="769010" y="914156"/>
                </a:lnTo>
                <a:lnTo>
                  <a:pt x="811756" y="901231"/>
                </a:lnTo>
                <a:lnTo>
                  <a:pt x="852841" y="885764"/>
                </a:lnTo>
                <a:lnTo>
                  <a:pt x="892115" y="867873"/>
                </a:lnTo>
                <a:lnTo>
                  <a:pt x="929426" y="847679"/>
                </a:lnTo>
                <a:lnTo>
                  <a:pt x="964622" y="825302"/>
                </a:lnTo>
                <a:lnTo>
                  <a:pt x="997553" y="800861"/>
                </a:lnTo>
                <a:lnTo>
                  <a:pt x="1028066" y="774478"/>
                </a:lnTo>
                <a:lnTo>
                  <a:pt x="1056010" y="746272"/>
                </a:lnTo>
                <a:lnTo>
                  <a:pt x="1081233" y="716362"/>
                </a:lnTo>
                <a:lnTo>
                  <a:pt x="1103585" y="684870"/>
                </a:lnTo>
                <a:lnTo>
                  <a:pt x="1122914" y="651914"/>
                </a:lnTo>
                <a:lnTo>
                  <a:pt x="1151895" y="582094"/>
                </a:lnTo>
                <a:lnTo>
                  <a:pt x="1166967" y="507862"/>
                </a:lnTo>
                <a:lnTo>
                  <a:pt x="1168908" y="469392"/>
                </a:lnTo>
                <a:lnTo>
                  <a:pt x="1166967" y="430915"/>
                </a:lnTo>
                <a:lnTo>
                  <a:pt x="1151895" y="356643"/>
                </a:lnTo>
                <a:lnTo>
                  <a:pt x="1122914" y="286750"/>
                </a:lnTo>
                <a:lnTo>
                  <a:pt x="1103585" y="253749"/>
                </a:lnTo>
                <a:lnTo>
                  <a:pt x="1081233" y="222206"/>
                </a:lnTo>
                <a:lnTo>
                  <a:pt x="1056010" y="192243"/>
                </a:lnTo>
                <a:lnTo>
                  <a:pt x="1028066" y="163981"/>
                </a:lnTo>
                <a:lnTo>
                  <a:pt x="997553" y="137540"/>
                </a:lnTo>
                <a:lnTo>
                  <a:pt x="964622" y="113043"/>
                </a:lnTo>
                <a:lnTo>
                  <a:pt x="929426" y="90610"/>
                </a:lnTo>
                <a:lnTo>
                  <a:pt x="892115" y="70363"/>
                </a:lnTo>
                <a:lnTo>
                  <a:pt x="852841" y="52422"/>
                </a:lnTo>
                <a:lnTo>
                  <a:pt x="811756" y="36909"/>
                </a:lnTo>
                <a:lnTo>
                  <a:pt x="769010" y="23945"/>
                </a:lnTo>
                <a:lnTo>
                  <a:pt x="724755" y="13650"/>
                </a:lnTo>
                <a:lnTo>
                  <a:pt x="679143" y="6147"/>
                </a:lnTo>
                <a:lnTo>
                  <a:pt x="632326" y="1557"/>
                </a:lnTo>
                <a:lnTo>
                  <a:pt x="58445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24519" y="5903976"/>
            <a:ext cx="1168145" cy="8900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757" y="5887371"/>
            <a:ext cx="1380189" cy="9113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3213" y="1460273"/>
            <a:ext cx="8362315" cy="367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[定理]Armstrong Axioms系统的规则A1-A8是有效的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0" marR="1212850">
              <a:lnSpc>
                <a:spcPct val="125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A6的证明：用反证法进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行</a:t>
            </a:r>
            <a:r>
              <a:rPr sz="1600" b="1" spc="-5" dirty="0">
                <a:solidFill>
                  <a:srgbClr val="FF0065"/>
                </a:solidFill>
                <a:latin typeface="微软雅黑"/>
                <a:cs typeface="微软雅黑"/>
              </a:rPr>
              <a:t>(Cont.) </a:t>
            </a:r>
            <a:r>
              <a:rPr sz="2000" b="1" spc="-5" dirty="0">
                <a:latin typeface="微软雅黑"/>
                <a:cs typeface="微软雅黑"/>
              </a:rPr>
              <a:t>由(1)~(6)可确定如下结论：</a:t>
            </a:r>
            <a:endParaRPr sz="2000">
              <a:latin typeface="微软雅黑"/>
              <a:cs typeface="微软雅黑"/>
            </a:endParaRPr>
          </a:p>
          <a:p>
            <a:pPr marL="3549650">
              <a:lnSpc>
                <a:spcPct val="100000"/>
              </a:lnSpc>
              <a:spcBef>
                <a:spcPts val="600"/>
              </a:spcBef>
            </a:pPr>
            <a:r>
              <a:rPr sz="2000" b="1" spc="-10" dirty="0">
                <a:latin typeface="微软雅黑"/>
                <a:cs typeface="微软雅黑"/>
              </a:rPr>
              <a:t>w[X]=t[X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2000" b="1" spc="-10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(因为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X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={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Z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X}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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{X-Z},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对Z</a:t>
            </a:r>
            <a:endParaRPr sz="2000">
              <a:latin typeface="微软雅黑"/>
              <a:cs typeface="微软雅黑"/>
            </a:endParaRPr>
          </a:p>
          <a:p>
            <a:pPr marL="3549650" marR="220979">
              <a:lnSpc>
                <a:spcPct val="125000"/>
              </a:lnSpc>
            </a:pP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X，可由(5)(1)得到结果；对X-Z，可由 (4)(6)(1)得到结果)</a:t>
            </a:r>
            <a:endParaRPr sz="2000">
              <a:latin typeface="微软雅黑"/>
              <a:cs typeface="微软雅黑"/>
            </a:endParaRPr>
          </a:p>
          <a:p>
            <a:pPr marL="354965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微软雅黑"/>
                <a:cs typeface="微软雅黑"/>
              </a:rPr>
              <a:t>w[Z-Y]=t[Z-Y]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(由(5)(1)(3)可得到结果)</a:t>
            </a:r>
            <a:endParaRPr sz="2000">
              <a:latin typeface="微软雅黑"/>
              <a:cs typeface="微软雅黑"/>
            </a:endParaRPr>
          </a:p>
          <a:p>
            <a:pPr marL="3549650" marR="5080">
              <a:lnSpc>
                <a:spcPct val="125000"/>
              </a:lnSpc>
            </a:pPr>
            <a:r>
              <a:rPr sz="2000" b="1" spc="-5" dirty="0">
                <a:latin typeface="微软雅黑"/>
                <a:cs typeface="微软雅黑"/>
              </a:rPr>
              <a:t>w[U-X-(Z-Y)]=s[U-X-(Z-Y)]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(设V=U-X-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(Z-Y),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V={</a:t>
            </a:r>
            <a:r>
              <a:rPr sz="2000" b="1" spc="-15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Z}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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{V-Z}, 对V-Z，可由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0456" y="5236505"/>
            <a:ext cx="485711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(4)(6)得到结果；对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V</a:t>
            </a:r>
            <a:r>
              <a:rPr sz="2000" b="1" spc="-5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Z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由于V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Z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25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=( 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Y</a:t>
            </a:r>
            <a:r>
              <a:rPr sz="2000" b="1" dirty="0">
                <a:solidFill>
                  <a:srgbClr val="3333CC"/>
                </a:solidFill>
                <a:latin typeface="Symbol"/>
                <a:cs typeface="Symbol"/>
              </a:rPr>
              <a:t>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Z)-X，可由(2)(5)得到结果) </a:t>
            </a:r>
            <a:r>
              <a:rPr sz="2000" b="1" spc="-5" dirty="0">
                <a:latin typeface="微软雅黑"/>
                <a:cs typeface="微软雅黑"/>
              </a:rPr>
              <a:t>所以w就是u,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也就是说u是存在的，这与假 设u不存在相矛盾，所以A6规则是正确的。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3381" y="6005675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7103" y="5441033"/>
            <a:ext cx="22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4931" y="6270851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Armstron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公理的证明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16" name="标题 6">
            <a:extLst>
              <a:ext uri="{FF2B5EF4-FFF2-40B4-BE49-F238E27FC236}">
                <a16:creationId xmlns:a16="http://schemas.microsoft.com/office/drawing/2014/main" xmlns="" id="{140AACE8-6B41-435B-A64E-C4ABCD935238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3926" y="2032762"/>
            <a:ext cx="692137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0">
              <a:tabLst>
                <a:tab pos="1637030" algn="l"/>
              </a:tabLst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第</a:t>
            </a:r>
            <a:r>
              <a:rPr kumimoji="0" lang="en-US" altLang="zh-CN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15</a:t>
            </a:r>
            <a:r>
              <a:rPr kumimoji="0" lang="zh-CN" altLang="en-US" sz="36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讲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	</a:t>
            </a:r>
            <a:r>
              <a:rPr lang="zh-CN" altLang="en-US" sz="3600" spc="-5" dirty="0">
                <a:solidFill>
                  <a:prstClr val="whit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关系模式设计之规范形式</a:t>
            </a:r>
            <a:endParaRPr kumimoji="0" sz="3600" b="0" i="0" u="none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Armstron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公理的证明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213" y="1460273"/>
            <a:ext cx="8175625" cy="526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[定理]Armstrong Axioms系统的规则A1-A8是有效的</a:t>
            </a:r>
            <a:endParaRPr sz="2000">
              <a:latin typeface="微软雅黑"/>
              <a:cs typeface="微软雅黑"/>
            </a:endParaRPr>
          </a:p>
          <a:p>
            <a:pPr marL="42545" indent="-10795">
              <a:lnSpc>
                <a:spcPct val="100000"/>
              </a:lnSpc>
              <a:spcBef>
                <a:spcPts val="1070"/>
              </a:spcBef>
            </a:pPr>
            <a:r>
              <a:rPr sz="1800" b="1" spc="-5" dirty="0">
                <a:latin typeface="微软雅黑"/>
                <a:cs typeface="微软雅黑"/>
              </a:rPr>
              <a:t>[A8]若</a:t>
            </a:r>
            <a:r>
              <a:rPr sz="1800" b="1" dirty="0">
                <a:latin typeface="微软雅黑"/>
                <a:cs typeface="微软雅黑"/>
              </a:rPr>
              <a:t>X</a:t>
            </a:r>
            <a:r>
              <a:rPr sz="1800" b="1" spc="-5" dirty="0">
                <a:latin typeface="Symbol"/>
                <a:cs typeface="Symbol"/>
              </a:rPr>
              <a:t></a:t>
            </a:r>
            <a:r>
              <a:rPr sz="1800" b="1" spc="-5" dirty="0">
                <a:latin typeface="微软雅黑"/>
                <a:cs typeface="微软雅黑"/>
              </a:rPr>
              <a:t>Y，</a:t>
            </a:r>
            <a:r>
              <a:rPr sz="1800" b="1" dirty="0">
                <a:latin typeface="微软雅黑"/>
                <a:cs typeface="微软雅黑"/>
              </a:rPr>
              <a:t>Z</a:t>
            </a:r>
            <a:r>
              <a:rPr sz="1800" b="1" spc="5" dirty="0">
                <a:latin typeface="Symbol"/>
                <a:cs typeface="Symbol"/>
              </a:rPr>
              <a:t></a:t>
            </a:r>
            <a:r>
              <a:rPr sz="1800" b="1" spc="-5" dirty="0">
                <a:latin typeface="微软雅黑"/>
                <a:cs typeface="微软雅黑"/>
              </a:rPr>
              <a:t>Y且对于某个与Y不相交的W有</a:t>
            </a:r>
            <a:r>
              <a:rPr sz="1800" b="1" dirty="0">
                <a:latin typeface="微软雅黑"/>
                <a:cs typeface="微软雅黑"/>
              </a:rPr>
              <a:t>W</a:t>
            </a:r>
            <a:r>
              <a:rPr sz="1800" b="1" spc="-5" dirty="0">
                <a:latin typeface="Symbol"/>
                <a:cs typeface="Symbol"/>
              </a:rPr>
              <a:t></a:t>
            </a:r>
            <a:r>
              <a:rPr sz="1800" b="1" spc="-5" dirty="0">
                <a:latin typeface="微软雅黑"/>
                <a:cs typeface="微软雅黑"/>
              </a:rPr>
              <a:t>Z</a:t>
            </a:r>
            <a:r>
              <a:rPr sz="1800" b="1" dirty="0">
                <a:latin typeface="微软雅黑"/>
                <a:cs typeface="微软雅黑"/>
              </a:rPr>
              <a:t>,</a:t>
            </a:r>
            <a:r>
              <a:rPr sz="1800" b="1" spc="-5" dirty="0">
                <a:latin typeface="微软雅黑"/>
                <a:cs typeface="微软雅黑"/>
              </a:rPr>
              <a:t> </a:t>
            </a:r>
            <a:r>
              <a:rPr sz="1800" b="1" dirty="0">
                <a:latin typeface="微软雅黑"/>
                <a:cs typeface="微软雅黑"/>
              </a:rPr>
              <a:t>W</a:t>
            </a:r>
            <a:r>
              <a:rPr sz="1800" b="1" dirty="0">
                <a:latin typeface="Symbol"/>
                <a:cs typeface="Symbol"/>
              </a:rPr>
              <a:t></a:t>
            </a:r>
            <a:r>
              <a:rPr sz="1800" b="1" dirty="0">
                <a:latin typeface="微软雅黑"/>
                <a:cs typeface="微软雅黑"/>
              </a:rPr>
              <a:t>Y</a:t>
            </a:r>
            <a:r>
              <a:rPr sz="1800" b="1" spc="-5" dirty="0">
                <a:latin typeface="微软雅黑"/>
                <a:cs typeface="微软雅黑"/>
              </a:rPr>
              <a:t>=</a:t>
            </a:r>
            <a:r>
              <a:rPr sz="1800" b="1" dirty="0">
                <a:latin typeface="Symbol"/>
                <a:cs typeface="Symbol"/>
              </a:rPr>
              <a:t></a:t>
            </a:r>
            <a:r>
              <a:rPr sz="1800" b="1" dirty="0">
                <a:latin typeface="微软雅黑"/>
                <a:cs typeface="微软雅黑"/>
              </a:rPr>
              <a:t>,</a:t>
            </a:r>
            <a:r>
              <a:rPr sz="1800" b="1" spc="-5" dirty="0">
                <a:latin typeface="微软雅黑"/>
                <a:cs typeface="微软雅黑"/>
              </a:rPr>
              <a:t> 则有X</a:t>
            </a:r>
            <a:r>
              <a:rPr sz="1800" b="1" spc="5" dirty="0">
                <a:latin typeface="Symbol"/>
                <a:cs typeface="Symbol"/>
              </a:rPr>
              <a:t></a:t>
            </a:r>
            <a:r>
              <a:rPr sz="1800" b="1" spc="-5" dirty="0">
                <a:latin typeface="微软雅黑"/>
                <a:cs typeface="微软雅黑"/>
              </a:rPr>
              <a:t>Z。</a:t>
            </a:r>
            <a:endParaRPr sz="1800">
              <a:latin typeface="微软雅黑"/>
              <a:cs typeface="微软雅黑"/>
            </a:endParaRPr>
          </a:p>
          <a:p>
            <a:pPr marL="42545" marR="5080">
              <a:lnSpc>
                <a:spcPct val="119700"/>
              </a:lnSpc>
              <a:spcBef>
                <a:spcPts val="1560"/>
              </a:spcBef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A8的证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明</a:t>
            </a:r>
            <a:r>
              <a:rPr sz="2000" b="1" spc="-5" dirty="0">
                <a:latin typeface="微软雅黑"/>
                <a:cs typeface="微软雅黑"/>
              </a:rPr>
              <a:t>：用反证法。设一关系r满足</a:t>
            </a:r>
            <a:r>
              <a:rPr sz="2000" b="1" spc="-1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W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10" dirty="0"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微软雅黑"/>
                <a:cs typeface="微软雅黑"/>
              </a:rPr>
              <a:t>, Z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W</a:t>
            </a:r>
            <a:r>
              <a:rPr sz="2000" b="1" dirty="0">
                <a:latin typeface="Symbol"/>
                <a:cs typeface="Symbol"/>
              </a:rPr>
              <a:t>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Symbol"/>
                <a:cs typeface="Symbol"/>
              </a:rPr>
              <a:t>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但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Z不成立，按函数依赖定义，即对关系r,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有元组t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5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r，满足 </a:t>
            </a:r>
            <a:r>
              <a:rPr sz="2000" b="1" spc="-10" dirty="0">
                <a:latin typeface="微软雅黑"/>
                <a:cs typeface="微软雅黑"/>
              </a:rPr>
              <a:t>t[X]=s[X]但t[Z</a:t>
            </a:r>
            <a:r>
              <a:rPr sz="2000" b="1" spc="-15" dirty="0">
                <a:latin typeface="微软雅黑"/>
                <a:cs typeface="微软雅黑"/>
              </a:rPr>
              <a:t>]</a:t>
            </a:r>
            <a:r>
              <a:rPr sz="2000" b="1" dirty="0">
                <a:latin typeface="Symbol"/>
                <a:cs typeface="Symbol"/>
              </a:rPr>
              <a:t></a:t>
            </a:r>
            <a:r>
              <a:rPr sz="2000" b="1" spc="-10" dirty="0">
                <a:latin typeface="微软雅黑"/>
                <a:cs typeface="微软雅黑"/>
              </a:rPr>
              <a:t>s[Z]。</a:t>
            </a:r>
            <a:endParaRPr sz="2000">
              <a:latin typeface="微软雅黑"/>
              <a:cs typeface="微软雅黑"/>
            </a:endParaRPr>
          </a:p>
          <a:p>
            <a:pPr marL="43180" marR="2809240" indent="-635">
              <a:lnSpc>
                <a:spcPct val="119700"/>
              </a:lnSpc>
            </a:pPr>
            <a:r>
              <a:rPr sz="2000" b="1" spc="-5" dirty="0">
                <a:latin typeface="微软雅黑"/>
                <a:cs typeface="微软雅黑"/>
              </a:rPr>
              <a:t>下面检验上述当t[X]=s[X]时是否有t[Z</a:t>
            </a:r>
            <a:r>
              <a:rPr sz="2000" b="1" spc="-15" dirty="0">
                <a:latin typeface="微软雅黑"/>
                <a:cs typeface="微软雅黑"/>
              </a:rPr>
              <a:t>]</a:t>
            </a:r>
            <a:r>
              <a:rPr sz="2000" b="1" dirty="0">
                <a:latin typeface="Symbol"/>
                <a:cs typeface="Symbol"/>
              </a:rPr>
              <a:t></a:t>
            </a:r>
            <a:r>
              <a:rPr sz="2000" b="1" spc="-10" dirty="0">
                <a:latin typeface="微软雅黑"/>
                <a:cs typeface="微软雅黑"/>
              </a:rPr>
              <a:t>s[Z]：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由</a:t>
            </a:r>
            <a:r>
              <a:rPr sz="2000" b="1" spc="-10" dirty="0">
                <a:solidFill>
                  <a:srgbClr val="CC0000"/>
                </a:solidFill>
                <a:latin typeface="微软雅黑"/>
                <a:cs typeface="微软雅黑"/>
              </a:rPr>
              <a:t>X</a:t>
            </a:r>
            <a:r>
              <a:rPr sz="2000" b="1" dirty="0">
                <a:solidFill>
                  <a:srgbClr val="CC0000"/>
                </a:solidFill>
                <a:latin typeface="Symbol"/>
                <a:cs typeface="Symbol"/>
              </a:rPr>
              <a:t>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Y,</a:t>
            </a:r>
            <a:r>
              <a:rPr sz="2000" b="1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对t</a:t>
            </a:r>
            <a:r>
              <a:rPr sz="2000" b="1" spc="-5" dirty="0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r,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15" dirty="0">
                <a:solidFill>
                  <a:srgbClr val="CC0000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r，有u</a:t>
            </a:r>
            <a:r>
              <a:rPr sz="2000" b="1" spc="-5" dirty="0">
                <a:solidFill>
                  <a:srgbClr val="CC0000"/>
                </a:solidFill>
                <a:latin typeface="Symbol"/>
                <a:cs typeface="Symbol"/>
              </a:rPr>
              <a:t>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r,</a:t>
            </a:r>
            <a:r>
              <a:rPr sz="2000" b="1" spc="5" dirty="0">
                <a:solidFill>
                  <a:srgbClr val="CC0000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满足：</a:t>
            </a:r>
            <a:endParaRPr sz="2000">
              <a:latin typeface="微软雅黑"/>
              <a:cs typeface="微软雅黑"/>
            </a:endParaRPr>
          </a:p>
          <a:p>
            <a:pPr marL="43180">
              <a:lnSpc>
                <a:spcPct val="100000"/>
              </a:lnSpc>
              <a:spcBef>
                <a:spcPts val="470"/>
              </a:spcBef>
              <a:tabLst>
                <a:tab pos="548640" algn="l"/>
              </a:tabLst>
            </a:pP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(1)	u[X]=t[X]=s[X]</a:t>
            </a:r>
            <a:endParaRPr sz="2000">
              <a:latin typeface="微软雅黑"/>
              <a:cs typeface="微软雅黑"/>
            </a:endParaRPr>
          </a:p>
          <a:p>
            <a:pPr marL="43180">
              <a:lnSpc>
                <a:spcPct val="100000"/>
              </a:lnSpc>
              <a:spcBef>
                <a:spcPts val="480"/>
              </a:spcBef>
              <a:tabLst>
                <a:tab pos="548640" algn="l"/>
              </a:tabLst>
            </a:pP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(2)	u[Y]=t[Y]</a:t>
            </a:r>
            <a:endParaRPr sz="2000">
              <a:latin typeface="微软雅黑"/>
              <a:cs typeface="微软雅黑"/>
            </a:endParaRPr>
          </a:p>
          <a:p>
            <a:pPr marL="43180" marR="3689985">
              <a:lnSpc>
                <a:spcPct val="119700"/>
              </a:lnSpc>
              <a:tabLst>
                <a:tab pos="548640" algn="l"/>
              </a:tabLst>
            </a:pPr>
            <a:r>
              <a:rPr sz="2000" b="1" spc="-5" dirty="0">
                <a:solidFill>
                  <a:srgbClr val="CC0000"/>
                </a:solidFill>
                <a:latin typeface="微软雅黑"/>
                <a:cs typeface="微软雅黑"/>
              </a:rPr>
              <a:t>(3)	u[U-X-Y]=s[U-X-Y] </a:t>
            </a:r>
            <a:r>
              <a:rPr sz="2000" b="1" spc="-5" dirty="0">
                <a:latin typeface="微软雅黑"/>
                <a:cs typeface="微软雅黑"/>
              </a:rPr>
              <a:t>因为</a:t>
            </a:r>
            <a:r>
              <a:rPr sz="2000" b="1" spc="-10" dirty="0">
                <a:latin typeface="微软雅黑"/>
                <a:cs typeface="微软雅黑"/>
              </a:rPr>
              <a:t>W</a:t>
            </a:r>
            <a:r>
              <a:rPr sz="2000" b="1" dirty="0">
                <a:latin typeface="Symbol"/>
                <a:cs typeface="Symbol"/>
              </a:rPr>
              <a:t>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-10" dirty="0">
                <a:latin typeface="微软雅黑"/>
                <a:cs typeface="微软雅黑"/>
              </a:rPr>
              <a:t>=</a:t>
            </a:r>
            <a:r>
              <a:rPr sz="2000" b="1" spc="-5" dirty="0">
                <a:latin typeface="Symbol"/>
                <a:cs typeface="Symbol"/>
              </a:rPr>
              <a:t></a:t>
            </a:r>
            <a:r>
              <a:rPr sz="2000" b="1" spc="-5" dirty="0">
                <a:latin typeface="微软雅黑"/>
                <a:cs typeface="微软雅黑"/>
              </a:rPr>
              <a:t>，由(1)(3)知u[W]=s[W], 又因</a:t>
            </a:r>
            <a:r>
              <a:rPr sz="2000" b="1" spc="-10" dirty="0">
                <a:latin typeface="微软雅黑"/>
                <a:cs typeface="微软雅黑"/>
              </a:rPr>
              <a:t>W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Z，所以可推出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s[Z]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u[Z]， 又因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由(2)可知u[Z]=t[Z]</a:t>
            </a:r>
            <a:endParaRPr sz="2000">
              <a:latin typeface="微软雅黑"/>
              <a:cs typeface="微软雅黑"/>
            </a:endParaRPr>
          </a:p>
          <a:p>
            <a:pPr marL="4318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微软雅黑"/>
                <a:cs typeface="微软雅黑"/>
              </a:rPr>
              <a:t>所以有s[Z]= t[Z]，与假设s[Z] 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spc="-5" dirty="0">
                <a:latin typeface="微软雅黑"/>
                <a:cs typeface="微软雅黑"/>
              </a:rPr>
              <a:t>t[Z]相矛盾，所以A8规则是正确的。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xmlns="" id="{73042E73-0965-4503-8E80-6E12C927FCA8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06" y="848266"/>
            <a:ext cx="737743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关于多值依赖的推论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750">
              <a:latin typeface="Times New Roman"/>
              <a:cs typeface="Times New Roman"/>
            </a:endParaRPr>
          </a:p>
          <a:p>
            <a:pPr marL="40005">
              <a:lnSpc>
                <a:spcPts val="2875"/>
              </a:lnSpc>
              <a:tabLst>
                <a:tab pos="3776979" algn="l"/>
              </a:tabLst>
            </a:pPr>
            <a:r>
              <a:rPr sz="2400" b="1" dirty="0">
                <a:latin typeface="微软雅黑"/>
                <a:cs typeface="微软雅黑"/>
              </a:rPr>
              <a:t>[引理7]：由Armstrong's	Axioms可推出如下结论。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35" y="1857038"/>
            <a:ext cx="8581390" cy="147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(a)多值依赖合并律(Union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Rule)：若X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Y且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则X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YZ。</a:t>
            </a:r>
            <a:endParaRPr sz="2000">
              <a:latin typeface="微软雅黑"/>
              <a:cs typeface="微软雅黑"/>
            </a:endParaRPr>
          </a:p>
          <a:p>
            <a:pPr marL="12700" marR="5080" indent="-635">
              <a:lnSpc>
                <a:spcPct val="130300"/>
              </a:lnSpc>
              <a:tabLst>
                <a:tab pos="3931285" algn="l"/>
              </a:tabLst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(b</a:t>
            </a:r>
            <a:r>
              <a:rPr sz="2000" b="1" spc="95" dirty="0">
                <a:latin typeface="微软雅黑"/>
                <a:cs typeface="微软雅黑"/>
              </a:rPr>
              <a:t>)多值依赖伪传递律</a:t>
            </a:r>
            <a:r>
              <a:rPr sz="2000" b="1" spc="-5" dirty="0">
                <a:latin typeface="微软雅黑"/>
                <a:cs typeface="微软雅黑"/>
              </a:rPr>
              <a:t>(P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微软雅黑"/>
                <a:cs typeface="微软雅黑"/>
              </a:rPr>
              <a:t>eu</a:t>
            </a:r>
            <a:r>
              <a:rPr sz="2000" b="1" spc="-10" dirty="0">
                <a:latin typeface="微软雅黑"/>
                <a:cs typeface="微软雅黑"/>
              </a:rPr>
              <a:t>d</a:t>
            </a:r>
            <a:r>
              <a:rPr sz="2000" b="1" spc="-5" dirty="0">
                <a:latin typeface="微软雅黑"/>
                <a:cs typeface="微软雅黑"/>
              </a:rPr>
              <a:t>o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10" dirty="0">
                <a:latin typeface="微软雅黑"/>
                <a:cs typeface="微软雅黑"/>
              </a:rPr>
              <a:t>T</a:t>
            </a:r>
            <a:r>
              <a:rPr sz="2000" b="1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a</a:t>
            </a:r>
            <a:r>
              <a:rPr sz="2000" b="1" spc="0" dirty="0">
                <a:latin typeface="微软雅黑"/>
                <a:cs typeface="微软雅黑"/>
              </a:rPr>
              <a:t>n</a:t>
            </a:r>
            <a:r>
              <a:rPr sz="2000" b="1" spc="-10" dirty="0">
                <a:latin typeface="微软雅黑"/>
                <a:cs typeface="微软雅黑"/>
              </a:rPr>
              <a:t>s</a:t>
            </a:r>
            <a:r>
              <a:rPr sz="2000" b="1" spc="-5" dirty="0">
                <a:latin typeface="微软雅黑"/>
                <a:cs typeface="微软雅黑"/>
              </a:rPr>
              <a:t>i</a:t>
            </a:r>
            <a:r>
              <a:rPr sz="2000" b="1" spc="-15" dirty="0"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微软雅黑"/>
                <a:cs typeface="微软雅黑"/>
              </a:rPr>
              <a:t>i</a:t>
            </a:r>
            <a:r>
              <a:rPr sz="2000" b="1" spc="-15" dirty="0">
                <a:latin typeface="微软雅黑"/>
                <a:cs typeface="微软雅黑"/>
              </a:rPr>
              <a:t>v</a:t>
            </a:r>
            <a:r>
              <a:rPr sz="2000" b="1" spc="-10" dirty="0">
                <a:latin typeface="微软雅黑"/>
                <a:cs typeface="微软雅黑"/>
              </a:rPr>
              <a:t>i</a:t>
            </a:r>
            <a:r>
              <a:rPr sz="2000" b="1" spc="-15" dirty="0">
                <a:latin typeface="微软雅黑"/>
                <a:cs typeface="微软雅黑"/>
              </a:rPr>
              <a:t>t</a:t>
            </a:r>
            <a:r>
              <a:rPr sz="2000" b="1" spc="-10" dirty="0">
                <a:latin typeface="微软雅黑"/>
                <a:cs typeface="微软雅黑"/>
              </a:rPr>
              <a:t>y</a:t>
            </a:r>
            <a:r>
              <a:rPr sz="2000" b="1" spc="95" dirty="0">
                <a:latin typeface="微软雅黑"/>
                <a:cs typeface="微软雅黑"/>
              </a:rPr>
              <a:t>)：</a:t>
            </a:r>
            <a:r>
              <a:rPr sz="2000" b="1" spc="80" dirty="0">
                <a:latin typeface="微软雅黑"/>
                <a:cs typeface="微软雅黑"/>
              </a:rPr>
              <a:t>若</a:t>
            </a:r>
            <a:r>
              <a:rPr sz="2000" b="1" spc="-15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75" dirty="0">
                <a:latin typeface="微软雅黑"/>
                <a:cs typeface="微软雅黑"/>
              </a:rPr>
              <a:t>Y且</a:t>
            </a:r>
            <a:r>
              <a:rPr sz="2000" b="1" spc="-10" dirty="0">
                <a:latin typeface="微软雅黑"/>
                <a:cs typeface="微软雅黑"/>
              </a:rPr>
              <a:t>W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spc="75" dirty="0">
                <a:latin typeface="微软雅黑"/>
                <a:cs typeface="微软雅黑"/>
              </a:rPr>
              <a:t>,</a:t>
            </a:r>
            <a:r>
              <a:rPr sz="2000" b="1" spc="-5" dirty="0">
                <a:latin typeface="微软雅黑"/>
                <a:cs typeface="微软雅黑"/>
              </a:rPr>
              <a:t>则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10" dirty="0">
                <a:latin typeface="微软雅黑"/>
                <a:cs typeface="微软雅黑"/>
              </a:rPr>
              <a:t>WY。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(c)混合伪传递律：若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XY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则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86" y="3447036"/>
            <a:ext cx="478472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30300"/>
              </a:lnSpc>
            </a:pPr>
            <a:r>
              <a:rPr sz="2000" dirty="0">
                <a:solidFill>
                  <a:srgbClr val="FF0000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latin typeface="微软雅黑"/>
                <a:cs typeface="微软雅黑"/>
              </a:rPr>
              <a:t>(</a:t>
            </a:r>
            <a:r>
              <a:rPr sz="2000" b="1" spc="-10" dirty="0">
                <a:latin typeface="微软雅黑"/>
                <a:cs typeface="微软雅黑"/>
              </a:rPr>
              <a:t>d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spc="-25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多</a:t>
            </a:r>
            <a:r>
              <a:rPr sz="2000" b="1" spc="-254" dirty="0">
                <a:latin typeface="微软雅黑"/>
                <a:cs typeface="微软雅黑"/>
              </a:rPr>
              <a:t> </a:t>
            </a:r>
            <a:r>
              <a:rPr sz="2000" b="1" spc="325" dirty="0">
                <a:latin typeface="微软雅黑"/>
                <a:cs typeface="微软雅黑"/>
              </a:rPr>
              <a:t>值依赖分解</a:t>
            </a:r>
            <a:r>
              <a:rPr sz="2000" b="1" spc="-5" dirty="0">
                <a:latin typeface="微软雅黑"/>
                <a:cs typeface="微软雅黑"/>
              </a:rPr>
              <a:t>律</a:t>
            </a:r>
            <a:r>
              <a:rPr sz="2000" b="1" spc="-26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(De</a:t>
            </a:r>
            <a:r>
              <a:rPr sz="2000" b="1" spc="-10" dirty="0">
                <a:latin typeface="微软雅黑"/>
                <a:cs typeface="微软雅黑"/>
              </a:rPr>
              <a:t>c</a:t>
            </a:r>
            <a:r>
              <a:rPr sz="2000" b="1" dirty="0">
                <a:latin typeface="微软雅黑"/>
                <a:cs typeface="微软雅黑"/>
              </a:rPr>
              <a:t>o</a:t>
            </a:r>
            <a:r>
              <a:rPr sz="2000" b="1" spc="-5" dirty="0">
                <a:latin typeface="微软雅黑"/>
                <a:cs typeface="微软雅黑"/>
              </a:rPr>
              <a:t>mpos</a:t>
            </a:r>
            <a:r>
              <a:rPr sz="2000" b="1" spc="-10" dirty="0">
                <a:latin typeface="微软雅黑"/>
                <a:cs typeface="微软雅黑"/>
              </a:rPr>
              <a:t>i</a:t>
            </a:r>
            <a:r>
              <a:rPr sz="2000" b="1" spc="-15" dirty="0">
                <a:latin typeface="微软雅黑"/>
                <a:cs typeface="微软雅黑"/>
              </a:rPr>
              <a:t>t</a:t>
            </a:r>
            <a:r>
              <a:rPr sz="2000" b="1" spc="-5" dirty="0">
                <a:latin typeface="微软雅黑"/>
                <a:cs typeface="微软雅黑"/>
              </a:rPr>
              <a:t>ion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Z,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Z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Y,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Symbol"/>
                <a:cs typeface="Symbol"/>
              </a:rPr>
              <a:t></a:t>
            </a:r>
            <a:r>
              <a:rPr sz="2000" b="1" spc="-5" dirty="0">
                <a:latin typeface="微软雅黑"/>
                <a:cs typeface="微软雅黑"/>
              </a:rPr>
              <a:t>Z。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/>
                <a:cs typeface="Wingdings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证明：(略)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3953" y="3444321"/>
            <a:ext cx="3694429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Rule</a:t>
            </a:r>
            <a:r>
              <a:rPr sz="2000" b="1" spc="325" dirty="0">
                <a:latin typeface="微软雅黑"/>
                <a:cs typeface="微软雅黑"/>
              </a:rPr>
              <a:t>)：</a:t>
            </a:r>
            <a:r>
              <a:rPr sz="2000" b="1" spc="-5" dirty="0">
                <a:latin typeface="微软雅黑"/>
                <a:cs typeface="微软雅黑"/>
              </a:rPr>
              <a:t>若</a:t>
            </a:r>
            <a:r>
              <a:rPr sz="2000" b="1" spc="-260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325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微软雅黑"/>
                <a:cs typeface="微软雅黑"/>
              </a:rPr>
              <a:t>，</a:t>
            </a:r>
            <a:r>
              <a:rPr sz="2000" b="1" spc="-26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</a:t>
            </a:r>
            <a:r>
              <a:rPr sz="2000" b="1" spc="325" dirty="0">
                <a:latin typeface="微软雅黑"/>
                <a:cs typeface="微软雅黑"/>
              </a:rPr>
              <a:t>Z</a:t>
            </a:r>
            <a:r>
              <a:rPr sz="2000" b="1" spc="-5" dirty="0">
                <a:latin typeface="微软雅黑"/>
                <a:cs typeface="微软雅黑"/>
              </a:rPr>
              <a:t>则</a:t>
            </a:r>
            <a:r>
              <a:rPr sz="2000" b="1" spc="-260" dirty="0">
                <a:latin typeface="微软雅黑"/>
                <a:cs typeface="微软雅黑"/>
              </a:rPr>
              <a:t> 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多值依赖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xmlns="" id="{40C36D3D-3AE5-4F55-8C43-EBA54957A3B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多值依赖及其公理定理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628" y="1510304"/>
            <a:ext cx="8475345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3200" b="1" spc="-10" dirty="0">
                <a:latin typeface="微软雅黑"/>
                <a:cs typeface="微软雅黑"/>
              </a:rPr>
              <a:t>4NF</a:t>
            </a:r>
            <a:endParaRPr sz="3200" dirty="0">
              <a:latin typeface="微软雅黑"/>
              <a:cs typeface="微软雅黑"/>
            </a:endParaRPr>
          </a:p>
          <a:p>
            <a:pPr marL="12700" marR="5080" algn="just">
              <a:lnSpc>
                <a:spcPct val="130300"/>
              </a:lnSpc>
              <a:spcBef>
                <a:spcPts val="125"/>
              </a:spcBef>
            </a:pPr>
            <a:r>
              <a:rPr sz="2000" b="1" spc="-5" dirty="0">
                <a:latin typeface="微软雅黑"/>
                <a:cs typeface="微软雅黑"/>
              </a:rPr>
              <a:t>设</a:t>
            </a:r>
            <a:r>
              <a:rPr sz="2000" b="1" spc="-28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10" dirty="0">
                <a:latin typeface="微软雅黑"/>
                <a:cs typeface="微软雅黑"/>
              </a:rPr>
              <a:t>1</a:t>
            </a:r>
            <a:r>
              <a:rPr sz="2000" b="1" spc="-5" dirty="0">
                <a:latin typeface="微软雅黑"/>
                <a:cs typeface="微软雅黑"/>
              </a:rPr>
              <a:t>NF,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12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D</a:t>
            </a:r>
            <a:r>
              <a:rPr sz="2000" b="1" spc="-280" dirty="0">
                <a:latin typeface="微软雅黑"/>
                <a:cs typeface="微软雅黑"/>
              </a:rPr>
              <a:t> </a:t>
            </a:r>
            <a:r>
              <a:rPr sz="2000" b="1" spc="300" dirty="0">
                <a:latin typeface="微软雅黑"/>
                <a:cs typeface="微软雅黑"/>
              </a:rPr>
              <a:t>是其上的一组依赖(函数依赖，多值依赖</a:t>
            </a:r>
            <a:r>
              <a:rPr sz="2000" b="1" spc="-5" dirty="0">
                <a:latin typeface="微软雅黑"/>
                <a:cs typeface="微软雅黑"/>
              </a:rPr>
              <a:t>)</a:t>
            </a:r>
            <a:r>
              <a:rPr sz="2000" b="1" spc="-29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，</a:t>
            </a:r>
            <a:r>
              <a:rPr sz="2000" b="1" spc="-30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对</a:t>
            </a:r>
            <a:r>
              <a:rPr sz="2000" b="1" spc="-30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任</a:t>
            </a:r>
            <a:r>
              <a:rPr sz="2000" b="1" spc="-29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意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dirty="0">
                <a:latin typeface="微软雅黑"/>
                <a:cs typeface="微软雅黑"/>
              </a:rPr>
              <a:t>D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00" dirty="0">
                <a:latin typeface="微软雅黑"/>
                <a:cs typeface="微软雅黑"/>
              </a:rPr>
              <a:t> </a:t>
            </a:r>
            <a:r>
              <a:rPr sz="2000" b="1" spc="80" dirty="0">
                <a:latin typeface="微软雅黑"/>
                <a:cs typeface="微软雅黑"/>
              </a:rPr>
              <a:t>若</a:t>
            </a:r>
            <a:r>
              <a:rPr sz="2000" b="1" spc="-10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90" dirty="0">
                <a:latin typeface="Times New Roman"/>
                <a:cs typeface="Times New Roman"/>
              </a:rPr>
              <a:t> </a:t>
            </a:r>
            <a:r>
              <a:rPr sz="2000" b="1" spc="75" dirty="0">
                <a:latin typeface="Symbol"/>
                <a:cs typeface="Symbol"/>
              </a:rPr>
              <a:t></a:t>
            </a:r>
            <a:r>
              <a:rPr sz="2000" b="1" spc="80" dirty="0">
                <a:latin typeface="微软雅黑"/>
                <a:cs typeface="微软雅黑"/>
              </a:rPr>
              <a:t>，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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05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spc="80" dirty="0">
                <a:latin typeface="微软雅黑"/>
                <a:cs typeface="微软雅黑"/>
              </a:rPr>
              <a:t>U</a:t>
            </a:r>
            <a:r>
              <a:rPr sz="2000" b="1" spc="75" dirty="0">
                <a:latin typeface="微软雅黑"/>
                <a:cs typeface="微软雅黑"/>
              </a:rPr>
              <a:t>，</a:t>
            </a:r>
            <a:r>
              <a:rPr sz="2000" b="1" spc="80" dirty="0">
                <a:latin typeface="微软雅黑"/>
                <a:cs typeface="微软雅黑"/>
              </a:rPr>
              <a:t>必有</a:t>
            </a:r>
            <a:r>
              <a:rPr sz="2000" b="1" spc="75" dirty="0">
                <a:latin typeface="微软雅黑"/>
                <a:cs typeface="微软雅黑"/>
              </a:rPr>
              <a:t>X</a:t>
            </a:r>
            <a:r>
              <a:rPr sz="2000" b="1" spc="80" dirty="0">
                <a:latin typeface="微软雅黑"/>
                <a:cs typeface="微软雅黑"/>
              </a:rPr>
              <a:t>为超键</a:t>
            </a:r>
            <a:r>
              <a:rPr sz="2000" b="1" spc="70" dirty="0">
                <a:latin typeface="微软雅黑"/>
                <a:cs typeface="微软雅黑"/>
              </a:rPr>
              <a:t>，则称</a:t>
            </a:r>
            <a:r>
              <a:rPr sz="2000" b="1" spc="-5" dirty="0">
                <a:latin typeface="微软雅黑"/>
                <a:cs typeface="微软雅黑"/>
              </a:rPr>
              <a:t>R(</a:t>
            </a:r>
            <a:r>
              <a:rPr sz="2000" b="1" spc="-10" dirty="0">
                <a:latin typeface="微软雅黑"/>
                <a:cs typeface="微软雅黑"/>
              </a:rPr>
              <a:t>U</a:t>
            </a:r>
            <a:r>
              <a:rPr sz="2000" b="1" spc="70" dirty="0">
                <a:latin typeface="微软雅黑"/>
                <a:cs typeface="微软雅黑"/>
              </a:rPr>
              <a:t>)满足第四范 </a:t>
            </a:r>
            <a:r>
              <a:rPr sz="2000" b="1" spc="-5" dirty="0">
                <a:latin typeface="微软雅黑"/>
                <a:cs typeface="微软雅黑"/>
              </a:rPr>
              <a:t>式，记为：R(U</a:t>
            </a:r>
            <a:r>
              <a:rPr sz="2000" b="1" spc="-10" dirty="0">
                <a:latin typeface="微软雅黑"/>
                <a:cs typeface="微软雅黑"/>
              </a:rPr>
              <a:t>)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10" dirty="0">
                <a:latin typeface="微软雅黑"/>
                <a:cs typeface="微软雅黑"/>
              </a:rPr>
              <a:t>4NF。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范式和弱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57963" y="3768090"/>
            <a:ext cx="2475230" cy="1088390"/>
          </a:xfrm>
          <a:custGeom>
            <a:avLst/>
            <a:gdLst/>
            <a:ahLst/>
            <a:cxnLst/>
            <a:rect l="l" t="t" r="r" b="b"/>
            <a:pathLst>
              <a:path w="2475229" h="1088389">
                <a:moveTo>
                  <a:pt x="2474976" y="544068"/>
                </a:moveTo>
                <a:lnTo>
                  <a:pt x="2470874" y="499480"/>
                </a:lnTo>
                <a:lnTo>
                  <a:pt x="2458781" y="455878"/>
                </a:lnTo>
                <a:lnTo>
                  <a:pt x="2439015" y="413404"/>
                </a:lnTo>
                <a:lnTo>
                  <a:pt x="2411894" y="372197"/>
                </a:lnTo>
                <a:lnTo>
                  <a:pt x="2377737" y="332398"/>
                </a:lnTo>
                <a:lnTo>
                  <a:pt x="2336862" y="294148"/>
                </a:lnTo>
                <a:lnTo>
                  <a:pt x="2289588" y="257588"/>
                </a:lnTo>
                <a:lnTo>
                  <a:pt x="2236232" y="222857"/>
                </a:lnTo>
                <a:lnTo>
                  <a:pt x="2177113" y="190097"/>
                </a:lnTo>
                <a:lnTo>
                  <a:pt x="2112549" y="159448"/>
                </a:lnTo>
                <a:lnTo>
                  <a:pt x="2042859" y="131051"/>
                </a:lnTo>
                <a:lnTo>
                  <a:pt x="1968361" y="105046"/>
                </a:lnTo>
                <a:lnTo>
                  <a:pt x="1889374" y="81574"/>
                </a:lnTo>
                <a:lnTo>
                  <a:pt x="1806215" y="60775"/>
                </a:lnTo>
                <a:lnTo>
                  <a:pt x="1719202" y="42791"/>
                </a:lnTo>
                <a:lnTo>
                  <a:pt x="1628656" y="27761"/>
                </a:lnTo>
                <a:lnTo>
                  <a:pt x="1534892" y="15826"/>
                </a:lnTo>
                <a:lnTo>
                  <a:pt x="1438231" y="7127"/>
                </a:lnTo>
                <a:lnTo>
                  <a:pt x="1338990" y="1805"/>
                </a:lnTo>
                <a:lnTo>
                  <a:pt x="1237488" y="0"/>
                </a:lnTo>
                <a:lnTo>
                  <a:pt x="1135985" y="1805"/>
                </a:lnTo>
                <a:lnTo>
                  <a:pt x="1036744" y="7127"/>
                </a:lnTo>
                <a:lnTo>
                  <a:pt x="940083" y="15826"/>
                </a:lnTo>
                <a:lnTo>
                  <a:pt x="846319" y="27761"/>
                </a:lnTo>
                <a:lnTo>
                  <a:pt x="755773" y="42791"/>
                </a:lnTo>
                <a:lnTo>
                  <a:pt x="668760" y="60775"/>
                </a:lnTo>
                <a:lnTo>
                  <a:pt x="585601" y="81574"/>
                </a:lnTo>
                <a:lnTo>
                  <a:pt x="506614" y="105046"/>
                </a:lnTo>
                <a:lnTo>
                  <a:pt x="432116" y="131051"/>
                </a:lnTo>
                <a:lnTo>
                  <a:pt x="362426" y="159448"/>
                </a:lnTo>
                <a:lnTo>
                  <a:pt x="297862" y="190097"/>
                </a:lnTo>
                <a:lnTo>
                  <a:pt x="238743" y="222857"/>
                </a:lnTo>
                <a:lnTo>
                  <a:pt x="185387" y="257588"/>
                </a:lnTo>
                <a:lnTo>
                  <a:pt x="138113" y="294148"/>
                </a:lnTo>
                <a:lnTo>
                  <a:pt x="97238" y="332398"/>
                </a:lnTo>
                <a:lnTo>
                  <a:pt x="63081" y="372197"/>
                </a:lnTo>
                <a:lnTo>
                  <a:pt x="35960" y="413404"/>
                </a:lnTo>
                <a:lnTo>
                  <a:pt x="16194" y="455878"/>
                </a:lnTo>
                <a:lnTo>
                  <a:pt x="4101" y="499480"/>
                </a:lnTo>
                <a:lnTo>
                  <a:pt x="0" y="544068"/>
                </a:lnTo>
                <a:lnTo>
                  <a:pt x="4101" y="588655"/>
                </a:lnTo>
                <a:lnTo>
                  <a:pt x="16194" y="632257"/>
                </a:lnTo>
                <a:lnTo>
                  <a:pt x="35960" y="674731"/>
                </a:lnTo>
                <a:lnTo>
                  <a:pt x="63081" y="715938"/>
                </a:lnTo>
                <a:lnTo>
                  <a:pt x="97238" y="755737"/>
                </a:lnTo>
                <a:lnTo>
                  <a:pt x="138113" y="793987"/>
                </a:lnTo>
                <a:lnTo>
                  <a:pt x="185387" y="830547"/>
                </a:lnTo>
                <a:lnTo>
                  <a:pt x="219456" y="852723"/>
                </a:lnTo>
                <a:lnTo>
                  <a:pt x="219456" y="544068"/>
                </a:lnTo>
                <a:lnTo>
                  <a:pt x="222829" y="507402"/>
                </a:lnTo>
                <a:lnTo>
                  <a:pt x="249036" y="436625"/>
                </a:lnTo>
                <a:lnTo>
                  <a:pt x="271345" y="402744"/>
                </a:lnTo>
                <a:lnTo>
                  <a:pt x="299442" y="370022"/>
                </a:lnTo>
                <a:lnTo>
                  <a:pt x="333065" y="338574"/>
                </a:lnTo>
                <a:lnTo>
                  <a:pt x="371953" y="308517"/>
                </a:lnTo>
                <a:lnTo>
                  <a:pt x="415844" y="279964"/>
                </a:lnTo>
                <a:lnTo>
                  <a:pt x="464476" y="253033"/>
                </a:lnTo>
                <a:lnTo>
                  <a:pt x="517588" y="227838"/>
                </a:lnTo>
                <a:lnTo>
                  <a:pt x="574917" y="204494"/>
                </a:lnTo>
                <a:lnTo>
                  <a:pt x="636202" y="183117"/>
                </a:lnTo>
                <a:lnTo>
                  <a:pt x="701182" y="163823"/>
                </a:lnTo>
                <a:lnTo>
                  <a:pt x="769594" y="146727"/>
                </a:lnTo>
                <a:lnTo>
                  <a:pt x="841176" y="131945"/>
                </a:lnTo>
                <a:lnTo>
                  <a:pt x="915667" y="119591"/>
                </a:lnTo>
                <a:lnTo>
                  <a:pt x="992806" y="109781"/>
                </a:lnTo>
                <a:lnTo>
                  <a:pt x="1072330" y="102632"/>
                </a:lnTo>
                <a:lnTo>
                  <a:pt x="1153978" y="98257"/>
                </a:lnTo>
                <a:lnTo>
                  <a:pt x="1237488" y="96774"/>
                </a:lnTo>
                <a:lnTo>
                  <a:pt x="1320997" y="98257"/>
                </a:lnTo>
                <a:lnTo>
                  <a:pt x="1402645" y="102632"/>
                </a:lnTo>
                <a:lnTo>
                  <a:pt x="1482169" y="109781"/>
                </a:lnTo>
                <a:lnTo>
                  <a:pt x="1559308" y="119591"/>
                </a:lnTo>
                <a:lnTo>
                  <a:pt x="1633799" y="131945"/>
                </a:lnTo>
                <a:lnTo>
                  <a:pt x="1705381" y="146727"/>
                </a:lnTo>
                <a:lnTo>
                  <a:pt x="1773793" y="163823"/>
                </a:lnTo>
                <a:lnTo>
                  <a:pt x="1838773" y="183117"/>
                </a:lnTo>
                <a:lnTo>
                  <a:pt x="1900058" y="204494"/>
                </a:lnTo>
                <a:lnTo>
                  <a:pt x="1957387" y="227838"/>
                </a:lnTo>
                <a:lnTo>
                  <a:pt x="2010499" y="253033"/>
                </a:lnTo>
                <a:lnTo>
                  <a:pt x="2059131" y="279964"/>
                </a:lnTo>
                <a:lnTo>
                  <a:pt x="2103022" y="308517"/>
                </a:lnTo>
                <a:lnTo>
                  <a:pt x="2141910" y="338574"/>
                </a:lnTo>
                <a:lnTo>
                  <a:pt x="2175533" y="370022"/>
                </a:lnTo>
                <a:lnTo>
                  <a:pt x="2203630" y="402744"/>
                </a:lnTo>
                <a:lnTo>
                  <a:pt x="2225939" y="436625"/>
                </a:lnTo>
                <a:lnTo>
                  <a:pt x="2242198" y="471549"/>
                </a:lnTo>
                <a:lnTo>
                  <a:pt x="2255520" y="544068"/>
                </a:lnTo>
                <a:lnTo>
                  <a:pt x="2255520" y="852723"/>
                </a:lnTo>
                <a:lnTo>
                  <a:pt x="2289588" y="830547"/>
                </a:lnTo>
                <a:lnTo>
                  <a:pt x="2336862" y="793987"/>
                </a:lnTo>
                <a:lnTo>
                  <a:pt x="2377737" y="755737"/>
                </a:lnTo>
                <a:lnTo>
                  <a:pt x="2411894" y="715938"/>
                </a:lnTo>
                <a:lnTo>
                  <a:pt x="2439015" y="674731"/>
                </a:lnTo>
                <a:lnTo>
                  <a:pt x="2458781" y="632257"/>
                </a:lnTo>
                <a:lnTo>
                  <a:pt x="2470874" y="588655"/>
                </a:lnTo>
                <a:lnTo>
                  <a:pt x="2474976" y="544068"/>
                </a:lnTo>
                <a:close/>
              </a:path>
              <a:path w="2475229" h="1088389">
                <a:moveTo>
                  <a:pt x="2255520" y="852723"/>
                </a:moveTo>
                <a:lnTo>
                  <a:pt x="2255520" y="544068"/>
                </a:lnTo>
                <a:lnTo>
                  <a:pt x="2252146" y="580733"/>
                </a:lnTo>
                <a:lnTo>
                  <a:pt x="2242198" y="616586"/>
                </a:lnTo>
                <a:lnTo>
                  <a:pt x="2225939" y="651510"/>
                </a:lnTo>
                <a:lnTo>
                  <a:pt x="2203630" y="685391"/>
                </a:lnTo>
                <a:lnTo>
                  <a:pt x="2175533" y="718113"/>
                </a:lnTo>
                <a:lnTo>
                  <a:pt x="2141910" y="749561"/>
                </a:lnTo>
                <a:lnTo>
                  <a:pt x="2103022" y="779618"/>
                </a:lnTo>
                <a:lnTo>
                  <a:pt x="2059131" y="808171"/>
                </a:lnTo>
                <a:lnTo>
                  <a:pt x="2010499" y="835102"/>
                </a:lnTo>
                <a:lnTo>
                  <a:pt x="1957387" y="860298"/>
                </a:lnTo>
                <a:lnTo>
                  <a:pt x="1900058" y="883641"/>
                </a:lnTo>
                <a:lnTo>
                  <a:pt x="1838773" y="905018"/>
                </a:lnTo>
                <a:lnTo>
                  <a:pt x="1773793" y="924312"/>
                </a:lnTo>
                <a:lnTo>
                  <a:pt x="1705381" y="941408"/>
                </a:lnTo>
                <a:lnTo>
                  <a:pt x="1633799" y="956190"/>
                </a:lnTo>
                <a:lnTo>
                  <a:pt x="1559308" y="968544"/>
                </a:lnTo>
                <a:lnTo>
                  <a:pt x="1482169" y="978354"/>
                </a:lnTo>
                <a:lnTo>
                  <a:pt x="1402645" y="985503"/>
                </a:lnTo>
                <a:lnTo>
                  <a:pt x="1320997" y="989878"/>
                </a:lnTo>
                <a:lnTo>
                  <a:pt x="1237488" y="991362"/>
                </a:lnTo>
                <a:lnTo>
                  <a:pt x="1153978" y="989878"/>
                </a:lnTo>
                <a:lnTo>
                  <a:pt x="1072330" y="985503"/>
                </a:lnTo>
                <a:lnTo>
                  <a:pt x="992806" y="978354"/>
                </a:lnTo>
                <a:lnTo>
                  <a:pt x="915667" y="968544"/>
                </a:lnTo>
                <a:lnTo>
                  <a:pt x="841176" y="956190"/>
                </a:lnTo>
                <a:lnTo>
                  <a:pt x="769594" y="941408"/>
                </a:lnTo>
                <a:lnTo>
                  <a:pt x="701182" y="924312"/>
                </a:lnTo>
                <a:lnTo>
                  <a:pt x="636202" y="905018"/>
                </a:lnTo>
                <a:lnTo>
                  <a:pt x="574917" y="883641"/>
                </a:lnTo>
                <a:lnTo>
                  <a:pt x="517588" y="860298"/>
                </a:lnTo>
                <a:lnTo>
                  <a:pt x="464476" y="835102"/>
                </a:lnTo>
                <a:lnTo>
                  <a:pt x="415844" y="808171"/>
                </a:lnTo>
                <a:lnTo>
                  <a:pt x="371953" y="779618"/>
                </a:lnTo>
                <a:lnTo>
                  <a:pt x="333065" y="749561"/>
                </a:lnTo>
                <a:lnTo>
                  <a:pt x="299442" y="718113"/>
                </a:lnTo>
                <a:lnTo>
                  <a:pt x="271345" y="685391"/>
                </a:lnTo>
                <a:lnTo>
                  <a:pt x="249036" y="651510"/>
                </a:lnTo>
                <a:lnTo>
                  <a:pt x="232777" y="616586"/>
                </a:lnTo>
                <a:lnTo>
                  <a:pt x="219456" y="544068"/>
                </a:lnTo>
                <a:lnTo>
                  <a:pt x="219456" y="852723"/>
                </a:lnTo>
                <a:lnTo>
                  <a:pt x="297862" y="898038"/>
                </a:lnTo>
                <a:lnTo>
                  <a:pt x="362426" y="928687"/>
                </a:lnTo>
                <a:lnTo>
                  <a:pt x="432116" y="957084"/>
                </a:lnTo>
                <a:lnTo>
                  <a:pt x="506614" y="983089"/>
                </a:lnTo>
                <a:lnTo>
                  <a:pt x="585601" y="1006561"/>
                </a:lnTo>
                <a:lnTo>
                  <a:pt x="668760" y="1027360"/>
                </a:lnTo>
                <a:lnTo>
                  <a:pt x="755773" y="1045344"/>
                </a:lnTo>
                <a:lnTo>
                  <a:pt x="846319" y="1060374"/>
                </a:lnTo>
                <a:lnTo>
                  <a:pt x="940083" y="1072309"/>
                </a:lnTo>
                <a:lnTo>
                  <a:pt x="1036744" y="1081008"/>
                </a:lnTo>
                <a:lnTo>
                  <a:pt x="1135985" y="1086330"/>
                </a:lnTo>
                <a:lnTo>
                  <a:pt x="1237488" y="1088136"/>
                </a:lnTo>
                <a:lnTo>
                  <a:pt x="1338990" y="1086330"/>
                </a:lnTo>
                <a:lnTo>
                  <a:pt x="1438231" y="1081008"/>
                </a:lnTo>
                <a:lnTo>
                  <a:pt x="1534892" y="1072309"/>
                </a:lnTo>
                <a:lnTo>
                  <a:pt x="1628656" y="1060374"/>
                </a:lnTo>
                <a:lnTo>
                  <a:pt x="1719202" y="1045344"/>
                </a:lnTo>
                <a:lnTo>
                  <a:pt x="1806215" y="1027360"/>
                </a:lnTo>
                <a:lnTo>
                  <a:pt x="1889374" y="1006561"/>
                </a:lnTo>
                <a:lnTo>
                  <a:pt x="1968361" y="983089"/>
                </a:lnTo>
                <a:lnTo>
                  <a:pt x="2042859" y="957084"/>
                </a:lnTo>
                <a:lnTo>
                  <a:pt x="2112549" y="928687"/>
                </a:lnTo>
                <a:lnTo>
                  <a:pt x="2177113" y="898038"/>
                </a:lnTo>
                <a:lnTo>
                  <a:pt x="2236232" y="865278"/>
                </a:lnTo>
                <a:lnTo>
                  <a:pt x="2255520" y="85272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2928" y="3857244"/>
            <a:ext cx="2065020" cy="909955"/>
          </a:xfrm>
          <a:custGeom>
            <a:avLst/>
            <a:gdLst/>
            <a:ahLst/>
            <a:cxnLst/>
            <a:rect l="l" t="t" r="r" b="b"/>
            <a:pathLst>
              <a:path w="2065020" h="909954">
                <a:moveTo>
                  <a:pt x="2065020" y="454913"/>
                </a:moveTo>
                <a:lnTo>
                  <a:pt x="2051519" y="381071"/>
                </a:lnTo>
                <a:lnTo>
                  <a:pt x="2035041" y="345522"/>
                </a:lnTo>
                <a:lnTo>
                  <a:pt x="2012429" y="311042"/>
                </a:lnTo>
                <a:lnTo>
                  <a:pt x="1983950" y="277748"/>
                </a:lnTo>
                <a:lnTo>
                  <a:pt x="1949867" y="245758"/>
                </a:lnTo>
                <a:lnTo>
                  <a:pt x="1910445" y="215188"/>
                </a:lnTo>
                <a:lnTo>
                  <a:pt x="1865949" y="186153"/>
                </a:lnTo>
                <a:lnTo>
                  <a:pt x="1816642" y="158771"/>
                </a:lnTo>
                <a:lnTo>
                  <a:pt x="1762791" y="133159"/>
                </a:lnTo>
                <a:lnTo>
                  <a:pt x="1704660" y="109433"/>
                </a:lnTo>
                <a:lnTo>
                  <a:pt x="1642512" y="87709"/>
                </a:lnTo>
                <a:lnTo>
                  <a:pt x="1576613" y="68104"/>
                </a:lnTo>
                <a:lnTo>
                  <a:pt x="1507227" y="50735"/>
                </a:lnTo>
                <a:lnTo>
                  <a:pt x="1434619" y="35718"/>
                </a:lnTo>
                <a:lnTo>
                  <a:pt x="1359054" y="23170"/>
                </a:lnTo>
                <a:lnTo>
                  <a:pt x="1280796" y="13208"/>
                </a:lnTo>
                <a:lnTo>
                  <a:pt x="1200109" y="5948"/>
                </a:lnTo>
                <a:lnTo>
                  <a:pt x="1117259" y="1506"/>
                </a:lnTo>
                <a:lnTo>
                  <a:pt x="1032510" y="0"/>
                </a:lnTo>
                <a:lnTo>
                  <a:pt x="947863" y="1506"/>
                </a:lnTo>
                <a:lnTo>
                  <a:pt x="865095" y="5948"/>
                </a:lnTo>
                <a:lnTo>
                  <a:pt x="784471" y="13208"/>
                </a:lnTo>
                <a:lnTo>
                  <a:pt x="706258" y="23170"/>
                </a:lnTo>
                <a:lnTo>
                  <a:pt x="630721" y="35718"/>
                </a:lnTo>
                <a:lnTo>
                  <a:pt x="558128" y="50735"/>
                </a:lnTo>
                <a:lnTo>
                  <a:pt x="488744" y="68104"/>
                </a:lnTo>
                <a:lnTo>
                  <a:pt x="422836" y="87709"/>
                </a:lnTo>
                <a:lnTo>
                  <a:pt x="360671" y="109433"/>
                </a:lnTo>
                <a:lnTo>
                  <a:pt x="302514" y="133159"/>
                </a:lnTo>
                <a:lnTo>
                  <a:pt x="248631" y="158771"/>
                </a:lnTo>
                <a:lnTo>
                  <a:pt x="199290" y="186153"/>
                </a:lnTo>
                <a:lnTo>
                  <a:pt x="154756" y="215188"/>
                </a:lnTo>
                <a:lnTo>
                  <a:pt x="115296" y="245758"/>
                </a:lnTo>
                <a:lnTo>
                  <a:pt x="81176" y="277749"/>
                </a:lnTo>
                <a:lnTo>
                  <a:pt x="52663" y="311042"/>
                </a:lnTo>
                <a:lnTo>
                  <a:pt x="30022" y="345522"/>
                </a:lnTo>
                <a:lnTo>
                  <a:pt x="13520" y="381071"/>
                </a:lnTo>
                <a:lnTo>
                  <a:pt x="0" y="454914"/>
                </a:lnTo>
                <a:lnTo>
                  <a:pt x="3424" y="492253"/>
                </a:lnTo>
                <a:lnTo>
                  <a:pt x="30022" y="564305"/>
                </a:lnTo>
                <a:lnTo>
                  <a:pt x="52663" y="598785"/>
                </a:lnTo>
                <a:lnTo>
                  <a:pt x="81176" y="632079"/>
                </a:lnTo>
                <a:lnTo>
                  <a:pt x="115296" y="664069"/>
                </a:lnTo>
                <a:lnTo>
                  <a:pt x="154756" y="694639"/>
                </a:lnTo>
                <a:lnTo>
                  <a:pt x="199290" y="723674"/>
                </a:lnTo>
                <a:lnTo>
                  <a:pt x="248631" y="751056"/>
                </a:lnTo>
                <a:lnTo>
                  <a:pt x="302514" y="776668"/>
                </a:lnTo>
                <a:lnTo>
                  <a:pt x="360671" y="800394"/>
                </a:lnTo>
                <a:lnTo>
                  <a:pt x="422836" y="822118"/>
                </a:lnTo>
                <a:lnTo>
                  <a:pt x="488744" y="841723"/>
                </a:lnTo>
                <a:lnTo>
                  <a:pt x="558128" y="859092"/>
                </a:lnTo>
                <a:lnTo>
                  <a:pt x="630721" y="874109"/>
                </a:lnTo>
                <a:lnTo>
                  <a:pt x="706258" y="886657"/>
                </a:lnTo>
                <a:lnTo>
                  <a:pt x="784471" y="896619"/>
                </a:lnTo>
                <a:lnTo>
                  <a:pt x="865095" y="903879"/>
                </a:lnTo>
                <a:lnTo>
                  <a:pt x="947863" y="908321"/>
                </a:lnTo>
                <a:lnTo>
                  <a:pt x="1032510" y="909828"/>
                </a:lnTo>
                <a:lnTo>
                  <a:pt x="1117259" y="908321"/>
                </a:lnTo>
                <a:lnTo>
                  <a:pt x="1200109" y="903879"/>
                </a:lnTo>
                <a:lnTo>
                  <a:pt x="1280796" y="896619"/>
                </a:lnTo>
                <a:lnTo>
                  <a:pt x="1359054" y="886657"/>
                </a:lnTo>
                <a:lnTo>
                  <a:pt x="1434619" y="874109"/>
                </a:lnTo>
                <a:lnTo>
                  <a:pt x="1507227" y="859092"/>
                </a:lnTo>
                <a:lnTo>
                  <a:pt x="1576613" y="841723"/>
                </a:lnTo>
                <a:lnTo>
                  <a:pt x="1642512" y="822118"/>
                </a:lnTo>
                <a:lnTo>
                  <a:pt x="1704660" y="800394"/>
                </a:lnTo>
                <a:lnTo>
                  <a:pt x="1762791" y="776668"/>
                </a:lnTo>
                <a:lnTo>
                  <a:pt x="1816642" y="751056"/>
                </a:lnTo>
                <a:lnTo>
                  <a:pt x="1865949" y="723674"/>
                </a:lnTo>
                <a:lnTo>
                  <a:pt x="1910445" y="694639"/>
                </a:lnTo>
                <a:lnTo>
                  <a:pt x="1949867" y="664069"/>
                </a:lnTo>
                <a:lnTo>
                  <a:pt x="1983950" y="632078"/>
                </a:lnTo>
                <a:lnTo>
                  <a:pt x="2012429" y="598785"/>
                </a:lnTo>
                <a:lnTo>
                  <a:pt x="2035041" y="564305"/>
                </a:lnTo>
                <a:lnTo>
                  <a:pt x="2051519" y="528756"/>
                </a:lnTo>
                <a:lnTo>
                  <a:pt x="2065020" y="45491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62928" y="3857244"/>
            <a:ext cx="2065020" cy="909955"/>
          </a:xfrm>
          <a:custGeom>
            <a:avLst/>
            <a:gdLst/>
            <a:ahLst/>
            <a:cxnLst/>
            <a:rect l="l" t="t" r="r" b="b"/>
            <a:pathLst>
              <a:path w="2065020" h="909954">
                <a:moveTo>
                  <a:pt x="1032510" y="0"/>
                </a:moveTo>
                <a:lnTo>
                  <a:pt x="947863" y="1506"/>
                </a:lnTo>
                <a:lnTo>
                  <a:pt x="865095" y="5948"/>
                </a:lnTo>
                <a:lnTo>
                  <a:pt x="784471" y="13208"/>
                </a:lnTo>
                <a:lnTo>
                  <a:pt x="706258" y="23170"/>
                </a:lnTo>
                <a:lnTo>
                  <a:pt x="630721" y="35718"/>
                </a:lnTo>
                <a:lnTo>
                  <a:pt x="558128" y="50735"/>
                </a:lnTo>
                <a:lnTo>
                  <a:pt x="488744" y="68104"/>
                </a:lnTo>
                <a:lnTo>
                  <a:pt x="422836" y="87709"/>
                </a:lnTo>
                <a:lnTo>
                  <a:pt x="360671" y="109433"/>
                </a:lnTo>
                <a:lnTo>
                  <a:pt x="302514" y="133159"/>
                </a:lnTo>
                <a:lnTo>
                  <a:pt x="248631" y="158771"/>
                </a:lnTo>
                <a:lnTo>
                  <a:pt x="199290" y="186153"/>
                </a:lnTo>
                <a:lnTo>
                  <a:pt x="154756" y="215188"/>
                </a:lnTo>
                <a:lnTo>
                  <a:pt x="115296" y="245758"/>
                </a:lnTo>
                <a:lnTo>
                  <a:pt x="81176" y="277749"/>
                </a:lnTo>
                <a:lnTo>
                  <a:pt x="52663" y="311042"/>
                </a:lnTo>
                <a:lnTo>
                  <a:pt x="30022" y="345522"/>
                </a:lnTo>
                <a:lnTo>
                  <a:pt x="13520" y="381071"/>
                </a:lnTo>
                <a:lnTo>
                  <a:pt x="0" y="454914"/>
                </a:lnTo>
                <a:lnTo>
                  <a:pt x="3424" y="492253"/>
                </a:lnTo>
                <a:lnTo>
                  <a:pt x="30022" y="564305"/>
                </a:lnTo>
                <a:lnTo>
                  <a:pt x="52663" y="598785"/>
                </a:lnTo>
                <a:lnTo>
                  <a:pt x="81176" y="632079"/>
                </a:lnTo>
                <a:lnTo>
                  <a:pt x="115296" y="664069"/>
                </a:lnTo>
                <a:lnTo>
                  <a:pt x="154756" y="694639"/>
                </a:lnTo>
                <a:lnTo>
                  <a:pt x="199290" y="723674"/>
                </a:lnTo>
                <a:lnTo>
                  <a:pt x="248631" y="751056"/>
                </a:lnTo>
                <a:lnTo>
                  <a:pt x="302514" y="776668"/>
                </a:lnTo>
                <a:lnTo>
                  <a:pt x="360671" y="800394"/>
                </a:lnTo>
                <a:lnTo>
                  <a:pt x="422836" y="822118"/>
                </a:lnTo>
                <a:lnTo>
                  <a:pt x="488744" y="841723"/>
                </a:lnTo>
                <a:lnTo>
                  <a:pt x="558128" y="859092"/>
                </a:lnTo>
                <a:lnTo>
                  <a:pt x="630721" y="874109"/>
                </a:lnTo>
                <a:lnTo>
                  <a:pt x="706258" y="886657"/>
                </a:lnTo>
                <a:lnTo>
                  <a:pt x="784471" y="896619"/>
                </a:lnTo>
                <a:lnTo>
                  <a:pt x="865095" y="903879"/>
                </a:lnTo>
                <a:lnTo>
                  <a:pt x="947863" y="908321"/>
                </a:lnTo>
                <a:lnTo>
                  <a:pt x="1032510" y="909828"/>
                </a:lnTo>
                <a:lnTo>
                  <a:pt x="1117259" y="908321"/>
                </a:lnTo>
                <a:lnTo>
                  <a:pt x="1200109" y="903879"/>
                </a:lnTo>
                <a:lnTo>
                  <a:pt x="1280796" y="896619"/>
                </a:lnTo>
                <a:lnTo>
                  <a:pt x="1359054" y="886657"/>
                </a:lnTo>
                <a:lnTo>
                  <a:pt x="1434619" y="874109"/>
                </a:lnTo>
                <a:lnTo>
                  <a:pt x="1507227" y="859092"/>
                </a:lnTo>
                <a:lnTo>
                  <a:pt x="1576613" y="841723"/>
                </a:lnTo>
                <a:lnTo>
                  <a:pt x="1642512" y="822118"/>
                </a:lnTo>
                <a:lnTo>
                  <a:pt x="1704660" y="800394"/>
                </a:lnTo>
                <a:lnTo>
                  <a:pt x="1762791" y="776668"/>
                </a:lnTo>
                <a:lnTo>
                  <a:pt x="1816642" y="751056"/>
                </a:lnTo>
                <a:lnTo>
                  <a:pt x="1865949" y="723674"/>
                </a:lnTo>
                <a:lnTo>
                  <a:pt x="1910445" y="694639"/>
                </a:lnTo>
                <a:lnTo>
                  <a:pt x="1949867" y="664069"/>
                </a:lnTo>
                <a:lnTo>
                  <a:pt x="1983950" y="632078"/>
                </a:lnTo>
                <a:lnTo>
                  <a:pt x="2012429" y="598785"/>
                </a:lnTo>
                <a:lnTo>
                  <a:pt x="2035041" y="564305"/>
                </a:lnTo>
                <a:lnTo>
                  <a:pt x="2051519" y="528756"/>
                </a:lnTo>
                <a:lnTo>
                  <a:pt x="2065020" y="454913"/>
                </a:lnTo>
                <a:lnTo>
                  <a:pt x="2061600" y="417574"/>
                </a:lnTo>
                <a:lnTo>
                  <a:pt x="2035041" y="345522"/>
                </a:lnTo>
                <a:lnTo>
                  <a:pt x="2012429" y="311042"/>
                </a:lnTo>
                <a:lnTo>
                  <a:pt x="1983950" y="277748"/>
                </a:lnTo>
                <a:lnTo>
                  <a:pt x="1949867" y="245758"/>
                </a:lnTo>
                <a:lnTo>
                  <a:pt x="1910445" y="215188"/>
                </a:lnTo>
                <a:lnTo>
                  <a:pt x="1865949" y="186153"/>
                </a:lnTo>
                <a:lnTo>
                  <a:pt x="1816642" y="158771"/>
                </a:lnTo>
                <a:lnTo>
                  <a:pt x="1762791" y="133159"/>
                </a:lnTo>
                <a:lnTo>
                  <a:pt x="1704660" y="109433"/>
                </a:lnTo>
                <a:lnTo>
                  <a:pt x="1642512" y="87709"/>
                </a:lnTo>
                <a:lnTo>
                  <a:pt x="1576613" y="68104"/>
                </a:lnTo>
                <a:lnTo>
                  <a:pt x="1507227" y="50735"/>
                </a:lnTo>
                <a:lnTo>
                  <a:pt x="1434619" y="35718"/>
                </a:lnTo>
                <a:lnTo>
                  <a:pt x="1359054" y="23170"/>
                </a:lnTo>
                <a:lnTo>
                  <a:pt x="1280796" y="13208"/>
                </a:lnTo>
                <a:lnTo>
                  <a:pt x="1200109" y="5948"/>
                </a:lnTo>
                <a:lnTo>
                  <a:pt x="1117259" y="1506"/>
                </a:lnTo>
                <a:lnTo>
                  <a:pt x="10325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2013" y="4730496"/>
            <a:ext cx="1943100" cy="1042035"/>
          </a:xfrm>
          <a:custGeom>
            <a:avLst/>
            <a:gdLst/>
            <a:ahLst/>
            <a:cxnLst/>
            <a:rect l="l" t="t" r="r" b="b"/>
            <a:pathLst>
              <a:path w="1943100" h="1042035">
                <a:moveTo>
                  <a:pt x="1943100" y="520446"/>
                </a:moveTo>
                <a:lnTo>
                  <a:pt x="1939878" y="477783"/>
                </a:lnTo>
                <a:lnTo>
                  <a:pt x="1930380" y="436065"/>
                </a:lnTo>
                <a:lnTo>
                  <a:pt x="1914857" y="395428"/>
                </a:lnTo>
                <a:lnTo>
                  <a:pt x="1893557" y="356006"/>
                </a:lnTo>
                <a:lnTo>
                  <a:pt x="1866733" y="317932"/>
                </a:lnTo>
                <a:lnTo>
                  <a:pt x="1834633" y="281341"/>
                </a:lnTo>
                <a:lnTo>
                  <a:pt x="1797509" y="246368"/>
                </a:lnTo>
                <a:lnTo>
                  <a:pt x="1755611" y="213146"/>
                </a:lnTo>
                <a:lnTo>
                  <a:pt x="1709189" y="181810"/>
                </a:lnTo>
                <a:lnTo>
                  <a:pt x="1658493" y="152495"/>
                </a:lnTo>
                <a:lnTo>
                  <a:pt x="1603773" y="125334"/>
                </a:lnTo>
                <a:lnTo>
                  <a:pt x="1545281" y="100462"/>
                </a:lnTo>
                <a:lnTo>
                  <a:pt x="1483265" y="78013"/>
                </a:lnTo>
                <a:lnTo>
                  <a:pt x="1417978" y="58121"/>
                </a:lnTo>
                <a:lnTo>
                  <a:pt x="1349668" y="40921"/>
                </a:lnTo>
                <a:lnTo>
                  <a:pt x="1278587" y="26548"/>
                </a:lnTo>
                <a:lnTo>
                  <a:pt x="1204984" y="15134"/>
                </a:lnTo>
                <a:lnTo>
                  <a:pt x="1129110" y="6816"/>
                </a:lnTo>
                <a:lnTo>
                  <a:pt x="1051215" y="1726"/>
                </a:lnTo>
                <a:lnTo>
                  <a:pt x="971550" y="0"/>
                </a:lnTo>
                <a:lnTo>
                  <a:pt x="891884" y="1726"/>
                </a:lnTo>
                <a:lnTo>
                  <a:pt x="813989" y="6816"/>
                </a:lnTo>
                <a:lnTo>
                  <a:pt x="738115" y="15134"/>
                </a:lnTo>
                <a:lnTo>
                  <a:pt x="664512" y="26548"/>
                </a:lnTo>
                <a:lnTo>
                  <a:pt x="593431" y="40921"/>
                </a:lnTo>
                <a:lnTo>
                  <a:pt x="525121" y="58121"/>
                </a:lnTo>
                <a:lnTo>
                  <a:pt x="459834" y="78013"/>
                </a:lnTo>
                <a:lnTo>
                  <a:pt x="397818" y="100462"/>
                </a:lnTo>
                <a:lnTo>
                  <a:pt x="339326" y="125334"/>
                </a:lnTo>
                <a:lnTo>
                  <a:pt x="284607" y="152495"/>
                </a:lnTo>
                <a:lnTo>
                  <a:pt x="233910" y="181810"/>
                </a:lnTo>
                <a:lnTo>
                  <a:pt x="187488" y="213146"/>
                </a:lnTo>
                <a:lnTo>
                  <a:pt x="145590" y="246368"/>
                </a:lnTo>
                <a:lnTo>
                  <a:pt x="108466" y="281341"/>
                </a:lnTo>
                <a:lnTo>
                  <a:pt x="76366" y="317932"/>
                </a:lnTo>
                <a:lnTo>
                  <a:pt x="49542" y="356006"/>
                </a:lnTo>
                <a:lnTo>
                  <a:pt x="28242" y="395428"/>
                </a:lnTo>
                <a:lnTo>
                  <a:pt x="12719" y="436065"/>
                </a:lnTo>
                <a:lnTo>
                  <a:pt x="3221" y="477783"/>
                </a:lnTo>
                <a:lnTo>
                  <a:pt x="0" y="520446"/>
                </a:lnTo>
                <a:lnTo>
                  <a:pt x="3221" y="563217"/>
                </a:lnTo>
                <a:lnTo>
                  <a:pt x="12719" y="605032"/>
                </a:lnTo>
                <a:lnTo>
                  <a:pt x="28242" y="645757"/>
                </a:lnTo>
                <a:lnTo>
                  <a:pt x="49542" y="685257"/>
                </a:lnTo>
                <a:lnTo>
                  <a:pt x="76366" y="723399"/>
                </a:lnTo>
                <a:lnTo>
                  <a:pt x="108466" y="760050"/>
                </a:lnTo>
                <a:lnTo>
                  <a:pt x="145590" y="795076"/>
                </a:lnTo>
                <a:lnTo>
                  <a:pt x="172212" y="816213"/>
                </a:lnTo>
                <a:lnTo>
                  <a:pt x="172212" y="520446"/>
                </a:lnTo>
                <a:lnTo>
                  <a:pt x="174863" y="485362"/>
                </a:lnTo>
                <a:lnTo>
                  <a:pt x="195458" y="417629"/>
                </a:lnTo>
                <a:lnTo>
                  <a:pt x="235065" y="353877"/>
                </a:lnTo>
                <a:lnTo>
                  <a:pt x="261482" y="323772"/>
                </a:lnTo>
                <a:lnTo>
                  <a:pt x="292034" y="294995"/>
                </a:lnTo>
                <a:lnTo>
                  <a:pt x="326513" y="267657"/>
                </a:lnTo>
                <a:lnTo>
                  <a:pt x="364715" y="241868"/>
                </a:lnTo>
                <a:lnTo>
                  <a:pt x="406431" y="217741"/>
                </a:lnTo>
                <a:lnTo>
                  <a:pt x="451457" y="195385"/>
                </a:lnTo>
                <a:lnTo>
                  <a:pt x="499585" y="174912"/>
                </a:lnTo>
                <a:lnTo>
                  <a:pt x="550610" y="156432"/>
                </a:lnTo>
                <a:lnTo>
                  <a:pt x="604324" y="140057"/>
                </a:lnTo>
                <a:lnTo>
                  <a:pt x="660523" y="125896"/>
                </a:lnTo>
                <a:lnTo>
                  <a:pt x="718998" y="114062"/>
                </a:lnTo>
                <a:lnTo>
                  <a:pt x="779545" y="104664"/>
                </a:lnTo>
                <a:lnTo>
                  <a:pt x="841957" y="97814"/>
                </a:lnTo>
                <a:lnTo>
                  <a:pt x="906027" y="93623"/>
                </a:lnTo>
                <a:lnTo>
                  <a:pt x="971550" y="92202"/>
                </a:lnTo>
                <a:lnTo>
                  <a:pt x="1037072" y="93623"/>
                </a:lnTo>
                <a:lnTo>
                  <a:pt x="1101142" y="97814"/>
                </a:lnTo>
                <a:lnTo>
                  <a:pt x="1163554" y="104664"/>
                </a:lnTo>
                <a:lnTo>
                  <a:pt x="1224101" y="114062"/>
                </a:lnTo>
                <a:lnTo>
                  <a:pt x="1282576" y="125896"/>
                </a:lnTo>
                <a:lnTo>
                  <a:pt x="1338775" y="140057"/>
                </a:lnTo>
                <a:lnTo>
                  <a:pt x="1392489" y="156432"/>
                </a:lnTo>
                <a:lnTo>
                  <a:pt x="1443514" y="174912"/>
                </a:lnTo>
                <a:lnTo>
                  <a:pt x="1491642" y="195385"/>
                </a:lnTo>
                <a:lnTo>
                  <a:pt x="1536668" y="217741"/>
                </a:lnTo>
                <a:lnTo>
                  <a:pt x="1578384" y="241868"/>
                </a:lnTo>
                <a:lnTo>
                  <a:pt x="1616586" y="267657"/>
                </a:lnTo>
                <a:lnTo>
                  <a:pt x="1651065" y="294995"/>
                </a:lnTo>
                <a:lnTo>
                  <a:pt x="1681617" y="323772"/>
                </a:lnTo>
                <a:lnTo>
                  <a:pt x="1708034" y="353877"/>
                </a:lnTo>
                <a:lnTo>
                  <a:pt x="1730111" y="385200"/>
                </a:lnTo>
                <a:lnTo>
                  <a:pt x="1760418" y="451053"/>
                </a:lnTo>
                <a:lnTo>
                  <a:pt x="1770888" y="520446"/>
                </a:lnTo>
                <a:lnTo>
                  <a:pt x="1770888" y="816213"/>
                </a:lnTo>
                <a:lnTo>
                  <a:pt x="1797509" y="795076"/>
                </a:lnTo>
                <a:lnTo>
                  <a:pt x="1834633" y="760050"/>
                </a:lnTo>
                <a:lnTo>
                  <a:pt x="1866733" y="723399"/>
                </a:lnTo>
                <a:lnTo>
                  <a:pt x="1893557" y="685257"/>
                </a:lnTo>
                <a:lnTo>
                  <a:pt x="1914857" y="645757"/>
                </a:lnTo>
                <a:lnTo>
                  <a:pt x="1930380" y="605032"/>
                </a:lnTo>
                <a:lnTo>
                  <a:pt x="1939878" y="563217"/>
                </a:lnTo>
                <a:lnTo>
                  <a:pt x="1943100" y="520446"/>
                </a:lnTo>
                <a:close/>
              </a:path>
              <a:path w="1943100" h="1042035">
                <a:moveTo>
                  <a:pt x="1770888" y="816213"/>
                </a:moveTo>
                <a:lnTo>
                  <a:pt x="1770888" y="520446"/>
                </a:lnTo>
                <a:lnTo>
                  <a:pt x="1768236" y="555637"/>
                </a:lnTo>
                <a:lnTo>
                  <a:pt x="1760418" y="590044"/>
                </a:lnTo>
                <a:lnTo>
                  <a:pt x="1730111" y="656063"/>
                </a:lnTo>
                <a:lnTo>
                  <a:pt x="1708034" y="687454"/>
                </a:lnTo>
                <a:lnTo>
                  <a:pt x="1681617" y="717620"/>
                </a:lnTo>
                <a:lnTo>
                  <a:pt x="1651065" y="746449"/>
                </a:lnTo>
                <a:lnTo>
                  <a:pt x="1616586" y="773832"/>
                </a:lnTo>
                <a:lnTo>
                  <a:pt x="1578384" y="799658"/>
                </a:lnTo>
                <a:lnTo>
                  <a:pt x="1536668" y="823817"/>
                </a:lnTo>
                <a:lnTo>
                  <a:pt x="1491642" y="846198"/>
                </a:lnTo>
                <a:lnTo>
                  <a:pt x="1443514" y="866692"/>
                </a:lnTo>
                <a:lnTo>
                  <a:pt x="1392489" y="885188"/>
                </a:lnTo>
                <a:lnTo>
                  <a:pt x="1338775" y="901576"/>
                </a:lnTo>
                <a:lnTo>
                  <a:pt x="1282576" y="915745"/>
                </a:lnTo>
                <a:lnTo>
                  <a:pt x="1224101" y="927585"/>
                </a:lnTo>
                <a:lnTo>
                  <a:pt x="1163554" y="936986"/>
                </a:lnTo>
                <a:lnTo>
                  <a:pt x="1101142" y="943838"/>
                </a:lnTo>
                <a:lnTo>
                  <a:pt x="1037072" y="948030"/>
                </a:lnTo>
                <a:lnTo>
                  <a:pt x="971550" y="949452"/>
                </a:lnTo>
                <a:lnTo>
                  <a:pt x="906027" y="948030"/>
                </a:lnTo>
                <a:lnTo>
                  <a:pt x="841957" y="943838"/>
                </a:lnTo>
                <a:lnTo>
                  <a:pt x="779545" y="936986"/>
                </a:lnTo>
                <a:lnTo>
                  <a:pt x="718998" y="927585"/>
                </a:lnTo>
                <a:lnTo>
                  <a:pt x="660523" y="915745"/>
                </a:lnTo>
                <a:lnTo>
                  <a:pt x="604324" y="901576"/>
                </a:lnTo>
                <a:lnTo>
                  <a:pt x="550610" y="885188"/>
                </a:lnTo>
                <a:lnTo>
                  <a:pt x="499585" y="866692"/>
                </a:lnTo>
                <a:lnTo>
                  <a:pt x="451457" y="846198"/>
                </a:lnTo>
                <a:lnTo>
                  <a:pt x="406431" y="823817"/>
                </a:lnTo>
                <a:lnTo>
                  <a:pt x="364715" y="799658"/>
                </a:lnTo>
                <a:lnTo>
                  <a:pt x="326513" y="773832"/>
                </a:lnTo>
                <a:lnTo>
                  <a:pt x="292034" y="746449"/>
                </a:lnTo>
                <a:lnTo>
                  <a:pt x="261482" y="717620"/>
                </a:lnTo>
                <a:lnTo>
                  <a:pt x="235065" y="687454"/>
                </a:lnTo>
                <a:lnTo>
                  <a:pt x="212988" y="656063"/>
                </a:lnTo>
                <a:lnTo>
                  <a:pt x="182681" y="590044"/>
                </a:lnTo>
                <a:lnTo>
                  <a:pt x="172212" y="520446"/>
                </a:lnTo>
                <a:lnTo>
                  <a:pt x="172212" y="816213"/>
                </a:lnTo>
                <a:lnTo>
                  <a:pt x="233910" y="859716"/>
                </a:lnTo>
                <a:lnTo>
                  <a:pt x="284607" y="889063"/>
                </a:lnTo>
                <a:lnTo>
                  <a:pt x="339326" y="916250"/>
                </a:lnTo>
                <a:lnTo>
                  <a:pt x="397818" y="941143"/>
                </a:lnTo>
                <a:lnTo>
                  <a:pt x="459834" y="963608"/>
                </a:lnTo>
                <a:lnTo>
                  <a:pt x="525121" y="983511"/>
                </a:lnTo>
                <a:lnTo>
                  <a:pt x="593431" y="1000720"/>
                </a:lnTo>
                <a:lnTo>
                  <a:pt x="664512" y="1015099"/>
                </a:lnTo>
                <a:lnTo>
                  <a:pt x="738115" y="1026516"/>
                </a:lnTo>
                <a:lnTo>
                  <a:pt x="813989" y="1034837"/>
                </a:lnTo>
                <a:lnTo>
                  <a:pt x="891884" y="1039927"/>
                </a:lnTo>
                <a:lnTo>
                  <a:pt x="971550" y="1041654"/>
                </a:lnTo>
                <a:lnTo>
                  <a:pt x="1051215" y="1039927"/>
                </a:lnTo>
                <a:lnTo>
                  <a:pt x="1129110" y="1034837"/>
                </a:lnTo>
                <a:lnTo>
                  <a:pt x="1204984" y="1026516"/>
                </a:lnTo>
                <a:lnTo>
                  <a:pt x="1278587" y="1015099"/>
                </a:lnTo>
                <a:lnTo>
                  <a:pt x="1349668" y="1000720"/>
                </a:lnTo>
                <a:lnTo>
                  <a:pt x="1417978" y="983511"/>
                </a:lnTo>
                <a:lnTo>
                  <a:pt x="1483265" y="963608"/>
                </a:lnTo>
                <a:lnTo>
                  <a:pt x="1545281" y="941143"/>
                </a:lnTo>
                <a:lnTo>
                  <a:pt x="1603773" y="916250"/>
                </a:lnTo>
                <a:lnTo>
                  <a:pt x="1658493" y="889063"/>
                </a:lnTo>
                <a:lnTo>
                  <a:pt x="1709189" y="859716"/>
                </a:lnTo>
                <a:lnTo>
                  <a:pt x="1755611" y="828342"/>
                </a:lnTo>
                <a:lnTo>
                  <a:pt x="1770888" y="81621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2033" y="4814315"/>
            <a:ext cx="1623060" cy="873760"/>
          </a:xfrm>
          <a:custGeom>
            <a:avLst/>
            <a:gdLst/>
            <a:ahLst/>
            <a:cxnLst/>
            <a:rect l="l" t="t" r="r" b="b"/>
            <a:pathLst>
              <a:path w="1623060" h="873760">
                <a:moveTo>
                  <a:pt x="1623059" y="436625"/>
                </a:moveTo>
                <a:lnTo>
                  <a:pt x="1612434" y="365888"/>
                </a:lnTo>
                <a:lnTo>
                  <a:pt x="1581674" y="298752"/>
                </a:lnTo>
                <a:lnTo>
                  <a:pt x="1559266" y="266819"/>
                </a:lnTo>
                <a:lnTo>
                  <a:pt x="1532452" y="236125"/>
                </a:lnTo>
                <a:lnTo>
                  <a:pt x="1501440" y="206785"/>
                </a:lnTo>
                <a:lnTo>
                  <a:pt x="1466441" y="178911"/>
                </a:lnTo>
                <a:lnTo>
                  <a:pt x="1427663" y="152617"/>
                </a:lnTo>
                <a:lnTo>
                  <a:pt x="1385315" y="128015"/>
                </a:lnTo>
                <a:lnTo>
                  <a:pt x="1339608" y="105220"/>
                </a:lnTo>
                <a:lnTo>
                  <a:pt x="1290748" y="84344"/>
                </a:lnTo>
                <a:lnTo>
                  <a:pt x="1238947" y="65500"/>
                </a:lnTo>
                <a:lnTo>
                  <a:pt x="1184413" y="48801"/>
                </a:lnTo>
                <a:lnTo>
                  <a:pt x="1127355" y="34361"/>
                </a:lnTo>
                <a:lnTo>
                  <a:pt x="1067982" y="22293"/>
                </a:lnTo>
                <a:lnTo>
                  <a:pt x="1006504" y="12709"/>
                </a:lnTo>
                <a:lnTo>
                  <a:pt x="943130" y="5724"/>
                </a:lnTo>
                <a:lnTo>
                  <a:pt x="878069" y="1449"/>
                </a:lnTo>
                <a:lnTo>
                  <a:pt x="811529" y="0"/>
                </a:lnTo>
                <a:lnTo>
                  <a:pt x="744990" y="1449"/>
                </a:lnTo>
                <a:lnTo>
                  <a:pt x="679929" y="5724"/>
                </a:lnTo>
                <a:lnTo>
                  <a:pt x="616555" y="12709"/>
                </a:lnTo>
                <a:lnTo>
                  <a:pt x="555077" y="22293"/>
                </a:lnTo>
                <a:lnTo>
                  <a:pt x="495704" y="34361"/>
                </a:lnTo>
                <a:lnTo>
                  <a:pt x="438646" y="48801"/>
                </a:lnTo>
                <a:lnTo>
                  <a:pt x="384112" y="65500"/>
                </a:lnTo>
                <a:lnTo>
                  <a:pt x="332311" y="84344"/>
                </a:lnTo>
                <a:lnTo>
                  <a:pt x="283451" y="105220"/>
                </a:lnTo>
                <a:lnTo>
                  <a:pt x="237743" y="128016"/>
                </a:lnTo>
                <a:lnTo>
                  <a:pt x="195396" y="152617"/>
                </a:lnTo>
                <a:lnTo>
                  <a:pt x="156618" y="178911"/>
                </a:lnTo>
                <a:lnTo>
                  <a:pt x="121619" y="206785"/>
                </a:lnTo>
                <a:lnTo>
                  <a:pt x="90607" y="236125"/>
                </a:lnTo>
                <a:lnTo>
                  <a:pt x="63793" y="266819"/>
                </a:lnTo>
                <a:lnTo>
                  <a:pt x="41385" y="298752"/>
                </a:lnTo>
                <a:lnTo>
                  <a:pt x="10625" y="365888"/>
                </a:lnTo>
                <a:lnTo>
                  <a:pt x="0" y="436626"/>
                </a:lnTo>
                <a:lnTo>
                  <a:pt x="2691" y="472491"/>
                </a:lnTo>
                <a:lnTo>
                  <a:pt x="23593" y="541686"/>
                </a:lnTo>
                <a:lnTo>
                  <a:pt x="63793" y="606754"/>
                </a:lnTo>
                <a:lnTo>
                  <a:pt x="90607" y="637462"/>
                </a:lnTo>
                <a:lnTo>
                  <a:pt x="121619" y="666804"/>
                </a:lnTo>
                <a:lnTo>
                  <a:pt x="156618" y="694669"/>
                </a:lnTo>
                <a:lnTo>
                  <a:pt x="195396" y="720945"/>
                </a:lnTo>
                <a:lnTo>
                  <a:pt x="237743" y="745521"/>
                </a:lnTo>
                <a:lnTo>
                  <a:pt x="283451" y="768286"/>
                </a:lnTo>
                <a:lnTo>
                  <a:pt x="332311" y="789127"/>
                </a:lnTo>
                <a:lnTo>
                  <a:pt x="384112" y="807933"/>
                </a:lnTo>
                <a:lnTo>
                  <a:pt x="438646" y="824594"/>
                </a:lnTo>
                <a:lnTo>
                  <a:pt x="495704" y="838997"/>
                </a:lnTo>
                <a:lnTo>
                  <a:pt x="555077" y="851032"/>
                </a:lnTo>
                <a:lnTo>
                  <a:pt x="616555" y="860586"/>
                </a:lnTo>
                <a:lnTo>
                  <a:pt x="679929" y="867548"/>
                </a:lnTo>
                <a:lnTo>
                  <a:pt x="744990" y="871807"/>
                </a:lnTo>
                <a:lnTo>
                  <a:pt x="811529" y="873252"/>
                </a:lnTo>
                <a:lnTo>
                  <a:pt x="878069" y="871807"/>
                </a:lnTo>
                <a:lnTo>
                  <a:pt x="943130" y="867548"/>
                </a:lnTo>
                <a:lnTo>
                  <a:pt x="1006504" y="860586"/>
                </a:lnTo>
                <a:lnTo>
                  <a:pt x="1067982" y="851032"/>
                </a:lnTo>
                <a:lnTo>
                  <a:pt x="1127355" y="838997"/>
                </a:lnTo>
                <a:lnTo>
                  <a:pt x="1184413" y="824594"/>
                </a:lnTo>
                <a:lnTo>
                  <a:pt x="1238947" y="807933"/>
                </a:lnTo>
                <a:lnTo>
                  <a:pt x="1290748" y="789127"/>
                </a:lnTo>
                <a:lnTo>
                  <a:pt x="1339608" y="768286"/>
                </a:lnTo>
                <a:lnTo>
                  <a:pt x="1385315" y="745521"/>
                </a:lnTo>
                <a:lnTo>
                  <a:pt x="1427663" y="720945"/>
                </a:lnTo>
                <a:lnTo>
                  <a:pt x="1466441" y="694669"/>
                </a:lnTo>
                <a:lnTo>
                  <a:pt x="1501440" y="666804"/>
                </a:lnTo>
                <a:lnTo>
                  <a:pt x="1532452" y="637462"/>
                </a:lnTo>
                <a:lnTo>
                  <a:pt x="1559266" y="606754"/>
                </a:lnTo>
                <a:lnTo>
                  <a:pt x="1581674" y="574791"/>
                </a:lnTo>
                <a:lnTo>
                  <a:pt x="1612434" y="507549"/>
                </a:lnTo>
                <a:lnTo>
                  <a:pt x="1623059" y="436625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2033" y="4814315"/>
            <a:ext cx="1623060" cy="873760"/>
          </a:xfrm>
          <a:custGeom>
            <a:avLst/>
            <a:gdLst/>
            <a:ahLst/>
            <a:cxnLst/>
            <a:rect l="l" t="t" r="r" b="b"/>
            <a:pathLst>
              <a:path w="1623060" h="873760">
                <a:moveTo>
                  <a:pt x="811529" y="0"/>
                </a:moveTo>
                <a:lnTo>
                  <a:pt x="744990" y="1449"/>
                </a:lnTo>
                <a:lnTo>
                  <a:pt x="679929" y="5724"/>
                </a:lnTo>
                <a:lnTo>
                  <a:pt x="616555" y="12709"/>
                </a:lnTo>
                <a:lnTo>
                  <a:pt x="555077" y="22293"/>
                </a:lnTo>
                <a:lnTo>
                  <a:pt x="495704" y="34361"/>
                </a:lnTo>
                <a:lnTo>
                  <a:pt x="438646" y="48801"/>
                </a:lnTo>
                <a:lnTo>
                  <a:pt x="384112" y="65500"/>
                </a:lnTo>
                <a:lnTo>
                  <a:pt x="332311" y="84344"/>
                </a:lnTo>
                <a:lnTo>
                  <a:pt x="283451" y="105220"/>
                </a:lnTo>
                <a:lnTo>
                  <a:pt x="237743" y="128016"/>
                </a:lnTo>
                <a:lnTo>
                  <a:pt x="195396" y="152617"/>
                </a:lnTo>
                <a:lnTo>
                  <a:pt x="156618" y="178911"/>
                </a:lnTo>
                <a:lnTo>
                  <a:pt x="121619" y="206785"/>
                </a:lnTo>
                <a:lnTo>
                  <a:pt x="90607" y="236125"/>
                </a:lnTo>
                <a:lnTo>
                  <a:pt x="63793" y="266819"/>
                </a:lnTo>
                <a:lnTo>
                  <a:pt x="41385" y="298752"/>
                </a:lnTo>
                <a:lnTo>
                  <a:pt x="10625" y="365888"/>
                </a:lnTo>
                <a:lnTo>
                  <a:pt x="0" y="436626"/>
                </a:lnTo>
                <a:lnTo>
                  <a:pt x="2691" y="472491"/>
                </a:lnTo>
                <a:lnTo>
                  <a:pt x="23593" y="541686"/>
                </a:lnTo>
                <a:lnTo>
                  <a:pt x="63793" y="606754"/>
                </a:lnTo>
                <a:lnTo>
                  <a:pt x="90607" y="637462"/>
                </a:lnTo>
                <a:lnTo>
                  <a:pt x="121619" y="666804"/>
                </a:lnTo>
                <a:lnTo>
                  <a:pt x="156618" y="694669"/>
                </a:lnTo>
                <a:lnTo>
                  <a:pt x="195396" y="720945"/>
                </a:lnTo>
                <a:lnTo>
                  <a:pt x="237743" y="745521"/>
                </a:lnTo>
                <a:lnTo>
                  <a:pt x="283451" y="768286"/>
                </a:lnTo>
                <a:lnTo>
                  <a:pt x="332311" y="789127"/>
                </a:lnTo>
                <a:lnTo>
                  <a:pt x="384112" y="807933"/>
                </a:lnTo>
                <a:lnTo>
                  <a:pt x="438646" y="824594"/>
                </a:lnTo>
                <a:lnTo>
                  <a:pt x="495704" y="838997"/>
                </a:lnTo>
                <a:lnTo>
                  <a:pt x="555077" y="851032"/>
                </a:lnTo>
                <a:lnTo>
                  <a:pt x="616555" y="860586"/>
                </a:lnTo>
                <a:lnTo>
                  <a:pt x="679929" y="867548"/>
                </a:lnTo>
                <a:lnTo>
                  <a:pt x="744990" y="871807"/>
                </a:lnTo>
                <a:lnTo>
                  <a:pt x="811529" y="873252"/>
                </a:lnTo>
                <a:lnTo>
                  <a:pt x="878069" y="871807"/>
                </a:lnTo>
                <a:lnTo>
                  <a:pt x="943130" y="867548"/>
                </a:lnTo>
                <a:lnTo>
                  <a:pt x="1006504" y="860586"/>
                </a:lnTo>
                <a:lnTo>
                  <a:pt x="1067982" y="851032"/>
                </a:lnTo>
                <a:lnTo>
                  <a:pt x="1127355" y="838997"/>
                </a:lnTo>
                <a:lnTo>
                  <a:pt x="1184413" y="824594"/>
                </a:lnTo>
                <a:lnTo>
                  <a:pt x="1238947" y="807933"/>
                </a:lnTo>
                <a:lnTo>
                  <a:pt x="1290748" y="789127"/>
                </a:lnTo>
                <a:lnTo>
                  <a:pt x="1339608" y="768286"/>
                </a:lnTo>
                <a:lnTo>
                  <a:pt x="1385315" y="745521"/>
                </a:lnTo>
                <a:lnTo>
                  <a:pt x="1427663" y="720945"/>
                </a:lnTo>
                <a:lnTo>
                  <a:pt x="1466441" y="694669"/>
                </a:lnTo>
                <a:lnTo>
                  <a:pt x="1501440" y="666804"/>
                </a:lnTo>
                <a:lnTo>
                  <a:pt x="1532452" y="637462"/>
                </a:lnTo>
                <a:lnTo>
                  <a:pt x="1559266" y="606754"/>
                </a:lnTo>
                <a:lnTo>
                  <a:pt x="1581674" y="574791"/>
                </a:lnTo>
                <a:lnTo>
                  <a:pt x="1612434" y="507549"/>
                </a:lnTo>
                <a:lnTo>
                  <a:pt x="1623059" y="436625"/>
                </a:lnTo>
                <a:lnTo>
                  <a:pt x="1620368" y="400863"/>
                </a:lnTo>
                <a:lnTo>
                  <a:pt x="1599466" y="331813"/>
                </a:lnTo>
                <a:lnTo>
                  <a:pt x="1559266" y="266819"/>
                </a:lnTo>
                <a:lnTo>
                  <a:pt x="1532452" y="236125"/>
                </a:lnTo>
                <a:lnTo>
                  <a:pt x="1501440" y="206785"/>
                </a:lnTo>
                <a:lnTo>
                  <a:pt x="1466441" y="178911"/>
                </a:lnTo>
                <a:lnTo>
                  <a:pt x="1427663" y="152617"/>
                </a:lnTo>
                <a:lnTo>
                  <a:pt x="1385315" y="128015"/>
                </a:lnTo>
                <a:lnTo>
                  <a:pt x="1339608" y="105220"/>
                </a:lnTo>
                <a:lnTo>
                  <a:pt x="1290748" y="84344"/>
                </a:lnTo>
                <a:lnTo>
                  <a:pt x="1238947" y="65500"/>
                </a:lnTo>
                <a:lnTo>
                  <a:pt x="1184413" y="48801"/>
                </a:lnTo>
                <a:lnTo>
                  <a:pt x="1127355" y="34361"/>
                </a:lnTo>
                <a:lnTo>
                  <a:pt x="1067982" y="22293"/>
                </a:lnTo>
                <a:lnTo>
                  <a:pt x="1006504" y="12709"/>
                </a:lnTo>
                <a:lnTo>
                  <a:pt x="943130" y="5724"/>
                </a:lnTo>
                <a:lnTo>
                  <a:pt x="878069" y="1449"/>
                </a:lnTo>
                <a:lnTo>
                  <a:pt x="81152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9916" y="3957278"/>
            <a:ext cx="3803650" cy="167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880" marR="5080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第四范式消除了非主 属性对候选键以外属 性的多值依赖。</a:t>
            </a:r>
            <a:endParaRPr sz="1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360295" algn="ctr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如果有多值依 赖，则一定依赖 于候选键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2" name="标题 6">
            <a:extLst>
              <a:ext uri="{FF2B5EF4-FFF2-40B4-BE49-F238E27FC236}">
                <a16:creationId xmlns:a16="http://schemas.microsoft.com/office/drawing/2014/main" xmlns="" id="{35B054D8-5AB9-4360-8D5A-830B0E4C2A0D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rgbClr val="000000"/>
                </a:solidFill>
              </a:rPr>
              <a:t>关系的第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范式和弱第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454715"/>
            <a:ext cx="8119745" cy="207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微软雅黑"/>
                <a:cs typeface="微软雅黑"/>
              </a:rPr>
              <a:t>[定理]若</a:t>
            </a:r>
            <a:r>
              <a:rPr sz="2400" b="1" spc="-5" dirty="0">
                <a:latin typeface="微软雅黑"/>
                <a:cs typeface="微软雅黑"/>
              </a:rPr>
              <a:t>R</a:t>
            </a:r>
            <a:r>
              <a:rPr sz="2400" b="1" dirty="0">
                <a:latin typeface="Symbol"/>
                <a:cs typeface="Symbol"/>
              </a:rPr>
              <a:t></a:t>
            </a:r>
            <a:r>
              <a:rPr sz="2400" b="1" dirty="0">
                <a:latin typeface="微软雅黑"/>
                <a:cs typeface="微软雅黑"/>
              </a:rPr>
              <a:t>4NF, 则必有</a:t>
            </a:r>
            <a:r>
              <a:rPr sz="2400" b="1" spc="-5" dirty="0">
                <a:latin typeface="微软雅黑"/>
                <a:cs typeface="微软雅黑"/>
              </a:rPr>
              <a:t>R</a:t>
            </a:r>
            <a:r>
              <a:rPr sz="2400" b="1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微软雅黑"/>
                <a:cs typeface="微软雅黑"/>
              </a:rPr>
              <a:t>BCNF。</a:t>
            </a:r>
            <a:endParaRPr sz="2400">
              <a:latin typeface="微软雅黑"/>
              <a:cs typeface="微软雅黑"/>
            </a:endParaRPr>
          </a:p>
          <a:p>
            <a:pPr marL="1012825" marR="2698750" indent="-914400">
              <a:lnSpc>
                <a:spcPct val="130300"/>
              </a:lnSpc>
              <a:spcBef>
                <a:spcPts val="115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证明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latin typeface="微软雅黑"/>
                <a:cs typeface="微软雅黑"/>
              </a:rPr>
              <a:t>设R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4NF,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对R上的任何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Y，Y</a:t>
            </a:r>
            <a:r>
              <a:rPr sz="2000" b="1" dirty="0">
                <a:latin typeface="Symbol"/>
                <a:cs typeface="Symbol"/>
              </a:rPr>
              <a:t></a:t>
            </a:r>
            <a:r>
              <a:rPr sz="2000" b="1" spc="-5" dirty="0">
                <a:latin typeface="微软雅黑"/>
                <a:cs typeface="微软雅黑"/>
              </a:rPr>
              <a:t>X 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Symbol"/>
                <a:cs typeface="Symbol"/>
              </a:rPr>
              <a:t></a:t>
            </a:r>
            <a:r>
              <a:rPr sz="2000" b="1" spc="-5" dirty="0">
                <a:latin typeface="微软雅黑"/>
                <a:cs typeface="微软雅黑"/>
              </a:rPr>
              <a:t>, (1)当XY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=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U时，X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U，X必为超键。</a:t>
            </a:r>
            <a:endParaRPr sz="2000">
              <a:latin typeface="微软雅黑"/>
              <a:cs typeface="微软雅黑"/>
            </a:endParaRPr>
          </a:p>
          <a:p>
            <a:pPr marL="98425" marR="5080" indent="914400">
              <a:lnSpc>
                <a:spcPct val="130300"/>
              </a:lnSpc>
              <a:tabLst>
                <a:tab pos="2109470" algn="l"/>
                <a:tab pos="2383155" algn="l"/>
              </a:tabLst>
            </a:pPr>
            <a:r>
              <a:rPr sz="2000" b="1" spc="-5" dirty="0">
                <a:latin typeface="微软雅黑"/>
                <a:cs typeface="微软雅黑"/>
              </a:rPr>
              <a:t>(2</a:t>
            </a:r>
            <a:r>
              <a:rPr sz="2000" b="1" spc="35" dirty="0">
                <a:latin typeface="微软雅黑"/>
                <a:cs typeface="微软雅黑"/>
              </a:rPr>
              <a:t>)</a:t>
            </a:r>
            <a:r>
              <a:rPr sz="2000" b="1" spc="45" dirty="0">
                <a:latin typeface="微软雅黑"/>
                <a:cs typeface="微软雅黑"/>
              </a:rPr>
              <a:t>当</a:t>
            </a:r>
            <a:r>
              <a:rPr sz="2000" b="1" spc="-5" dirty="0">
                <a:latin typeface="微软雅黑"/>
                <a:cs typeface="微软雅黑"/>
              </a:rPr>
              <a:t>XY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Symbol"/>
                <a:cs typeface="Symbol"/>
              </a:rPr>
              <a:t>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45" dirty="0">
                <a:latin typeface="微软雅黑"/>
                <a:cs typeface="微软雅黑"/>
              </a:rPr>
              <a:t>U时，因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45" dirty="0">
                <a:latin typeface="微软雅黑"/>
                <a:cs typeface="微软雅黑"/>
              </a:rPr>
              <a:t>Y，</a:t>
            </a:r>
            <a:r>
              <a:rPr sz="2000" b="1" spc="30" dirty="0">
                <a:latin typeface="微软雅黑"/>
                <a:cs typeface="微软雅黑"/>
              </a:rPr>
              <a:t>有</a:t>
            </a:r>
            <a:r>
              <a:rPr sz="2000" b="1" spc="-5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Symbol"/>
                <a:cs typeface="Symbol"/>
              </a:rPr>
              <a:t></a:t>
            </a:r>
            <a:r>
              <a:rPr sz="2000" b="1" spc="30" dirty="0">
                <a:latin typeface="微软雅黑"/>
                <a:cs typeface="微软雅黑"/>
              </a:rPr>
              <a:t>Y，由第四范式定义X必为 </a:t>
            </a:r>
            <a:r>
              <a:rPr sz="2000" b="1" spc="-5" dirty="0">
                <a:latin typeface="微软雅黑"/>
                <a:cs typeface="微软雅黑"/>
              </a:rPr>
              <a:t>超键，再由BCNF定义知R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10" dirty="0">
                <a:latin typeface="微软雅黑"/>
                <a:cs typeface="微软雅黑"/>
              </a:rPr>
              <a:t>BCNF。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范式和弱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标题 6">
            <a:extLst>
              <a:ext uri="{FF2B5EF4-FFF2-40B4-BE49-F238E27FC236}">
                <a16:creationId xmlns:a16="http://schemas.microsoft.com/office/drawing/2014/main" xmlns="" id="{1F136716-D3C7-472F-9EE1-0346CAB42DB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rgbClr val="000000"/>
                </a:solidFill>
              </a:rPr>
              <a:t>关系的第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范式和弱第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范式和弱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4NF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069974" y="2342625"/>
            <a:ext cx="8553450" cy="1648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50000"/>
              </a:lnSpc>
              <a:spcBef>
                <a:spcPts val="130"/>
              </a:spcBef>
            </a:pPr>
            <a:r>
              <a:rPr b="1" spc="-5" dirty="0"/>
              <a:t>设</a:t>
            </a:r>
            <a:r>
              <a:rPr b="1" spc="-185" dirty="0"/>
              <a:t> </a:t>
            </a:r>
            <a:r>
              <a:rPr b="1" spc="-5" dirty="0"/>
              <a:t>R(</a:t>
            </a:r>
            <a:r>
              <a:rPr b="1" spc="-10" dirty="0"/>
              <a:t>U</a:t>
            </a:r>
            <a:r>
              <a:rPr b="1" spc="-5" dirty="0"/>
              <a:t>)</a:t>
            </a:r>
            <a:r>
              <a:rPr b="1" spc="-5" dirty="0">
                <a:latin typeface="Symbol"/>
                <a:cs typeface="Symbol"/>
              </a:rPr>
              <a:t></a:t>
            </a:r>
            <a:r>
              <a:rPr b="1" spc="-10" dirty="0"/>
              <a:t>3</a:t>
            </a:r>
            <a:r>
              <a:rPr b="1" spc="-5" dirty="0"/>
              <a:t>NF,</a:t>
            </a:r>
            <a:r>
              <a:rPr b="1" dirty="0"/>
              <a:t> </a:t>
            </a:r>
            <a:r>
              <a:rPr b="1" spc="215" dirty="0"/>
              <a:t> </a:t>
            </a:r>
            <a:r>
              <a:rPr b="1" spc="-5" dirty="0"/>
              <a:t>若</a:t>
            </a:r>
            <a:r>
              <a:rPr b="1" spc="-180" dirty="0"/>
              <a:t> </a:t>
            </a:r>
            <a:r>
              <a:rPr b="1" spc="400" dirty="0"/>
              <a:t>R上的任何互补多值</a:t>
            </a:r>
            <a:r>
              <a:rPr b="1" spc="-5" dirty="0"/>
              <a:t>依</a:t>
            </a:r>
            <a:r>
              <a:rPr b="1" spc="-195" dirty="0"/>
              <a:t> </a:t>
            </a:r>
            <a:r>
              <a:rPr b="1" spc="-5" dirty="0"/>
              <a:t>赖</a:t>
            </a:r>
            <a:r>
              <a:rPr b="1" spc="-195" dirty="0"/>
              <a:t> </a:t>
            </a:r>
            <a:r>
              <a:rPr b="1" spc="-10" dirty="0"/>
              <a:t>X</a:t>
            </a:r>
            <a:r>
              <a:rPr b="1" dirty="0">
                <a:latin typeface="Symbol"/>
                <a:cs typeface="Symbol"/>
              </a:rPr>
              <a:t></a:t>
            </a:r>
            <a:r>
              <a:rPr b="1" spc="-10" dirty="0"/>
              <a:t>Y(X</a:t>
            </a:r>
            <a:r>
              <a:rPr b="1" dirty="0"/>
              <a:t>Y</a:t>
            </a:r>
            <a:r>
              <a:rPr b="1" dirty="0">
                <a:latin typeface="Symbol"/>
                <a:cs typeface="Symbol"/>
              </a:rPr>
              <a:t></a:t>
            </a:r>
            <a:r>
              <a:rPr b="1" spc="-5" dirty="0"/>
              <a:t>U,</a:t>
            </a:r>
            <a:r>
              <a:rPr b="1" dirty="0"/>
              <a:t> </a:t>
            </a:r>
            <a:r>
              <a:rPr b="1" spc="210" dirty="0"/>
              <a:t> </a:t>
            </a:r>
            <a:r>
              <a:rPr b="1" spc="-5" dirty="0"/>
              <a:t>Y</a:t>
            </a:r>
            <a:r>
              <a:rPr b="1" dirty="0">
                <a:latin typeface="Symbol"/>
                <a:cs typeface="Symbol"/>
              </a:rPr>
              <a:t></a:t>
            </a:r>
            <a:r>
              <a:rPr b="1" spc="-10" dirty="0"/>
              <a:t>X</a:t>
            </a:r>
            <a:r>
              <a:rPr b="1" dirty="0">
                <a:latin typeface="Symbol"/>
                <a:cs typeface="Symbol"/>
              </a:rPr>
              <a:t></a:t>
            </a:r>
            <a:r>
              <a:rPr b="1" spc="-10" dirty="0">
                <a:latin typeface="Symbol"/>
                <a:cs typeface="Symbol"/>
              </a:rPr>
              <a:t></a:t>
            </a:r>
            <a:r>
              <a:rPr b="1" spc="395" dirty="0"/>
              <a:t>)</a:t>
            </a:r>
            <a:r>
              <a:rPr b="1" spc="-5" dirty="0"/>
              <a:t>和</a:t>
            </a:r>
            <a:r>
              <a:rPr b="1" spc="-195" dirty="0"/>
              <a:t> </a:t>
            </a:r>
            <a:r>
              <a:rPr b="1" spc="-10" dirty="0"/>
              <a:t>X</a:t>
            </a:r>
            <a:r>
              <a:rPr b="1" dirty="0">
                <a:latin typeface="Symbol"/>
                <a:cs typeface="Symbol"/>
              </a:rPr>
              <a:t></a:t>
            </a:r>
            <a:r>
              <a:rPr b="1" spc="-5" dirty="0">
                <a:latin typeface="Symbol"/>
                <a:cs typeface="Symbol"/>
              </a:rPr>
              <a:t></a:t>
            </a:r>
            <a:r>
              <a:rPr b="1" spc="-10" dirty="0"/>
              <a:t>(</a:t>
            </a:r>
            <a:r>
              <a:rPr b="1" spc="-5" dirty="0"/>
              <a:t>R</a:t>
            </a:r>
            <a:r>
              <a:rPr b="1" dirty="0">
                <a:latin typeface="Symbol"/>
                <a:cs typeface="Symbol"/>
              </a:rPr>
              <a:t></a:t>
            </a:r>
            <a:r>
              <a:rPr b="1" spc="-10" dirty="0"/>
              <a:t>X</a:t>
            </a:r>
            <a:r>
              <a:rPr b="1" spc="-5" dirty="0">
                <a:latin typeface="Symbol"/>
                <a:cs typeface="Symbol"/>
              </a:rPr>
              <a:t></a:t>
            </a:r>
            <a:r>
              <a:rPr b="1" spc="-5" dirty="0"/>
              <a:t>Y)</a:t>
            </a:r>
            <a:r>
              <a:rPr b="1" spc="-345" dirty="0"/>
              <a:t> </a:t>
            </a:r>
            <a:r>
              <a:rPr b="1" spc="245" dirty="0"/>
              <a:t>中必有一个是函数依赖，则称</a:t>
            </a:r>
            <a:r>
              <a:rPr b="1" spc="-5" dirty="0"/>
              <a:t>R</a:t>
            </a:r>
            <a:r>
              <a:rPr b="1" spc="-340" dirty="0"/>
              <a:t> </a:t>
            </a:r>
            <a:r>
              <a:rPr b="1" spc="235" dirty="0"/>
              <a:t>是弱第四范式的，记</a:t>
            </a:r>
            <a:r>
              <a:rPr b="1" spc="-5" dirty="0"/>
              <a:t>为</a:t>
            </a:r>
            <a:r>
              <a:rPr b="1" spc="-350" dirty="0"/>
              <a:t> </a:t>
            </a:r>
            <a:r>
              <a:rPr b="1" spc="-5" dirty="0"/>
              <a:t>R</a:t>
            </a:r>
            <a:r>
              <a:rPr b="1" spc="-5" dirty="0">
                <a:latin typeface="Symbol"/>
                <a:cs typeface="Symbol"/>
              </a:rPr>
              <a:t></a:t>
            </a:r>
            <a:r>
              <a:rPr b="1" spc="-5" dirty="0"/>
              <a:t>W4NF。</a:t>
            </a:r>
          </a:p>
          <a:p>
            <a:pPr marL="12700" algn="just">
              <a:lnSpc>
                <a:spcPct val="150000"/>
              </a:lnSpc>
              <a:spcBef>
                <a:spcPts val="625"/>
              </a:spcBef>
            </a:pPr>
            <a:r>
              <a:rPr sz="1600" b="1" dirty="0"/>
              <a:t>注：W4NF不一定是BCNF, 反之亦然。</a:t>
            </a: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xmlns="" id="{2EADCCAE-E6B8-4C5B-9128-13E479C83EB7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rgbClr val="000000"/>
                </a:solidFill>
              </a:rPr>
              <a:t>关系的第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范式和弱第</a:t>
            </a:r>
            <a:r>
              <a:rPr lang="en-US" altLang="zh-CN" spc="-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029CFB3-D002-4E79-BFD5-90B0F2D19E90}"/>
              </a:ext>
            </a:extLst>
          </p:cNvPr>
          <p:cNvSpPr/>
          <p:nvPr/>
        </p:nvSpPr>
        <p:spPr>
          <a:xfrm>
            <a:off x="927100" y="1571625"/>
            <a:ext cx="2560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altLang="zh-CN" b="1" spc="-10" dirty="0"/>
              <a:t>[Definition</a:t>
            </a:r>
            <a:r>
              <a:rPr lang="en-US" altLang="zh-CN" b="1" spc="-5" dirty="0"/>
              <a:t>]</a:t>
            </a:r>
            <a:r>
              <a:rPr lang="en-US" altLang="zh-CN" sz="3200" b="1" spc="-5" dirty="0"/>
              <a:t>W4NF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3511" y="2061972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7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7579" y="2131526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函数依赖</a:t>
            </a:r>
            <a:endParaRPr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3511" y="3656076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7579" y="3725630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多值依赖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3511" y="4434840"/>
            <a:ext cx="1007110" cy="246221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联结依赖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4935" y="1504950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2" y="345947"/>
                </a:lnTo>
                <a:lnTo>
                  <a:pt x="10066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9003" y="1574504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数据依赖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5635" y="2503170"/>
            <a:ext cx="2022475" cy="346075"/>
          </a:xfrm>
          <a:custGeom>
            <a:avLst/>
            <a:gdLst/>
            <a:ahLst/>
            <a:cxnLst/>
            <a:rect l="l" t="t" r="r" b="b"/>
            <a:pathLst>
              <a:path w="2022475" h="346075">
                <a:moveTo>
                  <a:pt x="0" y="0"/>
                </a:moveTo>
                <a:lnTo>
                  <a:pt x="0" y="345948"/>
                </a:lnTo>
                <a:lnTo>
                  <a:pt x="2022348" y="345948"/>
                </a:lnTo>
                <a:lnTo>
                  <a:pt x="20223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703" y="2573486"/>
            <a:ext cx="185547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部分依赖与完全依赖</a:t>
            </a:r>
            <a:endParaRPr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2587" y="2945892"/>
            <a:ext cx="1007110" cy="346075"/>
          </a:xfrm>
          <a:custGeom>
            <a:avLst/>
            <a:gdLst/>
            <a:ahLst/>
            <a:cxnLst/>
            <a:rect l="l" t="t" r="r" b="b"/>
            <a:pathLst>
              <a:path w="1007110" h="346075">
                <a:moveTo>
                  <a:pt x="0" y="0"/>
                </a:moveTo>
                <a:lnTo>
                  <a:pt x="0" y="345948"/>
                </a:lnTo>
                <a:lnTo>
                  <a:pt x="1006601" y="345948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76655" y="3016208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传递依赖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5187" y="2061972"/>
            <a:ext cx="3039110" cy="24622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逻辑蕴涵与函数依赖全集或闭包</a:t>
            </a:r>
            <a:endParaRPr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8017" y="3222498"/>
            <a:ext cx="2428875" cy="24622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函数依赖集等价性与覆盖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8698" y="4434840"/>
            <a:ext cx="1007110" cy="346710"/>
          </a:xfrm>
          <a:custGeom>
            <a:avLst/>
            <a:gdLst/>
            <a:ahLst/>
            <a:cxnLst/>
            <a:rect l="l" t="t" r="r" b="b"/>
            <a:pathLst>
              <a:path w="1007109" h="346710">
                <a:moveTo>
                  <a:pt x="0" y="0"/>
                </a:moveTo>
                <a:lnTo>
                  <a:pt x="0" y="346710"/>
                </a:lnTo>
                <a:lnTo>
                  <a:pt x="1006601" y="346710"/>
                </a:lnTo>
                <a:lnTo>
                  <a:pt x="10066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92779" y="4505156"/>
            <a:ext cx="83883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最小覆盖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88275" y="3713226"/>
            <a:ext cx="1327785" cy="49244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 marR="142875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属性闭包及 其计算算法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7193" y="2509266"/>
            <a:ext cx="2387600" cy="49244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 marR="132715" indent="32384">
              <a:lnSpc>
                <a:spcPct val="100000"/>
              </a:lnSpc>
            </a:pP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函数依赖的推导公式： Armstrong'</a:t>
            </a:r>
            <a:r>
              <a:rPr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s </a:t>
            </a:r>
            <a:r>
              <a:rPr sz="1600" b="1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Axioms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03661" y="3950970"/>
            <a:ext cx="2275840" cy="835660"/>
          </a:xfrm>
          <a:custGeom>
            <a:avLst/>
            <a:gdLst/>
            <a:ahLst/>
            <a:cxnLst/>
            <a:rect l="l" t="t" r="r" b="b"/>
            <a:pathLst>
              <a:path w="2275840" h="835660">
                <a:moveTo>
                  <a:pt x="0" y="0"/>
                </a:moveTo>
                <a:lnTo>
                  <a:pt x="0" y="835152"/>
                </a:lnTo>
                <a:lnTo>
                  <a:pt x="2275331" y="835151"/>
                </a:lnTo>
                <a:lnTo>
                  <a:pt x="227533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2113" y="4021286"/>
            <a:ext cx="205803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多值依赖的推导公式： Ar</a:t>
            </a:r>
            <a:r>
              <a:rPr sz="1600" b="1" spc="-10" dirty="0">
                <a:latin typeface="微软雅黑"/>
                <a:cs typeface="微软雅黑"/>
              </a:rPr>
              <a:t>m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5" dirty="0">
                <a:latin typeface="微软雅黑"/>
                <a:cs typeface="微软雅黑"/>
              </a:rPr>
              <a:t>t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ong's Axioms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0037" y="186156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0037" y="2212848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1241"/>
                </a:lnTo>
                <a:lnTo>
                  <a:pt x="0" y="31241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099"/>
                </a:moveTo>
                <a:lnTo>
                  <a:pt x="281177" y="0"/>
                </a:lnTo>
                <a:lnTo>
                  <a:pt x="281177" y="31241"/>
                </a:lnTo>
                <a:lnTo>
                  <a:pt x="294131" y="31241"/>
                </a:lnTo>
                <a:lnTo>
                  <a:pt x="294131" y="69722"/>
                </a:lnTo>
                <a:lnTo>
                  <a:pt x="357377" y="38099"/>
                </a:lnTo>
                <a:close/>
              </a:path>
              <a:path w="357505" h="76200">
                <a:moveTo>
                  <a:pt x="294131" y="69722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199"/>
                </a:lnTo>
                <a:lnTo>
                  <a:pt x="294131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17939" y="3777996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3369" y="44195"/>
                </a:moveTo>
                <a:lnTo>
                  <a:pt x="293369" y="32003"/>
                </a:lnTo>
                <a:lnTo>
                  <a:pt x="0" y="32003"/>
                </a:lnTo>
                <a:lnTo>
                  <a:pt x="0" y="44195"/>
                </a:lnTo>
                <a:lnTo>
                  <a:pt x="293369" y="44195"/>
                </a:lnTo>
                <a:close/>
              </a:path>
              <a:path w="357505" h="76200">
                <a:moveTo>
                  <a:pt x="357378" y="38100"/>
                </a:moveTo>
                <a:lnTo>
                  <a:pt x="281178" y="0"/>
                </a:lnTo>
                <a:lnTo>
                  <a:pt x="281178" y="32003"/>
                </a:lnTo>
                <a:lnTo>
                  <a:pt x="293369" y="32003"/>
                </a:lnTo>
                <a:lnTo>
                  <a:pt x="293369" y="70103"/>
                </a:lnTo>
                <a:lnTo>
                  <a:pt x="357378" y="38100"/>
                </a:lnTo>
                <a:close/>
              </a:path>
              <a:path w="357505" h="76200">
                <a:moveTo>
                  <a:pt x="293369" y="70103"/>
                </a:moveTo>
                <a:lnTo>
                  <a:pt x="293369" y="44195"/>
                </a:lnTo>
                <a:lnTo>
                  <a:pt x="281178" y="44195"/>
                </a:lnTo>
                <a:lnTo>
                  <a:pt x="281178" y="76200"/>
                </a:lnTo>
                <a:lnTo>
                  <a:pt x="293369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085" y="4581144"/>
            <a:ext cx="357505" cy="76200"/>
          </a:xfrm>
          <a:custGeom>
            <a:avLst/>
            <a:gdLst/>
            <a:ahLst/>
            <a:cxnLst/>
            <a:rect l="l" t="t" r="r" b="b"/>
            <a:pathLst>
              <a:path w="357505" h="76200">
                <a:moveTo>
                  <a:pt x="294131" y="44195"/>
                </a:moveTo>
                <a:lnTo>
                  <a:pt x="294131" y="32004"/>
                </a:lnTo>
                <a:lnTo>
                  <a:pt x="0" y="32004"/>
                </a:lnTo>
                <a:lnTo>
                  <a:pt x="0" y="44195"/>
                </a:lnTo>
                <a:lnTo>
                  <a:pt x="294131" y="44195"/>
                </a:lnTo>
                <a:close/>
              </a:path>
              <a:path w="357505" h="76200">
                <a:moveTo>
                  <a:pt x="357377" y="38100"/>
                </a:moveTo>
                <a:lnTo>
                  <a:pt x="281177" y="0"/>
                </a:lnTo>
                <a:lnTo>
                  <a:pt x="281177" y="32004"/>
                </a:lnTo>
                <a:lnTo>
                  <a:pt x="294131" y="32004"/>
                </a:lnTo>
                <a:lnTo>
                  <a:pt x="294131" y="69723"/>
                </a:lnTo>
                <a:lnTo>
                  <a:pt x="357377" y="38100"/>
                </a:lnTo>
                <a:close/>
              </a:path>
              <a:path w="357505" h="76200">
                <a:moveTo>
                  <a:pt x="294131" y="69723"/>
                </a:moveTo>
                <a:lnTo>
                  <a:pt x="294131" y="44195"/>
                </a:lnTo>
                <a:lnTo>
                  <a:pt x="281177" y="44195"/>
                </a:lnTo>
                <a:lnTo>
                  <a:pt x="281177" y="76200"/>
                </a:lnTo>
                <a:lnTo>
                  <a:pt x="294131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59593" y="3984497"/>
            <a:ext cx="560070" cy="247650"/>
          </a:xfrm>
          <a:custGeom>
            <a:avLst/>
            <a:gdLst/>
            <a:ahLst/>
            <a:cxnLst/>
            <a:rect l="l" t="t" r="r" b="b"/>
            <a:pathLst>
              <a:path w="560070" h="247650">
                <a:moveTo>
                  <a:pt x="0" y="0"/>
                </a:moveTo>
                <a:lnTo>
                  <a:pt x="0" y="247650"/>
                </a:lnTo>
                <a:lnTo>
                  <a:pt x="560070" y="24764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7317" y="2404872"/>
            <a:ext cx="247650" cy="712470"/>
          </a:xfrm>
          <a:custGeom>
            <a:avLst/>
            <a:gdLst/>
            <a:ahLst/>
            <a:cxnLst/>
            <a:rect l="l" t="t" r="r" b="b"/>
            <a:pathLst>
              <a:path w="247650" h="712469">
                <a:moveTo>
                  <a:pt x="0" y="0"/>
                </a:moveTo>
                <a:lnTo>
                  <a:pt x="0" y="712470"/>
                </a:lnTo>
                <a:lnTo>
                  <a:pt x="247650" y="7124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1315" y="263652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0019" y="2164842"/>
            <a:ext cx="1720850" cy="76200"/>
          </a:xfrm>
          <a:custGeom>
            <a:avLst/>
            <a:gdLst/>
            <a:ahLst/>
            <a:cxnLst/>
            <a:rect l="l" t="t" r="r" b="b"/>
            <a:pathLst>
              <a:path w="1720850" h="76200">
                <a:moveTo>
                  <a:pt x="1657350" y="44957"/>
                </a:moveTo>
                <a:lnTo>
                  <a:pt x="1657350" y="32003"/>
                </a:lnTo>
                <a:lnTo>
                  <a:pt x="0" y="32003"/>
                </a:lnTo>
                <a:lnTo>
                  <a:pt x="0" y="44957"/>
                </a:lnTo>
                <a:lnTo>
                  <a:pt x="1657350" y="44957"/>
                </a:lnTo>
                <a:close/>
              </a:path>
              <a:path w="1720850" h="76200">
                <a:moveTo>
                  <a:pt x="1720596" y="38100"/>
                </a:moveTo>
                <a:lnTo>
                  <a:pt x="1644396" y="0"/>
                </a:lnTo>
                <a:lnTo>
                  <a:pt x="1644396" y="32003"/>
                </a:lnTo>
                <a:lnTo>
                  <a:pt x="1657350" y="32003"/>
                </a:lnTo>
                <a:lnTo>
                  <a:pt x="1657350" y="69723"/>
                </a:lnTo>
                <a:lnTo>
                  <a:pt x="1720596" y="38100"/>
                </a:lnTo>
                <a:close/>
              </a:path>
              <a:path w="1720850" h="76200">
                <a:moveTo>
                  <a:pt x="1657350" y="69723"/>
                </a:moveTo>
                <a:lnTo>
                  <a:pt x="1657350" y="44957"/>
                </a:lnTo>
                <a:lnTo>
                  <a:pt x="1644396" y="44957"/>
                </a:lnTo>
                <a:lnTo>
                  <a:pt x="1644396" y="76200"/>
                </a:lnTo>
                <a:lnTo>
                  <a:pt x="165735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6965" y="2388870"/>
            <a:ext cx="287655" cy="425450"/>
          </a:xfrm>
          <a:custGeom>
            <a:avLst/>
            <a:gdLst/>
            <a:ahLst/>
            <a:cxnLst/>
            <a:rect l="l" t="t" r="r" b="b"/>
            <a:pathLst>
              <a:path w="287654" h="425450">
                <a:moveTo>
                  <a:pt x="12953" y="381000"/>
                </a:moveTo>
                <a:lnTo>
                  <a:pt x="12953" y="0"/>
                </a:lnTo>
                <a:lnTo>
                  <a:pt x="0" y="0"/>
                </a:lnTo>
                <a:lnTo>
                  <a:pt x="0" y="390906"/>
                </a:lnTo>
                <a:lnTo>
                  <a:pt x="3047" y="393954"/>
                </a:lnTo>
                <a:lnTo>
                  <a:pt x="6095" y="393954"/>
                </a:lnTo>
                <a:lnTo>
                  <a:pt x="6095" y="381000"/>
                </a:lnTo>
                <a:lnTo>
                  <a:pt x="12953" y="381000"/>
                </a:lnTo>
                <a:close/>
              </a:path>
              <a:path w="287654" h="425450">
                <a:moveTo>
                  <a:pt x="224027" y="393954"/>
                </a:moveTo>
                <a:lnTo>
                  <a:pt x="224027" y="381000"/>
                </a:lnTo>
                <a:lnTo>
                  <a:pt x="6095" y="381000"/>
                </a:lnTo>
                <a:lnTo>
                  <a:pt x="12953" y="387096"/>
                </a:lnTo>
                <a:lnTo>
                  <a:pt x="12953" y="393954"/>
                </a:lnTo>
                <a:lnTo>
                  <a:pt x="224027" y="393954"/>
                </a:lnTo>
                <a:close/>
              </a:path>
              <a:path w="287654" h="425450">
                <a:moveTo>
                  <a:pt x="12953" y="393954"/>
                </a:moveTo>
                <a:lnTo>
                  <a:pt x="12953" y="387096"/>
                </a:lnTo>
                <a:lnTo>
                  <a:pt x="6095" y="381000"/>
                </a:lnTo>
                <a:lnTo>
                  <a:pt x="6095" y="393954"/>
                </a:lnTo>
                <a:lnTo>
                  <a:pt x="12953" y="393954"/>
                </a:lnTo>
                <a:close/>
              </a:path>
              <a:path w="287654" h="425450">
                <a:moveTo>
                  <a:pt x="287273" y="387096"/>
                </a:moveTo>
                <a:lnTo>
                  <a:pt x="211073" y="348996"/>
                </a:lnTo>
                <a:lnTo>
                  <a:pt x="211073" y="381000"/>
                </a:lnTo>
                <a:lnTo>
                  <a:pt x="224027" y="381000"/>
                </a:lnTo>
                <a:lnTo>
                  <a:pt x="224027" y="418719"/>
                </a:lnTo>
                <a:lnTo>
                  <a:pt x="287273" y="387096"/>
                </a:lnTo>
                <a:close/>
              </a:path>
              <a:path w="287654" h="425450">
                <a:moveTo>
                  <a:pt x="224027" y="418719"/>
                </a:moveTo>
                <a:lnTo>
                  <a:pt x="224027" y="393954"/>
                </a:lnTo>
                <a:lnTo>
                  <a:pt x="211073" y="393954"/>
                </a:lnTo>
                <a:lnTo>
                  <a:pt x="211073" y="425195"/>
                </a:lnTo>
                <a:lnTo>
                  <a:pt x="224027" y="41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07593" y="2388870"/>
            <a:ext cx="76200" cy="805180"/>
          </a:xfrm>
          <a:custGeom>
            <a:avLst/>
            <a:gdLst/>
            <a:ahLst/>
            <a:cxnLst/>
            <a:rect l="l" t="t" r="r" b="b"/>
            <a:pathLst>
              <a:path w="76200" h="805180">
                <a:moveTo>
                  <a:pt x="76200" y="728472"/>
                </a:moveTo>
                <a:lnTo>
                  <a:pt x="0" y="728472"/>
                </a:lnTo>
                <a:lnTo>
                  <a:pt x="31229" y="790930"/>
                </a:lnTo>
                <a:lnTo>
                  <a:pt x="31229" y="741426"/>
                </a:lnTo>
                <a:lnTo>
                  <a:pt x="44183" y="741426"/>
                </a:lnTo>
                <a:lnTo>
                  <a:pt x="44183" y="792505"/>
                </a:lnTo>
                <a:lnTo>
                  <a:pt x="76200" y="728472"/>
                </a:lnTo>
                <a:close/>
              </a:path>
              <a:path w="76200" h="805180">
                <a:moveTo>
                  <a:pt x="44183" y="728472"/>
                </a:moveTo>
                <a:lnTo>
                  <a:pt x="44183" y="0"/>
                </a:lnTo>
                <a:lnTo>
                  <a:pt x="31229" y="0"/>
                </a:lnTo>
                <a:lnTo>
                  <a:pt x="31229" y="728472"/>
                </a:lnTo>
                <a:lnTo>
                  <a:pt x="44183" y="728472"/>
                </a:lnTo>
                <a:close/>
              </a:path>
              <a:path w="76200" h="805180">
                <a:moveTo>
                  <a:pt x="44183" y="792505"/>
                </a:moveTo>
                <a:lnTo>
                  <a:pt x="44183" y="741426"/>
                </a:lnTo>
                <a:lnTo>
                  <a:pt x="31229" y="741426"/>
                </a:lnTo>
                <a:lnTo>
                  <a:pt x="31229" y="790930"/>
                </a:lnTo>
                <a:lnTo>
                  <a:pt x="38100" y="804672"/>
                </a:lnTo>
                <a:lnTo>
                  <a:pt x="44183" y="792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9520" y="3566921"/>
            <a:ext cx="76200" cy="836930"/>
          </a:xfrm>
          <a:custGeom>
            <a:avLst/>
            <a:gdLst/>
            <a:ahLst/>
            <a:cxnLst/>
            <a:rect l="l" t="t" r="r" b="b"/>
            <a:pathLst>
              <a:path w="76200" h="836929">
                <a:moveTo>
                  <a:pt x="76200" y="760476"/>
                </a:moveTo>
                <a:lnTo>
                  <a:pt x="0" y="760476"/>
                </a:lnTo>
                <a:lnTo>
                  <a:pt x="32016" y="824509"/>
                </a:lnTo>
                <a:lnTo>
                  <a:pt x="32016" y="772668"/>
                </a:lnTo>
                <a:lnTo>
                  <a:pt x="44970" y="772668"/>
                </a:lnTo>
                <a:lnTo>
                  <a:pt x="44970" y="822934"/>
                </a:lnTo>
                <a:lnTo>
                  <a:pt x="76200" y="760476"/>
                </a:lnTo>
                <a:close/>
              </a:path>
              <a:path w="76200" h="836929">
                <a:moveTo>
                  <a:pt x="44970" y="760476"/>
                </a:moveTo>
                <a:lnTo>
                  <a:pt x="44970" y="0"/>
                </a:lnTo>
                <a:lnTo>
                  <a:pt x="32016" y="0"/>
                </a:lnTo>
                <a:lnTo>
                  <a:pt x="32016" y="760476"/>
                </a:lnTo>
                <a:lnTo>
                  <a:pt x="44970" y="760476"/>
                </a:lnTo>
                <a:close/>
              </a:path>
              <a:path w="76200" h="836929">
                <a:moveTo>
                  <a:pt x="44970" y="822934"/>
                </a:moveTo>
                <a:lnTo>
                  <a:pt x="44970" y="772668"/>
                </a:lnTo>
                <a:lnTo>
                  <a:pt x="32016" y="772668"/>
                </a:lnTo>
                <a:lnTo>
                  <a:pt x="32016" y="824509"/>
                </a:lnTo>
                <a:lnTo>
                  <a:pt x="38100" y="836676"/>
                </a:lnTo>
                <a:lnTo>
                  <a:pt x="44970" y="822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5763" y="3550920"/>
            <a:ext cx="379730" cy="502920"/>
          </a:xfrm>
          <a:custGeom>
            <a:avLst/>
            <a:gdLst/>
            <a:ahLst/>
            <a:cxnLst/>
            <a:rect l="l" t="t" r="r" b="b"/>
            <a:pathLst>
              <a:path w="379729" h="502920">
                <a:moveTo>
                  <a:pt x="12953" y="458723"/>
                </a:moveTo>
                <a:lnTo>
                  <a:pt x="12953" y="0"/>
                </a:lnTo>
                <a:lnTo>
                  <a:pt x="0" y="0"/>
                </a:lnTo>
                <a:lnTo>
                  <a:pt x="0" y="468630"/>
                </a:lnTo>
                <a:lnTo>
                  <a:pt x="3047" y="471678"/>
                </a:lnTo>
                <a:lnTo>
                  <a:pt x="6095" y="471678"/>
                </a:lnTo>
                <a:lnTo>
                  <a:pt x="6095" y="458723"/>
                </a:lnTo>
                <a:lnTo>
                  <a:pt x="12953" y="458723"/>
                </a:lnTo>
                <a:close/>
              </a:path>
              <a:path w="379729" h="502920">
                <a:moveTo>
                  <a:pt x="316229" y="471678"/>
                </a:moveTo>
                <a:lnTo>
                  <a:pt x="316229" y="458723"/>
                </a:lnTo>
                <a:lnTo>
                  <a:pt x="6095" y="458723"/>
                </a:lnTo>
                <a:lnTo>
                  <a:pt x="12953" y="464820"/>
                </a:lnTo>
                <a:lnTo>
                  <a:pt x="12953" y="471678"/>
                </a:lnTo>
                <a:lnTo>
                  <a:pt x="316229" y="471678"/>
                </a:lnTo>
                <a:close/>
              </a:path>
              <a:path w="379729" h="502920">
                <a:moveTo>
                  <a:pt x="12953" y="471678"/>
                </a:moveTo>
                <a:lnTo>
                  <a:pt x="12953" y="464820"/>
                </a:lnTo>
                <a:lnTo>
                  <a:pt x="6095" y="458723"/>
                </a:lnTo>
                <a:lnTo>
                  <a:pt x="6095" y="471678"/>
                </a:lnTo>
                <a:lnTo>
                  <a:pt x="12953" y="471678"/>
                </a:lnTo>
                <a:close/>
              </a:path>
              <a:path w="379729" h="502920">
                <a:moveTo>
                  <a:pt x="379475" y="464820"/>
                </a:moveTo>
                <a:lnTo>
                  <a:pt x="303275" y="426720"/>
                </a:lnTo>
                <a:lnTo>
                  <a:pt x="303275" y="458723"/>
                </a:lnTo>
                <a:lnTo>
                  <a:pt x="316229" y="458723"/>
                </a:lnTo>
                <a:lnTo>
                  <a:pt x="316229" y="496443"/>
                </a:lnTo>
                <a:lnTo>
                  <a:pt x="379475" y="464820"/>
                </a:lnTo>
                <a:close/>
              </a:path>
              <a:path w="379729" h="502920">
                <a:moveTo>
                  <a:pt x="316229" y="496443"/>
                </a:moveTo>
                <a:lnTo>
                  <a:pt x="316229" y="471678"/>
                </a:lnTo>
                <a:lnTo>
                  <a:pt x="303275" y="471678"/>
                </a:lnTo>
                <a:lnTo>
                  <a:pt x="303275" y="502920"/>
                </a:lnTo>
                <a:lnTo>
                  <a:pt x="316229" y="496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5443" y="2401823"/>
            <a:ext cx="1005840" cy="346075"/>
          </a:xfrm>
          <a:custGeom>
            <a:avLst/>
            <a:gdLst/>
            <a:ahLst/>
            <a:cxnLst/>
            <a:rect l="l" t="t" r="r" b="b"/>
            <a:pathLst>
              <a:path w="1005839" h="346075">
                <a:moveTo>
                  <a:pt x="0" y="0"/>
                </a:moveTo>
                <a:lnTo>
                  <a:pt x="0" y="345948"/>
                </a:lnTo>
                <a:lnTo>
                  <a:pt x="1005839" y="345948"/>
                </a:lnTo>
                <a:lnTo>
                  <a:pt x="100583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19511" y="2471378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关系范式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44865" y="1849373"/>
            <a:ext cx="802005" cy="527050"/>
          </a:xfrm>
          <a:custGeom>
            <a:avLst/>
            <a:gdLst/>
            <a:ahLst/>
            <a:cxnLst/>
            <a:rect l="l" t="t" r="r" b="b"/>
            <a:pathLst>
              <a:path w="802005" h="527050">
                <a:moveTo>
                  <a:pt x="85344" y="441198"/>
                </a:moveTo>
                <a:lnTo>
                  <a:pt x="0" y="441198"/>
                </a:lnTo>
                <a:lnTo>
                  <a:pt x="28194" y="497586"/>
                </a:lnTo>
                <a:lnTo>
                  <a:pt x="28194" y="455676"/>
                </a:lnTo>
                <a:lnTo>
                  <a:pt x="57150" y="455676"/>
                </a:lnTo>
                <a:lnTo>
                  <a:pt x="57150" y="497586"/>
                </a:lnTo>
                <a:lnTo>
                  <a:pt x="85344" y="441198"/>
                </a:lnTo>
                <a:close/>
              </a:path>
              <a:path w="802005" h="527050">
                <a:moveTo>
                  <a:pt x="787146" y="278892"/>
                </a:moveTo>
                <a:lnTo>
                  <a:pt x="35052" y="278892"/>
                </a:lnTo>
                <a:lnTo>
                  <a:pt x="28194" y="285750"/>
                </a:lnTo>
                <a:lnTo>
                  <a:pt x="28194" y="441198"/>
                </a:lnTo>
                <a:lnTo>
                  <a:pt x="42672" y="441198"/>
                </a:lnTo>
                <a:lnTo>
                  <a:pt x="42672" y="307848"/>
                </a:lnTo>
                <a:lnTo>
                  <a:pt x="57150" y="293370"/>
                </a:lnTo>
                <a:lnTo>
                  <a:pt x="57150" y="307848"/>
                </a:lnTo>
                <a:lnTo>
                  <a:pt x="772668" y="307848"/>
                </a:lnTo>
                <a:lnTo>
                  <a:pt x="772668" y="293370"/>
                </a:lnTo>
                <a:lnTo>
                  <a:pt x="787146" y="278892"/>
                </a:lnTo>
                <a:close/>
              </a:path>
              <a:path w="802005" h="527050">
                <a:moveTo>
                  <a:pt x="57150" y="497586"/>
                </a:moveTo>
                <a:lnTo>
                  <a:pt x="57150" y="455676"/>
                </a:lnTo>
                <a:lnTo>
                  <a:pt x="28194" y="455676"/>
                </a:lnTo>
                <a:lnTo>
                  <a:pt x="28194" y="497586"/>
                </a:lnTo>
                <a:lnTo>
                  <a:pt x="42672" y="526542"/>
                </a:lnTo>
                <a:lnTo>
                  <a:pt x="57150" y="497586"/>
                </a:lnTo>
                <a:close/>
              </a:path>
              <a:path w="802005" h="527050">
                <a:moveTo>
                  <a:pt x="57150" y="307848"/>
                </a:moveTo>
                <a:lnTo>
                  <a:pt x="57150" y="293370"/>
                </a:lnTo>
                <a:lnTo>
                  <a:pt x="42672" y="307848"/>
                </a:lnTo>
                <a:lnTo>
                  <a:pt x="57150" y="307848"/>
                </a:lnTo>
                <a:close/>
              </a:path>
              <a:path w="802005" h="527050">
                <a:moveTo>
                  <a:pt x="57150" y="441198"/>
                </a:moveTo>
                <a:lnTo>
                  <a:pt x="57150" y="307848"/>
                </a:lnTo>
                <a:lnTo>
                  <a:pt x="42672" y="307848"/>
                </a:lnTo>
                <a:lnTo>
                  <a:pt x="42672" y="441198"/>
                </a:lnTo>
                <a:lnTo>
                  <a:pt x="57150" y="441198"/>
                </a:lnTo>
                <a:close/>
              </a:path>
              <a:path w="802005" h="527050">
                <a:moveTo>
                  <a:pt x="801624" y="300990"/>
                </a:moveTo>
                <a:lnTo>
                  <a:pt x="801624" y="0"/>
                </a:lnTo>
                <a:lnTo>
                  <a:pt x="772668" y="0"/>
                </a:lnTo>
                <a:lnTo>
                  <a:pt x="772668" y="278892"/>
                </a:lnTo>
                <a:lnTo>
                  <a:pt x="787146" y="278892"/>
                </a:lnTo>
                <a:lnTo>
                  <a:pt x="787146" y="307848"/>
                </a:lnTo>
                <a:lnTo>
                  <a:pt x="795528" y="307848"/>
                </a:lnTo>
                <a:lnTo>
                  <a:pt x="801624" y="300990"/>
                </a:lnTo>
                <a:close/>
              </a:path>
              <a:path w="802005" h="527050">
                <a:moveTo>
                  <a:pt x="787146" y="307848"/>
                </a:moveTo>
                <a:lnTo>
                  <a:pt x="787146" y="278892"/>
                </a:lnTo>
                <a:lnTo>
                  <a:pt x="772668" y="293370"/>
                </a:lnTo>
                <a:lnTo>
                  <a:pt x="772668" y="307848"/>
                </a:lnTo>
                <a:lnTo>
                  <a:pt x="787146" y="307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3737" y="3106673"/>
            <a:ext cx="816610" cy="1079500"/>
          </a:xfrm>
          <a:custGeom>
            <a:avLst/>
            <a:gdLst/>
            <a:ahLst/>
            <a:cxnLst/>
            <a:rect l="l" t="t" r="r" b="b"/>
            <a:pathLst>
              <a:path w="816610" h="1079500">
                <a:moveTo>
                  <a:pt x="0" y="0"/>
                </a:moveTo>
                <a:lnTo>
                  <a:pt x="0" y="1078991"/>
                </a:lnTo>
                <a:lnTo>
                  <a:pt x="816102" y="1078991"/>
                </a:lnTo>
                <a:lnTo>
                  <a:pt x="81610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950853" y="3176228"/>
            <a:ext cx="641350" cy="96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1NF，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2NF，</a:t>
            </a:r>
            <a:endParaRPr sz="1600">
              <a:latin typeface="微软雅黑"/>
              <a:cs typeface="微软雅黑"/>
            </a:endParaRPr>
          </a:p>
          <a:p>
            <a:pPr marL="39370" marR="5080" indent="-2667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/>
                <a:cs typeface="微软雅黑"/>
              </a:rPr>
              <a:t>3NF， BCNF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65261" y="4933950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49329" y="5003504"/>
            <a:ext cx="43815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5NF</a:t>
            </a:r>
            <a:endParaRPr sz="160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62213" y="4279391"/>
            <a:ext cx="605155" cy="346075"/>
          </a:xfrm>
          <a:custGeom>
            <a:avLst/>
            <a:gdLst/>
            <a:ahLst/>
            <a:cxnLst/>
            <a:rect l="l" t="t" r="r" b="b"/>
            <a:pathLst>
              <a:path w="605155" h="346075">
                <a:moveTo>
                  <a:pt x="0" y="0"/>
                </a:moveTo>
                <a:lnTo>
                  <a:pt x="0" y="345948"/>
                </a:lnTo>
                <a:lnTo>
                  <a:pt x="605028" y="345948"/>
                </a:lnTo>
                <a:lnTo>
                  <a:pt x="60502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46281" y="4349708"/>
            <a:ext cx="4381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微软雅黑"/>
                <a:cs typeface="微软雅黑"/>
              </a:rPr>
              <a:t>4NF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33613" y="2731770"/>
            <a:ext cx="0" cy="2340610"/>
          </a:xfrm>
          <a:custGeom>
            <a:avLst/>
            <a:gdLst/>
            <a:ahLst/>
            <a:cxnLst/>
            <a:rect l="l" t="t" r="r" b="b"/>
            <a:pathLst>
              <a:path h="2340610">
                <a:moveTo>
                  <a:pt x="0" y="0"/>
                </a:moveTo>
                <a:lnTo>
                  <a:pt x="0" y="23401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3613" y="358444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43519" y="443484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36661" y="507949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38285" y="4762500"/>
            <a:ext cx="1116330" cy="391795"/>
          </a:xfrm>
          <a:custGeom>
            <a:avLst/>
            <a:gdLst/>
            <a:ahLst/>
            <a:cxnLst/>
            <a:rect l="l" t="t" r="r" b="b"/>
            <a:pathLst>
              <a:path w="1116329" h="391795">
                <a:moveTo>
                  <a:pt x="1116330" y="0"/>
                </a:moveTo>
                <a:lnTo>
                  <a:pt x="1090071" y="52254"/>
                </a:lnTo>
                <a:lnTo>
                  <a:pt x="1063721" y="103753"/>
                </a:lnTo>
                <a:lnTo>
                  <a:pt x="1037051" y="153653"/>
                </a:lnTo>
                <a:lnTo>
                  <a:pt x="1009832" y="201107"/>
                </a:lnTo>
                <a:lnTo>
                  <a:pt x="981837" y="245268"/>
                </a:lnTo>
                <a:lnTo>
                  <a:pt x="952835" y="285292"/>
                </a:lnTo>
                <a:lnTo>
                  <a:pt x="922599" y="320333"/>
                </a:lnTo>
                <a:lnTo>
                  <a:pt x="890899" y="349544"/>
                </a:lnTo>
                <a:lnTo>
                  <a:pt x="857509" y="372080"/>
                </a:lnTo>
                <a:lnTo>
                  <a:pt x="822198" y="387095"/>
                </a:lnTo>
                <a:lnTo>
                  <a:pt x="784462" y="391493"/>
                </a:lnTo>
                <a:lnTo>
                  <a:pt x="764493" y="389233"/>
                </a:lnTo>
                <a:lnTo>
                  <a:pt x="722721" y="377368"/>
                </a:lnTo>
                <a:lnTo>
                  <a:pt x="678994" y="357811"/>
                </a:lnTo>
                <a:lnTo>
                  <a:pt x="633902" y="333081"/>
                </a:lnTo>
                <a:lnTo>
                  <a:pt x="588035" y="305697"/>
                </a:lnTo>
                <a:lnTo>
                  <a:pt x="564995" y="291797"/>
                </a:lnTo>
                <a:lnTo>
                  <a:pt x="541983" y="278178"/>
                </a:lnTo>
                <a:lnTo>
                  <a:pt x="496335" y="253043"/>
                </a:lnTo>
                <a:lnTo>
                  <a:pt x="451682" y="232812"/>
                </a:lnTo>
                <a:lnTo>
                  <a:pt x="408614" y="220003"/>
                </a:lnTo>
                <a:lnTo>
                  <a:pt x="367373" y="216298"/>
                </a:lnTo>
                <a:lnTo>
                  <a:pt x="347062" y="216393"/>
                </a:lnTo>
                <a:lnTo>
                  <a:pt x="306921" y="219279"/>
                </a:lnTo>
                <a:lnTo>
                  <a:pt x="267356" y="225420"/>
                </a:lnTo>
                <a:lnTo>
                  <a:pt x="228289" y="234409"/>
                </a:lnTo>
                <a:lnTo>
                  <a:pt x="189642" y="245840"/>
                </a:lnTo>
                <a:lnTo>
                  <a:pt x="151339" y="259305"/>
                </a:lnTo>
                <a:lnTo>
                  <a:pt x="113301" y="274398"/>
                </a:lnTo>
                <a:lnTo>
                  <a:pt x="75450" y="290712"/>
                </a:lnTo>
                <a:lnTo>
                  <a:pt x="37709" y="307839"/>
                </a:lnTo>
                <a:lnTo>
                  <a:pt x="18855" y="316581"/>
                </a:lnTo>
                <a:lnTo>
                  <a:pt x="0" y="3253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70289" y="3987546"/>
            <a:ext cx="944880" cy="449580"/>
          </a:xfrm>
          <a:custGeom>
            <a:avLst/>
            <a:gdLst/>
            <a:ahLst/>
            <a:cxnLst/>
            <a:rect l="l" t="t" r="r" b="b"/>
            <a:pathLst>
              <a:path w="944879" h="449579">
                <a:moveTo>
                  <a:pt x="944880" y="0"/>
                </a:moveTo>
                <a:lnTo>
                  <a:pt x="932736" y="37004"/>
                </a:lnTo>
                <a:lnTo>
                  <a:pt x="920331" y="73560"/>
                </a:lnTo>
                <a:lnTo>
                  <a:pt x="900565" y="126274"/>
                </a:lnTo>
                <a:lnTo>
                  <a:pt x="878490" y="174688"/>
                </a:lnTo>
                <a:lnTo>
                  <a:pt x="853072" y="216827"/>
                </a:lnTo>
                <a:lnTo>
                  <a:pt x="823276" y="250716"/>
                </a:lnTo>
                <a:lnTo>
                  <a:pt x="788070" y="274379"/>
                </a:lnTo>
                <a:lnTo>
                  <a:pt x="745984" y="283469"/>
                </a:lnTo>
                <a:lnTo>
                  <a:pt x="730270" y="281960"/>
                </a:lnTo>
                <a:lnTo>
                  <a:pt x="678983" y="267042"/>
                </a:lnTo>
                <a:lnTo>
                  <a:pt x="641975" y="251161"/>
                </a:lnTo>
                <a:lnTo>
                  <a:pt x="603313" y="233076"/>
                </a:lnTo>
                <a:lnTo>
                  <a:pt x="583521" y="223889"/>
                </a:lnTo>
                <a:lnTo>
                  <a:pt x="543336" y="206588"/>
                </a:lnTo>
                <a:lnTo>
                  <a:pt x="502777" y="192535"/>
                </a:lnTo>
                <a:lnTo>
                  <a:pt x="462354" y="183912"/>
                </a:lnTo>
                <a:lnTo>
                  <a:pt x="442354" y="182318"/>
                </a:lnTo>
                <a:lnTo>
                  <a:pt x="422581" y="182899"/>
                </a:lnTo>
                <a:lnTo>
                  <a:pt x="383714" y="190814"/>
                </a:lnTo>
                <a:lnTo>
                  <a:pt x="344566" y="204334"/>
                </a:lnTo>
                <a:lnTo>
                  <a:pt x="304966" y="222408"/>
                </a:lnTo>
                <a:lnTo>
                  <a:pt x="264978" y="244505"/>
                </a:lnTo>
                <a:lnTo>
                  <a:pt x="224664" y="270096"/>
                </a:lnTo>
                <a:lnTo>
                  <a:pt x="184091" y="298649"/>
                </a:lnTo>
                <a:lnTo>
                  <a:pt x="143320" y="329634"/>
                </a:lnTo>
                <a:lnTo>
                  <a:pt x="102417" y="362521"/>
                </a:lnTo>
                <a:lnTo>
                  <a:pt x="61445" y="396780"/>
                </a:lnTo>
                <a:lnTo>
                  <a:pt x="20469" y="431880"/>
                </a:lnTo>
                <a:lnTo>
                  <a:pt x="0" y="4495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41739" y="2407920"/>
            <a:ext cx="589280" cy="1068705"/>
          </a:xfrm>
          <a:custGeom>
            <a:avLst/>
            <a:gdLst/>
            <a:ahLst/>
            <a:cxnLst/>
            <a:rect l="l" t="t" r="r" b="b"/>
            <a:pathLst>
              <a:path w="589280" h="1068704">
                <a:moveTo>
                  <a:pt x="589026" y="0"/>
                </a:moveTo>
                <a:lnTo>
                  <a:pt x="559285" y="49394"/>
                </a:lnTo>
                <a:lnTo>
                  <a:pt x="531506" y="92535"/>
                </a:lnTo>
                <a:lnTo>
                  <a:pt x="515899" y="116586"/>
                </a:lnTo>
                <a:lnTo>
                  <a:pt x="499442" y="142031"/>
                </a:lnTo>
                <a:lnTo>
                  <a:pt x="464869" y="196327"/>
                </a:lnTo>
                <a:lnTo>
                  <a:pt x="429567" y="253869"/>
                </a:lnTo>
                <a:lnTo>
                  <a:pt x="395315" y="313103"/>
                </a:lnTo>
                <a:lnTo>
                  <a:pt x="363890" y="372475"/>
                </a:lnTo>
                <a:lnTo>
                  <a:pt x="337072" y="430429"/>
                </a:lnTo>
                <a:lnTo>
                  <a:pt x="316638" y="485411"/>
                </a:lnTo>
                <a:lnTo>
                  <a:pt x="304380" y="537033"/>
                </a:lnTo>
                <a:lnTo>
                  <a:pt x="300730" y="590853"/>
                </a:lnTo>
                <a:lnTo>
                  <a:pt x="301569" y="618628"/>
                </a:lnTo>
                <a:lnTo>
                  <a:pt x="307314" y="675125"/>
                </a:lnTo>
                <a:lnTo>
                  <a:pt x="316809" y="731843"/>
                </a:lnTo>
                <a:lnTo>
                  <a:pt x="328041" y="787527"/>
                </a:lnTo>
                <a:lnTo>
                  <a:pt x="333679" y="814590"/>
                </a:lnTo>
                <a:lnTo>
                  <a:pt x="338998" y="840924"/>
                </a:lnTo>
                <a:lnTo>
                  <a:pt x="343745" y="866375"/>
                </a:lnTo>
                <a:lnTo>
                  <a:pt x="347670" y="890784"/>
                </a:lnTo>
                <a:lnTo>
                  <a:pt x="350520" y="913995"/>
                </a:lnTo>
                <a:lnTo>
                  <a:pt x="352043" y="935851"/>
                </a:lnTo>
                <a:lnTo>
                  <a:pt x="351990" y="956197"/>
                </a:lnTo>
                <a:lnTo>
                  <a:pt x="339852" y="1006602"/>
                </a:lnTo>
                <a:lnTo>
                  <a:pt x="306716" y="1039585"/>
                </a:lnTo>
                <a:lnTo>
                  <a:pt x="257466" y="1058146"/>
                </a:lnTo>
                <a:lnTo>
                  <a:pt x="218797" y="1064428"/>
                </a:lnTo>
                <a:lnTo>
                  <a:pt x="177641" y="1067181"/>
                </a:lnTo>
                <a:lnTo>
                  <a:pt x="156714" y="1067593"/>
                </a:lnTo>
                <a:lnTo>
                  <a:pt x="135867" y="1067555"/>
                </a:lnTo>
                <a:lnTo>
                  <a:pt x="115333" y="1067211"/>
                </a:lnTo>
                <a:lnTo>
                  <a:pt x="95346" y="1066705"/>
                </a:lnTo>
                <a:lnTo>
                  <a:pt x="76140" y="1066180"/>
                </a:lnTo>
                <a:lnTo>
                  <a:pt x="57948" y="1065781"/>
                </a:lnTo>
                <a:lnTo>
                  <a:pt x="41004" y="1065652"/>
                </a:lnTo>
                <a:lnTo>
                  <a:pt x="25543" y="1065937"/>
                </a:lnTo>
                <a:lnTo>
                  <a:pt x="11796" y="1066779"/>
                </a:lnTo>
                <a:lnTo>
                  <a:pt x="0" y="10683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36433" y="2733294"/>
            <a:ext cx="86360" cy="2697480"/>
          </a:xfrm>
          <a:custGeom>
            <a:avLst/>
            <a:gdLst/>
            <a:ahLst/>
            <a:cxnLst/>
            <a:rect l="l" t="t" r="r" b="b"/>
            <a:pathLst>
              <a:path w="86359" h="2697479">
                <a:moveTo>
                  <a:pt x="86106" y="2611373"/>
                </a:moveTo>
                <a:lnTo>
                  <a:pt x="0" y="2611373"/>
                </a:lnTo>
                <a:lnTo>
                  <a:pt x="28956" y="2668778"/>
                </a:lnTo>
                <a:lnTo>
                  <a:pt x="28956" y="2625852"/>
                </a:lnTo>
                <a:lnTo>
                  <a:pt x="57150" y="2625852"/>
                </a:lnTo>
                <a:lnTo>
                  <a:pt x="57150" y="2669803"/>
                </a:lnTo>
                <a:lnTo>
                  <a:pt x="86106" y="2611373"/>
                </a:lnTo>
                <a:close/>
              </a:path>
              <a:path w="86359" h="2697479">
                <a:moveTo>
                  <a:pt x="57150" y="2611373"/>
                </a:moveTo>
                <a:lnTo>
                  <a:pt x="57149" y="0"/>
                </a:lnTo>
                <a:lnTo>
                  <a:pt x="28955" y="0"/>
                </a:lnTo>
                <a:lnTo>
                  <a:pt x="28956" y="2611373"/>
                </a:lnTo>
                <a:lnTo>
                  <a:pt x="57150" y="2611373"/>
                </a:lnTo>
                <a:close/>
              </a:path>
              <a:path w="86359" h="2697479">
                <a:moveTo>
                  <a:pt x="57150" y="2669803"/>
                </a:moveTo>
                <a:lnTo>
                  <a:pt x="57150" y="2625852"/>
                </a:lnTo>
                <a:lnTo>
                  <a:pt x="28956" y="2625852"/>
                </a:lnTo>
                <a:lnTo>
                  <a:pt x="28956" y="2668778"/>
                </a:lnTo>
                <a:lnTo>
                  <a:pt x="43434" y="2697479"/>
                </a:lnTo>
                <a:lnTo>
                  <a:pt x="57150" y="26698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92309" y="2409444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295656" y="1034796"/>
                </a:moveTo>
                <a:lnTo>
                  <a:pt x="204978" y="1034796"/>
                </a:lnTo>
                <a:lnTo>
                  <a:pt x="204977" y="0"/>
                </a:lnTo>
                <a:lnTo>
                  <a:pt x="90677" y="0"/>
                </a:lnTo>
                <a:lnTo>
                  <a:pt x="90678" y="1034796"/>
                </a:lnTo>
                <a:lnTo>
                  <a:pt x="0" y="1034796"/>
                </a:lnTo>
                <a:lnTo>
                  <a:pt x="147828" y="1254252"/>
                </a:lnTo>
                <a:lnTo>
                  <a:pt x="295656" y="1034796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92309" y="2409444"/>
            <a:ext cx="295910" cy="1254760"/>
          </a:xfrm>
          <a:custGeom>
            <a:avLst/>
            <a:gdLst/>
            <a:ahLst/>
            <a:cxnLst/>
            <a:rect l="l" t="t" r="r" b="b"/>
            <a:pathLst>
              <a:path w="295910" h="1254760">
                <a:moveTo>
                  <a:pt x="0" y="1034796"/>
                </a:moveTo>
                <a:lnTo>
                  <a:pt x="90678" y="1034796"/>
                </a:lnTo>
                <a:lnTo>
                  <a:pt x="90677" y="0"/>
                </a:lnTo>
                <a:lnTo>
                  <a:pt x="204977" y="0"/>
                </a:lnTo>
                <a:lnTo>
                  <a:pt x="204978" y="1034796"/>
                </a:lnTo>
                <a:lnTo>
                  <a:pt x="295656" y="1034796"/>
                </a:lnTo>
                <a:lnTo>
                  <a:pt x="147828" y="1254252"/>
                </a:lnTo>
                <a:lnTo>
                  <a:pt x="0" y="10347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2215" y="3987546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281178" y="356615"/>
                </a:moveTo>
                <a:lnTo>
                  <a:pt x="195072" y="356615"/>
                </a:lnTo>
                <a:lnTo>
                  <a:pt x="195071" y="0"/>
                </a:lnTo>
                <a:lnTo>
                  <a:pt x="86105" y="0"/>
                </a:lnTo>
                <a:lnTo>
                  <a:pt x="86106" y="356615"/>
                </a:lnTo>
                <a:lnTo>
                  <a:pt x="0" y="356615"/>
                </a:lnTo>
                <a:lnTo>
                  <a:pt x="140208" y="432053"/>
                </a:lnTo>
                <a:lnTo>
                  <a:pt x="281178" y="356615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2215" y="3987546"/>
            <a:ext cx="281305" cy="432434"/>
          </a:xfrm>
          <a:custGeom>
            <a:avLst/>
            <a:gdLst/>
            <a:ahLst/>
            <a:cxnLst/>
            <a:rect l="l" t="t" r="r" b="b"/>
            <a:pathLst>
              <a:path w="281304" h="432435">
                <a:moveTo>
                  <a:pt x="0" y="356615"/>
                </a:moveTo>
                <a:lnTo>
                  <a:pt x="86106" y="356615"/>
                </a:lnTo>
                <a:lnTo>
                  <a:pt x="86105" y="0"/>
                </a:lnTo>
                <a:lnTo>
                  <a:pt x="195071" y="0"/>
                </a:lnTo>
                <a:lnTo>
                  <a:pt x="195072" y="356615"/>
                </a:lnTo>
                <a:lnTo>
                  <a:pt x="281178" y="356615"/>
                </a:lnTo>
                <a:lnTo>
                  <a:pt x="140208" y="432053"/>
                </a:lnTo>
                <a:lnTo>
                  <a:pt x="0" y="3566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38515"/>
              </p:ext>
            </p:extLst>
          </p:nvPr>
        </p:nvGraphicFramePr>
        <p:xfrm>
          <a:off x="1004773" y="5464111"/>
          <a:ext cx="2011678" cy="1808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50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5948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/>
                          <a:cs typeface="微软雅黑"/>
                        </a:rPr>
                        <a:t>模式分解</a:t>
                      </a:r>
                      <a:endParaRPr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01">
                <a:tc rowSpan="5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0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/>
                          <a:cs typeface="微软雅黑"/>
                        </a:rPr>
                        <a:t>无损联结分解</a:t>
                      </a:r>
                      <a:endParaRPr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14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/>
                          <a:cs typeface="微软雅黑"/>
                        </a:rPr>
                        <a:t>保持依赖分解</a:t>
                      </a:r>
                      <a:endParaRPr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4498">
                <a:tc gridSpan="2">
                  <a:txBody>
                    <a:bodyPr/>
                    <a:lstStyle/>
                    <a:p>
                      <a:endParaRPr sz="1600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8" name="标题 6">
            <a:extLst>
              <a:ext uri="{FF2B5EF4-FFF2-40B4-BE49-F238E27FC236}">
                <a16:creationId xmlns:a16="http://schemas.microsoft.com/office/drawing/2014/main" xmlns="" id="{0ED3A9A1-0D8A-47DE-9D6C-C5DD205CD48E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rgbClr val="000000"/>
                </a:solidFill>
              </a:rPr>
              <a:t>总结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4094226" y="1636776"/>
                </a:move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1035" y="3419094"/>
            <a:ext cx="4094479" cy="3274060"/>
          </a:xfrm>
          <a:custGeom>
            <a:avLst/>
            <a:gdLst/>
            <a:ahLst/>
            <a:cxnLst/>
            <a:rect l="l" t="t" r="r" b="b"/>
            <a:pathLst>
              <a:path w="4094479" h="3274059">
                <a:moveTo>
                  <a:pt x="2047494" y="0"/>
                </a:moveTo>
                <a:lnTo>
                  <a:pt x="1879566" y="5427"/>
                </a:lnTo>
                <a:lnTo>
                  <a:pt x="1715377" y="21428"/>
                </a:lnTo>
                <a:lnTo>
                  <a:pt x="1555454" y="47582"/>
                </a:lnTo>
                <a:lnTo>
                  <a:pt x="1400324" y="83466"/>
                </a:lnTo>
                <a:lnTo>
                  <a:pt x="1250513" y="128658"/>
                </a:lnTo>
                <a:lnTo>
                  <a:pt x="1106548" y="182738"/>
                </a:lnTo>
                <a:lnTo>
                  <a:pt x="968957" y="245282"/>
                </a:lnTo>
                <a:lnTo>
                  <a:pt x="838267" y="315870"/>
                </a:lnTo>
                <a:lnTo>
                  <a:pt x="715003" y="394079"/>
                </a:lnTo>
                <a:lnTo>
                  <a:pt x="599694" y="479488"/>
                </a:lnTo>
                <a:lnTo>
                  <a:pt x="492865" y="571675"/>
                </a:lnTo>
                <a:lnTo>
                  <a:pt x="395045" y="670218"/>
                </a:lnTo>
                <a:lnTo>
                  <a:pt x="306759" y="774696"/>
                </a:lnTo>
                <a:lnTo>
                  <a:pt x="228535" y="884686"/>
                </a:lnTo>
                <a:lnTo>
                  <a:pt x="160901" y="999767"/>
                </a:lnTo>
                <a:lnTo>
                  <a:pt x="104381" y="1119518"/>
                </a:lnTo>
                <a:lnTo>
                  <a:pt x="59505" y="1243515"/>
                </a:lnTo>
                <a:lnTo>
                  <a:pt x="26798" y="1371339"/>
                </a:lnTo>
                <a:lnTo>
                  <a:pt x="6787" y="1502566"/>
                </a:lnTo>
                <a:lnTo>
                  <a:pt x="0" y="1636776"/>
                </a:lnTo>
                <a:lnTo>
                  <a:pt x="6787" y="1770985"/>
                </a:lnTo>
                <a:lnTo>
                  <a:pt x="26798" y="1902212"/>
                </a:lnTo>
                <a:lnTo>
                  <a:pt x="59505" y="2030036"/>
                </a:lnTo>
                <a:lnTo>
                  <a:pt x="104381" y="2154033"/>
                </a:lnTo>
                <a:lnTo>
                  <a:pt x="160901" y="2273784"/>
                </a:lnTo>
                <a:lnTo>
                  <a:pt x="228535" y="2388865"/>
                </a:lnTo>
                <a:lnTo>
                  <a:pt x="306759" y="2498855"/>
                </a:lnTo>
                <a:lnTo>
                  <a:pt x="395045" y="2603333"/>
                </a:lnTo>
                <a:lnTo>
                  <a:pt x="492865" y="2701876"/>
                </a:lnTo>
                <a:lnTo>
                  <a:pt x="599694" y="2794063"/>
                </a:lnTo>
                <a:lnTo>
                  <a:pt x="715003" y="2879472"/>
                </a:lnTo>
                <a:lnTo>
                  <a:pt x="838267" y="2957681"/>
                </a:lnTo>
                <a:lnTo>
                  <a:pt x="968957" y="3028269"/>
                </a:lnTo>
                <a:lnTo>
                  <a:pt x="1106548" y="3090813"/>
                </a:lnTo>
                <a:lnTo>
                  <a:pt x="1250513" y="3144893"/>
                </a:lnTo>
                <a:lnTo>
                  <a:pt x="1400324" y="3190085"/>
                </a:lnTo>
                <a:lnTo>
                  <a:pt x="1555454" y="3225969"/>
                </a:lnTo>
                <a:lnTo>
                  <a:pt x="1715377" y="3252123"/>
                </a:lnTo>
                <a:lnTo>
                  <a:pt x="1879566" y="3268124"/>
                </a:lnTo>
                <a:lnTo>
                  <a:pt x="2047494" y="3273552"/>
                </a:lnTo>
                <a:lnTo>
                  <a:pt x="2215415" y="3268124"/>
                </a:lnTo>
                <a:lnTo>
                  <a:pt x="2379588" y="3252123"/>
                </a:lnTo>
                <a:lnTo>
                  <a:pt x="2539486" y="3225969"/>
                </a:lnTo>
                <a:lnTo>
                  <a:pt x="2694584" y="3190085"/>
                </a:lnTo>
                <a:lnTo>
                  <a:pt x="2844355" y="3144893"/>
                </a:lnTo>
                <a:lnTo>
                  <a:pt x="2988274" y="3090813"/>
                </a:lnTo>
                <a:lnTo>
                  <a:pt x="3125815" y="3028269"/>
                </a:lnTo>
                <a:lnTo>
                  <a:pt x="3256452" y="2957681"/>
                </a:lnTo>
                <a:lnTo>
                  <a:pt x="3379660" y="2879472"/>
                </a:lnTo>
                <a:lnTo>
                  <a:pt x="3494913" y="2794063"/>
                </a:lnTo>
                <a:lnTo>
                  <a:pt x="3601684" y="2701876"/>
                </a:lnTo>
                <a:lnTo>
                  <a:pt x="3699449" y="2603333"/>
                </a:lnTo>
                <a:lnTo>
                  <a:pt x="3787681" y="2498855"/>
                </a:lnTo>
                <a:lnTo>
                  <a:pt x="3865854" y="2388865"/>
                </a:lnTo>
                <a:lnTo>
                  <a:pt x="3933444" y="2273784"/>
                </a:lnTo>
                <a:lnTo>
                  <a:pt x="3989923" y="2154033"/>
                </a:lnTo>
                <a:lnTo>
                  <a:pt x="4034767" y="2030036"/>
                </a:lnTo>
                <a:lnTo>
                  <a:pt x="4067449" y="1902212"/>
                </a:lnTo>
                <a:lnTo>
                  <a:pt x="4087444" y="1770985"/>
                </a:lnTo>
                <a:lnTo>
                  <a:pt x="4094226" y="1636776"/>
                </a:lnTo>
                <a:lnTo>
                  <a:pt x="4087444" y="1502566"/>
                </a:lnTo>
                <a:lnTo>
                  <a:pt x="4067449" y="1371339"/>
                </a:lnTo>
                <a:lnTo>
                  <a:pt x="4034767" y="1243515"/>
                </a:lnTo>
                <a:lnTo>
                  <a:pt x="3989923" y="1119518"/>
                </a:lnTo>
                <a:lnTo>
                  <a:pt x="3933444" y="999767"/>
                </a:lnTo>
                <a:lnTo>
                  <a:pt x="3865854" y="884686"/>
                </a:lnTo>
                <a:lnTo>
                  <a:pt x="3787681" y="774696"/>
                </a:lnTo>
                <a:lnTo>
                  <a:pt x="3699449" y="670218"/>
                </a:lnTo>
                <a:lnTo>
                  <a:pt x="3601684" y="571675"/>
                </a:lnTo>
                <a:lnTo>
                  <a:pt x="3494913" y="479488"/>
                </a:lnTo>
                <a:lnTo>
                  <a:pt x="3379660" y="394079"/>
                </a:lnTo>
                <a:lnTo>
                  <a:pt x="3256452" y="315870"/>
                </a:lnTo>
                <a:lnTo>
                  <a:pt x="3125815" y="245282"/>
                </a:lnTo>
                <a:lnTo>
                  <a:pt x="2988274" y="182738"/>
                </a:lnTo>
                <a:lnTo>
                  <a:pt x="2844355" y="128658"/>
                </a:lnTo>
                <a:lnTo>
                  <a:pt x="2694584" y="83466"/>
                </a:lnTo>
                <a:lnTo>
                  <a:pt x="2539486" y="47582"/>
                </a:lnTo>
                <a:lnTo>
                  <a:pt x="2379588" y="21428"/>
                </a:lnTo>
                <a:lnTo>
                  <a:pt x="2215415" y="5427"/>
                </a:lnTo>
                <a:lnTo>
                  <a:pt x="2047494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67869" y="3771900"/>
            <a:ext cx="2943225" cy="2570480"/>
          </a:xfrm>
          <a:custGeom>
            <a:avLst/>
            <a:gdLst/>
            <a:ahLst/>
            <a:cxnLst/>
            <a:rect l="l" t="t" r="r" b="b"/>
            <a:pathLst>
              <a:path w="2943225" h="2570479">
                <a:moveTo>
                  <a:pt x="1471422" y="0"/>
                </a:moveTo>
                <a:lnTo>
                  <a:pt x="1350687" y="4259"/>
                </a:lnTo>
                <a:lnTo>
                  <a:pt x="1232650" y="16818"/>
                </a:lnTo>
                <a:lnTo>
                  <a:pt x="1117688" y="37344"/>
                </a:lnTo>
                <a:lnTo>
                  <a:pt x="1006181" y="65507"/>
                </a:lnTo>
                <a:lnTo>
                  <a:pt x="898505" y="100976"/>
                </a:lnTo>
                <a:lnTo>
                  <a:pt x="795038" y="143421"/>
                </a:lnTo>
                <a:lnTo>
                  <a:pt x="696157" y="192510"/>
                </a:lnTo>
                <a:lnTo>
                  <a:pt x="602242" y="247912"/>
                </a:lnTo>
                <a:lnTo>
                  <a:pt x="513668" y="309296"/>
                </a:lnTo>
                <a:lnTo>
                  <a:pt x="430815" y="376332"/>
                </a:lnTo>
                <a:lnTo>
                  <a:pt x="354060" y="448689"/>
                </a:lnTo>
                <a:lnTo>
                  <a:pt x="283780" y="526036"/>
                </a:lnTo>
                <a:lnTo>
                  <a:pt x="220354" y="608041"/>
                </a:lnTo>
                <a:lnTo>
                  <a:pt x="164159" y="694374"/>
                </a:lnTo>
                <a:lnTo>
                  <a:pt x="115573" y="784705"/>
                </a:lnTo>
                <a:lnTo>
                  <a:pt x="74974" y="878701"/>
                </a:lnTo>
                <a:lnTo>
                  <a:pt x="42739" y="976033"/>
                </a:lnTo>
                <a:lnTo>
                  <a:pt x="19247" y="1076369"/>
                </a:lnTo>
                <a:lnTo>
                  <a:pt x="4874" y="1179379"/>
                </a:lnTo>
                <a:lnTo>
                  <a:pt x="0" y="1284732"/>
                </a:lnTo>
                <a:lnTo>
                  <a:pt x="4874" y="1390192"/>
                </a:lnTo>
                <a:lnTo>
                  <a:pt x="19247" y="1493300"/>
                </a:lnTo>
                <a:lnTo>
                  <a:pt x="42739" y="1593724"/>
                </a:lnTo>
                <a:lnTo>
                  <a:pt x="74974" y="1691134"/>
                </a:lnTo>
                <a:lnTo>
                  <a:pt x="115573" y="1785199"/>
                </a:lnTo>
                <a:lnTo>
                  <a:pt x="164159" y="1875589"/>
                </a:lnTo>
                <a:lnTo>
                  <a:pt x="220354" y="1961975"/>
                </a:lnTo>
                <a:lnTo>
                  <a:pt x="283780" y="2044025"/>
                </a:lnTo>
                <a:lnTo>
                  <a:pt x="354060" y="2121409"/>
                </a:lnTo>
                <a:lnTo>
                  <a:pt x="430815" y="2193798"/>
                </a:lnTo>
                <a:lnTo>
                  <a:pt x="513668" y="2260859"/>
                </a:lnTo>
                <a:lnTo>
                  <a:pt x="602242" y="2322265"/>
                </a:lnTo>
                <a:lnTo>
                  <a:pt x="696157" y="2377683"/>
                </a:lnTo>
                <a:lnTo>
                  <a:pt x="795038" y="2426784"/>
                </a:lnTo>
                <a:lnTo>
                  <a:pt x="898505" y="2469237"/>
                </a:lnTo>
                <a:lnTo>
                  <a:pt x="1006181" y="2504712"/>
                </a:lnTo>
                <a:lnTo>
                  <a:pt x="1117688" y="2532879"/>
                </a:lnTo>
                <a:lnTo>
                  <a:pt x="1232650" y="2553407"/>
                </a:lnTo>
                <a:lnTo>
                  <a:pt x="1350687" y="2565966"/>
                </a:lnTo>
                <a:lnTo>
                  <a:pt x="1471422" y="2570226"/>
                </a:lnTo>
                <a:lnTo>
                  <a:pt x="1592053" y="2565966"/>
                </a:lnTo>
                <a:lnTo>
                  <a:pt x="1710008" y="2553407"/>
                </a:lnTo>
                <a:lnTo>
                  <a:pt x="1824907" y="2532879"/>
                </a:lnTo>
                <a:lnTo>
                  <a:pt x="1936370" y="2504712"/>
                </a:lnTo>
                <a:lnTo>
                  <a:pt x="2044017" y="2469237"/>
                </a:lnTo>
                <a:lnTo>
                  <a:pt x="2147469" y="2426784"/>
                </a:lnTo>
                <a:lnTo>
                  <a:pt x="2246348" y="2377683"/>
                </a:lnTo>
                <a:lnTo>
                  <a:pt x="2340272" y="2322265"/>
                </a:lnTo>
                <a:lnTo>
                  <a:pt x="2428863" y="2260859"/>
                </a:lnTo>
                <a:lnTo>
                  <a:pt x="2511742" y="2193798"/>
                </a:lnTo>
                <a:lnTo>
                  <a:pt x="2588528" y="2121409"/>
                </a:lnTo>
                <a:lnTo>
                  <a:pt x="2658843" y="2044025"/>
                </a:lnTo>
                <a:lnTo>
                  <a:pt x="2722307" y="1961975"/>
                </a:lnTo>
                <a:lnTo>
                  <a:pt x="2778540" y="1875589"/>
                </a:lnTo>
                <a:lnTo>
                  <a:pt x="2827162" y="1785199"/>
                </a:lnTo>
                <a:lnTo>
                  <a:pt x="2867796" y="1691134"/>
                </a:lnTo>
                <a:lnTo>
                  <a:pt x="2900060" y="1593724"/>
                </a:lnTo>
                <a:lnTo>
                  <a:pt x="2923576" y="1493300"/>
                </a:lnTo>
                <a:lnTo>
                  <a:pt x="2937963" y="1390192"/>
                </a:lnTo>
                <a:lnTo>
                  <a:pt x="2942844" y="1284732"/>
                </a:lnTo>
                <a:lnTo>
                  <a:pt x="2937963" y="1179379"/>
                </a:lnTo>
                <a:lnTo>
                  <a:pt x="2923576" y="1076369"/>
                </a:lnTo>
                <a:lnTo>
                  <a:pt x="2900060" y="976033"/>
                </a:lnTo>
                <a:lnTo>
                  <a:pt x="2867796" y="878701"/>
                </a:lnTo>
                <a:lnTo>
                  <a:pt x="2827162" y="784705"/>
                </a:lnTo>
                <a:lnTo>
                  <a:pt x="2778540" y="694374"/>
                </a:lnTo>
                <a:lnTo>
                  <a:pt x="2722307" y="608041"/>
                </a:lnTo>
                <a:lnTo>
                  <a:pt x="2658843" y="526036"/>
                </a:lnTo>
                <a:lnTo>
                  <a:pt x="2588528" y="448689"/>
                </a:lnTo>
                <a:lnTo>
                  <a:pt x="2511742" y="376332"/>
                </a:lnTo>
                <a:lnTo>
                  <a:pt x="2428863" y="309296"/>
                </a:lnTo>
                <a:lnTo>
                  <a:pt x="2340272" y="247912"/>
                </a:lnTo>
                <a:lnTo>
                  <a:pt x="2246348" y="192510"/>
                </a:lnTo>
                <a:lnTo>
                  <a:pt x="2147469" y="143421"/>
                </a:lnTo>
                <a:lnTo>
                  <a:pt x="2044017" y="100976"/>
                </a:lnTo>
                <a:lnTo>
                  <a:pt x="1936370" y="65507"/>
                </a:lnTo>
                <a:lnTo>
                  <a:pt x="1824907" y="37344"/>
                </a:lnTo>
                <a:lnTo>
                  <a:pt x="1710008" y="16818"/>
                </a:lnTo>
                <a:lnTo>
                  <a:pt x="1592053" y="4259"/>
                </a:lnTo>
                <a:lnTo>
                  <a:pt x="1471422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5057" y="4181094"/>
            <a:ext cx="2028443" cy="1749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5069" y="4181094"/>
            <a:ext cx="2028825" cy="1750060"/>
          </a:xfrm>
          <a:custGeom>
            <a:avLst/>
            <a:gdLst/>
            <a:ahLst/>
            <a:cxnLst/>
            <a:rect l="l" t="t" r="r" b="b"/>
            <a:pathLst>
              <a:path w="2028825" h="1750060">
                <a:moveTo>
                  <a:pt x="1014222" y="0"/>
                </a:moveTo>
                <a:lnTo>
                  <a:pt x="931049" y="2899"/>
                </a:lnTo>
                <a:lnTo>
                  <a:pt x="849726" y="11449"/>
                </a:lnTo>
                <a:lnTo>
                  <a:pt x="770515" y="25424"/>
                </a:lnTo>
                <a:lnTo>
                  <a:pt x="693676" y="44598"/>
                </a:lnTo>
                <a:lnTo>
                  <a:pt x="619470" y="68746"/>
                </a:lnTo>
                <a:lnTo>
                  <a:pt x="548159" y="97644"/>
                </a:lnTo>
                <a:lnTo>
                  <a:pt x="480003" y="131065"/>
                </a:lnTo>
                <a:lnTo>
                  <a:pt x="415265" y="168786"/>
                </a:lnTo>
                <a:lnTo>
                  <a:pt x="354205" y="210580"/>
                </a:lnTo>
                <a:lnTo>
                  <a:pt x="297084" y="256222"/>
                </a:lnTo>
                <a:lnTo>
                  <a:pt x="244164" y="305488"/>
                </a:lnTo>
                <a:lnTo>
                  <a:pt x="195705" y="358152"/>
                </a:lnTo>
                <a:lnTo>
                  <a:pt x="151970" y="413989"/>
                </a:lnTo>
                <a:lnTo>
                  <a:pt x="113218" y="472773"/>
                </a:lnTo>
                <a:lnTo>
                  <a:pt x="79712" y="534281"/>
                </a:lnTo>
                <a:lnTo>
                  <a:pt x="51712" y="598285"/>
                </a:lnTo>
                <a:lnTo>
                  <a:pt x="29479" y="664562"/>
                </a:lnTo>
                <a:lnTo>
                  <a:pt x="13276" y="732887"/>
                </a:lnTo>
                <a:lnTo>
                  <a:pt x="3362" y="803033"/>
                </a:lnTo>
                <a:lnTo>
                  <a:pt x="0" y="874776"/>
                </a:lnTo>
                <a:lnTo>
                  <a:pt x="3362" y="946518"/>
                </a:lnTo>
                <a:lnTo>
                  <a:pt x="13276" y="1016664"/>
                </a:lnTo>
                <a:lnTo>
                  <a:pt x="29479" y="1084989"/>
                </a:lnTo>
                <a:lnTo>
                  <a:pt x="51712" y="1151266"/>
                </a:lnTo>
                <a:lnTo>
                  <a:pt x="79712" y="1215270"/>
                </a:lnTo>
                <a:lnTo>
                  <a:pt x="113218" y="1276778"/>
                </a:lnTo>
                <a:lnTo>
                  <a:pt x="151970" y="1335562"/>
                </a:lnTo>
                <a:lnTo>
                  <a:pt x="195705" y="1391399"/>
                </a:lnTo>
                <a:lnTo>
                  <a:pt x="244164" y="1444063"/>
                </a:lnTo>
                <a:lnTo>
                  <a:pt x="297084" y="1493329"/>
                </a:lnTo>
                <a:lnTo>
                  <a:pt x="354205" y="1538971"/>
                </a:lnTo>
                <a:lnTo>
                  <a:pt x="415265" y="1580765"/>
                </a:lnTo>
                <a:lnTo>
                  <a:pt x="480003" y="1618486"/>
                </a:lnTo>
                <a:lnTo>
                  <a:pt x="548159" y="1651907"/>
                </a:lnTo>
                <a:lnTo>
                  <a:pt x="619470" y="1680805"/>
                </a:lnTo>
                <a:lnTo>
                  <a:pt x="693676" y="1704953"/>
                </a:lnTo>
                <a:lnTo>
                  <a:pt x="770515" y="1724127"/>
                </a:lnTo>
                <a:lnTo>
                  <a:pt x="849726" y="1738102"/>
                </a:lnTo>
                <a:lnTo>
                  <a:pt x="931049" y="1746652"/>
                </a:lnTo>
                <a:lnTo>
                  <a:pt x="1014222" y="1749552"/>
                </a:lnTo>
                <a:lnTo>
                  <a:pt x="1097394" y="1746652"/>
                </a:lnTo>
                <a:lnTo>
                  <a:pt x="1178717" y="1738102"/>
                </a:lnTo>
                <a:lnTo>
                  <a:pt x="1257928" y="1724127"/>
                </a:lnTo>
                <a:lnTo>
                  <a:pt x="1334767" y="1704953"/>
                </a:lnTo>
                <a:lnTo>
                  <a:pt x="1408973" y="1680805"/>
                </a:lnTo>
                <a:lnTo>
                  <a:pt x="1480284" y="1651907"/>
                </a:lnTo>
                <a:lnTo>
                  <a:pt x="1548440" y="1618486"/>
                </a:lnTo>
                <a:lnTo>
                  <a:pt x="1613178" y="1580765"/>
                </a:lnTo>
                <a:lnTo>
                  <a:pt x="1674238" y="1538971"/>
                </a:lnTo>
                <a:lnTo>
                  <a:pt x="1731359" y="1493329"/>
                </a:lnTo>
                <a:lnTo>
                  <a:pt x="1784279" y="1444063"/>
                </a:lnTo>
                <a:lnTo>
                  <a:pt x="1832738" y="1391399"/>
                </a:lnTo>
                <a:lnTo>
                  <a:pt x="1876473" y="1335562"/>
                </a:lnTo>
                <a:lnTo>
                  <a:pt x="1915225" y="1276778"/>
                </a:lnTo>
                <a:lnTo>
                  <a:pt x="1948731" y="1215270"/>
                </a:lnTo>
                <a:lnTo>
                  <a:pt x="1976731" y="1151266"/>
                </a:lnTo>
                <a:lnTo>
                  <a:pt x="1998964" y="1084989"/>
                </a:lnTo>
                <a:lnTo>
                  <a:pt x="2015167" y="1016664"/>
                </a:lnTo>
                <a:lnTo>
                  <a:pt x="2025081" y="946518"/>
                </a:lnTo>
                <a:lnTo>
                  <a:pt x="2028444" y="874776"/>
                </a:lnTo>
                <a:lnTo>
                  <a:pt x="2025081" y="803033"/>
                </a:lnTo>
                <a:lnTo>
                  <a:pt x="2015167" y="732887"/>
                </a:lnTo>
                <a:lnTo>
                  <a:pt x="1998964" y="664562"/>
                </a:lnTo>
                <a:lnTo>
                  <a:pt x="1976731" y="598285"/>
                </a:lnTo>
                <a:lnTo>
                  <a:pt x="1948731" y="534281"/>
                </a:lnTo>
                <a:lnTo>
                  <a:pt x="1915225" y="472773"/>
                </a:lnTo>
                <a:lnTo>
                  <a:pt x="1876473" y="413989"/>
                </a:lnTo>
                <a:lnTo>
                  <a:pt x="1832738" y="358152"/>
                </a:lnTo>
                <a:lnTo>
                  <a:pt x="1784279" y="305488"/>
                </a:lnTo>
                <a:lnTo>
                  <a:pt x="1731359" y="256222"/>
                </a:lnTo>
                <a:lnTo>
                  <a:pt x="1674238" y="210580"/>
                </a:lnTo>
                <a:lnTo>
                  <a:pt x="1613178" y="168786"/>
                </a:lnTo>
                <a:lnTo>
                  <a:pt x="1548440" y="131065"/>
                </a:lnTo>
                <a:lnTo>
                  <a:pt x="1480284" y="97644"/>
                </a:lnTo>
                <a:lnTo>
                  <a:pt x="1408973" y="68746"/>
                </a:lnTo>
                <a:lnTo>
                  <a:pt x="1334767" y="44598"/>
                </a:lnTo>
                <a:lnTo>
                  <a:pt x="1257928" y="25424"/>
                </a:lnTo>
                <a:lnTo>
                  <a:pt x="1178717" y="11449"/>
                </a:lnTo>
                <a:lnTo>
                  <a:pt x="1097394" y="2899"/>
                </a:lnTo>
                <a:lnTo>
                  <a:pt x="1014222" y="0"/>
                </a:lnTo>
                <a:close/>
              </a:path>
            </a:pathLst>
          </a:custGeom>
          <a:ln w="28575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9648" y="4320540"/>
            <a:ext cx="1696974" cy="1497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9661" y="4320540"/>
            <a:ext cx="1697355" cy="1497330"/>
          </a:xfrm>
          <a:custGeom>
            <a:avLst/>
            <a:gdLst/>
            <a:ahLst/>
            <a:cxnLst/>
            <a:rect l="l" t="t" r="r" b="b"/>
            <a:pathLst>
              <a:path w="1697354" h="1497329">
                <a:moveTo>
                  <a:pt x="848868" y="0"/>
                </a:moveTo>
                <a:lnTo>
                  <a:pt x="779272" y="2482"/>
                </a:lnTo>
                <a:lnTo>
                  <a:pt x="711222" y="9801"/>
                </a:lnTo>
                <a:lnTo>
                  <a:pt x="644935" y="21764"/>
                </a:lnTo>
                <a:lnTo>
                  <a:pt x="580631" y="38179"/>
                </a:lnTo>
                <a:lnTo>
                  <a:pt x="518529" y="58852"/>
                </a:lnTo>
                <a:lnTo>
                  <a:pt x="458846" y="83592"/>
                </a:lnTo>
                <a:lnTo>
                  <a:pt x="401803" y="112205"/>
                </a:lnTo>
                <a:lnTo>
                  <a:pt x="347618" y="144499"/>
                </a:lnTo>
                <a:lnTo>
                  <a:pt x="296510" y="180282"/>
                </a:lnTo>
                <a:lnTo>
                  <a:pt x="248697" y="219360"/>
                </a:lnTo>
                <a:lnTo>
                  <a:pt x="204400" y="261542"/>
                </a:lnTo>
                <a:lnTo>
                  <a:pt x="163836" y="306634"/>
                </a:lnTo>
                <a:lnTo>
                  <a:pt x="127224" y="354445"/>
                </a:lnTo>
                <a:lnTo>
                  <a:pt x="94784" y="404781"/>
                </a:lnTo>
                <a:lnTo>
                  <a:pt x="66734" y="457450"/>
                </a:lnTo>
                <a:lnTo>
                  <a:pt x="43293" y="512259"/>
                </a:lnTo>
                <a:lnTo>
                  <a:pt x="24681" y="569015"/>
                </a:lnTo>
                <a:lnTo>
                  <a:pt x="11115" y="627527"/>
                </a:lnTo>
                <a:lnTo>
                  <a:pt x="2815" y="687601"/>
                </a:lnTo>
                <a:lnTo>
                  <a:pt x="0" y="749046"/>
                </a:lnTo>
                <a:lnTo>
                  <a:pt x="2815" y="810381"/>
                </a:lnTo>
                <a:lnTo>
                  <a:pt x="11115" y="870357"/>
                </a:lnTo>
                <a:lnTo>
                  <a:pt x="24681" y="928782"/>
                </a:lnTo>
                <a:lnTo>
                  <a:pt x="43293" y="985461"/>
                </a:lnTo>
                <a:lnTo>
                  <a:pt x="66734" y="1040201"/>
                </a:lnTo>
                <a:lnTo>
                  <a:pt x="94784" y="1092810"/>
                </a:lnTo>
                <a:lnTo>
                  <a:pt x="127224" y="1143093"/>
                </a:lnTo>
                <a:lnTo>
                  <a:pt x="163836" y="1190859"/>
                </a:lnTo>
                <a:lnTo>
                  <a:pt x="204400" y="1235914"/>
                </a:lnTo>
                <a:lnTo>
                  <a:pt x="248697" y="1278064"/>
                </a:lnTo>
                <a:lnTo>
                  <a:pt x="296510" y="1317117"/>
                </a:lnTo>
                <a:lnTo>
                  <a:pt x="347618" y="1352879"/>
                </a:lnTo>
                <a:lnTo>
                  <a:pt x="401803" y="1385157"/>
                </a:lnTo>
                <a:lnTo>
                  <a:pt x="458846" y="1413758"/>
                </a:lnTo>
                <a:lnTo>
                  <a:pt x="518529" y="1438489"/>
                </a:lnTo>
                <a:lnTo>
                  <a:pt x="580631" y="1459156"/>
                </a:lnTo>
                <a:lnTo>
                  <a:pt x="644935" y="1475567"/>
                </a:lnTo>
                <a:lnTo>
                  <a:pt x="711222" y="1487529"/>
                </a:lnTo>
                <a:lnTo>
                  <a:pt x="779272" y="1494847"/>
                </a:lnTo>
                <a:lnTo>
                  <a:pt x="848868" y="1497330"/>
                </a:lnTo>
                <a:lnTo>
                  <a:pt x="918457" y="1494847"/>
                </a:lnTo>
                <a:lnTo>
                  <a:pt x="986492" y="1487529"/>
                </a:lnTo>
                <a:lnTo>
                  <a:pt x="1052753" y="1475567"/>
                </a:lnTo>
                <a:lnTo>
                  <a:pt x="1117024" y="1459156"/>
                </a:lnTo>
                <a:lnTo>
                  <a:pt x="1179087" y="1438489"/>
                </a:lnTo>
                <a:lnTo>
                  <a:pt x="1238724" y="1413758"/>
                </a:lnTo>
                <a:lnTo>
                  <a:pt x="1295717" y="1385157"/>
                </a:lnTo>
                <a:lnTo>
                  <a:pt x="1349849" y="1352879"/>
                </a:lnTo>
                <a:lnTo>
                  <a:pt x="1400901" y="1317117"/>
                </a:lnTo>
                <a:lnTo>
                  <a:pt x="1448657" y="1278064"/>
                </a:lnTo>
                <a:lnTo>
                  <a:pt x="1492897" y="1235914"/>
                </a:lnTo>
                <a:lnTo>
                  <a:pt x="1533406" y="1190859"/>
                </a:lnTo>
                <a:lnTo>
                  <a:pt x="1569964" y="1143093"/>
                </a:lnTo>
                <a:lnTo>
                  <a:pt x="1602354" y="1092810"/>
                </a:lnTo>
                <a:lnTo>
                  <a:pt x="1630358" y="1040201"/>
                </a:lnTo>
                <a:lnTo>
                  <a:pt x="1653759" y="985461"/>
                </a:lnTo>
                <a:lnTo>
                  <a:pt x="1672339" y="928782"/>
                </a:lnTo>
                <a:lnTo>
                  <a:pt x="1685880" y="870357"/>
                </a:lnTo>
                <a:lnTo>
                  <a:pt x="1694164" y="810381"/>
                </a:lnTo>
                <a:lnTo>
                  <a:pt x="1696974" y="749045"/>
                </a:lnTo>
                <a:lnTo>
                  <a:pt x="1694164" y="687601"/>
                </a:lnTo>
                <a:lnTo>
                  <a:pt x="1685880" y="627527"/>
                </a:lnTo>
                <a:lnTo>
                  <a:pt x="1672339" y="569015"/>
                </a:lnTo>
                <a:lnTo>
                  <a:pt x="1653759" y="512259"/>
                </a:lnTo>
                <a:lnTo>
                  <a:pt x="1630358" y="457450"/>
                </a:lnTo>
                <a:lnTo>
                  <a:pt x="1602354" y="404781"/>
                </a:lnTo>
                <a:lnTo>
                  <a:pt x="1569964" y="354445"/>
                </a:lnTo>
                <a:lnTo>
                  <a:pt x="1533406" y="306634"/>
                </a:lnTo>
                <a:lnTo>
                  <a:pt x="1492897" y="261542"/>
                </a:lnTo>
                <a:lnTo>
                  <a:pt x="1448657" y="219360"/>
                </a:lnTo>
                <a:lnTo>
                  <a:pt x="1400901" y="180282"/>
                </a:lnTo>
                <a:lnTo>
                  <a:pt x="1349849" y="144499"/>
                </a:lnTo>
                <a:lnTo>
                  <a:pt x="1295717" y="112205"/>
                </a:lnTo>
                <a:lnTo>
                  <a:pt x="1238724" y="83592"/>
                </a:lnTo>
                <a:lnTo>
                  <a:pt x="1179087" y="58852"/>
                </a:lnTo>
                <a:lnTo>
                  <a:pt x="1117024" y="38179"/>
                </a:lnTo>
                <a:lnTo>
                  <a:pt x="1052753" y="21764"/>
                </a:lnTo>
                <a:lnTo>
                  <a:pt x="986492" y="9801"/>
                </a:lnTo>
                <a:lnTo>
                  <a:pt x="918457" y="2482"/>
                </a:lnTo>
                <a:lnTo>
                  <a:pt x="848868" y="0"/>
                </a:lnTo>
                <a:close/>
              </a:path>
            </a:pathLst>
          </a:custGeom>
          <a:ln w="28575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9113" y="3493277"/>
            <a:ext cx="71818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1NF</a:t>
            </a:r>
            <a:endParaRPr sz="20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160"/>
              </a:spcBef>
            </a:pPr>
            <a:r>
              <a:rPr sz="2000" b="1" spc="-5" dirty="0">
                <a:latin typeface="Times New Roman"/>
                <a:cs typeface="Times New Roman"/>
              </a:rPr>
              <a:t>2NF</a:t>
            </a:r>
            <a:endParaRPr sz="2000">
              <a:latin typeface="Times New Roman"/>
              <a:cs typeface="Times New Roman"/>
            </a:endParaRPr>
          </a:p>
          <a:p>
            <a:pPr marL="12700" marR="5080" indent="112395">
              <a:lnSpc>
                <a:spcPct val="121300"/>
              </a:lnSpc>
              <a:spcBef>
                <a:spcPts val="65"/>
              </a:spcBef>
            </a:pPr>
            <a:r>
              <a:rPr sz="2000" b="1" spc="-5" dirty="0">
                <a:latin typeface="Times New Roman"/>
                <a:cs typeface="Times New Roman"/>
              </a:rPr>
              <a:t>3NF BCNF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774953" y="309371"/>
                </a:moveTo>
                <a:lnTo>
                  <a:pt x="769896" y="259232"/>
                </a:lnTo>
                <a:lnTo>
                  <a:pt x="755251" y="211653"/>
                </a:lnTo>
                <a:lnTo>
                  <a:pt x="731810" y="167274"/>
                </a:lnTo>
                <a:lnTo>
                  <a:pt x="700363" y="126735"/>
                </a:lnTo>
                <a:lnTo>
                  <a:pt x="661701" y="90677"/>
                </a:lnTo>
                <a:lnTo>
                  <a:pt x="616616" y="59740"/>
                </a:lnTo>
                <a:lnTo>
                  <a:pt x="565898" y="34564"/>
                </a:lnTo>
                <a:lnTo>
                  <a:pt x="510338" y="15788"/>
                </a:lnTo>
                <a:lnTo>
                  <a:pt x="450728" y="4053"/>
                </a:lnTo>
                <a:lnTo>
                  <a:pt x="387857" y="0"/>
                </a:lnTo>
                <a:lnTo>
                  <a:pt x="356059" y="1026"/>
                </a:lnTo>
                <a:lnTo>
                  <a:pt x="294679" y="9001"/>
                </a:lnTo>
                <a:lnTo>
                  <a:pt x="236922" y="24336"/>
                </a:lnTo>
                <a:lnTo>
                  <a:pt x="183589" y="46392"/>
                </a:lnTo>
                <a:lnTo>
                  <a:pt x="135479" y="74529"/>
                </a:lnTo>
                <a:lnTo>
                  <a:pt x="93393" y="108106"/>
                </a:lnTo>
                <a:lnTo>
                  <a:pt x="58130" y="146484"/>
                </a:lnTo>
                <a:lnTo>
                  <a:pt x="30491" y="189023"/>
                </a:lnTo>
                <a:lnTo>
                  <a:pt x="11277" y="235082"/>
                </a:lnTo>
                <a:lnTo>
                  <a:pt x="1286" y="28402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1433" y="4808220"/>
            <a:ext cx="775335" cy="619760"/>
          </a:xfrm>
          <a:custGeom>
            <a:avLst/>
            <a:gdLst/>
            <a:ahLst/>
            <a:cxnLst/>
            <a:rect l="l" t="t" r="r" b="b"/>
            <a:pathLst>
              <a:path w="775334" h="619760">
                <a:moveTo>
                  <a:pt x="387857" y="0"/>
                </a:moveTo>
                <a:lnTo>
                  <a:pt x="324966" y="4053"/>
                </a:lnTo>
                <a:lnTo>
                  <a:pt x="265297" y="15788"/>
                </a:lnTo>
                <a:lnTo>
                  <a:pt x="209652" y="34564"/>
                </a:lnTo>
                <a:lnTo>
                  <a:pt x="158831" y="59740"/>
                </a:lnTo>
                <a:lnTo>
                  <a:pt x="113633" y="90678"/>
                </a:lnTo>
                <a:lnTo>
                  <a:pt x="74858" y="126735"/>
                </a:lnTo>
                <a:lnTo>
                  <a:pt x="43308" y="167274"/>
                </a:lnTo>
                <a:lnTo>
                  <a:pt x="19781" y="211653"/>
                </a:lnTo>
                <a:lnTo>
                  <a:pt x="5078" y="259232"/>
                </a:lnTo>
                <a:lnTo>
                  <a:pt x="0" y="309372"/>
                </a:lnTo>
                <a:lnTo>
                  <a:pt x="1286" y="334830"/>
                </a:lnTo>
                <a:lnTo>
                  <a:pt x="11277" y="383955"/>
                </a:lnTo>
                <a:lnTo>
                  <a:pt x="30491" y="430160"/>
                </a:lnTo>
                <a:lnTo>
                  <a:pt x="58130" y="472811"/>
                </a:lnTo>
                <a:lnTo>
                  <a:pt x="93393" y="511272"/>
                </a:lnTo>
                <a:lnTo>
                  <a:pt x="135479" y="544907"/>
                </a:lnTo>
                <a:lnTo>
                  <a:pt x="183589" y="573080"/>
                </a:lnTo>
                <a:lnTo>
                  <a:pt x="236922" y="595157"/>
                </a:lnTo>
                <a:lnTo>
                  <a:pt x="294679" y="610502"/>
                </a:lnTo>
                <a:lnTo>
                  <a:pt x="356059" y="618479"/>
                </a:lnTo>
                <a:lnTo>
                  <a:pt x="387857" y="619506"/>
                </a:lnTo>
                <a:lnTo>
                  <a:pt x="419651" y="618479"/>
                </a:lnTo>
                <a:lnTo>
                  <a:pt x="480990" y="610502"/>
                </a:lnTo>
                <a:lnTo>
                  <a:pt x="538674" y="595157"/>
                </a:lnTo>
                <a:lnTo>
                  <a:pt x="591912" y="573080"/>
                </a:lnTo>
                <a:lnTo>
                  <a:pt x="639912" y="544907"/>
                </a:lnTo>
                <a:lnTo>
                  <a:pt x="681884" y="511272"/>
                </a:lnTo>
                <a:lnTo>
                  <a:pt x="717038" y="472811"/>
                </a:lnTo>
                <a:lnTo>
                  <a:pt x="744581" y="430160"/>
                </a:lnTo>
                <a:lnTo>
                  <a:pt x="763723" y="383955"/>
                </a:lnTo>
                <a:lnTo>
                  <a:pt x="773673" y="334830"/>
                </a:lnTo>
                <a:lnTo>
                  <a:pt x="774953" y="309371"/>
                </a:lnTo>
                <a:lnTo>
                  <a:pt x="773673" y="284022"/>
                </a:lnTo>
                <a:lnTo>
                  <a:pt x="763723" y="235082"/>
                </a:lnTo>
                <a:lnTo>
                  <a:pt x="744581" y="189023"/>
                </a:lnTo>
                <a:lnTo>
                  <a:pt x="717038" y="146484"/>
                </a:lnTo>
                <a:lnTo>
                  <a:pt x="681884" y="108106"/>
                </a:lnTo>
                <a:lnTo>
                  <a:pt x="639912" y="74529"/>
                </a:lnTo>
                <a:lnTo>
                  <a:pt x="591912" y="46392"/>
                </a:lnTo>
                <a:lnTo>
                  <a:pt x="538674" y="24336"/>
                </a:lnTo>
                <a:lnTo>
                  <a:pt x="480990" y="9001"/>
                </a:lnTo>
                <a:lnTo>
                  <a:pt x="419651" y="1026"/>
                </a:lnTo>
                <a:lnTo>
                  <a:pt x="3878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93413" y="4840511"/>
            <a:ext cx="4921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4NF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407670" y="153923"/>
                </a:moveTo>
                <a:lnTo>
                  <a:pt x="397337" y="105436"/>
                </a:lnTo>
                <a:lnTo>
                  <a:pt x="377286" y="73033"/>
                </a:lnTo>
                <a:lnTo>
                  <a:pt x="348234" y="45243"/>
                </a:lnTo>
                <a:lnTo>
                  <a:pt x="311569" y="23163"/>
                </a:lnTo>
                <a:lnTo>
                  <a:pt x="268681" y="7888"/>
                </a:lnTo>
                <a:lnTo>
                  <a:pt x="220958" y="513"/>
                </a:lnTo>
                <a:lnTo>
                  <a:pt x="204216" y="0"/>
                </a:lnTo>
                <a:lnTo>
                  <a:pt x="187468" y="513"/>
                </a:lnTo>
                <a:lnTo>
                  <a:pt x="139671" y="7888"/>
                </a:lnTo>
                <a:lnTo>
                  <a:pt x="96647" y="23163"/>
                </a:lnTo>
                <a:lnTo>
                  <a:pt x="59817" y="45243"/>
                </a:lnTo>
                <a:lnTo>
                  <a:pt x="30598" y="73033"/>
                </a:lnTo>
                <a:lnTo>
                  <a:pt x="10411" y="105436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34313" y="5061965"/>
            <a:ext cx="407670" cy="308610"/>
          </a:xfrm>
          <a:custGeom>
            <a:avLst/>
            <a:gdLst/>
            <a:ahLst/>
            <a:cxnLst/>
            <a:rect l="l" t="t" r="r" b="b"/>
            <a:pathLst>
              <a:path w="407670" h="308610">
                <a:moveTo>
                  <a:pt x="204216" y="0"/>
                </a:moveTo>
                <a:lnTo>
                  <a:pt x="155143" y="4497"/>
                </a:lnTo>
                <a:lnTo>
                  <a:pt x="110371" y="17261"/>
                </a:lnTo>
                <a:lnTo>
                  <a:pt x="71318" y="37195"/>
                </a:lnTo>
                <a:lnTo>
                  <a:pt x="39404" y="63203"/>
                </a:lnTo>
                <a:lnTo>
                  <a:pt x="16049" y="94190"/>
                </a:lnTo>
                <a:lnTo>
                  <a:pt x="677" y="141357"/>
                </a:lnTo>
                <a:lnTo>
                  <a:pt x="0" y="153924"/>
                </a:lnTo>
                <a:lnTo>
                  <a:pt x="677" y="166598"/>
                </a:lnTo>
                <a:lnTo>
                  <a:pt x="16049" y="214098"/>
                </a:lnTo>
                <a:lnTo>
                  <a:pt x="39404" y="245242"/>
                </a:lnTo>
                <a:lnTo>
                  <a:pt x="71318" y="271345"/>
                </a:lnTo>
                <a:lnTo>
                  <a:pt x="110371" y="291327"/>
                </a:lnTo>
                <a:lnTo>
                  <a:pt x="155143" y="304109"/>
                </a:lnTo>
                <a:lnTo>
                  <a:pt x="204216" y="308610"/>
                </a:lnTo>
                <a:lnTo>
                  <a:pt x="220958" y="308096"/>
                </a:lnTo>
                <a:lnTo>
                  <a:pt x="268681" y="300715"/>
                </a:lnTo>
                <a:lnTo>
                  <a:pt x="311569" y="285413"/>
                </a:lnTo>
                <a:lnTo>
                  <a:pt x="348234" y="263271"/>
                </a:lnTo>
                <a:lnTo>
                  <a:pt x="377286" y="235367"/>
                </a:lnTo>
                <a:lnTo>
                  <a:pt x="397337" y="202783"/>
                </a:lnTo>
                <a:lnTo>
                  <a:pt x="407670" y="153923"/>
                </a:lnTo>
                <a:lnTo>
                  <a:pt x="406998" y="141357"/>
                </a:lnTo>
                <a:lnTo>
                  <a:pt x="391739" y="94190"/>
                </a:lnTo>
                <a:lnTo>
                  <a:pt x="368533" y="63203"/>
                </a:lnTo>
                <a:lnTo>
                  <a:pt x="336789" y="37195"/>
                </a:lnTo>
                <a:lnTo>
                  <a:pt x="297896" y="17261"/>
                </a:lnTo>
                <a:lnTo>
                  <a:pt x="253242" y="4497"/>
                </a:lnTo>
                <a:lnTo>
                  <a:pt x="20421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286" y="3514344"/>
            <a:ext cx="195580" cy="1210310"/>
          </a:xfrm>
          <a:custGeom>
            <a:avLst/>
            <a:gdLst/>
            <a:ahLst/>
            <a:cxnLst/>
            <a:rect l="l" t="t" r="r" b="b"/>
            <a:pathLst>
              <a:path w="195579" h="1210310">
                <a:moveTo>
                  <a:pt x="195512" y="0"/>
                </a:moveTo>
                <a:lnTo>
                  <a:pt x="154405" y="9216"/>
                </a:lnTo>
                <a:lnTo>
                  <a:pt x="121751" y="34139"/>
                </a:lnTo>
                <a:lnTo>
                  <a:pt x="101639" y="70677"/>
                </a:lnTo>
                <a:lnTo>
                  <a:pt x="97214" y="504444"/>
                </a:lnTo>
                <a:lnTo>
                  <a:pt x="96158" y="519227"/>
                </a:lnTo>
                <a:lnTo>
                  <a:pt x="81531" y="558929"/>
                </a:lnTo>
                <a:lnTo>
                  <a:pt x="52897" y="588481"/>
                </a:lnTo>
                <a:lnTo>
                  <a:pt x="14346" y="603790"/>
                </a:lnTo>
                <a:lnTo>
                  <a:pt x="0" y="605021"/>
                </a:lnTo>
                <a:lnTo>
                  <a:pt x="14195" y="606109"/>
                </a:lnTo>
                <a:lnTo>
                  <a:pt x="52575" y="621170"/>
                </a:lnTo>
                <a:lnTo>
                  <a:pt x="81312" y="650697"/>
                </a:lnTo>
                <a:lnTo>
                  <a:pt x="96116" y="690534"/>
                </a:lnTo>
                <a:lnTo>
                  <a:pt x="97214" y="1108710"/>
                </a:lnTo>
                <a:lnTo>
                  <a:pt x="98262" y="1123454"/>
                </a:lnTo>
                <a:lnTo>
                  <a:pt x="112782" y="1163238"/>
                </a:lnTo>
                <a:lnTo>
                  <a:pt x="141222" y="1193063"/>
                </a:lnTo>
                <a:lnTo>
                  <a:pt x="179539" y="1208707"/>
                </a:lnTo>
                <a:lnTo>
                  <a:pt x="193807" y="121004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7383" y="499262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90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4294967295"/>
          </p:nvPr>
        </p:nvSpPr>
        <p:spPr>
          <a:xfrm>
            <a:off x="650817" y="1282107"/>
            <a:ext cx="855345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 indent="621030">
              <a:lnSpc>
                <a:spcPct val="100000"/>
              </a:lnSpc>
            </a:pPr>
            <a:r>
              <a:rPr sz="2400" spc="-5" dirty="0"/>
              <a:t>如何避免数据库的一致性问题—数据库的规范性设计</a:t>
            </a:r>
            <a:endParaRPr sz="2400" dirty="0"/>
          </a:p>
          <a:p>
            <a:pPr marL="45720" marR="5080">
              <a:lnSpc>
                <a:spcPct val="130300"/>
              </a:lnSpc>
              <a:spcBef>
                <a:spcPts val="2014"/>
              </a:spcBef>
            </a:pPr>
            <a:r>
              <a:rPr spc="-5" dirty="0"/>
              <a:t>数据库的规范性设计需要分析数据库Ta</a:t>
            </a:r>
            <a:r>
              <a:rPr dirty="0"/>
              <a:t>b</a:t>
            </a:r>
            <a:r>
              <a:rPr spc="-5" dirty="0"/>
              <a:t>le中的属性在取值方面有什么依存 关系？数据库设计过程中应遵循什么样的原则</a:t>
            </a:r>
          </a:p>
          <a:p>
            <a:pPr marL="45720">
              <a:lnSpc>
                <a:spcPct val="100000"/>
              </a:lnSpc>
              <a:spcBef>
                <a:spcPts val="720"/>
              </a:spcBef>
            </a:pPr>
            <a:r>
              <a:rPr b="0" spc="-5" dirty="0">
                <a:latin typeface="Wingdings"/>
                <a:cs typeface="Wingdings"/>
              </a:rPr>
              <a:t></a:t>
            </a:r>
            <a:r>
              <a:rPr spc="-5" dirty="0"/>
              <a:t>数据库设计理论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60708" y="3351777"/>
            <a:ext cx="177609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数据依赖理论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关系范式理论</a:t>
            </a:r>
            <a:endParaRPr sz="20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solidFill>
                  <a:srgbClr val="3333CC"/>
                </a:solidFill>
                <a:latin typeface="Wingdings"/>
                <a:cs typeface="Wingdings"/>
              </a:rPr>
              <a:t>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模式分解理论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3459" y="5137707"/>
            <a:ext cx="307848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6740">
              <a:lnSpc>
                <a:spcPct val="100000"/>
              </a:lnSpc>
              <a:tabLst>
                <a:tab pos="2785745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 	</a:t>
            </a:r>
            <a:r>
              <a:rPr sz="1200" b="1" u="heavy" spc="-5" dirty="0">
                <a:latin typeface="Times New Roman"/>
                <a:cs typeface="Times New Roman"/>
              </a:rPr>
              <a:t>5</a:t>
            </a:r>
            <a:r>
              <a:rPr sz="1200" b="1" spc="-5" dirty="0">
                <a:latin typeface="Times New Roman"/>
                <a:cs typeface="Times New Roman"/>
              </a:rPr>
              <a:t>NF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微软雅黑"/>
                <a:cs typeface="微软雅黑"/>
              </a:rPr>
              <a:t>联结依赖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122" y="3644858"/>
            <a:ext cx="3092450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1694">
              <a:lnSpc>
                <a:spcPct val="100000"/>
              </a:lnSpc>
              <a:tabLst>
                <a:tab pos="3068320" algn="l"/>
              </a:tabLst>
            </a:pPr>
            <a:r>
              <a:rPr sz="1600" b="1" spc="-5" dirty="0">
                <a:latin typeface="微软雅黑"/>
                <a:cs typeface="微软雅黑"/>
              </a:rPr>
              <a:t>函数依赖 </a:t>
            </a:r>
            <a:r>
              <a:rPr sz="1600" b="1" u="heavy" spc="-5" dirty="0">
                <a:latin typeface="微软雅黑"/>
                <a:cs typeface="微软雅黑"/>
              </a:rPr>
              <a:t>部</a:t>
            </a:r>
            <a:r>
              <a:rPr sz="1600" b="1" spc="-5" dirty="0">
                <a:latin typeface="微软雅黑"/>
                <a:cs typeface="微软雅黑"/>
              </a:rPr>
              <a:t>分函数依赖/完全函数依赖</a:t>
            </a:r>
            <a:r>
              <a:rPr sz="1600" u="heavy" dirty="0">
                <a:latin typeface="Times New Roman"/>
                <a:cs typeface="Times New Roman"/>
              </a:rPr>
              <a:t> 	</a:t>
            </a:r>
            <a:r>
              <a:rPr sz="1600" u="heavy" spc="-320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微软雅黑"/>
                <a:cs typeface="微软雅黑"/>
              </a:rPr>
              <a:t>传递函数依赖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8125" y="4707086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多值依赖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39556" y="4352544"/>
            <a:ext cx="818515" cy="650875"/>
          </a:xfrm>
          <a:custGeom>
            <a:avLst/>
            <a:gdLst/>
            <a:ahLst/>
            <a:cxnLst/>
            <a:rect l="l" t="t" r="r" b="b"/>
            <a:pathLst>
              <a:path w="818515" h="650875">
                <a:moveTo>
                  <a:pt x="57879" y="586121"/>
                </a:moveTo>
                <a:lnTo>
                  <a:pt x="40385" y="563880"/>
                </a:lnTo>
                <a:lnTo>
                  <a:pt x="0" y="650748"/>
                </a:lnTo>
                <a:lnTo>
                  <a:pt x="46481" y="641300"/>
                </a:lnTo>
                <a:lnTo>
                  <a:pt x="46481" y="595122"/>
                </a:lnTo>
                <a:lnTo>
                  <a:pt x="57879" y="586121"/>
                </a:lnTo>
                <a:close/>
              </a:path>
              <a:path w="818515" h="650875">
                <a:moveTo>
                  <a:pt x="75971" y="609124"/>
                </a:moveTo>
                <a:lnTo>
                  <a:pt x="57879" y="586121"/>
                </a:lnTo>
                <a:lnTo>
                  <a:pt x="46481" y="595122"/>
                </a:lnTo>
                <a:lnTo>
                  <a:pt x="64769" y="617982"/>
                </a:lnTo>
                <a:lnTo>
                  <a:pt x="75971" y="609124"/>
                </a:lnTo>
                <a:close/>
              </a:path>
              <a:path w="818515" h="650875">
                <a:moveTo>
                  <a:pt x="93725" y="631698"/>
                </a:moveTo>
                <a:lnTo>
                  <a:pt x="75971" y="609124"/>
                </a:lnTo>
                <a:lnTo>
                  <a:pt x="64769" y="617982"/>
                </a:lnTo>
                <a:lnTo>
                  <a:pt x="46481" y="595122"/>
                </a:lnTo>
                <a:lnTo>
                  <a:pt x="46481" y="641300"/>
                </a:lnTo>
                <a:lnTo>
                  <a:pt x="93725" y="631698"/>
                </a:lnTo>
                <a:close/>
              </a:path>
              <a:path w="818515" h="650875">
                <a:moveTo>
                  <a:pt x="818387" y="22098"/>
                </a:moveTo>
                <a:lnTo>
                  <a:pt x="800099" y="0"/>
                </a:lnTo>
                <a:lnTo>
                  <a:pt x="57879" y="586121"/>
                </a:lnTo>
                <a:lnTo>
                  <a:pt x="75971" y="609124"/>
                </a:lnTo>
                <a:lnTo>
                  <a:pt x="818387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4611" y="4743450"/>
            <a:ext cx="353060" cy="91440"/>
          </a:xfrm>
          <a:custGeom>
            <a:avLst/>
            <a:gdLst/>
            <a:ahLst/>
            <a:cxnLst/>
            <a:rect l="l" t="t" r="r" b="b"/>
            <a:pathLst>
              <a:path w="353059" h="91439">
                <a:moveTo>
                  <a:pt x="83089" y="34777"/>
                </a:moveTo>
                <a:lnTo>
                  <a:pt x="79247" y="6095"/>
                </a:lnTo>
                <a:lnTo>
                  <a:pt x="0" y="60197"/>
                </a:lnTo>
                <a:lnTo>
                  <a:pt x="69341" y="84088"/>
                </a:lnTo>
                <a:lnTo>
                  <a:pt x="69341" y="36575"/>
                </a:lnTo>
                <a:lnTo>
                  <a:pt x="83089" y="34777"/>
                </a:lnTo>
                <a:close/>
              </a:path>
              <a:path w="353059" h="91439">
                <a:moveTo>
                  <a:pt x="86865" y="62976"/>
                </a:moveTo>
                <a:lnTo>
                  <a:pt x="83089" y="34777"/>
                </a:lnTo>
                <a:lnTo>
                  <a:pt x="69341" y="36575"/>
                </a:lnTo>
                <a:lnTo>
                  <a:pt x="73151" y="64769"/>
                </a:lnTo>
                <a:lnTo>
                  <a:pt x="86865" y="62976"/>
                </a:lnTo>
                <a:close/>
              </a:path>
              <a:path w="353059" h="91439">
                <a:moveTo>
                  <a:pt x="90677" y="91439"/>
                </a:moveTo>
                <a:lnTo>
                  <a:pt x="86865" y="62976"/>
                </a:lnTo>
                <a:lnTo>
                  <a:pt x="73151" y="64769"/>
                </a:lnTo>
                <a:lnTo>
                  <a:pt x="69341" y="36575"/>
                </a:lnTo>
                <a:lnTo>
                  <a:pt x="69341" y="84088"/>
                </a:lnTo>
                <a:lnTo>
                  <a:pt x="90677" y="91439"/>
                </a:lnTo>
                <a:close/>
              </a:path>
              <a:path w="353059" h="91439">
                <a:moveTo>
                  <a:pt x="352805" y="28193"/>
                </a:moveTo>
                <a:lnTo>
                  <a:pt x="348995" y="0"/>
                </a:lnTo>
                <a:lnTo>
                  <a:pt x="83089" y="34777"/>
                </a:lnTo>
                <a:lnTo>
                  <a:pt x="86865" y="62976"/>
                </a:lnTo>
                <a:lnTo>
                  <a:pt x="35280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11768" y="4738115"/>
            <a:ext cx="161925" cy="384810"/>
          </a:xfrm>
          <a:custGeom>
            <a:avLst/>
            <a:gdLst/>
            <a:ahLst/>
            <a:cxnLst/>
            <a:rect l="l" t="t" r="r" b="b"/>
            <a:pathLst>
              <a:path w="161925" h="384810">
                <a:moveTo>
                  <a:pt x="26872" y="299193"/>
                </a:moveTo>
                <a:lnTo>
                  <a:pt x="0" y="289560"/>
                </a:lnTo>
                <a:lnTo>
                  <a:pt x="11430" y="384810"/>
                </a:lnTo>
                <a:lnTo>
                  <a:pt x="22098" y="374610"/>
                </a:lnTo>
                <a:lnTo>
                  <a:pt x="22098" y="312420"/>
                </a:lnTo>
                <a:lnTo>
                  <a:pt x="26872" y="299193"/>
                </a:lnTo>
                <a:close/>
              </a:path>
              <a:path w="161925" h="384810">
                <a:moveTo>
                  <a:pt x="54298" y="309025"/>
                </a:moveTo>
                <a:lnTo>
                  <a:pt x="26872" y="299193"/>
                </a:lnTo>
                <a:lnTo>
                  <a:pt x="22098" y="312420"/>
                </a:lnTo>
                <a:lnTo>
                  <a:pt x="49530" y="322326"/>
                </a:lnTo>
                <a:lnTo>
                  <a:pt x="54298" y="309025"/>
                </a:lnTo>
                <a:close/>
              </a:path>
              <a:path w="161925" h="384810">
                <a:moveTo>
                  <a:pt x="80772" y="318516"/>
                </a:moveTo>
                <a:lnTo>
                  <a:pt x="54298" y="309025"/>
                </a:lnTo>
                <a:lnTo>
                  <a:pt x="49530" y="322326"/>
                </a:lnTo>
                <a:lnTo>
                  <a:pt x="22098" y="312420"/>
                </a:lnTo>
                <a:lnTo>
                  <a:pt x="22098" y="374610"/>
                </a:lnTo>
                <a:lnTo>
                  <a:pt x="80772" y="318516"/>
                </a:lnTo>
                <a:close/>
              </a:path>
              <a:path w="161925" h="384810">
                <a:moveTo>
                  <a:pt x="161544" y="9906"/>
                </a:moveTo>
                <a:lnTo>
                  <a:pt x="134874" y="0"/>
                </a:lnTo>
                <a:lnTo>
                  <a:pt x="26872" y="299193"/>
                </a:lnTo>
                <a:lnTo>
                  <a:pt x="54298" y="309025"/>
                </a:lnTo>
                <a:lnTo>
                  <a:pt x="16154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91811" y="5151332"/>
            <a:ext cx="124587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无损连接分解 保持依赖分解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标题 6">
            <a:extLst>
              <a:ext uri="{FF2B5EF4-FFF2-40B4-BE49-F238E27FC236}">
                <a16:creationId xmlns:a16="http://schemas.microsoft.com/office/drawing/2014/main" xmlns="" id="{9D3B9575-5F1A-45DC-BD22-8859D1F0E4F3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关系模式设计之规范形式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40314" y="1457659"/>
            <a:ext cx="4914900" cy="2577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400" spc="-5" dirty="0">
                <a:solidFill>
                  <a:srgbClr val="CC0000"/>
                </a:solidFill>
                <a:latin typeface="微软雅黑"/>
                <a:cs typeface="微软雅黑"/>
              </a:rPr>
              <a:t>基本内容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50000"/>
              </a:lnSpc>
              <a:spcBef>
                <a:spcPts val="925"/>
              </a:spcBef>
            </a:pPr>
            <a:r>
              <a:rPr sz="2000" dirty="0">
                <a:latin typeface="微软雅黑"/>
                <a:cs typeface="微软雅黑"/>
              </a:rPr>
              <a:t>1. 关系的第1NF和第2NF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微软雅黑"/>
                <a:cs typeface="微软雅黑"/>
              </a:rPr>
              <a:t>2. 关系的第3NF和Boyce-Codd NF </a:t>
            </a:r>
            <a:endParaRPr lang="en-US" altLang="zh-CN" sz="2000" dirty="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微软雅黑"/>
                <a:cs typeface="微软雅黑"/>
              </a:rPr>
              <a:t>3. 多值依赖及其公理定理</a:t>
            </a:r>
          </a:p>
          <a:p>
            <a:pPr marL="12700">
              <a:lnSpc>
                <a:spcPct val="150000"/>
              </a:lnSpc>
              <a:spcBef>
                <a:spcPts val="855"/>
              </a:spcBef>
            </a:pPr>
            <a:r>
              <a:rPr sz="2000" dirty="0">
                <a:latin typeface="微软雅黑"/>
                <a:cs typeface="微软雅黑"/>
              </a:rPr>
              <a:t>4. 关系的第4NF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0314" y="4467883"/>
            <a:ext cx="7882255" cy="1528111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400" dirty="0">
                <a:solidFill>
                  <a:srgbClr val="CC0000"/>
                </a:solidFill>
                <a:latin typeface="微软雅黑"/>
                <a:cs typeface="微软雅黑"/>
              </a:rPr>
              <a:t>重点与难点</a:t>
            </a:r>
            <a:endParaRPr sz="240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740"/>
              </a:spcBef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一组概念：1NF,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2NF,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3NF,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BCNF,</a:t>
            </a:r>
            <a:r>
              <a:rPr sz="2000" spc="5" dirty="0">
                <a:latin typeface="微软雅黑"/>
                <a:cs typeface="微软雅黑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4NF；多值依赖</a:t>
            </a:r>
            <a:endParaRPr sz="2000" dirty="0">
              <a:latin typeface="微软雅黑"/>
              <a:cs typeface="微软雅黑"/>
            </a:endParaRPr>
          </a:p>
          <a:p>
            <a:pPr marL="92075" marR="189865">
              <a:lnSpc>
                <a:spcPct val="130300"/>
              </a:lnSpc>
            </a:pPr>
            <a:r>
              <a:rPr sz="2000" spc="-10" dirty="0">
                <a:latin typeface="Wingdings"/>
                <a:cs typeface="Wingdings"/>
              </a:rPr>
              <a:t></a:t>
            </a:r>
            <a:r>
              <a:rPr sz="2000" spc="-5" dirty="0">
                <a:latin typeface="微软雅黑"/>
                <a:cs typeface="微软雅黑"/>
              </a:rPr>
              <a:t>熟练应用数据库设计的规范化形式，判断数据库设计的正确性及可 能存在的问题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xmlns="" id="{2F988F48-6EA0-4552-B3E0-0F1046C2618D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关系模式设计之规范形式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1308" y="1480585"/>
            <a:ext cx="8160384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099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35" dirty="0">
                <a:latin typeface="微软雅黑"/>
                <a:cs typeface="微软雅黑"/>
              </a:rPr>
              <a:t> </a:t>
            </a:r>
            <a:r>
              <a:rPr sz="3200" b="1" spc="-10" dirty="0">
                <a:latin typeface="微软雅黑"/>
                <a:cs typeface="微软雅黑"/>
              </a:rPr>
              <a:t>1NF </a:t>
            </a:r>
            <a:r>
              <a:rPr sz="2000" b="1" spc="-5" dirty="0">
                <a:latin typeface="微软雅黑"/>
                <a:cs typeface="微软雅黑"/>
              </a:rPr>
              <a:t>若关系模式R(U)中关系的每个分量都是不可分的数据项(值、原子)，则称 R(U)属于第一范式，记为：R(U)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1NF。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915" y="2942844"/>
            <a:ext cx="7991475" cy="8166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示例： </a:t>
            </a:r>
            <a:r>
              <a:rPr sz="2000" b="1" spc="-235" dirty="0"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Star(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name,</a:t>
            </a:r>
            <a:r>
              <a:rPr sz="2000" b="1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addres</a:t>
            </a:r>
            <a:r>
              <a:rPr sz="2000" b="1" spc="-20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(street,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city)</a:t>
            </a:r>
            <a:r>
              <a:rPr sz="2000" b="1" spc="-1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endParaRPr sz="20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620"/>
              </a:spcBef>
            </a:pPr>
            <a:r>
              <a:rPr sz="1600" b="1" spc="-5" dirty="0">
                <a:latin typeface="微软雅黑"/>
                <a:cs typeface="微软雅黑"/>
              </a:rPr>
              <a:t>Star不属于1NF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因为属性address仍包含</a:t>
            </a:r>
            <a:r>
              <a:rPr sz="1600" b="1" spc="-15" dirty="0">
                <a:latin typeface="微软雅黑"/>
                <a:cs typeface="微软雅黑"/>
              </a:rPr>
              <a:t>了</a:t>
            </a:r>
            <a:r>
              <a:rPr sz="1600" b="1" spc="-5" dirty="0">
                <a:latin typeface="微软雅黑"/>
                <a:cs typeface="微软雅黑"/>
              </a:rPr>
              <a:t>street和city两个属性，其分量不是原子。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063" y="3990594"/>
            <a:ext cx="3398520" cy="135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9683" y="3990594"/>
            <a:ext cx="5235702" cy="2827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459" y="4346447"/>
            <a:ext cx="1497330" cy="473709"/>
          </a:xfrm>
          <a:custGeom>
            <a:avLst/>
            <a:gdLst/>
            <a:ahLst/>
            <a:cxnLst/>
            <a:rect l="l" t="t" r="r" b="b"/>
            <a:pathLst>
              <a:path w="1497329" h="473710">
                <a:moveTo>
                  <a:pt x="749046" y="0"/>
                </a:moveTo>
                <a:lnTo>
                  <a:pt x="687601" y="784"/>
                </a:lnTo>
                <a:lnTo>
                  <a:pt x="627527" y="3096"/>
                </a:lnTo>
                <a:lnTo>
                  <a:pt x="569015" y="6874"/>
                </a:lnTo>
                <a:lnTo>
                  <a:pt x="512259" y="12057"/>
                </a:lnTo>
                <a:lnTo>
                  <a:pt x="457450" y="18585"/>
                </a:lnTo>
                <a:lnTo>
                  <a:pt x="404781" y="26396"/>
                </a:lnTo>
                <a:lnTo>
                  <a:pt x="354445" y="35429"/>
                </a:lnTo>
                <a:lnTo>
                  <a:pt x="306634" y="45622"/>
                </a:lnTo>
                <a:lnTo>
                  <a:pt x="261542" y="56915"/>
                </a:lnTo>
                <a:lnTo>
                  <a:pt x="219360" y="69246"/>
                </a:lnTo>
                <a:lnTo>
                  <a:pt x="180282" y="82555"/>
                </a:lnTo>
                <a:lnTo>
                  <a:pt x="144499" y="96780"/>
                </a:lnTo>
                <a:lnTo>
                  <a:pt x="83592" y="127733"/>
                </a:lnTo>
                <a:lnTo>
                  <a:pt x="38179" y="161617"/>
                </a:lnTo>
                <a:lnTo>
                  <a:pt x="9801" y="197942"/>
                </a:lnTo>
                <a:lnTo>
                  <a:pt x="0" y="236219"/>
                </a:lnTo>
                <a:lnTo>
                  <a:pt x="2482" y="255680"/>
                </a:lnTo>
                <a:lnTo>
                  <a:pt x="21764" y="293228"/>
                </a:lnTo>
                <a:lnTo>
                  <a:pt x="58852" y="328541"/>
                </a:lnTo>
                <a:lnTo>
                  <a:pt x="112205" y="361132"/>
                </a:lnTo>
                <a:lnTo>
                  <a:pt x="180282" y="390519"/>
                </a:lnTo>
                <a:lnTo>
                  <a:pt x="219360" y="403859"/>
                </a:lnTo>
                <a:lnTo>
                  <a:pt x="261542" y="416217"/>
                </a:lnTo>
                <a:lnTo>
                  <a:pt x="306634" y="427530"/>
                </a:lnTo>
                <a:lnTo>
                  <a:pt x="354445" y="437740"/>
                </a:lnTo>
                <a:lnTo>
                  <a:pt x="404781" y="446784"/>
                </a:lnTo>
                <a:lnTo>
                  <a:pt x="457450" y="454604"/>
                </a:lnTo>
                <a:lnTo>
                  <a:pt x="512259" y="461138"/>
                </a:lnTo>
                <a:lnTo>
                  <a:pt x="569015" y="466325"/>
                </a:lnTo>
                <a:lnTo>
                  <a:pt x="627527" y="470105"/>
                </a:lnTo>
                <a:lnTo>
                  <a:pt x="687601" y="472417"/>
                </a:lnTo>
                <a:lnTo>
                  <a:pt x="749046" y="473201"/>
                </a:lnTo>
                <a:lnTo>
                  <a:pt x="810381" y="472417"/>
                </a:lnTo>
                <a:lnTo>
                  <a:pt x="870357" y="470105"/>
                </a:lnTo>
                <a:lnTo>
                  <a:pt x="928781" y="466325"/>
                </a:lnTo>
                <a:lnTo>
                  <a:pt x="985459" y="461138"/>
                </a:lnTo>
                <a:lnTo>
                  <a:pt x="1040199" y="454604"/>
                </a:lnTo>
                <a:lnTo>
                  <a:pt x="1092807" y="446784"/>
                </a:lnTo>
                <a:lnTo>
                  <a:pt x="1143090" y="437740"/>
                </a:lnTo>
                <a:lnTo>
                  <a:pt x="1190855" y="427530"/>
                </a:lnTo>
                <a:lnTo>
                  <a:pt x="1235908" y="416217"/>
                </a:lnTo>
                <a:lnTo>
                  <a:pt x="1278058" y="403859"/>
                </a:lnTo>
                <a:lnTo>
                  <a:pt x="1317109" y="390519"/>
                </a:lnTo>
                <a:lnTo>
                  <a:pt x="1352870" y="376257"/>
                </a:lnTo>
                <a:lnTo>
                  <a:pt x="1413748" y="345207"/>
                </a:lnTo>
                <a:lnTo>
                  <a:pt x="1459145" y="311194"/>
                </a:lnTo>
                <a:lnTo>
                  <a:pt x="1487516" y="274704"/>
                </a:lnTo>
                <a:lnTo>
                  <a:pt x="1497317" y="236219"/>
                </a:lnTo>
                <a:lnTo>
                  <a:pt x="1494834" y="216867"/>
                </a:lnTo>
                <a:lnTo>
                  <a:pt x="1475555" y="179505"/>
                </a:lnTo>
                <a:lnTo>
                  <a:pt x="1438478" y="144339"/>
                </a:lnTo>
                <a:lnTo>
                  <a:pt x="1385148" y="111859"/>
                </a:lnTo>
                <a:lnTo>
                  <a:pt x="1317109" y="82555"/>
                </a:lnTo>
                <a:lnTo>
                  <a:pt x="1278058" y="69246"/>
                </a:lnTo>
                <a:lnTo>
                  <a:pt x="1235908" y="56915"/>
                </a:lnTo>
                <a:lnTo>
                  <a:pt x="1190855" y="45622"/>
                </a:lnTo>
                <a:lnTo>
                  <a:pt x="1143090" y="35429"/>
                </a:lnTo>
                <a:lnTo>
                  <a:pt x="1092807" y="26396"/>
                </a:lnTo>
                <a:lnTo>
                  <a:pt x="1040199" y="18585"/>
                </a:lnTo>
                <a:lnTo>
                  <a:pt x="985459" y="12057"/>
                </a:lnTo>
                <a:lnTo>
                  <a:pt x="928781" y="6874"/>
                </a:lnTo>
                <a:lnTo>
                  <a:pt x="870357" y="3096"/>
                </a:lnTo>
                <a:lnTo>
                  <a:pt x="810381" y="784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0217" y="5776721"/>
            <a:ext cx="1470025" cy="349250"/>
          </a:xfrm>
          <a:custGeom>
            <a:avLst/>
            <a:gdLst/>
            <a:ahLst/>
            <a:cxnLst/>
            <a:rect l="l" t="t" r="r" b="b"/>
            <a:pathLst>
              <a:path w="1470025" h="349250">
                <a:moveTo>
                  <a:pt x="734555" y="0"/>
                </a:moveTo>
                <a:lnTo>
                  <a:pt x="674350" y="575"/>
                </a:lnTo>
                <a:lnTo>
                  <a:pt x="615479" y="2273"/>
                </a:lnTo>
                <a:lnTo>
                  <a:pt x="558130" y="5048"/>
                </a:lnTo>
                <a:lnTo>
                  <a:pt x="502494" y="8857"/>
                </a:lnTo>
                <a:lnTo>
                  <a:pt x="448759" y="13656"/>
                </a:lnTo>
                <a:lnTo>
                  <a:pt x="397117" y="19401"/>
                </a:lnTo>
                <a:lnTo>
                  <a:pt x="347755" y="26047"/>
                </a:lnTo>
                <a:lnTo>
                  <a:pt x="300865" y="33552"/>
                </a:lnTo>
                <a:lnTo>
                  <a:pt x="256636" y="41870"/>
                </a:lnTo>
                <a:lnTo>
                  <a:pt x="215258" y="50958"/>
                </a:lnTo>
                <a:lnTo>
                  <a:pt x="176920" y="60772"/>
                </a:lnTo>
                <a:lnTo>
                  <a:pt x="110124" y="82401"/>
                </a:lnTo>
                <a:lnTo>
                  <a:pt x="57767" y="106406"/>
                </a:lnTo>
                <a:lnTo>
                  <a:pt x="21365" y="132433"/>
                </a:lnTo>
                <a:lnTo>
                  <a:pt x="0" y="174498"/>
                </a:lnTo>
                <a:lnTo>
                  <a:pt x="2437" y="188863"/>
                </a:lnTo>
                <a:lnTo>
                  <a:pt x="37476" y="229807"/>
                </a:lnTo>
                <a:lnTo>
                  <a:pt x="82046" y="254866"/>
                </a:lnTo>
                <a:lnTo>
                  <a:pt x="141812" y="277727"/>
                </a:lnTo>
                <a:lnTo>
                  <a:pt x="215258" y="298037"/>
                </a:lnTo>
                <a:lnTo>
                  <a:pt x="256636" y="307125"/>
                </a:lnTo>
                <a:lnTo>
                  <a:pt x="300865" y="315443"/>
                </a:lnTo>
                <a:lnTo>
                  <a:pt x="347755" y="322948"/>
                </a:lnTo>
                <a:lnTo>
                  <a:pt x="397117" y="329594"/>
                </a:lnTo>
                <a:lnTo>
                  <a:pt x="448759" y="335339"/>
                </a:lnTo>
                <a:lnTo>
                  <a:pt x="502494" y="340138"/>
                </a:lnTo>
                <a:lnTo>
                  <a:pt x="558130" y="343947"/>
                </a:lnTo>
                <a:lnTo>
                  <a:pt x="615479" y="346722"/>
                </a:lnTo>
                <a:lnTo>
                  <a:pt x="674350" y="348420"/>
                </a:lnTo>
                <a:lnTo>
                  <a:pt x="734555" y="348995"/>
                </a:lnTo>
                <a:lnTo>
                  <a:pt x="794870" y="348420"/>
                </a:lnTo>
                <a:lnTo>
                  <a:pt x="853841" y="346722"/>
                </a:lnTo>
                <a:lnTo>
                  <a:pt x="911279" y="343947"/>
                </a:lnTo>
                <a:lnTo>
                  <a:pt x="966995" y="340138"/>
                </a:lnTo>
                <a:lnTo>
                  <a:pt x="1020800" y="335339"/>
                </a:lnTo>
                <a:lnTo>
                  <a:pt x="1072505" y="329594"/>
                </a:lnTo>
                <a:lnTo>
                  <a:pt x="1121920" y="322948"/>
                </a:lnTo>
                <a:lnTo>
                  <a:pt x="1168856" y="315443"/>
                </a:lnTo>
                <a:lnTo>
                  <a:pt x="1213124" y="307125"/>
                </a:lnTo>
                <a:lnTo>
                  <a:pt x="1254536" y="298037"/>
                </a:lnTo>
                <a:lnTo>
                  <a:pt x="1292901" y="288223"/>
                </a:lnTo>
                <a:lnTo>
                  <a:pt x="1359736" y="266594"/>
                </a:lnTo>
                <a:lnTo>
                  <a:pt x="1412116" y="242589"/>
                </a:lnTo>
                <a:lnTo>
                  <a:pt x="1448529" y="216562"/>
                </a:lnTo>
                <a:lnTo>
                  <a:pt x="1469898" y="174498"/>
                </a:lnTo>
                <a:lnTo>
                  <a:pt x="1467460" y="160132"/>
                </a:lnTo>
                <a:lnTo>
                  <a:pt x="1432413" y="119188"/>
                </a:lnTo>
                <a:lnTo>
                  <a:pt x="1387827" y="94129"/>
                </a:lnTo>
                <a:lnTo>
                  <a:pt x="1328031" y="71268"/>
                </a:lnTo>
                <a:lnTo>
                  <a:pt x="1254536" y="50958"/>
                </a:lnTo>
                <a:lnTo>
                  <a:pt x="1213124" y="41870"/>
                </a:lnTo>
                <a:lnTo>
                  <a:pt x="1168856" y="33552"/>
                </a:lnTo>
                <a:lnTo>
                  <a:pt x="1121920" y="26047"/>
                </a:lnTo>
                <a:lnTo>
                  <a:pt x="1072505" y="19401"/>
                </a:lnTo>
                <a:lnTo>
                  <a:pt x="1020800" y="13656"/>
                </a:lnTo>
                <a:lnTo>
                  <a:pt x="966995" y="8857"/>
                </a:lnTo>
                <a:lnTo>
                  <a:pt x="911279" y="5048"/>
                </a:lnTo>
                <a:lnTo>
                  <a:pt x="853841" y="2273"/>
                </a:lnTo>
                <a:lnTo>
                  <a:pt x="794870" y="575"/>
                </a:lnTo>
                <a:lnTo>
                  <a:pt x="734555" y="0"/>
                </a:lnTo>
                <a:close/>
              </a:path>
            </a:pathLst>
          </a:custGeom>
          <a:ln w="28574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07363" y="6199149"/>
            <a:ext cx="13011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不符合1NF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4268" y="5386096"/>
            <a:ext cx="10477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符合1NF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1215" y="6288023"/>
            <a:ext cx="1247775" cy="401955"/>
          </a:xfrm>
          <a:custGeom>
            <a:avLst/>
            <a:gdLst/>
            <a:ahLst/>
            <a:cxnLst/>
            <a:rect l="l" t="t" r="r" b="b"/>
            <a:pathLst>
              <a:path w="1247775" h="401954">
                <a:moveTo>
                  <a:pt x="1247394" y="200406"/>
                </a:moveTo>
                <a:lnTo>
                  <a:pt x="1229288" y="152308"/>
                </a:lnTo>
                <a:lnTo>
                  <a:pt x="1198435" y="122479"/>
                </a:lnTo>
                <a:lnTo>
                  <a:pt x="1154049" y="94925"/>
                </a:lnTo>
                <a:lnTo>
                  <a:pt x="1097409" y="70061"/>
                </a:lnTo>
                <a:lnTo>
                  <a:pt x="1029797" y="48305"/>
                </a:lnTo>
                <a:lnTo>
                  <a:pt x="992276" y="38721"/>
                </a:lnTo>
                <a:lnTo>
                  <a:pt x="952492" y="30071"/>
                </a:lnTo>
                <a:lnTo>
                  <a:pt x="910605" y="22405"/>
                </a:lnTo>
                <a:lnTo>
                  <a:pt x="866775" y="15775"/>
                </a:lnTo>
                <a:lnTo>
                  <a:pt x="821161" y="10235"/>
                </a:lnTo>
                <a:lnTo>
                  <a:pt x="773925" y="5835"/>
                </a:lnTo>
                <a:lnTo>
                  <a:pt x="725225" y="2628"/>
                </a:lnTo>
                <a:lnTo>
                  <a:pt x="675223" y="665"/>
                </a:lnTo>
                <a:lnTo>
                  <a:pt x="624078" y="0"/>
                </a:lnTo>
                <a:lnTo>
                  <a:pt x="572823" y="665"/>
                </a:lnTo>
                <a:lnTo>
                  <a:pt x="522723" y="2628"/>
                </a:lnTo>
                <a:lnTo>
                  <a:pt x="473936" y="5835"/>
                </a:lnTo>
                <a:lnTo>
                  <a:pt x="426622" y="10235"/>
                </a:lnTo>
                <a:lnTo>
                  <a:pt x="380940" y="15775"/>
                </a:lnTo>
                <a:lnTo>
                  <a:pt x="337050" y="22405"/>
                </a:lnTo>
                <a:lnTo>
                  <a:pt x="295110" y="30071"/>
                </a:lnTo>
                <a:lnTo>
                  <a:pt x="255282" y="38721"/>
                </a:lnTo>
                <a:lnTo>
                  <a:pt x="217723" y="48305"/>
                </a:lnTo>
                <a:lnTo>
                  <a:pt x="150053" y="70061"/>
                </a:lnTo>
                <a:lnTo>
                  <a:pt x="93377" y="94925"/>
                </a:lnTo>
                <a:lnTo>
                  <a:pt x="48970" y="122479"/>
                </a:lnTo>
                <a:lnTo>
                  <a:pt x="18107" y="152308"/>
                </a:lnTo>
                <a:lnTo>
                  <a:pt x="0" y="200406"/>
                </a:lnTo>
                <a:lnTo>
                  <a:pt x="2065" y="216925"/>
                </a:lnTo>
                <a:lnTo>
                  <a:pt x="31766" y="264048"/>
                </a:lnTo>
                <a:lnTo>
                  <a:pt x="69560" y="292920"/>
                </a:lnTo>
                <a:lnTo>
                  <a:pt x="110489" y="314611"/>
                </a:lnTo>
                <a:lnTo>
                  <a:pt x="110489" y="200406"/>
                </a:lnTo>
                <a:lnTo>
                  <a:pt x="112193" y="186828"/>
                </a:lnTo>
                <a:lnTo>
                  <a:pt x="136690" y="148096"/>
                </a:lnTo>
                <a:lnTo>
                  <a:pt x="167850" y="124364"/>
                </a:lnTo>
                <a:lnTo>
                  <a:pt x="209635" y="102699"/>
                </a:lnTo>
                <a:lnTo>
                  <a:pt x="260985" y="83439"/>
                </a:lnTo>
                <a:lnTo>
                  <a:pt x="320838" y="66921"/>
                </a:lnTo>
                <a:lnTo>
                  <a:pt x="388135" y="53486"/>
                </a:lnTo>
                <a:lnTo>
                  <a:pt x="461814" y="43470"/>
                </a:lnTo>
                <a:lnTo>
                  <a:pt x="500716" y="39850"/>
                </a:lnTo>
                <a:lnTo>
                  <a:pt x="540815" y="37213"/>
                </a:lnTo>
                <a:lnTo>
                  <a:pt x="581980" y="35599"/>
                </a:lnTo>
                <a:lnTo>
                  <a:pt x="624078" y="35052"/>
                </a:lnTo>
                <a:lnTo>
                  <a:pt x="666169" y="35599"/>
                </a:lnTo>
                <a:lnTo>
                  <a:pt x="707318" y="37213"/>
                </a:lnTo>
                <a:lnTo>
                  <a:pt x="747393" y="39850"/>
                </a:lnTo>
                <a:lnTo>
                  <a:pt x="786262" y="43470"/>
                </a:lnTo>
                <a:lnTo>
                  <a:pt x="859856" y="53486"/>
                </a:lnTo>
                <a:lnTo>
                  <a:pt x="927049" y="66921"/>
                </a:lnTo>
                <a:lnTo>
                  <a:pt x="986790" y="83439"/>
                </a:lnTo>
                <a:lnTo>
                  <a:pt x="1038026" y="102699"/>
                </a:lnTo>
                <a:lnTo>
                  <a:pt x="1079708" y="124364"/>
                </a:lnTo>
                <a:lnTo>
                  <a:pt x="1110782" y="148096"/>
                </a:lnTo>
                <a:lnTo>
                  <a:pt x="1135205" y="186828"/>
                </a:lnTo>
                <a:lnTo>
                  <a:pt x="1136904" y="200406"/>
                </a:lnTo>
                <a:lnTo>
                  <a:pt x="1136904" y="314631"/>
                </a:lnTo>
                <a:lnTo>
                  <a:pt x="1154048" y="306439"/>
                </a:lnTo>
                <a:lnTo>
                  <a:pt x="1198435" y="278772"/>
                </a:lnTo>
                <a:lnTo>
                  <a:pt x="1229288" y="248797"/>
                </a:lnTo>
                <a:lnTo>
                  <a:pt x="1245328" y="216925"/>
                </a:lnTo>
                <a:lnTo>
                  <a:pt x="1247394" y="200406"/>
                </a:lnTo>
                <a:close/>
              </a:path>
              <a:path w="1247775" h="401954">
                <a:moveTo>
                  <a:pt x="1136904" y="314631"/>
                </a:moveTo>
                <a:lnTo>
                  <a:pt x="1136904" y="200406"/>
                </a:lnTo>
                <a:lnTo>
                  <a:pt x="1135205" y="213983"/>
                </a:lnTo>
                <a:lnTo>
                  <a:pt x="1130198" y="227255"/>
                </a:lnTo>
                <a:lnTo>
                  <a:pt x="1096637" y="264818"/>
                </a:lnTo>
                <a:lnTo>
                  <a:pt x="1060127" y="287559"/>
                </a:lnTo>
                <a:lnTo>
                  <a:pt x="1013537" y="308064"/>
                </a:lnTo>
                <a:lnTo>
                  <a:pt x="957916" y="325995"/>
                </a:lnTo>
                <a:lnTo>
                  <a:pt x="894318" y="341014"/>
                </a:lnTo>
                <a:lnTo>
                  <a:pt x="823793" y="352782"/>
                </a:lnTo>
                <a:lnTo>
                  <a:pt x="747393" y="360961"/>
                </a:lnTo>
                <a:lnTo>
                  <a:pt x="707318" y="363598"/>
                </a:lnTo>
                <a:lnTo>
                  <a:pt x="666169" y="365212"/>
                </a:lnTo>
                <a:lnTo>
                  <a:pt x="624078" y="365760"/>
                </a:lnTo>
                <a:lnTo>
                  <a:pt x="581980" y="365212"/>
                </a:lnTo>
                <a:lnTo>
                  <a:pt x="540815" y="363598"/>
                </a:lnTo>
                <a:lnTo>
                  <a:pt x="500716" y="360961"/>
                </a:lnTo>
                <a:lnTo>
                  <a:pt x="461814" y="357341"/>
                </a:lnTo>
                <a:lnTo>
                  <a:pt x="388135" y="347325"/>
                </a:lnTo>
                <a:lnTo>
                  <a:pt x="320838" y="333890"/>
                </a:lnTo>
                <a:lnTo>
                  <a:pt x="260985" y="317373"/>
                </a:lnTo>
                <a:lnTo>
                  <a:pt x="209635" y="298112"/>
                </a:lnTo>
                <a:lnTo>
                  <a:pt x="167850" y="276447"/>
                </a:lnTo>
                <a:lnTo>
                  <a:pt x="136690" y="252715"/>
                </a:lnTo>
                <a:lnTo>
                  <a:pt x="112193" y="213983"/>
                </a:lnTo>
                <a:lnTo>
                  <a:pt x="110489" y="200406"/>
                </a:lnTo>
                <a:lnTo>
                  <a:pt x="110489" y="314611"/>
                </a:lnTo>
                <a:lnTo>
                  <a:pt x="150053" y="331385"/>
                </a:lnTo>
                <a:lnTo>
                  <a:pt x="217723" y="353199"/>
                </a:lnTo>
                <a:lnTo>
                  <a:pt x="255282" y="362803"/>
                </a:lnTo>
                <a:lnTo>
                  <a:pt x="295110" y="371470"/>
                </a:lnTo>
                <a:lnTo>
                  <a:pt x="337050" y="379148"/>
                </a:lnTo>
                <a:lnTo>
                  <a:pt x="380940" y="385786"/>
                </a:lnTo>
                <a:lnTo>
                  <a:pt x="426622" y="391332"/>
                </a:lnTo>
                <a:lnTo>
                  <a:pt x="473936" y="395736"/>
                </a:lnTo>
                <a:lnTo>
                  <a:pt x="522723" y="398945"/>
                </a:lnTo>
                <a:lnTo>
                  <a:pt x="572823" y="400908"/>
                </a:lnTo>
                <a:lnTo>
                  <a:pt x="624078" y="401574"/>
                </a:lnTo>
                <a:lnTo>
                  <a:pt x="675223" y="400908"/>
                </a:lnTo>
                <a:lnTo>
                  <a:pt x="725225" y="398945"/>
                </a:lnTo>
                <a:lnTo>
                  <a:pt x="773925" y="395736"/>
                </a:lnTo>
                <a:lnTo>
                  <a:pt x="821161" y="391332"/>
                </a:lnTo>
                <a:lnTo>
                  <a:pt x="866775" y="385786"/>
                </a:lnTo>
                <a:lnTo>
                  <a:pt x="910605" y="379148"/>
                </a:lnTo>
                <a:lnTo>
                  <a:pt x="952492" y="371470"/>
                </a:lnTo>
                <a:lnTo>
                  <a:pt x="992276" y="362803"/>
                </a:lnTo>
                <a:lnTo>
                  <a:pt x="1029797" y="353199"/>
                </a:lnTo>
                <a:lnTo>
                  <a:pt x="1097409" y="331385"/>
                </a:lnTo>
                <a:lnTo>
                  <a:pt x="1127180" y="319278"/>
                </a:lnTo>
                <a:lnTo>
                  <a:pt x="1136904" y="3146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086" y="6320790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1041653" y="167639"/>
                </a:moveTo>
                <a:lnTo>
                  <a:pt x="1026519" y="127478"/>
                </a:lnTo>
                <a:lnTo>
                  <a:pt x="983532" y="90768"/>
                </a:lnTo>
                <a:lnTo>
                  <a:pt x="941191" y="68799"/>
                </a:lnTo>
                <a:lnTo>
                  <a:pt x="889158" y="49244"/>
                </a:lnTo>
                <a:lnTo>
                  <a:pt x="828507" y="32455"/>
                </a:lnTo>
                <a:lnTo>
                  <a:pt x="760312" y="18784"/>
                </a:lnTo>
                <a:lnTo>
                  <a:pt x="685647" y="8583"/>
                </a:lnTo>
                <a:lnTo>
                  <a:pt x="646225" y="4894"/>
                </a:lnTo>
                <a:lnTo>
                  <a:pt x="605588" y="2204"/>
                </a:lnTo>
                <a:lnTo>
                  <a:pt x="563870" y="558"/>
                </a:lnTo>
                <a:lnTo>
                  <a:pt x="521207" y="0"/>
                </a:lnTo>
                <a:lnTo>
                  <a:pt x="478436" y="558"/>
                </a:lnTo>
                <a:lnTo>
                  <a:pt x="436621" y="2204"/>
                </a:lnTo>
                <a:lnTo>
                  <a:pt x="395896" y="4894"/>
                </a:lnTo>
                <a:lnTo>
                  <a:pt x="356396" y="8583"/>
                </a:lnTo>
                <a:lnTo>
                  <a:pt x="318254" y="13227"/>
                </a:lnTo>
                <a:lnTo>
                  <a:pt x="246577" y="25207"/>
                </a:lnTo>
                <a:lnTo>
                  <a:pt x="181937" y="40481"/>
                </a:lnTo>
                <a:lnTo>
                  <a:pt x="125403" y="58698"/>
                </a:lnTo>
                <a:lnTo>
                  <a:pt x="78045" y="79504"/>
                </a:lnTo>
                <a:lnTo>
                  <a:pt x="40933" y="102548"/>
                </a:lnTo>
                <a:lnTo>
                  <a:pt x="6816" y="140540"/>
                </a:lnTo>
                <a:lnTo>
                  <a:pt x="0" y="167640"/>
                </a:lnTo>
                <a:lnTo>
                  <a:pt x="1726" y="181440"/>
                </a:lnTo>
                <a:lnTo>
                  <a:pt x="26554" y="220772"/>
                </a:lnTo>
                <a:lnTo>
                  <a:pt x="58142" y="244847"/>
                </a:lnTo>
                <a:lnTo>
                  <a:pt x="100510" y="266809"/>
                </a:lnTo>
                <a:lnTo>
                  <a:pt x="152590" y="286321"/>
                </a:lnTo>
                <a:lnTo>
                  <a:pt x="213311" y="303044"/>
                </a:lnTo>
                <a:lnTo>
                  <a:pt x="281603" y="316639"/>
                </a:lnTo>
                <a:lnTo>
                  <a:pt x="356396" y="326769"/>
                </a:lnTo>
                <a:lnTo>
                  <a:pt x="395896" y="330429"/>
                </a:lnTo>
                <a:lnTo>
                  <a:pt x="436621" y="333096"/>
                </a:lnTo>
                <a:lnTo>
                  <a:pt x="478436" y="334726"/>
                </a:lnTo>
                <a:lnTo>
                  <a:pt x="521207" y="335280"/>
                </a:lnTo>
                <a:lnTo>
                  <a:pt x="563870" y="334726"/>
                </a:lnTo>
                <a:lnTo>
                  <a:pt x="605588" y="333096"/>
                </a:lnTo>
                <a:lnTo>
                  <a:pt x="646225" y="330429"/>
                </a:lnTo>
                <a:lnTo>
                  <a:pt x="685647" y="326769"/>
                </a:lnTo>
                <a:lnTo>
                  <a:pt x="723721" y="322159"/>
                </a:lnTo>
                <a:lnTo>
                  <a:pt x="795285" y="310254"/>
                </a:lnTo>
                <a:lnTo>
                  <a:pt x="859843" y="295052"/>
                </a:lnTo>
                <a:lnTo>
                  <a:pt x="916319" y="276893"/>
                </a:lnTo>
                <a:lnTo>
                  <a:pt x="963640" y="256113"/>
                </a:lnTo>
                <a:lnTo>
                  <a:pt x="1000732" y="233052"/>
                </a:lnTo>
                <a:lnTo>
                  <a:pt x="1034837" y="194924"/>
                </a:lnTo>
                <a:lnTo>
                  <a:pt x="1041653" y="167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086" y="6320790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521207" y="0"/>
                </a:moveTo>
                <a:lnTo>
                  <a:pt x="478436" y="558"/>
                </a:lnTo>
                <a:lnTo>
                  <a:pt x="436621" y="2204"/>
                </a:lnTo>
                <a:lnTo>
                  <a:pt x="395896" y="4894"/>
                </a:lnTo>
                <a:lnTo>
                  <a:pt x="356396" y="8583"/>
                </a:lnTo>
                <a:lnTo>
                  <a:pt x="318254" y="13227"/>
                </a:lnTo>
                <a:lnTo>
                  <a:pt x="246577" y="25207"/>
                </a:lnTo>
                <a:lnTo>
                  <a:pt x="181937" y="40481"/>
                </a:lnTo>
                <a:lnTo>
                  <a:pt x="125403" y="58698"/>
                </a:lnTo>
                <a:lnTo>
                  <a:pt x="78045" y="79504"/>
                </a:lnTo>
                <a:lnTo>
                  <a:pt x="40933" y="102548"/>
                </a:lnTo>
                <a:lnTo>
                  <a:pt x="6816" y="140540"/>
                </a:lnTo>
                <a:lnTo>
                  <a:pt x="0" y="167640"/>
                </a:lnTo>
                <a:lnTo>
                  <a:pt x="1726" y="181440"/>
                </a:lnTo>
                <a:lnTo>
                  <a:pt x="26554" y="220772"/>
                </a:lnTo>
                <a:lnTo>
                  <a:pt x="58142" y="244847"/>
                </a:lnTo>
                <a:lnTo>
                  <a:pt x="100510" y="266809"/>
                </a:lnTo>
                <a:lnTo>
                  <a:pt x="152590" y="286321"/>
                </a:lnTo>
                <a:lnTo>
                  <a:pt x="213311" y="303044"/>
                </a:lnTo>
                <a:lnTo>
                  <a:pt x="281603" y="316639"/>
                </a:lnTo>
                <a:lnTo>
                  <a:pt x="356396" y="326769"/>
                </a:lnTo>
                <a:lnTo>
                  <a:pt x="395896" y="330429"/>
                </a:lnTo>
                <a:lnTo>
                  <a:pt x="436621" y="333096"/>
                </a:lnTo>
                <a:lnTo>
                  <a:pt x="478436" y="334726"/>
                </a:lnTo>
                <a:lnTo>
                  <a:pt x="521207" y="335280"/>
                </a:lnTo>
                <a:lnTo>
                  <a:pt x="563870" y="334726"/>
                </a:lnTo>
                <a:lnTo>
                  <a:pt x="605588" y="333096"/>
                </a:lnTo>
                <a:lnTo>
                  <a:pt x="646225" y="330429"/>
                </a:lnTo>
                <a:lnTo>
                  <a:pt x="685647" y="326769"/>
                </a:lnTo>
                <a:lnTo>
                  <a:pt x="723721" y="322159"/>
                </a:lnTo>
                <a:lnTo>
                  <a:pt x="795285" y="310254"/>
                </a:lnTo>
                <a:lnTo>
                  <a:pt x="859843" y="295052"/>
                </a:lnTo>
                <a:lnTo>
                  <a:pt x="916319" y="276893"/>
                </a:lnTo>
                <a:lnTo>
                  <a:pt x="963640" y="256113"/>
                </a:lnTo>
                <a:lnTo>
                  <a:pt x="1000732" y="233052"/>
                </a:lnTo>
                <a:lnTo>
                  <a:pt x="1034837" y="194924"/>
                </a:lnTo>
                <a:lnTo>
                  <a:pt x="1041653" y="167639"/>
                </a:lnTo>
                <a:lnTo>
                  <a:pt x="1039927" y="153942"/>
                </a:lnTo>
                <a:lnTo>
                  <a:pt x="1015105" y="114799"/>
                </a:lnTo>
                <a:lnTo>
                  <a:pt x="983532" y="90768"/>
                </a:lnTo>
                <a:lnTo>
                  <a:pt x="941191" y="68799"/>
                </a:lnTo>
                <a:lnTo>
                  <a:pt x="889158" y="49244"/>
                </a:lnTo>
                <a:lnTo>
                  <a:pt x="828507" y="32455"/>
                </a:lnTo>
                <a:lnTo>
                  <a:pt x="760312" y="18784"/>
                </a:lnTo>
                <a:lnTo>
                  <a:pt x="685647" y="8583"/>
                </a:lnTo>
                <a:lnTo>
                  <a:pt x="646225" y="4894"/>
                </a:lnTo>
                <a:lnTo>
                  <a:pt x="605588" y="2204"/>
                </a:lnTo>
                <a:lnTo>
                  <a:pt x="563870" y="558"/>
                </a:lnTo>
                <a:lnTo>
                  <a:pt x="521207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35679" y="6398725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多值属性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8819" y="3884676"/>
            <a:ext cx="1247775" cy="401955"/>
          </a:xfrm>
          <a:custGeom>
            <a:avLst/>
            <a:gdLst/>
            <a:ahLst/>
            <a:cxnLst/>
            <a:rect l="l" t="t" r="r" b="b"/>
            <a:pathLst>
              <a:path w="1247775" h="401954">
                <a:moveTo>
                  <a:pt x="1247394" y="200406"/>
                </a:moveTo>
                <a:lnTo>
                  <a:pt x="1229286" y="152308"/>
                </a:lnTo>
                <a:lnTo>
                  <a:pt x="1198423" y="122479"/>
                </a:lnTo>
                <a:lnTo>
                  <a:pt x="1154016" y="94925"/>
                </a:lnTo>
                <a:lnTo>
                  <a:pt x="1097340" y="70061"/>
                </a:lnTo>
                <a:lnTo>
                  <a:pt x="1029670" y="48305"/>
                </a:lnTo>
                <a:lnTo>
                  <a:pt x="992111" y="38721"/>
                </a:lnTo>
                <a:lnTo>
                  <a:pt x="952283" y="30071"/>
                </a:lnTo>
                <a:lnTo>
                  <a:pt x="910343" y="22405"/>
                </a:lnTo>
                <a:lnTo>
                  <a:pt x="866453" y="15775"/>
                </a:lnTo>
                <a:lnTo>
                  <a:pt x="820771" y="10235"/>
                </a:lnTo>
                <a:lnTo>
                  <a:pt x="773457" y="5835"/>
                </a:lnTo>
                <a:lnTo>
                  <a:pt x="724670" y="2628"/>
                </a:lnTo>
                <a:lnTo>
                  <a:pt x="674570" y="665"/>
                </a:lnTo>
                <a:lnTo>
                  <a:pt x="623316" y="0"/>
                </a:lnTo>
                <a:lnTo>
                  <a:pt x="572170" y="665"/>
                </a:lnTo>
                <a:lnTo>
                  <a:pt x="522168" y="2628"/>
                </a:lnTo>
                <a:lnTo>
                  <a:pt x="473468" y="5835"/>
                </a:lnTo>
                <a:lnTo>
                  <a:pt x="426232" y="10235"/>
                </a:lnTo>
                <a:lnTo>
                  <a:pt x="380619" y="15775"/>
                </a:lnTo>
                <a:lnTo>
                  <a:pt x="336788" y="22405"/>
                </a:lnTo>
                <a:lnTo>
                  <a:pt x="294901" y="30071"/>
                </a:lnTo>
                <a:lnTo>
                  <a:pt x="255117" y="38721"/>
                </a:lnTo>
                <a:lnTo>
                  <a:pt x="217596" y="48305"/>
                </a:lnTo>
                <a:lnTo>
                  <a:pt x="149984" y="70061"/>
                </a:lnTo>
                <a:lnTo>
                  <a:pt x="93345" y="94925"/>
                </a:lnTo>
                <a:lnTo>
                  <a:pt x="48958" y="122479"/>
                </a:lnTo>
                <a:lnTo>
                  <a:pt x="18105" y="152308"/>
                </a:lnTo>
                <a:lnTo>
                  <a:pt x="0" y="200406"/>
                </a:lnTo>
                <a:lnTo>
                  <a:pt x="2065" y="216925"/>
                </a:lnTo>
                <a:lnTo>
                  <a:pt x="31760" y="264048"/>
                </a:lnTo>
                <a:lnTo>
                  <a:pt x="69540" y="292920"/>
                </a:lnTo>
                <a:lnTo>
                  <a:pt x="110489" y="314631"/>
                </a:lnTo>
                <a:lnTo>
                  <a:pt x="110489" y="200406"/>
                </a:lnTo>
                <a:lnTo>
                  <a:pt x="112188" y="186828"/>
                </a:lnTo>
                <a:lnTo>
                  <a:pt x="136611" y="148096"/>
                </a:lnTo>
                <a:lnTo>
                  <a:pt x="167685" y="124364"/>
                </a:lnTo>
                <a:lnTo>
                  <a:pt x="209367" y="102699"/>
                </a:lnTo>
                <a:lnTo>
                  <a:pt x="260604" y="83439"/>
                </a:lnTo>
                <a:lnTo>
                  <a:pt x="320344" y="66921"/>
                </a:lnTo>
                <a:lnTo>
                  <a:pt x="387537" y="53486"/>
                </a:lnTo>
                <a:lnTo>
                  <a:pt x="461131" y="43470"/>
                </a:lnTo>
                <a:lnTo>
                  <a:pt x="500000" y="39850"/>
                </a:lnTo>
                <a:lnTo>
                  <a:pt x="540075" y="37213"/>
                </a:lnTo>
                <a:lnTo>
                  <a:pt x="581224" y="35599"/>
                </a:lnTo>
                <a:lnTo>
                  <a:pt x="623316" y="35052"/>
                </a:lnTo>
                <a:lnTo>
                  <a:pt x="665413" y="35599"/>
                </a:lnTo>
                <a:lnTo>
                  <a:pt x="706578" y="37213"/>
                </a:lnTo>
                <a:lnTo>
                  <a:pt x="746677" y="39850"/>
                </a:lnTo>
                <a:lnTo>
                  <a:pt x="785579" y="43470"/>
                </a:lnTo>
                <a:lnTo>
                  <a:pt x="859258" y="53486"/>
                </a:lnTo>
                <a:lnTo>
                  <a:pt x="926555" y="66921"/>
                </a:lnTo>
                <a:lnTo>
                  <a:pt x="986409" y="83439"/>
                </a:lnTo>
                <a:lnTo>
                  <a:pt x="1037758" y="102699"/>
                </a:lnTo>
                <a:lnTo>
                  <a:pt x="1079543" y="124364"/>
                </a:lnTo>
                <a:lnTo>
                  <a:pt x="1110703" y="148096"/>
                </a:lnTo>
                <a:lnTo>
                  <a:pt x="1135200" y="186828"/>
                </a:lnTo>
                <a:lnTo>
                  <a:pt x="1136904" y="200406"/>
                </a:lnTo>
                <a:lnTo>
                  <a:pt x="1136904" y="314611"/>
                </a:lnTo>
                <a:lnTo>
                  <a:pt x="1154016" y="306439"/>
                </a:lnTo>
                <a:lnTo>
                  <a:pt x="1198423" y="278772"/>
                </a:lnTo>
                <a:lnTo>
                  <a:pt x="1229286" y="248797"/>
                </a:lnTo>
                <a:lnTo>
                  <a:pt x="1245328" y="216925"/>
                </a:lnTo>
                <a:lnTo>
                  <a:pt x="1247394" y="200406"/>
                </a:lnTo>
                <a:close/>
              </a:path>
              <a:path w="1247775" h="401954">
                <a:moveTo>
                  <a:pt x="1136904" y="314611"/>
                </a:moveTo>
                <a:lnTo>
                  <a:pt x="1136904" y="200406"/>
                </a:lnTo>
                <a:lnTo>
                  <a:pt x="1135200" y="213983"/>
                </a:lnTo>
                <a:lnTo>
                  <a:pt x="1130177" y="227255"/>
                </a:lnTo>
                <a:lnTo>
                  <a:pt x="1096518" y="264818"/>
                </a:lnTo>
                <a:lnTo>
                  <a:pt x="1059913" y="287559"/>
                </a:lnTo>
                <a:lnTo>
                  <a:pt x="1013213" y="308064"/>
                </a:lnTo>
                <a:lnTo>
                  <a:pt x="957478" y="325995"/>
                </a:lnTo>
                <a:lnTo>
                  <a:pt x="893771" y="341014"/>
                </a:lnTo>
                <a:lnTo>
                  <a:pt x="823150" y="352782"/>
                </a:lnTo>
                <a:lnTo>
                  <a:pt x="746677" y="360961"/>
                </a:lnTo>
                <a:lnTo>
                  <a:pt x="706578" y="363598"/>
                </a:lnTo>
                <a:lnTo>
                  <a:pt x="665413" y="365212"/>
                </a:lnTo>
                <a:lnTo>
                  <a:pt x="623316" y="365760"/>
                </a:lnTo>
                <a:lnTo>
                  <a:pt x="581224" y="365212"/>
                </a:lnTo>
                <a:lnTo>
                  <a:pt x="540075" y="363598"/>
                </a:lnTo>
                <a:lnTo>
                  <a:pt x="500000" y="360961"/>
                </a:lnTo>
                <a:lnTo>
                  <a:pt x="461131" y="357341"/>
                </a:lnTo>
                <a:lnTo>
                  <a:pt x="387537" y="347325"/>
                </a:lnTo>
                <a:lnTo>
                  <a:pt x="320344" y="333890"/>
                </a:lnTo>
                <a:lnTo>
                  <a:pt x="260604" y="317373"/>
                </a:lnTo>
                <a:lnTo>
                  <a:pt x="209367" y="298112"/>
                </a:lnTo>
                <a:lnTo>
                  <a:pt x="167685" y="276447"/>
                </a:lnTo>
                <a:lnTo>
                  <a:pt x="136611" y="252715"/>
                </a:lnTo>
                <a:lnTo>
                  <a:pt x="112188" y="213983"/>
                </a:lnTo>
                <a:lnTo>
                  <a:pt x="110489" y="200406"/>
                </a:lnTo>
                <a:lnTo>
                  <a:pt x="110489" y="314631"/>
                </a:lnTo>
                <a:lnTo>
                  <a:pt x="149984" y="331385"/>
                </a:lnTo>
                <a:lnTo>
                  <a:pt x="217596" y="353199"/>
                </a:lnTo>
                <a:lnTo>
                  <a:pt x="255117" y="362803"/>
                </a:lnTo>
                <a:lnTo>
                  <a:pt x="294901" y="371470"/>
                </a:lnTo>
                <a:lnTo>
                  <a:pt x="336788" y="379148"/>
                </a:lnTo>
                <a:lnTo>
                  <a:pt x="380619" y="385786"/>
                </a:lnTo>
                <a:lnTo>
                  <a:pt x="426232" y="391332"/>
                </a:lnTo>
                <a:lnTo>
                  <a:pt x="473468" y="395736"/>
                </a:lnTo>
                <a:lnTo>
                  <a:pt x="522168" y="398945"/>
                </a:lnTo>
                <a:lnTo>
                  <a:pt x="572170" y="400908"/>
                </a:lnTo>
                <a:lnTo>
                  <a:pt x="623316" y="401574"/>
                </a:lnTo>
                <a:lnTo>
                  <a:pt x="674570" y="400908"/>
                </a:lnTo>
                <a:lnTo>
                  <a:pt x="724670" y="398945"/>
                </a:lnTo>
                <a:lnTo>
                  <a:pt x="773457" y="395736"/>
                </a:lnTo>
                <a:lnTo>
                  <a:pt x="820771" y="391332"/>
                </a:lnTo>
                <a:lnTo>
                  <a:pt x="866453" y="385786"/>
                </a:lnTo>
                <a:lnTo>
                  <a:pt x="910343" y="379148"/>
                </a:lnTo>
                <a:lnTo>
                  <a:pt x="952283" y="371470"/>
                </a:lnTo>
                <a:lnTo>
                  <a:pt x="992111" y="362803"/>
                </a:lnTo>
                <a:lnTo>
                  <a:pt x="1029670" y="353199"/>
                </a:lnTo>
                <a:lnTo>
                  <a:pt x="1097340" y="331385"/>
                </a:lnTo>
                <a:lnTo>
                  <a:pt x="1127132" y="319278"/>
                </a:lnTo>
                <a:lnTo>
                  <a:pt x="1136904" y="31461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1677" y="3917441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1041654" y="167639"/>
                </a:moveTo>
                <a:lnTo>
                  <a:pt x="1026516" y="127478"/>
                </a:lnTo>
                <a:lnTo>
                  <a:pt x="983511" y="90768"/>
                </a:lnTo>
                <a:lnTo>
                  <a:pt x="941143" y="68799"/>
                </a:lnTo>
                <a:lnTo>
                  <a:pt x="889063" y="49244"/>
                </a:lnTo>
                <a:lnTo>
                  <a:pt x="828342" y="32455"/>
                </a:lnTo>
                <a:lnTo>
                  <a:pt x="760050" y="18784"/>
                </a:lnTo>
                <a:lnTo>
                  <a:pt x="685257" y="8583"/>
                </a:lnTo>
                <a:lnTo>
                  <a:pt x="645757" y="4894"/>
                </a:lnTo>
                <a:lnTo>
                  <a:pt x="605032" y="2204"/>
                </a:lnTo>
                <a:lnTo>
                  <a:pt x="563217" y="558"/>
                </a:lnTo>
                <a:lnTo>
                  <a:pt x="520446" y="0"/>
                </a:lnTo>
                <a:lnTo>
                  <a:pt x="477783" y="558"/>
                </a:lnTo>
                <a:lnTo>
                  <a:pt x="436065" y="2204"/>
                </a:lnTo>
                <a:lnTo>
                  <a:pt x="395428" y="4894"/>
                </a:lnTo>
                <a:lnTo>
                  <a:pt x="356006" y="8583"/>
                </a:lnTo>
                <a:lnTo>
                  <a:pt x="317932" y="13227"/>
                </a:lnTo>
                <a:lnTo>
                  <a:pt x="246368" y="25207"/>
                </a:lnTo>
                <a:lnTo>
                  <a:pt x="181810" y="40481"/>
                </a:lnTo>
                <a:lnTo>
                  <a:pt x="125334" y="58698"/>
                </a:lnTo>
                <a:lnTo>
                  <a:pt x="78013" y="79504"/>
                </a:lnTo>
                <a:lnTo>
                  <a:pt x="40921" y="102548"/>
                </a:lnTo>
                <a:lnTo>
                  <a:pt x="6816" y="140540"/>
                </a:lnTo>
                <a:lnTo>
                  <a:pt x="0" y="167640"/>
                </a:lnTo>
                <a:lnTo>
                  <a:pt x="1726" y="181337"/>
                </a:lnTo>
                <a:lnTo>
                  <a:pt x="26548" y="220480"/>
                </a:lnTo>
                <a:lnTo>
                  <a:pt x="58121" y="244511"/>
                </a:lnTo>
                <a:lnTo>
                  <a:pt x="100462" y="266480"/>
                </a:lnTo>
                <a:lnTo>
                  <a:pt x="152495" y="286035"/>
                </a:lnTo>
                <a:lnTo>
                  <a:pt x="213146" y="302824"/>
                </a:lnTo>
                <a:lnTo>
                  <a:pt x="281341" y="316495"/>
                </a:lnTo>
                <a:lnTo>
                  <a:pt x="356006" y="326696"/>
                </a:lnTo>
                <a:lnTo>
                  <a:pt x="395428" y="330385"/>
                </a:lnTo>
                <a:lnTo>
                  <a:pt x="436065" y="333075"/>
                </a:lnTo>
                <a:lnTo>
                  <a:pt x="477783" y="334721"/>
                </a:lnTo>
                <a:lnTo>
                  <a:pt x="520446" y="335280"/>
                </a:lnTo>
                <a:lnTo>
                  <a:pt x="563217" y="334721"/>
                </a:lnTo>
                <a:lnTo>
                  <a:pt x="605032" y="333075"/>
                </a:lnTo>
                <a:lnTo>
                  <a:pt x="645757" y="330385"/>
                </a:lnTo>
                <a:lnTo>
                  <a:pt x="685257" y="326696"/>
                </a:lnTo>
                <a:lnTo>
                  <a:pt x="723399" y="322052"/>
                </a:lnTo>
                <a:lnTo>
                  <a:pt x="795076" y="310072"/>
                </a:lnTo>
                <a:lnTo>
                  <a:pt x="859716" y="294798"/>
                </a:lnTo>
                <a:lnTo>
                  <a:pt x="916250" y="276581"/>
                </a:lnTo>
                <a:lnTo>
                  <a:pt x="963608" y="255775"/>
                </a:lnTo>
                <a:lnTo>
                  <a:pt x="1000720" y="232731"/>
                </a:lnTo>
                <a:lnTo>
                  <a:pt x="1034837" y="194739"/>
                </a:lnTo>
                <a:lnTo>
                  <a:pt x="1041654" y="16763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1677" y="3917441"/>
            <a:ext cx="1042035" cy="335280"/>
          </a:xfrm>
          <a:custGeom>
            <a:avLst/>
            <a:gdLst/>
            <a:ahLst/>
            <a:cxnLst/>
            <a:rect l="l" t="t" r="r" b="b"/>
            <a:pathLst>
              <a:path w="1042034" h="335279">
                <a:moveTo>
                  <a:pt x="520446" y="0"/>
                </a:moveTo>
                <a:lnTo>
                  <a:pt x="477783" y="558"/>
                </a:lnTo>
                <a:lnTo>
                  <a:pt x="436065" y="2204"/>
                </a:lnTo>
                <a:lnTo>
                  <a:pt x="395428" y="4894"/>
                </a:lnTo>
                <a:lnTo>
                  <a:pt x="356006" y="8583"/>
                </a:lnTo>
                <a:lnTo>
                  <a:pt x="317932" y="13227"/>
                </a:lnTo>
                <a:lnTo>
                  <a:pt x="246368" y="25207"/>
                </a:lnTo>
                <a:lnTo>
                  <a:pt x="181810" y="40481"/>
                </a:lnTo>
                <a:lnTo>
                  <a:pt x="125334" y="58698"/>
                </a:lnTo>
                <a:lnTo>
                  <a:pt x="78013" y="79504"/>
                </a:lnTo>
                <a:lnTo>
                  <a:pt x="40921" y="102548"/>
                </a:lnTo>
                <a:lnTo>
                  <a:pt x="6816" y="140540"/>
                </a:lnTo>
                <a:lnTo>
                  <a:pt x="0" y="167640"/>
                </a:lnTo>
                <a:lnTo>
                  <a:pt x="1726" y="181337"/>
                </a:lnTo>
                <a:lnTo>
                  <a:pt x="26548" y="220480"/>
                </a:lnTo>
                <a:lnTo>
                  <a:pt x="58121" y="244511"/>
                </a:lnTo>
                <a:lnTo>
                  <a:pt x="100462" y="266480"/>
                </a:lnTo>
                <a:lnTo>
                  <a:pt x="152495" y="286035"/>
                </a:lnTo>
                <a:lnTo>
                  <a:pt x="213146" y="302824"/>
                </a:lnTo>
                <a:lnTo>
                  <a:pt x="281341" y="316495"/>
                </a:lnTo>
                <a:lnTo>
                  <a:pt x="356006" y="326696"/>
                </a:lnTo>
                <a:lnTo>
                  <a:pt x="395428" y="330385"/>
                </a:lnTo>
                <a:lnTo>
                  <a:pt x="436065" y="333075"/>
                </a:lnTo>
                <a:lnTo>
                  <a:pt x="477783" y="334721"/>
                </a:lnTo>
                <a:lnTo>
                  <a:pt x="520446" y="335280"/>
                </a:lnTo>
                <a:lnTo>
                  <a:pt x="563217" y="334721"/>
                </a:lnTo>
                <a:lnTo>
                  <a:pt x="605032" y="333075"/>
                </a:lnTo>
                <a:lnTo>
                  <a:pt x="645757" y="330385"/>
                </a:lnTo>
                <a:lnTo>
                  <a:pt x="685257" y="326696"/>
                </a:lnTo>
                <a:lnTo>
                  <a:pt x="723399" y="322052"/>
                </a:lnTo>
                <a:lnTo>
                  <a:pt x="795076" y="310072"/>
                </a:lnTo>
                <a:lnTo>
                  <a:pt x="859716" y="294798"/>
                </a:lnTo>
                <a:lnTo>
                  <a:pt x="916250" y="276581"/>
                </a:lnTo>
                <a:lnTo>
                  <a:pt x="963608" y="255775"/>
                </a:lnTo>
                <a:lnTo>
                  <a:pt x="1000720" y="232731"/>
                </a:lnTo>
                <a:lnTo>
                  <a:pt x="1034837" y="194739"/>
                </a:lnTo>
                <a:lnTo>
                  <a:pt x="1041654" y="167639"/>
                </a:lnTo>
                <a:lnTo>
                  <a:pt x="1039927" y="153942"/>
                </a:lnTo>
                <a:lnTo>
                  <a:pt x="1015099" y="114799"/>
                </a:lnTo>
                <a:lnTo>
                  <a:pt x="983511" y="90768"/>
                </a:lnTo>
                <a:lnTo>
                  <a:pt x="941143" y="68799"/>
                </a:lnTo>
                <a:lnTo>
                  <a:pt x="889063" y="49244"/>
                </a:lnTo>
                <a:lnTo>
                  <a:pt x="828342" y="32455"/>
                </a:lnTo>
                <a:lnTo>
                  <a:pt x="760050" y="18784"/>
                </a:lnTo>
                <a:lnTo>
                  <a:pt x="685257" y="8583"/>
                </a:lnTo>
                <a:lnTo>
                  <a:pt x="645757" y="4894"/>
                </a:lnTo>
                <a:lnTo>
                  <a:pt x="605032" y="2204"/>
                </a:lnTo>
                <a:lnTo>
                  <a:pt x="563217" y="558"/>
                </a:lnTo>
                <a:lnTo>
                  <a:pt x="520446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53283" y="3995378"/>
            <a:ext cx="8388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复合属性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3415" y="5737097"/>
            <a:ext cx="2303780" cy="1064260"/>
          </a:xfrm>
          <a:custGeom>
            <a:avLst/>
            <a:gdLst/>
            <a:ahLst/>
            <a:cxnLst/>
            <a:rect l="l" t="t" r="r" b="b"/>
            <a:pathLst>
              <a:path w="2303779" h="1064259">
                <a:moveTo>
                  <a:pt x="2303526" y="531875"/>
                </a:moveTo>
                <a:lnTo>
                  <a:pt x="2299706" y="488201"/>
                </a:lnTo>
                <a:lnTo>
                  <a:pt x="2288445" y="445509"/>
                </a:lnTo>
                <a:lnTo>
                  <a:pt x="2270039" y="403934"/>
                </a:lnTo>
                <a:lnTo>
                  <a:pt x="2244784" y="363614"/>
                </a:lnTo>
                <a:lnTo>
                  <a:pt x="2212978" y="324683"/>
                </a:lnTo>
                <a:lnTo>
                  <a:pt x="2174917" y="287278"/>
                </a:lnTo>
                <a:lnTo>
                  <a:pt x="2130898" y="251535"/>
                </a:lnTo>
                <a:lnTo>
                  <a:pt x="2081217" y="217590"/>
                </a:lnTo>
                <a:lnTo>
                  <a:pt x="2026170" y="185579"/>
                </a:lnTo>
                <a:lnTo>
                  <a:pt x="1966055" y="155638"/>
                </a:lnTo>
                <a:lnTo>
                  <a:pt x="1901167" y="127903"/>
                </a:lnTo>
                <a:lnTo>
                  <a:pt x="1831805" y="102510"/>
                </a:lnTo>
                <a:lnTo>
                  <a:pt x="1758263" y="79595"/>
                </a:lnTo>
                <a:lnTo>
                  <a:pt x="1680840" y="59294"/>
                </a:lnTo>
                <a:lnTo>
                  <a:pt x="1599830" y="41743"/>
                </a:lnTo>
                <a:lnTo>
                  <a:pt x="1515532" y="27078"/>
                </a:lnTo>
                <a:lnTo>
                  <a:pt x="1428242" y="15435"/>
                </a:lnTo>
                <a:lnTo>
                  <a:pt x="1338255" y="6950"/>
                </a:lnTo>
                <a:lnTo>
                  <a:pt x="1245870" y="1760"/>
                </a:lnTo>
                <a:lnTo>
                  <a:pt x="1151382" y="0"/>
                </a:lnTo>
                <a:lnTo>
                  <a:pt x="1057002" y="1760"/>
                </a:lnTo>
                <a:lnTo>
                  <a:pt x="964714" y="6950"/>
                </a:lnTo>
                <a:lnTo>
                  <a:pt x="874816" y="15435"/>
                </a:lnTo>
                <a:lnTo>
                  <a:pt x="787603" y="27078"/>
                </a:lnTo>
                <a:lnTo>
                  <a:pt x="703373" y="41743"/>
                </a:lnTo>
                <a:lnTo>
                  <a:pt x="622424" y="59294"/>
                </a:lnTo>
                <a:lnTo>
                  <a:pt x="545052" y="79595"/>
                </a:lnTo>
                <a:lnTo>
                  <a:pt x="471556" y="102510"/>
                </a:lnTo>
                <a:lnTo>
                  <a:pt x="402231" y="127903"/>
                </a:lnTo>
                <a:lnTo>
                  <a:pt x="337375" y="155638"/>
                </a:lnTo>
                <a:lnTo>
                  <a:pt x="277286" y="185579"/>
                </a:lnTo>
                <a:lnTo>
                  <a:pt x="222260" y="217590"/>
                </a:lnTo>
                <a:lnTo>
                  <a:pt x="172594" y="251535"/>
                </a:lnTo>
                <a:lnTo>
                  <a:pt x="128587" y="287278"/>
                </a:lnTo>
                <a:lnTo>
                  <a:pt x="90535" y="324683"/>
                </a:lnTo>
                <a:lnTo>
                  <a:pt x="58734" y="363614"/>
                </a:lnTo>
                <a:lnTo>
                  <a:pt x="33484" y="403934"/>
                </a:lnTo>
                <a:lnTo>
                  <a:pt x="15079" y="445509"/>
                </a:lnTo>
                <a:lnTo>
                  <a:pt x="3819" y="488201"/>
                </a:lnTo>
                <a:lnTo>
                  <a:pt x="0" y="531876"/>
                </a:lnTo>
                <a:lnTo>
                  <a:pt x="3819" y="575447"/>
                </a:lnTo>
                <a:lnTo>
                  <a:pt x="15079" y="618057"/>
                </a:lnTo>
                <a:lnTo>
                  <a:pt x="33484" y="659569"/>
                </a:lnTo>
                <a:lnTo>
                  <a:pt x="58734" y="699845"/>
                </a:lnTo>
                <a:lnTo>
                  <a:pt x="90535" y="738747"/>
                </a:lnTo>
                <a:lnTo>
                  <a:pt x="128587" y="776137"/>
                </a:lnTo>
                <a:lnTo>
                  <a:pt x="172594" y="811878"/>
                </a:lnTo>
                <a:lnTo>
                  <a:pt x="204215" y="833496"/>
                </a:lnTo>
                <a:lnTo>
                  <a:pt x="204215" y="531876"/>
                </a:lnTo>
                <a:lnTo>
                  <a:pt x="207353" y="495999"/>
                </a:lnTo>
                <a:lnTo>
                  <a:pt x="231720" y="426723"/>
                </a:lnTo>
                <a:lnTo>
                  <a:pt x="252465" y="393551"/>
                </a:lnTo>
                <a:lnTo>
                  <a:pt x="278594" y="361509"/>
                </a:lnTo>
                <a:lnTo>
                  <a:pt x="309863" y="330710"/>
                </a:lnTo>
                <a:lnTo>
                  <a:pt x="346030" y="301267"/>
                </a:lnTo>
                <a:lnTo>
                  <a:pt x="386852" y="273295"/>
                </a:lnTo>
                <a:lnTo>
                  <a:pt x="432085" y="246908"/>
                </a:lnTo>
                <a:lnTo>
                  <a:pt x="481488" y="222218"/>
                </a:lnTo>
                <a:lnTo>
                  <a:pt x="534817" y="199340"/>
                </a:lnTo>
                <a:lnTo>
                  <a:pt x="591830" y="178387"/>
                </a:lnTo>
                <a:lnTo>
                  <a:pt x="652282" y="159473"/>
                </a:lnTo>
                <a:lnTo>
                  <a:pt x="715933" y="142712"/>
                </a:lnTo>
                <a:lnTo>
                  <a:pt x="782538" y="128218"/>
                </a:lnTo>
                <a:lnTo>
                  <a:pt x="851855" y="116104"/>
                </a:lnTo>
                <a:lnTo>
                  <a:pt x="923640" y="106484"/>
                </a:lnTo>
                <a:lnTo>
                  <a:pt x="997652" y="99472"/>
                </a:lnTo>
                <a:lnTo>
                  <a:pt x="1073647" y="95181"/>
                </a:lnTo>
                <a:lnTo>
                  <a:pt x="1151382" y="93725"/>
                </a:lnTo>
                <a:lnTo>
                  <a:pt x="1229122" y="95181"/>
                </a:lnTo>
                <a:lnTo>
                  <a:pt x="1305133" y="99472"/>
                </a:lnTo>
                <a:lnTo>
                  <a:pt x="1379169" y="106484"/>
                </a:lnTo>
                <a:lnTo>
                  <a:pt x="1450988" y="116104"/>
                </a:lnTo>
                <a:lnTo>
                  <a:pt x="1520344" y="128218"/>
                </a:lnTo>
                <a:lnTo>
                  <a:pt x="1586995" y="142712"/>
                </a:lnTo>
                <a:lnTo>
                  <a:pt x="1650695" y="159473"/>
                </a:lnTo>
                <a:lnTo>
                  <a:pt x="1711202" y="178387"/>
                </a:lnTo>
                <a:lnTo>
                  <a:pt x="1768270" y="199340"/>
                </a:lnTo>
                <a:lnTo>
                  <a:pt x="1821656" y="222218"/>
                </a:lnTo>
                <a:lnTo>
                  <a:pt x="1871116" y="246908"/>
                </a:lnTo>
                <a:lnTo>
                  <a:pt x="1916405" y="273295"/>
                </a:lnTo>
                <a:lnTo>
                  <a:pt x="1957280" y="301267"/>
                </a:lnTo>
                <a:lnTo>
                  <a:pt x="1993497" y="330710"/>
                </a:lnTo>
                <a:lnTo>
                  <a:pt x="2024812" y="361509"/>
                </a:lnTo>
                <a:lnTo>
                  <a:pt x="2050980" y="393551"/>
                </a:lnTo>
                <a:lnTo>
                  <a:pt x="2071758" y="426723"/>
                </a:lnTo>
                <a:lnTo>
                  <a:pt x="2096167" y="495999"/>
                </a:lnTo>
                <a:lnTo>
                  <a:pt x="2099310" y="531875"/>
                </a:lnTo>
                <a:lnTo>
                  <a:pt x="2099310" y="833466"/>
                </a:lnTo>
                <a:lnTo>
                  <a:pt x="2130898" y="811878"/>
                </a:lnTo>
                <a:lnTo>
                  <a:pt x="2174917" y="776137"/>
                </a:lnTo>
                <a:lnTo>
                  <a:pt x="2212978" y="738747"/>
                </a:lnTo>
                <a:lnTo>
                  <a:pt x="2244784" y="699845"/>
                </a:lnTo>
                <a:lnTo>
                  <a:pt x="2270039" y="659569"/>
                </a:lnTo>
                <a:lnTo>
                  <a:pt x="2288445" y="618057"/>
                </a:lnTo>
                <a:lnTo>
                  <a:pt x="2299706" y="575447"/>
                </a:lnTo>
                <a:lnTo>
                  <a:pt x="2303526" y="531875"/>
                </a:lnTo>
                <a:close/>
              </a:path>
              <a:path w="2303779" h="1064259">
                <a:moveTo>
                  <a:pt x="2099310" y="833466"/>
                </a:moveTo>
                <a:lnTo>
                  <a:pt x="2099310" y="531875"/>
                </a:lnTo>
                <a:lnTo>
                  <a:pt x="2096167" y="567747"/>
                </a:lnTo>
                <a:lnTo>
                  <a:pt x="2086902" y="602820"/>
                </a:lnTo>
                <a:lnTo>
                  <a:pt x="2050980" y="670121"/>
                </a:lnTo>
                <a:lnTo>
                  <a:pt x="2024812" y="702123"/>
                </a:lnTo>
                <a:lnTo>
                  <a:pt x="1993497" y="732877"/>
                </a:lnTo>
                <a:lnTo>
                  <a:pt x="1957280" y="762269"/>
                </a:lnTo>
                <a:lnTo>
                  <a:pt x="1916405" y="790187"/>
                </a:lnTo>
                <a:lnTo>
                  <a:pt x="1871116" y="816519"/>
                </a:lnTo>
                <a:lnTo>
                  <a:pt x="1821656" y="841152"/>
                </a:lnTo>
                <a:lnTo>
                  <a:pt x="1768270" y="863973"/>
                </a:lnTo>
                <a:lnTo>
                  <a:pt x="1711202" y="884870"/>
                </a:lnTo>
                <a:lnTo>
                  <a:pt x="1650695" y="903731"/>
                </a:lnTo>
                <a:lnTo>
                  <a:pt x="1586995" y="920441"/>
                </a:lnTo>
                <a:lnTo>
                  <a:pt x="1520344" y="934890"/>
                </a:lnTo>
                <a:lnTo>
                  <a:pt x="1450988" y="946964"/>
                </a:lnTo>
                <a:lnTo>
                  <a:pt x="1379169" y="956551"/>
                </a:lnTo>
                <a:lnTo>
                  <a:pt x="1305133" y="963539"/>
                </a:lnTo>
                <a:lnTo>
                  <a:pt x="1229122" y="967814"/>
                </a:lnTo>
                <a:lnTo>
                  <a:pt x="1151382" y="969263"/>
                </a:lnTo>
                <a:lnTo>
                  <a:pt x="1073647" y="967814"/>
                </a:lnTo>
                <a:lnTo>
                  <a:pt x="997652" y="963539"/>
                </a:lnTo>
                <a:lnTo>
                  <a:pt x="923640" y="956551"/>
                </a:lnTo>
                <a:lnTo>
                  <a:pt x="851855" y="946964"/>
                </a:lnTo>
                <a:lnTo>
                  <a:pt x="782538" y="934890"/>
                </a:lnTo>
                <a:lnTo>
                  <a:pt x="715933" y="920441"/>
                </a:lnTo>
                <a:lnTo>
                  <a:pt x="652282" y="903731"/>
                </a:lnTo>
                <a:lnTo>
                  <a:pt x="591830" y="884870"/>
                </a:lnTo>
                <a:lnTo>
                  <a:pt x="534817" y="863973"/>
                </a:lnTo>
                <a:lnTo>
                  <a:pt x="481488" y="841152"/>
                </a:lnTo>
                <a:lnTo>
                  <a:pt x="432085" y="816519"/>
                </a:lnTo>
                <a:lnTo>
                  <a:pt x="386852" y="790187"/>
                </a:lnTo>
                <a:lnTo>
                  <a:pt x="346030" y="762269"/>
                </a:lnTo>
                <a:lnTo>
                  <a:pt x="309863" y="732877"/>
                </a:lnTo>
                <a:lnTo>
                  <a:pt x="278594" y="702123"/>
                </a:lnTo>
                <a:lnTo>
                  <a:pt x="252465" y="670121"/>
                </a:lnTo>
                <a:lnTo>
                  <a:pt x="231720" y="636982"/>
                </a:lnTo>
                <a:lnTo>
                  <a:pt x="207353" y="567747"/>
                </a:lnTo>
                <a:lnTo>
                  <a:pt x="204215" y="531876"/>
                </a:lnTo>
                <a:lnTo>
                  <a:pt x="204215" y="833496"/>
                </a:lnTo>
                <a:lnTo>
                  <a:pt x="277286" y="877861"/>
                </a:lnTo>
                <a:lnTo>
                  <a:pt x="337375" y="907827"/>
                </a:lnTo>
                <a:lnTo>
                  <a:pt x="402231" y="935593"/>
                </a:lnTo>
                <a:lnTo>
                  <a:pt x="471556" y="961022"/>
                </a:lnTo>
                <a:lnTo>
                  <a:pt x="545052" y="983974"/>
                </a:lnTo>
                <a:lnTo>
                  <a:pt x="622424" y="1004313"/>
                </a:lnTo>
                <a:lnTo>
                  <a:pt x="703373" y="1021901"/>
                </a:lnTo>
                <a:lnTo>
                  <a:pt x="787603" y="1036600"/>
                </a:lnTo>
                <a:lnTo>
                  <a:pt x="874816" y="1048272"/>
                </a:lnTo>
                <a:lnTo>
                  <a:pt x="964714" y="1056780"/>
                </a:lnTo>
                <a:lnTo>
                  <a:pt x="1057002" y="1061986"/>
                </a:lnTo>
                <a:lnTo>
                  <a:pt x="1151382" y="1063752"/>
                </a:lnTo>
                <a:lnTo>
                  <a:pt x="1245870" y="1061986"/>
                </a:lnTo>
                <a:lnTo>
                  <a:pt x="1338255" y="1056780"/>
                </a:lnTo>
                <a:lnTo>
                  <a:pt x="1428242" y="1048272"/>
                </a:lnTo>
                <a:lnTo>
                  <a:pt x="1515532" y="1036600"/>
                </a:lnTo>
                <a:lnTo>
                  <a:pt x="1599830" y="1021901"/>
                </a:lnTo>
                <a:lnTo>
                  <a:pt x="1680840" y="1004313"/>
                </a:lnTo>
                <a:lnTo>
                  <a:pt x="1758263" y="983974"/>
                </a:lnTo>
                <a:lnTo>
                  <a:pt x="1831805" y="961022"/>
                </a:lnTo>
                <a:lnTo>
                  <a:pt x="1901167" y="935593"/>
                </a:lnTo>
                <a:lnTo>
                  <a:pt x="1966055" y="907827"/>
                </a:lnTo>
                <a:lnTo>
                  <a:pt x="2026170" y="877861"/>
                </a:lnTo>
                <a:lnTo>
                  <a:pt x="2081217" y="845832"/>
                </a:lnTo>
                <a:lnTo>
                  <a:pt x="2099310" y="83346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3915" y="5822441"/>
            <a:ext cx="1922780" cy="892810"/>
          </a:xfrm>
          <a:custGeom>
            <a:avLst/>
            <a:gdLst/>
            <a:ahLst/>
            <a:cxnLst/>
            <a:rect l="l" t="t" r="r" b="b"/>
            <a:pathLst>
              <a:path w="1922779" h="892809">
                <a:moveTo>
                  <a:pt x="1922526" y="446531"/>
                </a:moveTo>
                <a:lnTo>
                  <a:pt x="1909940" y="374035"/>
                </a:lnTo>
                <a:lnTo>
                  <a:pt x="1894578" y="339135"/>
                </a:lnTo>
                <a:lnTo>
                  <a:pt x="1873501" y="305287"/>
                </a:lnTo>
                <a:lnTo>
                  <a:pt x="1846957" y="272605"/>
                </a:lnTo>
                <a:lnTo>
                  <a:pt x="1815191" y="241203"/>
                </a:lnTo>
                <a:lnTo>
                  <a:pt x="1778452" y="211195"/>
                </a:lnTo>
                <a:lnTo>
                  <a:pt x="1736988" y="182697"/>
                </a:lnTo>
                <a:lnTo>
                  <a:pt x="1691045" y="155821"/>
                </a:lnTo>
                <a:lnTo>
                  <a:pt x="1640871" y="130682"/>
                </a:lnTo>
                <a:lnTo>
                  <a:pt x="1586714" y="107396"/>
                </a:lnTo>
                <a:lnTo>
                  <a:pt x="1528821" y="86075"/>
                </a:lnTo>
                <a:lnTo>
                  <a:pt x="1467440" y="66835"/>
                </a:lnTo>
                <a:lnTo>
                  <a:pt x="1402818" y="49789"/>
                </a:lnTo>
                <a:lnTo>
                  <a:pt x="1335202" y="35051"/>
                </a:lnTo>
                <a:lnTo>
                  <a:pt x="1264840" y="22738"/>
                </a:lnTo>
                <a:lnTo>
                  <a:pt x="1191980" y="12961"/>
                </a:lnTo>
                <a:lnTo>
                  <a:pt x="1116868" y="5836"/>
                </a:lnTo>
                <a:lnTo>
                  <a:pt x="1039753" y="1478"/>
                </a:lnTo>
                <a:lnTo>
                  <a:pt x="960882" y="0"/>
                </a:lnTo>
                <a:lnTo>
                  <a:pt x="882119" y="1478"/>
                </a:lnTo>
                <a:lnTo>
                  <a:pt x="805101" y="5836"/>
                </a:lnTo>
                <a:lnTo>
                  <a:pt x="730077" y="12961"/>
                </a:lnTo>
                <a:lnTo>
                  <a:pt x="657295" y="22738"/>
                </a:lnTo>
                <a:lnTo>
                  <a:pt x="587001" y="35052"/>
                </a:lnTo>
                <a:lnTo>
                  <a:pt x="519446" y="49789"/>
                </a:lnTo>
                <a:lnTo>
                  <a:pt x="454876" y="66835"/>
                </a:lnTo>
                <a:lnTo>
                  <a:pt x="393539" y="86075"/>
                </a:lnTo>
                <a:lnTo>
                  <a:pt x="335684" y="107396"/>
                </a:lnTo>
                <a:lnTo>
                  <a:pt x="281559" y="130683"/>
                </a:lnTo>
                <a:lnTo>
                  <a:pt x="231411" y="155821"/>
                </a:lnTo>
                <a:lnTo>
                  <a:pt x="185489" y="182697"/>
                </a:lnTo>
                <a:lnTo>
                  <a:pt x="144040" y="211195"/>
                </a:lnTo>
                <a:lnTo>
                  <a:pt x="107313" y="241203"/>
                </a:lnTo>
                <a:lnTo>
                  <a:pt x="75557" y="272605"/>
                </a:lnTo>
                <a:lnTo>
                  <a:pt x="49017" y="305287"/>
                </a:lnTo>
                <a:lnTo>
                  <a:pt x="27944" y="339135"/>
                </a:lnTo>
                <a:lnTo>
                  <a:pt x="12585" y="374035"/>
                </a:lnTo>
                <a:lnTo>
                  <a:pt x="0" y="446532"/>
                </a:lnTo>
                <a:lnTo>
                  <a:pt x="3187" y="483083"/>
                </a:lnTo>
                <a:lnTo>
                  <a:pt x="27944" y="553634"/>
                </a:lnTo>
                <a:lnTo>
                  <a:pt x="49017" y="587404"/>
                </a:lnTo>
                <a:lnTo>
                  <a:pt x="75557" y="620017"/>
                </a:lnTo>
                <a:lnTo>
                  <a:pt x="107313" y="651359"/>
                </a:lnTo>
                <a:lnTo>
                  <a:pt x="144040" y="681315"/>
                </a:lnTo>
                <a:lnTo>
                  <a:pt x="185489" y="709769"/>
                </a:lnTo>
                <a:lnTo>
                  <a:pt x="231411" y="736607"/>
                </a:lnTo>
                <a:lnTo>
                  <a:pt x="281559" y="761714"/>
                </a:lnTo>
                <a:lnTo>
                  <a:pt x="335684" y="784975"/>
                </a:lnTo>
                <a:lnTo>
                  <a:pt x="393539" y="806275"/>
                </a:lnTo>
                <a:lnTo>
                  <a:pt x="454876" y="825499"/>
                </a:lnTo>
                <a:lnTo>
                  <a:pt x="519446" y="842533"/>
                </a:lnTo>
                <a:lnTo>
                  <a:pt x="587001" y="857261"/>
                </a:lnTo>
                <a:lnTo>
                  <a:pt x="657295" y="869570"/>
                </a:lnTo>
                <a:lnTo>
                  <a:pt x="730077" y="879342"/>
                </a:lnTo>
                <a:lnTo>
                  <a:pt x="805101" y="886465"/>
                </a:lnTo>
                <a:lnTo>
                  <a:pt x="882119" y="890823"/>
                </a:lnTo>
                <a:lnTo>
                  <a:pt x="960882" y="892302"/>
                </a:lnTo>
                <a:lnTo>
                  <a:pt x="1039753" y="890823"/>
                </a:lnTo>
                <a:lnTo>
                  <a:pt x="1116868" y="886465"/>
                </a:lnTo>
                <a:lnTo>
                  <a:pt x="1191980" y="879342"/>
                </a:lnTo>
                <a:lnTo>
                  <a:pt x="1264840" y="869570"/>
                </a:lnTo>
                <a:lnTo>
                  <a:pt x="1335202" y="857261"/>
                </a:lnTo>
                <a:lnTo>
                  <a:pt x="1402818" y="842533"/>
                </a:lnTo>
                <a:lnTo>
                  <a:pt x="1467440" y="825499"/>
                </a:lnTo>
                <a:lnTo>
                  <a:pt x="1528821" y="806275"/>
                </a:lnTo>
                <a:lnTo>
                  <a:pt x="1586714" y="784975"/>
                </a:lnTo>
                <a:lnTo>
                  <a:pt x="1640871" y="761714"/>
                </a:lnTo>
                <a:lnTo>
                  <a:pt x="1691045" y="736607"/>
                </a:lnTo>
                <a:lnTo>
                  <a:pt x="1736988" y="709769"/>
                </a:lnTo>
                <a:lnTo>
                  <a:pt x="1778452" y="681315"/>
                </a:lnTo>
                <a:lnTo>
                  <a:pt x="1815191" y="651359"/>
                </a:lnTo>
                <a:lnTo>
                  <a:pt x="1846957" y="620017"/>
                </a:lnTo>
                <a:lnTo>
                  <a:pt x="1873501" y="587404"/>
                </a:lnTo>
                <a:lnTo>
                  <a:pt x="1894578" y="553634"/>
                </a:lnTo>
                <a:lnTo>
                  <a:pt x="1919338" y="483083"/>
                </a:lnTo>
                <a:lnTo>
                  <a:pt x="1922526" y="44653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63915" y="5822441"/>
            <a:ext cx="1922780" cy="892810"/>
          </a:xfrm>
          <a:custGeom>
            <a:avLst/>
            <a:gdLst/>
            <a:ahLst/>
            <a:cxnLst/>
            <a:rect l="l" t="t" r="r" b="b"/>
            <a:pathLst>
              <a:path w="1922779" h="892809">
                <a:moveTo>
                  <a:pt x="960882" y="0"/>
                </a:moveTo>
                <a:lnTo>
                  <a:pt x="882119" y="1478"/>
                </a:lnTo>
                <a:lnTo>
                  <a:pt x="805101" y="5836"/>
                </a:lnTo>
                <a:lnTo>
                  <a:pt x="730077" y="12961"/>
                </a:lnTo>
                <a:lnTo>
                  <a:pt x="657295" y="22738"/>
                </a:lnTo>
                <a:lnTo>
                  <a:pt x="587001" y="35052"/>
                </a:lnTo>
                <a:lnTo>
                  <a:pt x="519446" y="49789"/>
                </a:lnTo>
                <a:lnTo>
                  <a:pt x="454876" y="66835"/>
                </a:lnTo>
                <a:lnTo>
                  <a:pt x="393539" y="86075"/>
                </a:lnTo>
                <a:lnTo>
                  <a:pt x="335684" y="107396"/>
                </a:lnTo>
                <a:lnTo>
                  <a:pt x="281559" y="130683"/>
                </a:lnTo>
                <a:lnTo>
                  <a:pt x="231411" y="155821"/>
                </a:lnTo>
                <a:lnTo>
                  <a:pt x="185489" y="182697"/>
                </a:lnTo>
                <a:lnTo>
                  <a:pt x="144040" y="211195"/>
                </a:lnTo>
                <a:lnTo>
                  <a:pt x="107313" y="241203"/>
                </a:lnTo>
                <a:lnTo>
                  <a:pt x="75557" y="272605"/>
                </a:lnTo>
                <a:lnTo>
                  <a:pt x="49017" y="305287"/>
                </a:lnTo>
                <a:lnTo>
                  <a:pt x="27944" y="339135"/>
                </a:lnTo>
                <a:lnTo>
                  <a:pt x="12585" y="374035"/>
                </a:lnTo>
                <a:lnTo>
                  <a:pt x="0" y="446532"/>
                </a:lnTo>
                <a:lnTo>
                  <a:pt x="3187" y="483083"/>
                </a:lnTo>
                <a:lnTo>
                  <a:pt x="27944" y="553634"/>
                </a:lnTo>
                <a:lnTo>
                  <a:pt x="49017" y="587404"/>
                </a:lnTo>
                <a:lnTo>
                  <a:pt x="75557" y="620017"/>
                </a:lnTo>
                <a:lnTo>
                  <a:pt x="107313" y="651359"/>
                </a:lnTo>
                <a:lnTo>
                  <a:pt x="144040" y="681315"/>
                </a:lnTo>
                <a:lnTo>
                  <a:pt x="185489" y="709769"/>
                </a:lnTo>
                <a:lnTo>
                  <a:pt x="231411" y="736607"/>
                </a:lnTo>
                <a:lnTo>
                  <a:pt x="281559" y="761714"/>
                </a:lnTo>
                <a:lnTo>
                  <a:pt x="335684" y="784975"/>
                </a:lnTo>
                <a:lnTo>
                  <a:pt x="393539" y="806275"/>
                </a:lnTo>
                <a:lnTo>
                  <a:pt x="454876" y="825499"/>
                </a:lnTo>
                <a:lnTo>
                  <a:pt x="519446" y="842533"/>
                </a:lnTo>
                <a:lnTo>
                  <a:pt x="587001" y="857261"/>
                </a:lnTo>
                <a:lnTo>
                  <a:pt x="657295" y="869570"/>
                </a:lnTo>
                <a:lnTo>
                  <a:pt x="730077" y="879342"/>
                </a:lnTo>
                <a:lnTo>
                  <a:pt x="805101" y="886465"/>
                </a:lnTo>
                <a:lnTo>
                  <a:pt x="882119" y="890823"/>
                </a:lnTo>
                <a:lnTo>
                  <a:pt x="960882" y="892302"/>
                </a:lnTo>
                <a:lnTo>
                  <a:pt x="1039753" y="890823"/>
                </a:lnTo>
                <a:lnTo>
                  <a:pt x="1116868" y="886465"/>
                </a:lnTo>
                <a:lnTo>
                  <a:pt x="1191980" y="879342"/>
                </a:lnTo>
                <a:lnTo>
                  <a:pt x="1264840" y="869570"/>
                </a:lnTo>
                <a:lnTo>
                  <a:pt x="1335202" y="857261"/>
                </a:lnTo>
                <a:lnTo>
                  <a:pt x="1402818" y="842533"/>
                </a:lnTo>
                <a:lnTo>
                  <a:pt x="1467440" y="825499"/>
                </a:lnTo>
                <a:lnTo>
                  <a:pt x="1528821" y="806275"/>
                </a:lnTo>
                <a:lnTo>
                  <a:pt x="1586714" y="784975"/>
                </a:lnTo>
                <a:lnTo>
                  <a:pt x="1640871" y="761714"/>
                </a:lnTo>
                <a:lnTo>
                  <a:pt x="1691045" y="736607"/>
                </a:lnTo>
                <a:lnTo>
                  <a:pt x="1736988" y="709769"/>
                </a:lnTo>
                <a:lnTo>
                  <a:pt x="1778452" y="681315"/>
                </a:lnTo>
                <a:lnTo>
                  <a:pt x="1815191" y="651359"/>
                </a:lnTo>
                <a:lnTo>
                  <a:pt x="1846957" y="620017"/>
                </a:lnTo>
                <a:lnTo>
                  <a:pt x="1873501" y="587404"/>
                </a:lnTo>
                <a:lnTo>
                  <a:pt x="1894578" y="553634"/>
                </a:lnTo>
                <a:lnTo>
                  <a:pt x="1919338" y="483083"/>
                </a:lnTo>
                <a:lnTo>
                  <a:pt x="1922526" y="446531"/>
                </a:lnTo>
                <a:lnTo>
                  <a:pt x="1919338" y="409872"/>
                </a:lnTo>
                <a:lnTo>
                  <a:pt x="1894578" y="339135"/>
                </a:lnTo>
                <a:lnTo>
                  <a:pt x="1873501" y="305287"/>
                </a:lnTo>
                <a:lnTo>
                  <a:pt x="1846957" y="272605"/>
                </a:lnTo>
                <a:lnTo>
                  <a:pt x="1815191" y="241203"/>
                </a:lnTo>
                <a:lnTo>
                  <a:pt x="1778452" y="211195"/>
                </a:lnTo>
                <a:lnTo>
                  <a:pt x="1736988" y="182697"/>
                </a:lnTo>
                <a:lnTo>
                  <a:pt x="1691045" y="155821"/>
                </a:lnTo>
                <a:lnTo>
                  <a:pt x="1640871" y="130682"/>
                </a:lnTo>
                <a:lnTo>
                  <a:pt x="1586714" y="107396"/>
                </a:lnTo>
                <a:lnTo>
                  <a:pt x="1528821" y="86075"/>
                </a:lnTo>
                <a:lnTo>
                  <a:pt x="1467440" y="66835"/>
                </a:lnTo>
                <a:lnTo>
                  <a:pt x="1402818" y="49789"/>
                </a:lnTo>
                <a:lnTo>
                  <a:pt x="1335202" y="35051"/>
                </a:lnTo>
                <a:lnTo>
                  <a:pt x="1264840" y="22738"/>
                </a:lnTo>
                <a:lnTo>
                  <a:pt x="1191980" y="12961"/>
                </a:lnTo>
                <a:lnTo>
                  <a:pt x="1116868" y="5836"/>
                </a:lnTo>
                <a:lnTo>
                  <a:pt x="1039753" y="1478"/>
                </a:lnTo>
                <a:lnTo>
                  <a:pt x="96088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99042" y="5920724"/>
            <a:ext cx="165163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" algn="just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Arial"/>
                <a:cs typeface="Arial"/>
              </a:rPr>
              <a:t>1NF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要求关系中不 能有复合属性、多 值属性及其组合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4" name="标题 6">
            <a:extLst>
              <a:ext uri="{FF2B5EF4-FFF2-40B4-BE49-F238E27FC236}">
                <a16:creationId xmlns:a16="http://schemas.microsoft.com/office/drawing/2014/main" xmlns="" id="{FFF84212-92D9-4592-9692-CBEBED4C8E52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1308" y="1480585"/>
            <a:ext cx="3954392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微软雅黑"/>
                <a:cs typeface="微软雅黑"/>
              </a:rPr>
              <a:t>不符合1NF的处理</a:t>
            </a:r>
            <a:endParaRPr sz="2400" b="1" dirty="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ü"/>
            </a:pPr>
            <a:r>
              <a:rPr sz="2000" b="1" spc="-5" dirty="0">
                <a:latin typeface="微软雅黑"/>
                <a:cs typeface="微软雅黑"/>
              </a:rPr>
              <a:t>将 </a:t>
            </a:r>
            <a:r>
              <a:rPr sz="2000" b="1" dirty="0">
                <a:latin typeface="微软雅黑"/>
                <a:cs typeface="微软雅黑"/>
              </a:rPr>
              <a:t>非</a:t>
            </a:r>
            <a:r>
              <a:rPr sz="2000" b="1" spc="-5" dirty="0">
                <a:latin typeface="微软雅黑"/>
                <a:cs typeface="微软雅黑"/>
              </a:rPr>
              <a:t>1NF转换为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1NF情况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5941" y="4270247"/>
            <a:ext cx="5235702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915" y="4866894"/>
            <a:ext cx="608330" cy="1670685"/>
          </a:xfrm>
          <a:custGeom>
            <a:avLst/>
            <a:gdLst/>
            <a:ahLst/>
            <a:cxnLst/>
            <a:rect l="l" t="t" r="r" b="b"/>
            <a:pathLst>
              <a:path w="608329" h="1670684">
                <a:moveTo>
                  <a:pt x="304038" y="0"/>
                </a:moveTo>
                <a:lnTo>
                  <a:pt x="254603" y="10936"/>
                </a:lnTo>
                <a:lnTo>
                  <a:pt x="207751" y="42598"/>
                </a:lnTo>
                <a:lnTo>
                  <a:pt x="164100" y="93261"/>
                </a:lnTo>
                <a:lnTo>
                  <a:pt x="124266" y="161202"/>
                </a:lnTo>
                <a:lnTo>
                  <a:pt x="105974" y="201113"/>
                </a:lnTo>
                <a:lnTo>
                  <a:pt x="88868" y="244697"/>
                </a:lnTo>
                <a:lnTo>
                  <a:pt x="73024" y="291738"/>
                </a:lnTo>
                <a:lnTo>
                  <a:pt x="58521" y="342022"/>
                </a:lnTo>
                <a:lnTo>
                  <a:pt x="45435" y="395332"/>
                </a:lnTo>
                <a:lnTo>
                  <a:pt x="33844" y="451453"/>
                </a:lnTo>
                <a:lnTo>
                  <a:pt x="23824" y="510170"/>
                </a:lnTo>
                <a:lnTo>
                  <a:pt x="15453" y="571268"/>
                </a:lnTo>
                <a:lnTo>
                  <a:pt x="8808" y="634530"/>
                </a:lnTo>
                <a:lnTo>
                  <a:pt x="3966" y="699742"/>
                </a:lnTo>
                <a:lnTo>
                  <a:pt x="1004" y="766687"/>
                </a:lnTo>
                <a:lnTo>
                  <a:pt x="0" y="835152"/>
                </a:lnTo>
                <a:lnTo>
                  <a:pt x="1004" y="903616"/>
                </a:lnTo>
                <a:lnTo>
                  <a:pt x="3966" y="970561"/>
                </a:lnTo>
                <a:lnTo>
                  <a:pt x="8808" y="1035773"/>
                </a:lnTo>
                <a:lnTo>
                  <a:pt x="15453" y="1099035"/>
                </a:lnTo>
                <a:lnTo>
                  <a:pt x="23824" y="1160133"/>
                </a:lnTo>
                <a:lnTo>
                  <a:pt x="33844" y="1218850"/>
                </a:lnTo>
                <a:lnTo>
                  <a:pt x="45435" y="1274971"/>
                </a:lnTo>
                <a:lnTo>
                  <a:pt x="58521" y="1328281"/>
                </a:lnTo>
                <a:lnTo>
                  <a:pt x="73024" y="1378565"/>
                </a:lnTo>
                <a:lnTo>
                  <a:pt x="88868" y="1425606"/>
                </a:lnTo>
                <a:lnTo>
                  <a:pt x="105974" y="1469190"/>
                </a:lnTo>
                <a:lnTo>
                  <a:pt x="124266" y="1509101"/>
                </a:lnTo>
                <a:lnTo>
                  <a:pt x="143667" y="1545123"/>
                </a:lnTo>
                <a:lnTo>
                  <a:pt x="185487" y="1604641"/>
                </a:lnTo>
                <a:lnTo>
                  <a:pt x="230815" y="1646018"/>
                </a:lnTo>
                <a:lnTo>
                  <a:pt x="279036" y="1667533"/>
                </a:lnTo>
                <a:lnTo>
                  <a:pt x="304038" y="1670304"/>
                </a:lnTo>
                <a:lnTo>
                  <a:pt x="328936" y="1667533"/>
                </a:lnTo>
                <a:lnTo>
                  <a:pt x="377012" y="1646018"/>
                </a:lnTo>
                <a:lnTo>
                  <a:pt x="422267" y="1604641"/>
                </a:lnTo>
                <a:lnTo>
                  <a:pt x="464070" y="1545123"/>
                </a:lnTo>
                <a:lnTo>
                  <a:pt x="483479" y="1509101"/>
                </a:lnTo>
                <a:lnTo>
                  <a:pt x="501790" y="1469190"/>
                </a:lnTo>
                <a:lnTo>
                  <a:pt x="518922" y="1425606"/>
                </a:lnTo>
                <a:lnTo>
                  <a:pt x="534796" y="1378565"/>
                </a:lnTo>
                <a:lnTo>
                  <a:pt x="549334" y="1328281"/>
                </a:lnTo>
                <a:lnTo>
                  <a:pt x="562458" y="1274971"/>
                </a:lnTo>
                <a:lnTo>
                  <a:pt x="574087" y="1218850"/>
                </a:lnTo>
                <a:lnTo>
                  <a:pt x="584144" y="1160133"/>
                </a:lnTo>
                <a:lnTo>
                  <a:pt x="592549" y="1099035"/>
                </a:lnTo>
                <a:lnTo>
                  <a:pt x="599224" y="1035773"/>
                </a:lnTo>
                <a:lnTo>
                  <a:pt x="604089" y="970561"/>
                </a:lnTo>
                <a:lnTo>
                  <a:pt x="607066" y="903616"/>
                </a:lnTo>
                <a:lnTo>
                  <a:pt x="608076" y="835152"/>
                </a:lnTo>
                <a:lnTo>
                  <a:pt x="607066" y="766687"/>
                </a:lnTo>
                <a:lnTo>
                  <a:pt x="604089" y="699742"/>
                </a:lnTo>
                <a:lnTo>
                  <a:pt x="599224" y="634530"/>
                </a:lnTo>
                <a:lnTo>
                  <a:pt x="592549" y="571268"/>
                </a:lnTo>
                <a:lnTo>
                  <a:pt x="584144" y="510170"/>
                </a:lnTo>
                <a:lnTo>
                  <a:pt x="574087" y="451453"/>
                </a:lnTo>
                <a:lnTo>
                  <a:pt x="562458" y="395332"/>
                </a:lnTo>
                <a:lnTo>
                  <a:pt x="549334" y="342022"/>
                </a:lnTo>
                <a:lnTo>
                  <a:pt x="534796" y="291738"/>
                </a:lnTo>
                <a:lnTo>
                  <a:pt x="518922" y="244697"/>
                </a:lnTo>
                <a:lnTo>
                  <a:pt x="501790" y="201113"/>
                </a:lnTo>
                <a:lnTo>
                  <a:pt x="483479" y="161202"/>
                </a:lnTo>
                <a:lnTo>
                  <a:pt x="464070" y="125180"/>
                </a:lnTo>
                <a:lnTo>
                  <a:pt x="422267" y="65662"/>
                </a:lnTo>
                <a:lnTo>
                  <a:pt x="377012" y="24285"/>
                </a:lnTo>
                <a:lnTo>
                  <a:pt x="328936" y="2770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0569" y="4841747"/>
            <a:ext cx="607695" cy="1670050"/>
          </a:xfrm>
          <a:custGeom>
            <a:avLst/>
            <a:gdLst/>
            <a:ahLst/>
            <a:cxnLst/>
            <a:rect l="l" t="t" r="r" b="b"/>
            <a:pathLst>
              <a:path w="607695" h="1670050">
                <a:moveTo>
                  <a:pt x="304038" y="0"/>
                </a:moveTo>
                <a:lnTo>
                  <a:pt x="254603" y="10916"/>
                </a:lnTo>
                <a:lnTo>
                  <a:pt x="207751" y="42525"/>
                </a:lnTo>
                <a:lnTo>
                  <a:pt x="164100" y="93117"/>
                </a:lnTo>
                <a:lnTo>
                  <a:pt x="124266" y="160983"/>
                </a:lnTo>
                <a:lnTo>
                  <a:pt x="105974" y="200858"/>
                </a:lnTo>
                <a:lnTo>
                  <a:pt x="88868" y="244411"/>
                </a:lnTo>
                <a:lnTo>
                  <a:pt x="73024" y="291427"/>
                </a:lnTo>
                <a:lnTo>
                  <a:pt x="58521" y="341692"/>
                </a:lnTo>
                <a:lnTo>
                  <a:pt x="45435" y="394994"/>
                </a:lnTo>
                <a:lnTo>
                  <a:pt x="33844" y="451117"/>
                </a:lnTo>
                <a:lnTo>
                  <a:pt x="23824" y="509849"/>
                </a:lnTo>
                <a:lnTo>
                  <a:pt x="15453" y="570975"/>
                </a:lnTo>
                <a:lnTo>
                  <a:pt x="8808" y="634282"/>
                </a:lnTo>
                <a:lnTo>
                  <a:pt x="3966" y="699557"/>
                </a:lnTo>
                <a:lnTo>
                  <a:pt x="1004" y="766584"/>
                </a:lnTo>
                <a:lnTo>
                  <a:pt x="0" y="835152"/>
                </a:lnTo>
                <a:lnTo>
                  <a:pt x="1004" y="903610"/>
                </a:lnTo>
                <a:lnTo>
                  <a:pt x="3966" y="970540"/>
                </a:lnTo>
                <a:lnTo>
                  <a:pt x="8808" y="1035727"/>
                </a:lnTo>
                <a:lnTo>
                  <a:pt x="15453" y="1098956"/>
                </a:lnTo>
                <a:lnTo>
                  <a:pt x="23824" y="1160014"/>
                </a:lnTo>
                <a:lnTo>
                  <a:pt x="33844" y="1218685"/>
                </a:lnTo>
                <a:lnTo>
                  <a:pt x="45435" y="1274756"/>
                </a:lnTo>
                <a:lnTo>
                  <a:pt x="58521" y="1328013"/>
                </a:lnTo>
                <a:lnTo>
                  <a:pt x="73024" y="1378241"/>
                </a:lnTo>
                <a:lnTo>
                  <a:pt x="88868" y="1425225"/>
                </a:lnTo>
                <a:lnTo>
                  <a:pt x="105974" y="1468752"/>
                </a:lnTo>
                <a:lnTo>
                  <a:pt x="124266" y="1508607"/>
                </a:lnTo>
                <a:lnTo>
                  <a:pt x="143667" y="1544576"/>
                </a:lnTo>
                <a:lnTo>
                  <a:pt x="185487" y="1603998"/>
                </a:lnTo>
                <a:lnTo>
                  <a:pt x="230815" y="1645303"/>
                </a:lnTo>
                <a:lnTo>
                  <a:pt x="279036" y="1666777"/>
                </a:lnTo>
                <a:lnTo>
                  <a:pt x="304038" y="1669542"/>
                </a:lnTo>
                <a:lnTo>
                  <a:pt x="328931" y="1666777"/>
                </a:lnTo>
                <a:lnTo>
                  <a:pt x="376965" y="1645303"/>
                </a:lnTo>
                <a:lnTo>
                  <a:pt x="422148" y="1603998"/>
                </a:lnTo>
                <a:lnTo>
                  <a:pt x="463855" y="1544576"/>
                </a:lnTo>
                <a:lnTo>
                  <a:pt x="483211" y="1508607"/>
                </a:lnTo>
                <a:lnTo>
                  <a:pt x="501466" y="1468752"/>
                </a:lnTo>
                <a:lnTo>
                  <a:pt x="518541" y="1425225"/>
                </a:lnTo>
                <a:lnTo>
                  <a:pt x="534358" y="1378241"/>
                </a:lnTo>
                <a:lnTo>
                  <a:pt x="548841" y="1328013"/>
                </a:lnTo>
                <a:lnTo>
                  <a:pt x="561910" y="1274756"/>
                </a:lnTo>
                <a:lnTo>
                  <a:pt x="573490" y="1218685"/>
                </a:lnTo>
                <a:lnTo>
                  <a:pt x="583501" y="1160014"/>
                </a:lnTo>
                <a:lnTo>
                  <a:pt x="591866" y="1098956"/>
                </a:lnTo>
                <a:lnTo>
                  <a:pt x="598508" y="1035727"/>
                </a:lnTo>
                <a:lnTo>
                  <a:pt x="603348" y="970540"/>
                </a:lnTo>
                <a:lnTo>
                  <a:pt x="606309" y="903610"/>
                </a:lnTo>
                <a:lnTo>
                  <a:pt x="607314" y="835152"/>
                </a:lnTo>
                <a:lnTo>
                  <a:pt x="606309" y="766584"/>
                </a:lnTo>
                <a:lnTo>
                  <a:pt x="603348" y="699557"/>
                </a:lnTo>
                <a:lnTo>
                  <a:pt x="598508" y="634282"/>
                </a:lnTo>
                <a:lnTo>
                  <a:pt x="591866" y="570975"/>
                </a:lnTo>
                <a:lnTo>
                  <a:pt x="583501" y="509849"/>
                </a:lnTo>
                <a:lnTo>
                  <a:pt x="573490" y="451117"/>
                </a:lnTo>
                <a:lnTo>
                  <a:pt x="561910" y="394994"/>
                </a:lnTo>
                <a:lnTo>
                  <a:pt x="548841" y="341692"/>
                </a:lnTo>
                <a:lnTo>
                  <a:pt x="534358" y="291427"/>
                </a:lnTo>
                <a:lnTo>
                  <a:pt x="518541" y="244411"/>
                </a:lnTo>
                <a:lnTo>
                  <a:pt x="501466" y="200858"/>
                </a:lnTo>
                <a:lnTo>
                  <a:pt x="483211" y="160983"/>
                </a:lnTo>
                <a:lnTo>
                  <a:pt x="463855" y="124998"/>
                </a:lnTo>
                <a:lnTo>
                  <a:pt x="422147" y="65555"/>
                </a:lnTo>
                <a:lnTo>
                  <a:pt x="376965" y="24241"/>
                </a:lnTo>
                <a:lnTo>
                  <a:pt x="328931" y="2764"/>
                </a:lnTo>
                <a:lnTo>
                  <a:pt x="30403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5813" y="4443221"/>
            <a:ext cx="1390650" cy="2305050"/>
          </a:xfrm>
          <a:custGeom>
            <a:avLst/>
            <a:gdLst/>
            <a:ahLst/>
            <a:cxnLst/>
            <a:rect l="l" t="t" r="r" b="b"/>
            <a:pathLst>
              <a:path w="1390650" h="2305050">
                <a:moveTo>
                  <a:pt x="695705" y="0"/>
                </a:moveTo>
                <a:lnTo>
                  <a:pt x="638671" y="3819"/>
                </a:lnTo>
                <a:lnTo>
                  <a:pt x="582902" y="15080"/>
                </a:lnTo>
                <a:lnTo>
                  <a:pt x="528578" y="33486"/>
                </a:lnTo>
                <a:lnTo>
                  <a:pt x="475878" y="58741"/>
                </a:lnTo>
                <a:lnTo>
                  <a:pt x="424981" y="90547"/>
                </a:lnTo>
                <a:lnTo>
                  <a:pt x="376068" y="128608"/>
                </a:lnTo>
                <a:lnTo>
                  <a:pt x="329317" y="172627"/>
                </a:lnTo>
                <a:lnTo>
                  <a:pt x="284908" y="222308"/>
                </a:lnTo>
                <a:lnTo>
                  <a:pt x="243021" y="277355"/>
                </a:lnTo>
                <a:lnTo>
                  <a:pt x="203834" y="337470"/>
                </a:lnTo>
                <a:lnTo>
                  <a:pt x="167528" y="402358"/>
                </a:lnTo>
                <a:lnTo>
                  <a:pt x="134282" y="471720"/>
                </a:lnTo>
                <a:lnTo>
                  <a:pt x="104275" y="545262"/>
                </a:lnTo>
                <a:lnTo>
                  <a:pt x="77687" y="622685"/>
                </a:lnTo>
                <a:lnTo>
                  <a:pt x="54697" y="703695"/>
                </a:lnTo>
                <a:lnTo>
                  <a:pt x="35484" y="787993"/>
                </a:lnTo>
                <a:lnTo>
                  <a:pt x="20229" y="875283"/>
                </a:lnTo>
                <a:lnTo>
                  <a:pt x="9110" y="965270"/>
                </a:lnTo>
                <a:lnTo>
                  <a:pt x="2307" y="1057655"/>
                </a:lnTo>
                <a:lnTo>
                  <a:pt x="0" y="1152144"/>
                </a:lnTo>
                <a:lnTo>
                  <a:pt x="2307" y="1246740"/>
                </a:lnTo>
                <a:lnTo>
                  <a:pt x="9110" y="1339224"/>
                </a:lnTo>
                <a:lnTo>
                  <a:pt x="20229" y="1429298"/>
                </a:lnTo>
                <a:lnTo>
                  <a:pt x="35484" y="1516666"/>
                </a:lnTo>
                <a:lnTo>
                  <a:pt x="54697" y="1601033"/>
                </a:lnTo>
                <a:lnTo>
                  <a:pt x="77687" y="1682102"/>
                </a:lnTo>
                <a:lnTo>
                  <a:pt x="104275" y="1759578"/>
                </a:lnTo>
                <a:lnTo>
                  <a:pt x="134282" y="1833164"/>
                </a:lnTo>
                <a:lnTo>
                  <a:pt x="167528" y="1902565"/>
                </a:lnTo>
                <a:lnTo>
                  <a:pt x="203834" y="1967484"/>
                </a:lnTo>
                <a:lnTo>
                  <a:pt x="243021" y="2027625"/>
                </a:lnTo>
                <a:lnTo>
                  <a:pt x="284908" y="2082692"/>
                </a:lnTo>
                <a:lnTo>
                  <a:pt x="329317" y="2132389"/>
                </a:lnTo>
                <a:lnTo>
                  <a:pt x="376068" y="2176421"/>
                </a:lnTo>
                <a:lnTo>
                  <a:pt x="424981" y="2214491"/>
                </a:lnTo>
                <a:lnTo>
                  <a:pt x="475878" y="2246302"/>
                </a:lnTo>
                <a:lnTo>
                  <a:pt x="528578" y="2271560"/>
                </a:lnTo>
                <a:lnTo>
                  <a:pt x="582902" y="2289968"/>
                </a:lnTo>
                <a:lnTo>
                  <a:pt x="638671" y="2301230"/>
                </a:lnTo>
                <a:lnTo>
                  <a:pt x="695705" y="2305050"/>
                </a:lnTo>
                <a:lnTo>
                  <a:pt x="752734" y="2301230"/>
                </a:lnTo>
                <a:lnTo>
                  <a:pt x="808488" y="2289968"/>
                </a:lnTo>
                <a:lnTo>
                  <a:pt x="862787" y="2271560"/>
                </a:lnTo>
                <a:lnTo>
                  <a:pt x="915454" y="2246302"/>
                </a:lnTo>
                <a:lnTo>
                  <a:pt x="966311" y="2214491"/>
                </a:lnTo>
                <a:lnTo>
                  <a:pt x="1015179" y="2176421"/>
                </a:lnTo>
                <a:lnTo>
                  <a:pt x="1061879" y="2132389"/>
                </a:lnTo>
                <a:lnTo>
                  <a:pt x="1106235" y="2082692"/>
                </a:lnTo>
                <a:lnTo>
                  <a:pt x="1148066" y="2027625"/>
                </a:lnTo>
                <a:lnTo>
                  <a:pt x="1187195" y="1967484"/>
                </a:lnTo>
                <a:lnTo>
                  <a:pt x="1223445" y="1902565"/>
                </a:lnTo>
                <a:lnTo>
                  <a:pt x="1256635" y="1833164"/>
                </a:lnTo>
                <a:lnTo>
                  <a:pt x="1286588" y="1759578"/>
                </a:lnTo>
                <a:lnTo>
                  <a:pt x="1313127" y="1682102"/>
                </a:lnTo>
                <a:lnTo>
                  <a:pt x="1336071" y="1601033"/>
                </a:lnTo>
                <a:lnTo>
                  <a:pt x="1355244" y="1516666"/>
                </a:lnTo>
                <a:lnTo>
                  <a:pt x="1370466" y="1429298"/>
                </a:lnTo>
                <a:lnTo>
                  <a:pt x="1381560" y="1339224"/>
                </a:lnTo>
                <a:lnTo>
                  <a:pt x="1388347" y="1246740"/>
                </a:lnTo>
                <a:lnTo>
                  <a:pt x="1390649" y="1152144"/>
                </a:lnTo>
                <a:lnTo>
                  <a:pt x="1388347" y="1057655"/>
                </a:lnTo>
                <a:lnTo>
                  <a:pt x="1381560" y="965270"/>
                </a:lnTo>
                <a:lnTo>
                  <a:pt x="1370466" y="875283"/>
                </a:lnTo>
                <a:lnTo>
                  <a:pt x="1355244" y="787993"/>
                </a:lnTo>
                <a:lnTo>
                  <a:pt x="1336071" y="703695"/>
                </a:lnTo>
                <a:lnTo>
                  <a:pt x="1313127" y="622685"/>
                </a:lnTo>
                <a:lnTo>
                  <a:pt x="1286588" y="545262"/>
                </a:lnTo>
                <a:lnTo>
                  <a:pt x="1256635" y="471720"/>
                </a:lnTo>
                <a:lnTo>
                  <a:pt x="1223445" y="402358"/>
                </a:lnTo>
                <a:lnTo>
                  <a:pt x="1187195" y="337470"/>
                </a:lnTo>
                <a:lnTo>
                  <a:pt x="1148066" y="277355"/>
                </a:lnTo>
                <a:lnTo>
                  <a:pt x="1106235" y="222308"/>
                </a:lnTo>
                <a:lnTo>
                  <a:pt x="1061879" y="172627"/>
                </a:lnTo>
                <a:lnTo>
                  <a:pt x="1015179" y="128608"/>
                </a:lnTo>
                <a:lnTo>
                  <a:pt x="966311" y="90547"/>
                </a:lnTo>
                <a:lnTo>
                  <a:pt x="915454" y="58741"/>
                </a:lnTo>
                <a:lnTo>
                  <a:pt x="862787" y="33486"/>
                </a:lnTo>
                <a:lnTo>
                  <a:pt x="808488" y="15080"/>
                </a:lnTo>
                <a:lnTo>
                  <a:pt x="752734" y="3819"/>
                </a:lnTo>
                <a:lnTo>
                  <a:pt x="695705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0483" y="5662421"/>
            <a:ext cx="1403985" cy="212725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310" y="349"/>
                </a:lnTo>
                <a:lnTo>
                  <a:pt x="588087" y="1381"/>
                </a:lnTo>
                <a:lnTo>
                  <a:pt x="533312" y="3068"/>
                </a:lnTo>
                <a:lnTo>
                  <a:pt x="480169" y="5382"/>
                </a:lnTo>
                <a:lnTo>
                  <a:pt x="428839" y="8298"/>
                </a:lnTo>
                <a:lnTo>
                  <a:pt x="379503" y="11788"/>
                </a:lnTo>
                <a:lnTo>
                  <a:pt x="332343" y="15826"/>
                </a:lnTo>
                <a:lnTo>
                  <a:pt x="287542" y="20385"/>
                </a:lnTo>
                <a:lnTo>
                  <a:pt x="245280" y="25437"/>
                </a:lnTo>
                <a:lnTo>
                  <a:pt x="205739" y="30956"/>
                </a:lnTo>
                <a:lnTo>
                  <a:pt x="135550" y="43287"/>
                </a:lnTo>
                <a:lnTo>
                  <a:pt x="78428" y="57164"/>
                </a:lnTo>
                <a:lnTo>
                  <a:pt x="35826" y="72371"/>
                </a:lnTo>
                <a:lnTo>
                  <a:pt x="2330" y="97207"/>
                </a:lnTo>
                <a:lnTo>
                  <a:pt x="0" y="105918"/>
                </a:lnTo>
                <a:lnTo>
                  <a:pt x="2330" y="114737"/>
                </a:lnTo>
                <a:lnTo>
                  <a:pt x="35826" y="139836"/>
                </a:lnTo>
                <a:lnTo>
                  <a:pt x="78428" y="155172"/>
                </a:lnTo>
                <a:lnTo>
                  <a:pt x="135550" y="169145"/>
                </a:lnTo>
                <a:lnTo>
                  <a:pt x="205739" y="181546"/>
                </a:lnTo>
                <a:lnTo>
                  <a:pt x="245280" y="187091"/>
                </a:lnTo>
                <a:lnTo>
                  <a:pt x="287542" y="192164"/>
                </a:lnTo>
                <a:lnTo>
                  <a:pt x="332343" y="196738"/>
                </a:lnTo>
                <a:lnTo>
                  <a:pt x="379503" y="200788"/>
                </a:lnTo>
                <a:lnTo>
                  <a:pt x="428839" y="204287"/>
                </a:lnTo>
                <a:lnTo>
                  <a:pt x="480169" y="207209"/>
                </a:lnTo>
                <a:lnTo>
                  <a:pt x="533312" y="209527"/>
                </a:lnTo>
                <a:lnTo>
                  <a:pt x="588087" y="211215"/>
                </a:lnTo>
                <a:lnTo>
                  <a:pt x="644310" y="212248"/>
                </a:lnTo>
                <a:lnTo>
                  <a:pt x="701801" y="212597"/>
                </a:lnTo>
                <a:lnTo>
                  <a:pt x="759396" y="212248"/>
                </a:lnTo>
                <a:lnTo>
                  <a:pt x="815701" y="211215"/>
                </a:lnTo>
                <a:lnTo>
                  <a:pt x="870538" y="209527"/>
                </a:lnTo>
                <a:lnTo>
                  <a:pt x="923726" y="207209"/>
                </a:lnTo>
                <a:lnTo>
                  <a:pt x="975086" y="204287"/>
                </a:lnTo>
                <a:lnTo>
                  <a:pt x="1024436" y="200788"/>
                </a:lnTo>
                <a:lnTo>
                  <a:pt x="1071598" y="196738"/>
                </a:lnTo>
                <a:lnTo>
                  <a:pt x="1116390" y="192164"/>
                </a:lnTo>
                <a:lnTo>
                  <a:pt x="1158634" y="187091"/>
                </a:lnTo>
                <a:lnTo>
                  <a:pt x="1198149" y="181546"/>
                </a:lnTo>
                <a:lnTo>
                  <a:pt x="1268272" y="169145"/>
                </a:lnTo>
                <a:lnTo>
                  <a:pt x="1325319" y="155172"/>
                </a:lnTo>
                <a:lnTo>
                  <a:pt x="1367850" y="139836"/>
                </a:lnTo>
                <a:lnTo>
                  <a:pt x="1401279" y="114737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0483" y="5852921"/>
            <a:ext cx="1403985" cy="212725"/>
          </a:xfrm>
          <a:custGeom>
            <a:avLst/>
            <a:gdLst/>
            <a:ahLst/>
            <a:cxnLst/>
            <a:rect l="l" t="t" r="r" b="b"/>
            <a:pathLst>
              <a:path w="1403984" h="212725">
                <a:moveTo>
                  <a:pt x="701801" y="0"/>
                </a:moveTo>
                <a:lnTo>
                  <a:pt x="644310" y="349"/>
                </a:lnTo>
                <a:lnTo>
                  <a:pt x="588087" y="1381"/>
                </a:lnTo>
                <a:lnTo>
                  <a:pt x="533312" y="3068"/>
                </a:lnTo>
                <a:lnTo>
                  <a:pt x="480169" y="5382"/>
                </a:lnTo>
                <a:lnTo>
                  <a:pt x="428839" y="8298"/>
                </a:lnTo>
                <a:lnTo>
                  <a:pt x="379503" y="11788"/>
                </a:lnTo>
                <a:lnTo>
                  <a:pt x="332343" y="15826"/>
                </a:lnTo>
                <a:lnTo>
                  <a:pt x="287542" y="20385"/>
                </a:lnTo>
                <a:lnTo>
                  <a:pt x="245280" y="25437"/>
                </a:lnTo>
                <a:lnTo>
                  <a:pt x="205739" y="30956"/>
                </a:lnTo>
                <a:lnTo>
                  <a:pt x="135550" y="43287"/>
                </a:lnTo>
                <a:lnTo>
                  <a:pt x="78428" y="57164"/>
                </a:lnTo>
                <a:lnTo>
                  <a:pt x="35826" y="72371"/>
                </a:lnTo>
                <a:lnTo>
                  <a:pt x="2330" y="97207"/>
                </a:lnTo>
                <a:lnTo>
                  <a:pt x="0" y="105918"/>
                </a:lnTo>
                <a:lnTo>
                  <a:pt x="2330" y="114737"/>
                </a:lnTo>
                <a:lnTo>
                  <a:pt x="35826" y="139836"/>
                </a:lnTo>
                <a:lnTo>
                  <a:pt x="78428" y="155172"/>
                </a:lnTo>
                <a:lnTo>
                  <a:pt x="135550" y="169145"/>
                </a:lnTo>
                <a:lnTo>
                  <a:pt x="205739" y="181546"/>
                </a:lnTo>
                <a:lnTo>
                  <a:pt x="245280" y="187091"/>
                </a:lnTo>
                <a:lnTo>
                  <a:pt x="287542" y="192164"/>
                </a:lnTo>
                <a:lnTo>
                  <a:pt x="332343" y="196738"/>
                </a:lnTo>
                <a:lnTo>
                  <a:pt x="379503" y="200788"/>
                </a:lnTo>
                <a:lnTo>
                  <a:pt x="428839" y="204287"/>
                </a:lnTo>
                <a:lnTo>
                  <a:pt x="480169" y="207209"/>
                </a:lnTo>
                <a:lnTo>
                  <a:pt x="533312" y="209527"/>
                </a:lnTo>
                <a:lnTo>
                  <a:pt x="588087" y="211215"/>
                </a:lnTo>
                <a:lnTo>
                  <a:pt x="644310" y="212248"/>
                </a:lnTo>
                <a:lnTo>
                  <a:pt x="701801" y="212597"/>
                </a:lnTo>
                <a:lnTo>
                  <a:pt x="759396" y="212248"/>
                </a:lnTo>
                <a:lnTo>
                  <a:pt x="815701" y="211215"/>
                </a:lnTo>
                <a:lnTo>
                  <a:pt x="870538" y="209527"/>
                </a:lnTo>
                <a:lnTo>
                  <a:pt x="923726" y="207209"/>
                </a:lnTo>
                <a:lnTo>
                  <a:pt x="975086" y="204287"/>
                </a:lnTo>
                <a:lnTo>
                  <a:pt x="1024436" y="200788"/>
                </a:lnTo>
                <a:lnTo>
                  <a:pt x="1071598" y="196738"/>
                </a:lnTo>
                <a:lnTo>
                  <a:pt x="1116390" y="192164"/>
                </a:lnTo>
                <a:lnTo>
                  <a:pt x="1158634" y="187091"/>
                </a:lnTo>
                <a:lnTo>
                  <a:pt x="1198149" y="181546"/>
                </a:lnTo>
                <a:lnTo>
                  <a:pt x="1268272" y="169145"/>
                </a:lnTo>
                <a:lnTo>
                  <a:pt x="1325319" y="155172"/>
                </a:lnTo>
                <a:lnTo>
                  <a:pt x="1367850" y="139836"/>
                </a:lnTo>
                <a:lnTo>
                  <a:pt x="1401279" y="114737"/>
                </a:lnTo>
                <a:lnTo>
                  <a:pt x="1403603" y="105917"/>
                </a:lnTo>
                <a:lnTo>
                  <a:pt x="1401279" y="97207"/>
                </a:lnTo>
                <a:lnTo>
                  <a:pt x="1367850" y="72371"/>
                </a:lnTo>
                <a:lnTo>
                  <a:pt x="1325319" y="57164"/>
                </a:lnTo>
                <a:lnTo>
                  <a:pt x="1268272" y="43287"/>
                </a:lnTo>
                <a:lnTo>
                  <a:pt x="1198149" y="30956"/>
                </a:lnTo>
                <a:lnTo>
                  <a:pt x="1158634" y="25437"/>
                </a:lnTo>
                <a:lnTo>
                  <a:pt x="1116390" y="20385"/>
                </a:lnTo>
                <a:lnTo>
                  <a:pt x="1071598" y="15826"/>
                </a:lnTo>
                <a:lnTo>
                  <a:pt x="1024436" y="11788"/>
                </a:lnTo>
                <a:lnTo>
                  <a:pt x="975086" y="8298"/>
                </a:lnTo>
                <a:lnTo>
                  <a:pt x="923726" y="5382"/>
                </a:lnTo>
                <a:lnTo>
                  <a:pt x="870538" y="3068"/>
                </a:lnTo>
                <a:lnTo>
                  <a:pt x="815701" y="1381"/>
                </a:lnTo>
                <a:lnTo>
                  <a:pt x="759396" y="349"/>
                </a:lnTo>
                <a:lnTo>
                  <a:pt x="701801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9043" y="5571744"/>
            <a:ext cx="1603375" cy="555625"/>
          </a:xfrm>
          <a:custGeom>
            <a:avLst/>
            <a:gdLst/>
            <a:ahLst/>
            <a:cxnLst/>
            <a:rect l="l" t="t" r="r" b="b"/>
            <a:pathLst>
              <a:path w="1603375" h="555625">
                <a:moveTo>
                  <a:pt x="801624" y="0"/>
                </a:moveTo>
                <a:lnTo>
                  <a:pt x="735878" y="919"/>
                </a:lnTo>
                <a:lnTo>
                  <a:pt x="671597" y="3631"/>
                </a:lnTo>
                <a:lnTo>
                  <a:pt x="608985" y="8065"/>
                </a:lnTo>
                <a:lnTo>
                  <a:pt x="548249" y="14148"/>
                </a:lnTo>
                <a:lnTo>
                  <a:pt x="489596" y="21812"/>
                </a:lnTo>
                <a:lnTo>
                  <a:pt x="433232" y="30984"/>
                </a:lnTo>
                <a:lnTo>
                  <a:pt x="379363" y="41594"/>
                </a:lnTo>
                <a:lnTo>
                  <a:pt x="328196" y="53571"/>
                </a:lnTo>
                <a:lnTo>
                  <a:pt x="279936" y="66844"/>
                </a:lnTo>
                <a:lnTo>
                  <a:pt x="234791" y="81343"/>
                </a:lnTo>
                <a:lnTo>
                  <a:pt x="192966" y="96996"/>
                </a:lnTo>
                <a:lnTo>
                  <a:pt x="154667" y="113733"/>
                </a:lnTo>
                <a:lnTo>
                  <a:pt x="120102" y="131482"/>
                </a:lnTo>
                <a:lnTo>
                  <a:pt x="62995" y="169735"/>
                </a:lnTo>
                <a:lnTo>
                  <a:pt x="23297" y="211189"/>
                </a:lnTo>
                <a:lnTo>
                  <a:pt x="2657" y="255276"/>
                </a:lnTo>
                <a:lnTo>
                  <a:pt x="0" y="278130"/>
                </a:lnTo>
                <a:lnTo>
                  <a:pt x="2657" y="300875"/>
                </a:lnTo>
                <a:lnTo>
                  <a:pt x="23297" y="344776"/>
                </a:lnTo>
                <a:lnTo>
                  <a:pt x="62995" y="386083"/>
                </a:lnTo>
                <a:lnTo>
                  <a:pt x="120102" y="424224"/>
                </a:lnTo>
                <a:lnTo>
                  <a:pt x="154667" y="441929"/>
                </a:lnTo>
                <a:lnTo>
                  <a:pt x="192966" y="458628"/>
                </a:lnTo>
                <a:lnTo>
                  <a:pt x="234791" y="474249"/>
                </a:lnTo>
                <a:lnTo>
                  <a:pt x="279936" y="488722"/>
                </a:lnTo>
                <a:lnTo>
                  <a:pt x="328196" y="501975"/>
                </a:lnTo>
                <a:lnTo>
                  <a:pt x="379363" y="513936"/>
                </a:lnTo>
                <a:lnTo>
                  <a:pt x="433232" y="524534"/>
                </a:lnTo>
                <a:lnTo>
                  <a:pt x="489596" y="533697"/>
                </a:lnTo>
                <a:lnTo>
                  <a:pt x="548249" y="541355"/>
                </a:lnTo>
                <a:lnTo>
                  <a:pt x="608985" y="547435"/>
                </a:lnTo>
                <a:lnTo>
                  <a:pt x="671597" y="551867"/>
                </a:lnTo>
                <a:lnTo>
                  <a:pt x="735878" y="554578"/>
                </a:lnTo>
                <a:lnTo>
                  <a:pt x="801624" y="555498"/>
                </a:lnTo>
                <a:lnTo>
                  <a:pt x="867369" y="554578"/>
                </a:lnTo>
                <a:lnTo>
                  <a:pt x="931650" y="551867"/>
                </a:lnTo>
                <a:lnTo>
                  <a:pt x="994262" y="547435"/>
                </a:lnTo>
                <a:lnTo>
                  <a:pt x="1054998" y="541355"/>
                </a:lnTo>
                <a:lnTo>
                  <a:pt x="1113651" y="533697"/>
                </a:lnTo>
                <a:lnTo>
                  <a:pt x="1170015" y="524534"/>
                </a:lnTo>
                <a:lnTo>
                  <a:pt x="1223884" y="513936"/>
                </a:lnTo>
                <a:lnTo>
                  <a:pt x="1275051" y="501975"/>
                </a:lnTo>
                <a:lnTo>
                  <a:pt x="1323311" y="488722"/>
                </a:lnTo>
                <a:lnTo>
                  <a:pt x="1368456" y="474249"/>
                </a:lnTo>
                <a:lnTo>
                  <a:pt x="1410281" y="458628"/>
                </a:lnTo>
                <a:lnTo>
                  <a:pt x="1448580" y="441929"/>
                </a:lnTo>
                <a:lnTo>
                  <a:pt x="1483145" y="424224"/>
                </a:lnTo>
                <a:lnTo>
                  <a:pt x="1540252" y="386083"/>
                </a:lnTo>
                <a:lnTo>
                  <a:pt x="1579950" y="344776"/>
                </a:lnTo>
                <a:lnTo>
                  <a:pt x="1600590" y="300875"/>
                </a:lnTo>
                <a:lnTo>
                  <a:pt x="1603248" y="278129"/>
                </a:lnTo>
                <a:lnTo>
                  <a:pt x="1600590" y="255276"/>
                </a:lnTo>
                <a:lnTo>
                  <a:pt x="1579950" y="211189"/>
                </a:lnTo>
                <a:lnTo>
                  <a:pt x="1540252" y="169735"/>
                </a:lnTo>
                <a:lnTo>
                  <a:pt x="1483145" y="131482"/>
                </a:lnTo>
                <a:lnTo>
                  <a:pt x="1448580" y="113733"/>
                </a:lnTo>
                <a:lnTo>
                  <a:pt x="1410281" y="96996"/>
                </a:lnTo>
                <a:lnTo>
                  <a:pt x="1368456" y="81343"/>
                </a:lnTo>
                <a:lnTo>
                  <a:pt x="1323311" y="66844"/>
                </a:lnTo>
                <a:lnTo>
                  <a:pt x="1275051" y="53571"/>
                </a:lnTo>
                <a:lnTo>
                  <a:pt x="1223884" y="41594"/>
                </a:lnTo>
                <a:lnTo>
                  <a:pt x="1170015" y="30984"/>
                </a:lnTo>
                <a:lnTo>
                  <a:pt x="1113651" y="21812"/>
                </a:lnTo>
                <a:lnTo>
                  <a:pt x="1054998" y="14148"/>
                </a:lnTo>
                <a:lnTo>
                  <a:pt x="994262" y="8065"/>
                </a:lnTo>
                <a:lnTo>
                  <a:pt x="931650" y="3631"/>
                </a:lnTo>
                <a:lnTo>
                  <a:pt x="867369" y="919"/>
                </a:lnTo>
                <a:lnTo>
                  <a:pt x="80162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311" y="5325617"/>
            <a:ext cx="597535" cy="0"/>
          </a:xfrm>
          <a:custGeom>
            <a:avLst/>
            <a:gdLst/>
            <a:ahLst/>
            <a:cxnLst/>
            <a:rect l="l" t="t" r="r" b="b"/>
            <a:pathLst>
              <a:path w="597535">
                <a:moveTo>
                  <a:pt x="0" y="0"/>
                </a:moveTo>
                <a:lnTo>
                  <a:pt x="597408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2737" y="3820947"/>
            <a:ext cx="85477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sz="2000" b="1" spc="-5" dirty="0">
                <a:latin typeface="微软雅黑"/>
                <a:cs typeface="微软雅黑"/>
              </a:rPr>
              <a:t>引入新的数据模型处理：Object-Oriented Data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Mod</a:t>
            </a:r>
            <a:r>
              <a:rPr sz="2000" b="1" spc="-20" dirty="0">
                <a:latin typeface="微软雅黑"/>
                <a:cs typeface="微软雅黑"/>
              </a:rPr>
              <a:t>e</a:t>
            </a:r>
            <a:r>
              <a:rPr sz="2000" b="1" spc="-5" dirty="0">
                <a:latin typeface="微软雅黑"/>
                <a:cs typeface="微软雅黑"/>
              </a:rPr>
              <a:t>l</a:t>
            </a:r>
            <a:endParaRPr sz="2000" dirty="0">
              <a:latin typeface="微软雅黑"/>
              <a:cs typeface="微软雅黑"/>
            </a:endParaRPr>
          </a:p>
          <a:p>
            <a:pPr marL="1466215" indent="2290445">
              <a:lnSpc>
                <a:spcPct val="100000"/>
              </a:lnSpc>
              <a:spcBef>
                <a:spcPts val="770"/>
              </a:spcBef>
            </a:pPr>
            <a:r>
              <a:rPr sz="2000" b="1" spc="-10" dirty="0">
                <a:latin typeface="新宋体"/>
                <a:cs typeface="新宋体"/>
              </a:rPr>
              <a:t>列对象</a:t>
            </a:r>
            <a:endParaRPr sz="20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466215">
              <a:lnSpc>
                <a:spcPct val="100000"/>
              </a:lnSpc>
              <a:spcBef>
                <a:spcPts val="1645"/>
              </a:spcBef>
            </a:pPr>
            <a:r>
              <a:rPr sz="2000" b="1" spc="-10" dirty="0">
                <a:latin typeface="新宋体"/>
                <a:cs typeface="新宋体"/>
              </a:rPr>
              <a:t>行对象</a:t>
            </a:r>
            <a:endParaRPr sz="2000" dirty="0">
              <a:latin typeface="新宋体"/>
              <a:cs typeface="新宋体"/>
            </a:endParaRPr>
          </a:p>
          <a:p>
            <a:pPr marL="7519670" marR="5080" algn="r">
              <a:lnSpc>
                <a:spcPct val="100000"/>
              </a:lnSpc>
              <a:spcBef>
                <a:spcPts val="1310"/>
              </a:spcBef>
            </a:pPr>
            <a:r>
              <a:rPr sz="2000" b="1" spc="-10" dirty="0">
                <a:latin typeface="新宋体"/>
                <a:cs typeface="新宋体"/>
              </a:rPr>
              <a:t>结构</a:t>
            </a:r>
            <a:r>
              <a:rPr sz="2000" b="1" spc="-20" dirty="0">
                <a:latin typeface="新宋体"/>
                <a:cs typeface="新宋体"/>
              </a:rPr>
              <a:t>对</a:t>
            </a:r>
            <a:r>
              <a:rPr sz="2000" b="1" spc="-10" dirty="0">
                <a:latin typeface="新宋体"/>
                <a:cs typeface="新宋体"/>
              </a:rPr>
              <a:t>象 聚集</a:t>
            </a:r>
            <a:r>
              <a:rPr sz="2000" b="1" spc="-20" dirty="0">
                <a:latin typeface="新宋体"/>
                <a:cs typeface="新宋体"/>
              </a:rPr>
              <a:t>对</a:t>
            </a:r>
            <a:r>
              <a:rPr sz="2000" b="1" spc="-10" dirty="0">
                <a:latin typeface="新宋体"/>
                <a:cs typeface="新宋体"/>
              </a:rPr>
              <a:t>象</a:t>
            </a:r>
            <a:endParaRPr sz="2000" dirty="0">
              <a:latin typeface="新宋体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1767" y="2457450"/>
            <a:ext cx="7991475" cy="121285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1005205" algn="l"/>
              </a:tabLst>
            </a:pPr>
            <a:r>
              <a:rPr sz="2000" b="1" spc="-5" dirty="0">
                <a:latin typeface="微软雅黑"/>
                <a:cs typeface="微软雅黑"/>
              </a:rPr>
              <a:t>示例：	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Star( name, addres</a:t>
            </a:r>
            <a:r>
              <a:rPr sz="2000" b="1" spc="-15" dirty="0">
                <a:solidFill>
                  <a:srgbClr val="FF0065"/>
                </a:solidFill>
                <a:latin typeface="微软雅黑"/>
                <a:cs typeface="微软雅黑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(street,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city)</a:t>
            </a:r>
            <a:r>
              <a:rPr sz="2000" b="1" spc="-1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  <a:p>
            <a:pPr marL="471805">
              <a:lnSpc>
                <a:spcPct val="100000"/>
              </a:lnSpc>
              <a:spcBef>
                <a:spcPts val="725"/>
              </a:spcBef>
              <a:tabLst>
                <a:tab pos="895350" algn="l"/>
                <a:tab pos="3685540" algn="l"/>
              </a:tabLst>
            </a:pPr>
            <a:r>
              <a:rPr sz="2000" spc="-5" dirty="0">
                <a:latin typeface="Wingdings"/>
                <a:cs typeface="Wingdings"/>
              </a:rPr>
              <a:t>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Star( name, address)	或者 Star（name,</a:t>
            </a:r>
            <a:r>
              <a:rPr sz="2000" b="1" spc="-10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street,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city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微软雅黑"/>
                <a:cs typeface="微软雅黑"/>
              </a:rPr>
              <a:t>将复合属性处理为简单属性；将多值属</a:t>
            </a:r>
            <a:r>
              <a:rPr sz="1600" b="1" spc="-10" dirty="0">
                <a:latin typeface="微软雅黑"/>
                <a:cs typeface="微软雅黑"/>
              </a:rPr>
              <a:t>性</a:t>
            </a:r>
            <a:r>
              <a:rPr sz="1600" b="1" spc="-5" dirty="0">
                <a:latin typeface="微软雅黑"/>
                <a:cs typeface="微软雅黑"/>
              </a:rPr>
              <a:t>与关键字单独组成一新的关系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 marL="0"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标题 6">
            <a:extLst>
              <a:ext uri="{FF2B5EF4-FFF2-40B4-BE49-F238E27FC236}">
                <a16:creationId xmlns:a16="http://schemas.microsoft.com/office/drawing/2014/main" xmlns="" id="{64D971AD-15D4-43AA-B786-BB84B9E980A1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70139" y="3065526"/>
            <a:ext cx="7976234" cy="2163445"/>
          </a:xfrm>
          <a:custGeom>
            <a:avLst/>
            <a:gdLst/>
            <a:ahLst/>
            <a:cxnLst/>
            <a:rect l="l" t="t" r="r" b="b"/>
            <a:pathLst>
              <a:path w="7976234" h="2163445">
                <a:moveTo>
                  <a:pt x="0" y="0"/>
                </a:moveTo>
                <a:lnTo>
                  <a:pt x="0" y="2163318"/>
                </a:lnTo>
                <a:lnTo>
                  <a:pt x="7975854" y="2163318"/>
                </a:lnTo>
                <a:lnTo>
                  <a:pt x="797585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2535" y="5484876"/>
            <a:ext cx="2022348" cy="150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2533" y="5980176"/>
            <a:ext cx="1195705" cy="762000"/>
          </a:xfrm>
          <a:custGeom>
            <a:avLst/>
            <a:gdLst/>
            <a:ahLst/>
            <a:cxnLst/>
            <a:rect l="l" t="t" r="r" b="b"/>
            <a:pathLst>
              <a:path w="1195704" h="762000">
                <a:moveTo>
                  <a:pt x="738378" y="381761"/>
                </a:moveTo>
                <a:lnTo>
                  <a:pt x="718318" y="356574"/>
                </a:lnTo>
                <a:lnTo>
                  <a:pt x="762" y="355092"/>
                </a:lnTo>
                <a:lnTo>
                  <a:pt x="0" y="406146"/>
                </a:lnTo>
                <a:lnTo>
                  <a:pt x="677346" y="406845"/>
                </a:lnTo>
                <a:lnTo>
                  <a:pt x="718318" y="406786"/>
                </a:lnTo>
                <a:lnTo>
                  <a:pt x="738378" y="381761"/>
                </a:lnTo>
                <a:close/>
              </a:path>
              <a:path w="1195704" h="762000">
                <a:moveTo>
                  <a:pt x="697520" y="432731"/>
                </a:moveTo>
                <a:lnTo>
                  <a:pt x="0" y="431292"/>
                </a:lnTo>
                <a:lnTo>
                  <a:pt x="0" y="457200"/>
                </a:lnTo>
                <a:lnTo>
                  <a:pt x="677346" y="457899"/>
                </a:lnTo>
                <a:lnTo>
                  <a:pt x="697520" y="432731"/>
                </a:lnTo>
                <a:close/>
              </a:path>
              <a:path w="1195704" h="762000">
                <a:moveTo>
                  <a:pt x="697684" y="330665"/>
                </a:moveTo>
                <a:lnTo>
                  <a:pt x="677641" y="305499"/>
                </a:lnTo>
                <a:lnTo>
                  <a:pt x="762" y="304800"/>
                </a:lnTo>
                <a:lnTo>
                  <a:pt x="762" y="329946"/>
                </a:lnTo>
                <a:lnTo>
                  <a:pt x="697684" y="330665"/>
                </a:lnTo>
                <a:close/>
              </a:path>
              <a:path w="1195704" h="762000">
                <a:moveTo>
                  <a:pt x="738378" y="610209"/>
                </a:moveTo>
                <a:lnTo>
                  <a:pt x="738378" y="457961"/>
                </a:lnTo>
                <a:lnTo>
                  <a:pt x="677346" y="457899"/>
                </a:lnTo>
                <a:lnTo>
                  <a:pt x="433578" y="762000"/>
                </a:lnTo>
                <a:lnTo>
                  <a:pt x="738378" y="610209"/>
                </a:lnTo>
                <a:close/>
              </a:path>
              <a:path w="1195704" h="762000">
                <a:moveTo>
                  <a:pt x="1195578" y="382523"/>
                </a:moveTo>
                <a:lnTo>
                  <a:pt x="434340" y="0"/>
                </a:lnTo>
                <a:lnTo>
                  <a:pt x="677641" y="305499"/>
                </a:lnTo>
                <a:lnTo>
                  <a:pt x="738378" y="305561"/>
                </a:lnTo>
                <a:lnTo>
                  <a:pt x="738378" y="610209"/>
                </a:lnTo>
                <a:lnTo>
                  <a:pt x="1195578" y="382523"/>
                </a:lnTo>
                <a:close/>
              </a:path>
              <a:path w="1195704" h="762000">
                <a:moveTo>
                  <a:pt x="738378" y="457961"/>
                </a:moveTo>
                <a:lnTo>
                  <a:pt x="738378" y="432816"/>
                </a:lnTo>
                <a:lnTo>
                  <a:pt x="697520" y="432731"/>
                </a:lnTo>
                <a:lnTo>
                  <a:pt x="677346" y="457899"/>
                </a:lnTo>
                <a:lnTo>
                  <a:pt x="738378" y="457961"/>
                </a:lnTo>
                <a:close/>
              </a:path>
              <a:path w="1195704" h="762000">
                <a:moveTo>
                  <a:pt x="738378" y="330707"/>
                </a:moveTo>
                <a:lnTo>
                  <a:pt x="738378" y="305561"/>
                </a:lnTo>
                <a:lnTo>
                  <a:pt x="677641" y="305499"/>
                </a:lnTo>
                <a:lnTo>
                  <a:pt x="697684" y="330665"/>
                </a:lnTo>
                <a:lnTo>
                  <a:pt x="738378" y="330707"/>
                </a:lnTo>
                <a:close/>
              </a:path>
              <a:path w="1195704" h="762000">
                <a:moveTo>
                  <a:pt x="738378" y="432816"/>
                </a:moveTo>
                <a:lnTo>
                  <a:pt x="738378" y="406907"/>
                </a:lnTo>
                <a:lnTo>
                  <a:pt x="718237" y="406887"/>
                </a:lnTo>
                <a:lnTo>
                  <a:pt x="697520" y="432731"/>
                </a:lnTo>
                <a:lnTo>
                  <a:pt x="738378" y="432816"/>
                </a:lnTo>
                <a:close/>
              </a:path>
              <a:path w="1195704" h="762000">
                <a:moveTo>
                  <a:pt x="738378" y="356616"/>
                </a:moveTo>
                <a:lnTo>
                  <a:pt x="738378" y="330707"/>
                </a:lnTo>
                <a:lnTo>
                  <a:pt x="697684" y="330665"/>
                </a:lnTo>
                <a:lnTo>
                  <a:pt x="718318" y="356574"/>
                </a:lnTo>
                <a:lnTo>
                  <a:pt x="738378" y="356616"/>
                </a:lnTo>
                <a:close/>
              </a:path>
              <a:path w="1195704" h="762000">
                <a:moveTo>
                  <a:pt x="738378" y="406907"/>
                </a:moveTo>
                <a:lnTo>
                  <a:pt x="738378" y="381761"/>
                </a:lnTo>
                <a:lnTo>
                  <a:pt x="718237" y="406887"/>
                </a:lnTo>
                <a:lnTo>
                  <a:pt x="738378" y="406907"/>
                </a:lnTo>
                <a:close/>
              </a:path>
              <a:path w="1195704" h="762000">
                <a:moveTo>
                  <a:pt x="738378" y="381761"/>
                </a:moveTo>
                <a:lnTo>
                  <a:pt x="738378" y="356616"/>
                </a:lnTo>
                <a:lnTo>
                  <a:pt x="718318" y="356574"/>
                </a:lnTo>
                <a:lnTo>
                  <a:pt x="738378" y="381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8519" y="5375147"/>
            <a:ext cx="1352550" cy="1658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6761" y="6361176"/>
            <a:ext cx="1014222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4663" y="5449823"/>
            <a:ext cx="1014222" cy="829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535" y="4720590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10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4095" y="4662678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6267" y="2604516"/>
            <a:ext cx="2109470" cy="1064260"/>
          </a:xfrm>
          <a:custGeom>
            <a:avLst/>
            <a:gdLst/>
            <a:ahLst/>
            <a:cxnLst/>
            <a:rect l="l" t="t" r="r" b="b"/>
            <a:pathLst>
              <a:path w="2109470" h="1064260">
                <a:moveTo>
                  <a:pt x="2109216" y="531875"/>
                </a:moveTo>
                <a:lnTo>
                  <a:pt x="2105723" y="488304"/>
                </a:lnTo>
                <a:lnTo>
                  <a:pt x="2095426" y="445694"/>
                </a:lnTo>
                <a:lnTo>
                  <a:pt x="2078594" y="404182"/>
                </a:lnTo>
                <a:lnTo>
                  <a:pt x="2055498" y="363906"/>
                </a:lnTo>
                <a:lnTo>
                  <a:pt x="2026408" y="325004"/>
                </a:lnTo>
                <a:lnTo>
                  <a:pt x="1991594" y="287614"/>
                </a:lnTo>
                <a:lnTo>
                  <a:pt x="1951327" y="251873"/>
                </a:lnTo>
                <a:lnTo>
                  <a:pt x="1905877" y="217919"/>
                </a:lnTo>
                <a:lnTo>
                  <a:pt x="1855515" y="185890"/>
                </a:lnTo>
                <a:lnTo>
                  <a:pt x="1800510" y="155924"/>
                </a:lnTo>
                <a:lnTo>
                  <a:pt x="1741134" y="128158"/>
                </a:lnTo>
                <a:lnTo>
                  <a:pt x="1677655" y="102729"/>
                </a:lnTo>
                <a:lnTo>
                  <a:pt x="1610346" y="79777"/>
                </a:lnTo>
                <a:lnTo>
                  <a:pt x="1539475" y="59438"/>
                </a:lnTo>
                <a:lnTo>
                  <a:pt x="1465314" y="41850"/>
                </a:lnTo>
                <a:lnTo>
                  <a:pt x="1388132" y="27151"/>
                </a:lnTo>
                <a:lnTo>
                  <a:pt x="1308200" y="15479"/>
                </a:lnTo>
                <a:lnTo>
                  <a:pt x="1225789" y="6971"/>
                </a:lnTo>
                <a:lnTo>
                  <a:pt x="1141168" y="1765"/>
                </a:lnTo>
                <a:lnTo>
                  <a:pt x="1054608" y="0"/>
                </a:lnTo>
                <a:lnTo>
                  <a:pt x="968047" y="1765"/>
                </a:lnTo>
                <a:lnTo>
                  <a:pt x="883426" y="6971"/>
                </a:lnTo>
                <a:lnTo>
                  <a:pt x="801015" y="15479"/>
                </a:lnTo>
                <a:lnTo>
                  <a:pt x="721083" y="27151"/>
                </a:lnTo>
                <a:lnTo>
                  <a:pt x="643901" y="41850"/>
                </a:lnTo>
                <a:lnTo>
                  <a:pt x="569740" y="59438"/>
                </a:lnTo>
                <a:lnTo>
                  <a:pt x="498869" y="79777"/>
                </a:lnTo>
                <a:lnTo>
                  <a:pt x="431560" y="102729"/>
                </a:lnTo>
                <a:lnTo>
                  <a:pt x="368081" y="128158"/>
                </a:lnTo>
                <a:lnTo>
                  <a:pt x="308705" y="155924"/>
                </a:lnTo>
                <a:lnTo>
                  <a:pt x="253700" y="185890"/>
                </a:lnTo>
                <a:lnTo>
                  <a:pt x="203338" y="217919"/>
                </a:lnTo>
                <a:lnTo>
                  <a:pt x="157888" y="251873"/>
                </a:lnTo>
                <a:lnTo>
                  <a:pt x="117621" y="287614"/>
                </a:lnTo>
                <a:lnTo>
                  <a:pt x="82807" y="325004"/>
                </a:lnTo>
                <a:lnTo>
                  <a:pt x="53717" y="363906"/>
                </a:lnTo>
                <a:lnTo>
                  <a:pt x="30621" y="404182"/>
                </a:lnTo>
                <a:lnTo>
                  <a:pt x="13789" y="445694"/>
                </a:lnTo>
                <a:lnTo>
                  <a:pt x="3492" y="488304"/>
                </a:lnTo>
                <a:lnTo>
                  <a:pt x="0" y="531876"/>
                </a:lnTo>
                <a:lnTo>
                  <a:pt x="3492" y="575550"/>
                </a:lnTo>
                <a:lnTo>
                  <a:pt x="13789" y="618242"/>
                </a:lnTo>
                <a:lnTo>
                  <a:pt x="30621" y="659817"/>
                </a:lnTo>
                <a:lnTo>
                  <a:pt x="53717" y="700137"/>
                </a:lnTo>
                <a:lnTo>
                  <a:pt x="82807" y="739068"/>
                </a:lnTo>
                <a:lnTo>
                  <a:pt x="117621" y="776473"/>
                </a:lnTo>
                <a:lnTo>
                  <a:pt x="157888" y="812216"/>
                </a:lnTo>
                <a:lnTo>
                  <a:pt x="186690" y="833727"/>
                </a:lnTo>
                <a:lnTo>
                  <a:pt x="186690" y="531876"/>
                </a:lnTo>
                <a:lnTo>
                  <a:pt x="189567" y="496004"/>
                </a:lnTo>
                <a:lnTo>
                  <a:pt x="211916" y="426769"/>
                </a:lnTo>
                <a:lnTo>
                  <a:pt x="230940" y="393630"/>
                </a:lnTo>
                <a:lnTo>
                  <a:pt x="254900" y="361628"/>
                </a:lnTo>
                <a:lnTo>
                  <a:pt x="283572" y="330874"/>
                </a:lnTo>
                <a:lnTo>
                  <a:pt x="316733" y="301482"/>
                </a:lnTo>
                <a:lnTo>
                  <a:pt x="354159" y="273564"/>
                </a:lnTo>
                <a:lnTo>
                  <a:pt x="395626" y="247232"/>
                </a:lnTo>
                <a:lnTo>
                  <a:pt x="440912" y="222599"/>
                </a:lnTo>
                <a:lnTo>
                  <a:pt x="489792" y="199778"/>
                </a:lnTo>
                <a:lnTo>
                  <a:pt x="542044" y="178881"/>
                </a:lnTo>
                <a:lnTo>
                  <a:pt x="597443" y="160020"/>
                </a:lnTo>
                <a:lnTo>
                  <a:pt x="655767" y="143310"/>
                </a:lnTo>
                <a:lnTo>
                  <a:pt x="716791" y="128861"/>
                </a:lnTo>
                <a:lnTo>
                  <a:pt x="780294" y="116787"/>
                </a:lnTo>
                <a:lnTo>
                  <a:pt x="846050" y="107200"/>
                </a:lnTo>
                <a:lnTo>
                  <a:pt x="913836" y="100212"/>
                </a:lnTo>
                <a:lnTo>
                  <a:pt x="983430" y="95937"/>
                </a:lnTo>
                <a:lnTo>
                  <a:pt x="1054608" y="94487"/>
                </a:lnTo>
                <a:lnTo>
                  <a:pt x="1125785" y="95937"/>
                </a:lnTo>
                <a:lnTo>
                  <a:pt x="1195379" y="100212"/>
                </a:lnTo>
                <a:lnTo>
                  <a:pt x="1263165" y="107200"/>
                </a:lnTo>
                <a:lnTo>
                  <a:pt x="1328921" y="116787"/>
                </a:lnTo>
                <a:lnTo>
                  <a:pt x="1392424" y="128861"/>
                </a:lnTo>
                <a:lnTo>
                  <a:pt x="1453448" y="143310"/>
                </a:lnTo>
                <a:lnTo>
                  <a:pt x="1511772" y="160020"/>
                </a:lnTo>
                <a:lnTo>
                  <a:pt x="1567171" y="178881"/>
                </a:lnTo>
                <a:lnTo>
                  <a:pt x="1619423" y="199778"/>
                </a:lnTo>
                <a:lnTo>
                  <a:pt x="1668303" y="222599"/>
                </a:lnTo>
                <a:lnTo>
                  <a:pt x="1713589" y="247232"/>
                </a:lnTo>
                <a:lnTo>
                  <a:pt x="1755056" y="273564"/>
                </a:lnTo>
                <a:lnTo>
                  <a:pt x="1792482" y="301482"/>
                </a:lnTo>
                <a:lnTo>
                  <a:pt x="1825643" y="330874"/>
                </a:lnTo>
                <a:lnTo>
                  <a:pt x="1854315" y="361628"/>
                </a:lnTo>
                <a:lnTo>
                  <a:pt x="1878275" y="393630"/>
                </a:lnTo>
                <a:lnTo>
                  <a:pt x="1897299" y="426769"/>
                </a:lnTo>
                <a:lnTo>
                  <a:pt x="1919648" y="496004"/>
                </a:lnTo>
                <a:lnTo>
                  <a:pt x="1922526" y="531875"/>
                </a:lnTo>
                <a:lnTo>
                  <a:pt x="1922526" y="833727"/>
                </a:lnTo>
                <a:lnTo>
                  <a:pt x="1951327" y="812216"/>
                </a:lnTo>
                <a:lnTo>
                  <a:pt x="1991594" y="776473"/>
                </a:lnTo>
                <a:lnTo>
                  <a:pt x="2026408" y="739068"/>
                </a:lnTo>
                <a:lnTo>
                  <a:pt x="2055498" y="700137"/>
                </a:lnTo>
                <a:lnTo>
                  <a:pt x="2078594" y="659817"/>
                </a:lnTo>
                <a:lnTo>
                  <a:pt x="2095426" y="618242"/>
                </a:lnTo>
                <a:lnTo>
                  <a:pt x="2105723" y="575550"/>
                </a:lnTo>
                <a:lnTo>
                  <a:pt x="2109216" y="531875"/>
                </a:lnTo>
                <a:close/>
              </a:path>
              <a:path w="2109470" h="1064260">
                <a:moveTo>
                  <a:pt x="1922526" y="833727"/>
                </a:moveTo>
                <a:lnTo>
                  <a:pt x="1922526" y="531875"/>
                </a:lnTo>
                <a:lnTo>
                  <a:pt x="1919648" y="567752"/>
                </a:lnTo>
                <a:lnTo>
                  <a:pt x="1911165" y="602841"/>
                </a:lnTo>
                <a:lnTo>
                  <a:pt x="1878275" y="670200"/>
                </a:lnTo>
                <a:lnTo>
                  <a:pt x="1854315" y="702242"/>
                </a:lnTo>
                <a:lnTo>
                  <a:pt x="1825643" y="733041"/>
                </a:lnTo>
                <a:lnTo>
                  <a:pt x="1792482" y="762484"/>
                </a:lnTo>
                <a:lnTo>
                  <a:pt x="1755056" y="790456"/>
                </a:lnTo>
                <a:lnTo>
                  <a:pt x="1713589" y="816843"/>
                </a:lnTo>
                <a:lnTo>
                  <a:pt x="1668303" y="841533"/>
                </a:lnTo>
                <a:lnTo>
                  <a:pt x="1619423" y="864411"/>
                </a:lnTo>
                <a:lnTo>
                  <a:pt x="1567171" y="885364"/>
                </a:lnTo>
                <a:lnTo>
                  <a:pt x="1511772" y="904278"/>
                </a:lnTo>
                <a:lnTo>
                  <a:pt x="1453448" y="921039"/>
                </a:lnTo>
                <a:lnTo>
                  <a:pt x="1392424" y="935533"/>
                </a:lnTo>
                <a:lnTo>
                  <a:pt x="1328921" y="947647"/>
                </a:lnTo>
                <a:lnTo>
                  <a:pt x="1263165" y="957267"/>
                </a:lnTo>
                <a:lnTo>
                  <a:pt x="1195379" y="964279"/>
                </a:lnTo>
                <a:lnTo>
                  <a:pt x="1125785" y="968570"/>
                </a:lnTo>
                <a:lnTo>
                  <a:pt x="1054608" y="970026"/>
                </a:lnTo>
                <a:lnTo>
                  <a:pt x="983430" y="968570"/>
                </a:lnTo>
                <a:lnTo>
                  <a:pt x="913836" y="964279"/>
                </a:lnTo>
                <a:lnTo>
                  <a:pt x="846050" y="957267"/>
                </a:lnTo>
                <a:lnTo>
                  <a:pt x="780294" y="947647"/>
                </a:lnTo>
                <a:lnTo>
                  <a:pt x="716791" y="935533"/>
                </a:lnTo>
                <a:lnTo>
                  <a:pt x="655767" y="921039"/>
                </a:lnTo>
                <a:lnTo>
                  <a:pt x="597443" y="904278"/>
                </a:lnTo>
                <a:lnTo>
                  <a:pt x="542044" y="885364"/>
                </a:lnTo>
                <a:lnTo>
                  <a:pt x="489792" y="864411"/>
                </a:lnTo>
                <a:lnTo>
                  <a:pt x="440912" y="841533"/>
                </a:lnTo>
                <a:lnTo>
                  <a:pt x="395626" y="816843"/>
                </a:lnTo>
                <a:lnTo>
                  <a:pt x="354159" y="790456"/>
                </a:lnTo>
                <a:lnTo>
                  <a:pt x="316733" y="762484"/>
                </a:lnTo>
                <a:lnTo>
                  <a:pt x="283572" y="733041"/>
                </a:lnTo>
                <a:lnTo>
                  <a:pt x="254900" y="702242"/>
                </a:lnTo>
                <a:lnTo>
                  <a:pt x="230940" y="670200"/>
                </a:lnTo>
                <a:lnTo>
                  <a:pt x="211916" y="637028"/>
                </a:lnTo>
                <a:lnTo>
                  <a:pt x="189567" y="567752"/>
                </a:lnTo>
                <a:lnTo>
                  <a:pt x="186690" y="531876"/>
                </a:lnTo>
                <a:lnTo>
                  <a:pt x="186690" y="833727"/>
                </a:lnTo>
                <a:lnTo>
                  <a:pt x="253700" y="878172"/>
                </a:lnTo>
                <a:lnTo>
                  <a:pt x="308705" y="908113"/>
                </a:lnTo>
                <a:lnTo>
                  <a:pt x="368081" y="935848"/>
                </a:lnTo>
                <a:lnTo>
                  <a:pt x="431560" y="961241"/>
                </a:lnTo>
                <a:lnTo>
                  <a:pt x="498869" y="984156"/>
                </a:lnTo>
                <a:lnTo>
                  <a:pt x="569740" y="1004457"/>
                </a:lnTo>
                <a:lnTo>
                  <a:pt x="643901" y="1022008"/>
                </a:lnTo>
                <a:lnTo>
                  <a:pt x="721083" y="1036673"/>
                </a:lnTo>
                <a:lnTo>
                  <a:pt x="801015" y="1048316"/>
                </a:lnTo>
                <a:lnTo>
                  <a:pt x="883426" y="1056801"/>
                </a:lnTo>
                <a:lnTo>
                  <a:pt x="968047" y="1061991"/>
                </a:lnTo>
                <a:lnTo>
                  <a:pt x="1054608" y="1063752"/>
                </a:lnTo>
                <a:lnTo>
                  <a:pt x="1141168" y="1061991"/>
                </a:lnTo>
                <a:lnTo>
                  <a:pt x="1225789" y="1056801"/>
                </a:lnTo>
                <a:lnTo>
                  <a:pt x="1308200" y="1048316"/>
                </a:lnTo>
                <a:lnTo>
                  <a:pt x="1388132" y="1036673"/>
                </a:lnTo>
                <a:lnTo>
                  <a:pt x="1465314" y="1022008"/>
                </a:lnTo>
                <a:lnTo>
                  <a:pt x="1539475" y="1004457"/>
                </a:lnTo>
                <a:lnTo>
                  <a:pt x="1610346" y="984156"/>
                </a:lnTo>
                <a:lnTo>
                  <a:pt x="1677655" y="961241"/>
                </a:lnTo>
                <a:lnTo>
                  <a:pt x="1741134" y="935848"/>
                </a:lnTo>
                <a:lnTo>
                  <a:pt x="1800510" y="908113"/>
                </a:lnTo>
                <a:lnTo>
                  <a:pt x="1855515" y="878172"/>
                </a:lnTo>
                <a:lnTo>
                  <a:pt x="1905877" y="846161"/>
                </a:lnTo>
                <a:lnTo>
                  <a:pt x="1922526" y="83372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0753" y="2690622"/>
            <a:ext cx="1760220" cy="892810"/>
          </a:xfrm>
          <a:custGeom>
            <a:avLst/>
            <a:gdLst/>
            <a:ahLst/>
            <a:cxnLst/>
            <a:rect l="l" t="t" r="r" b="b"/>
            <a:pathLst>
              <a:path w="1760220" h="892810">
                <a:moveTo>
                  <a:pt x="1760219" y="445769"/>
                </a:moveTo>
                <a:lnTo>
                  <a:pt x="1748703" y="373479"/>
                </a:lnTo>
                <a:lnTo>
                  <a:pt x="1715359" y="304897"/>
                </a:lnTo>
                <a:lnTo>
                  <a:pt x="1691068" y="272284"/>
                </a:lnTo>
                <a:lnTo>
                  <a:pt x="1661999" y="240942"/>
                </a:lnTo>
                <a:lnTo>
                  <a:pt x="1628379" y="210986"/>
                </a:lnTo>
                <a:lnTo>
                  <a:pt x="1590434" y="182532"/>
                </a:lnTo>
                <a:lnTo>
                  <a:pt x="1548390" y="155694"/>
                </a:lnTo>
                <a:lnTo>
                  <a:pt x="1502473" y="130587"/>
                </a:lnTo>
                <a:lnTo>
                  <a:pt x="1452910" y="107326"/>
                </a:lnTo>
                <a:lnTo>
                  <a:pt x="1399928" y="86026"/>
                </a:lnTo>
                <a:lnTo>
                  <a:pt x="1343751" y="66802"/>
                </a:lnTo>
                <a:lnTo>
                  <a:pt x="1284608" y="49768"/>
                </a:lnTo>
                <a:lnTo>
                  <a:pt x="1222724" y="35040"/>
                </a:lnTo>
                <a:lnTo>
                  <a:pt x="1158325" y="22731"/>
                </a:lnTo>
                <a:lnTo>
                  <a:pt x="1091638" y="12959"/>
                </a:lnTo>
                <a:lnTo>
                  <a:pt x="1022888" y="5836"/>
                </a:lnTo>
                <a:lnTo>
                  <a:pt x="952304" y="1478"/>
                </a:lnTo>
                <a:lnTo>
                  <a:pt x="880109" y="0"/>
                </a:lnTo>
                <a:lnTo>
                  <a:pt x="807915" y="1478"/>
                </a:lnTo>
                <a:lnTo>
                  <a:pt x="737331" y="5836"/>
                </a:lnTo>
                <a:lnTo>
                  <a:pt x="668581" y="12959"/>
                </a:lnTo>
                <a:lnTo>
                  <a:pt x="601894" y="22731"/>
                </a:lnTo>
                <a:lnTo>
                  <a:pt x="537495" y="35040"/>
                </a:lnTo>
                <a:lnTo>
                  <a:pt x="475611" y="49768"/>
                </a:lnTo>
                <a:lnTo>
                  <a:pt x="416468" y="66802"/>
                </a:lnTo>
                <a:lnTo>
                  <a:pt x="360291" y="86026"/>
                </a:lnTo>
                <a:lnTo>
                  <a:pt x="307309" y="107326"/>
                </a:lnTo>
                <a:lnTo>
                  <a:pt x="257746" y="130587"/>
                </a:lnTo>
                <a:lnTo>
                  <a:pt x="211829" y="155694"/>
                </a:lnTo>
                <a:lnTo>
                  <a:pt x="169785" y="182532"/>
                </a:lnTo>
                <a:lnTo>
                  <a:pt x="131840" y="210986"/>
                </a:lnTo>
                <a:lnTo>
                  <a:pt x="98220" y="240942"/>
                </a:lnTo>
                <a:lnTo>
                  <a:pt x="69151" y="272284"/>
                </a:lnTo>
                <a:lnTo>
                  <a:pt x="44860" y="304897"/>
                </a:lnTo>
                <a:lnTo>
                  <a:pt x="25573" y="338667"/>
                </a:lnTo>
                <a:lnTo>
                  <a:pt x="2916" y="409218"/>
                </a:lnTo>
                <a:lnTo>
                  <a:pt x="0" y="445770"/>
                </a:lnTo>
                <a:lnTo>
                  <a:pt x="2916" y="482429"/>
                </a:lnTo>
                <a:lnTo>
                  <a:pt x="25573" y="553166"/>
                </a:lnTo>
                <a:lnTo>
                  <a:pt x="44860" y="587014"/>
                </a:lnTo>
                <a:lnTo>
                  <a:pt x="69151" y="619696"/>
                </a:lnTo>
                <a:lnTo>
                  <a:pt x="98220" y="651098"/>
                </a:lnTo>
                <a:lnTo>
                  <a:pt x="131840" y="681106"/>
                </a:lnTo>
                <a:lnTo>
                  <a:pt x="169785" y="709604"/>
                </a:lnTo>
                <a:lnTo>
                  <a:pt x="211829" y="736480"/>
                </a:lnTo>
                <a:lnTo>
                  <a:pt x="257746" y="761619"/>
                </a:lnTo>
                <a:lnTo>
                  <a:pt x="307309" y="784905"/>
                </a:lnTo>
                <a:lnTo>
                  <a:pt x="360291" y="806226"/>
                </a:lnTo>
                <a:lnTo>
                  <a:pt x="416468" y="825466"/>
                </a:lnTo>
                <a:lnTo>
                  <a:pt x="475611" y="842512"/>
                </a:lnTo>
                <a:lnTo>
                  <a:pt x="537495" y="857250"/>
                </a:lnTo>
                <a:lnTo>
                  <a:pt x="601894" y="869563"/>
                </a:lnTo>
                <a:lnTo>
                  <a:pt x="668581" y="879340"/>
                </a:lnTo>
                <a:lnTo>
                  <a:pt x="737331" y="886465"/>
                </a:lnTo>
                <a:lnTo>
                  <a:pt x="807915" y="890823"/>
                </a:lnTo>
                <a:lnTo>
                  <a:pt x="880109" y="892302"/>
                </a:lnTo>
                <a:lnTo>
                  <a:pt x="952304" y="890823"/>
                </a:lnTo>
                <a:lnTo>
                  <a:pt x="1022888" y="886465"/>
                </a:lnTo>
                <a:lnTo>
                  <a:pt x="1091638" y="879340"/>
                </a:lnTo>
                <a:lnTo>
                  <a:pt x="1158325" y="869563"/>
                </a:lnTo>
                <a:lnTo>
                  <a:pt x="1222724" y="857250"/>
                </a:lnTo>
                <a:lnTo>
                  <a:pt x="1284608" y="842512"/>
                </a:lnTo>
                <a:lnTo>
                  <a:pt x="1343751" y="825466"/>
                </a:lnTo>
                <a:lnTo>
                  <a:pt x="1399928" y="806226"/>
                </a:lnTo>
                <a:lnTo>
                  <a:pt x="1452910" y="784905"/>
                </a:lnTo>
                <a:lnTo>
                  <a:pt x="1502473" y="761619"/>
                </a:lnTo>
                <a:lnTo>
                  <a:pt x="1548390" y="736480"/>
                </a:lnTo>
                <a:lnTo>
                  <a:pt x="1590434" y="709604"/>
                </a:lnTo>
                <a:lnTo>
                  <a:pt x="1628379" y="681106"/>
                </a:lnTo>
                <a:lnTo>
                  <a:pt x="1661999" y="651098"/>
                </a:lnTo>
                <a:lnTo>
                  <a:pt x="1691068" y="619696"/>
                </a:lnTo>
                <a:lnTo>
                  <a:pt x="1715359" y="587014"/>
                </a:lnTo>
                <a:lnTo>
                  <a:pt x="1734646" y="553166"/>
                </a:lnTo>
                <a:lnTo>
                  <a:pt x="1757303" y="482429"/>
                </a:lnTo>
                <a:lnTo>
                  <a:pt x="1760219" y="44576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0753" y="2690622"/>
            <a:ext cx="1760220" cy="892810"/>
          </a:xfrm>
          <a:custGeom>
            <a:avLst/>
            <a:gdLst/>
            <a:ahLst/>
            <a:cxnLst/>
            <a:rect l="l" t="t" r="r" b="b"/>
            <a:pathLst>
              <a:path w="1760220" h="892810">
                <a:moveTo>
                  <a:pt x="880109" y="0"/>
                </a:moveTo>
                <a:lnTo>
                  <a:pt x="807915" y="1478"/>
                </a:lnTo>
                <a:lnTo>
                  <a:pt x="737331" y="5836"/>
                </a:lnTo>
                <a:lnTo>
                  <a:pt x="668581" y="12959"/>
                </a:lnTo>
                <a:lnTo>
                  <a:pt x="601894" y="22731"/>
                </a:lnTo>
                <a:lnTo>
                  <a:pt x="537495" y="35040"/>
                </a:lnTo>
                <a:lnTo>
                  <a:pt x="475611" y="49768"/>
                </a:lnTo>
                <a:lnTo>
                  <a:pt x="416468" y="66802"/>
                </a:lnTo>
                <a:lnTo>
                  <a:pt x="360291" y="86026"/>
                </a:lnTo>
                <a:lnTo>
                  <a:pt x="307309" y="107326"/>
                </a:lnTo>
                <a:lnTo>
                  <a:pt x="257746" y="130587"/>
                </a:lnTo>
                <a:lnTo>
                  <a:pt x="211829" y="155694"/>
                </a:lnTo>
                <a:lnTo>
                  <a:pt x="169785" y="182532"/>
                </a:lnTo>
                <a:lnTo>
                  <a:pt x="131840" y="210986"/>
                </a:lnTo>
                <a:lnTo>
                  <a:pt x="98220" y="240942"/>
                </a:lnTo>
                <a:lnTo>
                  <a:pt x="69151" y="272284"/>
                </a:lnTo>
                <a:lnTo>
                  <a:pt x="44860" y="304897"/>
                </a:lnTo>
                <a:lnTo>
                  <a:pt x="25573" y="338667"/>
                </a:lnTo>
                <a:lnTo>
                  <a:pt x="2916" y="409218"/>
                </a:lnTo>
                <a:lnTo>
                  <a:pt x="0" y="445770"/>
                </a:lnTo>
                <a:lnTo>
                  <a:pt x="2916" y="482429"/>
                </a:lnTo>
                <a:lnTo>
                  <a:pt x="25573" y="553166"/>
                </a:lnTo>
                <a:lnTo>
                  <a:pt x="44860" y="587014"/>
                </a:lnTo>
                <a:lnTo>
                  <a:pt x="69151" y="619696"/>
                </a:lnTo>
                <a:lnTo>
                  <a:pt x="98220" y="651098"/>
                </a:lnTo>
                <a:lnTo>
                  <a:pt x="131840" y="681106"/>
                </a:lnTo>
                <a:lnTo>
                  <a:pt x="169785" y="709604"/>
                </a:lnTo>
                <a:lnTo>
                  <a:pt x="211829" y="736480"/>
                </a:lnTo>
                <a:lnTo>
                  <a:pt x="257746" y="761619"/>
                </a:lnTo>
                <a:lnTo>
                  <a:pt x="307309" y="784905"/>
                </a:lnTo>
                <a:lnTo>
                  <a:pt x="360291" y="806226"/>
                </a:lnTo>
                <a:lnTo>
                  <a:pt x="416468" y="825466"/>
                </a:lnTo>
                <a:lnTo>
                  <a:pt x="475611" y="842512"/>
                </a:lnTo>
                <a:lnTo>
                  <a:pt x="537495" y="857250"/>
                </a:lnTo>
                <a:lnTo>
                  <a:pt x="601894" y="869563"/>
                </a:lnTo>
                <a:lnTo>
                  <a:pt x="668581" y="879340"/>
                </a:lnTo>
                <a:lnTo>
                  <a:pt x="737331" y="886465"/>
                </a:lnTo>
                <a:lnTo>
                  <a:pt x="807915" y="890823"/>
                </a:lnTo>
                <a:lnTo>
                  <a:pt x="880109" y="892302"/>
                </a:lnTo>
                <a:lnTo>
                  <a:pt x="952304" y="890823"/>
                </a:lnTo>
                <a:lnTo>
                  <a:pt x="1022888" y="886465"/>
                </a:lnTo>
                <a:lnTo>
                  <a:pt x="1091638" y="879340"/>
                </a:lnTo>
                <a:lnTo>
                  <a:pt x="1158325" y="869563"/>
                </a:lnTo>
                <a:lnTo>
                  <a:pt x="1222724" y="857250"/>
                </a:lnTo>
                <a:lnTo>
                  <a:pt x="1284608" y="842512"/>
                </a:lnTo>
                <a:lnTo>
                  <a:pt x="1343751" y="825466"/>
                </a:lnTo>
                <a:lnTo>
                  <a:pt x="1399928" y="806226"/>
                </a:lnTo>
                <a:lnTo>
                  <a:pt x="1452910" y="784905"/>
                </a:lnTo>
                <a:lnTo>
                  <a:pt x="1502473" y="761619"/>
                </a:lnTo>
                <a:lnTo>
                  <a:pt x="1548390" y="736480"/>
                </a:lnTo>
                <a:lnTo>
                  <a:pt x="1590434" y="709604"/>
                </a:lnTo>
                <a:lnTo>
                  <a:pt x="1628379" y="681106"/>
                </a:lnTo>
                <a:lnTo>
                  <a:pt x="1661999" y="651098"/>
                </a:lnTo>
                <a:lnTo>
                  <a:pt x="1691068" y="619696"/>
                </a:lnTo>
                <a:lnTo>
                  <a:pt x="1715359" y="587014"/>
                </a:lnTo>
                <a:lnTo>
                  <a:pt x="1734646" y="553166"/>
                </a:lnTo>
                <a:lnTo>
                  <a:pt x="1757303" y="482429"/>
                </a:lnTo>
                <a:lnTo>
                  <a:pt x="1760219" y="445769"/>
                </a:lnTo>
                <a:lnTo>
                  <a:pt x="1757303" y="409218"/>
                </a:lnTo>
                <a:lnTo>
                  <a:pt x="1734646" y="338667"/>
                </a:lnTo>
                <a:lnTo>
                  <a:pt x="1715359" y="304897"/>
                </a:lnTo>
                <a:lnTo>
                  <a:pt x="1691068" y="272284"/>
                </a:lnTo>
                <a:lnTo>
                  <a:pt x="1661999" y="240942"/>
                </a:lnTo>
                <a:lnTo>
                  <a:pt x="1628379" y="210986"/>
                </a:lnTo>
                <a:lnTo>
                  <a:pt x="1590434" y="182532"/>
                </a:lnTo>
                <a:lnTo>
                  <a:pt x="1548390" y="155694"/>
                </a:lnTo>
                <a:lnTo>
                  <a:pt x="1502473" y="130587"/>
                </a:lnTo>
                <a:lnTo>
                  <a:pt x="1452910" y="107326"/>
                </a:lnTo>
                <a:lnTo>
                  <a:pt x="1399928" y="86026"/>
                </a:lnTo>
                <a:lnTo>
                  <a:pt x="1343751" y="66802"/>
                </a:lnTo>
                <a:lnTo>
                  <a:pt x="1284608" y="49768"/>
                </a:lnTo>
                <a:lnTo>
                  <a:pt x="1222724" y="35040"/>
                </a:lnTo>
                <a:lnTo>
                  <a:pt x="1158325" y="22731"/>
                </a:lnTo>
                <a:lnTo>
                  <a:pt x="1091638" y="12959"/>
                </a:lnTo>
                <a:lnTo>
                  <a:pt x="1022888" y="5836"/>
                </a:lnTo>
                <a:lnTo>
                  <a:pt x="952304" y="1478"/>
                </a:lnTo>
                <a:lnTo>
                  <a:pt x="88010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3311" y="1480585"/>
            <a:ext cx="8308975" cy="17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235" dirty="0">
                <a:latin typeface="微软雅黑"/>
                <a:cs typeface="微软雅黑"/>
              </a:rPr>
              <a:t> </a:t>
            </a:r>
            <a:r>
              <a:rPr sz="3200" b="1" spc="-10" dirty="0">
                <a:latin typeface="微软雅黑"/>
                <a:cs typeface="微软雅黑"/>
              </a:rPr>
              <a:t>2NF</a:t>
            </a:r>
            <a:endParaRPr sz="3200">
              <a:latin typeface="微软雅黑"/>
              <a:cs typeface="微软雅黑"/>
            </a:endParaRPr>
          </a:p>
          <a:p>
            <a:pPr marL="12700" marR="5080">
              <a:lnSpc>
                <a:spcPct val="130000"/>
              </a:lnSpc>
              <a:spcBef>
                <a:spcPts val="130"/>
              </a:spcBef>
            </a:pPr>
            <a:r>
              <a:rPr sz="2000" b="1" spc="-5" dirty="0">
                <a:latin typeface="微软雅黑"/>
                <a:cs typeface="微软雅黑"/>
              </a:rPr>
              <a:t>若R(U)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1NF 且 U中的每一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非主属性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完全函数依赖</a:t>
            </a:r>
            <a:r>
              <a:rPr sz="2000" b="1" dirty="0">
                <a:latin typeface="微软雅黑"/>
                <a:cs typeface="微软雅黑"/>
              </a:rPr>
              <a:t>于</a:t>
            </a: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候选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键</a:t>
            </a:r>
            <a:r>
              <a:rPr sz="2000" b="1" spc="-5" dirty="0">
                <a:latin typeface="微软雅黑"/>
                <a:cs typeface="微软雅黑"/>
              </a:rPr>
              <a:t>，则称R(U)属 于第二范式，记为：R(U</a:t>
            </a:r>
            <a:r>
              <a:rPr sz="2000" b="1" dirty="0"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2NF。</a:t>
            </a:r>
            <a:endParaRPr sz="2000">
              <a:latin typeface="微软雅黑"/>
              <a:cs typeface="微软雅黑"/>
            </a:endParaRPr>
          </a:p>
          <a:p>
            <a:pPr marL="6165215" marR="712470" algn="r">
              <a:lnSpc>
                <a:spcPct val="100000"/>
              </a:lnSpc>
              <a:spcBef>
                <a:spcPts val="420"/>
              </a:spcBef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第二范式消除了 非主属性对候选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4208" y="3241283"/>
            <a:ext cx="493712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R(S#, SN, SD, CN, G)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30200"/>
              </a:lnSpc>
              <a:spcBef>
                <a:spcPts val="70"/>
              </a:spcBef>
            </a:pPr>
            <a:r>
              <a:rPr sz="1600" b="1" spc="-5" dirty="0">
                <a:latin typeface="微软雅黑"/>
                <a:cs typeface="微软雅黑"/>
              </a:rPr>
              <a:t>其中，S#:学号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5" dirty="0">
                <a:latin typeface="微软雅黑"/>
                <a:cs typeface="微软雅黑"/>
              </a:rPr>
              <a:t>N:姓名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SD:班级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CN:课程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G:成绩。 函数依赖：S</a:t>
            </a:r>
            <a:r>
              <a:rPr sz="1600" b="1" spc="-10" dirty="0">
                <a:latin typeface="微软雅黑"/>
                <a:cs typeface="微软雅黑"/>
              </a:rPr>
              <a:t>#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SN,  S</a:t>
            </a:r>
            <a:r>
              <a:rPr sz="1600" b="1" spc="-10" dirty="0">
                <a:latin typeface="微软雅黑"/>
                <a:cs typeface="微软雅黑"/>
              </a:rPr>
              <a:t>#</a:t>
            </a:r>
            <a:r>
              <a:rPr sz="1600" b="1" spc="-5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S</a:t>
            </a:r>
            <a:r>
              <a:rPr sz="1600" b="1" spc="-10" dirty="0"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, {S#, CN</a:t>
            </a:r>
            <a:r>
              <a:rPr sz="1600" b="1" spc="-5" dirty="0">
                <a:latin typeface="微软雅黑"/>
                <a:cs typeface="微软雅黑"/>
              </a:rPr>
              <a:t>}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dirty="0">
                <a:latin typeface="微软雅黑"/>
                <a:cs typeface="微软雅黑"/>
              </a:rPr>
              <a:t>G </a:t>
            </a:r>
            <a:r>
              <a:rPr sz="1600" b="1" spc="-5" dirty="0">
                <a:latin typeface="微软雅黑"/>
                <a:cs typeface="微软雅黑"/>
              </a:rPr>
              <a:t>候选键：{S#,CN</a:t>
            </a:r>
            <a:r>
              <a:rPr sz="1600" b="1" dirty="0">
                <a:latin typeface="微软雅黑"/>
                <a:cs typeface="微软雅黑"/>
              </a:rPr>
              <a:t>}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， </a:t>
            </a:r>
            <a:r>
              <a:rPr sz="1600" b="1" spc="-5" dirty="0">
                <a:latin typeface="微软雅黑"/>
                <a:cs typeface="微软雅黑"/>
              </a:rPr>
              <a:t>非主属性：SN和SD。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4228" y="4621753"/>
            <a:ext cx="505650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6289" algn="l"/>
              </a:tabLst>
            </a:pPr>
            <a:r>
              <a:rPr sz="1600" b="1" spc="-5" dirty="0">
                <a:latin typeface="微软雅黑"/>
                <a:cs typeface="微软雅黑"/>
              </a:rPr>
              <a:t>因为：{S#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CN</a:t>
            </a:r>
            <a:r>
              <a:rPr sz="1600" b="1" dirty="0">
                <a:latin typeface="微软雅黑"/>
                <a:cs typeface="微软雅黑"/>
              </a:rPr>
              <a:t>}	</a:t>
            </a:r>
            <a:r>
              <a:rPr sz="1600" b="1" spc="-5" dirty="0">
                <a:latin typeface="微软雅黑"/>
                <a:cs typeface="微软雅黑"/>
              </a:rPr>
              <a:t>{SN、SD</a:t>
            </a:r>
            <a:r>
              <a:rPr sz="1600" b="1" dirty="0">
                <a:latin typeface="微软雅黑"/>
                <a:cs typeface="微软雅黑"/>
              </a:rPr>
              <a:t>}</a:t>
            </a:r>
            <a:r>
              <a:rPr sz="1600" b="1" spc="-5" dirty="0">
                <a:latin typeface="微软雅黑"/>
                <a:cs typeface="微软雅黑"/>
              </a:rPr>
              <a:t> ，所以R不属于2NF。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4228" y="4935642"/>
            <a:ext cx="6252845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微软雅黑"/>
                <a:cs typeface="微软雅黑"/>
              </a:rPr>
              <a:t>将其分解为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50" b="1" spc="-7" baseline="-25252" dirty="0">
                <a:latin typeface="微软雅黑"/>
                <a:cs typeface="微软雅黑"/>
              </a:rPr>
              <a:t>1</a:t>
            </a:r>
            <a:r>
              <a:rPr sz="1600" b="1" spc="-10" dirty="0">
                <a:latin typeface="微软雅黑"/>
                <a:cs typeface="微软雅黑"/>
              </a:rPr>
              <a:t>(</a:t>
            </a:r>
            <a:r>
              <a:rPr sz="1600" b="1" dirty="0">
                <a:latin typeface="微软雅黑"/>
                <a:cs typeface="微软雅黑"/>
              </a:rPr>
              <a:t>S#, SN, SD), </a:t>
            </a:r>
            <a:r>
              <a:rPr sz="1600" b="1" spc="-15" dirty="0">
                <a:latin typeface="微软雅黑"/>
                <a:cs typeface="微软雅黑"/>
              </a:rPr>
              <a:t>R</a:t>
            </a:r>
            <a:r>
              <a:rPr sz="1650" b="1" spc="-22" baseline="-25252" dirty="0">
                <a:latin typeface="微软雅黑"/>
                <a:cs typeface="微软雅黑"/>
              </a:rPr>
              <a:t>2</a:t>
            </a:r>
            <a:r>
              <a:rPr sz="1600" b="1" dirty="0">
                <a:latin typeface="微软雅黑"/>
                <a:cs typeface="微软雅黑"/>
              </a:rPr>
              <a:t>(S#, CN, G), 则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50" b="1" spc="-22" baseline="-25252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2NF，R</a:t>
            </a:r>
            <a:r>
              <a:rPr sz="1650" b="1" spc="-22" baseline="-25252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dirty="0">
                <a:latin typeface="微软雅黑"/>
                <a:cs typeface="微软雅黑"/>
              </a:rPr>
              <a:t>2NF。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8801" y="4499479"/>
            <a:ext cx="116205" cy="20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6461" y="3279841"/>
            <a:ext cx="14484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键的部分依赖。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0103" y="483233"/>
            <a:ext cx="2823845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范式和第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标题 6">
            <a:extLst>
              <a:ext uri="{FF2B5EF4-FFF2-40B4-BE49-F238E27FC236}">
                <a16:creationId xmlns:a16="http://schemas.microsoft.com/office/drawing/2014/main" xmlns="" id="{04D89855-F9CB-4E5A-A62D-017D5B1EDC95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7131" y="6273825"/>
            <a:ext cx="719835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微软雅黑"/>
                <a:cs typeface="微软雅黑"/>
              </a:rPr>
              <a:t>课后思考：举出一些满足第2范式的实例和不满足第2范式的实例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05" y="1466585"/>
            <a:ext cx="720661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50360" algn="l"/>
              </a:tabLst>
            </a:pPr>
            <a:r>
              <a:rPr sz="2400" b="1" dirty="0">
                <a:latin typeface="微软雅黑"/>
                <a:cs typeface="微软雅黑"/>
              </a:rPr>
              <a:t>练习：</a:t>
            </a:r>
            <a:r>
              <a:rPr sz="2000" b="1" spc="-5" dirty="0">
                <a:latin typeface="微软雅黑"/>
                <a:cs typeface="微软雅黑"/>
              </a:rPr>
              <a:t>下列模式是否满足第2范式?	怎样使其满足第2范式?</a:t>
            </a:r>
            <a:endParaRPr sz="2000">
              <a:latin typeface="微软雅黑"/>
              <a:cs typeface="微软雅黑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学生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班级,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课程名,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成绩,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教师职务)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2105" y="2312387"/>
            <a:ext cx="2025014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{学号,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3364" y="2256309"/>
            <a:ext cx="92075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7415" algn="l"/>
              </a:tabLst>
            </a:pPr>
            <a:r>
              <a:rPr sz="3000" b="1" spc="-7" baseline="-29166" dirty="0">
                <a:solidFill>
                  <a:srgbClr val="3333CC"/>
                </a:solidFill>
                <a:latin typeface="微软雅黑"/>
                <a:cs typeface="微软雅黑"/>
              </a:rPr>
              <a:t>课号}</a:t>
            </a:r>
            <a:r>
              <a:rPr sz="3000" b="1" spc="-509" baseline="-29166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  </a:t>
            </a:r>
            <a:r>
              <a:rPr sz="1200" u="sng" spc="-130" dirty="0">
                <a:latin typeface="Times New Roman"/>
                <a:cs typeface="Times New Roman"/>
              </a:rPr>
              <a:t> </a:t>
            </a:r>
            <a:r>
              <a:rPr sz="1200" u="sng" spc="10" dirty="0">
                <a:latin typeface="Times New Roman"/>
                <a:cs typeface="Times New Roman"/>
              </a:rPr>
              <a:t>f </a:t>
            </a:r>
            <a:r>
              <a:rPr sz="1200" u="sng" dirty="0">
                <a:latin typeface="Times New Roman"/>
                <a:cs typeface="Times New Roman"/>
              </a:rPr>
              <a:t>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3698" y="2314478"/>
            <a:ext cx="32416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; 非主属性：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姓名、课程名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2130" y="2709398"/>
            <a:ext cx="227901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部分依赖：</a:t>
            </a:r>
            <a:r>
              <a:rPr sz="2000" b="1" spc="5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{学号,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17477" y="2369058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19">
                <a:moveTo>
                  <a:pt x="102869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1" y="96012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39798" y="2776727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67439" y="2608957"/>
            <a:ext cx="286194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810">
              <a:lnSpc>
                <a:spcPts val="1170"/>
              </a:lnSpc>
            </a:pPr>
            <a:r>
              <a:rPr sz="1400" u="sng" spc="5" dirty="0">
                <a:latin typeface="Times New Roman"/>
                <a:cs typeface="Times New Roman"/>
              </a:rPr>
              <a:t>   </a:t>
            </a:r>
            <a:r>
              <a:rPr sz="1400" u="sng" spc="-175" dirty="0">
                <a:latin typeface="Times New Roman"/>
                <a:cs typeface="Times New Roman"/>
              </a:rPr>
              <a:t> </a:t>
            </a:r>
            <a:r>
              <a:rPr sz="1400" u="sng" spc="10" dirty="0">
                <a:latin typeface="Times New Roman"/>
                <a:cs typeface="Times New Roman"/>
              </a:rPr>
              <a:t>p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tabLst>
                <a:tab pos="107569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课号}	课程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名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；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{学号,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5552" y="2613529"/>
            <a:ext cx="17500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690" algn="ctr">
              <a:lnSpc>
                <a:spcPts val="1150"/>
              </a:lnSpc>
            </a:pPr>
            <a:r>
              <a:rPr sz="1400" u="sng" spc="5" dirty="0">
                <a:latin typeface="Times New Roman"/>
                <a:cs typeface="Times New Roman"/>
              </a:rPr>
              <a:t>   </a:t>
            </a:r>
            <a:r>
              <a:rPr sz="1400" u="sng" spc="-175" dirty="0">
                <a:latin typeface="Times New Roman"/>
                <a:cs typeface="Times New Roman"/>
              </a:rPr>
              <a:t> </a:t>
            </a:r>
            <a:r>
              <a:rPr sz="1400" u="sng" spc="10" dirty="0">
                <a:latin typeface="Times New Roman"/>
                <a:cs typeface="Times New Roman"/>
              </a:rPr>
              <a:t>p</a:t>
            </a:r>
            <a:r>
              <a:rPr sz="1400" u="sng" dirty="0"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870"/>
              </a:lnSpc>
              <a:tabLst>
                <a:tab pos="121602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课号}	姓名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4931" y="3105648"/>
            <a:ext cx="77438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员工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(员工码,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姓名,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出生日期,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联系电话,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最后学历,</a:t>
            </a:r>
            <a:r>
              <a:rPr sz="2000" spc="26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毕业学校,</a:t>
            </a:r>
            <a:r>
              <a:rPr sz="2000" spc="2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 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培训内容)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6369" y="2772155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7701" y="4376928"/>
            <a:ext cx="117475" cy="118110"/>
          </a:xfrm>
          <a:custGeom>
            <a:avLst/>
            <a:gdLst/>
            <a:ahLst/>
            <a:cxnLst/>
            <a:rect l="l" t="t" r="r" b="b"/>
            <a:pathLst>
              <a:path w="117475" h="118110">
                <a:moveTo>
                  <a:pt x="117348" y="57912"/>
                </a:moveTo>
                <a:lnTo>
                  <a:pt x="0" y="0"/>
                </a:lnTo>
                <a:lnTo>
                  <a:pt x="0" y="118110"/>
                </a:lnTo>
                <a:lnTo>
                  <a:pt x="11734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62130" y="3859558"/>
            <a:ext cx="382968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7445" algn="l"/>
                <a:tab pos="3816350" algn="l"/>
              </a:tabLst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候选键：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{员工码,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培训日期}</a:t>
            </a:r>
            <a:r>
              <a:rPr sz="2000" b="1" spc="-38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u="sng" spc="15" baseline="43981" dirty="0">
                <a:latin typeface="Times New Roman"/>
                <a:cs typeface="Times New Roman"/>
              </a:rPr>
              <a:t> </a:t>
            </a:r>
            <a:r>
              <a:rPr sz="1800" u="sng" baseline="43981" dirty="0">
                <a:latin typeface="Times New Roman"/>
                <a:cs typeface="Times New Roman"/>
              </a:rPr>
              <a:t>  </a:t>
            </a:r>
            <a:r>
              <a:rPr sz="1800" u="sng" spc="-195" baseline="43981" dirty="0">
                <a:latin typeface="Times New Roman"/>
                <a:cs typeface="Times New Roman"/>
              </a:rPr>
              <a:t> </a:t>
            </a:r>
            <a:r>
              <a:rPr sz="1800" u="sng" spc="15" baseline="43981" dirty="0">
                <a:latin typeface="Times New Roman"/>
                <a:cs typeface="Times New Roman"/>
              </a:rPr>
              <a:t>f </a:t>
            </a:r>
            <a:r>
              <a:rPr sz="1800" u="sng" baseline="43981" dirty="0">
                <a:latin typeface="Times New Roman"/>
                <a:cs typeface="Times New Roman"/>
              </a:rPr>
              <a:t>	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9345" y="3901761"/>
            <a:ext cx="31419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;</a:t>
            </a:r>
            <a:r>
              <a:rPr sz="2000" b="1" spc="5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非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主属性</a:t>
            </a:r>
            <a:r>
              <a:rPr sz="2000" b="1" spc="-10" dirty="0">
                <a:solidFill>
                  <a:srgbClr val="656533"/>
                </a:solidFill>
                <a:latin typeface="微软雅黑"/>
                <a:cs typeface="微软雅黑"/>
              </a:rPr>
              <a:t>：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姓名，出生日期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2105" y="4213729"/>
            <a:ext cx="410146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5880" algn="l"/>
              </a:tabLst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部分依赖：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{员工码,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培训日期}</a:t>
            </a:r>
            <a:r>
              <a:rPr sz="2000" b="1" spc="6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100" u="sng" spc="7" baseline="43650" dirty="0">
                <a:latin typeface="Times New Roman"/>
                <a:cs typeface="Times New Roman"/>
              </a:rPr>
              <a:t> </a:t>
            </a:r>
            <a:r>
              <a:rPr sz="2100" u="sng" baseline="43650" dirty="0">
                <a:latin typeface="Times New Roman"/>
                <a:cs typeface="Times New Roman"/>
              </a:rPr>
              <a:t>  </a:t>
            </a:r>
            <a:r>
              <a:rPr sz="2100" u="sng" spc="-262" baseline="43650" dirty="0">
                <a:latin typeface="Times New Roman"/>
                <a:cs typeface="Times New Roman"/>
              </a:rPr>
              <a:t> </a:t>
            </a:r>
            <a:r>
              <a:rPr sz="2100" u="sng" spc="15" baseline="43650" dirty="0">
                <a:latin typeface="Times New Roman"/>
                <a:cs typeface="Times New Roman"/>
              </a:rPr>
              <a:t>p</a:t>
            </a:r>
            <a:r>
              <a:rPr sz="2100" u="sng" baseline="43650" dirty="0">
                <a:latin typeface="Times New Roman"/>
                <a:cs typeface="Times New Roman"/>
              </a:rPr>
              <a:t> 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9672" y="4298721"/>
            <a:ext cx="23031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{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姓名,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出生日期 }；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4905" y="4693641"/>
            <a:ext cx="596773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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微软雅黑"/>
                <a:cs typeface="微软雅黑"/>
              </a:rPr>
              <a:t>图书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(书号,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书名,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出版日期,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出版社,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书架号,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房间号)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74905" y="3972305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9055" y="5572505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70" y="50292"/>
                </a:moveTo>
                <a:lnTo>
                  <a:pt x="0" y="0"/>
                </a:lnTo>
                <a:lnTo>
                  <a:pt x="0" y="96011"/>
                </a:lnTo>
                <a:lnTo>
                  <a:pt x="12102" y="96011"/>
                </a:lnTo>
                <a:lnTo>
                  <a:pt x="10287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62105" y="5026180"/>
            <a:ext cx="236093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69795" algn="l"/>
              </a:tabLst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候选键：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3333CC"/>
                </a:solidFill>
                <a:latin typeface="微软雅黑"/>
                <a:cs typeface="微软雅黑"/>
              </a:rPr>
              <a:t>书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号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1800" u="sng" spc="15" baseline="53240" dirty="0">
                <a:latin typeface="Times New Roman"/>
                <a:cs typeface="Times New Roman"/>
              </a:rPr>
              <a:t> </a:t>
            </a:r>
            <a:r>
              <a:rPr sz="1800" u="sng" baseline="53240" dirty="0">
                <a:latin typeface="Times New Roman"/>
                <a:cs typeface="Times New Roman"/>
              </a:rPr>
              <a:t>  </a:t>
            </a:r>
            <a:r>
              <a:rPr sz="1800" u="sng" spc="-195" baseline="53240" dirty="0">
                <a:latin typeface="Times New Roman"/>
                <a:cs typeface="Times New Roman"/>
              </a:rPr>
              <a:t> </a:t>
            </a:r>
            <a:r>
              <a:rPr sz="1800" u="sng" spc="15" baseline="53240" dirty="0">
                <a:latin typeface="Times New Roman"/>
                <a:cs typeface="Times New Roman"/>
              </a:rPr>
              <a:t>f </a:t>
            </a:r>
            <a:r>
              <a:rPr sz="1800" u="sng" baseline="53240" dirty="0">
                <a:latin typeface="Times New Roman"/>
                <a:cs typeface="Times New Roman"/>
              </a:rPr>
              <a:t>	</a:t>
            </a:r>
            <a:endParaRPr sz="1800" baseline="5324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656533"/>
                </a:solidFill>
                <a:latin typeface="Wingdings"/>
                <a:cs typeface="Wingdings"/>
              </a:rPr>
              <a:t>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无部分依赖：</a:t>
            </a:r>
            <a:r>
              <a:rPr sz="2000" b="1" spc="5" dirty="0">
                <a:solidFill>
                  <a:srgbClr val="656533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书号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2019" y="5092743"/>
            <a:ext cx="3496310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737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U</a:t>
            </a:r>
            <a:r>
              <a:rPr sz="2000" b="1" spc="5" dirty="0">
                <a:solidFill>
                  <a:srgbClr val="3333CC"/>
                </a:solidFill>
                <a:latin typeface="微软雅黑"/>
                <a:cs typeface="微软雅黑"/>
              </a:rPr>
              <a:t> 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;</a:t>
            </a:r>
            <a:r>
              <a:rPr sz="2000" b="1" dirty="0">
                <a:solidFill>
                  <a:srgbClr val="656533"/>
                </a:solidFill>
                <a:latin typeface="微软雅黑"/>
                <a:cs typeface="微软雅黑"/>
              </a:rPr>
              <a:t>	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非主属性</a:t>
            </a:r>
            <a:r>
              <a:rPr sz="2000" b="1" spc="-10" dirty="0">
                <a:solidFill>
                  <a:srgbClr val="656533"/>
                </a:solidFill>
                <a:latin typeface="微软雅黑"/>
                <a:cs typeface="微软雅黑"/>
              </a:rPr>
              <a:t>：</a:t>
            </a:r>
            <a:r>
              <a:rPr sz="1600" b="1" spc="-5" dirty="0">
                <a:solidFill>
                  <a:srgbClr val="3333CC"/>
                </a:solidFill>
                <a:latin typeface="微软雅黑"/>
                <a:cs typeface="微软雅黑"/>
              </a:rPr>
              <a:t>候选键外其他属性</a:t>
            </a:r>
            <a:endParaRPr sz="1600">
              <a:latin typeface="微软雅黑"/>
              <a:cs typeface="微软雅黑"/>
            </a:endParaRPr>
          </a:p>
          <a:p>
            <a:pPr marL="115570">
              <a:lnSpc>
                <a:spcPct val="100000"/>
              </a:lnSpc>
              <a:spcBef>
                <a:spcPts val="720"/>
              </a:spcBef>
              <a:tabLst>
                <a:tab pos="596265" algn="l"/>
              </a:tabLst>
            </a:pPr>
            <a:r>
              <a:rPr sz="1800" u="sng" spc="15" baseline="39351" dirty="0">
                <a:latin typeface="Times New Roman"/>
                <a:cs typeface="Times New Roman"/>
              </a:rPr>
              <a:t>   </a:t>
            </a:r>
            <a:r>
              <a:rPr sz="1800" u="sng" spc="-195" baseline="39351" dirty="0">
                <a:latin typeface="Times New Roman"/>
                <a:cs typeface="Times New Roman"/>
              </a:rPr>
              <a:t> </a:t>
            </a:r>
            <a:r>
              <a:rPr sz="1800" u="sng" spc="15" baseline="39351" dirty="0">
                <a:latin typeface="Times New Roman"/>
                <a:cs typeface="Times New Roman"/>
              </a:rPr>
              <a:t>f </a:t>
            </a:r>
            <a:r>
              <a:rPr sz="1800" u="sng" spc="-142" baseline="39351" dirty="0">
                <a:latin typeface="Times New Roman"/>
                <a:cs typeface="Times New Roman"/>
              </a:rPr>
              <a:t> </a:t>
            </a:r>
            <a:r>
              <a:rPr sz="1800" baseline="39351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微软雅黑"/>
                <a:cs typeface="微软雅黑"/>
              </a:rPr>
              <a:t>每一个属</a:t>
            </a:r>
            <a:r>
              <a:rPr sz="2000" b="1" spc="-10" dirty="0">
                <a:solidFill>
                  <a:srgbClr val="3333CC"/>
                </a:solidFill>
                <a:latin typeface="微软雅黑"/>
                <a:cs typeface="微软雅黑"/>
              </a:rPr>
              <a:t>性</a:t>
            </a:r>
            <a:r>
              <a:rPr sz="2000" b="1" spc="-5" dirty="0">
                <a:solidFill>
                  <a:srgbClr val="656533"/>
                </a:solidFill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28223" y="5138928"/>
            <a:ext cx="102870" cy="96520"/>
          </a:xfrm>
          <a:custGeom>
            <a:avLst/>
            <a:gdLst/>
            <a:ahLst/>
            <a:cxnLst/>
            <a:rect l="l" t="t" r="r" b="b"/>
            <a:pathLst>
              <a:path w="102870" h="96520">
                <a:moveTo>
                  <a:pt x="102869" y="50291"/>
                </a:moveTo>
                <a:lnTo>
                  <a:pt x="0" y="0"/>
                </a:lnTo>
                <a:lnTo>
                  <a:pt x="0" y="96012"/>
                </a:lnTo>
                <a:lnTo>
                  <a:pt x="12102" y="96012"/>
                </a:lnTo>
                <a:lnTo>
                  <a:pt x="102869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范式和第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标题 6">
            <a:extLst>
              <a:ext uri="{FF2B5EF4-FFF2-40B4-BE49-F238E27FC236}">
                <a16:creationId xmlns:a16="http://schemas.microsoft.com/office/drawing/2014/main" xmlns="" id="{B089352B-467F-449F-AB71-6894263AEBC4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761" y="1432579"/>
            <a:ext cx="8325484" cy="163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微软雅黑"/>
                <a:cs typeface="微软雅黑"/>
              </a:rPr>
              <a:t>[Definition</a:t>
            </a:r>
            <a:r>
              <a:rPr sz="2000" b="1" spc="-5" dirty="0">
                <a:latin typeface="微软雅黑"/>
                <a:cs typeface="微软雅黑"/>
              </a:rPr>
              <a:t>]</a:t>
            </a:r>
            <a:r>
              <a:rPr sz="3200" b="1" spc="-10" dirty="0">
                <a:latin typeface="微软雅黑"/>
                <a:cs typeface="微软雅黑"/>
              </a:rPr>
              <a:t>3NF</a:t>
            </a:r>
            <a:endParaRPr sz="3200">
              <a:latin typeface="微软雅黑"/>
              <a:cs typeface="微软雅黑"/>
            </a:endParaRPr>
          </a:p>
          <a:p>
            <a:pPr marL="12700" marR="5080">
              <a:lnSpc>
                <a:spcPct val="130300"/>
              </a:lnSpc>
              <a:spcBef>
                <a:spcPts val="125"/>
              </a:spcBef>
              <a:tabLst>
                <a:tab pos="3793490" algn="l"/>
              </a:tabLst>
            </a:pPr>
            <a:r>
              <a:rPr sz="2000" b="1" spc="-5" dirty="0">
                <a:latin typeface="微软雅黑"/>
                <a:cs typeface="微软雅黑"/>
              </a:rPr>
              <a:t>若R(U，F</a:t>
            </a:r>
            <a:r>
              <a:rPr sz="2000" b="1" spc="-10" dirty="0">
                <a:latin typeface="微软雅黑"/>
                <a:cs typeface="微软雅黑"/>
              </a:rPr>
              <a:t>)</a:t>
            </a:r>
            <a:r>
              <a:rPr sz="2000" b="1" spc="-10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2NF</a:t>
            </a:r>
            <a:r>
              <a:rPr sz="2000" b="1" spc="10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且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R中不存在这样的情况：候选键X，属性组</a:t>
            </a:r>
            <a:r>
              <a:rPr sz="2000" b="1" dirty="0">
                <a:latin typeface="微软雅黑"/>
                <a:cs typeface="微软雅黑"/>
              </a:rPr>
              <a:t>Y</a:t>
            </a:r>
            <a:r>
              <a:rPr sz="2000" b="1" spc="-5" dirty="0">
                <a:latin typeface="Symbol"/>
                <a:cs typeface="Symbol"/>
              </a:rPr>
              <a:t></a:t>
            </a:r>
            <a:r>
              <a:rPr sz="2000" b="1" spc="-10" dirty="0">
                <a:latin typeface="微软雅黑"/>
                <a:cs typeface="微软雅黑"/>
              </a:rPr>
              <a:t>U和非主 </a:t>
            </a:r>
            <a:r>
              <a:rPr sz="2000" b="1" spc="-5" dirty="0">
                <a:latin typeface="微软雅黑"/>
                <a:cs typeface="微软雅黑"/>
              </a:rPr>
              <a:t>属性A,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且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dirty="0">
                <a:latin typeface="微软雅黑"/>
                <a:cs typeface="微软雅黑"/>
              </a:rPr>
              <a:t> </a:t>
            </a:r>
            <a:r>
              <a:rPr sz="2000" b="1" spc="-10" dirty="0">
                <a:latin typeface="微软雅黑"/>
                <a:cs typeface="微软雅黑"/>
              </a:rPr>
              <a:t>A</a:t>
            </a:r>
            <a:r>
              <a:rPr sz="2000" b="1" dirty="0">
                <a:latin typeface="Symbol"/>
                <a:cs typeface="Symbol"/>
              </a:rPr>
              <a:t>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Symbol"/>
                <a:cs typeface="Symbol"/>
              </a:rPr>
              <a:t></a:t>
            </a:r>
            <a:r>
              <a:rPr sz="2000" b="1" spc="-5" dirty="0">
                <a:latin typeface="微软雅黑"/>
                <a:cs typeface="微软雅黑"/>
              </a:rPr>
              <a:t>X,</a:t>
            </a:r>
            <a:r>
              <a:rPr sz="2000" b="1" spc="5" dirty="0">
                <a:latin typeface="微软雅黑"/>
                <a:cs typeface="微软雅黑"/>
              </a:rPr>
              <a:t> </a:t>
            </a:r>
            <a:r>
              <a:rPr sz="2000" b="1" spc="-5" dirty="0">
                <a:latin typeface="微软雅黑"/>
                <a:cs typeface="微软雅黑"/>
              </a:rPr>
              <a:t>Y</a:t>
            </a:r>
            <a:r>
              <a:rPr sz="2000" b="1" dirty="0">
                <a:latin typeface="微软雅黑"/>
                <a:cs typeface="微软雅黑"/>
              </a:rPr>
              <a:t>	</a:t>
            </a:r>
            <a:r>
              <a:rPr sz="2000" b="1" spc="-5" dirty="0">
                <a:latin typeface="微软雅黑"/>
                <a:cs typeface="微软雅黑"/>
              </a:rPr>
              <a:t>X，使得</a:t>
            </a:r>
            <a:r>
              <a:rPr sz="2000" b="1" dirty="0">
                <a:latin typeface="微软雅黑"/>
                <a:cs typeface="微软雅黑"/>
              </a:rPr>
              <a:t>X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Y，Y</a:t>
            </a:r>
            <a:r>
              <a:rPr sz="2000" b="1" dirty="0">
                <a:latin typeface="Symbol"/>
                <a:cs typeface="Symbol"/>
              </a:rPr>
              <a:t></a:t>
            </a:r>
            <a:r>
              <a:rPr sz="2000" b="1" spc="-5" dirty="0">
                <a:latin typeface="微软雅黑"/>
                <a:cs typeface="微软雅黑"/>
              </a:rPr>
              <a:t>A成立。满足以上条 件则称R(U)属于第三范式，记为：R(U)</a:t>
            </a:r>
            <a:r>
              <a:rPr sz="2000" b="1" spc="-5" dirty="0">
                <a:latin typeface="Symbol"/>
                <a:cs typeface="Symbol"/>
              </a:rPr>
              <a:t></a:t>
            </a:r>
            <a:r>
              <a:rPr sz="2000" b="1" spc="-5" dirty="0">
                <a:latin typeface="微软雅黑"/>
                <a:cs typeface="微软雅黑"/>
              </a:rPr>
              <a:t>3NF。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1489" y="2502407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078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1519" y="245440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48006"/>
                </a:moveTo>
                <a:lnTo>
                  <a:pt x="0" y="0"/>
                </a:lnTo>
                <a:lnTo>
                  <a:pt x="0" y="98298"/>
                </a:lnTo>
                <a:lnTo>
                  <a:pt x="98298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5309" y="2414016"/>
            <a:ext cx="113030" cy="196215"/>
          </a:xfrm>
          <a:custGeom>
            <a:avLst/>
            <a:gdLst/>
            <a:ahLst/>
            <a:cxnLst/>
            <a:rect l="l" t="t" r="r" b="b"/>
            <a:pathLst>
              <a:path w="113029" h="196214">
                <a:moveTo>
                  <a:pt x="112775" y="0"/>
                </a:moveTo>
                <a:lnTo>
                  <a:pt x="0" y="195834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1665" y="3793997"/>
            <a:ext cx="2866644" cy="310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2719" y="3851147"/>
            <a:ext cx="1899920" cy="361950"/>
          </a:xfrm>
          <a:custGeom>
            <a:avLst/>
            <a:gdLst/>
            <a:ahLst/>
            <a:cxnLst/>
            <a:rect l="l" t="t" r="r" b="b"/>
            <a:pathLst>
              <a:path w="1899920" h="361950">
                <a:moveTo>
                  <a:pt x="949451" y="0"/>
                </a:moveTo>
                <a:lnTo>
                  <a:pt x="871597" y="598"/>
                </a:lnTo>
                <a:lnTo>
                  <a:pt x="795473" y="2361"/>
                </a:lnTo>
                <a:lnTo>
                  <a:pt x="721324" y="5243"/>
                </a:lnTo>
                <a:lnTo>
                  <a:pt x="649394" y="9198"/>
                </a:lnTo>
                <a:lnTo>
                  <a:pt x="579929" y="14180"/>
                </a:lnTo>
                <a:lnTo>
                  <a:pt x="513173" y="20141"/>
                </a:lnTo>
                <a:lnTo>
                  <a:pt x="449370" y="27037"/>
                </a:lnTo>
                <a:lnTo>
                  <a:pt x="388766" y="34820"/>
                </a:lnTo>
                <a:lnTo>
                  <a:pt x="331604" y="43444"/>
                </a:lnTo>
                <a:lnTo>
                  <a:pt x="278129" y="52863"/>
                </a:lnTo>
                <a:lnTo>
                  <a:pt x="228587" y="63031"/>
                </a:lnTo>
                <a:lnTo>
                  <a:pt x="183221" y="73901"/>
                </a:lnTo>
                <a:lnTo>
                  <a:pt x="142276" y="85428"/>
                </a:lnTo>
                <a:lnTo>
                  <a:pt x="105997" y="97564"/>
                </a:lnTo>
                <a:lnTo>
                  <a:pt x="48414" y="123480"/>
                </a:lnTo>
                <a:lnTo>
                  <a:pt x="12429" y="151280"/>
                </a:lnTo>
                <a:lnTo>
                  <a:pt x="0" y="180594"/>
                </a:lnTo>
                <a:lnTo>
                  <a:pt x="3148" y="195422"/>
                </a:lnTo>
                <a:lnTo>
                  <a:pt x="48414" y="237786"/>
                </a:lnTo>
                <a:lnTo>
                  <a:pt x="105997" y="263788"/>
                </a:lnTo>
                <a:lnTo>
                  <a:pt x="142276" y="275974"/>
                </a:lnTo>
                <a:lnTo>
                  <a:pt x="183221" y="287554"/>
                </a:lnTo>
                <a:lnTo>
                  <a:pt x="228587" y="298480"/>
                </a:lnTo>
                <a:lnTo>
                  <a:pt x="278129" y="308705"/>
                </a:lnTo>
                <a:lnTo>
                  <a:pt x="331604" y="318181"/>
                </a:lnTo>
                <a:lnTo>
                  <a:pt x="388766" y="326861"/>
                </a:lnTo>
                <a:lnTo>
                  <a:pt x="449370" y="334697"/>
                </a:lnTo>
                <a:lnTo>
                  <a:pt x="513173" y="341643"/>
                </a:lnTo>
                <a:lnTo>
                  <a:pt x="579929" y="347650"/>
                </a:lnTo>
                <a:lnTo>
                  <a:pt x="649394" y="352671"/>
                </a:lnTo>
                <a:lnTo>
                  <a:pt x="721324" y="356659"/>
                </a:lnTo>
                <a:lnTo>
                  <a:pt x="795473" y="359567"/>
                </a:lnTo>
                <a:lnTo>
                  <a:pt x="871597" y="361346"/>
                </a:lnTo>
                <a:lnTo>
                  <a:pt x="949451" y="361950"/>
                </a:lnTo>
                <a:lnTo>
                  <a:pt x="1027415" y="361346"/>
                </a:lnTo>
                <a:lnTo>
                  <a:pt x="1103637" y="359567"/>
                </a:lnTo>
                <a:lnTo>
                  <a:pt x="1177873" y="356659"/>
                </a:lnTo>
                <a:lnTo>
                  <a:pt x="1249881" y="352671"/>
                </a:lnTo>
                <a:lnTo>
                  <a:pt x="1319414" y="347650"/>
                </a:lnTo>
                <a:lnTo>
                  <a:pt x="1386231" y="341643"/>
                </a:lnTo>
                <a:lnTo>
                  <a:pt x="1450085" y="334697"/>
                </a:lnTo>
                <a:lnTo>
                  <a:pt x="1510735" y="326861"/>
                </a:lnTo>
                <a:lnTo>
                  <a:pt x="1567934" y="318181"/>
                </a:lnTo>
                <a:lnTo>
                  <a:pt x="1621440" y="308705"/>
                </a:lnTo>
                <a:lnTo>
                  <a:pt x="1671009" y="298480"/>
                </a:lnTo>
                <a:lnTo>
                  <a:pt x="1716395" y="287554"/>
                </a:lnTo>
                <a:lnTo>
                  <a:pt x="1757356" y="275974"/>
                </a:lnTo>
                <a:lnTo>
                  <a:pt x="1793648" y="263788"/>
                </a:lnTo>
                <a:lnTo>
                  <a:pt x="1851245" y="237786"/>
                </a:lnTo>
                <a:lnTo>
                  <a:pt x="1887235" y="209928"/>
                </a:lnTo>
                <a:lnTo>
                  <a:pt x="1899665" y="180593"/>
                </a:lnTo>
                <a:lnTo>
                  <a:pt x="1896517" y="165771"/>
                </a:lnTo>
                <a:lnTo>
                  <a:pt x="1851245" y="123480"/>
                </a:lnTo>
                <a:lnTo>
                  <a:pt x="1793648" y="97564"/>
                </a:lnTo>
                <a:lnTo>
                  <a:pt x="1757356" y="85428"/>
                </a:lnTo>
                <a:lnTo>
                  <a:pt x="1716395" y="73901"/>
                </a:lnTo>
                <a:lnTo>
                  <a:pt x="1671009" y="63031"/>
                </a:lnTo>
                <a:lnTo>
                  <a:pt x="1621440" y="52863"/>
                </a:lnTo>
                <a:lnTo>
                  <a:pt x="1567934" y="43444"/>
                </a:lnTo>
                <a:lnTo>
                  <a:pt x="1510735" y="34820"/>
                </a:lnTo>
                <a:lnTo>
                  <a:pt x="1450085" y="27037"/>
                </a:lnTo>
                <a:lnTo>
                  <a:pt x="1386231" y="20141"/>
                </a:lnTo>
                <a:lnTo>
                  <a:pt x="1319414" y="14180"/>
                </a:lnTo>
                <a:lnTo>
                  <a:pt x="1249881" y="9198"/>
                </a:lnTo>
                <a:lnTo>
                  <a:pt x="1177873" y="5243"/>
                </a:lnTo>
                <a:lnTo>
                  <a:pt x="1103637" y="2361"/>
                </a:lnTo>
                <a:lnTo>
                  <a:pt x="1027415" y="598"/>
                </a:lnTo>
                <a:lnTo>
                  <a:pt x="949451" y="0"/>
                </a:lnTo>
                <a:close/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7263" y="3892296"/>
            <a:ext cx="1663700" cy="316230"/>
          </a:xfrm>
          <a:custGeom>
            <a:avLst/>
            <a:gdLst/>
            <a:ahLst/>
            <a:cxnLst/>
            <a:rect l="l" t="t" r="r" b="b"/>
            <a:pathLst>
              <a:path w="1663700" h="316229">
                <a:moveTo>
                  <a:pt x="832103" y="0"/>
                </a:moveTo>
                <a:lnTo>
                  <a:pt x="763868" y="524"/>
                </a:lnTo>
                <a:lnTo>
                  <a:pt x="697149" y="2071"/>
                </a:lnTo>
                <a:lnTo>
                  <a:pt x="632163" y="4598"/>
                </a:lnTo>
                <a:lnTo>
                  <a:pt x="569122" y="8065"/>
                </a:lnTo>
                <a:lnTo>
                  <a:pt x="508242" y="12430"/>
                </a:lnTo>
                <a:lnTo>
                  <a:pt x="449736" y="17652"/>
                </a:lnTo>
                <a:lnTo>
                  <a:pt x="393819" y="23690"/>
                </a:lnTo>
                <a:lnTo>
                  <a:pt x="340705" y="30504"/>
                </a:lnTo>
                <a:lnTo>
                  <a:pt x="290609" y="38051"/>
                </a:lnTo>
                <a:lnTo>
                  <a:pt x="243744" y="46291"/>
                </a:lnTo>
                <a:lnTo>
                  <a:pt x="200326" y="55182"/>
                </a:lnTo>
                <a:lnTo>
                  <a:pt x="160568" y="64684"/>
                </a:lnTo>
                <a:lnTo>
                  <a:pt x="92891" y="85354"/>
                </a:lnTo>
                <a:lnTo>
                  <a:pt x="42428" y="107972"/>
                </a:lnTo>
                <a:lnTo>
                  <a:pt x="10892" y="132208"/>
                </a:lnTo>
                <a:lnTo>
                  <a:pt x="0" y="157734"/>
                </a:lnTo>
                <a:lnTo>
                  <a:pt x="2758" y="170746"/>
                </a:lnTo>
                <a:lnTo>
                  <a:pt x="42428" y="207867"/>
                </a:lnTo>
                <a:lnTo>
                  <a:pt x="92891" y="230613"/>
                </a:lnTo>
                <a:lnTo>
                  <a:pt x="160568" y="251380"/>
                </a:lnTo>
                <a:lnTo>
                  <a:pt x="200326" y="260920"/>
                </a:lnTo>
                <a:lnTo>
                  <a:pt x="243744" y="269843"/>
                </a:lnTo>
                <a:lnTo>
                  <a:pt x="290609" y="278108"/>
                </a:lnTo>
                <a:lnTo>
                  <a:pt x="340705" y="285676"/>
                </a:lnTo>
                <a:lnTo>
                  <a:pt x="393819" y="292506"/>
                </a:lnTo>
                <a:lnTo>
                  <a:pt x="449736" y="298556"/>
                </a:lnTo>
                <a:lnTo>
                  <a:pt x="508242" y="303787"/>
                </a:lnTo>
                <a:lnTo>
                  <a:pt x="569122" y="308158"/>
                </a:lnTo>
                <a:lnTo>
                  <a:pt x="632163" y="311629"/>
                </a:lnTo>
                <a:lnTo>
                  <a:pt x="697149" y="314158"/>
                </a:lnTo>
                <a:lnTo>
                  <a:pt x="763868" y="315705"/>
                </a:lnTo>
                <a:lnTo>
                  <a:pt x="832103" y="316230"/>
                </a:lnTo>
                <a:lnTo>
                  <a:pt x="900334" y="315705"/>
                </a:lnTo>
                <a:lnTo>
                  <a:pt x="967036" y="314158"/>
                </a:lnTo>
                <a:lnTo>
                  <a:pt x="1031998" y="311629"/>
                </a:lnTo>
                <a:lnTo>
                  <a:pt x="1095006" y="308158"/>
                </a:lnTo>
                <a:lnTo>
                  <a:pt x="1155846" y="303787"/>
                </a:lnTo>
                <a:lnTo>
                  <a:pt x="1214307" y="298556"/>
                </a:lnTo>
                <a:lnTo>
                  <a:pt x="1270174" y="292506"/>
                </a:lnTo>
                <a:lnTo>
                  <a:pt x="1323234" y="285676"/>
                </a:lnTo>
                <a:lnTo>
                  <a:pt x="1373274" y="278108"/>
                </a:lnTo>
                <a:lnTo>
                  <a:pt x="1420082" y="269843"/>
                </a:lnTo>
                <a:lnTo>
                  <a:pt x="1463443" y="260920"/>
                </a:lnTo>
                <a:lnTo>
                  <a:pt x="1503145" y="251380"/>
                </a:lnTo>
                <a:lnTo>
                  <a:pt x="1570718" y="230613"/>
                </a:lnTo>
                <a:lnTo>
                  <a:pt x="1621097" y="207867"/>
                </a:lnTo>
                <a:lnTo>
                  <a:pt x="1652574" y="183465"/>
                </a:lnTo>
                <a:lnTo>
                  <a:pt x="1663445" y="157733"/>
                </a:lnTo>
                <a:lnTo>
                  <a:pt x="1660692" y="144830"/>
                </a:lnTo>
                <a:lnTo>
                  <a:pt x="1621097" y="107972"/>
                </a:lnTo>
                <a:lnTo>
                  <a:pt x="1570718" y="85354"/>
                </a:lnTo>
                <a:lnTo>
                  <a:pt x="1503145" y="64684"/>
                </a:lnTo>
                <a:lnTo>
                  <a:pt x="1463443" y="55182"/>
                </a:lnTo>
                <a:lnTo>
                  <a:pt x="1420082" y="46291"/>
                </a:lnTo>
                <a:lnTo>
                  <a:pt x="1373274" y="38051"/>
                </a:lnTo>
                <a:lnTo>
                  <a:pt x="1323234" y="30504"/>
                </a:lnTo>
                <a:lnTo>
                  <a:pt x="1270174" y="23690"/>
                </a:lnTo>
                <a:lnTo>
                  <a:pt x="1214307" y="17652"/>
                </a:lnTo>
                <a:lnTo>
                  <a:pt x="1155846" y="12430"/>
                </a:lnTo>
                <a:lnTo>
                  <a:pt x="1095006" y="8065"/>
                </a:lnTo>
                <a:lnTo>
                  <a:pt x="1031998" y="4598"/>
                </a:lnTo>
                <a:lnTo>
                  <a:pt x="967036" y="2071"/>
                </a:lnTo>
                <a:lnTo>
                  <a:pt x="900334" y="524"/>
                </a:lnTo>
                <a:lnTo>
                  <a:pt x="832103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9567" y="3931920"/>
            <a:ext cx="660400" cy="234950"/>
          </a:xfrm>
          <a:custGeom>
            <a:avLst/>
            <a:gdLst/>
            <a:ahLst/>
            <a:cxnLst/>
            <a:rect l="l" t="t" r="r" b="b"/>
            <a:pathLst>
              <a:path w="660400" h="234950">
                <a:moveTo>
                  <a:pt x="329946" y="0"/>
                </a:moveTo>
                <a:lnTo>
                  <a:pt x="276452" y="1536"/>
                </a:lnTo>
                <a:lnTo>
                  <a:pt x="225698" y="5986"/>
                </a:lnTo>
                <a:lnTo>
                  <a:pt x="178363" y="13105"/>
                </a:lnTo>
                <a:lnTo>
                  <a:pt x="135130" y="22652"/>
                </a:lnTo>
                <a:lnTo>
                  <a:pt x="96678" y="34385"/>
                </a:lnTo>
                <a:lnTo>
                  <a:pt x="49458" y="55551"/>
                </a:lnTo>
                <a:lnTo>
                  <a:pt x="16831" y="80272"/>
                </a:lnTo>
                <a:lnTo>
                  <a:pt x="0" y="117348"/>
                </a:lnTo>
                <a:lnTo>
                  <a:pt x="1094" y="126967"/>
                </a:lnTo>
                <a:lnTo>
                  <a:pt x="25943" y="163008"/>
                </a:lnTo>
                <a:lnTo>
                  <a:pt x="63691" y="186635"/>
                </a:lnTo>
                <a:lnTo>
                  <a:pt x="115264" y="206435"/>
                </a:lnTo>
                <a:lnTo>
                  <a:pt x="156191" y="217105"/>
                </a:lnTo>
                <a:lnTo>
                  <a:pt x="201560" y="225468"/>
                </a:lnTo>
                <a:lnTo>
                  <a:pt x="250690" y="231283"/>
                </a:lnTo>
                <a:lnTo>
                  <a:pt x="302899" y="234306"/>
                </a:lnTo>
                <a:lnTo>
                  <a:pt x="329946" y="234696"/>
                </a:lnTo>
                <a:lnTo>
                  <a:pt x="356992" y="234306"/>
                </a:lnTo>
                <a:lnTo>
                  <a:pt x="409201" y="231283"/>
                </a:lnTo>
                <a:lnTo>
                  <a:pt x="458331" y="225468"/>
                </a:lnTo>
                <a:lnTo>
                  <a:pt x="503700" y="217105"/>
                </a:lnTo>
                <a:lnTo>
                  <a:pt x="544627" y="206435"/>
                </a:lnTo>
                <a:lnTo>
                  <a:pt x="596200" y="186635"/>
                </a:lnTo>
                <a:lnTo>
                  <a:pt x="633948" y="163008"/>
                </a:lnTo>
                <a:lnTo>
                  <a:pt x="658797" y="126967"/>
                </a:lnTo>
                <a:lnTo>
                  <a:pt x="659892" y="117347"/>
                </a:lnTo>
                <a:lnTo>
                  <a:pt x="658797" y="107728"/>
                </a:lnTo>
                <a:lnTo>
                  <a:pt x="633948" y="71687"/>
                </a:lnTo>
                <a:lnTo>
                  <a:pt x="596200" y="48060"/>
                </a:lnTo>
                <a:lnTo>
                  <a:pt x="544627" y="28260"/>
                </a:lnTo>
                <a:lnTo>
                  <a:pt x="503700" y="17590"/>
                </a:lnTo>
                <a:lnTo>
                  <a:pt x="458331" y="9227"/>
                </a:lnTo>
                <a:lnTo>
                  <a:pt x="409201" y="3412"/>
                </a:lnTo>
                <a:lnTo>
                  <a:pt x="356992" y="389"/>
                </a:lnTo>
                <a:lnTo>
                  <a:pt x="329946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4033" y="4052315"/>
            <a:ext cx="499109" cy="842010"/>
          </a:xfrm>
          <a:custGeom>
            <a:avLst/>
            <a:gdLst/>
            <a:ahLst/>
            <a:cxnLst/>
            <a:rect l="l" t="t" r="r" b="b"/>
            <a:pathLst>
              <a:path w="499109" h="842010">
                <a:moveTo>
                  <a:pt x="249935" y="0"/>
                </a:moveTo>
                <a:lnTo>
                  <a:pt x="209422" y="5522"/>
                </a:lnTo>
                <a:lnTo>
                  <a:pt x="170980" y="21506"/>
                </a:lnTo>
                <a:lnTo>
                  <a:pt x="135126" y="47073"/>
                </a:lnTo>
                <a:lnTo>
                  <a:pt x="102376" y="81345"/>
                </a:lnTo>
                <a:lnTo>
                  <a:pt x="73247" y="123443"/>
                </a:lnTo>
                <a:lnTo>
                  <a:pt x="48255" y="172492"/>
                </a:lnTo>
                <a:lnTo>
                  <a:pt x="27918" y="227612"/>
                </a:lnTo>
                <a:lnTo>
                  <a:pt x="12752" y="287926"/>
                </a:lnTo>
                <a:lnTo>
                  <a:pt x="3274" y="352556"/>
                </a:lnTo>
                <a:lnTo>
                  <a:pt x="0" y="420623"/>
                </a:lnTo>
                <a:lnTo>
                  <a:pt x="829" y="455141"/>
                </a:lnTo>
                <a:lnTo>
                  <a:pt x="7270" y="521785"/>
                </a:lnTo>
                <a:lnTo>
                  <a:pt x="19657" y="584513"/>
                </a:lnTo>
                <a:lnTo>
                  <a:pt x="37473" y="642452"/>
                </a:lnTo>
                <a:lnTo>
                  <a:pt x="60202" y="694728"/>
                </a:lnTo>
                <a:lnTo>
                  <a:pt x="87326" y="740469"/>
                </a:lnTo>
                <a:lnTo>
                  <a:pt x="118330" y="778801"/>
                </a:lnTo>
                <a:lnTo>
                  <a:pt x="152697" y="808851"/>
                </a:lnTo>
                <a:lnTo>
                  <a:pt x="189910" y="829745"/>
                </a:lnTo>
                <a:lnTo>
                  <a:pt x="229452" y="840610"/>
                </a:lnTo>
                <a:lnTo>
                  <a:pt x="249935" y="842010"/>
                </a:lnTo>
                <a:lnTo>
                  <a:pt x="270310" y="840610"/>
                </a:lnTo>
                <a:lnTo>
                  <a:pt x="309667" y="829745"/>
                </a:lnTo>
                <a:lnTo>
                  <a:pt x="346733" y="808851"/>
                </a:lnTo>
                <a:lnTo>
                  <a:pt x="380988" y="778801"/>
                </a:lnTo>
                <a:lnTo>
                  <a:pt x="411909" y="740469"/>
                </a:lnTo>
                <a:lnTo>
                  <a:pt x="438977" y="694728"/>
                </a:lnTo>
                <a:lnTo>
                  <a:pt x="461669" y="642452"/>
                </a:lnTo>
                <a:lnTo>
                  <a:pt x="479464" y="584513"/>
                </a:lnTo>
                <a:lnTo>
                  <a:pt x="491842" y="521785"/>
                </a:lnTo>
                <a:lnTo>
                  <a:pt x="498280" y="455141"/>
                </a:lnTo>
                <a:lnTo>
                  <a:pt x="499109" y="420623"/>
                </a:lnTo>
                <a:lnTo>
                  <a:pt x="498280" y="386215"/>
                </a:lnTo>
                <a:lnTo>
                  <a:pt x="491842" y="319756"/>
                </a:lnTo>
                <a:lnTo>
                  <a:pt x="479464" y="257175"/>
                </a:lnTo>
                <a:lnTo>
                  <a:pt x="461669" y="199348"/>
                </a:lnTo>
                <a:lnTo>
                  <a:pt x="438977" y="147154"/>
                </a:lnTo>
                <a:lnTo>
                  <a:pt x="411909" y="101470"/>
                </a:lnTo>
                <a:lnTo>
                  <a:pt x="380988" y="63175"/>
                </a:lnTo>
                <a:lnTo>
                  <a:pt x="346733" y="33147"/>
                </a:lnTo>
                <a:lnTo>
                  <a:pt x="309667" y="12262"/>
                </a:lnTo>
                <a:lnTo>
                  <a:pt x="270310" y="1399"/>
                </a:lnTo>
                <a:lnTo>
                  <a:pt x="249935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0461" y="6030178"/>
            <a:ext cx="521017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</a:t>
            </a:r>
            <a:r>
              <a:rPr sz="2000" b="1" spc="-5" dirty="0">
                <a:latin typeface="微软雅黑"/>
                <a:cs typeface="微软雅黑"/>
              </a:rPr>
              <a:t>第3范式消除了非主属性对侯选键的传递依赖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965" y="3284220"/>
            <a:ext cx="7976234" cy="248158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/>
                <a:cs typeface="微软雅黑"/>
              </a:rPr>
              <a:t>示例</a:t>
            </a:r>
            <a:r>
              <a:rPr sz="2400" b="1" dirty="0">
                <a:latin typeface="微软雅黑"/>
                <a:cs typeface="微软雅黑"/>
              </a:rPr>
              <a:t>：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St</a:t>
            </a:r>
            <a:r>
              <a:rPr sz="2400" b="1" spc="-10" dirty="0">
                <a:solidFill>
                  <a:srgbClr val="FF0065"/>
                </a:solidFill>
                <a:latin typeface="微软雅黑"/>
                <a:cs typeface="微软雅黑"/>
              </a:rPr>
              <a:t>o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re(Sid,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Pid,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Did,</a:t>
            </a:r>
            <a:r>
              <a:rPr sz="2400" b="1" spc="-5" dirty="0">
                <a:solidFill>
                  <a:srgbClr val="FF0065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65"/>
                </a:solidFill>
                <a:latin typeface="微软雅黑"/>
                <a:cs typeface="微软雅黑"/>
              </a:rPr>
              <a:t>Mgr)</a:t>
            </a:r>
            <a:endParaRPr sz="2400">
              <a:latin typeface="微软雅黑"/>
              <a:cs typeface="微软雅黑"/>
            </a:endParaRPr>
          </a:p>
          <a:p>
            <a:pPr marL="91440" marR="3199765">
              <a:lnSpc>
                <a:spcPct val="130300"/>
              </a:lnSpc>
              <a:spcBef>
                <a:spcPts val="60"/>
              </a:spcBef>
            </a:pPr>
            <a:r>
              <a:rPr sz="1600" b="1" spc="-5" dirty="0">
                <a:latin typeface="微软雅黑"/>
                <a:cs typeface="微软雅黑"/>
              </a:rPr>
              <a:t>其中，Sid:商店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Pid:商品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Did:经营部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Mgr:经理。 函数依赖：{Sid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Pid</a:t>
            </a:r>
            <a:r>
              <a:rPr sz="1600" b="1" dirty="0">
                <a:latin typeface="微软雅黑"/>
                <a:cs typeface="微软雅黑"/>
              </a:rPr>
              <a:t>}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Did</a:t>
            </a:r>
            <a:r>
              <a:rPr sz="1600" b="1" dirty="0">
                <a:latin typeface="微软雅黑"/>
                <a:cs typeface="微软雅黑"/>
              </a:rPr>
              <a:t>,  </a:t>
            </a:r>
            <a:r>
              <a:rPr sz="1600" b="1" spc="-5" dirty="0">
                <a:latin typeface="微软雅黑"/>
                <a:cs typeface="微软雅黑"/>
              </a:rPr>
              <a:t>{Sid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Did}</a:t>
            </a:r>
            <a:r>
              <a:rPr sz="1600" b="1" dirty="0">
                <a:latin typeface="Symbol"/>
                <a:cs typeface="Symbol"/>
              </a:rPr>
              <a:t></a:t>
            </a:r>
            <a:r>
              <a:rPr sz="1600" b="1" spc="-5" dirty="0">
                <a:latin typeface="微软雅黑"/>
                <a:cs typeface="微软雅黑"/>
              </a:rPr>
              <a:t>Mgr 候选键：{Sid,Pid</a:t>
            </a:r>
            <a:r>
              <a:rPr sz="1600" b="1" dirty="0">
                <a:latin typeface="微软雅黑"/>
                <a:cs typeface="微软雅黑"/>
              </a:rPr>
              <a:t>} ，</a:t>
            </a:r>
            <a:r>
              <a:rPr sz="1600" b="1" spc="-1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微软雅黑"/>
                <a:cs typeface="微软雅黑"/>
              </a:rPr>
              <a:t>非主属性：M</a:t>
            </a:r>
            <a:r>
              <a:rPr sz="1600" b="1" spc="-10" dirty="0">
                <a:latin typeface="微软雅黑"/>
                <a:cs typeface="微软雅黑"/>
              </a:rPr>
              <a:t>g</a:t>
            </a:r>
            <a:r>
              <a:rPr sz="1600" b="1" spc="-5" dirty="0">
                <a:latin typeface="微软雅黑"/>
                <a:cs typeface="微软雅黑"/>
              </a:rPr>
              <a:t>r</a:t>
            </a:r>
            <a:r>
              <a:rPr sz="1600" b="1" dirty="0"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91440" marR="1983105">
              <a:lnSpc>
                <a:spcPts val="2500"/>
              </a:lnSpc>
              <a:spcBef>
                <a:spcPts val="175"/>
              </a:spcBef>
            </a:pPr>
            <a:r>
              <a:rPr sz="1600" b="1" spc="-5" dirty="0">
                <a:latin typeface="微软雅黑"/>
                <a:cs typeface="微软雅黑"/>
              </a:rPr>
              <a:t>因为：{Sid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Pid</a:t>
            </a:r>
            <a:r>
              <a:rPr sz="1600" b="1" spc="-10" dirty="0">
                <a:latin typeface="微软雅黑"/>
                <a:cs typeface="微软雅黑"/>
              </a:rPr>
              <a:t>}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b="1" dirty="0">
                <a:latin typeface="微软雅黑"/>
                <a:cs typeface="微软雅黑"/>
              </a:rPr>
              <a:t>Did,  {Sid, </a:t>
            </a:r>
            <a:r>
              <a:rPr sz="1600" b="1" spc="-10" dirty="0">
                <a:latin typeface="微软雅黑"/>
                <a:cs typeface="微软雅黑"/>
              </a:rPr>
              <a:t>D</a:t>
            </a:r>
            <a:r>
              <a:rPr sz="1600" b="1" dirty="0">
                <a:latin typeface="微软雅黑"/>
                <a:cs typeface="微软雅黑"/>
              </a:rPr>
              <a:t>id</a:t>
            </a:r>
            <a:r>
              <a:rPr sz="1600" b="1" spc="-20" dirty="0">
                <a:latin typeface="微软雅黑"/>
                <a:cs typeface="微软雅黑"/>
              </a:rPr>
              <a:t>}</a:t>
            </a:r>
            <a:r>
              <a:rPr sz="1600" spc="5" dirty="0">
                <a:latin typeface="Wingdings"/>
                <a:cs typeface="Wingdings"/>
              </a:rPr>
              <a:t></a:t>
            </a:r>
            <a:r>
              <a:rPr sz="1600" b="1" spc="-5" dirty="0">
                <a:latin typeface="微软雅黑"/>
                <a:cs typeface="微软雅黑"/>
              </a:rPr>
              <a:t>Mg</a:t>
            </a:r>
            <a:r>
              <a:rPr sz="1600" b="1" dirty="0">
                <a:latin typeface="微软雅黑"/>
                <a:cs typeface="微软雅黑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 </a:t>
            </a:r>
            <a:r>
              <a:rPr sz="1600" b="1" dirty="0">
                <a:latin typeface="微软雅黑"/>
                <a:cs typeface="微软雅黑"/>
              </a:rPr>
              <a:t>，</a:t>
            </a:r>
            <a:r>
              <a:rPr sz="1600" b="1" spc="-5" dirty="0">
                <a:latin typeface="微软雅黑"/>
                <a:cs typeface="微软雅黑"/>
              </a:rPr>
              <a:t>所以R不属于3N</a:t>
            </a:r>
            <a:r>
              <a:rPr sz="1600" b="1" spc="5" dirty="0">
                <a:latin typeface="微软雅黑"/>
                <a:cs typeface="微软雅黑"/>
              </a:rPr>
              <a:t>F</a:t>
            </a:r>
            <a:r>
              <a:rPr sz="1600" b="1" dirty="0">
                <a:latin typeface="微软雅黑"/>
                <a:cs typeface="微软雅黑"/>
              </a:rPr>
              <a:t>。 </a:t>
            </a:r>
            <a:r>
              <a:rPr sz="1600" b="1" spc="-5" dirty="0">
                <a:latin typeface="微软雅黑"/>
                <a:cs typeface="微软雅黑"/>
              </a:rPr>
              <a:t>将其分解为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50" b="1" spc="-7" baseline="-25252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(Sid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Pid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5" dirty="0">
                <a:latin typeface="微软雅黑"/>
                <a:cs typeface="微软雅黑"/>
              </a:rPr>
              <a:t>Did)</a:t>
            </a:r>
            <a:r>
              <a:rPr sz="1600" b="1" dirty="0">
                <a:latin typeface="微软雅黑"/>
                <a:cs typeface="微软雅黑"/>
              </a:rPr>
              <a:t>, </a:t>
            </a:r>
            <a:r>
              <a:rPr sz="1600" b="1" spc="-10" dirty="0">
                <a:latin typeface="微软雅黑"/>
                <a:cs typeface="微软雅黑"/>
              </a:rPr>
              <a:t>R</a:t>
            </a:r>
            <a:r>
              <a:rPr sz="1650" b="1" spc="-7" baseline="-25252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微软雅黑"/>
                <a:cs typeface="微软雅黑"/>
              </a:rPr>
              <a:t>(Sid</a:t>
            </a:r>
            <a:r>
              <a:rPr sz="1600" b="1" dirty="0">
                <a:latin typeface="微软雅黑"/>
                <a:cs typeface="微软雅黑"/>
              </a:rPr>
              <a:t>,</a:t>
            </a:r>
            <a:r>
              <a:rPr sz="1600" b="1" spc="-5" dirty="0">
                <a:latin typeface="微软雅黑"/>
                <a:cs typeface="微软雅黑"/>
              </a:rPr>
              <a:t> Did</a:t>
            </a:r>
            <a:r>
              <a:rPr sz="1600" b="1" dirty="0">
                <a:latin typeface="微软雅黑"/>
                <a:cs typeface="微软雅黑"/>
              </a:rPr>
              <a:t>, M</a:t>
            </a:r>
            <a:r>
              <a:rPr sz="1600" b="1" spc="-5" dirty="0">
                <a:latin typeface="微软雅黑"/>
                <a:cs typeface="微软雅黑"/>
              </a:rPr>
              <a:t>gr), </a:t>
            </a:r>
            <a:r>
              <a:rPr sz="1600" b="1" dirty="0">
                <a:latin typeface="微软雅黑"/>
                <a:cs typeface="微软雅黑"/>
              </a:rPr>
              <a:t>则</a:t>
            </a:r>
            <a:r>
              <a:rPr sz="1600" b="1" spc="-5" dirty="0">
                <a:latin typeface="微软雅黑"/>
                <a:cs typeface="微软雅黑"/>
              </a:rPr>
              <a:t>R</a:t>
            </a:r>
            <a:r>
              <a:rPr sz="1650" b="1" spc="-22" baseline="-25252" dirty="0">
                <a:latin typeface="微软雅黑"/>
                <a:cs typeface="微软雅黑"/>
              </a:rPr>
              <a:t>1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3NF，R</a:t>
            </a:r>
            <a:r>
              <a:rPr sz="1650" b="1" spc="-7" baseline="-25252" dirty="0">
                <a:latin typeface="微软雅黑"/>
                <a:cs typeface="微软雅黑"/>
              </a:rPr>
              <a:t>2</a:t>
            </a:r>
            <a:r>
              <a:rPr sz="1600" b="1" spc="-5" dirty="0">
                <a:latin typeface="Symbol"/>
                <a:cs typeface="Symbol"/>
              </a:rPr>
              <a:t></a:t>
            </a:r>
            <a:r>
              <a:rPr sz="1600" b="1" spc="-5" dirty="0">
                <a:latin typeface="微软雅黑"/>
                <a:cs typeface="微软雅黑"/>
              </a:rPr>
              <a:t>3NF。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0103" y="483233"/>
            <a:ext cx="392684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关系的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第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和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Boyce-Cod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范式</a:t>
            </a:r>
            <a:endParaRPr sz="200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/>
                <a:cs typeface="华文中宋"/>
              </a:rPr>
              <a:t>关系</a:t>
            </a:r>
            <a:r>
              <a:rPr sz="2000" b="1" dirty="0">
                <a:solidFill>
                  <a:srgbClr val="FFFFFF"/>
                </a:solidFill>
                <a:latin typeface="华文中宋"/>
                <a:cs typeface="华文中宋"/>
              </a:rPr>
              <a:t>的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标题 6">
            <a:extLst>
              <a:ext uri="{FF2B5EF4-FFF2-40B4-BE49-F238E27FC236}">
                <a16:creationId xmlns:a16="http://schemas.microsoft.com/office/drawing/2014/main" xmlns="" id="{CBC64F3A-E901-4C25-922B-4C071C4B2132}"/>
              </a:ext>
            </a:extLst>
          </p:cNvPr>
          <p:cNvSpPr txBox="1">
            <a:spLocks/>
          </p:cNvSpPr>
          <p:nvPr/>
        </p:nvSpPr>
        <p:spPr>
          <a:xfrm>
            <a:off x="698500" y="491151"/>
            <a:ext cx="6808136" cy="533400"/>
          </a:xfrm>
          <a:prstGeom prst="rect">
            <a:avLst/>
          </a:prstGeom>
        </p:spPr>
        <p:txBody>
          <a:bodyPr/>
          <a:lstStyle>
            <a:lvl1pPr>
              <a:defRPr sz="2800" b="1" u="dbl" baseline="0"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defRPr>
            </a:lvl1pPr>
          </a:lstStyle>
          <a:p>
            <a:pPr lvl="0"/>
            <a:r>
              <a:rPr lang="zh-CN" altLang="en-US" kern="0" dirty="0">
                <a:solidFill>
                  <a:sysClr val="windowText" lastClr="000000"/>
                </a:solidFill>
              </a:rPr>
              <a:t>关系的第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范式和</a:t>
            </a:r>
            <a:r>
              <a:rPr lang="en-US" altLang="zh-CN" kern="0" dirty="0">
                <a:solidFill>
                  <a:sysClr val="windowText" lastClr="000000"/>
                </a:solidFill>
              </a:rPr>
              <a:t>Boyce-Codd</a:t>
            </a:r>
            <a:r>
              <a:rPr lang="zh-CN" altLang="en-US" kern="0" dirty="0">
                <a:solidFill>
                  <a:sysClr val="windowText" lastClr="000000"/>
                </a:solidFill>
              </a:rPr>
              <a:t>范式</a:t>
            </a:r>
            <a: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  <a:t/>
            </a:r>
            <a:br>
              <a:rPr kumimoji="0" lang="zh-CN" altLang="en-US" sz="2800" b="1" i="0" u="dbl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icrosoft JhengHei UI" panose="020B0604030504040204" pitchFamily="34" charset="-120"/>
                <a:cs typeface="+mj-cs"/>
              </a:rPr>
            </a:br>
            <a:endParaRPr kumimoji="0" lang="zh-CN" altLang="en-US" sz="2800" b="1" i="0" u="dbl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icrosoft JhengHei UI" panose="020B0604030504040204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2092</Words>
  <Application>Microsoft Office PowerPoint</Application>
  <PresentationFormat>自定义</PresentationFormat>
  <Paragraphs>292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Franklin Gothic Book</vt:lpstr>
      <vt:lpstr>Microsoft JhengHei UI</vt:lpstr>
      <vt:lpstr>等线</vt:lpstr>
      <vt:lpstr>黑体</vt:lpstr>
      <vt:lpstr>华文中宋</vt:lpstr>
      <vt:lpstr>宋体</vt:lpstr>
      <vt:lpstr>微软雅黑</vt:lpstr>
      <vt:lpstr>新宋体</vt:lpstr>
      <vt:lpstr>幼圆</vt:lpstr>
      <vt:lpstr>Arial</vt:lpstr>
      <vt:lpstr>Symbol</vt:lpstr>
      <vt:lpstr>Times New Roman</vt:lpstr>
      <vt:lpstr>Wingdings</vt:lpstr>
      <vt:lpstr>2_Office Theme</vt:lpstr>
      <vt:lpstr>PowerPoint 演示文稿</vt:lpstr>
      <vt:lpstr>PowerPoint 演示文稿</vt:lpstr>
      <vt:lpstr>PowerPoint 演示文稿</vt:lpstr>
      <vt:lpstr>PowerPoint 演示文稿</vt:lpstr>
      <vt:lpstr>关系的第1范式和第2范式 (1)关系的1NF</vt:lpstr>
      <vt:lpstr>关系的第1范式和第2范式 (1)关系的1NF</vt:lpstr>
      <vt:lpstr>PowerPoint 演示文稿</vt:lpstr>
      <vt:lpstr>关系的第1范式和第2范式 (2)关系的2NF</vt:lpstr>
      <vt:lpstr>PowerPoint 演示文稿</vt:lpstr>
      <vt:lpstr>关系的第3范式和Boyce-Codd范式 (1)关系的3NF</vt:lpstr>
      <vt:lpstr>PowerPoint 演示文稿</vt:lpstr>
      <vt:lpstr>关系的第3范式和Boyce-Codd范式 (2)关系的BCNF</vt:lpstr>
      <vt:lpstr>关系的第3范式和Boyce-Codd范式 (2)关系的BCNF</vt:lpstr>
      <vt:lpstr>PowerPoint 演示文稿</vt:lpstr>
      <vt:lpstr>多值依赖 (1)多值依赖的定义</vt:lpstr>
      <vt:lpstr>多值依赖 (2)多值依赖的特性</vt:lpstr>
      <vt:lpstr>关于多值依赖的公理 (1)多值依赖的Armstrong公理</vt:lpstr>
      <vt:lpstr>多值依赖 (2)多值依赖的Armstrong公理的证明</vt:lpstr>
      <vt:lpstr>多值依赖 (2)多值依赖的Armstrong公理的证明</vt:lpstr>
      <vt:lpstr>多值依赖 (2)多值依赖的Armstrong公理的证明</vt:lpstr>
      <vt:lpstr>多值依赖</vt:lpstr>
      <vt:lpstr>关系的第4范式和弱第4范式 (1)关系的4NF</vt:lpstr>
      <vt:lpstr>关系的第4范式和弱第4范式 (1)关系的4NF</vt:lpstr>
      <vt:lpstr>关系的第4范式和弱第4范式 (2)关系的W4NF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&lt;4D6963726F736F667420506F776572506F696E74202D20CAFDBEDDBFE2CFB5CDB3BBF9B4A1BDB2D2E5B5DA3135BDB2B9D8CFB5C4A3CABDC9E8BCC6D6AEB9E6B7B6BBAFD0CECABD2E707074&gt;</dc:title>
  <dc:creator>dechen</dc:creator>
  <cp:lastModifiedBy>lenovo</cp:lastModifiedBy>
  <cp:revision>5</cp:revision>
  <dcterms:created xsi:type="dcterms:W3CDTF">2019-03-04T15:29:59Z</dcterms:created>
  <dcterms:modified xsi:type="dcterms:W3CDTF">2020-04-12T12:17:35Z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2019-03-04T00:00:00Z</vt:filetime>
  </property>
</Properties>
</file>