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13" r:id="rId2"/>
    <p:sldId id="305" r:id="rId3"/>
    <p:sldId id="321" r:id="rId4"/>
    <p:sldId id="322" r:id="rId5"/>
    <p:sldId id="265" r:id="rId6"/>
    <p:sldId id="266" r:id="rId7"/>
    <p:sldId id="267" r:id="rId8"/>
    <p:sldId id="268" r:id="rId9"/>
    <p:sldId id="269" r:id="rId10"/>
    <p:sldId id="323" r:id="rId11"/>
    <p:sldId id="271" r:id="rId12"/>
    <p:sldId id="272" r:id="rId13"/>
    <p:sldId id="273" r:id="rId14"/>
    <p:sldId id="324" r:id="rId15"/>
    <p:sldId id="275" r:id="rId16"/>
    <p:sldId id="276" r:id="rId17"/>
    <p:sldId id="325" r:id="rId18"/>
    <p:sldId id="278" r:id="rId19"/>
    <p:sldId id="279" r:id="rId20"/>
    <p:sldId id="280" r:id="rId21"/>
    <p:sldId id="281" r:id="rId22"/>
    <p:sldId id="326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327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20" r:id="rId44"/>
    <p:sldId id="304" r:id="rId45"/>
  </p:sldIdLst>
  <p:sldSz cx="10693400" cy="7562850"/>
  <p:notesSz cx="10234613" cy="70993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15" autoAdjust="0"/>
  </p:normalViewPr>
  <p:slideViewPr>
    <p:cSldViewPr>
      <p:cViewPr varScale="1">
        <p:scale>
          <a:sx n="88" d="100"/>
          <a:sy n="88" d="100"/>
        </p:scale>
        <p:origin x="184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59733-9DB3-47F6-ACE6-5338491047A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5325" y="531813"/>
            <a:ext cx="3765550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FE61C-8FF1-4C6E-8D25-FA99F50E3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01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https://blog.csdn.net/yumushui/article/details/37903159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6CB3F-0304-42BC-A9CC-EB4E674BBA9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64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FE61C-8FF1-4C6E-8D25-FA99F50E35E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68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扇区：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常见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簇是系统可以识别的最小单位。也就是对于文件，占用的簇数量都是整数，也就是不会有两个文件占用一个簇的情况发生。比如，有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1024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个文件，大小为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字节，这些文件在硬盘上占用的空间不是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1024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个簇，如果一个簇为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，那么就占了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空间。系统读入写入文件也以簇为单位的。簇越大，磁盘碎片就越少，硬盘的速度就越快，但是文件的大小和占用空间的差别也就越大，也就是簇越大，对小文件而言，硬盘的使用效率就会越小。如果你的盘主要放电影，选最大，如果是放临时文件、网页文件等很小的文件，就选最小，如果是程序，那就选适中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FE61C-8FF1-4C6E-8D25-FA99F50E35E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581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个数，以及校验位</a:t>
            </a:r>
            <a:endParaRPr lang="en-US" altLang="zh-CN" dirty="0"/>
          </a:p>
          <a:p>
            <a:r>
              <a:rPr lang="en-US" altLang="zh-CN" dirty="0"/>
              <a:t>Raid0</a:t>
            </a:r>
            <a:r>
              <a:rPr lang="zh-CN" altLang="en-US" dirty="0"/>
              <a:t>，块级，不能校验，容错</a:t>
            </a:r>
            <a:endParaRPr lang="en-US" altLang="zh-CN" dirty="0"/>
          </a:p>
          <a:p>
            <a:r>
              <a:rPr lang="en-US" altLang="zh-CN" dirty="0"/>
              <a:t>Raid1</a:t>
            </a:r>
            <a:r>
              <a:rPr lang="zh-CN" altLang="en-US" dirty="0"/>
              <a:t>，浪费</a:t>
            </a:r>
            <a:endParaRPr lang="en-US" altLang="zh-CN" dirty="0"/>
          </a:p>
          <a:p>
            <a:r>
              <a:rPr lang="en-US" altLang="zh-CN" dirty="0"/>
              <a:t>Raid2</a:t>
            </a:r>
            <a:r>
              <a:rPr lang="zh-CN" altLang="en-US" dirty="0"/>
              <a:t>，汉明码</a:t>
            </a:r>
            <a:endParaRPr lang="en-US" altLang="zh-CN" dirty="0"/>
          </a:p>
          <a:p>
            <a:r>
              <a:rPr lang="en-US" altLang="zh-CN" dirty="0"/>
              <a:t>Raid3</a:t>
            </a:r>
            <a:r>
              <a:rPr lang="zh-CN" altLang="en-US" dirty="0"/>
              <a:t>，减少校验盘</a:t>
            </a:r>
            <a:endParaRPr lang="en-US" altLang="zh-CN" dirty="0"/>
          </a:p>
          <a:p>
            <a:r>
              <a:rPr lang="en-US" altLang="zh-CN" dirty="0"/>
              <a:t>Raid4</a:t>
            </a:r>
            <a:r>
              <a:rPr lang="zh-CN" altLang="en-US" dirty="0"/>
              <a:t>，块级分拆，校验盘容易磨损</a:t>
            </a:r>
            <a:endParaRPr lang="en-US" altLang="zh-CN" dirty="0"/>
          </a:p>
          <a:p>
            <a:r>
              <a:rPr lang="en-US" altLang="zh-CN" dirty="0"/>
              <a:t>Raid5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FE61C-8FF1-4C6E-8D25-FA99F50E35E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912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格式、数据是分开存储的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FE61C-8FF1-4C6E-8D25-FA99F50E35E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94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典型磁盘块记录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FE61C-8FF1-4C6E-8D25-FA99F50E35E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38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文件自动扩展，初始设置不合适，自动增长；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FE61C-8FF1-4C6E-8D25-FA99F50E35E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757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https://blog.csdn.net/yumushui/article/details/37903159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6CB3F-0304-42BC-A9CC-EB4E674BBA9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8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xmlns="" id="{BF0A21FA-9575-41BE-B6E2-9A13FFA51931}"/>
              </a:ext>
            </a:extLst>
          </p:cNvPr>
          <p:cNvSpPr>
            <a:spLocks noGrp="1"/>
          </p:cNvSpPr>
          <p:nvPr userDrawn="1"/>
        </p:nvSpPr>
        <p:spPr>
          <a:xfrm>
            <a:off x="292100" y="6848475"/>
            <a:ext cx="457200" cy="457200"/>
          </a:xfrm>
          <a:prstGeom prst="ellipse">
            <a:avLst/>
          </a:prstGeom>
          <a:solidFill>
            <a:srgbClr val="D34817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marL="0" algn="ctr" rtl="0" eaLnBrk="1" latinLnBrk="0" hangingPunct="1">
              <a:defRPr kumimoji="0" sz="1400" kern="12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422E7788-5B8A-4C85-96CC-FB96241E2A20}"/>
              </a:ext>
            </a:extLst>
          </p:cNvPr>
          <p:cNvSpPr txBox="1"/>
          <p:nvPr userDrawn="1"/>
        </p:nvSpPr>
        <p:spPr>
          <a:xfrm>
            <a:off x="1035050" y="6937375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数据库系统基础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4E696CF1-E472-48C9-A422-659287CC94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5400" y="180340"/>
            <a:ext cx="1152525" cy="133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6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006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xmlns="" id="{23212F1C-FE00-4EF5-9328-C7CE27593BD6}"/>
              </a:ext>
            </a:extLst>
          </p:cNvPr>
          <p:cNvSpPr>
            <a:spLocks noGrp="1"/>
          </p:cNvSpPr>
          <p:nvPr userDrawn="1"/>
        </p:nvSpPr>
        <p:spPr>
          <a:xfrm>
            <a:off x="292100" y="6848475"/>
            <a:ext cx="457200" cy="457200"/>
          </a:xfrm>
          <a:prstGeom prst="ellipse">
            <a:avLst/>
          </a:prstGeom>
          <a:solidFill>
            <a:srgbClr val="D34817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marL="0" algn="ctr" rtl="0" eaLnBrk="1" latinLnBrk="0" hangingPunct="1">
              <a:defRPr kumimoji="0" sz="1400" kern="12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57934E10-4C9C-4544-8927-8DD029F3C29A}"/>
              </a:ext>
            </a:extLst>
          </p:cNvPr>
          <p:cNvSpPr txBox="1"/>
          <p:nvPr userDrawn="1"/>
        </p:nvSpPr>
        <p:spPr>
          <a:xfrm>
            <a:off x="1035050" y="6937375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数据库系统基础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827AC4B4-A189-42BD-B165-1BE6B0094B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5400" y="180340"/>
            <a:ext cx="1152525" cy="133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6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CF943D0-551A-43C3-80AF-8FBD8A979403}"/>
              </a:ext>
            </a:extLst>
          </p:cNvPr>
          <p:cNvSpPr/>
          <p:nvPr userDrawn="1"/>
        </p:nvSpPr>
        <p:spPr>
          <a:xfrm>
            <a:off x="120650" y="1595120"/>
            <a:ext cx="10452735" cy="1527175"/>
          </a:xfrm>
          <a:prstGeom prst="rect">
            <a:avLst/>
          </a:prstGeom>
          <a:solidFill>
            <a:srgbClr val="D348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>
              <a:buClrTx/>
              <a:buSzTx/>
              <a:buFontTx/>
              <a:defRPr/>
            </a:pPr>
            <a:endParaRPr lang="en-US" altLang="zh-CN" sz="16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452119D-D34B-4569-A6EE-C3778A662E94}"/>
              </a:ext>
            </a:extLst>
          </p:cNvPr>
          <p:cNvSpPr/>
          <p:nvPr userDrawn="1"/>
        </p:nvSpPr>
        <p:spPr>
          <a:xfrm>
            <a:off x="127000" y="1531620"/>
            <a:ext cx="10452735" cy="120650"/>
          </a:xfrm>
          <a:prstGeom prst="rect">
            <a:avLst/>
          </a:prstGeom>
          <a:solidFill>
            <a:srgbClr val="E6B1AB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348E4D7-95DA-4F23-99E0-DC2CFED8AD05}"/>
              </a:ext>
            </a:extLst>
          </p:cNvPr>
          <p:cNvSpPr/>
          <p:nvPr userDrawn="1"/>
        </p:nvSpPr>
        <p:spPr>
          <a:xfrm>
            <a:off x="120650" y="3122295"/>
            <a:ext cx="10452735" cy="111125"/>
          </a:xfrm>
          <a:prstGeom prst="rect">
            <a:avLst/>
          </a:prstGeom>
          <a:solidFill>
            <a:srgbClr val="91848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77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6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xmlns="" id="{947C0DB3-53EB-423E-8765-402D8A1BA97F}"/>
              </a:ext>
            </a:extLst>
          </p:cNvPr>
          <p:cNvSpPr>
            <a:spLocks noGrp="1"/>
          </p:cNvSpPr>
          <p:nvPr userDrawn="1"/>
        </p:nvSpPr>
        <p:spPr>
          <a:xfrm>
            <a:off x="292100" y="6848475"/>
            <a:ext cx="457200" cy="457200"/>
          </a:xfrm>
          <a:prstGeom prst="ellipse">
            <a:avLst/>
          </a:prstGeom>
          <a:solidFill>
            <a:srgbClr val="D34817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marL="0" algn="ctr" rtl="0" eaLnBrk="1" latinLnBrk="0" hangingPunct="1">
              <a:defRPr kumimoji="0" sz="1400" kern="12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5A0872C9-6E4B-439E-AE75-A066D0ED6C10}"/>
              </a:ext>
            </a:extLst>
          </p:cNvPr>
          <p:cNvSpPr txBox="1"/>
          <p:nvPr userDrawn="1"/>
        </p:nvSpPr>
        <p:spPr>
          <a:xfrm>
            <a:off x="1035050" y="6937375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数据库系统基础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882A8B90-B212-4B54-A807-1C2B0D89C9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5400" y="180340"/>
            <a:ext cx="1152525" cy="133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6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xmlns="" id="{95281722-1D10-42AB-8A32-E9B302B4488C}"/>
              </a:ext>
            </a:extLst>
          </p:cNvPr>
          <p:cNvSpPr>
            <a:spLocks noGrp="1"/>
          </p:cNvSpPr>
          <p:nvPr userDrawn="1"/>
        </p:nvSpPr>
        <p:spPr>
          <a:xfrm>
            <a:off x="292100" y="6848475"/>
            <a:ext cx="457200" cy="457200"/>
          </a:xfrm>
          <a:prstGeom prst="ellipse">
            <a:avLst/>
          </a:prstGeom>
          <a:solidFill>
            <a:srgbClr val="D34817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marL="0" algn="ctr" rtl="0" eaLnBrk="1" latinLnBrk="0" hangingPunct="1">
              <a:defRPr kumimoji="0" sz="1400" kern="12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44B906B-BBA1-4851-B240-26B06E3E4254}"/>
              </a:ext>
            </a:extLst>
          </p:cNvPr>
          <p:cNvSpPr txBox="1"/>
          <p:nvPr userDrawn="1"/>
        </p:nvSpPr>
        <p:spPr>
          <a:xfrm>
            <a:off x="1035050" y="6937375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数据库系统基础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67107B0-1D22-4867-8080-ED94B653EE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5400" y="180340"/>
            <a:ext cx="1152525" cy="133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blipFill dpi="0" rotWithShape="1">
          <a:blip r:embed="rId2">
            <a:lum/>
          </a:blip>
          <a:srcRect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xmlns="" id="{97E0E3FB-E2E5-4DDB-AC01-C9F160F912B0}"/>
              </a:ext>
            </a:extLst>
          </p:cNvPr>
          <p:cNvSpPr>
            <a:spLocks noGrp="1"/>
          </p:cNvSpPr>
          <p:nvPr userDrawn="1"/>
        </p:nvSpPr>
        <p:spPr>
          <a:xfrm>
            <a:off x="292100" y="6848475"/>
            <a:ext cx="457200" cy="457200"/>
          </a:xfrm>
          <a:prstGeom prst="ellipse">
            <a:avLst/>
          </a:prstGeom>
          <a:solidFill>
            <a:srgbClr val="D34817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marL="0" algn="ctr" rtl="0" eaLnBrk="1" latinLnBrk="0" hangingPunct="1">
              <a:defRPr kumimoji="0" sz="1400" kern="12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D981096-152E-4FC9-885E-499F44F0FF85}"/>
              </a:ext>
            </a:extLst>
          </p:cNvPr>
          <p:cNvSpPr txBox="1"/>
          <p:nvPr userDrawn="1"/>
        </p:nvSpPr>
        <p:spPr>
          <a:xfrm>
            <a:off x="1035050" y="6937375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数据库系统基础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7DDFF531-3A9D-49A3-9BFE-783632F823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15400" y="180340"/>
            <a:ext cx="1152525" cy="133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0103" y="483233"/>
            <a:ext cx="8633193" cy="631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65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1741" y="1449798"/>
            <a:ext cx="8629916" cy="393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006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755900" y="1952625"/>
            <a:ext cx="57658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637030" algn="l"/>
              </a:tabLst>
            </a:pPr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36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17</a:t>
            </a:r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讲 数据库物理存储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0103" y="496001"/>
            <a:ext cx="8633193" cy="492443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379136"/>
            <a:ext cx="7845927" cy="5999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altLang="zh-CN" sz="1800" dirty="0">
                <a:latin typeface="Times New Roman" panose="02020603050405020304"/>
                <a:cs typeface="Times New Roman" panose="02020603050405020304"/>
              </a:rPr>
              <a:t> 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tabLst>
                <a:tab pos="1341755" algn="l"/>
              </a:tabLst>
            </a:pP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第</a:t>
            </a:r>
            <a:r>
              <a:rPr lang="en-US" altLang="zh-CN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17</a:t>
            </a: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讲 数据库物理存储</a:t>
            </a:r>
          </a:p>
          <a:p>
            <a:pPr marL="148590">
              <a:lnSpc>
                <a:spcPct val="100000"/>
              </a:lnSpc>
              <a:spcBef>
                <a:spcPts val="2360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17.1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数据库管理系统实现技术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? 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17.2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基础回顾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-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计算机系统的存储体系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17.3 </a:t>
            </a:r>
            <a:r>
              <a:rPr lang="zh-CN" altLang="en-US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磁盘的结构与特性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17.4 DBMS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数据存储与查询实现的基本思想 ？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17.5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数据库之表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-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记录与磁盘块的映射？ 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17.6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数据库之文件组织方法？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17.7 Oracle DB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物理存储简介 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63649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6840" y="1479062"/>
            <a:ext cx="7865109" cy="1064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微软雅黑"/>
                <a:cs typeface="微软雅黑"/>
              </a:rPr>
              <a:t>盘面: 磁道: 扇区</a:t>
            </a:r>
            <a:endParaRPr sz="3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  <a:tabLst>
                <a:tab pos="2955925" algn="l"/>
                <a:tab pos="3379470" algn="l"/>
              </a:tabLst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b="1" spc="-5" dirty="0">
                <a:latin typeface="微软雅黑"/>
                <a:cs typeface="微软雅黑"/>
              </a:rPr>
              <a:t>磁盘读写单位：Sector	</a:t>
            </a:r>
            <a:r>
              <a:rPr sz="2000" spc="-5" dirty="0">
                <a:latin typeface="Wingdings"/>
                <a:cs typeface="Wingdings"/>
              </a:rPr>
              <a:t></a:t>
            </a:r>
            <a:r>
              <a:rPr sz="2000" spc="-5" dirty="0"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微软雅黑"/>
                <a:cs typeface="微软雅黑"/>
              </a:rPr>
              <a:t>簇Cluster/</a:t>
            </a:r>
            <a:r>
              <a:rPr sz="3200" b="1" spc="-10" dirty="0">
                <a:latin typeface="微软雅黑"/>
                <a:cs typeface="微软雅黑"/>
              </a:rPr>
              <a:t>块Bloc</a:t>
            </a:r>
            <a:r>
              <a:rPr sz="3200" b="1" spc="-5" dirty="0">
                <a:latin typeface="微软雅黑"/>
                <a:cs typeface="微软雅黑"/>
              </a:rPr>
              <a:t>k</a:t>
            </a:r>
            <a:r>
              <a:rPr sz="1600" spc="-5" dirty="0">
                <a:latin typeface="微软雅黑"/>
                <a:cs typeface="微软雅黑"/>
              </a:rPr>
              <a:t>:</a:t>
            </a:r>
            <a:r>
              <a:rPr sz="1600" b="1" dirty="0">
                <a:latin typeface="微软雅黑"/>
                <a:cs typeface="微软雅黑"/>
              </a:rPr>
              <a:t>连续的若干个扇区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66167" y="3482340"/>
            <a:ext cx="3451097" cy="28369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17.3 </a:t>
            </a:r>
            <a:r>
              <a:rPr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磁盘的结构与特性</a:t>
            </a:r>
            <a:endParaRPr sz="280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磁盘及磁盘的容量</a:t>
            </a:r>
            <a:endParaRPr sz="2400" b="1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2237" y="3852671"/>
            <a:ext cx="4445000" cy="2052955"/>
          </a:xfrm>
          <a:prstGeom prst="rect">
            <a:avLst/>
          </a:prstGeom>
          <a:ln w="9525">
            <a:solidFill>
              <a:srgbClr val="6666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示例</a:t>
            </a:r>
            <a:r>
              <a:rPr sz="2000" b="1" spc="-5" dirty="0">
                <a:latin typeface="微软雅黑"/>
                <a:cs typeface="微软雅黑"/>
              </a:rPr>
              <a:t>：一个磁盘的基本信息</a:t>
            </a:r>
            <a:endParaRPr sz="200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</a:pPr>
            <a:r>
              <a:rPr sz="2000" spc="-10" dirty="0">
                <a:latin typeface="微软雅黑"/>
                <a:cs typeface="微软雅黑"/>
              </a:rPr>
              <a:t>•</a:t>
            </a:r>
            <a:r>
              <a:rPr sz="2000" b="1" spc="-5" dirty="0">
                <a:latin typeface="Times New Roman"/>
                <a:cs typeface="Times New Roman"/>
              </a:rPr>
              <a:t>8</a:t>
            </a:r>
            <a:r>
              <a:rPr sz="2000" b="1" spc="-5" dirty="0">
                <a:latin typeface="微软雅黑"/>
                <a:cs typeface="微软雅黑"/>
              </a:rPr>
              <a:t>个圆盘，</a:t>
            </a:r>
            <a:r>
              <a:rPr sz="2000" b="1" spc="-5" dirty="0">
                <a:latin typeface="Times New Roman"/>
                <a:cs typeface="Times New Roman"/>
              </a:rPr>
              <a:t>16</a:t>
            </a:r>
            <a:r>
              <a:rPr sz="2000" b="1" spc="-5" dirty="0">
                <a:latin typeface="微软雅黑"/>
                <a:cs typeface="微软雅黑"/>
              </a:rPr>
              <a:t>个盘面</a:t>
            </a:r>
            <a:endParaRPr sz="200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</a:pPr>
            <a:r>
              <a:rPr sz="2000" spc="-10" dirty="0">
                <a:latin typeface="微软雅黑"/>
                <a:cs typeface="微软雅黑"/>
              </a:rPr>
              <a:t>•</a:t>
            </a:r>
            <a:r>
              <a:rPr sz="2000" b="1" spc="-5" dirty="0">
                <a:latin typeface="微软雅黑"/>
                <a:cs typeface="微软雅黑"/>
              </a:rPr>
              <a:t>每个盘面有</a:t>
            </a:r>
            <a:r>
              <a:rPr sz="2000" b="1" spc="-5" dirty="0">
                <a:latin typeface="Times New Roman"/>
                <a:cs typeface="Times New Roman"/>
              </a:rPr>
              <a:t>2</a:t>
            </a:r>
            <a:r>
              <a:rPr sz="1950" b="1" baseline="25641" dirty="0">
                <a:latin typeface="Times New Roman"/>
                <a:cs typeface="Times New Roman"/>
              </a:rPr>
              <a:t>16</a:t>
            </a:r>
            <a:r>
              <a:rPr sz="2000" b="1" spc="-5" dirty="0">
                <a:latin typeface="微软雅黑"/>
                <a:cs typeface="微软雅黑"/>
              </a:rPr>
              <a:t>或</a:t>
            </a:r>
            <a:r>
              <a:rPr sz="2000" b="1" spc="-5" dirty="0">
                <a:latin typeface="Times New Roman"/>
                <a:cs typeface="Times New Roman"/>
              </a:rPr>
              <a:t>65536</a:t>
            </a:r>
            <a:r>
              <a:rPr sz="2000" b="1" spc="-5" dirty="0">
                <a:latin typeface="微软雅黑"/>
                <a:cs typeface="微软雅黑"/>
              </a:rPr>
              <a:t>个磁道</a:t>
            </a:r>
            <a:endParaRPr sz="200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</a:pPr>
            <a:r>
              <a:rPr sz="2000" spc="-10" dirty="0">
                <a:latin typeface="微软雅黑"/>
                <a:cs typeface="微软雅黑"/>
              </a:rPr>
              <a:t>•</a:t>
            </a:r>
            <a:r>
              <a:rPr sz="2000" b="1" spc="-5" dirty="0">
                <a:latin typeface="微软雅黑"/>
                <a:cs typeface="微软雅黑"/>
              </a:rPr>
              <a:t>每个磁道</a:t>
            </a:r>
            <a:r>
              <a:rPr sz="2000" b="1" spc="-5" dirty="0">
                <a:latin typeface="Times New Roman"/>
                <a:cs typeface="Times New Roman"/>
              </a:rPr>
              <a:t>(</a:t>
            </a:r>
            <a:r>
              <a:rPr sz="2000" b="1" spc="-5" dirty="0">
                <a:latin typeface="微软雅黑"/>
                <a:cs typeface="微软雅黑"/>
              </a:rPr>
              <a:t>平均</a:t>
            </a:r>
            <a:r>
              <a:rPr sz="2000" b="1" spc="-5" dirty="0">
                <a:latin typeface="Times New Roman"/>
                <a:cs typeface="Times New Roman"/>
              </a:rPr>
              <a:t>)</a:t>
            </a:r>
            <a:r>
              <a:rPr sz="2000" b="1" spc="-5" dirty="0">
                <a:latin typeface="微软雅黑"/>
                <a:cs typeface="微软雅黑"/>
              </a:rPr>
              <a:t>有</a:t>
            </a:r>
            <a:r>
              <a:rPr sz="2000" b="1" spc="-5" dirty="0">
                <a:latin typeface="Times New Roman"/>
                <a:cs typeface="Times New Roman"/>
              </a:rPr>
              <a:t>2</a:t>
            </a:r>
            <a:r>
              <a:rPr sz="1950" b="1" baseline="25641" dirty="0">
                <a:latin typeface="Times New Roman"/>
                <a:cs typeface="Times New Roman"/>
              </a:rPr>
              <a:t>8</a:t>
            </a:r>
            <a:r>
              <a:rPr sz="2000" b="1" spc="-5" dirty="0">
                <a:latin typeface="Times New Roman"/>
                <a:cs typeface="Times New Roman"/>
              </a:rPr>
              <a:t>=25</a:t>
            </a:r>
            <a:r>
              <a:rPr sz="2000" b="1" spc="-15" dirty="0">
                <a:latin typeface="Times New Roman"/>
                <a:cs typeface="Times New Roman"/>
              </a:rPr>
              <a:t>6</a:t>
            </a:r>
            <a:r>
              <a:rPr sz="2000" b="1" spc="-5" dirty="0">
                <a:latin typeface="微软雅黑"/>
                <a:cs typeface="微软雅黑"/>
              </a:rPr>
              <a:t>个扇区</a:t>
            </a:r>
            <a:endParaRPr sz="2000">
              <a:latin typeface="微软雅黑"/>
              <a:cs typeface="微软雅黑"/>
            </a:endParaRPr>
          </a:p>
          <a:p>
            <a:pPr marL="91440">
              <a:lnSpc>
                <a:spcPts val="2380"/>
              </a:lnSpc>
            </a:pPr>
            <a:r>
              <a:rPr sz="2000" spc="-10" dirty="0">
                <a:latin typeface="微软雅黑"/>
                <a:cs typeface="微软雅黑"/>
              </a:rPr>
              <a:t>•</a:t>
            </a:r>
            <a:r>
              <a:rPr sz="2000" b="1" spc="-5" dirty="0">
                <a:latin typeface="微软雅黑"/>
                <a:cs typeface="微软雅黑"/>
              </a:rPr>
              <a:t>每个扇区有</a:t>
            </a:r>
            <a:r>
              <a:rPr sz="2000" b="1" spc="-5" dirty="0">
                <a:latin typeface="Times New Roman"/>
                <a:cs typeface="Times New Roman"/>
              </a:rPr>
              <a:t>2</a:t>
            </a:r>
            <a:r>
              <a:rPr sz="1950" b="1" baseline="25641" dirty="0">
                <a:latin typeface="Times New Roman"/>
                <a:cs typeface="Times New Roman"/>
              </a:rPr>
              <a:t>12</a:t>
            </a:r>
            <a:r>
              <a:rPr sz="2000" b="1" spc="-5" dirty="0">
                <a:latin typeface="Times New Roman"/>
                <a:cs typeface="Times New Roman"/>
              </a:rPr>
              <a:t>=409</a:t>
            </a:r>
            <a:r>
              <a:rPr sz="2000" b="1" spc="-10" dirty="0">
                <a:latin typeface="Times New Roman"/>
                <a:cs typeface="Times New Roman"/>
              </a:rPr>
              <a:t>6</a:t>
            </a:r>
            <a:r>
              <a:rPr sz="2000" b="1" spc="-5" dirty="0">
                <a:latin typeface="微软雅黑"/>
                <a:cs typeface="微软雅黑"/>
              </a:rPr>
              <a:t>个字节</a:t>
            </a:r>
            <a:endParaRPr sz="2000">
              <a:latin typeface="微软雅黑"/>
              <a:cs typeface="微软雅黑"/>
            </a:endParaRPr>
          </a:p>
          <a:p>
            <a:pPr marL="91440">
              <a:lnSpc>
                <a:spcPts val="3340"/>
              </a:lnSpc>
            </a:pPr>
            <a:r>
              <a:rPr sz="2800" b="1" spc="-5" dirty="0">
                <a:latin typeface="微软雅黑"/>
                <a:cs typeface="微软雅黑"/>
              </a:rPr>
              <a:t>磁盘的容</a:t>
            </a:r>
            <a:r>
              <a:rPr sz="2800" b="1" dirty="0">
                <a:latin typeface="微软雅黑"/>
                <a:cs typeface="微软雅黑"/>
              </a:rPr>
              <a:t>量</a:t>
            </a:r>
            <a:r>
              <a:rPr sz="2000" b="1" spc="-5" dirty="0">
                <a:latin typeface="Times New Roman"/>
                <a:cs typeface="Times New Roman"/>
              </a:rPr>
              <a:t>=</a:t>
            </a:r>
            <a:r>
              <a:rPr sz="2000" b="1" spc="-10" dirty="0">
                <a:latin typeface="Times New Roman"/>
                <a:cs typeface="Times New Roman"/>
              </a:rPr>
              <a:t>2</a:t>
            </a:r>
            <a:r>
              <a:rPr sz="1950" b="1" spc="-7" baseline="25641" dirty="0">
                <a:latin typeface="Times New Roman"/>
                <a:cs typeface="Times New Roman"/>
              </a:rPr>
              <a:t>4</a:t>
            </a:r>
            <a:r>
              <a:rPr sz="2000" b="1" spc="-5" dirty="0">
                <a:latin typeface="Times New Roman"/>
                <a:cs typeface="Times New Roman"/>
              </a:rPr>
              <a:t>*2</a:t>
            </a:r>
            <a:r>
              <a:rPr sz="1950" b="1" spc="-7" baseline="25641" dirty="0">
                <a:latin typeface="Times New Roman"/>
                <a:cs typeface="Times New Roman"/>
              </a:rPr>
              <a:t>1</a:t>
            </a:r>
            <a:r>
              <a:rPr sz="1950" b="1" baseline="25641" dirty="0">
                <a:latin typeface="Times New Roman"/>
                <a:cs typeface="Times New Roman"/>
              </a:rPr>
              <a:t>6</a:t>
            </a:r>
            <a:r>
              <a:rPr sz="2000" b="1" spc="-10" dirty="0">
                <a:latin typeface="Times New Roman"/>
                <a:cs typeface="Times New Roman"/>
              </a:rPr>
              <a:t>*</a:t>
            </a:r>
            <a:r>
              <a:rPr sz="2000" b="1" spc="-5" dirty="0">
                <a:latin typeface="Times New Roman"/>
                <a:cs typeface="Times New Roman"/>
              </a:rPr>
              <a:t>2</a:t>
            </a:r>
            <a:r>
              <a:rPr sz="1950" b="1" spc="-7" baseline="25641" dirty="0">
                <a:latin typeface="Times New Roman"/>
                <a:cs typeface="Times New Roman"/>
              </a:rPr>
              <a:t>8</a:t>
            </a:r>
            <a:r>
              <a:rPr sz="2000" b="1" spc="-5" dirty="0">
                <a:latin typeface="Times New Roman"/>
                <a:cs typeface="Times New Roman"/>
              </a:rPr>
              <a:t>*2</a:t>
            </a:r>
            <a:r>
              <a:rPr sz="1950" b="1" spc="-7" baseline="25641" dirty="0">
                <a:latin typeface="Times New Roman"/>
                <a:cs typeface="Times New Roman"/>
              </a:rPr>
              <a:t>1</a:t>
            </a:r>
            <a:r>
              <a:rPr sz="1950" b="1" baseline="25641" dirty="0">
                <a:latin typeface="Times New Roman"/>
                <a:cs typeface="Times New Roman"/>
              </a:rPr>
              <a:t>2</a:t>
            </a:r>
            <a:r>
              <a:rPr sz="2000" b="1" spc="-10" dirty="0">
                <a:latin typeface="Times New Roman"/>
                <a:cs typeface="Times New Roman"/>
              </a:rPr>
              <a:t>=</a:t>
            </a:r>
            <a:r>
              <a:rPr sz="2000" b="1" spc="-5" dirty="0">
                <a:latin typeface="Times New Roman"/>
                <a:cs typeface="Times New Roman"/>
              </a:rPr>
              <a:t>2</a:t>
            </a:r>
            <a:r>
              <a:rPr sz="1950" b="1" spc="-7" baseline="25641" dirty="0">
                <a:latin typeface="Times New Roman"/>
                <a:cs typeface="Times New Roman"/>
              </a:rPr>
              <a:t>4</a:t>
            </a:r>
            <a:r>
              <a:rPr sz="1950" b="1" baseline="25641" dirty="0">
                <a:latin typeface="Times New Roman"/>
                <a:cs typeface="Times New Roman"/>
              </a:rPr>
              <a:t>0</a:t>
            </a:r>
            <a:r>
              <a:rPr sz="2000" b="1" spc="-5" dirty="0">
                <a:latin typeface="微软雅黑"/>
                <a:cs typeface="微软雅黑"/>
              </a:rPr>
              <a:t>字节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xmlns="" id="{6D7A29F6-649E-455C-AD30-5CD01C12C634}"/>
              </a:ext>
            </a:extLst>
          </p:cNvPr>
          <p:cNvSpPr/>
          <p:nvPr/>
        </p:nvSpPr>
        <p:spPr>
          <a:xfrm>
            <a:off x="927100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xmlns="" id="{46CA10C9-0228-4E6B-A887-18E72C7BD238}"/>
              </a:ext>
            </a:extLst>
          </p:cNvPr>
          <p:cNvSpPr/>
          <p:nvPr/>
        </p:nvSpPr>
        <p:spPr>
          <a:xfrm>
            <a:off x="927100" y="9113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0837" y="1479062"/>
            <a:ext cx="3573779" cy="163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微软雅黑"/>
                <a:cs typeface="微软雅黑"/>
              </a:rPr>
              <a:t>磁盘数据读写时间</a:t>
            </a:r>
            <a:endParaRPr sz="32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850"/>
              </a:spcBef>
            </a:pPr>
            <a:r>
              <a:rPr sz="2000" spc="-10" dirty="0">
                <a:solidFill>
                  <a:srgbClr val="3333CC"/>
                </a:solidFill>
                <a:latin typeface="微软雅黑"/>
                <a:cs typeface="微软雅黑"/>
              </a:rPr>
              <a:t>–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寻道时间(约在1-20ms)</a:t>
            </a:r>
            <a:endParaRPr sz="20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solidFill>
                  <a:srgbClr val="3333CC"/>
                </a:solidFill>
                <a:latin typeface="微软雅黑"/>
                <a:cs typeface="微软雅黑"/>
              </a:rPr>
              <a:t>–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旋转时间(约0-10ms)</a:t>
            </a:r>
            <a:endParaRPr sz="20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solidFill>
                  <a:srgbClr val="3333CC"/>
                </a:solidFill>
                <a:latin typeface="微软雅黑"/>
                <a:cs typeface="微软雅黑"/>
              </a:rPr>
              <a:t>–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传输时间(每4KB页&lt;1ms)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17.3 </a:t>
            </a:r>
            <a:r>
              <a:rPr sz="280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磁盘的结构与特性</a:t>
            </a:r>
            <a:endParaRPr sz="28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磁盘数据的访问</a:t>
            </a:r>
            <a:endParaRPr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88849" y="1344167"/>
            <a:ext cx="3445764" cy="2836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42437" y="4582947"/>
            <a:ext cx="3075940" cy="230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物理存取算法考虑的关键: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solidFill>
                  <a:srgbClr val="CF0E30"/>
                </a:solidFill>
                <a:latin typeface="微软雅黑"/>
                <a:cs typeface="微软雅黑"/>
              </a:rPr>
              <a:t>–</a:t>
            </a:r>
            <a:r>
              <a:rPr sz="2000" b="1" spc="-5" dirty="0">
                <a:solidFill>
                  <a:srgbClr val="CF0E30"/>
                </a:solidFill>
                <a:latin typeface="微软雅黑"/>
                <a:cs typeface="微软雅黑"/>
              </a:rPr>
              <a:t>降低I/O次数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微软雅黑"/>
                <a:cs typeface="微软雅黑"/>
              </a:rPr>
              <a:t>–</a:t>
            </a:r>
            <a:r>
              <a:rPr sz="2000" b="1" spc="-5" dirty="0">
                <a:latin typeface="微软雅黑"/>
                <a:cs typeface="微软雅黑"/>
              </a:rPr>
              <a:t>降低排队等待时间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solidFill>
                  <a:srgbClr val="CF0E30"/>
                </a:solidFill>
                <a:latin typeface="微软雅黑"/>
                <a:cs typeface="微软雅黑"/>
              </a:rPr>
              <a:t>–</a:t>
            </a:r>
            <a:r>
              <a:rPr sz="2000" b="1" spc="-5" dirty="0">
                <a:solidFill>
                  <a:srgbClr val="CF0E30"/>
                </a:solidFill>
                <a:latin typeface="微软雅黑"/>
                <a:cs typeface="微软雅黑"/>
              </a:rPr>
              <a:t>降低寻道/旋转延迟时间：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latin typeface="Wingdings"/>
                <a:cs typeface="Wingdings"/>
              </a:rPr>
              <a:t></a:t>
            </a:r>
            <a:r>
              <a:rPr sz="1400" b="1" spc="-5" dirty="0">
                <a:solidFill>
                  <a:srgbClr val="CF0E30"/>
                </a:solidFill>
                <a:latin typeface="微软雅黑"/>
                <a:cs typeface="微软雅黑"/>
              </a:rPr>
              <a:t>同一磁道连续块存储；</a:t>
            </a:r>
            <a:endParaRPr sz="1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400" dirty="0">
                <a:latin typeface="Wingdings"/>
                <a:cs typeface="Wingdings"/>
              </a:rPr>
              <a:t></a:t>
            </a:r>
            <a:r>
              <a:rPr sz="1400" b="1" spc="-5" dirty="0">
                <a:solidFill>
                  <a:srgbClr val="CF0E30"/>
                </a:solidFill>
                <a:latin typeface="微软雅黑"/>
                <a:cs typeface="微软雅黑"/>
              </a:rPr>
              <a:t>同一柱面不同磁道并行块存储；</a:t>
            </a:r>
            <a:endParaRPr sz="1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400" dirty="0">
                <a:latin typeface="Wingdings"/>
                <a:cs typeface="Wingdings"/>
              </a:rPr>
              <a:t></a:t>
            </a:r>
            <a:r>
              <a:rPr sz="1400" b="1" spc="-5" dirty="0">
                <a:solidFill>
                  <a:srgbClr val="CF0E30"/>
                </a:solidFill>
                <a:latin typeface="微软雅黑"/>
                <a:cs typeface="微软雅黑"/>
              </a:rPr>
              <a:t>多个磁盘并行块存储</a:t>
            </a:r>
            <a:endParaRPr sz="1400" dirty="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0015" y="3266694"/>
            <a:ext cx="4770120" cy="3704590"/>
          </a:xfrm>
          <a:prstGeom prst="rect">
            <a:avLst/>
          </a:prstGeom>
          <a:ln w="9525">
            <a:solidFill>
              <a:srgbClr val="6666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示例</a:t>
            </a:r>
            <a:r>
              <a:rPr sz="2000" b="1" spc="-5" dirty="0">
                <a:latin typeface="微软雅黑"/>
                <a:cs typeface="微软雅黑"/>
              </a:rPr>
              <a:t>：一个磁盘的基本信息</a:t>
            </a:r>
            <a:endParaRPr sz="2000" dirty="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微软雅黑"/>
                <a:cs typeface="微软雅黑"/>
              </a:rPr>
              <a:t>•</a:t>
            </a:r>
            <a:r>
              <a:rPr sz="1600" b="1" dirty="0">
                <a:latin typeface="微软雅黑"/>
                <a:cs typeface="微软雅黑"/>
              </a:rPr>
              <a:t>磁盘</a:t>
            </a:r>
            <a:r>
              <a:rPr sz="1600" b="1" spc="-10" dirty="0">
                <a:latin typeface="微软雅黑"/>
                <a:cs typeface="微软雅黑"/>
              </a:rPr>
              <a:t>以</a:t>
            </a:r>
            <a:r>
              <a:rPr sz="1600" b="1" spc="-5" dirty="0">
                <a:latin typeface="Times New Roman"/>
                <a:cs typeface="Times New Roman"/>
              </a:rPr>
              <a:t>720</a:t>
            </a:r>
            <a:r>
              <a:rPr sz="1600" b="1" dirty="0">
                <a:latin typeface="Times New Roman"/>
                <a:cs typeface="Times New Roman"/>
              </a:rPr>
              <a:t>0</a:t>
            </a:r>
            <a:r>
              <a:rPr sz="1600" b="1" dirty="0">
                <a:latin typeface="微软雅黑"/>
                <a:cs typeface="微软雅黑"/>
              </a:rPr>
              <a:t>转</a:t>
            </a:r>
            <a:r>
              <a:rPr sz="1600" b="1" dirty="0">
                <a:latin typeface="Times New Roman"/>
                <a:cs typeface="Times New Roman"/>
              </a:rPr>
              <a:t>/mi</a:t>
            </a:r>
            <a:r>
              <a:rPr sz="1600" b="1" spc="-5" dirty="0">
                <a:latin typeface="Times New Roman"/>
                <a:cs typeface="Times New Roman"/>
              </a:rPr>
              <a:t>n</a:t>
            </a:r>
            <a:r>
              <a:rPr sz="1600" b="1" dirty="0">
                <a:latin typeface="微软雅黑"/>
                <a:cs typeface="微软雅黑"/>
              </a:rPr>
              <a:t>旋转，则：</a:t>
            </a:r>
            <a:r>
              <a:rPr sz="1600" b="1" spc="-5" dirty="0">
                <a:latin typeface="Times New Roman"/>
                <a:cs typeface="Times New Roman"/>
              </a:rPr>
              <a:t>8.33m</a:t>
            </a:r>
            <a:r>
              <a:rPr sz="1600" b="1" dirty="0">
                <a:latin typeface="Times New Roman"/>
                <a:cs typeface="Times New Roman"/>
              </a:rPr>
              <a:t>s</a:t>
            </a:r>
            <a:r>
              <a:rPr sz="1600" b="1" dirty="0">
                <a:latin typeface="微软雅黑"/>
                <a:cs typeface="微软雅黑"/>
              </a:rPr>
              <a:t>内旋转一周</a:t>
            </a:r>
            <a:endParaRPr sz="1600" dirty="0">
              <a:latin typeface="微软雅黑"/>
              <a:cs typeface="微软雅黑"/>
            </a:endParaRPr>
          </a:p>
          <a:p>
            <a:pPr marL="91440" marR="889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微软雅黑"/>
                <a:cs typeface="微软雅黑"/>
              </a:rPr>
              <a:t>•</a:t>
            </a:r>
            <a:r>
              <a:rPr sz="1600" b="1" spc="-5" dirty="0">
                <a:latin typeface="微软雅黑"/>
                <a:cs typeface="微软雅黑"/>
              </a:rPr>
              <a:t>柱面之间移动磁头组合从启动到停止花</a:t>
            </a:r>
            <a:r>
              <a:rPr sz="1600" b="1" spc="-10" dirty="0">
                <a:latin typeface="微软雅黑"/>
                <a:cs typeface="微软雅黑"/>
              </a:rPr>
              <a:t>费</a:t>
            </a:r>
            <a:r>
              <a:rPr sz="1600" b="1" spc="-5" dirty="0">
                <a:latin typeface="Times New Roman"/>
                <a:cs typeface="Times New Roman"/>
              </a:rPr>
              <a:t>1ms</a:t>
            </a:r>
            <a:r>
              <a:rPr sz="1600" b="1" dirty="0">
                <a:latin typeface="Times New Roman"/>
                <a:cs typeface="Times New Roman"/>
              </a:rPr>
              <a:t>,</a:t>
            </a:r>
            <a:r>
              <a:rPr sz="1600" b="1" dirty="0">
                <a:latin typeface="微软雅黑"/>
                <a:cs typeface="微软雅黑"/>
              </a:rPr>
              <a:t>每移 动</a:t>
            </a:r>
            <a:r>
              <a:rPr sz="1600" b="1" spc="-5" dirty="0">
                <a:latin typeface="Times New Roman"/>
                <a:cs typeface="Times New Roman"/>
              </a:rPr>
              <a:t>4000</a:t>
            </a:r>
            <a:r>
              <a:rPr sz="1600" b="1" spc="-5" dirty="0">
                <a:latin typeface="微软雅黑"/>
                <a:cs typeface="微软雅黑"/>
              </a:rPr>
              <a:t>个柱面另加</a:t>
            </a:r>
            <a:r>
              <a:rPr sz="1600" b="1" dirty="0">
                <a:latin typeface="Times New Roman"/>
                <a:cs typeface="Times New Roman"/>
              </a:rPr>
              <a:t>1ms. </a:t>
            </a:r>
            <a:r>
              <a:rPr sz="1600" b="1" spc="-5" dirty="0">
                <a:latin typeface="微软雅黑"/>
                <a:cs typeface="微软雅黑"/>
              </a:rPr>
              <a:t>即磁头</a:t>
            </a:r>
            <a:r>
              <a:rPr sz="1600" b="1" dirty="0">
                <a:latin typeface="微软雅黑"/>
                <a:cs typeface="微软雅黑"/>
              </a:rPr>
              <a:t>在</a:t>
            </a:r>
            <a:r>
              <a:rPr sz="1600" b="1" spc="-5" dirty="0">
                <a:latin typeface="Times New Roman"/>
                <a:cs typeface="Times New Roman"/>
              </a:rPr>
              <a:t>0.00025m</a:t>
            </a:r>
            <a:r>
              <a:rPr sz="1600" b="1" dirty="0">
                <a:latin typeface="Times New Roman"/>
                <a:cs typeface="Times New Roman"/>
              </a:rPr>
              <a:t>s</a:t>
            </a:r>
            <a:r>
              <a:rPr sz="1600" b="1" dirty="0">
                <a:latin typeface="微软雅黑"/>
                <a:cs typeface="微软雅黑"/>
              </a:rPr>
              <a:t>内移动 </a:t>
            </a:r>
            <a:r>
              <a:rPr sz="1600" b="1" spc="-5" dirty="0">
                <a:latin typeface="微软雅黑"/>
                <a:cs typeface="微软雅黑"/>
              </a:rPr>
              <a:t>一个磁道，则：从最内圈移动到最外圈，移动</a:t>
            </a:r>
            <a:r>
              <a:rPr sz="1600" b="1" spc="-5" dirty="0">
                <a:latin typeface="Times New Roman"/>
                <a:cs typeface="Times New Roman"/>
              </a:rPr>
              <a:t>65536 </a:t>
            </a:r>
            <a:r>
              <a:rPr sz="1600" b="1" spc="-5" dirty="0">
                <a:latin typeface="微软雅黑"/>
                <a:cs typeface="微软雅黑"/>
              </a:rPr>
              <a:t>个磁道大约</a:t>
            </a:r>
            <a:r>
              <a:rPr sz="1600" b="1" spc="-10" dirty="0">
                <a:latin typeface="微软雅黑"/>
                <a:cs typeface="微软雅黑"/>
              </a:rPr>
              <a:t>用</a:t>
            </a:r>
            <a:r>
              <a:rPr sz="1600" b="1" dirty="0">
                <a:latin typeface="Times New Roman"/>
                <a:cs typeface="Times New Roman"/>
              </a:rPr>
              <a:t>17.38ms.</a:t>
            </a:r>
            <a:endParaRPr sz="160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微软雅黑"/>
                <a:cs typeface="微软雅黑"/>
              </a:rPr>
              <a:t>•</a:t>
            </a:r>
            <a:r>
              <a:rPr sz="1600" b="1" spc="-5" dirty="0">
                <a:latin typeface="微软雅黑"/>
                <a:cs typeface="微软雅黑"/>
              </a:rPr>
              <a:t>一个磁道中扇区间的空隙大约占</a:t>
            </a:r>
            <a:r>
              <a:rPr sz="1600" b="1" spc="-5" dirty="0">
                <a:latin typeface="Times New Roman"/>
                <a:cs typeface="Times New Roman"/>
              </a:rPr>
              <a:t>10</a:t>
            </a:r>
            <a:r>
              <a:rPr sz="1600" b="1" dirty="0">
                <a:latin typeface="Times New Roman"/>
                <a:cs typeface="Times New Roman"/>
              </a:rPr>
              <a:t>%</a:t>
            </a:r>
            <a:r>
              <a:rPr sz="1600" b="1" spc="-5" dirty="0">
                <a:latin typeface="微软雅黑"/>
                <a:cs typeface="微软雅黑"/>
              </a:rPr>
              <a:t>的空间</a:t>
            </a:r>
            <a:endParaRPr sz="1600" dirty="0">
              <a:latin typeface="微软雅黑"/>
              <a:cs typeface="微软雅黑"/>
            </a:endParaRPr>
          </a:p>
          <a:p>
            <a:pPr marL="91440" marR="699770">
              <a:lnSpc>
                <a:spcPct val="99600"/>
              </a:lnSpc>
              <a:spcBef>
                <a:spcPts val="10"/>
              </a:spcBef>
            </a:pPr>
            <a:r>
              <a:rPr sz="1600" spc="-5" dirty="0">
                <a:latin typeface="微软雅黑"/>
                <a:cs typeface="微软雅黑"/>
              </a:rPr>
              <a:t>•</a:t>
            </a:r>
            <a:r>
              <a:rPr sz="1600" b="1" spc="-5" dirty="0">
                <a:latin typeface="微软雅黑"/>
                <a:cs typeface="微软雅黑"/>
              </a:rPr>
              <a:t>一个磁盘</a:t>
            </a:r>
            <a:r>
              <a:rPr sz="1600" b="1" dirty="0">
                <a:latin typeface="微软雅黑"/>
                <a:cs typeface="微软雅黑"/>
              </a:rPr>
              <a:t>块</a:t>
            </a:r>
            <a:r>
              <a:rPr sz="1600" b="1" spc="-80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=</a:t>
            </a:r>
            <a:r>
              <a:rPr sz="1600" b="1" spc="-5" dirty="0">
                <a:latin typeface="Times New Roman"/>
                <a:cs typeface="Times New Roman"/>
              </a:rPr>
              <a:t> 4</a:t>
            </a:r>
            <a:r>
              <a:rPr sz="1600" b="1" dirty="0">
                <a:latin typeface="微软雅黑"/>
                <a:cs typeface="微软雅黑"/>
              </a:rPr>
              <a:t>个扇区</a:t>
            </a:r>
            <a:r>
              <a:rPr sz="1600" b="1" spc="-7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=</a:t>
            </a:r>
            <a:r>
              <a:rPr sz="1600" b="1" spc="-5" dirty="0">
                <a:latin typeface="Times New Roman"/>
                <a:cs typeface="Times New Roman"/>
              </a:rPr>
              <a:t> 1638</a:t>
            </a:r>
            <a:r>
              <a:rPr sz="1600" b="1" spc="5" dirty="0">
                <a:latin typeface="Times New Roman"/>
                <a:cs typeface="Times New Roman"/>
              </a:rPr>
              <a:t>4</a:t>
            </a:r>
            <a:r>
              <a:rPr sz="1600" b="1" spc="-5" dirty="0">
                <a:latin typeface="微软雅黑"/>
                <a:cs typeface="微软雅黑"/>
              </a:rPr>
              <a:t>个字节 </a:t>
            </a:r>
            <a:endParaRPr lang="en-US" sz="1600" b="1" spc="-5" dirty="0">
              <a:latin typeface="微软雅黑"/>
              <a:cs typeface="微软雅黑"/>
            </a:endParaRPr>
          </a:p>
          <a:p>
            <a:pPr marL="91440" marR="699770">
              <a:lnSpc>
                <a:spcPct val="99600"/>
              </a:lnSpc>
              <a:spcBef>
                <a:spcPts val="10"/>
              </a:spcBef>
            </a:pPr>
            <a:r>
              <a:rPr sz="2000" b="1" spc="-5" dirty="0" err="1">
                <a:solidFill>
                  <a:srgbClr val="CC0000"/>
                </a:solidFill>
                <a:latin typeface="微软雅黑"/>
                <a:cs typeface="微软雅黑"/>
              </a:rPr>
              <a:t>读一个磁盘</a:t>
            </a:r>
            <a:r>
              <a:rPr sz="2000" b="1" dirty="0" err="1">
                <a:solidFill>
                  <a:srgbClr val="CC0000"/>
                </a:solidFill>
                <a:latin typeface="微软雅黑"/>
                <a:cs typeface="微软雅黑"/>
              </a:rPr>
              <a:t>块</a:t>
            </a:r>
            <a:r>
              <a:rPr sz="1600" b="1" spc="-5" dirty="0">
                <a:latin typeface="Times New Roman"/>
                <a:cs typeface="Times New Roman"/>
              </a:rPr>
              <a:t>(=</a:t>
            </a:r>
            <a:r>
              <a:rPr sz="1600" b="1" dirty="0">
                <a:latin typeface="Times New Roman"/>
                <a:cs typeface="Times New Roman"/>
              </a:rPr>
              <a:t>4</a:t>
            </a:r>
            <a:r>
              <a:rPr sz="1600" b="1" spc="-5" dirty="0">
                <a:latin typeface="微软雅黑"/>
                <a:cs typeface="微软雅黑"/>
              </a:rPr>
              <a:t>个扇</a:t>
            </a:r>
            <a:r>
              <a:rPr sz="1600" b="1" dirty="0">
                <a:latin typeface="微软雅黑"/>
                <a:cs typeface="微软雅黑"/>
              </a:rPr>
              <a:t>区</a:t>
            </a:r>
            <a:r>
              <a:rPr sz="1600" b="1" spc="-5" dirty="0">
                <a:latin typeface="Times New Roman"/>
                <a:cs typeface="Times New Roman"/>
              </a:rPr>
              <a:t>16384</a:t>
            </a:r>
            <a:r>
              <a:rPr sz="1600" b="1" dirty="0">
                <a:latin typeface="微软雅黑"/>
                <a:cs typeface="微软雅黑"/>
              </a:rPr>
              <a:t>个字节</a:t>
            </a:r>
            <a:r>
              <a:rPr sz="1600" b="1" dirty="0">
                <a:latin typeface="Times New Roman"/>
                <a:cs typeface="Times New Roman"/>
              </a:rPr>
              <a:t>)</a:t>
            </a:r>
            <a:r>
              <a:rPr sz="2800" b="1" dirty="0">
                <a:latin typeface="微软雅黑"/>
                <a:cs typeface="微软雅黑"/>
              </a:rPr>
              <a:t>： </a:t>
            </a:r>
            <a:r>
              <a:rPr sz="2000" b="1" spc="-5" dirty="0">
                <a:latin typeface="微软雅黑"/>
                <a:cs typeface="微软雅黑"/>
              </a:rPr>
              <a:t>最小时间</a:t>
            </a:r>
            <a:r>
              <a:rPr sz="2000" b="1" spc="-5" dirty="0">
                <a:latin typeface="Times New Roman"/>
                <a:cs typeface="Times New Roman"/>
              </a:rPr>
              <a:t>=</a:t>
            </a:r>
            <a:r>
              <a:rPr sz="1600" b="1" spc="-5" dirty="0">
                <a:latin typeface="微软雅黑"/>
                <a:cs typeface="微软雅黑"/>
              </a:rPr>
              <a:t>传输时间大约</a:t>
            </a:r>
            <a:r>
              <a:rPr sz="1600" b="1" spc="-10" dirty="0">
                <a:latin typeface="微软雅黑"/>
                <a:cs typeface="微软雅黑"/>
              </a:rPr>
              <a:t>是</a:t>
            </a:r>
            <a:r>
              <a:rPr sz="1600" b="1" dirty="0">
                <a:latin typeface="Times New Roman"/>
                <a:cs typeface="Times New Roman"/>
              </a:rPr>
              <a:t>0.13ms </a:t>
            </a:r>
            <a:endParaRPr lang="en-US" sz="1600" b="1" dirty="0">
              <a:latin typeface="Times New Roman"/>
              <a:cs typeface="Times New Roman"/>
            </a:endParaRPr>
          </a:p>
          <a:p>
            <a:pPr marL="91440" marR="699770">
              <a:lnSpc>
                <a:spcPct val="99600"/>
              </a:lnSpc>
              <a:spcBef>
                <a:spcPts val="10"/>
              </a:spcBef>
            </a:pPr>
            <a:r>
              <a:rPr sz="2000" b="1" spc="-5" dirty="0" err="1">
                <a:latin typeface="微软雅黑"/>
                <a:cs typeface="微软雅黑"/>
              </a:rPr>
              <a:t>最长时间</a:t>
            </a:r>
            <a:r>
              <a:rPr sz="2000" b="1" spc="-100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= </a:t>
            </a:r>
            <a:r>
              <a:rPr sz="1600" b="1" dirty="0">
                <a:latin typeface="微软雅黑"/>
                <a:cs typeface="微软雅黑"/>
              </a:rPr>
              <a:t>寻道时间</a:t>
            </a:r>
            <a:r>
              <a:rPr sz="1600" b="1" spc="-10" dirty="0">
                <a:latin typeface="Times New Roman"/>
                <a:cs typeface="Times New Roman"/>
              </a:rPr>
              <a:t>+</a:t>
            </a:r>
            <a:r>
              <a:rPr sz="1600" b="1" spc="-5" dirty="0">
                <a:latin typeface="微软雅黑"/>
                <a:cs typeface="微软雅黑"/>
              </a:rPr>
              <a:t>旋转时间</a:t>
            </a:r>
            <a:r>
              <a:rPr sz="1600" b="1" spc="-5" dirty="0">
                <a:latin typeface="Times New Roman"/>
                <a:cs typeface="Times New Roman"/>
              </a:rPr>
              <a:t>+</a:t>
            </a:r>
            <a:r>
              <a:rPr sz="1600" b="1" spc="-5" dirty="0">
                <a:latin typeface="微软雅黑"/>
                <a:cs typeface="微软雅黑"/>
              </a:rPr>
              <a:t>传输时间</a:t>
            </a:r>
            <a:endParaRPr sz="1600" dirty="0">
              <a:latin typeface="微软雅黑"/>
              <a:cs typeface="微软雅黑"/>
            </a:endParaRPr>
          </a:p>
          <a:p>
            <a:pPr marL="1159510">
              <a:lnSpc>
                <a:spcPts val="1920"/>
              </a:lnSpc>
              <a:spcBef>
                <a:spcPts val="10"/>
              </a:spcBef>
            </a:pPr>
            <a:r>
              <a:rPr sz="1600" b="1" dirty="0">
                <a:latin typeface="Times New Roman"/>
                <a:cs typeface="Times New Roman"/>
              </a:rPr>
              <a:t>=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17.38</a:t>
            </a:r>
            <a:r>
              <a:rPr sz="1600" b="1" spc="-10" dirty="0">
                <a:latin typeface="Times New Roman"/>
                <a:cs typeface="Times New Roman"/>
              </a:rPr>
              <a:t>+</a:t>
            </a:r>
            <a:r>
              <a:rPr sz="1600" b="1" dirty="0">
                <a:latin typeface="Times New Roman"/>
                <a:cs typeface="Times New Roman"/>
              </a:rPr>
              <a:t>8.33+0.13</a:t>
            </a:r>
            <a:r>
              <a:rPr sz="1600" b="1" spc="-10" dirty="0">
                <a:latin typeface="Times New Roman"/>
                <a:cs typeface="Times New Roman"/>
              </a:rPr>
              <a:t>=</a:t>
            </a:r>
            <a:r>
              <a:rPr sz="1600" b="1" dirty="0">
                <a:latin typeface="Times New Roman"/>
                <a:cs typeface="Times New Roman"/>
              </a:rPr>
              <a:t>25.84ms</a:t>
            </a:r>
            <a:endParaRPr sz="1600" dirty="0">
              <a:latin typeface="Times New Roman"/>
              <a:cs typeface="Times New Roman"/>
            </a:endParaRPr>
          </a:p>
          <a:p>
            <a:pPr marL="91440">
              <a:lnSpc>
                <a:spcPts val="2400"/>
              </a:lnSpc>
            </a:pPr>
            <a:r>
              <a:rPr sz="2000" b="1" spc="-5" dirty="0">
                <a:latin typeface="微软雅黑"/>
                <a:cs typeface="微软雅黑"/>
              </a:rPr>
              <a:t>平均时间</a:t>
            </a:r>
            <a:r>
              <a:rPr sz="2000" b="1" spc="-100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=6.36+4.17</a:t>
            </a:r>
            <a:r>
              <a:rPr sz="1600" b="1" spc="-10" dirty="0">
                <a:latin typeface="Times New Roman"/>
                <a:cs typeface="Times New Roman"/>
              </a:rPr>
              <a:t>+</a:t>
            </a:r>
            <a:r>
              <a:rPr sz="1600" b="1" dirty="0">
                <a:latin typeface="Times New Roman"/>
                <a:cs typeface="Times New Roman"/>
              </a:rPr>
              <a:t>0.13</a:t>
            </a:r>
            <a:r>
              <a:rPr sz="1600" b="1" spc="-10" dirty="0">
                <a:latin typeface="Times New Roman"/>
                <a:cs typeface="Times New Roman"/>
              </a:rPr>
              <a:t>=</a:t>
            </a:r>
            <a:r>
              <a:rPr sz="1600" b="1" dirty="0">
                <a:latin typeface="Times New Roman"/>
                <a:cs typeface="Times New Roman"/>
              </a:rPr>
              <a:t>10.76ms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xmlns="" id="{4064BFE5-E725-413D-9793-945E046009CF}"/>
              </a:ext>
            </a:extLst>
          </p:cNvPr>
          <p:cNvSpPr/>
          <p:nvPr/>
        </p:nvSpPr>
        <p:spPr>
          <a:xfrm>
            <a:off x="927100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xmlns="" id="{EAC27B1E-3D54-4656-8094-FFE942D059E2}"/>
              </a:ext>
            </a:extLst>
          </p:cNvPr>
          <p:cNvSpPr/>
          <p:nvPr/>
        </p:nvSpPr>
        <p:spPr>
          <a:xfrm>
            <a:off x="927100" y="9113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64465" y="1974342"/>
            <a:ext cx="3338321" cy="3906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32829" y="1936242"/>
            <a:ext cx="0" cy="3983354"/>
          </a:xfrm>
          <a:custGeom>
            <a:avLst/>
            <a:gdLst/>
            <a:ahLst/>
            <a:cxnLst/>
            <a:rect l="l" t="t" r="r" b="b"/>
            <a:pathLst>
              <a:path h="3983354">
                <a:moveTo>
                  <a:pt x="0" y="0"/>
                </a:moveTo>
                <a:lnTo>
                  <a:pt x="0" y="3982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39179" y="1942719"/>
            <a:ext cx="3388360" cy="0"/>
          </a:xfrm>
          <a:custGeom>
            <a:avLst/>
            <a:gdLst/>
            <a:ahLst/>
            <a:cxnLst/>
            <a:rect l="l" t="t" r="r" b="b"/>
            <a:pathLst>
              <a:path w="3388359">
                <a:moveTo>
                  <a:pt x="0" y="0"/>
                </a:moveTo>
                <a:lnTo>
                  <a:pt x="338836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34525" y="1936242"/>
            <a:ext cx="0" cy="3983354"/>
          </a:xfrm>
          <a:custGeom>
            <a:avLst/>
            <a:gdLst/>
            <a:ahLst/>
            <a:cxnLst/>
            <a:rect l="l" t="t" r="r" b="b"/>
            <a:pathLst>
              <a:path h="3983354">
                <a:moveTo>
                  <a:pt x="0" y="0"/>
                </a:moveTo>
                <a:lnTo>
                  <a:pt x="0" y="3982974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39319" y="5912739"/>
            <a:ext cx="3388995" cy="0"/>
          </a:xfrm>
          <a:custGeom>
            <a:avLst/>
            <a:gdLst/>
            <a:ahLst/>
            <a:cxnLst/>
            <a:rect l="l" t="t" r="r" b="b"/>
            <a:pathLst>
              <a:path w="3388995">
                <a:moveTo>
                  <a:pt x="0" y="0"/>
                </a:moveTo>
                <a:lnTo>
                  <a:pt x="3388613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8229" y="1961388"/>
            <a:ext cx="0" cy="3933190"/>
          </a:xfrm>
          <a:custGeom>
            <a:avLst/>
            <a:gdLst/>
            <a:ahLst/>
            <a:cxnLst/>
            <a:rect l="l" t="t" r="r" b="b"/>
            <a:pathLst>
              <a:path h="3933190">
                <a:moveTo>
                  <a:pt x="0" y="0"/>
                </a:moveTo>
                <a:lnTo>
                  <a:pt x="0" y="39326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64579" y="1967864"/>
            <a:ext cx="3338829" cy="0"/>
          </a:xfrm>
          <a:custGeom>
            <a:avLst/>
            <a:gdLst/>
            <a:ahLst/>
            <a:cxnLst/>
            <a:rect l="l" t="t" r="r" b="b"/>
            <a:pathLst>
              <a:path w="3338829">
                <a:moveTo>
                  <a:pt x="0" y="0"/>
                </a:moveTo>
                <a:lnTo>
                  <a:pt x="333883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09759" y="1961388"/>
            <a:ext cx="0" cy="3933190"/>
          </a:xfrm>
          <a:custGeom>
            <a:avLst/>
            <a:gdLst/>
            <a:ahLst/>
            <a:cxnLst/>
            <a:rect l="l" t="t" r="r" b="b"/>
            <a:pathLst>
              <a:path h="3933190">
                <a:moveTo>
                  <a:pt x="0" y="0"/>
                </a:moveTo>
                <a:lnTo>
                  <a:pt x="0" y="39326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64465" y="5887592"/>
            <a:ext cx="3338829" cy="0"/>
          </a:xfrm>
          <a:custGeom>
            <a:avLst/>
            <a:gdLst/>
            <a:ahLst/>
            <a:cxnLst/>
            <a:rect l="l" t="t" r="r" b="b"/>
            <a:pathLst>
              <a:path w="3338829">
                <a:moveTo>
                  <a:pt x="0" y="0"/>
                </a:moveTo>
                <a:lnTo>
                  <a:pt x="3338321" y="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81590" y="1481281"/>
            <a:ext cx="6362700" cy="1222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微软雅黑"/>
                <a:cs typeface="微软雅黑"/>
              </a:rPr>
              <a:t>RAID技</a:t>
            </a:r>
            <a:r>
              <a:rPr sz="2800" b="1" spc="-5" dirty="0">
                <a:latin typeface="微软雅黑"/>
                <a:cs typeface="微软雅黑"/>
              </a:rPr>
              <a:t>术</a:t>
            </a:r>
            <a:r>
              <a:rPr sz="2000" b="1" spc="-5" dirty="0">
                <a:latin typeface="Arial"/>
                <a:cs typeface="Arial"/>
              </a:rPr>
              <a:t>: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Redundant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Array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of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Independent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Disk</a:t>
            </a:r>
            <a:endParaRPr sz="2000" dirty="0">
              <a:latin typeface="Arial"/>
              <a:cs typeface="Arial"/>
            </a:endParaRPr>
          </a:p>
          <a:p>
            <a:pPr marL="72390">
              <a:lnSpc>
                <a:spcPct val="100000"/>
              </a:lnSpc>
              <a:spcBef>
                <a:spcPts val="860"/>
              </a:spcBef>
            </a:pPr>
            <a:r>
              <a:rPr sz="2400" spc="-5" dirty="0">
                <a:latin typeface="Wingdings"/>
                <a:cs typeface="Wingdings"/>
              </a:rPr>
              <a:t></a:t>
            </a:r>
            <a:r>
              <a:rPr sz="2400" b="1" dirty="0">
                <a:latin typeface="微软雅黑"/>
                <a:cs typeface="微软雅黑"/>
              </a:rPr>
              <a:t>并行处理</a:t>
            </a:r>
            <a:r>
              <a:rPr sz="1600" dirty="0">
                <a:latin typeface="微软雅黑"/>
                <a:cs typeface="微软雅黑"/>
              </a:rPr>
              <a:t>:</a:t>
            </a:r>
            <a:r>
              <a:rPr sz="1600" spc="-5" dirty="0">
                <a:latin typeface="微软雅黑"/>
                <a:cs typeface="微软雅黑"/>
              </a:rPr>
              <a:t> 并行读取多个磁盘</a:t>
            </a:r>
            <a:endParaRPr sz="1600" dirty="0">
              <a:latin typeface="微软雅黑"/>
              <a:cs typeface="微软雅黑"/>
            </a:endParaRPr>
          </a:p>
          <a:p>
            <a:pPr marL="72390">
              <a:lnSpc>
                <a:spcPct val="100000"/>
              </a:lnSpc>
            </a:pPr>
            <a:r>
              <a:rPr sz="2400" spc="-5" dirty="0">
                <a:latin typeface="Wingdings"/>
                <a:cs typeface="Wingdings"/>
              </a:rPr>
              <a:t></a:t>
            </a:r>
            <a:r>
              <a:rPr sz="2400" b="1" dirty="0">
                <a:latin typeface="微软雅黑"/>
                <a:cs typeface="微软雅黑"/>
              </a:rPr>
              <a:t>可靠性</a:t>
            </a:r>
            <a:r>
              <a:rPr sz="1600" dirty="0">
                <a:latin typeface="微软雅黑"/>
                <a:cs typeface="微软雅黑"/>
              </a:rPr>
              <a:t>:</a:t>
            </a:r>
            <a:r>
              <a:rPr sz="1600" spc="-5" dirty="0">
                <a:latin typeface="微软雅黑"/>
                <a:cs typeface="微软雅黑"/>
              </a:rPr>
              <a:t> 奇偶校验与纠错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40363" y="6013001"/>
            <a:ext cx="3548379" cy="96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8425" indent="-635">
              <a:lnSpc>
                <a:spcPct val="100000"/>
              </a:lnSpc>
            </a:pPr>
            <a:r>
              <a:rPr sz="1600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比特级拆分</a:t>
            </a:r>
            <a:r>
              <a:rPr sz="1600" dirty="0">
                <a:solidFill>
                  <a:srgbClr val="3333CC"/>
                </a:solidFill>
                <a:latin typeface="微软雅黑"/>
                <a:cs typeface="微软雅黑"/>
              </a:rPr>
              <a:t>:</a:t>
            </a:r>
            <a:r>
              <a:rPr sz="1600" spc="-5" dirty="0">
                <a:solidFill>
                  <a:srgbClr val="3333CC"/>
                </a:solidFill>
                <a:latin typeface="微软雅黑"/>
                <a:cs typeface="微软雅黑"/>
              </a:rPr>
              <a:t> 一个字节被拆分成8个比 特位</a:t>
            </a:r>
            <a:r>
              <a:rPr sz="1600" dirty="0">
                <a:solidFill>
                  <a:srgbClr val="3333CC"/>
                </a:solidFill>
                <a:latin typeface="微软雅黑"/>
                <a:cs typeface="微软雅黑"/>
              </a:rPr>
              <a:t>,</a:t>
            </a:r>
            <a:r>
              <a:rPr sz="1600" spc="-5" dirty="0">
                <a:solidFill>
                  <a:srgbClr val="3333CC"/>
                </a:solidFill>
                <a:latin typeface="微软雅黑"/>
                <a:cs typeface="微软雅黑"/>
              </a:rPr>
              <a:t> 不同比特位存储于不同磁盘.</a:t>
            </a:r>
            <a:endParaRPr sz="1600" dirty="0">
              <a:latin typeface="微软雅黑"/>
              <a:cs typeface="微软雅黑"/>
            </a:endParaRPr>
          </a:p>
          <a:p>
            <a:pPr marL="12700" marR="5080" indent="-63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块级拆分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:</a:t>
            </a: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spc="-5" dirty="0">
                <a:solidFill>
                  <a:srgbClr val="3333CC"/>
                </a:solidFill>
                <a:latin typeface="微软雅黑"/>
                <a:cs typeface="微软雅黑"/>
              </a:rPr>
              <a:t>一个文件由多个块组成，不 同块存储于不同磁盘.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4553" y="3120600"/>
            <a:ext cx="4780280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dirty="0">
                <a:latin typeface="微软雅黑"/>
                <a:cs typeface="微软雅黑"/>
              </a:rPr>
              <a:t>(a</a:t>
            </a:r>
            <a:r>
              <a:rPr sz="1600" spc="-5" dirty="0">
                <a:latin typeface="微软雅黑"/>
                <a:cs typeface="微软雅黑"/>
              </a:rPr>
              <a:t>)</a:t>
            </a:r>
            <a:r>
              <a:rPr sz="1600" b="1" spc="-5" dirty="0" err="1">
                <a:solidFill>
                  <a:srgbClr val="CC0000"/>
                </a:solidFill>
                <a:latin typeface="微软雅黑"/>
                <a:cs typeface="微软雅黑"/>
              </a:rPr>
              <a:t>块级拆分但无冗余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lang="en-US" altLang="zh-CN"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raid0</a:t>
            </a:r>
            <a:endParaRPr lang="en-US" sz="1600" b="1" spc="-5" dirty="0">
              <a:solidFill>
                <a:srgbClr val="CC0000"/>
              </a:solidFill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latin typeface="微软雅黑"/>
                <a:cs typeface="微软雅黑"/>
              </a:rPr>
              <a:t>(b</a:t>
            </a:r>
            <a:r>
              <a:rPr sz="1600" spc="-5" dirty="0">
                <a:latin typeface="微软雅黑"/>
                <a:cs typeface="微软雅黑"/>
              </a:rPr>
              <a:t>)</a:t>
            </a:r>
            <a:r>
              <a:rPr sz="1600" b="1" dirty="0" err="1">
                <a:solidFill>
                  <a:srgbClr val="CC0000"/>
                </a:solidFill>
                <a:latin typeface="微软雅黑"/>
                <a:cs typeface="微软雅黑"/>
              </a:rPr>
              <a:t>镜像处理</a:t>
            </a:r>
            <a:r>
              <a:rPr sz="1600" spc="-5" dirty="0" err="1">
                <a:latin typeface="微软雅黑"/>
                <a:cs typeface="微软雅黑"/>
              </a:rPr>
              <a:t>：每一个磁盘有一个镜像磁盘C</a:t>
            </a:r>
            <a:r>
              <a:rPr lang="zh-CN" altLang="en-US" sz="1600" spc="-5" dirty="0">
                <a:latin typeface="微软雅黑"/>
                <a:cs typeface="微软雅黑"/>
              </a:rPr>
              <a:t>， </a:t>
            </a:r>
            <a:r>
              <a:rPr lang="en-US" altLang="zh-CN" sz="1600" spc="-5" dirty="0">
                <a:latin typeface="微软雅黑"/>
                <a:cs typeface="微软雅黑"/>
              </a:rPr>
              <a:t>raid1</a:t>
            </a:r>
            <a:endParaRPr lang="en-US" sz="1600" spc="-5" dirty="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微软雅黑"/>
                <a:cs typeface="微软雅黑"/>
              </a:rPr>
              <a:t>(c)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位交叉纠错处理</a:t>
            </a:r>
            <a:r>
              <a:rPr sz="1600" spc="-5" dirty="0">
                <a:latin typeface="微软雅黑"/>
                <a:cs typeface="微软雅黑"/>
              </a:rPr>
              <a:t>：4个磁盘存储4位+3个校验盘P存 储</a:t>
            </a:r>
            <a:r>
              <a:rPr sz="1600" dirty="0">
                <a:latin typeface="微软雅黑"/>
                <a:cs typeface="微软雅黑"/>
              </a:rPr>
              <a:t>3</a:t>
            </a:r>
            <a:r>
              <a:rPr sz="1600" spc="-5" dirty="0">
                <a:latin typeface="微软雅黑"/>
                <a:cs typeface="微软雅黑"/>
              </a:rPr>
              <a:t>校验位 </a:t>
            </a:r>
            <a:endParaRPr lang="en-US" sz="1600" spc="-5" dirty="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</a:pPr>
            <a:r>
              <a:rPr sz="1600" u="sng" dirty="0">
                <a:latin typeface="微软雅黑"/>
                <a:cs typeface="微软雅黑"/>
              </a:rPr>
              <a:t>(d</a:t>
            </a:r>
            <a:r>
              <a:rPr sz="1600" u="sng" spc="-5" dirty="0">
                <a:latin typeface="微软雅黑"/>
                <a:cs typeface="微软雅黑"/>
              </a:rPr>
              <a:t>)</a:t>
            </a:r>
            <a:r>
              <a:rPr sz="1600" b="1" u="sng" dirty="0">
                <a:solidFill>
                  <a:srgbClr val="CC0000"/>
                </a:solidFill>
                <a:latin typeface="微软雅黑"/>
                <a:cs typeface="微软雅黑"/>
              </a:rPr>
              <a:t>位交叉校</a:t>
            </a:r>
            <a:r>
              <a:rPr sz="1600" b="1" u="sng" spc="-10" dirty="0">
                <a:solidFill>
                  <a:srgbClr val="CC0000"/>
                </a:solidFill>
                <a:latin typeface="微软雅黑"/>
                <a:cs typeface="微软雅黑"/>
              </a:rPr>
              <a:t>验</a:t>
            </a:r>
            <a:r>
              <a:rPr sz="1600" u="sng" spc="-5" dirty="0">
                <a:latin typeface="微软雅黑"/>
                <a:cs typeface="微软雅黑"/>
              </a:rPr>
              <a:t>：4个磁盘存储4位+1个校验盘存储1校</a:t>
            </a:r>
            <a:r>
              <a:rPr sz="1600" spc="-5" dirty="0">
                <a:latin typeface="微软雅黑"/>
                <a:cs typeface="微软雅黑"/>
              </a:rPr>
              <a:t> </a:t>
            </a:r>
            <a:r>
              <a:rPr sz="1600" u="sng" spc="-5" dirty="0">
                <a:latin typeface="微软雅黑"/>
                <a:cs typeface="微软雅黑"/>
              </a:rPr>
              <a:t>验位，位拆分存储(借助于扇区读写校验判断出错磁</a:t>
            </a:r>
            <a:r>
              <a:rPr sz="1600" spc="-5" dirty="0">
                <a:latin typeface="微软雅黑"/>
                <a:cs typeface="微软雅黑"/>
              </a:rPr>
              <a:t> </a:t>
            </a:r>
            <a:r>
              <a:rPr sz="1600" u="sng" spc="-5" dirty="0">
                <a:latin typeface="微软雅黑"/>
                <a:cs typeface="微软雅黑"/>
              </a:rPr>
              <a:t>盘，再依据校验盘进行纠错)</a:t>
            </a:r>
            <a:r>
              <a:rPr sz="1600" spc="-5" dirty="0">
                <a:latin typeface="微软雅黑"/>
                <a:cs typeface="微软雅黑"/>
              </a:rPr>
              <a:t> </a:t>
            </a:r>
            <a:endParaRPr lang="en-US" sz="1600" spc="-5" dirty="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latin typeface="微软雅黑"/>
                <a:cs typeface="微软雅黑"/>
              </a:rPr>
              <a:t>(e</a:t>
            </a:r>
            <a:r>
              <a:rPr sz="1600" spc="-5" dirty="0">
                <a:latin typeface="微软雅黑"/>
                <a:cs typeface="微软雅黑"/>
              </a:rPr>
              <a:t>)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块交叉校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验</a:t>
            </a:r>
            <a:r>
              <a:rPr sz="1600" spc="-5" dirty="0">
                <a:latin typeface="微软雅黑"/>
                <a:cs typeface="微软雅黑"/>
              </a:rPr>
              <a:t>：块拆分存储，其他同。 </a:t>
            </a:r>
            <a:endParaRPr lang="en-US" sz="1600" spc="-5" dirty="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</a:pPr>
            <a:r>
              <a:rPr sz="1600" u="sng" dirty="0">
                <a:latin typeface="微软雅黑"/>
                <a:cs typeface="微软雅黑"/>
              </a:rPr>
              <a:t>(f</a:t>
            </a:r>
            <a:r>
              <a:rPr sz="1600" u="sng" spc="-5" dirty="0">
                <a:latin typeface="微软雅黑"/>
                <a:cs typeface="微软雅黑"/>
              </a:rPr>
              <a:t>)</a:t>
            </a:r>
            <a:r>
              <a:rPr sz="1600" b="1" u="sng" spc="-5" dirty="0" err="1">
                <a:solidFill>
                  <a:srgbClr val="CC0000"/>
                </a:solidFill>
                <a:latin typeface="微软雅黑"/>
                <a:cs typeface="微软雅黑"/>
              </a:rPr>
              <a:t>块交叉分布式校</a:t>
            </a:r>
            <a:r>
              <a:rPr sz="1600" b="1" u="sng" spc="-10" dirty="0" err="1">
                <a:solidFill>
                  <a:srgbClr val="CC0000"/>
                </a:solidFill>
                <a:latin typeface="微软雅黑"/>
                <a:cs typeface="微软雅黑"/>
              </a:rPr>
              <a:t>验</a:t>
            </a:r>
            <a:r>
              <a:rPr sz="1600" u="sng" spc="-5" dirty="0" err="1">
                <a:latin typeface="微软雅黑"/>
                <a:cs typeface="微软雅黑"/>
              </a:rPr>
              <a:t>：块拆分存储，互为校验盘</a:t>
            </a:r>
            <a:r>
              <a:rPr sz="1600" spc="-5" dirty="0">
                <a:latin typeface="微软雅黑"/>
                <a:cs typeface="微软雅黑"/>
              </a:rPr>
              <a:t> </a:t>
            </a:r>
            <a:endParaRPr lang="en-US" sz="1600" spc="-5" dirty="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latin typeface="微软雅黑"/>
                <a:cs typeface="微软雅黑"/>
              </a:rPr>
              <a:t>(g</a:t>
            </a:r>
            <a:r>
              <a:rPr sz="1600" spc="-5" dirty="0">
                <a:latin typeface="微软雅黑"/>
                <a:cs typeface="微软雅黑"/>
              </a:rPr>
              <a:t>)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更为复杂的冗余处理</a:t>
            </a:r>
            <a:r>
              <a:rPr sz="1600" spc="-5" dirty="0">
                <a:latin typeface="微软雅黑"/>
                <a:cs typeface="微软雅黑"/>
              </a:rPr>
              <a:t>(略)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17.3 </a:t>
            </a:r>
            <a:r>
              <a:rPr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磁盘的结构与特性</a:t>
            </a:r>
            <a:endParaRPr sz="28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提高磁盘数据读写时间与存储可靠性的方法</a:t>
            </a:r>
            <a:endParaRPr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53461" y="6022907"/>
            <a:ext cx="3548379" cy="963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2875" indent="-635">
              <a:lnSpc>
                <a:spcPct val="100000"/>
              </a:lnSpc>
            </a:pPr>
            <a:r>
              <a:rPr sz="1600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扇区/块读写校验</a:t>
            </a:r>
            <a:r>
              <a:rPr sz="1600" spc="-5" dirty="0">
                <a:solidFill>
                  <a:srgbClr val="3333CC"/>
                </a:solidFill>
                <a:latin typeface="微软雅黑"/>
                <a:cs typeface="微软雅黑"/>
              </a:rPr>
              <a:t>：对一个扇区/块读 写做校验.</a:t>
            </a:r>
            <a:endParaRPr sz="1600" dirty="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磁盘间读写校验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:</a:t>
            </a: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spc="-5" dirty="0">
                <a:solidFill>
                  <a:srgbClr val="3333CC"/>
                </a:solidFill>
                <a:latin typeface="微软雅黑"/>
                <a:cs typeface="微软雅黑"/>
              </a:rPr>
              <a:t>多个磁盘间共同构成 的信息读写做校验.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xmlns="" id="{735E2AAD-E850-4EAE-A2AE-779C5B3353FE}"/>
              </a:ext>
            </a:extLst>
          </p:cNvPr>
          <p:cNvSpPr/>
          <p:nvPr/>
        </p:nvSpPr>
        <p:spPr>
          <a:xfrm>
            <a:off x="927100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xmlns="" id="{696F17A6-4078-4C37-8B43-C083B3919EE1}"/>
              </a:ext>
            </a:extLst>
          </p:cNvPr>
          <p:cNvSpPr/>
          <p:nvPr/>
        </p:nvSpPr>
        <p:spPr>
          <a:xfrm>
            <a:off x="927100" y="9113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0103" y="496001"/>
            <a:ext cx="8633193" cy="492443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379136"/>
            <a:ext cx="7845927" cy="5999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altLang="zh-CN" sz="1800" dirty="0">
                <a:latin typeface="Times New Roman" panose="02020603050405020304"/>
                <a:cs typeface="Times New Roman" panose="02020603050405020304"/>
              </a:rPr>
              <a:t> 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tabLst>
                <a:tab pos="1341755" algn="l"/>
              </a:tabLst>
            </a:pP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第</a:t>
            </a:r>
            <a:r>
              <a:rPr lang="en-US" altLang="zh-CN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17</a:t>
            </a: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讲 数据库物理存储</a:t>
            </a:r>
          </a:p>
          <a:p>
            <a:pPr marL="148590">
              <a:lnSpc>
                <a:spcPct val="100000"/>
              </a:lnSpc>
              <a:spcBef>
                <a:spcPts val="2360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17.1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数据库管理系统实现技术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? 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17.2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基础回顾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-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计算机系统的存储体系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17.3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磁盘的结构与特性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17.4 DBMS</a:t>
            </a:r>
            <a:r>
              <a:rPr lang="zh-CN" altLang="en-US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数据存储与查询实现的基本思想 ？</a:t>
            </a:r>
            <a:endParaRPr lang="en-US" altLang="zh-CN" sz="2400" b="1" u="sng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17.5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数据库之表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-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记录与磁盘块的映射？ 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17.6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数据库之文件组织方法？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17.7 Oracle DB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物理存储简介 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208101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725047" y="668807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2286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6858"/>
                </a:lnTo>
                <a:lnTo>
                  <a:pt x="762" y="8001"/>
                </a:lnTo>
                <a:lnTo>
                  <a:pt x="762" y="3048"/>
                </a:lnTo>
                <a:lnTo>
                  <a:pt x="2286" y="0"/>
                </a:lnTo>
                <a:close/>
              </a:path>
              <a:path w="9525" h="9525">
                <a:moveTo>
                  <a:pt x="9144" y="6858"/>
                </a:moveTo>
                <a:lnTo>
                  <a:pt x="9144" y="1524"/>
                </a:lnTo>
                <a:lnTo>
                  <a:pt x="6858" y="0"/>
                </a:lnTo>
                <a:lnTo>
                  <a:pt x="2286" y="0"/>
                </a:lnTo>
                <a:lnTo>
                  <a:pt x="762" y="3048"/>
                </a:lnTo>
                <a:lnTo>
                  <a:pt x="762" y="8001"/>
                </a:lnTo>
                <a:lnTo>
                  <a:pt x="1524" y="9144"/>
                </a:lnTo>
                <a:lnTo>
                  <a:pt x="6858" y="9144"/>
                </a:lnTo>
                <a:lnTo>
                  <a:pt x="9144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3211" y="5860541"/>
            <a:ext cx="808990" cy="626110"/>
          </a:xfrm>
          <a:custGeom>
            <a:avLst/>
            <a:gdLst/>
            <a:ahLst/>
            <a:cxnLst/>
            <a:rect l="l" t="t" r="r" b="b"/>
            <a:pathLst>
              <a:path w="808989" h="626110">
                <a:moveTo>
                  <a:pt x="0" y="0"/>
                </a:moveTo>
                <a:lnTo>
                  <a:pt x="0" y="625601"/>
                </a:lnTo>
                <a:lnTo>
                  <a:pt x="808482" y="625601"/>
                </a:lnTo>
                <a:lnTo>
                  <a:pt x="80848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15419" y="5859017"/>
            <a:ext cx="807720" cy="626110"/>
          </a:xfrm>
          <a:custGeom>
            <a:avLst/>
            <a:gdLst/>
            <a:ahLst/>
            <a:cxnLst/>
            <a:rect l="l" t="t" r="r" b="b"/>
            <a:pathLst>
              <a:path w="807720" h="626110">
                <a:moveTo>
                  <a:pt x="0" y="0"/>
                </a:moveTo>
                <a:lnTo>
                  <a:pt x="0" y="625602"/>
                </a:lnTo>
                <a:lnTo>
                  <a:pt x="807720" y="625601"/>
                </a:lnTo>
                <a:lnTo>
                  <a:pt x="80772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12293" y="6146291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4997" y="0"/>
                </a:lnTo>
              </a:path>
            </a:pathLst>
          </a:custGeom>
          <a:ln w="285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9575" y="5860541"/>
            <a:ext cx="808990" cy="626110"/>
          </a:xfrm>
          <a:custGeom>
            <a:avLst/>
            <a:gdLst/>
            <a:ahLst/>
            <a:cxnLst/>
            <a:rect l="l" t="t" r="r" b="b"/>
            <a:pathLst>
              <a:path w="808990" h="626110">
                <a:moveTo>
                  <a:pt x="0" y="0"/>
                </a:moveTo>
                <a:lnTo>
                  <a:pt x="0" y="625601"/>
                </a:lnTo>
                <a:lnTo>
                  <a:pt x="808481" y="625601"/>
                </a:lnTo>
                <a:lnTo>
                  <a:pt x="80848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59693" y="5900165"/>
            <a:ext cx="379730" cy="59690"/>
          </a:xfrm>
          <a:custGeom>
            <a:avLst/>
            <a:gdLst/>
            <a:ahLst/>
            <a:cxnLst/>
            <a:rect l="l" t="t" r="r" b="b"/>
            <a:pathLst>
              <a:path w="379729" h="59689">
                <a:moveTo>
                  <a:pt x="0" y="0"/>
                </a:moveTo>
                <a:lnTo>
                  <a:pt x="0" y="59436"/>
                </a:lnTo>
                <a:lnTo>
                  <a:pt x="379475" y="59436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59693" y="5900165"/>
            <a:ext cx="379730" cy="59055"/>
          </a:xfrm>
          <a:custGeom>
            <a:avLst/>
            <a:gdLst/>
            <a:ahLst/>
            <a:cxnLst/>
            <a:rect l="l" t="t" r="r" b="b"/>
            <a:pathLst>
              <a:path w="379729" h="59054">
                <a:moveTo>
                  <a:pt x="0" y="0"/>
                </a:moveTo>
                <a:lnTo>
                  <a:pt x="0" y="58674"/>
                </a:lnTo>
                <a:lnTo>
                  <a:pt x="379475" y="58674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08511" y="5895594"/>
            <a:ext cx="257810" cy="66040"/>
          </a:xfrm>
          <a:custGeom>
            <a:avLst/>
            <a:gdLst/>
            <a:ahLst/>
            <a:cxnLst/>
            <a:rect l="l" t="t" r="r" b="b"/>
            <a:pathLst>
              <a:path w="257810" h="66039">
                <a:moveTo>
                  <a:pt x="0" y="0"/>
                </a:moveTo>
                <a:lnTo>
                  <a:pt x="0" y="65532"/>
                </a:lnTo>
                <a:lnTo>
                  <a:pt x="257555" y="65532"/>
                </a:lnTo>
                <a:lnTo>
                  <a:pt x="257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08511" y="5895594"/>
            <a:ext cx="257810" cy="66040"/>
          </a:xfrm>
          <a:custGeom>
            <a:avLst/>
            <a:gdLst/>
            <a:ahLst/>
            <a:cxnLst/>
            <a:rect l="l" t="t" r="r" b="b"/>
            <a:pathLst>
              <a:path w="257810" h="66039">
                <a:moveTo>
                  <a:pt x="0" y="0"/>
                </a:moveTo>
                <a:lnTo>
                  <a:pt x="0" y="65532"/>
                </a:lnTo>
                <a:lnTo>
                  <a:pt x="257555" y="65532"/>
                </a:lnTo>
                <a:lnTo>
                  <a:pt x="25755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86591" y="6002273"/>
            <a:ext cx="379730" cy="59055"/>
          </a:xfrm>
          <a:custGeom>
            <a:avLst/>
            <a:gdLst/>
            <a:ahLst/>
            <a:cxnLst/>
            <a:rect l="l" t="t" r="r" b="b"/>
            <a:pathLst>
              <a:path w="379729" h="59054">
                <a:moveTo>
                  <a:pt x="0" y="0"/>
                </a:moveTo>
                <a:lnTo>
                  <a:pt x="0" y="58674"/>
                </a:lnTo>
                <a:lnTo>
                  <a:pt x="379475" y="58674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86591" y="6002273"/>
            <a:ext cx="379730" cy="59055"/>
          </a:xfrm>
          <a:custGeom>
            <a:avLst/>
            <a:gdLst/>
            <a:ahLst/>
            <a:cxnLst/>
            <a:rect l="l" t="t" r="r" b="b"/>
            <a:pathLst>
              <a:path w="379729" h="59054">
                <a:moveTo>
                  <a:pt x="0" y="0"/>
                </a:moveTo>
                <a:lnTo>
                  <a:pt x="0" y="58674"/>
                </a:lnTo>
                <a:lnTo>
                  <a:pt x="379475" y="58674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0361" y="5997702"/>
            <a:ext cx="257810" cy="64769"/>
          </a:xfrm>
          <a:custGeom>
            <a:avLst/>
            <a:gdLst/>
            <a:ahLst/>
            <a:cxnLst/>
            <a:rect l="l" t="t" r="r" b="b"/>
            <a:pathLst>
              <a:path w="257810" h="64770">
                <a:moveTo>
                  <a:pt x="0" y="0"/>
                </a:moveTo>
                <a:lnTo>
                  <a:pt x="0" y="64770"/>
                </a:lnTo>
                <a:lnTo>
                  <a:pt x="257555" y="64770"/>
                </a:lnTo>
                <a:lnTo>
                  <a:pt x="257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0361" y="5996940"/>
            <a:ext cx="257810" cy="66040"/>
          </a:xfrm>
          <a:custGeom>
            <a:avLst/>
            <a:gdLst/>
            <a:ahLst/>
            <a:cxnLst/>
            <a:rect l="l" t="t" r="r" b="b"/>
            <a:pathLst>
              <a:path w="257810" h="66039">
                <a:moveTo>
                  <a:pt x="0" y="0"/>
                </a:moveTo>
                <a:lnTo>
                  <a:pt x="0" y="65532"/>
                </a:lnTo>
                <a:lnTo>
                  <a:pt x="257555" y="65532"/>
                </a:lnTo>
                <a:lnTo>
                  <a:pt x="25755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56645" y="6106667"/>
            <a:ext cx="379095" cy="59055"/>
          </a:xfrm>
          <a:custGeom>
            <a:avLst/>
            <a:gdLst/>
            <a:ahLst/>
            <a:cxnLst/>
            <a:rect l="l" t="t" r="r" b="b"/>
            <a:pathLst>
              <a:path w="379095" h="59054">
                <a:moveTo>
                  <a:pt x="0" y="0"/>
                </a:moveTo>
                <a:lnTo>
                  <a:pt x="0" y="58674"/>
                </a:lnTo>
                <a:lnTo>
                  <a:pt x="378713" y="58674"/>
                </a:lnTo>
                <a:lnTo>
                  <a:pt x="3787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55883" y="6106667"/>
            <a:ext cx="379730" cy="59055"/>
          </a:xfrm>
          <a:custGeom>
            <a:avLst/>
            <a:gdLst/>
            <a:ahLst/>
            <a:cxnLst/>
            <a:rect l="l" t="t" r="r" b="b"/>
            <a:pathLst>
              <a:path w="379729" h="59054">
                <a:moveTo>
                  <a:pt x="0" y="0"/>
                </a:moveTo>
                <a:lnTo>
                  <a:pt x="0" y="58674"/>
                </a:lnTo>
                <a:lnTo>
                  <a:pt x="379475" y="58674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70411" y="6102096"/>
            <a:ext cx="295910" cy="64769"/>
          </a:xfrm>
          <a:custGeom>
            <a:avLst/>
            <a:gdLst/>
            <a:ahLst/>
            <a:cxnLst/>
            <a:rect l="l" t="t" r="r" b="b"/>
            <a:pathLst>
              <a:path w="295910" h="64770">
                <a:moveTo>
                  <a:pt x="0" y="0"/>
                </a:moveTo>
                <a:lnTo>
                  <a:pt x="0" y="64770"/>
                </a:lnTo>
                <a:lnTo>
                  <a:pt x="295655" y="64770"/>
                </a:lnTo>
                <a:lnTo>
                  <a:pt x="2956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70411" y="6102096"/>
            <a:ext cx="295910" cy="64769"/>
          </a:xfrm>
          <a:custGeom>
            <a:avLst/>
            <a:gdLst/>
            <a:ahLst/>
            <a:cxnLst/>
            <a:rect l="l" t="t" r="r" b="b"/>
            <a:pathLst>
              <a:path w="295910" h="64770">
                <a:moveTo>
                  <a:pt x="0" y="0"/>
                </a:moveTo>
                <a:lnTo>
                  <a:pt x="0" y="64770"/>
                </a:lnTo>
                <a:lnTo>
                  <a:pt x="295655" y="64770"/>
                </a:lnTo>
                <a:lnTo>
                  <a:pt x="29565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7313" y="6203441"/>
            <a:ext cx="257810" cy="66040"/>
          </a:xfrm>
          <a:custGeom>
            <a:avLst/>
            <a:gdLst/>
            <a:ahLst/>
            <a:cxnLst/>
            <a:rect l="l" t="t" r="r" b="b"/>
            <a:pathLst>
              <a:path w="257810" h="66039">
                <a:moveTo>
                  <a:pt x="0" y="0"/>
                </a:moveTo>
                <a:lnTo>
                  <a:pt x="0" y="65530"/>
                </a:lnTo>
                <a:lnTo>
                  <a:pt x="257555" y="65530"/>
                </a:lnTo>
                <a:lnTo>
                  <a:pt x="257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7313" y="6203441"/>
            <a:ext cx="257810" cy="66040"/>
          </a:xfrm>
          <a:custGeom>
            <a:avLst/>
            <a:gdLst/>
            <a:ahLst/>
            <a:cxnLst/>
            <a:rect l="l" t="t" r="r" b="b"/>
            <a:pathLst>
              <a:path w="257810" h="66039">
                <a:moveTo>
                  <a:pt x="0" y="0"/>
                </a:moveTo>
                <a:lnTo>
                  <a:pt x="0" y="65530"/>
                </a:lnTo>
                <a:lnTo>
                  <a:pt x="257555" y="65530"/>
                </a:lnTo>
                <a:lnTo>
                  <a:pt x="25755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473581" y="6522111"/>
            <a:ext cx="5994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5"/>
              </a:lnSpc>
            </a:pPr>
            <a:r>
              <a:rPr sz="1400" b="1" spc="-5" dirty="0">
                <a:latin typeface="微软雅黑"/>
                <a:cs typeface="微软雅黑"/>
              </a:rPr>
              <a:t>B</a:t>
            </a:r>
            <a:r>
              <a:rPr sz="1400" b="1" dirty="0">
                <a:latin typeface="微软雅黑"/>
                <a:cs typeface="微软雅黑"/>
              </a:rPr>
              <a:t>l</a:t>
            </a:r>
            <a:r>
              <a:rPr sz="1400" b="1" spc="-5" dirty="0">
                <a:latin typeface="微软雅黑"/>
                <a:cs typeface="微软雅黑"/>
              </a:rPr>
              <a:t>ock1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75781" y="5861392"/>
            <a:ext cx="791210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720" marR="43815" algn="ctr">
              <a:lnSpc>
                <a:spcPct val="100000"/>
              </a:lnSpc>
            </a:pPr>
            <a:r>
              <a:rPr sz="1000" b="1" dirty="0">
                <a:solidFill>
                  <a:srgbClr val="FF0065"/>
                </a:solidFill>
                <a:latin typeface="微软雅黑"/>
                <a:cs typeface="微软雅黑"/>
              </a:rPr>
              <a:t>Record1: A</a:t>
            </a:r>
            <a:r>
              <a:rPr sz="1000" b="1" spc="-10" dirty="0">
                <a:solidFill>
                  <a:srgbClr val="FF0065"/>
                </a:solidFill>
                <a:latin typeface="微软雅黑"/>
                <a:cs typeface="微软雅黑"/>
              </a:rPr>
              <a:t>V</a:t>
            </a:r>
            <a:r>
              <a:rPr sz="1000" b="1" dirty="0">
                <a:solidFill>
                  <a:srgbClr val="FF0065"/>
                </a:solidFill>
                <a:latin typeface="微软雅黑"/>
                <a:cs typeface="微软雅黑"/>
              </a:rPr>
              <a:t>1</a:t>
            </a:r>
            <a:r>
              <a:rPr sz="1000" b="1" spc="-5" dirty="0">
                <a:solidFill>
                  <a:srgbClr val="FF0065"/>
                </a:solidFill>
                <a:latin typeface="微软雅黑"/>
                <a:cs typeface="微软雅黑"/>
              </a:rPr>
              <a:t>,</a:t>
            </a:r>
            <a:r>
              <a:rPr sz="1000" b="1" dirty="0">
                <a:solidFill>
                  <a:srgbClr val="FF0065"/>
                </a:solidFill>
                <a:latin typeface="微软雅黑"/>
                <a:cs typeface="微软雅黑"/>
              </a:rPr>
              <a:t>A</a:t>
            </a:r>
            <a:r>
              <a:rPr sz="1000" b="1" spc="-10" dirty="0">
                <a:solidFill>
                  <a:srgbClr val="FF0065"/>
                </a:solidFill>
                <a:latin typeface="微软雅黑"/>
                <a:cs typeface="微软雅黑"/>
              </a:rPr>
              <a:t>V</a:t>
            </a:r>
            <a:r>
              <a:rPr sz="1000" b="1" dirty="0">
                <a:solidFill>
                  <a:srgbClr val="FF0065"/>
                </a:solidFill>
                <a:latin typeface="微软雅黑"/>
                <a:cs typeface="微软雅黑"/>
              </a:rPr>
              <a:t>2</a:t>
            </a:r>
            <a:endParaRPr sz="1000">
              <a:latin typeface="微软雅黑"/>
              <a:cs typeface="微软雅黑"/>
            </a:endParaRPr>
          </a:p>
          <a:p>
            <a:pPr marL="17780" indent="635" algn="ctr">
              <a:lnSpc>
                <a:spcPct val="100000"/>
              </a:lnSpc>
              <a:spcBef>
                <a:spcPts val="55"/>
              </a:spcBef>
            </a:pPr>
            <a:r>
              <a:rPr sz="1000" b="1" dirty="0">
                <a:latin typeface="微软雅黑"/>
                <a:cs typeface="微软雅黑"/>
              </a:rPr>
              <a:t>Rec</a:t>
            </a:r>
            <a:r>
              <a:rPr sz="1000" b="1" spc="-315" dirty="0">
                <a:latin typeface="微软雅黑"/>
                <a:cs typeface="微软雅黑"/>
              </a:rPr>
              <a:t>o</a:t>
            </a:r>
            <a:r>
              <a:rPr sz="1500" b="1" spc="-982" baseline="2777" dirty="0">
                <a:solidFill>
                  <a:srgbClr val="FF0065"/>
                </a:solidFill>
                <a:latin typeface="微软雅黑"/>
                <a:cs typeface="微软雅黑"/>
              </a:rPr>
              <a:t>…</a:t>
            </a:r>
            <a:r>
              <a:rPr sz="1000" b="1" dirty="0">
                <a:latin typeface="微软雅黑"/>
                <a:cs typeface="微软雅黑"/>
              </a:rPr>
              <a:t>rd2: </a:t>
            </a:r>
            <a:r>
              <a:rPr sz="1000" b="1" spc="-5" dirty="0">
                <a:latin typeface="微软雅黑"/>
                <a:cs typeface="微软雅黑"/>
              </a:rPr>
              <a:t>At</a:t>
            </a:r>
            <a:r>
              <a:rPr sz="1000" b="1" spc="-10" dirty="0">
                <a:latin typeface="微软雅黑"/>
                <a:cs typeface="微软雅黑"/>
              </a:rPr>
              <a:t>t</a:t>
            </a:r>
            <a:r>
              <a:rPr sz="1000" b="1" dirty="0">
                <a:latin typeface="微软雅黑"/>
                <a:cs typeface="微软雅黑"/>
              </a:rPr>
              <a:t>r</a:t>
            </a:r>
            <a:r>
              <a:rPr sz="1000" b="1" spc="-5" dirty="0">
                <a:latin typeface="微软雅黑"/>
                <a:cs typeface="微软雅黑"/>
              </a:rPr>
              <a:t>Valu</a:t>
            </a:r>
            <a:r>
              <a:rPr sz="1000" b="1" dirty="0">
                <a:latin typeface="微软雅黑"/>
                <a:cs typeface="微软雅黑"/>
              </a:rPr>
              <a:t>e</a:t>
            </a:r>
            <a:r>
              <a:rPr sz="1000" b="1" spc="-5" dirty="0">
                <a:latin typeface="微软雅黑"/>
                <a:cs typeface="微软雅黑"/>
              </a:rPr>
              <a:t> </a:t>
            </a:r>
            <a:r>
              <a:rPr sz="1000" b="1" dirty="0">
                <a:latin typeface="微软雅黑"/>
                <a:cs typeface="微软雅黑"/>
              </a:rPr>
              <a:t>…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ts val="1675"/>
              </a:lnSpc>
              <a:spcBef>
                <a:spcPts val="240"/>
              </a:spcBef>
            </a:pPr>
            <a:r>
              <a:rPr sz="1400" b="1" spc="-5" dirty="0">
                <a:latin typeface="微软雅黑"/>
                <a:cs typeface="微软雅黑"/>
              </a:rPr>
              <a:t>B</a:t>
            </a:r>
            <a:r>
              <a:rPr sz="1400" b="1" dirty="0">
                <a:latin typeface="微软雅黑"/>
                <a:cs typeface="微软雅黑"/>
              </a:rPr>
              <a:t>l</a:t>
            </a:r>
            <a:r>
              <a:rPr sz="1400" b="1" spc="-5" dirty="0">
                <a:latin typeface="微软雅黑"/>
                <a:cs typeface="微软雅黑"/>
              </a:rPr>
              <a:t>ock2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34434" y="6515241"/>
            <a:ext cx="65849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5"/>
              </a:lnSpc>
            </a:pPr>
            <a:r>
              <a:rPr sz="1400" b="1" spc="-5" dirty="0">
                <a:latin typeface="微软雅黑"/>
                <a:cs typeface="微软雅黑"/>
              </a:rPr>
              <a:t>B</a:t>
            </a:r>
            <a:r>
              <a:rPr sz="1400" b="1" dirty="0">
                <a:latin typeface="微软雅黑"/>
                <a:cs typeface="微软雅黑"/>
              </a:rPr>
              <a:t>l</a:t>
            </a:r>
            <a:r>
              <a:rPr sz="1400" b="1" spc="-5" dirty="0">
                <a:latin typeface="微软雅黑"/>
                <a:cs typeface="微软雅黑"/>
              </a:rPr>
              <a:t>ock</a:t>
            </a:r>
            <a:r>
              <a:rPr sz="1400" b="1" dirty="0">
                <a:latin typeface="微软雅黑"/>
                <a:cs typeface="微软雅黑"/>
              </a:rPr>
              <a:t> </a:t>
            </a:r>
            <a:r>
              <a:rPr sz="1400" b="1" spc="-5" dirty="0">
                <a:latin typeface="微软雅黑"/>
                <a:cs typeface="微软雅黑"/>
              </a:rPr>
              <a:t>n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82013" y="6759857"/>
            <a:ext cx="2252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5"/>
              </a:lnSpc>
            </a:pPr>
            <a:r>
              <a:rPr sz="1400" b="1" spc="-5" dirty="0">
                <a:latin typeface="微软雅黑"/>
                <a:cs typeface="微软雅黑"/>
              </a:rPr>
              <a:t>块号---盘号:磁道(柱面):扇区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06815" y="2085594"/>
            <a:ext cx="409575" cy="238760"/>
          </a:xfrm>
          <a:custGeom>
            <a:avLst/>
            <a:gdLst/>
            <a:ahLst/>
            <a:cxnLst/>
            <a:rect l="l" t="t" r="r" b="b"/>
            <a:pathLst>
              <a:path w="409575" h="238760">
                <a:moveTo>
                  <a:pt x="0" y="0"/>
                </a:moveTo>
                <a:lnTo>
                  <a:pt x="0" y="238505"/>
                </a:lnTo>
                <a:lnTo>
                  <a:pt x="409194" y="238505"/>
                </a:lnTo>
                <a:lnTo>
                  <a:pt x="40919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22867" y="2092451"/>
            <a:ext cx="419100" cy="238125"/>
          </a:xfrm>
          <a:custGeom>
            <a:avLst/>
            <a:gdLst/>
            <a:ahLst/>
            <a:cxnLst/>
            <a:rect l="l" t="t" r="r" b="b"/>
            <a:pathLst>
              <a:path w="419100" h="238125">
                <a:moveTo>
                  <a:pt x="0" y="0"/>
                </a:moveTo>
                <a:lnTo>
                  <a:pt x="0" y="237744"/>
                </a:lnTo>
                <a:lnTo>
                  <a:pt x="419100" y="237744"/>
                </a:lnTo>
                <a:lnTo>
                  <a:pt x="419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213737" y="4559455"/>
            <a:ext cx="6299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Page 1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480189" y="4739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3048" y="9144"/>
                </a:moveTo>
                <a:lnTo>
                  <a:pt x="3048" y="3048"/>
                </a:lnTo>
                <a:lnTo>
                  <a:pt x="1143" y="1143"/>
                </a:lnTo>
                <a:lnTo>
                  <a:pt x="0" y="2286"/>
                </a:lnTo>
                <a:lnTo>
                  <a:pt x="0" y="7620"/>
                </a:lnTo>
                <a:lnTo>
                  <a:pt x="2286" y="9144"/>
                </a:lnTo>
                <a:lnTo>
                  <a:pt x="3048" y="9144"/>
                </a:lnTo>
                <a:close/>
              </a:path>
              <a:path w="9525" h="9525">
                <a:moveTo>
                  <a:pt x="9144" y="7620"/>
                </a:moveTo>
                <a:lnTo>
                  <a:pt x="9144" y="2286"/>
                </a:lnTo>
                <a:lnTo>
                  <a:pt x="7620" y="0"/>
                </a:lnTo>
                <a:lnTo>
                  <a:pt x="2286" y="0"/>
                </a:lnTo>
                <a:lnTo>
                  <a:pt x="1143" y="1143"/>
                </a:lnTo>
                <a:lnTo>
                  <a:pt x="3048" y="3048"/>
                </a:lnTo>
                <a:lnTo>
                  <a:pt x="3048" y="9144"/>
                </a:lnTo>
                <a:lnTo>
                  <a:pt x="7620" y="9144"/>
                </a:lnTo>
                <a:lnTo>
                  <a:pt x="9144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69115" y="3912870"/>
            <a:ext cx="807720" cy="626110"/>
          </a:xfrm>
          <a:custGeom>
            <a:avLst/>
            <a:gdLst/>
            <a:ahLst/>
            <a:cxnLst/>
            <a:rect l="l" t="t" r="r" b="b"/>
            <a:pathLst>
              <a:path w="807720" h="626110">
                <a:moveTo>
                  <a:pt x="0" y="0"/>
                </a:moveTo>
                <a:lnTo>
                  <a:pt x="0" y="625602"/>
                </a:lnTo>
                <a:lnTo>
                  <a:pt x="807720" y="625601"/>
                </a:lnTo>
                <a:lnTo>
                  <a:pt x="80772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80517" y="3911346"/>
            <a:ext cx="807720" cy="626110"/>
          </a:xfrm>
          <a:custGeom>
            <a:avLst/>
            <a:gdLst/>
            <a:ahLst/>
            <a:cxnLst/>
            <a:rect l="l" t="t" r="r" b="b"/>
            <a:pathLst>
              <a:path w="807720" h="626110">
                <a:moveTo>
                  <a:pt x="0" y="0"/>
                </a:moveTo>
                <a:lnTo>
                  <a:pt x="0" y="625601"/>
                </a:lnTo>
                <a:lnTo>
                  <a:pt x="807720" y="625601"/>
                </a:lnTo>
                <a:lnTo>
                  <a:pt x="80772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14835" y="3952494"/>
            <a:ext cx="379730" cy="59055"/>
          </a:xfrm>
          <a:custGeom>
            <a:avLst/>
            <a:gdLst/>
            <a:ahLst/>
            <a:cxnLst/>
            <a:rect l="l" t="t" r="r" b="b"/>
            <a:pathLst>
              <a:path w="379729" h="59054">
                <a:moveTo>
                  <a:pt x="0" y="0"/>
                </a:moveTo>
                <a:lnTo>
                  <a:pt x="0" y="58674"/>
                </a:lnTo>
                <a:lnTo>
                  <a:pt x="379475" y="58674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14835" y="3952494"/>
            <a:ext cx="379730" cy="59055"/>
          </a:xfrm>
          <a:custGeom>
            <a:avLst/>
            <a:gdLst/>
            <a:ahLst/>
            <a:cxnLst/>
            <a:rect l="l" t="t" r="r" b="b"/>
            <a:pathLst>
              <a:path w="379729" h="59054">
                <a:moveTo>
                  <a:pt x="0" y="0"/>
                </a:moveTo>
                <a:lnTo>
                  <a:pt x="0" y="58674"/>
                </a:lnTo>
                <a:lnTo>
                  <a:pt x="379475" y="58674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64415" y="3947921"/>
            <a:ext cx="257175" cy="64769"/>
          </a:xfrm>
          <a:custGeom>
            <a:avLst/>
            <a:gdLst/>
            <a:ahLst/>
            <a:cxnLst/>
            <a:rect l="l" t="t" r="r" b="b"/>
            <a:pathLst>
              <a:path w="257175" h="64770">
                <a:moveTo>
                  <a:pt x="0" y="0"/>
                </a:moveTo>
                <a:lnTo>
                  <a:pt x="0" y="64770"/>
                </a:lnTo>
                <a:lnTo>
                  <a:pt x="256793" y="64770"/>
                </a:lnTo>
                <a:lnTo>
                  <a:pt x="25679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64415" y="3947921"/>
            <a:ext cx="257175" cy="64769"/>
          </a:xfrm>
          <a:custGeom>
            <a:avLst/>
            <a:gdLst/>
            <a:ahLst/>
            <a:cxnLst/>
            <a:rect l="l" t="t" r="r" b="b"/>
            <a:pathLst>
              <a:path w="257175" h="64770">
                <a:moveTo>
                  <a:pt x="0" y="0"/>
                </a:moveTo>
                <a:lnTo>
                  <a:pt x="0" y="64770"/>
                </a:lnTo>
                <a:lnTo>
                  <a:pt x="256793" y="64770"/>
                </a:lnTo>
                <a:lnTo>
                  <a:pt x="25679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42495" y="4054602"/>
            <a:ext cx="379095" cy="59055"/>
          </a:xfrm>
          <a:custGeom>
            <a:avLst/>
            <a:gdLst/>
            <a:ahLst/>
            <a:cxnLst/>
            <a:rect l="l" t="t" r="r" b="b"/>
            <a:pathLst>
              <a:path w="379095" h="59054">
                <a:moveTo>
                  <a:pt x="0" y="0"/>
                </a:moveTo>
                <a:lnTo>
                  <a:pt x="0" y="58674"/>
                </a:lnTo>
                <a:lnTo>
                  <a:pt x="378713" y="58674"/>
                </a:lnTo>
                <a:lnTo>
                  <a:pt x="3787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41733" y="4053840"/>
            <a:ext cx="379730" cy="59690"/>
          </a:xfrm>
          <a:custGeom>
            <a:avLst/>
            <a:gdLst/>
            <a:ahLst/>
            <a:cxnLst/>
            <a:rect l="l" t="t" r="r" b="b"/>
            <a:pathLst>
              <a:path w="379729" h="59689">
                <a:moveTo>
                  <a:pt x="0" y="0"/>
                </a:moveTo>
                <a:lnTo>
                  <a:pt x="0" y="59436"/>
                </a:lnTo>
                <a:lnTo>
                  <a:pt x="379475" y="59436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26265" y="4049267"/>
            <a:ext cx="257175" cy="66040"/>
          </a:xfrm>
          <a:custGeom>
            <a:avLst/>
            <a:gdLst/>
            <a:ahLst/>
            <a:cxnLst/>
            <a:rect l="l" t="t" r="r" b="b"/>
            <a:pathLst>
              <a:path w="257175" h="66039">
                <a:moveTo>
                  <a:pt x="0" y="0"/>
                </a:moveTo>
                <a:lnTo>
                  <a:pt x="0" y="65532"/>
                </a:lnTo>
                <a:lnTo>
                  <a:pt x="256793" y="65532"/>
                </a:lnTo>
                <a:lnTo>
                  <a:pt x="25679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26265" y="4049267"/>
            <a:ext cx="257175" cy="66040"/>
          </a:xfrm>
          <a:custGeom>
            <a:avLst/>
            <a:gdLst/>
            <a:ahLst/>
            <a:cxnLst/>
            <a:rect l="l" t="t" r="r" b="b"/>
            <a:pathLst>
              <a:path w="257175" h="66039">
                <a:moveTo>
                  <a:pt x="0" y="0"/>
                </a:moveTo>
                <a:lnTo>
                  <a:pt x="0" y="65532"/>
                </a:lnTo>
                <a:lnTo>
                  <a:pt x="256793" y="65532"/>
                </a:lnTo>
                <a:lnTo>
                  <a:pt x="25679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11787" y="4158996"/>
            <a:ext cx="379730" cy="59055"/>
          </a:xfrm>
          <a:custGeom>
            <a:avLst/>
            <a:gdLst/>
            <a:ahLst/>
            <a:cxnLst/>
            <a:rect l="l" t="t" r="r" b="b"/>
            <a:pathLst>
              <a:path w="379729" h="59054">
                <a:moveTo>
                  <a:pt x="0" y="0"/>
                </a:moveTo>
                <a:lnTo>
                  <a:pt x="0" y="58674"/>
                </a:lnTo>
                <a:lnTo>
                  <a:pt x="379475" y="58674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11787" y="4158996"/>
            <a:ext cx="379730" cy="59055"/>
          </a:xfrm>
          <a:custGeom>
            <a:avLst/>
            <a:gdLst/>
            <a:ahLst/>
            <a:cxnLst/>
            <a:rect l="l" t="t" r="r" b="b"/>
            <a:pathLst>
              <a:path w="379729" h="59054">
                <a:moveTo>
                  <a:pt x="0" y="0"/>
                </a:moveTo>
                <a:lnTo>
                  <a:pt x="0" y="58674"/>
                </a:lnTo>
                <a:lnTo>
                  <a:pt x="379475" y="58674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26315" y="4154423"/>
            <a:ext cx="295275" cy="64769"/>
          </a:xfrm>
          <a:custGeom>
            <a:avLst/>
            <a:gdLst/>
            <a:ahLst/>
            <a:cxnLst/>
            <a:rect l="l" t="t" r="r" b="b"/>
            <a:pathLst>
              <a:path w="295275" h="64770">
                <a:moveTo>
                  <a:pt x="0" y="0"/>
                </a:moveTo>
                <a:lnTo>
                  <a:pt x="0" y="64770"/>
                </a:lnTo>
                <a:lnTo>
                  <a:pt x="294893" y="64770"/>
                </a:lnTo>
                <a:lnTo>
                  <a:pt x="29489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26315" y="4154423"/>
            <a:ext cx="295275" cy="64769"/>
          </a:xfrm>
          <a:custGeom>
            <a:avLst/>
            <a:gdLst/>
            <a:ahLst/>
            <a:cxnLst/>
            <a:rect l="l" t="t" r="r" b="b"/>
            <a:pathLst>
              <a:path w="295275" h="64770">
                <a:moveTo>
                  <a:pt x="0" y="0"/>
                </a:moveTo>
                <a:lnTo>
                  <a:pt x="0" y="64770"/>
                </a:lnTo>
                <a:lnTo>
                  <a:pt x="294893" y="64770"/>
                </a:lnTo>
                <a:lnTo>
                  <a:pt x="29489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23217" y="4255770"/>
            <a:ext cx="257175" cy="66040"/>
          </a:xfrm>
          <a:custGeom>
            <a:avLst/>
            <a:gdLst/>
            <a:ahLst/>
            <a:cxnLst/>
            <a:rect l="l" t="t" r="r" b="b"/>
            <a:pathLst>
              <a:path w="257175" h="66039">
                <a:moveTo>
                  <a:pt x="0" y="0"/>
                </a:moveTo>
                <a:lnTo>
                  <a:pt x="0" y="65532"/>
                </a:lnTo>
                <a:lnTo>
                  <a:pt x="256793" y="65532"/>
                </a:lnTo>
                <a:lnTo>
                  <a:pt x="25679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23217" y="4255770"/>
            <a:ext cx="257175" cy="64769"/>
          </a:xfrm>
          <a:custGeom>
            <a:avLst/>
            <a:gdLst/>
            <a:ahLst/>
            <a:cxnLst/>
            <a:rect l="l" t="t" r="r" b="b"/>
            <a:pathLst>
              <a:path w="257175" h="64770">
                <a:moveTo>
                  <a:pt x="0" y="0"/>
                </a:moveTo>
                <a:lnTo>
                  <a:pt x="0" y="64770"/>
                </a:lnTo>
                <a:lnTo>
                  <a:pt x="256793" y="64770"/>
                </a:lnTo>
                <a:lnTo>
                  <a:pt x="25679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553333" y="4557931"/>
            <a:ext cx="5778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Page2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701161" y="3901020"/>
            <a:ext cx="59182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FF0065"/>
                </a:solidFill>
                <a:latin typeface="微软雅黑"/>
                <a:cs typeface="微软雅黑"/>
              </a:rPr>
              <a:t>Record1: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650870" y="4053419"/>
            <a:ext cx="642620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35">
              <a:lnSpc>
                <a:spcPct val="100000"/>
              </a:lnSpc>
            </a:pPr>
            <a:r>
              <a:rPr sz="1000" b="1" dirty="0">
                <a:solidFill>
                  <a:srgbClr val="FF0065"/>
                </a:solidFill>
                <a:latin typeface="微软雅黑"/>
                <a:cs typeface="微软雅黑"/>
              </a:rPr>
              <a:t>A</a:t>
            </a:r>
            <a:r>
              <a:rPr sz="1000" b="1" spc="-10" dirty="0">
                <a:solidFill>
                  <a:srgbClr val="FF0065"/>
                </a:solidFill>
                <a:latin typeface="微软雅黑"/>
                <a:cs typeface="微软雅黑"/>
              </a:rPr>
              <a:t>V</a:t>
            </a:r>
            <a:r>
              <a:rPr sz="1000" b="1" dirty="0">
                <a:solidFill>
                  <a:srgbClr val="FF0065"/>
                </a:solidFill>
                <a:latin typeface="微软雅黑"/>
                <a:cs typeface="微软雅黑"/>
              </a:rPr>
              <a:t>1</a:t>
            </a:r>
            <a:r>
              <a:rPr sz="1000" b="1" spc="-5" dirty="0">
                <a:solidFill>
                  <a:srgbClr val="FF0065"/>
                </a:solidFill>
                <a:latin typeface="微软雅黑"/>
                <a:cs typeface="微软雅黑"/>
              </a:rPr>
              <a:t>,</a:t>
            </a:r>
            <a:r>
              <a:rPr sz="1000" b="1" dirty="0">
                <a:solidFill>
                  <a:srgbClr val="FF0065"/>
                </a:solidFill>
                <a:latin typeface="微软雅黑"/>
                <a:cs typeface="微软雅黑"/>
              </a:rPr>
              <a:t>A</a:t>
            </a:r>
            <a:r>
              <a:rPr sz="1000" b="1" spc="-10" dirty="0">
                <a:solidFill>
                  <a:srgbClr val="FF0065"/>
                </a:solidFill>
                <a:latin typeface="微软雅黑"/>
                <a:cs typeface="微软雅黑"/>
              </a:rPr>
              <a:t>V</a:t>
            </a:r>
            <a:r>
              <a:rPr sz="1000" b="1" dirty="0">
                <a:solidFill>
                  <a:srgbClr val="FF0065"/>
                </a:solidFill>
                <a:latin typeface="微软雅黑"/>
                <a:cs typeface="微软雅黑"/>
              </a:rPr>
              <a:t>2</a:t>
            </a:r>
            <a:endParaRPr sz="1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000" b="1" dirty="0">
                <a:latin typeface="微软雅黑"/>
                <a:cs typeface="微软雅黑"/>
              </a:rPr>
              <a:t>Rec</a:t>
            </a:r>
            <a:r>
              <a:rPr sz="1000" b="1" spc="-320" dirty="0">
                <a:latin typeface="微软雅黑"/>
                <a:cs typeface="微软雅黑"/>
              </a:rPr>
              <a:t>o</a:t>
            </a:r>
            <a:r>
              <a:rPr sz="1500" b="1" spc="-975" baseline="2777" dirty="0">
                <a:solidFill>
                  <a:srgbClr val="FF0065"/>
                </a:solidFill>
                <a:latin typeface="微软雅黑"/>
                <a:cs typeface="微软雅黑"/>
              </a:rPr>
              <a:t>…</a:t>
            </a:r>
            <a:r>
              <a:rPr sz="1000" b="1" dirty="0">
                <a:latin typeface="微软雅黑"/>
                <a:cs typeface="微软雅黑"/>
              </a:rPr>
              <a:t>rd2: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547235" y="4364313"/>
            <a:ext cx="79819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微软雅黑"/>
                <a:cs typeface="微软雅黑"/>
              </a:rPr>
              <a:t>At</a:t>
            </a:r>
            <a:r>
              <a:rPr sz="1000" b="1" spc="-10" dirty="0">
                <a:latin typeface="微软雅黑"/>
                <a:cs typeface="微软雅黑"/>
              </a:rPr>
              <a:t>t</a:t>
            </a:r>
            <a:r>
              <a:rPr sz="1000" b="1" dirty="0">
                <a:latin typeface="微软雅黑"/>
                <a:cs typeface="微软雅黑"/>
              </a:rPr>
              <a:t>r</a:t>
            </a:r>
            <a:r>
              <a:rPr sz="1000" b="1" spc="-5" dirty="0">
                <a:latin typeface="微软雅黑"/>
                <a:cs typeface="微软雅黑"/>
              </a:rPr>
              <a:t>Valu</a:t>
            </a:r>
            <a:r>
              <a:rPr sz="1000" b="1" dirty="0">
                <a:latin typeface="微软雅黑"/>
                <a:cs typeface="微软雅黑"/>
              </a:rPr>
              <a:t>e</a:t>
            </a:r>
            <a:r>
              <a:rPr sz="1000" b="1" spc="-5" dirty="0">
                <a:latin typeface="微软雅黑"/>
                <a:cs typeface="微软雅黑"/>
              </a:rPr>
              <a:t> </a:t>
            </a:r>
            <a:r>
              <a:rPr sz="1000" b="1" dirty="0">
                <a:latin typeface="微软雅黑"/>
                <a:cs typeface="微软雅黑"/>
              </a:rPr>
              <a:t>…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181991" y="4208526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4985" y="0"/>
                </a:lnTo>
              </a:path>
            </a:pathLst>
          </a:custGeom>
          <a:ln w="285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86313" y="4408170"/>
            <a:ext cx="410209" cy="238760"/>
          </a:xfrm>
          <a:custGeom>
            <a:avLst/>
            <a:gdLst/>
            <a:ahLst/>
            <a:cxnLst/>
            <a:rect l="l" t="t" r="r" b="b"/>
            <a:pathLst>
              <a:path w="410210" h="238760">
                <a:moveTo>
                  <a:pt x="0" y="0"/>
                </a:moveTo>
                <a:lnTo>
                  <a:pt x="0" y="238505"/>
                </a:lnTo>
                <a:lnTo>
                  <a:pt x="409955" y="238505"/>
                </a:lnTo>
                <a:lnTo>
                  <a:pt x="4099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02365" y="4414265"/>
            <a:ext cx="419100" cy="238760"/>
          </a:xfrm>
          <a:custGeom>
            <a:avLst/>
            <a:gdLst/>
            <a:ahLst/>
            <a:cxnLst/>
            <a:rect l="l" t="t" r="r" b="b"/>
            <a:pathLst>
              <a:path w="419100" h="238760">
                <a:moveTo>
                  <a:pt x="0" y="0"/>
                </a:moveTo>
                <a:lnTo>
                  <a:pt x="0" y="238506"/>
                </a:lnTo>
                <a:lnTo>
                  <a:pt x="419100" y="238506"/>
                </a:lnTo>
                <a:lnTo>
                  <a:pt x="419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22811" y="3817620"/>
            <a:ext cx="2422525" cy="988060"/>
          </a:xfrm>
          <a:custGeom>
            <a:avLst/>
            <a:gdLst/>
            <a:ahLst/>
            <a:cxnLst/>
            <a:rect l="l" t="t" r="r" b="b"/>
            <a:pathLst>
              <a:path w="2422525" h="988060">
                <a:moveTo>
                  <a:pt x="0" y="0"/>
                </a:moveTo>
                <a:lnTo>
                  <a:pt x="0" y="987552"/>
                </a:lnTo>
                <a:lnTo>
                  <a:pt x="2422398" y="987551"/>
                </a:lnTo>
                <a:lnTo>
                  <a:pt x="242239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162683" y="3506936"/>
            <a:ext cx="102806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微软雅黑"/>
                <a:cs typeface="微软雅黑"/>
              </a:rPr>
              <a:t>DB Buffer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380367" y="2206751"/>
            <a:ext cx="1043228" cy="47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75795" y="2202179"/>
            <a:ext cx="1050290" cy="481965"/>
          </a:xfrm>
          <a:custGeom>
            <a:avLst/>
            <a:gdLst/>
            <a:ahLst/>
            <a:cxnLst/>
            <a:rect l="l" t="t" r="r" b="b"/>
            <a:pathLst>
              <a:path w="1050289" h="481964">
                <a:moveTo>
                  <a:pt x="0" y="481583"/>
                </a:moveTo>
                <a:lnTo>
                  <a:pt x="0" y="0"/>
                </a:lnTo>
                <a:lnTo>
                  <a:pt x="1050036" y="0"/>
                </a:lnTo>
                <a:lnTo>
                  <a:pt x="1050036" y="481583"/>
                </a:lnTo>
                <a:lnTo>
                  <a:pt x="0" y="4815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417953" y="1933406"/>
            <a:ext cx="5842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Table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460871" y="2198370"/>
            <a:ext cx="1051560" cy="487680"/>
          </a:xfrm>
          <a:custGeom>
            <a:avLst/>
            <a:gdLst/>
            <a:ahLst/>
            <a:cxnLst/>
            <a:rect l="l" t="t" r="r" b="b"/>
            <a:pathLst>
              <a:path w="1051559" h="487680">
                <a:moveTo>
                  <a:pt x="0" y="0"/>
                </a:moveTo>
                <a:lnTo>
                  <a:pt x="0" y="487680"/>
                </a:lnTo>
                <a:lnTo>
                  <a:pt x="1051559" y="487680"/>
                </a:lnTo>
                <a:lnTo>
                  <a:pt x="105155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453511" y="2296248"/>
            <a:ext cx="108394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715">
              <a:lnSpc>
                <a:spcPts val="1070"/>
              </a:lnSpc>
            </a:pPr>
            <a:r>
              <a:rPr sz="1000" b="1" dirty="0">
                <a:solidFill>
                  <a:srgbClr val="FF0065"/>
                </a:solidFill>
                <a:latin typeface="微软雅黑"/>
                <a:cs typeface="微软雅黑"/>
              </a:rPr>
              <a:t>Record:</a:t>
            </a:r>
            <a:r>
              <a:rPr sz="1000" b="1" spc="-5" dirty="0">
                <a:solidFill>
                  <a:srgbClr val="FF0065"/>
                </a:solidFill>
                <a:latin typeface="微软雅黑"/>
                <a:cs typeface="微软雅黑"/>
              </a:rPr>
              <a:t>A</a:t>
            </a:r>
            <a:r>
              <a:rPr sz="1000" b="1" spc="-10" dirty="0">
                <a:solidFill>
                  <a:srgbClr val="FF0065"/>
                </a:solidFill>
                <a:latin typeface="微软雅黑"/>
                <a:cs typeface="微软雅黑"/>
              </a:rPr>
              <a:t>V1</a:t>
            </a:r>
            <a:r>
              <a:rPr sz="1000" b="1" dirty="0">
                <a:solidFill>
                  <a:srgbClr val="FF0065"/>
                </a:solidFill>
                <a:latin typeface="微软雅黑"/>
                <a:cs typeface="微软雅黑"/>
              </a:rPr>
              <a:t>,A</a:t>
            </a:r>
            <a:r>
              <a:rPr sz="1000" b="1" spc="-10" dirty="0">
                <a:solidFill>
                  <a:srgbClr val="FF0065"/>
                </a:solidFill>
                <a:latin typeface="微软雅黑"/>
                <a:cs typeface="微软雅黑"/>
              </a:rPr>
              <a:t>V</a:t>
            </a:r>
            <a:r>
              <a:rPr sz="1000" b="1" dirty="0">
                <a:solidFill>
                  <a:srgbClr val="FF0065"/>
                </a:solidFill>
                <a:latin typeface="微软雅黑"/>
                <a:cs typeface="微软雅黑"/>
              </a:rPr>
              <a:t>2 Record:</a:t>
            </a:r>
            <a:r>
              <a:rPr sz="1000" b="1" spc="-5" dirty="0">
                <a:solidFill>
                  <a:srgbClr val="FF0065"/>
                </a:solidFill>
                <a:latin typeface="微软雅黑"/>
                <a:cs typeface="微软雅黑"/>
              </a:rPr>
              <a:t>A</a:t>
            </a:r>
            <a:r>
              <a:rPr sz="1000" b="1" spc="-10" dirty="0">
                <a:solidFill>
                  <a:srgbClr val="FF0065"/>
                </a:solidFill>
                <a:latin typeface="微软雅黑"/>
                <a:cs typeface="微软雅黑"/>
              </a:rPr>
              <a:t>V1</a:t>
            </a:r>
            <a:r>
              <a:rPr sz="1000" b="1" dirty="0">
                <a:solidFill>
                  <a:srgbClr val="FF0065"/>
                </a:solidFill>
                <a:latin typeface="微软雅黑"/>
                <a:cs typeface="微软雅黑"/>
              </a:rPr>
              <a:t>,A</a:t>
            </a:r>
            <a:r>
              <a:rPr sz="1000" b="1" spc="-10" dirty="0">
                <a:solidFill>
                  <a:srgbClr val="FF0065"/>
                </a:solidFill>
                <a:latin typeface="微软雅黑"/>
                <a:cs typeface="微软雅黑"/>
              </a:rPr>
              <a:t>V</a:t>
            </a:r>
            <a:r>
              <a:rPr sz="1000" b="1" dirty="0">
                <a:solidFill>
                  <a:srgbClr val="FF0065"/>
                </a:solidFill>
                <a:latin typeface="微软雅黑"/>
                <a:cs typeface="微软雅黑"/>
              </a:rPr>
              <a:t>2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575189" y="1963673"/>
            <a:ext cx="917575" cy="238125"/>
          </a:xfrm>
          <a:custGeom>
            <a:avLst/>
            <a:gdLst/>
            <a:ahLst/>
            <a:cxnLst/>
            <a:rect l="l" t="t" r="r" b="b"/>
            <a:pathLst>
              <a:path w="917575" h="238125">
                <a:moveTo>
                  <a:pt x="0" y="0"/>
                </a:moveTo>
                <a:lnTo>
                  <a:pt x="0" y="237743"/>
                </a:lnTo>
                <a:lnTo>
                  <a:pt x="917448" y="237743"/>
                </a:lnTo>
                <a:lnTo>
                  <a:pt x="9174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05591" y="1969770"/>
            <a:ext cx="539750" cy="224154"/>
          </a:xfrm>
          <a:custGeom>
            <a:avLst/>
            <a:gdLst/>
            <a:ahLst/>
            <a:cxnLst/>
            <a:rect l="l" t="t" r="r" b="b"/>
            <a:pathLst>
              <a:path w="539750" h="224155">
                <a:moveTo>
                  <a:pt x="0" y="0"/>
                </a:moveTo>
                <a:lnTo>
                  <a:pt x="0" y="224028"/>
                </a:lnTo>
                <a:lnTo>
                  <a:pt x="539496" y="224028"/>
                </a:lnTo>
                <a:lnTo>
                  <a:pt x="5394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521335" y="1682905"/>
            <a:ext cx="109474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Table-Index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576713" y="3566921"/>
            <a:ext cx="887730" cy="224154"/>
          </a:xfrm>
          <a:custGeom>
            <a:avLst/>
            <a:gdLst/>
            <a:ahLst/>
            <a:cxnLst/>
            <a:rect l="l" t="t" r="r" b="b"/>
            <a:pathLst>
              <a:path w="887729" h="224154">
                <a:moveTo>
                  <a:pt x="0" y="0"/>
                </a:moveTo>
                <a:lnTo>
                  <a:pt x="0" y="224027"/>
                </a:lnTo>
                <a:lnTo>
                  <a:pt x="887729" y="224027"/>
                </a:lnTo>
                <a:lnTo>
                  <a:pt x="88772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76635" y="3573017"/>
            <a:ext cx="540385" cy="224154"/>
          </a:xfrm>
          <a:custGeom>
            <a:avLst/>
            <a:gdLst/>
            <a:ahLst/>
            <a:cxnLst/>
            <a:rect l="l" t="t" r="r" b="b"/>
            <a:pathLst>
              <a:path w="540385" h="224154">
                <a:moveTo>
                  <a:pt x="0" y="0"/>
                </a:moveTo>
                <a:lnTo>
                  <a:pt x="0" y="224027"/>
                </a:lnTo>
                <a:lnTo>
                  <a:pt x="540258" y="224027"/>
                </a:lnTo>
                <a:lnTo>
                  <a:pt x="54025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954651" y="1338284"/>
            <a:ext cx="124587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查询操作算法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108584" y="4197301"/>
            <a:ext cx="1303562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 marR="5080" indent="260350">
              <a:lnSpc>
                <a:spcPct val="100000"/>
              </a:lnSpc>
            </a:pPr>
            <a:r>
              <a:rPr sz="1600" b="1" dirty="0" err="1">
                <a:latin typeface="微软雅黑"/>
                <a:cs typeface="微软雅黑"/>
              </a:rPr>
              <a:t>内存</a:t>
            </a:r>
            <a:r>
              <a:rPr sz="1600" b="1" dirty="0">
                <a:latin typeface="微软雅黑"/>
                <a:cs typeface="微软雅黑"/>
              </a:rPr>
              <a:t>- </a:t>
            </a:r>
            <a:endParaRPr lang="en-US" sz="1600" b="1" dirty="0">
              <a:latin typeface="微软雅黑"/>
              <a:cs typeface="微软雅黑"/>
            </a:endParaRPr>
          </a:p>
          <a:p>
            <a:pPr marL="12700" marR="5080" indent="260350">
              <a:lnSpc>
                <a:spcPct val="100000"/>
              </a:lnSpc>
            </a:pPr>
            <a:r>
              <a:rPr sz="1600" b="1" spc="-5" dirty="0" err="1">
                <a:latin typeface="微软雅黑"/>
                <a:cs typeface="微软雅黑"/>
              </a:rPr>
              <a:t>缓冲区管理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081158" y="6194487"/>
            <a:ext cx="1131570" cy="71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磁盘-磁盘管 </a:t>
            </a:r>
            <a:r>
              <a:rPr sz="1600" b="1" dirty="0">
                <a:latin typeface="微软雅黑"/>
                <a:cs typeface="微软雅黑"/>
              </a:rPr>
              <a:t>理--读/写块 (I/O)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462413" y="1530096"/>
            <a:ext cx="4160520" cy="1279525"/>
          </a:xfrm>
          <a:custGeom>
            <a:avLst/>
            <a:gdLst/>
            <a:ahLst/>
            <a:cxnLst/>
            <a:rect l="l" t="t" r="r" b="b"/>
            <a:pathLst>
              <a:path w="4160520" h="1279525">
                <a:moveTo>
                  <a:pt x="0" y="0"/>
                </a:moveTo>
                <a:lnTo>
                  <a:pt x="0" y="1279398"/>
                </a:lnTo>
                <a:lnTo>
                  <a:pt x="4160520" y="1279398"/>
                </a:lnTo>
                <a:lnTo>
                  <a:pt x="4160520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454279" y="1276562"/>
            <a:ext cx="110871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D</a:t>
            </a:r>
            <a:r>
              <a:rPr sz="1600" b="1" dirty="0">
                <a:latin typeface="微软雅黑"/>
                <a:cs typeface="微软雅黑"/>
              </a:rPr>
              <a:t>B </a:t>
            </a:r>
            <a:r>
              <a:rPr sz="1600" b="1" spc="-5" dirty="0">
                <a:latin typeface="微软雅黑"/>
                <a:cs typeface="微软雅黑"/>
              </a:rPr>
              <a:t>Lo</a:t>
            </a:r>
            <a:r>
              <a:rPr sz="1600" b="1" spc="-10" dirty="0">
                <a:latin typeface="微软雅黑"/>
                <a:cs typeface="微软雅黑"/>
              </a:rPr>
              <a:t>g</a:t>
            </a:r>
            <a:r>
              <a:rPr sz="1600" b="1" spc="-5" dirty="0">
                <a:latin typeface="微软雅黑"/>
                <a:cs typeface="微软雅黑"/>
              </a:rPr>
              <a:t>ical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567801" y="2985516"/>
            <a:ext cx="79375" cy="1127760"/>
          </a:xfrm>
          <a:custGeom>
            <a:avLst/>
            <a:gdLst/>
            <a:ahLst/>
            <a:cxnLst/>
            <a:rect l="l" t="t" r="r" b="b"/>
            <a:pathLst>
              <a:path w="79375" h="1127760">
                <a:moveTo>
                  <a:pt x="76200" y="1051560"/>
                </a:moveTo>
                <a:lnTo>
                  <a:pt x="43462" y="1051232"/>
                </a:lnTo>
                <a:lnTo>
                  <a:pt x="43434" y="1063752"/>
                </a:lnTo>
                <a:lnTo>
                  <a:pt x="41910" y="1067562"/>
                </a:lnTo>
                <a:lnTo>
                  <a:pt x="38100" y="1068324"/>
                </a:lnTo>
                <a:lnTo>
                  <a:pt x="35052" y="1067562"/>
                </a:lnTo>
                <a:lnTo>
                  <a:pt x="33528" y="1063752"/>
                </a:lnTo>
                <a:lnTo>
                  <a:pt x="33528" y="1051133"/>
                </a:lnTo>
                <a:lnTo>
                  <a:pt x="0" y="1050798"/>
                </a:lnTo>
                <a:lnTo>
                  <a:pt x="33528" y="1118524"/>
                </a:lnTo>
                <a:lnTo>
                  <a:pt x="33528" y="1063752"/>
                </a:lnTo>
                <a:lnTo>
                  <a:pt x="33566" y="1118602"/>
                </a:lnTo>
                <a:lnTo>
                  <a:pt x="38100" y="1127760"/>
                </a:lnTo>
                <a:lnTo>
                  <a:pt x="76200" y="1051560"/>
                </a:lnTo>
                <a:close/>
              </a:path>
              <a:path w="79375" h="1127760">
                <a:moveTo>
                  <a:pt x="79248" y="76962"/>
                </a:moveTo>
                <a:lnTo>
                  <a:pt x="41148" y="0"/>
                </a:lnTo>
                <a:lnTo>
                  <a:pt x="3048" y="76200"/>
                </a:lnTo>
                <a:lnTo>
                  <a:pt x="36537" y="76534"/>
                </a:lnTo>
                <a:lnTo>
                  <a:pt x="36576" y="64008"/>
                </a:lnTo>
                <a:lnTo>
                  <a:pt x="38100" y="60198"/>
                </a:lnTo>
                <a:lnTo>
                  <a:pt x="41148" y="58674"/>
                </a:lnTo>
                <a:lnTo>
                  <a:pt x="44196" y="60198"/>
                </a:lnTo>
                <a:lnTo>
                  <a:pt x="45720" y="64008"/>
                </a:lnTo>
                <a:lnTo>
                  <a:pt x="45720" y="76626"/>
                </a:lnTo>
                <a:lnTo>
                  <a:pt x="79248" y="76962"/>
                </a:lnTo>
                <a:close/>
              </a:path>
              <a:path w="79375" h="1127760">
                <a:moveTo>
                  <a:pt x="43462" y="1051232"/>
                </a:moveTo>
                <a:lnTo>
                  <a:pt x="33566" y="1051133"/>
                </a:lnTo>
                <a:lnTo>
                  <a:pt x="33528" y="1063752"/>
                </a:lnTo>
                <a:lnTo>
                  <a:pt x="35052" y="1067562"/>
                </a:lnTo>
                <a:lnTo>
                  <a:pt x="38100" y="1068324"/>
                </a:lnTo>
                <a:lnTo>
                  <a:pt x="41910" y="1067562"/>
                </a:lnTo>
                <a:lnTo>
                  <a:pt x="43434" y="1063752"/>
                </a:lnTo>
                <a:lnTo>
                  <a:pt x="43462" y="1051232"/>
                </a:lnTo>
                <a:close/>
              </a:path>
              <a:path w="79375" h="1127760">
                <a:moveTo>
                  <a:pt x="45691" y="76626"/>
                </a:moveTo>
                <a:lnTo>
                  <a:pt x="36537" y="76534"/>
                </a:lnTo>
                <a:lnTo>
                  <a:pt x="33566" y="1051133"/>
                </a:lnTo>
                <a:lnTo>
                  <a:pt x="43462" y="1051232"/>
                </a:lnTo>
                <a:lnTo>
                  <a:pt x="45691" y="76626"/>
                </a:lnTo>
                <a:close/>
              </a:path>
              <a:path w="79375" h="1127760">
                <a:moveTo>
                  <a:pt x="45720" y="64008"/>
                </a:moveTo>
                <a:lnTo>
                  <a:pt x="44196" y="60198"/>
                </a:lnTo>
                <a:lnTo>
                  <a:pt x="41148" y="58674"/>
                </a:lnTo>
                <a:lnTo>
                  <a:pt x="38100" y="60198"/>
                </a:lnTo>
                <a:lnTo>
                  <a:pt x="36576" y="64008"/>
                </a:lnTo>
                <a:lnTo>
                  <a:pt x="36537" y="76534"/>
                </a:lnTo>
                <a:lnTo>
                  <a:pt x="45691" y="76626"/>
                </a:lnTo>
                <a:lnTo>
                  <a:pt x="45720" y="64008"/>
                </a:lnTo>
                <a:close/>
              </a:path>
              <a:path w="79375" h="1127760">
                <a:moveTo>
                  <a:pt x="45720" y="76626"/>
                </a:moveTo>
                <a:lnTo>
                  <a:pt x="45720" y="64008"/>
                </a:lnTo>
                <a:lnTo>
                  <a:pt x="45691" y="766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70848" y="4819650"/>
            <a:ext cx="76200" cy="1295400"/>
          </a:xfrm>
          <a:custGeom>
            <a:avLst/>
            <a:gdLst/>
            <a:ahLst/>
            <a:cxnLst/>
            <a:rect l="l" t="t" r="r" b="b"/>
            <a:pathLst>
              <a:path w="76200" h="1295400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3528" y="76199"/>
                </a:lnTo>
                <a:lnTo>
                  <a:pt x="33528" y="63245"/>
                </a:lnTo>
                <a:lnTo>
                  <a:pt x="35052" y="60197"/>
                </a:lnTo>
                <a:lnTo>
                  <a:pt x="38100" y="58673"/>
                </a:lnTo>
                <a:lnTo>
                  <a:pt x="41910" y="60197"/>
                </a:lnTo>
                <a:lnTo>
                  <a:pt x="42672" y="63245"/>
                </a:lnTo>
                <a:lnTo>
                  <a:pt x="42672" y="76199"/>
                </a:lnTo>
                <a:lnTo>
                  <a:pt x="76200" y="76199"/>
                </a:lnTo>
                <a:close/>
              </a:path>
              <a:path w="76200" h="1295400">
                <a:moveTo>
                  <a:pt x="76200" y="1219199"/>
                </a:moveTo>
                <a:lnTo>
                  <a:pt x="0" y="1219199"/>
                </a:lnTo>
                <a:lnTo>
                  <a:pt x="33528" y="1286255"/>
                </a:lnTo>
                <a:lnTo>
                  <a:pt x="33528" y="1231391"/>
                </a:lnTo>
                <a:lnTo>
                  <a:pt x="35052" y="1235201"/>
                </a:lnTo>
                <a:lnTo>
                  <a:pt x="38100" y="1236725"/>
                </a:lnTo>
                <a:lnTo>
                  <a:pt x="41910" y="1235201"/>
                </a:lnTo>
                <a:lnTo>
                  <a:pt x="42672" y="1231391"/>
                </a:lnTo>
                <a:lnTo>
                  <a:pt x="42672" y="1286255"/>
                </a:lnTo>
                <a:lnTo>
                  <a:pt x="76200" y="1219199"/>
                </a:lnTo>
                <a:close/>
              </a:path>
              <a:path w="76200" h="1295400">
                <a:moveTo>
                  <a:pt x="42672" y="76199"/>
                </a:moveTo>
                <a:lnTo>
                  <a:pt x="42672" y="63245"/>
                </a:lnTo>
                <a:lnTo>
                  <a:pt x="41910" y="60197"/>
                </a:lnTo>
                <a:lnTo>
                  <a:pt x="38100" y="58673"/>
                </a:lnTo>
                <a:lnTo>
                  <a:pt x="35052" y="60197"/>
                </a:lnTo>
                <a:lnTo>
                  <a:pt x="33528" y="63245"/>
                </a:lnTo>
                <a:lnTo>
                  <a:pt x="33528" y="76199"/>
                </a:lnTo>
                <a:lnTo>
                  <a:pt x="42672" y="76199"/>
                </a:lnTo>
                <a:close/>
              </a:path>
              <a:path w="76200" h="1295400">
                <a:moveTo>
                  <a:pt x="42672" y="1219199"/>
                </a:moveTo>
                <a:lnTo>
                  <a:pt x="42672" y="76199"/>
                </a:lnTo>
                <a:lnTo>
                  <a:pt x="33528" y="76199"/>
                </a:lnTo>
                <a:lnTo>
                  <a:pt x="33528" y="1219199"/>
                </a:lnTo>
                <a:lnTo>
                  <a:pt x="42672" y="1219199"/>
                </a:lnTo>
                <a:close/>
              </a:path>
              <a:path w="76200" h="1295400">
                <a:moveTo>
                  <a:pt x="42672" y="1286255"/>
                </a:moveTo>
                <a:lnTo>
                  <a:pt x="42672" y="1231391"/>
                </a:lnTo>
                <a:lnTo>
                  <a:pt x="41910" y="1235201"/>
                </a:lnTo>
                <a:lnTo>
                  <a:pt x="38100" y="1236725"/>
                </a:lnTo>
                <a:lnTo>
                  <a:pt x="35052" y="1235201"/>
                </a:lnTo>
                <a:lnTo>
                  <a:pt x="33528" y="1231391"/>
                </a:lnTo>
                <a:lnTo>
                  <a:pt x="33528" y="1286255"/>
                </a:lnTo>
                <a:lnTo>
                  <a:pt x="38100" y="1295399"/>
                </a:lnTo>
                <a:lnTo>
                  <a:pt x="42672" y="1286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943491" y="1910333"/>
            <a:ext cx="538480" cy="167640"/>
          </a:xfrm>
          <a:custGeom>
            <a:avLst/>
            <a:gdLst/>
            <a:ahLst/>
            <a:cxnLst/>
            <a:rect l="l" t="t" r="r" b="b"/>
            <a:pathLst>
              <a:path w="538479" h="167639">
                <a:moveTo>
                  <a:pt x="537972" y="30479"/>
                </a:moveTo>
                <a:lnTo>
                  <a:pt x="537210" y="26669"/>
                </a:lnTo>
                <a:lnTo>
                  <a:pt x="534161" y="24383"/>
                </a:lnTo>
                <a:lnTo>
                  <a:pt x="505967" y="19811"/>
                </a:lnTo>
                <a:lnTo>
                  <a:pt x="502158" y="20573"/>
                </a:lnTo>
                <a:lnTo>
                  <a:pt x="500633" y="23621"/>
                </a:lnTo>
                <a:lnTo>
                  <a:pt x="501395" y="27431"/>
                </a:lnTo>
                <a:lnTo>
                  <a:pt x="504444" y="28955"/>
                </a:lnTo>
                <a:lnTo>
                  <a:pt x="532638" y="34289"/>
                </a:lnTo>
                <a:lnTo>
                  <a:pt x="535686" y="33527"/>
                </a:lnTo>
                <a:lnTo>
                  <a:pt x="537972" y="30479"/>
                </a:lnTo>
                <a:close/>
              </a:path>
              <a:path w="538479" h="167639">
                <a:moveTo>
                  <a:pt x="472439" y="19049"/>
                </a:moveTo>
                <a:lnTo>
                  <a:pt x="471678" y="15239"/>
                </a:lnTo>
                <a:lnTo>
                  <a:pt x="468630" y="13715"/>
                </a:lnTo>
                <a:lnTo>
                  <a:pt x="453389" y="11429"/>
                </a:lnTo>
                <a:lnTo>
                  <a:pt x="439673" y="9143"/>
                </a:lnTo>
                <a:lnTo>
                  <a:pt x="436625" y="9905"/>
                </a:lnTo>
                <a:lnTo>
                  <a:pt x="434339" y="13715"/>
                </a:lnTo>
                <a:lnTo>
                  <a:pt x="435864" y="16763"/>
                </a:lnTo>
                <a:lnTo>
                  <a:pt x="438911" y="19049"/>
                </a:lnTo>
                <a:lnTo>
                  <a:pt x="451866" y="20573"/>
                </a:lnTo>
                <a:lnTo>
                  <a:pt x="467106" y="22859"/>
                </a:lnTo>
                <a:lnTo>
                  <a:pt x="470153" y="22097"/>
                </a:lnTo>
                <a:lnTo>
                  <a:pt x="472439" y="19049"/>
                </a:lnTo>
                <a:close/>
              </a:path>
              <a:path w="538479" h="167639">
                <a:moveTo>
                  <a:pt x="406145" y="9905"/>
                </a:moveTo>
                <a:lnTo>
                  <a:pt x="405384" y="6095"/>
                </a:lnTo>
                <a:lnTo>
                  <a:pt x="402336" y="4571"/>
                </a:lnTo>
                <a:lnTo>
                  <a:pt x="393953" y="3809"/>
                </a:lnTo>
                <a:lnTo>
                  <a:pt x="374141" y="2285"/>
                </a:lnTo>
                <a:lnTo>
                  <a:pt x="373380" y="2285"/>
                </a:lnTo>
                <a:lnTo>
                  <a:pt x="370331" y="3047"/>
                </a:lnTo>
                <a:lnTo>
                  <a:pt x="368045" y="6095"/>
                </a:lnTo>
                <a:lnTo>
                  <a:pt x="369570" y="9905"/>
                </a:lnTo>
                <a:lnTo>
                  <a:pt x="372617" y="11429"/>
                </a:lnTo>
                <a:lnTo>
                  <a:pt x="374141" y="11490"/>
                </a:lnTo>
                <a:lnTo>
                  <a:pt x="392430" y="12953"/>
                </a:lnTo>
                <a:lnTo>
                  <a:pt x="400811" y="13715"/>
                </a:lnTo>
                <a:lnTo>
                  <a:pt x="404622" y="12953"/>
                </a:lnTo>
                <a:lnTo>
                  <a:pt x="406145" y="9905"/>
                </a:lnTo>
                <a:close/>
              </a:path>
              <a:path w="538479" h="167639">
                <a:moveTo>
                  <a:pt x="339852" y="4571"/>
                </a:moveTo>
                <a:lnTo>
                  <a:pt x="338327" y="1523"/>
                </a:lnTo>
                <a:lnTo>
                  <a:pt x="335280" y="0"/>
                </a:lnTo>
                <a:lnTo>
                  <a:pt x="306323" y="0"/>
                </a:lnTo>
                <a:lnTo>
                  <a:pt x="303276" y="1523"/>
                </a:lnTo>
                <a:lnTo>
                  <a:pt x="301752" y="5333"/>
                </a:lnTo>
                <a:lnTo>
                  <a:pt x="303276" y="8381"/>
                </a:lnTo>
                <a:lnTo>
                  <a:pt x="306323" y="9905"/>
                </a:lnTo>
                <a:lnTo>
                  <a:pt x="316991" y="9143"/>
                </a:lnTo>
                <a:lnTo>
                  <a:pt x="335280" y="9905"/>
                </a:lnTo>
                <a:lnTo>
                  <a:pt x="338327" y="8381"/>
                </a:lnTo>
                <a:lnTo>
                  <a:pt x="339852" y="4571"/>
                </a:lnTo>
                <a:close/>
              </a:path>
              <a:path w="538479" h="167639">
                <a:moveTo>
                  <a:pt x="272795" y="7619"/>
                </a:moveTo>
                <a:lnTo>
                  <a:pt x="271272" y="3809"/>
                </a:lnTo>
                <a:lnTo>
                  <a:pt x="268223" y="3047"/>
                </a:lnTo>
                <a:lnTo>
                  <a:pt x="262127" y="3809"/>
                </a:lnTo>
                <a:lnTo>
                  <a:pt x="244601" y="6857"/>
                </a:lnTo>
                <a:lnTo>
                  <a:pt x="239267" y="7619"/>
                </a:lnTo>
                <a:lnTo>
                  <a:pt x="236219" y="9905"/>
                </a:lnTo>
                <a:lnTo>
                  <a:pt x="235458" y="13715"/>
                </a:lnTo>
                <a:lnTo>
                  <a:pt x="237744" y="16763"/>
                </a:lnTo>
                <a:lnTo>
                  <a:pt x="241553" y="16763"/>
                </a:lnTo>
                <a:lnTo>
                  <a:pt x="246126" y="16001"/>
                </a:lnTo>
                <a:lnTo>
                  <a:pt x="262890" y="12953"/>
                </a:lnTo>
                <a:lnTo>
                  <a:pt x="268985" y="12953"/>
                </a:lnTo>
                <a:lnTo>
                  <a:pt x="272034" y="10667"/>
                </a:lnTo>
                <a:lnTo>
                  <a:pt x="272795" y="7619"/>
                </a:lnTo>
                <a:close/>
              </a:path>
              <a:path w="538479" h="167639">
                <a:moveTo>
                  <a:pt x="208026" y="24383"/>
                </a:moveTo>
                <a:lnTo>
                  <a:pt x="208026" y="21335"/>
                </a:lnTo>
                <a:lnTo>
                  <a:pt x="205740" y="18287"/>
                </a:lnTo>
                <a:lnTo>
                  <a:pt x="201929" y="18287"/>
                </a:lnTo>
                <a:lnTo>
                  <a:pt x="194309" y="20573"/>
                </a:lnTo>
                <a:lnTo>
                  <a:pt x="178308" y="27431"/>
                </a:lnTo>
                <a:lnTo>
                  <a:pt x="175259" y="28955"/>
                </a:lnTo>
                <a:lnTo>
                  <a:pt x="172973" y="32003"/>
                </a:lnTo>
                <a:lnTo>
                  <a:pt x="172973" y="35051"/>
                </a:lnTo>
                <a:lnTo>
                  <a:pt x="175259" y="38099"/>
                </a:lnTo>
                <a:lnTo>
                  <a:pt x="179069" y="37337"/>
                </a:lnTo>
                <a:lnTo>
                  <a:pt x="182117" y="36575"/>
                </a:lnTo>
                <a:lnTo>
                  <a:pt x="197358" y="29717"/>
                </a:lnTo>
                <a:lnTo>
                  <a:pt x="204977" y="27431"/>
                </a:lnTo>
                <a:lnTo>
                  <a:pt x="208026" y="24383"/>
                </a:lnTo>
                <a:close/>
              </a:path>
              <a:path w="538479" h="167639">
                <a:moveTo>
                  <a:pt x="147827" y="52577"/>
                </a:moveTo>
                <a:lnTo>
                  <a:pt x="147827" y="48767"/>
                </a:lnTo>
                <a:lnTo>
                  <a:pt x="144779" y="46481"/>
                </a:lnTo>
                <a:lnTo>
                  <a:pt x="115061" y="65531"/>
                </a:lnTo>
                <a:lnTo>
                  <a:pt x="115823" y="69341"/>
                </a:lnTo>
                <a:lnTo>
                  <a:pt x="118872" y="70865"/>
                </a:lnTo>
                <a:lnTo>
                  <a:pt x="121919" y="70103"/>
                </a:lnTo>
                <a:lnTo>
                  <a:pt x="123443" y="69341"/>
                </a:lnTo>
                <a:lnTo>
                  <a:pt x="137922" y="60197"/>
                </a:lnTo>
                <a:lnTo>
                  <a:pt x="145541" y="54863"/>
                </a:lnTo>
                <a:lnTo>
                  <a:pt x="147827" y="52577"/>
                </a:lnTo>
                <a:close/>
              </a:path>
              <a:path w="538479" h="167639">
                <a:moveTo>
                  <a:pt x="81533" y="144017"/>
                </a:moveTo>
                <a:lnTo>
                  <a:pt x="30479" y="87629"/>
                </a:lnTo>
                <a:lnTo>
                  <a:pt x="0" y="167639"/>
                </a:lnTo>
                <a:lnTo>
                  <a:pt x="81533" y="144017"/>
                </a:lnTo>
                <a:close/>
              </a:path>
              <a:path w="538479" h="167639">
                <a:moveTo>
                  <a:pt x="93725" y="89915"/>
                </a:moveTo>
                <a:lnTo>
                  <a:pt x="92201" y="86105"/>
                </a:lnTo>
                <a:lnTo>
                  <a:pt x="89153" y="84581"/>
                </a:lnTo>
                <a:lnTo>
                  <a:pt x="86106" y="85343"/>
                </a:lnTo>
                <a:lnTo>
                  <a:pt x="76200" y="92963"/>
                </a:lnTo>
                <a:lnTo>
                  <a:pt x="63245" y="103631"/>
                </a:lnTo>
                <a:lnTo>
                  <a:pt x="61721" y="106679"/>
                </a:lnTo>
                <a:lnTo>
                  <a:pt x="63245" y="110489"/>
                </a:lnTo>
                <a:lnTo>
                  <a:pt x="66293" y="112013"/>
                </a:lnTo>
                <a:lnTo>
                  <a:pt x="69342" y="111251"/>
                </a:lnTo>
                <a:lnTo>
                  <a:pt x="82295" y="100583"/>
                </a:lnTo>
                <a:lnTo>
                  <a:pt x="91439" y="92963"/>
                </a:lnTo>
                <a:lnTo>
                  <a:pt x="93725" y="8991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032312" y="2620517"/>
            <a:ext cx="2451100" cy="3191510"/>
          </a:xfrm>
          <a:custGeom>
            <a:avLst/>
            <a:gdLst/>
            <a:ahLst/>
            <a:cxnLst/>
            <a:rect l="l" t="t" r="r" b="b"/>
            <a:pathLst>
              <a:path w="2451100" h="3191510">
                <a:moveTo>
                  <a:pt x="12699" y="1483850"/>
                </a:moveTo>
                <a:lnTo>
                  <a:pt x="12699" y="1340698"/>
                </a:lnTo>
                <a:lnTo>
                  <a:pt x="0" y="1381510"/>
                </a:lnTo>
                <a:lnTo>
                  <a:pt x="0" y="1522485"/>
                </a:lnTo>
                <a:lnTo>
                  <a:pt x="12699" y="1483850"/>
                </a:lnTo>
                <a:close/>
              </a:path>
              <a:path w="2451100" h="3191510">
                <a:moveTo>
                  <a:pt x="25399" y="1949958"/>
                </a:moveTo>
                <a:lnTo>
                  <a:pt x="25399" y="1904558"/>
                </a:lnTo>
                <a:lnTo>
                  <a:pt x="12699" y="1867685"/>
                </a:lnTo>
                <a:lnTo>
                  <a:pt x="12699" y="1754500"/>
                </a:lnTo>
                <a:lnTo>
                  <a:pt x="0" y="1716134"/>
                </a:lnTo>
                <a:lnTo>
                  <a:pt x="0" y="1829562"/>
                </a:lnTo>
                <a:lnTo>
                  <a:pt x="12699" y="1891284"/>
                </a:lnTo>
                <a:lnTo>
                  <a:pt x="25399" y="1949958"/>
                </a:lnTo>
                <a:close/>
              </a:path>
              <a:path w="2451100" h="3191510">
                <a:moveTo>
                  <a:pt x="25399" y="1331812"/>
                </a:moveTo>
                <a:lnTo>
                  <a:pt x="25399" y="1259417"/>
                </a:lnTo>
                <a:lnTo>
                  <a:pt x="12699" y="1299991"/>
                </a:lnTo>
                <a:lnTo>
                  <a:pt x="12699" y="1369315"/>
                </a:lnTo>
                <a:lnTo>
                  <a:pt x="25399" y="1331812"/>
                </a:lnTo>
                <a:close/>
              </a:path>
              <a:path w="2451100" h="3191510">
                <a:moveTo>
                  <a:pt x="533399" y="7620"/>
                </a:moveTo>
                <a:lnTo>
                  <a:pt x="533399" y="0"/>
                </a:lnTo>
                <a:lnTo>
                  <a:pt x="520699" y="2286"/>
                </a:lnTo>
                <a:lnTo>
                  <a:pt x="482599" y="67818"/>
                </a:lnTo>
                <a:lnTo>
                  <a:pt x="457199" y="106787"/>
                </a:lnTo>
                <a:lnTo>
                  <a:pt x="444499" y="145941"/>
                </a:lnTo>
                <a:lnTo>
                  <a:pt x="393699" y="224809"/>
                </a:lnTo>
                <a:lnTo>
                  <a:pt x="380999" y="264530"/>
                </a:lnTo>
                <a:lnTo>
                  <a:pt x="330199" y="344561"/>
                </a:lnTo>
                <a:lnTo>
                  <a:pt x="317499" y="384877"/>
                </a:lnTo>
                <a:lnTo>
                  <a:pt x="292099" y="425397"/>
                </a:lnTo>
                <a:lnTo>
                  <a:pt x="279399" y="466124"/>
                </a:lnTo>
                <a:lnTo>
                  <a:pt x="253999" y="507062"/>
                </a:lnTo>
                <a:lnTo>
                  <a:pt x="241299" y="548212"/>
                </a:lnTo>
                <a:lnTo>
                  <a:pt x="215899" y="589579"/>
                </a:lnTo>
                <a:lnTo>
                  <a:pt x="203199" y="631164"/>
                </a:lnTo>
                <a:lnTo>
                  <a:pt x="177799" y="672972"/>
                </a:lnTo>
                <a:lnTo>
                  <a:pt x="139699" y="799756"/>
                </a:lnTo>
                <a:lnTo>
                  <a:pt x="114299" y="842481"/>
                </a:lnTo>
                <a:lnTo>
                  <a:pt x="101599" y="885444"/>
                </a:lnTo>
                <a:lnTo>
                  <a:pt x="88899" y="953262"/>
                </a:lnTo>
                <a:lnTo>
                  <a:pt x="63499" y="1020318"/>
                </a:lnTo>
                <a:lnTo>
                  <a:pt x="63499" y="1059513"/>
                </a:lnTo>
                <a:lnTo>
                  <a:pt x="38099" y="1138772"/>
                </a:lnTo>
                <a:lnTo>
                  <a:pt x="38099" y="1178781"/>
                </a:lnTo>
                <a:lnTo>
                  <a:pt x="25399" y="1219005"/>
                </a:lnTo>
                <a:lnTo>
                  <a:pt x="25399" y="1258212"/>
                </a:lnTo>
                <a:lnTo>
                  <a:pt x="38099" y="1222248"/>
                </a:lnTo>
                <a:lnTo>
                  <a:pt x="63499" y="1088898"/>
                </a:lnTo>
                <a:lnTo>
                  <a:pt x="76199" y="1049917"/>
                </a:lnTo>
                <a:lnTo>
                  <a:pt x="76199" y="1011074"/>
                </a:lnTo>
                <a:lnTo>
                  <a:pt x="190499" y="668399"/>
                </a:lnTo>
                <a:lnTo>
                  <a:pt x="215899" y="631180"/>
                </a:lnTo>
                <a:lnTo>
                  <a:pt x="253999" y="520673"/>
                </a:lnTo>
                <a:lnTo>
                  <a:pt x="279399" y="484236"/>
                </a:lnTo>
                <a:lnTo>
                  <a:pt x="304799" y="411991"/>
                </a:lnTo>
                <a:lnTo>
                  <a:pt x="330199" y="376191"/>
                </a:lnTo>
                <a:lnTo>
                  <a:pt x="342899" y="340614"/>
                </a:lnTo>
                <a:lnTo>
                  <a:pt x="495299" y="72390"/>
                </a:lnTo>
                <a:lnTo>
                  <a:pt x="533399" y="7620"/>
                </a:lnTo>
                <a:close/>
              </a:path>
              <a:path w="2451100" h="3191510">
                <a:moveTo>
                  <a:pt x="2394334" y="3133286"/>
                </a:moveTo>
                <a:lnTo>
                  <a:pt x="2387600" y="3128571"/>
                </a:lnTo>
                <a:lnTo>
                  <a:pt x="2362200" y="3110648"/>
                </a:lnTo>
                <a:lnTo>
                  <a:pt x="2362200" y="3101629"/>
                </a:lnTo>
                <a:lnTo>
                  <a:pt x="2336800" y="3083508"/>
                </a:lnTo>
                <a:lnTo>
                  <a:pt x="2298700" y="3038033"/>
                </a:lnTo>
                <a:lnTo>
                  <a:pt x="2273300" y="3019911"/>
                </a:lnTo>
                <a:lnTo>
                  <a:pt x="2273300" y="3010891"/>
                </a:lnTo>
                <a:lnTo>
                  <a:pt x="2260600" y="3001908"/>
                </a:lnTo>
                <a:lnTo>
                  <a:pt x="2235200" y="2984075"/>
                </a:lnTo>
                <a:lnTo>
                  <a:pt x="2235200" y="2975239"/>
                </a:lnTo>
                <a:lnTo>
                  <a:pt x="2222500" y="2966466"/>
                </a:lnTo>
                <a:lnTo>
                  <a:pt x="2197099" y="2950464"/>
                </a:lnTo>
                <a:lnTo>
                  <a:pt x="2184399" y="2933700"/>
                </a:lnTo>
                <a:lnTo>
                  <a:pt x="2146300" y="2902365"/>
                </a:lnTo>
                <a:lnTo>
                  <a:pt x="2108200" y="2873144"/>
                </a:lnTo>
                <a:lnTo>
                  <a:pt x="2070100" y="2845977"/>
                </a:lnTo>
                <a:lnTo>
                  <a:pt x="2032000" y="2820808"/>
                </a:lnTo>
                <a:lnTo>
                  <a:pt x="1981200" y="2797577"/>
                </a:lnTo>
                <a:lnTo>
                  <a:pt x="1968500" y="2790255"/>
                </a:lnTo>
                <a:lnTo>
                  <a:pt x="1930400" y="2769519"/>
                </a:lnTo>
                <a:lnTo>
                  <a:pt x="1854200" y="2743200"/>
                </a:lnTo>
                <a:lnTo>
                  <a:pt x="1803400" y="2727960"/>
                </a:lnTo>
                <a:lnTo>
                  <a:pt x="1765300" y="2722117"/>
                </a:lnTo>
                <a:lnTo>
                  <a:pt x="1739900" y="2716939"/>
                </a:lnTo>
                <a:lnTo>
                  <a:pt x="1701800" y="2712378"/>
                </a:lnTo>
                <a:lnTo>
                  <a:pt x="1676400" y="2708388"/>
                </a:lnTo>
                <a:lnTo>
                  <a:pt x="1651000" y="2704923"/>
                </a:lnTo>
                <a:lnTo>
                  <a:pt x="1612900" y="2701936"/>
                </a:lnTo>
                <a:lnTo>
                  <a:pt x="1587500" y="2699383"/>
                </a:lnTo>
                <a:lnTo>
                  <a:pt x="1549400" y="2697216"/>
                </a:lnTo>
                <a:lnTo>
                  <a:pt x="1524000" y="2695388"/>
                </a:lnTo>
                <a:lnTo>
                  <a:pt x="1485900" y="2693855"/>
                </a:lnTo>
                <a:lnTo>
                  <a:pt x="1460500" y="2692570"/>
                </a:lnTo>
                <a:lnTo>
                  <a:pt x="1422400" y="2691486"/>
                </a:lnTo>
                <a:lnTo>
                  <a:pt x="1397000" y="2690557"/>
                </a:lnTo>
                <a:lnTo>
                  <a:pt x="1358900" y="2689738"/>
                </a:lnTo>
                <a:lnTo>
                  <a:pt x="1295400" y="2688242"/>
                </a:lnTo>
                <a:lnTo>
                  <a:pt x="1270000" y="2687472"/>
                </a:lnTo>
                <a:lnTo>
                  <a:pt x="1244600" y="2686627"/>
                </a:lnTo>
                <a:lnTo>
                  <a:pt x="1206500" y="2685660"/>
                </a:lnTo>
                <a:lnTo>
                  <a:pt x="1181100" y="2684526"/>
                </a:lnTo>
                <a:lnTo>
                  <a:pt x="1092200" y="2682240"/>
                </a:lnTo>
                <a:lnTo>
                  <a:pt x="1016000" y="2677668"/>
                </a:lnTo>
                <a:lnTo>
                  <a:pt x="990600" y="2676550"/>
                </a:lnTo>
                <a:lnTo>
                  <a:pt x="977900" y="2675311"/>
                </a:lnTo>
                <a:lnTo>
                  <a:pt x="965200" y="2673932"/>
                </a:lnTo>
                <a:lnTo>
                  <a:pt x="939800" y="2672394"/>
                </a:lnTo>
                <a:lnTo>
                  <a:pt x="927100" y="2670681"/>
                </a:lnTo>
                <a:lnTo>
                  <a:pt x="901700" y="2668773"/>
                </a:lnTo>
                <a:lnTo>
                  <a:pt x="876300" y="2666651"/>
                </a:lnTo>
                <a:lnTo>
                  <a:pt x="863600" y="2664299"/>
                </a:lnTo>
                <a:lnTo>
                  <a:pt x="838200" y="2661697"/>
                </a:lnTo>
                <a:lnTo>
                  <a:pt x="825500" y="2658827"/>
                </a:lnTo>
                <a:lnTo>
                  <a:pt x="800100" y="2655671"/>
                </a:lnTo>
                <a:lnTo>
                  <a:pt x="787400" y="2652211"/>
                </a:lnTo>
                <a:lnTo>
                  <a:pt x="762000" y="2648427"/>
                </a:lnTo>
                <a:lnTo>
                  <a:pt x="749300" y="2644303"/>
                </a:lnTo>
                <a:lnTo>
                  <a:pt x="723900" y="2639820"/>
                </a:lnTo>
                <a:lnTo>
                  <a:pt x="711200" y="2634959"/>
                </a:lnTo>
                <a:lnTo>
                  <a:pt x="698500" y="2629702"/>
                </a:lnTo>
                <a:lnTo>
                  <a:pt x="673100" y="2624031"/>
                </a:lnTo>
                <a:lnTo>
                  <a:pt x="660400" y="2617928"/>
                </a:lnTo>
                <a:lnTo>
                  <a:pt x="635000" y="2611374"/>
                </a:lnTo>
                <a:lnTo>
                  <a:pt x="558800" y="2579370"/>
                </a:lnTo>
                <a:lnTo>
                  <a:pt x="508000" y="2556510"/>
                </a:lnTo>
                <a:lnTo>
                  <a:pt x="482600" y="2539869"/>
                </a:lnTo>
                <a:lnTo>
                  <a:pt x="444500" y="2522517"/>
                </a:lnTo>
                <a:lnTo>
                  <a:pt x="419100" y="2504426"/>
                </a:lnTo>
                <a:lnTo>
                  <a:pt x="393700" y="2485569"/>
                </a:lnTo>
                <a:lnTo>
                  <a:pt x="355600" y="2465918"/>
                </a:lnTo>
                <a:lnTo>
                  <a:pt x="304799" y="2424127"/>
                </a:lnTo>
                <a:lnTo>
                  <a:pt x="253999" y="2378835"/>
                </a:lnTo>
                <a:lnTo>
                  <a:pt x="215899" y="2329824"/>
                </a:lnTo>
                <a:lnTo>
                  <a:pt x="190499" y="2303855"/>
                </a:lnTo>
                <a:lnTo>
                  <a:pt x="165099" y="2276875"/>
                </a:lnTo>
                <a:lnTo>
                  <a:pt x="152399" y="2248856"/>
                </a:lnTo>
                <a:lnTo>
                  <a:pt x="127000" y="2219771"/>
                </a:lnTo>
                <a:lnTo>
                  <a:pt x="101599" y="2158293"/>
                </a:lnTo>
                <a:lnTo>
                  <a:pt x="76199" y="2092224"/>
                </a:lnTo>
                <a:lnTo>
                  <a:pt x="63499" y="2057400"/>
                </a:lnTo>
                <a:lnTo>
                  <a:pt x="50799" y="2031492"/>
                </a:lnTo>
                <a:lnTo>
                  <a:pt x="38099" y="1976628"/>
                </a:lnTo>
                <a:lnTo>
                  <a:pt x="25399" y="1940894"/>
                </a:lnTo>
                <a:lnTo>
                  <a:pt x="25399" y="1978914"/>
                </a:lnTo>
                <a:lnTo>
                  <a:pt x="50799" y="2047046"/>
                </a:lnTo>
                <a:lnTo>
                  <a:pt x="63499" y="2079939"/>
                </a:lnTo>
                <a:lnTo>
                  <a:pt x="63499" y="2112043"/>
                </a:lnTo>
                <a:lnTo>
                  <a:pt x="76199" y="2143353"/>
                </a:lnTo>
                <a:lnTo>
                  <a:pt x="101599" y="2173865"/>
                </a:lnTo>
                <a:lnTo>
                  <a:pt x="114299" y="2203574"/>
                </a:lnTo>
                <a:lnTo>
                  <a:pt x="127000" y="2232476"/>
                </a:lnTo>
                <a:lnTo>
                  <a:pt x="152399" y="2260565"/>
                </a:lnTo>
                <a:lnTo>
                  <a:pt x="165099" y="2287838"/>
                </a:lnTo>
                <a:lnTo>
                  <a:pt x="190499" y="2314289"/>
                </a:lnTo>
                <a:lnTo>
                  <a:pt x="203199" y="2339913"/>
                </a:lnTo>
                <a:lnTo>
                  <a:pt x="228599" y="2364707"/>
                </a:lnTo>
                <a:lnTo>
                  <a:pt x="279399" y="2411782"/>
                </a:lnTo>
                <a:lnTo>
                  <a:pt x="330199" y="2455477"/>
                </a:lnTo>
                <a:lnTo>
                  <a:pt x="381000" y="2495754"/>
                </a:lnTo>
                <a:lnTo>
                  <a:pt x="419100" y="2514600"/>
                </a:lnTo>
                <a:lnTo>
                  <a:pt x="431800" y="2527554"/>
                </a:lnTo>
                <a:lnTo>
                  <a:pt x="457200" y="2540508"/>
                </a:lnTo>
                <a:lnTo>
                  <a:pt x="508000" y="2564892"/>
                </a:lnTo>
                <a:lnTo>
                  <a:pt x="533400" y="2576322"/>
                </a:lnTo>
                <a:lnTo>
                  <a:pt x="546100" y="2584938"/>
                </a:lnTo>
                <a:lnTo>
                  <a:pt x="571500" y="2593117"/>
                </a:lnTo>
                <a:lnTo>
                  <a:pt x="584200" y="2600869"/>
                </a:lnTo>
                <a:lnTo>
                  <a:pt x="609600" y="2608205"/>
                </a:lnTo>
                <a:lnTo>
                  <a:pt x="622300" y="2615135"/>
                </a:lnTo>
                <a:lnTo>
                  <a:pt x="635000" y="2621670"/>
                </a:lnTo>
                <a:lnTo>
                  <a:pt x="660400" y="2627820"/>
                </a:lnTo>
                <a:lnTo>
                  <a:pt x="673100" y="2633597"/>
                </a:lnTo>
                <a:lnTo>
                  <a:pt x="698500" y="2639011"/>
                </a:lnTo>
                <a:lnTo>
                  <a:pt x="711200" y="2644073"/>
                </a:lnTo>
                <a:lnTo>
                  <a:pt x="723900" y="2648793"/>
                </a:lnTo>
                <a:lnTo>
                  <a:pt x="749300" y="2653182"/>
                </a:lnTo>
                <a:lnTo>
                  <a:pt x="762000" y="2657251"/>
                </a:lnTo>
                <a:lnTo>
                  <a:pt x="787400" y="2661011"/>
                </a:lnTo>
                <a:lnTo>
                  <a:pt x="800100" y="2664472"/>
                </a:lnTo>
                <a:lnTo>
                  <a:pt x="812800" y="2667644"/>
                </a:lnTo>
                <a:lnTo>
                  <a:pt x="838200" y="2670540"/>
                </a:lnTo>
                <a:lnTo>
                  <a:pt x="863600" y="2673168"/>
                </a:lnTo>
                <a:lnTo>
                  <a:pt x="876300" y="2675541"/>
                </a:lnTo>
                <a:lnTo>
                  <a:pt x="901700" y="2677668"/>
                </a:lnTo>
                <a:lnTo>
                  <a:pt x="939800" y="2681478"/>
                </a:lnTo>
                <a:lnTo>
                  <a:pt x="977900" y="2684526"/>
                </a:lnTo>
                <a:lnTo>
                  <a:pt x="1016000" y="2687166"/>
                </a:lnTo>
                <a:lnTo>
                  <a:pt x="1041400" y="2689376"/>
                </a:lnTo>
                <a:lnTo>
                  <a:pt x="1079500" y="2691213"/>
                </a:lnTo>
                <a:lnTo>
                  <a:pt x="1117600" y="2692733"/>
                </a:lnTo>
                <a:lnTo>
                  <a:pt x="1155700" y="2693993"/>
                </a:lnTo>
                <a:lnTo>
                  <a:pt x="1193800" y="2695050"/>
                </a:lnTo>
                <a:lnTo>
                  <a:pt x="1231900" y="2695961"/>
                </a:lnTo>
                <a:lnTo>
                  <a:pt x="1257300" y="2696783"/>
                </a:lnTo>
                <a:lnTo>
                  <a:pt x="1333500" y="2698384"/>
                </a:lnTo>
                <a:lnTo>
                  <a:pt x="1371600" y="2699278"/>
                </a:lnTo>
                <a:lnTo>
                  <a:pt x="1409700" y="2700310"/>
                </a:lnTo>
                <a:lnTo>
                  <a:pt x="1447800" y="2701536"/>
                </a:lnTo>
                <a:lnTo>
                  <a:pt x="1485900" y="2703014"/>
                </a:lnTo>
                <a:lnTo>
                  <a:pt x="1511300" y="2704799"/>
                </a:lnTo>
                <a:lnTo>
                  <a:pt x="1549400" y="2706950"/>
                </a:lnTo>
                <a:lnTo>
                  <a:pt x="1587500" y="2709523"/>
                </a:lnTo>
                <a:lnTo>
                  <a:pt x="1625600" y="2712574"/>
                </a:lnTo>
                <a:lnTo>
                  <a:pt x="1663700" y="2716161"/>
                </a:lnTo>
                <a:lnTo>
                  <a:pt x="1701800" y="2720340"/>
                </a:lnTo>
                <a:lnTo>
                  <a:pt x="1727200" y="2724912"/>
                </a:lnTo>
                <a:lnTo>
                  <a:pt x="1765300" y="2731008"/>
                </a:lnTo>
                <a:lnTo>
                  <a:pt x="1790700" y="2737104"/>
                </a:lnTo>
                <a:lnTo>
                  <a:pt x="1828800" y="2745955"/>
                </a:lnTo>
                <a:lnTo>
                  <a:pt x="1866900" y="2756255"/>
                </a:lnTo>
                <a:lnTo>
                  <a:pt x="1892300" y="2767937"/>
                </a:lnTo>
                <a:lnTo>
                  <a:pt x="1930400" y="2780934"/>
                </a:lnTo>
                <a:lnTo>
                  <a:pt x="1955800" y="2795179"/>
                </a:lnTo>
                <a:lnTo>
                  <a:pt x="1993900" y="2810607"/>
                </a:lnTo>
                <a:lnTo>
                  <a:pt x="2019300" y="2827151"/>
                </a:lnTo>
                <a:lnTo>
                  <a:pt x="2044700" y="2844744"/>
                </a:lnTo>
                <a:lnTo>
                  <a:pt x="2082800" y="2863320"/>
                </a:lnTo>
                <a:lnTo>
                  <a:pt x="2133600" y="2903155"/>
                </a:lnTo>
                <a:lnTo>
                  <a:pt x="2184399" y="2946125"/>
                </a:lnTo>
                <a:lnTo>
                  <a:pt x="2235200" y="2991698"/>
                </a:lnTo>
                <a:lnTo>
                  <a:pt x="2286000" y="3039343"/>
                </a:lnTo>
                <a:lnTo>
                  <a:pt x="2336800" y="3088528"/>
                </a:lnTo>
                <a:lnTo>
                  <a:pt x="2374900" y="3127248"/>
                </a:lnTo>
                <a:lnTo>
                  <a:pt x="2387952" y="3140561"/>
                </a:lnTo>
                <a:lnTo>
                  <a:pt x="2394334" y="3133286"/>
                </a:lnTo>
                <a:close/>
              </a:path>
              <a:path w="2451100" h="3191510">
                <a:moveTo>
                  <a:pt x="2400300" y="3179064"/>
                </a:moveTo>
                <a:lnTo>
                  <a:pt x="2400300" y="3153156"/>
                </a:lnTo>
                <a:lnTo>
                  <a:pt x="2387952" y="3140561"/>
                </a:lnTo>
                <a:lnTo>
                  <a:pt x="2362200" y="3169920"/>
                </a:lnTo>
                <a:lnTo>
                  <a:pt x="2400300" y="3179064"/>
                </a:lnTo>
                <a:close/>
              </a:path>
              <a:path w="2451100" h="3191510">
                <a:moveTo>
                  <a:pt x="2400300" y="3153156"/>
                </a:moveTo>
                <a:lnTo>
                  <a:pt x="2400300" y="3137462"/>
                </a:lnTo>
                <a:lnTo>
                  <a:pt x="2394334" y="3133286"/>
                </a:lnTo>
                <a:lnTo>
                  <a:pt x="2387952" y="3140561"/>
                </a:lnTo>
                <a:lnTo>
                  <a:pt x="2400300" y="3153156"/>
                </a:lnTo>
                <a:close/>
              </a:path>
              <a:path w="2451100" h="3191510">
                <a:moveTo>
                  <a:pt x="2451100" y="3191256"/>
                </a:moveTo>
                <a:lnTo>
                  <a:pt x="2413000" y="3112008"/>
                </a:lnTo>
                <a:lnTo>
                  <a:pt x="2394334" y="3133286"/>
                </a:lnTo>
                <a:lnTo>
                  <a:pt x="2400300" y="3137462"/>
                </a:lnTo>
                <a:lnTo>
                  <a:pt x="2400300" y="3179064"/>
                </a:lnTo>
                <a:lnTo>
                  <a:pt x="2451100" y="3191256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953647" y="5487923"/>
            <a:ext cx="205740" cy="369570"/>
          </a:xfrm>
          <a:custGeom>
            <a:avLst/>
            <a:gdLst/>
            <a:ahLst/>
            <a:cxnLst/>
            <a:rect l="l" t="t" r="r" b="b"/>
            <a:pathLst>
              <a:path w="205739" h="369570">
                <a:moveTo>
                  <a:pt x="33866" y="293454"/>
                </a:moveTo>
                <a:lnTo>
                  <a:pt x="0" y="291084"/>
                </a:lnTo>
                <a:lnTo>
                  <a:pt x="32765" y="369570"/>
                </a:lnTo>
                <a:lnTo>
                  <a:pt x="32765" y="305562"/>
                </a:lnTo>
                <a:lnTo>
                  <a:pt x="33866" y="293454"/>
                </a:lnTo>
                <a:close/>
              </a:path>
              <a:path w="205739" h="369570">
                <a:moveTo>
                  <a:pt x="43090" y="294100"/>
                </a:moveTo>
                <a:lnTo>
                  <a:pt x="33866" y="293454"/>
                </a:lnTo>
                <a:lnTo>
                  <a:pt x="32765" y="305562"/>
                </a:lnTo>
                <a:lnTo>
                  <a:pt x="33527" y="309372"/>
                </a:lnTo>
                <a:lnTo>
                  <a:pt x="36575" y="310896"/>
                </a:lnTo>
                <a:lnTo>
                  <a:pt x="40385" y="310134"/>
                </a:lnTo>
                <a:lnTo>
                  <a:pt x="41909" y="307086"/>
                </a:lnTo>
                <a:lnTo>
                  <a:pt x="43090" y="294100"/>
                </a:lnTo>
                <a:close/>
              </a:path>
              <a:path w="205739" h="369570">
                <a:moveTo>
                  <a:pt x="76199" y="296418"/>
                </a:moveTo>
                <a:lnTo>
                  <a:pt x="43090" y="294100"/>
                </a:lnTo>
                <a:lnTo>
                  <a:pt x="41909" y="307086"/>
                </a:lnTo>
                <a:lnTo>
                  <a:pt x="40385" y="310134"/>
                </a:lnTo>
                <a:lnTo>
                  <a:pt x="36575" y="310896"/>
                </a:lnTo>
                <a:lnTo>
                  <a:pt x="33527" y="309372"/>
                </a:lnTo>
                <a:lnTo>
                  <a:pt x="32765" y="305562"/>
                </a:lnTo>
                <a:lnTo>
                  <a:pt x="32765" y="369570"/>
                </a:lnTo>
                <a:lnTo>
                  <a:pt x="76199" y="296418"/>
                </a:lnTo>
                <a:close/>
              </a:path>
              <a:path w="205739" h="369570">
                <a:moveTo>
                  <a:pt x="205739" y="3810"/>
                </a:moveTo>
                <a:lnTo>
                  <a:pt x="204215" y="762"/>
                </a:lnTo>
                <a:lnTo>
                  <a:pt x="200405" y="0"/>
                </a:lnTo>
                <a:lnTo>
                  <a:pt x="197357" y="1524"/>
                </a:lnTo>
                <a:lnTo>
                  <a:pt x="176783" y="30480"/>
                </a:lnTo>
                <a:lnTo>
                  <a:pt x="156209" y="58674"/>
                </a:lnTo>
                <a:lnTo>
                  <a:pt x="108965" y="128016"/>
                </a:lnTo>
                <a:lnTo>
                  <a:pt x="84581" y="166878"/>
                </a:lnTo>
                <a:lnTo>
                  <a:pt x="62254" y="208023"/>
                </a:lnTo>
                <a:lnTo>
                  <a:pt x="43365" y="253062"/>
                </a:lnTo>
                <a:lnTo>
                  <a:pt x="33866" y="293454"/>
                </a:lnTo>
                <a:lnTo>
                  <a:pt x="43090" y="294100"/>
                </a:lnTo>
                <a:lnTo>
                  <a:pt x="43433" y="290322"/>
                </a:lnTo>
                <a:lnTo>
                  <a:pt x="45719" y="281178"/>
                </a:lnTo>
                <a:lnTo>
                  <a:pt x="57911" y="240792"/>
                </a:lnTo>
                <a:lnTo>
                  <a:pt x="77189" y="200149"/>
                </a:lnTo>
                <a:lnTo>
                  <a:pt x="102496" y="155934"/>
                </a:lnTo>
                <a:lnTo>
                  <a:pt x="123489" y="123225"/>
                </a:lnTo>
                <a:lnTo>
                  <a:pt x="144779" y="92202"/>
                </a:lnTo>
                <a:lnTo>
                  <a:pt x="163829" y="64008"/>
                </a:lnTo>
                <a:lnTo>
                  <a:pt x="204977" y="7620"/>
                </a:lnTo>
                <a:lnTo>
                  <a:pt x="205739" y="381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743085" y="2834639"/>
            <a:ext cx="3082290" cy="3021330"/>
          </a:xfrm>
          <a:custGeom>
            <a:avLst/>
            <a:gdLst/>
            <a:ahLst/>
            <a:cxnLst/>
            <a:rect l="l" t="t" r="r" b="b"/>
            <a:pathLst>
              <a:path w="3082290" h="3021329">
                <a:moveTo>
                  <a:pt x="103631" y="5334"/>
                </a:moveTo>
                <a:lnTo>
                  <a:pt x="102107" y="1524"/>
                </a:lnTo>
                <a:lnTo>
                  <a:pt x="99059" y="0"/>
                </a:lnTo>
                <a:lnTo>
                  <a:pt x="95249" y="1524"/>
                </a:lnTo>
                <a:lnTo>
                  <a:pt x="93725" y="5334"/>
                </a:lnTo>
                <a:lnTo>
                  <a:pt x="93725" y="23622"/>
                </a:lnTo>
                <a:lnTo>
                  <a:pt x="92963" y="33528"/>
                </a:lnTo>
                <a:lnTo>
                  <a:pt x="94487" y="36576"/>
                </a:lnTo>
                <a:lnTo>
                  <a:pt x="97535" y="38100"/>
                </a:lnTo>
                <a:lnTo>
                  <a:pt x="101345" y="37338"/>
                </a:lnTo>
                <a:lnTo>
                  <a:pt x="102869" y="33528"/>
                </a:lnTo>
                <a:lnTo>
                  <a:pt x="102869" y="23622"/>
                </a:lnTo>
                <a:lnTo>
                  <a:pt x="103631" y="5334"/>
                </a:lnTo>
                <a:close/>
              </a:path>
              <a:path w="3082290" h="3021329">
                <a:moveTo>
                  <a:pt x="101345" y="71628"/>
                </a:moveTo>
                <a:lnTo>
                  <a:pt x="99821" y="68580"/>
                </a:lnTo>
                <a:lnTo>
                  <a:pt x="96773" y="67056"/>
                </a:lnTo>
                <a:lnTo>
                  <a:pt x="92963" y="68580"/>
                </a:lnTo>
                <a:lnTo>
                  <a:pt x="91439" y="71628"/>
                </a:lnTo>
                <a:lnTo>
                  <a:pt x="89915" y="99822"/>
                </a:lnTo>
                <a:lnTo>
                  <a:pt x="91439" y="103632"/>
                </a:lnTo>
                <a:lnTo>
                  <a:pt x="94487" y="105156"/>
                </a:lnTo>
                <a:lnTo>
                  <a:pt x="98297" y="103632"/>
                </a:lnTo>
                <a:lnTo>
                  <a:pt x="99821" y="100584"/>
                </a:lnTo>
                <a:lnTo>
                  <a:pt x="101345" y="71628"/>
                </a:lnTo>
                <a:close/>
              </a:path>
              <a:path w="3082290" h="3021329">
                <a:moveTo>
                  <a:pt x="97535" y="138684"/>
                </a:moveTo>
                <a:lnTo>
                  <a:pt x="96011" y="134874"/>
                </a:lnTo>
                <a:lnTo>
                  <a:pt x="92963" y="133350"/>
                </a:lnTo>
                <a:lnTo>
                  <a:pt x="89915" y="134874"/>
                </a:lnTo>
                <a:lnTo>
                  <a:pt x="87629" y="137922"/>
                </a:lnTo>
                <a:lnTo>
                  <a:pt x="86105" y="162306"/>
                </a:lnTo>
                <a:lnTo>
                  <a:pt x="86105" y="166878"/>
                </a:lnTo>
                <a:lnTo>
                  <a:pt x="87629" y="169926"/>
                </a:lnTo>
                <a:lnTo>
                  <a:pt x="90677" y="171450"/>
                </a:lnTo>
                <a:lnTo>
                  <a:pt x="93725" y="170688"/>
                </a:lnTo>
                <a:lnTo>
                  <a:pt x="96011" y="166878"/>
                </a:lnTo>
                <a:lnTo>
                  <a:pt x="96011" y="163068"/>
                </a:lnTo>
                <a:lnTo>
                  <a:pt x="97535" y="138684"/>
                </a:lnTo>
                <a:close/>
              </a:path>
              <a:path w="3082290" h="3021329">
                <a:moveTo>
                  <a:pt x="92963" y="204978"/>
                </a:moveTo>
                <a:lnTo>
                  <a:pt x="92201" y="201930"/>
                </a:lnTo>
                <a:lnTo>
                  <a:pt x="88391" y="200406"/>
                </a:lnTo>
                <a:lnTo>
                  <a:pt x="85343" y="201168"/>
                </a:lnTo>
                <a:lnTo>
                  <a:pt x="83819" y="204216"/>
                </a:lnTo>
                <a:lnTo>
                  <a:pt x="83057" y="218694"/>
                </a:lnTo>
                <a:lnTo>
                  <a:pt x="81533" y="233172"/>
                </a:lnTo>
                <a:lnTo>
                  <a:pt x="83057" y="236220"/>
                </a:lnTo>
                <a:lnTo>
                  <a:pt x="86105" y="238506"/>
                </a:lnTo>
                <a:lnTo>
                  <a:pt x="89915" y="236982"/>
                </a:lnTo>
                <a:lnTo>
                  <a:pt x="91439" y="233934"/>
                </a:lnTo>
                <a:lnTo>
                  <a:pt x="92963" y="204978"/>
                </a:lnTo>
                <a:close/>
              </a:path>
              <a:path w="3082290" h="3021329">
                <a:moveTo>
                  <a:pt x="88391" y="272034"/>
                </a:moveTo>
                <a:lnTo>
                  <a:pt x="87629" y="268224"/>
                </a:lnTo>
                <a:lnTo>
                  <a:pt x="84581" y="266700"/>
                </a:lnTo>
                <a:lnTo>
                  <a:pt x="80771" y="267462"/>
                </a:lnTo>
                <a:lnTo>
                  <a:pt x="79247" y="271272"/>
                </a:lnTo>
                <a:lnTo>
                  <a:pt x="76961" y="299466"/>
                </a:lnTo>
                <a:lnTo>
                  <a:pt x="78485" y="303276"/>
                </a:lnTo>
                <a:lnTo>
                  <a:pt x="81533" y="304800"/>
                </a:lnTo>
                <a:lnTo>
                  <a:pt x="84581" y="303276"/>
                </a:lnTo>
                <a:lnTo>
                  <a:pt x="86867" y="300228"/>
                </a:lnTo>
                <a:lnTo>
                  <a:pt x="87629" y="280416"/>
                </a:lnTo>
                <a:lnTo>
                  <a:pt x="88391" y="272034"/>
                </a:lnTo>
                <a:close/>
              </a:path>
              <a:path w="3082290" h="3021329">
                <a:moveTo>
                  <a:pt x="83819" y="338328"/>
                </a:moveTo>
                <a:lnTo>
                  <a:pt x="83057" y="334518"/>
                </a:lnTo>
                <a:lnTo>
                  <a:pt x="79247" y="332994"/>
                </a:lnTo>
                <a:lnTo>
                  <a:pt x="76199" y="334518"/>
                </a:lnTo>
                <a:lnTo>
                  <a:pt x="74675" y="337566"/>
                </a:lnTo>
                <a:lnTo>
                  <a:pt x="73913" y="345186"/>
                </a:lnTo>
                <a:lnTo>
                  <a:pt x="72389" y="365760"/>
                </a:lnTo>
                <a:lnTo>
                  <a:pt x="73151" y="369570"/>
                </a:lnTo>
                <a:lnTo>
                  <a:pt x="76961" y="371094"/>
                </a:lnTo>
                <a:lnTo>
                  <a:pt x="80009" y="370332"/>
                </a:lnTo>
                <a:lnTo>
                  <a:pt x="81533" y="366522"/>
                </a:lnTo>
                <a:lnTo>
                  <a:pt x="83057" y="345948"/>
                </a:lnTo>
                <a:lnTo>
                  <a:pt x="83819" y="338328"/>
                </a:lnTo>
                <a:close/>
              </a:path>
              <a:path w="3082290" h="3021329">
                <a:moveTo>
                  <a:pt x="79247" y="404622"/>
                </a:moveTo>
                <a:lnTo>
                  <a:pt x="77723" y="401574"/>
                </a:lnTo>
                <a:lnTo>
                  <a:pt x="74675" y="399288"/>
                </a:lnTo>
                <a:lnTo>
                  <a:pt x="71627" y="400812"/>
                </a:lnTo>
                <a:lnTo>
                  <a:pt x="69341" y="403860"/>
                </a:lnTo>
                <a:lnTo>
                  <a:pt x="68579" y="414528"/>
                </a:lnTo>
                <a:lnTo>
                  <a:pt x="67055" y="432816"/>
                </a:lnTo>
                <a:lnTo>
                  <a:pt x="68579" y="435864"/>
                </a:lnTo>
                <a:lnTo>
                  <a:pt x="71627" y="437388"/>
                </a:lnTo>
                <a:lnTo>
                  <a:pt x="75437" y="436626"/>
                </a:lnTo>
                <a:lnTo>
                  <a:pt x="76961" y="433578"/>
                </a:lnTo>
                <a:lnTo>
                  <a:pt x="78485" y="415290"/>
                </a:lnTo>
                <a:lnTo>
                  <a:pt x="79247" y="404622"/>
                </a:lnTo>
                <a:close/>
              </a:path>
              <a:path w="3082290" h="3021329">
                <a:moveTo>
                  <a:pt x="73913" y="470916"/>
                </a:moveTo>
                <a:lnTo>
                  <a:pt x="73151" y="467868"/>
                </a:lnTo>
                <a:lnTo>
                  <a:pt x="69341" y="466344"/>
                </a:lnTo>
                <a:lnTo>
                  <a:pt x="66293" y="467106"/>
                </a:lnTo>
                <a:lnTo>
                  <a:pt x="64769" y="470916"/>
                </a:lnTo>
                <a:lnTo>
                  <a:pt x="63245" y="486918"/>
                </a:lnTo>
                <a:lnTo>
                  <a:pt x="62483" y="499110"/>
                </a:lnTo>
                <a:lnTo>
                  <a:pt x="63245" y="502158"/>
                </a:lnTo>
                <a:lnTo>
                  <a:pt x="67055" y="504444"/>
                </a:lnTo>
                <a:lnTo>
                  <a:pt x="70103" y="502920"/>
                </a:lnTo>
                <a:lnTo>
                  <a:pt x="71627" y="499872"/>
                </a:lnTo>
                <a:lnTo>
                  <a:pt x="73151" y="487680"/>
                </a:lnTo>
                <a:lnTo>
                  <a:pt x="73913" y="470916"/>
                </a:lnTo>
                <a:close/>
              </a:path>
              <a:path w="3082290" h="3021329">
                <a:moveTo>
                  <a:pt x="69341" y="537972"/>
                </a:moveTo>
                <a:lnTo>
                  <a:pt x="67818" y="534162"/>
                </a:lnTo>
                <a:lnTo>
                  <a:pt x="64769" y="532638"/>
                </a:lnTo>
                <a:lnTo>
                  <a:pt x="61721" y="534162"/>
                </a:lnTo>
                <a:lnTo>
                  <a:pt x="59436" y="537210"/>
                </a:lnTo>
                <a:lnTo>
                  <a:pt x="57911" y="565404"/>
                </a:lnTo>
                <a:lnTo>
                  <a:pt x="58673" y="569214"/>
                </a:lnTo>
                <a:lnTo>
                  <a:pt x="61721" y="570738"/>
                </a:lnTo>
                <a:lnTo>
                  <a:pt x="65531" y="569214"/>
                </a:lnTo>
                <a:lnTo>
                  <a:pt x="67055" y="566166"/>
                </a:lnTo>
                <a:lnTo>
                  <a:pt x="69341" y="537972"/>
                </a:lnTo>
                <a:close/>
              </a:path>
              <a:path w="3082290" h="3021329">
                <a:moveTo>
                  <a:pt x="64007" y="604266"/>
                </a:moveTo>
                <a:lnTo>
                  <a:pt x="63245" y="601218"/>
                </a:lnTo>
                <a:lnTo>
                  <a:pt x="59436" y="598932"/>
                </a:lnTo>
                <a:lnTo>
                  <a:pt x="56387" y="600456"/>
                </a:lnTo>
                <a:lnTo>
                  <a:pt x="54863" y="603504"/>
                </a:lnTo>
                <a:lnTo>
                  <a:pt x="52577" y="631698"/>
                </a:lnTo>
                <a:lnTo>
                  <a:pt x="54102" y="635508"/>
                </a:lnTo>
                <a:lnTo>
                  <a:pt x="57150" y="637032"/>
                </a:lnTo>
                <a:lnTo>
                  <a:pt x="60198" y="636270"/>
                </a:lnTo>
                <a:lnTo>
                  <a:pt x="62484" y="632460"/>
                </a:lnTo>
                <a:lnTo>
                  <a:pt x="64007" y="604266"/>
                </a:lnTo>
                <a:close/>
              </a:path>
              <a:path w="3082290" h="3021329">
                <a:moveTo>
                  <a:pt x="59436" y="670560"/>
                </a:moveTo>
                <a:lnTo>
                  <a:pt x="57911" y="667512"/>
                </a:lnTo>
                <a:lnTo>
                  <a:pt x="54864" y="665988"/>
                </a:lnTo>
                <a:lnTo>
                  <a:pt x="51816" y="666750"/>
                </a:lnTo>
                <a:lnTo>
                  <a:pt x="49530" y="669798"/>
                </a:lnTo>
                <a:lnTo>
                  <a:pt x="49530" y="679704"/>
                </a:lnTo>
                <a:lnTo>
                  <a:pt x="48006" y="698754"/>
                </a:lnTo>
                <a:lnTo>
                  <a:pt x="48768" y="701802"/>
                </a:lnTo>
                <a:lnTo>
                  <a:pt x="52578" y="703326"/>
                </a:lnTo>
                <a:lnTo>
                  <a:pt x="55626" y="702564"/>
                </a:lnTo>
                <a:lnTo>
                  <a:pt x="57150" y="699516"/>
                </a:lnTo>
                <a:lnTo>
                  <a:pt x="59436" y="670560"/>
                </a:lnTo>
                <a:close/>
              </a:path>
              <a:path w="3082290" h="3021329">
                <a:moveTo>
                  <a:pt x="54864" y="736854"/>
                </a:moveTo>
                <a:lnTo>
                  <a:pt x="53340" y="733806"/>
                </a:lnTo>
                <a:lnTo>
                  <a:pt x="50292" y="732282"/>
                </a:lnTo>
                <a:lnTo>
                  <a:pt x="46482" y="733044"/>
                </a:lnTo>
                <a:lnTo>
                  <a:pt x="44958" y="736854"/>
                </a:lnTo>
                <a:lnTo>
                  <a:pt x="43434" y="761238"/>
                </a:lnTo>
                <a:lnTo>
                  <a:pt x="42672" y="765048"/>
                </a:lnTo>
                <a:lnTo>
                  <a:pt x="44196" y="768858"/>
                </a:lnTo>
                <a:lnTo>
                  <a:pt x="47244" y="770382"/>
                </a:lnTo>
                <a:lnTo>
                  <a:pt x="51054" y="768858"/>
                </a:lnTo>
                <a:lnTo>
                  <a:pt x="52578" y="765810"/>
                </a:lnTo>
                <a:lnTo>
                  <a:pt x="52578" y="762000"/>
                </a:lnTo>
                <a:lnTo>
                  <a:pt x="54864" y="736854"/>
                </a:lnTo>
                <a:close/>
              </a:path>
              <a:path w="3082290" h="3021329">
                <a:moveTo>
                  <a:pt x="49530" y="803910"/>
                </a:moveTo>
                <a:lnTo>
                  <a:pt x="48768" y="800100"/>
                </a:lnTo>
                <a:lnTo>
                  <a:pt x="45719" y="798576"/>
                </a:lnTo>
                <a:lnTo>
                  <a:pt x="41910" y="800100"/>
                </a:lnTo>
                <a:lnTo>
                  <a:pt x="40386" y="803148"/>
                </a:lnTo>
                <a:lnTo>
                  <a:pt x="38100" y="831342"/>
                </a:lnTo>
                <a:lnTo>
                  <a:pt x="39624" y="835152"/>
                </a:lnTo>
                <a:lnTo>
                  <a:pt x="42672" y="836676"/>
                </a:lnTo>
                <a:lnTo>
                  <a:pt x="46482" y="835152"/>
                </a:lnTo>
                <a:lnTo>
                  <a:pt x="48006" y="832104"/>
                </a:lnTo>
                <a:lnTo>
                  <a:pt x="49530" y="803910"/>
                </a:lnTo>
                <a:close/>
              </a:path>
              <a:path w="3082290" h="3021329">
                <a:moveTo>
                  <a:pt x="44958" y="870204"/>
                </a:moveTo>
                <a:lnTo>
                  <a:pt x="44196" y="867156"/>
                </a:lnTo>
                <a:lnTo>
                  <a:pt x="41148" y="864870"/>
                </a:lnTo>
                <a:lnTo>
                  <a:pt x="37338" y="866394"/>
                </a:lnTo>
                <a:lnTo>
                  <a:pt x="35814" y="869442"/>
                </a:lnTo>
                <a:lnTo>
                  <a:pt x="34290" y="898398"/>
                </a:lnTo>
                <a:lnTo>
                  <a:pt x="35052" y="901446"/>
                </a:lnTo>
                <a:lnTo>
                  <a:pt x="38100" y="902970"/>
                </a:lnTo>
                <a:lnTo>
                  <a:pt x="41910" y="902208"/>
                </a:lnTo>
                <a:lnTo>
                  <a:pt x="43434" y="898398"/>
                </a:lnTo>
                <a:lnTo>
                  <a:pt x="44958" y="870204"/>
                </a:lnTo>
                <a:close/>
              </a:path>
              <a:path w="3082290" h="3021329">
                <a:moveTo>
                  <a:pt x="41148" y="936498"/>
                </a:moveTo>
                <a:lnTo>
                  <a:pt x="39624" y="933450"/>
                </a:lnTo>
                <a:lnTo>
                  <a:pt x="36576" y="931926"/>
                </a:lnTo>
                <a:lnTo>
                  <a:pt x="32766" y="932688"/>
                </a:lnTo>
                <a:lnTo>
                  <a:pt x="31242" y="936498"/>
                </a:lnTo>
                <a:lnTo>
                  <a:pt x="29718" y="964692"/>
                </a:lnTo>
                <a:lnTo>
                  <a:pt x="30480" y="967740"/>
                </a:lnTo>
                <a:lnTo>
                  <a:pt x="34290" y="970026"/>
                </a:lnTo>
                <a:lnTo>
                  <a:pt x="37338" y="968502"/>
                </a:lnTo>
                <a:lnTo>
                  <a:pt x="38862" y="965454"/>
                </a:lnTo>
                <a:lnTo>
                  <a:pt x="41148" y="936498"/>
                </a:lnTo>
                <a:close/>
              </a:path>
              <a:path w="3082290" h="3021329">
                <a:moveTo>
                  <a:pt x="36576" y="1003554"/>
                </a:moveTo>
                <a:lnTo>
                  <a:pt x="35814" y="999744"/>
                </a:lnTo>
                <a:lnTo>
                  <a:pt x="32004" y="998220"/>
                </a:lnTo>
                <a:lnTo>
                  <a:pt x="28956" y="999744"/>
                </a:lnTo>
                <a:lnTo>
                  <a:pt x="27432" y="1002792"/>
                </a:lnTo>
                <a:lnTo>
                  <a:pt x="26670" y="1013460"/>
                </a:lnTo>
                <a:lnTo>
                  <a:pt x="25146" y="1030986"/>
                </a:lnTo>
                <a:lnTo>
                  <a:pt x="26670" y="1034796"/>
                </a:lnTo>
                <a:lnTo>
                  <a:pt x="29718" y="1036320"/>
                </a:lnTo>
                <a:lnTo>
                  <a:pt x="33528" y="1034796"/>
                </a:lnTo>
                <a:lnTo>
                  <a:pt x="35052" y="1031748"/>
                </a:lnTo>
                <a:lnTo>
                  <a:pt x="35814" y="1014222"/>
                </a:lnTo>
                <a:lnTo>
                  <a:pt x="36576" y="1003554"/>
                </a:lnTo>
                <a:close/>
              </a:path>
              <a:path w="3082290" h="3021329">
                <a:moveTo>
                  <a:pt x="32766" y="1069848"/>
                </a:moveTo>
                <a:lnTo>
                  <a:pt x="31242" y="1066800"/>
                </a:lnTo>
                <a:lnTo>
                  <a:pt x="28194" y="1064514"/>
                </a:lnTo>
                <a:lnTo>
                  <a:pt x="24384" y="1066038"/>
                </a:lnTo>
                <a:lnTo>
                  <a:pt x="22860" y="1069086"/>
                </a:lnTo>
                <a:lnTo>
                  <a:pt x="21336" y="1098042"/>
                </a:lnTo>
                <a:lnTo>
                  <a:pt x="22860" y="1101090"/>
                </a:lnTo>
                <a:lnTo>
                  <a:pt x="25908" y="1102614"/>
                </a:lnTo>
                <a:lnTo>
                  <a:pt x="28956" y="1101852"/>
                </a:lnTo>
                <a:lnTo>
                  <a:pt x="31242" y="1098042"/>
                </a:lnTo>
                <a:lnTo>
                  <a:pt x="32766" y="1069848"/>
                </a:lnTo>
                <a:close/>
              </a:path>
              <a:path w="3082290" h="3021329">
                <a:moveTo>
                  <a:pt x="28956" y="1136142"/>
                </a:moveTo>
                <a:lnTo>
                  <a:pt x="27432" y="1133094"/>
                </a:lnTo>
                <a:lnTo>
                  <a:pt x="24384" y="1131570"/>
                </a:lnTo>
                <a:lnTo>
                  <a:pt x="21336" y="1132332"/>
                </a:lnTo>
                <a:lnTo>
                  <a:pt x="19050" y="1136142"/>
                </a:lnTo>
                <a:lnTo>
                  <a:pt x="17526" y="1164336"/>
                </a:lnTo>
                <a:lnTo>
                  <a:pt x="19050" y="1168146"/>
                </a:lnTo>
                <a:lnTo>
                  <a:pt x="22098" y="1169670"/>
                </a:lnTo>
                <a:lnTo>
                  <a:pt x="25908" y="1168146"/>
                </a:lnTo>
                <a:lnTo>
                  <a:pt x="27432" y="1165098"/>
                </a:lnTo>
                <a:lnTo>
                  <a:pt x="28956" y="1136142"/>
                </a:lnTo>
                <a:close/>
              </a:path>
              <a:path w="3082290" h="3021329">
                <a:moveTo>
                  <a:pt x="25146" y="1203198"/>
                </a:moveTo>
                <a:lnTo>
                  <a:pt x="24384" y="1199388"/>
                </a:lnTo>
                <a:lnTo>
                  <a:pt x="20574" y="1197864"/>
                </a:lnTo>
                <a:lnTo>
                  <a:pt x="17526" y="1199388"/>
                </a:lnTo>
                <a:lnTo>
                  <a:pt x="16002" y="1202436"/>
                </a:lnTo>
                <a:lnTo>
                  <a:pt x="14478" y="1230630"/>
                </a:lnTo>
                <a:lnTo>
                  <a:pt x="15240" y="1234440"/>
                </a:lnTo>
                <a:lnTo>
                  <a:pt x="19050" y="1235964"/>
                </a:lnTo>
                <a:lnTo>
                  <a:pt x="22098" y="1234440"/>
                </a:lnTo>
                <a:lnTo>
                  <a:pt x="23622" y="1231392"/>
                </a:lnTo>
                <a:lnTo>
                  <a:pt x="25146" y="1203198"/>
                </a:lnTo>
                <a:close/>
              </a:path>
              <a:path w="3082290" h="3021329">
                <a:moveTo>
                  <a:pt x="22098" y="1269492"/>
                </a:moveTo>
                <a:lnTo>
                  <a:pt x="20574" y="1266444"/>
                </a:lnTo>
                <a:lnTo>
                  <a:pt x="17526" y="1264158"/>
                </a:lnTo>
                <a:lnTo>
                  <a:pt x="13716" y="1265682"/>
                </a:lnTo>
                <a:lnTo>
                  <a:pt x="12192" y="1268730"/>
                </a:lnTo>
                <a:lnTo>
                  <a:pt x="12192" y="1271016"/>
                </a:lnTo>
                <a:lnTo>
                  <a:pt x="10668" y="1297686"/>
                </a:lnTo>
                <a:lnTo>
                  <a:pt x="12192" y="1300734"/>
                </a:lnTo>
                <a:lnTo>
                  <a:pt x="15240" y="1302258"/>
                </a:lnTo>
                <a:lnTo>
                  <a:pt x="19050" y="1301496"/>
                </a:lnTo>
                <a:lnTo>
                  <a:pt x="20574" y="1297686"/>
                </a:lnTo>
                <a:lnTo>
                  <a:pt x="21336" y="1271778"/>
                </a:lnTo>
                <a:lnTo>
                  <a:pt x="22098" y="1269492"/>
                </a:lnTo>
                <a:close/>
              </a:path>
              <a:path w="3082290" h="3021329">
                <a:moveTo>
                  <a:pt x="19050" y="1335786"/>
                </a:moveTo>
                <a:lnTo>
                  <a:pt x="17526" y="1332738"/>
                </a:lnTo>
                <a:lnTo>
                  <a:pt x="14478" y="1331214"/>
                </a:lnTo>
                <a:lnTo>
                  <a:pt x="10668" y="1331976"/>
                </a:lnTo>
                <a:lnTo>
                  <a:pt x="9144" y="1335786"/>
                </a:lnTo>
                <a:lnTo>
                  <a:pt x="8382" y="1356360"/>
                </a:lnTo>
                <a:lnTo>
                  <a:pt x="8382" y="1363980"/>
                </a:lnTo>
                <a:lnTo>
                  <a:pt x="9144" y="1367790"/>
                </a:lnTo>
                <a:lnTo>
                  <a:pt x="12954" y="1369314"/>
                </a:lnTo>
                <a:lnTo>
                  <a:pt x="16002" y="1367790"/>
                </a:lnTo>
                <a:lnTo>
                  <a:pt x="17526" y="1364742"/>
                </a:lnTo>
                <a:lnTo>
                  <a:pt x="17526" y="1356360"/>
                </a:lnTo>
                <a:lnTo>
                  <a:pt x="19050" y="1335786"/>
                </a:lnTo>
                <a:close/>
              </a:path>
              <a:path w="3082290" h="3021329">
                <a:moveTo>
                  <a:pt x="16002" y="1402842"/>
                </a:moveTo>
                <a:lnTo>
                  <a:pt x="14478" y="1399032"/>
                </a:lnTo>
                <a:lnTo>
                  <a:pt x="11430" y="1397508"/>
                </a:lnTo>
                <a:lnTo>
                  <a:pt x="8382" y="1399032"/>
                </a:lnTo>
                <a:lnTo>
                  <a:pt x="6858" y="1402080"/>
                </a:lnTo>
                <a:lnTo>
                  <a:pt x="5334" y="1431036"/>
                </a:lnTo>
                <a:lnTo>
                  <a:pt x="6858" y="1434084"/>
                </a:lnTo>
                <a:lnTo>
                  <a:pt x="9906" y="1435608"/>
                </a:lnTo>
                <a:lnTo>
                  <a:pt x="13716" y="1434846"/>
                </a:lnTo>
                <a:lnTo>
                  <a:pt x="15240" y="1431036"/>
                </a:lnTo>
                <a:lnTo>
                  <a:pt x="16002" y="1402842"/>
                </a:lnTo>
                <a:close/>
              </a:path>
              <a:path w="3082290" h="3021329">
                <a:moveTo>
                  <a:pt x="13716" y="1469136"/>
                </a:moveTo>
                <a:lnTo>
                  <a:pt x="12192" y="1466088"/>
                </a:lnTo>
                <a:lnTo>
                  <a:pt x="9144" y="1464564"/>
                </a:lnTo>
                <a:lnTo>
                  <a:pt x="6096" y="1465326"/>
                </a:lnTo>
                <a:lnTo>
                  <a:pt x="4572" y="1469136"/>
                </a:lnTo>
                <a:lnTo>
                  <a:pt x="3048" y="1497330"/>
                </a:lnTo>
                <a:lnTo>
                  <a:pt x="4572" y="1501140"/>
                </a:lnTo>
                <a:lnTo>
                  <a:pt x="7620" y="1502664"/>
                </a:lnTo>
                <a:lnTo>
                  <a:pt x="11430" y="1501140"/>
                </a:lnTo>
                <a:lnTo>
                  <a:pt x="12954" y="1498092"/>
                </a:lnTo>
                <a:lnTo>
                  <a:pt x="13716" y="1469136"/>
                </a:lnTo>
                <a:close/>
              </a:path>
              <a:path w="3082290" h="3021329">
                <a:moveTo>
                  <a:pt x="11430" y="1564386"/>
                </a:moveTo>
                <a:lnTo>
                  <a:pt x="11430" y="1536192"/>
                </a:lnTo>
                <a:lnTo>
                  <a:pt x="10668" y="1532382"/>
                </a:lnTo>
                <a:lnTo>
                  <a:pt x="6858" y="1530858"/>
                </a:lnTo>
                <a:lnTo>
                  <a:pt x="3810" y="1532382"/>
                </a:lnTo>
                <a:lnTo>
                  <a:pt x="2286" y="1535430"/>
                </a:lnTo>
                <a:lnTo>
                  <a:pt x="1524" y="1564386"/>
                </a:lnTo>
                <a:lnTo>
                  <a:pt x="3048" y="1567434"/>
                </a:lnTo>
                <a:lnTo>
                  <a:pt x="6096" y="1568958"/>
                </a:lnTo>
                <a:lnTo>
                  <a:pt x="9906" y="1568196"/>
                </a:lnTo>
                <a:lnTo>
                  <a:pt x="11430" y="1564386"/>
                </a:lnTo>
                <a:close/>
              </a:path>
              <a:path w="3082290" h="3021329">
                <a:moveTo>
                  <a:pt x="10668" y="1602486"/>
                </a:moveTo>
                <a:lnTo>
                  <a:pt x="9144" y="1599438"/>
                </a:lnTo>
                <a:lnTo>
                  <a:pt x="5334" y="1597914"/>
                </a:lnTo>
                <a:lnTo>
                  <a:pt x="2286" y="1598676"/>
                </a:lnTo>
                <a:lnTo>
                  <a:pt x="762" y="1602486"/>
                </a:lnTo>
                <a:lnTo>
                  <a:pt x="762" y="1630680"/>
                </a:lnTo>
                <a:lnTo>
                  <a:pt x="1524" y="1634490"/>
                </a:lnTo>
                <a:lnTo>
                  <a:pt x="5334" y="1636014"/>
                </a:lnTo>
                <a:lnTo>
                  <a:pt x="8382" y="1634490"/>
                </a:lnTo>
                <a:lnTo>
                  <a:pt x="9906" y="1631442"/>
                </a:lnTo>
                <a:lnTo>
                  <a:pt x="9906" y="1605534"/>
                </a:lnTo>
                <a:lnTo>
                  <a:pt x="10668" y="1602486"/>
                </a:lnTo>
                <a:close/>
              </a:path>
              <a:path w="3082290" h="3021329">
                <a:moveTo>
                  <a:pt x="9144" y="1697736"/>
                </a:moveTo>
                <a:lnTo>
                  <a:pt x="9144" y="1668780"/>
                </a:lnTo>
                <a:lnTo>
                  <a:pt x="8382" y="1665732"/>
                </a:lnTo>
                <a:lnTo>
                  <a:pt x="4572" y="1664208"/>
                </a:lnTo>
                <a:lnTo>
                  <a:pt x="1524" y="1665732"/>
                </a:lnTo>
                <a:lnTo>
                  <a:pt x="0" y="1668780"/>
                </a:lnTo>
                <a:lnTo>
                  <a:pt x="0" y="1697736"/>
                </a:lnTo>
                <a:lnTo>
                  <a:pt x="762" y="1700784"/>
                </a:lnTo>
                <a:lnTo>
                  <a:pt x="4572" y="1702308"/>
                </a:lnTo>
                <a:lnTo>
                  <a:pt x="7620" y="1700784"/>
                </a:lnTo>
                <a:lnTo>
                  <a:pt x="9144" y="1697736"/>
                </a:lnTo>
                <a:close/>
              </a:path>
              <a:path w="3082290" h="3021329">
                <a:moveTo>
                  <a:pt x="9144" y="1764030"/>
                </a:moveTo>
                <a:lnTo>
                  <a:pt x="9144" y="1735836"/>
                </a:lnTo>
                <a:lnTo>
                  <a:pt x="7620" y="1732026"/>
                </a:lnTo>
                <a:lnTo>
                  <a:pt x="4572" y="1731264"/>
                </a:lnTo>
                <a:lnTo>
                  <a:pt x="762" y="1732026"/>
                </a:lnTo>
                <a:lnTo>
                  <a:pt x="0" y="1735836"/>
                </a:lnTo>
                <a:lnTo>
                  <a:pt x="0" y="1764030"/>
                </a:lnTo>
                <a:lnTo>
                  <a:pt x="1524" y="1767840"/>
                </a:lnTo>
                <a:lnTo>
                  <a:pt x="4572" y="1769364"/>
                </a:lnTo>
                <a:lnTo>
                  <a:pt x="7620" y="1767840"/>
                </a:lnTo>
                <a:lnTo>
                  <a:pt x="9144" y="1764030"/>
                </a:lnTo>
                <a:close/>
              </a:path>
              <a:path w="3082290" h="3021329">
                <a:moveTo>
                  <a:pt x="9906" y="1831086"/>
                </a:moveTo>
                <a:lnTo>
                  <a:pt x="9906" y="1802130"/>
                </a:lnTo>
                <a:lnTo>
                  <a:pt x="8382" y="1799082"/>
                </a:lnTo>
                <a:lnTo>
                  <a:pt x="4572" y="1797558"/>
                </a:lnTo>
                <a:lnTo>
                  <a:pt x="1524" y="1799082"/>
                </a:lnTo>
                <a:lnTo>
                  <a:pt x="0" y="1802892"/>
                </a:lnTo>
                <a:lnTo>
                  <a:pt x="762" y="1831086"/>
                </a:lnTo>
                <a:lnTo>
                  <a:pt x="2286" y="1834134"/>
                </a:lnTo>
                <a:lnTo>
                  <a:pt x="5334" y="1835658"/>
                </a:lnTo>
                <a:lnTo>
                  <a:pt x="9144" y="1834134"/>
                </a:lnTo>
                <a:lnTo>
                  <a:pt x="9906" y="1831086"/>
                </a:lnTo>
                <a:close/>
              </a:path>
              <a:path w="3082290" h="3021329">
                <a:moveTo>
                  <a:pt x="12192" y="1897380"/>
                </a:moveTo>
                <a:lnTo>
                  <a:pt x="10668" y="1871472"/>
                </a:lnTo>
                <a:lnTo>
                  <a:pt x="10668" y="1869186"/>
                </a:lnTo>
                <a:lnTo>
                  <a:pt x="9144" y="1865376"/>
                </a:lnTo>
                <a:lnTo>
                  <a:pt x="6096" y="1864614"/>
                </a:lnTo>
                <a:lnTo>
                  <a:pt x="3048" y="1866138"/>
                </a:lnTo>
                <a:lnTo>
                  <a:pt x="1524" y="1869186"/>
                </a:lnTo>
                <a:lnTo>
                  <a:pt x="1524" y="1871472"/>
                </a:lnTo>
                <a:lnTo>
                  <a:pt x="2286" y="1898142"/>
                </a:lnTo>
                <a:lnTo>
                  <a:pt x="3810" y="1901190"/>
                </a:lnTo>
                <a:lnTo>
                  <a:pt x="7620" y="1902714"/>
                </a:lnTo>
                <a:lnTo>
                  <a:pt x="10668" y="1901190"/>
                </a:lnTo>
                <a:lnTo>
                  <a:pt x="12192" y="1897380"/>
                </a:lnTo>
                <a:close/>
              </a:path>
              <a:path w="3082290" h="3021329">
                <a:moveTo>
                  <a:pt x="14478" y="1963674"/>
                </a:moveTo>
                <a:lnTo>
                  <a:pt x="13716" y="1940814"/>
                </a:lnTo>
                <a:lnTo>
                  <a:pt x="13716" y="1935480"/>
                </a:lnTo>
                <a:lnTo>
                  <a:pt x="12192" y="1932432"/>
                </a:lnTo>
                <a:lnTo>
                  <a:pt x="8382" y="1930908"/>
                </a:lnTo>
                <a:lnTo>
                  <a:pt x="5334" y="1932432"/>
                </a:lnTo>
                <a:lnTo>
                  <a:pt x="3810" y="1936242"/>
                </a:lnTo>
                <a:lnTo>
                  <a:pt x="3810" y="1940814"/>
                </a:lnTo>
                <a:lnTo>
                  <a:pt x="5334" y="1964436"/>
                </a:lnTo>
                <a:lnTo>
                  <a:pt x="6858" y="1967484"/>
                </a:lnTo>
                <a:lnTo>
                  <a:pt x="10668" y="1969008"/>
                </a:lnTo>
                <a:lnTo>
                  <a:pt x="13716" y="1967484"/>
                </a:lnTo>
                <a:lnTo>
                  <a:pt x="14478" y="1963674"/>
                </a:lnTo>
                <a:close/>
              </a:path>
              <a:path w="3082290" h="3021329">
                <a:moveTo>
                  <a:pt x="19050" y="2030730"/>
                </a:moveTo>
                <a:lnTo>
                  <a:pt x="17526" y="2005584"/>
                </a:lnTo>
                <a:lnTo>
                  <a:pt x="16764" y="2001774"/>
                </a:lnTo>
                <a:lnTo>
                  <a:pt x="15240" y="1998726"/>
                </a:lnTo>
                <a:lnTo>
                  <a:pt x="12192" y="1997202"/>
                </a:lnTo>
                <a:lnTo>
                  <a:pt x="9144" y="1999488"/>
                </a:lnTo>
                <a:lnTo>
                  <a:pt x="7620" y="2002536"/>
                </a:lnTo>
                <a:lnTo>
                  <a:pt x="7620" y="2006346"/>
                </a:lnTo>
                <a:lnTo>
                  <a:pt x="9906" y="2031492"/>
                </a:lnTo>
                <a:lnTo>
                  <a:pt x="11430" y="2034540"/>
                </a:lnTo>
                <a:lnTo>
                  <a:pt x="14478" y="2035302"/>
                </a:lnTo>
                <a:lnTo>
                  <a:pt x="18288" y="2033778"/>
                </a:lnTo>
                <a:lnTo>
                  <a:pt x="19050" y="2030730"/>
                </a:lnTo>
                <a:close/>
              </a:path>
              <a:path w="3082290" h="3021329">
                <a:moveTo>
                  <a:pt x="25146" y="2096262"/>
                </a:moveTo>
                <a:lnTo>
                  <a:pt x="22098" y="2068068"/>
                </a:lnTo>
                <a:lnTo>
                  <a:pt x="20574" y="2065020"/>
                </a:lnTo>
                <a:lnTo>
                  <a:pt x="17526" y="2064258"/>
                </a:lnTo>
                <a:lnTo>
                  <a:pt x="13716" y="2065782"/>
                </a:lnTo>
                <a:lnTo>
                  <a:pt x="12954" y="2069592"/>
                </a:lnTo>
                <a:lnTo>
                  <a:pt x="16002" y="2097024"/>
                </a:lnTo>
                <a:lnTo>
                  <a:pt x="16002" y="2097786"/>
                </a:lnTo>
                <a:lnTo>
                  <a:pt x="17526" y="2100834"/>
                </a:lnTo>
                <a:lnTo>
                  <a:pt x="21336" y="2101596"/>
                </a:lnTo>
                <a:lnTo>
                  <a:pt x="24384" y="2100072"/>
                </a:lnTo>
                <a:lnTo>
                  <a:pt x="25146" y="2096262"/>
                </a:lnTo>
                <a:close/>
              </a:path>
              <a:path w="3082290" h="3021329">
                <a:moveTo>
                  <a:pt x="34290" y="2162556"/>
                </a:moveTo>
                <a:lnTo>
                  <a:pt x="32766" y="2150364"/>
                </a:lnTo>
                <a:lnTo>
                  <a:pt x="30480" y="2134362"/>
                </a:lnTo>
                <a:lnTo>
                  <a:pt x="28194" y="2131314"/>
                </a:lnTo>
                <a:lnTo>
                  <a:pt x="25146" y="2130552"/>
                </a:lnTo>
                <a:lnTo>
                  <a:pt x="21336" y="2132076"/>
                </a:lnTo>
                <a:lnTo>
                  <a:pt x="20574" y="2135886"/>
                </a:lnTo>
                <a:lnTo>
                  <a:pt x="22860" y="2151888"/>
                </a:lnTo>
                <a:lnTo>
                  <a:pt x="25146" y="2164080"/>
                </a:lnTo>
                <a:lnTo>
                  <a:pt x="26670" y="2167128"/>
                </a:lnTo>
                <a:lnTo>
                  <a:pt x="30480" y="2167890"/>
                </a:lnTo>
                <a:lnTo>
                  <a:pt x="33528" y="2166366"/>
                </a:lnTo>
                <a:lnTo>
                  <a:pt x="34290" y="2162556"/>
                </a:lnTo>
                <a:close/>
              </a:path>
              <a:path w="3082290" h="3021329">
                <a:moveTo>
                  <a:pt x="47244" y="2227326"/>
                </a:moveTo>
                <a:lnTo>
                  <a:pt x="45720" y="2222754"/>
                </a:lnTo>
                <a:lnTo>
                  <a:pt x="41148" y="2199894"/>
                </a:lnTo>
                <a:lnTo>
                  <a:pt x="38862" y="2196846"/>
                </a:lnTo>
                <a:lnTo>
                  <a:pt x="35052" y="2196084"/>
                </a:lnTo>
                <a:lnTo>
                  <a:pt x="32004" y="2198370"/>
                </a:lnTo>
                <a:lnTo>
                  <a:pt x="31242" y="2201418"/>
                </a:lnTo>
                <a:lnTo>
                  <a:pt x="31242" y="2202180"/>
                </a:lnTo>
                <a:lnTo>
                  <a:pt x="36576" y="2225040"/>
                </a:lnTo>
                <a:lnTo>
                  <a:pt x="37338" y="2229612"/>
                </a:lnTo>
                <a:lnTo>
                  <a:pt x="39624" y="2232660"/>
                </a:lnTo>
                <a:lnTo>
                  <a:pt x="43434" y="2233422"/>
                </a:lnTo>
                <a:lnTo>
                  <a:pt x="46482" y="2231136"/>
                </a:lnTo>
                <a:lnTo>
                  <a:pt x="47244" y="2227326"/>
                </a:lnTo>
                <a:close/>
              </a:path>
              <a:path w="3082290" h="3021329">
                <a:moveTo>
                  <a:pt x="64008" y="2295144"/>
                </a:moveTo>
                <a:lnTo>
                  <a:pt x="64008" y="2291334"/>
                </a:lnTo>
                <a:lnTo>
                  <a:pt x="61722" y="2283714"/>
                </a:lnTo>
                <a:lnTo>
                  <a:pt x="56388" y="2263902"/>
                </a:lnTo>
                <a:lnTo>
                  <a:pt x="54102" y="2261616"/>
                </a:lnTo>
                <a:lnTo>
                  <a:pt x="50292" y="2260854"/>
                </a:lnTo>
                <a:lnTo>
                  <a:pt x="48006" y="2263140"/>
                </a:lnTo>
                <a:lnTo>
                  <a:pt x="47244" y="2266950"/>
                </a:lnTo>
                <a:lnTo>
                  <a:pt x="54864" y="2294382"/>
                </a:lnTo>
                <a:lnTo>
                  <a:pt x="57150" y="2297430"/>
                </a:lnTo>
                <a:lnTo>
                  <a:pt x="60960" y="2297430"/>
                </a:lnTo>
                <a:lnTo>
                  <a:pt x="64008" y="2295144"/>
                </a:lnTo>
                <a:close/>
              </a:path>
              <a:path w="3082290" h="3021329">
                <a:moveTo>
                  <a:pt x="85344" y="2358390"/>
                </a:moveTo>
                <a:lnTo>
                  <a:pt x="85344" y="2353818"/>
                </a:lnTo>
                <a:lnTo>
                  <a:pt x="79248" y="2337816"/>
                </a:lnTo>
                <a:lnTo>
                  <a:pt x="76200" y="2327910"/>
                </a:lnTo>
                <a:lnTo>
                  <a:pt x="73152" y="2324862"/>
                </a:lnTo>
                <a:lnTo>
                  <a:pt x="70104" y="2324862"/>
                </a:lnTo>
                <a:lnTo>
                  <a:pt x="67056" y="2327148"/>
                </a:lnTo>
                <a:lnTo>
                  <a:pt x="67056" y="2330958"/>
                </a:lnTo>
                <a:lnTo>
                  <a:pt x="70104" y="2340864"/>
                </a:lnTo>
                <a:lnTo>
                  <a:pt x="76200" y="2357628"/>
                </a:lnTo>
                <a:lnTo>
                  <a:pt x="79248" y="2360676"/>
                </a:lnTo>
                <a:lnTo>
                  <a:pt x="82296" y="2360676"/>
                </a:lnTo>
                <a:lnTo>
                  <a:pt x="85344" y="2358390"/>
                </a:lnTo>
                <a:close/>
              </a:path>
              <a:path w="3082290" h="3021329">
                <a:moveTo>
                  <a:pt x="111252" y="2419350"/>
                </a:moveTo>
                <a:lnTo>
                  <a:pt x="111252" y="2415540"/>
                </a:lnTo>
                <a:lnTo>
                  <a:pt x="110490" y="2414016"/>
                </a:lnTo>
                <a:lnTo>
                  <a:pt x="103632" y="2399538"/>
                </a:lnTo>
                <a:lnTo>
                  <a:pt x="99822" y="2389632"/>
                </a:lnTo>
                <a:lnTo>
                  <a:pt x="96774" y="2387346"/>
                </a:lnTo>
                <a:lnTo>
                  <a:pt x="92964" y="2387346"/>
                </a:lnTo>
                <a:lnTo>
                  <a:pt x="90678" y="2389632"/>
                </a:lnTo>
                <a:lnTo>
                  <a:pt x="90678" y="2393442"/>
                </a:lnTo>
                <a:lnTo>
                  <a:pt x="95250" y="2403348"/>
                </a:lnTo>
                <a:lnTo>
                  <a:pt x="102108" y="2417826"/>
                </a:lnTo>
                <a:lnTo>
                  <a:pt x="102870" y="2419350"/>
                </a:lnTo>
                <a:lnTo>
                  <a:pt x="105156" y="2422398"/>
                </a:lnTo>
                <a:lnTo>
                  <a:pt x="108966" y="2421636"/>
                </a:lnTo>
                <a:lnTo>
                  <a:pt x="111252" y="2419350"/>
                </a:lnTo>
                <a:close/>
              </a:path>
              <a:path w="3082290" h="3021329">
                <a:moveTo>
                  <a:pt x="144780" y="2476500"/>
                </a:moveTo>
                <a:lnTo>
                  <a:pt x="144018" y="2472690"/>
                </a:lnTo>
                <a:lnTo>
                  <a:pt x="137922" y="2463546"/>
                </a:lnTo>
                <a:lnTo>
                  <a:pt x="131064" y="2452116"/>
                </a:lnTo>
                <a:lnTo>
                  <a:pt x="128778" y="2449068"/>
                </a:lnTo>
                <a:lnTo>
                  <a:pt x="126492" y="2446782"/>
                </a:lnTo>
                <a:lnTo>
                  <a:pt x="122682" y="2446782"/>
                </a:lnTo>
                <a:lnTo>
                  <a:pt x="120396" y="2449830"/>
                </a:lnTo>
                <a:lnTo>
                  <a:pt x="121158" y="2453640"/>
                </a:lnTo>
                <a:lnTo>
                  <a:pt x="122682" y="2456688"/>
                </a:lnTo>
                <a:lnTo>
                  <a:pt x="129540" y="2468118"/>
                </a:lnTo>
                <a:lnTo>
                  <a:pt x="136398" y="2478024"/>
                </a:lnTo>
                <a:lnTo>
                  <a:pt x="139446" y="2480310"/>
                </a:lnTo>
                <a:lnTo>
                  <a:pt x="142494" y="2479548"/>
                </a:lnTo>
                <a:lnTo>
                  <a:pt x="144780" y="2476500"/>
                </a:lnTo>
                <a:close/>
              </a:path>
              <a:path w="3082290" h="3021329">
                <a:moveTo>
                  <a:pt x="187452" y="2526792"/>
                </a:moveTo>
                <a:lnTo>
                  <a:pt x="185928" y="2522982"/>
                </a:lnTo>
                <a:lnTo>
                  <a:pt x="175260" y="2512314"/>
                </a:lnTo>
                <a:lnTo>
                  <a:pt x="167640" y="2503932"/>
                </a:lnTo>
                <a:lnTo>
                  <a:pt x="166878" y="2502408"/>
                </a:lnTo>
                <a:lnTo>
                  <a:pt x="163830" y="2500884"/>
                </a:lnTo>
                <a:lnTo>
                  <a:pt x="160020" y="2501646"/>
                </a:lnTo>
                <a:lnTo>
                  <a:pt x="158496" y="2505456"/>
                </a:lnTo>
                <a:lnTo>
                  <a:pt x="159258" y="2508504"/>
                </a:lnTo>
                <a:lnTo>
                  <a:pt x="160020" y="2510028"/>
                </a:lnTo>
                <a:lnTo>
                  <a:pt x="168402" y="2519172"/>
                </a:lnTo>
                <a:lnTo>
                  <a:pt x="179070" y="2529840"/>
                </a:lnTo>
                <a:lnTo>
                  <a:pt x="182880" y="2531364"/>
                </a:lnTo>
                <a:lnTo>
                  <a:pt x="185928" y="2529840"/>
                </a:lnTo>
                <a:lnTo>
                  <a:pt x="187452" y="2526792"/>
                </a:lnTo>
                <a:close/>
              </a:path>
              <a:path w="3082290" h="3021329">
                <a:moveTo>
                  <a:pt x="240030" y="2565654"/>
                </a:moveTo>
                <a:lnTo>
                  <a:pt x="237744" y="2562606"/>
                </a:lnTo>
                <a:lnTo>
                  <a:pt x="236220" y="2561844"/>
                </a:lnTo>
                <a:lnTo>
                  <a:pt x="217932" y="2549652"/>
                </a:lnTo>
                <a:lnTo>
                  <a:pt x="214884" y="2547366"/>
                </a:lnTo>
                <a:lnTo>
                  <a:pt x="211074" y="2546604"/>
                </a:lnTo>
                <a:lnTo>
                  <a:pt x="208026" y="2548128"/>
                </a:lnTo>
                <a:lnTo>
                  <a:pt x="207264" y="2551938"/>
                </a:lnTo>
                <a:lnTo>
                  <a:pt x="208788" y="2554986"/>
                </a:lnTo>
                <a:lnTo>
                  <a:pt x="236982" y="2571750"/>
                </a:lnTo>
                <a:lnTo>
                  <a:pt x="239268" y="2569464"/>
                </a:lnTo>
                <a:lnTo>
                  <a:pt x="240030" y="2565654"/>
                </a:lnTo>
                <a:close/>
              </a:path>
              <a:path w="3082290" h="3021329">
                <a:moveTo>
                  <a:pt x="300228" y="2596134"/>
                </a:moveTo>
                <a:lnTo>
                  <a:pt x="300228" y="2592324"/>
                </a:lnTo>
                <a:lnTo>
                  <a:pt x="297180" y="2590038"/>
                </a:lnTo>
                <a:lnTo>
                  <a:pt x="296418" y="2590038"/>
                </a:lnTo>
                <a:lnTo>
                  <a:pt x="285750" y="2585466"/>
                </a:lnTo>
                <a:lnTo>
                  <a:pt x="275082" y="2581656"/>
                </a:lnTo>
                <a:lnTo>
                  <a:pt x="271272" y="2580132"/>
                </a:lnTo>
                <a:lnTo>
                  <a:pt x="267462" y="2580132"/>
                </a:lnTo>
                <a:lnTo>
                  <a:pt x="265176" y="2582418"/>
                </a:lnTo>
                <a:lnTo>
                  <a:pt x="265176" y="2586228"/>
                </a:lnTo>
                <a:lnTo>
                  <a:pt x="267462" y="2588514"/>
                </a:lnTo>
                <a:lnTo>
                  <a:pt x="271272" y="2590038"/>
                </a:lnTo>
                <a:lnTo>
                  <a:pt x="281940" y="2594610"/>
                </a:lnTo>
                <a:lnTo>
                  <a:pt x="292608" y="2598420"/>
                </a:lnTo>
                <a:lnTo>
                  <a:pt x="294894" y="2599182"/>
                </a:lnTo>
                <a:lnTo>
                  <a:pt x="297942" y="2599182"/>
                </a:lnTo>
                <a:lnTo>
                  <a:pt x="300228" y="2596134"/>
                </a:lnTo>
                <a:close/>
              </a:path>
              <a:path w="3082290" h="3021329">
                <a:moveTo>
                  <a:pt x="364998" y="2612136"/>
                </a:moveTo>
                <a:lnTo>
                  <a:pt x="364236" y="2609088"/>
                </a:lnTo>
                <a:lnTo>
                  <a:pt x="361188" y="2606802"/>
                </a:lnTo>
                <a:lnTo>
                  <a:pt x="341376" y="2602230"/>
                </a:lnTo>
                <a:lnTo>
                  <a:pt x="333756" y="2600706"/>
                </a:lnTo>
                <a:lnTo>
                  <a:pt x="329946" y="2601468"/>
                </a:lnTo>
                <a:lnTo>
                  <a:pt x="327660" y="2603754"/>
                </a:lnTo>
                <a:lnTo>
                  <a:pt x="328422" y="2607564"/>
                </a:lnTo>
                <a:lnTo>
                  <a:pt x="331470" y="2609850"/>
                </a:lnTo>
                <a:lnTo>
                  <a:pt x="339090" y="2612136"/>
                </a:lnTo>
                <a:lnTo>
                  <a:pt x="359664" y="2615946"/>
                </a:lnTo>
                <a:lnTo>
                  <a:pt x="362712" y="2615184"/>
                </a:lnTo>
                <a:lnTo>
                  <a:pt x="364998" y="2612136"/>
                </a:lnTo>
                <a:close/>
              </a:path>
              <a:path w="3082290" h="3021329">
                <a:moveTo>
                  <a:pt x="431292" y="2622042"/>
                </a:moveTo>
                <a:lnTo>
                  <a:pt x="429768" y="2618994"/>
                </a:lnTo>
                <a:lnTo>
                  <a:pt x="426720" y="2616708"/>
                </a:lnTo>
                <a:lnTo>
                  <a:pt x="416814" y="2615946"/>
                </a:lnTo>
                <a:lnTo>
                  <a:pt x="403860" y="2613660"/>
                </a:lnTo>
                <a:lnTo>
                  <a:pt x="398526" y="2612898"/>
                </a:lnTo>
                <a:lnTo>
                  <a:pt x="395478" y="2614422"/>
                </a:lnTo>
                <a:lnTo>
                  <a:pt x="393192" y="2617470"/>
                </a:lnTo>
                <a:lnTo>
                  <a:pt x="393954" y="2620518"/>
                </a:lnTo>
                <a:lnTo>
                  <a:pt x="397002" y="2622804"/>
                </a:lnTo>
                <a:lnTo>
                  <a:pt x="402336" y="2623566"/>
                </a:lnTo>
                <a:lnTo>
                  <a:pt x="416052" y="2625090"/>
                </a:lnTo>
                <a:lnTo>
                  <a:pt x="425958" y="2626614"/>
                </a:lnTo>
                <a:lnTo>
                  <a:pt x="429006" y="2625852"/>
                </a:lnTo>
                <a:lnTo>
                  <a:pt x="431292" y="2622042"/>
                </a:lnTo>
                <a:close/>
              </a:path>
              <a:path w="3082290" h="3021329">
                <a:moveTo>
                  <a:pt x="497586" y="2628900"/>
                </a:moveTo>
                <a:lnTo>
                  <a:pt x="496062" y="2625090"/>
                </a:lnTo>
                <a:lnTo>
                  <a:pt x="493014" y="2623566"/>
                </a:lnTo>
                <a:lnTo>
                  <a:pt x="487680" y="2623489"/>
                </a:lnTo>
                <a:lnTo>
                  <a:pt x="472440" y="2621972"/>
                </a:lnTo>
                <a:lnTo>
                  <a:pt x="464820" y="2621280"/>
                </a:lnTo>
                <a:lnTo>
                  <a:pt x="461010" y="2622042"/>
                </a:lnTo>
                <a:lnTo>
                  <a:pt x="459486" y="2625090"/>
                </a:lnTo>
                <a:lnTo>
                  <a:pt x="460248" y="2628900"/>
                </a:lnTo>
                <a:lnTo>
                  <a:pt x="464058" y="2630424"/>
                </a:lnTo>
                <a:lnTo>
                  <a:pt x="473202" y="2631262"/>
                </a:lnTo>
                <a:lnTo>
                  <a:pt x="487680" y="2632710"/>
                </a:lnTo>
                <a:lnTo>
                  <a:pt x="492252" y="2633472"/>
                </a:lnTo>
                <a:lnTo>
                  <a:pt x="496062" y="2631948"/>
                </a:lnTo>
                <a:lnTo>
                  <a:pt x="497586" y="2628900"/>
                </a:lnTo>
                <a:close/>
              </a:path>
              <a:path w="3082290" h="3021329">
                <a:moveTo>
                  <a:pt x="563880" y="2634234"/>
                </a:moveTo>
                <a:lnTo>
                  <a:pt x="563118" y="2630424"/>
                </a:lnTo>
                <a:lnTo>
                  <a:pt x="559308" y="2628900"/>
                </a:lnTo>
                <a:lnTo>
                  <a:pt x="550926" y="2628138"/>
                </a:lnTo>
                <a:lnTo>
                  <a:pt x="534924" y="2627376"/>
                </a:lnTo>
                <a:lnTo>
                  <a:pt x="531114" y="2626614"/>
                </a:lnTo>
                <a:lnTo>
                  <a:pt x="527304" y="2628138"/>
                </a:lnTo>
                <a:lnTo>
                  <a:pt x="525780" y="2631186"/>
                </a:lnTo>
                <a:lnTo>
                  <a:pt x="527304" y="2634234"/>
                </a:lnTo>
                <a:lnTo>
                  <a:pt x="530352" y="2636520"/>
                </a:lnTo>
                <a:lnTo>
                  <a:pt x="534924" y="2636589"/>
                </a:lnTo>
                <a:lnTo>
                  <a:pt x="550926" y="2638044"/>
                </a:lnTo>
                <a:lnTo>
                  <a:pt x="558546" y="2638806"/>
                </a:lnTo>
                <a:lnTo>
                  <a:pt x="562356" y="2637282"/>
                </a:lnTo>
                <a:lnTo>
                  <a:pt x="563880" y="2634234"/>
                </a:lnTo>
                <a:close/>
              </a:path>
              <a:path w="3082290" h="3021329">
                <a:moveTo>
                  <a:pt x="630174" y="2639568"/>
                </a:moveTo>
                <a:lnTo>
                  <a:pt x="629412" y="2635758"/>
                </a:lnTo>
                <a:lnTo>
                  <a:pt x="626364" y="2634234"/>
                </a:lnTo>
                <a:lnTo>
                  <a:pt x="619506" y="2633472"/>
                </a:lnTo>
                <a:lnTo>
                  <a:pt x="601980" y="2631948"/>
                </a:lnTo>
                <a:lnTo>
                  <a:pt x="597408" y="2631948"/>
                </a:lnTo>
                <a:lnTo>
                  <a:pt x="594360" y="2632710"/>
                </a:lnTo>
                <a:lnTo>
                  <a:pt x="592074" y="2636520"/>
                </a:lnTo>
                <a:lnTo>
                  <a:pt x="593598" y="2639568"/>
                </a:lnTo>
                <a:lnTo>
                  <a:pt x="596646" y="2641092"/>
                </a:lnTo>
                <a:lnTo>
                  <a:pt x="601218" y="2641854"/>
                </a:lnTo>
                <a:lnTo>
                  <a:pt x="618744" y="2643378"/>
                </a:lnTo>
                <a:lnTo>
                  <a:pt x="625602" y="2643378"/>
                </a:lnTo>
                <a:lnTo>
                  <a:pt x="628650" y="2642616"/>
                </a:lnTo>
                <a:lnTo>
                  <a:pt x="630174" y="2639568"/>
                </a:lnTo>
                <a:close/>
              </a:path>
              <a:path w="3082290" h="3021329">
                <a:moveTo>
                  <a:pt x="696468" y="2644902"/>
                </a:moveTo>
                <a:lnTo>
                  <a:pt x="695706" y="2641854"/>
                </a:lnTo>
                <a:lnTo>
                  <a:pt x="692658" y="2640330"/>
                </a:lnTo>
                <a:lnTo>
                  <a:pt x="674370" y="2638044"/>
                </a:lnTo>
                <a:lnTo>
                  <a:pt x="663702" y="2637282"/>
                </a:lnTo>
                <a:lnTo>
                  <a:pt x="660654" y="2638806"/>
                </a:lnTo>
                <a:lnTo>
                  <a:pt x="659130" y="2641854"/>
                </a:lnTo>
                <a:lnTo>
                  <a:pt x="659892" y="2644902"/>
                </a:lnTo>
                <a:lnTo>
                  <a:pt x="662940" y="2647188"/>
                </a:lnTo>
                <a:lnTo>
                  <a:pt x="674370" y="2648013"/>
                </a:lnTo>
                <a:lnTo>
                  <a:pt x="691896" y="2649474"/>
                </a:lnTo>
                <a:lnTo>
                  <a:pt x="694944" y="2648712"/>
                </a:lnTo>
                <a:lnTo>
                  <a:pt x="696468" y="2644902"/>
                </a:lnTo>
                <a:close/>
              </a:path>
              <a:path w="3082290" h="3021329">
                <a:moveTo>
                  <a:pt x="762762" y="2652522"/>
                </a:moveTo>
                <a:lnTo>
                  <a:pt x="762000" y="2648712"/>
                </a:lnTo>
                <a:lnTo>
                  <a:pt x="758952" y="2647188"/>
                </a:lnTo>
                <a:lnTo>
                  <a:pt x="752094" y="2646338"/>
                </a:lnTo>
                <a:lnTo>
                  <a:pt x="733044" y="2644140"/>
                </a:lnTo>
                <a:lnTo>
                  <a:pt x="730758" y="2644140"/>
                </a:lnTo>
                <a:lnTo>
                  <a:pt x="726948" y="2644902"/>
                </a:lnTo>
                <a:lnTo>
                  <a:pt x="725424" y="2647950"/>
                </a:lnTo>
                <a:lnTo>
                  <a:pt x="726186" y="2651760"/>
                </a:lnTo>
                <a:lnTo>
                  <a:pt x="729234" y="2653284"/>
                </a:lnTo>
                <a:lnTo>
                  <a:pt x="731520" y="2653284"/>
                </a:lnTo>
                <a:lnTo>
                  <a:pt x="752094" y="2655570"/>
                </a:lnTo>
                <a:lnTo>
                  <a:pt x="757428" y="2656332"/>
                </a:lnTo>
                <a:lnTo>
                  <a:pt x="761238" y="2655570"/>
                </a:lnTo>
                <a:lnTo>
                  <a:pt x="762762" y="2652522"/>
                </a:lnTo>
                <a:close/>
              </a:path>
              <a:path w="3082290" h="3021329">
                <a:moveTo>
                  <a:pt x="829056" y="2660142"/>
                </a:moveTo>
                <a:lnTo>
                  <a:pt x="828294" y="2657094"/>
                </a:lnTo>
                <a:lnTo>
                  <a:pt x="825246" y="2654808"/>
                </a:lnTo>
                <a:lnTo>
                  <a:pt x="816102" y="2654046"/>
                </a:lnTo>
                <a:lnTo>
                  <a:pt x="797052" y="2651760"/>
                </a:lnTo>
                <a:lnTo>
                  <a:pt x="793242" y="2652522"/>
                </a:lnTo>
                <a:lnTo>
                  <a:pt x="791718" y="2655570"/>
                </a:lnTo>
                <a:lnTo>
                  <a:pt x="792480" y="2659380"/>
                </a:lnTo>
                <a:lnTo>
                  <a:pt x="795528" y="2660904"/>
                </a:lnTo>
                <a:lnTo>
                  <a:pt x="815340" y="2663952"/>
                </a:lnTo>
                <a:lnTo>
                  <a:pt x="823722" y="2664714"/>
                </a:lnTo>
                <a:lnTo>
                  <a:pt x="827532" y="2663190"/>
                </a:lnTo>
                <a:lnTo>
                  <a:pt x="829056" y="2660142"/>
                </a:lnTo>
                <a:close/>
              </a:path>
              <a:path w="3082290" h="3021329">
                <a:moveTo>
                  <a:pt x="896112" y="2665476"/>
                </a:moveTo>
                <a:lnTo>
                  <a:pt x="894588" y="2661666"/>
                </a:lnTo>
                <a:lnTo>
                  <a:pt x="891540" y="2660142"/>
                </a:lnTo>
                <a:lnTo>
                  <a:pt x="886206" y="2660142"/>
                </a:lnTo>
                <a:lnTo>
                  <a:pt x="862584" y="2658618"/>
                </a:lnTo>
                <a:lnTo>
                  <a:pt x="859536" y="2659380"/>
                </a:lnTo>
                <a:lnTo>
                  <a:pt x="858012" y="2662428"/>
                </a:lnTo>
                <a:lnTo>
                  <a:pt x="858774" y="2666238"/>
                </a:lnTo>
                <a:lnTo>
                  <a:pt x="861822" y="2667762"/>
                </a:lnTo>
                <a:lnTo>
                  <a:pt x="886206" y="2669286"/>
                </a:lnTo>
                <a:lnTo>
                  <a:pt x="890778" y="2669286"/>
                </a:lnTo>
                <a:lnTo>
                  <a:pt x="894588" y="2668524"/>
                </a:lnTo>
                <a:lnTo>
                  <a:pt x="896112" y="2665476"/>
                </a:lnTo>
                <a:close/>
              </a:path>
              <a:path w="3082290" h="3021329">
                <a:moveTo>
                  <a:pt x="962406" y="2667762"/>
                </a:moveTo>
                <a:lnTo>
                  <a:pt x="960882" y="2663952"/>
                </a:lnTo>
                <a:lnTo>
                  <a:pt x="957834" y="2662428"/>
                </a:lnTo>
                <a:lnTo>
                  <a:pt x="937260" y="2662358"/>
                </a:lnTo>
                <a:lnTo>
                  <a:pt x="929640" y="2661666"/>
                </a:lnTo>
                <a:lnTo>
                  <a:pt x="925830" y="2663190"/>
                </a:lnTo>
                <a:lnTo>
                  <a:pt x="924306" y="2666238"/>
                </a:lnTo>
                <a:lnTo>
                  <a:pt x="925830" y="2670048"/>
                </a:lnTo>
                <a:lnTo>
                  <a:pt x="928878" y="2671572"/>
                </a:lnTo>
                <a:lnTo>
                  <a:pt x="938022" y="2671600"/>
                </a:lnTo>
                <a:lnTo>
                  <a:pt x="957834" y="2672334"/>
                </a:lnTo>
                <a:lnTo>
                  <a:pt x="960882" y="2670810"/>
                </a:lnTo>
                <a:lnTo>
                  <a:pt x="962406" y="2667762"/>
                </a:lnTo>
                <a:close/>
              </a:path>
              <a:path w="3082290" h="3021329">
                <a:moveTo>
                  <a:pt x="1028700" y="2668524"/>
                </a:moveTo>
                <a:lnTo>
                  <a:pt x="1027938" y="2664714"/>
                </a:lnTo>
                <a:lnTo>
                  <a:pt x="1024128" y="2663190"/>
                </a:lnTo>
                <a:lnTo>
                  <a:pt x="995934" y="2663190"/>
                </a:lnTo>
                <a:lnTo>
                  <a:pt x="992124" y="2664714"/>
                </a:lnTo>
                <a:lnTo>
                  <a:pt x="991362" y="2667762"/>
                </a:lnTo>
                <a:lnTo>
                  <a:pt x="992124" y="2671572"/>
                </a:lnTo>
                <a:lnTo>
                  <a:pt x="995934" y="2673096"/>
                </a:lnTo>
                <a:lnTo>
                  <a:pt x="1024128" y="2673096"/>
                </a:lnTo>
                <a:lnTo>
                  <a:pt x="1027938" y="2671572"/>
                </a:lnTo>
                <a:lnTo>
                  <a:pt x="1028700" y="2668524"/>
                </a:lnTo>
                <a:close/>
              </a:path>
              <a:path w="3082290" h="3021329">
                <a:moveTo>
                  <a:pt x="1095756" y="2667762"/>
                </a:moveTo>
                <a:lnTo>
                  <a:pt x="1094232" y="2663952"/>
                </a:lnTo>
                <a:lnTo>
                  <a:pt x="1091184" y="2663190"/>
                </a:lnTo>
                <a:lnTo>
                  <a:pt x="1062228" y="2663190"/>
                </a:lnTo>
                <a:lnTo>
                  <a:pt x="1059180" y="2664714"/>
                </a:lnTo>
                <a:lnTo>
                  <a:pt x="1057656" y="2667762"/>
                </a:lnTo>
                <a:lnTo>
                  <a:pt x="1059180" y="2671572"/>
                </a:lnTo>
                <a:lnTo>
                  <a:pt x="1062228" y="2673096"/>
                </a:lnTo>
                <a:lnTo>
                  <a:pt x="1091184" y="2672334"/>
                </a:lnTo>
                <a:lnTo>
                  <a:pt x="1094232" y="2670810"/>
                </a:lnTo>
                <a:lnTo>
                  <a:pt x="1095756" y="2667762"/>
                </a:lnTo>
                <a:close/>
              </a:path>
              <a:path w="3082290" h="3021329">
                <a:moveTo>
                  <a:pt x="1162050" y="2666238"/>
                </a:moveTo>
                <a:lnTo>
                  <a:pt x="1161288" y="2662428"/>
                </a:lnTo>
                <a:lnTo>
                  <a:pt x="1157478" y="2661666"/>
                </a:lnTo>
                <a:lnTo>
                  <a:pt x="1129284" y="2662428"/>
                </a:lnTo>
                <a:lnTo>
                  <a:pt x="1125474" y="2663190"/>
                </a:lnTo>
                <a:lnTo>
                  <a:pt x="1123950" y="2667000"/>
                </a:lnTo>
                <a:lnTo>
                  <a:pt x="1125474" y="2670048"/>
                </a:lnTo>
                <a:lnTo>
                  <a:pt x="1129284" y="2671572"/>
                </a:lnTo>
                <a:lnTo>
                  <a:pt x="1157478" y="2670810"/>
                </a:lnTo>
                <a:lnTo>
                  <a:pt x="1161288" y="2669286"/>
                </a:lnTo>
                <a:lnTo>
                  <a:pt x="1162050" y="2666238"/>
                </a:lnTo>
                <a:close/>
              </a:path>
              <a:path w="3082290" h="3021329">
                <a:moveTo>
                  <a:pt x="1229106" y="2663190"/>
                </a:moveTo>
                <a:lnTo>
                  <a:pt x="1227582" y="2660142"/>
                </a:lnTo>
                <a:lnTo>
                  <a:pt x="1223772" y="2658618"/>
                </a:lnTo>
                <a:lnTo>
                  <a:pt x="1195578" y="2660142"/>
                </a:lnTo>
                <a:lnTo>
                  <a:pt x="1192530" y="2661666"/>
                </a:lnTo>
                <a:lnTo>
                  <a:pt x="1191006" y="2664714"/>
                </a:lnTo>
                <a:lnTo>
                  <a:pt x="1192530" y="2668524"/>
                </a:lnTo>
                <a:lnTo>
                  <a:pt x="1195578" y="2669286"/>
                </a:lnTo>
                <a:lnTo>
                  <a:pt x="1224534" y="2668524"/>
                </a:lnTo>
                <a:lnTo>
                  <a:pt x="1227582" y="2667000"/>
                </a:lnTo>
                <a:lnTo>
                  <a:pt x="1229106" y="2663190"/>
                </a:lnTo>
                <a:close/>
              </a:path>
              <a:path w="3082290" h="3021329">
                <a:moveTo>
                  <a:pt x="1295400" y="2660142"/>
                </a:moveTo>
                <a:lnTo>
                  <a:pt x="1293876" y="2657094"/>
                </a:lnTo>
                <a:lnTo>
                  <a:pt x="1290828" y="2655570"/>
                </a:lnTo>
                <a:lnTo>
                  <a:pt x="1261872" y="2657094"/>
                </a:lnTo>
                <a:lnTo>
                  <a:pt x="1258824" y="2658618"/>
                </a:lnTo>
                <a:lnTo>
                  <a:pt x="1257300" y="2662428"/>
                </a:lnTo>
                <a:lnTo>
                  <a:pt x="1258824" y="2665476"/>
                </a:lnTo>
                <a:lnTo>
                  <a:pt x="1262634" y="2667000"/>
                </a:lnTo>
                <a:lnTo>
                  <a:pt x="1290828" y="2665476"/>
                </a:lnTo>
                <a:lnTo>
                  <a:pt x="1294638" y="2663952"/>
                </a:lnTo>
                <a:lnTo>
                  <a:pt x="1295400" y="2660142"/>
                </a:lnTo>
                <a:close/>
              </a:path>
              <a:path w="3082290" h="3021329">
                <a:moveTo>
                  <a:pt x="1362456" y="2657094"/>
                </a:moveTo>
                <a:lnTo>
                  <a:pt x="1360932" y="2653284"/>
                </a:lnTo>
                <a:lnTo>
                  <a:pt x="1357122" y="2652522"/>
                </a:lnTo>
                <a:lnTo>
                  <a:pt x="1328928" y="2654046"/>
                </a:lnTo>
                <a:lnTo>
                  <a:pt x="1325118" y="2655570"/>
                </a:lnTo>
                <a:lnTo>
                  <a:pt x="1324356" y="2658618"/>
                </a:lnTo>
                <a:lnTo>
                  <a:pt x="1325880" y="2662428"/>
                </a:lnTo>
                <a:lnTo>
                  <a:pt x="1328928" y="2663190"/>
                </a:lnTo>
                <a:lnTo>
                  <a:pt x="1357884" y="2661666"/>
                </a:lnTo>
                <a:lnTo>
                  <a:pt x="1360932" y="2660142"/>
                </a:lnTo>
                <a:lnTo>
                  <a:pt x="1362456" y="2657094"/>
                </a:lnTo>
                <a:close/>
              </a:path>
              <a:path w="3082290" h="3021329">
                <a:moveTo>
                  <a:pt x="1428750" y="2652522"/>
                </a:moveTo>
                <a:lnTo>
                  <a:pt x="1427226" y="2649474"/>
                </a:lnTo>
                <a:lnTo>
                  <a:pt x="1423416" y="2647950"/>
                </a:lnTo>
                <a:lnTo>
                  <a:pt x="1395222" y="2650236"/>
                </a:lnTo>
                <a:lnTo>
                  <a:pt x="1392174" y="2651760"/>
                </a:lnTo>
                <a:lnTo>
                  <a:pt x="1390650" y="2654808"/>
                </a:lnTo>
                <a:lnTo>
                  <a:pt x="1392174" y="2658618"/>
                </a:lnTo>
                <a:lnTo>
                  <a:pt x="1395984" y="2659380"/>
                </a:lnTo>
                <a:lnTo>
                  <a:pt x="1424178" y="2657856"/>
                </a:lnTo>
                <a:lnTo>
                  <a:pt x="1427226" y="2656332"/>
                </a:lnTo>
                <a:lnTo>
                  <a:pt x="1428750" y="2652522"/>
                </a:lnTo>
                <a:close/>
              </a:path>
              <a:path w="3082290" h="3021329">
                <a:moveTo>
                  <a:pt x="1495044" y="2647950"/>
                </a:moveTo>
                <a:lnTo>
                  <a:pt x="1493520" y="2644902"/>
                </a:lnTo>
                <a:lnTo>
                  <a:pt x="1490472" y="2644140"/>
                </a:lnTo>
                <a:lnTo>
                  <a:pt x="1461516" y="2645664"/>
                </a:lnTo>
                <a:lnTo>
                  <a:pt x="1458468" y="2647188"/>
                </a:lnTo>
                <a:lnTo>
                  <a:pt x="1456944" y="2650998"/>
                </a:lnTo>
                <a:lnTo>
                  <a:pt x="1459230" y="2654046"/>
                </a:lnTo>
                <a:lnTo>
                  <a:pt x="1462278" y="2655570"/>
                </a:lnTo>
                <a:lnTo>
                  <a:pt x="1491234" y="2653284"/>
                </a:lnTo>
                <a:lnTo>
                  <a:pt x="1494282" y="2651760"/>
                </a:lnTo>
                <a:lnTo>
                  <a:pt x="1495044" y="2647950"/>
                </a:lnTo>
                <a:close/>
              </a:path>
              <a:path w="3082290" h="3021329">
                <a:moveTo>
                  <a:pt x="1562100" y="2643378"/>
                </a:moveTo>
                <a:lnTo>
                  <a:pt x="1559814" y="2640330"/>
                </a:lnTo>
                <a:lnTo>
                  <a:pt x="1556766" y="2639568"/>
                </a:lnTo>
                <a:lnTo>
                  <a:pt x="1528572" y="2641092"/>
                </a:lnTo>
                <a:lnTo>
                  <a:pt x="1524762" y="2642616"/>
                </a:lnTo>
                <a:lnTo>
                  <a:pt x="1524000" y="2646426"/>
                </a:lnTo>
                <a:lnTo>
                  <a:pt x="1525524" y="2649474"/>
                </a:lnTo>
                <a:lnTo>
                  <a:pt x="1528572" y="2650998"/>
                </a:lnTo>
                <a:lnTo>
                  <a:pt x="1557528" y="2648712"/>
                </a:lnTo>
                <a:lnTo>
                  <a:pt x="1560576" y="2647188"/>
                </a:lnTo>
                <a:lnTo>
                  <a:pt x="1562100" y="2643378"/>
                </a:lnTo>
                <a:close/>
              </a:path>
              <a:path w="3082290" h="3021329">
                <a:moveTo>
                  <a:pt x="1628394" y="2638806"/>
                </a:moveTo>
                <a:lnTo>
                  <a:pt x="1626870" y="2635758"/>
                </a:lnTo>
                <a:lnTo>
                  <a:pt x="1623060" y="2634234"/>
                </a:lnTo>
                <a:lnTo>
                  <a:pt x="1594866" y="2636520"/>
                </a:lnTo>
                <a:lnTo>
                  <a:pt x="1591818" y="2638044"/>
                </a:lnTo>
                <a:lnTo>
                  <a:pt x="1590294" y="2641854"/>
                </a:lnTo>
                <a:lnTo>
                  <a:pt x="1591818" y="2644902"/>
                </a:lnTo>
                <a:lnTo>
                  <a:pt x="1595628" y="2645664"/>
                </a:lnTo>
                <a:lnTo>
                  <a:pt x="1623822" y="2644140"/>
                </a:lnTo>
                <a:lnTo>
                  <a:pt x="1626870" y="2642616"/>
                </a:lnTo>
                <a:lnTo>
                  <a:pt x="1628394" y="2638806"/>
                </a:lnTo>
                <a:close/>
              </a:path>
              <a:path w="3082290" h="3021329">
                <a:moveTo>
                  <a:pt x="1694688" y="2633472"/>
                </a:moveTo>
                <a:lnTo>
                  <a:pt x="1693164" y="2630424"/>
                </a:lnTo>
                <a:lnTo>
                  <a:pt x="1689354" y="2629662"/>
                </a:lnTo>
                <a:lnTo>
                  <a:pt x="1661160" y="2631948"/>
                </a:lnTo>
                <a:lnTo>
                  <a:pt x="1658112" y="2633472"/>
                </a:lnTo>
                <a:lnTo>
                  <a:pt x="1656588" y="2636520"/>
                </a:lnTo>
                <a:lnTo>
                  <a:pt x="1658874" y="2640330"/>
                </a:lnTo>
                <a:lnTo>
                  <a:pt x="1661922" y="2641092"/>
                </a:lnTo>
                <a:lnTo>
                  <a:pt x="1690116" y="2638806"/>
                </a:lnTo>
                <a:lnTo>
                  <a:pt x="1693926" y="2637282"/>
                </a:lnTo>
                <a:lnTo>
                  <a:pt x="1694688" y="2633472"/>
                </a:lnTo>
                <a:close/>
              </a:path>
              <a:path w="3082290" h="3021329">
                <a:moveTo>
                  <a:pt x="1760982" y="2628900"/>
                </a:moveTo>
                <a:lnTo>
                  <a:pt x="1759458" y="2625090"/>
                </a:lnTo>
                <a:lnTo>
                  <a:pt x="1756409" y="2624328"/>
                </a:lnTo>
                <a:lnTo>
                  <a:pt x="1727454" y="2626614"/>
                </a:lnTo>
                <a:lnTo>
                  <a:pt x="1724406" y="2628138"/>
                </a:lnTo>
                <a:lnTo>
                  <a:pt x="1723644" y="2631948"/>
                </a:lnTo>
                <a:lnTo>
                  <a:pt x="1725168" y="2634996"/>
                </a:lnTo>
                <a:lnTo>
                  <a:pt x="1728216" y="2635758"/>
                </a:lnTo>
                <a:lnTo>
                  <a:pt x="1757171" y="2633472"/>
                </a:lnTo>
                <a:lnTo>
                  <a:pt x="1760220" y="2631948"/>
                </a:lnTo>
                <a:lnTo>
                  <a:pt x="1760982" y="2628900"/>
                </a:lnTo>
                <a:close/>
              </a:path>
              <a:path w="3082290" h="3021329">
                <a:moveTo>
                  <a:pt x="1828038" y="2623566"/>
                </a:moveTo>
                <a:lnTo>
                  <a:pt x="1825752" y="2620518"/>
                </a:lnTo>
                <a:lnTo>
                  <a:pt x="1822704" y="2618994"/>
                </a:lnTo>
                <a:lnTo>
                  <a:pt x="1802130" y="2620518"/>
                </a:lnTo>
                <a:lnTo>
                  <a:pt x="1794509" y="2621280"/>
                </a:lnTo>
                <a:lnTo>
                  <a:pt x="1790700" y="2622804"/>
                </a:lnTo>
                <a:lnTo>
                  <a:pt x="1789938" y="2626614"/>
                </a:lnTo>
                <a:lnTo>
                  <a:pt x="1791462" y="2629662"/>
                </a:lnTo>
                <a:lnTo>
                  <a:pt x="1794509" y="2631186"/>
                </a:lnTo>
                <a:lnTo>
                  <a:pt x="1802892" y="2630424"/>
                </a:lnTo>
                <a:lnTo>
                  <a:pt x="1823465" y="2628900"/>
                </a:lnTo>
                <a:lnTo>
                  <a:pt x="1826514" y="2627376"/>
                </a:lnTo>
                <a:lnTo>
                  <a:pt x="1828038" y="2623566"/>
                </a:lnTo>
                <a:close/>
              </a:path>
              <a:path w="3082290" h="3021329">
                <a:moveTo>
                  <a:pt x="1894332" y="2618232"/>
                </a:moveTo>
                <a:lnTo>
                  <a:pt x="1892808" y="2615184"/>
                </a:lnTo>
                <a:lnTo>
                  <a:pt x="1888998" y="2614422"/>
                </a:lnTo>
                <a:lnTo>
                  <a:pt x="1860804" y="2615946"/>
                </a:lnTo>
                <a:lnTo>
                  <a:pt x="1857756" y="2618232"/>
                </a:lnTo>
                <a:lnTo>
                  <a:pt x="1856232" y="2621280"/>
                </a:lnTo>
                <a:lnTo>
                  <a:pt x="1857756" y="2624328"/>
                </a:lnTo>
                <a:lnTo>
                  <a:pt x="1861565" y="2625852"/>
                </a:lnTo>
                <a:lnTo>
                  <a:pt x="1889759" y="2623566"/>
                </a:lnTo>
                <a:lnTo>
                  <a:pt x="1892808" y="2622042"/>
                </a:lnTo>
                <a:lnTo>
                  <a:pt x="1894332" y="2618232"/>
                </a:lnTo>
                <a:close/>
              </a:path>
              <a:path w="3082290" h="3021329">
                <a:moveTo>
                  <a:pt x="1960626" y="2613660"/>
                </a:moveTo>
                <a:lnTo>
                  <a:pt x="1959102" y="2609850"/>
                </a:lnTo>
                <a:lnTo>
                  <a:pt x="1955292" y="2609088"/>
                </a:lnTo>
                <a:lnTo>
                  <a:pt x="1946909" y="2609850"/>
                </a:lnTo>
                <a:lnTo>
                  <a:pt x="1927098" y="2611374"/>
                </a:lnTo>
                <a:lnTo>
                  <a:pt x="1924050" y="2612898"/>
                </a:lnTo>
                <a:lnTo>
                  <a:pt x="1922526" y="2615946"/>
                </a:lnTo>
                <a:lnTo>
                  <a:pt x="1924812" y="2619756"/>
                </a:lnTo>
                <a:lnTo>
                  <a:pt x="1927859" y="2620518"/>
                </a:lnTo>
                <a:lnTo>
                  <a:pt x="1946909" y="2618994"/>
                </a:lnTo>
                <a:lnTo>
                  <a:pt x="1956054" y="2618232"/>
                </a:lnTo>
                <a:lnTo>
                  <a:pt x="1959864" y="2616708"/>
                </a:lnTo>
                <a:lnTo>
                  <a:pt x="1960626" y="2613660"/>
                </a:lnTo>
                <a:close/>
              </a:path>
              <a:path w="3082290" h="3021329">
                <a:moveTo>
                  <a:pt x="2026920" y="2608326"/>
                </a:moveTo>
                <a:lnTo>
                  <a:pt x="2025395" y="2605278"/>
                </a:lnTo>
                <a:lnTo>
                  <a:pt x="2022348" y="2603754"/>
                </a:lnTo>
                <a:lnTo>
                  <a:pt x="2017776" y="2604516"/>
                </a:lnTo>
                <a:lnTo>
                  <a:pt x="1993392" y="2606040"/>
                </a:lnTo>
                <a:lnTo>
                  <a:pt x="1990344" y="2607564"/>
                </a:lnTo>
                <a:lnTo>
                  <a:pt x="1989582" y="2611374"/>
                </a:lnTo>
                <a:lnTo>
                  <a:pt x="1991106" y="2614422"/>
                </a:lnTo>
                <a:lnTo>
                  <a:pt x="1994154" y="2615946"/>
                </a:lnTo>
                <a:lnTo>
                  <a:pt x="2017776" y="2613731"/>
                </a:lnTo>
                <a:lnTo>
                  <a:pt x="2023109" y="2613660"/>
                </a:lnTo>
                <a:lnTo>
                  <a:pt x="2026158" y="2612136"/>
                </a:lnTo>
                <a:lnTo>
                  <a:pt x="2026920" y="2608326"/>
                </a:lnTo>
                <a:close/>
              </a:path>
              <a:path w="3082290" h="3021329">
                <a:moveTo>
                  <a:pt x="2093976" y="2603754"/>
                </a:moveTo>
                <a:lnTo>
                  <a:pt x="2091689" y="2600706"/>
                </a:lnTo>
                <a:lnTo>
                  <a:pt x="2088642" y="2599182"/>
                </a:lnTo>
                <a:lnTo>
                  <a:pt x="2087880" y="2599182"/>
                </a:lnTo>
                <a:lnTo>
                  <a:pt x="2060448" y="2601468"/>
                </a:lnTo>
                <a:lnTo>
                  <a:pt x="2056638" y="2602992"/>
                </a:lnTo>
                <a:lnTo>
                  <a:pt x="2055876" y="2606040"/>
                </a:lnTo>
                <a:lnTo>
                  <a:pt x="2057400" y="2609850"/>
                </a:lnTo>
                <a:lnTo>
                  <a:pt x="2060448" y="2610612"/>
                </a:lnTo>
                <a:lnTo>
                  <a:pt x="2087880" y="2609129"/>
                </a:lnTo>
                <a:lnTo>
                  <a:pt x="2089404" y="2609088"/>
                </a:lnTo>
                <a:lnTo>
                  <a:pt x="2092452" y="2606802"/>
                </a:lnTo>
                <a:lnTo>
                  <a:pt x="2093976" y="2603754"/>
                </a:lnTo>
                <a:close/>
              </a:path>
              <a:path w="3082290" h="3021329">
                <a:moveTo>
                  <a:pt x="2160270" y="2599182"/>
                </a:moveTo>
                <a:lnTo>
                  <a:pt x="2158746" y="2596134"/>
                </a:lnTo>
                <a:lnTo>
                  <a:pt x="2154936" y="2594610"/>
                </a:lnTo>
                <a:lnTo>
                  <a:pt x="2126742" y="2596896"/>
                </a:lnTo>
                <a:lnTo>
                  <a:pt x="2123694" y="2598420"/>
                </a:lnTo>
                <a:lnTo>
                  <a:pt x="2122170" y="2601468"/>
                </a:lnTo>
                <a:lnTo>
                  <a:pt x="2123694" y="2605278"/>
                </a:lnTo>
                <a:lnTo>
                  <a:pt x="2127504" y="2606040"/>
                </a:lnTo>
                <a:lnTo>
                  <a:pt x="2155698" y="2604516"/>
                </a:lnTo>
                <a:lnTo>
                  <a:pt x="2158746" y="2602230"/>
                </a:lnTo>
                <a:lnTo>
                  <a:pt x="2160270" y="2599182"/>
                </a:lnTo>
                <a:close/>
              </a:path>
              <a:path w="3082290" h="3021329">
                <a:moveTo>
                  <a:pt x="2226564" y="2594610"/>
                </a:moveTo>
                <a:lnTo>
                  <a:pt x="2225040" y="2591562"/>
                </a:lnTo>
                <a:lnTo>
                  <a:pt x="2221992" y="2590038"/>
                </a:lnTo>
                <a:lnTo>
                  <a:pt x="2193036" y="2592324"/>
                </a:lnTo>
                <a:lnTo>
                  <a:pt x="2189988" y="2593848"/>
                </a:lnTo>
                <a:lnTo>
                  <a:pt x="2188464" y="2597658"/>
                </a:lnTo>
                <a:lnTo>
                  <a:pt x="2190750" y="2600706"/>
                </a:lnTo>
                <a:lnTo>
                  <a:pt x="2193798" y="2601468"/>
                </a:lnTo>
                <a:lnTo>
                  <a:pt x="2221992" y="2599944"/>
                </a:lnTo>
                <a:lnTo>
                  <a:pt x="2225802" y="2598420"/>
                </a:lnTo>
                <a:lnTo>
                  <a:pt x="2226564" y="2594610"/>
                </a:lnTo>
                <a:close/>
              </a:path>
              <a:path w="3082290" h="3021329">
                <a:moveTo>
                  <a:pt x="2293620" y="2590800"/>
                </a:moveTo>
                <a:lnTo>
                  <a:pt x="2292096" y="2587752"/>
                </a:lnTo>
                <a:lnTo>
                  <a:pt x="2288286" y="2586990"/>
                </a:lnTo>
                <a:lnTo>
                  <a:pt x="2260092" y="2588514"/>
                </a:lnTo>
                <a:lnTo>
                  <a:pt x="2256282" y="2590038"/>
                </a:lnTo>
                <a:lnTo>
                  <a:pt x="2255520" y="2593086"/>
                </a:lnTo>
                <a:lnTo>
                  <a:pt x="2257044" y="2596896"/>
                </a:lnTo>
                <a:lnTo>
                  <a:pt x="2260092" y="2597658"/>
                </a:lnTo>
                <a:lnTo>
                  <a:pt x="2289048" y="2596134"/>
                </a:lnTo>
                <a:lnTo>
                  <a:pt x="2292096" y="2594610"/>
                </a:lnTo>
                <a:lnTo>
                  <a:pt x="2293620" y="2590800"/>
                </a:lnTo>
                <a:close/>
              </a:path>
              <a:path w="3082290" h="3021329">
                <a:moveTo>
                  <a:pt x="2359914" y="2587752"/>
                </a:moveTo>
                <a:lnTo>
                  <a:pt x="2358390" y="2584704"/>
                </a:lnTo>
                <a:lnTo>
                  <a:pt x="2355342" y="2583180"/>
                </a:lnTo>
                <a:lnTo>
                  <a:pt x="2352294" y="2583180"/>
                </a:lnTo>
                <a:lnTo>
                  <a:pt x="2326386" y="2584704"/>
                </a:lnTo>
                <a:lnTo>
                  <a:pt x="2323338" y="2586228"/>
                </a:lnTo>
                <a:lnTo>
                  <a:pt x="2321814" y="2590038"/>
                </a:lnTo>
                <a:lnTo>
                  <a:pt x="2323338" y="2593086"/>
                </a:lnTo>
                <a:lnTo>
                  <a:pt x="2327148" y="2594610"/>
                </a:lnTo>
                <a:lnTo>
                  <a:pt x="2352294" y="2593130"/>
                </a:lnTo>
                <a:lnTo>
                  <a:pt x="2355342" y="2593086"/>
                </a:lnTo>
                <a:lnTo>
                  <a:pt x="2358390" y="2591562"/>
                </a:lnTo>
                <a:lnTo>
                  <a:pt x="2359914" y="2587752"/>
                </a:lnTo>
                <a:close/>
              </a:path>
              <a:path w="3082290" h="3021329">
                <a:moveTo>
                  <a:pt x="2426208" y="2585466"/>
                </a:moveTo>
                <a:lnTo>
                  <a:pt x="2424684" y="2582418"/>
                </a:lnTo>
                <a:lnTo>
                  <a:pt x="2421636" y="2580894"/>
                </a:lnTo>
                <a:lnTo>
                  <a:pt x="2414016" y="2580894"/>
                </a:lnTo>
                <a:lnTo>
                  <a:pt x="2392680" y="2581656"/>
                </a:lnTo>
                <a:lnTo>
                  <a:pt x="2389632" y="2583180"/>
                </a:lnTo>
                <a:lnTo>
                  <a:pt x="2388108" y="2586990"/>
                </a:lnTo>
                <a:lnTo>
                  <a:pt x="2390394" y="2590038"/>
                </a:lnTo>
                <a:lnTo>
                  <a:pt x="2393442" y="2591562"/>
                </a:lnTo>
                <a:lnTo>
                  <a:pt x="2414016" y="2590800"/>
                </a:lnTo>
                <a:lnTo>
                  <a:pt x="2421636" y="2590038"/>
                </a:lnTo>
                <a:lnTo>
                  <a:pt x="2425446" y="2588514"/>
                </a:lnTo>
                <a:lnTo>
                  <a:pt x="2426208" y="2585466"/>
                </a:lnTo>
                <a:close/>
              </a:path>
              <a:path w="3082290" h="3021329">
                <a:moveTo>
                  <a:pt x="2493264" y="2583942"/>
                </a:moveTo>
                <a:lnTo>
                  <a:pt x="2491740" y="2580132"/>
                </a:lnTo>
                <a:lnTo>
                  <a:pt x="2488692" y="2579370"/>
                </a:lnTo>
                <a:lnTo>
                  <a:pt x="2459736" y="2579370"/>
                </a:lnTo>
                <a:lnTo>
                  <a:pt x="2456688" y="2580894"/>
                </a:lnTo>
                <a:lnTo>
                  <a:pt x="2455164" y="2584704"/>
                </a:lnTo>
                <a:lnTo>
                  <a:pt x="2456688" y="2587752"/>
                </a:lnTo>
                <a:lnTo>
                  <a:pt x="2459736" y="2589276"/>
                </a:lnTo>
                <a:lnTo>
                  <a:pt x="2472690" y="2588514"/>
                </a:lnTo>
                <a:lnTo>
                  <a:pt x="2488692" y="2588514"/>
                </a:lnTo>
                <a:lnTo>
                  <a:pt x="2491740" y="2586990"/>
                </a:lnTo>
                <a:lnTo>
                  <a:pt x="2493264" y="2583942"/>
                </a:lnTo>
                <a:close/>
              </a:path>
              <a:path w="3082290" h="3021329">
                <a:moveTo>
                  <a:pt x="2559558" y="2583180"/>
                </a:moveTo>
                <a:lnTo>
                  <a:pt x="2558796" y="2580132"/>
                </a:lnTo>
                <a:lnTo>
                  <a:pt x="2554986" y="2578608"/>
                </a:lnTo>
                <a:lnTo>
                  <a:pt x="2526792" y="2578608"/>
                </a:lnTo>
                <a:lnTo>
                  <a:pt x="2522982" y="2580132"/>
                </a:lnTo>
                <a:lnTo>
                  <a:pt x="2521458" y="2583180"/>
                </a:lnTo>
                <a:lnTo>
                  <a:pt x="2522982" y="2586990"/>
                </a:lnTo>
                <a:lnTo>
                  <a:pt x="2526792" y="2588514"/>
                </a:lnTo>
                <a:lnTo>
                  <a:pt x="2554986" y="2588514"/>
                </a:lnTo>
                <a:lnTo>
                  <a:pt x="2558796" y="2586990"/>
                </a:lnTo>
                <a:lnTo>
                  <a:pt x="2559558" y="2583180"/>
                </a:lnTo>
                <a:close/>
              </a:path>
              <a:path w="3082290" h="3021329">
                <a:moveTo>
                  <a:pt x="2626614" y="2584704"/>
                </a:moveTo>
                <a:lnTo>
                  <a:pt x="2625090" y="2581656"/>
                </a:lnTo>
                <a:lnTo>
                  <a:pt x="2622042" y="2580132"/>
                </a:lnTo>
                <a:lnTo>
                  <a:pt x="2605278" y="2579370"/>
                </a:lnTo>
                <a:lnTo>
                  <a:pt x="2593086" y="2579370"/>
                </a:lnTo>
                <a:lnTo>
                  <a:pt x="2590038" y="2580132"/>
                </a:lnTo>
                <a:lnTo>
                  <a:pt x="2588514" y="2583942"/>
                </a:lnTo>
                <a:lnTo>
                  <a:pt x="2590038" y="2586990"/>
                </a:lnTo>
                <a:lnTo>
                  <a:pt x="2593086" y="2588514"/>
                </a:lnTo>
                <a:lnTo>
                  <a:pt x="2605278" y="2588514"/>
                </a:lnTo>
                <a:lnTo>
                  <a:pt x="2621280" y="2589276"/>
                </a:lnTo>
                <a:lnTo>
                  <a:pt x="2625090" y="2588514"/>
                </a:lnTo>
                <a:lnTo>
                  <a:pt x="2626614" y="2584704"/>
                </a:lnTo>
                <a:close/>
              </a:path>
              <a:path w="3082290" h="3021329">
                <a:moveTo>
                  <a:pt x="2692908" y="2588514"/>
                </a:moveTo>
                <a:lnTo>
                  <a:pt x="2692146" y="2585466"/>
                </a:lnTo>
                <a:lnTo>
                  <a:pt x="2689098" y="2583942"/>
                </a:lnTo>
                <a:lnTo>
                  <a:pt x="2674620" y="2582418"/>
                </a:lnTo>
                <a:lnTo>
                  <a:pt x="2660142" y="2581656"/>
                </a:lnTo>
                <a:lnTo>
                  <a:pt x="2657094" y="2583180"/>
                </a:lnTo>
                <a:lnTo>
                  <a:pt x="2654808" y="2586228"/>
                </a:lnTo>
                <a:lnTo>
                  <a:pt x="2656332" y="2589276"/>
                </a:lnTo>
                <a:lnTo>
                  <a:pt x="2659380" y="2591562"/>
                </a:lnTo>
                <a:lnTo>
                  <a:pt x="2688336" y="2593086"/>
                </a:lnTo>
                <a:lnTo>
                  <a:pt x="2691384" y="2592324"/>
                </a:lnTo>
                <a:lnTo>
                  <a:pt x="2692908" y="2588514"/>
                </a:lnTo>
                <a:close/>
              </a:path>
              <a:path w="3082290" h="3021329">
                <a:moveTo>
                  <a:pt x="2759202" y="2596896"/>
                </a:moveTo>
                <a:lnTo>
                  <a:pt x="2758440" y="2593086"/>
                </a:lnTo>
                <a:lnTo>
                  <a:pt x="2755392" y="2591562"/>
                </a:lnTo>
                <a:lnTo>
                  <a:pt x="2753868" y="2591562"/>
                </a:lnTo>
                <a:lnTo>
                  <a:pt x="2735580" y="2588514"/>
                </a:lnTo>
                <a:lnTo>
                  <a:pt x="2727198" y="2587752"/>
                </a:lnTo>
                <a:lnTo>
                  <a:pt x="2723388" y="2588514"/>
                </a:lnTo>
                <a:lnTo>
                  <a:pt x="2721864" y="2591562"/>
                </a:lnTo>
                <a:lnTo>
                  <a:pt x="2722626" y="2595372"/>
                </a:lnTo>
                <a:lnTo>
                  <a:pt x="2725674" y="2596896"/>
                </a:lnTo>
                <a:lnTo>
                  <a:pt x="2734056" y="2597658"/>
                </a:lnTo>
                <a:lnTo>
                  <a:pt x="2752344" y="2600706"/>
                </a:lnTo>
                <a:lnTo>
                  <a:pt x="2753868" y="2600706"/>
                </a:lnTo>
                <a:lnTo>
                  <a:pt x="2756916" y="2599944"/>
                </a:lnTo>
                <a:lnTo>
                  <a:pt x="2759202" y="2596896"/>
                </a:lnTo>
                <a:close/>
              </a:path>
              <a:path w="3082290" h="3021329">
                <a:moveTo>
                  <a:pt x="2824734" y="2610612"/>
                </a:moveTo>
                <a:lnTo>
                  <a:pt x="2823972" y="2606802"/>
                </a:lnTo>
                <a:lnTo>
                  <a:pt x="2820924" y="2604516"/>
                </a:lnTo>
                <a:lnTo>
                  <a:pt x="2818638" y="2603754"/>
                </a:lnTo>
                <a:lnTo>
                  <a:pt x="2803398" y="2600706"/>
                </a:lnTo>
                <a:lnTo>
                  <a:pt x="2792730" y="2598420"/>
                </a:lnTo>
                <a:lnTo>
                  <a:pt x="2789682" y="2599182"/>
                </a:lnTo>
                <a:lnTo>
                  <a:pt x="2787396" y="2602230"/>
                </a:lnTo>
                <a:lnTo>
                  <a:pt x="2788158" y="2605278"/>
                </a:lnTo>
                <a:lnTo>
                  <a:pt x="2791206" y="2607564"/>
                </a:lnTo>
                <a:lnTo>
                  <a:pt x="2801874" y="2609850"/>
                </a:lnTo>
                <a:lnTo>
                  <a:pt x="2816352" y="2613660"/>
                </a:lnTo>
                <a:lnTo>
                  <a:pt x="2822448" y="2613660"/>
                </a:lnTo>
                <a:lnTo>
                  <a:pt x="2824734" y="2610612"/>
                </a:lnTo>
                <a:close/>
              </a:path>
              <a:path w="3082290" h="3021329">
                <a:moveTo>
                  <a:pt x="2887980" y="2629662"/>
                </a:moveTo>
                <a:lnTo>
                  <a:pt x="2887980" y="2625852"/>
                </a:lnTo>
                <a:lnTo>
                  <a:pt x="2885694" y="2623566"/>
                </a:lnTo>
                <a:lnTo>
                  <a:pt x="2874264" y="2619756"/>
                </a:lnTo>
                <a:lnTo>
                  <a:pt x="2861310" y="2615184"/>
                </a:lnTo>
                <a:lnTo>
                  <a:pt x="2858262" y="2614422"/>
                </a:lnTo>
                <a:lnTo>
                  <a:pt x="2854452" y="2615184"/>
                </a:lnTo>
                <a:lnTo>
                  <a:pt x="2852166" y="2617470"/>
                </a:lnTo>
                <a:lnTo>
                  <a:pt x="2852166" y="2621280"/>
                </a:lnTo>
                <a:lnTo>
                  <a:pt x="2855214" y="2623566"/>
                </a:lnTo>
                <a:lnTo>
                  <a:pt x="2858262" y="2624328"/>
                </a:lnTo>
                <a:lnTo>
                  <a:pt x="2871216" y="2628900"/>
                </a:lnTo>
                <a:lnTo>
                  <a:pt x="2882646" y="2632710"/>
                </a:lnTo>
                <a:lnTo>
                  <a:pt x="2885694" y="2631948"/>
                </a:lnTo>
                <a:lnTo>
                  <a:pt x="2887980" y="2629662"/>
                </a:lnTo>
                <a:close/>
              </a:path>
              <a:path w="3082290" h="3021329">
                <a:moveTo>
                  <a:pt x="2948940" y="2657856"/>
                </a:moveTo>
                <a:lnTo>
                  <a:pt x="2948940" y="2654046"/>
                </a:lnTo>
                <a:lnTo>
                  <a:pt x="2946654" y="2650998"/>
                </a:lnTo>
                <a:lnTo>
                  <a:pt x="2940558" y="2647950"/>
                </a:lnTo>
                <a:lnTo>
                  <a:pt x="2930652" y="2642616"/>
                </a:lnTo>
                <a:lnTo>
                  <a:pt x="2921508" y="2638044"/>
                </a:lnTo>
                <a:lnTo>
                  <a:pt x="2917698" y="2638044"/>
                </a:lnTo>
                <a:lnTo>
                  <a:pt x="2914650" y="2640330"/>
                </a:lnTo>
                <a:lnTo>
                  <a:pt x="2914650" y="2644140"/>
                </a:lnTo>
                <a:lnTo>
                  <a:pt x="2916936" y="2646426"/>
                </a:lnTo>
                <a:lnTo>
                  <a:pt x="2926842" y="2651760"/>
                </a:lnTo>
                <a:lnTo>
                  <a:pt x="2942082" y="2659380"/>
                </a:lnTo>
                <a:lnTo>
                  <a:pt x="2945892" y="2660142"/>
                </a:lnTo>
                <a:lnTo>
                  <a:pt x="2948940" y="2657856"/>
                </a:lnTo>
                <a:close/>
              </a:path>
              <a:path w="3082290" h="3021329">
                <a:moveTo>
                  <a:pt x="3002280" y="2695956"/>
                </a:moveTo>
                <a:lnTo>
                  <a:pt x="2975610" y="2672334"/>
                </a:lnTo>
                <a:lnTo>
                  <a:pt x="2972562" y="2673858"/>
                </a:lnTo>
                <a:lnTo>
                  <a:pt x="2971800" y="2677668"/>
                </a:lnTo>
                <a:lnTo>
                  <a:pt x="2973324" y="2680716"/>
                </a:lnTo>
                <a:lnTo>
                  <a:pt x="2976372" y="2683002"/>
                </a:lnTo>
                <a:lnTo>
                  <a:pt x="2983230" y="2689098"/>
                </a:lnTo>
                <a:lnTo>
                  <a:pt x="2989326" y="2694432"/>
                </a:lnTo>
                <a:lnTo>
                  <a:pt x="2993898" y="2699004"/>
                </a:lnTo>
                <a:lnTo>
                  <a:pt x="2997708" y="2700528"/>
                </a:lnTo>
                <a:lnTo>
                  <a:pt x="3000756" y="2699004"/>
                </a:lnTo>
                <a:lnTo>
                  <a:pt x="3002280" y="2695956"/>
                </a:lnTo>
                <a:close/>
              </a:path>
              <a:path w="3082290" h="3021329">
                <a:moveTo>
                  <a:pt x="3038856" y="2753106"/>
                </a:moveTo>
                <a:lnTo>
                  <a:pt x="3038856" y="2749296"/>
                </a:lnTo>
                <a:lnTo>
                  <a:pt x="3038094" y="2747772"/>
                </a:lnTo>
                <a:lnTo>
                  <a:pt x="3035046" y="2740914"/>
                </a:lnTo>
                <a:lnTo>
                  <a:pt x="3027426" y="2727198"/>
                </a:lnTo>
                <a:lnTo>
                  <a:pt x="3025140" y="2723388"/>
                </a:lnTo>
                <a:lnTo>
                  <a:pt x="3022092" y="2721102"/>
                </a:lnTo>
                <a:lnTo>
                  <a:pt x="3018282" y="2721864"/>
                </a:lnTo>
                <a:lnTo>
                  <a:pt x="3015996" y="2724912"/>
                </a:lnTo>
                <a:lnTo>
                  <a:pt x="3016758" y="2727960"/>
                </a:lnTo>
                <a:lnTo>
                  <a:pt x="3019044" y="2731770"/>
                </a:lnTo>
                <a:lnTo>
                  <a:pt x="3026664" y="2745486"/>
                </a:lnTo>
                <a:lnTo>
                  <a:pt x="3029712" y="2751582"/>
                </a:lnTo>
                <a:lnTo>
                  <a:pt x="3029712" y="2752344"/>
                </a:lnTo>
                <a:lnTo>
                  <a:pt x="3031998" y="2755392"/>
                </a:lnTo>
                <a:lnTo>
                  <a:pt x="3035808" y="2755392"/>
                </a:lnTo>
                <a:lnTo>
                  <a:pt x="3038856" y="2753106"/>
                </a:lnTo>
                <a:close/>
              </a:path>
              <a:path w="3082290" h="3021329">
                <a:moveTo>
                  <a:pt x="3054096" y="2814828"/>
                </a:moveTo>
                <a:lnTo>
                  <a:pt x="3053334" y="2807970"/>
                </a:lnTo>
                <a:lnTo>
                  <a:pt x="3051048" y="2791968"/>
                </a:lnTo>
                <a:lnTo>
                  <a:pt x="3050286" y="2785872"/>
                </a:lnTo>
                <a:lnTo>
                  <a:pt x="3048000" y="2783586"/>
                </a:lnTo>
                <a:lnTo>
                  <a:pt x="3044190" y="2782824"/>
                </a:lnTo>
                <a:lnTo>
                  <a:pt x="3041142" y="2784348"/>
                </a:lnTo>
                <a:lnTo>
                  <a:pt x="3040380" y="2788158"/>
                </a:lnTo>
                <a:lnTo>
                  <a:pt x="3041904" y="2794254"/>
                </a:lnTo>
                <a:lnTo>
                  <a:pt x="3044190" y="2809494"/>
                </a:lnTo>
                <a:lnTo>
                  <a:pt x="3044952" y="2815590"/>
                </a:lnTo>
                <a:lnTo>
                  <a:pt x="3046476" y="2819400"/>
                </a:lnTo>
                <a:lnTo>
                  <a:pt x="3050286" y="2820162"/>
                </a:lnTo>
                <a:lnTo>
                  <a:pt x="3053334" y="2818638"/>
                </a:lnTo>
                <a:lnTo>
                  <a:pt x="3054096" y="2814828"/>
                </a:lnTo>
                <a:close/>
              </a:path>
              <a:path w="3082290" h="3021329">
                <a:moveTo>
                  <a:pt x="3056382" y="2855214"/>
                </a:moveTo>
                <a:lnTo>
                  <a:pt x="3056382" y="2853690"/>
                </a:lnTo>
                <a:lnTo>
                  <a:pt x="3054858" y="2849879"/>
                </a:lnTo>
                <a:lnTo>
                  <a:pt x="3051048" y="2849118"/>
                </a:lnTo>
                <a:lnTo>
                  <a:pt x="3048000" y="2849880"/>
                </a:lnTo>
                <a:lnTo>
                  <a:pt x="3046476" y="2853690"/>
                </a:lnTo>
                <a:lnTo>
                  <a:pt x="3046476" y="2855214"/>
                </a:lnTo>
                <a:lnTo>
                  <a:pt x="3045714" y="2871216"/>
                </a:lnTo>
                <a:lnTo>
                  <a:pt x="3045714" y="2881884"/>
                </a:lnTo>
                <a:lnTo>
                  <a:pt x="3046476" y="2884932"/>
                </a:lnTo>
                <a:lnTo>
                  <a:pt x="3050286" y="2886456"/>
                </a:lnTo>
                <a:lnTo>
                  <a:pt x="3053334" y="2885694"/>
                </a:lnTo>
                <a:lnTo>
                  <a:pt x="3054858" y="2882646"/>
                </a:lnTo>
                <a:lnTo>
                  <a:pt x="3055620" y="2871216"/>
                </a:lnTo>
                <a:lnTo>
                  <a:pt x="3056382" y="2855214"/>
                </a:lnTo>
                <a:close/>
              </a:path>
              <a:path w="3082290" h="3021329">
                <a:moveTo>
                  <a:pt x="3082290" y="2948940"/>
                </a:moveTo>
                <a:lnTo>
                  <a:pt x="3049085" y="2945951"/>
                </a:lnTo>
                <a:lnTo>
                  <a:pt x="3048762" y="2948940"/>
                </a:lnTo>
                <a:lnTo>
                  <a:pt x="3047238" y="2951988"/>
                </a:lnTo>
                <a:lnTo>
                  <a:pt x="3043428" y="2953512"/>
                </a:lnTo>
                <a:lnTo>
                  <a:pt x="3040380" y="2951226"/>
                </a:lnTo>
                <a:lnTo>
                  <a:pt x="3039618" y="2948178"/>
                </a:lnTo>
                <a:lnTo>
                  <a:pt x="3039618" y="2945099"/>
                </a:lnTo>
                <a:lnTo>
                  <a:pt x="3006090" y="2942082"/>
                </a:lnTo>
                <a:lnTo>
                  <a:pt x="3037332" y="3021330"/>
                </a:lnTo>
                <a:lnTo>
                  <a:pt x="3039618" y="3017649"/>
                </a:lnTo>
                <a:lnTo>
                  <a:pt x="3039618" y="2948178"/>
                </a:lnTo>
                <a:lnTo>
                  <a:pt x="3039865" y="2945121"/>
                </a:lnTo>
                <a:lnTo>
                  <a:pt x="3039865" y="3017250"/>
                </a:lnTo>
                <a:lnTo>
                  <a:pt x="3082290" y="2948940"/>
                </a:lnTo>
                <a:close/>
              </a:path>
              <a:path w="3082290" h="3021329">
                <a:moveTo>
                  <a:pt x="3049085" y="2945951"/>
                </a:moveTo>
                <a:lnTo>
                  <a:pt x="3039865" y="2945121"/>
                </a:lnTo>
                <a:lnTo>
                  <a:pt x="3039618" y="2948178"/>
                </a:lnTo>
                <a:lnTo>
                  <a:pt x="3040380" y="2951226"/>
                </a:lnTo>
                <a:lnTo>
                  <a:pt x="3043428" y="2953512"/>
                </a:lnTo>
                <a:lnTo>
                  <a:pt x="3047238" y="2951988"/>
                </a:lnTo>
                <a:lnTo>
                  <a:pt x="3048762" y="2948940"/>
                </a:lnTo>
                <a:lnTo>
                  <a:pt x="3049085" y="2945951"/>
                </a:lnTo>
                <a:close/>
              </a:path>
              <a:path w="3082290" h="3021329">
                <a:moveTo>
                  <a:pt x="3051810" y="2920746"/>
                </a:moveTo>
                <a:lnTo>
                  <a:pt x="3051048" y="2916936"/>
                </a:lnTo>
                <a:lnTo>
                  <a:pt x="3047238" y="2915412"/>
                </a:lnTo>
                <a:lnTo>
                  <a:pt x="3044190" y="2916174"/>
                </a:lnTo>
                <a:lnTo>
                  <a:pt x="3042666" y="2919222"/>
                </a:lnTo>
                <a:lnTo>
                  <a:pt x="3041904" y="2919984"/>
                </a:lnTo>
                <a:lnTo>
                  <a:pt x="3039865" y="2945121"/>
                </a:lnTo>
                <a:lnTo>
                  <a:pt x="3049085" y="2945951"/>
                </a:lnTo>
                <a:lnTo>
                  <a:pt x="3051810" y="292074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324997" y="5470397"/>
            <a:ext cx="463550" cy="371475"/>
          </a:xfrm>
          <a:custGeom>
            <a:avLst/>
            <a:gdLst/>
            <a:ahLst/>
            <a:cxnLst/>
            <a:rect l="l" t="t" r="r" b="b"/>
            <a:pathLst>
              <a:path w="463550" h="371475">
                <a:moveTo>
                  <a:pt x="35814" y="14477"/>
                </a:moveTo>
                <a:lnTo>
                  <a:pt x="35814" y="11429"/>
                </a:lnTo>
                <a:lnTo>
                  <a:pt x="32766" y="9143"/>
                </a:lnTo>
                <a:lnTo>
                  <a:pt x="26670" y="6857"/>
                </a:lnTo>
                <a:lnTo>
                  <a:pt x="19050" y="4571"/>
                </a:lnTo>
                <a:lnTo>
                  <a:pt x="12192" y="2285"/>
                </a:lnTo>
                <a:lnTo>
                  <a:pt x="6096" y="0"/>
                </a:lnTo>
                <a:lnTo>
                  <a:pt x="2286" y="762"/>
                </a:lnTo>
                <a:lnTo>
                  <a:pt x="0" y="3048"/>
                </a:lnTo>
                <a:lnTo>
                  <a:pt x="0" y="6858"/>
                </a:lnTo>
                <a:lnTo>
                  <a:pt x="3048" y="9144"/>
                </a:lnTo>
                <a:lnTo>
                  <a:pt x="8382" y="11430"/>
                </a:lnTo>
                <a:lnTo>
                  <a:pt x="23622" y="16002"/>
                </a:lnTo>
                <a:lnTo>
                  <a:pt x="30480" y="18287"/>
                </a:lnTo>
                <a:lnTo>
                  <a:pt x="33528" y="17525"/>
                </a:lnTo>
                <a:lnTo>
                  <a:pt x="35814" y="14477"/>
                </a:lnTo>
                <a:close/>
              </a:path>
              <a:path w="463550" h="371475">
                <a:moveTo>
                  <a:pt x="100584" y="32003"/>
                </a:moveTo>
                <a:lnTo>
                  <a:pt x="99822" y="28193"/>
                </a:lnTo>
                <a:lnTo>
                  <a:pt x="96774" y="25907"/>
                </a:lnTo>
                <a:lnTo>
                  <a:pt x="89916" y="24383"/>
                </a:lnTo>
                <a:lnTo>
                  <a:pt x="77724" y="21335"/>
                </a:lnTo>
                <a:lnTo>
                  <a:pt x="69342" y="19049"/>
                </a:lnTo>
                <a:lnTo>
                  <a:pt x="65532" y="19049"/>
                </a:lnTo>
                <a:lnTo>
                  <a:pt x="63246" y="22097"/>
                </a:lnTo>
                <a:lnTo>
                  <a:pt x="64008" y="25907"/>
                </a:lnTo>
                <a:lnTo>
                  <a:pt x="67056" y="28193"/>
                </a:lnTo>
                <a:lnTo>
                  <a:pt x="75438" y="30479"/>
                </a:lnTo>
                <a:lnTo>
                  <a:pt x="86868" y="33527"/>
                </a:lnTo>
                <a:lnTo>
                  <a:pt x="94488" y="35813"/>
                </a:lnTo>
                <a:lnTo>
                  <a:pt x="98298" y="35051"/>
                </a:lnTo>
                <a:lnTo>
                  <a:pt x="100584" y="32003"/>
                </a:lnTo>
                <a:close/>
              </a:path>
              <a:path w="463550" h="371475">
                <a:moveTo>
                  <a:pt x="164592" y="49529"/>
                </a:moveTo>
                <a:lnTo>
                  <a:pt x="164592" y="45719"/>
                </a:lnTo>
                <a:lnTo>
                  <a:pt x="161544" y="43433"/>
                </a:lnTo>
                <a:lnTo>
                  <a:pt x="156210" y="41909"/>
                </a:lnTo>
                <a:lnTo>
                  <a:pt x="142494" y="38099"/>
                </a:lnTo>
                <a:lnTo>
                  <a:pt x="134112" y="35813"/>
                </a:lnTo>
                <a:lnTo>
                  <a:pt x="130302" y="36575"/>
                </a:lnTo>
                <a:lnTo>
                  <a:pt x="128016" y="39623"/>
                </a:lnTo>
                <a:lnTo>
                  <a:pt x="128778" y="42671"/>
                </a:lnTo>
                <a:lnTo>
                  <a:pt x="131064" y="44957"/>
                </a:lnTo>
                <a:lnTo>
                  <a:pt x="139446" y="47243"/>
                </a:lnTo>
                <a:lnTo>
                  <a:pt x="153162" y="51053"/>
                </a:lnTo>
                <a:lnTo>
                  <a:pt x="159258" y="52577"/>
                </a:lnTo>
                <a:lnTo>
                  <a:pt x="162306" y="52577"/>
                </a:lnTo>
                <a:lnTo>
                  <a:pt x="164592" y="49529"/>
                </a:lnTo>
                <a:close/>
              </a:path>
              <a:path w="463550" h="371475">
                <a:moveTo>
                  <a:pt x="228600" y="68580"/>
                </a:moveTo>
                <a:lnTo>
                  <a:pt x="228600" y="64769"/>
                </a:lnTo>
                <a:lnTo>
                  <a:pt x="225552" y="62483"/>
                </a:lnTo>
                <a:lnTo>
                  <a:pt x="212598" y="58673"/>
                </a:lnTo>
                <a:lnTo>
                  <a:pt x="198120" y="54101"/>
                </a:lnTo>
                <a:lnTo>
                  <a:pt x="194310" y="54863"/>
                </a:lnTo>
                <a:lnTo>
                  <a:pt x="192024" y="57149"/>
                </a:lnTo>
                <a:lnTo>
                  <a:pt x="192786" y="60959"/>
                </a:lnTo>
                <a:lnTo>
                  <a:pt x="195072" y="63245"/>
                </a:lnTo>
                <a:lnTo>
                  <a:pt x="209550" y="67817"/>
                </a:lnTo>
                <a:lnTo>
                  <a:pt x="222504" y="71627"/>
                </a:lnTo>
                <a:lnTo>
                  <a:pt x="226314" y="71627"/>
                </a:lnTo>
                <a:lnTo>
                  <a:pt x="228600" y="68580"/>
                </a:lnTo>
                <a:close/>
              </a:path>
              <a:path w="463550" h="371475">
                <a:moveTo>
                  <a:pt x="291846" y="90677"/>
                </a:moveTo>
                <a:lnTo>
                  <a:pt x="291084" y="86867"/>
                </a:lnTo>
                <a:lnTo>
                  <a:pt x="288798" y="84581"/>
                </a:lnTo>
                <a:lnTo>
                  <a:pt x="281178" y="81533"/>
                </a:lnTo>
                <a:lnTo>
                  <a:pt x="267462" y="76961"/>
                </a:lnTo>
                <a:lnTo>
                  <a:pt x="262128" y="74675"/>
                </a:lnTo>
                <a:lnTo>
                  <a:pt x="258318" y="74675"/>
                </a:lnTo>
                <a:lnTo>
                  <a:pt x="256032" y="77723"/>
                </a:lnTo>
                <a:lnTo>
                  <a:pt x="256032" y="81533"/>
                </a:lnTo>
                <a:lnTo>
                  <a:pt x="259080" y="83819"/>
                </a:lnTo>
                <a:lnTo>
                  <a:pt x="264414" y="85343"/>
                </a:lnTo>
                <a:lnTo>
                  <a:pt x="277368" y="90677"/>
                </a:lnTo>
                <a:lnTo>
                  <a:pt x="285750" y="93725"/>
                </a:lnTo>
                <a:lnTo>
                  <a:pt x="288798" y="93725"/>
                </a:lnTo>
                <a:lnTo>
                  <a:pt x="291846" y="90677"/>
                </a:lnTo>
                <a:close/>
              </a:path>
              <a:path w="463550" h="371475">
                <a:moveTo>
                  <a:pt x="352044" y="115823"/>
                </a:moveTo>
                <a:lnTo>
                  <a:pt x="349758" y="112775"/>
                </a:lnTo>
                <a:lnTo>
                  <a:pt x="348996" y="112775"/>
                </a:lnTo>
                <a:lnTo>
                  <a:pt x="339090" y="106679"/>
                </a:lnTo>
                <a:lnTo>
                  <a:pt x="328422" y="102107"/>
                </a:lnTo>
                <a:lnTo>
                  <a:pt x="323850" y="99821"/>
                </a:lnTo>
                <a:lnTo>
                  <a:pt x="320802" y="99821"/>
                </a:lnTo>
                <a:lnTo>
                  <a:pt x="317754" y="102107"/>
                </a:lnTo>
                <a:lnTo>
                  <a:pt x="317754" y="105917"/>
                </a:lnTo>
                <a:lnTo>
                  <a:pt x="320040" y="108203"/>
                </a:lnTo>
                <a:lnTo>
                  <a:pt x="335280" y="115823"/>
                </a:lnTo>
                <a:lnTo>
                  <a:pt x="344424" y="121157"/>
                </a:lnTo>
                <a:lnTo>
                  <a:pt x="345186" y="121157"/>
                </a:lnTo>
                <a:lnTo>
                  <a:pt x="348996" y="121919"/>
                </a:lnTo>
                <a:lnTo>
                  <a:pt x="351282" y="119633"/>
                </a:lnTo>
                <a:lnTo>
                  <a:pt x="352044" y="115823"/>
                </a:lnTo>
                <a:close/>
              </a:path>
              <a:path w="463550" h="371475">
                <a:moveTo>
                  <a:pt x="400050" y="163829"/>
                </a:moveTo>
                <a:lnTo>
                  <a:pt x="377952" y="134873"/>
                </a:lnTo>
                <a:lnTo>
                  <a:pt x="374904" y="136397"/>
                </a:lnTo>
                <a:lnTo>
                  <a:pt x="373380" y="139445"/>
                </a:lnTo>
                <a:lnTo>
                  <a:pt x="374142" y="143255"/>
                </a:lnTo>
                <a:lnTo>
                  <a:pt x="379476" y="148589"/>
                </a:lnTo>
                <a:lnTo>
                  <a:pt x="384810" y="155447"/>
                </a:lnTo>
                <a:lnTo>
                  <a:pt x="391668" y="164592"/>
                </a:lnTo>
                <a:lnTo>
                  <a:pt x="393954" y="166877"/>
                </a:lnTo>
                <a:lnTo>
                  <a:pt x="397764" y="166115"/>
                </a:lnTo>
                <a:lnTo>
                  <a:pt x="400050" y="163829"/>
                </a:lnTo>
                <a:close/>
              </a:path>
              <a:path w="463550" h="371475">
                <a:moveTo>
                  <a:pt x="422910" y="224027"/>
                </a:moveTo>
                <a:lnTo>
                  <a:pt x="422910" y="223265"/>
                </a:lnTo>
                <a:lnTo>
                  <a:pt x="420624" y="214883"/>
                </a:lnTo>
                <a:lnTo>
                  <a:pt x="418338" y="205739"/>
                </a:lnTo>
                <a:lnTo>
                  <a:pt x="416052" y="197357"/>
                </a:lnTo>
                <a:lnTo>
                  <a:pt x="415290" y="195071"/>
                </a:lnTo>
                <a:lnTo>
                  <a:pt x="413004" y="192785"/>
                </a:lnTo>
                <a:lnTo>
                  <a:pt x="409194" y="192785"/>
                </a:lnTo>
                <a:lnTo>
                  <a:pt x="406908" y="195071"/>
                </a:lnTo>
                <a:lnTo>
                  <a:pt x="406146" y="198119"/>
                </a:lnTo>
                <a:lnTo>
                  <a:pt x="406908" y="200405"/>
                </a:lnTo>
                <a:lnTo>
                  <a:pt x="413766" y="225551"/>
                </a:lnTo>
                <a:lnTo>
                  <a:pt x="415290" y="228599"/>
                </a:lnTo>
                <a:lnTo>
                  <a:pt x="419100" y="229361"/>
                </a:lnTo>
                <a:lnTo>
                  <a:pt x="422148" y="227075"/>
                </a:lnTo>
                <a:lnTo>
                  <a:pt x="422910" y="224027"/>
                </a:lnTo>
                <a:close/>
              </a:path>
              <a:path w="463550" h="371475">
                <a:moveTo>
                  <a:pt x="463296" y="292607"/>
                </a:moveTo>
                <a:lnTo>
                  <a:pt x="426271" y="295225"/>
                </a:lnTo>
                <a:lnTo>
                  <a:pt x="425196" y="295655"/>
                </a:lnTo>
                <a:lnTo>
                  <a:pt x="424575" y="295345"/>
                </a:lnTo>
                <a:lnTo>
                  <a:pt x="387858" y="297941"/>
                </a:lnTo>
                <a:lnTo>
                  <a:pt x="431292" y="371093"/>
                </a:lnTo>
                <a:lnTo>
                  <a:pt x="463296" y="292607"/>
                </a:lnTo>
                <a:close/>
              </a:path>
              <a:path w="463550" h="371475">
                <a:moveTo>
                  <a:pt x="429768" y="290321"/>
                </a:moveTo>
                <a:lnTo>
                  <a:pt x="428244" y="262127"/>
                </a:lnTo>
                <a:lnTo>
                  <a:pt x="426720" y="259079"/>
                </a:lnTo>
                <a:lnTo>
                  <a:pt x="422910" y="257555"/>
                </a:lnTo>
                <a:lnTo>
                  <a:pt x="419862" y="259079"/>
                </a:lnTo>
                <a:lnTo>
                  <a:pt x="418338" y="262889"/>
                </a:lnTo>
                <a:lnTo>
                  <a:pt x="419862" y="278129"/>
                </a:lnTo>
                <a:lnTo>
                  <a:pt x="420624" y="291084"/>
                </a:lnTo>
                <a:lnTo>
                  <a:pt x="422148" y="294131"/>
                </a:lnTo>
                <a:lnTo>
                  <a:pt x="424575" y="295345"/>
                </a:lnTo>
                <a:lnTo>
                  <a:pt x="426271" y="295225"/>
                </a:lnTo>
                <a:lnTo>
                  <a:pt x="429006" y="294131"/>
                </a:lnTo>
                <a:lnTo>
                  <a:pt x="429768" y="290321"/>
                </a:lnTo>
                <a:close/>
              </a:path>
              <a:path w="463550" h="371475">
                <a:moveTo>
                  <a:pt x="426271" y="295225"/>
                </a:moveTo>
                <a:lnTo>
                  <a:pt x="424575" y="295345"/>
                </a:lnTo>
                <a:lnTo>
                  <a:pt x="425196" y="295655"/>
                </a:lnTo>
                <a:lnTo>
                  <a:pt x="426271" y="2952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13717" y="5404865"/>
            <a:ext cx="1518920" cy="467359"/>
          </a:xfrm>
          <a:custGeom>
            <a:avLst/>
            <a:gdLst/>
            <a:ahLst/>
            <a:cxnLst/>
            <a:rect l="l" t="t" r="r" b="b"/>
            <a:pathLst>
              <a:path w="1518920" h="467360">
                <a:moveTo>
                  <a:pt x="38100" y="24384"/>
                </a:moveTo>
                <a:lnTo>
                  <a:pt x="36576" y="20574"/>
                </a:lnTo>
                <a:lnTo>
                  <a:pt x="32766" y="19812"/>
                </a:lnTo>
                <a:lnTo>
                  <a:pt x="4572" y="20574"/>
                </a:lnTo>
                <a:lnTo>
                  <a:pt x="762" y="22860"/>
                </a:lnTo>
                <a:lnTo>
                  <a:pt x="0" y="25908"/>
                </a:lnTo>
                <a:lnTo>
                  <a:pt x="1524" y="28956"/>
                </a:lnTo>
                <a:lnTo>
                  <a:pt x="4572" y="30480"/>
                </a:lnTo>
                <a:lnTo>
                  <a:pt x="33528" y="28956"/>
                </a:lnTo>
                <a:lnTo>
                  <a:pt x="36576" y="27432"/>
                </a:lnTo>
                <a:lnTo>
                  <a:pt x="38100" y="24384"/>
                </a:lnTo>
                <a:close/>
              </a:path>
              <a:path w="1518920" h="467360">
                <a:moveTo>
                  <a:pt x="104394" y="21336"/>
                </a:moveTo>
                <a:lnTo>
                  <a:pt x="102870" y="17526"/>
                </a:lnTo>
                <a:lnTo>
                  <a:pt x="99822" y="16764"/>
                </a:lnTo>
                <a:lnTo>
                  <a:pt x="70866" y="17526"/>
                </a:lnTo>
                <a:lnTo>
                  <a:pt x="67818" y="19812"/>
                </a:lnTo>
                <a:lnTo>
                  <a:pt x="66294" y="22860"/>
                </a:lnTo>
                <a:lnTo>
                  <a:pt x="67818" y="25908"/>
                </a:lnTo>
                <a:lnTo>
                  <a:pt x="71628" y="27432"/>
                </a:lnTo>
                <a:lnTo>
                  <a:pt x="99822" y="25908"/>
                </a:lnTo>
                <a:lnTo>
                  <a:pt x="103632" y="24384"/>
                </a:lnTo>
                <a:lnTo>
                  <a:pt x="104394" y="21336"/>
                </a:lnTo>
                <a:close/>
              </a:path>
              <a:path w="1518920" h="467360">
                <a:moveTo>
                  <a:pt x="171450" y="18288"/>
                </a:moveTo>
                <a:lnTo>
                  <a:pt x="169164" y="14478"/>
                </a:lnTo>
                <a:lnTo>
                  <a:pt x="166116" y="13716"/>
                </a:lnTo>
                <a:lnTo>
                  <a:pt x="137922" y="14478"/>
                </a:lnTo>
                <a:lnTo>
                  <a:pt x="134112" y="16002"/>
                </a:lnTo>
                <a:lnTo>
                  <a:pt x="133350" y="19812"/>
                </a:lnTo>
                <a:lnTo>
                  <a:pt x="134874" y="22860"/>
                </a:lnTo>
                <a:lnTo>
                  <a:pt x="137922" y="24384"/>
                </a:lnTo>
                <a:lnTo>
                  <a:pt x="166878" y="22860"/>
                </a:lnTo>
                <a:lnTo>
                  <a:pt x="169926" y="21336"/>
                </a:lnTo>
                <a:lnTo>
                  <a:pt x="171450" y="18288"/>
                </a:lnTo>
                <a:close/>
              </a:path>
              <a:path w="1518920" h="467360">
                <a:moveTo>
                  <a:pt x="237744" y="15240"/>
                </a:moveTo>
                <a:lnTo>
                  <a:pt x="236220" y="11430"/>
                </a:lnTo>
                <a:lnTo>
                  <a:pt x="232410" y="10668"/>
                </a:lnTo>
                <a:lnTo>
                  <a:pt x="204216" y="11430"/>
                </a:lnTo>
                <a:lnTo>
                  <a:pt x="201168" y="12954"/>
                </a:lnTo>
                <a:lnTo>
                  <a:pt x="199644" y="16764"/>
                </a:lnTo>
                <a:lnTo>
                  <a:pt x="201168" y="19812"/>
                </a:lnTo>
                <a:lnTo>
                  <a:pt x="204216" y="21336"/>
                </a:lnTo>
                <a:lnTo>
                  <a:pt x="233172" y="19812"/>
                </a:lnTo>
                <a:lnTo>
                  <a:pt x="236220" y="18288"/>
                </a:lnTo>
                <a:lnTo>
                  <a:pt x="237744" y="15240"/>
                </a:lnTo>
                <a:close/>
              </a:path>
              <a:path w="1518920" h="467360">
                <a:moveTo>
                  <a:pt x="304038" y="12192"/>
                </a:moveTo>
                <a:lnTo>
                  <a:pt x="302514" y="9144"/>
                </a:lnTo>
                <a:lnTo>
                  <a:pt x="299466" y="7620"/>
                </a:lnTo>
                <a:lnTo>
                  <a:pt x="270510" y="9144"/>
                </a:lnTo>
                <a:lnTo>
                  <a:pt x="267462" y="10668"/>
                </a:lnTo>
                <a:lnTo>
                  <a:pt x="265938" y="13716"/>
                </a:lnTo>
                <a:lnTo>
                  <a:pt x="267462" y="17526"/>
                </a:lnTo>
                <a:lnTo>
                  <a:pt x="271272" y="18288"/>
                </a:lnTo>
                <a:lnTo>
                  <a:pt x="299466" y="17526"/>
                </a:lnTo>
                <a:lnTo>
                  <a:pt x="303276" y="16002"/>
                </a:lnTo>
                <a:lnTo>
                  <a:pt x="304038" y="12192"/>
                </a:lnTo>
                <a:close/>
              </a:path>
              <a:path w="1518920" h="467360">
                <a:moveTo>
                  <a:pt x="371094" y="9906"/>
                </a:moveTo>
                <a:lnTo>
                  <a:pt x="369570" y="6858"/>
                </a:lnTo>
                <a:lnTo>
                  <a:pt x="365760" y="5334"/>
                </a:lnTo>
                <a:lnTo>
                  <a:pt x="348234" y="6064"/>
                </a:lnTo>
                <a:lnTo>
                  <a:pt x="337566" y="6096"/>
                </a:lnTo>
                <a:lnTo>
                  <a:pt x="333756" y="7620"/>
                </a:lnTo>
                <a:lnTo>
                  <a:pt x="332994" y="11430"/>
                </a:lnTo>
                <a:lnTo>
                  <a:pt x="334518" y="14478"/>
                </a:lnTo>
                <a:lnTo>
                  <a:pt x="337566" y="16002"/>
                </a:lnTo>
                <a:lnTo>
                  <a:pt x="347472" y="15294"/>
                </a:lnTo>
                <a:lnTo>
                  <a:pt x="366522" y="15240"/>
                </a:lnTo>
                <a:lnTo>
                  <a:pt x="369570" y="13716"/>
                </a:lnTo>
                <a:lnTo>
                  <a:pt x="371094" y="9906"/>
                </a:lnTo>
                <a:close/>
              </a:path>
              <a:path w="1518920" h="467360">
                <a:moveTo>
                  <a:pt x="437388" y="8382"/>
                </a:moveTo>
                <a:lnTo>
                  <a:pt x="435864" y="4572"/>
                </a:lnTo>
                <a:lnTo>
                  <a:pt x="432816" y="3048"/>
                </a:lnTo>
                <a:lnTo>
                  <a:pt x="431292" y="3048"/>
                </a:lnTo>
                <a:lnTo>
                  <a:pt x="403860" y="4572"/>
                </a:lnTo>
                <a:lnTo>
                  <a:pt x="400812" y="6096"/>
                </a:lnTo>
                <a:lnTo>
                  <a:pt x="399288" y="9144"/>
                </a:lnTo>
                <a:lnTo>
                  <a:pt x="400812" y="12192"/>
                </a:lnTo>
                <a:lnTo>
                  <a:pt x="404622" y="13716"/>
                </a:lnTo>
                <a:lnTo>
                  <a:pt x="431292" y="12954"/>
                </a:lnTo>
                <a:lnTo>
                  <a:pt x="432816" y="12954"/>
                </a:lnTo>
                <a:lnTo>
                  <a:pt x="436626" y="11430"/>
                </a:lnTo>
                <a:lnTo>
                  <a:pt x="437388" y="8382"/>
                </a:lnTo>
                <a:close/>
              </a:path>
              <a:path w="1518920" h="467360">
                <a:moveTo>
                  <a:pt x="504444" y="6096"/>
                </a:moveTo>
                <a:lnTo>
                  <a:pt x="502920" y="3048"/>
                </a:lnTo>
                <a:lnTo>
                  <a:pt x="499110" y="1524"/>
                </a:lnTo>
                <a:lnTo>
                  <a:pt x="470916" y="2286"/>
                </a:lnTo>
                <a:lnTo>
                  <a:pt x="467106" y="3810"/>
                </a:lnTo>
                <a:lnTo>
                  <a:pt x="466344" y="7620"/>
                </a:lnTo>
                <a:lnTo>
                  <a:pt x="467868" y="10668"/>
                </a:lnTo>
                <a:lnTo>
                  <a:pt x="470916" y="12192"/>
                </a:lnTo>
                <a:lnTo>
                  <a:pt x="499872" y="11430"/>
                </a:lnTo>
                <a:lnTo>
                  <a:pt x="502920" y="9906"/>
                </a:lnTo>
                <a:lnTo>
                  <a:pt x="504444" y="6096"/>
                </a:lnTo>
                <a:close/>
              </a:path>
              <a:path w="1518920" h="467360">
                <a:moveTo>
                  <a:pt x="570738" y="5334"/>
                </a:moveTo>
                <a:lnTo>
                  <a:pt x="569214" y="2286"/>
                </a:lnTo>
                <a:lnTo>
                  <a:pt x="566166" y="762"/>
                </a:lnTo>
                <a:lnTo>
                  <a:pt x="537210" y="1524"/>
                </a:lnTo>
                <a:lnTo>
                  <a:pt x="534162" y="2286"/>
                </a:lnTo>
                <a:lnTo>
                  <a:pt x="532638" y="6096"/>
                </a:lnTo>
                <a:lnTo>
                  <a:pt x="534162" y="9144"/>
                </a:lnTo>
                <a:lnTo>
                  <a:pt x="537972" y="10668"/>
                </a:lnTo>
                <a:lnTo>
                  <a:pt x="566166" y="10668"/>
                </a:lnTo>
                <a:lnTo>
                  <a:pt x="569976" y="9144"/>
                </a:lnTo>
                <a:lnTo>
                  <a:pt x="570738" y="5334"/>
                </a:lnTo>
                <a:close/>
              </a:path>
              <a:path w="1518920" h="467360">
                <a:moveTo>
                  <a:pt x="637794" y="5334"/>
                </a:moveTo>
                <a:lnTo>
                  <a:pt x="636270" y="1524"/>
                </a:lnTo>
                <a:lnTo>
                  <a:pt x="632460" y="0"/>
                </a:lnTo>
                <a:lnTo>
                  <a:pt x="604266" y="762"/>
                </a:lnTo>
                <a:lnTo>
                  <a:pt x="601218" y="1524"/>
                </a:lnTo>
                <a:lnTo>
                  <a:pt x="599694" y="5334"/>
                </a:lnTo>
                <a:lnTo>
                  <a:pt x="601218" y="8382"/>
                </a:lnTo>
                <a:lnTo>
                  <a:pt x="604266" y="9906"/>
                </a:lnTo>
                <a:lnTo>
                  <a:pt x="632460" y="9906"/>
                </a:lnTo>
                <a:lnTo>
                  <a:pt x="636270" y="8382"/>
                </a:lnTo>
                <a:lnTo>
                  <a:pt x="637794" y="5334"/>
                </a:lnTo>
                <a:close/>
              </a:path>
              <a:path w="1518920" h="467360">
                <a:moveTo>
                  <a:pt x="704088" y="5334"/>
                </a:moveTo>
                <a:lnTo>
                  <a:pt x="703326" y="2286"/>
                </a:lnTo>
                <a:lnTo>
                  <a:pt x="699516" y="762"/>
                </a:lnTo>
                <a:lnTo>
                  <a:pt x="670560" y="0"/>
                </a:lnTo>
                <a:lnTo>
                  <a:pt x="667512" y="1524"/>
                </a:lnTo>
                <a:lnTo>
                  <a:pt x="665988" y="5334"/>
                </a:lnTo>
                <a:lnTo>
                  <a:pt x="667512" y="8382"/>
                </a:lnTo>
                <a:lnTo>
                  <a:pt x="670560" y="9906"/>
                </a:lnTo>
                <a:lnTo>
                  <a:pt x="699516" y="9906"/>
                </a:lnTo>
                <a:lnTo>
                  <a:pt x="702564" y="9144"/>
                </a:lnTo>
                <a:lnTo>
                  <a:pt x="704088" y="5334"/>
                </a:lnTo>
                <a:close/>
              </a:path>
              <a:path w="1518920" h="467360">
                <a:moveTo>
                  <a:pt x="771144" y="6858"/>
                </a:moveTo>
                <a:lnTo>
                  <a:pt x="769620" y="3048"/>
                </a:lnTo>
                <a:lnTo>
                  <a:pt x="766572" y="1524"/>
                </a:lnTo>
                <a:lnTo>
                  <a:pt x="737616" y="1524"/>
                </a:lnTo>
                <a:lnTo>
                  <a:pt x="734568" y="2286"/>
                </a:lnTo>
                <a:lnTo>
                  <a:pt x="733044" y="6096"/>
                </a:lnTo>
                <a:lnTo>
                  <a:pt x="733806" y="9144"/>
                </a:lnTo>
                <a:lnTo>
                  <a:pt x="737616" y="10668"/>
                </a:lnTo>
                <a:lnTo>
                  <a:pt x="745998" y="10668"/>
                </a:lnTo>
                <a:lnTo>
                  <a:pt x="765810" y="11430"/>
                </a:lnTo>
                <a:lnTo>
                  <a:pt x="769620" y="9906"/>
                </a:lnTo>
                <a:lnTo>
                  <a:pt x="771144" y="6858"/>
                </a:lnTo>
                <a:close/>
              </a:path>
              <a:path w="1518920" h="467360">
                <a:moveTo>
                  <a:pt x="837438" y="9144"/>
                </a:moveTo>
                <a:lnTo>
                  <a:pt x="836676" y="6096"/>
                </a:lnTo>
                <a:lnTo>
                  <a:pt x="832866" y="4572"/>
                </a:lnTo>
                <a:lnTo>
                  <a:pt x="818388" y="3769"/>
                </a:lnTo>
                <a:lnTo>
                  <a:pt x="804672" y="3048"/>
                </a:lnTo>
                <a:lnTo>
                  <a:pt x="800862" y="4572"/>
                </a:lnTo>
                <a:lnTo>
                  <a:pt x="799338" y="7620"/>
                </a:lnTo>
                <a:lnTo>
                  <a:pt x="800862" y="11430"/>
                </a:lnTo>
                <a:lnTo>
                  <a:pt x="803910" y="12954"/>
                </a:lnTo>
                <a:lnTo>
                  <a:pt x="819150" y="12994"/>
                </a:lnTo>
                <a:lnTo>
                  <a:pt x="832866" y="13716"/>
                </a:lnTo>
                <a:lnTo>
                  <a:pt x="835914" y="12954"/>
                </a:lnTo>
                <a:lnTo>
                  <a:pt x="837438" y="9144"/>
                </a:lnTo>
                <a:close/>
              </a:path>
              <a:path w="1518920" h="467360">
                <a:moveTo>
                  <a:pt x="903732" y="12954"/>
                </a:moveTo>
                <a:lnTo>
                  <a:pt x="902970" y="9906"/>
                </a:lnTo>
                <a:lnTo>
                  <a:pt x="899922" y="8382"/>
                </a:lnTo>
                <a:lnTo>
                  <a:pt x="888492" y="7620"/>
                </a:lnTo>
                <a:lnTo>
                  <a:pt x="870966" y="6096"/>
                </a:lnTo>
                <a:lnTo>
                  <a:pt x="867918" y="7620"/>
                </a:lnTo>
                <a:lnTo>
                  <a:pt x="866394" y="10668"/>
                </a:lnTo>
                <a:lnTo>
                  <a:pt x="867156" y="14478"/>
                </a:lnTo>
                <a:lnTo>
                  <a:pt x="870204" y="16002"/>
                </a:lnTo>
                <a:lnTo>
                  <a:pt x="887730" y="16764"/>
                </a:lnTo>
                <a:lnTo>
                  <a:pt x="899160" y="17526"/>
                </a:lnTo>
                <a:lnTo>
                  <a:pt x="902208" y="16764"/>
                </a:lnTo>
                <a:lnTo>
                  <a:pt x="903732" y="12954"/>
                </a:lnTo>
                <a:close/>
              </a:path>
              <a:path w="1518920" h="467360">
                <a:moveTo>
                  <a:pt x="970788" y="19050"/>
                </a:moveTo>
                <a:lnTo>
                  <a:pt x="969264" y="15240"/>
                </a:lnTo>
                <a:lnTo>
                  <a:pt x="966216" y="13715"/>
                </a:lnTo>
                <a:lnTo>
                  <a:pt x="954786" y="12192"/>
                </a:lnTo>
                <a:lnTo>
                  <a:pt x="938022" y="11430"/>
                </a:lnTo>
                <a:lnTo>
                  <a:pt x="934212" y="12192"/>
                </a:lnTo>
                <a:lnTo>
                  <a:pt x="932688" y="15240"/>
                </a:lnTo>
                <a:lnTo>
                  <a:pt x="933450" y="19050"/>
                </a:lnTo>
                <a:lnTo>
                  <a:pt x="937260" y="20574"/>
                </a:lnTo>
                <a:lnTo>
                  <a:pt x="954024" y="22098"/>
                </a:lnTo>
                <a:lnTo>
                  <a:pt x="965454" y="22859"/>
                </a:lnTo>
                <a:lnTo>
                  <a:pt x="968502" y="22098"/>
                </a:lnTo>
                <a:lnTo>
                  <a:pt x="970788" y="19050"/>
                </a:lnTo>
                <a:close/>
              </a:path>
              <a:path w="1518920" h="467360">
                <a:moveTo>
                  <a:pt x="1037082" y="26669"/>
                </a:moveTo>
                <a:lnTo>
                  <a:pt x="1035558" y="23621"/>
                </a:lnTo>
                <a:lnTo>
                  <a:pt x="1032510" y="21335"/>
                </a:lnTo>
                <a:lnTo>
                  <a:pt x="1017270" y="19049"/>
                </a:lnTo>
                <a:lnTo>
                  <a:pt x="1004316" y="17525"/>
                </a:lnTo>
                <a:lnTo>
                  <a:pt x="1000506" y="19049"/>
                </a:lnTo>
                <a:lnTo>
                  <a:pt x="998982" y="22097"/>
                </a:lnTo>
                <a:lnTo>
                  <a:pt x="999744" y="25907"/>
                </a:lnTo>
                <a:lnTo>
                  <a:pt x="1002792" y="27431"/>
                </a:lnTo>
                <a:lnTo>
                  <a:pt x="1015746" y="28955"/>
                </a:lnTo>
                <a:lnTo>
                  <a:pt x="1030986" y="31241"/>
                </a:lnTo>
                <a:lnTo>
                  <a:pt x="1034796" y="29717"/>
                </a:lnTo>
                <a:lnTo>
                  <a:pt x="1037082" y="26669"/>
                </a:lnTo>
                <a:close/>
              </a:path>
              <a:path w="1518920" h="467360">
                <a:moveTo>
                  <a:pt x="1102614" y="38099"/>
                </a:moveTo>
                <a:lnTo>
                  <a:pt x="1101852" y="34289"/>
                </a:lnTo>
                <a:lnTo>
                  <a:pt x="1098804" y="32003"/>
                </a:lnTo>
                <a:lnTo>
                  <a:pt x="1075182" y="28193"/>
                </a:lnTo>
                <a:lnTo>
                  <a:pt x="1070610" y="27431"/>
                </a:lnTo>
                <a:lnTo>
                  <a:pt x="1066800" y="28193"/>
                </a:lnTo>
                <a:lnTo>
                  <a:pt x="1065276" y="31241"/>
                </a:lnTo>
                <a:lnTo>
                  <a:pt x="1066038" y="35052"/>
                </a:lnTo>
                <a:lnTo>
                  <a:pt x="1069086" y="36575"/>
                </a:lnTo>
                <a:lnTo>
                  <a:pt x="1073658" y="37337"/>
                </a:lnTo>
                <a:lnTo>
                  <a:pt x="1097280" y="41909"/>
                </a:lnTo>
                <a:lnTo>
                  <a:pt x="1100328" y="41147"/>
                </a:lnTo>
                <a:lnTo>
                  <a:pt x="1102614" y="38099"/>
                </a:lnTo>
                <a:close/>
              </a:path>
              <a:path w="1518920" h="467360">
                <a:moveTo>
                  <a:pt x="1167384" y="53339"/>
                </a:moveTo>
                <a:lnTo>
                  <a:pt x="1166622" y="49529"/>
                </a:lnTo>
                <a:lnTo>
                  <a:pt x="1164336" y="47243"/>
                </a:lnTo>
                <a:lnTo>
                  <a:pt x="1155192" y="44957"/>
                </a:lnTo>
                <a:lnTo>
                  <a:pt x="1136142" y="40385"/>
                </a:lnTo>
                <a:lnTo>
                  <a:pt x="1132332" y="41147"/>
                </a:lnTo>
                <a:lnTo>
                  <a:pt x="1130808" y="43433"/>
                </a:lnTo>
                <a:lnTo>
                  <a:pt x="1130808" y="47243"/>
                </a:lnTo>
                <a:lnTo>
                  <a:pt x="1133856" y="49529"/>
                </a:lnTo>
                <a:lnTo>
                  <a:pt x="1152906" y="54102"/>
                </a:lnTo>
                <a:lnTo>
                  <a:pt x="1161288" y="56387"/>
                </a:lnTo>
                <a:lnTo>
                  <a:pt x="1165098" y="55625"/>
                </a:lnTo>
                <a:lnTo>
                  <a:pt x="1167384" y="53339"/>
                </a:lnTo>
                <a:close/>
              </a:path>
              <a:path w="1518920" h="467360">
                <a:moveTo>
                  <a:pt x="1230630" y="73913"/>
                </a:moveTo>
                <a:lnTo>
                  <a:pt x="1230630" y="70103"/>
                </a:lnTo>
                <a:lnTo>
                  <a:pt x="1227582" y="67817"/>
                </a:lnTo>
                <a:lnTo>
                  <a:pt x="1223772" y="66293"/>
                </a:lnTo>
                <a:lnTo>
                  <a:pt x="1213104" y="62483"/>
                </a:lnTo>
                <a:lnTo>
                  <a:pt x="1201674" y="58673"/>
                </a:lnTo>
                <a:lnTo>
                  <a:pt x="1200912" y="57911"/>
                </a:lnTo>
                <a:lnTo>
                  <a:pt x="1197102" y="58673"/>
                </a:lnTo>
                <a:lnTo>
                  <a:pt x="1194816" y="60959"/>
                </a:lnTo>
                <a:lnTo>
                  <a:pt x="1194816" y="64769"/>
                </a:lnTo>
                <a:lnTo>
                  <a:pt x="1197864" y="67055"/>
                </a:lnTo>
                <a:lnTo>
                  <a:pt x="1199388" y="67817"/>
                </a:lnTo>
                <a:lnTo>
                  <a:pt x="1220724" y="75437"/>
                </a:lnTo>
                <a:lnTo>
                  <a:pt x="1224534" y="76961"/>
                </a:lnTo>
                <a:lnTo>
                  <a:pt x="1228344" y="76961"/>
                </a:lnTo>
                <a:lnTo>
                  <a:pt x="1230630" y="73913"/>
                </a:lnTo>
                <a:close/>
              </a:path>
              <a:path w="1518920" h="467360">
                <a:moveTo>
                  <a:pt x="1290828" y="102869"/>
                </a:moveTo>
                <a:lnTo>
                  <a:pt x="1290828" y="99059"/>
                </a:lnTo>
                <a:lnTo>
                  <a:pt x="1288542" y="96773"/>
                </a:lnTo>
                <a:lnTo>
                  <a:pt x="1281684" y="92201"/>
                </a:lnTo>
                <a:lnTo>
                  <a:pt x="1263396" y="83057"/>
                </a:lnTo>
                <a:lnTo>
                  <a:pt x="1259586" y="83057"/>
                </a:lnTo>
                <a:lnTo>
                  <a:pt x="1256538" y="85343"/>
                </a:lnTo>
                <a:lnTo>
                  <a:pt x="1256538" y="89153"/>
                </a:lnTo>
                <a:lnTo>
                  <a:pt x="1259586" y="92201"/>
                </a:lnTo>
                <a:lnTo>
                  <a:pt x="1283970" y="104393"/>
                </a:lnTo>
                <a:lnTo>
                  <a:pt x="1287780" y="105155"/>
                </a:lnTo>
                <a:lnTo>
                  <a:pt x="1290828" y="102869"/>
                </a:lnTo>
                <a:close/>
              </a:path>
              <a:path w="1518920" h="467360">
                <a:moveTo>
                  <a:pt x="1346454" y="137159"/>
                </a:moveTo>
                <a:lnTo>
                  <a:pt x="1344930" y="134111"/>
                </a:lnTo>
                <a:lnTo>
                  <a:pt x="1330452" y="123443"/>
                </a:lnTo>
                <a:lnTo>
                  <a:pt x="1321308" y="116586"/>
                </a:lnTo>
                <a:lnTo>
                  <a:pt x="1318260" y="115823"/>
                </a:lnTo>
                <a:lnTo>
                  <a:pt x="1315212" y="118109"/>
                </a:lnTo>
                <a:lnTo>
                  <a:pt x="1314450" y="121919"/>
                </a:lnTo>
                <a:lnTo>
                  <a:pt x="1315974" y="124967"/>
                </a:lnTo>
                <a:lnTo>
                  <a:pt x="1325118" y="131063"/>
                </a:lnTo>
                <a:lnTo>
                  <a:pt x="1338834" y="141731"/>
                </a:lnTo>
                <a:lnTo>
                  <a:pt x="1342644" y="142493"/>
                </a:lnTo>
                <a:lnTo>
                  <a:pt x="1345692" y="140969"/>
                </a:lnTo>
                <a:lnTo>
                  <a:pt x="1346454" y="137159"/>
                </a:lnTo>
                <a:close/>
              </a:path>
              <a:path w="1518920" h="467360">
                <a:moveTo>
                  <a:pt x="1393698" y="185165"/>
                </a:moveTo>
                <a:lnTo>
                  <a:pt x="1392936" y="181355"/>
                </a:lnTo>
                <a:lnTo>
                  <a:pt x="1382268" y="169925"/>
                </a:lnTo>
                <a:lnTo>
                  <a:pt x="1373124" y="160019"/>
                </a:lnTo>
                <a:lnTo>
                  <a:pt x="1370076" y="158495"/>
                </a:lnTo>
                <a:lnTo>
                  <a:pt x="1366266" y="160019"/>
                </a:lnTo>
                <a:lnTo>
                  <a:pt x="1364742" y="163067"/>
                </a:lnTo>
                <a:lnTo>
                  <a:pt x="1366266" y="166877"/>
                </a:lnTo>
                <a:lnTo>
                  <a:pt x="1385316" y="187451"/>
                </a:lnTo>
                <a:lnTo>
                  <a:pt x="1388364" y="189737"/>
                </a:lnTo>
                <a:lnTo>
                  <a:pt x="1392174" y="188213"/>
                </a:lnTo>
                <a:lnTo>
                  <a:pt x="1393698" y="185165"/>
                </a:lnTo>
                <a:close/>
              </a:path>
              <a:path w="1518920" h="467360">
                <a:moveTo>
                  <a:pt x="1431036" y="241553"/>
                </a:moveTo>
                <a:lnTo>
                  <a:pt x="1430274" y="237744"/>
                </a:lnTo>
                <a:lnTo>
                  <a:pt x="1430274" y="236219"/>
                </a:lnTo>
                <a:lnTo>
                  <a:pt x="1415796" y="212597"/>
                </a:lnTo>
                <a:lnTo>
                  <a:pt x="1412748" y="211073"/>
                </a:lnTo>
                <a:lnTo>
                  <a:pt x="1408938" y="211073"/>
                </a:lnTo>
                <a:lnTo>
                  <a:pt x="1406652" y="214122"/>
                </a:lnTo>
                <a:lnTo>
                  <a:pt x="1407414" y="217931"/>
                </a:lnTo>
                <a:lnTo>
                  <a:pt x="1421892" y="241553"/>
                </a:lnTo>
                <a:lnTo>
                  <a:pt x="1421892" y="242315"/>
                </a:lnTo>
                <a:lnTo>
                  <a:pt x="1424940" y="244601"/>
                </a:lnTo>
                <a:lnTo>
                  <a:pt x="1428750" y="243839"/>
                </a:lnTo>
                <a:lnTo>
                  <a:pt x="1431036" y="241553"/>
                </a:lnTo>
                <a:close/>
              </a:path>
              <a:path w="1518920" h="467360">
                <a:moveTo>
                  <a:pt x="1458468" y="302513"/>
                </a:moveTo>
                <a:lnTo>
                  <a:pt x="1458468" y="298703"/>
                </a:lnTo>
                <a:lnTo>
                  <a:pt x="1456944" y="294131"/>
                </a:lnTo>
                <a:lnTo>
                  <a:pt x="1450848" y="279653"/>
                </a:lnTo>
                <a:lnTo>
                  <a:pt x="1447800" y="272034"/>
                </a:lnTo>
                <a:lnTo>
                  <a:pt x="1444752" y="269748"/>
                </a:lnTo>
                <a:lnTo>
                  <a:pt x="1440942" y="269748"/>
                </a:lnTo>
                <a:lnTo>
                  <a:pt x="1438656" y="272034"/>
                </a:lnTo>
                <a:lnTo>
                  <a:pt x="1438656" y="275844"/>
                </a:lnTo>
                <a:lnTo>
                  <a:pt x="1442466" y="283463"/>
                </a:lnTo>
                <a:lnTo>
                  <a:pt x="1447800" y="297941"/>
                </a:lnTo>
                <a:lnTo>
                  <a:pt x="1449324" y="301752"/>
                </a:lnTo>
                <a:lnTo>
                  <a:pt x="1452372" y="304799"/>
                </a:lnTo>
                <a:lnTo>
                  <a:pt x="1455420" y="304799"/>
                </a:lnTo>
                <a:lnTo>
                  <a:pt x="1458468" y="302513"/>
                </a:lnTo>
                <a:close/>
              </a:path>
              <a:path w="1518920" h="467360">
                <a:moveTo>
                  <a:pt x="1479042" y="362712"/>
                </a:moveTo>
                <a:lnTo>
                  <a:pt x="1472184" y="339852"/>
                </a:lnTo>
                <a:lnTo>
                  <a:pt x="1470660" y="335280"/>
                </a:lnTo>
                <a:lnTo>
                  <a:pt x="1468374" y="332231"/>
                </a:lnTo>
                <a:lnTo>
                  <a:pt x="1465326" y="332231"/>
                </a:lnTo>
                <a:lnTo>
                  <a:pt x="1462278" y="334517"/>
                </a:lnTo>
                <a:lnTo>
                  <a:pt x="1461516" y="337566"/>
                </a:lnTo>
                <a:lnTo>
                  <a:pt x="1463040" y="342899"/>
                </a:lnTo>
                <a:lnTo>
                  <a:pt x="1467612" y="358139"/>
                </a:lnTo>
                <a:lnTo>
                  <a:pt x="1469898" y="364998"/>
                </a:lnTo>
                <a:lnTo>
                  <a:pt x="1472184" y="368045"/>
                </a:lnTo>
                <a:lnTo>
                  <a:pt x="1475232" y="368808"/>
                </a:lnTo>
                <a:lnTo>
                  <a:pt x="1478280" y="366521"/>
                </a:lnTo>
                <a:lnTo>
                  <a:pt x="1479042" y="362712"/>
                </a:lnTo>
                <a:close/>
              </a:path>
              <a:path w="1518920" h="467360">
                <a:moveTo>
                  <a:pt x="1518666" y="384048"/>
                </a:moveTo>
                <a:lnTo>
                  <a:pt x="1444752" y="400812"/>
                </a:lnTo>
                <a:lnTo>
                  <a:pt x="1479042" y="443429"/>
                </a:lnTo>
                <a:lnTo>
                  <a:pt x="1479042" y="398526"/>
                </a:lnTo>
                <a:lnTo>
                  <a:pt x="1482090" y="396239"/>
                </a:lnTo>
                <a:lnTo>
                  <a:pt x="1485900" y="397002"/>
                </a:lnTo>
                <a:lnTo>
                  <a:pt x="1488186" y="400049"/>
                </a:lnTo>
                <a:lnTo>
                  <a:pt x="1488948" y="403859"/>
                </a:lnTo>
                <a:lnTo>
                  <a:pt x="1488948" y="455741"/>
                </a:lnTo>
                <a:lnTo>
                  <a:pt x="1498092" y="467105"/>
                </a:lnTo>
                <a:lnTo>
                  <a:pt x="1518666" y="384048"/>
                </a:lnTo>
                <a:close/>
              </a:path>
              <a:path w="1518920" h="467360">
                <a:moveTo>
                  <a:pt x="1488948" y="403859"/>
                </a:moveTo>
                <a:lnTo>
                  <a:pt x="1488186" y="400049"/>
                </a:lnTo>
                <a:lnTo>
                  <a:pt x="1485900" y="397002"/>
                </a:lnTo>
                <a:lnTo>
                  <a:pt x="1482090" y="396239"/>
                </a:lnTo>
                <a:lnTo>
                  <a:pt x="1479042" y="398526"/>
                </a:lnTo>
                <a:lnTo>
                  <a:pt x="1479042" y="401573"/>
                </a:lnTo>
                <a:lnTo>
                  <a:pt x="1479804" y="406145"/>
                </a:lnTo>
                <a:lnTo>
                  <a:pt x="1482090" y="409194"/>
                </a:lnTo>
                <a:lnTo>
                  <a:pt x="1485900" y="409956"/>
                </a:lnTo>
                <a:lnTo>
                  <a:pt x="1488186" y="407669"/>
                </a:lnTo>
                <a:lnTo>
                  <a:pt x="1488948" y="403859"/>
                </a:lnTo>
                <a:close/>
              </a:path>
              <a:path w="1518920" h="467360">
                <a:moveTo>
                  <a:pt x="1488948" y="455741"/>
                </a:moveTo>
                <a:lnTo>
                  <a:pt x="1488948" y="403859"/>
                </a:lnTo>
                <a:lnTo>
                  <a:pt x="1488186" y="407669"/>
                </a:lnTo>
                <a:lnTo>
                  <a:pt x="1485900" y="409956"/>
                </a:lnTo>
                <a:lnTo>
                  <a:pt x="1482090" y="409194"/>
                </a:lnTo>
                <a:lnTo>
                  <a:pt x="1479804" y="406145"/>
                </a:lnTo>
                <a:lnTo>
                  <a:pt x="1479042" y="401573"/>
                </a:lnTo>
                <a:lnTo>
                  <a:pt x="1479042" y="443429"/>
                </a:lnTo>
                <a:lnTo>
                  <a:pt x="1488948" y="455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45087" y="1707058"/>
            <a:ext cx="1637030" cy="497840"/>
          </a:xfrm>
          <a:custGeom>
            <a:avLst/>
            <a:gdLst/>
            <a:ahLst/>
            <a:cxnLst/>
            <a:rect l="l" t="t" r="r" b="b"/>
            <a:pathLst>
              <a:path w="1637029" h="497839">
                <a:moveTo>
                  <a:pt x="41424" y="169562"/>
                </a:moveTo>
                <a:lnTo>
                  <a:pt x="14477" y="149935"/>
                </a:lnTo>
                <a:lnTo>
                  <a:pt x="0" y="233755"/>
                </a:lnTo>
                <a:lnTo>
                  <a:pt x="32765" y="217044"/>
                </a:lnTo>
                <a:lnTo>
                  <a:pt x="32765" y="183463"/>
                </a:lnTo>
                <a:lnTo>
                  <a:pt x="33527" y="179653"/>
                </a:lnTo>
                <a:lnTo>
                  <a:pt x="41424" y="169562"/>
                </a:lnTo>
                <a:close/>
              </a:path>
              <a:path w="1637029" h="497839">
                <a:moveTo>
                  <a:pt x="49084" y="175142"/>
                </a:moveTo>
                <a:lnTo>
                  <a:pt x="41424" y="169562"/>
                </a:lnTo>
                <a:lnTo>
                  <a:pt x="33527" y="179653"/>
                </a:lnTo>
                <a:lnTo>
                  <a:pt x="32765" y="183463"/>
                </a:lnTo>
                <a:lnTo>
                  <a:pt x="35051" y="186511"/>
                </a:lnTo>
                <a:lnTo>
                  <a:pt x="38099" y="187273"/>
                </a:lnTo>
                <a:lnTo>
                  <a:pt x="43808" y="181647"/>
                </a:lnTo>
                <a:lnTo>
                  <a:pt x="49084" y="175142"/>
                </a:lnTo>
                <a:close/>
              </a:path>
              <a:path w="1637029" h="497839">
                <a:moveTo>
                  <a:pt x="76199" y="194893"/>
                </a:moveTo>
                <a:lnTo>
                  <a:pt x="49084" y="175142"/>
                </a:lnTo>
                <a:lnTo>
                  <a:pt x="43808" y="181647"/>
                </a:lnTo>
                <a:lnTo>
                  <a:pt x="38099" y="187273"/>
                </a:lnTo>
                <a:lnTo>
                  <a:pt x="35051" y="186511"/>
                </a:lnTo>
                <a:lnTo>
                  <a:pt x="32765" y="183463"/>
                </a:lnTo>
                <a:lnTo>
                  <a:pt x="32765" y="217044"/>
                </a:lnTo>
                <a:lnTo>
                  <a:pt x="76199" y="194893"/>
                </a:lnTo>
                <a:close/>
              </a:path>
              <a:path w="1637029" h="497839">
                <a:moveTo>
                  <a:pt x="1636775" y="492835"/>
                </a:moveTo>
                <a:lnTo>
                  <a:pt x="1549612" y="411096"/>
                </a:lnTo>
                <a:lnTo>
                  <a:pt x="1506265" y="372175"/>
                </a:lnTo>
                <a:lnTo>
                  <a:pt x="1462374" y="333858"/>
                </a:lnTo>
                <a:lnTo>
                  <a:pt x="1417796" y="296386"/>
                </a:lnTo>
                <a:lnTo>
                  <a:pt x="1372387" y="260000"/>
                </a:lnTo>
                <a:lnTo>
                  <a:pt x="1326004" y="224939"/>
                </a:lnTo>
                <a:lnTo>
                  <a:pt x="1278504" y="191446"/>
                </a:lnTo>
                <a:lnTo>
                  <a:pt x="1229742" y="159760"/>
                </a:lnTo>
                <a:lnTo>
                  <a:pt x="1179575" y="130123"/>
                </a:lnTo>
                <a:lnTo>
                  <a:pt x="1121777" y="100464"/>
                </a:lnTo>
                <a:lnTo>
                  <a:pt x="1084980" y="83943"/>
                </a:lnTo>
                <a:lnTo>
                  <a:pt x="1047625" y="69476"/>
                </a:lnTo>
                <a:lnTo>
                  <a:pt x="1009759" y="56890"/>
                </a:lnTo>
                <a:lnTo>
                  <a:pt x="971429" y="46012"/>
                </a:lnTo>
                <a:lnTo>
                  <a:pt x="932681" y="36668"/>
                </a:lnTo>
                <a:lnTo>
                  <a:pt x="893560" y="28686"/>
                </a:lnTo>
                <a:lnTo>
                  <a:pt x="854114" y="21891"/>
                </a:lnTo>
                <a:lnTo>
                  <a:pt x="814389" y="16111"/>
                </a:lnTo>
                <a:lnTo>
                  <a:pt x="774431" y="11173"/>
                </a:lnTo>
                <a:lnTo>
                  <a:pt x="729233" y="6679"/>
                </a:lnTo>
                <a:lnTo>
                  <a:pt x="678179" y="3631"/>
                </a:lnTo>
                <a:lnTo>
                  <a:pt x="653033" y="2107"/>
                </a:lnTo>
                <a:lnTo>
                  <a:pt x="599020" y="399"/>
                </a:lnTo>
                <a:lnTo>
                  <a:pt x="544056" y="0"/>
                </a:lnTo>
                <a:lnTo>
                  <a:pt x="525600" y="182"/>
                </a:lnTo>
                <a:lnTo>
                  <a:pt x="470058" y="1749"/>
                </a:lnTo>
                <a:lnTo>
                  <a:pt x="414603" y="4959"/>
                </a:lnTo>
                <a:lnTo>
                  <a:pt x="359382" y="9986"/>
                </a:lnTo>
                <a:lnTo>
                  <a:pt x="305726" y="16873"/>
                </a:lnTo>
                <a:lnTo>
                  <a:pt x="252202" y="27857"/>
                </a:lnTo>
                <a:lnTo>
                  <a:pt x="214869" y="39483"/>
                </a:lnTo>
                <a:lnTo>
                  <a:pt x="179549" y="54372"/>
                </a:lnTo>
                <a:lnTo>
                  <a:pt x="135567" y="79542"/>
                </a:lnTo>
                <a:lnTo>
                  <a:pt x="104898" y="102587"/>
                </a:lnTo>
                <a:lnTo>
                  <a:pt x="76199" y="129361"/>
                </a:lnTo>
                <a:lnTo>
                  <a:pt x="47243" y="162127"/>
                </a:lnTo>
                <a:lnTo>
                  <a:pt x="41424" y="169562"/>
                </a:lnTo>
                <a:lnTo>
                  <a:pt x="49084" y="175142"/>
                </a:lnTo>
                <a:lnTo>
                  <a:pt x="51832" y="171754"/>
                </a:lnTo>
                <a:lnTo>
                  <a:pt x="60007" y="161986"/>
                </a:lnTo>
                <a:lnTo>
                  <a:pt x="85677" y="133731"/>
                </a:lnTo>
                <a:lnTo>
                  <a:pt x="113553" y="107690"/>
                </a:lnTo>
                <a:lnTo>
                  <a:pt x="151105" y="81241"/>
                </a:lnTo>
                <a:lnTo>
                  <a:pt x="195152" y="57606"/>
                </a:lnTo>
                <a:lnTo>
                  <a:pt x="232409" y="43255"/>
                </a:lnTo>
                <a:lnTo>
                  <a:pt x="276898" y="32084"/>
                </a:lnTo>
                <a:lnTo>
                  <a:pt x="325646" y="23485"/>
                </a:lnTo>
                <a:lnTo>
                  <a:pt x="376496" y="17424"/>
                </a:lnTo>
                <a:lnTo>
                  <a:pt x="428322" y="13459"/>
                </a:lnTo>
                <a:lnTo>
                  <a:pt x="479993" y="11148"/>
                </a:lnTo>
                <a:lnTo>
                  <a:pt x="530381" y="10051"/>
                </a:lnTo>
                <a:lnTo>
                  <a:pt x="602741" y="9727"/>
                </a:lnTo>
                <a:lnTo>
                  <a:pt x="627887" y="10489"/>
                </a:lnTo>
                <a:lnTo>
                  <a:pt x="653033" y="12013"/>
                </a:lnTo>
                <a:lnTo>
                  <a:pt x="711010" y="15003"/>
                </a:lnTo>
                <a:lnTo>
                  <a:pt x="765982" y="19500"/>
                </a:lnTo>
                <a:lnTo>
                  <a:pt x="818196" y="25539"/>
                </a:lnTo>
                <a:lnTo>
                  <a:pt x="867899" y="33157"/>
                </a:lnTo>
                <a:lnTo>
                  <a:pt x="915338" y="42392"/>
                </a:lnTo>
                <a:lnTo>
                  <a:pt x="960761" y="53280"/>
                </a:lnTo>
                <a:lnTo>
                  <a:pt x="1004413" y="65857"/>
                </a:lnTo>
                <a:lnTo>
                  <a:pt x="1046542" y="80162"/>
                </a:lnTo>
                <a:lnTo>
                  <a:pt x="1087396" y="96229"/>
                </a:lnTo>
                <a:lnTo>
                  <a:pt x="1127221" y="114097"/>
                </a:lnTo>
                <a:lnTo>
                  <a:pt x="1166265" y="133801"/>
                </a:lnTo>
                <a:lnTo>
                  <a:pt x="1204843" y="155423"/>
                </a:lnTo>
                <a:lnTo>
                  <a:pt x="1242994" y="178868"/>
                </a:lnTo>
                <a:lnTo>
                  <a:pt x="1281175" y="204304"/>
                </a:lnTo>
                <a:lnTo>
                  <a:pt x="1319561" y="231724"/>
                </a:lnTo>
                <a:lnTo>
                  <a:pt x="1358402" y="261165"/>
                </a:lnTo>
                <a:lnTo>
                  <a:pt x="1397942" y="292663"/>
                </a:lnTo>
                <a:lnTo>
                  <a:pt x="1438431" y="326255"/>
                </a:lnTo>
                <a:lnTo>
                  <a:pt x="1480113" y="361979"/>
                </a:lnTo>
                <a:lnTo>
                  <a:pt x="1523237" y="399871"/>
                </a:lnTo>
                <a:lnTo>
                  <a:pt x="1558289" y="431875"/>
                </a:lnTo>
                <a:lnTo>
                  <a:pt x="1594103" y="463879"/>
                </a:lnTo>
                <a:lnTo>
                  <a:pt x="1629155" y="496645"/>
                </a:lnTo>
                <a:lnTo>
                  <a:pt x="1632203" y="497407"/>
                </a:lnTo>
                <a:lnTo>
                  <a:pt x="1635251" y="495883"/>
                </a:lnTo>
                <a:lnTo>
                  <a:pt x="1636775" y="492835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88009" y="4843271"/>
            <a:ext cx="455930" cy="806450"/>
          </a:xfrm>
          <a:custGeom>
            <a:avLst/>
            <a:gdLst/>
            <a:ahLst/>
            <a:cxnLst/>
            <a:rect l="l" t="t" r="r" b="b"/>
            <a:pathLst>
              <a:path w="455929" h="806450">
                <a:moveTo>
                  <a:pt x="455676" y="161544"/>
                </a:moveTo>
                <a:lnTo>
                  <a:pt x="227838" y="0"/>
                </a:lnTo>
                <a:lnTo>
                  <a:pt x="0" y="161544"/>
                </a:lnTo>
                <a:lnTo>
                  <a:pt x="114300" y="161544"/>
                </a:lnTo>
                <a:lnTo>
                  <a:pt x="114300" y="726073"/>
                </a:lnTo>
                <a:lnTo>
                  <a:pt x="227838" y="806196"/>
                </a:lnTo>
                <a:lnTo>
                  <a:pt x="342138" y="725536"/>
                </a:lnTo>
                <a:lnTo>
                  <a:pt x="342138" y="161544"/>
                </a:lnTo>
                <a:lnTo>
                  <a:pt x="455676" y="161544"/>
                </a:lnTo>
                <a:close/>
              </a:path>
              <a:path w="455929" h="806450">
                <a:moveTo>
                  <a:pt x="114300" y="726073"/>
                </a:moveTo>
                <a:lnTo>
                  <a:pt x="114300" y="645414"/>
                </a:lnTo>
                <a:lnTo>
                  <a:pt x="0" y="645414"/>
                </a:lnTo>
                <a:lnTo>
                  <a:pt x="114300" y="726073"/>
                </a:lnTo>
                <a:close/>
              </a:path>
              <a:path w="455929" h="806450">
                <a:moveTo>
                  <a:pt x="455676" y="645414"/>
                </a:moveTo>
                <a:lnTo>
                  <a:pt x="342138" y="645414"/>
                </a:lnTo>
                <a:lnTo>
                  <a:pt x="342138" y="725536"/>
                </a:lnTo>
                <a:lnTo>
                  <a:pt x="455676" y="645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088009" y="4843271"/>
            <a:ext cx="455930" cy="806450"/>
          </a:xfrm>
          <a:custGeom>
            <a:avLst/>
            <a:gdLst/>
            <a:ahLst/>
            <a:cxnLst/>
            <a:rect l="l" t="t" r="r" b="b"/>
            <a:pathLst>
              <a:path w="455929" h="806450">
                <a:moveTo>
                  <a:pt x="227838" y="0"/>
                </a:moveTo>
                <a:lnTo>
                  <a:pt x="455676" y="161544"/>
                </a:lnTo>
                <a:lnTo>
                  <a:pt x="342138" y="161544"/>
                </a:lnTo>
                <a:lnTo>
                  <a:pt x="342138" y="645414"/>
                </a:lnTo>
                <a:lnTo>
                  <a:pt x="455676" y="645414"/>
                </a:lnTo>
                <a:lnTo>
                  <a:pt x="227838" y="806196"/>
                </a:lnTo>
                <a:lnTo>
                  <a:pt x="0" y="645414"/>
                </a:lnTo>
                <a:lnTo>
                  <a:pt x="114300" y="645414"/>
                </a:lnTo>
                <a:lnTo>
                  <a:pt x="114300" y="161544"/>
                </a:lnTo>
                <a:lnTo>
                  <a:pt x="0" y="161544"/>
                </a:lnTo>
                <a:lnTo>
                  <a:pt x="227838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75817" y="2919222"/>
            <a:ext cx="455930" cy="806450"/>
          </a:xfrm>
          <a:custGeom>
            <a:avLst/>
            <a:gdLst/>
            <a:ahLst/>
            <a:cxnLst/>
            <a:rect l="l" t="t" r="r" b="b"/>
            <a:pathLst>
              <a:path w="455929" h="806450">
                <a:moveTo>
                  <a:pt x="455676" y="161544"/>
                </a:moveTo>
                <a:lnTo>
                  <a:pt x="227838" y="0"/>
                </a:lnTo>
                <a:lnTo>
                  <a:pt x="0" y="161544"/>
                </a:lnTo>
                <a:lnTo>
                  <a:pt x="113538" y="161544"/>
                </a:lnTo>
                <a:lnTo>
                  <a:pt x="113538" y="725536"/>
                </a:lnTo>
                <a:lnTo>
                  <a:pt x="227838" y="806196"/>
                </a:lnTo>
                <a:lnTo>
                  <a:pt x="341376" y="726073"/>
                </a:lnTo>
                <a:lnTo>
                  <a:pt x="341376" y="161544"/>
                </a:lnTo>
                <a:lnTo>
                  <a:pt x="455676" y="161544"/>
                </a:lnTo>
                <a:close/>
              </a:path>
              <a:path w="455929" h="806450">
                <a:moveTo>
                  <a:pt x="113538" y="725536"/>
                </a:moveTo>
                <a:lnTo>
                  <a:pt x="113538" y="645414"/>
                </a:lnTo>
                <a:lnTo>
                  <a:pt x="0" y="645414"/>
                </a:lnTo>
                <a:lnTo>
                  <a:pt x="113538" y="725536"/>
                </a:lnTo>
                <a:close/>
              </a:path>
              <a:path w="455929" h="806450">
                <a:moveTo>
                  <a:pt x="455676" y="645414"/>
                </a:moveTo>
                <a:lnTo>
                  <a:pt x="341376" y="645414"/>
                </a:lnTo>
                <a:lnTo>
                  <a:pt x="341376" y="726073"/>
                </a:lnTo>
                <a:lnTo>
                  <a:pt x="455676" y="645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075817" y="2919222"/>
            <a:ext cx="455930" cy="806450"/>
          </a:xfrm>
          <a:custGeom>
            <a:avLst/>
            <a:gdLst/>
            <a:ahLst/>
            <a:cxnLst/>
            <a:rect l="l" t="t" r="r" b="b"/>
            <a:pathLst>
              <a:path w="455929" h="806450">
                <a:moveTo>
                  <a:pt x="227838" y="0"/>
                </a:moveTo>
                <a:lnTo>
                  <a:pt x="455676" y="161544"/>
                </a:lnTo>
                <a:lnTo>
                  <a:pt x="341376" y="161544"/>
                </a:lnTo>
                <a:lnTo>
                  <a:pt x="341376" y="645414"/>
                </a:lnTo>
                <a:lnTo>
                  <a:pt x="455676" y="645414"/>
                </a:lnTo>
                <a:lnTo>
                  <a:pt x="227838" y="806196"/>
                </a:lnTo>
                <a:lnTo>
                  <a:pt x="0" y="645414"/>
                </a:lnTo>
                <a:lnTo>
                  <a:pt x="113538" y="645414"/>
                </a:lnTo>
                <a:lnTo>
                  <a:pt x="113538" y="161544"/>
                </a:lnTo>
                <a:lnTo>
                  <a:pt x="0" y="161544"/>
                </a:lnTo>
                <a:lnTo>
                  <a:pt x="227838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7986644" y="2236682"/>
            <a:ext cx="1245870" cy="71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4940" algn="just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文件管理/ 索引管理： 数据逻辑结构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8542655" y="1588769"/>
            <a:ext cx="76200" cy="608330"/>
          </a:xfrm>
          <a:custGeom>
            <a:avLst/>
            <a:gdLst/>
            <a:ahLst/>
            <a:cxnLst/>
            <a:rect l="l" t="t" r="r" b="b"/>
            <a:pathLst>
              <a:path w="76200" h="60833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608330">
                <a:moveTo>
                  <a:pt x="76200" y="531876"/>
                </a:moveTo>
                <a:lnTo>
                  <a:pt x="0" y="531876"/>
                </a:lnTo>
                <a:lnTo>
                  <a:pt x="32766" y="597408"/>
                </a:lnTo>
                <a:lnTo>
                  <a:pt x="32766" y="544830"/>
                </a:lnTo>
                <a:lnTo>
                  <a:pt x="34290" y="547878"/>
                </a:lnTo>
                <a:lnTo>
                  <a:pt x="38100" y="549402"/>
                </a:lnTo>
                <a:lnTo>
                  <a:pt x="41148" y="547878"/>
                </a:lnTo>
                <a:lnTo>
                  <a:pt x="42672" y="544830"/>
                </a:lnTo>
                <a:lnTo>
                  <a:pt x="42672" y="598932"/>
                </a:lnTo>
                <a:lnTo>
                  <a:pt x="76200" y="531876"/>
                </a:lnTo>
                <a:close/>
              </a:path>
              <a:path w="76200" h="608330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608330">
                <a:moveTo>
                  <a:pt x="42672" y="531876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531876"/>
                </a:lnTo>
                <a:lnTo>
                  <a:pt x="42672" y="531876"/>
                </a:lnTo>
                <a:close/>
              </a:path>
              <a:path w="76200" h="608330">
                <a:moveTo>
                  <a:pt x="42672" y="598932"/>
                </a:moveTo>
                <a:lnTo>
                  <a:pt x="42672" y="544830"/>
                </a:lnTo>
                <a:lnTo>
                  <a:pt x="41148" y="547878"/>
                </a:lnTo>
                <a:lnTo>
                  <a:pt x="38100" y="549402"/>
                </a:lnTo>
                <a:lnTo>
                  <a:pt x="34290" y="547878"/>
                </a:lnTo>
                <a:lnTo>
                  <a:pt x="32766" y="544830"/>
                </a:lnTo>
                <a:lnTo>
                  <a:pt x="32766" y="597408"/>
                </a:lnTo>
                <a:lnTo>
                  <a:pt x="38100" y="608076"/>
                </a:lnTo>
                <a:lnTo>
                  <a:pt x="42672" y="5989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2060581" y="1814534"/>
            <a:ext cx="82740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O</a:t>
            </a:r>
            <a:r>
              <a:rPr sz="1600" b="1" dirty="0">
                <a:latin typeface="微软雅黑"/>
                <a:cs typeface="微软雅黑"/>
              </a:rPr>
              <a:t>S  </a:t>
            </a:r>
            <a:r>
              <a:rPr sz="1600" b="1" spc="-10" dirty="0">
                <a:latin typeface="微软雅黑"/>
                <a:cs typeface="微软雅黑"/>
              </a:rPr>
              <a:t>F</a:t>
            </a:r>
            <a:r>
              <a:rPr sz="1600" b="1" spc="-15" dirty="0">
                <a:latin typeface="微软雅黑"/>
                <a:cs typeface="微软雅黑"/>
              </a:rPr>
              <a:t>A</a:t>
            </a:r>
            <a:r>
              <a:rPr sz="1600" b="1" dirty="0">
                <a:latin typeface="微软雅黑"/>
                <a:cs typeface="微软雅黑"/>
              </a:rPr>
              <a:t>T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987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17.4 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DBM</a:t>
            </a:r>
            <a:r>
              <a:rPr sz="2800" b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数据存储与查询实现的基本思想</a:t>
            </a: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/>
            </a:r>
            <a:b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</a:b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数据存储的映射关系示意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478415" y="5684520"/>
            <a:ext cx="4189729" cy="1279525"/>
          </a:xfrm>
          <a:custGeom>
            <a:avLst/>
            <a:gdLst/>
            <a:ahLst/>
            <a:cxnLst/>
            <a:rect l="l" t="t" r="r" b="b"/>
            <a:pathLst>
              <a:path w="4189729" h="1279525">
                <a:moveTo>
                  <a:pt x="0" y="0"/>
                </a:moveTo>
                <a:lnTo>
                  <a:pt x="0" y="1279398"/>
                </a:lnTo>
                <a:lnTo>
                  <a:pt x="4189475" y="1279398"/>
                </a:lnTo>
                <a:lnTo>
                  <a:pt x="4189475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2192407" y="6662377"/>
            <a:ext cx="118300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D</a:t>
            </a:r>
            <a:r>
              <a:rPr sz="1600" b="1" dirty="0">
                <a:latin typeface="微软雅黑"/>
                <a:cs typeface="微软雅黑"/>
              </a:rPr>
              <a:t>B</a:t>
            </a:r>
            <a:r>
              <a:rPr sz="1600" b="1" spc="-5" dirty="0">
                <a:latin typeface="微软雅黑"/>
                <a:cs typeface="微软雅黑"/>
              </a:rPr>
              <a:t> Storage</a:t>
            </a:r>
            <a:endParaRPr sz="1600">
              <a:latin typeface="微软雅黑"/>
              <a:cs typeface="微软雅黑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2101672" y="2062162"/>
          <a:ext cx="810005" cy="860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99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0698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微软雅黑"/>
                          <a:cs typeface="微软雅黑"/>
                        </a:rPr>
                        <a:t>File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微软雅黑"/>
                          <a:cs typeface="微软雅黑"/>
                        </a:rPr>
                        <a:t>B</a:t>
                      </a:r>
                      <a:r>
                        <a:rPr sz="1000" b="1" spc="-5" dirty="0">
                          <a:latin typeface="微软雅黑"/>
                          <a:cs typeface="微软雅黑"/>
                        </a:rPr>
                        <a:t>l</a:t>
                      </a:r>
                      <a:r>
                        <a:rPr sz="1000" b="1" dirty="0">
                          <a:latin typeface="微软雅黑"/>
                          <a:cs typeface="微软雅黑"/>
                        </a:rPr>
                        <a:t>o</a:t>
                      </a:r>
                      <a:r>
                        <a:rPr sz="1000" b="1" spc="-5" dirty="0">
                          <a:latin typeface="微软雅黑"/>
                          <a:cs typeface="微软雅黑"/>
                        </a:rPr>
                        <a:t>c</a:t>
                      </a:r>
                      <a:r>
                        <a:rPr sz="1000" b="1" dirty="0">
                          <a:latin typeface="微软雅黑"/>
                          <a:cs typeface="微软雅黑"/>
                        </a:rPr>
                        <a:t>k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9446">
                <a:tc>
                  <a:txBody>
                    <a:bodyPr/>
                    <a:lstStyle/>
                    <a:p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9351">
                <a:tc>
                  <a:txBody>
                    <a:bodyPr/>
                    <a:lstStyle/>
                    <a:p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0301">
                <a:tc>
                  <a:txBody>
                    <a:bodyPr/>
                    <a:lstStyle/>
                    <a:p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3151">
                <a:tc>
                  <a:txBody>
                    <a:bodyPr/>
                    <a:lstStyle/>
                    <a:p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4181932" y="4384738"/>
          <a:ext cx="809243" cy="860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91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0698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微软雅黑"/>
                          <a:cs typeface="微软雅黑"/>
                        </a:rPr>
                        <a:t>Page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微软雅黑"/>
                          <a:cs typeface="微软雅黑"/>
                        </a:rPr>
                        <a:t>B</a:t>
                      </a:r>
                      <a:r>
                        <a:rPr sz="1000" b="1" spc="-5" dirty="0">
                          <a:latin typeface="微软雅黑"/>
                          <a:cs typeface="微软雅黑"/>
                        </a:rPr>
                        <a:t>l</a:t>
                      </a:r>
                      <a:r>
                        <a:rPr sz="1000" b="1" dirty="0">
                          <a:latin typeface="微软雅黑"/>
                          <a:cs typeface="微软雅黑"/>
                        </a:rPr>
                        <a:t>o</a:t>
                      </a:r>
                      <a:r>
                        <a:rPr sz="1000" b="1" spc="-5" dirty="0">
                          <a:latin typeface="微软雅黑"/>
                          <a:cs typeface="微软雅黑"/>
                        </a:rPr>
                        <a:t>c</a:t>
                      </a:r>
                      <a:r>
                        <a:rPr sz="1000" b="1" dirty="0">
                          <a:latin typeface="微软雅黑"/>
                          <a:cs typeface="微软雅黑"/>
                        </a:rPr>
                        <a:t>k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9446">
                <a:tc>
                  <a:txBody>
                    <a:bodyPr/>
                    <a:lstStyle/>
                    <a:p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9351">
                <a:tc>
                  <a:txBody>
                    <a:bodyPr/>
                    <a:lstStyle/>
                    <a:p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0301">
                <a:tc>
                  <a:txBody>
                    <a:bodyPr/>
                    <a:lstStyle/>
                    <a:p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3151">
                <a:tc>
                  <a:txBody>
                    <a:bodyPr/>
                    <a:lstStyle/>
                    <a:p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4" name="object 64"/>
          <p:cNvGraphicFramePr>
            <a:graphicFrameLocks noGrp="1"/>
          </p:cNvGraphicFramePr>
          <p:nvPr/>
        </p:nvGraphicFramePr>
        <p:xfrm>
          <a:off x="3563950" y="1939670"/>
          <a:ext cx="1452371" cy="857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43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8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7459"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微软雅黑"/>
                          <a:cs typeface="微软雅黑"/>
                        </a:rPr>
                        <a:t>Record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2478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微软雅黑"/>
                          <a:cs typeface="微软雅黑"/>
                        </a:rPr>
                        <a:t>B</a:t>
                      </a:r>
                      <a:r>
                        <a:rPr sz="1000" b="1" spc="-5" dirty="0">
                          <a:latin typeface="微软雅黑"/>
                          <a:cs typeface="微软雅黑"/>
                        </a:rPr>
                        <a:t>l</a:t>
                      </a:r>
                      <a:r>
                        <a:rPr sz="1000" b="1" dirty="0">
                          <a:latin typeface="微软雅黑"/>
                          <a:cs typeface="微软雅黑"/>
                        </a:rPr>
                        <a:t>o</a:t>
                      </a:r>
                      <a:r>
                        <a:rPr sz="1000" b="1" spc="-5" dirty="0">
                          <a:latin typeface="微软雅黑"/>
                          <a:cs typeface="微软雅黑"/>
                        </a:rPr>
                        <a:t>c</a:t>
                      </a:r>
                      <a:r>
                        <a:rPr sz="1000" b="1" dirty="0">
                          <a:latin typeface="微软雅黑"/>
                          <a:cs typeface="微软雅黑"/>
                        </a:rPr>
                        <a:t>k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2478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9351">
                <a:tc>
                  <a:txBody>
                    <a:bodyPr/>
                    <a:lstStyle/>
                    <a:p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9539">
                <a:tc>
                  <a:txBody>
                    <a:bodyPr/>
                    <a:lstStyle/>
                    <a:p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3151">
                <a:tc>
                  <a:txBody>
                    <a:bodyPr/>
                    <a:lstStyle/>
                    <a:p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3577475" y="3542919"/>
          <a:ext cx="1424177" cy="847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8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6791"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微软雅黑"/>
                          <a:cs typeface="微软雅黑"/>
                        </a:rPr>
                        <a:t>Record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39624">
                      <a:solidFill>
                        <a:srgbClr val="000000"/>
                      </a:solidFill>
                      <a:prstDash val="solid"/>
                    </a:lnL>
                    <a:lnR w="21717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微软雅黑"/>
                          <a:cs typeface="微软雅黑"/>
                        </a:rPr>
                        <a:t>P</a:t>
                      </a:r>
                      <a:r>
                        <a:rPr sz="1000" b="1" spc="5" dirty="0">
                          <a:latin typeface="微软雅黑"/>
                          <a:cs typeface="微软雅黑"/>
                        </a:rPr>
                        <a:t>o</a:t>
                      </a:r>
                      <a:r>
                        <a:rPr sz="1000" b="1" dirty="0">
                          <a:latin typeface="微软雅黑"/>
                          <a:cs typeface="微软雅黑"/>
                        </a:rPr>
                        <a:t>inter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1717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3924">
                <a:tc>
                  <a:txBody>
                    <a:bodyPr/>
                    <a:lstStyle/>
                    <a:p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9351">
                <a:tc>
                  <a:txBody>
                    <a:bodyPr/>
                    <a:lstStyle/>
                    <a:p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0301">
                <a:tc>
                  <a:txBody>
                    <a:bodyPr/>
                    <a:lstStyle/>
                    <a:p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389">
                <a:tc>
                  <a:txBody>
                    <a:bodyPr/>
                    <a:lstStyle/>
                    <a:p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3" name="object 2">
            <a:extLst>
              <a:ext uri="{FF2B5EF4-FFF2-40B4-BE49-F238E27FC236}">
                <a16:creationId xmlns:a16="http://schemas.microsoft.com/office/drawing/2014/main" xmlns="" id="{43D91DAF-2779-42D3-9BF1-113F2E189CA7}"/>
              </a:ext>
            </a:extLst>
          </p:cNvPr>
          <p:cNvSpPr/>
          <p:nvPr/>
        </p:nvSpPr>
        <p:spPr>
          <a:xfrm>
            <a:off x="1003300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3">
            <a:extLst>
              <a:ext uri="{FF2B5EF4-FFF2-40B4-BE49-F238E27FC236}">
                <a16:creationId xmlns:a16="http://schemas.microsoft.com/office/drawing/2014/main" xmlns="" id="{D899A3E3-E768-4E04-9221-C7C2CE0B2F5C}"/>
              </a:ext>
            </a:extLst>
          </p:cNvPr>
          <p:cNvSpPr/>
          <p:nvPr/>
        </p:nvSpPr>
        <p:spPr>
          <a:xfrm>
            <a:off x="1003300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 animBg="1"/>
      <p:bldP spid="27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/>
      <p:bldP spid="62" grpId="0" animBg="1"/>
      <p:bldP spid="63" grpId="0" animBg="1"/>
      <p:bldP spid="65" grpId="0"/>
      <p:bldP spid="66" grpId="0" animBg="1"/>
      <p:bldP spid="67" grpId="0" animBg="1"/>
      <p:bldP spid="69" grpId="0"/>
      <p:bldP spid="70" grpId="0"/>
      <p:bldP spid="71" grpId="0"/>
      <p:bldP spid="72" grpId="0" animBg="1"/>
      <p:bldP spid="73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/>
      <p:bldP spid="88" grpId="0" animBg="1"/>
      <p:bldP spid="89" grpId="0"/>
      <p:bldP spid="91" grpId="0" animBg="1"/>
      <p:bldP spid="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445129" y="6116983"/>
            <a:ext cx="381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磁盘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29185" y="6116573"/>
            <a:ext cx="1584325" cy="1008380"/>
          </a:xfrm>
          <a:custGeom>
            <a:avLst/>
            <a:gdLst/>
            <a:ahLst/>
            <a:cxnLst/>
            <a:rect l="l" t="t" r="r" b="b"/>
            <a:pathLst>
              <a:path w="1584325" h="1008379">
                <a:moveTo>
                  <a:pt x="792479" y="0"/>
                </a:moveTo>
                <a:lnTo>
                  <a:pt x="727523" y="321"/>
                </a:lnTo>
                <a:lnTo>
                  <a:pt x="664005" y="1269"/>
                </a:lnTo>
                <a:lnTo>
                  <a:pt x="602131" y="2818"/>
                </a:lnTo>
                <a:lnTo>
                  <a:pt x="542105" y="4943"/>
                </a:lnTo>
                <a:lnTo>
                  <a:pt x="484131" y="7620"/>
                </a:lnTo>
                <a:lnTo>
                  <a:pt x="428416" y="10821"/>
                </a:lnTo>
                <a:lnTo>
                  <a:pt x="375162" y="14524"/>
                </a:lnTo>
                <a:lnTo>
                  <a:pt x="324575" y="18702"/>
                </a:lnTo>
                <a:lnTo>
                  <a:pt x="276859" y="23330"/>
                </a:lnTo>
                <a:lnTo>
                  <a:pt x="232219" y="28384"/>
                </a:lnTo>
                <a:lnTo>
                  <a:pt x="190859" y="33838"/>
                </a:lnTo>
                <a:lnTo>
                  <a:pt x="152985" y="39666"/>
                </a:lnTo>
                <a:lnTo>
                  <a:pt x="88509" y="52347"/>
                </a:lnTo>
                <a:lnTo>
                  <a:pt x="40428" y="66226"/>
                </a:lnTo>
                <a:lnTo>
                  <a:pt x="2629" y="88851"/>
                </a:lnTo>
                <a:lnTo>
                  <a:pt x="0" y="96774"/>
                </a:lnTo>
                <a:lnTo>
                  <a:pt x="0" y="910590"/>
                </a:lnTo>
                <a:lnTo>
                  <a:pt x="40428" y="941508"/>
                </a:lnTo>
                <a:lnTo>
                  <a:pt x="88509" y="955516"/>
                </a:lnTo>
                <a:lnTo>
                  <a:pt x="152985" y="968294"/>
                </a:lnTo>
                <a:lnTo>
                  <a:pt x="190859" y="974161"/>
                </a:lnTo>
                <a:lnTo>
                  <a:pt x="232219" y="979646"/>
                </a:lnTo>
                <a:lnTo>
                  <a:pt x="276859" y="984725"/>
                </a:lnTo>
                <a:lnTo>
                  <a:pt x="324575" y="989374"/>
                </a:lnTo>
                <a:lnTo>
                  <a:pt x="375162" y="993568"/>
                </a:lnTo>
                <a:lnTo>
                  <a:pt x="428416" y="997283"/>
                </a:lnTo>
                <a:lnTo>
                  <a:pt x="484131" y="1000494"/>
                </a:lnTo>
                <a:lnTo>
                  <a:pt x="542105" y="1003176"/>
                </a:lnTo>
                <a:lnTo>
                  <a:pt x="602131" y="1005304"/>
                </a:lnTo>
                <a:lnTo>
                  <a:pt x="664005" y="1006855"/>
                </a:lnTo>
                <a:lnTo>
                  <a:pt x="727523" y="1007804"/>
                </a:lnTo>
                <a:lnTo>
                  <a:pt x="792479" y="1008126"/>
                </a:lnTo>
                <a:lnTo>
                  <a:pt x="857431" y="1007804"/>
                </a:lnTo>
                <a:lnTo>
                  <a:pt x="920933" y="1006855"/>
                </a:lnTo>
                <a:lnTo>
                  <a:pt x="982782" y="1005304"/>
                </a:lnTo>
                <a:lnTo>
                  <a:pt x="1042775" y="1003176"/>
                </a:lnTo>
                <a:lnTo>
                  <a:pt x="1100708" y="1000494"/>
                </a:lnTo>
                <a:lnTo>
                  <a:pt x="1156379" y="997283"/>
                </a:lnTo>
                <a:lnTo>
                  <a:pt x="1209582" y="993568"/>
                </a:lnTo>
                <a:lnTo>
                  <a:pt x="1260116" y="989374"/>
                </a:lnTo>
                <a:lnTo>
                  <a:pt x="1307776" y="984725"/>
                </a:lnTo>
                <a:lnTo>
                  <a:pt x="1352359" y="979646"/>
                </a:lnTo>
                <a:lnTo>
                  <a:pt x="1393662" y="974161"/>
                </a:lnTo>
                <a:lnTo>
                  <a:pt x="1431481" y="968294"/>
                </a:lnTo>
                <a:lnTo>
                  <a:pt x="1495853" y="955516"/>
                </a:lnTo>
                <a:lnTo>
                  <a:pt x="1543848" y="941508"/>
                </a:lnTo>
                <a:lnTo>
                  <a:pt x="1581574" y="918621"/>
                </a:lnTo>
                <a:lnTo>
                  <a:pt x="1584197" y="910590"/>
                </a:lnTo>
                <a:lnTo>
                  <a:pt x="1584197" y="96773"/>
                </a:lnTo>
                <a:lnTo>
                  <a:pt x="1543848" y="66226"/>
                </a:lnTo>
                <a:lnTo>
                  <a:pt x="1495853" y="52347"/>
                </a:lnTo>
                <a:lnTo>
                  <a:pt x="1431481" y="39666"/>
                </a:lnTo>
                <a:lnTo>
                  <a:pt x="1393662" y="33838"/>
                </a:lnTo>
                <a:lnTo>
                  <a:pt x="1352359" y="28384"/>
                </a:lnTo>
                <a:lnTo>
                  <a:pt x="1307776" y="23330"/>
                </a:lnTo>
                <a:lnTo>
                  <a:pt x="1260116" y="18702"/>
                </a:lnTo>
                <a:lnTo>
                  <a:pt x="1209582" y="14524"/>
                </a:lnTo>
                <a:lnTo>
                  <a:pt x="1156379" y="10821"/>
                </a:lnTo>
                <a:lnTo>
                  <a:pt x="1100708" y="7619"/>
                </a:lnTo>
                <a:lnTo>
                  <a:pt x="1042775" y="4943"/>
                </a:lnTo>
                <a:lnTo>
                  <a:pt x="982782" y="2818"/>
                </a:lnTo>
                <a:lnTo>
                  <a:pt x="920933" y="1269"/>
                </a:lnTo>
                <a:lnTo>
                  <a:pt x="857431" y="321"/>
                </a:lnTo>
                <a:lnTo>
                  <a:pt x="79247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9185" y="6213347"/>
            <a:ext cx="1584325" cy="97790"/>
          </a:xfrm>
          <a:custGeom>
            <a:avLst/>
            <a:gdLst/>
            <a:ahLst/>
            <a:cxnLst/>
            <a:rect l="l" t="t" r="r" b="b"/>
            <a:pathLst>
              <a:path w="1584325" h="97789">
                <a:moveTo>
                  <a:pt x="0" y="0"/>
                </a:moveTo>
                <a:lnTo>
                  <a:pt x="40428" y="30918"/>
                </a:lnTo>
                <a:lnTo>
                  <a:pt x="88509" y="44926"/>
                </a:lnTo>
                <a:lnTo>
                  <a:pt x="152985" y="57704"/>
                </a:lnTo>
                <a:lnTo>
                  <a:pt x="190859" y="63571"/>
                </a:lnTo>
                <a:lnTo>
                  <a:pt x="232219" y="69056"/>
                </a:lnTo>
                <a:lnTo>
                  <a:pt x="276859" y="74135"/>
                </a:lnTo>
                <a:lnTo>
                  <a:pt x="324575" y="78784"/>
                </a:lnTo>
                <a:lnTo>
                  <a:pt x="375162" y="82978"/>
                </a:lnTo>
                <a:lnTo>
                  <a:pt x="428416" y="86693"/>
                </a:lnTo>
                <a:lnTo>
                  <a:pt x="484131" y="89904"/>
                </a:lnTo>
                <a:lnTo>
                  <a:pt x="542105" y="92586"/>
                </a:lnTo>
                <a:lnTo>
                  <a:pt x="602131" y="94714"/>
                </a:lnTo>
                <a:lnTo>
                  <a:pt x="664005" y="96265"/>
                </a:lnTo>
                <a:lnTo>
                  <a:pt x="727523" y="97214"/>
                </a:lnTo>
                <a:lnTo>
                  <a:pt x="792480" y="97535"/>
                </a:lnTo>
                <a:lnTo>
                  <a:pt x="857431" y="97214"/>
                </a:lnTo>
                <a:lnTo>
                  <a:pt x="920933" y="96265"/>
                </a:lnTo>
                <a:lnTo>
                  <a:pt x="982782" y="94714"/>
                </a:lnTo>
                <a:lnTo>
                  <a:pt x="1042775" y="92586"/>
                </a:lnTo>
                <a:lnTo>
                  <a:pt x="1100709" y="89904"/>
                </a:lnTo>
                <a:lnTo>
                  <a:pt x="1156379" y="86693"/>
                </a:lnTo>
                <a:lnTo>
                  <a:pt x="1209582" y="82978"/>
                </a:lnTo>
                <a:lnTo>
                  <a:pt x="1260116" y="78784"/>
                </a:lnTo>
                <a:lnTo>
                  <a:pt x="1307776" y="74135"/>
                </a:lnTo>
                <a:lnTo>
                  <a:pt x="1352359" y="69056"/>
                </a:lnTo>
                <a:lnTo>
                  <a:pt x="1393662" y="63571"/>
                </a:lnTo>
                <a:lnTo>
                  <a:pt x="1431481" y="57704"/>
                </a:lnTo>
                <a:lnTo>
                  <a:pt x="1495853" y="44926"/>
                </a:lnTo>
                <a:lnTo>
                  <a:pt x="1543848" y="30918"/>
                </a:lnTo>
                <a:lnTo>
                  <a:pt x="1581574" y="8031"/>
                </a:lnTo>
                <a:lnTo>
                  <a:pt x="1584198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20111" y="6379961"/>
            <a:ext cx="1458595" cy="715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DataBase</a:t>
            </a:r>
            <a:endParaRPr sz="2400">
              <a:latin typeface="微软雅黑"/>
              <a:cs typeface="微软雅黑"/>
            </a:endParaRPr>
          </a:p>
          <a:p>
            <a:pPr marL="175260" marR="273685" algn="ctr">
              <a:lnSpc>
                <a:spcPct val="100000"/>
              </a:lnSpc>
              <a:spcBef>
                <a:spcPts val="145"/>
              </a:spcBef>
            </a:pPr>
            <a:r>
              <a:rPr sz="1200" b="1" spc="-5" dirty="0">
                <a:solidFill>
                  <a:srgbClr val="3333CC"/>
                </a:solidFill>
                <a:latin typeface="微软雅黑"/>
                <a:cs typeface="微软雅黑"/>
              </a:rPr>
              <a:t>盘面:柱面</a:t>
            </a:r>
            <a:r>
              <a:rPr sz="1200" b="1" spc="-10" dirty="0">
                <a:solidFill>
                  <a:srgbClr val="3333CC"/>
                </a:solidFill>
                <a:latin typeface="微软雅黑"/>
                <a:cs typeface="微软雅黑"/>
              </a:rPr>
              <a:t>:</a:t>
            </a:r>
            <a:r>
              <a:rPr sz="1200" b="1" spc="-5" dirty="0">
                <a:solidFill>
                  <a:srgbClr val="3333CC"/>
                </a:solidFill>
                <a:latin typeface="微软雅黑"/>
                <a:cs typeface="微软雅黑"/>
              </a:rPr>
              <a:t>扇区 </a:t>
            </a:r>
            <a:r>
              <a:rPr sz="1200" b="1" dirty="0">
                <a:solidFill>
                  <a:srgbClr val="3333CC"/>
                </a:solidFill>
                <a:latin typeface="微软雅黑"/>
                <a:cs typeface="微软雅黑"/>
              </a:rPr>
              <a:t>簇/磁盘块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53391" y="5003291"/>
            <a:ext cx="1295400" cy="936625"/>
          </a:xfrm>
          <a:custGeom>
            <a:avLst/>
            <a:gdLst/>
            <a:ahLst/>
            <a:cxnLst/>
            <a:rect l="l" t="t" r="r" b="b"/>
            <a:pathLst>
              <a:path w="1295400" h="936625">
                <a:moveTo>
                  <a:pt x="647700" y="0"/>
                </a:moveTo>
                <a:lnTo>
                  <a:pt x="594520" y="355"/>
                </a:lnTo>
                <a:lnTo>
                  <a:pt x="542536" y="1403"/>
                </a:lnTo>
                <a:lnTo>
                  <a:pt x="491911" y="3116"/>
                </a:lnTo>
                <a:lnTo>
                  <a:pt x="442813" y="5468"/>
                </a:lnTo>
                <a:lnTo>
                  <a:pt x="395406" y="8429"/>
                </a:lnTo>
                <a:lnTo>
                  <a:pt x="349857" y="11974"/>
                </a:lnTo>
                <a:lnTo>
                  <a:pt x="306330" y="16074"/>
                </a:lnTo>
                <a:lnTo>
                  <a:pt x="264993" y="20702"/>
                </a:lnTo>
                <a:lnTo>
                  <a:pt x="226010" y="25830"/>
                </a:lnTo>
                <a:lnTo>
                  <a:pt x="155770" y="37480"/>
                </a:lnTo>
                <a:lnTo>
                  <a:pt x="96938" y="50802"/>
                </a:lnTo>
                <a:lnTo>
                  <a:pt x="50839" y="65579"/>
                </a:lnTo>
                <a:lnTo>
                  <a:pt x="8465" y="89990"/>
                </a:lnTo>
                <a:lnTo>
                  <a:pt x="0" y="107442"/>
                </a:lnTo>
                <a:lnTo>
                  <a:pt x="0" y="829818"/>
                </a:lnTo>
                <a:lnTo>
                  <a:pt x="32979" y="863736"/>
                </a:lnTo>
                <a:lnTo>
                  <a:pt x="72214" y="879072"/>
                </a:lnTo>
                <a:lnTo>
                  <a:pt x="124846" y="893045"/>
                </a:lnTo>
                <a:lnTo>
                  <a:pt x="189547" y="905446"/>
                </a:lnTo>
                <a:lnTo>
                  <a:pt x="264993" y="916064"/>
                </a:lnTo>
                <a:lnTo>
                  <a:pt x="306330" y="920638"/>
                </a:lnTo>
                <a:lnTo>
                  <a:pt x="349857" y="924688"/>
                </a:lnTo>
                <a:lnTo>
                  <a:pt x="395406" y="928187"/>
                </a:lnTo>
                <a:lnTo>
                  <a:pt x="442813" y="931109"/>
                </a:lnTo>
                <a:lnTo>
                  <a:pt x="491911" y="933427"/>
                </a:lnTo>
                <a:lnTo>
                  <a:pt x="542536" y="935115"/>
                </a:lnTo>
                <a:lnTo>
                  <a:pt x="594520" y="936148"/>
                </a:lnTo>
                <a:lnTo>
                  <a:pt x="647700" y="936497"/>
                </a:lnTo>
                <a:lnTo>
                  <a:pt x="700775" y="936148"/>
                </a:lnTo>
                <a:lnTo>
                  <a:pt x="752678" y="935115"/>
                </a:lnTo>
                <a:lnTo>
                  <a:pt x="803240" y="933427"/>
                </a:lnTo>
                <a:lnTo>
                  <a:pt x="852293" y="931109"/>
                </a:lnTo>
                <a:lnTo>
                  <a:pt x="899671" y="928187"/>
                </a:lnTo>
                <a:lnTo>
                  <a:pt x="945206" y="924688"/>
                </a:lnTo>
                <a:lnTo>
                  <a:pt x="988731" y="920638"/>
                </a:lnTo>
                <a:lnTo>
                  <a:pt x="1030077" y="916064"/>
                </a:lnTo>
                <a:lnTo>
                  <a:pt x="1069078" y="910991"/>
                </a:lnTo>
                <a:lnTo>
                  <a:pt x="1139374" y="899455"/>
                </a:lnTo>
                <a:lnTo>
                  <a:pt x="1198279" y="886242"/>
                </a:lnTo>
                <a:lnTo>
                  <a:pt x="1244453" y="871561"/>
                </a:lnTo>
                <a:lnTo>
                  <a:pt x="1286913" y="847247"/>
                </a:lnTo>
                <a:lnTo>
                  <a:pt x="1295400" y="829818"/>
                </a:lnTo>
                <a:lnTo>
                  <a:pt x="1295400" y="107441"/>
                </a:lnTo>
                <a:lnTo>
                  <a:pt x="1262347" y="73444"/>
                </a:lnTo>
                <a:lnTo>
                  <a:pt x="1223041" y="58023"/>
                </a:lnTo>
                <a:lnTo>
                  <a:pt x="1170334" y="43946"/>
                </a:lnTo>
                <a:lnTo>
                  <a:pt x="1105566" y="31432"/>
                </a:lnTo>
                <a:lnTo>
                  <a:pt x="1030077" y="20702"/>
                </a:lnTo>
                <a:lnTo>
                  <a:pt x="988731" y="16074"/>
                </a:lnTo>
                <a:lnTo>
                  <a:pt x="945206" y="11974"/>
                </a:lnTo>
                <a:lnTo>
                  <a:pt x="899671" y="8429"/>
                </a:lnTo>
                <a:lnTo>
                  <a:pt x="852293" y="5468"/>
                </a:lnTo>
                <a:lnTo>
                  <a:pt x="803240" y="3116"/>
                </a:lnTo>
                <a:lnTo>
                  <a:pt x="752678" y="1403"/>
                </a:lnTo>
                <a:lnTo>
                  <a:pt x="700775" y="355"/>
                </a:lnTo>
                <a:lnTo>
                  <a:pt x="647700" y="0"/>
                </a:lnTo>
                <a:close/>
              </a:path>
            </a:pathLst>
          </a:custGeom>
          <a:ln w="9525">
            <a:solidFill>
              <a:srgbClr val="66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3391" y="5110734"/>
            <a:ext cx="1295400" cy="107950"/>
          </a:xfrm>
          <a:custGeom>
            <a:avLst/>
            <a:gdLst/>
            <a:ahLst/>
            <a:cxnLst/>
            <a:rect l="l" t="t" r="r" b="b"/>
            <a:pathLst>
              <a:path w="1295400" h="107950">
                <a:moveTo>
                  <a:pt x="0" y="0"/>
                </a:moveTo>
                <a:lnTo>
                  <a:pt x="32979" y="33997"/>
                </a:lnTo>
                <a:lnTo>
                  <a:pt x="72214" y="49418"/>
                </a:lnTo>
                <a:lnTo>
                  <a:pt x="124846" y="63495"/>
                </a:lnTo>
                <a:lnTo>
                  <a:pt x="189547" y="76009"/>
                </a:lnTo>
                <a:lnTo>
                  <a:pt x="264993" y="86739"/>
                </a:lnTo>
                <a:lnTo>
                  <a:pt x="306330" y="91367"/>
                </a:lnTo>
                <a:lnTo>
                  <a:pt x="349857" y="95467"/>
                </a:lnTo>
                <a:lnTo>
                  <a:pt x="395406" y="99012"/>
                </a:lnTo>
                <a:lnTo>
                  <a:pt x="442813" y="101973"/>
                </a:lnTo>
                <a:lnTo>
                  <a:pt x="491911" y="104325"/>
                </a:lnTo>
                <a:lnTo>
                  <a:pt x="542536" y="106038"/>
                </a:lnTo>
                <a:lnTo>
                  <a:pt x="594520" y="107086"/>
                </a:lnTo>
                <a:lnTo>
                  <a:pt x="647700" y="107441"/>
                </a:lnTo>
                <a:lnTo>
                  <a:pt x="700775" y="107086"/>
                </a:lnTo>
                <a:lnTo>
                  <a:pt x="752678" y="106038"/>
                </a:lnTo>
                <a:lnTo>
                  <a:pt x="803240" y="104325"/>
                </a:lnTo>
                <a:lnTo>
                  <a:pt x="852293" y="101973"/>
                </a:lnTo>
                <a:lnTo>
                  <a:pt x="899671" y="99012"/>
                </a:lnTo>
                <a:lnTo>
                  <a:pt x="945206" y="95467"/>
                </a:lnTo>
                <a:lnTo>
                  <a:pt x="988731" y="91367"/>
                </a:lnTo>
                <a:lnTo>
                  <a:pt x="1030077" y="86739"/>
                </a:lnTo>
                <a:lnTo>
                  <a:pt x="1069078" y="81611"/>
                </a:lnTo>
                <a:lnTo>
                  <a:pt x="1139374" y="69961"/>
                </a:lnTo>
                <a:lnTo>
                  <a:pt x="1198279" y="56639"/>
                </a:lnTo>
                <a:lnTo>
                  <a:pt x="1244453" y="41862"/>
                </a:lnTo>
                <a:lnTo>
                  <a:pt x="1286913" y="17451"/>
                </a:lnTo>
                <a:lnTo>
                  <a:pt x="1293250" y="8825"/>
                </a:lnTo>
                <a:lnTo>
                  <a:pt x="1295400" y="0"/>
                </a:lnTo>
              </a:path>
            </a:pathLst>
          </a:custGeom>
          <a:ln w="9525">
            <a:solidFill>
              <a:srgbClr val="66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00883" y="5010558"/>
            <a:ext cx="1206500" cy="814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25" marR="184785" indent="-23495" algn="ctr">
              <a:lnSpc>
                <a:spcPct val="96800"/>
              </a:lnSpc>
            </a:pPr>
            <a:r>
              <a:rPr sz="1400" b="1" spc="-5" dirty="0">
                <a:latin typeface="微软雅黑"/>
                <a:cs typeface="微软雅黑"/>
              </a:rPr>
              <a:t>内存 </a:t>
            </a:r>
            <a:r>
              <a:rPr sz="1400" b="1" spc="-5" dirty="0">
                <a:solidFill>
                  <a:srgbClr val="FF0000"/>
                </a:solidFill>
                <a:latin typeface="微软雅黑"/>
                <a:cs typeface="微软雅黑"/>
              </a:rPr>
              <a:t>DataBase Buffer</a:t>
            </a:r>
            <a:endParaRPr sz="14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200" b="1" spc="-5" dirty="0">
                <a:solidFill>
                  <a:srgbClr val="3333CC"/>
                </a:solidFill>
                <a:latin typeface="微软雅黑"/>
                <a:cs typeface="微软雅黑"/>
              </a:rPr>
              <a:t>内存页/块</a:t>
            </a:r>
            <a:r>
              <a:rPr sz="1200" b="1" spc="-10" dirty="0">
                <a:solidFill>
                  <a:srgbClr val="3333CC"/>
                </a:solidFill>
                <a:latin typeface="微软雅黑"/>
                <a:cs typeface="微软雅黑"/>
              </a:rPr>
              <a:t>:</a:t>
            </a:r>
            <a:r>
              <a:rPr sz="1200" b="1" spc="-5" dirty="0">
                <a:solidFill>
                  <a:srgbClr val="3333CC"/>
                </a:solidFill>
                <a:latin typeface="微软雅黑"/>
                <a:cs typeface="微软雅黑"/>
              </a:rPr>
              <a:t>偏置量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13795" y="3908297"/>
            <a:ext cx="1799983" cy="638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84902" y="4043581"/>
            <a:ext cx="1671320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1087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微软雅黑"/>
                <a:cs typeface="微软雅黑"/>
              </a:rPr>
              <a:t>Data </a:t>
            </a:r>
            <a:r>
              <a:rPr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Table:Record:Fie</a:t>
            </a:r>
            <a:r>
              <a:rPr sz="1400" b="1" spc="-15" dirty="0">
                <a:solidFill>
                  <a:srgbClr val="3333CC"/>
                </a:solidFill>
                <a:latin typeface="微软雅黑"/>
                <a:cs typeface="微软雅黑"/>
              </a:rPr>
              <a:t>l</a:t>
            </a:r>
            <a:r>
              <a:rPr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d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87019" y="4299203"/>
            <a:ext cx="1154785" cy="2346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55263" y="3927757"/>
            <a:ext cx="1142365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670" marR="5080" indent="-14097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微软雅黑"/>
                <a:cs typeface="微软雅黑"/>
              </a:rPr>
              <a:t>Data Format (Scheme)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78409" y="5810250"/>
            <a:ext cx="200660" cy="306705"/>
          </a:xfrm>
          <a:custGeom>
            <a:avLst/>
            <a:gdLst/>
            <a:ahLst/>
            <a:cxnLst/>
            <a:rect l="l" t="t" r="r" b="b"/>
            <a:pathLst>
              <a:path w="200659" h="306704">
                <a:moveTo>
                  <a:pt x="200406" y="60959"/>
                </a:moveTo>
                <a:lnTo>
                  <a:pt x="100584" y="0"/>
                </a:lnTo>
                <a:lnTo>
                  <a:pt x="0" y="60960"/>
                </a:lnTo>
                <a:lnTo>
                  <a:pt x="50292" y="60960"/>
                </a:lnTo>
                <a:lnTo>
                  <a:pt x="50292" y="275463"/>
                </a:lnTo>
                <a:lnTo>
                  <a:pt x="100584" y="306324"/>
                </a:lnTo>
                <a:lnTo>
                  <a:pt x="150114" y="275698"/>
                </a:lnTo>
                <a:lnTo>
                  <a:pt x="150114" y="60960"/>
                </a:lnTo>
                <a:lnTo>
                  <a:pt x="200406" y="60959"/>
                </a:lnTo>
                <a:close/>
              </a:path>
              <a:path w="200659" h="306704">
                <a:moveTo>
                  <a:pt x="50292" y="275463"/>
                </a:moveTo>
                <a:lnTo>
                  <a:pt x="50292" y="244602"/>
                </a:lnTo>
                <a:lnTo>
                  <a:pt x="0" y="244602"/>
                </a:lnTo>
                <a:lnTo>
                  <a:pt x="50292" y="275463"/>
                </a:lnTo>
                <a:close/>
              </a:path>
              <a:path w="200659" h="306704">
                <a:moveTo>
                  <a:pt x="200406" y="244602"/>
                </a:moveTo>
                <a:lnTo>
                  <a:pt x="150114" y="244602"/>
                </a:lnTo>
                <a:lnTo>
                  <a:pt x="150114" y="275698"/>
                </a:lnTo>
                <a:lnTo>
                  <a:pt x="200406" y="24460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78409" y="5810250"/>
            <a:ext cx="200660" cy="306705"/>
          </a:xfrm>
          <a:custGeom>
            <a:avLst/>
            <a:gdLst/>
            <a:ahLst/>
            <a:cxnLst/>
            <a:rect l="l" t="t" r="r" b="b"/>
            <a:pathLst>
              <a:path w="200659" h="306704">
                <a:moveTo>
                  <a:pt x="100584" y="0"/>
                </a:moveTo>
                <a:lnTo>
                  <a:pt x="200406" y="60959"/>
                </a:lnTo>
                <a:lnTo>
                  <a:pt x="150114" y="60960"/>
                </a:lnTo>
                <a:lnTo>
                  <a:pt x="150114" y="244602"/>
                </a:lnTo>
                <a:lnTo>
                  <a:pt x="200406" y="244602"/>
                </a:lnTo>
                <a:lnTo>
                  <a:pt x="100584" y="306324"/>
                </a:lnTo>
                <a:lnTo>
                  <a:pt x="0" y="244602"/>
                </a:lnTo>
                <a:lnTo>
                  <a:pt x="50292" y="244602"/>
                </a:lnTo>
                <a:lnTo>
                  <a:pt x="50292" y="60960"/>
                </a:lnTo>
                <a:lnTo>
                  <a:pt x="0" y="60960"/>
                </a:lnTo>
                <a:lnTo>
                  <a:pt x="100584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58675" y="4548378"/>
            <a:ext cx="551180" cy="466090"/>
          </a:xfrm>
          <a:custGeom>
            <a:avLst/>
            <a:gdLst/>
            <a:ahLst/>
            <a:cxnLst/>
            <a:rect l="l" t="t" r="r" b="b"/>
            <a:pathLst>
              <a:path w="551179" h="466089">
                <a:moveTo>
                  <a:pt x="179832" y="10667"/>
                </a:moveTo>
                <a:lnTo>
                  <a:pt x="0" y="0"/>
                </a:lnTo>
                <a:lnTo>
                  <a:pt x="40386" y="176022"/>
                </a:lnTo>
                <a:lnTo>
                  <a:pt x="75438" y="134874"/>
                </a:lnTo>
                <a:lnTo>
                  <a:pt x="145542" y="193993"/>
                </a:lnTo>
                <a:lnTo>
                  <a:pt x="145542" y="51815"/>
                </a:lnTo>
                <a:lnTo>
                  <a:pt x="179832" y="10667"/>
                </a:lnTo>
                <a:close/>
              </a:path>
              <a:path w="551179" h="466089">
                <a:moveTo>
                  <a:pt x="550926" y="465581"/>
                </a:moveTo>
                <a:lnTo>
                  <a:pt x="510540" y="290321"/>
                </a:lnTo>
                <a:lnTo>
                  <a:pt x="475488" y="331470"/>
                </a:lnTo>
                <a:lnTo>
                  <a:pt x="145542" y="51815"/>
                </a:lnTo>
                <a:lnTo>
                  <a:pt x="145542" y="193993"/>
                </a:lnTo>
                <a:lnTo>
                  <a:pt x="406146" y="413766"/>
                </a:lnTo>
                <a:lnTo>
                  <a:pt x="406146" y="456993"/>
                </a:lnTo>
                <a:lnTo>
                  <a:pt x="550926" y="465581"/>
                </a:lnTo>
                <a:close/>
              </a:path>
              <a:path w="551179" h="466089">
                <a:moveTo>
                  <a:pt x="406146" y="456993"/>
                </a:moveTo>
                <a:lnTo>
                  <a:pt x="406146" y="413766"/>
                </a:lnTo>
                <a:lnTo>
                  <a:pt x="371094" y="454914"/>
                </a:lnTo>
                <a:lnTo>
                  <a:pt x="406146" y="45699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8675" y="4548378"/>
            <a:ext cx="551180" cy="466090"/>
          </a:xfrm>
          <a:custGeom>
            <a:avLst/>
            <a:gdLst/>
            <a:ahLst/>
            <a:cxnLst/>
            <a:rect l="l" t="t" r="r" b="b"/>
            <a:pathLst>
              <a:path w="551179" h="466089">
                <a:moveTo>
                  <a:pt x="0" y="0"/>
                </a:moveTo>
                <a:lnTo>
                  <a:pt x="179832" y="10667"/>
                </a:lnTo>
                <a:lnTo>
                  <a:pt x="145542" y="51815"/>
                </a:lnTo>
                <a:lnTo>
                  <a:pt x="475488" y="331470"/>
                </a:lnTo>
                <a:lnTo>
                  <a:pt x="510540" y="290321"/>
                </a:lnTo>
                <a:lnTo>
                  <a:pt x="550926" y="465581"/>
                </a:lnTo>
                <a:lnTo>
                  <a:pt x="371094" y="454914"/>
                </a:lnTo>
                <a:lnTo>
                  <a:pt x="406146" y="413766"/>
                </a:lnTo>
                <a:lnTo>
                  <a:pt x="75438" y="134874"/>
                </a:lnTo>
                <a:lnTo>
                  <a:pt x="40386" y="17602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20903" y="4539996"/>
            <a:ext cx="296545" cy="482600"/>
          </a:xfrm>
          <a:custGeom>
            <a:avLst/>
            <a:gdLst/>
            <a:ahLst/>
            <a:cxnLst/>
            <a:rect l="l" t="t" r="r" b="b"/>
            <a:pathLst>
              <a:path w="296545" h="482600">
                <a:moveTo>
                  <a:pt x="141732" y="449035"/>
                </a:moveTo>
                <a:lnTo>
                  <a:pt x="141732" y="80772"/>
                </a:lnTo>
                <a:lnTo>
                  <a:pt x="51816" y="369570"/>
                </a:lnTo>
                <a:lnTo>
                  <a:pt x="0" y="353568"/>
                </a:lnTo>
                <a:lnTo>
                  <a:pt x="73152" y="482345"/>
                </a:lnTo>
                <a:lnTo>
                  <a:pt x="141732" y="449035"/>
                </a:lnTo>
                <a:close/>
              </a:path>
              <a:path w="296545" h="482600">
                <a:moveTo>
                  <a:pt x="296418" y="128778"/>
                </a:moveTo>
                <a:lnTo>
                  <a:pt x="223266" y="0"/>
                </a:lnTo>
                <a:lnTo>
                  <a:pt x="89916" y="64770"/>
                </a:lnTo>
                <a:lnTo>
                  <a:pt x="141732" y="80772"/>
                </a:lnTo>
                <a:lnTo>
                  <a:pt x="141732" y="449035"/>
                </a:lnTo>
                <a:lnTo>
                  <a:pt x="154686" y="442743"/>
                </a:lnTo>
                <a:lnTo>
                  <a:pt x="154686" y="401574"/>
                </a:lnTo>
                <a:lnTo>
                  <a:pt x="244602" y="112776"/>
                </a:lnTo>
                <a:lnTo>
                  <a:pt x="296418" y="128778"/>
                </a:lnTo>
                <a:close/>
              </a:path>
              <a:path w="296545" h="482600">
                <a:moveTo>
                  <a:pt x="206502" y="417576"/>
                </a:moveTo>
                <a:lnTo>
                  <a:pt x="154686" y="401574"/>
                </a:lnTo>
                <a:lnTo>
                  <a:pt x="154686" y="442743"/>
                </a:lnTo>
                <a:lnTo>
                  <a:pt x="206502" y="41757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20903" y="4539996"/>
            <a:ext cx="296545" cy="482600"/>
          </a:xfrm>
          <a:custGeom>
            <a:avLst/>
            <a:gdLst/>
            <a:ahLst/>
            <a:cxnLst/>
            <a:rect l="l" t="t" r="r" b="b"/>
            <a:pathLst>
              <a:path w="296545" h="482600">
                <a:moveTo>
                  <a:pt x="223266" y="0"/>
                </a:moveTo>
                <a:lnTo>
                  <a:pt x="89916" y="64770"/>
                </a:lnTo>
                <a:lnTo>
                  <a:pt x="141732" y="80772"/>
                </a:lnTo>
                <a:lnTo>
                  <a:pt x="51816" y="369570"/>
                </a:lnTo>
                <a:lnTo>
                  <a:pt x="0" y="353568"/>
                </a:lnTo>
                <a:lnTo>
                  <a:pt x="73152" y="482345"/>
                </a:lnTo>
                <a:lnTo>
                  <a:pt x="206502" y="417576"/>
                </a:lnTo>
                <a:lnTo>
                  <a:pt x="154686" y="401574"/>
                </a:lnTo>
                <a:lnTo>
                  <a:pt x="244602" y="112776"/>
                </a:lnTo>
                <a:lnTo>
                  <a:pt x="296418" y="128778"/>
                </a:lnTo>
                <a:lnTo>
                  <a:pt x="223266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41589" y="3952494"/>
            <a:ext cx="10668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7320" marR="104139" indent="-36195">
              <a:lnSpc>
                <a:spcPct val="100000"/>
              </a:lnSpc>
            </a:pPr>
            <a:r>
              <a:rPr sz="1200" b="1" spc="-5" dirty="0">
                <a:latin typeface="微软雅黑"/>
                <a:cs typeface="微软雅黑"/>
              </a:rPr>
              <a:t>索引/文件和 </a:t>
            </a:r>
            <a:r>
              <a:rPr sz="1200" b="1" dirty="0">
                <a:latin typeface="微软雅黑"/>
                <a:cs typeface="微软雅黑"/>
              </a:rPr>
              <a:t>记录管理器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30159" y="5241797"/>
            <a:ext cx="10668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1620" marR="254635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缓冲区 管理器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44637" y="6509766"/>
            <a:ext cx="10668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存储管理器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79561" y="4384547"/>
            <a:ext cx="76200" cy="860425"/>
          </a:xfrm>
          <a:custGeom>
            <a:avLst/>
            <a:gdLst/>
            <a:ahLst/>
            <a:cxnLst/>
            <a:rect l="l" t="t" r="r" b="b"/>
            <a:pathLst>
              <a:path w="76200" h="86042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6"/>
                </a:lnTo>
                <a:lnTo>
                  <a:pt x="35052" y="60198"/>
                </a:lnTo>
                <a:lnTo>
                  <a:pt x="38100" y="58674"/>
                </a:lnTo>
                <a:lnTo>
                  <a:pt x="41910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860425">
                <a:moveTo>
                  <a:pt x="76200" y="784098"/>
                </a:moveTo>
                <a:lnTo>
                  <a:pt x="0" y="784098"/>
                </a:lnTo>
                <a:lnTo>
                  <a:pt x="33528" y="851154"/>
                </a:lnTo>
                <a:lnTo>
                  <a:pt x="33528" y="797052"/>
                </a:lnTo>
                <a:lnTo>
                  <a:pt x="35052" y="800100"/>
                </a:lnTo>
                <a:lnTo>
                  <a:pt x="38100" y="801624"/>
                </a:lnTo>
                <a:lnTo>
                  <a:pt x="41910" y="800100"/>
                </a:lnTo>
                <a:lnTo>
                  <a:pt x="42672" y="797052"/>
                </a:lnTo>
                <a:lnTo>
                  <a:pt x="42672" y="851154"/>
                </a:lnTo>
                <a:lnTo>
                  <a:pt x="76200" y="784098"/>
                </a:lnTo>
                <a:close/>
              </a:path>
              <a:path w="76200" h="860425">
                <a:moveTo>
                  <a:pt x="42672" y="76200"/>
                </a:moveTo>
                <a:lnTo>
                  <a:pt x="42672" y="63246"/>
                </a:lnTo>
                <a:lnTo>
                  <a:pt x="41910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6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860425">
                <a:moveTo>
                  <a:pt x="42672" y="784098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784098"/>
                </a:lnTo>
                <a:lnTo>
                  <a:pt x="42672" y="784098"/>
                </a:lnTo>
                <a:close/>
              </a:path>
              <a:path w="76200" h="860425">
                <a:moveTo>
                  <a:pt x="42672" y="851154"/>
                </a:moveTo>
                <a:lnTo>
                  <a:pt x="42672" y="797052"/>
                </a:lnTo>
                <a:lnTo>
                  <a:pt x="41910" y="800100"/>
                </a:lnTo>
                <a:lnTo>
                  <a:pt x="38100" y="801624"/>
                </a:lnTo>
                <a:lnTo>
                  <a:pt x="35052" y="800100"/>
                </a:lnTo>
                <a:lnTo>
                  <a:pt x="33528" y="797052"/>
                </a:lnTo>
                <a:lnTo>
                  <a:pt x="33528" y="851154"/>
                </a:lnTo>
                <a:lnTo>
                  <a:pt x="38100" y="860298"/>
                </a:lnTo>
                <a:lnTo>
                  <a:pt x="42672" y="851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98809" y="4642860"/>
            <a:ext cx="3302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微软雅黑"/>
                <a:cs typeface="微软雅黑"/>
              </a:rPr>
              <a:t>页面 命令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979561" y="5684520"/>
            <a:ext cx="76200" cy="821055"/>
          </a:xfrm>
          <a:custGeom>
            <a:avLst/>
            <a:gdLst/>
            <a:ahLst/>
            <a:cxnLst/>
            <a:rect l="l" t="t" r="r" b="b"/>
            <a:pathLst>
              <a:path w="76200" h="821054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3528" y="76199"/>
                </a:lnTo>
                <a:lnTo>
                  <a:pt x="33528" y="63245"/>
                </a:lnTo>
                <a:lnTo>
                  <a:pt x="35052" y="60197"/>
                </a:lnTo>
                <a:lnTo>
                  <a:pt x="38100" y="58673"/>
                </a:lnTo>
                <a:lnTo>
                  <a:pt x="41910" y="60197"/>
                </a:lnTo>
                <a:lnTo>
                  <a:pt x="42672" y="63245"/>
                </a:lnTo>
                <a:lnTo>
                  <a:pt x="42672" y="76199"/>
                </a:lnTo>
                <a:lnTo>
                  <a:pt x="76200" y="76199"/>
                </a:lnTo>
                <a:close/>
              </a:path>
              <a:path w="76200" h="821054">
                <a:moveTo>
                  <a:pt x="76200" y="744473"/>
                </a:moveTo>
                <a:lnTo>
                  <a:pt x="0" y="744473"/>
                </a:lnTo>
                <a:lnTo>
                  <a:pt x="33528" y="811529"/>
                </a:lnTo>
                <a:lnTo>
                  <a:pt x="33528" y="757427"/>
                </a:lnTo>
                <a:lnTo>
                  <a:pt x="35052" y="760475"/>
                </a:lnTo>
                <a:lnTo>
                  <a:pt x="38100" y="761999"/>
                </a:lnTo>
                <a:lnTo>
                  <a:pt x="41910" y="760475"/>
                </a:lnTo>
                <a:lnTo>
                  <a:pt x="42672" y="757427"/>
                </a:lnTo>
                <a:lnTo>
                  <a:pt x="42672" y="811529"/>
                </a:lnTo>
                <a:lnTo>
                  <a:pt x="76200" y="744473"/>
                </a:lnTo>
                <a:close/>
              </a:path>
              <a:path w="76200" h="821054">
                <a:moveTo>
                  <a:pt x="42672" y="76199"/>
                </a:moveTo>
                <a:lnTo>
                  <a:pt x="42672" y="63245"/>
                </a:lnTo>
                <a:lnTo>
                  <a:pt x="41910" y="60197"/>
                </a:lnTo>
                <a:lnTo>
                  <a:pt x="38100" y="58673"/>
                </a:lnTo>
                <a:lnTo>
                  <a:pt x="35052" y="60197"/>
                </a:lnTo>
                <a:lnTo>
                  <a:pt x="33528" y="63245"/>
                </a:lnTo>
                <a:lnTo>
                  <a:pt x="33528" y="76199"/>
                </a:lnTo>
                <a:lnTo>
                  <a:pt x="42672" y="76199"/>
                </a:lnTo>
                <a:close/>
              </a:path>
              <a:path w="76200" h="821054">
                <a:moveTo>
                  <a:pt x="42672" y="744473"/>
                </a:moveTo>
                <a:lnTo>
                  <a:pt x="42672" y="76199"/>
                </a:lnTo>
                <a:lnTo>
                  <a:pt x="33528" y="76199"/>
                </a:lnTo>
                <a:lnTo>
                  <a:pt x="33528" y="744473"/>
                </a:lnTo>
                <a:lnTo>
                  <a:pt x="42672" y="744473"/>
                </a:lnTo>
                <a:close/>
              </a:path>
              <a:path w="76200" h="821054">
                <a:moveTo>
                  <a:pt x="42672" y="811529"/>
                </a:moveTo>
                <a:lnTo>
                  <a:pt x="42672" y="757427"/>
                </a:lnTo>
                <a:lnTo>
                  <a:pt x="41910" y="760475"/>
                </a:lnTo>
                <a:lnTo>
                  <a:pt x="38100" y="761999"/>
                </a:lnTo>
                <a:lnTo>
                  <a:pt x="35052" y="760475"/>
                </a:lnTo>
                <a:lnTo>
                  <a:pt x="33528" y="757427"/>
                </a:lnTo>
                <a:lnTo>
                  <a:pt x="33528" y="811529"/>
                </a:lnTo>
                <a:lnTo>
                  <a:pt x="38100" y="820673"/>
                </a:lnTo>
                <a:lnTo>
                  <a:pt x="42672" y="811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583569" y="5930640"/>
            <a:ext cx="40259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 marR="5080" indent="-36195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微软雅黑"/>
                <a:cs typeface="微软雅黑"/>
              </a:rPr>
              <a:t>读页/ 写页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51061" y="6654545"/>
            <a:ext cx="3247390" cy="76200"/>
          </a:xfrm>
          <a:custGeom>
            <a:avLst/>
            <a:gdLst/>
            <a:ahLst/>
            <a:cxnLst/>
            <a:rect l="l" t="t" r="r" b="b"/>
            <a:pathLst>
              <a:path w="3247390" h="76200">
                <a:moveTo>
                  <a:pt x="3188208" y="38099"/>
                </a:moveTo>
                <a:lnTo>
                  <a:pt x="3186684" y="35051"/>
                </a:lnTo>
                <a:lnTo>
                  <a:pt x="318287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182874" y="42671"/>
                </a:lnTo>
                <a:lnTo>
                  <a:pt x="3186684" y="41147"/>
                </a:lnTo>
                <a:lnTo>
                  <a:pt x="3188208" y="38099"/>
                </a:lnTo>
                <a:close/>
              </a:path>
              <a:path w="3247390" h="76200">
                <a:moveTo>
                  <a:pt x="3246882" y="38099"/>
                </a:moveTo>
                <a:lnTo>
                  <a:pt x="3170682" y="0"/>
                </a:lnTo>
                <a:lnTo>
                  <a:pt x="3170682" y="33527"/>
                </a:lnTo>
                <a:lnTo>
                  <a:pt x="3182874" y="33527"/>
                </a:lnTo>
                <a:lnTo>
                  <a:pt x="3186684" y="35051"/>
                </a:lnTo>
                <a:lnTo>
                  <a:pt x="3188208" y="38099"/>
                </a:lnTo>
                <a:lnTo>
                  <a:pt x="3188208" y="67436"/>
                </a:lnTo>
                <a:lnTo>
                  <a:pt x="3246882" y="38099"/>
                </a:lnTo>
                <a:close/>
              </a:path>
              <a:path w="3247390" h="76200">
                <a:moveTo>
                  <a:pt x="3188208" y="67436"/>
                </a:moveTo>
                <a:lnTo>
                  <a:pt x="3188208" y="38099"/>
                </a:lnTo>
                <a:lnTo>
                  <a:pt x="3186684" y="41147"/>
                </a:lnTo>
                <a:lnTo>
                  <a:pt x="3182874" y="42671"/>
                </a:lnTo>
                <a:lnTo>
                  <a:pt x="3170682" y="42671"/>
                </a:lnTo>
                <a:lnTo>
                  <a:pt x="3170682" y="76199"/>
                </a:lnTo>
                <a:lnTo>
                  <a:pt x="318820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92557" y="6470136"/>
            <a:ext cx="939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微软雅黑"/>
                <a:cs typeface="微软雅黑"/>
              </a:rPr>
              <a:t>控制磁盘读写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79433" y="5403341"/>
            <a:ext cx="3389629" cy="76200"/>
          </a:xfrm>
          <a:custGeom>
            <a:avLst/>
            <a:gdLst/>
            <a:ahLst/>
            <a:cxnLst/>
            <a:rect l="l" t="t" r="r" b="b"/>
            <a:pathLst>
              <a:path w="3389629" h="76200">
                <a:moveTo>
                  <a:pt x="3330702" y="38099"/>
                </a:moveTo>
                <a:lnTo>
                  <a:pt x="3329939" y="35051"/>
                </a:lnTo>
                <a:lnTo>
                  <a:pt x="3326129" y="33527"/>
                </a:lnTo>
                <a:lnTo>
                  <a:pt x="5333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5333" y="43433"/>
                </a:lnTo>
                <a:lnTo>
                  <a:pt x="3326129" y="43433"/>
                </a:lnTo>
                <a:lnTo>
                  <a:pt x="3329939" y="41909"/>
                </a:lnTo>
                <a:lnTo>
                  <a:pt x="3330702" y="38099"/>
                </a:lnTo>
                <a:close/>
              </a:path>
              <a:path w="3389629" h="76200">
                <a:moveTo>
                  <a:pt x="3389376" y="38099"/>
                </a:moveTo>
                <a:lnTo>
                  <a:pt x="3313176" y="0"/>
                </a:lnTo>
                <a:lnTo>
                  <a:pt x="3313176" y="33527"/>
                </a:lnTo>
                <a:lnTo>
                  <a:pt x="3326129" y="33527"/>
                </a:lnTo>
                <a:lnTo>
                  <a:pt x="3329939" y="35051"/>
                </a:lnTo>
                <a:lnTo>
                  <a:pt x="3330702" y="38099"/>
                </a:lnTo>
                <a:lnTo>
                  <a:pt x="3330702" y="67436"/>
                </a:lnTo>
                <a:lnTo>
                  <a:pt x="3389376" y="38099"/>
                </a:lnTo>
                <a:close/>
              </a:path>
              <a:path w="3389629" h="76200">
                <a:moveTo>
                  <a:pt x="3330702" y="67436"/>
                </a:moveTo>
                <a:lnTo>
                  <a:pt x="3330702" y="38099"/>
                </a:lnTo>
                <a:lnTo>
                  <a:pt x="3329939" y="41909"/>
                </a:lnTo>
                <a:lnTo>
                  <a:pt x="3326129" y="43433"/>
                </a:lnTo>
                <a:lnTo>
                  <a:pt x="3313176" y="43433"/>
                </a:lnTo>
                <a:lnTo>
                  <a:pt x="3313176" y="76199"/>
                </a:lnTo>
                <a:lnTo>
                  <a:pt x="333070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44857" y="5212836"/>
            <a:ext cx="23831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0000"/>
                </a:solidFill>
                <a:latin typeface="微软雅黑"/>
                <a:cs typeface="微软雅黑"/>
              </a:rPr>
              <a:t>控制内存分配，内存块/磁盘块交换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05341" y="4130040"/>
            <a:ext cx="1889125" cy="76200"/>
          </a:xfrm>
          <a:custGeom>
            <a:avLst/>
            <a:gdLst/>
            <a:ahLst/>
            <a:cxnLst/>
            <a:rect l="l" t="t" r="r" b="b"/>
            <a:pathLst>
              <a:path w="1889125" h="76200">
                <a:moveTo>
                  <a:pt x="1830324" y="38099"/>
                </a:moveTo>
                <a:lnTo>
                  <a:pt x="1828800" y="35051"/>
                </a:lnTo>
                <a:lnTo>
                  <a:pt x="182575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825752" y="43433"/>
                </a:lnTo>
                <a:lnTo>
                  <a:pt x="1828800" y="41909"/>
                </a:lnTo>
                <a:lnTo>
                  <a:pt x="1830324" y="38099"/>
                </a:lnTo>
                <a:close/>
              </a:path>
              <a:path w="1889125" h="76200">
                <a:moveTo>
                  <a:pt x="1888998" y="38099"/>
                </a:moveTo>
                <a:lnTo>
                  <a:pt x="1812798" y="0"/>
                </a:lnTo>
                <a:lnTo>
                  <a:pt x="1812798" y="33527"/>
                </a:lnTo>
                <a:lnTo>
                  <a:pt x="1825752" y="33527"/>
                </a:lnTo>
                <a:lnTo>
                  <a:pt x="1828800" y="35051"/>
                </a:lnTo>
                <a:lnTo>
                  <a:pt x="1830324" y="38099"/>
                </a:lnTo>
                <a:lnTo>
                  <a:pt x="1830324" y="67436"/>
                </a:lnTo>
                <a:lnTo>
                  <a:pt x="1888998" y="38099"/>
                </a:lnTo>
                <a:close/>
              </a:path>
              <a:path w="1889125" h="76200">
                <a:moveTo>
                  <a:pt x="1830324" y="67436"/>
                </a:moveTo>
                <a:lnTo>
                  <a:pt x="1830324" y="38099"/>
                </a:lnTo>
                <a:lnTo>
                  <a:pt x="1828800" y="41909"/>
                </a:lnTo>
                <a:lnTo>
                  <a:pt x="1825752" y="43433"/>
                </a:lnTo>
                <a:lnTo>
                  <a:pt x="1812798" y="43433"/>
                </a:lnTo>
                <a:lnTo>
                  <a:pt x="1812798" y="76199"/>
                </a:lnTo>
                <a:lnTo>
                  <a:pt x="183032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44857" y="3941820"/>
            <a:ext cx="13163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0000"/>
                </a:solidFill>
                <a:latin typeface="微软雅黑"/>
                <a:cs typeface="微软雅黑"/>
              </a:rPr>
              <a:t>控制逻辑/物理映射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45315" y="2843022"/>
            <a:ext cx="10668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ct val="100000"/>
              </a:lnSpc>
            </a:pPr>
            <a:r>
              <a:rPr sz="1200" b="1" spc="-5" dirty="0">
                <a:latin typeface="微软雅黑"/>
                <a:cs typeface="微软雅黑"/>
              </a:rPr>
              <a:t>D</a:t>
            </a:r>
            <a:r>
              <a:rPr sz="1200" b="1" spc="5" dirty="0">
                <a:latin typeface="微软雅黑"/>
                <a:cs typeface="微软雅黑"/>
              </a:rPr>
              <a:t>M</a:t>
            </a:r>
            <a:r>
              <a:rPr sz="1200" b="1" spc="-5" dirty="0">
                <a:latin typeface="微软雅黑"/>
                <a:cs typeface="微软雅黑"/>
              </a:rPr>
              <a:t>L执</a:t>
            </a:r>
            <a:r>
              <a:rPr sz="1200" b="1" spc="5" dirty="0">
                <a:latin typeface="微软雅黑"/>
                <a:cs typeface="微软雅黑"/>
              </a:rPr>
              <a:t>行</a:t>
            </a:r>
            <a:r>
              <a:rPr sz="1200" b="1" dirty="0">
                <a:latin typeface="微软雅黑"/>
                <a:cs typeface="微软雅黑"/>
              </a:rPr>
              <a:t>引擎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4" name="object 34"/>
          <p:cNvSpPr txBox="1"/>
          <p:nvPr/>
        </p:nvSpPr>
        <p:spPr>
          <a:xfrm rot="20640000">
            <a:off x="3013456" y="3319573"/>
            <a:ext cx="932636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15"/>
              </a:lnSpc>
            </a:pPr>
            <a:r>
              <a:rPr sz="1200" b="1" spc="-10" dirty="0">
                <a:solidFill>
                  <a:srgbClr val="FF0000"/>
                </a:solidFill>
                <a:latin typeface="微软雅黑"/>
                <a:cs typeface="微软雅黑"/>
              </a:rPr>
              <a:t>对索</a:t>
            </a:r>
            <a:r>
              <a:rPr sz="1200" b="1" spc="-5" dirty="0">
                <a:solidFill>
                  <a:srgbClr val="FF0000"/>
                </a:solidFill>
                <a:latin typeface="微软雅黑"/>
                <a:cs typeface="微软雅黑"/>
              </a:rPr>
              <a:t>引</a:t>
            </a:r>
            <a:r>
              <a:rPr sz="1200" b="1" spc="-15" dirty="0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sz="1800" b="1" spc="-15" baseline="2314" dirty="0">
                <a:solidFill>
                  <a:srgbClr val="FF0000"/>
                </a:solidFill>
                <a:latin typeface="微软雅黑"/>
                <a:cs typeface="微软雅黑"/>
              </a:rPr>
              <a:t>文</a:t>
            </a:r>
            <a:r>
              <a:rPr sz="1800" b="1" baseline="2314" dirty="0">
                <a:solidFill>
                  <a:srgbClr val="FF0000"/>
                </a:solidFill>
                <a:latin typeface="微软雅黑"/>
                <a:cs typeface="微软雅黑"/>
              </a:rPr>
              <a:t>件</a:t>
            </a:r>
            <a:endParaRPr sz="1800" baseline="2314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 rot="20640000">
            <a:off x="3063761" y="3493658"/>
            <a:ext cx="933259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20"/>
              </a:lnSpc>
            </a:pPr>
            <a:r>
              <a:rPr sz="1200" b="1" spc="-10" dirty="0">
                <a:solidFill>
                  <a:srgbClr val="FF0000"/>
                </a:solidFill>
                <a:latin typeface="微软雅黑"/>
                <a:cs typeface="微软雅黑"/>
              </a:rPr>
              <a:t>和记录</a:t>
            </a:r>
            <a:r>
              <a:rPr sz="1200" b="1" spc="-5" dirty="0">
                <a:solidFill>
                  <a:srgbClr val="FF0000"/>
                </a:solidFill>
                <a:latin typeface="微软雅黑"/>
                <a:cs typeface="微软雅黑"/>
              </a:rPr>
              <a:t>的</a:t>
            </a:r>
            <a:r>
              <a:rPr sz="1800" b="1" spc="-15" baseline="2314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1800" b="1" baseline="2314" dirty="0">
                <a:solidFill>
                  <a:srgbClr val="FF0000"/>
                </a:solidFill>
                <a:latin typeface="微软雅黑"/>
                <a:cs typeface="微软雅黑"/>
              </a:rPr>
              <a:t>求</a:t>
            </a:r>
            <a:endParaRPr sz="1800" baseline="2314">
              <a:latin typeface="微软雅黑"/>
              <a:cs typeface="微软雅黑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017661" y="2986277"/>
            <a:ext cx="3240405" cy="967740"/>
          </a:xfrm>
          <a:custGeom>
            <a:avLst/>
            <a:gdLst/>
            <a:ahLst/>
            <a:cxnLst/>
            <a:rect l="l" t="t" r="r" b="b"/>
            <a:pathLst>
              <a:path w="3240404" h="967739">
                <a:moveTo>
                  <a:pt x="70386" y="921681"/>
                </a:moveTo>
                <a:lnTo>
                  <a:pt x="62484" y="894588"/>
                </a:lnTo>
                <a:lnTo>
                  <a:pt x="0" y="951738"/>
                </a:lnTo>
                <a:lnTo>
                  <a:pt x="58674" y="962939"/>
                </a:lnTo>
                <a:lnTo>
                  <a:pt x="58674" y="925068"/>
                </a:lnTo>
                <a:lnTo>
                  <a:pt x="70386" y="921681"/>
                </a:lnTo>
                <a:close/>
              </a:path>
              <a:path w="3240404" h="967739">
                <a:moveTo>
                  <a:pt x="75720" y="939969"/>
                </a:moveTo>
                <a:lnTo>
                  <a:pt x="70386" y="921681"/>
                </a:lnTo>
                <a:lnTo>
                  <a:pt x="58674" y="925068"/>
                </a:lnTo>
                <a:lnTo>
                  <a:pt x="64007" y="943356"/>
                </a:lnTo>
                <a:lnTo>
                  <a:pt x="75720" y="939969"/>
                </a:lnTo>
                <a:close/>
              </a:path>
              <a:path w="3240404" h="967739">
                <a:moveTo>
                  <a:pt x="83819" y="967740"/>
                </a:moveTo>
                <a:lnTo>
                  <a:pt x="75720" y="939969"/>
                </a:lnTo>
                <a:lnTo>
                  <a:pt x="64007" y="943356"/>
                </a:lnTo>
                <a:lnTo>
                  <a:pt x="58674" y="925068"/>
                </a:lnTo>
                <a:lnTo>
                  <a:pt x="58674" y="962939"/>
                </a:lnTo>
                <a:lnTo>
                  <a:pt x="83819" y="967740"/>
                </a:lnTo>
                <a:close/>
              </a:path>
              <a:path w="3240404" h="967739">
                <a:moveTo>
                  <a:pt x="3169491" y="45558"/>
                </a:moveTo>
                <a:lnTo>
                  <a:pt x="3164157" y="27270"/>
                </a:lnTo>
                <a:lnTo>
                  <a:pt x="70386" y="921681"/>
                </a:lnTo>
                <a:lnTo>
                  <a:pt x="75720" y="939969"/>
                </a:lnTo>
                <a:lnTo>
                  <a:pt x="3169491" y="45558"/>
                </a:lnTo>
                <a:close/>
              </a:path>
              <a:path w="3240404" h="967739">
                <a:moveTo>
                  <a:pt x="3240024" y="15240"/>
                </a:moveTo>
                <a:lnTo>
                  <a:pt x="3156204" y="0"/>
                </a:lnTo>
                <a:lnTo>
                  <a:pt x="3164157" y="27270"/>
                </a:lnTo>
                <a:lnTo>
                  <a:pt x="3176778" y="23622"/>
                </a:lnTo>
                <a:lnTo>
                  <a:pt x="3182112" y="41910"/>
                </a:lnTo>
                <a:lnTo>
                  <a:pt x="3182112" y="68914"/>
                </a:lnTo>
                <a:lnTo>
                  <a:pt x="3240024" y="15240"/>
                </a:lnTo>
                <a:close/>
              </a:path>
              <a:path w="3240404" h="967739">
                <a:moveTo>
                  <a:pt x="3182112" y="41910"/>
                </a:moveTo>
                <a:lnTo>
                  <a:pt x="3176778" y="23622"/>
                </a:lnTo>
                <a:lnTo>
                  <a:pt x="3164157" y="27270"/>
                </a:lnTo>
                <a:lnTo>
                  <a:pt x="3169491" y="45558"/>
                </a:lnTo>
                <a:lnTo>
                  <a:pt x="3182112" y="41910"/>
                </a:lnTo>
                <a:close/>
              </a:path>
              <a:path w="3240404" h="967739">
                <a:moveTo>
                  <a:pt x="3182112" y="68914"/>
                </a:moveTo>
                <a:lnTo>
                  <a:pt x="3182112" y="41910"/>
                </a:lnTo>
                <a:lnTo>
                  <a:pt x="3169491" y="45558"/>
                </a:lnTo>
                <a:lnTo>
                  <a:pt x="3177540" y="73152"/>
                </a:lnTo>
                <a:lnTo>
                  <a:pt x="3182112" y="689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035679" y="2457444"/>
            <a:ext cx="88011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200" b="1" dirty="0">
                <a:solidFill>
                  <a:srgbClr val="FF0000"/>
                </a:solidFill>
                <a:latin typeface="微软雅黑"/>
                <a:cs typeface="微软雅黑"/>
              </a:rPr>
              <a:t>执行  数据库 基本  命令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21693" y="1965198"/>
            <a:ext cx="10668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2069">
              <a:lnSpc>
                <a:spcPct val="100000"/>
              </a:lnSpc>
            </a:pPr>
            <a:r>
              <a:rPr sz="1400" b="1" spc="-10" dirty="0">
                <a:latin typeface="微软雅黑"/>
                <a:cs typeface="微软雅黑"/>
              </a:rPr>
              <a:t>DML</a:t>
            </a:r>
            <a:r>
              <a:rPr sz="1400" b="1" dirty="0">
                <a:latin typeface="微软雅黑"/>
                <a:cs typeface="微软雅黑"/>
              </a:rPr>
              <a:t>编译</a:t>
            </a:r>
            <a:r>
              <a:rPr sz="1400" b="1" spc="-5" dirty="0">
                <a:latin typeface="微软雅黑"/>
                <a:cs typeface="微软雅黑"/>
              </a:rPr>
              <a:t>器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799467" y="1527047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114300" y="342900"/>
                </a:moveTo>
                <a:lnTo>
                  <a:pt x="0" y="342900"/>
                </a:lnTo>
                <a:lnTo>
                  <a:pt x="38099" y="419099"/>
                </a:lnTo>
                <a:lnTo>
                  <a:pt x="38099" y="361950"/>
                </a:lnTo>
                <a:lnTo>
                  <a:pt x="50291" y="361950"/>
                </a:lnTo>
                <a:lnTo>
                  <a:pt x="50291" y="443483"/>
                </a:lnTo>
                <a:lnTo>
                  <a:pt x="57150" y="457200"/>
                </a:lnTo>
                <a:lnTo>
                  <a:pt x="63246" y="445007"/>
                </a:lnTo>
                <a:lnTo>
                  <a:pt x="63246" y="361950"/>
                </a:lnTo>
                <a:lnTo>
                  <a:pt x="76200" y="361950"/>
                </a:lnTo>
                <a:lnTo>
                  <a:pt x="76200" y="419100"/>
                </a:lnTo>
                <a:lnTo>
                  <a:pt x="114300" y="342900"/>
                </a:lnTo>
                <a:close/>
              </a:path>
              <a:path w="114300" h="457200">
                <a:moveTo>
                  <a:pt x="50291" y="342900"/>
                </a:moveTo>
                <a:lnTo>
                  <a:pt x="50291" y="0"/>
                </a:lnTo>
                <a:lnTo>
                  <a:pt x="38099" y="0"/>
                </a:lnTo>
                <a:lnTo>
                  <a:pt x="38099" y="342900"/>
                </a:lnTo>
                <a:lnTo>
                  <a:pt x="50291" y="342900"/>
                </a:lnTo>
                <a:close/>
              </a:path>
              <a:path w="114300" h="457200">
                <a:moveTo>
                  <a:pt x="50291" y="443483"/>
                </a:moveTo>
                <a:lnTo>
                  <a:pt x="50291" y="361950"/>
                </a:lnTo>
                <a:lnTo>
                  <a:pt x="38099" y="361950"/>
                </a:lnTo>
                <a:lnTo>
                  <a:pt x="38099" y="419099"/>
                </a:lnTo>
                <a:lnTo>
                  <a:pt x="50291" y="443483"/>
                </a:lnTo>
                <a:close/>
              </a:path>
              <a:path w="114300" h="457200">
                <a:moveTo>
                  <a:pt x="76200" y="342900"/>
                </a:moveTo>
                <a:lnTo>
                  <a:pt x="76200" y="0"/>
                </a:lnTo>
                <a:lnTo>
                  <a:pt x="63246" y="0"/>
                </a:lnTo>
                <a:lnTo>
                  <a:pt x="63246" y="342900"/>
                </a:lnTo>
                <a:lnTo>
                  <a:pt x="76200" y="342900"/>
                </a:lnTo>
                <a:close/>
              </a:path>
              <a:path w="114300" h="457200">
                <a:moveTo>
                  <a:pt x="76200" y="419100"/>
                </a:moveTo>
                <a:lnTo>
                  <a:pt x="76200" y="361950"/>
                </a:lnTo>
                <a:lnTo>
                  <a:pt x="63246" y="361950"/>
                </a:lnTo>
                <a:lnTo>
                  <a:pt x="63246" y="445007"/>
                </a:lnTo>
                <a:lnTo>
                  <a:pt x="7620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446147" y="1259233"/>
            <a:ext cx="882650" cy="659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用户/应用</a:t>
            </a:r>
            <a:endParaRPr sz="1400">
              <a:latin typeface="微软雅黑"/>
              <a:cs typeface="微软雅黑"/>
            </a:endParaRPr>
          </a:p>
          <a:p>
            <a:pPr marL="508000">
              <a:lnSpc>
                <a:spcPts val="1435"/>
              </a:lnSpc>
              <a:spcBef>
                <a:spcPts val="720"/>
              </a:spcBef>
            </a:pPr>
            <a:r>
              <a:rPr sz="1200" b="1" spc="-5" dirty="0">
                <a:solidFill>
                  <a:srgbClr val="FF0000"/>
                </a:solidFill>
                <a:latin typeface="微软雅黑"/>
                <a:cs typeface="微软雅黑"/>
              </a:rPr>
              <a:t>D</a:t>
            </a:r>
            <a:r>
              <a:rPr sz="1200" b="1" spc="5" dirty="0">
                <a:solidFill>
                  <a:srgbClr val="FF0000"/>
                </a:solidFill>
                <a:latin typeface="微软雅黑"/>
                <a:cs typeface="微软雅黑"/>
              </a:rPr>
              <a:t>M</a:t>
            </a:r>
            <a:r>
              <a:rPr sz="1200" b="1" dirty="0">
                <a:solidFill>
                  <a:srgbClr val="FF0000"/>
                </a:solidFill>
                <a:latin typeface="微软雅黑"/>
                <a:cs typeface="微软雅黑"/>
              </a:rPr>
              <a:t>L</a:t>
            </a:r>
            <a:endParaRPr sz="1200">
              <a:latin typeface="微软雅黑"/>
              <a:cs typeface="微软雅黑"/>
            </a:endParaRPr>
          </a:p>
          <a:p>
            <a:pPr marL="536575">
              <a:lnSpc>
                <a:spcPts val="1435"/>
              </a:lnSpc>
            </a:pPr>
            <a:r>
              <a:rPr sz="1200" b="1" dirty="0">
                <a:solidFill>
                  <a:srgbClr val="FF0000"/>
                </a:solidFill>
                <a:latin typeface="微软雅黑"/>
                <a:cs typeface="微软雅黑"/>
              </a:rPr>
              <a:t>命令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830709" y="2453639"/>
            <a:ext cx="114300" cy="392430"/>
          </a:xfrm>
          <a:custGeom>
            <a:avLst/>
            <a:gdLst/>
            <a:ahLst/>
            <a:cxnLst/>
            <a:rect l="l" t="t" r="r" b="b"/>
            <a:pathLst>
              <a:path w="114300" h="392430">
                <a:moveTo>
                  <a:pt x="114300" y="278130"/>
                </a:moveTo>
                <a:lnTo>
                  <a:pt x="0" y="278130"/>
                </a:lnTo>
                <a:lnTo>
                  <a:pt x="38100" y="354330"/>
                </a:lnTo>
                <a:lnTo>
                  <a:pt x="38100" y="297180"/>
                </a:lnTo>
                <a:lnTo>
                  <a:pt x="51053" y="297180"/>
                </a:lnTo>
                <a:lnTo>
                  <a:pt x="51053" y="380238"/>
                </a:lnTo>
                <a:lnTo>
                  <a:pt x="57150" y="392430"/>
                </a:lnTo>
                <a:lnTo>
                  <a:pt x="64007" y="378714"/>
                </a:lnTo>
                <a:lnTo>
                  <a:pt x="64007" y="297180"/>
                </a:lnTo>
                <a:lnTo>
                  <a:pt x="76200" y="297180"/>
                </a:lnTo>
                <a:lnTo>
                  <a:pt x="76200" y="354330"/>
                </a:lnTo>
                <a:lnTo>
                  <a:pt x="114300" y="278130"/>
                </a:lnTo>
                <a:close/>
              </a:path>
              <a:path w="114300" h="392430">
                <a:moveTo>
                  <a:pt x="51053" y="278130"/>
                </a:moveTo>
                <a:lnTo>
                  <a:pt x="51053" y="0"/>
                </a:lnTo>
                <a:lnTo>
                  <a:pt x="38100" y="0"/>
                </a:lnTo>
                <a:lnTo>
                  <a:pt x="38100" y="278130"/>
                </a:lnTo>
                <a:lnTo>
                  <a:pt x="51053" y="278130"/>
                </a:lnTo>
                <a:close/>
              </a:path>
              <a:path w="114300" h="392430">
                <a:moveTo>
                  <a:pt x="51053" y="380238"/>
                </a:moveTo>
                <a:lnTo>
                  <a:pt x="51053" y="297180"/>
                </a:lnTo>
                <a:lnTo>
                  <a:pt x="38100" y="297180"/>
                </a:lnTo>
                <a:lnTo>
                  <a:pt x="38100" y="354330"/>
                </a:lnTo>
                <a:lnTo>
                  <a:pt x="51053" y="380238"/>
                </a:lnTo>
                <a:close/>
              </a:path>
              <a:path w="114300" h="392430">
                <a:moveTo>
                  <a:pt x="76200" y="278130"/>
                </a:moveTo>
                <a:lnTo>
                  <a:pt x="76200" y="0"/>
                </a:lnTo>
                <a:lnTo>
                  <a:pt x="64007" y="0"/>
                </a:lnTo>
                <a:lnTo>
                  <a:pt x="64007" y="278130"/>
                </a:lnTo>
                <a:lnTo>
                  <a:pt x="76200" y="278130"/>
                </a:lnTo>
                <a:close/>
              </a:path>
              <a:path w="114300" h="392430">
                <a:moveTo>
                  <a:pt x="76200" y="354330"/>
                </a:moveTo>
                <a:lnTo>
                  <a:pt x="76200" y="297180"/>
                </a:lnTo>
                <a:lnTo>
                  <a:pt x="64007" y="297180"/>
                </a:lnTo>
                <a:lnTo>
                  <a:pt x="64007" y="378714"/>
                </a:lnTo>
                <a:lnTo>
                  <a:pt x="76200" y="35433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88037" y="3285744"/>
            <a:ext cx="229870" cy="641985"/>
          </a:xfrm>
          <a:custGeom>
            <a:avLst/>
            <a:gdLst/>
            <a:ahLst/>
            <a:cxnLst/>
            <a:rect l="l" t="t" r="r" b="b"/>
            <a:pathLst>
              <a:path w="229870" h="641985">
                <a:moveTo>
                  <a:pt x="228599" y="227837"/>
                </a:moveTo>
                <a:lnTo>
                  <a:pt x="112775" y="0"/>
                </a:lnTo>
                <a:lnTo>
                  <a:pt x="0" y="229362"/>
                </a:lnTo>
                <a:lnTo>
                  <a:pt x="75437" y="228859"/>
                </a:lnTo>
                <a:lnTo>
                  <a:pt x="75437" y="190500"/>
                </a:lnTo>
                <a:lnTo>
                  <a:pt x="151637" y="190500"/>
                </a:lnTo>
                <a:lnTo>
                  <a:pt x="151859" y="228349"/>
                </a:lnTo>
                <a:lnTo>
                  <a:pt x="228599" y="227837"/>
                </a:lnTo>
                <a:close/>
              </a:path>
              <a:path w="229870" h="641985">
                <a:moveTo>
                  <a:pt x="153161" y="566176"/>
                </a:moveTo>
                <a:lnTo>
                  <a:pt x="153161" y="451103"/>
                </a:lnTo>
                <a:lnTo>
                  <a:pt x="76961" y="451103"/>
                </a:lnTo>
                <a:lnTo>
                  <a:pt x="76740" y="413259"/>
                </a:lnTo>
                <a:lnTo>
                  <a:pt x="761" y="413766"/>
                </a:lnTo>
                <a:lnTo>
                  <a:pt x="115824" y="641604"/>
                </a:lnTo>
                <a:lnTo>
                  <a:pt x="153161" y="566176"/>
                </a:lnTo>
                <a:close/>
              </a:path>
              <a:path w="229870" h="641985">
                <a:moveTo>
                  <a:pt x="151859" y="228349"/>
                </a:moveTo>
                <a:lnTo>
                  <a:pt x="151637" y="190500"/>
                </a:lnTo>
                <a:lnTo>
                  <a:pt x="75437" y="190500"/>
                </a:lnTo>
                <a:lnTo>
                  <a:pt x="75662" y="228857"/>
                </a:lnTo>
                <a:lnTo>
                  <a:pt x="151859" y="228349"/>
                </a:lnTo>
                <a:close/>
              </a:path>
              <a:path w="229870" h="641985">
                <a:moveTo>
                  <a:pt x="75662" y="228857"/>
                </a:moveTo>
                <a:lnTo>
                  <a:pt x="75437" y="190500"/>
                </a:lnTo>
                <a:lnTo>
                  <a:pt x="75437" y="228859"/>
                </a:lnTo>
                <a:lnTo>
                  <a:pt x="75662" y="228857"/>
                </a:lnTo>
                <a:close/>
              </a:path>
              <a:path w="229870" h="641985">
                <a:moveTo>
                  <a:pt x="152937" y="412751"/>
                </a:moveTo>
                <a:lnTo>
                  <a:pt x="151859" y="228349"/>
                </a:lnTo>
                <a:lnTo>
                  <a:pt x="75662" y="228857"/>
                </a:lnTo>
                <a:lnTo>
                  <a:pt x="76740" y="413259"/>
                </a:lnTo>
                <a:lnTo>
                  <a:pt x="152937" y="412751"/>
                </a:lnTo>
                <a:close/>
              </a:path>
              <a:path w="229870" h="641985">
                <a:moveTo>
                  <a:pt x="153161" y="451103"/>
                </a:moveTo>
                <a:lnTo>
                  <a:pt x="152937" y="412751"/>
                </a:lnTo>
                <a:lnTo>
                  <a:pt x="76740" y="413259"/>
                </a:lnTo>
                <a:lnTo>
                  <a:pt x="76961" y="451103"/>
                </a:lnTo>
                <a:lnTo>
                  <a:pt x="153161" y="451103"/>
                </a:lnTo>
                <a:close/>
              </a:path>
              <a:path w="229870" h="641985">
                <a:moveTo>
                  <a:pt x="229361" y="412242"/>
                </a:moveTo>
                <a:lnTo>
                  <a:pt x="152937" y="412751"/>
                </a:lnTo>
                <a:lnTo>
                  <a:pt x="153161" y="566176"/>
                </a:lnTo>
                <a:lnTo>
                  <a:pt x="229361" y="41224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944239" y="2114959"/>
            <a:ext cx="9398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DDL编译器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867791" y="1965198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0"/>
                </a:moveTo>
                <a:lnTo>
                  <a:pt x="0" y="457199"/>
                </a:lnTo>
                <a:lnTo>
                  <a:pt x="1066800" y="457199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40993" y="1514094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114300" y="342900"/>
                </a:moveTo>
                <a:lnTo>
                  <a:pt x="0" y="342900"/>
                </a:lnTo>
                <a:lnTo>
                  <a:pt x="38087" y="419075"/>
                </a:lnTo>
                <a:lnTo>
                  <a:pt x="38087" y="361950"/>
                </a:lnTo>
                <a:lnTo>
                  <a:pt x="50279" y="361950"/>
                </a:lnTo>
                <a:lnTo>
                  <a:pt x="50279" y="443458"/>
                </a:lnTo>
                <a:lnTo>
                  <a:pt x="57150" y="457200"/>
                </a:lnTo>
                <a:lnTo>
                  <a:pt x="63246" y="445007"/>
                </a:lnTo>
                <a:lnTo>
                  <a:pt x="63246" y="361950"/>
                </a:lnTo>
                <a:lnTo>
                  <a:pt x="76200" y="361950"/>
                </a:lnTo>
                <a:lnTo>
                  <a:pt x="76200" y="419100"/>
                </a:lnTo>
                <a:lnTo>
                  <a:pt x="114300" y="342900"/>
                </a:lnTo>
                <a:close/>
              </a:path>
              <a:path w="114300" h="457200">
                <a:moveTo>
                  <a:pt x="50279" y="342900"/>
                </a:moveTo>
                <a:lnTo>
                  <a:pt x="50279" y="0"/>
                </a:lnTo>
                <a:lnTo>
                  <a:pt x="38087" y="0"/>
                </a:lnTo>
                <a:lnTo>
                  <a:pt x="38087" y="342900"/>
                </a:lnTo>
                <a:lnTo>
                  <a:pt x="50279" y="342900"/>
                </a:lnTo>
                <a:close/>
              </a:path>
              <a:path w="114300" h="457200">
                <a:moveTo>
                  <a:pt x="50279" y="443458"/>
                </a:moveTo>
                <a:lnTo>
                  <a:pt x="50279" y="361950"/>
                </a:lnTo>
                <a:lnTo>
                  <a:pt x="38087" y="361950"/>
                </a:lnTo>
                <a:lnTo>
                  <a:pt x="38087" y="419075"/>
                </a:lnTo>
                <a:lnTo>
                  <a:pt x="50279" y="443458"/>
                </a:lnTo>
                <a:close/>
              </a:path>
              <a:path w="114300" h="457200">
                <a:moveTo>
                  <a:pt x="76200" y="342900"/>
                </a:moveTo>
                <a:lnTo>
                  <a:pt x="76200" y="0"/>
                </a:lnTo>
                <a:lnTo>
                  <a:pt x="63246" y="0"/>
                </a:lnTo>
                <a:lnTo>
                  <a:pt x="63246" y="342900"/>
                </a:lnTo>
                <a:lnTo>
                  <a:pt x="76200" y="342900"/>
                </a:lnTo>
                <a:close/>
              </a:path>
              <a:path w="114300" h="457200">
                <a:moveTo>
                  <a:pt x="76200" y="419100"/>
                </a:moveTo>
                <a:lnTo>
                  <a:pt x="76200" y="361950"/>
                </a:lnTo>
                <a:lnTo>
                  <a:pt x="63246" y="361950"/>
                </a:lnTo>
                <a:lnTo>
                  <a:pt x="63246" y="445007"/>
                </a:lnTo>
                <a:lnTo>
                  <a:pt x="7620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19657" y="2385822"/>
            <a:ext cx="171450" cy="504825"/>
          </a:xfrm>
          <a:custGeom>
            <a:avLst/>
            <a:gdLst/>
            <a:ahLst/>
            <a:cxnLst/>
            <a:rect l="l" t="t" r="r" b="b"/>
            <a:pathLst>
              <a:path w="171450" h="504825">
                <a:moveTo>
                  <a:pt x="171449" y="333756"/>
                </a:moveTo>
                <a:lnTo>
                  <a:pt x="114479" y="333502"/>
                </a:lnTo>
                <a:lnTo>
                  <a:pt x="114299" y="361950"/>
                </a:lnTo>
                <a:lnTo>
                  <a:pt x="57149" y="361950"/>
                </a:lnTo>
                <a:lnTo>
                  <a:pt x="57149" y="333248"/>
                </a:lnTo>
                <a:lnTo>
                  <a:pt x="0" y="332994"/>
                </a:lnTo>
                <a:lnTo>
                  <a:pt x="57149" y="448838"/>
                </a:lnTo>
                <a:lnTo>
                  <a:pt x="57149" y="361950"/>
                </a:lnTo>
                <a:lnTo>
                  <a:pt x="57331" y="449206"/>
                </a:lnTo>
                <a:lnTo>
                  <a:pt x="84581" y="504444"/>
                </a:lnTo>
                <a:lnTo>
                  <a:pt x="171449" y="333756"/>
                </a:lnTo>
                <a:close/>
              </a:path>
              <a:path w="171450" h="504825">
                <a:moveTo>
                  <a:pt x="114479" y="333502"/>
                </a:moveTo>
                <a:lnTo>
                  <a:pt x="57331" y="333248"/>
                </a:lnTo>
                <a:lnTo>
                  <a:pt x="57149" y="361950"/>
                </a:lnTo>
                <a:lnTo>
                  <a:pt x="114299" y="361950"/>
                </a:lnTo>
                <a:lnTo>
                  <a:pt x="114479" y="333502"/>
                </a:lnTo>
                <a:close/>
              </a:path>
              <a:path w="171450" h="504825">
                <a:moveTo>
                  <a:pt x="116585" y="0"/>
                </a:moveTo>
                <a:lnTo>
                  <a:pt x="59435" y="0"/>
                </a:lnTo>
                <a:lnTo>
                  <a:pt x="57331" y="333248"/>
                </a:lnTo>
                <a:lnTo>
                  <a:pt x="114479" y="333502"/>
                </a:lnTo>
                <a:lnTo>
                  <a:pt x="11658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893185" y="1259233"/>
            <a:ext cx="1091565" cy="668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数据库管理员</a:t>
            </a:r>
            <a:endParaRPr sz="1400">
              <a:latin typeface="微软雅黑"/>
              <a:cs typeface="微软雅黑"/>
            </a:endParaRPr>
          </a:p>
          <a:p>
            <a:pPr marL="593725">
              <a:lnSpc>
                <a:spcPct val="100000"/>
              </a:lnSpc>
              <a:spcBef>
                <a:spcPts val="780"/>
              </a:spcBef>
            </a:pPr>
            <a:r>
              <a:rPr sz="1200" b="1" dirty="0">
                <a:solidFill>
                  <a:srgbClr val="FF0000"/>
                </a:solidFill>
                <a:latin typeface="微软雅黑"/>
                <a:cs typeface="微软雅黑"/>
              </a:rPr>
              <a:t>DDL</a:t>
            </a:r>
            <a:endParaRPr sz="1200">
              <a:latin typeface="微软雅黑"/>
              <a:cs typeface="微软雅黑"/>
            </a:endParaRPr>
          </a:p>
          <a:p>
            <a:pPr marL="60452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微软雅黑"/>
                <a:cs typeface="微软雅黑"/>
              </a:rPr>
              <a:t>命令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86533" y="2455920"/>
            <a:ext cx="330200" cy="360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微软雅黑"/>
                <a:cs typeface="微软雅黑"/>
              </a:rPr>
              <a:t>查询 计划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411089" y="2114959"/>
            <a:ext cx="91566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微软雅黑"/>
                <a:cs typeface="微软雅黑"/>
              </a:rPr>
              <a:t>DCL编</a:t>
            </a:r>
            <a:r>
              <a:rPr sz="1400" b="1" dirty="0">
                <a:latin typeface="微软雅黑"/>
                <a:cs typeface="微软雅黑"/>
              </a:rPr>
              <a:t>译</a:t>
            </a:r>
            <a:r>
              <a:rPr sz="1400" b="1" spc="-5" dirty="0">
                <a:latin typeface="微软雅黑"/>
                <a:cs typeface="微软雅黑"/>
              </a:rPr>
              <a:t>器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334641" y="1965198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0"/>
                </a:moveTo>
                <a:lnTo>
                  <a:pt x="0" y="457200"/>
                </a:lnTo>
                <a:lnTo>
                  <a:pt x="1066800" y="4572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12415" y="1514094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114300" y="342899"/>
                </a:moveTo>
                <a:lnTo>
                  <a:pt x="0" y="342900"/>
                </a:lnTo>
                <a:lnTo>
                  <a:pt x="38100" y="419099"/>
                </a:lnTo>
                <a:lnTo>
                  <a:pt x="38100" y="361949"/>
                </a:lnTo>
                <a:lnTo>
                  <a:pt x="51053" y="361949"/>
                </a:lnTo>
                <a:lnTo>
                  <a:pt x="51053" y="445007"/>
                </a:lnTo>
                <a:lnTo>
                  <a:pt x="57150" y="457199"/>
                </a:lnTo>
                <a:lnTo>
                  <a:pt x="63246" y="445007"/>
                </a:lnTo>
                <a:lnTo>
                  <a:pt x="63246" y="361949"/>
                </a:lnTo>
                <a:lnTo>
                  <a:pt x="76200" y="361949"/>
                </a:lnTo>
                <a:lnTo>
                  <a:pt x="76200" y="419099"/>
                </a:lnTo>
                <a:lnTo>
                  <a:pt x="114300" y="342899"/>
                </a:lnTo>
                <a:close/>
              </a:path>
              <a:path w="114300" h="457200">
                <a:moveTo>
                  <a:pt x="51053" y="342899"/>
                </a:moveTo>
                <a:lnTo>
                  <a:pt x="51053" y="0"/>
                </a:lnTo>
                <a:lnTo>
                  <a:pt x="38100" y="0"/>
                </a:lnTo>
                <a:lnTo>
                  <a:pt x="38100" y="342899"/>
                </a:lnTo>
                <a:lnTo>
                  <a:pt x="51053" y="342899"/>
                </a:lnTo>
                <a:close/>
              </a:path>
              <a:path w="114300" h="457200">
                <a:moveTo>
                  <a:pt x="51053" y="445007"/>
                </a:moveTo>
                <a:lnTo>
                  <a:pt x="51053" y="361949"/>
                </a:lnTo>
                <a:lnTo>
                  <a:pt x="38100" y="361949"/>
                </a:lnTo>
                <a:lnTo>
                  <a:pt x="38100" y="419099"/>
                </a:lnTo>
                <a:lnTo>
                  <a:pt x="51053" y="445007"/>
                </a:lnTo>
                <a:close/>
              </a:path>
              <a:path w="114300" h="457200">
                <a:moveTo>
                  <a:pt x="76200" y="342899"/>
                </a:moveTo>
                <a:lnTo>
                  <a:pt x="76200" y="0"/>
                </a:lnTo>
                <a:lnTo>
                  <a:pt x="63246" y="0"/>
                </a:lnTo>
                <a:lnTo>
                  <a:pt x="63246" y="342899"/>
                </a:lnTo>
                <a:lnTo>
                  <a:pt x="76200" y="342899"/>
                </a:lnTo>
                <a:close/>
              </a:path>
              <a:path w="114300" h="457200">
                <a:moveTo>
                  <a:pt x="76200" y="419099"/>
                </a:moveTo>
                <a:lnTo>
                  <a:pt x="76200" y="361949"/>
                </a:lnTo>
                <a:lnTo>
                  <a:pt x="63246" y="361949"/>
                </a:lnTo>
                <a:lnTo>
                  <a:pt x="63246" y="445007"/>
                </a:lnTo>
                <a:lnTo>
                  <a:pt x="76200" y="419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323459" y="1259233"/>
            <a:ext cx="1091565" cy="668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数据库管理员</a:t>
            </a:r>
            <a:endParaRPr sz="1400">
              <a:latin typeface="微软雅黑"/>
              <a:cs typeface="微软雅黑"/>
            </a:endParaRPr>
          </a:p>
          <a:p>
            <a:pPr marL="605790">
              <a:lnSpc>
                <a:spcPct val="100000"/>
              </a:lnSpc>
              <a:spcBef>
                <a:spcPts val="780"/>
              </a:spcBef>
            </a:pPr>
            <a:r>
              <a:rPr sz="1200" b="1" spc="-5" dirty="0">
                <a:solidFill>
                  <a:srgbClr val="FF0000"/>
                </a:solidFill>
                <a:latin typeface="微软雅黑"/>
                <a:cs typeface="微软雅黑"/>
              </a:rPr>
              <a:t>D</a:t>
            </a:r>
            <a:r>
              <a:rPr sz="1200" b="1" spc="5" dirty="0">
                <a:solidFill>
                  <a:srgbClr val="FF0000"/>
                </a:solidFill>
                <a:latin typeface="微软雅黑"/>
                <a:cs typeface="微软雅黑"/>
              </a:rPr>
              <a:t>C</a:t>
            </a:r>
            <a:r>
              <a:rPr sz="1200" b="1" dirty="0">
                <a:solidFill>
                  <a:srgbClr val="FF0000"/>
                </a:solidFill>
                <a:latin typeface="微软雅黑"/>
                <a:cs typeface="微软雅黑"/>
              </a:rPr>
              <a:t>L</a:t>
            </a:r>
            <a:endParaRPr sz="1200">
              <a:latin typeface="微软雅黑"/>
              <a:cs typeface="微软雅黑"/>
            </a:endParaRPr>
          </a:p>
          <a:p>
            <a:pPr marL="607695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微软雅黑"/>
                <a:cs typeface="微软雅黑"/>
              </a:rPr>
              <a:t>命令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218817" y="3852671"/>
            <a:ext cx="1300480" cy="740410"/>
          </a:xfrm>
          <a:custGeom>
            <a:avLst/>
            <a:gdLst/>
            <a:ahLst/>
            <a:cxnLst/>
            <a:rect l="l" t="t" r="r" b="b"/>
            <a:pathLst>
              <a:path w="1300479" h="740410">
                <a:moveTo>
                  <a:pt x="0" y="0"/>
                </a:moveTo>
                <a:lnTo>
                  <a:pt x="0" y="739901"/>
                </a:lnTo>
                <a:lnTo>
                  <a:pt x="1299972" y="739901"/>
                </a:lnTo>
                <a:lnTo>
                  <a:pt x="129997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318124" y="3920137"/>
            <a:ext cx="1102995" cy="62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微软雅黑"/>
                <a:cs typeface="微软雅黑"/>
              </a:rPr>
              <a:t>Data Control Informa</a:t>
            </a:r>
            <a:r>
              <a:rPr sz="1400" b="1" spc="-10" dirty="0">
                <a:solidFill>
                  <a:srgbClr val="FF0000"/>
                </a:solidFill>
                <a:latin typeface="微软雅黑"/>
                <a:cs typeface="微软雅黑"/>
              </a:rPr>
              <a:t>t</a:t>
            </a:r>
            <a:r>
              <a:rPr sz="1400" b="1" spc="-5" dirty="0">
                <a:solidFill>
                  <a:srgbClr val="FF0000"/>
                </a:solidFill>
                <a:latin typeface="微软雅黑"/>
                <a:cs typeface="微软雅黑"/>
              </a:rPr>
              <a:t>ion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022465" y="4429505"/>
            <a:ext cx="1297305" cy="628650"/>
          </a:xfrm>
          <a:custGeom>
            <a:avLst/>
            <a:gdLst/>
            <a:ahLst/>
            <a:cxnLst/>
            <a:rect l="l" t="t" r="r" b="b"/>
            <a:pathLst>
              <a:path w="1297304" h="628650">
                <a:moveTo>
                  <a:pt x="1021842" y="172880"/>
                </a:moveTo>
                <a:lnTo>
                  <a:pt x="1021842" y="93726"/>
                </a:lnTo>
                <a:lnTo>
                  <a:pt x="243840" y="471678"/>
                </a:lnTo>
                <a:lnTo>
                  <a:pt x="228600" y="439674"/>
                </a:lnTo>
                <a:lnTo>
                  <a:pt x="0" y="628650"/>
                </a:lnTo>
                <a:lnTo>
                  <a:pt x="275082" y="570168"/>
                </a:lnTo>
                <a:lnTo>
                  <a:pt x="275082" y="534924"/>
                </a:lnTo>
                <a:lnTo>
                  <a:pt x="1021842" y="172880"/>
                </a:lnTo>
                <a:close/>
              </a:path>
              <a:path w="1297304" h="628650">
                <a:moveTo>
                  <a:pt x="290322" y="566928"/>
                </a:moveTo>
                <a:lnTo>
                  <a:pt x="275082" y="534924"/>
                </a:lnTo>
                <a:lnTo>
                  <a:pt x="275082" y="570168"/>
                </a:lnTo>
                <a:lnTo>
                  <a:pt x="290322" y="566928"/>
                </a:lnTo>
                <a:close/>
              </a:path>
              <a:path w="1297304" h="628650">
                <a:moveTo>
                  <a:pt x="1296924" y="0"/>
                </a:moveTo>
                <a:lnTo>
                  <a:pt x="1006602" y="62484"/>
                </a:lnTo>
                <a:lnTo>
                  <a:pt x="1021842" y="93726"/>
                </a:lnTo>
                <a:lnTo>
                  <a:pt x="1021842" y="172880"/>
                </a:lnTo>
                <a:lnTo>
                  <a:pt x="1053084" y="157734"/>
                </a:lnTo>
                <a:lnTo>
                  <a:pt x="1068324" y="189738"/>
                </a:lnTo>
                <a:lnTo>
                  <a:pt x="1296924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22465" y="4429505"/>
            <a:ext cx="1297305" cy="628650"/>
          </a:xfrm>
          <a:custGeom>
            <a:avLst/>
            <a:gdLst/>
            <a:ahLst/>
            <a:cxnLst/>
            <a:rect l="l" t="t" r="r" b="b"/>
            <a:pathLst>
              <a:path w="1297304" h="628650">
                <a:moveTo>
                  <a:pt x="1296924" y="0"/>
                </a:moveTo>
                <a:lnTo>
                  <a:pt x="1006602" y="62484"/>
                </a:lnTo>
                <a:lnTo>
                  <a:pt x="1021842" y="93726"/>
                </a:lnTo>
                <a:lnTo>
                  <a:pt x="243840" y="471678"/>
                </a:lnTo>
                <a:lnTo>
                  <a:pt x="228600" y="439674"/>
                </a:lnTo>
                <a:lnTo>
                  <a:pt x="0" y="628650"/>
                </a:lnTo>
                <a:lnTo>
                  <a:pt x="290322" y="566928"/>
                </a:lnTo>
                <a:lnTo>
                  <a:pt x="275082" y="534924"/>
                </a:lnTo>
                <a:lnTo>
                  <a:pt x="1053084" y="157734"/>
                </a:lnTo>
                <a:lnTo>
                  <a:pt x="1068324" y="189738"/>
                </a:lnTo>
                <a:lnTo>
                  <a:pt x="1296924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8392039" y="3011418"/>
            <a:ext cx="942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微软雅黑"/>
                <a:cs typeface="微软雅黑"/>
              </a:rPr>
              <a:t>D</a:t>
            </a:r>
            <a:r>
              <a:rPr sz="1200" b="1" spc="5" dirty="0">
                <a:latin typeface="微软雅黑"/>
                <a:cs typeface="微软雅黑"/>
              </a:rPr>
              <a:t>C</a:t>
            </a:r>
            <a:r>
              <a:rPr sz="1200" b="1" dirty="0">
                <a:latin typeface="微软雅黑"/>
                <a:cs typeface="微软雅黑"/>
              </a:rPr>
              <a:t>L执行引擎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359775" y="2841498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0"/>
                </a:moveTo>
                <a:lnTo>
                  <a:pt x="0" y="457200"/>
                </a:lnTo>
                <a:lnTo>
                  <a:pt x="1066800" y="4572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810117" y="2399538"/>
            <a:ext cx="114300" cy="447040"/>
          </a:xfrm>
          <a:custGeom>
            <a:avLst/>
            <a:gdLst/>
            <a:ahLst/>
            <a:cxnLst/>
            <a:rect l="l" t="t" r="r" b="b"/>
            <a:pathLst>
              <a:path w="114300" h="447039">
                <a:moveTo>
                  <a:pt x="114299" y="332994"/>
                </a:moveTo>
                <a:lnTo>
                  <a:pt x="76404" y="332488"/>
                </a:lnTo>
                <a:lnTo>
                  <a:pt x="76199" y="351282"/>
                </a:lnTo>
                <a:lnTo>
                  <a:pt x="38099" y="351282"/>
                </a:lnTo>
                <a:lnTo>
                  <a:pt x="38099" y="331978"/>
                </a:lnTo>
                <a:lnTo>
                  <a:pt x="0" y="331470"/>
                </a:lnTo>
                <a:lnTo>
                  <a:pt x="38099" y="409214"/>
                </a:lnTo>
                <a:lnTo>
                  <a:pt x="38099" y="351282"/>
                </a:lnTo>
                <a:lnTo>
                  <a:pt x="38309" y="331980"/>
                </a:lnTo>
                <a:lnTo>
                  <a:pt x="38309" y="409641"/>
                </a:lnTo>
                <a:lnTo>
                  <a:pt x="56387" y="446532"/>
                </a:lnTo>
                <a:lnTo>
                  <a:pt x="114299" y="332994"/>
                </a:lnTo>
                <a:close/>
              </a:path>
              <a:path w="114300" h="447039">
                <a:moveTo>
                  <a:pt x="76404" y="332488"/>
                </a:moveTo>
                <a:lnTo>
                  <a:pt x="38309" y="331980"/>
                </a:lnTo>
                <a:lnTo>
                  <a:pt x="38099" y="351282"/>
                </a:lnTo>
                <a:lnTo>
                  <a:pt x="76199" y="351282"/>
                </a:lnTo>
                <a:lnTo>
                  <a:pt x="76404" y="332488"/>
                </a:lnTo>
                <a:close/>
              </a:path>
              <a:path w="114300" h="447039">
                <a:moveTo>
                  <a:pt x="80009" y="762"/>
                </a:moveTo>
                <a:lnTo>
                  <a:pt x="41909" y="0"/>
                </a:lnTo>
                <a:lnTo>
                  <a:pt x="38309" y="331980"/>
                </a:lnTo>
                <a:lnTo>
                  <a:pt x="76404" y="332488"/>
                </a:lnTo>
                <a:lnTo>
                  <a:pt x="80009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839848" y="3285744"/>
            <a:ext cx="86995" cy="638810"/>
          </a:xfrm>
          <a:custGeom>
            <a:avLst/>
            <a:gdLst/>
            <a:ahLst/>
            <a:cxnLst/>
            <a:rect l="l" t="t" r="r" b="b"/>
            <a:pathLst>
              <a:path w="86995" h="638810">
                <a:moveTo>
                  <a:pt x="85344" y="85343"/>
                </a:moveTo>
                <a:lnTo>
                  <a:pt x="42671" y="0"/>
                </a:lnTo>
                <a:lnTo>
                  <a:pt x="0" y="86105"/>
                </a:lnTo>
                <a:lnTo>
                  <a:pt x="28193" y="85854"/>
                </a:lnTo>
                <a:lnTo>
                  <a:pt x="28193" y="71627"/>
                </a:lnTo>
                <a:lnTo>
                  <a:pt x="57150" y="71627"/>
                </a:lnTo>
                <a:lnTo>
                  <a:pt x="57171" y="85595"/>
                </a:lnTo>
                <a:lnTo>
                  <a:pt x="85344" y="85343"/>
                </a:lnTo>
                <a:close/>
              </a:path>
              <a:path w="86995" h="638810">
                <a:moveTo>
                  <a:pt x="57912" y="610879"/>
                </a:moveTo>
                <a:lnTo>
                  <a:pt x="57912" y="566927"/>
                </a:lnTo>
                <a:lnTo>
                  <a:pt x="29718" y="566927"/>
                </a:lnTo>
                <a:lnTo>
                  <a:pt x="29673" y="552449"/>
                </a:lnTo>
                <a:lnTo>
                  <a:pt x="762" y="552449"/>
                </a:lnTo>
                <a:lnTo>
                  <a:pt x="44196" y="638555"/>
                </a:lnTo>
                <a:lnTo>
                  <a:pt x="57912" y="610879"/>
                </a:lnTo>
                <a:close/>
              </a:path>
              <a:path w="86995" h="638810">
                <a:moveTo>
                  <a:pt x="57171" y="85595"/>
                </a:moveTo>
                <a:lnTo>
                  <a:pt x="57150" y="71627"/>
                </a:lnTo>
                <a:lnTo>
                  <a:pt x="28193" y="71627"/>
                </a:lnTo>
                <a:lnTo>
                  <a:pt x="28237" y="85853"/>
                </a:lnTo>
                <a:lnTo>
                  <a:pt x="57171" y="85595"/>
                </a:lnTo>
                <a:close/>
              </a:path>
              <a:path w="86995" h="638810">
                <a:moveTo>
                  <a:pt x="28237" y="85853"/>
                </a:moveTo>
                <a:lnTo>
                  <a:pt x="28193" y="71627"/>
                </a:lnTo>
                <a:lnTo>
                  <a:pt x="28193" y="85854"/>
                </a:lnTo>
                <a:close/>
              </a:path>
              <a:path w="86995" h="638810">
                <a:moveTo>
                  <a:pt x="57889" y="552449"/>
                </a:moveTo>
                <a:lnTo>
                  <a:pt x="57171" y="85595"/>
                </a:lnTo>
                <a:lnTo>
                  <a:pt x="28237" y="85853"/>
                </a:lnTo>
                <a:lnTo>
                  <a:pt x="29673" y="552449"/>
                </a:lnTo>
                <a:lnTo>
                  <a:pt x="57889" y="552449"/>
                </a:lnTo>
                <a:close/>
              </a:path>
              <a:path w="86995" h="638810">
                <a:moveTo>
                  <a:pt x="57912" y="566927"/>
                </a:moveTo>
                <a:lnTo>
                  <a:pt x="57889" y="552449"/>
                </a:lnTo>
                <a:lnTo>
                  <a:pt x="29673" y="552449"/>
                </a:lnTo>
                <a:lnTo>
                  <a:pt x="29718" y="566927"/>
                </a:lnTo>
                <a:lnTo>
                  <a:pt x="57912" y="566927"/>
                </a:lnTo>
                <a:close/>
              </a:path>
              <a:path w="86995" h="638810">
                <a:moveTo>
                  <a:pt x="86868" y="552449"/>
                </a:moveTo>
                <a:lnTo>
                  <a:pt x="57889" y="552449"/>
                </a:lnTo>
                <a:lnTo>
                  <a:pt x="57912" y="610879"/>
                </a:lnTo>
                <a:lnTo>
                  <a:pt x="86868" y="55244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45393" y="3638550"/>
            <a:ext cx="5111750" cy="1080770"/>
          </a:xfrm>
          <a:custGeom>
            <a:avLst/>
            <a:gdLst/>
            <a:ahLst/>
            <a:cxnLst/>
            <a:rect l="l" t="t" r="r" b="b"/>
            <a:pathLst>
              <a:path w="5111750" h="1080770">
                <a:moveTo>
                  <a:pt x="0" y="0"/>
                </a:moveTo>
                <a:lnTo>
                  <a:pt x="0" y="1080516"/>
                </a:lnTo>
                <a:lnTo>
                  <a:pt x="5111495" y="1080515"/>
                </a:lnTo>
                <a:lnTo>
                  <a:pt x="511149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607953" y="2437285"/>
            <a:ext cx="735965" cy="62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基本关系 操作实现 算法集合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488833" y="2374392"/>
            <a:ext cx="1021080" cy="762000"/>
          </a:xfrm>
          <a:custGeom>
            <a:avLst/>
            <a:gdLst/>
            <a:ahLst/>
            <a:cxnLst/>
            <a:rect l="l" t="t" r="r" b="b"/>
            <a:pathLst>
              <a:path w="1021080" h="762000">
                <a:moveTo>
                  <a:pt x="0" y="0"/>
                </a:moveTo>
                <a:lnTo>
                  <a:pt x="0" y="761999"/>
                </a:lnTo>
                <a:lnTo>
                  <a:pt x="1021080" y="761999"/>
                </a:lnTo>
                <a:lnTo>
                  <a:pt x="1021079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83243" y="2897123"/>
            <a:ext cx="2787650" cy="85725"/>
          </a:xfrm>
          <a:custGeom>
            <a:avLst/>
            <a:gdLst/>
            <a:ahLst/>
            <a:cxnLst/>
            <a:rect l="l" t="t" r="r" b="b"/>
            <a:pathLst>
              <a:path w="2787650" h="85725">
                <a:moveTo>
                  <a:pt x="2715767" y="57149"/>
                </a:moveTo>
                <a:lnTo>
                  <a:pt x="2715767" y="28193"/>
                </a:lnTo>
                <a:lnTo>
                  <a:pt x="0" y="28193"/>
                </a:lnTo>
                <a:lnTo>
                  <a:pt x="0" y="57150"/>
                </a:lnTo>
                <a:lnTo>
                  <a:pt x="2715767" y="57149"/>
                </a:lnTo>
                <a:close/>
              </a:path>
              <a:path w="2787650" h="85725">
                <a:moveTo>
                  <a:pt x="2787396" y="42671"/>
                </a:moveTo>
                <a:lnTo>
                  <a:pt x="2701290" y="0"/>
                </a:lnTo>
                <a:lnTo>
                  <a:pt x="2701290" y="28193"/>
                </a:lnTo>
                <a:lnTo>
                  <a:pt x="2715767" y="28193"/>
                </a:lnTo>
                <a:lnTo>
                  <a:pt x="2715767" y="78169"/>
                </a:lnTo>
                <a:lnTo>
                  <a:pt x="2787396" y="42671"/>
                </a:lnTo>
                <a:close/>
              </a:path>
              <a:path w="2787650" h="85725">
                <a:moveTo>
                  <a:pt x="2715767" y="78169"/>
                </a:moveTo>
                <a:lnTo>
                  <a:pt x="2715767" y="57149"/>
                </a:lnTo>
                <a:lnTo>
                  <a:pt x="2701290" y="57149"/>
                </a:lnTo>
                <a:lnTo>
                  <a:pt x="2701290" y="85343"/>
                </a:lnTo>
                <a:lnTo>
                  <a:pt x="2715767" y="78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88883" y="3117342"/>
            <a:ext cx="76200" cy="843915"/>
          </a:xfrm>
          <a:custGeom>
            <a:avLst/>
            <a:gdLst/>
            <a:ahLst/>
            <a:cxnLst/>
            <a:rect l="l" t="t" r="r" b="b"/>
            <a:pathLst>
              <a:path w="76200" h="843914">
                <a:moveTo>
                  <a:pt x="43433" y="33528"/>
                </a:moveTo>
                <a:lnTo>
                  <a:pt x="43433" y="5334"/>
                </a:lnTo>
                <a:lnTo>
                  <a:pt x="41909" y="1524"/>
                </a:lnTo>
                <a:lnTo>
                  <a:pt x="38099" y="0"/>
                </a:lnTo>
                <a:lnTo>
                  <a:pt x="35051" y="1524"/>
                </a:lnTo>
                <a:lnTo>
                  <a:pt x="33527" y="5334"/>
                </a:lnTo>
                <a:lnTo>
                  <a:pt x="33527" y="33528"/>
                </a:lnTo>
                <a:lnTo>
                  <a:pt x="35051" y="37338"/>
                </a:lnTo>
                <a:lnTo>
                  <a:pt x="38099" y="38100"/>
                </a:lnTo>
                <a:lnTo>
                  <a:pt x="41909" y="37338"/>
                </a:lnTo>
                <a:lnTo>
                  <a:pt x="43433" y="33528"/>
                </a:lnTo>
                <a:close/>
              </a:path>
              <a:path w="76200" h="843914">
                <a:moveTo>
                  <a:pt x="43433" y="100584"/>
                </a:moveTo>
                <a:lnTo>
                  <a:pt x="43433" y="71628"/>
                </a:lnTo>
                <a:lnTo>
                  <a:pt x="41909" y="68580"/>
                </a:lnTo>
                <a:lnTo>
                  <a:pt x="38099" y="67056"/>
                </a:lnTo>
                <a:lnTo>
                  <a:pt x="35051" y="68580"/>
                </a:lnTo>
                <a:lnTo>
                  <a:pt x="33527" y="71628"/>
                </a:lnTo>
                <a:lnTo>
                  <a:pt x="33527" y="100584"/>
                </a:lnTo>
                <a:lnTo>
                  <a:pt x="35051" y="103632"/>
                </a:lnTo>
                <a:lnTo>
                  <a:pt x="38099" y="105156"/>
                </a:lnTo>
                <a:lnTo>
                  <a:pt x="41909" y="103632"/>
                </a:lnTo>
                <a:lnTo>
                  <a:pt x="43433" y="100584"/>
                </a:lnTo>
                <a:close/>
              </a:path>
              <a:path w="76200" h="843914">
                <a:moveTo>
                  <a:pt x="43433" y="166878"/>
                </a:moveTo>
                <a:lnTo>
                  <a:pt x="43433" y="138684"/>
                </a:lnTo>
                <a:lnTo>
                  <a:pt x="41909" y="134874"/>
                </a:lnTo>
                <a:lnTo>
                  <a:pt x="38099" y="133350"/>
                </a:lnTo>
                <a:lnTo>
                  <a:pt x="35051" y="134874"/>
                </a:lnTo>
                <a:lnTo>
                  <a:pt x="33527" y="138684"/>
                </a:lnTo>
                <a:lnTo>
                  <a:pt x="33527" y="166878"/>
                </a:lnTo>
                <a:lnTo>
                  <a:pt x="35051" y="170688"/>
                </a:lnTo>
                <a:lnTo>
                  <a:pt x="38099" y="171450"/>
                </a:lnTo>
                <a:lnTo>
                  <a:pt x="41909" y="170688"/>
                </a:lnTo>
                <a:lnTo>
                  <a:pt x="43433" y="166878"/>
                </a:lnTo>
                <a:close/>
              </a:path>
              <a:path w="76200" h="843914">
                <a:moveTo>
                  <a:pt x="43433" y="233934"/>
                </a:moveTo>
                <a:lnTo>
                  <a:pt x="43433" y="204978"/>
                </a:lnTo>
                <a:lnTo>
                  <a:pt x="41909" y="201930"/>
                </a:lnTo>
                <a:lnTo>
                  <a:pt x="38099" y="200406"/>
                </a:lnTo>
                <a:lnTo>
                  <a:pt x="35051" y="201930"/>
                </a:lnTo>
                <a:lnTo>
                  <a:pt x="33527" y="204978"/>
                </a:lnTo>
                <a:lnTo>
                  <a:pt x="33527" y="233934"/>
                </a:lnTo>
                <a:lnTo>
                  <a:pt x="35051" y="236982"/>
                </a:lnTo>
                <a:lnTo>
                  <a:pt x="38099" y="238506"/>
                </a:lnTo>
                <a:lnTo>
                  <a:pt x="41909" y="236982"/>
                </a:lnTo>
                <a:lnTo>
                  <a:pt x="43433" y="233934"/>
                </a:lnTo>
                <a:close/>
              </a:path>
              <a:path w="76200" h="843914">
                <a:moveTo>
                  <a:pt x="43433" y="300228"/>
                </a:moveTo>
                <a:lnTo>
                  <a:pt x="43433" y="272034"/>
                </a:lnTo>
                <a:lnTo>
                  <a:pt x="41909" y="268224"/>
                </a:lnTo>
                <a:lnTo>
                  <a:pt x="38099" y="266700"/>
                </a:lnTo>
                <a:lnTo>
                  <a:pt x="35051" y="268224"/>
                </a:lnTo>
                <a:lnTo>
                  <a:pt x="33527" y="272034"/>
                </a:lnTo>
                <a:lnTo>
                  <a:pt x="33527" y="300228"/>
                </a:lnTo>
                <a:lnTo>
                  <a:pt x="35051" y="304038"/>
                </a:lnTo>
                <a:lnTo>
                  <a:pt x="38099" y="304800"/>
                </a:lnTo>
                <a:lnTo>
                  <a:pt x="41909" y="304038"/>
                </a:lnTo>
                <a:lnTo>
                  <a:pt x="43433" y="300228"/>
                </a:lnTo>
                <a:close/>
              </a:path>
              <a:path w="76200" h="843914">
                <a:moveTo>
                  <a:pt x="43433" y="367284"/>
                </a:moveTo>
                <a:lnTo>
                  <a:pt x="43433" y="338328"/>
                </a:lnTo>
                <a:lnTo>
                  <a:pt x="41909" y="335280"/>
                </a:lnTo>
                <a:lnTo>
                  <a:pt x="38099" y="333756"/>
                </a:lnTo>
                <a:lnTo>
                  <a:pt x="35051" y="335280"/>
                </a:lnTo>
                <a:lnTo>
                  <a:pt x="33527" y="338328"/>
                </a:lnTo>
                <a:lnTo>
                  <a:pt x="33527" y="367284"/>
                </a:lnTo>
                <a:lnTo>
                  <a:pt x="35051" y="370332"/>
                </a:lnTo>
                <a:lnTo>
                  <a:pt x="38099" y="371856"/>
                </a:lnTo>
                <a:lnTo>
                  <a:pt x="41909" y="370332"/>
                </a:lnTo>
                <a:lnTo>
                  <a:pt x="43433" y="367284"/>
                </a:lnTo>
                <a:close/>
              </a:path>
              <a:path w="76200" h="843914">
                <a:moveTo>
                  <a:pt x="43433" y="433578"/>
                </a:moveTo>
                <a:lnTo>
                  <a:pt x="43433" y="405384"/>
                </a:lnTo>
                <a:lnTo>
                  <a:pt x="41909" y="401574"/>
                </a:lnTo>
                <a:lnTo>
                  <a:pt x="38099" y="400050"/>
                </a:lnTo>
                <a:lnTo>
                  <a:pt x="35051" y="401574"/>
                </a:lnTo>
                <a:lnTo>
                  <a:pt x="33527" y="405384"/>
                </a:lnTo>
                <a:lnTo>
                  <a:pt x="33527" y="433578"/>
                </a:lnTo>
                <a:lnTo>
                  <a:pt x="35051" y="437388"/>
                </a:lnTo>
                <a:lnTo>
                  <a:pt x="38099" y="438150"/>
                </a:lnTo>
                <a:lnTo>
                  <a:pt x="41909" y="437388"/>
                </a:lnTo>
                <a:lnTo>
                  <a:pt x="43433" y="433578"/>
                </a:lnTo>
                <a:close/>
              </a:path>
              <a:path w="76200" h="843914">
                <a:moveTo>
                  <a:pt x="43433" y="500634"/>
                </a:moveTo>
                <a:lnTo>
                  <a:pt x="43433" y="471678"/>
                </a:lnTo>
                <a:lnTo>
                  <a:pt x="41909" y="468630"/>
                </a:lnTo>
                <a:lnTo>
                  <a:pt x="38099" y="467106"/>
                </a:lnTo>
                <a:lnTo>
                  <a:pt x="35051" y="468630"/>
                </a:lnTo>
                <a:lnTo>
                  <a:pt x="33527" y="471678"/>
                </a:lnTo>
                <a:lnTo>
                  <a:pt x="33527" y="500634"/>
                </a:lnTo>
                <a:lnTo>
                  <a:pt x="35051" y="503682"/>
                </a:lnTo>
                <a:lnTo>
                  <a:pt x="38099" y="505206"/>
                </a:lnTo>
                <a:lnTo>
                  <a:pt x="41909" y="503682"/>
                </a:lnTo>
                <a:lnTo>
                  <a:pt x="43433" y="500634"/>
                </a:lnTo>
                <a:close/>
              </a:path>
              <a:path w="76200" h="843914">
                <a:moveTo>
                  <a:pt x="43433" y="566928"/>
                </a:moveTo>
                <a:lnTo>
                  <a:pt x="43433" y="538734"/>
                </a:lnTo>
                <a:lnTo>
                  <a:pt x="41909" y="534924"/>
                </a:lnTo>
                <a:lnTo>
                  <a:pt x="38099" y="533400"/>
                </a:lnTo>
                <a:lnTo>
                  <a:pt x="35051" y="534924"/>
                </a:lnTo>
                <a:lnTo>
                  <a:pt x="33527" y="538734"/>
                </a:lnTo>
                <a:lnTo>
                  <a:pt x="33527" y="566928"/>
                </a:lnTo>
                <a:lnTo>
                  <a:pt x="35051" y="570738"/>
                </a:lnTo>
                <a:lnTo>
                  <a:pt x="38099" y="571500"/>
                </a:lnTo>
                <a:lnTo>
                  <a:pt x="41909" y="570738"/>
                </a:lnTo>
                <a:lnTo>
                  <a:pt x="43433" y="566928"/>
                </a:lnTo>
                <a:close/>
              </a:path>
              <a:path w="76200" h="843914">
                <a:moveTo>
                  <a:pt x="43433" y="633984"/>
                </a:moveTo>
                <a:lnTo>
                  <a:pt x="43433" y="605028"/>
                </a:lnTo>
                <a:lnTo>
                  <a:pt x="41909" y="601980"/>
                </a:lnTo>
                <a:lnTo>
                  <a:pt x="38099" y="600456"/>
                </a:lnTo>
                <a:lnTo>
                  <a:pt x="35051" y="601980"/>
                </a:lnTo>
                <a:lnTo>
                  <a:pt x="33527" y="605028"/>
                </a:lnTo>
                <a:lnTo>
                  <a:pt x="33527" y="633984"/>
                </a:lnTo>
                <a:lnTo>
                  <a:pt x="35051" y="637032"/>
                </a:lnTo>
                <a:lnTo>
                  <a:pt x="38099" y="638556"/>
                </a:lnTo>
                <a:lnTo>
                  <a:pt x="41909" y="637032"/>
                </a:lnTo>
                <a:lnTo>
                  <a:pt x="43433" y="633984"/>
                </a:lnTo>
                <a:close/>
              </a:path>
              <a:path w="76200" h="843914">
                <a:moveTo>
                  <a:pt x="43433" y="700278"/>
                </a:moveTo>
                <a:lnTo>
                  <a:pt x="43433" y="672084"/>
                </a:lnTo>
                <a:lnTo>
                  <a:pt x="41909" y="668274"/>
                </a:lnTo>
                <a:lnTo>
                  <a:pt x="38099" y="666750"/>
                </a:lnTo>
                <a:lnTo>
                  <a:pt x="35051" y="668274"/>
                </a:lnTo>
                <a:lnTo>
                  <a:pt x="33527" y="672084"/>
                </a:lnTo>
                <a:lnTo>
                  <a:pt x="33527" y="700278"/>
                </a:lnTo>
                <a:lnTo>
                  <a:pt x="35051" y="704088"/>
                </a:lnTo>
                <a:lnTo>
                  <a:pt x="38099" y="704850"/>
                </a:lnTo>
                <a:lnTo>
                  <a:pt x="41909" y="704088"/>
                </a:lnTo>
                <a:lnTo>
                  <a:pt x="43433" y="700278"/>
                </a:lnTo>
                <a:close/>
              </a:path>
              <a:path w="76200" h="843914">
                <a:moveTo>
                  <a:pt x="76199" y="767334"/>
                </a:moveTo>
                <a:lnTo>
                  <a:pt x="43433" y="767334"/>
                </a:lnTo>
                <a:lnTo>
                  <a:pt x="41909" y="770382"/>
                </a:lnTo>
                <a:lnTo>
                  <a:pt x="38099" y="771906"/>
                </a:lnTo>
                <a:lnTo>
                  <a:pt x="35051" y="770382"/>
                </a:lnTo>
                <a:lnTo>
                  <a:pt x="33527" y="767334"/>
                </a:lnTo>
                <a:lnTo>
                  <a:pt x="0" y="767334"/>
                </a:lnTo>
                <a:lnTo>
                  <a:pt x="38099" y="843534"/>
                </a:lnTo>
                <a:lnTo>
                  <a:pt x="76199" y="767334"/>
                </a:lnTo>
                <a:close/>
              </a:path>
              <a:path w="76200" h="843914">
                <a:moveTo>
                  <a:pt x="43433" y="767334"/>
                </a:moveTo>
                <a:lnTo>
                  <a:pt x="43433" y="738378"/>
                </a:lnTo>
                <a:lnTo>
                  <a:pt x="41909" y="735330"/>
                </a:lnTo>
                <a:lnTo>
                  <a:pt x="38099" y="733806"/>
                </a:lnTo>
                <a:lnTo>
                  <a:pt x="35051" y="735330"/>
                </a:lnTo>
                <a:lnTo>
                  <a:pt x="33527" y="738378"/>
                </a:lnTo>
                <a:lnTo>
                  <a:pt x="33527" y="767334"/>
                </a:lnTo>
                <a:lnTo>
                  <a:pt x="43433" y="767334"/>
                </a:lnTo>
                <a:close/>
              </a:path>
              <a:path w="76200" h="843914">
                <a:moveTo>
                  <a:pt x="43433" y="767334"/>
                </a:moveTo>
                <a:lnTo>
                  <a:pt x="33527" y="767334"/>
                </a:lnTo>
                <a:lnTo>
                  <a:pt x="35051" y="770382"/>
                </a:lnTo>
                <a:lnTo>
                  <a:pt x="38099" y="771906"/>
                </a:lnTo>
                <a:lnTo>
                  <a:pt x="41909" y="770382"/>
                </a:lnTo>
                <a:lnTo>
                  <a:pt x="43433" y="76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454279" y="2727192"/>
            <a:ext cx="7874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CC0000"/>
                </a:solidFill>
                <a:latin typeface="微软雅黑"/>
                <a:cs typeface="微软雅黑"/>
              </a:rPr>
              <a:t>被调用执行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92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17.4 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DBM</a:t>
            </a:r>
            <a:r>
              <a:rPr sz="2800" b="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数据存储与查询实现的基本思想</a:t>
            </a: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/>
            </a:r>
            <a:b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</a:b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数据存储与查询实现的基本框架示意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907663" y="3012942"/>
            <a:ext cx="9607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微软雅黑"/>
                <a:cs typeface="微软雅黑"/>
              </a:rPr>
              <a:t>DDL执</a:t>
            </a:r>
            <a:r>
              <a:rPr sz="1200" b="1" spc="5" dirty="0">
                <a:latin typeface="微软雅黑"/>
                <a:cs typeface="微软雅黑"/>
              </a:rPr>
              <a:t>行</a:t>
            </a:r>
            <a:r>
              <a:rPr sz="1200" b="1" dirty="0">
                <a:latin typeface="微软雅黑"/>
                <a:cs typeface="微软雅黑"/>
              </a:rPr>
              <a:t>引擎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853301" y="2843022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0"/>
                </a:moveTo>
                <a:lnTo>
                  <a:pt x="0" y="457199"/>
                </a:lnTo>
                <a:lnTo>
                  <a:pt x="1066800" y="457199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53948" y="3304794"/>
            <a:ext cx="87630" cy="641985"/>
          </a:xfrm>
          <a:custGeom>
            <a:avLst/>
            <a:gdLst/>
            <a:ahLst/>
            <a:cxnLst/>
            <a:rect l="l" t="t" r="r" b="b"/>
            <a:pathLst>
              <a:path w="87629" h="641985">
                <a:moveTo>
                  <a:pt x="85344" y="85343"/>
                </a:moveTo>
                <a:lnTo>
                  <a:pt x="42671" y="0"/>
                </a:lnTo>
                <a:lnTo>
                  <a:pt x="0" y="86105"/>
                </a:lnTo>
                <a:lnTo>
                  <a:pt x="28193" y="85854"/>
                </a:lnTo>
                <a:lnTo>
                  <a:pt x="28193" y="71627"/>
                </a:lnTo>
                <a:lnTo>
                  <a:pt x="57150" y="71627"/>
                </a:lnTo>
                <a:lnTo>
                  <a:pt x="57214" y="85595"/>
                </a:lnTo>
                <a:lnTo>
                  <a:pt x="85344" y="85343"/>
                </a:lnTo>
                <a:close/>
              </a:path>
              <a:path w="87629" h="641985">
                <a:moveTo>
                  <a:pt x="59436" y="613423"/>
                </a:moveTo>
                <a:lnTo>
                  <a:pt x="59436" y="569975"/>
                </a:lnTo>
                <a:lnTo>
                  <a:pt x="31242" y="569975"/>
                </a:lnTo>
                <a:lnTo>
                  <a:pt x="31156" y="556002"/>
                </a:lnTo>
                <a:lnTo>
                  <a:pt x="2286" y="556259"/>
                </a:lnTo>
                <a:lnTo>
                  <a:pt x="45720" y="641603"/>
                </a:lnTo>
                <a:lnTo>
                  <a:pt x="59436" y="613423"/>
                </a:lnTo>
                <a:close/>
              </a:path>
              <a:path w="87629" h="641985">
                <a:moveTo>
                  <a:pt x="57214" y="85595"/>
                </a:moveTo>
                <a:lnTo>
                  <a:pt x="57150" y="71627"/>
                </a:lnTo>
                <a:lnTo>
                  <a:pt x="28193" y="71627"/>
                </a:lnTo>
                <a:lnTo>
                  <a:pt x="28281" y="85853"/>
                </a:lnTo>
                <a:lnTo>
                  <a:pt x="57214" y="85595"/>
                </a:lnTo>
                <a:close/>
              </a:path>
              <a:path w="87629" h="641985">
                <a:moveTo>
                  <a:pt x="28281" y="85853"/>
                </a:moveTo>
                <a:lnTo>
                  <a:pt x="28193" y="71627"/>
                </a:lnTo>
                <a:lnTo>
                  <a:pt x="28193" y="85854"/>
                </a:lnTo>
                <a:close/>
              </a:path>
              <a:path w="87629" h="641985">
                <a:moveTo>
                  <a:pt x="59370" y="555750"/>
                </a:moveTo>
                <a:lnTo>
                  <a:pt x="57214" y="85595"/>
                </a:lnTo>
                <a:lnTo>
                  <a:pt x="28281" y="85853"/>
                </a:lnTo>
                <a:lnTo>
                  <a:pt x="31156" y="556002"/>
                </a:lnTo>
                <a:lnTo>
                  <a:pt x="59370" y="555750"/>
                </a:lnTo>
                <a:close/>
              </a:path>
              <a:path w="87629" h="641985">
                <a:moveTo>
                  <a:pt x="59436" y="569975"/>
                </a:moveTo>
                <a:lnTo>
                  <a:pt x="59370" y="555750"/>
                </a:lnTo>
                <a:lnTo>
                  <a:pt x="31156" y="556002"/>
                </a:lnTo>
                <a:lnTo>
                  <a:pt x="31242" y="569975"/>
                </a:lnTo>
                <a:lnTo>
                  <a:pt x="59436" y="569975"/>
                </a:lnTo>
                <a:close/>
              </a:path>
              <a:path w="87629" h="641985">
                <a:moveTo>
                  <a:pt x="87630" y="555497"/>
                </a:moveTo>
                <a:lnTo>
                  <a:pt x="59370" y="555750"/>
                </a:lnTo>
                <a:lnTo>
                  <a:pt x="59436" y="613423"/>
                </a:lnTo>
                <a:lnTo>
                  <a:pt x="87630" y="55549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02209" y="2220467"/>
            <a:ext cx="2297430" cy="1649730"/>
          </a:xfrm>
          <a:custGeom>
            <a:avLst/>
            <a:gdLst/>
            <a:ahLst/>
            <a:cxnLst/>
            <a:rect l="l" t="t" r="r" b="b"/>
            <a:pathLst>
              <a:path w="2297429" h="1649729">
                <a:moveTo>
                  <a:pt x="2297430" y="1643634"/>
                </a:moveTo>
                <a:lnTo>
                  <a:pt x="2295144" y="1640586"/>
                </a:lnTo>
                <a:lnTo>
                  <a:pt x="2269998" y="1626870"/>
                </a:lnTo>
                <a:lnTo>
                  <a:pt x="2266188" y="1626870"/>
                </a:lnTo>
                <a:lnTo>
                  <a:pt x="2263140" y="1629156"/>
                </a:lnTo>
                <a:lnTo>
                  <a:pt x="2263140" y="1632204"/>
                </a:lnTo>
                <a:lnTo>
                  <a:pt x="2265426" y="1635252"/>
                </a:lnTo>
                <a:lnTo>
                  <a:pt x="2290572" y="1648968"/>
                </a:lnTo>
                <a:lnTo>
                  <a:pt x="2294382" y="1649730"/>
                </a:lnTo>
                <a:lnTo>
                  <a:pt x="2296668" y="1647444"/>
                </a:lnTo>
                <a:lnTo>
                  <a:pt x="2297430" y="1643634"/>
                </a:lnTo>
                <a:close/>
              </a:path>
              <a:path w="2297429" h="1649729">
                <a:moveTo>
                  <a:pt x="2238756" y="1611630"/>
                </a:moveTo>
                <a:lnTo>
                  <a:pt x="2236470" y="1608582"/>
                </a:lnTo>
                <a:lnTo>
                  <a:pt x="2210562" y="1595628"/>
                </a:lnTo>
                <a:lnTo>
                  <a:pt x="2206752" y="1595628"/>
                </a:lnTo>
                <a:lnTo>
                  <a:pt x="2204466" y="1597914"/>
                </a:lnTo>
                <a:lnTo>
                  <a:pt x="2204466" y="1601724"/>
                </a:lnTo>
                <a:lnTo>
                  <a:pt x="2206752" y="1604010"/>
                </a:lnTo>
                <a:lnTo>
                  <a:pt x="2212086" y="1607058"/>
                </a:lnTo>
                <a:lnTo>
                  <a:pt x="2231898" y="1616964"/>
                </a:lnTo>
                <a:lnTo>
                  <a:pt x="2235708" y="1617726"/>
                </a:lnTo>
                <a:lnTo>
                  <a:pt x="2237994" y="1615440"/>
                </a:lnTo>
                <a:lnTo>
                  <a:pt x="2238756" y="1611630"/>
                </a:lnTo>
                <a:close/>
              </a:path>
              <a:path w="2297429" h="1649729">
                <a:moveTo>
                  <a:pt x="2178558" y="1584960"/>
                </a:moveTo>
                <a:lnTo>
                  <a:pt x="2178558" y="1581912"/>
                </a:lnTo>
                <a:lnTo>
                  <a:pt x="2176272" y="1578864"/>
                </a:lnTo>
                <a:lnTo>
                  <a:pt x="2164080" y="1572768"/>
                </a:lnTo>
                <a:lnTo>
                  <a:pt x="2150364" y="1567434"/>
                </a:lnTo>
                <a:lnTo>
                  <a:pt x="2146554" y="1566672"/>
                </a:lnTo>
                <a:lnTo>
                  <a:pt x="2144268" y="1569720"/>
                </a:lnTo>
                <a:lnTo>
                  <a:pt x="2144268" y="1573530"/>
                </a:lnTo>
                <a:lnTo>
                  <a:pt x="2146554" y="1575816"/>
                </a:lnTo>
                <a:lnTo>
                  <a:pt x="2159508" y="1581912"/>
                </a:lnTo>
                <a:lnTo>
                  <a:pt x="2172462" y="1587246"/>
                </a:lnTo>
                <a:lnTo>
                  <a:pt x="2176272" y="1588008"/>
                </a:lnTo>
                <a:lnTo>
                  <a:pt x="2178558" y="1584960"/>
                </a:lnTo>
                <a:close/>
              </a:path>
              <a:path w="2297429" h="1649729">
                <a:moveTo>
                  <a:pt x="2117598" y="1558290"/>
                </a:moveTo>
                <a:lnTo>
                  <a:pt x="2117598" y="1554480"/>
                </a:lnTo>
                <a:lnTo>
                  <a:pt x="2115312" y="1552194"/>
                </a:lnTo>
                <a:lnTo>
                  <a:pt x="2113026" y="1551432"/>
                </a:lnTo>
                <a:lnTo>
                  <a:pt x="2090166" y="1542288"/>
                </a:lnTo>
                <a:lnTo>
                  <a:pt x="2088642" y="1541526"/>
                </a:lnTo>
                <a:lnTo>
                  <a:pt x="2084832" y="1541526"/>
                </a:lnTo>
                <a:lnTo>
                  <a:pt x="2082546" y="1543812"/>
                </a:lnTo>
                <a:lnTo>
                  <a:pt x="2082546" y="1547622"/>
                </a:lnTo>
                <a:lnTo>
                  <a:pt x="2084832" y="1550670"/>
                </a:lnTo>
                <a:lnTo>
                  <a:pt x="2087118" y="1550670"/>
                </a:lnTo>
                <a:lnTo>
                  <a:pt x="2098548" y="1555242"/>
                </a:lnTo>
                <a:lnTo>
                  <a:pt x="2109216" y="1559814"/>
                </a:lnTo>
                <a:lnTo>
                  <a:pt x="2111502" y="1560576"/>
                </a:lnTo>
                <a:lnTo>
                  <a:pt x="2115312" y="1560576"/>
                </a:lnTo>
                <a:lnTo>
                  <a:pt x="2117598" y="1558290"/>
                </a:lnTo>
                <a:close/>
              </a:path>
              <a:path w="2297429" h="1649729">
                <a:moveTo>
                  <a:pt x="2055876" y="1533906"/>
                </a:moveTo>
                <a:lnTo>
                  <a:pt x="2055114" y="1530858"/>
                </a:lnTo>
                <a:lnTo>
                  <a:pt x="2052828" y="1527810"/>
                </a:lnTo>
                <a:lnTo>
                  <a:pt x="2025396" y="1518666"/>
                </a:lnTo>
                <a:lnTo>
                  <a:pt x="2022348" y="1518666"/>
                </a:lnTo>
                <a:lnTo>
                  <a:pt x="2019300" y="1521714"/>
                </a:lnTo>
                <a:lnTo>
                  <a:pt x="2020062" y="1525524"/>
                </a:lnTo>
                <a:lnTo>
                  <a:pt x="2022348" y="1527810"/>
                </a:lnTo>
                <a:lnTo>
                  <a:pt x="2049780" y="1536954"/>
                </a:lnTo>
                <a:lnTo>
                  <a:pt x="2052828" y="1536954"/>
                </a:lnTo>
                <a:lnTo>
                  <a:pt x="2055876" y="1533906"/>
                </a:lnTo>
                <a:close/>
              </a:path>
              <a:path w="2297429" h="1649729">
                <a:moveTo>
                  <a:pt x="1992630" y="1512570"/>
                </a:moveTo>
                <a:lnTo>
                  <a:pt x="1991868" y="1508760"/>
                </a:lnTo>
                <a:lnTo>
                  <a:pt x="1989582" y="1506474"/>
                </a:lnTo>
                <a:lnTo>
                  <a:pt x="1985010" y="1505712"/>
                </a:lnTo>
                <a:lnTo>
                  <a:pt x="1970532" y="1500378"/>
                </a:lnTo>
                <a:lnTo>
                  <a:pt x="1962150" y="1498092"/>
                </a:lnTo>
                <a:lnTo>
                  <a:pt x="1958340" y="1498092"/>
                </a:lnTo>
                <a:lnTo>
                  <a:pt x="1956054" y="1501140"/>
                </a:lnTo>
                <a:lnTo>
                  <a:pt x="1956816" y="1504950"/>
                </a:lnTo>
                <a:lnTo>
                  <a:pt x="1959102" y="1507236"/>
                </a:lnTo>
                <a:lnTo>
                  <a:pt x="1967484" y="1509522"/>
                </a:lnTo>
                <a:lnTo>
                  <a:pt x="1982724" y="1514094"/>
                </a:lnTo>
                <a:lnTo>
                  <a:pt x="1986534" y="1515618"/>
                </a:lnTo>
                <a:lnTo>
                  <a:pt x="1990344" y="1515618"/>
                </a:lnTo>
                <a:lnTo>
                  <a:pt x="1992630" y="1512570"/>
                </a:lnTo>
                <a:close/>
              </a:path>
              <a:path w="2297429" h="1649729">
                <a:moveTo>
                  <a:pt x="1928622" y="1492758"/>
                </a:moveTo>
                <a:lnTo>
                  <a:pt x="1928622" y="1488948"/>
                </a:lnTo>
                <a:lnTo>
                  <a:pt x="1925574" y="1486662"/>
                </a:lnTo>
                <a:lnTo>
                  <a:pt x="1922526" y="1485900"/>
                </a:lnTo>
                <a:lnTo>
                  <a:pt x="1905000" y="1480566"/>
                </a:lnTo>
                <a:lnTo>
                  <a:pt x="1898142" y="1478280"/>
                </a:lnTo>
                <a:lnTo>
                  <a:pt x="1895094" y="1478280"/>
                </a:lnTo>
                <a:lnTo>
                  <a:pt x="1892808" y="1481328"/>
                </a:lnTo>
                <a:lnTo>
                  <a:pt x="1892808" y="1485138"/>
                </a:lnTo>
                <a:lnTo>
                  <a:pt x="1895856" y="1487424"/>
                </a:lnTo>
                <a:lnTo>
                  <a:pt x="1902714" y="1489710"/>
                </a:lnTo>
                <a:lnTo>
                  <a:pt x="1919478" y="1495044"/>
                </a:lnTo>
                <a:lnTo>
                  <a:pt x="1923288" y="1495806"/>
                </a:lnTo>
                <a:lnTo>
                  <a:pt x="1926336" y="1495806"/>
                </a:lnTo>
                <a:lnTo>
                  <a:pt x="1928622" y="1492758"/>
                </a:lnTo>
                <a:close/>
              </a:path>
              <a:path w="2297429" h="1649729">
                <a:moveTo>
                  <a:pt x="1865376" y="1472946"/>
                </a:moveTo>
                <a:lnTo>
                  <a:pt x="1864614" y="1469136"/>
                </a:lnTo>
                <a:lnTo>
                  <a:pt x="1862328" y="1466850"/>
                </a:lnTo>
                <a:lnTo>
                  <a:pt x="1852422" y="1463802"/>
                </a:lnTo>
                <a:lnTo>
                  <a:pt x="1834896" y="1458468"/>
                </a:lnTo>
                <a:lnTo>
                  <a:pt x="1831086" y="1459230"/>
                </a:lnTo>
                <a:lnTo>
                  <a:pt x="1828800" y="1461516"/>
                </a:lnTo>
                <a:lnTo>
                  <a:pt x="1828800" y="1465326"/>
                </a:lnTo>
                <a:lnTo>
                  <a:pt x="1831848" y="1467612"/>
                </a:lnTo>
                <a:lnTo>
                  <a:pt x="1849374" y="1472946"/>
                </a:lnTo>
                <a:lnTo>
                  <a:pt x="1859280" y="1475994"/>
                </a:lnTo>
                <a:lnTo>
                  <a:pt x="1863090" y="1475994"/>
                </a:lnTo>
                <a:lnTo>
                  <a:pt x="1865376" y="1472946"/>
                </a:lnTo>
                <a:close/>
              </a:path>
              <a:path w="2297429" h="1649729">
                <a:moveTo>
                  <a:pt x="1801368" y="1453134"/>
                </a:moveTo>
                <a:lnTo>
                  <a:pt x="1801368" y="1450086"/>
                </a:lnTo>
                <a:lnTo>
                  <a:pt x="1798320" y="1447800"/>
                </a:lnTo>
                <a:lnTo>
                  <a:pt x="1795272" y="1447038"/>
                </a:lnTo>
                <a:lnTo>
                  <a:pt x="1775460" y="1440942"/>
                </a:lnTo>
                <a:lnTo>
                  <a:pt x="1770888" y="1439418"/>
                </a:lnTo>
                <a:lnTo>
                  <a:pt x="1767078" y="1439418"/>
                </a:lnTo>
                <a:lnTo>
                  <a:pt x="1764792" y="1442466"/>
                </a:lnTo>
                <a:lnTo>
                  <a:pt x="1765554" y="1446276"/>
                </a:lnTo>
                <a:lnTo>
                  <a:pt x="1767840" y="1448562"/>
                </a:lnTo>
                <a:lnTo>
                  <a:pt x="1773174" y="1450086"/>
                </a:lnTo>
                <a:lnTo>
                  <a:pt x="1792986" y="1455420"/>
                </a:lnTo>
                <a:lnTo>
                  <a:pt x="1795272" y="1456944"/>
                </a:lnTo>
                <a:lnTo>
                  <a:pt x="1799082" y="1456182"/>
                </a:lnTo>
                <a:lnTo>
                  <a:pt x="1801368" y="1453134"/>
                </a:lnTo>
                <a:close/>
              </a:path>
              <a:path w="2297429" h="1649729">
                <a:moveTo>
                  <a:pt x="1737360" y="1434846"/>
                </a:moveTo>
                <a:lnTo>
                  <a:pt x="1737360" y="1431036"/>
                </a:lnTo>
                <a:lnTo>
                  <a:pt x="1734312" y="1428750"/>
                </a:lnTo>
                <a:lnTo>
                  <a:pt x="1715262" y="1423416"/>
                </a:lnTo>
                <a:lnTo>
                  <a:pt x="1706880" y="1421130"/>
                </a:lnTo>
                <a:lnTo>
                  <a:pt x="1703070" y="1421130"/>
                </a:lnTo>
                <a:lnTo>
                  <a:pt x="1700784" y="1424178"/>
                </a:lnTo>
                <a:lnTo>
                  <a:pt x="1701546" y="1427988"/>
                </a:lnTo>
                <a:lnTo>
                  <a:pt x="1703832" y="1430274"/>
                </a:lnTo>
                <a:lnTo>
                  <a:pt x="1712214" y="1432560"/>
                </a:lnTo>
                <a:lnTo>
                  <a:pt x="1731264" y="1437894"/>
                </a:lnTo>
                <a:lnTo>
                  <a:pt x="1735074" y="1437132"/>
                </a:lnTo>
                <a:lnTo>
                  <a:pt x="1737360" y="1434846"/>
                </a:lnTo>
                <a:close/>
              </a:path>
              <a:path w="2297429" h="1649729">
                <a:moveTo>
                  <a:pt x="1673352" y="1416558"/>
                </a:moveTo>
                <a:lnTo>
                  <a:pt x="1672590" y="1412748"/>
                </a:lnTo>
                <a:lnTo>
                  <a:pt x="1670304" y="1410462"/>
                </a:lnTo>
                <a:lnTo>
                  <a:pt x="1642110" y="1402842"/>
                </a:lnTo>
                <a:lnTo>
                  <a:pt x="1639062" y="1403604"/>
                </a:lnTo>
                <a:lnTo>
                  <a:pt x="1636776" y="1406652"/>
                </a:lnTo>
                <a:lnTo>
                  <a:pt x="1636776" y="1410462"/>
                </a:lnTo>
                <a:lnTo>
                  <a:pt x="1639824" y="1411986"/>
                </a:lnTo>
                <a:lnTo>
                  <a:pt x="1667256" y="1419606"/>
                </a:lnTo>
                <a:lnTo>
                  <a:pt x="1671066" y="1419606"/>
                </a:lnTo>
                <a:lnTo>
                  <a:pt x="1673352" y="1416558"/>
                </a:lnTo>
                <a:close/>
              </a:path>
              <a:path w="2297429" h="1649729">
                <a:moveTo>
                  <a:pt x="1608582" y="1399032"/>
                </a:moveTo>
                <a:lnTo>
                  <a:pt x="1608582" y="1395984"/>
                </a:lnTo>
                <a:lnTo>
                  <a:pt x="1605534" y="1393698"/>
                </a:lnTo>
                <a:lnTo>
                  <a:pt x="1586484" y="1388364"/>
                </a:lnTo>
                <a:lnTo>
                  <a:pt x="1578102" y="1386078"/>
                </a:lnTo>
                <a:lnTo>
                  <a:pt x="1574292" y="1386840"/>
                </a:lnTo>
                <a:lnTo>
                  <a:pt x="1572006" y="1389888"/>
                </a:lnTo>
                <a:lnTo>
                  <a:pt x="1572768" y="1393698"/>
                </a:lnTo>
                <a:lnTo>
                  <a:pt x="1575816" y="1395222"/>
                </a:lnTo>
                <a:lnTo>
                  <a:pt x="1584198" y="1397508"/>
                </a:lnTo>
                <a:lnTo>
                  <a:pt x="1603248" y="1402842"/>
                </a:lnTo>
                <a:lnTo>
                  <a:pt x="1607058" y="1402080"/>
                </a:lnTo>
                <a:lnTo>
                  <a:pt x="1608582" y="1399032"/>
                </a:lnTo>
                <a:close/>
              </a:path>
              <a:path w="2297429" h="1649729">
                <a:moveTo>
                  <a:pt x="1544574" y="1383030"/>
                </a:moveTo>
                <a:lnTo>
                  <a:pt x="1543812" y="1379220"/>
                </a:lnTo>
                <a:lnTo>
                  <a:pt x="1540764" y="1376934"/>
                </a:lnTo>
                <a:lnTo>
                  <a:pt x="1512570" y="1370838"/>
                </a:lnTo>
                <a:lnTo>
                  <a:pt x="1509522" y="1371600"/>
                </a:lnTo>
                <a:lnTo>
                  <a:pt x="1507236" y="1373886"/>
                </a:lnTo>
                <a:lnTo>
                  <a:pt x="1507998" y="1377696"/>
                </a:lnTo>
                <a:lnTo>
                  <a:pt x="1511046" y="1379982"/>
                </a:lnTo>
                <a:lnTo>
                  <a:pt x="1538478" y="1386840"/>
                </a:lnTo>
                <a:lnTo>
                  <a:pt x="1542288" y="1386078"/>
                </a:lnTo>
                <a:lnTo>
                  <a:pt x="1544574" y="1383030"/>
                </a:lnTo>
                <a:close/>
              </a:path>
              <a:path w="2297429" h="1649729">
                <a:moveTo>
                  <a:pt x="1479042" y="1367790"/>
                </a:moveTo>
                <a:lnTo>
                  <a:pt x="1479042" y="1364742"/>
                </a:lnTo>
                <a:lnTo>
                  <a:pt x="1475994" y="1362456"/>
                </a:lnTo>
                <a:lnTo>
                  <a:pt x="1450086" y="1356360"/>
                </a:lnTo>
                <a:lnTo>
                  <a:pt x="1447800" y="1356360"/>
                </a:lnTo>
                <a:lnTo>
                  <a:pt x="1443990" y="1357122"/>
                </a:lnTo>
                <a:lnTo>
                  <a:pt x="1441704" y="1360170"/>
                </a:lnTo>
                <a:lnTo>
                  <a:pt x="1442466" y="1363218"/>
                </a:lnTo>
                <a:lnTo>
                  <a:pt x="1445514" y="1365504"/>
                </a:lnTo>
                <a:lnTo>
                  <a:pt x="1447800" y="1366266"/>
                </a:lnTo>
                <a:lnTo>
                  <a:pt x="1473708" y="1371600"/>
                </a:lnTo>
                <a:lnTo>
                  <a:pt x="1477518" y="1370838"/>
                </a:lnTo>
                <a:lnTo>
                  <a:pt x="1479042" y="1367790"/>
                </a:lnTo>
                <a:close/>
              </a:path>
              <a:path w="2297429" h="1649729">
                <a:moveTo>
                  <a:pt x="1414272" y="1354074"/>
                </a:moveTo>
                <a:lnTo>
                  <a:pt x="1413510" y="1351026"/>
                </a:lnTo>
                <a:lnTo>
                  <a:pt x="1410462" y="1348740"/>
                </a:lnTo>
                <a:lnTo>
                  <a:pt x="1403604" y="1347216"/>
                </a:lnTo>
                <a:lnTo>
                  <a:pt x="1382268" y="1343406"/>
                </a:lnTo>
                <a:lnTo>
                  <a:pt x="1378458" y="1344168"/>
                </a:lnTo>
                <a:lnTo>
                  <a:pt x="1376934" y="1347216"/>
                </a:lnTo>
                <a:lnTo>
                  <a:pt x="1377696" y="1350264"/>
                </a:lnTo>
                <a:lnTo>
                  <a:pt x="1380744" y="1352550"/>
                </a:lnTo>
                <a:lnTo>
                  <a:pt x="1401318" y="1356360"/>
                </a:lnTo>
                <a:lnTo>
                  <a:pt x="1408176" y="1357884"/>
                </a:lnTo>
                <a:lnTo>
                  <a:pt x="1411986" y="1357122"/>
                </a:lnTo>
                <a:lnTo>
                  <a:pt x="1414272" y="1354074"/>
                </a:lnTo>
                <a:close/>
              </a:path>
              <a:path w="2297429" h="1649729">
                <a:moveTo>
                  <a:pt x="1348740" y="1341882"/>
                </a:moveTo>
                <a:lnTo>
                  <a:pt x="1347978" y="1338072"/>
                </a:lnTo>
                <a:lnTo>
                  <a:pt x="1344930" y="1336548"/>
                </a:lnTo>
                <a:lnTo>
                  <a:pt x="1316736" y="1331976"/>
                </a:lnTo>
                <a:lnTo>
                  <a:pt x="1312926" y="1332738"/>
                </a:lnTo>
                <a:lnTo>
                  <a:pt x="1310640" y="1335786"/>
                </a:lnTo>
                <a:lnTo>
                  <a:pt x="1312164" y="1339596"/>
                </a:lnTo>
                <a:lnTo>
                  <a:pt x="1315212" y="1341120"/>
                </a:lnTo>
                <a:lnTo>
                  <a:pt x="1343406" y="1345692"/>
                </a:lnTo>
                <a:lnTo>
                  <a:pt x="1346454" y="1344930"/>
                </a:lnTo>
                <a:lnTo>
                  <a:pt x="1348740" y="1341882"/>
                </a:lnTo>
                <a:close/>
              </a:path>
              <a:path w="2297429" h="1649729">
                <a:moveTo>
                  <a:pt x="1282446" y="1331976"/>
                </a:moveTo>
                <a:lnTo>
                  <a:pt x="1281684" y="1328166"/>
                </a:lnTo>
                <a:lnTo>
                  <a:pt x="1278636" y="1326642"/>
                </a:lnTo>
                <a:lnTo>
                  <a:pt x="1259586" y="1324356"/>
                </a:lnTo>
                <a:lnTo>
                  <a:pt x="1249680" y="1323594"/>
                </a:lnTo>
                <a:lnTo>
                  <a:pt x="1246632" y="1324356"/>
                </a:lnTo>
                <a:lnTo>
                  <a:pt x="1245108" y="1328166"/>
                </a:lnTo>
                <a:lnTo>
                  <a:pt x="1245870" y="1331214"/>
                </a:lnTo>
                <a:lnTo>
                  <a:pt x="1248918" y="1332738"/>
                </a:lnTo>
                <a:lnTo>
                  <a:pt x="1258824" y="1333500"/>
                </a:lnTo>
                <a:lnTo>
                  <a:pt x="1277112" y="1335786"/>
                </a:lnTo>
                <a:lnTo>
                  <a:pt x="1280922" y="1335024"/>
                </a:lnTo>
                <a:lnTo>
                  <a:pt x="1282446" y="1331976"/>
                </a:lnTo>
                <a:close/>
              </a:path>
              <a:path w="2297429" h="1649729">
                <a:moveTo>
                  <a:pt x="1216152" y="1325880"/>
                </a:moveTo>
                <a:lnTo>
                  <a:pt x="1215390" y="1322070"/>
                </a:lnTo>
                <a:lnTo>
                  <a:pt x="1211580" y="1320546"/>
                </a:lnTo>
                <a:lnTo>
                  <a:pt x="1205484" y="1320495"/>
                </a:lnTo>
                <a:lnTo>
                  <a:pt x="1183386" y="1319022"/>
                </a:lnTo>
                <a:lnTo>
                  <a:pt x="1179576" y="1320546"/>
                </a:lnTo>
                <a:lnTo>
                  <a:pt x="1178052" y="1323594"/>
                </a:lnTo>
                <a:lnTo>
                  <a:pt x="1179576" y="1327404"/>
                </a:lnTo>
                <a:lnTo>
                  <a:pt x="1182624" y="1328928"/>
                </a:lnTo>
                <a:lnTo>
                  <a:pt x="1205484" y="1329690"/>
                </a:lnTo>
                <a:lnTo>
                  <a:pt x="1210818" y="1330452"/>
                </a:lnTo>
                <a:lnTo>
                  <a:pt x="1214628" y="1328928"/>
                </a:lnTo>
                <a:lnTo>
                  <a:pt x="1216152" y="1325880"/>
                </a:lnTo>
                <a:close/>
              </a:path>
              <a:path w="2297429" h="1649729">
                <a:moveTo>
                  <a:pt x="1149858" y="1322832"/>
                </a:moveTo>
                <a:lnTo>
                  <a:pt x="1148334" y="1319784"/>
                </a:lnTo>
                <a:lnTo>
                  <a:pt x="1145286" y="1318260"/>
                </a:lnTo>
                <a:lnTo>
                  <a:pt x="1116330" y="1317498"/>
                </a:lnTo>
                <a:lnTo>
                  <a:pt x="1113282" y="1319022"/>
                </a:lnTo>
                <a:lnTo>
                  <a:pt x="1111758" y="1322070"/>
                </a:lnTo>
                <a:lnTo>
                  <a:pt x="1112520" y="1325880"/>
                </a:lnTo>
                <a:lnTo>
                  <a:pt x="1116330" y="1327404"/>
                </a:lnTo>
                <a:lnTo>
                  <a:pt x="1144524" y="1327404"/>
                </a:lnTo>
                <a:lnTo>
                  <a:pt x="1148334" y="1326642"/>
                </a:lnTo>
                <a:lnTo>
                  <a:pt x="1149858" y="1322832"/>
                </a:lnTo>
                <a:close/>
              </a:path>
              <a:path w="2297429" h="1649729">
                <a:moveTo>
                  <a:pt x="1082802" y="1322070"/>
                </a:moveTo>
                <a:lnTo>
                  <a:pt x="1081278" y="1319022"/>
                </a:lnTo>
                <a:lnTo>
                  <a:pt x="1078230" y="1317498"/>
                </a:lnTo>
                <a:lnTo>
                  <a:pt x="1049274" y="1317498"/>
                </a:lnTo>
                <a:lnTo>
                  <a:pt x="1046226" y="1319022"/>
                </a:lnTo>
                <a:lnTo>
                  <a:pt x="1044702" y="1322070"/>
                </a:lnTo>
                <a:lnTo>
                  <a:pt x="1046226" y="1325880"/>
                </a:lnTo>
                <a:lnTo>
                  <a:pt x="1049274" y="1326642"/>
                </a:lnTo>
                <a:lnTo>
                  <a:pt x="1078230" y="1326642"/>
                </a:lnTo>
                <a:lnTo>
                  <a:pt x="1081278" y="1325880"/>
                </a:lnTo>
                <a:lnTo>
                  <a:pt x="1082802" y="1322070"/>
                </a:lnTo>
                <a:close/>
              </a:path>
              <a:path w="2297429" h="1649729">
                <a:moveTo>
                  <a:pt x="1016508" y="1322832"/>
                </a:moveTo>
                <a:lnTo>
                  <a:pt x="1014984" y="1319022"/>
                </a:lnTo>
                <a:lnTo>
                  <a:pt x="1011174" y="1317498"/>
                </a:lnTo>
                <a:lnTo>
                  <a:pt x="982980" y="1318260"/>
                </a:lnTo>
                <a:lnTo>
                  <a:pt x="979170" y="1319784"/>
                </a:lnTo>
                <a:lnTo>
                  <a:pt x="978408" y="1322832"/>
                </a:lnTo>
                <a:lnTo>
                  <a:pt x="979932" y="1326642"/>
                </a:lnTo>
                <a:lnTo>
                  <a:pt x="982980" y="1327404"/>
                </a:lnTo>
                <a:lnTo>
                  <a:pt x="1011936" y="1327404"/>
                </a:lnTo>
                <a:lnTo>
                  <a:pt x="1014984" y="1325880"/>
                </a:lnTo>
                <a:lnTo>
                  <a:pt x="1016508" y="1322832"/>
                </a:lnTo>
                <a:close/>
              </a:path>
              <a:path w="2297429" h="1649729">
                <a:moveTo>
                  <a:pt x="949452" y="1322832"/>
                </a:moveTo>
                <a:lnTo>
                  <a:pt x="947928" y="1319784"/>
                </a:lnTo>
                <a:lnTo>
                  <a:pt x="944880" y="1318260"/>
                </a:lnTo>
                <a:lnTo>
                  <a:pt x="915924" y="1319022"/>
                </a:lnTo>
                <a:lnTo>
                  <a:pt x="912876" y="1320546"/>
                </a:lnTo>
                <a:lnTo>
                  <a:pt x="911352" y="1323594"/>
                </a:lnTo>
                <a:lnTo>
                  <a:pt x="912876" y="1327404"/>
                </a:lnTo>
                <a:lnTo>
                  <a:pt x="916686" y="1328166"/>
                </a:lnTo>
                <a:lnTo>
                  <a:pt x="944880" y="1328166"/>
                </a:lnTo>
                <a:lnTo>
                  <a:pt x="948690" y="1326642"/>
                </a:lnTo>
                <a:lnTo>
                  <a:pt x="949452" y="1322832"/>
                </a:lnTo>
                <a:close/>
              </a:path>
              <a:path w="2297429" h="1649729">
                <a:moveTo>
                  <a:pt x="883158" y="1323594"/>
                </a:moveTo>
                <a:lnTo>
                  <a:pt x="881634" y="1320546"/>
                </a:lnTo>
                <a:lnTo>
                  <a:pt x="877824" y="1319022"/>
                </a:lnTo>
                <a:lnTo>
                  <a:pt x="849630" y="1319022"/>
                </a:lnTo>
                <a:lnTo>
                  <a:pt x="845820" y="1320546"/>
                </a:lnTo>
                <a:lnTo>
                  <a:pt x="845058" y="1324356"/>
                </a:lnTo>
                <a:lnTo>
                  <a:pt x="846582" y="1327404"/>
                </a:lnTo>
                <a:lnTo>
                  <a:pt x="849630" y="1328928"/>
                </a:lnTo>
                <a:lnTo>
                  <a:pt x="878586" y="1328928"/>
                </a:lnTo>
                <a:lnTo>
                  <a:pt x="881634" y="1327404"/>
                </a:lnTo>
                <a:lnTo>
                  <a:pt x="883158" y="1323594"/>
                </a:lnTo>
                <a:close/>
              </a:path>
              <a:path w="2297429" h="1649729">
                <a:moveTo>
                  <a:pt x="816102" y="1324356"/>
                </a:moveTo>
                <a:lnTo>
                  <a:pt x="814578" y="1320546"/>
                </a:lnTo>
                <a:lnTo>
                  <a:pt x="811530" y="1319022"/>
                </a:lnTo>
                <a:lnTo>
                  <a:pt x="783336" y="1319022"/>
                </a:lnTo>
                <a:lnTo>
                  <a:pt x="779526" y="1320546"/>
                </a:lnTo>
                <a:lnTo>
                  <a:pt x="778002" y="1323594"/>
                </a:lnTo>
                <a:lnTo>
                  <a:pt x="779526" y="1327404"/>
                </a:lnTo>
                <a:lnTo>
                  <a:pt x="782574" y="1328928"/>
                </a:lnTo>
                <a:lnTo>
                  <a:pt x="811530" y="1328928"/>
                </a:lnTo>
                <a:lnTo>
                  <a:pt x="814578" y="1327404"/>
                </a:lnTo>
                <a:lnTo>
                  <a:pt x="816102" y="1324356"/>
                </a:lnTo>
                <a:close/>
              </a:path>
              <a:path w="2297429" h="1649729">
                <a:moveTo>
                  <a:pt x="749808" y="1322832"/>
                </a:moveTo>
                <a:lnTo>
                  <a:pt x="748284" y="1319784"/>
                </a:lnTo>
                <a:lnTo>
                  <a:pt x="745236" y="1318260"/>
                </a:lnTo>
                <a:lnTo>
                  <a:pt x="727710" y="1317498"/>
                </a:lnTo>
                <a:lnTo>
                  <a:pt x="716280" y="1317498"/>
                </a:lnTo>
                <a:lnTo>
                  <a:pt x="713232" y="1318260"/>
                </a:lnTo>
                <a:lnTo>
                  <a:pt x="711708" y="1322070"/>
                </a:lnTo>
                <a:lnTo>
                  <a:pt x="712470" y="1325118"/>
                </a:lnTo>
                <a:lnTo>
                  <a:pt x="716280" y="1326642"/>
                </a:lnTo>
                <a:lnTo>
                  <a:pt x="726948" y="1327404"/>
                </a:lnTo>
                <a:lnTo>
                  <a:pt x="744474" y="1327404"/>
                </a:lnTo>
                <a:lnTo>
                  <a:pt x="748284" y="1326642"/>
                </a:lnTo>
                <a:lnTo>
                  <a:pt x="749808" y="1322832"/>
                </a:lnTo>
                <a:close/>
              </a:path>
              <a:path w="2297429" h="1649729">
                <a:moveTo>
                  <a:pt x="682752" y="1319784"/>
                </a:moveTo>
                <a:lnTo>
                  <a:pt x="681990" y="1316736"/>
                </a:lnTo>
                <a:lnTo>
                  <a:pt x="678180" y="1315212"/>
                </a:lnTo>
                <a:lnTo>
                  <a:pt x="671322" y="1314450"/>
                </a:lnTo>
                <a:lnTo>
                  <a:pt x="649986" y="1312926"/>
                </a:lnTo>
                <a:lnTo>
                  <a:pt x="646938" y="1313688"/>
                </a:lnTo>
                <a:lnTo>
                  <a:pt x="644652" y="1317498"/>
                </a:lnTo>
                <a:lnTo>
                  <a:pt x="646176" y="1320546"/>
                </a:lnTo>
                <a:lnTo>
                  <a:pt x="649224" y="1322070"/>
                </a:lnTo>
                <a:lnTo>
                  <a:pt x="670560" y="1324356"/>
                </a:lnTo>
                <a:lnTo>
                  <a:pt x="678180" y="1324356"/>
                </a:lnTo>
                <a:lnTo>
                  <a:pt x="681228" y="1323594"/>
                </a:lnTo>
                <a:lnTo>
                  <a:pt x="682752" y="1319784"/>
                </a:lnTo>
                <a:close/>
              </a:path>
              <a:path w="2297429" h="1649729">
                <a:moveTo>
                  <a:pt x="616458" y="1314450"/>
                </a:moveTo>
                <a:lnTo>
                  <a:pt x="615696" y="1310640"/>
                </a:lnTo>
                <a:lnTo>
                  <a:pt x="612648" y="1309116"/>
                </a:lnTo>
                <a:lnTo>
                  <a:pt x="593598" y="1306068"/>
                </a:lnTo>
                <a:lnTo>
                  <a:pt x="584454" y="1304544"/>
                </a:lnTo>
                <a:lnTo>
                  <a:pt x="580644" y="1305306"/>
                </a:lnTo>
                <a:lnTo>
                  <a:pt x="579120" y="1308354"/>
                </a:lnTo>
                <a:lnTo>
                  <a:pt x="579882" y="1312164"/>
                </a:lnTo>
                <a:lnTo>
                  <a:pt x="582930" y="1313688"/>
                </a:lnTo>
                <a:lnTo>
                  <a:pt x="592074" y="1315212"/>
                </a:lnTo>
                <a:lnTo>
                  <a:pt x="611124" y="1318260"/>
                </a:lnTo>
                <a:lnTo>
                  <a:pt x="614934" y="1317498"/>
                </a:lnTo>
                <a:lnTo>
                  <a:pt x="616458" y="1314450"/>
                </a:lnTo>
                <a:close/>
              </a:path>
              <a:path w="2297429" h="1649729">
                <a:moveTo>
                  <a:pt x="550926" y="1303020"/>
                </a:moveTo>
                <a:lnTo>
                  <a:pt x="550164" y="1299210"/>
                </a:lnTo>
                <a:lnTo>
                  <a:pt x="547116" y="1297686"/>
                </a:lnTo>
                <a:lnTo>
                  <a:pt x="546354" y="1297686"/>
                </a:lnTo>
                <a:lnTo>
                  <a:pt x="519684" y="1290066"/>
                </a:lnTo>
                <a:lnTo>
                  <a:pt x="516636" y="1290828"/>
                </a:lnTo>
                <a:lnTo>
                  <a:pt x="514350" y="1293876"/>
                </a:lnTo>
                <a:lnTo>
                  <a:pt x="514350" y="1296924"/>
                </a:lnTo>
                <a:lnTo>
                  <a:pt x="517398" y="1299210"/>
                </a:lnTo>
                <a:lnTo>
                  <a:pt x="522732" y="1300734"/>
                </a:lnTo>
                <a:lnTo>
                  <a:pt x="544830" y="1306830"/>
                </a:lnTo>
                <a:lnTo>
                  <a:pt x="545592" y="1306830"/>
                </a:lnTo>
                <a:lnTo>
                  <a:pt x="548640" y="1306068"/>
                </a:lnTo>
                <a:lnTo>
                  <a:pt x="550926" y="1303020"/>
                </a:lnTo>
                <a:close/>
              </a:path>
              <a:path w="2297429" h="1649729">
                <a:moveTo>
                  <a:pt x="486918" y="1283970"/>
                </a:moveTo>
                <a:lnTo>
                  <a:pt x="486918" y="1280922"/>
                </a:lnTo>
                <a:lnTo>
                  <a:pt x="484632" y="1277874"/>
                </a:lnTo>
                <a:lnTo>
                  <a:pt x="467868" y="1270254"/>
                </a:lnTo>
                <a:lnTo>
                  <a:pt x="459486" y="1265682"/>
                </a:lnTo>
                <a:lnTo>
                  <a:pt x="455676" y="1264920"/>
                </a:lnTo>
                <a:lnTo>
                  <a:pt x="452628" y="1267206"/>
                </a:lnTo>
                <a:lnTo>
                  <a:pt x="452628" y="1271016"/>
                </a:lnTo>
                <a:lnTo>
                  <a:pt x="454914" y="1274064"/>
                </a:lnTo>
                <a:lnTo>
                  <a:pt x="464058" y="1278636"/>
                </a:lnTo>
                <a:lnTo>
                  <a:pt x="480822" y="1286256"/>
                </a:lnTo>
                <a:lnTo>
                  <a:pt x="484632" y="1287018"/>
                </a:lnTo>
                <a:lnTo>
                  <a:pt x="486918" y="1283970"/>
                </a:lnTo>
                <a:close/>
              </a:path>
              <a:path w="2297429" h="1649729">
                <a:moveTo>
                  <a:pt x="430530" y="1247394"/>
                </a:moveTo>
                <a:lnTo>
                  <a:pt x="429006" y="1244346"/>
                </a:lnTo>
                <a:lnTo>
                  <a:pt x="424434" y="1240536"/>
                </a:lnTo>
                <a:lnTo>
                  <a:pt x="418338" y="1234440"/>
                </a:lnTo>
                <a:lnTo>
                  <a:pt x="413004" y="1228344"/>
                </a:lnTo>
                <a:lnTo>
                  <a:pt x="409194" y="1224534"/>
                </a:lnTo>
                <a:lnTo>
                  <a:pt x="406146" y="1223010"/>
                </a:lnTo>
                <a:lnTo>
                  <a:pt x="402336" y="1224534"/>
                </a:lnTo>
                <a:lnTo>
                  <a:pt x="400812" y="1227582"/>
                </a:lnTo>
                <a:lnTo>
                  <a:pt x="402336" y="1230630"/>
                </a:lnTo>
                <a:lnTo>
                  <a:pt x="425958" y="1252728"/>
                </a:lnTo>
                <a:lnTo>
                  <a:pt x="429768" y="1251204"/>
                </a:lnTo>
                <a:lnTo>
                  <a:pt x="430530" y="1247394"/>
                </a:lnTo>
                <a:close/>
              </a:path>
              <a:path w="2297429" h="1649729">
                <a:moveTo>
                  <a:pt x="388620" y="1197864"/>
                </a:moveTo>
                <a:lnTo>
                  <a:pt x="387858" y="1194054"/>
                </a:lnTo>
                <a:lnTo>
                  <a:pt x="384048" y="1187958"/>
                </a:lnTo>
                <a:lnTo>
                  <a:pt x="374904" y="1169670"/>
                </a:lnTo>
                <a:lnTo>
                  <a:pt x="372618" y="1166622"/>
                </a:lnTo>
                <a:lnTo>
                  <a:pt x="368808" y="1166622"/>
                </a:lnTo>
                <a:lnTo>
                  <a:pt x="366522" y="1169670"/>
                </a:lnTo>
                <a:lnTo>
                  <a:pt x="366522" y="1173480"/>
                </a:lnTo>
                <a:lnTo>
                  <a:pt x="368046" y="1176528"/>
                </a:lnTo>
                <a:lnTo>
                  <a:pt x="375666" y="1192530"/>
                </a:lnTo>
                <a:lnTo>
                  <a:pt x="379476" y="1199388"/>
                </a:lnTo>
                <a:lnTo>
                  <a:pt x="382524" y="1201674"/>
                </a:lnTo>
                <a:lnTo>
                  <a:pt x="386334" y="1200912"/>
                </a:lnTo>
                <a:lnTo>
                  <a:pt x="388620" y="1197864"/>
                </a:lnTo>
                <a:close/>
              </a:path>
              <a:path w="2297429" h="1649729">
                <a:moveTo>
                  <a:pt x="362712" y="1133856"/>
                </a:moveTo>
                <a:lnTo>
                  <a:pt x="358902" y="1123188"/>
                </a:lnTo>
                <a:lnTo>
                  <a:pt x="355092" y="1106424"/>
                </a:lnTo>
                <a:lnTo>
                  <a:pt x="352806" y="1104138"/>
                </a:lnTo>
                <a:lnTo>
                  <a:pt x="349758" y="1103376"/>
                </a:lnTo>
                <a:lnTo>
                  <a:pt x="346710" y="1105662"/>
                </a:lnTo>
                <a:lnTo>
                  <a:pt x="345948" y="1108710"/>
                </a:lnTo>
                <a:lnTo>
                  <a:pt x="349758" y="1126236"/>
                </a:lnTo>
                <a:lnTo>
                  <a:pt x="353568" y="1136904"/>
                </a:lnTo>
                <a:lnTo>
                  <a:pt x="355092" y="1139952"/>
                </a:lnTo>
                <a:lnTo>
                  <a:pt x="358902" y="1139952"/>
                </a:lnTo>
                <a:lnTo>
                  <a:pt x="361950" y="1137666"/>
                </a:lnTo>
                <a:lnTo>
                  <a:pt x="362712" y="1133856"/>
                </a:lnTo>
                <a:close/>
              </a:path>
              <a:path w="2297429" h="1649729">
                <a:moveTo>
                  <a:pt x="348996" y="1069848"/>
                </a:moveTo>
                <a:lnTo>
                  <a:pt x="348996" y="1069086"/>
                </a:lnTo>
                <a:lnTo>
                  <a:pt x="346710" y="1050798"/>
                </a:lnTo>
                <a:lnTo>
                  <a:pt x="345186" y="1041654"/>
                </a:lnTo>
                <a:lnTo>
                  <a:pt x="343662" y="1038606"/>
                </a:lnTo>
                <a:lnTo>
                  <a:pt x="340614" y="1037082"/>
                </a:lnTo>
                <a:lnTo>
                  <a:pt x="336804" y="1038606"/>
                </a:lnTo>
                <a:lnTo>
                  <a:pt x="336042" y="1042416"/>
                </a:lnTo>
                <a:lnTo>
                  <a:pt x="336804" y="1051560"/>
                </a:lnTo>
                <a:lnTo>
                  <a:pt x="339090" y="1070610"/>
                </a:lnTo>
                <a:lnTo>
                  <a:pt x="339090" y="1071372"/>
                </a:lnTo>
                <a:lnTo>
                  <a:pt x="341376" y="1074420"/>
                </a:lnTo>
                <a:lnTo>
                  <a:pt x="344424" y="1075182"/>
                </a:lnTo>
                <a:lnTo>
                  <a:pt x="348234" y="1072896"/>
                </a:lnTo>
                <a:lnTo>
                  <a:pt x="348996" y="1069848"/>
                </a:lnTo>
                <a:close/>
              </a:path>
              <a:path w="2297429" h="1649729">
                <a:moveTo>
                  <a:pt x="342900" y="1003554"/>
                </a:moveTo>
                <a:lnTo>
                  <a:pt x="342138" y="992886"/>
                </a:lnTo>
                <a:lnTo>
                  <a:pt x="341376" y="975360"/>
                </a:lnTo>
                <a:lnTo>
                  <a:pt x="339852" y="971550"/>
                </a:lnTo>
                <a:lnTo>
                  <a:pt x="336804" y="970788"/>
                </a:lnTo>
                <a:lnTo>
                  <a:pt x="332994" y="972312"/>
                </a:lnTo>
                <a:lnTo>
                  <a:pt x="332232" y="975360"/>
                </a:lnTo>
                <a:lnTo>
                  <a:pt x="332994" y="992886"/>
                </a:lnTo>
                <a:lnTo>
                  <a:pt x="332994" y="1004316"/>
                </a:lnTo>
                <a:lnTo>
                  <a:pt x="334518" y="1007364"/>
                </a:lnTo>
                <a:lnTo>
                  <a:pt x="338328" y="1008888"/>
                </a:lnTo>
                <a:lnTo>
                  <a:pt x="341376" y="1007364"/>
                </a:lnTo>
                <a:lnTo>
                  <a:pt x="342900" y="1003554"/>
                </a:lnTo>
                <a:close/>
              </a:path>
              <a:path w="2297429" h="1649729">
                <a:moveTo>
                  <a:pt x="340614" y="937260"/>
                </a:moveTo>
                <a:lnTo>
                  <a:pt x="340614" y="908304"/>
                </a:lnTo>
                <a:lnTo>
                  <a:pt x="339090" y="905256"/>
                </a:lnTo>
                <a:lnTo>
                  <a:pt x="336042" y="903732"/>
                </a:lnTo>
                <a:lnTo>
                  <a:pt x="332232" y="905256"/>
                </a:lnTo>
                <a:lnTo>
                  <a:pt x="330708" y="909066"/>
                </a:lnTo>
                <a:lnTo>
                  <a:pt x="331470" y="933450"/>
                </a:lnTo>
                <a:lnTo>
                  <a:pt x="331470" y="937260"/>
                </a:lnTo>
                <a:lnTo>
                  <a:pt x="332994" y="941070"/>
                </a:lnTo>
                <a:lnTo>
                  <a:pt x="336042" y="941832"/>
                </a:lnTo>
                <a:lnTo>
                  <a:pt x="339852" y="940308"/>
                </a:lnTo>
                <a:lnTo>
                  <a:pt x="340614" y="937260"/>
                </a:lnTo>
                <a:close/>
              </a:path>
              <a:path w="2297429" h="1649729">
                <a:moveTo>
                  <a:pt x="339852" y="870204"/>
                </a:moveTo>
                <a:lnTo>
                  <a:pt x="339852" y="842010"/>
                </a:lnTo>
                <a:lnTo>
                  <a:pt x="338328" y="838200"/>
                </a:lnTo>
                <a:lnTo>
                  <a:pt x="335280" y="837438"/>
                </a:lnTo>
                <a:lnTo>
                  <a:pt x="331470" y="838962"/>
                </a:lnTo>
                <a:lnTo>
                  <a:pt x="329946" y="842010"/>
                </a:lnTo>
                <a:lnTo>
                  <a:pt x="330708" y="855726"/>
                </a:lnTo>
                <a:lnTo>
                  <a:pt x="330708" y="870966"/>
                </a:lnTo>
                <a:lnTo>
                  <a:pt x="332232" y="874014"/>
                </a:lnTo>
                <a:lnTo>
                  <a:pt x="335280" y="875538"/>
                </a:lnTo>
                <a:lnTo>
                  <a:pt x="339090" y="874014"/>
                </a:lnTo>
                <a:lnTo>
                  <a:pt x="339852" y="870204"/>
                </a:lnTo>
                <a:close/>
              </a:path>
              <a:path w="2297429" h="1649729">
                <a:moveTo>
                  <a:pt x="338328" y="803910"/>
                </a:moveTo>
                <a:lnTo>
                  <a:pt x="338328" y="800100"/>
                </a:lnTo>
                <a:lnTo>
                  <a:pt x="336804" y="782574"/>
                </a:lnTo>
                <a:lnTo>
                  <a:pt x="336042" y="774954"/>
                </a:lnTo>
                <a:lnTo>
                  <a:pt x="334518" y="771906"/>
                </a:lnTo>
                <a:lnTo>
                  <a:pt x="330708" y="770382"/>
                </a:lnTo>
                <a:lnTo>
                  <a:pt x="327660" y="772668"/>
                </a:lnTo>
                <a:lnTo>
                  <a:pt x="326898" y="775716"/>
                </a:lnTo>
                <a:lnTo>
                  <a:pt x="327660" y="782574"/>
                </a:lnTo>
                <a:lnTo>
                  <a:pt x="328422" y="800100"/>
                </a:lnTo>
                <a:lnTo>
                  <a:pt x="329184" y="803910"/>
                </a:lnTo>
                <a:lnTo>
                  <a:pt x="330708" y="807720"/>
                </a:lnTo>
                <a:lnTo>
                  <a:pt x="333756" y="808482"/>
                </a:lnTo>
                <a:lnTo>
                  <a:pt x="336804" y="806958"/>
                </a:lnTo>
                <a:lnTo>
                  <a:pt x="338328" y="803910"/>
                </a:lnTo>
                <a:close/>
              </a:path>
              <a:path w="2297429" h="1649729">
                <a:moveTo>
                  <a:pt x="331470" y="736854"/>
                </a:moveTo>
                <a:lnTo>
                  <a:pt x="330708" y="732282"/>
                </a:lnTo>
                <a:lnTo>
                  <a:pt x="326898" y="716280"/>
                </a:lnTo>
                <a:lnTo>
                  <a:pt x="325374" y="708660"/>
                </a:lnTo>
                <a:lnTo>
                  <a:pt x="323088" y="705612"/>
                </a:lnTo>
                <a:lnTo>
                  <a:pt x="320040" y="704850"/>
                </a:lnTo>
                <a:lnTo>
                  <a:pt x="316992" y="707136"/>
                </a:lnTo>
                <a:lnTo>
                  <a:pt x="316230" y="710946"/>
                </a:lnTo>
                <a:lnTo>
                  <a:pt x="320802" y="733806"/>
                </a:lnTo>
                <a:lnTo>
                  <a:pt x="322326" y="738378"/>
                </a:lnTo>
                <a:lnTo>
                  <a:pt x="323850" y="741426"/>
                </a:lnTo>
                <a:lnTo>
                  <a:pt x="327660" y="742188"/>
                </a:lnTo>
                <a:lnTo>
                  <a:pt x="330708" y="740664"/>
                </a:lnTo>
                <a:lnTo>
                  <a:pt x="331470" y="736854"/>
                </a:lnTo>
                <a:close/>
              </a:path>
              <a:path w="2297429" h="1649729">
                <a:moveTo>
                  <a:pt x="316992" y="671322"/>
                </a:moveTo>
                <a:lnTo>
                  <a:pt x="313944" y="658368"/>
                </a:lnTo>
                <a:lnTo>
                  <a:pt x="311658" y="643890"/>
                </a:lnTo>
                <a:lnTo>
                  <a:pt x="309372" y="640842"/>
                </a:lnTo>
                <a:lnTo>
                  <a:pt x="305562" y="640080"/>
                </a:lnTo>
                <a:lnTo>
                  <a:pt x="302514" y="641604"/>
                </a:lnTo>
                <a:lnTo>
                  <a:pt x="301752" y="645414"/>
                </a:lnTo>
                <a:lnTo>
                  <a:pt x="304800" y="660654"/>
                </a:lnTo>
                <a:lnTo>
                  <a:pt x="307848" y="673608"/>
                </a:lnTo>
                <a:lnTo>
                  <a:pt x="310134" y="676656"/>
                </a:lnTo>
                <a:lnTo>
                  <a:pt x="313182" y="677418"/>
                </a:lnTo>
                <a:lnTo>
                  <a:pt x="316230" y="675132"/>
                </a:lnTo>
                <a:lnTo>
                  <a:pt x="316992" y="671322"/>
                </a:lnTo>
                <a:close/>
              </a:path>
              <a:path w="2297429" h="1649729">
                <a:moveTo>
                  <a:pt x="304038" y="606552"/>
                </a:moveTo>
                <a:lnTo>
                  <a:pt x="303276" y="602742"/>
                </a:lnTo>
                <a:lnTo>
                  <a:pt x="298704" y="578358"/>
                </a:lnTo>
                <a:lnTo>
                  <a:pt x="297180" y="575310"/>
                </a:lnTo>
                <a:lnTo>
                  <a:pt x="293370" y="574548"/>
                </a:lnTo>
                <a:lnTo>
                  <a:pt x="290322" y="576072"/>
                </a:lnTo>
                <a:lnTo>
                  <a:pt x="289560" y="579882"/>
                </a:lnTo>
                <a:lnTo>
                  <a:pt x="294132" y="605028"/>
                </a:lnTo>
                <a:lnTo>
                  <a:pt x="294894" y="608076"/>
                </a:lnTo>
                <a:lnTo>
                  <a:pt x="296418" y="611124"/>
                </a:lnTo>
                <a:lnTo>
                  <a:pt x="300228" y="611886"/>
                </a:lnTo>
                <a:lnTo>
                  <a:pt x="303276" y="609600"/>
                </a:lnTo>
                <a:lnTo>
                  <a:pt x="304038" y="606552"/>
                </a:lnTo>
                <a:close/>
              </a:path>
              <a:path w="2297429" h="1649729">
                <a:moveTo>
                  <a:pt x="291846" y="541020"/>
                </a:moveTo>
                <a:lnTo>
                  <a:pt x="288798" y="523494"/>
                </a:lnTo>
                <a:lnTo>
                  <a:pt x="286512" y="512826"/>
                </a:lnTo>
                <a:lnTo>
                  <a:pt x="284988" y="509778"/>
                </a:lnTo>
                <a:lnTo>
                  <a:pt x="281178" y="509016"/>
                </a:lnTo>
                <a:lnTo>
                  <a:pt x="278130" y="510540"/>
                </a:lnTo>
                <a:lnTo>
                  <a:pt x="277368" y="514350"/>
                </a:lnTo>
                <a:lnTo>
                  <a:pt x="279654" y="525018"/>
                </a:lnTo>
                <a:lnTo>
                  <a:pt x="282702" y="542544"/>
                </a:lnTo>
                <a:lnTo>
                  <a:pt x="284988" y="545592"/>
                </a:lnTo>
                <a:lnTo>
                  <a:pt x="288036" y="546354"/>
                </a:lnTo>
                <a:lnTo>
                  <a:pt x="291084" y="544068"/>
                </a:lnTo>
                <a:lnTo>
                  <a:pt x="291846" y="541020"/>
                </a:lnTo>
                <a:close/>
              </a:path>
              <a:path w="2297429" h="1649729">
                <a:moveTo>
                  <a:pt x="279654" y="475488"/>
                </a:moveTo>
                <a:lnTo>
                  <a:pt x="278892" y="473202"/>
                </a:lnTo>
                <a:lnTo>
                  <a:pt x="273558" y="448056"/>
                </a:lnTo>
                <a:lnTo>
                  <a:pt x="273558" y="447294"/>
                </a:lnTo>
                <a:lnTo>
                  <a:pt x="271272" y="444246"/>
                </a:lnTo>
                <a:lnTo>
                  <a:pt x="267462" y="443484"/>
                </a:lnTo>
                <a:lnTo>
                  <a:pt x="264414" y="445770"/>
                </a:lnTo>
                <a:lnTo>
                  <a:pt x="264414" y="450342"/>
                </a:lnTo>
                <a:lnTo>
                  <a:pt x="269748" y="474726"/>
                </a:lnTo>
                <a:lnTo>
                  <a:pt x="269748" y="477012"/>
                </a:lnTo>
                <a:lnTo>
                  <a:pt x="272034" y="480060"/>
                </a:lnTo>
                <a:lnTo>
                  <a:pt x="275844" y="480822"/>
                </a:lnTo>
                <a:lnTo>
                  <a:pt x="278892" y="478536"/>
                </a:lnTo>
                <a:lnTo>
                  <a:pt x="279654" y="475488"/>
                </a:lnTo>
                <a:close/>
              </a:path>
              <a:path w="2297429" h="1649729">
                <a:moveTo>
                  <a:pt x="264414" y="409956"/>
                </a:moveTo>
                <a:lnTo>
                  <a:pt x="256032" y="382524"/>
                </a:lnTo>
                <a:lnTo>
                  <a:pt x="253746" y="379476"/>
                </a:lnTo>
                <a:lnTo>
                  <a:pt x="250698" y="379476"/>
                </a:lnTo>
                <a:lnTo>
                  <a:pt x="247650" y="381762"/>
                </a:lnTo>
                <a:lnTo>
                  <a:pt x="246888" y="384810"/>
                </a:lnTo>
                <a:lnTo>
                  <a:pt x="255270" y="412242"/>
                </a:lnTo>
                <a:lnTo>
                  <a:pt x="256794" y="415290"/>
                </a:lnTo>
                <a:lnTo>
                  <a:pt x="260604" y="416052"/>
                </a:lnTo>
                <a:lnTo>
                  <a:pt x="263652" y="413766"/>
                </a:lnTo>
                <a:lnTo>
                  <a:pt x="264414" y="409956"/>
                </a:lnTo>
                <a:close/>
              </a:path>
              <a:path w="2297429" h="1649729">
                <a:moveTo>
                  <a:pt x="243840" y="349758"/>
                </a:moveTo>
                <a:lnTo>
                  <a:pt x="243840" y="345948"/>
                </a:lnTo>
                <a:lnTo>
                  <a:pt x="238506" y="330708"/>
                </a:lnTo>
                <a:lnTo>
                  <a:pt x="233172" y="319278"/>
                </a:lnTo>
                <a:lnTo>
                  <a:pt x="230886" y="316992"/>
                </a:lnTo>
                <a:lnTo>
                  <a:pt x="227076" y="316992"/>
                </a:lnTo>
                <a:lnTo>
                  <a:pt x="224790" y="319278"/>
                </a:lnTo>
                <a:lnTo>
                  <a:pt x="224790" y="323088"/>
                </a:lnTo>
                <a:lnTo>
                  <a:pt x="229362" y="333756"/>
                </a:lnTo>
                <a:lnTo>
                  <a:pt x="235458" y="348996"/>
                </a:lnTo>
                <a:lnTo>
                  <a:pt x="237744" y="352044"/>
                </a:lnTo>
                <a:lnTo>
                  <a:pt x="241554" y="352044"/>
                </a:lnTo>
                <a:lnTo>
                  <a:pt x="243840" y="349758"/>
                </a:lnTo>
                <a:close/>
              </a:path>
              <a:path w="2297429" h="1649729">
                <a:moveTo>
                  <a:pt x="217170" y="288036"/>
                </a:moveTo>
                <a:lnTo>
                  <a:pt x="217170" y="284226"/>
                </a:lnTo>
                <a:lnTo>
                  <a:pt x="211836" y="273558"/>
                </a:lnTo>
                <a:lnTo>
                  <a:pt x="204978" y="262890"/>
                </a:lnTo>
                <a:lnTo>
                  <a:pt x="202692" y="259080"/>
                </a:lnTo>
                <a:lnTo>
                  <a:pt x="200406" y="256794"/>
                </a:lnTo>
                <a:lnTo>
                  <a:pt x="196596" y="257556"/>
                </a:lnTo>
                <a:lnTo>
                  <a:pt x="194310" y="260604"/>
                </a:lnTo>
                <a:lnTo>
                  <a:pt x="195072" y="264414"/>
                </a:lnTo>
                <a:lnTo>
                  <a:pt x="196596" y="267462"/>
                </a:lnTo>
                <a:lnTo>
                  <a:pt x="208788" y="288798"/>
                </a:lnTo>
                <a:lnTo>
                  <a:pt x="211074" y="291084"/>
                </a:lnTo>
                <a:lnTo>
                  <a:pt x="214884" y="291084"/>
                </a:lnTo>
                <a:lnTo>
                  <a:pt x="217170" y="288036"/>
                </a:lnTo>
                <a:close/>
              </a:path>
              <a:path w="2297429" h="1649729">
                <a:moveTo>
                  <a:pt x="183642" y="230124"/>
                </a:moveTo>
                <a:lnTo>
                  <a:pt x="182880" y="227076"/>
                </a:lnTo>
                <a:lnTo>
                  <a:pt x="176784" y="217932"/>
                </a:lnTo>
                <a:lnTo>
                  <a:pt x="166878" y="202692"/>
                </a:lnTo>
                <a:lnTo>
                  <a:pt x="163830" y="201168"/>
                </a:lnTo>
                <a:lnTo>
                  <a:pt x="160020" y="201930"/>
                </a:lnTo>
                <a:lnTo>
                  <a:pt x="157734" y="204978"/>
                </a:lnTo>
                <a:lnTo>
                  <a:pt x="158496" y="208026"/>
                </a:lnTo>
                <a:lnTo>
                  <a:pt x="169164" y="223266"/>
                </a:lnTo>
                <a:lnTo>
                  <a:pt x="174498" y="231648"/>
                </a:lnTo>
                <a:lnTo>
                  <a:pt x="177546" y="233934"/>
                </a:lnTo>
                <a:lnTo>
                  <a:pt x="181356" y="233172"/>
                </a:lnTo>
                <a:lnTo>
                  <a:pt x="183642" y="230124"/>
                </a:lnTo>
                <a:close/>
              </a:path>
              <a:path w="2297429" h="1649729">
                <a:moveTo>
                  <a:pt x="145542" y="175260"/>
                </a:moveTo>
                <a:lnTo>
                  <a:pt x="144018" y="172212"/>
                </a:lnTo>
                <a:lnTo>
                  <a:pt x="129540" y="152400"/>
                </a:lnTo>
                <a:lnTo>
                  <a:pt x="126492" y="149352"/>
                </a:lnTo>
                <a:lnTo>
                  <a:pt x="123444" y="147828"/>
                </a:lnTo>
                <a:lnTo>
                  <a:pt x="120396" y="148590"/>
                </a:lnTo>
                <a:lnTo>
                  <a:pt x="118110" y="151638"/>
                </a:lnTo>
                <a:lnTo>
                  <a:pt x="118872" y="155448"/>
                </a:lnTo>
                <a:lnTo>
                  <a:pt x="121920" y="158496"/>
                </a:lnTo>
                <a:lnTo>
                  <a:pt x="136398" y="177546"/>
                </a:lnTo>
                <a:lnTo>
                  <a:pt x="139446" y="179832"/>
                </a:lnTo>
                <a:lnTo>
                  <a:pt x="143256" y="178308"/>
                </a:lnTo>
                <a:lnTo>
                  <a:pt x="145542" y="175260"/>
                </a:lnTo>
                <a:close/>
              </a:path>
              <a:path w="2297429" h="1649729">
                <a:moveTo>
                  <a:pt x="104394" y="122682"/>
                </a:moveTo>
                <a:lnTo>
                  <a:pt x="102870" y="119634"/>
                </a:lnTo>
                <a:lnTo>
                  <a:pt x="96774" y="112014"/>
                </a:lnTo>
                <a:lnTo>
                  <a:pt x="84582" y="97536"/>
                </a:lnTo>
                <a:lnTo>
                  <a:pt x="81534" y="95250"/>
                </a:lnTo>
                <a:lnTo>
                  <a:pt x="78486" y="96774"/>
                </a:lnTo>
                <a:lnTo>
                  <a:pt x="76200" y="99822"/>
                </a:lnTo>
                <a:lnTo>
                  <a:pt x="77724" y="103632"/>
                </a:lnTo>
                <a:lnTo>
                  <a:pt x="89154" y="117348"/>
                </a:lnTo>
                <a:lnTo>
                  <a:pt x="95250" y="124968"/>
                </a:lnTo>
                <a:lnTo>
                  <a:pt x="99060" y="127254"/>
                </a:lnTo>
                <a:lnTo>
                  <a:pt x="102108" y="125730"/>
                </a:lnTo>
                <a:lnTo>
                  <a:pt x="104394" y="122682"/>
                </a:lnTo>
                <a:close/>
              </a:path>
              <a:path w="2297429" h="1649729">
                <a:moveTo>
                  <a:pt x="77724" y="36576"/>
                </a:moveTo>
                <a:lnTo>
                  <a:pt x="0" y="0"/>
                </a:lnTo>
                <a:lnTo>
                  <a:pt x="17526" y="83820"/>
                </a:lnTo>
                <a:lnTo>
                  <a:pt x="35052" y="70065"/>
                </a:lnTo>
                <a:lnTo>
                  <a:pt x="35052" y="49530"/>
                </a:lnTo>
                <a:lnTo>
                  <a:pt x="36576" y="46482"/>
                </a:lnTo>
                <a:lnTo>
                  <a:pt x="40386" y="44958"/>
                </a:lnTo>
                <a:lnTo>
                  <a:pt x="43434" y="47244"/>
                </a:lnTo>
                <a:lnTo>
                  <a:pt x="51506" y="57151"/>
                </a:lnTo>
                <a:lnTo>
                  <a:pt x="77724" y="36576"/>
                </a:lnTo>
                <a:close/>
              </a:path>
              <a:path w="2297429" h="1649729">
                <a:moveTo>
                  <a:pt x="51506" y="57151"/>
                </a:moveTo>
                <a:lnTo>
                  <a:pt x="43434" y="47244"/>
                </a:lnTo>
                <a:lnTo>
                  <a:pt x="40386" y="44958"/>
                </a:lnTo>
                <a:lnTo>
                  <a:pt x="36576" y="46482"/>
                </a:lnTo>
                <a:lnTo>
                  <a:pt x="35052" y="49530"/>
                </a:lnTo>
                <a:lnTo>
                  <a:pt x="35814" y="53340"/>
                </a:lnTo>
                <a:lnTo>
                  <a:pt x="44047" y="63005"/>
                </a:lnTo>
                <a:lnTo>
                  <a:pt x="51506" y="57151"/>
                </a:lnTo>
                <a:close/>
              </a:path>
              <a:path w="2297429" h="1649729">
                <a:moveTo>
                  <a:pt x="44047" y="63005"/>
                </a:moveTo>
                <a:lnTo>
                  <a:pt x="35814" y="53340"/>
                </a:lnTo>
                <a:lnTo>
                  <a:pt x="35052" y="49530"/>
                </a:lnTo>
                <a:lnTo>
                  <a:pt x="35052" y="70065"/>
                </a:lnTo>
                <a:lnTo>
                  <a:pt x="44047" y="63005"/>
                </a:lnTo>
                <a:close/>
              </a:path>
              <a:path w="2297429" h="1649729">
                <a:moveTo>
                  <a:pt x="61722" y="71628"/>
                </a:moveTo>
                <a:lnTo>
                  <a:pt x="60198" y="67818"/>
                </a:lnTo>
                <a:lnTo>
                  <a:pt x="51506" y="57151"/>
                </a:lnTo>
                <a:lnTo>
                  <a:pt x="44047" y="63005"/>
                </a:lnTo>
                <a:lnTo>
                  <a:pt x="53340" y="73914"/>
                </a:lnTo>
                <a:lnTo>
                  <a:pt x="56388" y="75438"/>
                </a:lnTo>
                <a:lnTo>
                  <a:pt x="60198" y="74676"/>
                </a:lnTo>
                <a:lnTo>
                  <a:pt x="61722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388493" y="2362200"/>
            <a:ext cx="709930" cy="1523365"/>
          </a:xfrm>
          <a:custGeom>
            <a:avLst/>
            <a:gdLst/>
            <a:ahLst/>
            <a:cxnLst/>
            <a:rect l="l" t="t" r="r" b="b"/>
            <a:pathLst>
              <a:path w="709929" h="1523364">
                <a:moveTo>
                  <a:pt x="709421" y="1517142"/>
                </a:moveTo>
                <a:lnTo>
                  <a:pt x="703479" y="1513058"/>
                </a:lnTo>
                <a:lnTo>
                  <a:pt x="692171" y="1507820"/>
                </a:lnTo>
                <a:lnTo>
                  <a:pt x="680465" y="1502664"/>
                </a:lnTo>
                <a:lnTo>
                  <a:pt x="676655" y="1502664"/>
                </a:lnTo>
                <a:lnTo>
                  <a:pt x="674369" y="1505712"/>
                </a:lnTo>
                <a:lnTo>
                  <a:pt x="674369" y="1508760"/>
                </a:lnTo>
                <a:lnTo>
                  <a:pt x="676655" y="1511808"/>
                </a:lnTo>
                <a:lnTo>
                  <a:pt x="680465" y="1513332"/>
                </a:lnTo>
                <a:lnTo>
                  <a:pt x="688847" y="1517142"/>
                </a:lnTo>
                <a:lnTo>
                  <a:pt x="696468" y="1520190"/>
                </a:lnTo>
                <a:lnTo>
                  <a:pt x="702563" y="1523238"/>
                </a:lnTo>
                <a:lnTo>
                  <a:pt x="706373" y="1523238"/>
                </a:lnTo>
                <a:lnTo>
                  <a:pt x="708659" y="1520952"/>
                </a:lnTo>
                <a:lnTo>
                  <a:pt x="709421" y="1517142"/>
                </a:lnTo>
                <a:close/>
              </a:path>
              <a:path w="709929" h="1523364">
                <a:moveTo>
                  <a:pt x="647699" y="1494282"/>
                </a:moveTo>
                <a:lnTo>
                  <a:pt x="647699" y="1490472"/>
                </a:lnTo>
                <a:lnTo>
                  <a:pt x="645413" y="1487424"/>
                </a:lnTo>
                <a:lnTo>
                  <a:pt x="640079" y="1485138"/>
                </a:lnTo>
                <a:lnTo>
                  <a:pt x="627887" y="1479804"/>
                </a:lnTo>
                <a:lnTo>
                  <a:pt x="619505" y="1475994"/>
                </a:lnTo>
                <a:lnTo>
                  <a:pt x="616457" y="1475232"/>
                </a:lnTo>
                <a:lnTo>
                  <a:pt x="613410" y="1478280"/>
                </a:lnTo>
                <a:lnTo>
                  <a:pt x="613410" y="1481328"/>
                </a:lnTo>
                <a:lnTo>
                  <a:pt x="615695" y="1484376"/>
                </a:lnTo>
                <a:lnTo>
                  <a:pt x="623315" y="1488186"/>
                </a:lnTo>
                <a:lnTo>
                  <a:pt x="636269" y="1494282"/>
                </a:lnTo>
                <a:lnTo>
                  <a:pt x="641604" y="1496568"/>
                </a:lnTo>
                <a:lnTo>
                  <a:pt x="645413" y="1496568"/>
                </a:lnTo>
                <a:lnTo>
                  <a:pt x="647699" y="1494282"/>
                </a:lnTo>
                <a:close/>
              </a:path>
              <a:path w="709929" h="1523364">
                <a:moveTo>
                  <a:pt x="588263" y="1464564"/>
                </a:moveTo>
                <a:lnTo>
                  <a:pt x="588263" y="1461516"/>
                </a:lnTo>
                <a:lnTo>
                  <a:pt x="585977" y="1458468"/>
                </a:lnTo>
                <a:lnTo>
                  <a:pt x="574547" y="1451610"/>
                </a:lnTo>
                <a:lnTo>
                  <a:pt x="561593" y="1443990"/>
                </a:lnTo>
                <a:lnTo>
                  <a:pt x="558545" y="1443228"/>
                </a:lnTo>
                <a:lnTo>
                  <a:pt x="555497" y="1445514"/>
                </a:lnTo>
                <a:lnTo>
                  <a:pt x="554735" y="1448562"/>
                </a:lnTo>
                <a:lnTo>
                  <a:pt x="557021" y="1451610"/>
                </a:lnTo>
                <a:lnTo>
                  <a:pt x="569976" y="1459992"/>
                </a:lnTo>
                <a:lnTo>
                  <a:pt x="581405" y="1466850"/>
                </a:lnTo>
                <a:lnTo>
                  <a:pt x="585215" y="1466850"/>
                </a:lnTo>
                <a:lnTo>
                  <a:pt x="588263" y="1464564"/>
                </a:lnTo>
                <a:close/>
              </a:path>
              <a:path w="709929" h="1523364">
                <a:moveTo>
                  <a:pt x="533399" y="1424940"/>
                </a:moveTo>
                <a:lnTo>
                  <a:pt x="531876" y="1421892"/>
                </a:lnTo>
                <a:lnTo>
                  <a:pt x="510539" y="1404366"/>
                </a:lnTo>
                <a:lnTo>
                  <a:pt x="509777" y="1403604"/>
                </a:lnTo>
                <a:lnTo>
                  <a:pt x="505967" y="1402842"/>
                </a:lnTo>
                <a:lnTo>
                  <a:pt x="502919" y="1404366"/>
                </a:lnTo>
                <a:lnTo>
                  <a:pt x="501395" y="1407414"/>
                </a:lnTo>
                <a:lnTo>
                  <a:pt x="503681" y="1411224"/>
                </a:lnTo>
                <a:lnTo>
                  <a:pt x="504443" y="1411986"/>
                </a:lnTo>
                <a:lnTo>
                  <a:pt x="525779" y="1429512"/>
                </a:lnTo>
                <a:lnTo>
                  <a:pt x="528827" y="1430274"/>
                </a:lnTo>
                <a:lnTo>
                  <a:pt x="531876" y="1428750"/>
                </a:lnTo>
                <a:lnTo>
                  <a:pt x="533399" y="1424940"/>
                </a:lnTo>
                <a:close/>
              </a:path>
              <a:path w="709929" h="1523364">
                <a:moveTo>
                  <a:pt x="482345" y="1382268"/>
                </a:moveTo>
                <a:lnTo>
                  <a:pt x="480821" y="1379220"/>
                </a:lnTo>
                <a:lnTo>
                  <a:pt x="469391" y="1369314"/>
                </a:lnTo>
                <a:lnTo>
                  <a:pt x="458723" y="1360170"/>
                </a:lnTo>
                <a:lnTo>
                  <a:pt x="455675" y="1359408"/>
                </a:lnTo>
                <a:lnTo>
                  <a:pt x="451866" y="1360932"/>
                </a:lnTo>
                <a:lnTo>
                  <a:pt x="451103" y="1364742"/>
                </a:lnTo>
                <a:lnTo>
                  <a:pt x="452627" y="1367790"/>
                </a:lnTo>
                <a:lnTo>
                  <a:pt x="473963" y="1386078"/>
                </a:lnTo>
                <a:lnTo>
                  <a:pt x="477773" y="1387602"/>
                </a:lnTo>
                <a:lnTo>
                  <a:pt x="480821" y="1386078"/>
                </a:lnTo>
                <a:lnTo>
                  <a:pt x="482345" y="1382268"/>
                </a:lnTo>
                <a:close/>
              </a:path>
              <a:path w="709929" h="1523364">
                <a:moveTo>
                  <a:pt x="432053" y="1338072"/>
                </a:moveTo>
                <a:lnTo>
                  <a:pt x="430529" y="1335024"/>
                </a:lnTo>
                <a:lnTo>
                  <a:pt x="410717" y="1315212"/>
                </a:lnTo>
                <a:lnTo>
                  <a:pt x="409955" y="1315212"/>
                </a:lnTo>
                <a:lnTo>
                  <a:pt x="406907" y="1313688"/>
                </a:lnTo>
                <a:lnTo>
                  <a:pt x="403859" y="1315212"/>
                </a:lnTo>
                <a:lnTo>
                  <a:pt x="402335" y="1318260"/>
                </a:lnTo>
                <a:lnTo>
                  <a:pt x="403097" y="1322070"/>
                </a:lnTo>
                <a:lnTo>
                  <a:pt x="403859" y="1322070"/>
                </a:lnTo>
                <a:lnTo>
                  <a:pt x="418338" y="1336548"/>
                </a:lnTo>
                <a:lnTo>
                  <a:pt x="424433" y="1341882"/>
                </a:lnTo>
                <a:lnTo>
                  <a:pt x="427481" y="1343406"/>
                </a:lnTo>
                <a:lnTo>
                  <a:pt x="431291" y="1341882"/>
                </a:lnTo>
                <a:lnTo>
                  <a:pt x="432053" y="1338072"/>
                </a:lnTo>
                <a:close/>
              </a:path>
              <a:path w="709929" h="1523364">
                <a:moveTo>
                  <a:pt x="385571" y="1290828"/>
                </a:moveTo>
                <a:lnTo>
                  <a:pt x="363473" y="1264158"/>
                </a:lnTo>
                <a:lnTo>
                  <a:pt x="359663" y="1264920"/>
                </a:lnTo>
                <a:lnTo>
                  <a:pt x="358139" y="1267968"/>
                </a:lnTo>
                <a:lnTo>
                  <a:pt x="358901" y="1271778"/>
                </a:lnTo>
                <a:lnTo>
                  <a:pt x="361187" y="1274826"/>
                </a:lnTo>
                <a:lnTo>
                  <a:pt x="374903" y="1291590"/>
                </a:lnTo>
                <a:lnTo>
                  <a:pt x="377189" y="1293876"/>
                </a:lnTo>
                <a:lnTo>
                  <a:pt x="380237" y="1295400"/>
                </a:lnTo>
                <a:lnTo>
                  <a:pt x="384047" y="1294638"/>
                </a:lnTo>
                <a:lnTo>
                  <a:pt x="385571" y="1290828"/>
                </a:lnTo>
                <a:close/>
              </a:path>
              <a:path w="709929" h="1523364">
                <a:moveTo>
                  <a:pt x="345185" y="1239012"/>
                </a:moveTo>
                <a:lnTo>
                  <a:pt x="343661" y="1235202"/>
                </a:lnTo>
                <a:lnTo>
                  <a:pt x="332231" y="1216914"/>
                </a:lnTo>
                <a:lnTo>
                  <a:pt x="329183" y="1211580"/>
                </a:lnTo>
                <a:lnTo>
                  <a:pt x="326897" y="1209294"/>
                </a:lnTo>
                <a:lnTo>
                  <a:pt x="323087" y="1209294"/>
                </a:lnTo>
                <a:lnTo>
                  <a:pt x="320801" y="1212342"/>
                </a:lnTo>
                <a:lnTo>
                  <a:pt x="320801" y="1216152"/>
                </a:lnTo>
                <a:lnTo>
                  <a:pt x="324611" y="1221486"/>
                </a:lnTo>
                <a:lnTo>
                  <a:pt x="336041" y="1240536"/>
                </a:lnTo>
                <a:lnTo>
                  <a:pt x="339089" y="1242822"/>
                </a:lnTo>
                <a:lnTo>
                  <a:pt x="342899" y="1242060"/>
                </a:lnTo>
                <a:lnTo>
                  <a:pt x="345185" y="1239012"/>
                </a:lnTo>
                <a:close/>
              </a:path>
              <a:path w="709929" h="1523364">
                <a:moveTo>
                  <a:pt x="313181" y="1181100"/>
                </a:moveTo>
                <a:lnTo>
                  <a:pt x="313181" y="1178052"/>
                </a:lnTo>
                <a:lnTo>
                  <a:pt x="309371" y="1168908"/>
                </a:lnTo>
                <a:lnTo>
                  <a:pt x="305561" y="1158240"/>
                </a:lnTo>
                <a:lnTo>
                  <a:pt x="303275" y="1151382"/>
                </a:lnTo>
                <a:lnTo>
                  <a:pt x="300989" y="1148334"/>
                </a:lnTo>
                <a:lnTo>
                  <a:pt x="297179" y="1148334"/>
                </a:lnTo>
                <a:lnTo>
                  <a:pt x="294893" y="1150620"/>
                </a:lnTo>
                <a:lnTo>
                  <a:pt x="294131" y="1154430"/>
                </a:lnTo>
                <a:lnTo>
                  <a:pt x="297179" y="1162050"/>
                </a:lnTo>
                <a:lnTo>
                  <a:pt x="304037" y="1181100"/>
                </a:lnTo>
                <a:lnTo>
                  <a:pt x="307085" y="1184148"/>
                </a:lnTo>
                <a:lnTo>
                  <a:pt x="310895" y="1184148"/>
                </a:lnTo>
                <a:lnTo>
                  <a:pt x="313181" y="1181100"/>
                </a:lnTo>
                <a:close/>
              </a:path>
              <a:path w="709929" h="1523364">
                <a:moveTo>
                  <a:pt x="293369" y="1114806"/>
                </a:moveTo>
                <a:lnTo>
                  <a:pt x="293369" y="1113282"/>
                </a:lnTo>
                <a:lnTo>
                  <a:pt x="288035" y="1089660"/>
                </a:lnTo>
                <a:lnTo>
                  <a:pt x="287273" y="1087374"/>
                </a:lnTo>
                <a:lnTo>
                  <a:pt x="285749" y="1084326"/>
                </a:lnTo>
                <a:lnTo>
                  <a:pt x="281939" y="1083564"/>
                </a:lnTo>
                <a:lnTo>
                  <a:pt x="278891" y="1085088"/>
                </a:lnTo>
                <a:lnTo>
                  <a:pt x="278129" y="1088898"/>
                </a:lnTo>
                <a:lnTo>
                  <a:pt x="278891" y="1091183"/>
                </a:lnTo>
                <a:lnTo>
                  <a:pt x="284225" y="1115568"/>
                </a:lnTo>
                <a:lnTo>
                  <a:pt x="284225" y="1117092"/>
                </a:lnTo>
                <a:lnTo>
                  <a:pt x="286511" y="1120140"/>
                </a:lnTo>
                <a:lnTo>
                  <a:pt x="290321" y="1120902"/>
                </a:lnTo>
                <a:lnTo>
                  <a:pt x="292607" y="1118616"/>
                </a:lnTo>
                <a:lnTo>
                  <a:pt x="293369" y="1114806"/>
                </a:lnTo>
                <a:close/>
              </a:path>
              <a:path w="709929" h="1523364">
                <a:moveTo>
                  <a:pt x="281177" y="1050036"/>
                </a:moveTo>
                <a:lnTo>
                  <a:pt x="277367" y="1021842"/>
                </a:lnTo>
                <a:lnTo>
                  <a:pt x="275081" y="1018032"/>
                </a:lnTo>
                <a:lnTo>
                  <a:pt x="272033" y="1017269"/>
                </a:lnTo>
                <a:lnTo>
                  <a:pt x="268985" y="1019556"/>
                </a:lnTo>
                <a:lnTo>
                  <a:pt x="267461" y="1022604"/>
                </a:lnTo>
                <a:lnTo>
                  <a:pt x="269747" y="1040130"/>
                </a:lnTo>
                <a:lnTo>
                  <a:pt x="272033" y="1050798"/>
                </a:lnTo>
                <a:lnTo>
                  <a:pt x="273557" y="1054608"/>
                </a:lnTo>
                <a:lnTo>
                  <a:pt x="277367" y="1055370"/>
                </a:lnTo>
                <a:lnTo>
                  <a:pt x="280415" y="1053083"/>
                </a:lnTo>
                <a:lnTo>
                  <a:pt x="281177" y="1050036"/>
                </a:lnTo>
                <a:close/>
              </a:path>
              <a:path w="709929" h="1523364">
                <a:moveTo>
                  <a:pt x="272795" y="983742"/>
                </a:moveTo>
                <a:lnTo>
                  <a:pt x="270509" y="959357"/>
                </a:lnTo>
                <a:lnTo>
                  <a:pt x="269747" y="955547"/>
                </a:lnTo>
                <a:lnTo>
                  <a:pt x="268223" y="952500"/>
                </a:lnTo>
                <a:lnTo>
                  <a:pt x="265175" y="950976"/>
                </a:lnTo>
                <a:lnTo>
                  <a:pt x="261365" y="952500"/>
                </a:lnTo>
                <a:lnTo>
                  <a:pt x="260603" y="956310"/>
                </a:lnTo>
                <a:lnTo>
                  <a:pt x="260603" y="960119"/>
                </a:lnTo>
                <a:lnTo>
                  <a:pt x="263651" y="984504"/>
                </a:lnTo>
                <a:lnTo>
                  <a:pt x="265175" y="987551"/>
                </a:lnTo>
                <a:lnTo>
                  <a:pt x="268223" y="989076"/>
                </a:lnTo>
                <a:lnTo>
                  <a:pt x="272033" y="987551"/>
                </a:lnTo>
                <a:lnTo>
                  <a:pt x="272795" y="983742"/>
                </a:lnTo>
                <a:close/>
              </a:path>
              <a:path w="709929" h="1523364">
                <a:moveTo>
                  <a:pt x="266699" y="917447"/>
                </a:moveTo>
                <a:lnTo>
                  <a:pt x="265937" y="906018"/>
                </a:lnTo>
                <a:lnTo>
                  <a:pt x="265175" y="889254"/>
                </a:lnTo>
                <a:lnTo>
                  <a:pt x="262889" y="885444"/>
                </a:lnTo>
                <a:lnTo>
                  <a:pt x="259841" y="884682"/>
                </a:lnTo>
                <a:lnTo>
                  <a:pt x="256793" y="886206"/>
                </a:lnTo>
                <a:lnTo>
                  <a:pt x="255269" y="890016"/>
                </a:lnTo>
                <a:lnTo>
                  <a:pt x="256793" y="906780"/>
                </a:lnTo>
                <a:lnTo>
                  <a:pt x="257555" y="918210"/>
                </a:lnTo>
                <a:lnTo>
                  <a:pt x="259079" y="921257"/>
                </a:lnTo>
                <a:lnTo>
                  <a:pt x="262889" y="922782"/>
                </a:lnTo>
                <a:lnTo>
                  <a:pt x="265937" y="921257"/>
                </a:lnTo>
                <a:lnTo>
                  <a:pt x="266699" y="917447"/>
                </a:lnTo>
                <a:close/>
              </a:path>
              <a:path w="709929" h="1523364">
                <a:moveTo>
                  <a:pt x="262127" y="851154"/>
                </a:moveTo>
                <a:lnTo>
                  <a:pt x="260603" y="830580"/>
                </a:lnTo>
                <a:lnTo>
                  <a:pt x="259841" y="822197"/>
                </a:lnTo>
                <a:lnTo>
                  <a:pt x="258317" y="819150"/>
                </a:lnTo>
                <a:lnTo>
                  <a:pt x="255269" y="818388"/>
                </a:lnTo>
                <a:lnTo>
                  <a:pt x="251459" y="819912"/>
                </a:lnTo>
                <a:lnTo>
                  <a:pt x="250697" y="822960"/>
                </a:lnTo>
                <a:lnTo>
                  <a:pt x="251459" y="831342"/>
                </a:lnTo>
                <a:lnTo>
                  <a:pt x="252983" y="851916"/>
                </a:lnTo>
                <a:lnTo>
                  <a:pt x="254507" y="854963"/>
                </a:lnTo>
                <a:lnTo>
                  <a:pt x="257555" y="855726"/>
                </a:lnTo>
                <a:lnTo>
                  <a:pt x="261365" y="854201"/>
                </a:lnTo>
                <a:lnTo>
                  <a:pt x="262127" y="851154"/>
                </a:lnTo>
                <a:close/>
              </a:path>
              <a:path w="709929" h="1523364">
                <a:moveTo>
                  <a:pt x="256793" y="784097"/>
                </a:moveTo>
                <a:lnTo>
                  <a:pt x="255269" y="764286"/>
                </a:lnTo>
                <a:lnTo>
                  <a:pt x="254507" y="755904"/>
                </a:lnTo>
                <a:lnTo>
                  <a:pt x="252983" y="752856"/>
                </a:lnTo>
                <a:lnTo>
                  <a:pt x="249173" y="751332"/>
                </a:lnTo>
                <a:lnTo>
                  <a:pt x="246125" y="753618"/>
                </a:lnTo>
                <a:lnTo>
                  <a:pt x="245363" y="756666"/>
                </a:lnTo>
                <a:lnTo>
                  <a:pt x="245363" y="765047"/>
                </a:lnTo>
                <a:lnTo>
                  <a:pt x="247649" y="785622"/>
                </a:lnTo>
                <a:lnTo>
                  <a:pt x="249173" y="788669"/>
                </a:lnTo>
                <a:lnTo>
                  <a:pt x="252221" y="789432"/>
                </a:lnTo>
                <a:lnTo>
                  <a:pt x="256031" y="787908"/>
                </a:lnTo>
                <a:lnTo>
                  <a:pt x="256793" y="784097"/>
                </a:lnTo>
                <a:close/>
              </a:path>
              <a:path w="709929" h="1523364">
                <a:moveTo>
                  <a:pt x="252221" y="717804"/>
                </a:moveTo>
                <a:lnTo>
                  <a:pt x="251459" y="703326"/>
                </a:lnTo>
                <a:lnTo>
                  <a:pt x="251459" y="689610"/>
                </a:lnTo>
                <a:lnTo>
                  <a:pt x="249935" y="686562"/>
                </a:lnTo>
                <a:lnTo>
                  <a:pt x="246125" y="685038"/>
                </a:lnTo>
                <a:lnTo>
                  <a:pt x="243077" y="686562"/>
                </a:lnTo>
                <a:lnTo>
                  <a:pt x="241553" y="690372"/>
                </a:lnTo>
                <a:lnTo>
                  <a:pt x="243077" y="718566"/>
                </a:lnTo>
                <a:lnTo>
                  <a:pt x="244601" y="721614"/>
                </a:lnTo>
                <a:lnTo>
                  <a:pt x="247649" y="723138"/>
                </a:lnTo>
                <a:lnTo>
                  <a:pt x="250697" y="721614"/>
                </a:lnTo>
                <a:lnTo>
                  <a:pt x="252221" y="717804"/>
                </a:lnTo>
                <a:close/>
              </a:path>
              <a:path w="709929" h="1523364">
                <a:moveTo>
                  <a:pt x="249935" y="651510"/>
                </a:moveTo>
                <a:lnTo>
                  <a:pt x="249935" y="623316"/>
                </a:lnTo>
                <a:lnTo>
                  <a:pt x="248411" y="619506"/>
                </a:lnTo>
                <a:lnTo>
                  <a:pt x="244601" y="618744"/>
                </a:lnTo>
                <a:lnTo>
                  <a:pt x="241553" y="619506"/>
                </a:lnTo>
                <a:lnTo>
                  <a:pt x="240029" y="623316"/>
                </a:lnTo>
                <a:lnTo>
                  <a:pt x="240029" y="628650"/>
                </a:lnTo>
                <a:lnTo>
                  <a:pt x="240791" y="646938"/>
                </a:lnTo>
                <a:lnTo>
                  <a:pt x="240791" y="651510"/>
                </a:lnTo>
                <a:lnTo>
                  <a:pt x="242315" y="655319"/>
                </a:lnTo>
                <a:lnTo>
                  <a:pt x="245363" y="656844"/>
                </a:lnTo>
                <a:lnTo>
                  <a:pt x="249173" y="655319"/>
                </a:lnTo>
                <a:lnTo>
                  <a:pt x="249935" y="651510"/>
                </a:lnTo>
                <a:close/>
              </a:path>
              <a:path w="709929" h="1523364">
                <a:moveTo>
                  <a:pt x="249173" y="585216"/>
                </a:moveTo>
                <a:lnTo>
                  <a:pt x="247649" y="557784"/>
                </a:lnTo>
                <a:lnTo>
                  <a:pt x="247649" y="556260"/>
                </a:lnTo>
                <a:lnTo>
                  <a:pt x="246125" y="553212"/>
                </a:lnTo>
                <a:lnTo>
                  <a:pt x="243077" y="551688"/>
                </a:lnTo>
                <a:lnTo>
                  <a:pt x="239267" y="553212"/>
                </a:lnTo>
                <a:lnTo>
                  <a:pt x="238505" y="557022"/>
                </a:lnTo>
                <a:lnTo>
                  <a:pt x="238505" y="557784"/>
                </a:lnTo>
                <a:lnTo>
                  <a:pt x="239267" y="585216"/>
                </a:lnTo>
                <a:lnTo>
                  <a:pt x="240791" y="588263"/>
                </a:lnTo>
                <a:lnTo>
                  <a:pt x="244601" y="589788"/>
                </a:lnTo>
                <a:lnTo>
                  <a:pt x="247649" y="588263"/>
                </a:lnTo>
                <a:lnTo>
                  <a:pt x="249173" y="585216"/>
                </a:lnTo>
                <a:close/>
              </a:path>
              <a:path w="709929" h="1523364">
                <a:moveTo>
                  <a:pt x="245363" y="518159"/>
                </a:moveTo>
                <a:lnTo>
                  <a:pt x="244601" y="506729"/>
                </a:lnTo>
                <a:lnTo>
                  <a:pt x="242315" y="489966"/>
                </a:lnTo>
                <a:lnTo>
                  <a:pt x="242315" y="489203"/>
                </a:lnTo>
                <a:lnTo>
                  <a:pt x="240791" y="486156"/>
                </a:lnTo>
                <a:lnTo>
                  <a:pt x="236981" y="485394"/>
                </a:lnTo>
                <a:lnTo>
                  <a:pt x="233933" y="486918"/>
                </a:lnTo>
                <a:lnTo>
                  <a:pt x="233171" y="490728"/>
                </a:lnTo>
                <a:lnTo>
                  <a:pt x="234695" y="507491"/>
                </a:lnTo>
                <a:lnTo>
                  <a:pt x="236219" y="518922"/>
                </a:lnTo>
                <a:lnTo>
                  <a:pt x="237743" y="521969"/>
                </a:lnTo>
                <a:lnTo>
                  <a:pt x="240791" y="523494"/>
                </a:lnTo>
                <a:lnTo>
                  <a:pt x="244601" y="521207"/>
                </a:lnTo>
                <a:lnTo>
                  <a:pt x="245363" y="518159"/>
                </a:lnTo>
                <a:close/>
              </a:path>
              <a:path w="709929" h="1523364">
                <a:moveTo>
                  <a:pt x="237743" y="451866"/>
                </a:moveTo>
                <a:lnTo>
                  <a:pt x="236981" y="441959"/>
                </a:lnTo>
                <a:lnTo>
                  <a:pt x="234695" y="426719"/>
                </a:lnTo>
                <a:lnTo>
                  <a:pt x="234695" y="422909"/>
                </a:lnTo>
                <a:lnTo>
                  <a:pt x="232409" y="419862"/>
                </a:lnTo>
                <a:lnTo>
                  <a:pt x="229361" y="419100"/>
                </a:lnTo>
                <a:lnTo>
                  <a:pt x="226313" y="421385"/>
                </a:lnTo>
                <a:lnTo>
                  <a:pt x="224789" y="424434"/>
                </a:lnTo>
                <a:lnTo>
                  <a:pt x="225551" y="427481"/>
                </a:lnTo>
                <a:lnTo>
                  <a:pt x="227075" y="442722"/>
                </a:lnTo>
                <a:lnTo>
                  <a:pt x="228599" y="452628"/>
                </a:lnTo>
                <a:lnTo>
                  <a:pt x="230123" y="455675"/>
                </a:lnTo>
                <a:lnTo>
                  <a:pt x="233933" y="457200"/>
                </a:lnTo>
                <a:lnTo>
                  <a:pt x="236981" y="454913"/>
                </a:lnTo>
                <a:lnTo>
                  <a:pt x="237743" y="451866"/>
                </a:lnTo>
                <a:close/>
              </a:path>
              <a:path w="709929" h="1523364">
                <a:moveTo>
                  <a:pt x="228599" y="385572"/>
                </a:moveTo>
                <a:lnTo>
                  <a:pt x="227837" y="381762"/>
                </a:lnTo>
                <a:lnTo>
                  <a:pt x="225551" y="367284"/>
                </a:lnTo>
                <a:lnTo>
                  <a:pt x="223265" y="357378"/>
                </a:lnTo>
                <a:lnTo>
                  <a:pt x="220979" y="354329"/>
                </a:lnTo>
                <a:lnTo>
                  <a:pt x="217931" y="353568"/>
                </a:lnTo>
                <a:lnTo>
                  <a:pt x="214883" y="355853"/>
                </a:lnTo>
                <a:lnTo>
                  <a:pt x="214121" y="358901"/>
                </a:lnTo>
                <a:lnTo>
                  <a:pt x="216407" y="368807"/>
                </a:lnTo>
                <a:lnTo>
                  <a:pt x="218693" y="383285"/>
                </a:lnTo>
                <a:lnTo>
                  <a:pt x="219455" y="387096"/>
                </a:lnTo>
                <a:lnTo>
                  <a:pt x="220979" y="390144"/>
                </a:lnTo>
                <a:lnTo>
                  <a:pt x="224789" y="390906"/>
                </a:lnTo>
                <a:lnTo>
                  <a:pt x="227837" y="388619"/>
                </a:lnTo>
                <a:lnTo>
                  <a:pt x="228599" y="385572"/>
                </a:lnTo>
                <a:close/>
              </a:path>
              <a:path w="709929" h="1523364">
                <a:moveTo>
                  <a:pt x="214121" y="320040"/>
                </a:moveTo>
                <a:lnTo>
                  <a:pt x="211073" y="309372"/>
                </a:lnTo>
                <a:lnTo>
                  <a:pt x="205739" y="294894"/>
                </a:lnTo>
                <a:lnTo>
                  <a:pt x="204977" y="292607"/>
                </a:lnTo>
                <a:lnTo>
                  <a:pt x="201929" y="289559"/>
                </a:lnTo>
                <a:lnTo>
                  <a:pt x="198881" y="289559"/>
                </a:lnTo>
                <a:lnTo>
                  <a:pt x="195833" y="291846"/>
                </a:lnTo>
                <a:lnTo>
                  <a:pt x="195833" y="295656"/>
                </a:lnTo>
                <a:lnTo>
                  <a:pt x="196595" y="297941"/>
                </a:lnTo>
                <a:lnTo>
                  <a:pt x="201929" y="312419"/>
                </a:lnTo>
                <a:lnTo>
                  <a:pt x="204977" y="322325"/>
                </a:lnTo>
                <a:lnTo>
                  <a:pt x="207263" y="325374"/>
                </a:lnTo>
                <a:lnTo>
                  <a:pt x="210311" y="326135"/>
                </a:lnTo>
                <a:lnTo>
                  <a:pt x="213359" y="323850"/>
                </a:lnTo>
                <a:lnTo>
                  <a:pt x="214121" y="320040"/>
                </a:lnTo>
                <a:close/>
              </a:path>
              <a:path w="709929" h="1523364">
                <a:moveTo>
                  <a:pt x="189737" y="260603"/>
                </a:moveTo>
                <a:lnTo>
                  <a:pt x="189737" y="256794"/>
                </a:lnTo>
                <a:lnTo>
                  <a:pt x="186689" y="249935"/>
                </a:lnTo>
                <a:lnTo>
                  <a:pt x="182879" y="242315"/>
                </a:lnTo>
                <a:lnTo>
                  <a:pt x="178307" y="233934"/>
                </a:lnTo>
                <a:lnTo>
                  <a:pt x="176783" y="231647"/>
                </a:lnTo>
                <a:lnTo>
                  <a:pt x="173735" y="229362"/>
                </a:lnTo>
                <a:lnTo>
                  <a:pt x="169925" y="229362"/>
                </a:lnTo>
                <a:lnTo>
                  <a:pt x="167639" y="232409"/>
                </a:lnTo>
                <a:lnTo>
                  <a:pt x="168401" y="236219"/>
                </a:lnTo>
                <a:lnTo>
                  <a:pt x="169925" y="238506"/>
                </a:lnTo>
                <a:lnTo>
                  <a:pt x="174497" y="246887"/>
                </a:lnTo>
                <a:lnTo>
                  <a:pt x="178307" y="254507"/>
                </a:lnTo>
                <a:lnTo>
                  <a:pt x="181355" y="261365"/>
                </a:lnTo>
                <a:lnTo>
                  <a:pt x="183641" y="263651"/>
                </a:lnTo>
                <a:lnTo>
                  <a:pt x="187451" y="263651"/>
                </a:lnTo>
                <a:lnTo>
                  <a:pt x="189737" y="260603"/>
                </a:lnTo>
                <a:close/>
              </a:path>
              <a:path w="709929" h="1523364">
                <a:moveTo>
                  <a:pt x="156971" y="201929"/>
                </a:moveTo>
                <a:lnTo>
                  <a:pt x="156209" y="198119"/>
                </a:lnTo>
                <a:lnTo>
                  <a:pt x="146303" y="183641"/>
                </a:lnTo>
                <a:lnTo>
                  <a:pt x="140207" y="174497"/>
                </a:lnTo>
                <a:lnTo>
                  <a:pt x="137159" y="172974"/>
                </a:lnTo>
                <a:lnTo>
                  <a:pt x="134111" y="173735"/>
                </a:lnTo>
                <a:lnTo>
                  <a:pt x="131825" y="176784"/>
                </a:lnTo>
                <a:lnTo>
                  <a:pt x="132587" y="180594"/>
                </a:lnTo>
                <a:lnTo>
                  <a:pt x="138683" y="188213"/>
                </a:lnTo>
                <a:lnTo>
                  <a:pt x="148589" y="203453"/>
                </a:lnTo>
                <a:lnTo>
                  <a:pt x="151637" y="205740"/>
                </a:lnTo>
                <a:lnTo>
                  <a:pt x="155447" y="204978"/>
                </a:lnTo>
                <a:lnTo>
                  <a:pt x="156971" y="201929"/>
                </a:lnTo>
                <a:close/>
              </a:path>
              <a:path w="709929" h="1523364">
                <a:moveTo>
                  <a:pt x="118871" y="147065"/>
                </a:moveTo>
                <a:lnTo>
                  <a:pt x="118109" y="144018"/>
                </a:lnTo>
                <a:lnTo>
                  <a:pt x="107441" y="130301"/>
                </a:lnTo>
                <a:lnTo>
                  <a:pt x="100583" y="121157"/>
                </a:lnTo>
                <a:lnTo>
                  <a:pt x="97535" y="118872"/>
                </a:lnTo>
                <a:lnTo>
                  <a:pt x="93725" y="120396"/>
                </a:lnTo>
                <a:lnTo>
                  <a:pt x="92201" y="123443"/>
                </a:lnTo>
                <a:lnTo>
                  <a:pt x="92963" y="126491"/>
                </a:lnTo>
                <a:lnTo>
                  <a:pt x="99821" y="135635"/>
                </a:lnTo>
                <a:lnTo>
                  <a:pt x="110489" y="149351"/>
                </a:lnTo>
                <a:lnTo>
                  <a:pt x="113537" y="151637"/>
                </a:lnTo>
                <a:lnTo>
                  <a:pt x="117347" y="150113"/>
                </a:lnTo>
                <a:lnTo>
                  <a:pt x="118871" y="147065"/>
                </a:lnTo>
                <a:close/>
              </a:path>
              <a:path w="709929" h="1523364">
                <a:moveTo>
                  <a:pt x="76961" y="36575"/>
                </a:moveTo>
                <a:lnTo>
                  <a:pt x="0" y="0"/>
                </a:lnTo>
                <a:lnTo>
                  <a:pt x="16763" y="83057"/>
                </a:lnTo>
                <a:lnTo>
                  <a:pt x="76961" y="36575"/>
                </a:lnTo>
                <a:close/>
              </a:path>
              <a:path w="709929" h="1523364">
                <a:moveTo>
                  <a:pt x="78485" y="94487"/>
                </a:moveTo>
                <a:lnTo>
                  <a:pt x="77723" y="90678"/>
                </a:lnTo>
                <a:lnTo>
                  <a:pt x="67817" y="78485"/>
                </a:lnTo>
                <a:lnTo>
                  <a:pt x="59435" y="68579"/>
                </a:lnTo>
                <a:lnTo>
                  <a:pt x="56387" y="66293"/>
                </a:lnTo>
                <a:lnTo>
                  <a:pt x="52577" y="67818"/>
                </a:lnTo>
                <a:lnTo>
                  <a:pt x="51053" y="70865"/>
                </a:lnTo>
                <a:lnTo>
                  <a:pt x="51815" y="73913"/>
                </a:lnTo>
                <a:lnTo>
                  <a:pt x="60197" y="84581"/>
                </a:lnTo>
                <a:lnTo>
                  <a:pt x="70103" y="96774"/>
                </a:lnTo>
                <a:lnTo>
                  <a:pt x="73151" y="98297"/>
                </a:lnTo>
                <a:lnTo>
                  <a:pt x="76199" y="97535"/>
                </a:lnTo>
                <a:lnTo>
                  <a:pt x="78485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59621" y="2076450"/>
            <a:ext cx="2832100" cy="768350"/>
          </a:xfrm>
          <a:custGeom>
            <a:avLst/>
            <a:gdLst/>
            <a:ahLst/>
            <a:cxnLst/>
            <a:rect l="l" t="t" r="r" b="b"/>
            <a:pathLst>
              <a:path w="2832100" h="768350">
                <a:moveTo>
                  <a:pt x="36576" y="755141"/>
                </a:moveTo>
                <a:lnTo>
                  <a:pt x="34290" y="752093"/>
                </a:lnTo>
                <a:lnTo>
                  <a:pt x="30480" y="751331"/>
                </a:lnTo>
                <a:lnTo>
                  <a:pt x="3048" y="758951"/>
                </a:lnTo>
                <a:lnTo>
                  <a:pt x="0" y="761237"/>
                </a:lnTo>
                <a:lnTo>
                  <a:pt x="0" y="764285"/>
                </a:lnTo>
                <a:lnTo>
                  <a:pt x="1524" y="767333"/>
                </a:lnTo>
                <a:lnTo>
                  <a:pt x="5334" y="768095"/>
                </a:lnTo>
                <a:lnTo>
                  <a:pt x="33528" y="760475"/>
                </a:lnTo>
                <a:lnTo>
                  <a:pt x="35814" y="758189"/>
                </a:lnTo>
                <a:lnTo>
                  <a:pt x="36576" y="755141"/>
                </a:lnTo>
                <a:close/>
              </a:path>
              <a:path w="2832100" h="768350">
                <a:moveTo>
                  <a:pt x="101346" y="737615"/>
                </a:moveTo>
                <a:lnTo>
                  <a:pt x="99060" y="734567"/>
                </a:lnTo>
                <a:lnTo>
                  <a:pt x="95250" y="734567"/>
                </a:lnTo>
                <a:lnTo>
                  <a:pt x="67818" y="741425"/>
                </a:lnTo>
                <a:lnTo>
                  <a:pt x="64770" y="743711"/>
                </a:lnTo>
                <a:lnTo>
                  <a:pt x="64008" y="747521"/>
                </a:lnTo>
                <a:lnTo>
                  <a:pt x="66294" y="750569"/>
                </a:lnTo>
                <a:lnTo>
                  <a:pt x="70104" y="750569"/>
                </a:lnTo>
                <a:lnTo>
                  <a:pt x="97536" y="743711"/>
                </a:lnTo>
                <a:lnTo>
                  <a:pt x="100584" y="741425"/>
                </a:lnTo>
                <a:lnTo>
                  <a:pt x="101346" y="737615"/>
                </a:lnTo>
                <a:close/>
              </a:path>
              <a:path w="2832100" h="768350">
                <a:moveTo>
                  <a:pt x="165354" y="724661"/>
                </a:moveTo>
                <a:lnTo>
                  <a:pt x="165354" y="720851"/>
                </a:lnTo>
                <a:lnTo>
                  <a:pt x="163068" y="717803"/>
                </a:lnTo>
                <a:lnTo>
                  <a:pt x="160020" y="717041"/>
                </a:lnTo>
                <a:lnTo>
                  <a:pt x="131826" y="724661"/>
                </a:lnTo>
                <a:lnTo>
                  <a:pt x="128778" y="726947"/>
                </a:lnTo>
                <a:lnTo>
                  <a:pt x="128778" y="730757"/>
                </a:lnTo>
                <a:lnTo>
                  <a:pt x="131064" y="733805"/>
                </a:lnTo>
                <a:lnTo>
                  <a:pt x="134112" y="733805"/>
                </a:lnTo>
                <a:lnTo>
                  <a:pt x="162306" y="726947"/>
                </a:lnTo>
                <a:lnTo>
                  <a:pt x="165354" y="724661"/>
                </a:lnTo>
                <a:close/>
              </a:path>
              <a:path w="2832100" h="768350">
                <a:moveTo>
                  <a:pt x="230124" y="704087"/>
                </a:moveTo>
                <a:lnTo>
                  <a:pt x="227838" y="701039"/>
                </a:lnTo>
                <a:lnTo>
                  <a:pt x="224028" y="700277"/>
                </a:lnTo>
                <a:lnTo>
                  <a:pt x="196596" y="707897"/>
                </a:lnTo>
                <a:lnTo>
                  <a:pt x="193548" y="710183"/>
                </a:lnTo>
                <a:lnTo>
                  <a:pt x="192786" y="713231"/>
                </a:lnTo>
                <a:lnTo>
                  <a:pt x="195072" y="716279"/>
                </a:lnTo>
                <a:lnTo>
                  <a:pt x="198882" y="717041"/>
                </a:lnTo>
                <a:lnTo>
                  <a:pt x="226314" y="709421"/>
                </a:lnTo>
                <a:lnTo>
                  <a:pt x="229362" y="707135"/>
                </a:lnTo>
                <a:lnTo>
                  <a:pt x="230124" y="704087"/>
                </a:lnTo>
                <a:close/>
              </a:path>
              <a:path w="2832100" h="768350">
                <a:moveTo>
                  <a:pt x="294132" y="690371"/>
                </a:moveTo>
                <a:lnTo>
                  <a:pt x="294132" y="686561"/>
                </a:lnTo>
                <a:lnTo>
                  <a:pt x="291846" y="683513"/>
                </a:lnTo>
                <a:lnTo>
                  <a:pt x="288798" y="683513"/>
                </a:lnTo>
                <a:lnTo>
                  <a:pt x="260604" y="690371"/>
                </a:lnTo>
                <a:lnTo>
                  <a:pt x="258318" y="692657"/>
                </a:lnTo>
                <a:lnTo>
                  <a:pt x="257556" y="696467"/>
                </a:lnTo>
                <a:lnTo>
                  <a:pt x="259842" y="699515"/>
                </a:lnTo>
                <a:lnTo>
                  <a:pt x="263652" y="699515"/>
                </a:lnTo>
                <a:lnTo>
                  <a:pt x="291084" y="692657"/>
                </a:lnTo>
                <a:lnTo>
                  <a:pt x="294132" y="690371"/>
                </a:lnTo>
                <a:close/>
              </a:path>
              <a:path w="2832100" h="768350">
                <a:moveTo>
                  <a:pt x="358902" y="669797"/>
                </a:moveTo>
                <a:lnTo>
                  <a:pt x="356616" y="666749"/>
                </a:lnTo>
                <a:lnTo>
                  <a:pt x="352806" y="665987"/>
                </a:lnTo>
                <a:lnTo>
                  <a:pt x="325374" y="673607"/>
                </a:lnTo>
                <a:lnTo>
                  <a:pt x="322326" y="675893"/>
                </a:lnTo>
                <a:lnTo>
                  <a:pt x="322326" y="679703"/>
                </a:lnTo>
                <a:lnTo>
                  <a:pt x="324612" y="682751"/>
                </a:lnTo>
                <a:lnTo>
                  <a:pt x="327660" y="682751"/>
                </a:lnTo>
                <a:lnTo>
                  <a:pt x="355854" y="675893"/>
                </a:lnTo>
                <a:lnTo>
                  <a:pt x="358140" y="673607"/>
                </a:lnTo>
                <a:lnTo>
                  <a:pt x="358902" y="669797"/>
                </a:lnTo>
                <a:close/>
              </a:path>
              <a:path w="2832100" h="768350">
                <a:moveTo>
                  <a:pt x="423672" y="653033"/>
                </a:moveTo>
                <a:lnTo>
                  <a:pt x="421386" y="649985"/>
                </a:lnTo>
                <a:lnTo>
                  <a:pt x="417576" y="649223"/>
                </a:lnTo>
                <a:lnTo>
                  <a:pt x="390144" y="656843"/>
                </a:lnTo>
                <a:lnTo>
                  <a:pt x="387096" y="659129"/>
                </a:lnTo>
                <a:lnTo>
                  <a:pt x="386334" y="662177"/>
                </a:lnTo>
                <a:lnTo>
                  <a:pt x="388620" y="665225"/>
                </a:lnTo>
                <a:lnTo>
                  <a:pt x="392430" y="665987"/>
                </a:lnTo>
                <a:lnTo>
                  <a:pt x="419862" y="658367"/>
                </a:lnTo>
                <a:lnTo>
                  <a:pt x="422910" y="656081"/>
                </a:lnTo>
                <a:lnTo>
                  <a:pt x="423672" y="653033"/>
                </a:lnTo>
                <a:close/>
              </a:path>
              <a:path w="2832100" h="768350">
                <a:moveTo>
                  <a:pt x="487680" y="639317"/>
                </a:moveTo>
                <a:lnTo>
                  <a:pt x="487680" y="635507"/>
                </a:lnTo>
                <a:lnTo>
                  <a:pt x="485394" y="632459"/>
                </a:lnTo>
                <a:lnTo>
                  <a:pt x="482346" y="632459"/>
                </a:lnTo>
                <a:lnTo>
                  <a:pt x="454152" y="639317"/>
                </a:lnTo>
                <a:lnTo>
                  <a:pt x="451104" y="641603"/>
                </a:lnTo>
                <a:lnTo>
                  <a:pt x="451104" y="645413"/>
                </a:lnTo>
                <a:lnTo>
                  <a:pt x="453390" y="648461"/>
                </a:lnTo>
                <a:lnTo>
                  <a:pt x="456438" y="648461"/>
                </a:lnTo>
                <a:lnTo>
                  <a:pt x="484632" y="641603"/>
                </a:lnTo>
                <a:lnTo>
                  <a:pt x="487680" y="639317"/>
                </a:lnTo>
                <a:close/>
              </a:path>
              <a:path w="2832100" h="768350">
                <a:moveTo>
                  <a:pt x="552450" y="618743"/>
                </a:moveTo>
                <a:lnTo>
                  <a:pt x="550164" y="615695"/>
                </a:lnTo>
                <a:lnTo>
                  <a:pt x="546354" y="615695"/>
                </a:lnTo>
                <a:lnTo>
                  <a:pt x="518922" y="622553"/>
                </a:lnTo>
                <a:lnTo>
                  <a:pt x="515874" y="624839"/>
                </a:lnTo>
                <a:lnTo>
                  <a:pt x="515112" y="628649"/>
                </a:lnTo>
                <a:lnTo>
                  <a:pt x="517398" y="631697"/>
                </a:lnTo>
                <a:lnTo>
                  <a:pt x="521208" y="631697"/>
                </a:lnTo>
                <a:lnTo>
                  <a:pt x="548640" y="624839"/>
                </a:lnTo>
                <a:lnTo>
                  <a:pt x="551688" y="622553"/>
                </a:lnTo>
                <a:lnTo>
                  <a:pt x="552450" y="618743"/>
                </a:lnTo>
                <a:close/>
              </a:path>
              <a:path w="2832100" h="768350">
                <a:moveTo>
                  <a:pt x="616458" y="605027"/>
                </a:moveTo>
                <a:lnTo>
                  <a:pt x="616458" y="601979"/>
                </a:lnTo>
                <a:lnTo>
                  <a:pt x="614934" y="598931"/>
                </a:lnTo>
                <a:lnTo>
                  <a:pt x="611124" y="598169"/>
                </a:lnTo>
                <a:lnTo>
                  <a:pt x="582930" y="605789"/>
                </a:lnTo>
                <a:lnTo>
                  <a:pt x="580644" y="608075"/>
                </a:lnTo>
                <a:lnTo>
                  <a:pt x="579882" y="611123"/>
                </a:lnTo>
                <a:lnTo>
                  <a:pt x="582168" y="614171"/>
                </a:lnTo>
                <a:lnTo>
                  <a:pt x="585978" y="614933"/>
                </a:lnTo>
                <a:lnTo>
                  <a:pt x="613410" y="607313"/>
                </a:lnTo>
                <a:lnTo>
                  <a:pt x="616458" y="605027"/>
                </a:lnTo>
                <a:close/>
              </a:path>
              <a:path w="2832100" h="768350">
                <a:moveTo>
                  <a:pt x="681228" y="584453"/>
                </a:moveTo>
                <a:lnTo>
                  <a:pt x="678942" y="581405"/>
                </a:lnTo>
                <a:lnTo>
                  <a:pt x="675132" y="581405"/>
                </a:lnTo>
                <a:lnTo>
                  <a:pt x="647700" y="588263"/>
                </a:lnTo>
                <a:lnTo>
                  <a:pt x="644652" y="590549"/>
                </a:lnTo>
                <a:lnTo>
                  <a:pt x="644652" y="594359"/>
                </a:lnTo>
                <a:lnTo>
                  <a:pt x="646938" y="597407"/>
                </a:lnTo>
                <a:lnTo>
                  <a:pt x="649986" y="598169"/>
                </a:lnTo>
                <a:lnTo>
                  <a:pt x="678180" y="590549"/>
                </a:lnTo>
                <a:lnTo>
                  <a:pt x="680466" y="588263"/>
                </a:lnTo>
                <a:lnTo>
                  <a:pt x="681228" y="584453"/>
                </a:lnTo>
                <a:close/>
              </a:path>
              <a:path w="2832100" h="768350">
                <a:moveTo>
                  <a:pt x="745998" y="567689"/>
                </a:moveTo>
                <a:lnTo>
                  <a:pt x="743712" y="564641"/>
                </a:lnTo>
                <a:lnTo>
                  <a:pt x="739902" y="564641"/>
                </a:lnTo>
                <a:lnTo>
                  <a:pt x="712470" y="571499"/>
                </a:lnTo>
                <a:lnTo>
                  <a:pt x="709422" y="573785"/>
                </a:lnTo>
                <a:lnTo>
                  <a:pt x="708660" y="577595"/>
                </a:lnTo>
                <a:lnTo>
                  <a:pt x="710946" y="580643"/>
                </a:lnTo>
                <a:lnTo>
                  <a:pt x="714756" y="580643"/>
                </a:lnTo>
                <a:lnTo>
                  <a:pt x="742188" y="573785"/>
                </a:lnTo>
                <a:lnTo>
                  <a:pt x="745236" y="571499"/>
                </a:lnTo>
                <a:lnTo>
                  <a:pt x="745998" y="567689"/>
                </a:lnTo>
                <a:close/>
              </a:path>
              <a:path w="2832100" h="768350">
                <a:moveTo>
                  <a:pt x="810006" y="553973"/>
                </a:moveTo>
                <a:lnTo>
                  <a:pt x="810006" y="550925"/>
                </a:lnTo>
                <a:lnTo>
                  <a:pt x="807720" y="547877"/>
                </a:lnTo>
                <a:lnTo>
                  <a:pt x="804672" y="547115"/>
                </a:lnTo>
                <a:lnTo>
                  <a:pt x="776478" y="554735"/>
                </a:lnTo>
                <a:lnTo>
                  <a:pt x="773430" y="557021"/>
                </a:lnTo>
                <a:lnTo>
                  <a:pt x="773430" y="560069"/>
                </a:lnTo>
                <a:lnTo>
                  <a:pt x="775716" y="563117"/>
                </a:lnTo>
                <a:lnTo>
                  <a:pt x="778764" y="563879"/>
                </a:lnTo>
                <a:lnTo>
                  <a:pt x="806958" y="556259"/>
                </a:lnTo>
                <a:lnTo>
                  <a:pt x="810006" y="553973"/>
                </a:lnTo>
                <a:close/>
              </a:path>
              <a:path w="2832100" h="768350">
                <a:moveTo>
                  <a:pt x="874776" y="533399"/>
                </a:moveTo>
                <a:lnTo>
                  <a:pt x="872490" y="531113"/>
                </a:lnTo>
                <a:lnTo>
                  <a:pt x="868680" y="530351"/>
                </a:lnTo>
                <a:lnTo>
                  <a:pt x="841248" y="537209"/>
                </a:lnTo>
                <a:lnTo>
                  <a:pt x="838200" y="539495"/>
                </a:lnTo>
                <a:lnTo>
                  <a:pt x="837438" y="543305"/>
                </a:lnTo>
                <a:lnTo>
                  <a:pt x="839724" y="546353"/>
                </a:lnTo>
                <a:lnTo>
                  <a:pt x="843534" y="547115"/>
                </a:lnTo>
                <a:lnTo>
                  <a:pt x="870966" y="539495"/>
                </a:lnTo>
                <a:lnTo>
                  <a:pt x="874014" y="537209"/>
                </a:lnTo>
                <a:lnTo>
                  <a:pt x="874776" y="533399"/>
                </a:lnTo>
                <a:close/>
              </a:path>
              <a:path w="2832100" h="768350">
                <a:moveTo>
                  <a:pt x="938784" y="520445"/>
                </a:moveTo>
                <a:lnTo>
                  <a:pt x="938784" y="516635"/>
                </a:lnTo>
                <a:lnTo>
                  <a:pt x="937260" y="513587"/>
                </a:lnTo>
                <a:lnTo>
                  <a:pt x="933450" y="513587"/>
                </a:lnTo>
                <a:lnTo>
                  <a:pt x="906018" y="520445"/>
                </a:lnTo>
                <a:lnTo>
                  <a:pt x="902970" y="522731"/>
                </a:lnTo>
                <a:lnTo>
                  <a:pt x="902208" y="526541"/>
                </a:lnTo>
                <a:lnTo>
                  <a:pt x="904494" y="529589"/>
                </a:lnTo>
                <a:lnTo>
                  <a:pt x="908304" y="529589"/>
                </a:lnTo>
                <a:lnTo>
                  <a:pt x="935736" y="522731"/>
                </a:lnTo>
                <a:lnTo>
                  <a:pt x="938784" y="520445"/>
                </a:lnTo>
                <a:close/>
              </a:path>
              <a:path w="2832100" h="768350">
                <a:moveTo>
                  <a:pt x="1003554" y="499871"/>
                </a:moveTo>
                <a:lnTo>
                  <a:pt x="1001268" y="496823"/>
                </a:lnTo>
                <a:lnTo>
                  <a:pt x="997458" y="496061"/>
                </a:lnTo>
                <a:lnTo>
                  <a:pt x="970026" y="503681"/>
                </a:lnTo>
                <a:lnTo>
                  <a:pt x="966978" y="505967"/>
                </a:lnTo>
                <a:lnTo>
                  <a:pt x="966978" y="509015"/>
                </a:lnTo>
                <a:lnTo>
                  <a:pt x="969264" y="512063"/>
                </a:lnTo>
                <a:lnTo>
                  <a:pt x="972312" y="512825"/>
                </a:lnTo>
                <a:lnTo>
                  <a:pt x="1000506" y="505205"/>
                </a:lnTo>
                <a:lnTo>
                  <a:pt x="1002792" y="502919"/>
                </a:lnTo>
                <a:lnTo>
                  <a:pt x="1003554" y="499871"/>
                </a:lnTo>
                <a:close/>
              </a:path>
              <a:path w="2832100" h="768350">
                <a:moveTo>
                  <a:pt x="1068324" y="482345"/>
                </a:moveTo>
                <a:lnTo>
                  <a:pt x="1066038" y="480059"/>
                </a:lnTo>
                <a:lnTo>
                  <a:pt x="1062228" y="479297"/>
                </a:lnTo>
                <a:lnTo>
                  <a:pt x="1034796" y="486155"/>
                </a:lnTo>
                <a:lnTo>
                  <a:pt x="1031748" y="488441"/>
                </a:lnTo>
                <a:lnTo>
                  <a:pt x="1030986" y="492251"/>
                </a:lnTo>
                <a:lnTo>
                  <a:pt x="1033272" y="495299"/>
                </a:lnTo>
                <a:lnTo>
                  <a:pt x="1037082" y="496061"/>
                </a:lnTo>
                <a:lnTo>
                  <a:pt x="1064514" y="488441"/>
                </a:lnTo>
                <a:lnTo>
                  <a:pt x="1067562" y="486155"/>
                </a:lnTo>
                <a:lnTo>
                  <a:pt x="1068324" y="482345"/>
                </a:lnTo>
                <a:close/>
              </a:path>
              <a:path w="2832100" h="768350">
                <a:moveTo>
                  <a:pt x="1132332" y="469391"/>
                </a:moveTo>
                <a:lnTo>
                  <a:pt x="1132332" y="465581"/>
                </a:lnTo>
                <a:lnTo>
                  <a:pt x="1130046" y="462533"/>
                </a:lnTo>
                <a:lnTo>
                  <a:pt x="1126998" y="462533"/>
                </a:lnTo>
                <a:lnTo>
                  <a:pt x="1098804" y="469391"/>
                </a:lnTo>
                <a:lnTo>
                  <a:pt x="1095756" y="471677"/>
                </a:lnTo>
                <a:lnTo>
                  <a:pt x="1095756" y="475487"/>
                </a:lnTo>
                <a:lnTo>
                  <a:pt x="1098042" y="478535"/>
                </a:lnTo>
                <a:lnTo>
                  <a:pt x="1101852" y="478535"/>
                </a:lnTo>
                <a:lnTo>
                  <a:pt x="1129284" y="471677"/>
                </a:lnTo>
                <a:lnTo>
                  <a:pt x="1132332" y="469391"/>
                </a:lnTo>
                <a:close/>
              </a:path>
              <a:path w="2832100" h="768350">
                <a:moveTo>
                  <a:pt x="1197102" y="448817"/>
                </a:moveTo>
                <a:lnTo>
                  <a:pt x="1194816" y="445769"/>
                </a:lnTo>
                <a:lnTo>
                  <a:pt x="1191006" y="445007"/>
                </a:lnTo>
                <a:lnTo>
                  <a:pt x="1163574" y="452627"/>
                </a:lnTo>
                <a:lnTo>
                  <a:pt x="1160526" y="454913"/>
                </a:lnTo>
                <a:lnTo>
                  <a:pt x="1159764" y="457961"/>
                </a:lnTo>
                <a:lnTo>
                  <a:pt x="1162050" y="461009"/>
                </a:lnTo>
                <a:lnTo>
                  <a:pt x="1165860" y="461771"/>
                </a:lnTo>
                <a:lnTo>
                  <a:pt x="1193292" y="454151"/>
                </a:lnTo>
                <a:lnTo>
                  <a:pt x="1196340" y="451865"/>
                </a:lnTo>
                <a:lnTo>
                  <a:pt x="1197102" y="448817"/>
                </a:lnTo>
                <a:close/>
              </a:path>
              <a:path w="2832100" h="768350">
                <a:moveTo>
                  <a:pt x="1261110" y="435101"/>
                </a:moveTo>
                <a:lnTo>
                  <a:pt x="1261110" y="431291"/>
                </a:lnTo>
                <a:lnTo>
                  <a:pt x="1259586" y="429005"/>
                </a:lnTo>
                <a:lnTo>
                  <a:pt x="1255776" y="428243"/>
                </a:lnTo>
                <a:lnTo>
                  <a:pt x="1228344" y="435101"/>
                </a:lnTo>
                <a:lnTo>
                  <a:pt x="1225296" y="437387"/>
                </a:lnTo>
                <a:lnTo>
                  <a:pt x="1224534" y="441197"/>
                </a:lnTo>
                <a:lnTo>
                  <a:pt x="1226820" y="444245"/>
                </a:lnTo>
                <a:lnTo>
                  <a:pt x="1230630" y="445007"/>
                </a:lnTo>
                <a:lnTo>
                  <a:pt x="1258062" y="437387"/>
                </a:lnTo>
                <a:lnTo>
                  <a:pt x="1261110" y="435101"/>
                </a:lnTo>
                <a:close/>
              </a:path>
              <a:path w="2832100" h="768350">
                <a:moveTo>
                  <a:pt x="1325880" y="414527"/>
                </a:moveTo>
                <a:lnTo>
                  <a:pt x="1323594" y="411479"/>
                </a:lnTo>
                <a:lnTo>
                  <a:pt x="1319784" y="411479"/>
                </a:lnTo>
                <a:lnTo>
                  <a:pt x="1292352" y="418337"/>
                </a:lnTo>
                <a:lnTo>
                  <a:pt x="1289304" y="420623"/>
                </a:lnTo>
                <a:lnTo>
                  <a:pt x="1289304" y="424433"/>
                </a:lnTo>
                <a:lnTo>
                  <a:pt x="1291590" y="427481"/>
                </a:lnTo>
                <a:lnTo>
                  <a:pt x="1294638" y="427481"/>
                </a:lnTo>
                <a:lnTo>
                  <a:pt x="1322832" y="420623"/>
                </a:lnTo>
                <a:lnTo>
                  <a:pt x="1325118" y="418337"/>
                </a:lnTo>
                <a:lnTo>
                  <a:pt x="1325880" y="414527"/>
                </a:lnTo>
                <a:close/>
              </a:path>
              <a:path w="2832100" h="768350">
                <a:moveTo>
                  <a:pt x="1390650" y="397763"/>
                </a:moveTo>
                <a:lnTo>
                  <a:pt x="1388364" y="394715"/>
                </a:lnTo>
                <a:lnTo>
                  <a:pt x="1384554" y="393953"/>
                </a:lnTo>
                <a:lnTo>
                  <a:pt x="1357122" y="401573"/>
                </a:lnTo>
                <a:lnTo>
                  <a:pt x="1354074" y="403859"/>
                </a:lnTo>
                <a:lnTo>
                  <a:pt x="1353312" y="406907"/>
                </a:lnTo>
                <a:lnTo>
                  <a:pt x="1355598" y="409955"/>
                </a:lnTo>
                <a:lnTo>
                  <a:pt x="1359408" y="410717"/>
                </a:lnTo>
                <a:lnTo>
                  <a:pt x="1386840" y="403097"/>
                </a:lnTo>
                <a:lnTo>
                  <a:pt x="1389888" y="400811"/>
                </a:lnTo>
                <a:lnTo>
                  <a:pt x="1390650" y="397763"/>
                </a:lnTo>
                <a:close/>
              </a:path>
              <a:path w="2832100" h="768350">
                <a:moveTo>
                  <a:pt x="1454658" y="384047"/>
                </a:moveTo>
                <a:lnTo>
                  <a:pt x="1454658" y="380237"/>
                </a:lnTo>
                <a:lnTo>
                  <a:pt x="1452372" y="377951"/>
                </a:lnTo>
                <a:lnTo>
                  <a:pt x="1449324" y="377189"/>
                </a:lnTo>
                <a:lnTo>
                  <a:pt x="1421130" y="384809"/>
                </a:lnTo>
                <a:lnTo>
                  <a:pt x="1418844" y="386333"/>
                </a:lnTo>
                <a:lnTo>
                  <a:pt x="1418082" y="390143"/>
                </a:lnTo>
                <a:lnTo>
                  <a:pt x="1420368" y="393191"/>
                </a:lnTo>
                <a:lnTo>
                  <a:pt x="1424178" y="393953"/>
                </a:lnTo>
                <a:lnTo>
                  <a:pt x="1451610" y="386333"/>
                </a:lnTo>
                <a:lnTo>
                  <a:pt x="1454658" y="384047"/>
                </a:lnTo>
                <a:close/>
              </a:path>
              <a:path w="2832100" h="768350">
                <a:moveTo>
                  <a:pt x="1519428" y="363473"/>
                </a:moveTo>
                <a:lnTo>
                  <a:pt x="1517142" y="360425"/>
                </a:lnTo>
                <a:lnTo>
                  <a:pt x="1513332" y="360425"/>
                </a:lnTo>
                <a:lnTo>
                  <a:pt x="1485900" y="367283"/>
                </a:lnTo>
                <a:lnTo>
                  <a:pt x="1482852" y="369569"/>
                </a:lnTo>
                <a:lnTo>
                  <a:pt x="1482090" y="373379"/>
                </a:lnTo>
                <a:lnTo>
                  <a:pt x="1484376" y="376427"/>
                </a:lnTo>
                <a:lnTo>
                  <a:pt x="1488186" y="376427"/>
                </a:lnTo>
                <a:lnTo>
                  <a:pt x="1515618" y="369569"/>
                </a:lnTo>
                <a:lnTo>
                  <a:pt x="1518666" y="367283"/>
                </a:lnTo>
                <a:lnTo>
                  <a:pt x="1519428" y="363473"/>
                </a:lnTo>
                <a:close/>
              </a:path>
              <a:path w="2832100" h="768350">
                <a:moveTo>
                  <a:pt x="1583436" y="349757"/>
                </a:moveTo>
                <a:lnTo>
                  <a:pt x="1583436" y="346709"/>
                </a:lnTo>
                <a:lnTo>
                  <a:pt x="1581912" y="343661"/>
                </a:lnTo>
                <a:lnTo>
                  <a:pt x="1578102" y="342899"/>
                </a:lnTo>
                <a:lnTo>
                  <a:pt x="1550670" y="350519"/>
                </a:lnTo>
                <a:lnTo>
                  <a:pt x="1547622" y="352805"/>
                </a:lnTo>
                <a:lnTo>
                  <a:pt x="1546860" y="355853"/>
                </a:lnTo>
                <a:lnTo>
                  <a:pt x="1549146" y="358901"/>
                </a:lnTo>
                <a:lnTo>
                  <a:pt x="1552956" y="359663"/>
                </a:lnTo>
                <a:lnTo>
                  <a:pt x="1580388" y="352043"/>
                </a:lnTo>
                <a:lnTo>
                  <a:pt x="1583436" y="349757"/>
                </a:lnTo>
                <a:close/>
              </a:path>
              <a:path w="2832100" h="768350">
                <a:moveTo>
                  <a:pt x="1648206" y="329183"/>
                </a:moveTo>
                <a:lnTo>
                  <a:pt x="1645920" y="326897"/>
                </a:lnTo>
                <a:lnTo>
                  <a:pt x="1642110" y="326135"/>
                </a:lnTo>
                <a:lnTo>
                  <a:pt x="1614678" y="333755"/>
                </a:lnTo>
                <a:lnTo>
                  <a:pt x="1611630" y="335279"/>
                </a:lnTo>
                <a:lnTo>
                  <a:pt x="1611630" y="339089"/>
                </a:lnTo>
                <a:lnTo>
                  <a:pt x="1613916" y="342137"/>
                </a:lnTo>
                <a:lnTo>
                  <a:pt x="1616964" y="342899"/>
                </a:lnTo>
                <a:lnTo>
                  <a:pt x="1645158" y="335279"/>
                </a:lnTo>
                <a:lnTo>
                  <a:pt x="1647444" y="332993"/>
                </a:lnTo>
                <a:lnTo>
                  <a:pt x="1648206" y="329183"/>
                </a:lnTo>
                <a:close/>
              </a:path>
              <a:path w="2832100" h="768350">
                <a:moveTo>
                  <a:pt x="1712976" y="312419"/>
                </a:moveTo>
                <a:lnTo>
                  <a:pt x="1710690" y="309371"/>
                </a:lnTo>
                <a:lnTo>
                  <a:pt x="1706880" y="309371"/>
                </a:lnTo>
                <a:lnTo>
                  <a:pt x="1679448" y="316229"/>
                </a:lnTo>
                <a:lnTo>
                  <a:pt x="1676400" y="318515"/>
                </a:lnTo>
                <a:lnTo>
                  <a:pt x="1675638" y="322325"/>
                </a:lnTo>
                <a:lnTo>
                  <a:pt x="1677924" y="325373"/>
                </a:lnTo>
                <a:lnTo>
                  <a:pt x="1681734" y="325373"/>
                </a:lnTo>
                <a:lnTo>
                  <a:pt x="1709166" y="318515"/>
                </a:lnTo>
                <a:lnTo>
                  <a:pt x="1712214" y="316229"/>
                </a:lnTo>
                <a:lnTo>
                  <a:pt x="1712976" y="312419"/>
                </a:lnTo>
                <a:close/>
              </a:path>
              <a:path w="2832100" h="768350">
                <a:moveTo>
                  <a:pt x="1776984" y="299465"/>
                </a:moveTo>
                <a:lnTo>
                  <a:pt x="1776984" y="295655"/>
                </a:lnTo>
                <a:lnTo>
                  <a:pt x="1774698" y="292607"/>
                </a:lnTo>
                <a:lnTo>
                  <a:pt x="1771650" y="291845"/>
                </a:lnTo>
                <a:lnTo>
                  <a:pt x="1743456" y="299465"/>
                </a:lnTo>
                <a:lnTo>
                  <a:pt x="1741170" y="301751"/>
                </a:lnTo>
                <a:lnTo>
                  <a:pt x="1740408" y="305561"/>
                </a:lnTo>
                <a:lnTo>
                  <a:pt x="1742694" y="307847"/>
                </a:lnTo>
                <a:lnTo>
                  <a:pt x="1746504" y="308609"/>
                </a:lnTo>
                <a:lnTo>
                  <a:pt x="1773936" y="300989"/>
                </a:lnTo>
                <a:lnTo>
                  <a:pt x="1776984" y="299465"/>
                </a:lnTo>
                <a:close/>
              </a:path>
              <a:path w="2832100" h="768350">
                <a:moveTo>
                  <a:pt x="1841754" y="278129"/>
                </a:moveTo>
                <a:lnTo>
                  <a:pt x="1839468" y="275843"/>
                </a:lnTo>
                <a:lnTo>
                  <a:pt x="1835658" y="275081"/>
                </a:lnTo>
                <a:lnTo>
                  <a:pt x="1808226" y="282701"/>
                </a:lnTo>
                <a:lnTo>
                  <a:pt x="1805178" y="284225"/>
                </a:lnTo>
                <a:lnTo>
                  <a:pt x="1805178" y="288035"/>
                </a:lnTo>
                <a:lnTo>
                  <a:pt x="1806702" y="291083"/>
                </a:lnTo>
                <a:lnTo>
                  <a:pt x="1810512" y="291845"/>
                </a:lnTo>
                <a:lnTo>
                  <a:pt x="1837944" y="284225"/>
                </a:lnTo>
                <a:lnTo>
                  <a:pt x="1840992" y="281939"/>
                </a:lnTo>
                <a:lnTo>
                  <a:pt x="1841754" y="278129"/>
                </a:lnTo>
                <a:close/>
              </a:path>
              <a:path w="2832100" h="768350">
                <a:moveTo>
                  <a:pt x="1905762" y="265175"/>
                </a:moveTo>
                <a:lnTo>
                  <a:pt x="1905762" y="261365"/>
                </a:lnTo>
                <a:lnTo>
                  <a:pt x="1904238" y="258317"/>
                </a:lnTo>
                <a:lnTo>
                  <a:pt x="1900428" y="258317"/>
                </a:lnTo>
                <a:lnTo>
                  <a:pt x="1872996" y="265175"/>
                </a:lnTo>
                <a:lnTo>
                  <a:pt x="1869948" y="267461"/>
                </a:lnTo>
                <a:lnTo>
                  <a:pt x="1869186" y="271271"/>
                </a:lnTo>
                <a:lnTo>
                  <a:pt x="1871472" y="274319"/>
                </a:lnTo>
                <a:lnTo>
                  <a:pt x="1875282" y="274319"/>
                </a:lnTo>
                <a:lnTo>
                  <a:pt x="1902714" y="267461"/>
                </a:lnTo>
                <a:lnTo>
                  <a:pt x="1905762" y="265175"/>
                </a:lnTo>
                <a:close/>
              </a:path>
              <a:path w="2832100" h="768350">
                <a:moveTo>
                  <a:pt x="1970532" y="244601"/>
                </a:moveTo>
                <a:lnTo>
                  <a:pt x="1968246" y="241553"/>
                </a:lnTo>
                <a:lnTo>
                  <a:pt x="1964436" y="240791"/>
                </a:lnTo>
                <a:lnTo>
                  <a:pt x="1937004" y="248411"/>
                </a:lnTo>
                <a:lnTo>
                  <a:pt x="1933956" y="250697"/>
                </a:lnTo>
                <a:lnTo>
                  <a:pt x="1933956" y="254507"/>
                </a:lnTo>
                <a:lnTo>
                  <a:pt x="1936242" y="256793"/>
                </a:lnTo>
                <a:lnTo>
                  <a:pt x="1939290" y="257555"/>
                </a:lnTo>
                <a:lnTo>
                  <a:pt x="1967484" y="249935"/>
                </a:lnTo>
                <a:lnTo>
                  <a:pt x="1969770" y="248411"/>
                </a:lnTo>
                <a:lnTo>
                  <a:pt x="1970532" y="244601"/>
                </a:lnTo>
                <a:close/>
              </a:path>
              <a:path w="2832100" h="768350">
                <a:moveTo>
                  <a:pt x="2035302" y="227075"/>
                </a:moveTo>
                <a:lnTo>
                  <a:pt x="2033016" y="224789"/>
                </a:lnTo>
                <a:lnTo>
                  <a:pt x="2029206" y="224027"/>
                </a:lnTo>
                <a:lnTo>
                  <a:pt x="2001774" y="231647"/>
                </a:lnTo>
                <a:lnTo>
                  <a:pt x="1998726" y="233171"/>
                </a:lnTo>
                <a:lnTo>
                  <a:pt x="1997964" y="236981"/>
                </a:lnTo>
                <a:lnTo>
                  <a:pt x="2000250" y="240029"/>
                </a:lnTo>
                <a:lnTo>
                  <a:pt x="2004060" y="240791"/>
                </a:lnTo>
                <a:lnTo>
                  <a:pt x="2031492" y="233171"/>
                </a:lnTo>
                <a:lnTo>
                  <a:pt x="2034540" y="230885"/>
                </a:lnTo>
                <a:lnTo>
                  <a:pt x="2035302" y="227075"/>
                </a:lnTo>
                <a:close/>
              </a:path>
              <a:path w="2832100" h="768350">
                <a:moveTo>
                  <a:pt x="2099310" y="214121"/>
                </a:moveTo>
                <a:lnTo>
                  <a:pt x="2099310" y="210311"/>
                </a:lnTo>
                <a:lnTo>
                  <a:pt x="2097024" y="207263"/>
                </a:lnTo>
                <a:lnTo>
                  <a:pt x="2093976" y="207263"/>
                </a:lnTo>
                <a:lnTo>
                  <a:pt x="2065782" y="214121"/>
                </a:lnTo>
                <a:lnTo>
                  <a:pt x="2063496" y="216407"/>
                </a:lnTo>
                <a:lnTo>
                  <a:pt x="2062734" y="220217"/>
                </a:lnTo>
                <a:lnTo>
                  <a:pt x="2065020" y="223265"/>
                </a:lnTo>
                <a:lnTo>
                  <a:pt x="2068830" y="223265"/>
                </a:lnTo>
                <a:lnTo>
                  <a:pt x="2096262" y="216407"/>
                </a:lnTo>
                <a:lnTo>
                  <a:pt x="2099310" y="214121"/>
                </a:lnTo>
                <a:close/>
              </a:path>
              <a:path w="2832100" h="768350">
                <a:moveTo>
                  <a:pt x="2164080" y="193547"/>
                </a:moveTo>
                <a:lnTo>
                  <a:pt x="2161794" y="190499"/>
                </a:lnTo>
                <a:lnTo>
                  <a:pt x="2157984" y="189737"/>
                </a:lnTo>
                <a:lnTo>
                  <a:pt x="2130552" y="197357"/>
                </a:lnTo>
                <a:lnTo>
                  <a:pt x="2127504" y="199643"/>
                </a:lnTo>
                <a:lnTo>
                  <a:pt x="2127504" y="203453"/>
                </a:lnTo>
                <a:lnTo>
                  <a:pt x="2129028" y="205739"/>
                </a:lnTo>
                <a:lnTo>
                  <a:pt x="2132838" y="206501"/>
                </a:lnTo>
                <a:lnTo>
                  <a:pt x="2160270" y="198881"/>
                </a:lnTo>
                <a:lnTo>
                  <a:pt x="2163318" y="197357"/>
                </a:lnTo>
                <a:lnTo>
                  <a:pt x="2164080" y="193547"/>
                </a:lnTo>
                <a:close/>
              </a:path>
              <a:path w="2832100" h="768350">
                <a:moveTo>
                  <a:pt x="2228088" y="179831"/>
                </a:moveTo>
                <a:lnTo>
                  <a:pt x="2228088" y="176021"/>
                </a:lnTo>
                <a:lnTo>
                  <a:pt x="2226564" y="173735"/>
                </a:lnTo>
                <a:lnTo>
                  <a:pt x="2222754" y="172973"/>
                </a:lnTo>
                <a:lnTo>
                  <a:pt x="2195322" y="180593"/>
                </a:lnTo>
                <a:lnTo>
                  <a:pt x="2192274" y="182117"/>
                </a:lnTo>
                <a:lnTo>
                  <a:pt x="2191512" y="185927"/>
                </a:lnTo>
                <a:lnTo>
                  <a:pt x="2193798" y="188975"/>
                </a:lnTo>
                <a:lnTo>
                  <a:pt x="2197608" y="189737"/>
                </a:lnTo>
                <a:lnTo>
                  <a:pt x="2225040" y="182117"/>
                </a:lnTo>
                <a:lnTo>
                  <a:pt x="2228088" y="179831"/>
                </a:lnTo>
                <a:close/>
              </a:path>
              <a:path w="2832100" h="768350">
                <a:moveTo>
                  <a:pt x="2292858" y="159257"/>
                </a:moveTo>
                <a:lnTo>
                  <a:pt x="2290572" y="156209"/>
                </a:lnTo>
                <a:lnTo>
                  <a:pt x="2286762" y="156209"/>
                </a:lnTo>
                <a:lnTo>
                  <a:pt x="2259330" y="163067"/>
                </a:lnTo>
                <a:lnTo>
                  <a:pt x="2256282" y="165353"/>
                </a:lnTo>
                <a:lnTo>
                  <a:pt x="2256282" y="169163"/>
                </a:lnTo>
                <a:lnTo>
                  <a:pt x="2258568" y="172211"/>
                </a:lnTo>
                <a:lnTo>
                  <a:pt x="2261616" y="172211"/>
                </a:lnTo>
                <a:lnTo>
                  <a:pt x="2289810" y="165353"/>
                </a:lnTo>
                <a:lnTo>
                  <a:pt x="2292096" y="163067"/>
                </a:lnTo>
                <a:lnTo>
                  <a:pt x="2292858" y="159257"/>
                </a:lnTo>
                <a:close/>
              </a:path>
              <a:path w="2832100" h="768350">
                <a:moveTo>
                  <a:pt x="2357628" y="142493"/>
                </a:moveTo>
                <a:lnTo>
                  <a:pt x="2355342" y="139445"/>
                </a:lnTo>
                <a:lnTo>
                  <a:pt x="2351532" y="138683"/>
                </a:lnTo>
                <a:lnTo>
                  <a:pt x="2324100" y="146303"/>
                </a:lnTo>
                <a:lnTo>
                  <a:pt x="2321052" y="148589"/>
                </a:lnTo>
                <a:lnTo>
                  <a:pt x="2320290" y="152399"/>
                </a:lnTo>
                <a:lnTo>
                  <a:pt x="2322576" y="154685"/>
                </a:lnTo>
                <a:lnTo>
                  <a:pt x="2326386" y="155447"/>
                </a:lnTo>
                <a:lnTo>
                  <a:pt x="2353818" y="147827"/>
                </a:lnTo>
                <a:lnTo>
                  <a:pt x="2356866" y="146303"/>
                </a:lnTo>
                <a:lnTo>
                  <a:pt x="2357628" y="142493"/>
                </a:lnTo>
                <a:close/>
              </a:path>
              <a:path w="2832100" h="768350">
                <a:moveTo>
                  <a:pt x="2421636" y="128777"/>
                </a:moveTo>
                <a:lnTo>
                  <a:pt x="2421636" y="124967"/>
                </a:lnTo>
                <a:lnTo>
                  <a:pt x="2419350" y="122681"/>
                </a:lnTo>
                <a:lnTo>
                  <a:pt x="2416302" y="121919"/>
                </a:lnTo>
                <a:lnTo>
                  <a:pt x="2388108" y="129539"/>
                </a:lnTo>
                <a:lnTo>
                  <a:pt x="2385822" y="131063"/>
                </a:lnTo>
                <a:lnTo>
                  <a:pt x="2385060" y="134873"/>
                </a:lnTo>
                <a:lnTo>
                  <a:pt x="2387346" y="137921"/>
                </a:lnTo>
                <a:lnTo>
                  <a:pt x="2391156" y="138683"/>
                </a:lnTo>
                <a:lnTo>
                  <a:pt x="2418588" y="131063"/>
                </a:lnTo>
                <a:lnTo>
                  <a:pt x="2421636" y="128777"/>
                </a:lnTo>
                <a:close/>
              </a:path>
              <a:path w="2832100" h="768350">
                <a:moveTo>
                  <a:pt x="2486406" y="108203"/>
                </a:moveTo>
                <a:lnTo>
                  <a:pt x="2484120" y="105155"/>
                </a:lnTo>
                <a:lnTo>
                  <a:pt x="2480310" y="105155"/>
                </a:lnTo>
                <a:lnTo>
                  <a:pt x="2452878" y="112013"/>
                </a:lnTo>
                <a:lnTo>
                  <a:pt x="2449830" y="114299"/>
                </a:lnTo>
                <a:lnTo>
                  <a:pt x="2449830" y="118109"/>
                </a:lnTo>
                <a:lnTo>
                  <a:pt x="2451354" y="121157"/>
                </a:lnTo>
                <a:lnTo>
                  <a:pt x="2455164" y="121157"/>
                </a:lnTo>
                <a:lnTo>
                  <a:pt x="2482596" y="114299"/>
                </a:lnTo>
                <a:lnTo>
                  <a:pt x="2485644" y="112013"/>
                </a:lnTo>
                <a:lnTo>
                  <a:pt x="2486406" y="108203"/>
                </a:lnTo>
                <a:close/>
              </a:path>
              <a:path w="2832100" h="768350">
                <a:moveTo>
                  <a:pt x="2550414" y="95249"/>
                </a:moveTo>
                <a:lnTo>
                  <a:pt x="2550414" y="91439"/>
                </a:lnTo>
                <a:lnTo>
                  <a:pt x="2548890" y="88391"/>
                </a:lnTo>
                <a:lnTo>
                  <a:pt x="2545080" y="87629"/>
                </a:lnTo>
                <a:lnTo>
                  <a:pt x="2517648" y="95249"/>
                </a:lnTo>
                <a:lnTo>
                  <a:pt x="2514600" y="97535"/>
                </a:lnTo>
                <a:lnTo>
                  <a:pt x="2513838" y="101345"/>
                </a:lnTo>
                <a:lnTo>
                  <a:pt x="2516124" y="103631"/>
                </a:lnTo>
                <a:lnTo>
                  <a:pt x="2519934" y="104393"/>
                </a:lnTo>
                <a:lnTo>
                  <a:pt x="2547366" y="96773"/>
                </a:lnTo>
                <a:lnTo>
                  <a:pt x="2550414" y="95249"/>
                </a:lnTo>
                <a:close/>
              </a:path>
              <a:path w="2832100" h="768350">
                <a:moveTo>
                  <a:pt x="2615184" y="74675"/>
                </a:moveTo>
                <a:lnTo>
                  <a:pt x="2612898" y="71627"/>
                </a:lnTo>
                <a:lnTo>
                  <a:pt x="2609088" y="70865"/>
                </a:lnTo>
                <a:lnTo>
                  <a:pt x="2581656" y="78485"/>
                </a:lnTo>
                <a:lnTo>
                  <a:pt x="2578608" y="80771"/>
                </a:lnTo>
                <a:lnTo>
                  <a:pt x="2578608" y="83819"/>
                </a:lnTo>
                <a:lnTo>
                  <a:pt x="2580894" y="86867"/>
                </a:lnTo>
                <a:lnTo>
                  <a:pt x="2583942" y="87629"/>
                </a:lnTo>
                <a:lnTo>
                  <a:pt x="2612136" y="80009"/>
                </a:lnTo>
                <a:lnTo>
                  <a:pt x="2614422" y="77723"/>
                </a:lnTo>
                <a:lnTo>
                  <a:pt x="2615184" y="74675"/>
                </a:lnTo>
                <a:close/>
              </a:path>
              <a:path w="2832100" h="768350">
                <a:moveTo>
                  <a:pt x="2679954" y="57149"/>
                </a:moveTo>
                <a:lnTo>
                  <a:pt x="2677668" y="54101"/>
                </a:lnTo>
                <a:lnTo>
                  <a:pt x="2673858" y="54101"/>
                </a:lnTo>
                <a:lnTo>
                  <a:pt x="2646426" y="60959"/>
                </a:lnTo>
                <a:lnTo>
                  <a:pt x="2643378" y="63245"/>
                </a:lnTo>
                <a:lnTo>
                  <a:pt x="2642616" y="67055"/>
                </a:lnTo>
                <a:lnTo>
                  <a:pt x="2644902" y="70103"/>
                </a:lnTo>
                <a:lnTo>
                  <a:pt x="2648712" y="70103"/>
                </a:lnTo>
                <a:lnTo>
                  <a:pt x="2676144" y="63245"/>
                </a:lnTo>
                <a:lnTo>
                  <a:pt x="2679192" y="60959"/>
                </a:lnTo>
                <a:lnTo>
                  <a:pt x="2679954" y="57149"/>
                </a:lnTo>
                <a:close/>
              </a:path>
              <a:path w="2832100" h="768350">
                <a:moveTo>
                  <a:pt x="2743962" y="44195"/>
                </a:moveTo>
                <a:lnTo>
                  <a:pt x="2743962" y="40385"/>
                </a:lnTo>
                <a:lnTo>
                  <a:pt x="2741676" y="37337"/>
                </a:lnTo>
                <a:lnTo>
                  <a:pt x="2738628" y="36575"/>
                </a:lnTo>
                <a:lnTo>
                  <a:pt x="2710434" y="44195"/>
                </a:lnTo>
                <a:lnTo>
                  <a:pt x="2708148" y="46481"/>
                </a:lnTo>
                <a:lnTo>
                  <a:pt x="2707386" y="50291"/>
                </a:lnTo>
                <a:lnTo>
                  <a:pt x="2709672" y="52577"/>
                </a:lnTo>
                <a:lnTo>
                  <a:pt x="2713482" y="53339"/>
                </a:lnTo>
                <a:lnTo>
                  <a:pt x="2740914" y="45719"/>
                </a:lnTo>
                <a:lnTo>
                  <a:pt x="2743962" y="44195"/>
                </a:lnTo>
                <a:close/>
              </a:path>
              <a:path w="2832100" h="768350">
                <a:moveTo>
                  <a:pt x="2831592" y="17525"/>
                </a:moveTo>
                <a:lnTo>
                  <a:pt x="2748534" y="0"/>
                </a:lnTo>
                <a:lnTo>
                  <a:pt x="2767584" y="73151"/>
                </a:lnTo>
                <a:lnTo>
                  <a:pt x="283159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 rot="20640000">
            <a:off x="3377752" y="2209853"/>
            <a:ext cx="93339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200" b="1" spc="-15" dirty="0">
                <a:solidFill>
                  <a:srgbClr val="CC0000"/>
                </a:solidFill>
                <a:latin typeface="微软雅黑"/>
                <a:cs typeface="微软雅黑"/>
              </a:rPr>
              <a:t>被</a:t>
            </a:r>
            <a:r>
              <a:rPr sz="1200" b="1" spc="-20" dirty="0">
                <a:solidFill>
                  <a:srgbClr val="CC0000"/>
                </a:solidFill>
                <a:latin typeface="微软雅黑"/>
                <a:cs typeface="微软雅黑"/>
              </a:rPr>
              <a:t>选</a:t>
            </a:r>
            <a:r>
              <a:rPr sz="1200" b="1" spc="-15" dirty="0">
                <a:solidFill>
                  <a:srgbClr val="CC0000"/>
                </a:solidFill>
                <a:latin typeface="微软雅黑"/>
                <a:cs typeface="微软雅黑"/>
              </a:rPr>
              <a:t>择</a:t>
            </a:r>
            <a:r>
              <a:rPr sz="1800" b="1" spc="-15" baseline="2314" dirty="0">
                <a:solidFill>
                  <a:srgbClr val="CC0000"/>
                </a:solidFill>
                <a:latin typeface="微软雅黑"/>
                <a:cs typeface="微软雅黑"/>
              </a:rPr>
              <a:t>被</a:t>
            </a:r>
            <a:r>
              <a:rPr sz="1800" b="1" spc="-30" baseline="2314" dirty="0">
                <a:solidFill>
                  <a:srgbClr val="CC0000"/>
                </a:solidFill>
                <a:latin typeface="微软雅黑"/>
                <a:cs typeface="微软雅黑"/>
              </a:rPr>
              <a:t>组</a:t>
            </a:r>
            <a:r>
              <a:rPr sz="1800" b="1" baseline="2314" dirty="0">
                <a:solidFill>
                  <a:srgbClr val="CC0000"/>
                </a:solidFill>
                <a:latin typeface="微软雅黑"/>
                <a:cs typeface="微软雅黑"/>
              </a:rPr>
              <a:t>合</a:t>
            </a:r>
            <a:endParaRPr sz="1800" baseline="2314">
              <a:latin typeface="微软雅黑"/>
              <a:cs typeface="微软雅黑"/>
            </a:endParaRPr>
          </a:p>
        </p:txBody>
      </p:sp>
      <p:sp>
        <p:nvSpPr>
          <p:cNvPr id="75" name="object 2">
            <a:extLst>
              <a:ext uri="{FF2B5EF4-FFF2-40B4-BE49-F238E27FC236}">
                <a16:creationId xmlns:a16="http://schemas.microsoft.com/office/drawing/2014/main" xmlns="" id="{2F9585D0-42BA-4062-8902-83594746020E}"/>
              </a:ext>
            </a:extLst>
          </p:cNvPr>
          <p:cNvSpPr/>
          <p:nvPr/>
        </p:nvSpPr>
        <p:spPr>
          <a:xfrm>
            <a:off x="1003300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3">
            <a:extLst>
              <a:ext uri="{FF2B5EF4-FFF2-40B4-BE49-F238E27FC236}">
                <a16:creationId xmlns:a16="http://schemas.microsoft.com/office/drawing/2014/main" xmlns="" id="{6E9EE9D5-43AB-451E-B9A7-573FEE1758F9}"/>
              </a:ext>
            </a:extLst>
          </p:cNvPr>
          <p:cNvSpPr/>
          <p:nvPr/>
        </p:nvSpPr>
        <p:spPr>
          <a:xfrm>
            <a:off x="1003300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/>
      <p:bldP spid="7" grpId="0" animBg="1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/>
      <p:bldP spid="36" grpId="0" animBg="1"/>
      <p:bldP spid="37" grpId="0"/>
      <p:bldP spid="38" grpId="0" animBg="1"/>
      <p:bldP spid="39" grpId="0" animBg="1"/>
      <p:bldP spid="40" grpId="0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 animBg="1"/>
      <p:bldP spid="51" grpId="0" animBg="1"/>
      <p:bldP spid="52" grpId="0"/>
      <p:bldP spid="53" grpId="0" animBg="1"/>
      <p:bldP spid="54" grpId="0"/>
      <p:bldP spid="55" grpId="0" animBg="1"/>
      <p:bldP spid="56" grpId="0" animBg="1"/>
      <p:bldP spid="57" grpId="0"/>
      <p:bldP spid="58" grpId="0" animBg="1"/>
      <p:bldP spid="59" grpId="0" animBg="1"/>
      <p:bldP spid="60" grpId="0" animBg="1"/>
      <p:bldP spid="61" grpId="0" animBg="1"/>
      <p:bldP spid="62" grpId="0"/>
      <p:bldP spid="63" grpId="0" animBg="1"/>
      <p:bldP spid="64" grpId="0" animBg="1"/>
      <p:bldP spid="65" grpId="0" animBg="1"/>
      <p:bldP spid="66" grpId="0"/>
      <p:bldP spid="68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0103" y="496001"/>
            <a:ext cx="8633193" cy="492443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379136"/>
            <a:ext cx="7845927" cy="5999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altLang="zh-CN" sz="1800" dirty="0">
                <a:latin typeface="Times New Roman" panose="02020603050405020304"/>
                <a:cs typeface="Times New Roman" panose="02020603050405020304"/>
              </a:rPr>
              <a:t> 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tabLst>
                <a:tab pos="1341755" algn="l"/>
              </a:tabLst>
            </a:pP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第</a:t>
            </a:r>
            <a:r>
              <a:rPr lang="en-US" altLang="zh-CN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17</a:t>
            </a: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讲 数据库物理存储</a:t>
            </a:r>
          </a:p>
          <a:p>
            <a:pPr marL="148590">
              <a:lnSpc>
                <a:spcPct val="100000"/>
              </a:lnSpc>
              <a:spcBef>
                <a:spcPts val="2360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17.1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数据库管理系统实现技术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? 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17.2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基础回顾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-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计算机系统的存储体系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17.3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磁盘的结构与特性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17.4 DBMS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数据存储与查询实现的基本思想 ？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17.5 </a:t>
            </a:r>
            <a:r>
              <a:rPr lang="zh-CN" altLang="en-US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数据库之表</a:t>
            </a:r>
            <a:r>
              <a:rPr lang="en-US" altLang="zh-CN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-</a:t>
            </a:r>
            <a:r>
              <a:rPr lang="zh-CN" altLang="en-US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记录与磁盘块的映射？ </a:t>
            </a:r>
            <a:endParaRPr lang="en-US" altLang="zh-CN" sz="2400" b="1" u="sng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17.6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数据库之文件组织方法？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17.7 Oracle DB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物理存储简介 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758485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0985" y="2023872"/>
            <a:ext cx="3521202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03867" y="1805939"/>
            <a:ext cx="114300" cy="417830"/>
          </a:xfrm>
          <a:custGeom>
            <a:avLst/>
            <a:gdLst/>
            <a:ahLst/>
            <a:cxnLst/>
            <a:rect l="l" t="t" r="r" b="b"/>
            <a:pathLst>
              <a:path w="114300" h="417830">
                <a:moveTo>
                  <a:pt x="114300" y="303276"/>
                </a:moveTo>
                <a:lnTo>
                  <a:pt x="0" y="303276"/>
                </a:lnTo>
                <a:lnTo>
                  <a:pt x="38100" y="379476"/>
                </a:lnTo>
                <a:lnTo>
                  <a:pt x="38100" y="322326"/>
                </a:lnTo>
                <a:lnTo>
                  <a:pt x="76200" y="322326"/>
                </a:lnTo>
                <a:lnTo>
                  <a:pt x="76200" y="379476"/>
                </a:lnTo>
                <a:lnTo>
                  <a:pt x="114300" y="303276"/>
                </a:lnTo>
                <a:close/>
              </a:path>
              <a:path w="114300" h="417830">
                <a:moveTo>
                  <a:pt x="76200" y="303276"/>
                </a:moveTo>
                <a:lnTo>
                  <a:pt x="76200" y="0"/>
                </a:lnTo>
                <a:lnTo>
                  <a:pt x="38100" y="0"/>
                </a:lnTo>
                <a:lnTo>
                  <a:pt x="38100" y="303276"/>
                </a:lnTo>
                <a:lnTo>
                  <a:pt x="76200" y="303276"/>
                </a:lnTo>
                <a:close/>
              </a:path>
              <a:path w="114300" h="417830">
                <a:moveTo>
                  <a:pt x="76200" y="379476"/>
                </a:moveTo>
                <a:lnTo>
                  <a:pt x="76200" y="322326"/>
                </a:lnTo>
                <a:lnTo>
                  <a:pt x="38100" y="322326"/>
                </a:lnTo>
                <a:lnTo>
                  <a:pt x="38100" y="379476"/>
                </a:lnTo>
                <a:lnTo>
                  <a:pt x="57150" y="417576"/>
                </a:lnTo>
                <a:lnTo>
                  <a:pt x="76200" y="379476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1407" y="1428485"/>
            <a:ext cx="2291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SQL</a:t>
            </a:r>
            <a:r>
              <a:rPr sz="2400" b="1" spc="-5" dirty="0">
                <a:latin typeface="微软雅黑"/>
                <a:cs typeface="微软雅黑"/>
              </a:rPr>
              <a:t>—</a:t>
            </a:r>
            <a:r>
              <a:rPr sz="1600" b="1" spc="-5" dirty="0">
                <a:latin typeface="微软雅黑"/>
                <a:cs typeface="微软雅黑"/>
              </a:rPr>
              <a:t>表:记录:属性值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74065" y="2103120"/>
            <a:ext cx="2609850" cy="219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21475" y="2036826"/>
            <a:ext cx="2757805" cy="809625"/>
          </a:xfrm>
          <a:custGeom>
            <a:avLst/>
            <a:gdLst/>
            <a:ahLst/>
            <a:cxnLst/>
            <a:rect l="l" t="t" r="r" b="b"/>
            <a:pathLst>
              <a:path w="2757804" h="809625">
                <a:moveTo>
                  <a:pt x="0" y="0"/>
                </a:moveTo>
                <a:lnTo>
                  <a:pt x="0" y="809244"/>
                </a:lnTo>
                <a:lnTo>
                  <a:pt x="2757678" y="809244"/>
                </a:lnTo>
                <a:lnTo>
                  <a:pt x="275767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2622" y="2340101"/>
            <a:ext cx="2609850" cy="19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7969" y="2558795"/>
            <a:ext cx="2599944" cy="171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42048" y="3665220"/>
            <a:ext cx="2609850" cy="219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89470" y="3598926"/>
            <a:ext cx="2757805" cy="809625"/>
          </a:xfrm>
          <a:custGeom>
            <a:avLst/>
            <a:gdLst/>
            <a:ahLst/>
            <a:cxnLst/>
            <a:rect l="l" t="t" r="r" b="b"/>
            <a:pathLst>
              <a:path w="2757804" h="809625">
                <a:moveTo>
                  <a:pt x="0" y="0"/>
                </a:moveTo>
                <a:lnTo>
                  <a:pt x="0" y="809244"/>
                </a:lnTo>
                <a:lnTo>
                  <a:pt x="2757678" y="809244"/>
                </a:lnTo>
                <a:lnTo>
                  <a:pt x="275767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31393" y="3902202"/>
            <a:ext cx="2609850" cy="19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35965" y="4120896"/>
            <a:ext cx="2599944" cy="171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10819" y="5212841"/>
            <a:ext cx="2609850" cy="219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9377" y="5449823"/>
            <a:ext cx="2609850" cy="19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04710" y="5668517"/>
            <a:ext cx="2599944" cy="171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45556" y="1378837"/>
            <a:ext cx="2665730" cy="3740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620" algn="ctr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Storag</a:t>
            </a:r>
            <a:r>
              <a:rPr sz="2000" b="1" spc="-10" dirty="0">
                <a:latin typeface="Arial"/>
                <a:cs typeface="Arial"/>
              </a:rPr>
              <a:t>e</a:t>
            </a:r>
            <a:r>
              <a:rPr sz="1600" b="1" dirty="0">
                <a:latin typeface="Arial"/>
                <a:cs typeface="Arial"/>
              </a:rPr>
              <a:t>—</a:t>
            </a:r>
            <a:r>
              <a:rPr sz="1600" b="1" dirty="0">
                <a:latin typeface="微软雅黑"/>
                <a:cs typeface="微软雅黑"/>
              </a:rPr>
              <a:t>盘面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dirty="0">
                <a:latin typeface="微软雅黑"/>
                <a:cs typeface="微软雅黑"/>
              </a:rPr>
              <a:t>磁道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dirty="0">
                <a:latin typeface="微软雅黑"/>
                <a:cs typeface="微软雅黑"/>
              </a:rPr>
              <a:t>扇区</a:t>
            </a:r>
            <a:endParaRPr sz="1600">
              <a:latin typeface="微软雅黑"/>
              <a:cs typeface="微软雅黑"/>
            </a:endParaRPr>
          </a:p>
          <a:p>
            <a:pPr marL="213360" marR="75565" indent="-138430">
              <a:lnSpc>
                <a:spcPct val="111900"/>
              </a:lnSpc>
              <a:spcBef>
                <a:spcPts val="610"/>
              </a:spcBef>
            </a:pPr>
            <a:r>
              <a:rPr sz="1600" b="1" spc="-5" dirty="0">
                <a:latin typeface="Arial"/>
                <a:cs typeface="Arial"/>
              </a:rPr>
              <a:t>Block1 </a:t>
            </a:r>
            <a:r>
              <a:rPr sz="1600" b="1" spc="-5" dirty="0">
                <a:solidFill>
                  <a:srgbClr val="FF0065"/>
                </a:solidFill>
                <a:latin typeface="Arial"/>
                <a:cs typeface="Arial"/>
              </a:rPr>
              <a:t>0101010101010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10101001</a:t>
            </a:r>
            <a:endParaRPr sz="1600">
              <a:latin typeface="Arial"/>
              <a:cs typeface="Arial"/>
            </a:endParaRPr>
          </a:p>
          <a:p>
            <a:pPr marL="130175" algn="ctr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656533"/>
                </a:solidFill>
                <a:latin typeface="Arial"/>
                <a:cs typeface="Arial"/>
              </a:rPr>
              <a:t>0101001</a:t>
            </a:r>
            <a:r>
              <a:rPr sz="1600" b="1" spc="-5" dirty="0">
                <a:solidFill>
                  <a:srgbClr val="FF0065"/>
                </a:solidFill>
                <a:latin typeface="Arial"/>
                <a:cs typeface="Arial"/>
              </a:rPr>
              <a:t>0101010100101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9539" algn="ctr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1001100</a:t>
            </a:r>
            <a:r>
              <a:rPr sz="1600" b="1" spc="-5" dirty="0">
                <a:solidFill>
                  <a:srgbClr val="656533"/>
                </a:solidFill>
                <a:latin typeface="Arial"/>
                <a:cs typeface="Arial"/>
              </a:rPr>
              <a:t>0010101</a:t>
            </a:r>
            <a:r>
              <a:rPr sz="1600" b="1" spc="-5" dirty="0">
                <a:latin typeface="Arial"/>
                <a:cs typeface="Arial"/>
              </a:rPr>
              <a:t>0101010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2000">
              <a:latin typeface="Times New Roman"/>
              <a:cs typeface="Times New Roman"/>
            </a:endParaRPr>
          </a:p>
          <a:p>
            <a:pPr marL="182245" marR="107314" indent="-138430">
              <a:lnSpc>
                <a:spcPct val="111900"/>
              </a:lnSpc>
            </a:pPr>
            <a:r>
              <a:rPr sz="1600" b="1" spc="-5" dirty="0">
                <a:latin typeface="Arial"/>
                <a:cs typeface="Arial"/>
              </a:rPr>
              <a:t>Block5 </a:t>
            </a:r>
            <a:r>
              <a:rPr sz="1600" b="1" spc="-5" dirty="0">
                <a:solidFill>
                  <a:srgbClr val="FF0065"/>
                </a:solidFill>
                <a:latin typeface="Arial"/>
                <a:cs typeface="Arial"/>
              </a:rPr>
              <a:t>0101010101010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10101001</a:t>
            </a:r>
            <a:endParaRPr sz="1600">
              <a:latin typeface="Arial"/>
              <a:cs typeface="Arial"/>
            </a:endParaRPr>
          </a:p>
          <a:p>
            <a:pPr marL="18224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656533"/>
                </a:solidFill>
                <a:latin typeface="Arial"/>
                <a:cs typeface="Arial"/>
              </a:rPr>
              <a:t>0101001</a:t>
            </a:r>
            <a:r>
              <a:rPr sz="1600" b="1" spc="-5" dirty="0">
                <a:solidFill>
                  <a:srgbClr val="FF0065"/>
                </a:solidFill>
                <a:latin typeface="Arial"/>
                <a:cs typeface="Arial"/>
              </a:rPr>
              <a:t>0101010100101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8224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1001100</a:t>
            </a:r>
            <a:r>
              <a:rPr sz="1600" b="1" spc="-5" dirty="0">
                <a:solidFill>
                  <a:srgbClr val="656533"/>
                </a:solidFill>
                <a:latin typeface="Arial"/>
                <a:cs typeface="Arial"/>
              </a:rPr>
              <a:t>0010101</a:t>
            </a:r>
            <a:r>
              <a:rPr sz="1600" b="1" spc="-5" dirty="0">
                <a:latin typeface="Arial"/>
                <a:cs typeface="Arial"/>
              </a:rPr>
              <a:t>0101010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Block8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58241" y="5146547"/>
            <a:ext cx="2757805" cy="809625"/>
          </a:xfrm>
          <a:prstGeom prst="rect">
            <a:avLst/>
          </a:prstGeom>
          <a:ln w="9525">
            <a:solidFill>
              <a:srgbClr val="FF00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2715">
              <a:lnSpc>
                <a:spcPct val="100000"/>
              </a:lnSpc>
            </a:pPr>
            <a:r>
              <a:rPr sz="1600" b="1" spc="-5" dirty="0">
                <a:solidFill>
                  <a:srgbClr val="FF0065"/>
                </a:solidFill>
                <a:latin typeface="Arial"/>
                <a:cs typeface="Arial"/>
              </a:rPr>
              <a:t>0101010101010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10101001</a:t>
            </a:r>
            <a:endParaRPr sz="1600">
              <a:latin typeface="Arial"/>
              <a:cs typeface="Arial"/>
            </a:endParaRPr>
          </a:p>
          <a:p>
            <a:pPr marL="13271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656533"/>
                </a:solidFill>
                <a:latin typeface="Arial"/>
                <a:cs typeface="Arial"/>
              </a:rPr>
              <a:t>0101001</a:t>
            </a:r>
            <a:r>
              <a:rPr sz="1600" b="1" spc="-5" dirty="0">
                <a:solidFill>
                  <a:srgbClr val="FF0065"/>
                </a:solidFill>
                <a:latin typeface="Arial"/>
                <a:cs typeface="Arial"/>
              </a:rPr>
              <a:t>0101010100101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3271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1001100</a:t>
            </a:r>
            <a:r>
              <a:rPr sz="1600" b="1" spc="-5" dirty="0">
                <a:solidFill>
                  <a:srgbClr val="656533"/>
                </a:solidFill>
                <a:latin typeface="Arial"/>
                <a:cs typeface="Arial"/>
              </a:rPr>
              <a:t>0010101</a:t>
            </a:r>
            <a:r>
              <a:rPr sz="1600" b="1" spc="-5" dirty="0">
                <a:latin typeface="Arial"/>
                <a:cs typeface="Arial"/>
              </a:rPr>
              <a:t>0101010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418211" y="1857755"/>
            <a:ext cx="515620" cy="1426845"/>
          </a:xfrm>
          <a:custGeom>
            <a:avLst/>
            <a:gdLst/>
            <a:ahLst/>
            <a:cxnLst/>
            <a:rect l="l" t="t" r="r" b="b"/>
            <a:pathLst>
              <a:path w="515620" h="1426845">
                <a:moveTo>
                  <a:pt x="256794" y="6096"/>
                </a:moveTo>
                <a:lnTo>
                  <a:pt x="256794" y="2286"/>
                </a:lnTo>
                <a:lnTo>
                  <a:pt x="254508" y="0"/>
                </a:lnTo>
                <a:lnTo>
                  <a:pt x="208207" y="18247"/>
                </a:lnTo>
                <a:lnTo>
                  <a:pt x="173741" y="35113"/>
                </a:lnTo>
                <a:lnTo>
                  <a:pt x="140943" y="54574"/>
                </a:lnTo>
                <a:lnTo>
                  <a:pt x="110490" y="77724"/>
                </a:lnTo>
                <a:lnTo>
                  <a:pt x="79672" y="109264"/>
                </a:lnTo>
                <a:lnTo>
                  <a:pt x="51351" y="150946"/>
                </a:lnTo>
                <a:lnTo>
                  <a:pt x="35052" y="185928"/>
                </a:lnTo>
                <a:lnTo>
                  <a:pt x="21336" y="227838"/>
                </a:lnTo>
                <a:lnTo>
                  <a:pt x="12717" y="269552"/>
                </a:lnTo>
                <a:lnTo>
                  <a:pt x="7532" y="307353"/>
                </a:lnTo>
                <a:lnTo>
                  <a:pt x="4010" y="345387"/>
                </a:lnTo>
                <a:lnTo>
                  <a:pt x="1886" y="383529"/>
                </a:lnTo>
                <a:lnTo>
                  <a:pt x="762" y="434340"/>
                </a:lnTo>
                <a:lnTo>
                  <a:pt x="0" y="461772"/>
                </a:lnTo>
                <a:lnTo>
                  <a:pt x="0" y="489966"/>
                </a:lnTo>
                <a:lnTo>
                  <a:pt x="1174" y="556740"/>
                </a:lnTo>
                <a:lnTo>
                  <a:pt x="3610" y="624351"/>
                </a:lnTo>
                <a:lnTo>
                  <a:pt x="5992" y="669685"/>
                </a:lnTo>
                <a:lnTo>
                  <a:pt x="9020" y="715084"/>
                </a:lnTo>
                <a:lnTo>
                  <a:pt x="9714" y="724000"/>
                </a:lnTo>
                <a:lnTo>
                  <a:pt x="9714" y="473139"/>
                </a:lnTo>
                <a:lnTo>
                  <a:pt x="10078" y="433680"/>
                </a:lnTo>
                <a:lnTo>
                  <a:pt x="11717" y="381099"/>
                </a:lnTo>
                <a:lnTo>
                  <a:pt x="14923" y="328583"/>
                </a:lnTo>
                <a:lnTo>
                  <a:pt x="20574" y="278130"/>
                </a:lnTo>
                <a:lnTo>
                  <a:pt x="30620" y="229617"/>
                </a:lnTo>
                <a:lnTo>
                  <a:pt x="44923" y="186217"/>
                </a:lnTo>
                <a:lnTo>
                  <a:pt x="64103" y="147593"/>
                </a:lnTo>
                <a:lnTo>
                  <a:pt x="88509" y="113416"/>
                </a:lnTo>
                <a:lnTo>
                  <a:pt x="118494" y="83358"/>
                </a:lnTo>
                <a:lnTo>
                  <a:pt x="154406" y="57092"/>
                </a:lnTo>
                <a:lnTo>
                  <a:pt x="196610" y="34283"/>
                </a:lnTo>
                <a:lnTo>
                  <a:pt x="234696" y="16764"/>
                </a:lnTo>
                <a:lnTo>
                  <a:pt x="254508" y="8382"/>
                </a:lnTo>
                <a:lnTo>
                  <a:pt x="256794" y="6096"/>
                </a:lnTo>
                <a:close/>
              </a:path>
              <a:path w="515620" h="1426845">
                <a:moveTo>
                  <a:pt x="481718" y="1350414"/>
                </a:moveTo>
                <a:lnTo>
                  <a:pt x="459985" y="1313133"/>
                </a:lnTo>
                <a:lnTo>
                  <a:pt x="429430" y="1283067"/>
                </a:lnTo>
                <a:lnTo>
                  <a:pt x="388064" y="1262137"/>
                </a:lnTo>
                <a:lnTo>
                  <a:pt x="351282" y="1254252"/>
                </a:lnTo>
                <a:lnTo>
                  <a:pt x="340614" y="1251966"/>
                </a:lnTo>
                <a:lnTo>
                  <a:pt x="296585" y="1245364"/>
                </a:lnTo>
                <a:lnTo>
                  <a:pt x="253400" y="1237308"/>
                </a:lnTo>
                <a:lnTo>
                  <a:pt x="212104" y="1225976"/>
                </a:lnTo>
                <a:lnTo>
                  <a:pt x="173741" y="1209550"/>
                </a:lnTo>
                <a:lnTo>
                  <a:pt x="139356" y="1186209"/>
                </a:lnTo>
                <a:lnTo>
                  <a:pt x="109994" y="1154133"/>
                </a:lnTo>
                <a:lnTo>
                  <a:pt x="90678" y="1119378"/>
                </a:lnTo>
                <a:lnTo>
                  <a:pt x="86868" y="1111758"/>
                </a:lnTo>
                <a:lnTo>
                  <a:pt x="69342" y="1057656"/>
                </a:lnTo>
                <a:lnTo>
                  <a:pt x="56790" y="1004950"/>
                </a:lnTo>
                <a:lnTo>
                  <a:pt x="46517" y="951847"/>
                </a:lnTo>
                <a:lnTo>
                  <a:pt x="39624" y="908560"/>
                </a:lnTo>
                <a:lnTo>
                  <a:pt x="31288" y="844756"/>
                </a:lnTo>
                <a:lnTo>
                  <a:pt x="25568" y="790922"/>
                </a:lnTo>
                <a:lnTo>
                  <a:pt x="17526" y="701040"/>
                </a:lnTo>
                <a:lnTo>
                  <a:pt x="13716" y="639318"/>
                </a:lnTo>
                <a:lnTo>
                  <a:pt x="10787" y="554990"/>
                </a:lnTo>
                <a:lnTo>
                  <a:pt x="9714" y="473139"/>
                </a:lnTo>
                <a:lnTo>
                  <a:pt x="9714" y="724000"/>
                </a:lnTo>
                <a:lnTo>
                  <a:pt x="17151" y="805590"/>
                </a:lnTo>
                <a:lnTo>
                  <a:pt x="22323" y="850452"/>
                </a:lnTo>
                <a:lnTo>
                  <a:pt x="28278" y="894891"/>
                </a:lnTo>
                <a:lnTo>
                  <a:pt x="35052" y="938784"/>
                </a:lnTo>
                <a:lnTo>
                  <a:pt x="44196" y="990600"/>
                </a:lnTo>
                <a:lnTo>
                  <a:pt x="60198" y="1059942"/>
                </a:lnTo>
                <a:lnTo>
                  <a:pt x="74120" y="1105444"/>
                </a:lnTo>
                <a:lnTo>
                  <a:pt x="92285" y="1143972"/>
                </a:lnTo>
                <a:lnTo>
                  <a:pt x="115340" y="1176039"/>
                </a:lnTo>
                <a:lnTo>
                  <a:pt x="143936" y="1202158"/>
                </a:lnTo>
                <a:lnTo>
                  <a:pt x="178723" y="1222842"/>
                </a:lnTo>
                <a:lnTo>
                  <a:pt x="220350" y="1238604"/>
                </a:lnTo>
                <a:lnTo>
                  <a:pt x="252222" y="1246632"/>
                </a:lnTo>
                <a:lnTo>
                  <a:pt x="265176" y="1249680"/>
                </a:lnTo>
                <a:lnTo>
                  <a:pt x="280716" y="1252460"/>
                </a:lnTo>
                <a:lnTo>
                  <a:pt x="294830" y="1254930"/>
                </a:lnTo>
                <a:lnTo>
                  <a:pt x="308425" y="1257018"/>
                </a:lnTo>
                <a:lnTo>
                  <a:pt x="334171" y="1260643"/>
                </a:lnTo>
                <a:lnTo>
                  <a:pt x="346379" y="1262474"/>
                </a:lnTo>
                <a:lnTo>
                  <a:pt x="391448" y="1273369"/>
                </a:lnTo>
                <a:lnTo>
                  <a:pt x="431873" y="1297067"/>
                </a:lnTo>
                <a:lnTo>
                  <a:pt x="460248" y="1328928"/>
                </a:lnTo>
                <a:lnTo>
                  <a:pt x="472440" y="1351026"/>
                </a:lnTo>
                <a:lnTo>
                  <a:pt x="472440" y="1351726"/>
                </a:lnTo>
                <a:lnTo>
                  <a:pt x="481718" y="1350414"/>
                </a:lnTo>
                <a:close/>
              </a:path>
              <a:path w="515620" h="1426845">
                <a:moveTo>
                  <a:pt x="483537" y="1420414"/>
                </a:moveTo>
                <a:lnTo>
                  <a:pt x="483537" y="1357977"/>
                </a:lnTo>
                <a:lnTo>
                  <a:pt x="480060" y="1368552"/>
                </a:lnTo>
                <a:lnTo>
                  <a:pt x="476250" y="1367790"/>
                </a:lnTo>
                <a:lnTo>
                  <a:pt x="474726" y="1364742"/>
                </a:lnTo>
                <a:lnTo>
                  <a:pt x="472131" y="1351770"/>
                </a:lnTo>
                <a:lnTo>
                  <a:pt x="439674" y="1356360"/>
                </a:lnTo>
                <a:lnTo>
                  <a:pt x="483537" y="1420414"/>
                </a:lnTo>
                <a:close/>
              </a:path>
              <a:path w="515620" h="1426845">
                <a:moveTo>
                  <a:pt x="472440" y="1351726"/>
                </a:moveTo>
                <a:lnTo>
                  <a:pt x="472440" y="1351026"/>
                </a:lnTo>
                <a:lnTo>
                  <a:pt x="471678" y="1349502"/>
                </a:lnTo>
                <a:lnTo>
                  <a:pt x="472131" y="1351770"/>
                </a:lnTo>
                <a:lnTo>
                  <a:pt x="472440" y="1351726"/>
                </a:lnTo>
                <a:close/>
              </a:path>
              <a:path w="515620" h="1426845">
                <a:moveTo>
                  <a:pt x="483537" y="1357977"/>
                </a:moveTo>
                <a:lnTo>
                  <a:pt x="481718" y="1350414"/>
                </a:lnTo>
                <a:lnTo>
                  <a:pt x="472131" y="1351770"/>
                </a:lnTo>
                <a:lnTo>
                  <a:pt x="474726" y="1364742"/>
                </a:lnTo>
                <a:lnTo>
                  <a:pt x="476250" y="1367790"/>
                </a:lnTo>
                <a:lnTo>
                  <a:pt x="480060" y="1368552"/>
                </a:lnTo>
                <a:lnTo>
                  <a:pt x="483537" y="1357977"/>
                </a:lnTo>
                <a:close/>
              </a:path>
              <a:path w="515620" h="1426845">
                <a:moveTo>
                  <a:pt x="515112" y="1345692"/>
                </a:moveTo>
                <a:lnTo>
                  <a:pt x="481718" y="1350414"/>
                </a:lnTo>
                <a:lnTo>
                  <a:pt x="483537" y="1357977"/>
                </a:lnTo>
                <a:lnTo>
                  <a:pt x="483537" y="1420414"/>
                </a:lnTo>
                <a:lnTo>
                  <a:pt x="487680" y="1426464"/>
                </a:lnTo>
                <a:lnTo>
                  <a:pt x="515112" y="1345692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27708" y="3464052"/>
            <a:ext cx="480059" cy="1403350"/>
          </a:xfrm>
          <a:custGeom>
            <a:avLst/>
            <a:gdLst/>
            <a:ahLst/>
            <a:cxnLst/>
            <a:rect l="l" t="t" r="r" b="b"/>
            <a:pathLst>
              <a:path w="480059" h="1403350">
                <a:moveTo>
                  <a:pt x="220614" y="5334"/>
                </a:moveTo>
                <a:lnTo>
                  <a:pt x="219852" y="2286"/>
                </a:lnTo>
                <a:lnTo>
                  <a:pt x="217566" y="0"/>
                </a:lnTo>
                <a:lnTo>
                  <a:pt x="203850" y="6060"/>
                </a:lnTo>
                <a:lnTo>
                  <a:pt x="171735" y="27046"/>
                </a:lnTo>
                <a:lnTo>
                  <a:pt x="141488" y="50682"/>
                </a:lnTo>
                <a:lnTo>
                  <a:pt x="114856" y="78165"/>
                </a:lnTo>
                <a:lnTo>
                  <a:pt x="90962" y="112312"/>
                </a:lnTo>
                <a:lnTo>
                  <a:pt x="73688" y="146694"/>
                </a:lnTo>
                <a:lnTo>
                  <a:pt x="56811" y="193755"/>
                </a:lnTo>
                <a:lnTo>
                  <a:pt x="47351" y="230938"/>
                </a:lnTo>
                <a:lnTo>
                  <a:pt x="38496" y="276606"/>
                </a:lnTo>
                <a:lnTo>
                  <a:pt x="22512" y="399798"/>
                </a:lnTo>
                <a:lnTo>
                  <a:pt x="15807" y="461619"/>
                </a:lnTo>
                <a:lnTo>
                  <a:pt x="10122" y="523554"/>
                </a:lnTo>
                <a:lnTo>
                  <a:pt x="5577" y="585577"/>
                </a:lnTo>
                <a:lnTo>
                  <a:pt x="2295" y="647664"/>
                </a:lnTo>
                <a:lnTo>
                  <a:pt x="395" y="709786"/>
                </a:lnTo>
                <a:lnTo>
                  <a:pt x="0" y="771919"/>
                </a:lnTo>
                <a:lnTo>
                  <a:pt x="404" y="802981"/>
                </a:lnTo>
                <a:lnTo>
                  <a:pt x="1229" y="834036"/>
                </a:lnTo>
                <a:lnTo>
                  <a:pt x="2492" y="865081"/>
                </a:lnTo>
                <a:lnTo>
                  <a:pt x="4206" y="896112"/>
                </a:lnTo>
                <a:lnTo>
                  <a:pt x="6492" y="919734"/>
                </a:lnTo>
                <a:lnTo>
                  <a:pt x="7254" y="931164"/>
                </a:lnTo>
                <a:lnTo>
                  <a:pt x="9435" y="947194"/>
                </a:lnTo>
                <a:lnTo>
                  <a:pt x="9435" y="765798"/>
                </a:lnTo>
                <a:lnTo>
                  <a:pt x="9544" y="734374"/>
                </a:lnTo>
                <a:lnTo>
                  <a:pt x="10965" y="671075"/>
                </a:lnTo>
                <a:lnTo>
                  <a:pt x="13864" y="607456"/>
                </a:lnTo>
                <a:lnTo>
                  <a:pt x="18094" y="543857"/>
                </a:lnTo>
                <a:lnTo>
                  <a:pt x="23506" y="480615"/>
                </a:lnTo>
                <a:lnTo>
                  <a:pt x="29952" y="418069"/>
                </a:lnTo>
                <a:lnTo>
                  <a:pt x="37284" y="356557"/>
                </a:lnTo>
                <a:lnTo>
                  <a:pt x="45354" y="296418"/>
                </a:lnTo>
                <a:lnTo>
                  <a:pt x="53420" y="248669"/>
                </a:lnTo>
                <a:lnTo>
                  <a:pt x="63085" y="206068"/>
                </a:lnTo>
                <a:lnTo>
                  <a:pt x="76122" y="165577"/>
                </a:lnTo>
                <a:lnTo>
                  <a:pt x="93401" y="127616"/>
                </a:lnTo>
                <a:lnTo>
                  <a:pt x="115800" y="92571"/>
                </a:lnTo>
                <a:lnTo>
                  <a:pt x="144196" y="60825"/>
                </a:lnTo>
                <a:lnTo>
                  <a:pt x="179466" y="32766"/>
                </a:lnTo>
                <a:lnTo>
                  <a:pt x="218328" y="8382"/>
                </a:lnTo>
                <a:lnTo>
                  <a:pt x="220614" y="5334"/>
                </a:lnTo>
                <a:close/>
              </a:path>
              <a:path w="480059" h="1403350">
                <a:moveTo>
                  <a:pt x="446731" y="1326827"/>
                </a:moveTo>
                <a:lnTo>
                  <a:pt x="437339" y="1281449"/>
                </a:lnTo>
                <a:lnTo>
                  <a:pt x="421637" y="1241848"/>
                </a:lnTo>
                <a:lnTo>
                  <a:pt x="391749" y="1204953"/>
                </a:lnTo>
                <a:lnTo>
                  <a:pt x="349738" y="1181772"/>
                </a:lnTo>
                <a:lnTo>
                  <a:pt x="309032" y="1170453"/>
                </a:lnTo>
                <a:lnTo>
                  <a:pt x="259476" y="1162050"/>
                </a:lnTo>
                <a:lnTo>
                  <a:pt x="232806" y="1157478"/>
                </a:lnTo>
                <a:lnTo>
                  <a:pt x="188662" y="1148035"/>
                </a:lnTo>
                <a:lnTo>
                  <a:pt x="142441" y="1133713"/>
                </a:lnTo>
                <a:lnTo>
                  <a:pt x="104858" y="1115479"/>
                </a:lnTo>
                <a:lnTo>
                  <a:pt x="66706" y="1083037"/>
                </a:lnTo>
                <a:lnTo>
                  <a:pt x="45955" y="1051076"/>
                </a:lnTo>
                <a:lnTo>
                  <a:pt x="30994" y="1011259"/>
                </a:lnTo>
                <a:lnTo>
                  <a:pt x="20970" y="962406"/>
                </a:lnTo>
                <a:lnTo>
                  <a:pt x="17160" y="930402"/>
                </a:lnTo>
                <a:lnTo>
                  <a:pt x="15636" y="918972"/>
                </a:lnTo>
                <a:lnTo>
                  <a:pt x="11732" y="858660"/>
                </a:lnTo>
                <a:lnTo>
                  <a:pt x="9751" y="797015"/>
                </a:lnTo>
                <a:lnTo>
                  <a:pt x="9435" y="765798"/>
                </a:lnTo>
                <a:lnTo>
                  <a:pt x="9435" y="947194"/>
                </a:lnTo>
                <a:lnTo>
                  <a:pt x="15948" y="989151"/>
                </a:lnTo>
                <a:lnTo>
                  <a:pt x="28833" y="1035370"/>
                </a:lnTo>
                <a:lnTo>
                  <a:pt x="47848" y="1073300"/>
                </a:lnTo>
                <a:lnTo>
                  <a:pt x="73924" y="1103900"/>
                </a:lnTo>
                <a:lnTo>
                  <a:pt x="107994" y="1128126"/>
                </a:lnTo>
                <a:lnTo>
                  <a:pt x="150992" y="1146936"/>
                </a:lnTo>
                <a:lnTo>
                  <a:pt x="203894" y="1161296"/>
                </a:lnTo>
                <a:lnTo>
                  <a:pt x="269764" y="1172886"/>
                </a:lnTo>
                <a:lnTo>
                  <a:pt x="286479" y="1175542"/>
                </a:lnTo>
                <a:lnTo>
                  <a:pt x="302173" y="1178438"/>
                </a:lnTo>
                <a:lnTo>
                  <a:pt x="343409" y="1189406"/>
                </a:lnTo>
                <a:lnTo>
                  <a:pt x="385779" y="1212535"/>
                </a:lnTo>
                <a:lnTo>
                  <a:pt x="415354" y="1250371"/>
                </a:lnTo>
                <a:lnTo>
                  <a:pt x="430202" y="1291674"/>
                </a:lnTo>
                <a:lnTo>
                  <a:pt x="437171" y="1327986"/>
                </a:lnTo>
                <a:lnTo>
                  <a:pt x="446731" y="1326827"/>
                </a:lnTo>
                <a:close/>
              </a:path>
              <a:path w="480059" h="1403350">
                <a:moveTo>
                  <a:pt x="448452" y="1399356"/>
                </a:moveTo>
                <a:lnTo>
                  <a:pt x="448452" y="1339596"/>
                </a:lnTo>
                <a:lnTo>
                  <a:pt x="446928" y="1342644"/>
                </a:lnTo>
                <a:lnTo>
                  <a:pt x="443880" y="1344930"/>
                </a:lnTo>
                <a:lnTo>
                  <a:pt x="440832" y="1343406"/>
                </a:lnTo>
                <a:lnTo>
                  <a:pt x="438546" y="1340358"/>
                </a:lnTo>
                <a:lnTo>
                  <a:pt x="437171" y="1327986"/>
                </a:lnTo>
                <a:lnTo>
                  <a:pt x="404256" y="1331976"/>
                </a:lnTo>
                <a:lnTo>
                  <a:pt x="448452" y="1399356"/>
                </a:lnTo>
                <a:close/>
              </a:path>
              <a:path w="480059" h="1403350">
                <a:moveTo>
                  <a:pt x="448452" y="1339596"/>
                </a:moveTo>
                <a:lnTo>
                  <a:pt x="446731" y="1326827"/>
                </a:lnTo>
                <a:lnTo>
                  <a:pt x="437171" y="1327986"/>
                </a:lnTo>
                <a:lnTo>
                  <a:pt x="438546" y="1340358"/>
                </a:lnTo>
                <a:lnTo>
                  <a:pt x="440832" y="1343406"/>
                </a:lnTo>
                <a:lnTo>
                  <a:pt x="443880" y="1344930"/>
                </a:lnTo>
                <a:lnTo>
                  <a:pt x="446928" y="1342644"/>
                </a:lnTo>
                <a:lnTo>
                  <a:pt x="448452" y="1339596"/>
                </a:lnTo>
                <a:close/>
              </a:path>
              <a:path w="480059" h="1403350">
                <a:moveTo>
                  <a:pt x="479694" y="1322832"/>
                </a:moveTo>
                <a:lnTo>
                  <a:pt x="446731" y="1326827"/>
                </a:lnTo>
                <a:lnTo>
                  <a:pt x="448452" y="1339596"/>
                </a:lnTo>
                <a:lnTo>
                  <a:pt x="448452" y="1399356"/>
                </a:lnTo>
                <a:lnTo>
                  <a:pt x="450738" y="1402842"/>
                </a:lnTo>
                <a:lnTo>
                  <a:pt x="479694" y="1322832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46111" y="4421123"/>
            <a:ext cx="5096256" cy="24163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9911" y="4344923"/>
            <a:ext cx="5096510" cy="2416810"/>
          </a:xfrm>
          <a:custGeom>
            <a:avLst/>
            <a:gdLst/>
            <a:ahLst/>
            <a:cxnLst/>
            <a:rect l="l" t="t" r="r" b="b"/>
            <a:pathLst>
              <a:path w="5096510" h="2416809">
                <a:moveTo>
                  <a:pt x="0" y="0"/>
                </a:moveTo>
                <a:lnTo>
                  <a:pt x="0" y="2416302"/>
                </a:lnTo>
                <a:lnTo>
                  <a:pt x="5096256" y="2416302"/>
                </a:lnTo>
                <a:lnTo>
                  <a:pt x="5096256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69911" y="4344923"/>
            <a:ext cx="5096510" cy="2416810"/>
          </a:xfrm>
          <a:custGeom>
            <a:avLst/>
            <a:gdLst/>
            <a:ahLst/>
            <a:cxnLst/>
            <a:rect l="l" t="t" r="r" b="b"/>
            <a:pathLst>
              <a:path w="5096510" h="2416809">
                <a:moveTo>
                  <a:pt x="0" y="0"/>
                </a:moveTo>
                <a:lnTo>
                  <a:pt x="0" y="2416302"/>
                </a:lnTo>
                <a:lnTo>
                  <a:pt x="5096256" y="2416302"/>
                </a:lnTo>
                <a:lnTo>
                  <a:pt x="5096256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28913" y="4559046"/>
            <a:ext cx="422275" cy="376555"/>
          </a:xfrm>
          <a:custGeom>
            <a:avLst/>
            <a:gdLst/>
            <a:ahLst/>
            <a:cxnLst/>
            <a:rect l="l" t="t" r="r" b="b"/>
            <a:pathLst>
              <a:path w="422275" h="376554">
                <a:moveTo>
                  <a:pt x="0" y="0"/>
                </a:moveTo>
                <a:lnTo>
                  <a:pt x="0" y="376427"/>
                </a:lnTo>
                <a:lnTo>
                  <a:pt x="422148" y="376427"/>
                </a:lnTo>
                <a:lnTo>
                  <a:pt x="42214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225681" y="4645524"/>
            <a:ext cx="2286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1800" b="1" dirty="0">
                <a:latin typeface="微软雅黑"/>
                <a:cs typeface="微软雅黑"/>
              </a:rPr>
              <a:t>表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27033" y="4941570"/>
            <a:ext cx="0" cy="574675"/>
          </a:xfrm>
          <a:custGeom>
            <a:avLst/>
            <a:gdLst/>
            <a:ahLst/>
            <a:cxnLst/>
            <a:rect l="l" t="t" r="r" b="b"/>
            <a:pathLst>
              <a:path h="574675">
                <a:moveTo>
                  <a:pt x="0" y="0"/>
                </a:moveTo>
                <a:lnTo>
                  <a:pt x="0" y="574547"/>
                </a:lnTo>
              </a:path>
            </a:pathLst>
          </a:custGeom>
          <a:ln w="28575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22689" y="5681471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0" y="0"/>
                </a:moveTo>
                <a:lnTo>
                  <a:pt x="731519" y="0"/>
                </a:lnTo>
              </a:path>
            </a:pathLst>
          </a:custGeom>
          <a:ln w="3810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97209" y="4541520"/>
            <a:ext cx="1402080" cy="376555"/>
          </a:xfrm>
          <a:custGeom>
            <a:avLst/>
            <a:gdLst/>
            <a:ahLst/>
            <a:cxnLst/>
            <a:rect l="l" t="t" r="r" b="b"/>
            <a:pathLst>
              <a:path w="1402079" h="376554">
                <a:moveTo>
                  <a:pt x="0" y="0"/>
                </a:moveTo>
                <a:lnTo>
                  <a:pt x="0" y="376428"/>
                </a:lnTo>
                <a:lnTo>
                  <a:pt x="1402080" y="376427"/>
                </a:lnTo>
                <a:lnTo>
                  <a:pt x="140208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62491" y="4673346"/>
            <a:ext cx="1933575" cy="0"/>
          </a:xfrm>
          <a:custGeom>
            <a:avLst/>
            <a:gdLst/>
            <a:ahLst/>
            <a:cxnLst/>
            <a:rect l="l" t="t" r="r" b="b"/>
            <a:pathLst>
              <a:path w="1933575">
                <a:moveTo>
                  <a:pt x="0" y="0"/>
                </a:moveTo>
                <a:lnTo>
                  <a:pt x="1933193" y="0"/>
                </a:lnTo>
              </a:path>
            </a:pathLst>
          </a:custGeom>
          <a:ln w="9525">
            <a:solidFill>
              <a:srgbClr val="3333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49537" y="4793741"/>
            <a:ext cx="1266190" cy="732790"/>
          </a:xfrm>
          <a:custGeom>
            <a:avLst/>
            <a:gdLst/>
            <a:ahLst/>
            <a:cxnLst/>
            <a:rect l="l" t="t" r="r" b="b"/>
            <a:pathLst>
              <a:path w="1266189" h="732789">
                <a:moveTo>
                  <a:pt x="0" y="0"/>
                </a:moveTo>
                <a:lnTo>
                  <a:pt x="1265682" y="0"/>
                </a:lnTo>
                <a:lnTo>
                  <a:pt x="1265682" y="732281"/>
                </a:lnTo>
              </a:path>
            </a:pathLst>
          </a:custGeom>
          <a:ln w="38099">
            <a:solidFill>
              <a:srgbClr val="66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25887" y="5839967"/>
            <a:ext cx="0" cy="601980"/>
          </a:xfrm>
          <a:custGeom>
            <a:avLst/>
            <a:gdLst/>
            <a:ahLst/>
            <a:cxnLst/>
            <a:rect l="l" t="t" r="r" b="b"/>
            <a:pathLst>
              <a:path h="601979">
                <a:moveTo>
                  <a:pt x="0" y="0"/>
                </a:moveTo>
                <a:lnTo>
                  <a:pt x="0" y="601979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72341" y="4925567"/>
            <a:ext cx="0" cy="589280"/>
          </a:xfrm>
          <a:custGeom>
            <a:avLst/>
            <a:gdLst/>
            <a:ahLst/>
            <a:cxnLst/>
            <a:rect l="l" t="t" r="r" b="b"/>
            <a:pathLst>
              <a:path h="589279">
                <a:moveTo>
                  <a:pt x="0" y="0"/>
                </a:moveTo>
                <a:lnTo>
                  <a:pt x="0" y="589026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068709" y="5108406"/>
            <a:ext cx="3914775" cy="721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260600">
              <a:lnSpc>
                <a:spcPct val="100000"/>
              </a:lnSpc>
            </a:pPr>
            <a:r>
              <a:rPr sz="1600" b="1" dirty="0">
                <a:solidFill>
                  <a:srgbClr val="FF0065"/>
                </a:solidFill>
                <a:latin typeface="微软雅黑"/>
                <a:cs typeface="微软雅黑"/>
              </a:rPr>
              <a:t>St</a:t>
            </a:r>
            <a:r>
              <a:rPr sz="1600" b="1" spc="-10" dirty="0">
                <a:solidFill>
                  <a:srgbClr val="FF0065"/>
                </a:solidFill>
                <a:latin typeface="微软雅黑"/>
                <a:cs typeface="微软雅黑"/>
              </a:rPr>
              <a:t>o</a:t>
            </a:r>
            <a:r>
              <a:rPr sz="1600" b="1" spc="-5" dirty="0">
                <a:solidFill>
                  <a:srgbClr val="FF0065"/>
                </a:solidFill>
                <a:latin typeface="微软雅黑"/>
                <a:cs typeface="微软雅黑"/>
              </a:rPr>
              <a:t>r</a:t>
            </a:r>
            <a:r>
              <a:rPr sz="1600" b="1" dirty="0">
                <a:solidFill>
                  <a:srgbClr val="FF0065"/>
                </a:solidFill>
                <a:latin typeface="微软雅黑"/>
                <a:cs typeface="微软雅黑"/>
              </a:rPr>
              <a:t>age Schema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>
              <a:lnSpc>
                <a:spcPts val="2155"/>
              </a:lnSpc>
            </a:pPr>
            <a:r>
              <a:rPr sz="1800" b="1" dirty="0">
                <a:latin typeface="微软雅黑"/>
                <a:cs typeface="微软雅黑"/>
              </a:rPr>
              <a:t>文件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18211" y="5589725"/>
            <a:ext cx="244792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1142365" algn="l"/>
              </a:tabLst>
            </a:pPr>
            <a:r>
              <a:rPr sz="2700" b="1" baseline="-4629" dirty="0">
                <a:latin typeface="微软雅黑"/>
                <a:cs typeface="微软雅黑"/>
              </a:rPr>
              <a:t>磁盘</a:t>
            </a:r>
            <a:r>
              <a:rPr sz="2700" b="1" spc="157" baseline="-4629" dirty="0">
                <a:latin typeface="微软雅黑"/>
                <a:cs typeface="微软雅黑"/>
              </a:rPr>
              <a:t>块</a:t>
            </a:r>
            <a:r>
              <a:rPr sz="1800" strike="sngStrike" dirty="0">
                <a:latin typeface="Times New Roman"/>
                <a:cs typeface="Times New Roman"/>
              </a:rPr>
              <a:t> 	</a:t>
            </a:r>
            <a:r>
              <a:rPr sz="1800" b="1" strike="sngStrike" dirty="0">
                <a:latin typeface="微软雅黑"/>
                <a:cs typeface="微软雅黑"/>
              </a:rPr>
              <a:t>块</a:t>
            </a:r>
            <a:r>
              <a:rPr sz="1800" b="1" strike="noStrike" dirty="0">
                <a:latin typeface="微软雅黑"/>
                <a:cs typeface="微软雅黑"/>
              </a:rPr>
              <a:t>内0/1数据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94739" y="4627998"/>
            <a:ext cx="12077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1800" b="1" spc="-5" dirty="0">
                <a:latin typeface="微软雅黑"/>
                <a:cs typeface="微软雅黑"/>
              </a:rPr>
              <a:t>记录:属性值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29413" y="6505150"/>
            <a:ext cx="13366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20"/>
              </a:lnSpc>
            </a:pPr>
            <a:r>
              <a:rPr sz="1600" b="1" spc="-5" dirty="0">
                <a:latin typeface="微软雅黑"/>
                <a:cs typeface="微软雅黑"/>
              </a:rPr>
              <a:t>盘面:磁道:扇区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33753" y="5754589"/>
            <a:ext cx="3930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20"/>
              </a:lnSpc>
            </a:pPr>
            <a:r>
              <a:rPr sz="1600" b="1" spc="-5" dirty="0">
                <a:solidFill>
                  <a:srgbClr val="FF0065"/>
                </a:solidFill>
                <a:latin typeface="微软雅黑"/>
                <a:cs typeface="微软雅黑"/>
              </a:rPr>
              <a:t>FAT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97165" y="5002148"/>
            <a:ext cx="4848225" cy="0"/>
          </a:xfrm>
          <a:custGeom>
            <a:avLst/>
            <a:gdLst/>
            <a:ahLst/>
            <a:cxnLst/>
            <a:rect l="l" t="t" r="r" b="b"/>
            <a:pathLst>
              <a:path w="4848225">
                <a:moveTo>
                  <a:pt x="0" y="0"/>
                </a:moveTo>
                <a:lnTo>
                  <a:pt x="4847844" y="0"/>
                </a:lnTo>
              </a:path>
            </a:pathLst>
          </a:custGeom>
          <a:ln w="12954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97165" y="5027295"/>
            <a:ext cx="4848225" cy="0"/>
          </a:xfrm>
          <a:custGeom>
            <a:avLst/>
            <a:gdLst/>
            <a:ahLst/>
            <a:cxnLst/>
            <a:rect l="l" t="t" r="r" b="b"/>
            <a:pathLst>
              <a:path w="4848225">
                <a:moveTo>
                  <a:pt x="0" y="0"/>
                </a:moveTo>
                <a:lnTo>
                  <a:pt x="4847844" y="0"/>
                </a:lnTo>
              </a:path>
            </a:pathLst>
          </a:custGeom>
          <a:ln w="12954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81158" y="4492710"/>
            <a:ext cx="407034" cy="1083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b="1" dirty="0">
                <a:latin typeface="微软雅黑"/>
                <a:cs typeface="微软雅黑"/>
              </a:rPr>
              <a:t>逻辑 层面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150"/>
              </a:spcBef>
            </a:pPr>
            <a:r>
              <a:rPr sz="1600" b="1" dirty="0">
                <a:latin typeface="微软雅黑"/>
                <a:cs typeface="微软雅黑"/>
              </a:rPr>
              <a:t>物理 层面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17.5 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数据库之表</a:t>
            </a:r>
            <a:r>
              <a:rPr sz="2800" b="0" spc="-1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记录与磁盘块的映射</a:t>
            </a:r>
            <a:endParaRPr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数据库概念与磁盘相关概念的映射示意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42" name="object 2">
            <a:extLst>
              <a:ext uri="{FF2B5EF4-FFF2-40B4-BE49-F238E27FC236}">
                <a16:creationId xmlns:a16="http://schemas.microsoft.com/office/drawing/2014/main" xmlns="" id="{C43327BE-632A-4B28-921D-9F7BCCE400F7}"/>
              </a:ext>
            </a:extLst>
          </p:cNvPr>
          <p:cNvSpPr/>
          <p:nvPr/>
        </p:nvSpPr>
        <p:spPr>
          <a:xfrm>
            <a:off x="1003300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">
            <a:extLst>
              <a:ext uri="{FF2B5EF4-FFF2-40B4-BE49-F238E27FC236}">
                <a16:creationId xmlns:a16="http://schemas.microsoft.com/office/drawing/2014/main" xmlns="" id="{9FD13C3A-69EE-459D-8E97-011E20517A08}"/>
              </a:ext>
            </a:extLst>
          </p:cNvPr>
          <p:cNvSpPr/>
          <p:nvPr/>
        </p:nvSpPr>
        <p:spPr>
          <a:xfrm>
            <a:off x="1003300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43311" y="1404645"/>
            <a:ext cx="6037580" cy="117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数据库记录在磁盘上的存储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FF0065"/>
                </a:solidFill>
                <a:latin typeface="Wingdings"/>
                <a:cs typeface="Wingdings"/>
              </a:rPr>
              <a:t></a:t>
            </a: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定长记录，还是变长记录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(靠分隔符区分开始与结束)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276225">
              <a:lnSpc>
                <a:spcPct val="100000"/>
              </a:lnSpc>
              <a:tabLst>
                <a:tab pos="1478915" algn="l"/>
                <a:tab pos="2701290" algn="l"/>
                <a:tab pos="3261995" algn="l"/>
              </a:tabLst>
            </a:pPr>
            <a:r>
              <a:rPr sz="1400" b="1" spc="-10" dirty="0">
                <a:latin typeface="Arial"/>
                <a:cs typeface="Arial"/>
              </a:rPr>
              <a:t>S</a:t>
            </a:r>
            <a:r>
              <a:rPr sz="1400" b="1" spc="-5" dirty="0">
                <a:latin typeface="Arial"/>
                <a:cs typeface="Arial"/>
              </a:rPr>
              <a:t>#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10" dirty="0">
                <a:latin typeface="Arial"/>
                <a:cs typeface="Arial"/>
              </a:rPr>
              <a:t>Snam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10" dirty="0">
                <a:latin typeface="Arial"/>
                <a:cs typeface="Arial"/>
              </a:rPr>
              <a:t>Sse</a:t>
            </a:r>
            <a:r>
              <a:rPr sz="1400" b="1" spc="-5" dirty="0">
                <a:latin typeface="Arial"/>
                <a:cs typeface="Arial"/>
              </a:rPr>
              <a:t>x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10" dirty="0">
                <a:latin typeface="Arial"/>
                <a:cs typeface="Arial"/>
              </a:rPr>
              <a:t>Sag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#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Sclass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8813" y="2529839"/>
            <a:ext cx="76200" cy="281305"/>
          </a:xfrm>
          <a:custGeom>
            <a:avLst/>
            <a:gdLst/>
            <a:ahLst/>
            <a:cxnLst/>
            <a:rect l="l" t="t" r="r" b="b"/>
            <a:pathLst>
              <a:path w="76200" h="281305">
                <a:moveTo>
                  <a:pt x="76200" y="204978"/>
                </a:moveTo>
                <a:lnTo>
                  <a:pt x="0" y="204978"/>
                </a:lnTo>
                <a:lnTo>
                  <a:pt x="33528" y="272034"/>
                </a:lnTo>
                <a:lnTo>
                  <a:pt x="33528" y="217932"/>
                </a:lnTo>
                <a:lnTo>
                  <a:pt x="35052" y="220980"/>
                </a:lnTo>
                <a:lnTo>
                  <a:pt x="38100" y="222504"/>
                </a:lnTo>
                <a:lnTo>
                  <a:pt x="41910" y="220980"/>
                </a:lnTo>
                <a:lnTo>
                  <a:pt x="42672" y="217932"/>
                </a:lnTo>
                <a:lnTo>
                  <a:pt x="42672" y="272034"/>
                </a:lnTo>
                <a:lnTo>
                  <a:pt x="76200" y="204978"/>
                </a:lnTo>
                <a:close/>
              </a:path>
              <a:path w="76200" h="281305">
                <a:moveTo>
                  <a:pt x="42672" y="204978"/>
                </a:moveTo>
                <a:lnTo>
                  <a:pt x="42671" y="5334"/>
                </a:lnTo>
                <a:lnTo>
                  <a:pt x="41909" y="1524"/>
                </a:lnTo>
                <a:lnTo>
                  <a:pt x="38099" y="0"/>
                </a:lnTo>
                <a:lnTo>
                  <a:pt x="35051" y="1524"/>
                </a:lnTo>
                <a:lnTo>
                  <a:pt x="33527" y="5334"/>
                </a:lnTo>
                <a:lnTo>
                  <a:pt x="33527" y="204978"/>
                </a:lnTo>
                <a:lnTo>
                  <a:pt x="42672" y="204978"/>
                </a:lnTo>
                <a:close/>
              </a:path>
              <a:path w="76200" h="281305">
                <a:moveTo>
                  <a:pt x="42672" y="272034"/>
                </a:moveTo>
                <a:lnTo>
                  <a:pt x="42672" y="217932"/>
                </a:lnTo>
                <a:lnTo>
                  <a:pt x="41910" y="220980"/>
                </a:lnTo>
                <a:lnTo>
                  <a:pt x="38100" y="222504"/>
                </a:lnTo>
                <a:lnTo>
                  <a:pt x="35052" y="220980"/>
                </a:lnTo>
                <a:lnTo>
                  <a:pt x="33528" y="217932"/>
                </a:lnTo>
                <a:lnTo>
                  <a:pt x="33528" y="272034"/>
                </a:lnTo>
                <a:lnTo>
                  <a:pt x="38100" y="281178"/>
                </a:lnTo>
                <a:lnTo>
                  <a:pt x="42672" y="27203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38869" y="2525267"/>
            <a:ext cx="76200" cy="281305"/>
          </a:xfrm>
          <a:custGeom>
            <a:avLst/>
            <a:gdLst/>
            <a:ahLst/>
            <a:cxnLst/>
            <a:rect l="l" t="t" r="r" b="b"/>
            <a:pathLst>
              <a:path w="76200" h="281305">
                <a:moveTo>
                  <a:pt x="76199" y="204978"/>
                </a:moveTo>
                <a:lnTo>
                  <a:pt x="0" y="204978"/>
                </a:lnTo>
                <a:lnTo>
                  <a:pt x="32765" y="270510"/>
                </a:lnTo>
                <a:lnTo>
                  <a:pt x="32765" y="217932"/>
                </a:lnTo>
                <a:lnTo>
                  <a:pt x="34289" y="220980"/>
                </a:lnTo>
                <a:lnTo>
                  <a:pt x="38099" y="222504"/>
                </a:lnTo>
                <a:lnTo>
                  <a:pt x="41147" y="220980"/>
                </a:lnTo>
                <a:lnTo>
                  <a:pt x="42671" y="217932"/>
                </a:lnTo>
                <a:lnTo>
                  <a:pt x="42671" y="272034"/>
                </a:lnTo>
                <a:lnTo>
                  <a:pt x="76199" y="204978"/>
                </a:lnTo>
                <a:close/>
              </a:path>
              <a:path w="76200" h="281305">
                <a:moveTo>
                  <a:pt x="42671" y="204978"/>
                </a:moveTo>
                <a:lnTo>
                  <a:pt x="42671" y="4572"/>
                </a:lnTo>
                <a:lnTo>
                  <a:pt x="41147" y="1524"/>
                </a:lnTo>
                <a:lnTo>
                  <a:pt x="38099" y="0"/>
                </a:lnTo>
                <a:lnTo>
                  <a:pt x="34289" y="1524"/>
                </a:lnTo>
                <a:lnTo>
                  <a:pt x="32765" y="4572"/>
                </a:lnTo>
                <a:lnTo>
                  <a:pt x="32765" y="204978"/>
                </a:lnTo>
                <a:lnTo>
                  <a:pt x="42671" y="204978"/>
                </a:lnTo>
                <a:close/>
              </a:path>
              <a:path w="76200" h="281305">
                <a:moveTo>
                  <a:pt x="42671" y="272034"/>
                </a:moveTo>
                <a:lnTo>
                  <a:pt x="42671" y="217932"/>
                </a:lnTo>
                <a:lnTo>
                  <a:pt x="41147" y="220980"/>
                </a:lnTo>
                <a:lnTo>
                  <a:pt x="38099" y="222504"/>
                </a:lnTo>
                <a:lnTo>
                  <a:pt x="34289" y="220980"/>
                </a:lnTo>
                <a:lnTo>
                  <a:pt x="32765" y="217932"/>
                </a:lnTo>
                <a:lnTo>
                  <a:pt x="32765" y="270510"/>
                </a:lnTo>
                <a:lnTo>
                  <a:pt x="38099" y="281178"/>
                </a:lnTo>
                <a:lnTo>
                  <a:pt x="42671" y="27203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62869" y="2535173"/>
            <a:ext cx="76200" cy="280670"/>
          </a:xfrm>
          <a:custGeom>
            <a:avLst/>
            <a:gdLst/>
            <a:ahLst/>
            <a:cxnLst/>
            <a:rect l="l" t="t" r="r" b="b"/>
            <a:pathLst>
              <a:path w="76200" h="280669">
                <a:moveTo>
                  <a:pt x="76200" y="204216"/>
                </a:moveTo>
                <a:lnTo>
                  <a:pt x="0" y="204216"/>
                </a:lnTo>
                <a:lnTo>
                  <a:pt x="32766" y="269748"/>
                </a:lnTo>
                <a:lnTo>
                  <a:pt x="32766" y="217170"/>
                </a:lnTo>
                <a:lnTo>
                  <a:pt x="34290" y="220980"/>
                </a:lnTo>
                <a:lnTo>
                  <a:pt x="38100" y="221742"/>
                </a:lnTo>
                <a:lnTo>
                  <a:pt x="41148" y="220980"/>
                </a:lnTo>
                <a:lnTo>
                  <a:pt x="42672" y="217170"/>
                </a:lnTo>
                <a:lnTo>
                  <a:pt x="42672" y="271272"/>
                </a:lnTo>
                <a:lnTo>
                  <a:pt x="76200" y="204216"/>
                </a:lnTo>
                <a:close/>
              </a:path>
              <a:path w="76200" h="280669">
                <a:moveTo>
                  <a:pt x="42672" y="204216"/>
                </a:moveTo>
                <a:lnTo>
                  <a:pt x="42672" y="4572"/>
                </a:lnTo>
                <a:lnTo>
                  <a:pt x="41148" y="1524"/>
                </a:lnTo>
                <a:lnTo>
                  <a:pt x="38100" y="0"/>
                </a:lnTo>
                <a:lnTo>
                  <a:pt x="34290" y="1524"/>
                </a:lnTo>
                <a:lnTo>
                  <a:pt x="32766" y="4572"/>
                </a:lnTo>
                <a:lnTo>
                  <a:pt x="32766" y="204216"/>
                </a:lnTo>
                <a:lnTo>
                  <a:pt x="42672" y="204216"/>
                </a:lnTo>
                <a:close/>
              </a:path>
              <a:path w="76200" h="280669">
                <a:moveTo>
                  <a:pt x="42672" y="271272"/>
                </a:moveTo>
                <a:lnTo>
                  <a:pt x="42672" y="217170"/>
                </a:lnTo>
                <a:lnTo>
                  <a:pt x="41148" y="220980"/>
                </a:lnTo>
                <a:lnTo>
                  <a:pt x="38100" y="221742"/>
                </a:lnTo>
                <a:lnTo>
                  <a:pt x="34290" y="220980"/>
                </a:lnTo>
                <a:lnTo>
                  <a:pt x="32766" y="217170"/>
                </a:lnTo>
                <a:lnTo>
                  <a:pt x="32766" y="269748"/>
                </a:lnTo>
                <a:lnTo>
                  <a:pt x="38100" y="280416"/>
                </a:lnTo>
                <a:lnTo>
                  <a:pt x="42672" y="27127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86413" y="2516123"/>
            <a:ext cx="76200" cy="280670"/>
          </a:xfrm>
          <a:custGeom>
            <a:avLst/>
            <a:gdLst/>
            <a:ahLst/>
            <a:cxnLst/>
            <a:rect l="l" t="t" r="r" b="b"/>
            <a:pathLst>
              <a:path w="76200" h="280669">
                <a:moveTo>
                  <a:pt x="76200" y="204216"/>
                </a:moveTo>
                <a:lnTo>
                  <a:pt x="0" y="204216"/>
                </a:lnTo>
                <a:lnTo>
                  <a:pt x="33528" y="271272"/>
                </a:lnTo>
                <a:lnTo>
                  <a:pt x="33528" y="217170"/>
                </a:lnTo>
                <a:lnTo>
                  <a:pt x="35052" y="220980"/>
                </a:lnTo>
                <a:lnTo>
                  <a:pt x="38100" y="221742"/>
                </a:lnTo>
                <a:lnTo>
                  <a:pt x="41910" y="220980"/>
                </a:lnTo>
                <a:lnTo>
                  <a:pt x="42672" y="217170"/>
                </a:lnTo>
                <a:lnTo>
                  <a:pt x="42672" y="271272"/>
                </a:lnTo>
                <a:lnTo>
                  <a:pt x="76200" y="204216"/>
                </a:lnTo>
                <a:close/>
              </a:path>
              <a:path w="76200" h="280669">
                <a:moveTo>
                  <a:pt x="42672" y="204216"/>
                </a:moveTo>
                <a:lnTo>
                  <a:pt x="42672" y="4572"/>
                </a:lnTo>
                <a:lnTo>
                  <a:pt x="41910" y="1524"/>
                </a:lnTo>
                <a:lnTo>
                  <a:pt x="38100" y="0"/>
                </a:lnTo>
                <a:lnTo>
                  <a:pt x="35052" y="1524"/>
                </a:lnTo>
                <a:lnTo>
                  <a:pt x="33528" y="4572"/>
                </a:lnTo>
                <a:lnTo>
                  <a:pt x="33528" y="204216"/>
                </a:lnTo>
                <a:lnTo>
                  <a:pt x="42672" y="204216"/>
                </a:lnTo>
                <a:close/>
              </a:path>
              <a:path w="76200" h="280669">
                <a:moveTo>
                  <a:pt x="42672" y="271272"/>
                </a:moveTo>
                <a:lnTo>
                  <a:pt x="42672" y="217170"/>
                </a:lnTo>
                <a:lnTo>
                  <a:pt x="41910" y="220980"/>
                </a:lnTo>
                <a:lnTo>
                  <a:pt x="38100" y="221742"/>
                </a:lnTo>
                <a:lnTo>
                  <a:pt x="35052" y="220980"/>
                </a:lnTo>
                <a:lnTo>
                  <a:pt x="33528" y="217170"/>
                </a:lnTo>
                <a:lnTo>
                  <a:pt x="33528" y="271272"/>
                </a:lnTo>
                <a:lnTo>
                  <a:pt x="38100" y="280416"/>
                </a:lnTo>
                <a:lnTo>
                  <a:pt x="42672" y="27127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67669" y="2510789"/>
            <a:ext cx="76200" cy="281305"/>
          </a:xfrm>
          <a:custGeom>
            <a:avLst/>
            <a:gdLst/>
            <a:ahLst/>
            <a:cxnLst/>
            <a:rect l="l" t="t" r="r" b="b"/>
            <a:pathLst>
              <a:path w="76200" h="281305">
                <a:moveTo>
                  <a:pt x="76200" y="204978"/>
                </a:moveTo>
                <a:lnTo>
                  <a:pt x="0" y="204978"/>
                </a:lnTo>
                <a:lnTo>
                  <a:pt x="32766" y="270510"/>
                </a:lnTo>
                <a:lnTo>
                  <a:pt x="32766" y="217932"/>
                </a:lnTo>
                <a:lnTo>
                  <a:pt x="34290" y="220980"/>
                </a:lnTo>
                <a:lnTo>
                  <a:pt x="38100" y="222504"/>
                </a:lnTo>
                <a:lnTo>
                  <a:pt x="41148" y="220980"/>
                </a:lnTo>
                <a:lnTo>
                  <a:pt x="42672" y="217932"/>
                </a:lnTo>
                <a:lnTo>
                  <a:pt x="42672" y="272034"/>
                </a:lnTo>
                <a:lnTo>
                  <a:pt x="76200" y="204978"/>
                </a:lnTo>
                <a:close/>
              </a:path>
              <a:path w="76200" h="281305">
                <a:moveTo>
                  <a:pt x="42672" y="204978"/>
                </a:moveTo>
                <a:lnTo>
                  <a:pt x="42672" y="5334"/>
                </a:lnTo>
                <a:lnTo>
                  <a:pt x="41148" y="1524"/>
                </a:lnTo>
                <a:lnTo>
                  <a:pt x="38100" y="0"/>
                </a:lnTo>
                <a:lnTo>
                  <a:pt x="34290" y="1524"/>
                </a:lnTo>
                <a:lnTo>
                  <a:pt x="32766" y="5334"/>
                </a:lnTo>
                <a:lnTo>
                  <a:pt x="32766" y="204978"/>
                </a:lnTo>
                <a:lnTo>
                  <a:pt x="42672" y="204978"/>
                </a:lnTo>
                <a:close/>
              </a:path>
              <a:path w="76200" h="281305">
                <a:moveTo>
                  <a:pt x="42672" y="272034"/>
                </a:moveTo>
                <a:lnTo>
                  <a:pt x="42672" y="217932"/>
                </a:lnTo>
                <a:lnTo>
                  <a:pt x="41148" y="220980"/>
                </a:lnTo>
                <a:lnTo>
                  <a:pt x="38100" y="222504"/>
                </a:lnTo>
                <a:lnTo>
                  <a:pt x="34290" y="220980"/>
                </a:lnTo>
                <a:lnTo>
                  <a:pt x="32766" y="217932"/>
                </a:lnTo>
                <a:lnTo>
                  <a:pt x="32766" y="270510"/>
                </a:lnTo>
                <a:lnTo>
                  <a:pt x="38100" y="281178"/>
                </a:lnTo>
                <a:lnTo>
                  <a:pt x="42672" y="27203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67591" y="2510789"/>
            <a:ext cx="76200" cy="281305"/>
          </a:xfrm>
          <a:custGeom>
            <a:avLst/>
            <a:gdLst/>
            <a:ahLst/>
            <a:cxnLst/>
            <a:rect l="l" t="t" r="r" b="b"/>
            <a:pathLst>
              <a:path w="76200" h="281305">
                <a:moveTo>
                  <a:pt x="76200" y="204978"/>
                </a:moveTo>
                <a:lnTo>
                  <a:pt x="0" y="204978"/>
                </a:lnTo>
                <a:lnTo>
                  <a:pt x="33528" y="272034"/>
                </a:lnTo>
                <a:lnTo>
                  <a:pt x="33528" y="217932"/>
                </a:lnTo>
                <a:lnTo>
                  <a:pt x="34290" y="220980"/>
                </a:lnTo>
                <a:lnTo>
                  <a:pt x="38100" y="222504"/>
                </a:lnTo>
                <a:lnTo>
                  <a:pt x="41148" y="220980"/>
                </a:lnTo>
                <a:lnTo>
                  <a:pt x="42672" y="217932"/>
                </a:lnTo>
                <a:lnTo>
                  <a:pt x="42672" y="272034"/>
                </a:lnTo>
                <a:lnTo>
                  <a:pt x="76200" y="204978"/>
                </a:lnTo>
                <a:close/>
              </a:path>
              <a:path w="76200" h="281305">
                <a:moveTo>
                  <a:pt x="42672" y="204978"/>
                </a:moveTo>
                <a:lnTo>
                  <a:pt x="42672" y="5334"/>
                </a:lnTo>
                <a:lnTo>
                  <a:pt x="41148" y="1524"/>
                </a:lnTo>
                <a:lnTo>
                  <a:pt x="38100" y="0"/>
                </a:lnTo>
                <a:lnTo>
                  <a:pt x="34290" y="1524"/>
                </a:lnTo>
                <a:lnTo>
                  <a:pt x="33528" y="5334"/>
                </a:lnTo>
                <a:lnTo>
                  <a:pt x="33528" y="204978"/>
                </a:lnTo>
                <a:lnTo>
                  <a:pt x="42672" y="204978"/>
                </a:lnTo>
                <a:close/>
              </a:path>
              <a:path w="76200" h="281305">
                <a:moveTo>
                  <a:pt x="42672" y="272034"/>
                </a:moveTo>
                <a:lnTo>
                  <a:pt x="42672" y="217932"/>
                </a:lnTo>
                <a:lnTo>
                  <a:pt x="41148" y="220980"/>
                </a:lnTo>
                <a:lnTo>
                  <a:pt x="38100" y="222504"/>
                </a:lnTo>
                <a:lnTo>
                  <a:pt x="34290" y="220980"/>
                </a:lnTo>
                <a:lnTo>
                  <a:pt x="33528" y="217932"/>
                </a:lnTo>
                <a:lnTo>
                  <a:pt x="33528" y="272034"/>
                </a:lnTo>
                <a:lnTo>
                  <a:pt x="38100" y="281178"/>
                </a:lnTo>
                <a:lnTo>
                  <a:pt x="42672" y="27203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13059" y="3378349"/>
            <a:ext cx="2724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1 2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3825" y="3378349"/>
            <a:ext cx="1244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0404" y="3378349"/>
            <a:ext cx="1776730" cy="66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  <a:tab pos="948055" algn="l"/>
              </a:tabLst>
            </a:pPr>
            <a:r>
              <a:rPr sz="1400" b="1" spc="-10" dirty="0">
                <a:latin typeface="Arial"/>
                <a:cs typeface="Arial"/>
              </a:rPr>
              <a:t>1</a:t>
            </a:r>
            <a:r>
              <a:rPr sz="1400" b="1" spc="-5" dirty="0">
                <a:latin typeface="Arial"/>
                <a:cs typeface="Arial"/>
              </a:rPr>
              <a:t>9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10" dirty="0">
                <a:latin typeface="Arial"/>
                <a:cs typeface="Arial"/>
              </a:rPr>
              <a:t>2</a:t>
            </a:r>
            <a:r>
              <a:rPr sz="1400" b="1" spc="-5" dirty="0">
                <a:latin typeface="Arial"/>
                <a:cs typeface="Arial"/>
              </a:rPr>
              <a:t>1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10" dirty="0">
                <a:latin typeface="Arial"/>
                <a:cs typeface="Arial"/>
              </a:rPr>
              <a:t>2</a:t>
            </a:r>
            <a:r>
              <a:rPr sz="1400" b="1" spc="-5" dirty="0">
                <a:latin typeface="Arial"/>
                <a:cs typeface="Arial"/>
              </a:rPr>
              <a:t>5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 27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53695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Sag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#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Sclass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38659" y="3378349"/>
            <a:ext cx="2216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4</a:t>
            </a:r>
            <a:r>
              <a:rPr sz="1400" b="1" spc="-5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0011" y="4871107"/>
            <a:ext cx="2724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1 2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39067" y="4871107"/>
            <a:ext cx="2228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67857" y="4871107"/>
            <a:ext cx="567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7505" algn="l"/>
              </a:tabLst>
            </a:pPr>
            <a:r>
              <a:rPr sz="1400" b="1" spc="-10" dirty="0">
                <a:latin typeface="Arial"/>
                <a:cs typeface="Arial"/>
              </a:rPr>
              <a:t>1</a:t>
            </a:r>
            <a:r>
              <a:rPr sz="1400" b="1" spc="-5" dirty="0">
                <a:latin typeface="Arial"/>
                <a:cs typeface="Arial"/>
              </a:rPr>
              <a:t>9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10" dirty="0"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02867" y="4871107"/>
            <a:ext cx="5187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2</a:t>
            </a:r>
            <a:r>
              <a:rPr sz="1400" b="1" spc="-5" dirty="0">
                <a:latin typeface="Arial"/>
                <a:cs typeface="Arial"/>
              </a:rPr>
              <a:t>5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86431" y="4871107"/>
            <a:ext cx="2228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03158" y="3835553"/>
            <a:ext cx="6477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S#(Var)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67025" y="3835553"/>
            <a:ext cx="10121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Sname(Var)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99845" y="3835553"/>
            <a:ext cx="4400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Ssex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25765" y="4022597"/>
            <a:ext cx="76200" cy="281305"/>
          </a:xfrm>
          <a:custGeom>
            <a:avLst/>
            <a:gdLst/>
            <a:ahLst/>
            <a:cxnLst/>
            <a:rect l="l" t="t" r="r" b="b"/>
            <a:pathLst>
              <a:path w="76200" h="281304">
                <a:moveTo>
                  <a:pt x="76200" y="204978"/>
                </a:moveTo>
                <a:lnTo>
                  <a:pt x="0" y="204978"/>
                </a:lnTo>
                <a:lnTo>
                  <a:pt x="33528" y="272034"/>
                </a:lnTo>
                <a:lnTo>
                  <a:pt x="33528" y="217170"/>
                </a:lnTo>
                <a:lnTo>
                  <a:pt x="34290" y="220980"/>
                </a:lnTo>
                <a:lnTo>
                  <a:pt x="38100" y="221742"/>
                </a:lnTo>
                <a:lnTo>
                  <a:pt x="41148" y="220980"/>
                </a:lnTo>
                <a:lnTo>
                  <a:pt x="42672" y="217170"/>
                </a:lnTo>
                <a:lnTo>
                  <a:pt x="42672" y="272034"/>
                </a:lnTo>
                <a:lnTo>
                  <a:pt x="76200" y="204978"/>
                </a:lnTo>
                <a:close/>
              </a:path>
              <a:path w="76200" h="281304">
                <a:moveTo>
                  <a:pt x="42672" y="204978"/>
                </a:moveTo>
                <a:lnTo>
                  <a:pt x="42671" y="4572"/>
                </a:lnTo>
                <a:lnTo>
                  <a:pt x="41147" y="1524"/>
                </a:lnTo>
                <a:lnTo>
                  <a:pt x="38099" y="0"/>
                </a:lnTo>
                <a:lnTo>
                  <a:pt x="34289" y="1524"/>
                </a:lnTo>
                <a:lnTo>
                  <a:pt x="33527" y="4572"/>
                </a:lnTo>
                <a:lnTo>
                  <a:pt x="33527" y="204978"/>
                </a:lnTo>
                <a:lnTo>
                  <a:pt x="42672" y="204978"/>
                </a:lnTo>
                <a:close/>
              </a:path>
              <a:path w="76200" h="281304">
                <a:moveTo>
                  <a:pt x="42672" y="272034"/>
                </a:moveTo>
                <a:lnTo>
                  <a:pt x="42672" y="217170"/>
                </a:lnTo>
                <a:lnTo>
                  <a:pt x="41148" y="220980"/>
                </a:lnTo>
                <a:lnTo>
                  <a:pt x="38100" y="221742"/>
                </a:lnTo>
                <a:lnTo>
                  <a:pt x="34290" y="220980"/>
                </a:lnTo>
                <a:lnTo>
                  <a:pt x="33528" y="217170"/>
                </a:lnTo>
                <a:lnTo>
                  <a:pt x="33528" y="272034"/>
                </a:lnTo>
                <a:lnTo>
                  <a:pt x="38100" y="281178"/>
                </a:lnTo>
                <a:lnTo>
                  <a:pt x="42672" y="27203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20987" y="3989070"/>
            <a:ext cx="76200" cy="281305"/>
          </a:xfrm>
          <a:custGeom>
            <a:avLst/>
            <a:gdLst/>
            <a:ahLst/>
            <a:cxnLst/>
            <a:rect l="l" t="t" r="r" b="b"/>
            <a:pathLst>
              <a:path w="76200" h="281304">
                <a:moveTo>
                  <a:pt x="76199" y="204978"/>
                </a:moveTo>
                <a:lnTo>
                  <a:pt x="0" y="204978"/>
                </a:lnTo>
                <a:lnTo>
                  <a:pt x="33527" y="272034"/>
                </a:lnTo>
                <a:lnTo>
                  <a:pt x="33527" y="217170"/>
                </a:lnTo>
                <a:lnTo>
                  <a:pt x="35051" y="220980"/>
                </a:lnTo>
                <a:lnTo>
                  <a:pt x="38099" y="222504"/>
                </a:lnTo>
                <a:lnTo>
                  <a:pt x="41909" y="220980"/>
                </a:lnTo>
                <a:lnTo>
                  <a:pt x="42671" y="217170"/>
                </a:lnTo>
                <a:lnTo>
                  <a:pt x="42671" y="272034"/>
                </a:lnTo>
                <a:lnTo>
                  <a:pt x="76199" y="204978"/>
                </a:lnTo>
                <a:close/>
              </a:path>
              <a:path w="76200" h="281304">
                <a:moveTo>
                  <a:pt x="42671" y="204978"/>
                </a:moveTo>
                <a:lnTo>
                  <a:pt x="42671" y="4572"/>
                </a:lnTo>
                <a:lnTo>
                  <a:pt x="41909" y="1524"/>
                </a:lnTo>
                <a:lnTo>
                  <a:pt x="38099" y="0"/>
                </a:lnTo>
                <a:lnTo>
                  <a:pt x="35051" y="1524"/>
                </a:lnTo>
                <a:lnTo>
                  <a:pt x="33527" y="4572"/>
                </a:lnTo>
                <a:lnTo>
                  <a:pt x="33527" y="204978"/>
                </a:lnTo>
                <a:lnTo>
                  <a:pt x="42671" y="204978"/>
                </a:lnTo>
                <a:close/>
              </a:path>
              <a:path w="76200" h="281304">
                <a:moveTo>
                  <a:pt x="42671" y="272034"/>
                </a:moveTo>
                <a:lnTo>
                  <a:pt x="42671" y="217170"/>
                </a:lnTo>
                <a:lnTo>
                  <a:pt x="41909" y="220980"/>
                </a:lnTo>
                <a:lnTo>
                  <a:pt x="38099" y="222504"/>
                </a:lnTo>
                <a:lnTo>
                  <a:pt x="35051" y="220980"/>
                </a:lnTo>
                <a:lnTo>
                  <a:pt x="33527" y="217170"/>
                </a:lnTo>
                <a:lnTo>
                  <a:pt x="33527" y="272034"/>
                </a:lnTo>
                <a:lnTo>
                  <a:pt x="38099" y="281178"/>
                </a:lnTo>
                <a:lnTo>
                  <a:pt x="42671" y="27203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59059" y="4027170"/>
            <a:ext cx="76200" cy="281305"/>
          </a:xfrm>
          <a:custGeom>
            <a:avLst/>
            <a:gdLst/>
            <a:ahLst/>
            <a:cxnLst/>
            <a:rect l="l" t="t" r="r" b="b"/>
            <a:pathLst>
              <a:path w="76200" h="281304">
                <a:moveTo>
                  <a:pt x="76200" y="204978"/>
                </a:moveTo>
                <a:lnTo>
                  <a:pt x="0" y="204978"/>
                </a:lnTo>
                <a:lnTo>
                  <a:pt x="33528" y="272034"/>
                </a:lnTo>
                <a:lnTo>
                  <a:pt x="33528" y="217170"/>
                </a:lnTo>
                <a:lnTo>
                  <a:pt x="35052" y="220980"/>
                </a:lnTo>
                <a:lnTo>
                  <a:pt x="38100" y="222504"/>
                </a:lnTo>
                <a:lnTo>
                  <a:pt x="41910" y="220980"/>
                </a:lnTo>
                <a:lnTo>
                  <a:pt x="43434" y="217170"/>
                </a:lnTo>
                <a:lnTo>
                  <a:pt x="43434" y="270510"/>
                </a:lnTo>
                <a:lnTo>
                  <a:pt x="76200" y="204978"/>
                </a:lnTo>
                <a:close/>
              </a:path>
              <a:path w="76200" h="281304">
                <a:moveTo>
                  <a:pt x="43434" y="204978"/>
                </a:moveTo>
                <a:lnTo>
                  <a:pt x="43434" y="4572"/>
                </a:lnTo>
                <a:lnTo>
                  <a:pt x="41910" y="1524"/>
                </a:lnTo>
                <a:lnTo>
                  <a:pt x="38100" y="0"/>
                </a:lnTo>
                <a:lnTo>
                  <a:pt x="35052" y="1524"/>
                </a:lnTo>
                <a:lnTo>
                  <a:pt x="33528" y="4572"/>
                </a:lnTo>
                <a:lnTo>
                  <a:pt x="33528" y="204978"/>
                </a:lnTo>
                <a:lnTo>
                  <a:pt x="43434" y="204978"/>
                </a:lnTo>
                <a:close/>
              </a:path>
              <a:path w="76200" h="281304">
                <a:moveTo>
                  <a:pt x="43434" y="270510"/>
                </a:moveTo>
                <a:lnTo>
                  <a:pt x="43434" y="217170"/>
                </a:lnTo>
                <a:lnTo>
                  <a:pt x="41910" y="220980"/>
                </a:lnTo>
                <a:lnTo>
                  <a:pt x="38100" y="222504"/>
                </a:lnTo>
                <a:lnTo>
                  <a:pt x="35052" y="220980"/>
                </a:lnTo>
                <a:lnTo>
                  <a:pt x="33528" y="217170"/>
                </a:lnTo>
                <a:lnTo>
                  <a:pt x="33528" y="272034"/>
                </a:lnTo>
                <a:lnTo>
                  <a:pt x="38100" y="281178"/>
                </a:lnTo>
                <a:lnTo>
                  <a:pt x="43434" y="27051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83365" y="4008120"/>
            <a:ext cx="76200" cy="281305"/>
          </a:xfrm>
          <a:custGeom>
            <a:avLst/>
            <a:gdLst/>
            <a:ahLst/>
            <a:cxnLst/>
            <a:rect l="l" t="t" r="r" b="b"/>
            <a:pathLst>
              <a:path w="76200" h="281304">
                <a:moveTo>
                  <a:pt x="76200" y="204978"/>
                </a:moveTo>
                <a:lnTo>
                  <a:pt x="0" y="204978"/>
                </a:lnTo>
                <a:lnTo>
                  <a:pt x="33528" y="272034"/>
                </a:lnTo>
                <a:lnTo>
                  <a:pt x="33528" y="217170"/>
                </a:lnTo>
                <a:lnTo>
                  <a:pt x="34290" y="220980"/>
                </a:lnTo>
                <a:lnTo>
                  <a:pt x="38100" y="222504"/>
                </a:lnTo>
                <a:lnTo>
                  <a:pt x="41148" y="220980"/>
                </a:lnTo>
                <a:lnTo>
                  <a:pt x="42672" y="217170"/>
                </a:lnTo>
                <a:lnTo>
                  <a:pt x="42672" y="272034"/>
                </a:lnTo>
                <a:lnTo>
                  <a:pt x="76200" y="204978"/>
                </a:lnTo>
                <a:close/>
              </a:path>
              <a:path w="76200" h="281304">
                <a:moveTo>
                  <a:pt x="42672" y="204978"/>
                </a:moveTo>
                <a:lnTo>
                  <a:pt x="42672" y="4572"/>
                </a:lnTo>
                <a:lnTo>
                  <a:pt x="41148" y="1524"/>
                </a:lnTo>
                <a:lnTo>
                  <a:pt x="38100" y="0"/>
                </a:lnTo>
                <a:lnTo>
                  <a:pt x="34290" y="1524"/>
                </a:lnTo>
                <a:lnTo>
                  <a:pt x="33528" y="4572"/>
                </a:lnTo>
                <a:lnTo>
                  <a:pt x="33528" y="204978"/>
                </a:lnTo>
                <a:lnTo>
                  <a:pt x="42672" y="204978"/>
                </a:lnTo>
                <a:close/>
              </a:path>
              <a:path w="76200" h="281304">
                <a:moveTo>
                  <a:pt x="42672" y="272034"/>
                </a:moveTo>
                <a:lnTo>
                  <a:pt x="42672" y="217170"/>
                </a:lnTo>
                <a:lnTo>
                  <a:pt x="41148" y="220980"/>
                </a:lnTo>
                <a:lnTo>
                  <a:pt x="38100" y="222504"/>
                </a:lnTo>
                <a:lnTo>
                  <a:pt x="34290" y="220980"/>
                </a:lnTo>
                <a:lnTo>
                  <a:pt x="33528" y="217170"/>
                </a:lnTo>
                <a:lnTo>
                  <a:pt x="33528" y="272034"/>
                </a:lnTo>
                <a:lnTo>
                  <a:pt x="38100" y="281178"/>
                </a:lnTo>
                <a:lnTo>
                  <a:pt x="42672" y="27203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63859" y="4003547"/>
            <a:ext cx="76200" cy="281305"/>
          </a:xfrm>
          <a:custGeom>
            <a:avLst/>
            <a:gdLst/>
            <a:ahLst/>
            <a:cxnLst/>
            <a:rect l="l" t="t" r="r" b="b"/>
            <a:pathLst>
              <a:path w="76200" h="281304">
                <a:moveTo>
                  <a:pt x="76200" y="204978"/>
                </a:moveTo>
                <a:lnTo>
                  <a:pt x="0" y="204978"/>
                </a:lnTo>
                <a:lnTo>
                  <a:pt x="33528" y="272034"/>
                </a:lnTo>
                <a:lnTo>
                  <a:pt x="33528" y="217170"/>
                </a:lnTo>
                <a:lnTo>
                  <a:pt x="35052" y="220980"/>
                </a:lnTo>
                <a:lnTo>
                  <a:pt x="38100" y="221742"/>
                </a:lnTo>
                <a:lnTo>
                  <a:pt x="41910" y="220980"/>
                </a:lnTo>
                <a:lnTo>
                  <a:pt x="43434" y="217170"/>
                </a:lnTo>
                <a:lnTo>
                  <a:pt x="43434" y="270510"/>
                </a:lnTo>
                <a:lnTo>
                  <a:pt x="76200" y="204978"/>
                </a:lnTo>
                <a:close/>
              </a:path>
              <a:path w="76200" h="281304">
                <a:moveTo>
                  <a:pt x="43434" y="204978"/>
                </a:moveTo>
                <a:lnTo>
                  <a:pt x="43434" y="4572"/>
                </a:lnTo>
                <a:lnTo>
                  <a:pt x="41910" y="1524"/>
                </a:lnTo>
                <a:lnTo>
                  <a:pt x="38100" y="0"/>
                </a:lnTo>
                <a:lnTo>
                  <a:pt x="35052" y="1524"/>
                </a:lnTo>
                <a:lnTo>
                  <a:pt x="33528" y="4572"/>
                </a:lnTo>
                <a:lnTo>
                  <a:pt x="33528" y="204978"/>
                </a:lnTo>
                <a:lnTo>
                  <a:pt x="43434" y="204978"/>
                </a:lnTo>
                <a:close/>
              </a:path>
              <a:path w="76200" h="281304">
                <a:moveTo>
                  <a:pt x="43434" y="270510"/>
                </a:moveTo>
                <a:lnTo>
                  <a:pt x="43434" y="217170"/>
                </a:lnTo>
                <a:lnTo>
                  <a:pt x="41910" y="220980"/>
                </a:lnTo>
                <a:lnTo>
                  <a:pt x="38100" y="221742"/>
                </a:lnTo>
                <a:lnTo>
                  <a:pt x="35052" y="220980"/>
                </a:lnTo>
                <a:lnTo>
                  <a:pt x="33528" y="217170"/>
                </a:lnTo>
                <a:lnTo>
                  <a:pt x="33528" y="272034"/>
                </a:lnTo>
                <a:lnTo>
                  <a:pt x="38100" y="281178"/>
                </a:lnTo>
                <a:lnTo>
                  <a:pt x="43434" y="27051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64543" y="4003547"/>
            <a:ext cx="76200" cy="281305"/>
          </a:xfrm>
          <a:custGeom>
            <a:avLst/>
            <a:gdLst/>
            <a:ahLst/>
            <a:cxnLst/>
            <a:rect l="l" t="t" r="r" b="b"/>
            <a:pathLst>
              <a:path w="76200" h="281304">
                <a:moveTo>
                  <a:pt x="76200" y="204978"/>
                </a:moveTo>
                <a:lnTo>
                  <a:pt x="0" y="204978"/>
                </a:lnTo>
                <a:lnTo>
                  <a:pt x="32766" y="270510"/>
                </a:lnTo>
                <a:lnTo>
                  <a:pt x="32766" y="217170"/>
                </a:lnTo>
                <a:lnTo>
                  <a:pt x="34290" y="220980"/>
                </a:lnTo>
                <a:lnTo>
                  <a:pt x="38100" y="221742"/>
                </a:lnTo>
                <a:lnTo>
                  <a:pt x="41148" y="220980"/>
                </a:lnTo>
                <a:lnTo>
                  <a:pt x="42672" y="217170"/>
                </a:lnTo>
                <a:lnTo>
                  <a:pt x="42672" y="272034"/>
                </a:lnTo>
                <a:lnTo>
                  <a:pt x="76200" y="204978"/>
                </a:lnTo>
                <a:close/>
              </a:path>
              <a:path w="76200" h="281304">
                <a:moveTo>
                  <a:pt x="42672" y="204978"/>
                </a:moveTo>
                <a:lnTo>
                  <a:pt x="42672" y="4572"/>
                </a:lnTo>
                <a:lnTo>
                  <a:pt x="41148" y="1524"/>
                </a:lnTo>
                <a:lnTo>
                  <a:pt x="38100" y="0"/>
                </a:lnTo>
                <a:lnTo>
                  <a:pt x="34290" y="1524"/>
                </a:lnTo>
                <a:lnTo>
                  <a:pt x="32766" y="4572"/>
                </a:lnTo>
                <a:lnTo>
                  <a:pt x="32766" y="204978"/>
                </a:lnTo>
                <a:lnTo>
                  <a:pt x="42672" y="204978"/>
                </a:lnTo>
                <a:close/>
              </a:path>
              <a:path w="76200" h="281304">
                <a:moveTo>
                  <a:pt x="42672" y="272034"/>
                </a:moveTo>
                <a:lnTo>
                  <a:pt x="42672" y="217170"/>
                </a:lnTo>
                <a:lnTo>
                  <a:pt x="41148" y="220980"/>
                </a:lnTo>
                <a:lnTo>
                  <a:pt x="38100" y="221742"/>
                </a:lnTo>
                <a:lnTo>
                  <a:pt x="34290" y="220980"/>
                </a:lnTo>
                <a:lnTo>
                  <a:pt x="32766" y="217170"/>
                </a:lnTo>
                <a:lnTo>
                  <a:pt x="32766" y="270510"/>
                </a:lnTo>
                <a:lnTo>
                  <a:pt x="38100" y="281178"/>
                </a:lnTo>
                <a:lnTo>
                  <a:pt x="42672" y="27203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17.5 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数据库之表</a:t>
            </a:r>
            <a:r>
              <a:rPr sz="2800" b="0" spc="-1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记录与磁盘块的映射</a:t>
            </a:r>
            <a:endParaRPr sz="2800" b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数据库中记录的区分及记录内属性值的区分</a:t>
            </a:r>
            <a:endParaRPr sz="240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438791" y="5254752"/>
            <a:ext cx="6124955" cy="1685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36193" y="3222498"/>
            <a:ext cx="2019300" cy="957580"/>
          </a:xfrm>
          <a:custGeom>
            <a:avLst/>
            <a:gdLst/>
            <a:ahLst/>
            <a:cxnLst/>
            <a:rect l="l" t="t" r="r" b="b"/>
            <a:pathLst>
              <a:path w="2019300" h="957579">
                <a:moveTo>
                  <a:pt x="2019300" y="478535"/>
                </a:moveTo>
                <a:lnTo>
                  <a:pt x="2015948" y="439271"/>
                </a:lnTo>
                <a:lnTo>
                  <a:pt x="2006069" y="400884"/>
                </a:lnTo>
                <a:lnTo>
                  <a:pt x="1989922" y="363497"/>
                </a:lnTo>
                <a:lnTo>
                  <a:pt x="1967770" y="327233"/>
                </a:lnTo>
                <a:lnTo>
                  <a:pt x="1939873" y="292215"/>
                </a:lnTo>
                <a:lnTo>
                  <a:pt x="1906492" y="258565"/>
                </a:lnTo>
                <a:lnTo>
                  <a:pt x="1867889" y="226407"/>
                </a:lnTo>
                <a:lnTo>
                  <a:pt x="1824325" y="195864"/>
                </a:lnTo>
                <a:lnTo>
                  <a:pt x="1776061" y="167058"/>
                </a:lnTo>
                <a:lnTo>
                  <a:pt x="1723358" y="140112"/>
                </a:lnTo>
                <a:lnTo>
                  <a:pt x="1666477" y="115150"/>
                </a:lnTo>
                <a:lnTo>
                  <a:pt x="1605680" y="92293"/>
                </a:lnTo>
                <a:lnTo>
                  <a:pt x="1541227" y="71665"/>
                </a:lnTo>
                <a:lnTo>
                  <a:pt x="1473381" y="53389"/>
                </a:lnTo>
                <a:lnTo>
                  <a:pt x="1402401" y="37588"/>
                </a:lnTo>
                <a:lnTo>
                  <a:pt x="1328550" y="24383"/>
                </a:lnTo>
                <a:lnTo>
                  <a:pt x="1252088" y="13900"/>
                </a:lnTo>
                <a:lnTo>
                  <a:pt x="1173276" y="6259"/>
                </a:lnTo>
                <a:lnTo>
                  <a:pt x="1092376" y="1585"/>
                </a:lnTo>
                <a:lnTo>
                  <a:pt x="1009650" y="0"/>
                </a:lnTo>
                <a:lnTo>
                  <a:pt x="926820" y="1585"/>
                </a:lnTo>
                <a:lnTo>
                  <a:pt x="845838" y="6259"/>
                </a:lnTo>
                <a:lnTo>
                  <a:pt x="766964" y="13900"/>
                </a:lnTo>
                <a:lnTo>
                  <a:pt x="690457" y="24384"/>
                </a:lnTo>
                <a:lnTo>
                  <a:pt x="616577" y="37588"/>
                </a:lnTo>
                <a:lnTo>
                  <a:pt x="545582" y="53389"/>
                </a:lnTo>
                <a:lnTo>
                  <a:pt x="477734" y="71665"/>
                </a:lnTo>
                <a:lnTo>
                  <a:pt x="413290" y="92293"/>
                </a:lnTo>
                <a:lnTo>
                  <a:pt x="352511" y="115150"/>
                </a:lnTo>
                <a:lnTo>
                  <a:pt x="295656" y="140112"/>
                </a:lnTo>
                <a:lnTo>
                  <a:pt x="242984" y="167058"/>
                </a:lnTo>
                <a:lnTo>
                  <a:pt x="194755" y="195864"/>
                </a:lnTo>
                <a:lnTo>
                  <a:pt x="151228" y="226407"/>
                </a:lnTo>
                <a:lnTo>
                  <a:pt x="112663" y="258565"/>
                </a:lnTo>
                <a:lnTo>
                  <a:pt x="79319" y="292215"/>
                </a:lnTo>
                <a:lnTo>
                  <a:pt x="51456" y="327233"/>
                </a:lnTo>
                <a:lnTo>
                  <a:pt x="29333" y="363497"/>
                </a:lnTo>
                <a:lnTo>
                  <a:pt x="13210" y="400884"/>
                </a:lnTo>
                <a:lnTo>
                  <a:pt x="3345" y="439271"/>
                </a:lnTo>
                <a:lnTo>
                  <a:pt x="0" y="478536"/>
                </a:lnTo>
                <a:lnTo>
                  <a:pt x="3345" y="517800"/>
                </a:lnTo>
                <a:lnTo>
                  <a:pt x="13210" y="556187"/>
                </a:lnTo>
                <a:lnTo>
                  <a:pt x="29333" y="593574"/>
                </a:lnTo>
                <a:lnTo>
                  <a:pt x="51456" y="629838"/>
                </a:lnTo>
                <a:lnTo>
                  <a:pt x="79319" y="664856"/>
                </a:lnTo>
                <a:lnTo>
                  <a:pt x="112663" y="698506"/>
                </a:lnTo>
                <a:lnTo>
                  <a:pt x="151228" y="730664"/>
                </a:lnTo>
                <a:lnTo>
                  <a:pt x="194755" y="761207"/>
                </a:lnTo>
                <a:lnTo>
                  <a:pt x="242984" y="790013"/>
                </a:lnTo>
                <a:lnTo>
                  <a:pt x="295656" y="816959"/>
                </a:lnTo>
                <a:lnTo>
                  <a:pt x="352511" y="841921"/>
                </a:lnTo>
                <a:lnTo>
                  <a:pt x="413290" y="864778"/>
                </a:lnTo>
                <a:lnTo>
                  <a:pt x="477734" y="885406"/>
                </a:lnTo>
                <a:lnTo>
                  <a:pt x="545582" y="903682"/>
                </a:lnTo>
                <a:lnTo>
                  <a:pt x="616577" y="919483"/>
                </a:lnTo>
                <a:lnTo>
                  <a:pt x="690457" y="932688"/>
                </a:lnTo>
                <a:lnTo>
                  <a:pt x="766964" y="943171"/>
                </a:lnTo>
                <a:lnTo>
                  <a:pt x="845838" y="950812"/>
                </a:lnTo>
                <a:lnTo>
                  <a:pt x="926820" y="955486"/>
                </a:lnTo>
                <a:lnTo>
                  <a:pt x="1009650" y="957072"/>
                </a:lnTo>
                <a:lnTo>
                  <a:pt x="1092376" y="955486"/>
                </a:lnTo>
                <a:lnTo>
                  <a:pt x="1173276" y="950812"/>
                </a:lnTo>
                <a:lnTo>
                  <a:pt x="1252088" y="943171"/>
                </a:lnTo>
                <a:lnTo>
                  <a:pt x="1328550" y="932688"/>
                </a:lnTo>
                <a:lnTo>
                  <a:pt x="1402401" y="919483"/>
                </a:lnTo>
                <a:lnTo>
                  <a:pt x="1473381" y="903682"/>
                </a:lnTo>
                <a:lnTo>
                  <a:pt x="1541227" y="885406"/>
                </a:lnTo>
                <a:lnTo>
                  <a:pt x="1605680" y="864778"/>
                </a:lnTo>
                <a:lnTo>
                  <a:pt x="1666477" y="841921"/>
                </a:lnTo>
                <a:lnTo>
                  <a:pt x="1723358" y="816959"/>
                </a:lnTo>
                <a:lnTo>
                  <a:pt x="1776061" y="790013"/>
                </a:lnTo>
                <a:lnTo>
                  <a:pt x="1824325" y="761207"/>
                </a:lnTo>
                <a:lnTo>
                  <a:pt x="1867889" y="730664"/>
                </a:lnTo>
                <a:lnTo>
                  <a:pt x="1906492" y="698506"/>
                </a:lnTo>
                <a:lnTo>
                  <a:pt x="1939873" y="664856"/>
                </a:lnTo>
                <a:lnTo>
                  <a:pt x="1967770" y="629838"/>
                </a:lnTo>
                <a:lnTo>
                  <a:pt x="1989922" y="593574"/>
                </a:lnTo>
                <a:lnTo>
                  <a:pt x="2006069" y="556187"/>
                </a:lnTo>
                <a:lnTo>
                  <a:pt x="2015948" y="517800"/>
                </a:lnTo>
                <a:lnTo>
                  <a:pt x="2019300" y="47853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27620" y="3268217"/>
            <a:ext cx="1851660" cy="857250"/>
          </a:xfrm>
          <a:custGeom>
            <a:avLst/>
            <a:gdLst/>
            <a:ahLst/>
            <a:cxnLst/>
            <a:rect l="l" t="t" r="r" b="b"/>
            <a:pathLst>
              <a:path w="1851659" h="857250">
                <a:moveTo>
                  <a:pt x="1851659" y="429005"/>
                </a:moveTo>
                <a:lnTo>
                  <a:pt x="1839541" y="359407"/>
                </a:lnTo>
                <a:lnTo>
                  <a:pt x="1804458" y="293388"/>
                </a:lnTo>
                <a:lnTo>
                  <a:pt x="1778900" y="261997"/>
                </a:lnTo>
                <a:lnTo>
                  <a:pt x="1748316" y="231831"/>
                </a:lnTo>
                <a:lnTo>
                  <a:pt x="1712944" y="203002"/>
                </a:lnTo>
                <a:lnTo>
                  <a:pt x="1673022" y="175619"/>
                </a:lnTo>
                <a:lnTo>
                  <a:pt x="1628789" y="149793"/>
                </a:lnTo>
                <a:lnTo>
                  <a:pt x="1580483" y="125634"/>
                </a:lnTo>
                <a:lnTo>
                  <a:pt x="1528342" y="103253"/>
                </a:lnTo>
                <a:lnTo>
                  <a:pt x="1472604" y="82759"/>
                </a:lnTo>
                <a:lnTo>
                  <a:pt x="1413508" y="64263"/>
                </a:lnTo>
                <a:lnTo>
                  <a:pt x="1351293" y="47875"/>
                </a:lnTo>
                <a:lnTo>
                  <a:pt x="1286196" y="33706"/>
                </a:lnTo>
                <a:lnTo>
                  <a:pt x="1218456" y="21866"/>
                </a:lnTo>
                <a:lnTo>
                  <a:pt x="1148311" y="12465"/>
                </a:lnTo>
                <a:lnTo>
                  <a:pt x="1075999" y="5613"/>
                </a:lnTo>
                <a:lnTo>
                  <a:pt x="1001759" y="1421"/>
                </a:lnTo>
                <a:lnTo>
                  <a:pt x="925829" y="0"/>
                </a:lnTo>
                <a:lnTo>
                  <a:pt x="849900" y="1421"/>
                </a:lnTo>
                <a:lnTo>
                  <a:pt x="775660" y="5613"/>
                </a:lnTo>
                <a:lnTo>
                  <a:pt x="703348" y="12465"/>
                </a:lnTo>
                <a:lnTo>
                  <a:pt x="633203" y="21866"/>
                </a:lnTo>
                <a:lnTo>
                  <a:pt x="565463" y="33706"/>
                </a:lnTo>
                <a:lnTo>
                  <a:pt x="500366" y="47875"/>
                </a:lnTo>
                <a:lnTo>
                  <a:pt x="438151" y="64263"/>
                </a:lnTo>
                <a:lnTo>
                  <a:pt x="379055" y="82759"/>
                </a:lnTo>
                <a:lnTo>
                  <a:pt x="323317" y="103253"/>
                </a:lnTo>
                <a:lnTo>
                  <a:pt x="271176" y="125634"/>
                </a:lnTo>
                <a:lnTo>
                  <a:pt x="222870" y="149793"/>
                </a:lnTo>
                <a:lnTo>
                  <a:pt x="178637" y="175619"/>
                </a:lnTo>
                <a:lnTo>
                  <a:pt x="138715" y="203002"/>
                </a:lnTo>
                <a:lnTo>
                  <a:pt x="103343" y="231831"/>
                </a:lnTo>
                <a:lnTo>
                  <a:pt x="72759" y="261997"/>
                </a:lnTo>
                <a:lnTo>
                  <a:pt x="47201" y="293388"/>
                </a:lnTo>
                <a:lnTo>
                  <a:pt x="26908" y="325895"/>
                </a:lnTo>
                <a:lnTo>
                  <a:pt x="3069" y="393814"/>
                </a:lnTo>
                <a:lnTo>
                  <a:pt x="0" y="429006"/>
                </a:lnTo>
                <a:lnTo>
                  <a:pt x="3069" y="464089"/>
                </a:lnTo>
                <a:lnTo>
                  <a:pt x="26908" y="531822"/>
                </a:lnTo>
                <a:lnTo>
                  <a:pt x="47201" y="564251"/>
                </a:lnTo>
                <a:lnTo>
                  <a:pt x="72759" y="595574"/>
                </a:lnTo>
                <a:lnTo>
                  <a:pt x="103343" y="625679"/>
                </a:lnTo>
                <a:lnTo>
                  <a:pt x="138715" y="654456"/>
                </a:lnTo>
                <a:lnTo>
                  <a:pt x="178637" y="681794"/>
                </a:lnTo>
                <a:lnTo>
                  <a:pt x="222870" y="707583"/>
                </a:lnTo>
                <a:lnTo>
                  <a:pt x="271176" y="731710"/>
                </a:lnTo>
                <a:lnTo>
                  <a:pt x="323317" y="754066"/>
                </a:lnTo>
                <a:lnTo>
                  <a:pt x="379055" y="774539"/>
                </a:lnTo>
                <a:lnTo>
                  <a:pt x="438151" y="793019"/>
                </a:lnTo>
                <a:lnTo>
                  <a:pt x="500366" y="809394"/>
                </a:lnTo>
                <a:lnTo>
                  <a:pt x="565463" y="823555"/>
                </a:lnTo>
                <a:lnTo>
                  <a:pt x="633203" y="835389"/>
                </a:lnTo>
                <a:lnTo>
                  <a:pt x="703348" y="844787"/>
                </a:lnTo>
                <a:lnTo>
                  <a:pt x="775660" y="851637"/>
                </a:lnTo>
                <a:lnTo>
                  <a:pt x="849900" y="855828"/>
                </a:lnTo>
                <a:lnTo>
                  <a:pt x="925829" y="857250"/>
                </a:lnTo>
                <a:lnTo>
                  <a:pt x="1001759" y="855828"/>
                </a:lnTo>
                <a:lnTo>
                  <a:pt x="1075999" y="851637"/>
                </a:lnTo>
                <a:lnTo>
                  <a:pt x="1148311" y="844787"/>
                </a:lnTo>
                <a:lnTo>
                  <a:pt x="1218456" y="835389"/>
                </a:lnTo>
                <a:lnTo>
                  <a:pt x="1286196" y="823555"/>
                </a:lnTo>
                <a:lnTo>
                  <a:pt x="1351293" y="809394"/>
                </a:lnTo>
                <a:lnTo>
                  <a:pt x="1413508" y="793019"/>
                </a:lnTo>
                <a:lnTo>
                  <a:pt x="1472604" y="774539"/>
                </a:lnTo>
                <a:lnTo>
                  <a:pt x="1528342" y="754066"/>
                </a:lnTo>
                <a:lnTo>
                  <a:pt x="1580483" y="731710"/>
                </a:lnTo>
                <a:lnTo>
                  <a:pt x="1628789" y="707583"/>
                </a:lnTo>
                <a:lnTo>
                  <a:pt x="1673022" y="681794"/>
                </a:lnTo>
                <a:lnTo>
                  <a:pt x="1712944" y="654456"/>
                </a:lnTo>
                <a:lnTo>
                  <a:pt x="1748316" y="625679"/>
                </a:lnTo>
                <a:lnTo>
                  <a:pt x="1778900" y="595574"/>
                </a:lnTo>
                <a:lnTo>
                  <a:pt x="1804458" y="564251"/>
                </a:lnTo>
                <a:lnTo>
                  <a:pt x="1824751" y="531822"/>
                </a:lnTo>
                <a:lnTo>
                  <a:pt x="1848590" y="464089"/>
                </a:lnTo>
                <a:lnTo>
                  <a:pt x="1851659" y="42900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27620" y="3268217"/>
            <a:ext cx="1851660" cy="857250"/>
          </a:xfrm>
          <a:custGeom>
            <a:avLst/>
            <a:gdLst/>
            <a:ahLst/>
            <a:cxnLst/>
            <a:rect l="l" t="t" r="r" b="b"/>
            <a:pathLst>
              <a:path w="1851659" h="857250">
                <a:moveTo>
                  <a:pt x="925829" y="0"/>
                </a:moveTo>
                <a:lnTo>
                  <a:pt x="849900" y="1421"/>
                </a:lnTo>
                <a:lnTo>
                  <a:pt x="775660" y="5613"/>
                </a:lnTo>
                <a:lnTo>
                  <a:pt x="703348" y="12465"/>
                </a:lnTo>
                <a:lnTo>
                  <a:pt x="633203" y="21866"/>
                </a:lnTo>
                <a:lnTo>
                  <a:pt x="565463" y="33706"/>
                </a:lnTo>
                <a:lnTo>
                  <a:pt x="500366" y="47875"/>
                </a:lnTo>
                <a:lnTo>
                  <a:pt x="438151" y="64263"/>
                </a:lnTo>
                <a:lnTo>
                  <a:pt x="379055" y="82759"/>
                </a:lnTo>
                <a:lnTo>
                  <a:pt x="323317" y="103253"/>
                </a:lnTo>
                <a:lnTo>
                  <a:pt x="271176" y="125634"/>
                </a:lnTo>
                <a:lnTo>
                  <a:pt x="222870" y="149793"/>
                </a:lnTo>
                <a:lnTo>
                  <a:pt x="178637" y="175619"/>
                </a:lnTo>
                <a:lnTo>
                  <a:pt x="138715" y="203002"/>
                </a:lnTo>
                <a:lnTo>
                  <a:pt x="103343" y="231831"/>
                </a:lnTo>
                <a:lnTo>
                  <a:pt x="72759" y="261997"/>
                </a:lnTo>
                <a:lnTo>
                  <a:pt x="47201" y="293388"/>
                </a:lnTo>
                <a:lnTo>
                  <a:pt x="26908" y="325895"/>
                </a:lnTo>
                <a:lnTo>
                  <a:pt x="3069" y="393814"/>
                </a:lnTo>
                <a:lnTo>
                  <a:pt x="0" y="429006"/>
                </a:lnTo>
                <a:lnTo>
                  <a:pt x="3069" y="464089"/>
                </a:lnTo>
                <a:lnTo>
                  <a:pt x="26908" y="531822"/>
                </a:lnTo>
                <a:lnTo>
                  <a:pt x="47201" y="564251"/>
                </a:lnTo>
                <a:lnTo>
                  <a:pt x="72759" y="595574"/>
                </a:lnTo>
                <a:lnTo>
                  <a:pt x="103343" y="625679"/>
                </a:lnTo>
                <a:lnTo>
                  <a:pt x="138715" y="654456"/>
                </a:lnTo>
                <a:lnTo>
                  <a:pt x="178637" y="681794"/>
                </a:lnTo>
                <a:lnTo>
                  <a:pt x="222870" y="707583"/>
                </a:lnTo>
                <a:lnTo>
                  <a:pt x="271176" y="731710"/>
                </a:lnTo>
                <a:lnTo>
                  <a:pt x="323317" y="754066"/>
                </a:lnTo>
                <a:lnTo>
                  <a:pt x="379055" y="774539"/>
                </a:lnTo>
                <a:lnTo>
                  <a:pt x="438151" y="793019"/>
                </a:lnTo>
                <a:lnTo>
                  <a:pt x="500366" y="809394"/>
                </a:lnTo>
                <a:lnTo>
                  <a:pt x="565463" y="823555"/>
                </a:lnTo>
                <a:lnTo>
                  <a:pt x="633203" y="835389"/>
                </a:lnTo>
                <a:lnTo>
                  <a:pt x="703348" y="844787"/>
                </a:lnTo>
                <a:lnTo>
                  <a:pt x="775660" y="851637"/>
                </a:lnTo>
                <a:lnTo>
                  <a:pt x="849900" y="855828"/>
                </a:lnTo>
                <a:lnTo>
                  <a:pt x="925829" y="857250"/>
                </a:lnTo>
                <a:lnTo>
                  <a:pt x="1001759" y="855828"/>
                </a:lnTo>
                <a:lnTo>
                  <a:pt x="1075999" y="851637"/>
                </a:lnTo>
                <a:lnTo>
                  <a:pt x="1148311" y="844787"/>
                </a:lnTo>
                <a:lnTo>
                  <a:pt x="1218456" y="835389"/>
                </a:lnTo>
                <a:lnTo>
                  <a:pt x="1286196" y="823555"/>
                </a:lnTo>
                <a:lnTo>
                  <a:pt x="1351293" y="809394"/>
                </a:lnTo>
                <a:lnTo>
                  <a:pt x="1413508" y="793019"/>
                </a:lnTo>
                <a:lnTo>
                  <a:pt x="1472604" y="774539"/>
                </a:lnTo>
                <a:lnTo>
                  <a:pt x="1528342" y="754066"/>
                </a:lnTo>
                <a:lnTo>
                  <a:pt x="1580483" y="731710"/>
                </a:lnTo>
                <a:lnTo>
                  <a:pt x="1628789" y="707583"/>
                </a:lnTo>
                <a:lnTo>
                  <a:pt x="1673022" y="681794"/>
                </a:lnTo>
                <a:lnTo>
                  <a:pt x="1712944" y="654456"/>
                </a:lnTo>
                <a:lnTo>
                  <a:pt x="1748316" y="625679"/>
                </a:lnTo>
                <a:lnTo>
                  <a:pt x="1778900" y="595574"/>
                </a:lnTo>
                <a:lnTo>
                  <a:pt x="1804458" y="564251"/>
                </a:lnTo>
                <a:lnTo>
                  <a:pt x="1824751" y="531822"/>
                </a:lnTo>
                <a:lnTo>
                  <a:pt x="1848590" y="464089"/>
                </a:lnTo>
                <a:lnTo>
                  <a:pt x="1851659" y="429005"/>
                </a:lnTo>
                <a:lnTo>
                  <a:pt x="1848590" y="393814"/>
                </a:lnTo>
                <a:lnTo>
                  <a:pt x="1824751" y="325895"/>
                </a:lnTo>
                <a:lnTo>
                  <a:pt x="1804458" y="293388"/>
                </a:lnTo>
                <a:lnTo>
                  <a:pt x="1778900" y="261997"/>
                </a:lnTo>
                <a:lnTo>
                  <a:pt x="1748316" y="231831"/>
                </a:lnTo>
                <a:lnTo>
                  <a:pt x="1712944" y="203002"/>
                </a:lnTo>
                <a:lnTo>
                  <a:pt x="1673022" y="175619"/>
                </a:lnTo>
                <a:lnTo>
                  <a:pt x="1628789" y="149793"/>
                </a:lnTo>
                <a:lnTo>
                  <a:pt x="1580483" y="125634"/>
                </a:lnTo>
                <a:lnTo>
                  <a:pt x="1528342" y="103253"/>
                </a:lnTo>
                <a:lnTo>
                  <a:pt x="1472604" y="82759"/>
                </a:lnTo>
                <a:lnTo>
                  <a:pt x="1413508" y="64263"/>
                </a:lnTo>
                <a:lnTo>
                  <a:pt x="1351293" y="47875"/>
                </a:lnTo>
                <a:lnTo>
                  <a:pt x="1286196" y="33706"/>
                </a:lnTo>
                <a:lnTo>
                  <a:pt x="1218456" y="21866"/>
                </a:lnTo>
                <a:lnTo>
                  <a:pt x="1148311" y="12465"/>
                </a:lnTo>
                <a:lnTo>
                  <a:pt x="1075999" y="5613"/>
                </a:lnTo>
                <a:lnTo>
                  <a:pt x="1001759" y="1421"/>
                </a:lnTo>
                <a:lnTo>
                  <a:pt x="925829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12431" y="4071365"/>
            <a:ext cx="1156970" cy="621030"/>
          </a:xfrm>
          <a:custGeom>
            <a:avLst/>
            <a:gdLst/>
            <a:ahLst/>
            <a:cxnLst/>
            <a:rect l="l" t="t" r="r" b="b"/>
            <a:pathLst>
              <a:path w="1156970" h="621029">
                <a:moveTo>
                  <a:pt x="1156715" y="310895"/>
                </a:moveTo>
                <a:lnTo>
                  <a:pt x="1149142" y="260528"/>
                </a:lnTo>
                <a:lnTo>
                  <a:pt x="1127217" y="212726"/>
                </a:lnTo>
                <a:lnTo>
                  <a:pt x="1092134" y="168133"/>
                </a:lnTo>
                <a:lnTo>
                  <a:pt x="1045086" y="127394"/>
                </a:lnTo>
                <a:lnTo>
                  <a:pt x="987266" y="91154"/>
                </a:lnTo>
                <a:lnTo>
                  <a:pt x="919868" y="60057"/>
                </a:lnTo>
                <a:lnTo>
                  <a:pt x="882950" y="46639"/>
                </a:lnTo>
                <a:lnTo>
                  <a:pt x="844084" y="34749"/>
                </a:lnTo>
                <a:lnTo>
                  <a:pt x="803421" y="24467"/>
                </a:lnTo>
                <a:lnTo>
                  <a:pt x="761109" y="15873"/>
                </a:lnTo>
                <a:lnTo>
                  <a:pt x="717298" y="9049"/>
                </a:lnTo>
                <a:lnTo>
                  <a:pt x="672136" y="4075"/>
                </a:lnTo>
                <a:lnTo>
                  <a:pt x="625773" y="1032"/>
                </a:lnTo>
                <a:lnTo>
                  <a:pt x="578357" y="0"/>
                </a:lnTo>
                <a:lnTo>
                  <a:pt x="530942" y="1032"/>
                </a:lnTo>
                <a:lnTo>
                  <a:pt x="484579" y="4075"/>
                </a:lnTo>
                <a:lnTo>
                  <a:pt x="439417" y="9049"/>
                </a:lnTo>
                <a:lnTo>
                  <a:pt x="395606" y="15873"/>
                </a:lnTo>
                <a:lnTo>
                  <a:pt x="353294" y="24467"/>
                </a:lnTo>
                <a:lnTo>
                  <a:pt x="312631" y="34749"/>
                </a:lnTo>
                <a:lnTo>
                  <a:pt x="273765" y="46639"/>
                </a:lnTo>
                <a:lnTo>
                  <a:pt x="236847" y="60057"/>
                </a:lnTo>
                <a:lnTo>
                  <a:pt x="169449" y="91154"/>
                </a:lnTo>
                <a:lnTo>
                  <a:pt x="111629" y="127394"/>
                </a:lnTo>
                <a:lnTo>
                  <a:pt x="64581" y="168133"/>
                </a:lnTo>
                <a:lnTo>
                  <a:pt x="29498" y="212726"/>
                </a:lnTo>
                <a:lnTo>
                  <a:pt x="7573" y="260528"/>
                </a:lnTo>
                <a:lnTo>
                  <a:pt x="0" y="310896"/>
                </a:lnTo>
                <a:lnTo>
                  <a:pt x="1918" y="336354"/>
                </a:lnTo>
                <a:lnTo>
                  <a:pt x="16816" y="385479"/>
                </a:lnTo>
                <a:lnTo>
                  <a:pt x="45469" y="431684"/>
                </a:lnTo>
                <a:lnTo>
                  <a:pt x="86684" y="474335"/>
                </a:lnTo>
                <a:lnTo>
                  <a:pt x="139267" y="512796"/>
                </a:lnTo>
                <a:lnTo>
                  <a:pt x="202026" y="546431"/>
                </a:lnTo>
                <a:lnTo>
                  <a:pt x="273765" y="574604"/>
                </a:lnTo>
                <a:lnTo>
                  <a:pt x="312631" y="586445"/>
                </a:lnTo>
                <a:lnTo>
                  <a:pt x="353294" y="596681"/>
                </a:lnTo>
                <a:lnTo>
                  <a:pt x="395606" y="605235"/>
                </a:lnTo>
                <a:lnTo>
                  <a:pt x="439417" y="612026"/>
                </a:lnTo>
                <a:lnTo>
                  <a:pt x="484579" y="616975"/>
                </a:lnTo>
                <a:lnTo>
                  <a:pt x="530942" y="620003"/>
                </a:lnTo>
                <a:lnTo>
                  <a:pt x="578357" y="621030"/>
                </a:lnTo>
                <a:lnTo>
                  <a:pt x="625773" y="620003"/>
                </a:lnTo>
                <a:lnTo>
                  <a:pt x="672136" y="616975"/>
                </a:lnTo>
                <a:lnTo>
                  <a:pt x="717298" y="612026"/>
                </a:lnTo>
                <a:lnTo>
                  <a:pt x="761109" y="605235"/>
                </a:lnTo>
                <a:lnTo>
                  <a:pt x="803421" y="596681"/>
                </a:lnTo>
                <a:lnTo>
                  <a:pt x="844084" y="586445"/>
                </a:lnTo>
                <a:lnTo>
                  <a:pt x="882950" y="574604"/>
                </a:lnTo>
                <a:lnTo>
                  <a:pt x="919868" y="561240"/>
                </a:lnTo>
                <a:lnTo>
                  <a:pt x="987266" y="530256"/>
                </a:lnTo>
                <a:lnTo>
                  <a:pt x="1045086" y="494129"/>
                </a:lnTo>
                <a:lnTo>
                  <a:pt x="1092134" y="453494"/>
                </a:lnTo>
                <a:lnTo>
                  <a:pt x="1127217" y="408986"/>
                </a:lnTo>
                <a:lnTo>
                  <a:pt x="1149142" y="361242"/>
                </a:lnTo>
                <a:lnTo>
                  <a:pt x="1156715" y="31089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64259" y="4101846"/>
            <a:ext cx="1062355" cy="554355"/>
          </a:xfrm>
          <a:custGeom>
            <a:avLst/>
            <a:gdLst/>
            <a:ahLst/>
            <a:cxnLst/>
            <a:rect l="l" t="t" r="r" b="b"/>
            <a:pathLst>
              <a:path w="1062354" h="554354">
                <a:moveTo>
                  <a:pt x="1062228" y="277367"/>
                </a:moveTo>
                <a:lnTo>
                  <a:pt x="1055277" y="232383"/>
                </a:lnTo>
                <a:lnTo>
                  <a:pt x="1035155" y="189707"/>
                </a:lnTo>
                <a:lnTo>
                  <a:pt x="1002954" y="149912"/>
                </a:lnTo>
                <a:lnTo>
                  <a:pt x="959766" y="113568"/>
                </a:lnTo>
                <a:lnTo>
                  <a:pt x="906684" y="81248"/>
                </a:lnTo>
                <a:lnTo>
                  <a:pt x="844801" y="53522"/>
                </a:lnTo>
                <a:lnTo>
                  <a:pt x="775210" y="30963"/>
                </a:lnTo>
                <a:lnTo>
                  <a:pt x="737866" y="21800"/>
                </a:lnTo>
                <a:lnTo>
                  <a:pt x="699003" y="14142"/>
                </a:lnTo>
                <a:lnTo>
                  <a:pt x="658761" y="8062"/>
                </a:lnTo>
                <a:lnTo>
                  <a:pt x="617274" y="3630"/>
                </a:lnTo>
                <a:lnTo>
                  <a:pt x="574679" y="919"/>
                </a:lnTo>
                <a:lnTo>
                  <a:pt x="531114" y="0"/>
                </a:lnTo>
                <a:lnTo>
                  <a:pt x="487548" y="919"/>
                </a:lnTo>
                <a:lnTo>
                  <a:pt x="444953" y="3630"/>
                </a:lnTo>
                <a:lnTo>
                  <a:pt x="403466" y="8062"/>
                </a:lnTo>
                <a:lnTo>
                  <a:pt x="363224" y="14142"/>
                </a:lnTo>
                <a:lnTo>
                  <a:pt x="324361" y="21800"/>
                </a:lnTo>
                <a:lnTo>
                  <a:pt x="287017" y="30963"/>
                </a:lnTo>
                <a:lnTo>
                  <a:pt x="217426" y="53522"/>
                </a:lnTo>
                <a:lnTo>
                  <a:pt x="155543" y="81248"/>
                </a:lnTo>
                <a:lnTo>
                  <a:pt x="102461" y="113568"/>
                </a:lnTo>
                <a:lnTo>
                  <a:pt x="59273" y="149912"/>
                </a:lnTo>
                <a:lnTo>
                  <a:pt x="27072" y="189707"/>
                </a:lnTo>
                <a:lnTo>
                  <a:pt x="6950" y="232383"/>
                </a:lnTo>
                <a:lnTo>
                  <a:pt x="0" y="277368"/>
                </a:lnTo>
                <a:lnTo>
                  <a:pt x="1760" y="300004"/>
                </a:lnTo>
                <a:lnTo>
                  <a:pt x="15433" y="343720"/>
                </a:lnTo>
                <a:lnTo>
                  <a:pt x="41731" y="384881"/>
                </a:lnTo>
                <a:lnTo>
                  <a:pt x="79562" y="422910"/>
                </a:lnTo>
                <a:lnTo>
                  <a:pt x="127833" y="457231"/>
                </a:lnTo>
                <a:lnTo>
                  <a:pt x="185452" y="487267"/>
                </a:lnTo>
                <a:lnTo>
                  <a:pt x="251326" y="512444"/>
                </a:lnTo>
                <a:lnTo>
                  <a:pt x="324361" y="532185"/>
                </a:lnTo>
                <a:lnTo>
                  <a:pt x="363224" y="539837"/>
                </a:lnTo>
                <a:lnTo>
                  <a:pt x="403466" y="545914"/>
                </a:lnTo>
                <a:lnTo>
                  <a:pt x="444953" y="550343"/>
                </a:lnTo>
                <a:lnTo>
                  <a:pt x="487548" y="553054"/>
                </a:lnTo>
                <a:lnTo>
                  <a:pt x="531114" y="553974"/>
                </a:lnTo>
                <a:lnTo>
                  <a:pt x="574679" y="553054"/>
                </a:lnTo>
                <a:lnTo>
                  <a:pt x="617274" y="550343"/>
                </a:lnTo>
                <a:lnTo>
                  <a:pt x="658761" y="545914"/>
                </a:lnTo>
                <a:lnTo>
                  <a:pt x="699003" y="539837"/>
                </a:lnTo>
                <a:lnTo>
                  <a:pt x="737866" y="532185"/>
                </a:lnTo>
                <a:lnTo>
                  <a:pt x="775210" y="523030"/>
                </a:lnTo>
                <a:lnTo>
                  <a:pt x="844801" y="500499"/>
                </a:lnTo>
                <a:lnTo>
                  <a:pt x="906684" y="472820"/>
                </a:lnTo>
                <a:lnTo>
                  <a:pt x="959766" y="440570"/>
                </a:lnTo>
                <a:lnTo>
                  <a:pt x="1002954" y="404323"/>
                </a:lnTo>
                <a:lnTo>
                  <a:pt x="1035155" y="364656"/>
                </a:lnTo>
                <a:lnTo>
                  <a:pt x="1055277" y="322146"/>
                </a:lnTo>
                <a:lnTo>
                  <a:pt x="1062228" y="27736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64259" y="4101846"/>
            <a:ext cx="1062355" cy="554355"/>
          </a:xfrm>
          <a:custGeom>
            <a:avLst/>
            <a:gdLst/>
            <a:ahLst/>
            <a:cxnLst/>
            <a:rect l="l" t="t" r="r" b="b"/>
            <a:pathLst>
              <a:path w="1062354" h="554354">
                <a:moveTo>
                  <a:pt x="531114" y="0"/>
                </a:moveTo>
                <a:lnTo>
                  <a:pt x="487548" y="919"/>
                </a:lnTo>
                <a:lnTo>
                  <a:pt x="444953" y="3630"/>
                </a:lnTo>
                <a:lnTo>
                  <a:pt x="403466" y="8062"/>
                </a:lnTo>
                <a:lnTo>
                  <a:pt x="363224" y="14142"/>
                </a:lnTo>
                <a:lnTo>
                  <a:pt x="324361" y="21800"/>
                </a:lnTo>
                <a:lnTo>
                  <a:pt x="287017" y="30963"/>
                </a:lnTo>
                <a:lnTo>
                  <a:pt x="217426" y="53522"/>
                </a:lnTo>
                <a:lnTo>
                  <a:pt x="155543" y="81248"/>
                </a:lnTo>
                <a:lnTo>
                  <a:pt x="102461" y="113568"/>
                </a:lnTo>
                <a:lnTo>
                  <a:pt x="59273" y="149912"/>
                </a:lnTo>
                <a:lnTo>
                  <a:pt x="27072" y="189707"/>
                </a:lnTo>
                <a:lnTo>
                  <a:pt x="6950" y="232383"/>
                </a:lnTo>
                <a:lnTo>
                  <a:pt x="0" y="277368"/>
                </a:lnTo>
                <a:lnTo>
                  <a:pt x="1760" y="300004"/>
                </a:lnTo>
                <a:lnTo>
                  <a:pt x="15433" y="343720"/>
                </a:lnTo>
                <a:lnTo>
                  <a:pt x="41731" y="384881"/>
                </a:lnTo>
                <a:lnTo>
                  <a:pt x="79562" y="422910"/>
                </a:lnTo>
                <a:lnTo>
                  <a:pt x="127833" y="457231"/>
                </a:lnTo>
                <a:lnTo>
                  <a:pt x="185452" y="487267"/>
                </a:lnTo>
                <a:lnTo>
                  <a:pt x="251326" y="512444"/>
                </a:lnTo>
                <a:lnTo>
                  <a:pt x="324361" y="532185"/>
                </a:lnTo>
                <a:lnTo>
                  <a:pt x="363224" y="539837"/>
                </a:lnTo>
                <a:lnTo>
                  <a:pt x="403466" y="545914"/>
                </a:lnTo>
                <a:lnTo>
                  <a:pt x="444953" y="550343"/>
                </a:lnTo>
                <a:lnTo>
                  <a:pt x="487548" y="553054"/>
                </a:lnTo>
                <a:lnTo>
                  <a:pt x="531114" y="553974"/>
                </a:lnTo>
                <a:lnTo>
                  <a:pt x="574679" y="553054"/>
                </a:lnTo>
                <a:lnTo>
                  <a:pt x="617274" y="550343"/>
                </a:lnTo>
                <a:lnTo>
                  <a:pt x="658761" y="545914"/>
                </a:lnTo>
                <a:lnTo>
                  <a:pt x="699003" y="539837"/>
                </a:lnTo>
                <a:lnTo>
                  <a:pt x="737866" y="532185"/>
                </a:lnTo>
                <a:lnTo>
                  <a:pt x="775210" y="523030"/>
                </a:lnTo>
                <a:lnTo>
                  <a:pt x="844801" y="500499"/>
                </a:lnTo>
                <a:lnTo>
                  <a:pt x="906684" y="472820"/>
                </a:lnTo>
                <a:lnTo>
                  <a:pt x="959766" y="440570"/>
                </a:lnTo>
                <a:lnTo>
                  <a:pt x="1002954" y="404323"/>
                </a:lnTo>
                <a:lnTo>
                  <a:pt x="1035155" y="364656"/>
                </a:lnTo>
                <a:lnTo>
                  <a:pt x="1055277" y="322146"/>
                </a:lnTo>
                <a:lnTo>
                  <a:pt x="1062228" y="277367"/>
                </a:lnTo>
                <a:lnTo>
                  <a:pt x="1060467" y="254622"/>
                </a:lnTo>
                <a:lnTo>
                  <a:pt x="1046794" y="210721"/>
                </a:lnTo>
                <a:lnTo>
                  <a:pt x="1020496" y="169414"/>
                </a:lnTo>
                <a:lnTo>
                  <a:pt x="982665" y="131273"/>
                </a:lnTo>
                <a:lnTo>
                  <a:pt x="934394" y="96869"/>
                </a:lnTo>
                <a:lnTo>
                  <a:pt x="876775" y="66775"/>
                </a:lnTo>
                <a:lnTo>
                  <a:pt x="810901" y="41561"/>
                </a:lnTo>
                <a:lnTo>
                  <a:pt x="737866" y="21800"/>
                </a:lnTo>
                <a:lnTo>
                  <a:pt x="699003" y="14142"/>
                </a:lnTo>
                <a:lnTo>
                  <a:pt x="658761" y="8062"/>
                </a:lnTo>
                <a:lnTo>
                  <a:pt x="617274" y="3630"/>
                </a:lnTo>
                <a:lnTo>
                  <a:pt x="574679" y="919"/>
                </a:lnTo>
                <a:lnTo>
                  <a:pt x="53111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283329" y="3363680"/>
            <a:ext cx="1537335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spc="-5" dirty="0">
                <a:solidFill>
                  <a:srgbClr val="3333CC"/>
                </a:solidFill>
                <a:latin typeface="微软雅黑"/>
                <a:cs typeface="微软雅黑"/>
              </a:rPr>
              <a:t>•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按长度区分记录</a:t>
            </a:r>
            <a:endParaRPr sz="1600" dirty="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333CC"/>
                </a:solidFill>
                <a:latin typeface="微软雅黑"/>
                <a:cs typeface="微软雅黑"/>
              </a:rPr>
              <a:t>•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按指针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或标志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区分记录</a:t>
            </a:r>
            <a:endParaRPr sz="1600" dirty="0">
              <a:latin typeface="微软雅黑"/>
              <a:cs typeface="微软雅黑"/>
            </a:endParaRPr>
          </a:p>
          <a:p>
            <a:pPr marL="460375" marR="368935" algn="ctr">
              <a:lnSpc>
                <a:spcPct val="100000"/>
              </a:lnSpc>
              <a:spcBef>
                <a:spcPts val="675"/>
              </a:spcBef>
            </a:pPr>
            <a:r>
              <a:rPr sz="1600" spc="-5" dirty="0">
                <a:solidFill>
                  <a:srgbClr val="3333CC"/>
                </a:solidFill>
                <a:latin typeface="微软雅黑"/>
                <a:cs typeface="微软雅黑"/>
              </a:rPr>
              <a:t>•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块头如 何设计</a:t>
            </a:r>
            <a:endParaRPr sz="1600" dirty="0">
              <a:latin typeface="微软雅黑"/>
              <a:cs typeface="微软雅黑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287475" y="2784157"/>
          <a:ext cx="4876797" cy="5082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9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150875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284427" y="4276153"/>
          <a:ext cx="4876795" cy="508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9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4935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5544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154686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149351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153162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150875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</a:tblGrid>
              <a:tr h="508254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object 2">
            <a:extLst>
              <a:ext uri="{FF2B5EF4-FFF2-40B4-BE49-F238E27FC236}">
                <a16:creationId xmlns:a16="http://schemas.microsoft.com/office/drawing/2014/main" xmlns="" id="{896B0AEF-83D0-4A5A-8975-46B7207D278D}"/>
              </a:ext>
            </a:extLst>
          </p:cNvPr>
          <p:cNvSpPr/>
          <p:nvPr/>
        </p:nvSpPr>
        <p:spPr>
          <a:xfrm>
            <a:off x="1003300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">
            <a:extLst>
              <a:ext uri="{FF2B5EF4-FFF2-40B4-BE49-F238E27FC236}">
                <a16:creationId xmlns:a16="http://schemas.microsoft.com/office/drawing/2014/main" xmlns="" id="{EEACB9CA-1F65-4981-B0BF-75ABEE27C47C}"/>
              </a:ext>
            </a:extLst>
          </p:cNvPr>
          <p:cNvSpPr/>
          <p:nvPr/>
        </p:nvSpPr>
        <p:spPr>
          <a:xfrm>
            <a:off x="1003300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89011" y="277038"/>
            <a:ext cx="8633193" cy="563135"/>
          </a:xfrm>
          <a:prstGeom prst="rect">
            <a:avLst/>
          </a:prstGeom>
        </p:spPr>
        <p:txBody>
          <a:bodyPr vert="horz" wrap="square" lIns="0" tIns="66453" rIns="0" bIns="0" rtlCol="0">
            <a:spAutoFit/>
          </a:bodyPr>
          <a:lstStyle/>
          <a:p>
            <a:pPr marL="2724150">
              <a:lnSpc>
                <a:spcPts val="4305"/>
              </a:lnSpc>
            </a:pP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黑体"/>
              </a:rPr>
              <a:t>本讲学习什</a:t>
            </a:r>
            <a:r>
              <a:rPr sz="2800" b="0" spc="-1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黑体"/>
              </a:rPr>
              <a:t>么</a:t>
            </a:r>
            <a:r>
              <a:rPr sz="2800" b="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1005">
              <a:lnSpc>
                <a:spcPct val="100000"/>
              </a:lnSpc>
            </a:pPr>
            <a:r>
              <a:rPr sz="2800" spc="-5" dirty="0">
                <a:solidFill>
                  <a:srgbClr val="CC0000"/>
                </a:solidFill>
              </a:rPr>
              <a:t>基本内容</a:t>
            </a:r>
            <a:endParaRPr sz="2800" dirty="0"/>
          </a:p>
          <a:p>
            <a:pPr marL="421005">
              <a:lnSpc>
                <a:spcPct val="100000"/>
              </a:lnSpc>
              <a:spcBef>
                <a:spcPts val="925"/>
              </a:spcBef>
            </a:pPr>
            <a:r>
              <a:rPr sz="2400" spc="-5" dirty="0">
                <a:solidFill>
                  <a:srgbClr val="000000"/>
                </a:solidFill>
              </a:rPr>
              <a:t>1</a:t>
            </a:r>
            <a:r>
              <a:rPr sz="2400" dirty="0">
                <a:solidFill>
                  <a:srgbClr val="000000"/>
                </a:solidFill>
              </a:rPr>
              <a:t>.</a:t>
            </a:r>
            <a:r>
              <a:rPr sz="2400" spc="-5" dirty="0">
                <a:solidFill>
                  <a:srgbClr val="000000"/>
                </a:solidFill>
              </a:rPr>
              <a:t> 基础回顾-计算机系统的存储体系</a:t>
            </a:r>
            <a:endParaRPr sz="2400" dirty="0"/>
          </a:p>
          <a:p>
            <a:pPr marL="421005">
              <a:lnSpc>
                <a:spcPct val="100000"/>
              </a:lnSpc>
              <a:spcBef>
                <a:spcPts val="855"/>
              </a:spcBef>
            </a:pPr>
            <a:r>
              <a:rPr sz="2400" spc="-5" dirty="0">
                <a:solidFill>
                  <a:srgbClr val="000000"/>
                </a:solidFill>
              </a:rPr>
              <a:t>2</a:t>
            </a:r>
            <a:r>
              <a:rPr sz="2400" dirty="0">
                <a:solidFill>
                  <a:srgbClr val="000000"/>
                </a:solidFill>
              </a:rPr>
              <a:t>.</a:t>
            </a:r>
            <a:r>
              <a:rPr sz="2400" spc="-5" dirty="0">
                <a:solidFill>
                  <a:srgbClr val="000000"/>
                </a:solidFill>
              </a:rPr>
              <a:t> 磁盘的结构与特性</a:t>
            </a:r>
            <a:endParaRPr sz="2400" dirty="0"/>
          </a:p>
          <a:p>
            <a:pPr marL="421005">
              <a:lnSpc>
                <a:spcPct val="100000"/>
              </a:lnSpc>
              <a:spcBef>
                <a:spcPts val="850"/>
              </a:spcBef>
            </a:pPr>
            <a:r>
              <a:rPr sz="2400" spc="-5" dirty="0">
                <a:solidFill>
                  <a:srgbClr val="000000"/>
                </a:solidFill>
              </a:rPr>
              <a:t>3</a:t>
            </a:r>
            <a:r>
              <a:rPr sz="2400" dirty="0">
                <a:solidFill>
                  <a:srgbClr val="000000"/>
                </a:solidFill>
              </a:rPr>
              <a:t>.</a:t>
            </a:r>
            <a:r>
              <a:rPr sz="2400" spc="-5" dirty="0">
                <a:solidFill>
                  <a:srgbClr val="000000"/>
                </a:solidFill>
              </a:rPr>
              <a:t> DBMS数据存储与查询实现的基本思想</a:t>
            </a:r>
            <a:endParaRPr sz="2400" dirty="0"/>
          </a:p>
          <a:p>
            <a:pPr marL="421005">
              <a:lnSpc>
                <a:spcPct val="100000"/>
              </a:lnSpc>
              <a:spcBef>
                <a:spcPts val="855"/>
              </a:spcBef>
            </a:pPr>
            <a:r>
              <a:rPr sz="2400" spc="-5" dirty="0">
                <a:solidFill>
                  <a:srgbClr val="000000"/>
                </a:solidFill>
              </a:rPr>
              <a:t>4</a:t>
            </a:r>
            <a:r>
              <a:rPr sz="2400" dirty="0">
                <a:solidFill>
                  <a:srgbClr val="000000"/>
                </a:solidFill>
              </a:rPr>
              <a:t>.</a:t>
            </a:r>
            <a:r>
              <a:rPr sz="2400" spc="-5" dirty="0">
                <a:solidFill>
                  <a:srgbClr val="000000"/>
                </a:solidFill>
              </a:rPr>
              <a:t> 数据库之表和记录与磁盘块的映射</a:t>
            </a:r>
            <a:endParaRPr sz="2400" dirty="0"/>
          </a:p>
          <a:p>
            <a:pPr marL="421005">
              <a:lnSpc>
                <a:spcPct val="100000"/>
              </a:lnSpc>
              <a:spcBef>
                <a:spcPts val="855"/>
              </a:spcBef>
            </a:pPr>
            <a:r>
              <a:rPr sz="2400" spc="-5" dirty="0">
                <a:solidFill>
                  <a:srgbClr val="000000"/>
                </a:solidFill>
              </a:rPr>
              <a:t>5</a:t>
            </a:r>
            <a:r>
              <a:rPr sz="2400" dirty="0">
                <a:solidFill>
                  <a:srgbClr val="000000"/>
                </a:solidFill>
              </a:rPr>
              <a:t>.</a:t>
            </a:r>
            <a:r>
              <a:rPr sz="2400" spc="-5" dirty="0">
                <a:solidFill>
                  <a:srgbClr val="000000"/>
                </a:solidFill>
              </a:rPr>
              <a:t> 数据库之文件组织方法?</a:t>
            </a:r>
            <a:endParaRPr sz="2400" dirty="0"/>
          </a:p>
        </p:txBody>
      </p:sp>
      <p:sp>
        <p:nvSpPr>
          <p:cNvPr id="7" name="object 7"/>
          <p:cNvSpPr txBox="1"/>
          <p:nvPr/>
        </p:nvSpPr>
        <p:spPr>
          <a:xfrm>
            <a:off x="1389011" y="4381500"/>
            <a:ext cx="7882255" cy="2192655"/>
          </a:xfrm>
          <a:prstGeom prst="rect">
            <a:avLst/>
          </a:prstGeom>
          <a:ln w="38100">
            <a:solidFill>
              <a:srgbClr val="6666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重点与难点</a:t>
            </a:r>
            <a:endParaRPr sz="2400" dirty="0">
              <a:latin typeface="微软雅黑"/>
              <a:cs typeface="微软雅黑"/>
            </a:endParaRPr>
          </a:p>
          <a:p>
            <a:pPr marL="92075">
              <a:lnSpc>
                <a:spcPct val="100000"/>
              </a:lnSpc>
              <a:spcBef>
                <a:spcPts val="745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-5" dirty="0">
                <a:latin typeface="微软雅黑"/>
                <a:cs typeface="微软雅黑"/>
              </a:rPr>
              <a:t>理解利用磁盘组织大规模数据的基本思维</a:t>
            </a:r>
            <a:endParaRPr sz="2000" dirty="0">
              <a:latin typeface="微软雅黑"/>
              <a:cs typeface="微软雅黑"/>
            </a:endParaRPr>
          </a:p>
          <a:p>
            <a:pPr marL="92075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-5" dirty="0">
                <a:latin typeface="微软雅黑"/>
                <a:cs typeface="微软雅黑"/>
              </a:rPr>
              <a:t>初步了解数据存储与查询实现的基本思想</a:t>
            </a:r>
            <a:endParaRPr sz="2000" dirty="0">
              <a:latin typeface="微软雅黑"/>
              <a:cs typeface="微软雅黑"/>
            </a:endParaRPr>
          </a:p>
          <a:p>
            <a:pPr marL="92075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-5" dirty="0">
                <a:latin typeface="微软雅黑"/>
                <a:cs typeface="微软雅黑"/>
              </a:rPr>
              <a:t>理解三种文件组织方法及其特性：堆文件、顺序文件和散列文件</a:t>
            </a:r>
            <a:endParaRPr sz="2000" dirty="0">
              <a:latin typeface="微软雅黑"/>
              <a:cs typeface="微软雅黑"/>
            </a:endParaRPr>
          </a:p>
          <a:p>
            <a:pPr marL="92075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-5" dirty="0">
                <a:latin typeface="微软雅黑"/>
                <a:cs typeface="微软雅黑"/>
              </a:rPr>
              <a:t>理解数据库重组的概念和作用</a:t>
            </a:r>
            <a:endParaRPr sz="20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5492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058022" y="3171825"/>
            <a:ext cx="697229" cy="508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20469" y="2689098"/>
            <a:ext cx="1030224" cy="5082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14563" y="5125973"/>
            <a:ext cx="7142480" cy="508000"/>
          </a:xfrm>
          <a:custGeom>
            <a:avLst/>
            <a:gdLst/>
            <a:ahLst/>
            <a:cxnLst/>
            <a:rect l="l" t="t" r="r" b="b"/>
            <a:pathLst>
              <a:path w="7142480" h="508000">
                <a:moveTo>
                  <a:pt x="0" y="0"/>
                </a:moveTo>
                <a:lnTo>
                  <a:pt x="0" y="507492"/>
                </a:lnTo>
                <a:lnTo>
                  <a:pt x="7142225" y="507491"/>
                </a:lnTo>
                <a:lnTo>
                  <a:pt x="714222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14563" y="5125973"/>
            <a:ext cx="7142480" cy="508000"/>
          </a:xfrm>
          <a:custGeom>
            <a:avLst/>
            <a:gdLst/>
            <a:ahLst/>
            <a:cxnLst/>
            <a:rect l="l" t="t" r="r" b="b"/>
            <a:pathLst>
              <a:path w="7142480" h="508000">
                <a:moveTo>
                  <a:pt x="0" y="0"/>
                </a:moveTo>
                <a:lnTo>
                  <a:pt x="0" y="507492"/>
                </a:lnTo>
                <a:lnTo>
                  <a:pt x="7142225" y="507491"/>
                </a:lnTo>
                <a:lnTo>
                  <a:pt x="71422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60533" y="5114544"/>
            <a:ext cx="0" cy="508634"/>
          </a:xfrm>
          <a:custGeom>
            <a:avLst/>
            <a:gdLst/>
            <a:ahLst/>
            <a:cxnLst/>
            <a:rect l="l" t="t" r="r" b="b"/>
            <a:pathLst>
              <a:path h="508635">
                <a:moveTo>
                  <a:pt x="0" y="0"/>
                </a:moveTo>
                <a:lnTo>
                  <a:pt x="0" y="508254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97359" y="5114544"/>
            <a:ext cx="0" cy="508634"/>
          </a:xfrm>
          <a:custGeom>
            <a:avLst/>
            <a:gdLst/>
            <a:ahLst/>
            <a:cxnLst/>
            <a:rect l="l" t="t" r="r" b="b"/>
            <a:pathLst>
              <a:path h="508635">
                <a:moveTo>
                  <a:pt x="0" y="0"/>
                </a:moveTo>
                <a:lnTo>
                  <a:pt x="0" y="508254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48651" y="5129021"/>
            <a:ext cx="0" cy="508634"/>
          </a:xfrm>
          <a:custGeom>
            <a:avLst/>
            <a:gdLst/>
            <a:ahLst/>
            <a:cxnLst/>
            <a:rect l="l" t="t" r="r" b="b"/>
            <a:pathLst>
              <a:path h="508635">
                <a:moveTo>
                  <a:pt x="0" y="0"/>
                </a:moveTo>
                <a:lnTo>
                  <a:pt x="0" y="508254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79243" y="5132070"/>
            <a:ext cx="0" cy="508634"/>
          </a:xfrm>
          <a:custGeom>
            <a:avLst/>
            <a:gdLst/>
            <a:ahLst/>
            <a:cxnLst/>
            <a:rect l="l" t="t" r="r" b="b"/>
            <a:pathLst>
              <a:path h="508635">
                <a:moveTo>
                  <a:pt x="0" y="0"/>
                </a:moveTo>
                <a:lnTo>
                  <a:pt x="0" y="508254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90535" y="5432297"/>
            <a:ext cx="7527925" cy="711200"/>
          </a:xfrm>
          <a:custGeom>
            <a:avLst/>
            <a:gdLst/>
            <a:ahLst/>
            <a:cxnLst/>
            <a:rect l="l" t="t" r="r" b="b"/>
            <a:pathLst>
              <a:path w="7527925" h="711200">
                <a:moveTo>
                  <a:pt x="7523226" y="290322"/>
                </a:moveTo>
                <a:lnTo>
                  <a:pt x="5333" y="290322"/>
                </a:lnTo>
                <a:lnTo>
                  <a:pt x="1524" y="291846"/>
                </a:lnTo>
                <a:lnTo>
                  <a:pt x="0" y="294894"/>
                </a:lnTo>
                <a:lnTo>
                  <a:pt x="0" y="672846"/>
                </a:lnTo>
                <a:lnTo>
                  <a:pt x="1524" y="676656"/>
                </a:lnTo>
                <a:lnTo>
                  <a:pt x="5333" y="677418"/>
                </a:lnTo>
                <a:lnTo>
                  <a:pt x="5333" y="300228"/>
                </a:lnTo>
                <a:lnTo>
                  <a:pt x="9905" y="294894"/>
                </a:lnTo>
                <a:lnTo>
                  <a:pt x="9905" y="300228"/>
                </a:lnTo>
                <a:lnTo>
                  <a:pt x="7518654" y="300228"/>
                </a:lnTo>
                <a:lnTo>
                  <a:pt x="7518654" y="294894"/>
                </a:lnTo>
                <a:lnTo>
                  <a:pt x="7523226" y="290322"/>
                </a:lnTo>
                <a:close/>
              </a:path>
              <a:path w="7527925" h="711200">
                <a:moveTo>
                  <a:pt x="9905" y="300228"/>
                </a:moveTo>
                <a:lnTo>
                  <a:pt x="9905" y="294894"/>
                </a:lnTo>
                <a:lnTo>
                  <a:pt x="5333" y="300228"/>
                </a:lnTo>
                <a:lnTo>
                  <a:pt x="9905" y="300228"/>
                </a:lnTo>
                <a:close/>
              </a:path>
              <a:path w="7527925" h="711200">
                <a:moveTo>
                  <a:pt x="9905" y="668274"/>
                </a:moveTo>
                <a:lnTo>
                  <a:pt x="9905" y="300228"/>
                </a:lnTo>
                <a:lnTo>
                  <a:pt x="5333" y="300228"/>
                </a:lnTo>
                <a:lnTo>
                  <a:pt x="5333" y="668274"/>
                </a:lnTo>
                <a:lnTo>
                  <a:pt x="9905" y="668274"/>
                </a:lnTo>
                <a:close/>
              </a:path>
              <a:path w="7527925" h="711200">
                <a:moveTo>
                  <a:pt x="149351" y="672846"/>
                </a:moveTo>
                <a:lnTo>
                  <a:pt x="147827" y="669798"/>
                </a:lnTo>
                <a:lnTo>
                  <a:pt x="144779" y="668274"/>
                </a:lnTo>
                <a:lnTo>
                  <a:pt x="5333" y="668274"/>
                </a:lnTo>
                <a:lnTo>
                  <a:pt x="9905" y="672846"/>
                </a:lnTo>
                <a:lnTo>
                  <a:pt x="9905" y="677418"/>
                </a:lnTo>
                <a:lnTo>
                  <a:pt x="144779" y="677418"/>
                </a:lnTo>
                <a:lnTo>
                  <a:pt x="147827" y="676656"/>
                </a:lnTo>
                <a:lnTo>
                  <a:pt x="149351" y="672846"/>
                </a:lnTo>
                <a:close/>
              </a:path>
              <a:path w="7527925" h="711200">
                <a:moveTo>
                  <a:pt x="9905" y="677418"/>
                </a:moveTo>
                <a:lnTo>
                  <a:pt x="9905" y="672846"/>
                </a:lnTo>
                <a:lnTo>
                  <a:pt x="5333" y="668274"/>
                </a:lnTo>
                <a:lnTo>
                  <a:pt x="5333" y="677418"/>
                </a:lnTo>
                <a:lnTo>
                  <a:pt x="9905" y="677418"/>
                </a:lnTo>
                <a:close/>
              </a:path>
              <a:path w="7527925" h="711200">
                <a:moveTo>
                  <a:pt x="208025" y="672846"/>
                </a:moveTo>
                <a:lnTo>
                  <a:pt x="131825" y="634746"/>
                </a:lnTo>
                <a:lnTo>
                  <a:pt x="131825" y="668274"/>
                </a:lnTo>
                <a:lnTo>
                  <a:pt x="144779" y="668274"/>
                </a:lnTo>
                <a:lnTo>
                  <a:pt x="147827" y="669798"/>
                </a:lnTo>
                <a:lnTo>
                  <a:pt x="149351" y="672846"/>
                </a:lnTo>
                <a:lnTo>
                  <a:pt x="149351" y="702183"/>
                </a:lnTo>
                <a:lnTo>
                  <a:pt x="208025" y="672846"/>
                </a:lnTo>
                <a:close/>
              </a:path>
              <a:path w="7527925" h="711200">
                <a:moveTo>
                  <a:pt x="149351" y="702183"/>
                </a:moveTo>
                <a:lnTo>
                  <a:pt x="149351" y="672846"/>
                </a:lnTo>
                <a:lnTo>
                  <a:pt x="147827" y="676656"/>
                </a:lnTo>
                <a:lnTo>
                  <a:pt x="144779" y="677418"/>
                </a:lnTo>
                <a:lnTo>
                  <a:pt x="131825" y="677418"/>
                </a:lnTo>
                <a:lnTo>
                  <a:pt x="131825" y="710946"/>
                </a:lnTo>
                <a:lnTo>
                  <a:pt x="149351" y="702183"/>
                </a:lnTo>
                <a:close/>
              </a:path>
              <a:path w="7527925" h="711200">
                <a:moveTo>
                  <a:pt x="7527798" y="294894"/>
                </a:moveTo>
                <a:lnTo>
                  <a:pt x="7527798" y="4571"/>
                </a:lnTo>
                <a:lnTo>
                  <a:pt x="7527035" y="1523"/>
                </a:lnTo>
                <a:lnTo>
                  <a:pt x="7523226" y="0"/>
                </a:lnTo>
                <a:lnTo>
                  <a:pt x="7320533" y="0"/>
                </a:lnTo>
                <a:lnTo>
                  <a:pt x="7316724" y="1524"/>
                </a:lnTo>
                <a:lnTo>
                  <a:pt x="7315200" y="4572"/>
                </a:lnTo>
                <a:lnTo>
                  <a:pt x="7316724" y="8382"/>
                </a:lnTo>
                <a:lnTo>
                  <a:pt x="7320533" y="9144"/>
                </a:lnTo>
                <a:lnTo>
                  <a:pt x="7518654" y="9143"/>
                </a:lnTo>
                <a:lnTo>
                  <a:pt x="7518654" y="4571"/>
                </a:lnTo>
                <a:lnTo>
                  <a:pt x="7523226" y="9143"/>
                </a:lnTo>
                <a:lnTo>
                  <a:pt x="7523226" y="300228"/>
                </a:lnTo>
                <a:lnTo>
                  <a:pt x="7527035" y="298704"/>
                </a:lnTo>
                <a:lnTo>
                  <a:pt x="7527798" y="294894"/>
                </a:lnTo>
                <a:close/>
              </a:path>
              <a:path w="7527925" h="711200">
                <a:moveTo>
                  <a:pt x="7523226" y="9143"/>
                </a:moveTo>
                <a:lnTo>
                  <a:pt x="7518654" y="4571"/>
                </a:lnTo>
                <a:lnTo>
                  <a:pt x="7518654" y="9143"/>
                </a:lnTo>
                <a:lnTo>
                  <a:pt x="7523226" y="9143"/>
                </a:lnTo>
                <a:close/>
              </a:path>
              <a:path w="7527925" h="711200">
                <a:moveTo>
                  <a:pt x="7523226" y="290322"/>
                </a:moveTo>
                <a:lnTo>
                  <a:pt x="7523226" y="9143"/>
                </a:lnTo>
                <a:lnTo>
                  <a:pt x="7518654" y="9143"/>
                </a:lnTo>
                <a:lnTo>
                  <a:pt x="7518654" y="290322"/>
                </a:lnTo>
                <a:lnTo>
                  <a:pt x="7523226" y="290322"/>
                </a:lnTo>
                <a:close/>
              </a:path>
              <a:path w="7527925" h="711200">
                <a:moveTo>
                  <a:pt x="7523226" y="300228"/>
                </a:moveTo>
                <a:lnTo>
                  <a:pt x="7523226" y="290322"/>
                </a:lnTo>
                <a:lnTo>
                  <a:pt x="7518654" y="294894"/>
                </a:lnTo>
                <a:lnTo>
                  <a:pt x="7518654" y="300228"/>
                </a:lnTo>
                <a:lnTo>
                  <a:pt x="7523226" y="300228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76885" y="1996439"/>
            <a:ext cx="3067050" cy="764540"/>
          </a:xfrm>
          <a:custGeom>
            <a:avLst/>
            <a:gdLst/>
            <a:ahLst/>
            <a:cxnLst/>
            <a:rect l="l" t="t" r="r" b="b"/>
            <a:pathLst>
              <a:path w="3067050" h="764539">
                <a:moveTo>
                  <a:pt x="3067049" y="382523"/>
                </a:moveTo>
                <a:lnTo>
                  <a:pt x="3046979" y="320522"/>
                </a:lnTo>
                <a:lnTo>
                  <a:pt x="3022484" y="290660"/>
                </a:lnTo>
                <a:lnTo>
                  <a:pt x="2988874" y="261689"/>
                </a:lnTo>
                <a:lnTo>
                  <a:pt x="2946546" y="233707"/>
                </a:lnTo>
                <a:lnTo>
                  <a:pt x="2895894" y="206815"/>
                </a:lnTo>
                <a:lnTo>
                  <a:pt x="2837313" y="181110"/>
                </a:lnTo>
                <a:lnTo>
                  <a:pt x="2771198" y="156691"/>
                </a:lnTo>
                <a:lnTo>
                  <a:pt x="2697944" y="133658"/>
                </a:lnTo>
                <a:lnTo>
                  <a:pt x="2617946" y="112109"/>
                </a:lnTo>
                <a:lnTo>
                  <a:pt x="2531598" y="92143"/>
                </a:lnTo>
                <a:lnTo>
                  <a:pt x="2439296" y="73859"/>
                </a:lnTo>
                <a:lnTo>
                  <a:pt x="2341434" y="57355"/>
                </a:lnTo>
                <a:lnTo>
                  <a:pt x="2238407" y="42732"/>
                </a:lnTo>
                <a:lnTo>
                  <a:pt x="2130611" y="30087"/>
                </a:lnTo>
                <a:lnTo>
                  <a:pt x="2018440" y="19519"/>
                </a:lnTo>
                <a:lnTo>
                  <a:pt x="1902289" y="11127"/>
                </a:lnTo>
                <a:lnTo>
                  <a:pt x="1782553" y="5011"/>
                </a:lnTo>
                <a:lnTo>
                  <a:pt x="1659627" y="1269"/>
                </a:lnTo>
                <a:lnTo>
                  <a:pt x="1533905" y="0"/>
                </a:lnTo>
                <a:lnTo>
                  <a:pt x="1408075" y="1269"/>
                </a:lnTo>
                <a:lnTo>
                  <a:pt x="1285052" y="5011"/>
                </a:lnTo>
                <a:lnTo>
                  <a:pt x="1165228" y="11127"/>
                </a:lnTo>
                <a:lnTo>
                  <a:pt x="1048999" y="19519"/>
                </a:lnTo>
                <a:lnTo>
                  <a:pt x="936759" y="30087"/>
                </a:lnTo>
                <a:lnTo>
                  <a:pt x="828903" y="42732"/>
                </a:lnTo>
                <a:lnTo>
                  <a:pt x="725825" y="57355"/>
                </a:lnTo>
                <a:lnTo>
                  <a:pt x="627918" y="73859"/>
                </a:lnTo>
                <a:lnTo>
                  <a:pt x="535578" y="92143"/>
                </a:lnTo>
                <a:lnTo>
                  <a:pt x="449198" y="112109"/>
                </a:lnTo>
                <a:lnTo>
                  <a:pt x="369174" y="133658"/>
                </a:lnTo>
                <a:lnTo>
                  <a:pt x="295899" y="156691"/>
                </a:lnTo>
                <a:lnTo>
                  <a:pt x="229768" y="181110"/>
                </a:lnTo>
                <a:lnTo>
                  <a:pt x="171175" y="206815"/>
                </a:lnTo>
                <a:lnTo>
                  <a:pt x="120515" y="233707"/>
                </a:lnTo>
                <a:lnTo>
                  <a:pt x="78181" y="261689"/>
                </a:lnTo>
                <a:lnTo>
                  <a:pt x="44568" y="290660"/>
                </a:lnTo>
                <a:lnTo>
                  <a:pt x="20071" y="320522"/>
                </a:lnTo>
                <a:lnTo>
                  <a:pt x="0" y="382524"/>
                </a:lnTo>
                <a:lnTo>
                  <a:pt x="5083" y="413762"/>
                </a:lnTo>
                <a:lnTo>
                  <a:pt x="44568" y="474093"/>
                </a:lnTo>
                <a:lnTo>
                  <a:pt x="78181" y="502987"/>
                </a:lnTo>
                <a:lnTo>
                  <a:pt x="120515" y="530899"/>
                </a:lnTo>
                <a:lnTo>
                  <a:pt x="171175" y="557732"/>
                </a:lnTo>
                <a:lnTo>
                  <a:pt x="229768" y="583385"/>
                </a:lnTo>
                <a:lnTo>
                  <a:pt x="295899" y="607759"/>
                </a:lnTo>
                <a:lnTo>
                  <a:pt x="369174" y="630754"/>
                </a:lnTo>
                <a:lnTo>
                  <a:pt x="449198" y="652272"/>
                </a:lnTo>
                <a:lnTo>
                  <a:pt x="535578" y="672212"/>
                </a:lnTo>
                <a:lnTo>
                  <a:pt x="627918" y="690475"/>
                </a:lnTo>
                <a:lnTo>
                  <a:pt x="725825" y="706962"/>
                </a:lnTo>
                <a:lnTo>
                  <a:pt x="828903" y="721574"/>
                </a:lnTo>
                <a:lnTo>
                  <a:pt x="936759" y="734210"/>
                </a:lnTo>
                <a:lnTo>
                  <a:pt x="1048999" y="744772"/>
                </a:lnTo>
                <a:lnTo>
                  <a:pt x="1165228" y="753160"/>
                </a:lnTo>
                <a:lnTo>
                  <a:pt x="1285052" y="759275"/>
                </a:lnTo>
                <a:lnTo>
                  <a:pt x="1408075" y="763016"/>
                </a:lnTo>
                <a:lnTo>
                  <a:pt x="1533905" y="764286"/>
                </a:lnTo>
                <a:lnTo>
                  <a:pt x="1659627" y="763016"/>
                </a:lnTo>
                <a:lnTo>
                  <a:pt x="1782553" y="759275"/>
                </a:lnTo>
                <a:lnTo>
                  <a:pt x="1902289" y="753160"/>
                </a:lnTo>
                <a:lnTo>
                  <a:pt x="2018440" y="744772"/>
                </a:lnTo>
                <a:lnTo>
                  <a:pt x="2130611" y="734210"/>
                </a:lnTo>
                <a:lnTo>
                  <a:pt x="2238407" y="721574"/>
                </a:lnTo>
                <a:lnTo>
                  <a:pt x="2341434" y="706962"/>
                </a:lnTo>
                <a:lnTo>
                  <a:pt x="2439296" y="690475"/>
                </a:lnTo>
                <a:lnTo>
                  <a:pt x="2531598" y="672212"/>
                </a:lnTo>
                <a:lnTo>
                  <a:pt x="2617946" y="652271"/>
                </a:lnTo>
                <a:lnTo>
                  <a:pt x="2697944" y="630754"/>
                </a:lnTo>
                <a:lnTo>
                  <a:pt x="2771198" y="607759"/>
                </a:lnTo>
                <a:lnTo>
                  <a:pt x="2837313" y="583385"/>
                </a:lnTo>
                <a:lnTo>
                  <a:pt x="2895894" y="557732"/>
                </a:lnTo>
                <a:lnTo>
                  <a:pt x="2946546" y="530899"/>
                </a:lnTo>
                <a:lnTo>
                  <a:pt x="2988874" y="502987"/>
                </a:lnTo>
                <a:lnTo>
                  <a:pt x="3022484" y="474093"/>
                </a:lnTo>
                <a:lnTo>
                  <a:pt x="3046979" y="444319"/>
                </a:lnTo>
                <a:lnTo>
                  <a:pt x="3067049" y="38252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17081" y="2031492"/>
            <a:ext cx="2809875" cy="685800"/>
          </a:xfrm>
          <a:custGeom>
            <a:avLst/>
            <a:gdLst/>
            <a:ahLst/>
            <a:cxnLst/>
            <a:rect l="l" t="t" r="r" b="b"/>
            <a:pathLst>
              <a:path w="2809875" h="685800">
                <a:moveTo>
                  <a:pt x="2809494" y="342899"/>
                </a:moveTo>
                <a:lnTo>
                  <a:pt x="2791115" y="287377"/>
                </a:lnTo>
                <a:lnTo>
                  <a:pt x="2737902" y="234671"/>
                </a:lnTo>
                <a:lnTo>
                  <a:pt x="2699134" y="209597"/>
                </a:lnTo>
                <a:lnTo>
                  <a:pt x="2652740" y="185495"/>
                </a:lnTo>
                <a:lnTo>
                  <a:pt x="2599080" y="162453"/>
                </a:lnTo>
                <a:lnTo>
                  <a:pt x="2538514" y="140561"/>
                </a:lnTo>
                <a:lnTo>
                  <a:pt x="2471404" y="119908"/>
                </a:lnTo>
                <a:lnTo>
                  <a:pt x="2398109" y="100583"/>
                </a:lnTo>
                <a:lnTo>
                  <a:pt x="2318990" y="82676"/>
                </a:lnTo>
                <a:lnTo>
                  <a:pt x="2234409" y="66275"/>
                </a:lnTo>
                <a:lnTo>
                  <a:pt x="2144725" y="51470"/>
                </a:lnTo>
                <a:lnTo>
                  <a:pt x="2050300" y="38349"/>
                </a:lnTo>
                <a:lnTo>
                  <a:pt x="1951493" y="27003"/>
                </a:lnTo>
                <a:lnTo>
                  <a:pt x="1848666" y="17519"/>
                </a:lnTo>
                <a:lnTo>
                  <a:pt x="1742179" y="9988"/>
                </a:lnTo>
                <a:lnTo>
                  <a:pt x="1632393" y="4498"/>
                </a:lnTo>
                <a:lnTo>
                  <a:pt x="1519668" y="1139"/>
                </a:lnTo>
                <a:lnTo>
                  <a:pt x="1404366" y="0"/>
                </a:lnTo>
                <a:lnTo>
                  <a:pt x="1289171" y="1139"/>
                </a:lnTo>
                <a:lnTo>
                  <a:pt x="1176544" y="4498"/>
                </a:lnTo>
                <a:lnTo>
                  <a:pt x="1066846" y="9988"/>
                </a:lnTo>
                <a:lnTo>
                  <a:pt x="960436" y="17519"/>
                </a:lnTo>
                <a:lnTo>
                  <a:pt x="857678" y="27003"/>
                </a:lnTo>
                <a:lnTo>
                  <a:pt x="758932" y="38349"/>
                </a:lnTo>
                <a:lnTo>
                  <a:pt x="664558" y="51470"/>
                </a:lnTo>
                <a:lnTo>
                  <a:pt x="574919" y="66275"/>
                </a:lnTo>
                <a:lnTo>
                  <a:pt x="490376" y="82676"/>
                </a:lnTo>
                <a:lnTo>
                  <a:pt x="411289" y="100584"/>
                </a:lnTo>
                <a:lnTo>
                  <a:pt x="338020" y="119908"/>
                </a:lnTo>
                <a:lnTo>
                  <a:pt x="270930" y="140561"/>
                </a:lnTo>
                <a:lnTo>
                  <a:pt x="210380" y="162453"/>
                </a:lnTo>
                <a:lnTo>
                  <a:pt x="156732" y="185495"/>
                </a:lnTo>
                <a:lnTo>
                  <a:pt x="110347" y="209597"/>
                </a:lnTo>
                <a:lnTo>
                  <a:pt x="71585" y="234671"/>
                </a:lnTo>
                <a:lnTo>
                  <a:pt x="40808" y="260628"/>
                </a:lnTo>
                <a:lnTo>
                  <a:pt x="4654" y="314831"/>
                </a:lnTo>
                <a:lnTo>
                  <a:pt x="0" y="342900"/>
                </a:lnTo>
                <a:lnTo>
                  <a:pt x="4654" y="371071"/>
                </a:lnTo>
                <a:lnTo>
                  <a:pt x="40808" y="425419"/>
                </a:lnTo>
                <a:lnTo>
                  <a:pt x="71585" y="451420"/>
                </a:lnTo>
                <a:lnTo>
                  <a:pt x="110347" y="476523"/>
                </a:lnTo>
                <a:lnTo>
                  <a:pt x="156732" y="500640"/>
                </a:lnTo>
                <a:lnTo>
                  <a:pt x="210380" y="523684"/>
                </a:lnTo>
                <a:lnTo>
                  <a:pt x="270930" y="545567"/>
                </a:lnTo>
                <a:lnTo>
                  <a:pt x="338020" y="566202"/>
                </a:lnTo>
                <a:lnTo>
                  <a:pt x="411289" y="585501"/>
                </a:lnTo>
                <a:lnTo>
                  <a:pt x="490376" y="603377"/>
                </a:lnTo>
                <a:lnTo>
                  <a:pt x="574919" y="619743"/>
                </a:lnTo>
                <a:lnTo>
                  <a:pt x="664558" y="634511"/>
                </a:lnTo>
                <a:lnTo>
                  <a:pt x="758932" y="647594"/>
                </a:lnTo>
                <a:lnTo>
                  <a:pt x="857678" y="658903"/>
                </a:lnTo>
                <a:lnTo>
                  <a:pt x="960436" y="668353"/>
                </a:lnTo>
                <a:lnTo>
                  <a:pt x="1066846" y="675855"/>
                </a:lnTo>
                <a:lnTo>
                  <a:pt x="1176544" y="681321"/>
                </a:lnTo>
                <a:lnTo>
                  <a:pt x="1289171" y="684665"/>
                </a:lnTo>
                <a:lnTo>
                  <a:pt x="1404366" y="685800"/>
                </a:lnTo>
                <a:lnTo>
                  <a:pt x="1519668" y="684665"/>
                </a:lnTo>
                <a:lnTo>
                  <a:pt x="1632393" y="681321"/>
                </a:lnTo>
                <a:lnTo>
                  <a:pt x="1742179" y="675855"/>
                </a:lnTo>
                <a:lnTo>
                  <a:pt x="1848666" y="668353"/>
                </a:lnTo>
                <a:lnTo>
                  <a:pt x="1951493" y="658903"/>
                </a:lnTo>
                <a:lnTo>
                  <a:pt x="2050300" y="647594"/>
                </a:lnTo>
                <a:lnTo>
                  <a:pt x="2144725" y="634511"/>
                </a:lnTo>
                <a:lnTo>
                  <a:pt x="2234409" y="619743"/>
                </a:lnTo>
                <a:lnTo>
                  <a:pt x="2318990" y="603377"/>
                </a:lnTo>
                <a:lnTo>
                  <a:pt x="2398109" y="585501"/>
                </a:lnTo>
                <a:lnTo>
                  <a:pt x="2471404" y="566202"/>
                </a:lnTo>
                <a:lnTo>
                  <a:pt x="2538514" y="545567"/>
                </a:lnTo>
                <a:lnTo>
                  <a:pt x="2599080" y="523684"/>
                </a:lnTo>
                <a:lnTo>
                  <a:pt x="2652740" y="500640"/>
                </a:lnTo>
                <a:lnTo>
                  <a:pt x="2699134" y="476523"/>
                </a:lnTo>
                <a:lnTo>
                  <a:pt x="2737902" y="451420"/>
                </a:lnTo>
                <a:lnTo>
                  <a:pt x="2768682" y="425419"/>
                </a:lnTo>
                <a:lnTo>
                  <a:pt x="2804839" y="371071"/>
                </a:lnTo>
                <a:lnTo>
                  <a:pt x="2809494" y="34289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17081" y="2031492"/>
            <a:ext cx="2809875" cy="685800"/>
          </a:xfrm>
          <a:custGeom>
            <a:avLst/>
            <a:gdLst/>
            <a:ahLst/>
            <a:cxnLst/>
            <a:rect l="l" t="t" r="r" b="b"/>
            <a:pathLst>
              <a:path w="2809875" h="685800">
                <a:moveTo>
                  <a:pt x="1404366" y="0"/>
                </a:moveTo>
                <a:lnTo>
                  <a:pt x="1289171" y="1139"/>
                </a:lnTo>
                <a:lnTo>
                  <a:pt x="1176544" y="4498"/>
                </a:lnTo>
                <a:lnTo>
                  <a:pt x="1066846" y="9988"/>
                </a:lnTo>
                <a:lnTo>
                  <a:pt x="960436" y="17519"/>
                </a:lnTo>
                <a:lnTo>
                  <a:pt x="857678" y="27003"/>
                </a:lnTo>
                <a:lnTo>
                  <a:pt x="758932" y="38349"/>
                </a:lnTo>
                <a:lnTo>
                  <a:pt x="664558" y="51470"/>
                </a:lnTo>
                <a:lnTo>
                  <a:pt x="574919" y="66275"/>
                </a:lnTo>
                <a:lnTo>
                  <a:pt x="490376" y="82676"/>
                </a:lnTo>
                <a:lnTo>
                  <a:pt x="411289" y="100584"/>
                </a:lnTo>
                <a:lnTo>
                  <a:pt x="338020" y="119908"/>
                </a:lnTo>
                <a:lnTo>
                  <a:pt x="270930" y="140561"/>
                </a:lnTo>
                <a:lnTo>
                  <a:pt x="210380" y="162453"/>
                </a:lnTo>
                <a:lnTo>
                  <a:pt x="156732" y="185495"/>
                </a:lnTo>
                <a:lnTo>
                  <a:pt x="110347" y="209597"/>
                </a:lnTo>
                <a:lnTo>
                  <a:pt x="71585" y="234671"/>
                </a:lnTo>
                <a:lnTo>
                  <a:pt x="40808" y="260628"/>
                </a:lnTo>
                <a:lnTo>
                  <a:pt x="4654" y="314831"/>
                </a:lnTo>
                <a:lnTo>
                  <a:pt x="0" y="342900"/>
                </a:lnTo>
                <a:lnTo>
                  <a:pt x="4654" y="371071"/>
                </a:lnTo>
                <a:lnTo>
                  <a:pt x="40808" y="425419"/>
                </a:lnTo>
                <a:lnTo>
                  <a:pt x="71585" y="451420"/>
                </a:lnTo>
                <a:lnTo>
                  <a:pt x="110347" y="476523"/>
                </a:lnTo>
                <a:lnTo>
                  <a:pt x="156732" y="500640"/>
                </a:lnTo>
                <a:lnTo>
                  <a:pt x="210380" y="523684"/>
                </a:lnTo>
                <a:lnTo>
                  <a:pt x="270930" y="545567"/>
                </a:lnTo>
                <a:lnTo>
                  <a:pt x="338020" y="566202"/>
                </a:lnTo>
                <a:lnTo>
                  <a:pt x="411289" y="585501"/>
                </a:lnTo>
                <a:lnTo>
                  <a:pt x="490376" y="603377"/>
                </a:lnTo>
                <a:lnTo>
                  <a:pt x="574919" y="619743"/>
                </a:lnTo>
                <a:lnTo>
                  <a:pt x="664558" y="634511"/>
                </a:lnTo>
                <a:lnTo>
                  <a:pt x="758932" y="647594"/>
                </a:lnTo>
                <a:lnTo>
                  <a:pt x="857678" y="658903"/>
                </a:lnTo>
                <a:lnTo>
                  <a:pt x="960436" y="668353"/>
                </a:lnTo>
                <a:lnTo>
                  <a:pt x="1066846" y="675855"/>
                </a:lnTo>
                <a:lnTo>
                  <a:pt x="1176544" y="681321"/>
                </a:lnTo>
                <a:lnTo>
                  <a:pt x="1289171" y="684665"/>
                </a:lnTo>
                <a:lnTo>
                  <a:pt x="1404366" y="685800"/>
                </a:lnTo>
                <a:lnTo>
                  <a:pt x="1519668" y="684665"/>
                </a:lnTo>
                <a:lnTo>
                  <a:pt x="1632393" y="681321"/>
                </a:lnTo>
                <a:lnTo>
                  <a:pt x="1742179" y="675855"/>
                </a:lnTo>
                <a:lnTo>
                  <a:pt x="1848666" y="668353"/>
                </a:lnTo>
                <a:lnTo>
                  <a:pt x="1951493" y="658903"/>
                </a:lnTo>
                <a:lnTo>
                  <a:pt x="2050300" y="647594"/>
                </a:lnTo>
                <a:lnTo>
                  <a:pt x="2144725" y="634511"/>
                </a:lnTo>
                <a:lnTo>
                  <a:pt x="2234409" y="619743"/>
                </a:lnTo>
                <a:lnTo>
                  <a:pt x="2318990" y="603377"/>
                </a:lnTo>
                <a:lnTo>
                  <a:pt x="2398109" y="585501"/>
                </a:lnTo>
                <a:lnTo>
                  <a:pt x="2471404" y="566202"/>
                </a:lnTo>
                <a:lnTo>
                  <a:pt x="2538514" y="545567"/>
                </a:lnTo>
                <a:lnTo>
                  <a:pt x="2599080" y="523684"/>
                </a:lnTo>
                <a:lnTo>
                  <a:pt x="2652740" y="500640"/>
                </a:lnTo>
                <a:lnTo>
                  <a:pt x="2699134" y="476523"/>
                </a:lnTo>
                <a:lnTo>
                  <a:pt x="2737902" y="451420"/>
                </a:lnTo>
                <a:lnTo>
                  <a:pt x="2768682" y="425419"/>
                </a:lnTo>
                <a:lnTo>
                  <a:pt x="2804839" y="371071"/>
                </a:lnTo>
                <a:lnTo>
                  <a:pt x="2809494" y="342899"/>
                </a:lnTo>
                <a:lnTo>
                  <a:pt x="2804839" y="314831"/>
                </a:lnTo>
                <a:lnTo>
                  <a:pt x="2768682" y="260628"/>
                </a:lnTo>
                <a:lnTo>
                  <a:pt x="2737902" y="234671"/>
                </a:lnTo>
                <a:lnTo>
                  <a:pt x="2699134" y="209597"/>
                </a:lnTo>
                <a:lnTo>
                  <a:pt x="2652740" y="185495"/>
                </a:lnTo>
                <a:lnTo>
                  <a:pt x="2599080" y="162453"/>
                </a:lnTo>
                <a:lnTo>
                  <a:pt x="2538514" y="140561"/>
                </a:lnTo>
                <a:lnTo>
                  <a:pt x="2471404" y="119908"/>
                </a:lnTo>
                <a:lnTo>
                  <a:pt x="2398109" y="100583"/>
                </a:lnTo>
                <a:lnTo>
                  <a:pt x="2318990" y="82676"/>
                </a:lnTo>
                <a:lnTo>
                  <a:pt x="2234409" y="66275"/>
                </a:lnTo>
                <a:lnTo>
                  <a:pt x="2144725" y="51470"/>
                </a:lnTo>
                <a:lnTo>
                  <a:pt x="2050300" y="38349"/>
                </a:lnTo>
                <a:lnTo>
                  <a:pt x="1951493" y="27003"/>
                </a:lnTo>
                <a:lnTo>
                  <a:pt x="1848666" y="17519"/>
                </a:lnTo>
                <a:lnTo>
                  <a:pt x="1742179" y="9988"/>
                </a:lnTo>
                <a:lnTo>
                  <a:pt x="1632393" y="4498"/>
                </a:lnTo>
                <a:lnTo>
                  <a:pt x="1519668" y="1139"/>
                </a:lnTo>
                <a:lnTo>
                  <a:pt x="140436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49408" y="1480278"/>
            <a:ext cx="8044180" cy="111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65"/>
                </a:solidFill>
                <a:latin typeface="Wingdings"/>
                <a:cs typeface="Wingdings"/>
              </a:rPr>
              <a:t></a:t>
            </a: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记录是非跨块存储，还是跨块存</a:t>
            </a:r>
            <a:r>
              <a:rPr sz="2000" b="1" dirty="0">
                <a:solidFill>
                  <a:srgbClr val="FF0065"/>
                </a:solidFill>
                <a:latin typeface="微软雅黑"/>
                <a:cs typeface="微软雅黑"/>
              </a:rPr>
              <a:t>储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(靠指针连接)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R="208279" algn="r">
              <a:lnSpc>
                <a:spcPct val="100000"/>
              </a:lnSpc>
            </a:pPr>
            <a:r>
              <a:rPr sz="1600" spc="-5" dirty="0">
                <a:solidFill>
                  <a:srgbClr val="3333CC"/>
                </a:solidFill>
                <a:latin typeface="微软雅黑"/>
                <a:cs typeface="微软雅黑"/>
              </a:rPr>
              <a:t>•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浪费一些存储空间</a:t>
            </a:r>
            <a:endParaRPr sz="1600" dirty="0">
              <a:latin typeface="微软雅黑"/>
              <a:cs typeface="微软雅黑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333CC"/>
                </a:solidFill>
                <a:latin typeface="微软雅黑"/>
                <a:cs typeface="微软雅黑"/>
              </a:rPr>
              <a:t>•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磁盘块间无关联可并行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62333" y="5247254"/>
            <a:ext cx="66167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新宋体"/>
                <a:cs typeface="新宋体"/>
              </a:rPr>
              <a:t>记录</a:t>
            </a:r>
            <a:r>
              <a:rPr sz="2000" b="1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93823" y="5247254"/>
            <a:ext cx="66167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新宋体"/>
                <a:cs typeface="新宋体"/>
              </a:rPr>
              <a:t>记录</a:t>
            </a:r>
            <a:r>
              <a:rPr sz="2000" b="1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76885" y="4411217"/>
            <a:ext cx="3067050" cy="763905"/>
          </a:xfrm>
          <a:custGeom>
            <a:avLst/>
            <a:gdLst/>
            <a:ahLst/>
            <a:cxnLst/>
            <a:rect l="l" t="t" r="r" b="b"/>
            <a:pathLst>
              <a:path w="3067050" h="763904">
                <a:moveTo>
                  <a:pt x="3067049" y="381761"/>
                </a:moveTo>
                <a:lnTo>
                  <a:pt x="3046979" y="319966"/>
                </a:lnTo>
                <a:lnTo>
                  <a:pt x="3022484" y="290192"/>
                </a:lnTo>
                <a:lnTo>
                  <a:pt x="2988874" y="261298"/>
                </a:lnTo>
                <a:lnTo>
                  <a:pt x="2946546" y="233386"/>
                </a:lnTo>
                <a:lnTo>
                  <a:pt x="2895894" y="206553"/>
                </a:lnTo>
                <a:lnTo>
                  <a:pt x="2837313" y="180900"/>
                </a:lnTo>
                <a:lnTo>
                  <a:pt x="2771198" y="156526"/>
                </a:lnTo>
                <a:lnTo>
                  <a:pt x="2697944" y="133531"/>
                </a:lnTo>
                <a:lnTo>
                  <a:pt x="2617946" y="112013"/>
                </a:lnTo>
                <a:lnTo>
                  <a:pt x="2531598" y="92073"/>
                </a:lnTo>
                <a:lnTo>
                  <a:pt x="2439296" y="73810"/>
                </a:lnTo>
                <a:lnTo>
                  <a:pt x="2341434" y="57323"/>
                </a:lnTo>
                <a:lnTo>
                  <a:pt x="2238407" y="42711"/>
                </a:lnTo>
                <a:lnTo>
                  <a:pt x="2130611" y="30075"/>
                </a:lnTo>
                <a:lnTo>
                  <a:pt x="2018440" y="19513"/>
                </a:lnTo>
                <a:lnTo>
                  <a:pt x="1902289" y="11125"/>
                </a:lnTo>
                <a:lnTo>
                  <a:pt x="1782553" y="5010"/>
                </a:lnTo>
                <a:lnTo>
                  <a:pt x="1659627" y="1269"/>
                </a:lnTo>
                <a:lnTo>
                  <a:pt x="1533905" y="0"/>
                </a:lnTo>
                <a:lnTo>
                  <a:pt x="1408075" y="1269"/>
                </a:lnTo>
                <a:lnTo>
                  <a:pt x="1285052" y="5010"/>
                </a:lnTo>
                <a:lnTo>
                  <a:pt x="1165228" y="11125"/>
                </a:lnTo>
                <a:lnTo>
                  <a:pt x="1048999" y="19513"/>
                </a:lnTo>
                <a:lnTo>
                  <a:pt x="936759" y="30075"/>
                </a:lnTo>
                <a:lnTo>
                  <a:pt x="828903" y="42711"/>
                </a:lnTo>
                <a:lnTo>
                  <a:pt x="725825" y="57323"/>
                </a:lnTo>
                <a:lnTo>
                  <a:pt x="627918" y="73810"/>
                </a:lnTo>
                <a:lnTo>
                  <a:pt x="535578" y="92073"/>
                </a:lnTo>
                <a:lnTo>
                  <a:pt x="449198" y="112014"/>
                </a:lnTo>
                <a:lnTo>
                  <a:pt x="369174" y="133531"/>
                </a:lnTo>
                <a:lnTo>
                  <a:pt x="295899" y="156526"/>
                </a:lnTo>
                <a:lnTo>
                  <a:pt x="229768" y="180900"/>
                </a:lnTo>
                <a:lnTo>
                  <a:pt x="171175" y="206553"/>
                </a:lnTo>
                <a:lnTo>
                  <a:pt x="120515" y="233386"/>
                </a:lnTo>
                <a:lnTo>
                  <a:pt x="78181" y="261298"/>
                </a:lnTo>
                <a:lnTo>
                  <a:pt x="44568" y="290192"/>
                </a:lnTo>
                <a:lnTo>
                  <a:pt x="20071" y="319966"/>
                </a:lnTo>
                <a:lnTo>
                  <a:pt x="0" y="381762"/>
                </a:lnTo>
                <a:lnTo>
                  <a:pt x="5083" y="413103"/>
                </a:lnTo>
                <a:lnTo>
                  <a:pt x="44568" y="473579"/>
                </a:lnTo>
                <a:lnTo>
                  <a:pt x="78181" y="502517"/>
                </a:lnTo>
                <a:lnTo>
                  <a:pt x="120515" y="530459"/>
                </a:lnTo>
                <a:lnTo>
                  <a:pt x="171175" y="557306"/>
                </a:lnTo>
                <a:lnTo>
                  <a:pt x="229768" y="582961"/>
                </a:lnTo>
                <a:lnTo>
                  <a:pt x="295899" y="607326"/>
                </a:lnTo>
                <a:lnTo>
                  <a:pt x="369174" y="630303"/>
                </a:lnTo>
                <a:lnTo>
                  <a:pt x="449198" y="651795"/>
                </a:lnTo>
                <a:lnTo>
                  <a:pt x="535578" y="671704"/>
                </a:lnTo>
                <a:lnTo>
                  <a:pt x="627918" y="689933"/>
                </a:lnTo>
                <a:lnTo>
                  <a:pt x="725825" y="706382"/>
                </a:lnTo>
                <a:lnTo>
                  <a:pt x="828903" y="720956"/>
                </a:lnTo>
                <a:lnTo>
                  <a:pt x="936759" y="733555"/>
                </a:lnTo>
                <a:lnTo>
                  <a:pt x="1048999" y="744083"/>
                </a:lnTo>
                <a:lnTo>
                  <a:pt x="1165228" y="752442"/>
                </a:lnTo>
                <a:lnTo>
                  <a:pt x="1285052" y="758533"/>
                </a:lnTo>
                <a:lnTo>
                  <a:pt x="1408075" y="762260"/>
                </a:lnTo>
                <a:lnTo>
                  <a:pt x="1533905" y="763524"/>
                </a:lnTo>
                <a:lnTo>
                  <a:pt x="1659627" y="762260"/>
                </a:lnTo>
                <a:lnTo>
                  <a:pt x="1782553" y="758533"/>
                </a:lnTo>
                <a:lnTo>
                  <a:pt x="1902289" y="752442"/>
                </a:lnTo>
                <a:lnTo>
                  <a:pt x="2018440" y="744083"/>
                </a:lnTo>
                <a:lnTo>
                  <a:pt x="2130611" y="733555"/>
                </a:lnTo>
                <a:lnTo>
                  <a:pt x="2238407" y="720956"/>
                </a:lnTo>
                <a:lnTo>
                  <a:pt x="2341434" y="706382"/>
                </a:lnTo>
                <a:lnTo>
                  <a:pt x="2439296" y="689933"/>
                </a:lnTo>
                <a:lnTo>
                  <a:pt x="2531598" y="671704"/>
                </a:lnTo>
                <a:lnTo>
                  <a:pt x="2617946" y="651795"/>
                </a:lnTo>
                <a:lnTo>
                  <a:pt x="2697944" y="630303"/>
                </a:lnTo>
                <a:lnTo>
                  <a:pt x="2771198" y="607326"/>
                </a:lnTo>
                <a:lnTo>
                  <a:pt x="2837313" y="582961"/>
                </a:lnTo>
                <a:lnTo>
                  <a:pt x="2895894" y="557306"/>
                </a:lnTo>
                <a:lnTo>
                  <a:pt x="2946546" y="530459"/>
                </a:lnTo>
                <a:lnTo>
                  <a:pt x="2988874" y="502517"/>
                </a:lnTo>
                <a:lnTo>
                  <a:pt x="3022484" y="473579"/>
                </a:lnTo>
                <a:lnTo>
                  <a:pt x="3046979" y="443742"/>
                </a:lnTo>
                <a:lnTo>
                  <a:pt x="3067049" y="38176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17081" y="4446270"/>
            <a:ext cx="2809875" cy="685800"/>
          </a:xfrm>
          <a:custGeom>
            <a:avLst/>
            <a:gdLst/>
            <a:ahLst/>
            <a:cxnLst/>
            <a:rect l="l" t="t" r="r" b="b"/>
            <a:pathLst>
              <a:path w="2809875" h="685800">
                <a:moveTo>
                  <a:pt x="2809494" y="342899"/>
                </a:moveTo>
                <a:lnTo>
                  <a:pt x="2791115" y="287377"/>
                </a:lnTo>
                <a:lnTo>
                  <a:pt x="2737902" y="234671"/>
                </a:lnTo>
                <a:lnTo>
                  <a:pt x="2699134" y="209597"/>
                </a:lnTo>
                <a:lnTo>
                  <a:pt x="2652740" y="185495"/>
                </a:lnTo>
                <a:lnTo>
                  <a:pt x="2599080" y="162453"/>
                </a:lnTo>
                <a:lnTo>
                  <a:pt x="2538514" y="140561"/>
                </a:lnTo>
                <a:lnTo>
                  <a:pt x="2471404" y="119908"/>
                </a:lnTo>
                <a:lnTo>
                  <a:pt x="2398109" y="100583"/>
                </a:lnTo>
                <a:lnTo>
                  <a:pt x="2318990" y="82676"/>
                </a:lnTo>
                <a:lnTo>
                  <a:pt x="2234409" y="66275"/>
                </a:lnTo>
                <a:lnTo>
                  <a:pt x="2144725" y="51470"/>
                </a:lnTo>
                <a:lnTo>
                  <a:pt x="2050300" y="38349"/>
                </a:lnTo>
                <a:lnTo>
                  <a:pt x="1951493" y="27003"/>
                </a:lnTo>
                <a:lnTo>
                  <a:pt x="1848666" y="17519"/>
                </a:lnTo>
                <a:lnTo>
                  <a:pt x="1742179" y="9988"/>
                </a:lnTo>
                <a:lnTo>
                  <a:pt x="1632393" y="4498"/>
                </a:lnTo>
                <a:lnTo>
                  <a:pt x="1519668" y="1139"/>
                </a:lnTo>
                <a:lnTo>
                  <a:pt x="1404366" y="0"/>
                </a:lnTo>
                <a:lnTo>
                  <a:pt x="1289171" y="1139"/>
                </a:lnTo>
                <a:lnTo>
                  <a:pt x="1176544" y="4498"/>
                </a:lnTo>
                <a:lnTo>
                  <a:pt x="1066846" y="9988"/>
                </a:lnTo>
                <a:lnTo>
                  <a:pt x="960436" y="17519"/>
                </a:lnTo>
                <a:lnTo>
                  <a:pt x="857678" y="27003"/>
                </a:lnTo>
                <a:lnTo>
                  <a:pt x="758932" y="38349"/>
                </a:lnTo>
                <a:lnTo>
                  <a:pt x="664558" y="51470"/>
                </a:lnTo>
                <a:lnTo>
                  <a:pt x="574919" y="66275"/>
                </a:lnTo>
                <a:lnTo>
                  <a:pt x="490376" y="82676"/>
                </a:lnTo>
                <a:lnTo>
                  <a:pt x="411289" y="100584"/>
                </a:lnTo>
                <a:lnTo>
                  <a:pt x="338020" y="119908"/>
                </a:lnTo>
                <a:lnTo>
                  <a:pt x="270930" y="140561"/>
                </a:lnTo>
                <a:lnTo>
                  <a:pt x="210380" y="162453"/>
                </a:lnTo>
                <a:lnTo>
                  <a:pt x="156732" y="185495"/>
                </a:lnTo>
                <a:lnTo>
                  <a:pt x="110347" y="209597"/>
                </a:lnTo>
                <a:lnTo>
                  <a:pt x="71585" y="234671"/>
                </a:lnTo>
                <a:lnTo>
                  <a:pt x="40808" y="260628"/>
                </a:lnTo>
                <a:lnTo>
                  <a:pt x="4654" y="314831"/>
                </a:lnTo>
                <a:lnTo>
                  <a:pt x="0" y="342900"/>
                </a:lnTo>
                <a:lnTo>
                  <a:pt x="4654" y="371071"/>
                </a:lnTo>
                <a:lnTo>
                  <a:pt x="40808" y="425419"/>
                </a:lnTo>
                <a:lnTo>
                  <a:pt x="71585" y="451420"/>
                </a:lnTo>
                <a:lnTo>
                  <a:pt x="110347" y="476523"/>
                </a:lnTo>
                <a:lnTo>
                  <a:pt x="156732" y="500640"/>
                </a:lnTo>
                <a:lnTo>
                  <a:pt x="210380" y="523684"/>
                </a:lnTo>
                <a:lnTo>
                  <a:pt x="270930" y="545567"/>
                </a:lnTo>
                <a:lnTo>
                  <a:pt x="338020" y="566202"/>
                </a:lnTo>
                <a:lnTo>
                  <a:pt x="411289" y="585501"/>
                </a:lnTo>
                <a:lnTo>
                  <a:pt x="490376" y="603377"/>
                </a:lnTo>
                <a:lnTo>
                  <a:pt x="574919" y="619743"/>
                </a:lnTo>
                <a:lnTo>
                  <a:pt x="664558" y="634511"/>
                </a:lnTo>
                <a:lnTo>
                  <a:pt x="758932" y="647594"/>
                </a:lnTo>
                <a:lnTo>
                  <a:pt x="857678" y="658903"/>
                </a:lnTo>
                <a:lnTo>
                  <a:pt x="960436" y="668353"/>
                </a:lnTo>
                <a:lnTo>
                  <a:pt x="1066846" y="675855"/>
                </a:lnTo>
                <a:lnTo>
                  <a:pt x="1176544" y="681321"/>
                </a:lnTo>
                <a:lnTo>
                  <a:pt x="1289171" y="684665"/>
                </a:lnTo>
                <a:lnTo>
                  <a:pt x="1404366" y="685800"/>
                </a:lnTo>
                <a:lnTo>
                  <a:pt x="1519668" y="684665"/>
                </a:lnTo>
                <a:lnTo>
                  <a:pt x="1632393" y="681321"/>
                </a:lnTo>
                <a:lnTo>
                  <a:pt x="1742179" y="675855"/>
                </a:lnTo>
                <a:lnTo>
                  <a:pt x="1848666" y="668353"/>
                </a:lnTo>
                <a:lnTo>
                  <a:pt x="1951493" y="658903"/>
                </a:lnTo>
                <a:lnTo>
                  <a:pt x="2050300" y="647594"/>
                </a:lnTo>
                <a:lnTo>
                  <a:pt x="2144725" y="634511"/>
                </a:lnTo>
                <a:lnTo>
                  <a:pt x="2234409" y="619743"/>
                </a:lnTo>
                <a:lnTo>
                  <a:pt x="2318990" y="603377"/>
                </a:lnTo>
                <a:lnTo>
                  <a:pt x="2398109" y="585501"/>
                </a:lnTo>
                <a:lnTo>
                  <a:pt x="2471404" y="566202"/>
                </a:lnTo>
                <a:lnTo>
                  <a:pt x="2538514" y="545567"/>
                </a:lnTo>
                <a:lnTo>
                  <a:pt x="2599080" y="523684"/>
                </a:lnTo>
                <a:lnTo>
                  <a:pt x="2652740" y="500640"/>
                </a:lnTo>
                <a:lnTo>
                  <a:pt x="2699134" y="476523"/>
                </a:lnTo>
                <a:lnTo>
                  <a:pt x="2737902" y="451420"/>
                </a:lnTo>
                <a:lnTo>
                  <a:pt x="2768682" y="425419"/>
                </a:lnTo>
                <a:lnTo>
                  <a:pt x="2804839" y="371071"/>
                </a:lnTo>
                <a:lnTo>
                  <a:pt x="2809494" y="34289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17081" y="4446270"/>
            <a:ext cx="2809875" cy="685800"/>
          </a:xfrm>
          <a:custGeom>
            <a:avLst/>
            <a:gdLst/>
            <a:ahLst/>
            <a:cxnLst/>
            <a:rect l="l" t="t" r="r" b="b"/>
            <a:pathLst>
              <a:path w="2809875" h="685800">
                <a:moveTo>
                  <a:pt x="1404366" y="0"/>
                </a:moveTo>
                <a:lnTo>
                  <a:pt x="1289171" y="1139"/>
                </a:lnTo>
                <a:lnTo>
                  <a:pt x="1176544" y="4498"/>
                </a:lnTo>
                <a:lnTo>
                  <a:pt x="1066846" y="9988"/>
                </a:lnTo>
                <a:lnTo>
                  <a:pt x="960436" y="17519"/>
                </a:lnTo>
                <a:lnTo>
                  <a:pt x="857678" y="27003"/>
                </a:lnTo>
                <a:lnTo>
                  <a:pt x="758932" y="38349"/>
                </a:lnTo>
                <a:lnTo>
                  <a:pt x="664558" y="51470"/>
                </a:lnTo>
                <a:lnTo>
                  <a:pt x="574919" y="66275"/>
                </a:lnTo>
                <a:lnTo>
                  <a:pt x="490376" y="82676"/>
                </a:lnTo>
                <a:lnTo>
                  <a:pt x="411289" y="100584"/>
                </a:lnTo>
                <a:lnTo>
                  <a:pt x="338020" y="119908"/>
                </a:lnTo>
                <a:lnTo>
                  <a:pt x="270930" y="140561"/>
                </a:lnTo>
                <a:lnTo>
                  <a:pt x="210380" y="162453"/>
                </a:lnTo>
                <a:lnTo>
                  <a:pt x="156732" y="185495"/>
                </a:lnTo>
                <a:lnTo>
                  <a:pt x="110347" y="209597"/>
                </a:lnTo>
                <a:lnTo>
                  <a:pt x="71585" y="234671"/>
                </a:lnTo>
                <a:lnTo>
                  <a:pt x="40808" y="260628"/>
                </a:lnTo>
                <a:lnTo>
                  <a:pt x="4654" y="314831"/>
                </a:lnTo>
                <a:lnTo>
                  <a:pt x="0" y="342900"/>
                </a:lnTo>
                <a:lnTo>
                  <a:pt x="4654" y="371071"/>
                </a:lnTo>
                <a:lnTo>
                  <a:pt x="40808" y="425419"/>
                </a:lnTo>
                <a:lnTo>
                  <a:pt x="71585" y="451420"/>
                </a:lnTo>
                <a:lnTo>
                  <a:pt x="110347" y="476523"/>
                </a:lnTo>
                <a:lnTo>
                  <a:pt x="156732" y="500640"/>
                </a:lnTo>
                <a:lnTo>
                  <a:pt x="210380" y="523684"/>
                </a:lnTo>
                <a:lnTo>
                  <a:pt x="270930" y="545567"/>
                </a:lnTo>
                <a:lnTo>
                  <a:pt x="338020" y="566202"/>
                </a:lnTo>
                <a:lnTo>
                  <a:pt x="411289" y="585501"/>
                </a:lnTo>
                <a:lnTo>
                  <a:pt x="490376" y="603377"/>
                </a:lnTo>
                <a:lnTo>
                  <a:pt x="574919" y="619743"/>
                </a:lnTo>
                <a:lnTo>
                  <a:pt x="664558" y="634511"/>
                </a:lnTo>
                <a:lnTo>
                  <a:pt x="758932" y="647594"/>
                </a:lnTo>
                <a:lnTo>
                  <a:pt x="857678" y="658903"/>
                </a:lnTo>
                <a:lnTo>
                  <a:pt x="960436" y="668353"/>
                </a:lnTo>
                <a:lnTo>
                  <a:pt x="1066846" y="675855"/>
                </a:lnTo>
                <a:lnTo>
                  <a:pt x="1176544" y="681321"/>
                </a:lnTo>
                <a:lnTo>
                  <a:pt x="1289171" y="684665"/>
                </a:lnTo>
                <a:lnTo>
                  <a:pt x="1404366" y="685800"/>
                </a:lnTo>
                <a:lnTo>
                  <a:pt x="1519668" y="684665"/>
                </a:lnTo>
                <a:lnTo>
                  <a:pt x="1632393" y="681321"/>
                </a:lnTo>
                <a:lnTo>
                  <a:pt x="1742179" y="675855"/>
                </a:lnTo>
                <a:lnTo>
                  <a:pt x="1848666" y="668353"/>
                </a:lnTo>
                <a:lnTo>
                  <a:pt x="1951493" y="658903"/>
                </a:lnTo>
                <a:lnTo>
                  <a:pt x="2050300" y="647594"/>
                </a:lnTo>
                <a:lnTo>
                  <a:pt x="2144725" y="634511"/>
                </a:lnTo>
                <a:lnTo>
                  <a:pt x="2234409" y="619743"/>
                </a:lnTo>
                <a:lnTo>
                  <a:pt x="2318990" y="603377"/>
                </a:lnTo>
                <a:lnTo>
                  <a:pt x="2398109" y="585501"/>
                </a:lnTo>
                <a:lnTo>
                  <a:pt x="2471404" y="566202"/>
                </a:lnTo>
                <a:lnTo>
                  <a:pt x="2538514" y="545567"/>
                </a:lnTo>
                <a:lnTo>
                  <a:pt x="2599080" y="523684"/>
                </a:lnTo>
                <a:lnTo>
                  <a:pt x="2652740" y="500640"/>
                </a:lnTo>
                <a:lnTo>
                  <a:pt x="2699134" y="476523"/>
                </a:lnTo>
                <a:lnTo>
                  <a:pt x="2737902" y="451420"/>
                </a:lnTo>
                <a:lnTo>
                  <a:pt x="2768682" y="425419"/>
                </a:lnTo>
                <a:lnTo>
                  <a:pt x="2804839" y="371071"/>
                </a:lnTo>
                <a:lnTo>
                  <a:pt x="2809494" y="342899"/>
                </a:lnTo>
                <a:lnTo>
                  <a:pt x="2804839" y="314831"/>
                </a:lnTo>
                <a:lnTo>
                  <a:pt x="2768682" y="260628"/>
                </a:lnTo>
                <a:lnTo>
                  <a:pt x="2737902" y="234671"/>
                </a:lnTo>
                <a:lnTo>
                  <a:pt x="2699134" y="209597"/>
                </a:lnTo>
                <a:lnTo>
                  <a:pt x="2652740" y="185495"/>
                </a:lnTo>
                <a:lnTo>
                  <a:pt x="2599080" y="162453"/>
                </a:lnTo>
                <a:lnTo>
                  <a:pt x="2538514" y="140561"/>
                </a:lnTo>
                <a:lnTo>
                  <a:pt x="2471404" y="119908"/>
                </a:lnTo>
                <a:lnTo>
                  <a:pt x="2398109" y="100583"/>
                </a:lnTo>
                <a:lnTo>
                  <a:pt x="2318990" y="82676"/>
                </a:lnTo>
                <a:lnTo>
                  <a:pt x="2234409" y="66275"/>
                </a:lnTo>
                <a:lnTo>
                  <a:pt x="2144725" y="51470"/>
                </a:lnTo>
                <a:lnTo>
                  <a:pt x="2050300" y="38349"/>
                </a:lnTo>
                <a:lnTo>
                  <a:pt x="1951493" y="27003"/>
                </a:lnTo>
                <a:lnTo>
                  <a:pt x="1848666" y="17519"/>
                </a:lnTo>
                <a:lnTo>
                  <a:pt x="1742179" y="9988"/>
                </a:lnTo>
                <a:lnTo>
                  <a:pt x="1632393" y="4498"/>
                </a:lnTo>
                <a:lnTo>
                  <a:pt x="1519668" y="1139"/>
                </a:lnTo>
                <a:lnTo>
                  <a:pt x="140436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362055" y="4535636"/>
            <a:ext cx="2731135" cy="1005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9465">
              <a:lnSpc>
                <a:spcPct val="100000"/>
              </a:lnSpc>
            </a:pPr>
            <a:r>
              <a:rPr sz="1600" spc="-5" dirty="0">
                <a:solidFill>
                  <a:srgbClr val="3333CC"/>
                </a:solidFill>
                <a:latin typeface="微软雅黑"/>
                <a:cs typeface="微软雅黑"/>
              </a:rPr>
              <a:t>•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节省一些存储空间</a:t>
            </a:r>
            <a:endParaRPr sz="1600">
              <a:latin typeface="微软雅黑"/>
              <a:cs typeface="微软雅黑"/>
            </a:endParaRPr>
          </a:p>
          <a:p>
            <a:pPr marL="12700" indent="584200">
              <a:lnSpc>
                <a:spcPct val="100000"/>
              </a:lnSpc>
            </a:pPr>
            <a:r>
              <a:rPr sz="1600" spc="-5" dirty="0">
                <a:solidFill>
                  <a:srgbClr val="3333CC"/>
                </a:solidFill>
                <a:latin typeface="微软雅黑"/>
                <a:cs typeface="微软雅黑"/>
              </a:rPr>
              <a:t>•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磁盘块间有关联需串行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536065" algn="l"/>
              </a:tabLst>
            </a:pPr>
            <a:r>
              <a:rPr sz="2000" b="1" spc="-5" dirty="0">
                <a:latin typeface="新宋体"/>
                <a:cs typeface="新宋体"/>
              </a:rPr>
              <a:t>记录</a:t>
            </a:r>
            <a:r>
              <a:rPr sz="2000" b="1" spc="-5" dirty="0">
                <a:latin typeface="Times New Roman"/>
                <a:cs typeface="Times New Roman"/>
              </a:rPr>
              <a:t>3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新宋体"/>
                <a:cs typeface="新宋体"/>
              </a:rPr>
              <a:t>记录</a:t>
            </a:r>
            <a:r>
              <a:rPr sz="2000" b="1" spc="-5" dirty="0">
                <a:latin typeface="Times New Roman"/>
                <a:cs typeface="Times New Roman"/>
              </a:rPr>
              <a:t>4</a:t>
            </a:r>
            <a:r>
              <a:rPr sz="2000" b="1" spc="245" dirty="0">
                <a:latin typeface="Times New Roman"/>
                <a:cs typeface="Times New Roman"/>
              </a:rPr>
              <a:t> </a:t>
            </a:r>
            <a:r>
              <a:rPr sz="2400" b="1" baseline="6944" dirty="0">
                <a:latin typeface="Arial"/>
                <a:cs typeface="Arial"/>
              </a:rPr>
              <a:t>P</a:t>
            </a:r>
            <a:endParaRPr sz="2400" baseline="6944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17.5 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数据库之表</a:t>
            </a:r>
            <a:r>
              <a:rPr sz="2800" b="0" spc="-1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记录与磁盘块的映射</a:t>
            </a:r>
            <a:endParaRPr sz="2800" b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数据库中的记录</a:t>
            </a:r>
            <a:r>
              <a:rPr sz="2400" spc="-8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vs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</a:t>
            </a: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磁盘块</a:t>
            </a:r>
            <a:endParaRPr sz="240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611325" y="2685859"/>
          <a:ext cx="7138413" cy="1069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36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31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68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68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79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930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34923">
                <a:tc gridSpan="2">
                  <a:txBody>
                    <a:bodyPr/>
                    <a:lstStyle/>
                    <a:p>
                      <a:pPr marL="746125">
                        <a:lnSpc>
                          <a:spcPct val="100000"/>
                        </a:lnSpc>
                      </a:pPr>
                      <a:r>
                        <a:rPr sz="2000" b="1" spc="5" dirty="0">
                          <a:latin typeface="新宋体"/>
                          <a:cs typeface="新宋体"/>
                        </a:rPr>
                        <a:t>记录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1045">
                        <a:lnSpc>
                          <a:spcPct val="100000"/>
                        </a:lnSpc>
                      </a:pPr>
                      <a:r>
                        <a:rPr sz="2000" b="1" spc="5" dirty="0">
                          <a:latin typeface="新宋体"/>
                          <a:cs typeface="新宋体"/>
                        </a:rPr>
                        <a:t>记录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2465">
                        <a:lnSpc>
                          <a:spcPct val="100000"/>
                        </a:lnSpc>
                      </a:pPr>
                      <a:r>
                        <a:rPr sz="2000" b="1" spc="5" dirty="0">
                          <a:latin typeface="新宋体"/>
                          <a:cs typeface="新宋体"/>
                        </a:rPr>
                        <a:t>记录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4923">
                <a:tc>
                  <a:txBody>
                    <a:bodyPr/>
                    <a:lstStyle/>
                    <a:p>
                      <a:pPr marL="469900">
                        <a:lnSpc>
                          <a:spcPct val="100000"/>
                        </a:lnSpc>
                      </a:pPr>
                      <a:r>
                        <a:rPr sz="2000" b="1" spc="5" dirty="0">
                          <a:latin typeface="新宋体"/>
                          <a:cs typeface="新宋体"/>
                        </a:rPr>
                        <a:t>记录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2000" b="1" spc="5" dirty="0">
                          <a:latin typeface="新宋体"/>
                          <a:cs typeface="新宋体"/>
                        </a:rPr>
                        <a:t>记录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4370">
                        <a:lnSpc>
                          <a:spcPct val="100000"/>
                        </a:lnSpc>
                      </a:pPr>
                      <a:r>
                        <a:rPr sz="2000" b="1" spc="5" dirty="0">
                          <a:latin typeface="新宋体"/>
                          <a:cs typeface="新宋体"/>
                        </a:rPr>
                        <a:t>记录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B w="9525">
                      <a:solidFill>
                        <a:srgbClr val="FF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609801" y="5830633"/>
          <a:ext cx="7142224" cy="5082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00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68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82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44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8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222250" marR="121285">
                        <a:lnSpc>
                          <a:spcPct val="105600"/>
                        </a:lnSpc>
                      </a:pPr>
                      <a:r>
                        <a:rPr sz="1600" b="1" dirty="0">
                          <a:latin typeface="新宋体"/>
                          <a:cs typeface="新宋体"/>
                        </a:rPr>
                        <a:t>记</a:t>
                      </a:r>
                      <a:r>
                        <a:rPr sz="1600" b="1" spc="5" dirty="0">
                          <a:latin typeface="新宋体"/>
                          <a:cs typeface="新宋体"/>
                        </a:rPr>
                        <a:t>录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4 </a:t>
                      </a:r>
                      <a:r>
                        <a:rPr sz="1600" b="1" spc="-5" dirty="0">
                          <a:latin typeface="新宋体"/>
                          <a:cs typeface="新宋体"/>
                        </a:rPr>
                        <a:t>的剩余</a:t>
                      </a:r>
                      <a:endParaRPr sz="1600">
                        <a:latin typeface="新宋体"/>
                        <a:cs typeface="新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777240">
                        <a:lnSpc>
                          <a:spcPct val="100000"/>
                        </a:lnSpc>
                      </a:pPr>
                      <a:r>
                        <a:rPr sz="2000" b="1" spc="5" dirty="0">
                          <a:latin typeface="新宋体"/>
                          <a:cs typeface="新宋体"/>
                        </a:rPr>
                        <a:t>记录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</a:pPr>
                      <a:r>
                        <a:rPr sz="2000" b="1" spc="5" dirty="0">
                          <a:latin typeface="新宋体"/>
                          <a:cs typeface="新宋体"/>
                        </a:rPr>
                        <a:t>记录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sz="2000" b="1" spc="5" dirty="0">
                          <a:latin typeface="新宋体"/>
                          <a:cs typeface="新宋体"/>
                        </a:rPr>
                        <a:t>记录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" name="object 2">
            <a:extLst>
              <a:ext uri="{FF2B5EF4-FFF2-40B4-BE49-F238E27FC236}">
                <a16:creationId xmlns:a16="http://schemas.microsoft.com/office/drawing/2014/main" xmlns="" id="{B5F0A303-0E02-4EE0-827E-C1DD69C8D773}"/>
              </a:ext>
            </a:extLst>
          </p:cNvPr>
          <p:cNvSpPr/>
          <p:nvPr/>
        </p:nvSpPr>
        <p:spPr>
          <a:xfrm>
            <a:off x="1003300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xmlns="" id="{8EEEB2E1-3FCF-4206-A61F-F772980A60E3}"/>
              </a:ext>
            </a:extLst>
          </p:cNvPr>
          <p:cNvSpPr/>
          <p:nvPr/>
        </p:nvSpPr>
        <p:spPr>
          <a:xfrm>
            <a:off x="1003300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/>
      <p:bldP spid="21" grpId="0"/>
      <p:bldP spid="22" grpId="0" animBg="1"/>
      <p:bldP spid="23" grpId="0" animBg="1"/>
      <p:bldP spid="24" grpId="0" animBg="1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8458" y="1510758"/>
            <a:ext cx="8094345" cy="230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65"/>
                </a:solidFill>
                <a:latin typeface="Wingdings"/>
                <a:cs typeface="Wingdings"/>
              </a:rPr>
              <a:t></a:t>
            </a: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数据库-表所占磁盘块的分配方法</a:t>
            </a:r>
            <a:endParaRPr sz="2000" dirty="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sz="200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连续分配: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数据块被分配到连续的磁盘块上</a:t>
            </a: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(会存在扩展困难问题)</a:t>
            </a:r>
            <a:endParaRPr sz="2000" dirty="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sz="200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链接分配:</a:t>
            </a:r>
            <a:r>
              <a:rPr sz="2000" b="1" spc="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数据块中包含指向下一数据块的指</a:t>
            </a:r>
            <a:r>
              <a:rPr sz="2000" b="1" spc="-10" dirty="0">
                <a:solidFill>
                  <a:srgbClr val="3333CC"/>
                </a:solidFill>
                <a:latin typeface="微软雅黑"/>
                <a:cs typeface="微软雅黑"/>
              </a:rPr>
              <a:t>针</a:t>
            </a: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(访问速度问题)</a:t>
            </a:r>
            <a:endParaRPr sz="2000" dirty="0">
              <a:latin typeface="微软雅黑"/>
              <a:cs typeface="微软雅黑"/>
            </a:endParaRPr>
          </a:p>
          <a:p>
            <a:pPr marL="469265" marR="5080">
              <a:lnSpc>
                <a:spcPct val="130300"/>
              </a:lnSpc>
            </a:pPr>
            <a:r>
              <a:rPr sz="2000" spc="-5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sz="200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按簇分配: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b="1" spc="-5" dirty="0" err="1">
                <a:solidFill>
                  <a:srgbClr val="3333CC"/>
                </a:solidFill>
                <a:latin typeface="微软雅黑"/>
                <a:cs typeface="微软雅黑"/>
              </a:rPr>
              <a:t>按簇分配，簇之间靠指针连接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; </a:t>
            </a: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簇有时也称片段Segment或盘区extent</a:t>
            </a:r>
            <a:endParaRPr sz="2000" dirty="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sz="200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索引分配:</a:t>
            </a:r>
            <a:r>
              <a:rPr sz="2000" b="1" spc="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索引块中存放指向实际数据块的指针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17.5 </a:t>
            </a:r>
            <a:r>
              <a:rPr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数据库之表</a:t>
            </a:r>
            <a:r>
              <a:rPr sz="2800" spc="-1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</a:t>
            </a:r>
            <a:r>
              <a:rPr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记录与磁盘块的映射</a:t>
            </a:r>
            <a:endParaRPr sz="280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(4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数据库的表</a:t>
            </a:r>
            <a:r>
              <a:rPr sz="2400" b="1" spc="-8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vs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</a:t>
            </a:r>
            <a:r>
              <a:rPr sz="2400" b="1" spc="-1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磁盘块</a:t>
            </a:r>
            <a:endParaRPr sz="2400" b="1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09985" y="4517897"/>
            <a:ext cx="5096256" cy="24163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33785" y="4441697"/>
            <a:ext cx="5096510" cy="2416810"/>
          </a:xfrm>
          <a:custGeom>
            <a:avLst/>
            <a:gdLst/>
            <a:ahLst/>
            <a:cxnLst/>
            <a:rect l="l" t="t" r="r" b="b"/>
            <a:pathLst>
              <a:path w="5096509" h="2416809">
                <a:moveTo>
                  <a:pt x="0" y="0"/>
                </a:moveTo>
                <a:lnTo>
                  <a:pt x="0" y="2416302"/>
                </a:lnTo>
                <a:lnTo>
                  <a:pt x="5096256" y="2416302"/>
                </a:lnTo>
                <a:lnTo>
                  <a:pt x="5096256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33785" y="4441697"/>
            <a:ext cx="5096510" cy="2416810"/>
          </a:xfrm>
          <a:custGeom>
            <a:avLst/>
            <a:gdLst/>
            <a:ahLst/>
            <a:cxnLst/>
            <a:rect l="l" t="t" r="r" b="b"/>
            <a:pathLst>
              <a:path w="5096509" h="2416809">
                <a:moveTo>
                  <a:pt x="0" y="0"/>
                </a:moveTo>
                <a:lnTo>
                  <a:pt x="0" y="2416302"/>
                </a:lnTo>
                <a:lnTo>
                  <a:pt x="5096256" y="2416302"/>
                </a:lnTo>
                <a:lnTo>
                  <a:pt x="5096256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92787" y="4655820"/>
            <a:ext cx="422275" cy="376555"/>
          </a:xfrm>
          <a:custGeom>
            <a:avLst/>
            <a:gdLst/>
            <a:ahLst/>
            <a:cxnLst/>
            <a:rect l="l" t="t" r="r" b="b"/>
            <a:pathLst>
              <a:path w="422275" h="376554">
                <a:moveTo>
                  <a:pt x="0" y="0"/>
                </a:moveTo>
                <a:lnTo>
                  <a:pt x="0" y="376428"/>
                </a:lnTo>
                <a:lnTo>
                  <a:pt x="422148" y="376427"/>
                </a:lnTo>
                <a:lnTo>
                  <a:pt x="42214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89555" y="4742298"/>
            <a:ext cx="2286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1800" b="1" dirty="0">
                <a:latin typeface="微软雅黑"/>
                <a:cs typeface="微软雅黑"/>
              </a:rPr>
              <a:t>表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91669" y="5038344"/>
            <a:ext cx="0" cy="574675"/>
          </a:xfrm>
          <a:custGeom>
            <a:avLst/>
            <a:gdLst/>
            <a:ahLst/>
            <a:cxnLst/>
            <a:rect l="l" t="t" r="r" b="b"/>
            <a:pathLst>
              <a:path h="574675">
                <a:moveTo>
                  <a:pt x="0" y="0"/>
                </a:moveTo>
                <a:lnTo>
                  <a:pt x="0" y="574547"/>
                </a:lnTo>
              </a:path>
            </a:pathLst>
          </a:custGeom>
          <a:ln w="28575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32583" y="5697846"/>
            <a:ext cx="4572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1800" b="1" dirty="0">
                <a:latin typeface="微软雅黑"/>
                <a:cs typeface="微软雅黑"/>
              </a:rPr>
              <a:t>文件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86563" y="5778246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0" y="0"/>
                </a:moveTo>
                <a:lnTo>
                  <a:pt x="731507" y="0"/>
                </a:lnTo>
              </a:path>
            </a:pathLst>
          </a:custGeom>
          <a:ln w="3810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61070" y="4638294"/>
            <a:ext cx="1402080" cy="376555"/>
          </a:xfrm>
          <a:custGeom>
            <a:avLst/>
            <a:gdLst/>
            <a:ahLst/>
            <a:cxnLst/>
            <a:rect l="l" t="t" r="r" b="b"/>
            <a:pathLst>
              <a:path w="1402079" h="376554">
                <a:moveTo>
                  <a:pt x="0" y="0"/>
                </a:moveTo>
                <a:lnTo>
                  <a:pt x="0" y="376427"/>
                </a:lnTo>
                <a:lnTo>
                  <a:pt x="1402079" y="376427"/>
                </a:lnTo>
                <a:lnTo>
                  <a:pt x="140207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82085" y="5686499"/>
            <a:ext cx="244792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1142365" algn="l"/>
              </a:tabLst>
            </a:pPr>
            <a:r>
              <a:rPr sz="2700" b="1" baseline="-4629" dirty="0">
                <a:latin typeface="微软雅黑"/>
                <a:cs typeface="微软雅黑"/>
              </a:rPr>
              <a:t>磁盘</a:t>
            </a:r>
            <a:r>
              <a:rPr sz="2700" b="1" spc="165" baseline="-4629" dirty="0">
                <a:latin typeface="微软雅黑"/>
                <a:cs typeface="微软雅黑"/>
              </a:rPr>
              <a:t>块</a:t>
            </a:r>
            <a:r>
              <a:rPr sz="1800" strike="sngStrike" dirty="0">
                <a:latin typeface="Times New Roman"/>
                <a:cs typeface="Times New Roman"/>
              </a:rPr>
              <a:t> 	</a:t>
            </a:r>
            <a:r>
              <a:rPr sz="1800" b="1" strike="sngStrike" dirty="0">
                <a:latin typeface="微软雅黑"/>
                <a:cs typeface="微软雅黑"/>
              </a:rPr>
              <a:t>块</a:t>
            </a:r>
            <a:r>
              <a:rPr sz="1800" b="1" strike="noStrike" dirty="0">
                <a:latin typeface="微软雅黑"/>
                <a:cs typeface="微软雅黑"/>
              </a:rPr>
              <a:t>内0/1数据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58613" y="4724772"/>
            <a:ext cx="12077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1800" b="1" spc="-5" dirty="0">
                <a:latin typeface="微软雅黑"/>
                <a:cs typeface="微软雅黑"/>
              </a:rPr>
              <a:t>记录:属性值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26365" y="4770120"/>
            <a:ext cx="1933575" cy="0"/>
          </a:xfrm>
          <a:custGeom>
            <a:avLst/>
            <a:gdLst/>
            <a:ahLst/>
            <a:cxnLst/>
            <a:rect l="l" t="t" r="r" b="b"/>
            <a:pathLst>
              <a:path w="1933575">
                <a:moveTo>
                  <a:pt x="0" y="0"/>
                </a:moveTo>
                <a:lnTo>
                  <a:pt x="1933181" y="0"/>
                </a:lnTo>
              </a:path>
            </a:pathLst>
          </a:custGeom>
          <a:ln w="9525">
            <a:solidFill>
              <a:srgbClr val="3333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13411" y="4890515"/>
            <a:ext cx="1266190" cy="732790"/>
          </a:xfrm>
          <a:custGeom>
            <a:avLst/>
            <a:gdLst/>
            <a:ahLst/>
            <a:cxnLst/>
            <a:rect l="l" t="t" r="r" b="b"/>
            <a:pathLst>
              <a:path w="1266190" h="732789">
                <a:moveTo>
                  <a:pt x="0" y="0"/>
                </a:moveTo>
                <a:lnTo>
                  <a:pt x="1265682" y="0"/>
                </a:lnTo>
                <a:lnTo>
                  <a:pt x="1265682" y="732281"/>
                </a:lnTo>
              </a:path>
            </a:pathLst>
          </a:custGeom>
          <a:ln w="38099">
            <a:solidFill>
              <a:srgbClr val="66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89761" y="5936741"/>
            <a:ext cx="0" cy="601980"/>
          </a:xfrm>
          <a:custGeom>
            <a:avLst/>
            <a:gdLst/>
            <a:ahLst/>
            <a:cxnLst/>
            <a:rect l="l" t="t" r="r" b="b"/>
            <a:pathLst>
              <a:path h="601979">
                <a:moveTo>
                  <a:pt x="0" y="0"/>
                </a:moveTo>
                <a:lnTo>
                  <a:pt x="0" y="60198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93287" y="6601924"/>
            <a:ext cx="13366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20"/>
              </a:lnSpc>
            </a:pPr>
            <a:r>
              <a:rPr sz="1600" b="1" spc="-5" dirty="0">
                <a:latin typeface="微软雅黑"/>
                <a:cs typeface="微软雅黑"/>
              </a:rPr>
              <a:t>盘面:磁道:扇区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97628" y="5851362"/>
            <a:ext cx="3930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20"/>
              </a:lnSpc>
            </a:pPr>
            <a:r>
              <a:rPr sz="1600" b="1" spc="-5" dirty="0">
                <a:solidFill>
                  <a:srgbClr val="FF0065"/>
                </a:solidFill>
                <a:latin typeface="微软雅黑"/>
                <a:cs typeface="微软雅黑"/>
              </a:rPr>
              <a:t>FAT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736215" y="5022341"/>
            <a:ext cx="0" cy="589280"/>
          </a:xfrm>
          <a:custGeom>
            <a:avLst/>
            <a:gdLst/>
            <a:ahLst/>
            <a:cxnLst/>
            <a:rect l="l" t="t" r="r" b="b"/>
            <a:pathLst>
              <a:path h="589279">
                <a:moveTo>
                  <a:pt x="0" y="0"/>
                </a:moveTo>
                <a:lnTo>
                  <a:pt x="0" y="589026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93437" y="5205180"/>
            <a:ext cx="1653539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20"/>
              </a:lnSpc>
            </a:pPr>
            <a:r>
              <a:rPr sz="1600" b="1" dirty="0">
                <a:solidFill>
                  <a:srgbClr val="FF0065"/>
                </a:solidFill>
                <a:latin typeface="微软雅黑"/>
                <a:cs typeface="微软雅黑"/>
              </a:rPr>
              <a:t>St</a:t>
            </a:r>
            <a:r>
              <a:rPr sz="1600" b="1" spc="-10" dirty="0">
                <a:solidFill>
                  <a:srgbClr val="FF0065"/>
                </a:solidFill>
                <a:latin typeface="微软雅黑"/>
                <a:cs typeface="微软雅黑"/>
              </a:rPr>
              <a:t>o</a:t>
            </a:r>
            <a:r>
              <a:rPr sz="1600" b="1" spc="-5" dirty="0">
                <a:solidFill>
                  <a:srgbClr val="FF0065"/>
                </a:solidFill>
                <a:latin typeface="微软雅黑"/>
                <a:cs typeface="微软雅黑"/>
              </a:rPr>
              <a:t>r</a:t>
            </a:r>
            <a:r>
              <a:rPr sz="1600" b="1" dirty="0">
                <a:solidFill>
                  <a:srgbClr val="FF0065"/>
                </a:solidFill>
                <a:latin typeface="微软雅黑"/>
                <a:cs typeface="微软雅黑"/>
              </a:rPr>
              <a:t>age Schema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61039" y="5098922"/>
            <a:ext cx="4848225" cy="0"/>
          </a:xfrm>
          <a:custGeom>
            <a:avLst/>
            <a:gdLst/>
            <a:ahLst/>
            <a:cxnLst/>
            <a:rect l="l" t="t" r="r" b="b"/>
            <a:pathLst>
              <a:path w="4848225">
                <a:moveTo>
                  <a:pt x="0" y="0"/>
                </a:moveTo>
                <a:lnTo>
                  <a:pt x="4847844" y="0"/>
                </a:lnTo>
              </a:path>
            </a:pathLst>
          </a:custGeom>
          <a:ln w="12954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61039" y="5124069"/>
            <a:ext cx="4848225" cy="0"/>
          </a:xfrm>
          <a:custGeom>
            <a:avLst/>
            <a:gdLst/>
            <a:ahLst/>
            <a:cxnLst/>
            <a:rect l="l" t="t" r="r" b="b"/>
            <a:pathLst>
              <a:path w="4848225">
                <a:moveTo>
                  <a:pt x="0" y="0"/>
                </a:moveTo>
                <a:lnTo>
                  <a:pt x="4847844" y="0"/>
                </a:lnTo>
              </a:path>
            </a:pathLst>
          </a:custGeom>
          <a:ln w="12954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645031" y="4589484"/>
            <a:ext cx="407034" cy="1083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b="1" dirty="0">
                <a:latin typeface="微软雅黑"/>
                <a:cs typeface="微软雅黑"/>
              </a:rPr>
              <a:t>逻辑 层面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150"/>
              </a:spcBef>
            </a:pPr>
            <a:r>
              <a:rPr sz="1600" b="1" dirty="0">
                <a:latin typeface="微软雅黑"/>
                <a:cs typeface="微软雅黑"/>
              </a:rPr>
              <a:t>物理 层面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92237" y="4485894"/>
            <a:ext cx="3045714" cy="2368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23177" y="4956047"/>
            <a:ext cx="669925" cy="395605"/>
          </a:xfrm>
          <a:custGeom>
            <a:avLst/>
            <a:gdLst/>
            <a:ahLst/>
            <a:cxnLst/>
            <a:rect l="l" t="t" r="r" b="b"/>
            <a:pathLst>
              <a:path w="669925" h="395604">
                <a:moveTo>
                  <a:pt x="0" y="0"/>
                </a:moveTo>
                <a:lnTo>
                  <a:pt x="0" y="395477"/>
                </a:lnTo>
                <a:lnTo>
                  <a:pt x="669798" y="395477"/>
                </a:lnTo>
                <a:lnTo>
                  <a:pt x="669798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3333C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729863" y="5051671"/>
            <a:ext cx="4572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1800" b="1" dirty="0">
                <a:latin typeface="微软雅黑"/>
                <a:cs typeface="微软雅黑"/>
              </a:rPr>
              <a:t>索引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70139" y="4457700"/>
            <a:ext cx="3079750" cy="2407920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z="2400" b="1" dirty="0">
                <a:solidFill>
                  <a:srgbClr val="FF0065"/>
                </a:solidFill>
                <a:latin typeface="微软雅黑"/>
                <a:cs typeface="微软雅黑"/>
              </a:rPr>
              <a:t>目录</a:t>
            </a:r>
            <a:endParaRPr sz="2400">
              <a:latin typeface="微软雅黑"/>
              <a:cs typeface="微软雅黑"/>
            </a:endParaRPr>
          </a:p>
          <a:p>
            <a:pPr marL="1381125">
              <a:lnSpc>
                <a:spcPct val="100000"/>
              </a:lnSpc>
              <a:spcBef>
                <a:spcPts val="1305"/>
              </a:spcBef>
            </a:pPr>
            <a:r>
              <a:rPr sz="3200" b="1" spc="-10" dirty="0">
                <a:solidFill>
                  <a:srgbClr val="FF0065"/>
                </a:solidFill>
                <a:latin typeface="Arial"/>
                <a:cs typeface="Arial"/>
              </a:rPr>
              <a:t>FAT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xmlns="" id="{8917B112-C35B-46C1-9D54-713DFF506807}"/>
              </a:ext>
            </a:extLst>
          </p:cNvPr>
          <p:cNvSpPr/>
          <p:nvPr/>
        </p:nvSpPr>
        <p:spPr>
          <a:xfrm>
            <a:off x="1003300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xmlns="" id="{DC66F20D-3420-45A2-B5CB-BCFC0F1028A6}"/>
              </a:ext>
            </a:extLst>
          </p:cNvPr>
          <p:cNvSpPr/>
          <p:nvPr/>
        </p:nvSpPr>
        <p:spPr>
          <a:xfrm>
            <a:off x="1003300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/>
      <p:bldP spid="20" grpId="0"/>
      <p:bldP spid="21" grpId="0" animBg="1"/>
      <p:bldP spid="22" grpId="0"/>
      <p:bldP spid="23" grpId="0" animBg="1"/>
      <p:bldP spid="24" grpId="0" animBg="1"/>
      <p:bldP spid="25" grpId="0"/>
      <p:bldP spid="27" grpId="0" animBg="1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0103" y="496001"/>
            <a:ext cx="8633193" cy="492443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379136"/>
            <a:ext cx="7845927" cy="5999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altLang="zh-CN" sz="1800" dirty="0">
                <a:latin typeface="Times New Roman" panose="02020603050405020304"/>
                <a:cs typeface="Times New Roman" panose="02020603050405020304"/>
              </a:rPr>
              <a:t> 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tabLst>
                <a:tab pos="1341755" algn="l"/>
              </a:tabLst>
            </a:pP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第</a:t>
            </a:r>
            <a:r>
              <a:rPr lang="en-US" altLang="zh-CN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17</a:t>
            </a: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讲 数据库物理存储</a:t>
            </a:r>
          </a:p>
          <a:p>
            <a:pPr marL="148590">
              <a:lnSpc>
                <a:spcPct val="100000"/>
              </a:lnSpc>
              <a:spcBef>
                <a:spcPts val="2360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17.1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数据库管理系统实现技术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? 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17.2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基础回顾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-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计算机系统的存储体系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17.3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磁盘的结构与特性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17.4 DBMS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数据存储与查询实现的基本思想 ？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17.5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数据库之表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-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记录与磁盘块的映射？ 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17.6 </a:t>
            </a:r>
            <a:r>
              <a:rPr lang="zh-CN" altLang="en-US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数据库之文件组织方法？</a:t>
            </a:r>
            <a:endParaRPr lang="en-US" altLang="zh-CN" sz="2400" b="1" u="sng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17.7 Oracle DB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物理存储简介 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909588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ct val="100000"/>
              </a:lnSpc>
            </a:pPr>
            <a:r>
              <a:rPr b="0" spc="-5" dirty="0">
                <a:latin typeface="Wingdings"/>
                <a:cs typeface="Wingdings"/>
              </a:rPr>
              <a:t></a:t>
            </a:r>
            <a:r>
              <a:rPr b="0" spc="100" dirty="0">
                <a:latin typeface="Times New Roman"/>
                <a:cs typeface="Times New Roman"/>
              </a:rPr>
              <a:t> </a:t>
            </a:r>
            <a:r>
              <a:rPr spc="-5" dirty="0"/>
              <a:t>数据组织要考虑更新(增、删、改)和检索需求</a:t>
            </a:r>
          </a:p>
          <a:p>
            <a:pPr marL="511809">
              <a:lnSpc>
                <a:spcPct val="100000"/>
              </a:lnSpc>
              <a:spcBef>
                <a:spcPts val="725"/>
              </a:spcBef>
            </a:pPr>
            <a:r>
              <a:rPr b="0" spc="-5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b="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3333CC"/>
                </a:solidFill>
                <a:latin typeface="微软雅黑"/>
                <a:cs typeface="微软雅黑"/>
              </a:rPr>
              <a:t>更新将涉及数据存储空间的扩展与回收问题</a:t>
            </a:r>
          </a:p>
          <a:p>
            <a:pPr marL="511809">
              <a:lnSpc>
                <a:spcPct val="100000"/>
              </a:lnSpc>
              <a:spcBef>
                <a:spcPts val="725"/>
              </a:spcBef>
            </a:pPr>
            <a:r>
              <a:rPr b="0" spc="-5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b="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3333CC"/>
                </a:solidFill>
                <a:latin typeface="微软雅黑"/>
                <a:cs typeface="微软雅黑"/>
              </a:rPr>
              <a:t>检索将涉及扫描整个数据库的问题、大批量处理数据问题</a:t>
            </a:r>
          </a:p>
          <a:p>
            <a:pPr marL="511809">
              <a:lnSpc>
                <a:spcPct val="100000"/>
              </a:lnSpc>
              <a:spcBef>
                <a:spcPts val="725"/>
              </a:spcBef>
            </a:pPr>
            <a:r>
              <a:rPr b="0" spc="-5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b="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3333CC"/>
                </a:solidFill>
                <a:latin typeface="微软雅黑"/>
                <a:cs typeface="微软雅黑"/>
              </a:rPr>
              <a:t>不同的需求要求不同的数据组织方法和存取方法</a:t>
            </a:r>
          </a:p>
          <a:p>
            <a:pPr marL="511809" marR="29209">
              <a:lnSpc>
                <a:spcPct val="126200"/>
              </a:lnSpc>
              <a:spcBef>
                <a:spcPts val="10"/>
              </a:spcBef>
            </a:pPr>
            <a:r>
              <a:rPr b="0" spc="-5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b="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文件组织</a:t>
            </a:r>
            <a:r>
              <a:rPr spc="-10" dirty="0">
                <a:solidFill>
                  <a:srgbClr val="000000"/>
                </a:solidFill>
              </a:rPr>
              <a:t>(Fil</a:t>
            </a:r>
            <a:r>
              <a:rPr spc="-5" dirty="0">
                <a:solidFill>
                  <a:srgbClr val="000000"/>
                </a:solidFill>
              </a:rPr>
              <a:t>e </a:t>
            </a:r>
            <a:r>
              <a:rPr spc="-10" dirty="0">
                <a:solidFill>
                  <a:srgbClr val="000000"/>
                </a:solidFill>
              </a:rPr>
              <a:t>Organization</a:t>
            </a:r>
            <a:r>
              <a:rPr spc="-15" dirty="0">
                <a:solidFill>
                  <a:srgbClr val="000000"/>
                </a:solidFill>
              </a:rPr>
              <a:t>)</a:t>
            </a:r>
            <a:r>
              <a:rPr b="0" spc="-5" dirty="0">
                <a:solidFill>
                  <a:srgbClr val="3333CC"/>
                </a:solidFill>
                <a:latin typeface="微软雅黑"/>
                <a:cs typeface="微软雅黑"/>
              </a:rPr>
              <a:t>指的是数据组织成记录、块和访问 结构的方式，包括把记录和块存储在磁盘上的方式，以及记录和块之间 相互联系的方法</a:t>
            </a:r>
            <a:endParaRPr sz="3200" dirty="0">
              <a:latin typeface="微软雅黑"/>
              <a:cs typeface="微软雅黑"/>
            </a:endParaRPr>
          </a:p>
          <a:p>
            <a:pPr marL="511809">
              <a:lnSpc>
                <a:spcPct val="100000"/>
              </a:lnSpc>
              <a:spcBef>
                <a:spcPts val="1020"/>
              </a:spcBef>
            </a:pPr>
            <a:r>
              <a:rPr b="0" spc="-5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b="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存取方法</a:t>
            </a:r>
            <a:r>
              <a:rPr spc="-5" dirty="0">
                <a:solidFill>
                  <a:srgbClr val="000000"/>
                </a:solidFill>
              </a:rPr>
              <a:t>(Access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Method</a:t>
            </a:r>
            <a:r>
              <a:rPr spc="-10" dirty="0">
                <a:solidFill>
                  <a:srgbClr val="000000"/>
                </a:solidFill>
              </a:rPr>
              <a:t>)</a:t>
            </a:r>
            <a:r>
              <a:rPr b="0" spc="-5" dirty="0">
                <a:solidFill>
                  <a:srgbClr val="3333CC"/>
                </a:solidFill>
                <a:latin typeface="微软雅黑"/>
                <a:cs typeface="微软雅黑"/>
              </a:rPr>
              <a:t>指的是对文件所采取的存取操作方法</a:t>
            </a:r>
            <a:endParaRPr sz="3200" dirty="0">
              <a:latin typeface="微软雅黑"/>
              <a:cs typeface="微软雅黑"/>
            </a:endParaRPr>
          </a:p>
          <a:p>
            <a:pPr marL="511809">
              <a:lnSpc>
                <a:spcPct val="100000"/>
              </a:lnSpc>
              <a:spcBef>
                <a:spcPts val="850"/>
              </a:spcBef>
            </a:pPr>
            <a:r>
              <a:rPr b="0" spc="-5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b="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3333CC"/>
                </a:solidFill>
                <a:latin typeface="微软雅黑"/>
                <a:cs typeface="微软雅黑"/>
              </a:rPr>
              <a:t>一种文件组织可以采取多种存取方法进行访问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17.6 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数据库之文件组织方法</a:t>
            </a:r>
            <a:endParaRPr sz="2800" b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 marL="0"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数据组织与存取方法</a:t>
            </a:r>
            <a:endParaRPr sz="240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xmlns="" id="{90141BB2-6FB0-40D2-A72F-06D3C7C85CBF}"/>
              </a:ext>
            </a:extLst>
          </p:cNvPr>
          <p:cNvSpPr/>
          <p:nvPr/>
        </p:nvSpPr>
        <p:spPr>
          <a:xfrm>
            <a:off x="1003300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xmlns="" id="{67D0BDB1-5699-431B-A599-CB489E7BCBA0}"/>
              </a:ext>
            </a:extLst>
          </p:cNvPr>
          <p:cNvSpPr/>
          <p:nvPr/>
        </p:nvSpPr>
        <p:spPr>
          <a:xfrm>
            <a:off x="1003300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b="0" spc="-5" dirty="0">
                <a:latin typeface="Wingdings"/>
                <a:cs typeface="Wingdings"/>
              </a:rPr>
              <a:t></a:t>
            </a:r>
            <a:r>
              <a:rPr b="0" spc="100" dirty="0">
                <a:latin typeface="Times New Roman"/>
                <a:cs typeface="Times New Roman"/>
              </a:rPr>
              <a:t> </a:t>
            </a:r>
            <a:r>
              <a:rPr spc="-5" dirty="0"/>
              <a:t>文件组织方法之一：无序记录文件(堆文件heap或pile</a:t>
            </a:r>
            <a:r>
              <a:rPr dirty="0"/>
              <a:t> </a:t>
            </a:r>
            <a:r>
              <a:rPr spc="-5" dirty="0"/>
              <a:t>file)</a:t>
            </a:r>
          </a:p>
          <a:p>
            <a:pPr marL="473709" marR="408305">
              <a:lnSpc>
                <a:spcPct val="130300"/>
              </a:lnSpc>
            </a:pPr>
            <a:r>
              <a:rPr b="0" spc="-5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b="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3333CC"/>
                </a:solidFill>
                <a:latin typeface="微软雅黑"/>
                <a:cs typeface="微软雅黑"/>
              </a:rPr>
              <a:t>特点：记录可存储于任意有空间的位置，磁盘上存储的记录是无序 的。更新效率高，但检索效率可能低</a:t>
            </a:r>
          </a:p>
          <a:p>
            <a:pPr marL="473709" marR="5080">
              <a:lnSpc>
                <a:spcPct val="130300"/>
              </a:lnSpc>
            </a:pPr>
            <a:r>
              <a:rPr b="0" spc="-5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b="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3333CC"/>
                </a:solidFill>
                <a:latin typeface="微软雅黑"/>
                <a:cs typeface="微软雅黑"/>
              </a:rPr>
              <a:t>方法1：新记录总插入到文件尾部；删除记录时，可以直接删除该记录 所在位置的内容，也可以在该记录前标记“删除标记”</a:t>
            </a:r>
          </a:p>
          <a:p>
            <a:pPr marL="473709" marR="5080">
              <a:lnSpc>
                <a:spcPct val="130000"/>
              </a:lnSpc>
              <a:spcBef>
                <a:spcPts val="5"/>
              </a:spcBef>
            </a:pPr>
            <a:r>
              <a:rPr b="0" spc="-5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b="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3333CC"/>
                </a:solidFill>
                <a:latin typeface="微软雅黑"/>
                <a:cs typeface="微软雅黑"/>
              </a:rPr>
              <a:t>方法2：在前者基础上，新增记录可以利用那些标记为“删除标记”的 记录空间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17.6 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数据库之文件组织方法</a:t>
            </a:r>
            <a:endParaRPr sz="2800" b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无序文件组织</a:t>
            </a:r>
            <a:endParaRPr sz="240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70545" y="6735318"/>
            <a:ext cx="1795780" cy="304800"/>
          </a:xfrm>
          <a:custGeom>
            <a:avLst/>
            <a:gdLst/>
            <a:ahLst/>
            <a:cxnLst/>
            <a:rect l="l" t="t" r="r" b="b"/>
            <a:pathLst>
              <a:path w="1795779" h="304800">
                <a:moveTo>
                  <a:pt x="0" y="0"/>
                </a:moveTo>
                <a:lnTo>
                  <a:pt x="0" y="304800"/>
                </a:lnTo>
                <a:lnTo>
                  <a:pt x="1795272" y="304800"/>
                </a:lnTo>
                <a:lnTo>
                  <a:pt x="1795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9783" y="6735318"/>
            <a:ext cx="1796414" cy="304800"/>
          </a:xfrm>
          <a:custGeom>
            <a:avLst/>
            <a:gdLst/>
            <a:ahLst/>
            <a:cxnLst/>
            <a:rect l="l" t="t" r="r" b="b"/>
            <a:pathLst>
              <a:path w="1796414" h="304800">
                <a:moveTo>
                  <a:pt x="0" y="0"/>
                </a:moveTo>
                <a:lnTo>
                  <a:pt x="0" y="304800"/>
                </a:lnTo>
                <a:lnTo>
                  <a:pt x="1796033" y="304800"/>
                </a:lnTo>
                <a:lnTo>
                  <a:pt x="17960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8709" y="6735318"/>
            <a:ext cx="212090" cy="306705"/>
          </a:xfrm>
          <a:custGeom>
            <a:avLst/>
            <a:gdLst/>
            <a:ahLst/>
            <a:cxnLst/>
            <a:rect l="l" t="t" r="r" b="b"/>
            <a:pathLst>
              <a:path w="212090" h="306704">
                <a:moveTo>
                  <a:pt x="0" y="0"/>
                </a:moveTo>
                <a:lnTo>
                  <a:pt x="0" y="306324"/>
                </a:lnTo>
                <a:lnTo>
                  <a:pt x="211835" y="306324"/>
                </a:lnTo>
                <a:lnTo>
                  <a:pt x="211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8709" y="6735318"/>
            <a:ext cx="211454" cy="306705"/>
          </a:xfrm>
          <a:custGeom>
            <a:avLst/>
            <a:gdLst/>
            <a:ahLst/>
            <a:cxnLst/>
            <a:rect l="l" t="t" r="r" b="b"/>
            <a:pathLst>
              <a:path w="211455" h="306704">
                <a:moveTo>
                  <a:pt x="0" y="0"/>
                </a:moveTo>
                <a:lnTo>
                  <a:pt x="0" y="306324"/>
                </a:lnTo>
                <a:lnTo>
                  <a:pt x="211074" y="306324"/>
                </a:lnTo>
                <a:lnTo>
                  <a:pt x="21107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53139" y="6809096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新记录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93861" y="6563868"/>
            <a:ext cx="643255" cy="76200"/>
          </a:xfrm>
          <a:custGeom>
            <a:avLst/>
            <a:gdLst/>
            <a:ahLst/>
            <a:cxnLst/>
            <a:rect l="l" t="t" r="r" b="b"/>
            <a:pathLst>
              <a:path w="643255" h="76200">
                <a:moveTo>
                  <a:pt x="584454" y="38099"/>
                </a:moveTo>
                <a:lnTo>
                  <a:pt x="582930" y="35051"/>
                </a:lnTo>
                <a:lnTo>
                  <a:pt x="57988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579882" y="42671"/>
                </a:lnTo>
                <a:lnTo>
                  <a:pt x="582930" y="41909"/>
                </a:lnTo>
                <a:lnTo>
                  <a:pt x="584454" y="38099"/>
                </a:lnTo>
                <a:close/>
              </a:path>
              <a:path w="643255" h="76200">
                <a:moveTo>
                  <a:pt x="643128" y="38099"/>
                </a:moveTo>
                <a:lnTo>
                  <a:pt x="566928" y="0"/>
                </a:lnTo>
                <a:lnTo>
                  <a:pt x="566928" y="33527"/>
                </a:lnTo>
                <a:lnTo>
                  <a:pt x="579882" y="33527"/>
                </a:lnTo>
                <a:lnTo>
                  <a:pt x="582930" y="35051"/>
                </a:lnTo>
                <a:lnTo>
                  <a:pt x="584454" y="38099"/>
                </a:lnTo>
                <a:lnTo>
                  <a:pt x="584454" y="67436"/>
                </a:lnTo>
                <a:lnTo>
                  <a:pt x="643128" y="38099"/>
                </a:lnTo>
                <a:close/>
              </a:path>
              <a:path w="643255" h="76200">
                <a:moveTo>
                  <a:pt x="584454" y="67436"/>
                </a:moveTo>
                <a:lnTo>
                  <a:pt x="584454" y="38099"/>
                </a:lnTo>
                <a:lnTo>
                  <a:pt x="582930" y="41909"/>
                </a:lnTo>
                <a:lnTo>
                  <a:pt x="579882" y="42671"/>
                </a:lnTo>
                <a:lnTo>
                  <a:pt x="566928" y="42671"/>
                </a:lnTo>
                <a:lnTo>
                  <a:pt x="566928" y="76199"/>
                </a:lnTo>
                <a:lnTo>
                  <a:pt x="584454" y="67436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87429" y="6348848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尾部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15169" y="6662166"/>
            <a:ext cx="521970" cy="363855"/>
          </a:xfrm>
          <a:custGeom>
            <a:avLst/>
            <a:gdLst/>
            <a:ahLst/>
            <a:cxnLst/>
            <a:rect l="l" t="t" r="r" b="b"/>
            <a:pathLst>
              <a:path w="521970" h="363854">
                <a:moveTo>
                  <a:pt x="297941" y="363474"/>
                </a:moveTo>
                <a:lnTo>
                  <a:pt x="297941" y="242315"/>
                </a:lnTo>
                <a:lnTo>
                  <a:pt x="0" y="242316"/>
                </a:lnTo>
                <a:lnTo>
                  <a:pt x="0" y="363474"/>
                </a:lnTo>
                <a:lnTo>
                  <a:pt x="297941" y="363474"/>
                </a:lnTo>
                <a:close/>
              </a:path>
              <a:path w="521970" h="363854">
                <a:moveTo>
                  <a:pt x="521969" y="121157"/>
                </a:moveTo>
                <a:lnTo>
                  <a:pt x="372617" y="0"/>
                </a:lnTo>
                <a:lnTo>
                  <a:pt x="223265" y="121157"/>
                </a:lnTo>
                <a:lnTo>
                  <a:pt x="297941" y="121157"/>
                </a:lnTo>
                <a:lnTo>
                  <a:pt x="297941" y="363474"/>
                </a:lnTo>
                <a:lnTo>
                  <a:pt x="447293" y="363474"/>
                </a:lnTo>
                <a:lnTo>
                  <a:pt x="447293" y="121157"/>
                </a:lnTo>
                <a:lnTo>
                  <a:pt x="521969" y="121157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15169" y="6662166"/>
            <a:ext cx="521970" cy="363855"/>
          </a:xfrm>
          <a:custGeom>
            <a:avLst/>
            <a:gdLst/>
            <a:ahLst/>
            <a:cxnLst/>
            <a:rect l="l" t="t" r="r" b="b"/>
            <a:pathLst>
              <a:path w="521970" h="363854">
                <a:moveTo>
                  <a:pt x="372617" y="0"/>
                </a:moveTo>
                <a:lnTo>
                  <a:pt x="223265" y="121157"/>
                </a:lnTo>
                <a:lnTo>
                  <a:pt x="297941" y="121157"/>
                </a:lnTo>
                <a:lnTo>
                  <a:pt x="297941" y="242315"/>
                </a:lnTo>
                <a:lnTo>
                  <a:pt x="0" y="242316"/>
                </a:lnTo>
                <a:lnTo>
                  <a:pt x="0" y="363474"/>
                </a:lnTo>
                <a:lnTo>
                  <a:pt x="447293" y="363474"/>
                </a:lnTo>
                <a:lnTo>
                  <a:pt x="447293" y="121157"/>
                </a:lnTo>
                <a:lnTo>
                  <a:pt x="521969" y="121157"/>
                </a:lnTo>
                <a:lnTo>
                  <a:pt x="372617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34469" y="5495544"/>
            <a:ext cx="1795780" cy="304800"/>
          </a:xfrm>
          <a:custGeom>
            <a:avLst/>
            <a:gdLst/>
            <a:ahLst/>
            <a:cxnLst/>
            <a:rect l="l" t="t" r="r" b="b"/>
            <a:pathLst>
              <a:path w="1795779" h="304800">
                <a:moveTo>
                  <a:pt x="0" y="0"/>
                </a:moveTo>
                <a:lnTo>
                  <a:pt x="0" y="304800"/>
                </a:lnTo>
                <a:lnTo>
                  <a:pt x="1795271" y="304800"/>
                </a:lnTo>
                <a:lnTo>
                  <a:pt x="179527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34469" y="5495544"/>
            <a:ext cx="1795780" cy="304800"/>
          </a:xfrm>
          <a:custGeom>
            <a:avLst/>
            <a:gdLst/>
            <a:ahLst/>
            <a:cxnLst/>
            <a:rect l="l" t="t" r="r" b="b"/>
            <a:pathLst>
              <a:path w="1795779" h="304800">
                <a:moveTo>
                  <a:pt x="0" y="0"/>
                </a:moveTo>
                <a:lnTo>
                  <a:pt x="0" y="304800"/>
                </a:lnTo>
                <a:lnTo>
                  <a:pt x="1795271" y="304800"/>
                </a:lnTo>
                <a:lnTo>
                  <a:pt x="1795271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23395" y="5495544"/>
            <a:ext cx="211454" cy="306705"/>
          </a:xfrm>
          <a:custGeom>
            <a:avLst/>
            <a:gdLst/>
            <a:ahLst/>
            <a:cxnLst/>
            <a:rect l="l" t="t" r="r" b="b"/>
            <a:pathLst>
              <a:path w="211454" h="306704">
                <a:moveTo>
                  <a:pt x="0" y="0"/>
                </a:moveTo>
                <a:lnTo>
                  <a:pt x="0" y="306324"/>
                </a:lnTo>
                <a:lnTo>
                  <a:pt x="211074" y="306324"/>
                </a:lnTo>
                <a:lnTo>
                  <a:pt x="21107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633" y="5495544"/>
            <a:ext cx="212090" cy="306705"/>
          </a:xfrm>
          <a:custGeom>
            <a:avLst/>
            <a:gdLst/>
            <a:ahLst/>
            <a:cxnLst/>
            <a:rect l="l" t="t" r="r" b="b"/>
            <a:pathLst>
              <a:path w="212089" h="306704">
                <a:moveTo>
                  <a:pt x="0" y="0"/>
                </a:moveTo>
                <a:lnTo>
                  <a:pt x="0" y="306324"/>
                </a:lnTo>
                <a:lnTo>
                  <a:pt x="211836" y="306324"/>
                </a:lnTo>
                <a:lnTo>
                  <a:pt x="21183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17063" y="5569322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新记录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80148" y="6541769"/>
            <a:ext cx="643255" cy="76200"/>
          </a:xfrm>
          <a:custGeom>
            <a:avLst/>
            <a:gdLst/>
            <a:ahLst/>
            <a:cxnLst/>
            <a:rect l="l" t="t" r="r" b="b"/>
            <a:pathLst>
              <a:path w="643254" h="76200">
                <a:moveTo>
                  <a:pt x="584454" y="38099"/>
                </a:moveTo>
                <a:lnTo>
                  <a:pt x="582930" y="35051"/>
                </a:lnTo>
                <a:lnTo>
                  <a:pt x="57988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579882" y="42671"/>
                </a:lnTo>
                <a:lnTo>
                  <a:pt x="582930" y="41909"/>
                </a:lnTo>
                <a:lnTo>
                  <a:pt x="584454" y="38099"/>
                </a:lnTo>
                <a:close/>
              </a:path>
              <a:path w="643254" h="76200">
                <a:moveTo>
                  <a:pt x="643128" y="38099"/>
                </a:moveTo>
                <a:lnTo>
                  <a:pt x="566928" y="0"/>
                </a:lnTo>
                <a:lnTo>
                  <a:pt x="566928" y="33527"/>
                </a:lnTo>
                <a:lnTo>
                  <a:pt x="579882" y="33527"/>
                </a:lnTo>
                <a:lnTo>
                  <a:pt x="582930" y="35051"/>
                </a:lnTo>
                <a:lnTo>
                  <a:pt x="584454" y="38099"/>
                </a:lnTo>
                <a:lnTo>
                  <a:pt x="584454" y="67436"/>
                </a:lnTo>
                <a:lnTo>
                  <a:pt x="643128" y="38099"/>
                </a:lnTo>
                <a:close/>
              </a:path>
              <a:path w="643254" h="76200">
                <a:moveTo>
                  <a:pt x="584454" y="67436"/>
                </a:moveTo>
                <a:lnTo>
                  <a:pt x="584454" y="38099"/>
                </a:lnTo>
                <a:lnTo>
                  <a:pt x="582930" y="41909"/>
                </a:lnTo>
                <a:lnTo>
                  <a:pt x="579882" y="42671"/>
                </a:lnTo>
                <a:lnTo>
                  <a:pt x="566928" y="42671"/>
                </a:lnTo>
                <a:lnTo>
                  <a:pt x="566928" y="76199"/>
                </a:lnTo>
                <a:lnTo>
                  <a:pt x="584454" y="67436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673729" y="6326751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尾部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800722" y="4679441"/>
            <a:ext cx="435609" cy="697230"/>
          </a:xfrm>
          <a:custGeom>
            <a:avLst/>
            <a:gdLst/>
            <a:ahLst/>
            <a:cxnLst/>
            <a:rect l="l" t="t" r="r" b="b"/>
            <a:pathLst>
              <a:path w="435609" h="697229">
                <a:moveTo>
                  <a:pt x="290321" y="298704"/>
                </a:moveTo>
                <a:lnTo>
                  <a:pt x="290321" y="99822"/>
                </a:lnTo>
                <a:lnTo>
                  <a:pt x="0" y="99822"/>
                </a:lnTo>
                <a:lnTo>
                  <a:pt x="0" y="697230"/>
                </a:lnTo>
                <a:lnTo>
                  <a:pt x="145541" y="697230"/>
                </a:lnTo>
                <a:lnTo>
                  <a:pt x="145541" y="298704"/>
                </a:lnTo>
                <a:lnTo>
                  <a:pt x="290321" y="298704"/>
                </a:lnTo>
                <a:close/>
              </a:path>
              <a:path w="435609" h="697229">
                <a:moveTo>
                  <a:pt x="435101" y="199644"/>
                </a:moveTo>
                <a:lnTo>
                  <a:pt x="290321" y="0"/>
                </a:lnTo>
                <a:lnTo>
                  <a:pt x="290321" y="398526"/>
                </a:lnTo>
                <a:lnTo>
                  <a:pt x="435101" y="199644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00722" y="4679441"/>
            <a:ext cx="435609" cy="697230"/>
          </a:xfrm>
          <a:custGeom>
            <a:avLst/>
            <a:gdLst/>
            <a:ahLst/>
            <a:cxnLst/>
            <a:rect l="l" t="t" r="r" b="b"/>
            <a:pathLst>
              <a:path w="435609" h="697229">
                <a:moveTo>
                  <a:pt x="435101" y="199644"/>
                </a:moveTo>
                <a:lnTo>
                  <a:pt x="290321" y="398526"/>
                </a:lnTo>
                <a:lnTo>
                  <a:pt x="290321" y="298704"/>
                </a:lnTo>
                <a:lnTo>
                  <a:pt x="145541" y="298704"/>
                </a:lnTo>
                <a:lnTo>
                  <a:pt x="145541" y="697230"/>
                </a:lnTo>
                <a:lnTo>
                  <a:pt x="0" y="697230"/>
                </a:lnTo>
                <a:lnTo>
                  <a:pt x="0" y="99822"/>
                </a:lnTo>
                <a:lnTo>
                  <a:pt x="290321" y="99822"/>
                </a:lnTo>
                <a:lnTo>
                  <a:pt x="290321" y="0"/>
                </a:lnTo>
                <a:lnTo>
                  <a:pt x="435101" y="199644"/>
                </a:lnTo>
                <a:close/>
              </a:path>
            </a:pathLst>
          </a:custGeom>
          <a:ln w="952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719273" y="4135183"/>
          <a:ext cx="2007107" cy="2478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0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6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847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533400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记录1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276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53340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记录2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微软雅黑"/>
                          <a:cs typeface="微软雅黑"/>
                        </a:rPr>
                        <a:t>D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205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被删除记录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133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536575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记录4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133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536575">
                        <a:lnSpc>
                          <a:spcPts val="2055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记录5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微软雅黑"/>
                          <a:cs typeface="微软雅黑"/>
                        </a:rPr>
                        <a:t>D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被删除记录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536575">
                        <a:lnSpc>
                          <a:spcPts val="2055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记录6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7086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536575">
                        <a:lnSpc>
                          <a:spcPts val="2039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记录7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7377379" y="4098607"/>
          <a:ext cx="2006346" cy="2478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0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52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847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记录1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276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记录2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微软雅黑"/>
                          <a:cs typeface="微软雅黑"/>
                        </a:rPr>
                        <a:t>D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205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被删除记录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133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535940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记录4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514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535940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记录5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微软雅黑"/>
                          <a:cs typeface="微软雅黑"/>
                        </a:rPr>
                        <a:t>D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被删除记录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0134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535940">
                        <a:lnSpc>
                          <a:spcPts val="2055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记录6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7086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535940">
                        <a:lnSpc>
                          <a:spcPts val="2039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记录7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7" name="object 2">
            <a:extLst>
              <a:ext uri="{FF2B5EF4-FFF2-40B4-BE49-F238E27FC236}">
                <a16:creationId xmlns:a16="http://schemas.microsoft.com/office/drawing/2014/main" xmlns="" id="{B9B5CE47-CA84-427F-BA13-E6DA9E063933}"/>
              </a:ext>
            </a:extLst>
          </p:cNvPr>
          <p:cNvSpPr/>
          <p:nvPr/>
        </p:nvSpPr>
        <p:spPr>
          <a:xfrm>
            <a:off x="1003300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xmlns="" id="{528F119D-B15D-4DFA-B03D-4943ABF817E7}"/>
              </a:ext>
            </a:extLst>
          </p:cNvPr>
          <p:cNvSpPr/>
          <p:nvPr/>
        </p:nvSpPr>
        <p:spPr>
          <a:xfrm>
            <a:off x="1003300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b="0" spc="-5" dirty="0">
                <a:latin typeface="Wingdings"/>
                <a:cs typeface="Wingdings"/>
              </a:rPr>
              <a:t></a:t>
            </a:r>
            <a:r>
              <a:rPr b="0" spc="100" dirty="0">
                <a:latin typeface="Times New Roman"/>
                <a:cs typeface="Times New Roman"/>
              </a:rPr>
              <a:t> </a:t>
            </a:r>
            <a:r>
              <a:rPr spc="-5" dirty="0"/>
              <a:t>文件组织方法之一：无序记录文件(堆文件heap或pile</a:t>
            </a:r>
            <a:r>
              <a:rPr dirty="0"/>
              <a:t> </a:t>
            </a:r>
            <a:r>
              <a:rPr spc="-5" dirty="0"/>
              <a:t>file</a:t>
            </a:r>
            <a:r>
              <a:rPr spc="-10" dirty="0"/>
              <a:t>)</a:t>
            </a:r>
            <a:r>
              <a:rPr spc="-5" dirty="0">
                <a:solidFill>
                  <a:srgbClr val="000000"/>
                </a:solidFill>
              </a:rPr>
              <a:t>(续)</a:t>
            </a:r>
          </a:p>
          <a:p>
            <a:pPr marL="481965">
              <a:lnSpc>
                <a:spcPct val="100000"/>
              </a:lnSpc>
              <a:spcBef>
                <a:spcPts val="720"/>
              </a:spcBef>
            </a:pPr>
            <a:r>
              <a:rPr b="0" spc="-5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b="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3333CC"/>
                </a:solidFill>
                <a:latin typeface="微软雅黑"/>
                <a:cs typeface="微软雅黑"/>
              </a:rPr>
              <a:t>频繁删增记录时会造成空间浪费，所以需要周期性重新组织数据库</a:t>
            </a:r>
          </a:p>
          <a:p>
            <a:pPr marL="481965" marR="5080">
              <a:lnSpc>
                <a:spcPct val="124200"/>
              </a:lnSpc>
              <a:spcBef>
                <a:spcPts val="115"/>
              </a:spcBef>
            </a:pPr>
            <a:r>
              <a:rPr b="0" spc="-5" dirty="0">
                <a:latin typeface="Wingdings"/>
                <a:cs typeface="Wingdings"/>
              </a:rPr>
              <a:t></a:t>
            </a:r>
            <a:r>
              <a:rPr b="0" spc="100" dirty="0">
                <a:latin typeface="Times New Roman"/>
                <a:cs typeface="Times New Roman"/>
              </a:rPr>
              <a:t> </a:t>
            </a:r>
            <a:r>
              <a:rPr sz="2800" dirty="0"/>
              <a:t>数据库重</a:t>
            </a:r>
            <a:r>
              <a:rPr sz="2800" spc="-10" dirty="0"/>
              <a:t>组</a:t>
            </a:r>
            <a:r>
              <a:rPr spc="-10" dirty="0"/>
              <a:t>(Reorganization</a:t>
            </a:r>
            <a:r>
              <a:rPr spc="-15" dirty="0"/>
              <a:t>)</a:t>
            </a:r>
            <a:r>
              <a:rPr b="0" spc="-5" dirty="0">
                <a:solidFill>
                  <a:srgbClr val="3333CC"/>
                </a:solidFill>
                <a:latin typeface="微软雅黑"/>
                <a:cs typeface="微软雅黑"/>
              </a:rPr>
              <a:t>是通过移走被删除的记录使有效记 录连续存放，从而回收那些由删除记录而产生的未利用空间。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17.6 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数据库之文件组织方法</a:t>
            </a:r>
            <a:endParaRPr sz="2800" b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 marL="0"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无序文件组织</a:t>
            </a:r>
            <a:endParaRPr sz="240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23167" y="4920996"/>
            <a:ext cx="819150" cy="382905"/>
          </a:xfrm>
          <a:custGeom>
            <a:avLst/>
            <a:gdLst/>
            <a:ahLst/>
            <a:cxnLst/>
            <a:rect l="l" t="t" r="r" b="b"/>
            <a:pathLst>
              <a:path w="819150" h="382904">
                <a:moveTo>
                  <a:pt x="614172" y="287274"/>
                </a:moveTo>
                <a:lnTo>
                  <a:pt x="614172" y="95250"/>
                </a:lnTo>
                <a:lnTo>
                  <a:pt x="0" y="95250"/>
                </a:lnTo>
                <a:lnTo>
                  <a:pt x="0" y="287274"/>
                </a:lnTo>
                <a:lnTo>
                  <a:pt x="614172" y="287274"/>
                </a:lnTo>
                <a:close/>
              </a:path>
              <a:path w="819150" h="382904">
                <a:moveTo>
                  <a:pt x="819150" y="191261"/>
                </a:moveTo>
                <a:lnTo>
                  <a:pt x="614172" y="0"/>
                </a:lnTo>
                <a:lnTo>
                  <a:pt x="614172" y="382524"/>
                </a:lnTo>
                <a:lnTo>
                  <a:pt x="819150" y="19126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23167" y="4920996"/>
            <a:ext cx="819150" cy="382905"/>
          </a:xfrm>
          <a:custGeom>
            <a:avLst/>
            <a:gdLst/>
            <a:ahLst/>
            <a:cxnLst/>
            <a:rect l="l" t="t" r="r" b="b"/>
            <a:pathLst>
              <a:path w="819150" h="382904">
                <a:moveTo>
                  <a:pt x="614172" y="0"/>
                </a:moveTo>
                <a:lnTo>
                  <a:pt x="614172" y="95250"/>
                </a:lnTo>
                <a:lnTo>
                  <a:pt x="0" y="95250"/>
                </a:lnTo>
                <a:lnTo>
                  <a:pt x="0" y="287274"/>
                </a:lnTo>
                <a:lnTo>
                  <a:pt x="614172" y="287274"/>
                </a:lnTo>
                <a:lnTo>
                  <a:pt x="614172" y="382524"/>
                </a:lnTo>
                <a:lnTo>
                  <a:pt x="819150" y="191261"/>
                </a:lnTo>
                <a:lnTo>
                  <a:pt x="61417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365705" y="3782377"/>
          <a:ext cx="2006344" cy="24787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0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52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8229">
                <a:tc>
                  <a:txBody>
                    <a:bodyPr/>
                    <a:lstStyle/>
                    <a:p>
                      <a:endParaRPr sz="2000">
                        <a:latin typeface="华文中宋"/>
                        <a:cs typeface="华文中宋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记录1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276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记录2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13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微软雅黑"/>
                          <a:cs typeface="微软雅黑"/>
                        </a:rPr>
                        <a:t>D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205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被删除记录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514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535940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记录4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535940">
                        <a:lnSpc>
                          <a:spcPts val="2055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记录5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133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微软雅黑"/>
                          <a:cs typeface="微软雅黑"/>
                        </a:rPr>
                        <a:t>D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被删除记录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0514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535940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记录6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7467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535940">
                        <a:lnSpc>
                          <a:spcPts val="2039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记录7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061405" y="3793807"/>
          <a:ext cx="2006346" cy="24589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8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4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847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532130">
                        <a:lnSpc>
                          <a:spcPts val="21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记录1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23240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532130">
                        <a:lnSpc>
                          <a:spcPts val="202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记录2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23240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ts val="21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记录4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ts val="208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记录5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7847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ts val="2095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记录6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2038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记录7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2039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7086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1" name="object 2">
            <a:extLst>
              <a:ext uri="{FF2B5EF4-FFF2-40B4-BE49-F238E27FC236}">
                <a16:creationId xmlns:a16="http://schemas.microsoft.com/office/drawing/2014/main" xmlns="" id="{D856B362-CB54-466B-AFAB-8364D42B885D}"/>
              </a:ext>
            </a:extLst>
          </p:cNvPr>
          <p:cNvSpPr/>
          <p:nvPr/>
        </p:nvSpPr>
        <p:spPr>
          <a:xfrm>
            <a:off x="1003300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xmlns="" id="{B89CA0E4-7ECD-4788-9A1B-F008AC39D1B3}"/>
              </a:ext>
            </a:extLst>
          </p:cNvPr>
          <p:cNvSpPr/>
          <p:nvPr/>
        </p:nvSpPr>
        <p:spPr>
          <a:xfrm>
            <a:off x="1003300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25">
              <a:lnSpc>
                <a:spcPct val="100000"/>
              </a:lnSpc>
            </a:pPr>
            <a:r>
              <a:rPr b="0" spc="-5" dirty="0">
                <a:latin typeface="Wingdings"/>
                <a:cs typeface="Wingdings"/>
              </a:rPr>
              <a:t></a:t>
            </a:r>
            <a:r>
              <a:rPr b="0" spc="100" dirty="0">
                <a:latin typeface="Times New Roman"/>
                <a:cs typeface="Times New Roman"/>
              </a:rPr>
              <a:t> </a:t>
            </a:r>
            <a:r>
              <a:rPr spc="-5" dirty="0"/>
              <a:t>文件组织方法之二：有序记录文件(排序文件Sequential)</a:t>
            </a:r>
          </a:p>
          <a:p>
            <a:pPr marL="516890" marR="5080">
              <a:lnSpc>
                <a:spcPct val="130300"/>
              </a:lnSpc>
            </a:pPr>
            <a:r>
              <a:rPr b="0" spc="-5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b="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3333CC"/>
                </a:solidFill>
                <a:latin typeface="微软雅黑"/>
                <a:cs typeface="微软雅黑"/>
              </a:rPr>
              <a:t>特点：记录按某属性或属性组值的顺序插入，磁盘上存储的记录是有 序的。检索效率可能高。</a:t>
            </a:r>
          </a:p>
          <a:p>
            <a:pPr marL="516890" marR="170180">
              <a:lnSpc>
                <a:spcPct val="130300"/>
              </a:lnSpc>
            </a:pPr>
            <a:r>
              <a:rPr b="0" spc="-5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b="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3333CC"/>
                </a:solidFill>
                <a:latin typeface="微软雅黑"/>
                <a:cs typeface="微软雅黑"/>
              </a:rPr>
              <a:t>用于存储排序的属性通常称为</a:t>
            </a:r>
            <a:r>
              <a:rPr b="0" spc="-5" dirty="0">
                <a:latin typeface="微软雅黑"/>
                <a:cs typeface="微软雅黑"/>
              </a:rPr>
              <a:t>排序字段</a:t>
            </a:r>
            <a:r>
              <a:rPr b="0" spc="-10" dirty="0">
                <a:latin typeface="微软雅黑"/>
                <a:cs typeface="微软雅黑"/>
              </a:rPr>
              <a:t>(</a:t>
            </a:r>
            <a:r>
              <a:rPr b="0" spc="-5" dirty="0">
                <a:solidFill>
                  <a:srgbClr val="3333CC"/>
                </a:solidFill>
                <a:latin typeface="微软雅黑"/>
                <a:cs typeface="微软雅黑"/>
              </a:rPr>
              <a:t>Ordering</a:t>
            </a:r>
            <a:r>
              <a:rPr b="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b="0" spc="-5" dirty="0">
                <a:solidFill>
                  <a:srgbClr val="3333CC"/>
                </a:solidFill>
                <a:latin typeface="微软雅黑"/>
                <a:cs typeface="微软雅黑"/>
              </a:rPr>
              <a:t>field)，通常，排 序字段使用关系中的主码，</a:t>
            </a:r>
            <a:r>
              <a:rPr b="0" spc="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b="0" spc="-5" dirty="0">
                <a:solidFill>
                  <a:srgbClr val="3333CC"/>
                </a:solidFill>
                <a:latin typeface="微软雅黑"/>
                <a:cs typeface="微软雅黑"/>
              </a:rPr>
              <a:t>所以又称</a:t>
            </a:r>
            <a:r>
              <a:rPr b="0" spc="-5" dirty="0">
                <a:latin typeface="微软雅黑"/>
                <a:cs typeface="微软雅黑"/>
              </a:rPr>
              <a:t>排序码(Ordering</a:t>
            </a:r>
            <a:r>
              <a:rPr b="0" dirty="0">
                <a:latin typeface="微软雅黑"/>
                <a:cs typeface="微软雅黑"/>
              </a:rPr>
              <a:t> </a:t>
            </a:r>
            <a:r>
              <a:rPr b="0" spc="-5" dirty="0">
                <a:latin typeface="微软雅黑"/>
                <a:cs typeface="微软雅黑"/>
              </a:rPr>
              <a:t>key)</a:t>
            </a:r>
          </a:p>
          <a:p>
            <a:pPr marL="516890" marR="5080">
              <a:lnSpc>
                <a:spcPct val="130000"/>
              </a:lnSpc>
              <a:spcBef>
                <a:spcPts val="5"/>
              </a:spcBef>
            </a:pPr>
            <a:r>
              <a:rPr b="0" spc="-5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b="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3333CC"/>
                </a:solidFill>
                <a:latin typeface="微软雅黑"/>
                <a:cs typeface="微软雅黑"/>
              </a:rPr>
              <a:t>当按排序字段进行检索时，速度得到很大提高；但当按非排序字段检 索时，速度可能不会提高很多</a:t>
            </a:r>
          </a:p>
        </p:txBody>
      </p:sp>
      <p:sp>
        <p:nvSpPr>
          <p:cNvPr id="6" name="object 6"/>
          <p:cNvSpPr/>
          <p:nvPr/>
        </p:nvSpPr>
        <p:spPr>
          <a:xfrm>
            <a:off x="6850253" y="6773418"/>
            <a:ext cx="643255" cy="76200"/>
          </a:xfrm>
          <a:custGeom>
            <a:avLst/>
            <a:gdLst/>
            <a:ahLst/>
            <a:cxnLst/>
            <a:rect l="l" t="t" r="r" b="b"/>
            <a:pathLst>
              <a:path w="643254" h="76200">
                <a:moveTo>
                  <a:pt x="584454" y="38099"/>
                </a:moveTo>
                <a:lnTo>
                  <a:pt x="582930" y="35051"/>
                </a:lnTo>
                <a:lnTo>
                  <a:pt x="57912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579120" y="42671"/>
                </a:lnTo>
                <a:lnTo>
                  <a:pt x="582930" y="41909"/>
                </a:lnTo>
                <a:lnTo>
                  <a:pt x="584454" y="38099"/>
                </a:lnTo>
                <a:close/>
              </a:path>
              <a:path w="643254" h="76200">
                <a:moveTo>
                  <a:pt x="643128" y="38099"/>
                </a:moveTo>
                <a:lnTo>
                  <a:pt x="566928" y="0"/>
                </a:lnTo>
                <a:lnTo>
                  <a:pt x="566928" y="33527"/>
                </a:lnTo>
                <a:lnTo>
                  <a:pt x="579120" y="33527"/>
                </a:lnTo>
                <a:lnTo>
                  <a:pt x="582930" y="35051"/>
                </a:lnTo>
                <a:lnTo>
                  <a:pt x="584454" y="38099"/>
                </a:lnTo>
                <a:lnTo>
                  <a:pt x="584454" y="67436"/>
                </a:lnTo>
                <a:lnTo>
                  <a:pt x="643128" y="38099"/>
                </a:lnTo>
                <a:close/>
              </a:path>
              <a:path w="643254" h="76200">
                <a:moveTo>
                  <a:pt x="584454" y="67436"/>
                </a:moveTo>
                <a:lnTo>
                  <a:pt x="584454" y="38099"/>
                </a:lnTo>
                <a:lnTo>
                  <a:pt x="582930" y="41909"/>
                </a:lnTo>
                <a:lnTo>
                  <a:pt x="579120" y="42671"/>
                </a:lnTo>
                <a:lnTo>
                  <a:pt x="566928" y="42671"/>
                </a:lnTo>
                <a:lnTo>
                  <a:pt x="566928" y="76199"/>
                </a:lnTo>
                <a:lnTo>
                  <a:pt x="584454" y="67436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43833" y="6558398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微软雅黑"/>
                <a:cs typeface="微软雅黑"/>
              </a:rPr>
              <a:t>尾部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17.6 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数据库之文件组织方法</a:t>
            </a:r>
            <a:endParaRPr sz="2800" b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有序文件组织</a:t>
            </a:r>
            <a:endParaRPr sz="240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592958"/>
              </p:ext>
            </p:extLst>
          </p:nvPr>
        </p:nvGraphicFramePr>
        <p:xfrm>
          <a:off x="7552880" y="4869516"/>
          <a:ext cx="1984820" cy="2112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4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0542">
                <a:tc>
                  <a:txBody>
                    <a:bodyPr/>
                    <a:lstStyle/>
                    <a:p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r">
                        <a:lnSpc>
                          <a:spcPts val="2065"/>
                        </a:lnSpc>
                      </a:pPr>
                      <a:r>
                        <a:rPr sz="1200" b="1" dirty="0">
                          <a:latin typeface="微软雅黑"/>
                          <a:cs typeface="微软雅黑"/>
                        </a:rPr>
                        <a:t>(S#:001的)记录</a:t>
                      </a:r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825">
                <a:tc>
                  <a:txBody>
                    <a:bodyPr/>
                    <a:lstStyle/>
                    <a:p>
                      <a:pPr algn="r">
                        <a:lnSpc>
                          <a:spcPts val="2065"/>
                        </a:lnSpc>
                      </a:pPr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485775" algn="r">
                        <a:lnSpc>
                          <a:spcPts val="2065"/>
                        </a:lnSpc>
                      </a:pPr>
                      <a:r>
                        <a:rPr lang="en-US" altLang="zh-CN" sz="1200" b="1" dirty="0">
                          <a:latin typeface="微软雅黑"/>
                          <a:cs typeface="微软雅黑"/>
                        </a:rPr>
                        <a:t>(S#:</a:t>
                      </a:r>
                      <a:r>
                        <a:rPr sz="1200" b="1" dirty="0">
                          <a:latin typeface="微软雅黑"/>
                          <a:cs typeface="微软雅黑"/>
                        </a:rPr>
                        <a:t>003的)记录</a:t>
                      </a:r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0542">
                <a:tc>
                  <a:txBody>
                    <a:bodyPr/>
                    <a:lstStyle/>
                    <a:p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160"/>
                        </a:lnSpc>
                      </a:pPr>
                      <a:r>
                        <a:rPr sz="1200" b="1" dirty="0">
                          <a:latin typeface="微软雅黑"/>
                          <a:cs typeface="微软雅黑"/>
                        </a:rPr>
                        <a:t>(S#:005的)记录</a:t>
                      </a:r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7591">
                <a:tc>
                  <a:txBody>
                    <a:bodyPr/>
                    <a:lstStyle/>
                    <a:p>
                      <a:pPr algn="r">
                        <a:lnSpc>
                          <a:spcPts val="2060"/>
                        </a:lnSpc>
                      </a:pPr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488950" marR="0" indent="0" algn="r" defTabSz="914400" eaLnBrk="1" fontAlgn="auto" latinLnBrk="0" hangingPunct="1">
                        <a:lnSpc>
                          <a:spcPts val="20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latin typeface="微软雅黑"/>
                          <a:cs typeface="微软雅黑"/>
                        </a:rPr>
                        <a:t>(S#:</a:t>
                      </a:r>
                      <a:r>
                        <a:rPr sz="1200" b="1" dirty="0">
                          <a:latin typeface="微软雅黑"/>
                          <a:cs typeface="微软雅黑"/>
                        </a:rPr>
                        <a:t>006的)</a:t>
                      </a:r>
                      <a:r>
                        <a:rPr sz="1200" b="1" dirty="0" err="1">
                          <a:latin typeface="微软雅黑"/>
                          <a:cs typeface="微软雅黑"/>
                        </a:rPr>
                        <a:t>记录</a:t>
                      </a:r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>
                        <a:lnSpc>
                          <a:spcPts val="2055"/>
                        </a:lnSpc>
                      </a:pPr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488950" algn="r">
                        <a:lnSpc>
                          <a:spcPts val="2055"/>
                        </a:lnSpc>
                      </a:pPr>
                      <a:r>
                        <a:rPr lang="en-US" altLang="zh-CN" sz="1200" b="1" dirty="0">
                          <a:latin typeface="微软雅黑"/>
                          <a:cs typeface="微软雅黑"/>
                        </a:rPr>
                        <a:t>(S#:</a:t>
                      </a:r>
                      <a:r>
                        <a:rPr sz="1200" b="1" dirty="0">
                          <a:latin typeface="微软雅黑"/>
                          <a:cs typeface="微软雅黑"/>
                        </a:rPr>
                        <a:t>007的)记录</a:t>
                      </a:r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0542">
                <a:tc>
                  <a:txBody>
                    <a:bodyPr/>
                    <a:lstStyle/>
                    <a:p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微软雅黑"/>
                          <a:cs typeface="微软雅黑"/>
                        </a:rPr>
                        <a:t>(S#: 009的)记录</a:t>
                      </a:r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>
                        <a:lnSpc>
                          <a:spcPts val="2055"/>
                        </a:lnSpc>
                      </a:pPr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488950" algn="r">
                        <a:lnSpc>
                          <a:spcPts val="2055"/>
                        </a:lnSpc>
                      </a:pPr>
                      <a:r>
                        <a:rPr lang="en-US" altLang="zh-CN" sz="1200" b="1" dirty="0">
                          <a:latin typeface="微软雅黑"/>
                          <a:cs typeface="微软雅黑"/>
                        </a:rPr>
                        <a:t>(S#:</a:t>
                      </a:r>
                      <a:r>
                        <a:rPr sz="1200" b="1" dirty="0">
                          <a:latin typeface="微软雅黑"/>
                          <a:cs typeface="微软雅黑"/>
                        </a:rPr>
                        <a:t>010的)记录</a:t>
                      </a:r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>
                        <a:lnSpc>
                          <a:spcPts val="2039"/>
                        </a:lnSpc>
                      </a:pPr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488950" algn="r">
                        <a:lnSpc>
                          <a:spcPts val="2039"/>
                        </a:lnSpc>
                      </a:pPr>
                      <a:r>
                        <a:rPr lang="en-US" altLang="zh-CN" sz="1200" b="1" dirty="0">
                          <a:latin typeface="微软雅黑"/>
                          <a:cs typeface="微软雅黑"/>
                        </a:rPr>
                        <a:t>(S#:</a:t>
                      </a:r>
                      <a:r>
                        <a:rPr sz="1200" b="1" dirty="0">
                          <a:latin typeface="微软雅黑"/>
                          <a:cs typeface="微软雅黑"/>
                        </a:rPr>
                        <a:t>012的)记录</a:t>
                      </a:r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0" name="object 2">
            <a:extLst>
              <a:ext uri="{FF2B5EF4-FFF2-40B4-BE49-F238E27FC236}">
                <a16:creationId xmlns:a16="http://schemas.microsoft.com/office/drawing/2014/main" xmlns="" id="{FE1C526D-E4B8-4802-A089-D0ADEA861A68}"/>
              </a:ext>
            </a:extLst>
          </p:cNvPr>
          <p:cNvSpPr/>
          <p:nvPr/>
        </p:nvSpPr>
        <p:spPr>
          <a:xfrm>
            <a:off x="1003300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xmlns="" id="{5E2B5805-D141-4A2B-9D5D-1D52CA117595}"/>
              </a:ext>
            </a:extLst>
          </p:cNvPr>
          <p:cNvSpPr/>
          <p:nvPr/>
        </p:nvSpPr>
        <p:spPr>
          <a:xfrm>
            <a:off x="1003300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90555" y="1434558"/>
            <a:ext cx="7149465" cy="1075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65"/>
                </a:solidFill>
                <a:latin typeface="Wingdings"/>
                <a:cs typeface="Wingdings"/>
              </a:rPr>
              <a:t></a:t>
            </a:r>
            <a:r>
              <a:rPr sz="2000" spc="1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文件组织方法之二：有序记录文件(排序文件Sequential</a:t>
            </a:r>
            <a:r>
              <a:rPr sz="2000" b="1" spc="-15" dirty="0">
                <a:solidFill>
                  <a:srgbClr val="FF0065"/>
                </a:solidFill>
                <a:latin typeface="微软雅黑"/>
                <a:cs typeface="微软雅黑"/>
              </a:rPr>
              <a:t>)</a:t>
            </a:r>
            <a:r>
              <a:rPr sz="2000" b="1" spc="-5" dirty="0">
                <a:latin typeface="微软雅黑"/>
                <a:cs typeface="微软雅黑"/>
              </a:rPr>
              <a:t>(续)</a:t>
            </a:r>
            <a:endParaRPr sz="200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sz="200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有序记录文件的更新效率可能很低</a:t>
            </a:r>
            <a:endParaRPr sz="200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sz="200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因为：在更新时要移动其他记录，为插入记录留出空间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71345" y="3306317"/>
            <a:ext cx="1795780" cy="304800"/>
          </a:xfrm>
          <a:custGeom>
            <a:avLst/>
            <a:gdLst/>
            <a:ahLst/>
            <a:cxnLst/>
            <a:rect l="l" t="t" r="r" b="b"/>
            <a:pathLst>
              <a:path w="1795779" h="304800">
                <a:moveTo>
                  <a:pt x="0" y="0"/>
                </a:moveTo>
                <a:lnTo>
                  <a:pt x="0" y="304800"/>
                </a:lnTo>
                <a:lnTo>
                  <a:pt x="1795272" y="304800"/>
                </a:lnTo>
                <a:lnTo>
                  <a:pt x="1795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70570" y="3306317"/>
            <a:ext cx="1796414" cy="304800"/>
          </a:xfrm>
          <a:custGeom>
            <a:avLst/>
            <a:gdLst/>
            <a:ahLst/>
            <a:cxnLst/>
            <a:rect l="l" t="t" r="r" b="b"/>
            <a:pathLst>
              <a:path w="1796415" h="304800">
                <a:moveTo>
                  <a:pt x="0" y="0"/>
                </a:moveTo>
                <a:lnTo>
                  <a:pt x="0" y="304800"/>
                </a:lnTo>
                <a:lnTo>
                  <a:pt x="1796033" y="304800"/>
                </a:lnTo>
                <a:lnTo>
                  <a:pt x="17960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59496" y="3306317"/>
            <a:ext cx="212090" cy="306705"/>
          </a:xfrm>
          <a:custGeom>
            <a:avLst/>
            <a:gdLst/>
            <a:ahLst/>
            <a:cxnLst/>
            <a:rect l="l" t="t" r="r" b="b"/>
            <a:pathLst>
              <a:path w="212090" h="306704">
                <a:moveTo>
                  <a:pt x="0" y="0"/>
                </a:moveTo>
                <a:lnTo>
                  <a:pt x="0" y="306324"/>
                </a:lnTo>
                <a:lnTo>
                  <a:pt x="211835" y="306324"/>
                </a:lnTo>
                <a:lnTo>
                  <a:pt x="211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59496" y="3306317"/>
            <a:ext cx="211454" cy="306705"/>
          </a:xfrm>
          <a:custGeom>
            <a:avLst/>
            <a:gdLst/>
            <a:ahLst/>
            <a:cxnLst/>
            <a:rect l="l" t="t" r="r" b="b"/>
            <a:pathLst>
              <a:path w="211454" h="306704">
                <a:moveTo>
                  <a:pt x="0" y="0"/>
                </a:moveTo>
                <a:lnTo>
                  <a:pt x="0" y="306324"/>
                </a:lnTo>
                <a:lnTo>
                  <a:pt x="211074" y="306324"/>
                </a:lnTo>
                <a:lnTo>
                  <a:pt x="21107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77689" y="3380096"/>
            <a:ext cx="166306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(S#:002)新记录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7843" y="6116573"/>
            <a:ext cx="642620" cy="76200"/>
          </a:xfrm>
          <a:custGeom>
            <a:avLst/>
            <a:gdLst/>
            <a:ahLst/>
            <a:cxnLst/>
            <a:rect l="l" t="t" r="r" b="b"/>
            <a:pathLst>
              <a:path w="642619" h="76200">
                <a:moveTo>
                  <a:pt x="583692" y="38099"/>
                </a:moveTo>
                <a:lnTo>
                  <a:pt x="582930" y="34289"/>
                </a:lnTo>
                <a:lnTo>
                  <a:pt x="579120" y="32765"/>
                </a:lnTo>
                <a:lnTo>
                  <a:pt x="4571" y="32765"/>
                </a:lnTo>
                <a:lnTo>
                  <a:pt x="761" y="34289"/>
                </a:lnTo>
                <a:lnTo>
                  <a:pt x="0" y="38099"/>
                </a:lnTo>
                <a:lnTo>
                  <a:pt x="761" y="41147"/>
                </a:lnTo>
                <a:lnTo>
                  <a:pt x="4571" y="42671"/>
                </a:lnTo>
                <a:lnTo>
                  <a:pt x="579120" y="42671"/>
                </a:lnTo>
                <a:lnTo>
                  <a:pt x="582930" y="41147"/>
                </a:lnTo>
                <a:lnTo>
                  <a:pt x="583692" y="38099"/>
                </a:lnTo>
                <a:close/>
              </a:path>
              <a:path w="642619" h="76200">
                <a:moveTo>
                  <a:pt x="642366" y="38099"/>
                </a:moveTo>
                <a:lnTo>
                  <a:pt x="566166" y="0"/>
                </a:lnTo>
                <a:lnTo>
                  <a:pt x="566166" y="32765"/>
                </a:lnTo>
                <a:lnTo>
                  <a:pt x="579120" y="32765"/>
                </a:lnTo>
                <a:lnTo>
                  <a:pt x="582930" y="34289"/>
                </a:lnTo>
                <a:lnTo>
                  <a:pt x="583692" y="38099"/>
                </a:lnTo>
                <a:lnTo>
                  <a:pt x="583692" y="67436"/>
                </a:lnTo>
                <a:lnTo>
                  <a:pt x="642366" y="38099"/>
                </a:lnTo>
                <a:close/>
              </a:path>
              <a:path w="642619" h="76200">
                <a:moveTo>
                  <a:pt x="583692" y="67436"/>
                </a:moveTo>
                <a:lnTo>
                  <a:pt x="583692" y="38099"/>
                </a:lnTo>
                <a:lnTo>
                  <a:pt x="582930" y="41147"/>
                </a:lnTo>
                <a:lnTo>
                  <a:pt x="579120" y="42671"/>
                </a:lnTo>
                <a:lnTo>
                  <a:pt x="566166" y="42671"/>
                </a:lnTo>
                <a:lnTo>
                  <a:pt x="566166" y="76199"/>
                </a:lnTo>
                <a:lnTo>
                  <a:pt x="583692" y="67436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81411" y="5901554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尾部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97337" y="4141470"/>
            <a:ext cx="228600" cy="2091055"/>
          </a:xfrm>
          <a:custGeom>
            <a:avLst/>
            <a:gdLst/>
            <a:ahLst/>
            <a:cxnLst/>
            <a:rect l="l" t="t" r="r" b="b"/>
            <a:pathLst>
              <a:path w="228600" h="2091054">
                <a:moveTo>
                  <a:pt x="228600" y="1862327"/>
                </a:moveTo>
                <a:lnTo>
                  <a:pt x="0" y="1862327"/>
                </a:lnTo>
                <a:lnTo>
                  <a:pt x="76200" y="2014727"/>
                </a:lnTo>
                <a:lnTo>
                  <a:pt x="76200" y="1900427"/>
                </a:lnTo>
                <a:lnTo>
                  <a:pt x="152400" y="1900427"/>
                </a:lnTo>
                <a:lnTo>
                  <a:pt x="152400" y="2014727"/>
                </a:lnTo>
                <a:lnTo>
                  <a:pt x="228600" y="1862327"/>
                </a:lnTo>
                <a:close/>
              </a:path>
              <a:path w="228600" h="2091054">
                <a:moveTo>
                  <a:pt x="152400" y="1862327"/>
                </a:moveTo>
                <a:lnTo>
                  <a:pt x="152399" y="0"/>
                </a:lnTo>
                <a:lnTo>
                  <a:pt x="76199" y="0"/>
                </a:lnTo>
                <a:lnTo>
                  <a:pt x="76200" y="1862327"/>
                </a:lnTo>
                <a:lnTo>
                  <a:pt x="152400" y="1862327"/>
                </a:lnTo>
                <a:close/>
              </a:path>
              <a:path w="228600" h="2091054">
                <a:moveTo>
                  <a:pt x="152400" y="2014727"/>
                </a:moveTo>
                <a:lnTo>
                  <a:pt x="152400" y="1900427"/>
                </a:lnTo>
                <a:lnTo>
                  <a:pt x="76200" y="1900427"/>
                </a:lnTo>
                <a:lnTo>
                  <a:pt x="76200" y="2014727"/>
                </a:lnTo>
                <a:lnTo>
                  <a:pt x="114300" y="2090927"/>
                </a:lnTo>
                <a:lnTo>
                  <a:pt x="152400" y="2014727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03761" y="6438900"/>
            <a:ext cx="643255" cy="76200"/>
          </a:xfrm>
          <a:custGeom>
            <a:avLst/>
            <a:gdLst/>
            <a:ahLst/>
            <a:cxnLst/>
            <a:rect l="l" t="t" r="r" b="b"/>
            <a:pathLst>
              <a:path w="643254" h="76200">
                <a:moveTo>
                  <a:pt x="584454" y="38099"/>
                </a:moveTo>
                <a:lnTo>
                  <a:pt x="582930" y="34289"/>
                </a:lnTo>
                <a:lnTo>
                  <a:pt x="579882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579882" y="42671"/>
                </a:lnTo>
                <a:lnTo>
                  <a:pt x="582930" y="41147"/>
                </a:lnTo>
                <a:lnTo>
                  <a:pt x="584454" y="38099"/>
                </a:lnTo>
                <a:close/>
              </a:path>
              <a:path w="643254" h="76200">
                <a:moveTo>
                  <a:pt x="643128" y="38099"/>
                </a:moveTo>
                <a:lnTo>
                  <a:pt x="566928" y="0"/>
                </a:lnTo>
                <a:lnTo>
                  <a:pt x="566928" y="32765"/>
                </a:lnTo>
                <a:lnTo>
                  <a:pt x="579882" y="32765"/>
                </a:lnTo>
                <a:lnTo>
                  <a:pt x="582930" y="34289"/>
                </a:lnTo>
                <a:lnTo>
                  <a:pt x="584454" y="38099"/>
                </a:lnTo>
                <a:lnTo>
                  <a:pt x="584454" y="67436"/>
                </a:lnTo>
                <a:lnTo>
                  <a:pt x="643128" y="38099"/>
                </a:lnTo>
                <a:close/>
              </a:path>
              <a:path w="643254" h="76200">
                <a:moveTo>
                  <a:pt x="584454" y="67436"/>
                </a:moveTo>
                <a:lnTo>
                  <a:pt x="584454" y="38099"/>
                </a:lnTo>
                <a:lnTo>
                  <a:pt x="582930" y="41147"/>
                </a:lnTo>
                <a:lnTo>
                  <a:pt x="579882" y="42671"/>
                </a:lnTo>
                <a:lnTo>
                  <a:pt x="566928" y="42671"/>
                </a:lnTo>
                <a:lnTo>
                  <a:pt x="566928" y="76199"/>
                </a:lnTo>
                <a:lnTo>
                  <a:pt x="584454" y="67436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97329" y="6223879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尾部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974215" y="3663696"/>
            <a:ext cx="894080" cy="622935"/>
          </a:xfrm>
          <a:custGeom>
            <a:avLst/>
            <a:gdLst/>
            <a:ahLst/>
            <a:cxnLst/>
            <a:rect l="l" t="t" r="r" b="b"/>
            <a:pathLst>
              <a:path w="894079" h="622935">
                <a:moveTo>
                  <a:pt x="228599" y="470154"/>
                </a:moveTo>
                <a:lnTo>
                  <a:pt x="228599" y="393954"/>
                </a:lnTo>
                <a:lnTo>
                  <a:pt x="0" y="508254"/>
                </a:lnTo>
                <a:lnTo>
                  <a:pt x="190499" y="603504"/>
                </a:lnTo>
                <a:lnTo>
                  <a:pt x="190499" y="470154"/>
                </a:lnTo>
                <a:lnTo>
                  <a:pt x="228599" y="470154"/>
                </a:lnTo>
                <a:close/>
              </a:path>
              <a:path w="894079" h="622935">
                <a:moveTo>
                  <a:pt x="855726" y="470154"/>
                </a:moveTo>
                <a:lnTo>
                  <a:pt x="190499" y="470154"/>
                </a:lnTo>
                <a:lnTo>
                  <a:pt x="190499" y="546354"/>
                </a:lnTo>
                <a:lnTo>
                  <a:pt x="817626" y="546195"/>
                </a:lnTo>
                <a:lnTo>
                  <a:pt x="817626" y="508254"/>
                </a:lnTo>
                <a:lnTo>
                  <a:pt x="855726" y="470154"/>
                </a:lnTo>
                <a:close/>
              </a:path>
              <a:path w="894079" h="622935">
                <a:moveTo>
                  <a:pt x="228599" y="622554"/>
                </a:moveTo>
                <a:lnTo>
                  <a:pt x="228599" y="546344"/>
                </a:lnTo>
                <a:lnTo>
                  <a:pt x="190499" y="546354"/>
                </a:lnTo>
                <a:lnTo>
                  <a:pt x="190499" y="603504"/>
                </a:lnTo>
                <a:lnTo>
                  <a:pt x="228599" y="622554"/>
                </a:lnTo>
                <a:close/>
              </a:path>
              <a:path w="894079" h="622935">
                <a:moveTo>
                  <a:pt x="893826" y="508254"/>
                </a:moveTo>
                <a:lnTo>
                  <a:pt x="893826" y="0"/>
                </a:lnTo>
                <a:lnTo>
                  <a:pt x="817626" y="0"/>
                </a:lnTo>
                <a:lnTo>
                  <a:pt x="817626" y="470154"/>
                </a:lnTo>
                <a:lnTo>
                  <a:pt x="855726" y="470154"/>
                </a:lnTo>
                <a:lnTo>
                  <a:pt x="855726" y="546185"/>
                </a:lnTo>
                <a:lnTo>
                  <a:pt x="859223" y="546184"/>
                </a:lnTo>
                <a:lnTo>
                  <a:pt x="872655" y="542207"/>
                </a:lnTo>
                <a:lnTo>
                  <a:pt x="883658" y="533801"/>
                </a:lnTo>
                <a:lnTo>
                  <a:pt x="891094" y="522104"/>
                </a:lnTo>
                <a:lnTo>
                  <a:pt x="893826" y="508254"/>
                </a:lnTo>
                <a:close/>
              </a:path>
              <a:path w="894079" h="622935">
                <a:moveTo>
                  <a:pt x="855726" y="546185"/>
                </a:moveTo>
                <a:lnTo>
                  <a:pt x="855726" y="470154"/>
                </a:lnTo>
                <a:lnTo>
                  <a:pt x="817626" y="508254"/>
                </a:lnTo>
                <a:lnTo>
                  <a:pt x="817626" y="546195"/>
                </a:lnTo>
                <a:lnTo>
                  <a:pt x="855726" y="546185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17.6 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数据库之文件组织方法</a:t>
            </a:r>
            <a:endParaRPr sz="2800" b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有序文件组织</a:t>
            </a:r>
            <a:endParaRPr sz="240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953629" y="5814821"/>
            <a:ext cx="1911350" cy="712470"/>
          </a:xfrm>
          <a:custGeom>
            <a:avLst/>
            <a:gdLst/>
            <a:ahLst/>
            <a:cxnLst/>
            <a:rect l="l" t="t" r="r" b="b"/>
            <a:pathLst>
              <a:path w="1911350" h="712470">
                <a:moveTo>
                  <a:pt x="1911096" y="356615"/>
                </a:moveTo>
                <a:lnTo>
                  <a:pt x="1898598" y="298672"/>
                </a:lnTo>
                <a:lnTo>
                  <a:pt x="1862413" y="243742"/>
                </a:lnTo>
                <a:lnTo>
                  <a:pt x="1804502" y="192552"/>
                </a:lnTo>
                <a:lnTo>
                  <a:pt x="1768012" y="168586"/>
                </a:lnTo>
                <a:lnTo>
                  <a:pt x="1726826" y="145828"/>
                </a:lnTo>
                <a:lnTo>
                  <a:pt x="1681189" y="124368"/>
                </a:lnTo>
                <a:lnTo>
                  <a:pt x="1631346" y="104298"/>
                </a:lnTo>
                <a:lnTo>
                  <a:pt x="1577543" y="85708"/>
                </a:lnTo>
                <a:lnTo>
                  <a:pt x="1520025" y="68689"/>
                </a:lnTo>
                <a:lnTo>
                  <a:pt x="1459036" y="53332"/>
                </a:lnTo>
                <a:lnTo>
                  <a:pt x="1394823" y="39728"/>
                </a:lnTo>
                <a:lnTo>
                  <a:pt x="1327630" y="27967"/>
                </a:lnTo>
                <a:lnTo>
                  <a:pt x="1257702" y="18141"/>
                </a:lnTo>
                <a:lnTo>
                  <a:pt x="1185284" y="10341"/>
                </a:lnTo>
                <a:lnTo>
                  <a:pt x="1110623" y="4656"/>
                </a:lnTo>
                <a:lnTo>
                  <a:pt x="1033962" y="1179"/>
                </a:lnTo>
                <a:lnTo>
                  <a:pt x="955548" y="0"/>
                </a:lnTo>
                <a:lnTo>
                  <a:pt x="877133" y="1179"/>
                </a:lnTo>
                <a:lnTo>
                  <a:pt x="800472" y="4656"/>
                </a:lnTo>
                <a:lnTo>
                  <a:pt x="725811" y="10341"/>
                </a:lnTo>
                <a:lnTo>
                  <a:pt x="653393" y="18141"/>
                </a:lnTo>
                <a:lnTo>
                  <a:pt x="583465" y="27967"/>
                </a:lnTo>
                <a:lnTo>
                  <a:pt x="516272" y="39728"/>
                </a:lnTo>
                <a:lnTo>
                  <a:pt x="452059" y="53332"/>
                </a:lnTo>
                <a:lnTo>
                  <a:pt x="391070" y="68689"/>
                </a:lnTo>
                <a:lnTo>
                  <a:pt x="333552" y="85708"/>
                </a:lnTo>
                <a:lnTo>
                  <a:pt x="279749" y="104298"/>
                </a:lnTo>
                <a:lnTo>
                  <a:pt x="229906" y="124368"/>
                </a:lnTo>
                <a:lnTo>
                  <a:pt x="184269" y="145828"/>
                </a:lnTo>
                <a:lnTo>
                  <a:pt x="143083" y="168586"/>
                </a:lnTo>
                <a:lnTo>
                  <a:pt x="106593" y="192552"/>
                </a:lnTo>
                <a:lnTo>
                  <a:pt x="75045" y="217634"/>
                </a:lnTo>
                <a:lnTo>
                  <a:pt x="27751" y="270785"/>
                </a:lnTo>
                <a:lnTo>
                  <a:pt x="3165" y="327313"/>
                </a:lnTo>
                <a:lnTo>
                  <a:pt x="0" y="356616"/>
                </a:lnTo>
                <a:lnTo>
                  <a:pt x="3165" y="385810"/>
                </a:lnTo>
                <a:lnTo>
                  <a:pt x="27751" y="442152"/>
                </a:lnTo>
                <a:lnTo>
                  <a:pt x="75045" y="495157"/>
                </a:lnTo>
                <a:lnTo>
                  <a:pt x="106593" y="520179"/>
                </a:lnTo>
                <a:lnTo>
                  <a:pt x="143083" y="544092"/>
                </a:lnTo>
                <a:lnTo>
                  <a:pt x="184269" y="566806"/>
                </a:lnTo>
                <a:lnTo>
                  <a:pt x="229906" y="588227"/>
                </a:lnTo>
                <a:lnTo>
                  <a:pt x="279749" y="608266"/>
                </a:lnTo>
                <a:lnTo>
                  <a:pt x="333552" y="626830"/>
                </a:lnTo>
                <a:lnTo>
                  <a:pt x="391070" y="643829"/>
                </a:lnTo>
                <a:lnTo>
                  <a:pt x="452059" y="659170"/>
                </a:lnTo>
                <a:lnTo>
                  <a:pt x="516272" y="672762"/>
                </a:lnTo>
                <a:lnTo>
                  <a:pt x="583465" y="684514"/>
                </a:lnTo>
                <a:lnTo>
                  <a:pt x="653393" y="694334"/>
                </a:lnTo>
                <a:lnTo>
                  <a:pt x="725811" y="702131"/>
                </a:lnTo>
                <a:lnTo>
                  <a:pt x="800472" y="707814"/>
                </a:lnTo>
                <a:lnTo>
                  <a:pt x="877133" y="711290"/>
                </a:lnTo>
                <a:lnTo>
                  <a:pt x="955548" y="712470"/>
                </a:lnTo>
                <a:lnTo>
                  <a:pt x="1033962" y="711290"/>
                </a:lnTo>
                <a:lnTo>
                  <a:pt x="1110623" y="707814"/>
                </a:lnTo>
                <a:lnTo>
                  <a:pt x="1185284" y="702131"/>
                </a:lnTo>
                <a:lnTo>
                  <a:pt x="1257702" y="694334"/>
                </a:lnTo>
                <a:lnTo>
                  <a:pt x="1327630" y="684514"/>
                </a:lnTo>
                <a:lnTo>
                  <a:pt x="1394823" y="672762"/>
                </a:lnTo>
                <a:lnTo>
                  <a:pt x="1459036" y="659170"/>
                </a:lnTo>
                <a:lnTo>
                  <a:pt x="1520025" y="643829"/>
                </a:lnTo>
                <a:lnTo>
                  <a:pt x="1577543" y="626830"/>
                </a:lnTo>
                <a:lnTo>
                  <a:pt x="1631346" y="608266"/>
                </a:lnTo>
                <a:lnTo>
                  <a:pt x="1681189" y="588227"/>
                </a:lnTo>
                <a:lnTo>
                  <a:pt x="1726826" y="566806"/>
                </a:lnTo>
                <a:lnTo>
                  <a:pt x="1768012" y="544092"/>
                </a:lnTo>
                <a:lnTo>
                  <a:pt x="1804502" y="520179"/>
                </a:lnTo>
                <a:lnTo>
                  <a:pt x="1836050" y="495157"/>
                </a:lnTo>
                <a:lnTo>
                  <a:pt x="1883344" y="442152"/>
                </a:lnTo>
                <a:lnTo>
                  <a:pt x="1907930" y="385810"/>
                </a:lnTo>
                <a:lnTo>
                  <a:pt x="1911096" y="35661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40509" y="5848350"/>
            <a:ext cx="1751330" cy="638175"/>
          </a:xfrm>
          <a:custGeom>
            <a:avLst/>
            <a:gdLst/>
            <a:ahLst/>
            <a:cxnLst/>
            <a:rect l="l" t="t" r="r" b="b"/>
            <a:pathLst>
              <a:path w="1751329" h="638175">
                <a:moveTo>
                  <a:pt x="1751075" y="318515"/>
                </a:moveTo>
                <a:lnTo>
                  <a:pt x="1739625" y="266824"/>
                </a:lnTo>
                <a:lnTo>
                  <a:pt x="1706471" y="217797"/>
                </a:lnTo>
                <a:lnTo>
                  <a:pt x="1653411" y="172090"/>
                </a:lnTo>
                <a:lnTo>
                  <a:pt x="1619977" y="150686"/>
                </a:lnTo>
                <a:lnTo>
                  <a:pt x="1582241" y="130356"/>
                </a:lnTo>
                <a:lnTo>
                  <a:pt x="1540426" y="111184"/>
                </a:lnTo>
                <a:lnTo>
                  <a:pt x="1494758" y="93249"/>
                </a:lnTo>
                <a:lnTo>
                  <a:pt x="1445460" y="76635"/>
                </a:lnTo>
                <a:lnTo>
                  <a:pt x="1392759" y="61423"/>
                </a:lnTo>
                <a:lnTo>
                  <a:pt x="1336877" y="47694"/>
                </a:lnTo>
                <a:lnTo>
                  <a:pt x="1278040" y="35531"/>
                </a:lnTo>
                <a:lnTo>
                  <a:pt x="1216473" y="25015"/>
                </a:lnTo>
                <a:lnTo>
                  <a:pt x="1152400" y="16227"/>
                </a:lnTo>
                <a:lnTo>
                  <a:pt x="1086045" y="9250"/>
                </a:lnTo>
                <a:lnTo>
                  <a:pt x="1017633" y="4165"/>
                </a:lnTo>
                <a:lnTo>
                  <a:pt x="947389" y="1055"/>
                </a:lnTo>
                <a:lnTo>
                  <a:pt x="875537" y="0"/>
                </a:lnTo>
                <a:lnTo>
                  <a:pt x="803789" y="1055"/>
                </a:lnTo>
                <a:lnTo>
                  <a:pt x="733627" y="4165"/>
                </a:lnTo>
                <a:lnTo>
                  <a:pt x="665278" y="9250"/>
                </a:lnTo>
                <a:lnTo>
                  <a:pt x="598968" y="16227"/>
                </a:lnTo>
                <a:lnTo>
                  <a:pt x="534923" y="25015"/>
                </a:lnTo>
                <a:lnTo>
                  <a:pt x="473371" y="35531"/>
                </a:lnTo>
                <a:lnTo>
                  <a:pt x="414536" y="47694"/>
                </a:lnTo>
                <a:lnTo>
                  <a:pt x="358645" y="61423"/>
                </a:lnTo>
                <a:lnTo>
                  <a:pt x="305926" y="76635"/>
                </a:lnTo>
                <a:lnTo>
                  <a:pt x="256603" y="93249"/>
                </a:lnTo>
                <a:lnTo>
                  <a:pt x="210904" y="111184"/>
                </a:lnTo>
                <a:lnTo>
                  <a:pt x="169054" y="130356"/>
                </a:lnTo>
                <a:lnTo>
                  <a:pt x="131280" y="150686"/>
                </a:lnTo>
                <a:lnTo>
                  <a:pt x="97808" y="172090"/>
                </a:lnTo>
                <a:lnTo>
                  <a:pt x="44677" y="217797"/>
                </a:lnTo>
                <a:lnTo>
                  <a:pt x="11471" y="266824"/>
                </a:lnTo>
                <a:lnTo>
                  <a:pt x="0" y="318516"/>
                </a:lnTo>
                <a:lnTo>
                  <a:pt x="2905" y="344762"/>
                </a:lnTo>
                <a:lnTo>
                  <a:pt x="25470" y="395389"/>
                </a:lnTo>
                <a:lnTo>
                  <a:pt x="68865" y="442983"/>
                </a:lnTo>
                <a:lnTo>
                  <a:pt x="131280" y="486898"/>
                </a:lnTo>
                <a:lnTo>
                  <a:pt x="169054" y="507272"/>
                </a:lnTo>
                <a:lnTo>
                  <a:pt x="210904" y="526483"/>
                </a:lnTo>
                <a:lnTo>
                  <a:pt x="256603" y="544449"/>
                </a:lnTo>
                <a:lnTo>
                  <a:pt x="305926" y="561088"/>
                </a:lnTo>
                <a:lnTo>
                  <a:pt x="358645" y="576321"/>
                </a:lnTo>
                <a:lnTo>
                  <a:pt x="414536" y="590066"/>
                </a:lnTo>
                <a:lnTo>
                  <a:pt x="473371" y="602242"/>
                </a:lnTo>
                <a:lnTo>
                  <a:pt x="534923" y="612767"/>
                </a:lnTo>
                <a:lnTo>
                  <a:pt x="598968" y="621560"/>
                </a:lnTo>
                <a:lnTo>
                  <a:pt x="665278" y="628540"/>
                </a:lnTo>
                <a:lnTo>
                  <a:pt x="733627" y="633627"/>
                </a:lnTo>
                <a:lnTo>
                  <a:pt x="803789" y="636738"/>
                </a:lnTo>
                <a:lnTo>
                  <a:pt x="875537" y="637794"/>
                </a:lnTo>
                <a:lnTo>
                  <a:pt x="947389" y="636738"/>
                </a:lnTo>
                <a:lnTo>
                  <a:pt x="1017633" y="633627"/>
                </a:lnTo>
                <a:lnTo>
                  <a:pt x="1086045" y="628540"/>
                </a:lnTo>
                <a:lnTo>
                  <a:pt x="1152400" y="621560"/>
                </a:lnTo>
                <a:lnTo>
                  <a:pt x="1216473" y="612767"/>
                </a:lnTo>
                <a:lnTo>
                  <a:pt x="1278040" y="602242"/>
                </a:lnTo>
                <a:lnTo>
                  <a:pt x="1336877" y="590066"/>
                </a:lnTo>
                <a:lnTo>
                  <a:pt x="1392759" y="576321"/>
                </a:lnTo>
                <a:lnTo>
                  <a:pt x="1445460" y="561088"/>
                </a:lnTo>
                <a:lnTo>
                  <a:pt x="1494758" y="544449"/>
                </a:lnTo>
                <a:lnTo>
                  <a:pt x="1540426" y="526483"/>
                </a:lnTo>
                <a:lnTo>
                  <a:pt x="1582241" y="507272"/>
                </a:lnTo>
                <a:lnTo>
                  <a:pt x="1619977" y="486898"/>
                </a:lnTo>
                <a:lnTo>
                  <a:pt x="1653411" y="465441"/>
                </a:lnTo>
                <a:lnTo>
                  <a:pt x="1706471" y="419605"/>
                </a:lnTo>
                <a:lnTo>
                  <a:pt x="1739625" y="370414"/>
                </a:lnTo>
                <a:lnTo>
                  <a:pt x="1751075" y="31851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40509" y="5848350"/>
            <a:ext cx="1751330" cy="638175"/>
          </a:xfrm>
          <a:custGeom>
            <a:avLst/>
            <a:gdLst/>
            <a:ahLst/>
            <a:cxnLst/>
            <a:rect l="l" t="t" r="r" b="b"/>
            <a:pathLst>
              <a:path w="1751329" h="638175">
                <a:moveTo>
                  <a:pt x="875537" y="0"/>
                </a:moveTo>
                <a:lnTo>
                  <a:pt x="803789" y="1055"/>
                </a:lnTo>
                <a:lnTo>
                  <a:pt x="733627" y="4165"/>
                </a:lnTo>
                <a:lnTo>
                  <a:pt x="665278" y="9250"/>
                </a:lnTo>
                <a:lnTo>
                  <a:pt x="598968" y="16227"/>
                </a:lnTo>
                <a:lnTo>
                  <a:pt x="534923" y="25015"/>
                </a:lnTo>
                <a:lnTo>
                  <a:pt x="473371" y="35531"/>
                </a:lnTo>
                <a:lnTo>
                  <a:pt x="414536" y="47694"/>
                </a:lnTo>
                <a:lnTo>
                  <a:pt x="358645" y="61423"/>
                </a:lnTo>
                <a:lnTo>
                  <a:pt x="305926" y="76635"/>
                </a:lnTo>
                <a:lnTo>
                  <a:pt x="256603" y="93249"/>
                </a:lnTo>
                <a:lnTo>
                  <a:pt x="210904" y="111184"/>
                </a:lnTo>
                <a:lnTo>
                  <a:pt x="169054" y="130356"/>
                </a:lnTo>
                <a:lnTo>
                  <a:pt x="131280" y="150686"/>
                </a:lnTo>
                <a:lnTo>
                  <a:pt x="97808" y="172090"/>
                </a:lnTo>
                <a:lnTo>
                  <a:pt x="44677" y="217797"/>
                </a:lnTo>
                <a:lnTo>
                  <a:pt x="11471" y="266824"/>
                </a:lnTo>
                <a:lnTo>
                  <a:pt x="0" y="318516"/>
                </a:lnTo>
                <a:lnTo>
                  <a:pt x="2905" y="344762"/>
                </a:lnTo>
                <a:lnTo>
                  <a:pt x="25470" y="395389"/>
                </a:lnTo>
                <a:lnTo>
                  <a:pt x="68865" y="442983"/>
                </a:lnTo>
                <a:lnTo>
                  <a:pt x="131280" y="486898"/>
                </a:lnTo>
                <a:lnTo>
                  <a:pt x="169054" y="507272"/>
                </a:lnTo>
                <a:lnTo>
                  <a:pt x="210904" y="526483"/>
                </a:lnTo>
                <a:lnTo>
                  <a:pt x="256603" y="544449"/>
                </a:lnTo>
                <a:lnTo>
                  <a:pt x="305926" y="561088"/>
                </a:lnTo>
                <a:lnTo>
                  <a:pt x="358645" y="576321"/>
                </a:lnTo>
                <a:lnTo>
                  <a:pt x="414536" y="590066"/>
                </a:lnTo>
                <a:lnTo>
                  <a:pt x="473371" y="602242"/>
                </a:lnTo>
                <a:lnTo>
                  <a:pt x="534923" y="612767"/>
                </a:lnTo>
                <a:lnTo>
                  <a:pt x="598968" y="621560"/>
                </a:lnTo>
                <a:lnTo>
                  <a:pt x="665278" y="628540"/>
                </a:lnTo>
                <a:lnTo>
                  <a:pt x="733627" y="633627"/>
                </a:lnTo>
                <a:lnTo>
                  <a:pt x="803789" y="636738"/>
                </a:lnTo>
                <a:lnTo>
                  <a:pt x="875537" y="637794"/>
                </a:lnTo>
                <a:lnTo>
                  <a:pt x="947389" y="636738"/>
                </a:lnTo>
                <a:lnTo>
                  <a:pt x="1017633" y="633627"/>
                </a:lnTo>
                <a:lnTo>
                  <a:pt x="1086045" y="628540"/>
                </a:lnTo>
                <a:lnTo>
                  <a:pt x="1152400" y="621560"/>
                </a:lnTo>
                <a:lnTo>
                  <a:pt x="1216473" y="612767"/>
                </a:lnTo>
                <a:lnTo>
                  <a:pt x="1278040" y="602242"/>
                </a:lnTo>
                <a:lnTo>
                  <a:pt x="1336877" y="590066"/>
                </a:lnTo>
                <a:lnTo>
                  <a:pt x="1392759" y="576321"/>
                </a:lnTo>
                <a:lnTo>
                  <a:pt x="1445460" y="561088"/>
                </a:lnTo>
                <a:lnTo>
                  <a:pt x="1494758" y="544449"/>
                </a:lnTo>
                <a:lnTo>
                  <a:pt x="1540426" y="526483"/>
                </a:lnTo>
                <a:lnTo>
                  <a:pt x="1582241" y="507272"/>
                </a:lnTo>
                <a:lnTo>
                  <a:pt x="1619977" y="486898"/>
                </a:lnTo>
                <a:lnTo>
                  <a:pt x="1653411" y="465441"/>
                </a:lnTo>
                <a:lnTo>
                  <a:pt x="1706471" y="419605"/>
                </a:lnTo>
                <a:lnTo>
                  <a:pt x="1739625" y="370414"/>
                </a:lnTo>
                <a:lnTo>
                  <a:pt x="1751075" y="318515"/>
                </a:lnTo>
                <a:lnTo>
                  <a:pt x="1748175" y="292377"/>
                </a:lnTo>
                <a:lnTo>
                  <a:pt x="1725649" y="241937"/>
                </a:lnTo>
                <a:lnTo>
                  <a:pt x="1682317" y="194488"/>
                </a:lnTo>
                <a:lnTo>
                  <a:pt x="1619977" y="150686"/>
                </a:lnTo>
                <a:lnTo>
                  <a:pt x="1582241" y="130356"/>
                </a:lnTo>
                <a:lnTo>
                  <a:pt x="1540426" y="111184"/>
                </a:lnTo>
                <a:lnTo>
                  <a:pt x="1494758" y="93249"/>
                </a:lnTo>
                <a:lnTo>
                  <a:pt x="1445460" y="76635"/>
                </a:lnTo>
                <a:lnTo>
                  <a:pt x="1392759" y="61423"/>
                </a:lnTo>
                <a:lnTo>
                  <a:pt x="1336877" y="47694"/>
                </a:lnTo>
                <a:lnTo>
                  <a:pt x="1278040" y="35531"/>
                </a:lnTo>
                <a:lnTo>
                  <a:pt x="1216473" y="25015"/>
                </a:lnTo>
                <a:lnTo>
                  <a:pt x="1152400" y="16227"/>
                </a:lnTo>
                <a:lnTo>
                  <a:pt x="1086045" y="9250"/>
                </a:lnTo>
                <a:lnTo>
                  <a:pt x="1017633" y="4165"/>
                </a:lnTo>
                <a:lnTo>
                  <a:pt x="947389" y="1055"/>
                </a:lnTo>
                <a:lnTo>
                  <a:pt x="875537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191633" y="5933906"/>
            <a:ext cx="144843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64" marR="5080" indent="-101600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大规模移动数据 记录是危险的</a:t>
            </a:r>
            <a:endParaRPr sz="1600">
              <a:latin typeface="微软雅黑"/>
              <a:cs typeface="微软雅黑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784299" y="3673411"/>
          <a:ext cx="2340100" cy="27988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7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32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00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7848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21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(S#:001的)记录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B w="76200">
                      <a:solidFill>
                        <a:srgbClr val="FF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4403">
                <a:tc rowSpan="2"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255">
                        <a:lnSpc>
                          <a:spcPts val="21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(S#:003的)记录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6200">
                      <a:solidFill>
                        <a:srgbClr val="FF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64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 rowSpan="8"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T w="76200">
                      <a:solidFill>
                        <a:srgbClr val="FF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514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(S#:005的)记录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F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21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(S#:006的)记录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F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133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2095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(S#:007的)记录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F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0514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(S#:009的)记录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F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2095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(S#:010的)记录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F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5087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24002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214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(S#:012的)记录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F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2800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24002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未用记录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F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774131" y="3681031"/>
          <a:ext cx="2006346" cy="2792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8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4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3563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25527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2145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(S#:001的)记录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800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25527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7085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21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(S#:003的)记录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514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(S#:005的)记录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21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(S#:006的)记录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134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2095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(S#:007的)记录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0133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(S#:009的)记录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0514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(S#:010的)记录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7467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(S#:012的)记录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4" name="object 2">
            <a:extLst>
              <a:ext uri="{FF2B5EF4-FFF2-40B4-BE49-F238E27FC236}">
                <a16:creationId xmlns:a16="http://schemas.microsoft.com/office/drawing/2014/main" xmlns="" id="{913D0985-0A48-4619-9CB8-9B027FE119C5}"/>
              </a:ext>
            </a:extLst>
          </p:cNvPr>
          <p:cNvSpPr/>
          <p:nvPr/>
        </p:nvSpPr>
        <p:spPr>
          <a:xfrm>
            <a:off x="1003300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xmlns="" id="{8D1F36FE-899A-4009-8BD6-6245C714BB30}"/>
              </a:ext>
            </a:extLst>
          </p:cNvPr>
          <p:cNvSpPr/>
          <p:nvPr/>
        </p:nvSpPr>
        <p:spPr>
          <a:xfrm>
            <a:off x="1003300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9678" y="1424652"/>
            <a:ext cx="8979021" cy="244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65"/>
                </a:solidFill>
                <a:latin typeface="Wingdings"/>
                <a:cs typeface="Wingdings"/>
              </a:rPr>
              <a:t></a:t>
            </a:r>
            <a:r>
              <a:rPr sz="2000" spc="1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文件组织方法之二：有序记录文件(排序文件Sequential) </a:t>
            </a:r>
            <a:r>
              <a:rPr sz="2000" b="1" spc="-5" dirty="0">
                <a:latin typeface="微软雅黑"/>
                <a:cs typeface="微软雅黑"/>
              </a:rPr>
              <a:t>(续)</a:t>
            </a:r>
            <a:endParaRPr sz="2000" dirty="0">
              <a:latin typeface="微软雅黑"/>
              <a:cs typeface="微软雅黑"/>
            </a:endParaRPr>
          </a:p>
          <a:p>
            <a:pPr marL="469265" marR="208279">
              <a:lnSpc>
                <a:spcPct val="130300"/>
              </a:lnSpc>
            </a:pPr>
            <a:r>
              <a:rPr sz="2000" spc="-5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sz="200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 err="1">
                <a:solidFill>
                  <a:srgbClr val="3333CC"/>
                </a:solidFill>
                <a:latin typeface="微软雅黑"/>
                <a:cs typeface="微软雅黑"/>
              </a:rPr>
              <a:t>改进</a:t>
            </a:r>
            <a:r>
              <a:rPr lang="zh-CN" altLang="en-US" sz="2000" spc="-5" dirty="0">
                <a:solidFill>
                  <a:srgbClr val="3333CC"/>
                </a:solidFill>
                <a:latin typeface="微软雅黑"/>
                <a:cs typeface="微软雅黑"/>
              </a:rPr>
              <a:t>办法（使用溢出）：</a:t>
            </a:r>
            <a:r>
              <a:rPr sz="2000" spc="-5" dirty="0" err="1">
                <a:solidFill>
                  <a:srgbClr val="3333CC"/>
                </a:solidFill>
                <a:latin typeface="微软雅黑"/>
                <a:cs typeface="微软雅黑"/>
              </a:rPr>
              <a:t>为将来可能插入元</a:t>
            </a:r>
            <a:r>
              <a:rPr sz="2000" dirty="0" err="1">
                <a:solidFill>
                  <a:srgbClr val="3333CC"/>
                </a:solidFill>
                <a:latin typeface="微软雅黑"/>
                <a:cs typeface="微软雅黑"/>
              </a:rPr>
              <a:t>组</a:t>
            </a:r>
            <a:r>
              <a:rPr sz="2000" spc="-5" dirty="0" err="1">
                <a:solidFill>
                  <a:srgbClr val="FF0065"/>
                </a:solidFill>
                <a:latin typeface="微软雅黑"/>
                <a:cs typeface="微软雅黑"/>
              </a:rPr>
              <a:t>预留空间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(这可能造成空间浪费), </a:t>
            </a:r>
            <a:r>
              <a:rPr sz="2000" spc="-5" dirty="0" err="1">
                <a:solidFill>
                  <a:srgbClr val="3333CC"/>
                </a:solidFill>
                <a:latin typeface="微软雅黑"/>
                <a:cs typeface="微软雅黑"/>
              </a:rPr>
              <a:t>或使用一个临时的无序文件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(被称为溢出文件)保留新增的记录。</a:t>
            </a:r>
            <a:endParaRPr sz="2000" dirty="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当采取溢出文件措施时，检索操作既要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操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作主文件，又要操作溢出文件。</a:t>
            </a:r>
            <a:endParaRPr sz="2000" dirty="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所以需要周期性重新组织数据库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925"/>
              </a:spcBef>
            </a:pPr>
            <a:r>
              <a:rPr sz="2800" spc="-5" dirty="0">
                <a:solidFill>
                  <a:srgbClr val="FF0065"/>
                </a:solidFill>
                <a:latin typeface="Wingdings"/>
                <a:cs typeface="Wingdings"/>
              </a:rPr>
              <a:t></a:t>
            </a:r>
            <a:r>
              <a:rPr sz="2800" b="1" spc="-5" dirty="0" err="1">
                <a:solidFill>
                  <a:srgbClr val="FF0065"/>
                </a:solidFill>
                <a:latin typeface="微软雅黑"/>
                <a:cs typeface="微软雅黑"/>
              </a:rPr>
              <a:t>数据库重</a:t>
            </a:r>
            <a:r>
              <a:rPr sz="2800" b="1" dirty="0" err="1">
                <a:solidFill>
                  <a:srgbClr val="FF0065"/>
                </a:solidFill>
                <a:latin typeface="微软雅黑"/>
                <a:cs typeface="微软雅黑"/>
              </a:rPr>
              <a:t>组</a:t>
            </a:r>
            <a:r>
              <a:rPr sz="2000" spc="-5" dirty="0" err="1">
                <a:solidFill>
                  <a:srgbClr val="3333CC"/>
                </a:solidFill>
                <a:latin typeface="微软雅黑"/>
                <a:cs typeface="微软雅黑"/>
              </a:rPr>
              <a:t>将溢出文件合并到主文件，并恢复主文件中的记录顺序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。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17.6 </a:t>
            </a:r>
            <a:r>
              <a:rPr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数据库之文件组织方法</a:t>
            </a:r>
            <a:endParaRPr sz="280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有序文件组织</a:t>
            </a:r>
            <a:endParaRPr sz="2400" b="1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95435" y="6986016"/>
            <a:ext cx="643255" cy="76200"/>
          </a:xfrm>
          <a:custGeom>
            <a:avLst/>
            <a:gdLst/>
            <a:ahLst/>
            <a:cxnLst/>
            <a:rect l="l" t="t" r="r" b="b"/>
            <a:pathLst>
              <a:path w="643255" h="76200">
                <a:moveTo>
                  <a:pt x="584453" y="38099"/>
                </a:moveTo>
                <a:lnTo>
                  <a:pt x="582929" y="35051"/>
                </a:lnTo>
                <a:lnTo>
                  <a:pt x="579881" y="33527"/>
                </a:lnTo>
                <a:lnTo>
                  <a:pt x="5333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5333" y="43433"/>
                </a:lnTo>
                <a:lnTo>
                  <a:pt x="579881" y="43433"/>
                </a:lnTo>
                <a:lnTo>
                  <a:pt x="582929" y="41909"/>
                </a:lnTo>
                <a:lnTo>
                  <a:pt x="584453" y="38099"/>
                </a:lnTo>
                <a:close/>
              </a:path>
              <a:path w="643255" h="76200">
                <a:moveTo>
                  <a:pt x="643127" y="38099"/>
                </a:moveTo>
                <a:lnTo>
                  <a:pt x="566927" y="0"/>
                </a:lnTo>
                <a:lnTo>
                  <a:pt x="566927" y="33527"/>
                </a:lnTo>
                <a:lnTo>
                  <a:pt x="579881" y="33527"/>
                </a:lnTo>
                <a:lnTo>
                  <a:pt x="582929" y="35051"/>
                </a:lnTo>
                <a:lnTo>
                  <a:pt x="584453" y="38099"/>
                </a:lnTo>
                <a:lnTo>
                  <a:pt x="584453" y="67436"/>
                </a:lnTo>
                <a:lnTo>
                  <a:pt x="643127" y="38099"/>
                </a:lnTo>
                <a:close/>
              </a:path>
              <a:path w="643255" h="76200">
                <a:moveTo>
                  <a:pt x="584453" y="67436"/>
                </a:moveTo>
                <a:lnTo>
                  <a:pt x="584453" y="38099"/>
                </a:lnTo>
                <a:lnTo>
                  <a:pt x="582929" y="41909"/>
                </a:lnTo>
                <a:lnTo>
                  <a:pt x="579881" y="43433"/>
                </a:lnTo>
                <a:lnTo>
                  <a:pt x="566927" y="43433"/>
                </a:lnTo>
                <a:lnTo>
                  <a:pt x="566927" y="76199"/>
                </a:lnTo>
                <a:lnTo>
                  <a:pt x="584453" y="67436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89003" y="6178031"/>
            <a:ext cx="6047740" cy="847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100" algn="r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溢出文件</a:t>
            </a:r>
            <a:endParaRPr sz="2400" dirty="0">
              <a:latin typeface="微软雅黑"/>
              <a:cs typeface="微软雅黑"/>
            </a:endParaRPr>
          </a:p>
          <a:p>
            <a:pPr marR="5080" algn="r">
              <a:lnSpc>
                <a:spcPts val="2150"/>
              </a:lnSpc>
              <a:spcBef>
                <a:spcPts val="10"/>
              </a:spcBef>
            </a:pP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(overflow).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ts val="1910"/>
              </a:lnSpc>
            </a:pPr>
            <a:r>
              <a:rPr sz="1800" dirty="0">
                <a:latin typeface="微软雅黑"/>
                <a:cs typeface="微软雅黑"/>
              </a:rPr>
              <a:t>尾部</a:t>
            </a:r>
          </a:p>
        </p:txBody>
      </p:sp>
      <p:sp>
        <p:nvSpPr>
          <p:cNvPr id="8" name="object 8"/>
          <p:cNvSpPr/>
          <p:nvPr/>
        </p:nvSpPr>
        <p:spPr>
          <a:xfrm>
            <a:off x="6274193" y="5843015"/>
            <a:ext cx="642620" cy="76200"/>
          </a:xfrm>
          <a:custGeom>
            <a:avLst/>
            <a:gdLst/>
            <a:ahLst/>
            <a:cxnLst/>
            <a:rect l="l" t="t" r="r" b="b"/>
            <a:pathLst>
              <a:path w="642620" h="76200">
                <a:moveTo>
                  <a:pt x="583692" y="38100"/>
                </a:moveTo>
                <a:lnTo>
                  <a:pt x="582930" y="35052"/>
                </a:lnTo>
                <a:lnTo>
                  <a:pt x="579120" y="33528"/>
                </a:lnTo>
                <a:lnTo>
                  <a:pt x="4572" y="33528"/>
                </a:lnTo>
                <a:lnTo>
                  <a:pt x="762" y="35052"/>
                </a:lnTo>
                <a:lnTo>
                  <a:pt x="0" y="38100"/>
                </a:lnTo>
                <a:lnTo>
                  <a:pt x="762" y="41910"/>
                </a:lnTo>
                <a:lnTo>
                  <a:pt x="4572" y="43434"/>
                </a:lnTo>
                <a:lnTo>
                  <a:pt x="579120" y="43434"/>
                </a:lnTo>
                <a:lnTo>
                  <a:pt x="582930" y="41910"/>
                </a:lnTo>
                <a:lnTo>
                  <a:pt x="583692" y="38100"/>
                </a:lnTo>
                <a:close/>
              </a:path>
              <a:path w="642620" h="76200">
                <a:moveTo>
                  <a:pt x="642366" y="38100"/>
                </a:moveTo>
                <a:lnTo>
                  <a:pt x="566166" y="0"/>
                </a:lnTo>
                <a:lnTo>
                  <a:pt x="566166" y="33528"/>
                </a:lnTo>
                <a:lnTo>
                  <a:pt x="579120" y="33528"/>
                </a:lnTo>
                <a:lnTo>
                  <a:pt x="582930" y="35052"/>
                </a:lnTo>
                <a:lnTo>
                  <a:pt x="583692" y="38100"/>
                </a:lnTo>
                <a:lnTo>
                  <a:pt x="583692" y="67437"/>
                </a:lnTo>
                <a:lnTo>
                  <a:pt x="642366" y="38100"/>
                </a:lnTo>
                <a:close/>
              </a:path>
              <a:path w="642620" h="76200">
                <a:moveTo>
                  <a:pt x="583692" y="67437"/>
                </a:moveTo>
                <a:lnTo>
                  <a:pt x="583692" y="38100"/>
                </a:lnTo>
                <a:lnTo>
                  <a:pt x="582930" y="41910"/>
                </a:lnTo>
                <a:lnTo>
                  <a:pt x="579120" y="43434"/>
                </a:lnTo>
                <a:lnTo>
                  <a:pt x="566166" y="43434"/>
                </a:lnTo>
                <a:lnTo>
                  <a:pt x="566166" y="76200"/>
                </a:lnTo>
                <a:lnTo>
                  <a:pt x="583692" y="67437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67761" y="5627996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微软雅黑"/>
                <a:cs typeface="微软雅黑"/>
              </a:rPr>
              <a:t>尾部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4603" y="5524235"/>
            <a:ext cx="1468755" cy="636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主文件</a:t>
            </a:r>
            <a:endParaRPr sz="24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(master file)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66137" y="5332236"/>
            <a:ext cx="45085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-5" dirty="0">
                <a:latin typeface="微软雅黑"/>
                <a:cs typeface="微软雅黑"/>
              </a:rPr>
              <a:t>+</a:t>
            </a:r>
            <a:endParaRPr sz="4400">
              <a:latin typeface="微软雅黑"/>
              <a:cs typeface="微软雅黑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934161"/>
              </p:ext>
            </p:extLst>
          </p:nvPr>
        </p:nvGraphicFramePr>
        <p:xfrm>
          <a:off x="6997193" y="5063871"/>
          <a:ext cx="2007107" cy="9273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0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6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8229">
                <a:tc>
                  <a:txBody>
                    <a:bodyPr/>
                    <a:lstStyle/>
                    <a:p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r">
                        <a:lnSpc>
                          <a:spcPts val="2060"/>
                        </a:lnSpc>
                      </a:pPr>
                      <a:r>
                        <a:rPr sz="1200" b="1" dirty="0">
                          <a:latin typeface="微软雅黑"/>
                          <a:cs typeface="微软雅黑"/>
                        </a:rPr>
                        <a:t>(S#:008的)记录</a:t>
                      </a:r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277">
                <a:tc>
                  <a:txBody>
                    <a:bodyPr/>
                    <a:lstStyle/>
                    <a:p>
                      <a:pPr algn="r">
                        <a:lnSpc>
                          <a:spcPts val="2060"/>
                        </a:lnSpc>
                      </a:pPr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487045" algn="r">
                        <a:lnSpc>
                          <a:spcPts val="2060"/>
                        </a:lnSpc>
                      </a:pPr>
                      <a:r>
                        <a:rPr lang="en-US" altLang="zh-CN" sz="1200" b="1" dirty="0">
                          <a:latin typeface="微软雅黑"/>
                          <a:cs typeface="微软雅黑"/>
                        </a:rPr>
                        <a:t>(S#:</a:t>
                      </a:r>
                      <a:r>
                        <a:rPr sz="1200" b="1" dirty="0">
                          <a:latin typeface="微软雅黑"/>
                          <a:cs typeface="微软雅黑"/>
                        </a:rPr>
                        <a:t>002的)记录</a:t>
                      </a:r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7848">
                <a:tc>
                  <a:txBody>
                    <a:bodyPr/>
                    <a:lstStyle/>
                    <a:p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135"/>
                        </a:lnSpc>
                      </a:pPr>
                      <a:r>
                        <a:rPr sz="1200" b="1" dirty="0">
                          <a:latin typeface="微软雅黑"/>
                          <a:cs typeface="微软雅黑"/>
                        </a:rPr>
                        <a:t>(S#: 011的)记录</a:t>
                      </a:r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406350"/>
              </p:ext>
            </p:extLst>
          </p:nvPr>
        </p:nvGraphicFramePr>
        <p:xfrm>
          <a:off x="3289300" y="4869516"/>
          <a:ext cx="1984820" cy="2112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4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0542">
                <a:tc>
                  <a:txBody>
                    <a:bodyPr/>
                    <a:lstStyle/>
                    <a:p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r">
                        <a:lnSpc>
                          <a:spcPts val="2065"/>
                        </a:lnSpc>
                      </a:pPr>
                      <a:r>
                        <a:rPr sz="1200" b="1" dirty="0">
                          <a:latin typeface="微软雅黑"/>
                          <a:cs typeface="微软雅黑"/>
                        </a:rPr>
                        <a:t>(S#:001的)记录</a:t>
                      </a:r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825">
                <a:tc>
                  <a:txBody>
                    <a:bodyPr/>
                    <a:lstStyle/>
                    <a:p>
                      <a:pPr algn="r">
                        <a:lnSpc>
                          <a:spcPts val="2065"/>
                        </a:lnSpc>
                      </a:pPr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485775" algn="r">
                        <a:lnSpc>
                          <a:spcPts val="2065"/>
                        </a:lnSpc>
                      </a:pPr>
                      <a:r>
                        <a:rPr lang="en-US" altLang="zh-CN" sz="1200" b="1" dirty="0">
                          <a:latin typeface="微软雅黑"/>
                          <a:cs typeface="微软雅黑"/>
                        </a:rPr>
                        <a:t>(S#:</a:t>
                      </a:r>
                      <a:r>
                        <a:rPr sz="1200" b="1" dirty="0">
                          <a:latin typeface="微软雅黑"/>
                          <a:cs typeface="微软雅黑"/>
                        </a:rPr>
                        <a:t>003的)记录</a:t>
                      </a:r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0542">
                <a:tc>
                  <a:txBody>
                    <a:bodyPr/>
                    <a:lstStyle/>
                    <a:p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160"/>
                        </a:lnSpc>
                      </a:pPr>
                      <a:r>
                        <a:rPr sz="1200" b="1" dirty="0">
                          <a:latin typeface="微软雅黑"/>
                          <a:cs typeface="微软雅黑"/>
                        </a:rPr>
                        <a:t>(S#:005的)记录</a:t>
                      </a:r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7591">
                <a:tc>
                  <a:txBody>
                    <a:bodyPr/>
                    <a:lstStyle/>
                    <a:p>
                      <a:pPr algn="r">
                        <a:lnSpc>
                          <a:spcPts val="2060"/>
                        </a:lnSpc>
                      </a:pPr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488950" marR="0" indent="0" algn="r" defTabSz="914400" eaLnBrk="1" fontAlgn="auto" latinLnBrk="0" hangingPunct="1">
                        <a:lnSpc>
                          <a:spcPts val="20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latin typeface="微软雅黑"/>
                          <a:cs typeface="微软雅黑"/>
                        </a:rPr>
                        <a:t>(S#:</a:t>
                      </a:r>
                      <a:r>
                        <a:rPr sz="1200" b="1" dirty="0">
                          <a:latin typeface="微软雅黑"/>
                          <a:cs typeface="微软雅黑"/>
                        </a:rPr>
                        <a:t>006的)</a:t>
                      </a:r>
                      <a:r>
                        <a:rPr sz="1200" b="1" dirty="0" err="1">
                          <a:latin typeface="微软雅黑"/>
                          <a:cs typeface="微软雅黑"/>
                        </a:rPr>
                        <a:t>记录</a:t>
                      </a:r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>
                        <a:lnSpc>
                          <a:spcPts val="2055"/>
                        </a:lnSpc>
                      </a:pPr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488950" algn="r">
                        <a:lnSpc>
                          <a:spcPts val="2055"/>
                        </a:lnSpc>
                      </a:pPr>
                      <a:r>
                        <a:rPr lang="en-US" altLang="zh-CN" sz="1200" b="1" dirty="0">
                          <a:latin typeface="微软雅黑"/>
                          <a:cs typeface="微软雅黑"/>
                        </a:rPr>
                        <a:t>(S#:</a:t>
                      </a:r>
                      <a:r>
                        <a:rPr sz="1200" b="1" dirty="0">
                          <a:latin typeface="微软雅黑"/>
                          <a:cs typeface="微软雅黑"/>
                        </a:rPr>
                        <a:t>007的)记录</a:t>
                      </a:r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0542">
                <a:tc>
                  <a:txBody>
                    <a:bodyPr/>
                    <a:lstStyle/>
                    <a:p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微软雅黑"/>
                          <a:cs typeface="微软雅黑"/>
                        </a:rPr>
                        <a:t>(S#: 009的)记录</a:t>
                      </a:r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>
                        <a:lnSpc>
                          <a:spcPts val="2055"/>
                        </a:lnSpc>
                      </a:pPr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488950" algn="r">
                        <a:lnSpc>
                          <a:spcPts val="2055"/>
                        </a:lnSpc>
                      </a:pPr>
                      <a:r>
                        <a:rPr lang="en-US" altLang="zh-CN" sz="1200" b="1" dirty="0">
                          <a:latin typeface="微软雅黑"/>
                          <a:cs typeface="微软雅黑"/>
                        </a:rPr>
                        <a:t>(S#:</a:t>
                      </a:r>
                      <a:r>
                        <a:rPr sz="1200" b="1" dirty="0">
                          <a:latin typeface="微软雅黑"/>
                          <a:cs typeface="微软雅黑"/>
                        </a:rPr>
                        <a:t>010的)记录</a:t>
                      </a:r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>
                        <a:lnSpc>
                          <a:spcPts val="2039"/>
                        </a:lnSpc>
                      </a:pPr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488950" algn="r">
                        <a:lnSpc>
                          <a:spcPts val="2039"/>
                        </a:lnSpc>
                      </a:pPr>
                      <a:r>
                        <a:rPr lang="en-US" altLang="zh-CN" sz="1200" b="1" dirty="0">
                          <a:latin typeface="微软雅黑"/>
                          <a:cs typeface="微软雅黑"/>
                        </a:rPr>
                        <a:t>(S#:</a:t>
                      </a:r>
                      <a:r>
                        <a:rPr sz="1200" b="1" dirty="0">
                          <a:latin typeface="微软雅黑"/>
                          <a:cs typeface="微软雅黑"/>
                        </a:rPr>
                        <a:t>012的)记录</a:t>
                      </a:r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5D450F42-08AC-4F66-B891-0F74C63CFD6B}"/>
              </a:ext>
            </a:extLst>
          </p:cNvPr>
          <p:cNvSpPr/>
          <p:nvPr/>
        </p:nvSpPr>
        <p:spPr>
          <a:xfrm>
            <a:off x="1003300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xmlns="" id="{643BF6E3-6E0B-4CE0-9249-B3EDC8639CC3}"/>
              </a:ext>
            </a:extLst>
          </p:cNvPr>
          <p:cNvSpPr/>
          <p:nvPr/>
        </p:nvSpPr>
        <p:spPr>
          <a:xfrm>
            <a:off x="1003300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50931" y="1449798"/>
            <a:ext cx="8514715" cy="2266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65"/>
                </a:solidFill>
                <a:latin typeface="Wingdings"/>
                <a:cs typeface="Wingdings"/>
              </a:rPr>
              <a:t></a:t>
            </a:r>
            <a:r>
              <a:rPr sz="2000" spc="1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文件组织方法之三：散列文件(Hash</a:t>
            </a:r>
            <a:r>
              <a:rPr sz="2000" b="1" dirty="0">
                <a:solidFill>
                  <a:srgbClr val="FF0065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file)</a:t>
            </a:r>
            <a:endParaRPr sz="2000">
              <a:latin typeface="微软雅黑"/>
              <a:cs typeface="微软雅黑"/>
            </a:endParaRPr>
          </a:p>
          <a:p>
            <a:pPr marL="469265" marR="5080" algn="just">
              <a:lnSpc>
                <a:spcPct val="130300"/>
              </a:lnSpc>
            </a:pPr>
            <a:r>
              <a:rPr sz="2000" spc="-5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sz="200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特点：可以把记录按某属性或属性组的值,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依据一个散列函数来计算其 应存放的位置：</a:t>
            </a:r>
            <a:r>
              <a:rPr sz="2000" spc="-5" dirty="0">
                <a:solidFill>
                  <a:srgbClr val="FF0065"/>
                </a:solidFill>
                <a:latin typeface="微软雅黑"/>
                <a:cs typeface="微软雅黑"/>
              </a:rPr>
              <a:t>桶号(Bucket,</a:t>
            </a:r>
            <a:r>
              <a:rPr sz="2000" spc="5" dirty="0">
                <a:solidFill>
                  <a:srgbClr val="FF0065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块号或簇号等)。检索效率和更新效率都有 一定程度的提高</a:t>
            </a:r>
            <a:endParaRPr sz="2000">
              <a:latin typeface="微软雅黑"/>
              <a:cs typeface="微软雅黑"/>
            </a:endParaRPr>
          </a:p>
          <a:p>
            <a:pPr marL="469265" marR="27305" algn="just">
              <a:lnSpc>
                <a:spcPct val="130300"/>
              </a:lnSpc>
            </a:pPr>
            <a:r>
              <a:rPr sz="2000" spc="-5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sz="200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用于进行散列函数计算的属性通常称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为</a:t>
            </a:r>
            <a:r>
              <a:rPr sz="2000" spc="-5" dirty="0">
                <a:solidFill>
                  <a:srgbClr val="FF0065"/>
                </a:solidFill>
                <a:latin typeface="微软雅黑"/>
                <a:cs typeface="微软雅黑"/>
              </a:rPr>
              <a:t>散列字段(Hash</a:t>
            </a:r>
            <a:r>
              <a:rPr sz="2000" dirty="0">
                <a:solidFill>
                  <a:srgbClr val="FF0065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65"/>
                </a:solidFill>
                <a:latin typeface="微软雅黑"/>
                <a:cs typeface="微软雅黑"/>
              </a:rPr>
              <a:t>field</a:t>
            </a:r>
            <a:r>
              <a:rPr sz="2000" spc="-15" dirty="0">
                <a:solidFill>
                  <a:srgbClr val="FF0065"/>
                </a:solidFill>
                <a:latin typeface="微软雅黑"/>
                <a:cs typeface="微软雅黑"/>
              </a:rPr>
              <a:t>)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，散列字 段通常也采用关系中的主码，所以又称</a:t>
            </a:r>
            <a:r>
              <a:rPr sz="2000" spc="-5" dirty="0">
                <a:solidFill>
                  <a:srgbClr val="FF0065"/>
                </a:solidFill>
                <a:latin typeface="微软雅黑"/>
                <a:cs typeface="微软雅黑"/>
              </a:rPr>
              <a:t>散列码(hash</a:t>
            </a:r>
            <a:r>
              <a:rPr sz="2000" dirty="0">
                <a:solidFill>
                  <a:srgbClr val="FF0065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65"/>
                </a:solidFill>
                <a:latin typeface="微软雅黑"/>
                <a:cs typeface="微软雅黑"/>
              </a:rPr>
              <a:t>key)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72069" y="5416296"/>
            <a:ext cx="1795780" cy="304800"/>
          </a:xfrm>
          <a:custGeom>
            <a:avLst/>
            <a:gdLst/>
            <a:ahLst/>
            <a:cxnLst/>
            <a:rect l="l" t="t" r="r" b="b"/>
            <a:pathLst>
              <a:path w="1795779" h="304800">
                <a:moveTo>
                  <a:pt x="0" y="0"/>
                </a:moveTo>
                <a:lnTo>
                  <a:pt x="0" y="304800"/>
                </a:lnTo>
                <a:lnTo>
                  <a:pt x="1795271" y="304800"/>
                </a:lnTo>
                <a:lnTo>
                  <a:pt x="179527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2069" y="5416296"/>
            <a:ext cx="1795780" cy="304800"/>
          </a:xfrm>
          <a:custGeom>
            <a:avLst/>
            <a:gdLst/>
            <a:ahLst/>
            <a:cxnLst/>
            <a:rect l="l" t="t" r="r" b="b"/>
            <a:pathLst>
              <a:path w="1795779" h="304800">
                <a:moveTo>
                  <a:pt x="0" y="0"/>
                </a:moveTo>
                <a:lnTo>
                  <a:pt x="0" y="304800"/>
                </a:lnTo>
                <a:lnTo>
                  <a:pt x="1795271" y="304800"/>
                </a:lnTo>
                <a:lnTo>
                  <a:pt x="179527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60995" y="5416296"/>
            <a:ext cx="211454" cy="306705"/>
          </a:xfrm>
          <a:custGeom>
            <a:avLst/>
            <a:gdLst/>
            <a:ahLst/>
            <a:cxnLst/>
            <a:rect l="l" t="t" r="r" b="b"/>
            <a:pathLst>
              <a:path w="211455" h="306704">
                <a:moveTo>
                  <a:pt x="0" y="0"/>
                </a:moveTo>
                <a:lnTo>
                  <a:pt x="0" y="306324"/>
                </a:lnTo>
                <a:lnTo>
                  <a:pt x="211074" y="306324"/>
                </a:lnTo>
                <a:lnTo>
                  <a:pt x="21107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60233" y="5416296"/>
            <a:ext cx="212090" cy="306705"/>
          </a:xfrm>
          <a:custGeom>
            <a:avLst/>
            <a:gdLst/>
            <a:ahLst/>
            <a:cxnLst/>
            <a:rect l="l" t="t" r="r" b="b"/>
            <a:pathLst>
              <a:path w="212090" h="306704">
                <a:moveTo>
                  <a:pt x="0" y="0"/>
                </a:moveTo>
                <a:lnTo>
                  <a:pt x="0" y="306324"/>
                </a:lnTo>
                <a:lnTo>
                  <a:pt x="211836" y="306324"/>
                </a:lnTo>
                <a:lnTo>
                  <a:pt x="21183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78414" y="5490074"/>
            <a:ext cx="1663064" cy="1170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35" indent="-52069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(S#:002)新记录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255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Hash</a:t>
            </a:r>
            <a:r>
              <a:rPr sz="1800" b="1" spc="-10" dirty="0">
                <a:latin typeface="微软雅黑"/>
                <a:cs typeface="微软雅黑"/>
              </a:rPr>
              <a:t>(</a:t>
            </a:r>
            <a:r>
              <a:rPr sz="1800" b="1" spc="-5" dirty="0">
                <a:latin typeface="微软雅黑"/>
                <a:cs typeface="微软雅黑"/>
              </a:rPr>
              <a:t>S</a:t>
            </a:r>
            <a:r>
              <a:rPr sz="1800" b="1" dirty="0">
                <a:latin typeface="微软雅黑"/>
                <a:cs typeface="微软雅黑"/>
              </a:rPr>
              <a:t>#:002)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97515" y="4722114"/>
            <a:ext cx="5782055" cy="2240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86063" y="5804915"/>
            <a:ext cx="228600" cy="594360"/>
          </a:xfrm>
          <a:custGeom>
            <a:avLst/>
            <a:gdLst/>
            <a:ahLst/>
            <a:cxnLst/>
            <a:rect l="l" t="t" r="r" b="b"/>
            <a:pathLst>
              <a:path w="228600" h="594360">
                <a:moveTo>
                  <a:pt x="228600" y="365760"/>
                </a:moveTo>
                <a:lnTo>
                  <a:pt x="0" y="365760"/>
                </a:lnTo>
                <a:lnTo>
                  <a:pt x="76200" y="518160"/>
                </a:lnTo>
                <a:lnTo>
                  <a:pt x="76200" y="403860"/>
                </a:lnTo>
                <a:lnTo>
                  <a:pt x="89154" y="403860"/>
                </a:lnTo>
                <a:lnTo>
                  <a:pt x="89154" y="544068"/>
                </a:lnTo>
                <a:lnTo>
                  <a:pt x="101346" y="568452"/>
                </a:lnTo>
                <a:lnTo>
                  <a:pt x="101346" y="403860"/>
                </a:lnTo>
                <a:lnTo>
                  <a:pt x="127254" y="403860"/>
                </a:lnTo>
                <a:lnTo>
                  <a:pt x="127254" y="568451"/>
                </a:lnTo>
                <a:lnTo>
                  <a:pt x="139445" y="544068"/>
                </a:lnTo>
                <a:lnTo>
                  <a:pt x="139445" y="403860"/>
                </a:lnTo>
                <a:lnTo>
                  <a:pt x="152400" y="403860"/>
                </a:lnTo>
                <a:lnTo>
                  <a:pt x="152400" y="518160"/>
                </a:lnTo>
                <a:lnTo>
                  <a:pt x="228600" y="365760"/>
                </a:lnTo>
                <a:close/>
              </a:path>
              <a:path w="228600" h="594360">
                <a:moveTo>
                  <a:pt x="89154" y="365760"/>
                </a:moveTo>
                <a:lnTo>
                  <a:pt x="89154" y="0"/>
                </a:lnTo>
                <a:lnTo>
                  <a:pt x="76200" y="0"/>
                </a:lnTo>
                <a:lnTo>
                  <a:pt x="76200" y="365760"/>
                </a:lnTo>
                <a:lnTo>
                  <a:pt x="89154" y="365760"/>
                </a:lnTo>
                <a:close/>
              </a:path>
              <a:path w="228600" h="594360">
                <a:moveTo>
                  <a:pt x="89154" y="544068"/>
                </a:moveTo>
                <a:lnTo>
                  <a:pt x="89154" y="403860"/>
                </a:lnTo>
                <a:lnTo>
                  <a:pt x="76200" y="403860"/>
                </a:lnTo>
                <a:lnTo>
                  <a:pt x="76200" y="518160"/>
                </a:lnTo>
                <a:lnTo>
                  <a:pt x="89154" y="544068"/>
                </a:lnTo>
                <a:close/>
              </a:path>
              <a:path w="228600" h="594360">
                <a:moveTo>
                  <a:pt x="127254" y="365760"/>
                </a:moveTo>
                <a:lnTo>
                  <a:pt x="127254" y="0"/>
                </a:lnTo>
                <a:lnTo>
                  <a:pt x="101346" y="0"/>
                </a:lnTo>
                <a:lnTo>
                  <a:pt x="101346" y="365760"/>
                </a:lnTo>
                <a:lnTo>
                  <a:pt x="127254" y="365760"/>
                </a:lnTo>
                <a:close/>
              </a:path>
              <a:path w="228600" h="594360">
                <a:moveTo>
                  <a:pt x="127254" y="568451"/>
                </a:moveTo>
                <a:lnTo>
                  <a:pt x="127254" y="403860"/>
                </a:lnTo>
                <a:lnTo>
                  <a:pt x="101346" y="403860"/>
                </a:lnTo>
                <a:lnTo>
                  <a:pt x="101346" y="568452"/>
                </a:lnTo>
                <a:lnTo>
                  <a:pt x="114300" y="594360"/>
                </a:lnTo>
                <a:lnTo>
                  <a:pt x="127254" y="568451"/>
                </a:lnTo>
                <a:close/>
              </a:path>
              <a:path w="228600" h="594360">
                <a:moveTo>
                  <a:pt x="152400" y="365760"/>
                </a:moveTo>
                <a:lnTo>
                  <a:pt x="152400" y="0"/>
                </a:lnTo>
                <a:lnTo>
                  <a:pt x="139445" y="0"/>
                </a:lnTo>
                <a:lnTo>
                  <a:pt x="139445" y="365760"/>
                </a:lnTo>
                <a:lnTo>
                  <a:pt x="152400" y="365760"/>
                </a:lnTo>
                <a:close/>
              </a:path>
              <a:path w="228600" h="594360">
                <a:moveTo>
                  <a:pt x="152400" y="518160"/>
                </a:moveTo>
                <a:lnTo>
                  <a:pt x="152400" y="403860"/>
                </a:lnTo>
                <a:lnTo>
                  <a:pt x="139445" y="403860"/>
                </a:lnTo>
                <a:lnTo>
                  <a:pt x="139445" y="544068"/>
                </a:lnTo>
                <a:lnTo>
                  <a:pt x="152400" y="51816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8939" y="6402323"/>
            <a:ext cx="870585" cy="228600"/>
          </a:xfrm>
          <a:custGeom>
            <a:avLst/>
            <a:gdLst/>
            <a:ahLst/>
            <a:cxnLst/>
            <a:rect l="l" t="t" r="r" b="b"/>
            <a:pathLst>
              <a:path w="870585" h="228600">
                <a:moveTo>
                  <a:pt x="679704" y="88391"/>
                </a:moveTo>
                <a:lnTo>
                  <a:pt x="679704" y="76199"/>
                </a:lnTo>
                <a:lnTo>
                  <a:pt x="0" y="76199"/>
                </a:lnTo>
                <a:lnTo>
                  <a:pt x="0" y="88391"/>
                </a:lnTo>
                <a:lnTo>
                  <a:pt x="679704" y="88391"/>
                </a:lnTo>
                <a:close/>
              </a:path>
              <a:path w="870585" h="228600">
                <a:moveTo>
                  <a:pt x="679704" y="126492"/>
                </a:moveTo>
                <a:lnTo>
                  <a:pt x="679704" y="101346"/>
                </a:lnTo>
                <a:lnTo>
                  <a:pt x="0" y="101346"/>
                </a:lnTo>
                <a:lnTo>
                  <a:pt x="0" y="126492"/>
                </a:lnTo>
                <a:lnTo>
                  <a:pt x="679704" y="126492"/>
                </a:lnTo>
                <a:close/>
              </a:path>
              <a:path w="870585" h="228600">
                <a:moveTo>
                  <a:pt x="679704" y="152400"/>
                </a:moveTo>
                <a:lnTo>
                  <a:pt x="679704" y="139446"/>
                </a:lnTo>
                <a:lnTo>
                  <a:pt x="0" y="139446"/>
                </a:lnTo>
                <a:lnTo>
                  <a:pt x="0" y="152400"/>
                </a:lnTo>
                <a:lnTo>
                  <a:pt x="679704" y="152400"/>
                </a:lnTo>
                <a:close/>
              </a:path>
              <a:path w="870585" h="228600">
                <a:moveTo>
                  <a:pt x="870204" y="114300"/>
                </a:moveTo>
                <a:lnTo>
                  <a:pt x="641604" y="0"/>
                </a:lnTo>
                <a:lnTo>
                  <a:pt x="641604" y="76199"/>
                </a:lnTo>
                <a:lnTo>
                  <a:pt x="679704" y="76199"/>
                </a:lnTo>
                <a:lnTo>
                  <a:pt x="679704" y="209550"/>
                </a:lnTo>
                <a:lnTo>
                  <a:pt x="870204" y="114300"/>
                </a:lnTo>
                <a:close/>
              </a:path>
              <a:path w="870585" h="228600">
                <a:moveTo>
                  <a:pt x="679704" y="101346"/>
                </a:moveTo>
                <a:lnTo>
                  <a:pt x="679704" y="88391"/>
                </a:lnTo>
                <a:lnTo>
                  <a:pt x="641604" y="88391"/>
                </a:lnTo>
                <a:lnTo>
                  <a:pt x="641604" y="101346"/>
                </a:lnTo>
                <a:lnTo>
                  <a:pt x="679704" y="101346"/>
                </a:lnTo>
                <a:close/>
              </a:path>
              <a:path w="870585" h="228600">
                <a:moveTo>
                  <a:pt x="679704" y="139446"/>
                </a:moveTo>
                <a:lnTo>
                  <a:pt x="679704" y="126492"/>
                </a:lnTo>
                <a:lnTo>
                  <a:pt x="641604" y="126492"/>
                </a:lnTo>
                <a:lnTo>
                  <a:pt x="641604" y="139446"/>
                </a:lnTo>
                <a:lnTo>
                  <a:pt x="679704" y="139446"/>
                </a:lnTo>
                <a:close/>
              </a:path>
              <a:path w="870585" h="228600">
                <a:moveTo>
                  <a:pt x="679704" y="209550"/>
                </a:moveTo>
                <a:lnTo>
                  <a:pt x="679704" y="152400"/>
                </a:lnTo>
                <a:lnTo>
                  <a:pt x="641604" y="152400"/>
                </a:lnTo>
                <a:lnTo>
                  <a:pt x="641604" y="228600"/>
                </a:lnTo>
                <a:lnTo>
                  <a:pt x="679704" y="20955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17.6 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数据库之文件组织方法</a:t>
            </a:r>
            <a:endParaRPr sz="2800" b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(4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散列文件组织</a:t>
            </a:r>
            <a:endParaRPr sz="240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xmlns="" id="{B57C0E16-5A5F-4180-B45D-D4BAA1212C02}"/>
              </a:ext>
            </a:extLst>
          </p:cNvPr>
          <p:cNvSpPr/>
          <p:nvPr/>
        </p:nvSpPr>
        <p:spPr>
          <a:xfrm>
            <a:off x="1003300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xmlns="" id="{FDCDA29F-41DD-4246-A6B7-2A12649E2C50}"/>
              </a:ext>
            </a:extLst>
          </p:cNvPr>
          <p:cNvSpPr/>
          <p:nvPr/>
        </p:nvSpPr>
        <p:spPr>
          <a:xfrm>
            <a:off x="1003300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0103" y="496001"/>
            <a:ext cx="8633193" cy="492443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379136"/>
            <a:ext cx="7845927" cy="5999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altLang="zh-CN" sz="1800" dirty="0">
                <a:latin typeface="Times New Roman" panose="02020603050405020304"/>
                <a:cs typeface="Times New Roman" panose="02020603050405020304"/>
              </a:rPr>
              <a:t> 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tabLst>
                <a:tab pos="1341755" algn="l"/>
              </a:tabLst>
            </a:pP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第</a:t>
            </a:r>
            <a:r>
              <a:rPr lang="en-US" altLang="zh-CN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17</a:t>
            </a: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讲 数据库物理存储</a:t>
            </a:r>
          </a:p>
          <a:p>
            <a:pPr marL="148590">
              <a:lnSpc>
                <a:spcPct val="100000"/>
              </a:lnSpc>
              <a:spcBef>
                <a:spcPts val="2360"/>
              </a:spcBef>
            </a:pPr>
            <a:r>
              <a:rPr lang="en-US" altLang="zh-CN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17.1 </a:t>
            </a:r>
            <a:r>
              <a:rPr lang="zh-CN" altLang="en-US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数据库管理系统实现技术</a:t>
            </a:r>
            <a:r>
              <a:rPr lang="en-US" altLang="zh-CN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? 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17.2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基础回顾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-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计算机系统的存储体系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17.3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磁盘的结构与特性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17.4 DBMS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数据存储与查询实现的基本思想 ？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17.5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数据库之表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-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记录与磁盘块的映射？ 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17.6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数据库之文件组织方法？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17.7 Oracle DB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物理存储简介 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23200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95890" y="1418556"/>
            <a:ext cx="8441055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65"/>
                </a:solidFill>
                <a:latin typeface="Wingdings"/>
                <a:cs typeface="Wingdings"/>
              </a:rPr>
              <a:t></a:t>
            </a:r>
            <a:r>
              <a:rPr sz="2000" spc="1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文件组织方法之三：散列文件(Hash</a:t>
            </a:r>
            <a:r>
              <a:rPr sz="2000" b="1" dirty="0">
                <a:solidFill>
                  <a:srgbClr val="FF0065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file</a:t>
            </a:r>
            <a:r>
              <a:rPr sz="2000" b="1" spc="-10" dirty="0">
                <a:solidFill>
                  <a:srgbClr val="FF0065"/>
                </a:solidFill>
                <a:latin typeface="微软雅黑"/>
                <a:cs typeface="微软雅黑"/>
              </a:rPr>
              <a:t>)</a:t>
            </a:r>
            <a:r>
              <a:rPr sz="2000" b="1" spc="-10" dirty="0">
                <a:latin typeface="微软雅黑"/>
                <a:cs typeface="微软雅黑"/>
              </a:rPr>
              <a:t>(续)</a:t>
            </a:r>
            <a:endParaRPr sz="200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sz="200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不同记录可能被hash成同一桶号，此时需在桶内顺序检索出某一记录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75089" y="2411729"/>
            <a:ext cx="5448300" cy="4466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17.6 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数据库之文件组织方法</a:t>
            </a:r>
            <a:endParaRPr sz="2800" b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(4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散列文件组织</a:t>
            </a:r>
            <a:endParaRPr sz="240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xmlns="" id="{3C010B8C-FAD7-4C53-96AD-08BFA01E10D7}"/>
              </a:ext>
            </a:extLst>
          </p:cNvPr>
          <p:cNvSpPr/>
          <p:nvPr/>
        </p:nvSpPr>
        <p:spPr>
          <a:xfrm>
            <a:off x="1003300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xmlns="" id="{1A264F8E-B4B0-47C7-BB86-F14050487C8F}"/>
              </a:ext>
            </a:extLst>
          </p:cNvPr>
          <p:cNvSpPr/>
          <p:nvPr/>
        </p:nvSpPr>
        <p:spPr>
          <a:xfrm>
            <a:off x="1003300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95890" y="1420080"/>
            <a:ext cx="8514715" cy="147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65"/>
                </a:solidFill>
                <a:latin typeface="Wingdings"/>
                <a:cs typeface="Wingdings"/>
              </a:rPr>
              <a:t></a:t>
            </a:r>
            <a:r>
              <a:rPr sz="2000" spc="1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文件组织方法之三：散列文件(Hash</a:t>
            </a:r>
            <a:r>
              <a:rPr sz="2000" b="1" dirty="0">
                <a:solidFill>
                  <a:srgbClr val="FF0065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file</a:t>
            </a:r>
            <a:r>
              <a:rPr sz="2000" b="1" spc="-10" dirty="0">
                <a:solidFill>
                  <a:srgbClr val="FF0065"/>
                </a:solidFill>
                <a:latin typeface="微软雅黑"/>
                <a:cs typeface="微软雅黑"/>
              </a:rPr>
              <a:t>)</a:t>
            </a:r>
            <a:r>
              <a:rPr sz="2000" b="1" spc="-10" dirty="0">
                <a:latin typeface="微软雅黑"/>
                <a:cs typeface="微软雅黑"/>
              </a:rPr>
              <a:t>(续)</a:t>
            </a:r>
            <a:endParaRPr sz="2000" dirty="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sz="200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链接法处理溢出</a:t>
            </a:r>
            <a:endParaRPr sz="2000" dirty="0">
              <a:latin typeface="微软雅黑"/>
              <a:cs typeface="微软雅黑"/>
            </a:endParaRPr>
          </a:p>
          <a:p>
            <a:pPr marL="469265" marR="5080">
              <a:lnSpc>
                <a:spcPct val="130000"/>
              </a:lnSpc>
              <a:spcBef>
                <a:spcPts val="5"/>
              </a:spcBef>
            </a:pPr>
            <a:r>
              <a:rPr sz="2000" spc="-5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sz="200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散列还有许多问题及许多的处理技巧,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如散列桶的数目以及桶的大小， 动态散列技术等等(这里不再叙述)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70289" y="3377945"/>
            <a:ext cx="6164579" cy="3483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17.6 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数据库之文件组织方法</a:t>
            </a:r>
            <a:endParaRPr sz="2800" b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(4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散列文件组织</a:t>
            </a:r>
            <a:endParaRPr sz="240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xmlns="" id="{4EA24E22-6186-46F4-B2DE-F8126629759B}"/>
              </a:ext>
            </a:extLst>
          </p:cNvPr>
          <p:cNvSpPr/>
          <p:nvPr/>
        </p:nvSpPr>
        <p:spPr>
          <a:xfrm>
            <a:off x="1003300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xmlns="" id="{FD21AA5E-2000-4BA6-BED8-47503D102DD4}"/>
              </a:ext>
            </a:extLst>
          </p:cNvPr>
          <p:cNvSpPr/>
          <p:nvPr/>
        </p:nvSpPr>
        <p:spPr>
          <a:xfrm>
            <a:off x="1003300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49408" y="1389600"/>
            <a:ext cx="8475345" cy="2253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65"/>
                </a:solidFill>
                <a:latin typeface="Wingdings"/>
                <a:cs typeface="Wingdings"/>
              </a:rPr>
              <a:t></a:t>
            </a:r>
            <a:r>
              <a:rPr sz="2000" spc="1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文件组织方法之四：聚簇文件(Clustering</a:t>
            </a:r>
            <a:r>
              <a:rPr sz="2000" b="1" dirty="0">
                <a:solidFill>
                  <a:srgbClr val="FF0065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file)</a:t>
            </a:r>
            <a:endParaRPr sz="2000" dirty="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聚簇：将具有相同或相似属性值的记录存放于连续的磁盘簇块中</a:t>
            </a:r>
            <a:endParaRPr sz="2000" dirty="0">
              <a:latin typeface="微软雅黑"/>
              <a:cs typeface="微软雅黑"/>
            </a:endParaRPr>
          </a:p>
          <a:p>
            <a:pPr marL="469265" marR="5080">
              <a:lnSpc>
                <a:spcPct val="130300"/>
              </a:lnSpc>
            </a:pPr>
            <a:r>
              <a:rPr sz="2000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多表聚簇：将若干个相互关联的Table存储于一个文件中—这可提高多 表情况下的查询速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度</a:t>
            </a:r>
            <a:r>
              <a:rPr sz="1400" spc="-5" dirty="0">
                <a:solidFill>
                  <a:srgbClr val="3333CC"/>
                </a:solidFill>
                <a:latin typeface="微软雅黑"/>
                <a:cs typeface="微软雅黑"/>
              </a:rPr>
              <a:t>(有很多问题及相关的处理技巧，不再详细叙述)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442595">
              <a:lnSpc>
                <a:spcPct val="100000"/>
              </a:lnSpc>
              <a:spcBef>
                <a:spcPts val="1450"/>
              </a:spcBef>
            </a:pPr>
            <a:r>
              <a:rPr sz="2000" b="1" spc="-5" dirty="0">
                <a:latin typeface="微软雅黑"/>
                <a:cs typeface="微软雅黑"/>
              </a:rPr>
              <a:t>教师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17.6 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数据库之文件组织方法</a:t>
            </a:r>
            <a:endParaRPr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(4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聚簇文件组织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3405" y="5271795"/>
            <a:ext cx="279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系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8111" y="3822404"/>
            <a:ext cx="160718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83615" algn="l"/>
              </a:tabLst>
            </a:pPr>
            <a:r>
              <a:rPr sz="1600" b="1" spc="-5" dirty="0">
                <a:latin typeface="微软雅黑"/>
                <a:cs typeface="微软雅黑"/>
              </a:rPr>
              <a:t>教师</a:t>
            </a:r>
            <a:r>
              <a:rPr sz="1600" b="1" dirty="0">
                <a:latin typeface="微软雅黑"/>
                <a:cs typeface="微软雅黑"/>
              </a:rPr>
              <a:t>号	</a:t>
            </a:r>
            <a:r>
              <a:rPr sz="1600" b="1" spc="-5" dirty="0">
                <a:latin typeface="微软雅黑"/>
                <a:cs typeface="微软雅黑"/>
              </a:rPr>
              <a:t>教师名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252" y="3822404"/>
            <a:ext cx="11309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63600" algn="l"/>
              </a:tabLst>
            </a:pPr>
            <a:r>
              <a:rPr sz="1600" b="1" spc="-5" dirty="0">
                <a:latin typeface="微软雅黑"/>
                <a:cs typeface="微软雅黑"/>
              </a:rPr>
              <a:t>系编</a:t>
            </a:r>
            <a:r>
              <a:rPr sz="1600" b="1" dirty="0">
                <a:latin typeface="微软雅黑"/>
                <a:cs typeface="微软雅黑"/>
              </a:rPr>
              <a:t>号	</a:t>
            </a:r>
            <a:r>
              <a:rPr sz="1600" b="1" spc="-5" dirty="0">
                <a:latin typeface="微软雅黑"/>
                <a:cs typeface="微软雅黑"/>
              </a:rPr>
              <a:t>….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8111" y="4311609"/>
            <a:ext cx="55753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教师1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3123" y="4311609"/>
            <a:ext cx="432434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张三 李一 王一 张四 李二 王二 王三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53145" y="4311609"/>
            <a:ext cx="35496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600" b="1" dirty="0">
                <a:latin typeface="微软雅黑"/>
                <a:cs typeface="微软雅黑"/>
              </a:rPr>
              <a:t>系1 系2 系2 系1 系4 系1 系4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04745" y="4311609"/>
            <a:ext cx="279400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….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微软雅黑"/>
                <a:cs typeface="微软雅黑"/>
              </a:rPr>
              <a:t>….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微软雅黑"/>
                <a:cs typeface="微软雅黑"/>
              </a:rPr>
              <a:t>….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….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微软雅黑"/>
                <a:cs typeface="微软雅黑"/>
              </a:rPr>
              <a:t>….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微软雅黑"/>
                <a:cs typeface="微软雅黑"/>
              </a:rPr>
              <a:t>….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微软雅黑"/>
                <a:cs typeface="微软雅黑"/>
              </a:rPr>
              <a:t>….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8111" y="4556202"/>
            <a:ext cx="55753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教师5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48111" y="4800794"/>
            <a:ext cx="55753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教师8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48111" y="5044633"/>
            <a:ext cx="55753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教师2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48111" y="5289226"/>
            <a:ext cx="55753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教师9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48111" y="5533818"/>
            <a:ext cx="55753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教师3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48111" y="5778411"/>
            <a:ext cx="55753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教师6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50733" y="3742944"/>
            <a:ext cx="3415665" cy="0"/>
          </a:xfrm>
          <a:custGeom>
            <a:avLst/>
            <a:gdLst/>
            <a:ahLst/>
            <a:cxnLst/>
            <a:rect l="l" t="t" r="r" b="b"/>
            <a:pathLst>
              <a:path w="3415665">
                <a:moveTo>
                  <a:pt x="0" y="0"/>
                </a:moveTo>
                <a:lnTo>
                  <a:pt x="341528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92643" y="4101846"/>
            <a:ext cx="3415029" cy="0"/>
          </a:xfrm>
          <a:custGeom>
            <a:avLst/>
            <a:gdLst/>
            <a:ahLst/>
            <a:cxnLst/>
            <a:rect l="l" t="t" r="r" b="b"/>
            <a:pathLst>
              <a:path w="3415029">
                <a:moveTo>
                  <a:pt x="0" y="0"/>
                </a:moveTo>
                <a:lnTo>
                  <a:pt x="34145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14435" y="3729990"/>
            <a:ext cx="0" cy="2208530"/>
          </a:xfrm>
          <a:custGeom>
            <a:avLst/>
            <a:gdLst/>
            <a:ahLst/>
            <a:cxnLst/>
            <a:rect l="l" t="t" r="r" b="b"/>
            <a:pathLst>
              <a:path h="2208529">
                <a:moveTo>
                  <a:pt x="0" y="0"/>
                </a:moveTo>
                <a:lnTo>
                  <a:pt x="0" y="22082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73437" y="3733800"/>
            <a:ext cx="0" cy="2208530"/>
          </a:xfrm>
          <a:custGeom>
            <a:avLst/>
            <a:gdLst/>
            <a:ahLst/>
            <a:cxnLst/>
            <a:rect l="l" t="t" r="r" b="b"/>
            <a:pathLst>
              <a:path h="2208529">
                <a:moveTo>
                  <a:pt x="0" y="0"/>
                </a:moveTo>
                <a:lnTo>
                  <a:pt x="0" y="22082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72213" y="3770376"/>
            <a:ext cx="1687830" cy="504825"/>
          </a:xfrm>
          <a:custGeom>
            <a:avLst/>
            <a:gdLst/>
            <a:ahLst/>
            <a:cxnLst/>
            <a:rect l="l" t="t" r="r" b="b"/>
            <a:pathLst>
              <a:path w="1687829" h="504825">
                <a:moveTo>
                  <a:pt x="1458977" y="152795"/>
                </a:moveTo>
                <a:lnTo>
                  <a:pt x="1458723" y="76586"/>
                </a:lnTo>
                <a:lnTo>
                  <a:pt x="1421892" y="76962"/>
                </a:lnTo>
                <a:lnTo>
                  <a:pt x="1383792" y="77724"/>
                </a:lnTo>
                <a:lnTo>
                  <a:pt x="1342937" y="78898"/>
                </a:lnTo>
                <a:lnTo>
                  <a:pt x="1302009" y="80595"/>
                </a:lnTo>
                <a:lnTo>
                  <a:pt x="1261021" y="82800"/>
                </a:lnTo>
                <a:lnTo>
                  <a:pt x="1219987" y="85500"/>
                </a:lnTo>
                <a:lnTo>
                  <a:pt x="1178921" y="88679"/>
                </a:lnTo>
                <a:lnTo>
                  <a:pt x="1137836" y="92325"/>
                </a:lnTo>
                <a:lnTo>
                  <a:pt x="1096746" y="96422"/>
                </a:lnTo>
                <a:lnTo>
                  <a:pt x="1055666" y="100957"/>
                </a:lnTo>
                <a:lnTo>
                  <a:pt x="1014608" y="105916"/>
                </a:lnTo>
                <a:lnTo>
                  <a:pt x="973588" y="111285"/>
                </a:lnTo>
                <a:lnTo>
                  <a:pt x="932618" y="117049"/>
                </a:lnTo>
                <a:lnTo>
                  <a:pt x="891713" y="123195"/>
                </a:lnTo>
                <a:lnTo>
                  <a:pt x="850886" y="129708"/>
                </a:lnTo>
                <a:lnTo>
                  <a:pt x="810151" y="136574"/>
                </a:lnTo>
                <a:lnTo>
                  <a:pt x="769522" y="143780"/>
                </a:lnTo>
                <a:lnTo>
                  <a:pt x="729013" y="151311"/>
                </a:lnTo>
                <a:lnTo>
                  <a:pt x="688637" y="159153"/>
                </a:lnTo>
                <a:lnTo>
                  <a:pt x="648410" y="167291"/>
                </a:lnTo>
                <a:lnTo>
                  <a:pt x="608343" y="175713"/>
                </a:lnTo>
                <a:lnTo>
                  <a:pt x="568452" y="184404"/>
                </a:lnTo>
                <a:lnTo>
                  <a:pt x="528828" y="194310"/>
                </a:lnTo>
                <a:lnTo>
                  <a:pt x="503233" y="200590"/>
                </a:lnTo>
                <a:lnTo>
                  <a:pt x="453302" y="214265"/>
                </a:lnTo>
                <a:lnTo>
                  <a:pt x="404861" y="229464"/>
                </a:lnTo>
                <a:lnTo>
                  <a:pt x="357684" y="246239"/>
                </a:lnTo>
                <a:lnTo>
                  <a:pt x="311547" y="264635"/>
                </a:lnTo>
                <a:lnTo>
                  <a:pt x="266223" y="284704"/>
                </a:lnTo>
                <a:lnTo>
                  <a:pt x="221488" y="306492"/>
                </a:lnTo>
                <a:lnTo>
                  <a:pt x="177116" y="330050"/>
                </a:lnTo>
                <a:lnTo>
                  <a:pt x="132881" y="355425"/>
                </a:lnTo>
                <a:lnTo>
                  <a:pt x="88558" y="382666"/>
                </a:lnTo>
                <a:lnTo>
                  <a:pt x="44196" y="411480"/>
                </a:lnTo>
                <a:lnTo>
                  <a:pt x="0" y="441198"/>
                </a:lnTo>
                <a:lnTo>
                  <a:pt x="41910" y="504444"/>
                </a:lnTo>
                <a:lnTo>
                  <a:pt x="129003" y="447438"/>
                </a:lnTo>
                <a:lnTo>
                  <a:pt x="149834" y="434294"/>
                </a:lnTo>
                <a:lnTo>
                  <a:pt x="191652" y="409280"/>
                </a:lnTo>
                <a:lnTo>
                  <a:pt x="233781" y="385950"/>
                </a:lnTo>
                <a:lnTo>
                  <a:pt x="276346" y="364285"/>
                </a:lnTo>
                <a:lnTo>
                  <a:pt x="319473" y="344266"/>
                </a:lnTo>
                <a:lnTo>
                  <a:pt x="363285" y="325876"/>
                </a:lnTo>
                <a:lnTo>
                  <a:pt x="407906" y="309095"/>
                </a:lnTo>
                <a:lnTo>
                  <a:pt x="453463" y="293905"/>
                </a:lnTo>
                <a:lnTo>
                  <a:pt x="500078" y="280287"/>
                </a:lnTo>
                <a:lnTo>
                  <a:pt x="547878" y="268224"/>
                </a:lnTo>
                <a:lnTo>
                  <a:pt x="566928" y="262890"/>
                </a:lnTo>
                <a:lnTo>
                  <a:pt x="625145" y="249791"/>
                </a:lnTo>
                <a:lnTo>
                  <a:pt x="664479" y="241538"/>
                </a:lnTo>
                <a:lnTo>
                  <a:pt x="703964" y="233573"/>
                </a:lnTo>
                <a:lnTo>
                  <a:pt x="743590" y="225906"/>
                </a:lnTo>
                <a:lnTo>
                  <a:pt x="783341" y="218551"/>
                </a:lnTo>
                <a:lnTo>
                  <a:pt x="823207" y="211520"/>
                </a:lnTo>
                <a:lnTo>
                  <a:pt x="863174" y="204824"/>
                </a:lnTo>
                <a:lnTo>
                  <a:pt x="903229" y="198477"/>
                </a:lnTo>
                <a:lnTo>
                  <a:pt x="943359" y="192490"/>
                </a:lnTo>
                <a:lnTo>
                  <a:pt x="983551" y="186875"/>
                </a:lnTo>
                <a:lnTo>
                  <a:pt x="1023793" y="181646"/>
                </a:lnTo>
                <a:lnTo>
                  <a:pt x="1064072" y="176813"/>
                </a:lnTo>
                <a:lnTo>
                  <a:pt x="1104374" y="172390"/>
                </a:lnTo>
                <a:lnTo>
                  <a:pt x="1144687" y="168389"/>
                </a:lnTo>
                <a:lnTo>
                  <a:pt x="1184999" y="164822"/>
                </a:lnTo>
                <a:lnTo>
                  <a:pt x="1225296" y="161701"/>
                </a:lnTo>
                <a:lnTo>
                  <a:pt x="1265565" y="159038"/>
                </a:lnTo>
                <a:lnTo>
                  <a:pt x="1305793" y="156846"/>
                </a:lnTo>
                <a:lnTo>
                  <a:pt x="1345968" y="155137"/>
                </a:lnTo>
                <a:lnTo>
                  <a:pt x="1386078" y="153924"/>
                </a:lnTo>
                <a:lnTo>
                  <a:pt x="1423416" y="153162"/>
                </a:lnTo>
                <a:lnTo>
                  <a:pt x="1458977" y="152795"/>
                </a:lnTo>
                <a:close/>
              </a:path>
              <a:path w="1687829" h="504825">
                <a:moveTo>
                  <a:pt x="1687830" y="114300"/>
                </a:moveTo>
                <a:lnTo>
                  <a:pt x="1458468" y="0"/>
                </a:lnTo>
                <a:lnTo>
                  <a:pt x="1458723" y="76586"/>
                </a:lnTo>
                <a:lnTo>
                  <a:pt x="1496568" y="76200"/>
                </a:lnTo>
                <a:lnTo>
                  <a:pt x="1497330" y="152400"/>
                </a:lnTo>
                <a:lnTo>
                  <a:pt x="1497330" y="209550"/>
                </a:lnTo>
                <a:lnTo>
                  <a:pt x="1687830" y="114300"/>
                </a:lnTo>
                <a:close/>
              </a:path>
              <a:path w="1687829" h="504825">
                <a:moveTo>
                  <a:pt x="1497330" y="152400"/>
                </a:moveTo>
                <a:lnTo>
                  <a:pt x="1496568" y="76200"/>
                </a:lnTo>
                <a:lnTo>
                  <a:pt x="1458723" y="76586"/>
                </a:lnTo>
                <a:lnTo>
                  <a:pt x="1458977" y="152795"/>
                </a:lnTo>
                <a:lnTo>
                  <a:pt x="1497330" y="152400"/>
                </a:lnTo>
                <a:close/>
              </a:path>
              <a:path w="1687829" h="504825">
                <a:moveTo>
                  <a:pt x="1497330" y="209550"/>
                </a:moveTo>
                <a:lnTo>
                  <a:pt x="1497330" y="152400"/>
                </a:lnTo>
                <a:lnTo>
                  <a:pt x="1458977" y="152795"/>
                </a:lnTo>
                <a:lnTo>
                  <a:pt x="1459230" y="228600"/>
                </a:lnTo>
                <a:lnTo>
                  <a:pt x="1497330" y="20955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38891" y="3461765"/>
            <a:ext cx="2526030" cy="2033905"/>
          </a:xfrm>
          <a:custGeom>
            <a:avLst/>
            <a:gdLst/>
            <a:ahLst/>
            <a:cxnLst/>
            <a:rect l="l" t="t" r="r" b="b"/>
            <a:pathLst>
              <a:path w="2526029" h="2033904">
                <a:moveTo>
                  <a:pt x="149572" y="55530"/>
                </a:moveTo>
                <a:lnTo>
                  <a:pt x="127253" y="0"/>
                </a:lnTo>
                <a:lnTo>
                  <a:pt x="0" y="143256"/>
                </a:lnTo>
                <a:lnTo>
                  <a:pt x="124967" y="153711"/>
                </a:lnTo>
                <a:lnTo>
                  <a:pt x="124967" y="62484"/>
                </a:lnTo>
                <a:lnTo>
                  <a:pt x="149572" y="55530"/>
                </a:lnTo>
                <a:close/>
              </a:path>
              <a:path w="2526029" h="2033904">
                <a:moveTo>
                  <a:pt x="170681" y="108052"/>
                </a:moveTo>
                <a:lnTo>
                  <a:pt x="149572" y="55530"/>
                </a:lnTo>
                <a:lnTo>
                  <a:pt x="124967" y="62484"/>
                </a:lnTo>
                <a:lnTo>
                  <a:pt x="140207" y="118110"/>
                </a:lnTo>
                <a:lnTo>
                  <a:pt x="163829" y="110920"/>
                </a:lnTo>
                <a:lnTo>
                  <a:pt x="163829" y="108966"/>
                </a:lnTo>
                <a:lnTo>
                  <a:pt x="170681" y="108052"/>
                </a:lnTo>
                <a:close/>
              </a:path>
              <a:path w="2526029" h="2033904">
                <a:moveTo>
                  <a:pt x="191261" y="159258"/>
                </a:moveTo>
                <a:lnTo>
                  <a:pt x="171247" y="109460"/>
                </a:lnTo>
                <a:lnTo>
                  <a:pt x="169098" y="109317"/>
                </a:lnTo>
                <a:lnTo>
                  <a:pt x="140207" y="118110"/>
                </a:lnTo>
                <a:lnTo>
                  <a:pt x="124967" y="62484"/>
                </a:lnTo>
                <a:lnTo>
                  <a:pt x="124967" y="153711"/>
                </a:lnTo>
                <a:lnTo>
                  <a:pt x="191261" y="159258"/>
                </a:lnTo>
                <a:close/>
              </a:path>
              <a:path w="2526029" h="2033904">
                <a:moveTo>
                  <a:pt x="1480841" y="781372"/>
                </a:moveTo>
                <a:lnTo>
                  <a:pt x="1480280" y="770611"/>
                </a:lnTo>
                <a:lnTo>
                  <a:pt x="1474773" y="759729"/>
                </a:lnTo>
                <a:lnTo>
                  <a:pt x="1463875" y="749536"/>
                </a:lnTo>
                <a:lnTo>
                  <a:pt x="1452166" y="747372"/>
                </a:lnTo>
                <a:lnTo>
                  <a:pt x="1440679" y="750130"/>
                </a:lnTo>
                <a:lnTo>
                  <a:pt x="1431035" y="757428"/>
                </a:lnTo>
                <a:lnTo>
                  <a:pt x="1425701" y="764286"/>
                </a:lnTo>
                <a:lnTo>
                  <a:pt x="1417543" y="772414"/>
                </a:lnTo>
                <a:lnTo>
                  <a:pt x="1375150" y="799644"/>
                </a:lnTo>
                <a:lnTo>
                  <a:pt x="1326237" y="810945"/>
                </a:lnTo>
                <a:lnTo>
                  <a:pt x="1313508" y="811611"/>
                </a:lnTo>
                <a:lnTo>
                  <a:pt x="1300718" y="811501"/>
                </a:lnTo>
                <a:lnTo>
                  <a:pt x="1262663" y="806960"/>
                </a:lnTo>
                <a:lnTo>
                  <a:pt x="1217675" y="793242"/>
                </a:lnTo>
                <a:lnTo>
                  <a:pt x="1177289" y="772668"/>
                </a:lnTo>
                <a:lnTo>
                  <a:pt x="1166621" y="766572"/>
                </a:lnTo>
                <a:lnTo>
                  <a:pt x="1157477" y="759714"/>
                </a:lnTo>
                <a:lnTo>
                  <a:pt x="1146809" y="752094"/>
                </a:lnTo>
                <a:lnTo>
                  <a:pt x="340613" y="121920"/>
                </a:lnTo>
                <a:lnTo>
                  <a:pt x="301800" y="95235"/>
                </a:lnTo>
                <a:lnTo>
                  <a:pt x="267798" y="77741"/>
                </a:lnTo>
                <a:lnTo>
                  <a:pt x="231911" y="64513"/>
                </a:lnTo>
                <a:lnTo>
                  <a:pt x="194309" y="54864"/>
                </a:lnTo>
                <a:lnTo>
                  <a:pt x="182117" y="53340"/>
                </a:lnTo>
                <a:lnTo>
                  <a:pt x="170681" y="51814"/>
                </a:lnTo>
                <a:lnTo>
                  <a:pt x="166877" y="51054"/>
                </a:lnTo>
                <a:lnTo>
                  <a:pt x="163067" y="51816"/>
                </a:lnTo>
                <a:lnTo>
                  <a:pt x="160019" y="52578"/>
                </a:lnTo>
                <a:lnTo>
                  <a:pt x="149572" y="55530"/>
                </a:lnTo>
                <a:lnTo>
                  <a:pt x="170681" y="108052"/>
                </a:lnTo>
                <a:lnTo>
                  <a:pt x="175259" y="107442"/>
                </a:lnTo>
                <a:lnTo>
                  <a:pt x="175259" y="109728"/>
                </a:lnTo>
                <a:lnTo>
                  <a:pt x="219732" y="120515"/>
                </a:lnTo>
                <a:lnTo>
                  <a:pt x="264022" y="139762"/>
                </a:lnTo>
                <a:lnTo>
                  <a:pt x="297179" y="160020"/>
                </a:lnTo>
                <a:lnTo>
                  <a:pt x="306323" y="167640"/>
                </a:lnTo>
                <a:lnTo>
                  <a:pt x="1111757" y="797052"/>
                </a:lnTo>
                <a:lnTo>
                  <a:pt x="1134617" y="813816"/>
                </a:lnTo>
                <a:lnTo>
                  <a:pt x="1146047" y="820674"/>
                </a:lnTo>
                <a:lnTo>
                  <a:pt x="1158239" y="828294"/>
                </a:lnTo>
                <a:lnTo>
                  <a:pt x="1194815" y="845820"/>
                </a:lnTo>
                <a:lnTo>
                  <a:pt x="1247602" y="862112"/>
                </a:lnTo>
                <a:lnTo>
                  <a:pt x="1297438" y="868820"/>
                </a:lnTo>
                <a:lnTo>
                  <a:pt x="1313508" y="868885"/>
                </a:lnTo>
                <a:lnTo>
                  <a:pt x="1322667" y="868572"/>
                </a:lnTo>
                <a:lnTo>
                  <a:pt x="1372224" y="860525"/>
                </a:lnTo>
                <a:lnTo>
                  <a:pt x="1392605" y="849719"/>
                </a:lnTo>
                <a:lnTo>
                  <a:pt x="1394717" y="837239"/>
                </a:lnTo>
                <a:lnTo>
                  <a:pt x="1405786" y="800640"/>
                </a:lnTo>
                <a:lnTo>
                  <a:pt x="1430273" y="758952"/>
                </a:lnTo>
                <a:lnTo>
                  <a:pt x="1474998" y="793822"/>
                </a:lnTo>
                <a:lnTo>
                  <a:pt x="1476900" y="791197"/>
                </a:lnTo>
                <a:lnTo>
                  <a:pt x="1480841" y="781372"/>
                </a:lnTo>
                <a:close/>
              </a:path>
              <a:path w="2526029" h="2033904">
                <a:moveTo>
                  <a:pt x="170962" y="108750"/>
                </a:moveTo>
                <a:lnTo>
                  <a:pt x="170681" y="108052"/>
                </a:lnTo>
                <a:lnTo>
                  <a:pt x="163829" y="108966"/>
                </a:lnTo>
                <a:lnTo>
                  <a:pt x="169098" y="109317"/>
                </a:lnTo>
                <a:lnTo>
                  <a:pt x="170962" y="108750"/>
                </a:lnTo>
                <a:close/>
              </a:path>
              <a:path w="2526029" h="2033904">
                <a:moveTo>
                  <a:pt x="169098" y="109317"/>
                </a:moveTo>
                <a:lnTo>
                  <a:pt x="163829" y="108966"/>
                </a:lnTo>
                <a:lnTo>
                  <a:pt x="163829" y="110920"/>
                </a:lnTo>
                <a:lnTo>
                  <a:pt x="169098" y="109317"/>
                </a:lnTo>
                <a:close/>
              </a:path>
              <a:path w="2526029" h="2033904">
                <a:moveTo>
                  <a:pt x="171247" y="109460"/>
                </a:moveTo>
                <a:lnTo>
                  <a:pt x="170962" y="108750"/>
                </a:lnTo>
                <a:lnTo>
                  <a:pt x="169098" y="109317"/>
                </a:lnTo>
                <a:lnTo>
                  <a:pt x="171247" y="109460"/>
                </a:lnTo>
                <a:close/>
              </a:path>
              <a:path w="2526029" h="2033904">
                <a:moveTo>
                  <a:pt x="175259" y="107442"/>
                </a:moveTo>
                <a:lnTo>
                  <a:pt x="170681" y="108052"/>
                </a:lnTo>
                <a:lnTo>
                  <a:pt x="170962" y="108750"/>
                </a:lnTo>
                <a:lnTo>
                  <a:pt x="175259" y="107442"/>
                </a:lnTo>
                <a:close/>
              </a:path>
              <a:path w="2526029" h="2033904">
                <a:moveTo>
                  <a:pt x="175259" y="109728"/>
                </a:moveTo>
                <a:lnTo>
                  <a:pt x="175259" y="107442"/>
                </a:lnTo>
                <a:lnTo>
                  <a:pt x="170962" y="108750"/>
                </a:lnTo>
                <a:lnTo>
                  <a:pt x="171247" y="109460"/>
                </a:lnTo>
                <a:lnTo>
                  <a:pt x="175259" y="109728"/>
                </a:lnTo>
                <a:close/>
              </a:path>
              <a:path w="2526029" h="2033904">
                <a:moveTo>
                  <a:pt x="1472436" y="797358"/>
                </a:moveTo>
                <a:lnTo>
                  <a:pt x="1439752" y="828540"/>
                </a:lnTo>
                <a:lnTo>
                  <a:pt x="1395945" y="852587"/>
                </a:lnTo>
                <a:lnTo>
                  <a:pt x="1392145" y="853980"/>
                </a:lnTo>
                <a:lnTo>
                  <a:pt x="1391247" y="862289"/>
                </a:lnTo>
                <a:lnTo>
                  <a:pt x="1390621" y="874919"/>
                </a:lnTo>
                <a:lnTo>
                  <a:pt x="1390707" y="887579"/>
                </a:lnTo>
                <a:lnTo>
                  <a:pt x="1391483" y="900241"/>
                </a:lnTo>
                <a:lnTo>
                  <a:pt x="1397741" y="937929"/>
                </a:lnTo>
                <a:lnTo>
                  <a:pt x="1409451" y="974549"/>
                </a:lnTo>
                <a:lnTo>
                  <a:pt x="1426043" y="1009292"/>
                </a:lnTo>
                <a:lnTo>
                  <a:pt x="1447037" y="1042416"/>
                </a:lnTo>
                <a:lnTo>
                  <a:pt x="1447626" y="1043164"/>
                </a:lnTo>
                <a:lnTo>
                  <a:pt x="1447626" y="877905"/>
                </a:lnTo>
                <a:lnTo>
                  <a:pt x="1448189" y="865666"/>
                </a:lnTo>
                <a:lnTo>
                  <a:pt x="1460341" y="818658"/>
                </a:lnTo>
                <a:lnTo>
                  <a:pt x="1469897" y="800862"/>
                </a:lnTo>
                <a:lnTo>
                  <a:pt x="1472436" y="797358"/>
                </a:lnTo>
                <a:close/>
              </a:path>
              <a:path w="2526029" h="2033904">
                <a:moveTo>
                  <a:pt x="1474998" y="793822"/>
                </a:moveTo>
                <a:lnTo>
                  <a:pt x="1430273" y="758952"/>
                </a:lnTo>
                <a:lnTo>
                  <a:pt x="1424177" y="767334"/>
                </a:lnTo>
                <a:lnTo>
                  <a:pt x="1417319" y="777240"/>
                </a:lnTo>
                <a:lnTo>
                  <a:pt x="1401286" y="812670"/>
                </a:lnTo>
                <a:lnTo>
                  <a:pt x="1392145" y="853980"/>
                </a:lnTo>
                <a:lnTo>
                  <a:pt x="1395945" y="852587"/>
                </a:lnTo>
                <a:lnTo>
                  <a:pt x="1439752" y="828540"/>
                </a:lnTo>
                <a:lnTo>
                  <a:pt x="1472436" y="797358"/>
                </a:lnTo>
                <a:lnTo>
                  <a:pt x="1474998" y="793822"/>
                </a:lnTo>
                <a:close/>
              </a:path>
              <a:path w="2526029" h="2033904">
                <a:moveTo>
                  <a:pt x="2467355" y="1856232"/>
                </a:moveTo>
                <a:lnTo>
                  <a:pt x="2467355" y="1852422"/>
                </a:lnTo>
                <a:lnTo>
                  <a:pt x="2466593" y="1849374"/>
                </a:lnTo>
                <a:lnTo>
                  <a:pt x="2465069" y="1845564"/>
                </a:lnTo>
                <a:lnTo>
                  <a:pt x="2460497" y="1833372"/>
                </a:lnTo>
                <a:lnTo>
                  <a:pt x="2441848" y="1794652"/>
                </a:lnTo>
                <a:lnTo>
                  <a:pt x="2420422" y="1762388"/>
                </a:lnTo>
                <a:lnTo>
                  <a:pt x="2395443" y="1732596"/>
                </a:lnTo>
                <a:lnTo>
                  <a:pt x="2356104" y="1696974"/>
                </a:lnTo>
                <a:lnTo>
                  <a:pt x="1550669" y="1067562"/>
                </a:lnTo>
                <a:lnTo>
                  <a:pt x="1540763" y="1059942"/>
                </a:lnTo>
                <a:lnTo>
                  <a:pt x="1532381" y="1052322"/>
                </a:lnTo>
                <a:lnTo>
                  <a:pt x="1515617" y="1035558"/>
                </a:lnTo>
                <a:lnTo>
                  <a:pt x="1500377" y="1018794"/>
                </a:lnTo>
                <a:lnTo>
                  <a:pt x="1494281" y="1009650"/>
                </a:lnTo>
                <a:lnTo>
                  <a:pt x="1487423" y="1000506"/>
                </a:lnTo>
                <a:lnTo>
                  <a:pt x="1466169" y="961731"/>
                </a:lnTo>
                <a:lnTo>
                  <a:pt x="1451127" y="914749"/>
                </a:lnTo>
                <a:lnTo>
                  <a:pt x="1447626" y="877905"/>
                </a:lnTo>
                <a:lnTo>
                  <a:pt x="1447626" y="1043164"/>
                </a:lnTo>
                <a:lnTo>
                  <a:pt x="1493897" y="1093568"/>
                </a:lnTo>
                <a:lnTo>
                  <a:pt x="1533831" y="1132489"/>
                </a:lnTo>
                <a:lnTo>
                  <a:pt x="1575070" y="1170010"/>
                </a:lnTo>
                <a:lnTo>
                  <a:pt x="1617463" y="1206292"/>
                </a:lnTo>
                <a:lnTo>
                  <a:pt x="1660862" y="1241496"/>
                </a:lnTo>
                <a:lnTo>
                  <a:pt x="1705115" y="1275785"/>
                </a:lnTo>
                <a:lnTo>
                  <a:pt x="1750072" y="1309321"/>
                </a:lnTo>
                <a:lnTo>
                  <a:pt x="1795582" y="1342264"/>
                </a:lnTo>
                <a:lnTo>
                  <a:pt x="1841497" y="1374778"/>
                </a:lnTo>
                <a:lnTo>
                  <a:pt x="1980157" y="1471356"/>
                </a:lnTo>
                <a:lnTo>
                  <a:pt x="2026182" y="1503767"/>
                </a:lnTo>
                <a:lnTo>
                  <a:pt x="2071859" y="1536557"/>
                </a:lnTo>
                <a:lnTo>
                  <a:pt x="2117038" y="1569887"/>
                </a:lnTo>
                <a:lnTo>
                  <a:pt x="2161568" y="1603920"/>
                </a:lnTo>
                <a:lnTo>
                  <a:pt x="2205299" y="1638818"/>
                </a:lnTo>
                <a:lnTo>
                  <a:pt x="2248081" y="1674741"/>
                </a:lnTo>
                <a:lnTo>
                  <a:pt x="2289763" y="1711853"/>
                </a:lnTo>
                <a:lnTo>
                  <a:pt x="2330195" y="1750314"/>
                </a:lnTo>
                <a:lnTo>
                  <a:pt x="2339340" y="1757934"/>
                </a:lnTo>
                <a:lnTo>
                  <a:pt x="2372358" y="1793793"/>
                </a:lnTo>
                <a:lnTo>
                  <a:pt x="2393872" y="1826327"/>
                </a:lnTo>
                <a:lnTo>
                  <a:pt x="2407919" y="1856232"/>
                </a:lnTo>
                <a:lnTo>
                  <a:pt x="2409083" y="1859024"/>
                </a:lnTo>
                <a:lnTo>
                  <a:pt x="2410020" y="1859155"/>
                </a:lnTo>
                <a:lnTo>
                  <a:pt x="2410205" y="1854708"/>
                </a:lnTo>
                <a:lnTo>
                  <a:pt x="2410857" y="1859271"/>
                </a:lnTo>
                <a:lnTo>
                  <a:pt x="2466904" y="1867062"/>
                </a:lnTo>
                <a:lnTo>
                  <a:pt x="2467355" y="1856232"/>
                </a:lnTo>
                <a:close/>
              </a:path>
              <a:path w="2526029" h="2033904">
                <a:moveTo>
                  <a:pt x="1475231" y="794004"/>
                </a:moveTo>
                <a:lnTo>
                  <a:pt x="1474998" y="793822"/>
                </a:lnTo>
                <a:lnTo>
                  <a:pt x="1472436" y="797358"/>
                </a:lnTo>
                <a:lnTo>
                  <a:pt x="1475231" y="794004"/>
                </a:lnTo>
                <a:close/>
              </a:path>
              <a:path w="2526029" h="2033904">
                <a:moveTo>
                  <a:pt x="2409940" y="1861081"/>
                </a:moveTo>
                <a:lnTo>
                  <a:pt x="2409083" y="1859024"/>
                </a:lnTo>
                <a:lnTo>
                  <a:pt x="2356104" y="1851660"/>
                </a:lnTo>
                <a:lnTo>
                  <a:pt x="2408681" y="2006797"/>
                </a:lnTo>
                <a:lnTo>
                  <a:pt x="2408681" y="1891284"/>
                </a:lnTo>
                <a:lnTo>
                  <a:pt x="2409940" y="1861081"/>
                </a:lnTo>
                <a:close/>
              </a:path>
              <a:path w="2526029" h="2033904">
                <a:moveTo>
                  <a:pt x="2411729" y="1891365"/>
                </a:moveTo>
                <a:lnTo>
                  <a:pt x="2411729" y="1865376"/>
                </a:lnTo>
                <a:lnTo>
                  <a:pt x="2409940" y="1861081"/>
                </a:lnTo>
                <a:lnTo>
                  <a:pt x="2408681" y="1891284"/>
                </a:lnTo>
                <a:lnTo>
                  <a:pt x="2411729" y="1891365"/>
                </a:lnTo>
                <a:close/>
              </a:path>
              <a:path w="2526029" h="2033904">
                <a:moveTo>
                  <a:pt x="2526029" y="1875282"/>
                </a:moveTo>
                <a:lnTo>
                  <a:pt x="2466904" y="1867062"/>
                </a:lnTo>
                <a:lnTo>
                  <a:pt x="2465831" y="1892808"/>
                </a:lnTo>
                <a:lnTo>
                  <a:pt x="2408681" y="1891284"/>
                </a:lnTo>
                <a:lnTo>
                  <a:pt x="2408681" y="2006797"/>
                </a:lnTo>
                <a:lnTo>
                  <a:pt x="2417825" y="2033778"/>
                </a:lnTo>
                <a:lnTo>
                  <a:pt x="2526029" y="1875282"/>
                </a:lnTo>
                <a:close/>
              </a:path>
              <a:path w="2526029" h="2033904">
                <a:moveTo>
                  <a:pt x="2410020" y="1859155"/>
                </a:moveTo>
                <a:lnTo>
                  <a:pt x="2409083" y="1859024"/>
                </a:lnTo>
                <a:lnTo>
                  <a:pt x="2409940" y="1861081"/>
                </a:lnTo>
                <a:lnTo>
                  <a:pt x="2410020" y="1859155"/>
                </a:lnTo>
                <a:close/>
              </a:path>
              <a:path w="2526029" h="2033904">
                <a:moveTo>
                  <a:pt x="2411729" y="1865376"/>
                </a:moveTo>
                <a:lnTo>
                  <a:pt x="2410857" y="1859271"/>
                </a:lnTo>
                <a:lnTo>
                  <a:pt x="2410020" y="1859155"/>
                </a:lnTo>
                <a:lnTo>
                  <a:pt x="2409940" y="1861081"/>
                </a:lnTo>
                <a:lnTo>
                  <a:pt x="2411729" y="1865376"/>
                </a:lnTo>
                <a:close/>
              </a:path>
              <a:path w="2526029" h="2033904">
                <a:moveTo>
                  <a:pt x="2410857" y="1859271"/>
                </a:moveTo>
                <a:lnTo>
                  <a:pt x="2410205" y="1854708"/>
                </a:lnTo>
                <a:lnTo>
                  <a:pt x="2410020" y="1859155"/>
                </a:lnTo>
                <a:lnTo>
                  <a:pt x="2410857" y="1859271"/>
                </a:lnTo>
                <a:close/>
              </a:path>
              <a:path w="2526029" h="2033904">
                <a:moveTo>
                  <a:pt x="2466904" y="1867062"/>
                </a:moveTo>
                <a:lnTo>
                  <a:pt x="2410857" y="1859271"/>
                </a:lnTo>
                <a:lnTo>
                  <a:pt x="2411729" y="1865376"/>
                </a:lnTo>
                <a:lnTo>
                  <a:pt x="2411729" y="1891365"/>
                </a:lnTo>
                <a:lnTo>
                  <a:pt x="2465831" y="1892808"/>
                </a:lnTo>
                <a:lnTo>
                  <a:pt x="2466904" y="18670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15288" y="3333559"/>
          <a:ext cx="2006346" cy="3096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0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52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847">
                <a:tc>
                  <a:txBody>
                    <a:bodyPr/>
                    <a:lstStyle/>
                    <a:p>
                      <a:endParaRPr sz="2000">
                        <a:latin typeface="华文中宋"/>
                        <a:cs typeface="华文中宋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ts val="1860"/>
                        </a:lnSpc>
                      </a:pPr>
                      <a:r>
                        <a:rPr sz="1600" b="1" spc="-5" dirty="0">
                          <a:latin typeface="微软雅黑"/>
                          <a:cs typeface="微软雅黑"/>
                        </a:rPr>
                        <a:t>(系1的)记录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276">
                <a:tc>
                  <a:txBody>
                    <a:bodyPr/>
                    <a:lstStyle/>
                    <a:p>
                      <a:pPr algn="r">
                        <a:lnSpc>
                          <a:spcPts val="1864"/>
                        </a:lnSpc>
                      </a:pPr>
                      <a:r>
                        <a:rPr sz="1600" b="1" spc="-5" dirty="0">
                          <a:latin typeface="微软雅黑"/>
                          <a:cs typeface="微软雅黑"/>
                        </a:rPr>
                        <a:t>(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1864"/>
                        </a:lnSpc>
                      </a:pPr>
                      <a:r>
                        <a:rPr sz="1600" b="1" spc="-5" dirty="0">
                          <a:latin typeface="微软雅黑"/>
                          <a:cs typeface="微软雅黑"/>
                        </a:rPr>
                        <a:t>系1的教师1的)记录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微软雅黑"/>
                          <a:cs typeface="微软雅黑"/>
                        </a:rPr>
                        <a:t>(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微软雅黑"/>
                          <a:cs typeface="微软雅黑"/>
                        </a:rPr>
                        <a:t>系1的教师2的)记录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134">
                <a:tc>
                  <a:txBody>
                    <a:bodyPr/>
                    <a:lstStyle/>
                    <a:p>
                      <a:pPr marL="129539">
                        <a:lnSpc>
                          <a:spcPts val="1864"/>
                        </a:lnSpc>
                      </a:pPr>
                      <a:r>
                        <a:rPr sz="1600" b="1" spc="-5" dirty="0">
                          <a:latin typeface="微软雅黑"/>
                          <a:cs typeface="微软雅黑"/>
                        </a:rPr>
                        <a:t>(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64"/>
                        </a:lnSpc>
                      </a:pPr>
                      <a:r>
                        <a:rPr sz="1600" b="1" spc="-5" dirty="0">
                          <a:latin typeface="微软雅黑"/>
                          <a:cs typeface="微软雅黑"/>
                        </a:rPr>
                        <a:t>系1的教师3的)记录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133">
                <a:tc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ts val="1855"/>
                        </a:lnSpc>
                      </a:pPr>
                      <a:r>
                        <a:rPr sz="1600" b="1" spc="-5" dirty="0">
                          <a:latin typeface="微软雅黑"/>
                          <a:cs typeface="微软雅黑"/>
                        </a:rPr>
                        <a:t>(系2的)记录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514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微软雅黑"/>
                          <a:cs typeface="微软雅黑"/>
                        </a:rPr>
                        <a:t>(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微软雅黑"/>
                          <a:cs typeface="微软雅黑"/>
                        </a:rPr>
                        <a:t>系2的教师5的)记录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algn="r">
                        <a:lnSpc>
                          <a:spcPts val="1855"/>
                        </a:lnSpc>
                      </a:pPr>
                      <a:r>
                        <a:rPr sz="1600" b="1" spc="-5" dirty="0">
                          <a:latin typeface="微软雅黑"/>
                          <a:cs typeface="微软雅黑"/>
                        </a:rPr>
                        <a:t>(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1855"/>
                        </a:lnSpc>
                      </a:pPr>
                      <a:r>
                        <a:rPr sz="1600" b="1" spc="-5" dirty="0">
                          <a:latin typeface="微软雅黑"/>
                          <a:cs typeface="微软雅黑"/>
                        </a:rPr>
                        <a:t>系2的教师8的)记录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ts val="1850"/>
                        </a:lnSpc>
                      </a:pPr>
                      <a:r>
                        <a:rPr sz="1600" b="1" spc="-5" dirty="0">
                          <a:latin typeface="微软雅黑"/>
                          <a:cs typeface="微软雅黑"/>
                        </a:rPr>
                        <a:t>(系4的)记录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9371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微软雅黑"/>
                          <a:cs typeface="微软雅黑"/>
                        </a:rPr>
                        <a:t>(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微软雅黑"/>
                          <a:cs typeface="微软雅黑"/>
                        </a:rPr>
                        <a:t>系4的教师6的)记录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7847">
                <a:tc>
                  <a:txBody>
                    <a:bodyPr/>
                    <a:lstStyle/>
                    <a:p>
                      <a:pPr marL="132715">
                        <a:lnSpc>
                          <a:spcPts val="1839"/>
                        </a:lnSpc>
                      </a:pPr>
                      <a:r>
                        <a:rPr sz="1600" b="1" spc="-5" dirty="0">
                          <a:latin typeface="微软雅黑"/>
                          <a:cs typeface="微软雅黑"/>
                        </a:rPr>
                        <a:t>(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839"/>
                        </a:lnSpc>
                      </a:pPr>
                      <a:r>
                        <a:rPr sz="1600" b="1" spc="-5" dirty="0">
                          <a:latin typeface="微软雅黑"/>
                          <a:cs typeface="微软雅黑"/>
                        </a:rPr>
                        <a:t>系4的教师9的)记录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810201" y="5646229"/>
          <a:ext cx="2568701" cy="1298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79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890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微软雅黑"/>
                          <a:cs typeface="微软雅黑"/>
                        </a:rPr>
                        <a:t>系编号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微软雅黑"/>
                          <a:cs typeface="微软雅黑"/>
                        </a:rPr>
                        <a:t>系名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微软雅黑"/>
                          <a:cs typeface="微软雅黑"/>
                        </a:rPr>
                        <a:t>….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648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微软雅黑"/>
                          <a:cs typeface="微软雅黑"/>
                        </a:rPr>
                        <a:t>系1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微软雅黑"/>
                          <a:cs typeface="微软雅黑"/>
                        </a:rPr>
                        <a:t>计算机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微软雅黑"/>
                          <a:cs typeface="微软雅黑"/>
                        </a:rPr>
                        <a:t>…</a:t>
                      </a:r>
                      <a:r>
                        <a:rPr sz="1600" b="1" dirty="0">
                          <a:latin typeface="微软雅黑"/>
                          <a:cs typeface="微软雅黑"/>
                        </a:rPr>
                        <a:t>.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459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微软雅黑"/>
                          <a:cs typeface="微软雅黑"/>
                        </a:rPr>
                        <a:t>系2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微软雅黑"/>
                          <a:cs typeface="微软雅黑"/>
                        </a:rPr>
                        <a:t>自动控制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微软雅黑"/>
                          <a:cs typeface="微软雅黑"/>
                        </a:rPr>
                        <a:t>….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846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微软雅黑"/>
                          <a:cs typeface="微软雅黑"/>
                        </a:rPr>
                        <a:t>系4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微软雅黑"/>
                          <a:cs typeface="微软雅黑"/>
                        </a:rPr>
                        <a:t>化学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微软雅黑"/>
                          <a:cs typeface="微软雅黑"/>
                        </a:rPr>
                        <a:t>….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8" name="object 2">
            <a:extLst>
              <a:ext uri="{FF2B5EF4-FFF2-40B4-BE49-F238E27FC236}">
                <a16:creationId xmlns:a16="http://schemas.microsoft.com/office/drawing/2014/main" xmlns="" id="{3E3DF129-31E7-4FC3-AD81-AA69E1A47A97}"/>
              </a:ext>
            </a:extLst>
          </p:cNvPr>
          <p:cNvSpPr/>
          <p:nvPr/>
        </p:nvSpPr>
        <p:spPr>
          <a:xfrm>
            <a:off x="1003300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xmlns="" id="{93AE9895-0D7D-41AE-AC0A-9C81E4F859F6}"/>
              </a:ext>
            </a:extLst>
          </p:cNvPr>
          <p:cNvSpPr/>
          <p:nvPr/>
        </p:nvSpPr>
        <p:spPr>
          <a:xfrm>
            <a:off x="1003300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17.6 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数据库之文件组织方法</a:t>
            </a:r>
            <a:endParaRPr sz="2800" b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(5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小结</a:t>
            </a:r>
            <a:endParaRPr sz="240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03770" y="4700015"/>
            <a:ext cx="1480185" cy="824865"/>
          </a:xfrm>
          <a:custGeom>
            <a:avLst/>
            <a:gdLst/>
            <a:ahLst/>
            <a:cxnLst/>
            <a:rect l="l" t="t" r="r" b="b"/>
            <a:pathLst>
              <a:path w="1480184" h="824864">
                <a:moveTo>
                  <a:pt x="1479804" y="412242"/>
                </a:moveTo>
                <a:lnTo>
                  <a:pt x="1470134" y="345334"/>
                </a:lnTo>
                <a:lnTo>
                  <a:pt x="1442136" y="281879"/>
                </a:lnTo>
                <a:lnTo>
                  <a:pt x="1397322" y="222721"/>
                </a:lnTo>
                <a:lnTo>
                  <a:pt x="1369082" y="195018"/>
                </a:lnTo>
                <a:lnTo>
                  <a:pt x="1337206" y="168706"/>
                </a:lnTo>
                <a:lnTo>
                  <a:pt x="1301882" y="143892"/>
                </a:lnTo>
                <a:lnTo>
                  <a:pt x="1263300" y="120681"/>
                </a:lnTo>
                <a:lnTo>
                  <a:pt x="1221649" y="99179"/>
                </a:lnTo>
                <a:lnTo>
                  <a:pt x="1177119" y="79491"/>
                </a:lnTo>
                <a:lnTo>
                  <a:pt x="1129898" y="61724"/>
                </a:lnTo>
                <a:lnTo>
                  <a:pt x="1080175" y="45982"/>
                </a:lnTo>
                <a:lnTo>
                  <a:pt x="1028140" y="32373"/>
                </a:lnTo>
                <a:lnTo>
                  <a:pt x="973982" y="21000"/>
                </a:lnTo>
                <a:lnTo>
                  <a:pt x="917890" y="11971"/>
                </a:lnTo>
                <a:lnTo>
                  <a:pt x="860053" y="5391"/>
                </a:lnTo>
                <a:lnTo>
                  <a:pt x="800660" y="1365"/>
                </a:lnTo>
                <a:lnTo>
                  <a:pt x="739902" y="0"/>
                </a:lnTo>
                <a:lnTo>
                  <a:pt x="679246" y="1365"/>
                </a:lnTo>
                <a:lnTo>
                  <a:pt x="619935" y="5391"/>
                </a:lnTo>
                <a:lnTo>
                  <a:pt x="562161" y="11971"/>
                </a:lnTo>
                <a:lnTo>
                  <a:pt x="506114" y="21000"/>
                </a:lnTo>
                <a:lnTo>
                  <a:pt x="451985" y="32373"/>
                </a:lnTo>
                <a:lnTo>
                  <a:pt x="399964" y="45982"/>
                </a:lnTo>
                <a:lnTo>
                  <a:pt x="350243" y="61724"/>
                </a:lnTo>
                <a:lnTo>
                  <a:pt x="303013" y="79491"/>
                </a:lnTo>
                <a:lnTo>
                  <a:pt x="258465" y="99179"/>
                </a:lnTo>
                <a:lnTo>
                  <a:pt x="216789" y="120681"/>
                </a:lnTo>
                <a:lnTo>
                  <a:pt x="178175" y="143892"/>
                </a:lnTo>
                <a:lnTo>
                  <a:pt x="142817" y="168706"/>
                </a:lnTo>
                <a:lnTo>
                  <a:pt x="110903" y="195018"/>
                </a:lnTo>
                <a:lnTo>
                  <a:pt x="82625" y="222721"/>
                </a:lnTo>
                <a:lnTo>
                  <a:pt x="37740" y="281879"/>
                </a:lnTo>
                <a:lnTo>
                  <a:pt x="9689" y="345334"/>
                </a:lnTo>
                <a:lnTo>
                  <a:pt x="0" y="412242"/>
                </a:lnTo>
                <a:lnTo>
                  <a:pt x="2454" y="446074"/>
                </a:lnTo>
                <a:lnTo>
                  <a:pt x="21515" y="511361"/>
                </a:lnTo>
                <a:lnTo>
                  <a:pt x="58173" y="572773"/>
                </a:lnTo>
                <a:lnTo>
                  <a:pt x="110903" y="629465"/>
                </a:lnTo>
                <a:lnTo>
                  <a:pt x="131826" y="646715"/>
                </a:lnTo>
                <a:lnTo>
                  <a:pt x="131826" y="412242"/>
                </a:lnTo>
                <a:lnTo>
                  <a:pt x="133840" y="384407"/>
                </a:lnTo>
                <a:lnTo>
                  <a:pt x="149486" y="330696"/>
                </a:lnTo>
                <a:lnTo>
                  <a:pt x="179581" y="280177"/>
                </a:lnTo>
                <a:lnTo>
                  <a:pt x="222879" y="233544"/>
                </a:lnTo>
                <a:lnTo>
                  <a:pt x="278130" y="191493"/>
                </a:lnTo>
                <a:lnTo>
                  <a:pt x="344086" y="154717"/>
                </a:lnTo>
                <a:lnTo>
                  <a:pt x="380689" y="138525"/>
                </a:lnTo>
                <a:lnTo>
                  <a:pt x="419499" y="123913"/>
                </a:lnTo>
                <a:lnTo>
                  <a:pt x="460363" y="110967"/>
                </a:lnTo>
                <a:lnTo>
                  <a:pt x="503122" y="99774"/>
                </a:lnTo>
                <a:lnTo>
                  <a:pt x="547621" y="90421"/>
                </a:lnTo>
                <a:lnTo>
                  <a:pt x="593705" y="82996"/>
                </a:lnTo>
                <a:lnTo>
                  <a:pt x="641217" y="77585"/>
                </a:lnTo>
                <a:lnTo>
                  <a:pt x="690001" y="74274"/>
                </a:lnTo>
                <a:lnTo>
                  <a:pt x="739902" y="73152"/>
                </a:lnTo>
                <a:lnTo>
                  <a:pt x="789807" y="74274"/>
                </a:lnTo>
                <a:lnTo>
                  <a:pt x="838607" y="77585"/>
                </a:lnTo>
                <a:lnTo>
                  <a:pt x="886144" y="82996"/>
                </a:lnTo>
                <a:lnTo>
                  <a:pt x="932261" y="90421"/>
                </a:lnTo>
                <a:lnTo>
                  <a:pt x="976800" y="99774"/>
                </a:lnTo>
                <a:lnTo>
                  <a:pt x="1019605" y="110967"/>
                </a:lnTo>
                <a:lnTo>
                  <a:pt x="1060518" y="123913"/>
                </a:lnTo>
                <a:lnTo>
                  <a:pt x="1099383" y="138525"/>
                </a:lnTo>
                <a:lnTo>
                  <a:pt x="1136041" y="154717"/>
                </a:lnTo>
                <a:lnTo>
                  <a:pt x="1170336" y="172402"/>
                </a:lnTo>
                <a:lnTo>
                  <a:pt x="1231209" y="211903"/>
                </a:lnTo>
                <a:lnTo>
                  <a:pt x="1280742" y="256332"/>
                </a:lnTo>
                <a:lnTo>
                  <a:pt x="1317680" y="304995"/>
                </a:lnTo>
                <a:lnTo>
                  <a:pt x="1340765" y="357196"/>
                </a:lnTo>
                <a:lnTo>
                  <a:pt x="1348740" y="412242"/>
                </a:lnTo>
                <a:lnTo>
                  <a:pt x="1348740" y="646257"/>
                </a:lnTo>
                <a:lnTo>
                  <a:pt x="1369082" y="629465"/>
                </a:lnTo>
                <a:lnTo>
                  <a:pt x="1397322" y="601762"/>
                </a:lnTo>
                <a:lnTo>
                  <a:pt x="1442136" y="542604"/>
                </a:lnTo>
                <a:lnTo>
                  <a:pt x="1470134" y="479149"/>
                </a:lnTo>
                <a:lnTo>
                  <a:pt x="1477355" y="446074"/>
                </a:lnTo>
                <a:lnTo>
                  <a:pt x="1479804" y="412242"/>
                </a:lnTo>
                <a:close/>
              </a:path>
              <a:path w="1480184" h="824864">
                <a:moveTo>
                  <a:pt x="1348740" y="646257"/>
                </a:moveTo>
                <a:lnTo>
                  <a:pt x="1348740" y="412242"/>
                </a:lnTo>
                <a:lnTo>
                  <a:pt x="1346720" y="440076"/>
                </a:lnTo>
                <a:lnTo>
                  <a:pt x="1340765" y="467287"/>
                </a:lnTo>
                <a:lnTo>
                  <a:pt x="1317680" y="519488"/>
                </a:lnTo>
                <a:lnTo>
                  <a:pt x="1280742" y="568151"/>
                </a:lnTo>
                <a:lnTo>
                  <a:pt x="1231209" y="612580"/>
                </a:lnTo>
                <a:lnTo>
                  <a:pt x="1170336" y="652081"/>
                </a:lnTo>
                <a:lnTo>
                  <a:pt x="1136041" y="669766"/>
                </a:lnTo>
                <a:lnTo>
                  <a:pt x="1099383" y="685958"/>
                </a:lnTo>
                <a:lnTo>
                  <a:pt x="1060518" y="700570"/>
                </a:lnTo>
                <a:lnTo>
                  <a:pt x="1019605" y="713516"/>
                </a:lnTo>
                <a:lnTo>
                  <a:pt x="976800" y="724709"/>
                </a:lnTo>
                <a:lnTo>
                  <a:pt x="932261" y="734062"/>
                </a:lnTo>
                <a:lnTo>
                  <a:pt x="886144" y="741487"/>
                </a:lnTo>
                <a:lnTo>
                  <a:pt x="838607" y="746898"/>
                </a:lnTo>
                <a:lnTo>
                  <a:pt x="789807" y="750209"/>
                </a:lnTo>
                <a:lnTo>
                  <a:pt x="739902" y="751332"/>
                </a:lnTo>
                <a:lnTo>
                  <a:pt x="690001" y="750209"/>
                </a:lnTo>
                <a:lnTo>
                  <a:pt x="641217" y="746898"/>
                </a:lnTo>
                <a:lnTo>
                  <a:pt x="593705" y="741487"/>
                </a:lnTo>
                <a:lnTo>
                  <a:pt x="547621" y="734062"/>
                </a:lnTo>
                <a:lnTo>
                  <a:pt x="503122" y="724709"/>
                </a:lnTo>
                <a:lnTo>
                  <a:pt x="460363" y="713516"/>
                </a:lnTo>
                <a:lnTo>
                  <a:pt x="419499" y="700570"/>
                </a:lnTo>
                <a:lnTo>
                  <a:pt x="380689" y="685958"/>
                </a:lnTo>
                <a:lnTo>
                  <a:pt x="344086" y="669766"/>
                </a:lnTo>
                <a:lnTo>
                  <a:pt x="309848" y="652081"/>
                </a:lnTo>
                <a:lnTo>
                  <a:pt x="249088" y="612580"/>
                </a:lnTo>
                <a:lnTo>
                  <a:pt x="199658" y="568151"/>
                </a:lnTo>
                <a:lnTo>
                  <a:pt x="162805" y="519488"/>
                </a:lnTo>
                <a:lnTo>
                  <a:pt x="139778" y="467287"/>
                </a:lnTo>
                <a:lnTo>
                  <a:pt x="131826" y="412242"/>
                </a:lnTo>
                <a:lnTo>
                  <a:pt x="131826" y="646715"/>
                </a:lnTo>
                <a:lnTo>
                  <a:pt x="178175" y="680591"/>
                </a:lnTo>
                <a:lnTo>
                  <a:pt x="216789" y="703802"/>
                </a:lnTo>
                <a:lnTo>
                  <a:pt x="258465" y="725304"/>
                </a:lnTo>
                <a:lnTo>
                  <a:pt x="303013" y="744992"/>
                </a:lnTo>
                <a:lnTo>
                  <a:pt x="350243" y="762759"/>
                </a:lnTo>
                <a:lnTo>
                  <a:pt x="399964" y="778501"/>
                </a:lnTo>
                <a:lnTo>
                  <a:pt x="451985" y="792110"/>
                </a:lnTo>
                <a:lnTo>
                  <a:pt x="506114" y="803483"/>
                </a:lnTo>
                <a:lnTo>
                  <a:pt x="562161" y="812512"/>
                </a:lnTo>
                <a:lnTo>
                  <a:pt x="619935" y="819092"/>
                </a:lnTo>
                <a:lnTo>
                  <a:pt x="679246" y="823118"/>
                </a:lnTo>
                <a:lnTo>
                  <a:pt x="739902" y="824484"/>
                </a:lnTo>
                <a:lnTo>
                  <a:pt x="800660" y="823118"/>
                </a:lnTo>
                <a:lnTo>
                  <a:pt x="860053" y="819092"/>
                </a:lnTo>
                <a:lnTo>
                  <a:pt x="917890" y="812512"/>
                </a:lnTo>
                <a:lnTo>
                  <a:pt x="973982" y="803483"/>
                </a:lnTo>
                <a:lnTo>
                  <a:pt x="1028140" y="792110"/>
                </a:lnTo>
                <a:lnTo>
                  <a:pt x="1080175" y="778501"/>
                </a:lnTo>
                <a:lnTo>
                  <a:pt x="1129898" y="762759"/>
                </a:lnTo>
                <a:lnTo>
                  <a:pt x="1177119" y="744992"/>
                </a:lnTo>
                <a:lnTo>
                  <a:pt x="1221649" y="725304"/>
                </a:lnTo>
                <a:lnTo>
                  <a:pt x="1263300" y="703802"/>
                </a:lnTo>
                <a:lnTo>
                  <a:pt x="1301882" y="680591"/>
                </a:lnTo>
                <a:lnTo>
                  <a:pt x="1337206" y="655777"/>
                </a:lnTo>
                <a:lnTo>
                  <a:pt x="1348740" y="64625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26453" y="4768596"/>
            <a:ext cx="1235710" cy="688975"/>
          </a:xfrm>
          <a:custGeom>
            <a:avLst/>
            <a:gdLst/>
            <a:ahLst/>
            <a:cxnLst/>
            <a:rect l="l" t="t" r="r" b="b"/>
            <a:pathLst>
              <a:path w="1235709" h="688975">
                <a:moveTo>
                  <a:pt x="1235202" y="344423"/>
                </a:moveTo>
                <a:lnTo>
                  <a:pt x="1227115" y="288488"/>
                </a:lnTo>
                <a:lnTo>
                  <a:pt x="1203703" y="235451"/>
                </a:lnTo>
                <a:lnTo>
                  <a:pt x="1166237" y="186017"/>
                </a:lnTo>
                <a:lnTo>
                  <a:pt x="1115988" y="140890"/>
                </a:lnTo>
                <a:lnTo>
                  <a:pt x="1054227" y="100774"/>
                </a:lnTo>
                <a:lnTo>
                  <a:pt x="1019426" y="82815"/>
                </a:lnTo>
                <a:lnTo>
                  <a:pt x="982224" y="66373"/>
                </a:lnTo>
                <a:lnTo>
                  <a:pt x="942779" y="51535"/>
                </a:lnTo>
                <a:lnTo>
                  <a:pt x="901250" y="38391"/>
                </a:lnTo>
                <a:lnTo>
                  <a:pt x="857797" y="27027"/>
                </a:lnTo>
                <a:lnTo>
                  <a:pt x="812578" y="17532"/>
                </a:lnTo>
                <a:lnTo>
                  <a:pt x="765752" y="9993"/>
                </a:lnTo>
                <a:lnTo>
                  <a:pt x="717477" y="4500"/>
                </a:lnTo>
                <a:lnTo>
                  <a:pt x="667914" y="1139"/>
                </a:lnTo>
                <a:lnTo>
                  <a:pt x="617220" y="0"/>
                </a:lnTo>
                <a:lnTo>
                  <a:pt x="566634" y="1139"/>
                </a:lnTo>
                <a:lnTo>
                  <a:pt x="517168" y="4500"/>
                </a:lnTo>
                <a:lnTo>
                  <a:pt x="468981" y="9993"/>
                </a:lnTo>
                <a:lnTo>
                  <a:pt x="422233" y="17532"/>
                </a:lnTo>
                <a:lnTo>
                  <a:pt x="377082" y="27027"/>
                </a:lnTo>
                <a:lnTo>
                  <a:pt x="333689" y="38391"/>
                </a:lnTo>
                <a:lnTo>
                  <a:pt x="292213" y="51535"/>
                </a:lnTo>
                <a:lnTo>
                  <a:pt x="252813" y="66373"/>
                </a:lnTo>
                <a:lnTo>
                  <a:pt x="215648" y="82815"/>
                </a:lnTo>
                <a:lnTo>
                  <a:pt x="180879" y="100774"/>
                </a:lnTo>
                <a:lnTo>
                  <a:pt x="119164" y="140890"/>
                </a:lnTo>
                <a:lnTo>
                  <a:pt x="68943" y="186017"/>
                </a:lnTo>
                <a:lnTo>
                  <a:pt x="31491" y="235451"/>
                </a:lnTo>
                <a:lnTo>
                  <a:pt x="8085" y="288488"/>
                </a:lnTo>
                <a:lnTo>
                  <a:pt x="0" y="344424"/>
                </a:lnTo>
                <a:lnTo>
                  <a:pt x="2047" y="372710"/>
                </a:lnTo>
                <a:lnTo>
                  <a:pt x="17953" y="427284"/>
                </a:lnTo>
                <a:lnTo>
                  <a:pt x="48541" y="478607"/>
                </a:lnTo>
                <a:lnTo>
                  <a:pt x="92537" y="525976"/>
                </a:lnTo>
                <a:lnTo>
                  <a:pt x="148665" y="568685"/>
                </a:lnTo>
                <a:lnTo>
                  <a:pt x="215648" y="606032"/>
                </a:lnTo>
                <a:lnTo>
                  <a:pt x="252813" y="622474"/>
                </a:lnTo>
                <a:lnTo>
                  <a:pt x="292213" y="637312"/>
                </a:lnTo>
                <a:lnTo>
                  <a:pt x="333689" y="650456"/>
                </a:lnTo>
                <a:lnTo>
                  <a:pt x="377082" y="661820"/>
                </a:lnTo>
                <a:lnTo>
                  <a:pt x="422233" y="671315"/>
                </a:lnTo>
                <a:lnTo>
                  <a:pt x="468981" y="678854"/>
                </a:lnTo>
                <a:lnTo>
                  <a:pt x="517168" y="684347"/>
                </a:lnTo>
                <a:lnTo>
                  <a:pt x="566634" y="687708"/>
                </a:lnTo>
                <a:lnTo>
                  <a:pt x="617220" y="688848"/>
                </a:lnTo>
                <a:lnTo>
                  <a:pt x="667914" y="687708"/>
                </a:lnTo>
                <a:lnTo>
                  <a:pt x="717477" y="684347"/>
                </a:lnTo>
                <a:lnTo>
                  <a:pt x="765752" y="678854"/>
                </a:lnTo>
                <a:lnTo>
                  <a:pt x="812578" y="671315"/>
                </a:lnTo>
                <a:lnTo>
                  <a:pt x="857797" y="661820"/>
                </a:lnTo>
                <a:lnTo>
                  <a:pt x="901250" y="650456"/>
                </a:lnTo>
                <a:lnTo>
                  <a:pt x="942779" y="637312"/>
                </a:lnTo>
                <a:lnTo>
                  <a:pt x="982224" y="622474"/>
                </a:lnTo>
                <a:lnTo>
                  <a:pt x="1019426" y="606032"/>
                </a:lnTo>
                <a:lnTo>
                  <a:pt x="1054227" y="588073"/>
                </a:lnTo>
                <a:lnTo>
                  <a:pt x="1115988" y="547957"/>
                </a:lnTo>
                <a:lnTo>
                  <a:pt x="1166237" y="502830"/>
                </a:lnTo>
                <a:lnTo>
                  <a:pt x="1203703" y="453396"/>
                </a:lnTo>
                <a:lnTo>
                  <a:pt x="1227115" y="400359"/>
                </a:lnTo>
                <a:lnTo>
                  <a:pt x="1235202" y="34442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26453" y="4768596"/>
            <a:ext cx="1235710" cy="688975"/>
          </a:xfrm>
          <a:custGeom>
            <a:avLst/>
            <a:gdLst/>
            <a:ahLst/>
            <a:cxnLst/>
            <a:rect l="l" t="t" r="r" b="b"/>
            <a:pathLst>
              <a:path w="1235709" h="688975">
                <a:moveTo>
                  <a:pt x="617220" y="0"/>
                </a:moveTo>
                <a:lnTo>
                  <a:pt x="566634" y="1139"/>
                </a:lnTo>
                <a:lnTo>
                  <a:pt x="517168" y="4500"/>
                </a:lnTo>
                <a:lnTo>
                  <a:pt x="468981" y="9993"/>
                </a:lnTo>
                <a:lnTo>
                  <a:pt x="422233" y="17532"/>
                </a:lnTo>
                <a:lnTo>
                  <a:pt x="377082" y="27027"/>
                </a:lnTo>
                <a:lnTo>
                  <a:pt x="333689" y="38391"/>
                </a:lnTo>
                <a:lnTo>
                  <a:pt x="292213" y="51535"/>
                </a:lnTo>
                <a:lnTo>
                  <a:pt x="252813" y="66373"/>
                </a:lnTo>
                <a:lnTo>
                  <a:pt x="215648" y="82815"/>
                </a:lnTo>
                <a:lnTo>
                  <a:pt x="180879" y="100774"/>
                </a:lnTo>
                <a:lnTo>
                  <a:pt x="119164" y="140890"/>
                </a:lnTo>
                <a:lnTo>
                  <a:pt x="68943" y="186017"/>
                </a:lnTo>
                <a:lnTo>
                  <a:pt x="31491" y="235451"/>
                </a:lnTo>
                <a:lnTo>
                  <a:pt x="8085" y="288488"/>
                </a:lnTo>
                <a:lnTo>
                  <a:pt x="0" y="344424"/>
                </a:lnTo>
                <a:lnTo>
                  <a:pt x="2047" y="372710"/>
                </a:lnTo>
                <a:lnTo>
                  <a:pt x="17953" y="427284"/>
                </a:lnTo>
                <a:lnTo>
                  <a:pt x="48541" y="478607"/>
                </a:lnTo>
                <a:lnTo>
                  <a:pt x="92537" y="525976"/>
                </a:lnTo>
                <a:lnTo>
                  <a:pt x="148665" y="568685"/>
                </a:lnTo>
                <a:lnTo>
                  <a:pt x="215648" y="606032"/>
                </a:lnTo>
                <a:lnTo>
                  <a:pt x="252813" y="622474"/>
                </a:lnTo>
                <a:lnTo>
                  <a:pt x="292213" y="637312"/>
                </a:lnTo>
                <a:lnTo>
                  <a:pt x="333689" y="650456"/>
                </a:lnTo>
                <a:lnTo>
                  <a:pt x="377082" y="661820"/>
                </a:lnTo>
                <a:lnTo>
                  <a:pt x="422233" y="671315"/>
                </a:lnTo>
                <a:lnTo>
                  <a:pt x="468981" y="678854"/>
                </a:lnTo>
                <a:lnTo>
                  <a:pt x="517168" y="684347"/>
                </a:lnTo>
                <a:lnTo>
                  <a:pt x="566634" y="687708"/>
                </a:lnTo>
                <a:lnTo>
                  <a:pt x="617220" y="688848"/>
                </a:lnTo>
                <a:lnTo>
                  <a:pt x="667914" y="687708"/>
                </a:lnTo>
                <a:lnTo>
                  <a:pt x="717477" y="684347"/>
                </a:lnTo>
                <a:lnTo>
                  <a:pt x="765752" y="678854"/>
                </a:lnTo>
                <a:lnTo>
                  <a:pt x="812578" y="671315"/>
                </a:lnTo>
                <a:lnTo>
                  <a:pt x="857797" y="661820"/>
                </a:lnTo>
                <a:lnTo>
                  <a:pt x="901250" y="650456"/>
                </a:lnTo>
                <a:lnTo>
                  <a:pt x="942779" y="637312"/>
                </a:lnTo>
                <a:lnTo>
                  <a:pt x="982224" y="622474"/>
                </a:lnTo>
                <a:lnTo>
                  <a:pt x="1019426" y="606032"/>
                </a:lnTo>
                <a:lnTo>
                  <a:pt x="1054227" y="588073"/>
                </a:lnTo>
                <a:lnTo>
                  <a:pt x="1115988" y="547957"/>
                </a:lnTo>
                <a:lnTo>
                  <a:pt x="1166237" y="502830"/>
                </a:lnTo>
                <a:lnTo>
                  <a:pt x="1203703" y="453396"/>
                </a:lnTo>
                <a:lnTo>
                  <a:pt x="1227115" y="400359"/>
                </a:lnTo>
                <a:lnTo>
                  <a:pt x="1235202" y="344423"/>
                </a:lnTo>
                <a:lnTo>
                  <a:pt x="1233153" y="316137"/>
                </a:lnTo>
                <a:lnTo>
                  <a:pt x="1217246" y="261563"/>
                </a:lnTo>
                <a:lnTo>
                  <a:pt x="1186648" y="210240"/>
                </a:lnTo>
                <a:lnTo>
                  <a:pt x="1142631" y="162871"/>
                </a:lnTo>
                <a:lnTo>
                  <a:pt x="1086467" y="120162"/>
                </a:lnTo>
                <a:lnTo>
                  <a:pt x="1019426" y="82815"/>
                </a:lnTo>
                <a:lnTo>
                  <a:pt x="982224" y="66373"/>
                </a:lnTo>
                <a:lnTo>
                  <a:pt x="942779" y="51535"/>
                </a:lnTo>
                <a:lnTo>
                  <a:pt x="901250" y="38391"/>
                </a:lnTo>
                <a:lnTo>
                  <a:pt x="857797" y="27027"/>
                </a:lnTo>
                <a:lnTo>
                  <a:pt x="812578" y="17532"/>
                </a:lnTo>
                <a:lnTo>
                  <a:pt x="765752" y="9993"/>
                </a:lnTo>
                <a:lnTo>
                  <a:pt x="717477" y="4500"/>
                </a:lnTo>
                <a:lnTo>
                  <a:pt x="667914" y="1139"/>
                </a:lnTo>
                <a:lnTo>
                  <a:pt x="61722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49217" y="4847275"/>
            <a:ext cx="78803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华文中宋"/>
                <a:cs typeface="华文中宋"/>
              </a:rPr>
              <a:t>数据库 </a:t>
            </a:r>
            <a:r>
              <a:rPr sz="2000" b="1" dirty="0">
                <a:solidFill>
                  <a:srgbClr val="FFFFFF"/>
                </a:solidFill>
                <a:latin typeface="华文中宋"/>
                <a:cs typeface="华文中宋"/>
              </a:rPr>
              <a:t>重组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8189" y="2722626"/>
            <a:ext cx="1228725" cy="731520"/>
          </a:xfrm>
          <a:custGeom>
            <a:avLst/>
            <a:gdLst/>
            <a:ahLst/>
            <a:cxnLst/>
            <a:rect l="l" t="t" r="r" b="b"/>
            <a:pathLst>
              <a:path w="1228725" h="731520">
                <a:moveTo>
                  <a:pt x="1228344" y="121919"/>
                </a:moveTo>
                <a:lnTo>
                  <a:pt x="1220854" y="79407"/>
                </a:lnTo>
                <a:lnTo>
                  <a:pt x="1200129" y="43527"/>
                </a:lnTo>
                <a:lnTo>
                  <a:pt x="1168783" y="16895"/>
                </a:lnTo>
                <a:lnTo>
                  <a:pt x="1129430" y="2125"/>
                </a:lnTo>
                <a:lnTo>
                  <a:pt x="121920" y="0"/>
                </a:lnTo>
                <a:lnTo>
                  <a:pt x="107318" y="864"/>
                </a:lnTo>
                <a:lnTo>
                  <a:pt x="66916" y="13056"/>
                </a:lnTo>
                <a:lnTo>
                  <a:pt x="33770" y="37612"/>
                </a:lnTo>
                <a:lnTo>
                  <a:pt x="10641" y="71917"/>
                </a:lnTo>
                <a:lnTo>
                  <a:pt x="293" y="113358"/>
                </a:lnTo>
                <a:lnTo>
                  <a:pt x="0" y="609600"/>
                </a:lnTo>
                <a:lnTo>
                  <a:pt x="875" y="624201"/>
                </a:lnTo>
                <a:lnTo>
                  <a:pt x="13196" y="664603"/>
                </a:lnTo>
                <a:lnTo>
                  <a:pt x="37906" y="697749"/>
                </a:lnTo>
                <a:lnTo>
                  <a:pt x="72244" y="720878"/>
                </a:lnTo>
                <a:lnTo>
                  <a:pt x="113447" y="731226"/>
                </a:lnTo>
                <a:lnTo>
                  <a:pt x="1106424" y="731519"/>
                </a:lnTo>
                <a:lnTo>
                  <a:pt x="1121170" y="730644"/>
                </a:lnTo>
                <a:lnTo>
                  <a:pt x="1161762" y="718323"/>
                </a:lnTo>
                <a:lnTo>
                  <a:pt x="1194850" y="693613"/>
                </a:lnTo>
                <a:lnTo>
                  <a:pt x="1217818" y="659275"/>
                </a:lnTo>
                <a:lnTo>
                  <a:pt x="1228054" y="618072"/>
                </a:lnTo>
                <a:lnTo>
                  <a:pt x="1228344" y="12191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19535" y="2782823"/>
            <a:ext cx="1026160" cy="611505"/>
          </a:xfrm>
          <a:custGeom>
            <a:avLst/>
            <a:gdLst/>
            <a:ahLst/>
            <a:cxnLst/>
            <a:rect l="l" t="t" r="r" b="b"/>
            <a:pathLst>
              <a:path w="1026160" h="611504">
                <a:moveTo>
                  <a:pt x="1025652" y="101345"/>
                </a:moveTo>
                <a:lnTo>
                  <a:pt x="1016683" y="59900"/>
                </a:lnTo>
                <a:lnTo>
                  <a:pt x="992381" y="26615"/>
                </a:lnTo>
                <a:lnTo>
                  <a:pt x="956652" y="5481"/>
                </a:lnTo>
                <a:lnTo>
                  <a:pt x="102108" y="0"/>
                </a:lnTo>
                <a:lnTo>
                  <a:pt x="87448" y="1044"/>
                </a:lnTo>
                <a:lnTo>
                  <a:pt x="47908" y="15525"/>
                </a:lnTo>
                <a:lnTo>
                  <a:pt x="18066" y="43924"/>
                </a:lnTo>
                <a:lnTo>
                  <a:pt x="1828" y="82249"/>
                </a:lnTo>
                <a:lnTo>
                  <a:pt x="0" y="509016"/>
                </a:lnTo>
                <a:lnTo>
                  <a:pt x="1037" y="523622"/>
                </a:lnTo>
                <a:lnTo>
                  <a:pt x="15448" y="563040"/>
                </a:lnTo>
                <a:lnTo>
                  <a:pt x="43806" y="592851"/>
                </a:lnTo>
                <a:lnTo>
                  <a:pt x="82247" y="609193"/>
                </a:lnTo>
                <a:lnTo>
                  <a:pt x="923544" y="611123"/>
                </a:lnTo>
                <a:lnTo>
                  <a:pt x="938150" y="610086"/>
                </a:lnTo>
                <a:lnTo>
                  <a:pt x="977568" y="595675"/>
                </a:lnTo>
                <a:lnTo>
                  <a:pt x="1007379" y="567317"/>
                </a:lnTo>
                <a:lnTo>
                  <a:pt x="1023721" y="528876"/>
                </a:lnTo>
                <a:lnTo>
                  <a:pt x="1025652" y="101345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19535" y="2782823"/>
            <a:ext cx="1026160" cy="611505"/>
          </a:xfrm>
          <a:custGeom>
            <a:avLst/>
            <a:gdLst/>
            <a:ahLst/>
            <a:cxnLst/>
            <a:rect l="l" t="t" r="r" b="b"/>
            <a:pathLst>
              <a:path w="1026160" h="611504">
                <a:moveTo>
                  <a:pt x="102108" y="0"/>
                </a:moveTo>
                <a:lnTo>
                  <a:pt x="60203" y="8954"/>
                </a:lnTo>
                <a:lnTo>
                  <a:pt x="26694" y="33157"/>
                </a:lnTo>
                <a:lnTo>
                  <a:pt x="5488" y="68617"/>
                </a:lnTo>
                <a:lnTo>
                  <a:pt x="0" y="509016"/>
                </a:lnTo>
                <a:lnTo>
                  <a:pt x="1037" y="523622"/>
                </a:lnTo>
                <a:lnTo>
                  <a:pt x="15448" y="563040"/>
                </a:lnTo>
                <a:lnTo>
                  <a:pt x="43806" y="592851"/>
                </a:lnTo>
                <a:lnTo>
                  <a:pt x="82247" y="609193"/>
                </a:lnTo>
                <a:lnTo>
                  <a:pt x="923544" y="611123"/>
                </a:lnTo>
                <a:lnTo>
                  <a:pt x="938150" y="610086"/>
                </a:lnTo>
                <a:lnTo>
                  <a:pt x="977568" y="595675"/>
                </a:lnTo>
                <a:lnTo>
                  <a:pt x="1007379" y="567317"/>
                </a:lnTo>
                <a:lnTo>
                  <a:pt x="1023721" y="528876"/>
                </a:lnTo>
                <a:lnTo>
                  <a:pt x="1025652" y="101345"/>
                </a:lnTo>
                <a:lnTo>
                  <a:pt x="1024607" y="86870"/>
                </a:lnTo>
                <a:lnTo>
                  <a:pt x="1010093" y="47702"/>
                </a:lnTo>
                <a:lnTo>
                  <a:pt x="981548" y="18023"/>
                </a:lnTo>
                <a:lnTo>
                  <a:pt x="942878" y="1827"/>
                </a:lnTo>
                <a:lnTo>
                  <a:pt x="10210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11223" y="2872952"/>
            <a:ext cx="83883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265" marR="5080" indent="-2032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无序记录 </a:t>
            </a: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文件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19713" y="3471671"/>
            <a:ext cx="1229360" cy="731520"/>
          </a:xfrm>
          <a:custGeom>
            <a:avLst/>
            <a:gdLst/>
            <a:ahLst/>
            <a:cxnLst/>
            <a:rect l="l" t="t" r="r" b="b"/>
            <a:pathLst>
              <a:path w="1229360" h="731520">
                <a:moveTo>
                  <a:pt x="1229106" y="121919"/>
                </a:moveTo>
                <a:lnTo>
                  <a:pt x="1221567" y="79837"/>
                </a:lnTo>
                <a:lnTo>
                  <a:pt x="1200743" y="44041"/>
                </a:lnTo>
                <a:lnTo>
                  <a:pt x="1169321" y="17267"/>
                </a:lnTo>
                <a:lnTo>
                  <a:pt x="1129989" y="2254"/>
                </a:lnTo>
                <a:lnTo>
                  <a:pt x="121920" y="0"/>
                </a:lnTo>
                <a:lnTo>
                  <a:pt x="107318" y="875"/>
                </a:lnTo>
                <a:lnTo>
                  <a:pt x="66916" y="13196"/>
                </a:lnTo>
                <a:lnTo>
                  <a:pt x="33770" y="37906"/>
                </a:lnTo>
                <a:lnTo>
                  <a:pt x="10641" y="72244"/>
                </a:lnTo>
                <a:lnTo>
                  <a:pt x="293" y="113447"/>
                </a:lnTo>
                <a:lnTo>
                  <a:pt x="0" y="609600"/>
                </a:lnTo>
                <a:lnTo>
                  <a:pt x="875" y="624346"/>
                </a:lnTo>
                <a:lnTo>
                  <a:pt x="13196" y="664938"/>
                </a:lnTo>
                <a:lnTo>
                  <a:pt x="37906" y="698026"/>
                </a:lnTo>
                <a:lnTo>
                  <a:pt x="72244" y="720994"/>
                </a:lnTo>
                <a:lnTo>
                  <a:pt x="113447" y="731230"/>
                </a:lnTo>
                <a:lnTo>
                  <a:pt x="1106424" y="731519"/>
                </a:lnTo>
                <a:lnTo>
                  <a:pt x="1121136" y="730660"/>
                </a:lnTo>
                <a:lnTo>
                  <a:pt x="1161765" y="718541"/>
                </a:lnTo>
                <a:lnTo>
                  <a:pt x="1195039" y="694125"/>
                </a:lnTo>
                <a:lnTo>
                  <a:pt x="1218270" y="660000"/>
                </a:lnTo>
                <a:lnTo>
                  <a:pt x="1228769" y="618757"/>
                </a:lnTo>
                <a:lnTo>
                  <a:pt x="1229106" y="12191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21059" y="3531870"/>
            <a:ext cx="1026160" cy="611505"/>
          </a:xfrm>
          <a:custGeom>
            <a:avLst/>
            <a:gdLst/>
            <a:ahLst/>
            <a:cxnLst/>
            <a:rect l="l" t="t" r="r" b="b"/>
            <a:pathLst>
              <a:path w="1026160" h="611504">
                <a:moveTo>
                  <a:pt x="1025652" y="102107"/>
                </a:moveTo>
                <a:lnTo>
                  <a:pt x="1016697" y="60203"/>
                </a:lnTo>
                <a:lnTo>
                  <a:pt x="992494" y="26694"/>
                </a:lnTo>
                <a:lnTo>
                  <a:pt x="957034" y="5488"/>
                </a:lnTo>
                <a:lnTo>
                  <a:pt x="102108" y="0"/>
                </a:lnTo>
                <a:lnTo>
                  <a:pt x="87501" y="1037"/>
                </a:lnTo>
                <a:lnTo>
                  <a:pt x="48083" y="15448"/>
                </a:lnTo>
                <a:lnTo>
                  <a:pt x="18272" y="43806"/>
                </a:lnTo>
                <a:lnTo>
                  <a:pt x="1930" y="82247"/>
                </a:lnTo>
                <a:lnTo>
                  <a:pt x="0" y="509016"/>
                </a:lnTo>
                <a:lnTo>
                  <a:pt x="1037" y="523622"/>
                </a:lnTo>
                <a:lnTo>
                  <a:pt x="15448" y="563040"/>
                </a:lnTo>
                <a:lnTo>
                  <a:pt x="43806" y="592851"/>
                </a:lnTo>
                <a:lnTo>
                  <a:pt x="82247" y="609193"/>
                </a:lnTo>
                <a:lnTo>
                  <a:pt x="924306" y="611123"/>
                </a:lnTo>
                <a:lnTo>
                  <a:pt x="938781" y="610079"/>
                </a:lnTo>
                <a:lnTo>
                  <a:pt x="977949" y="595565"/>
                </a:lnTo>
                <a:lnTo>
                  <a:pt x="1007628" y="567020"/>
                </a:lnTo>
                <a:lnTo>
                  <a:pt x="1023824" y="528350"/>
                </a:lnTo>
                <a:lnTo>
                  <a:pt x="1025652" y="102107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21059" y="3531870"/>
            <a:ext cx="1026160" cy="611505"/>
          </a:xfrm>
          <a:custGeom>
            <a:avLst/>
            <a:gdLst/>
            <a:ahLst/>
            <a:cxnLst/>
            <a:rect l="l" t="t" r="r" b="b"/>
            <a:pathLst>
              <a:path w="1026160" h="611504">
                <a:moveTo>
                  <a:pt x="102108" y="0"/>
                </a:moveTo>
                <a:lnTo>
                  <a:pt x="60346" y="8904"/>
                </a:lnTo>
                <a:lnTo>
                  <a:pt x="26903" y="33042"/>
                </a:lnTo>
                <a:lnTo>
                  <a:pt x="5642" y="68551"/>
                </a:lnTo>
                <a:lnTo>
                  <a:pt x="0" y="509016"/>
                </a:lnTo>
                <a:lnTo>
                  <a:pt x="1037" y="523622"/>
                </a:lnTo>
                <a:lnTo>
                  <a:pt x="15448" y="563040"/>
                </a:lnTo>
                <a:lnTo>
                  <a:pt x="43806" y="592851"/>
                </a:lnTo>
                <a:lnTo>
                  <a:pt x="82247" y="609193"/>
                </a:lnTo>
                <a:lnTo>
                  <a:pt x="924306" y="611123"/>
                </a:lnTo>
                <a:lnTo>
                  <a:pt x="938781" y="610079"/>
                </a:lnTo>
                <a:lnTo>
                  <a:pt x="977949" y="595565"/>
                </a:lnTo>
                <a:lnTo>
                  <a:pt x="1007628" y="567020"/>
                </a:lnTo>
                <a:lnTo>
                  <a:pt x="1023824" y="528350"/>
                </a:lnTo>
                <a:lnTo>
                  <a:pt x="1025652" y="102107"/>
                </a:lnTo>
                <a:lnTo>
                  <a:pt x="1024607" y="87448"/>
                </a:lnTo>
                <a:lnTo>
                  <a:pt x="1010126" y="47908"/>
                </a:lnTo>
                <a:lnTo>
                  <a:pt x="981727" y="18066"/>
                </a:lnTo>
                <a:lnTo>
                  <a:pt x="943402" y="1828"/>
                </a:lnTo>
                <a:lnTo>
                  <a:pt x="10210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12747" y="3622760"/>
            <a:ext cx="83883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265" marR="5080" indent="-2032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有序记录 </a:t>
            </a: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文件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19713" y="4222241"/>
            <a:ext cx="1229360" cy="732790"/>
          </a:xfrm>
          <a:custGeom>
            <a:avLst/>
            <a:gdLst/>
            <a:ahLst/>
            <a:cxnLst/>
            <a:rect l="l" t="t" r="r" b="b"/>
            <a:pathLst>
              <a:path w="1229360" h="732789">
                <a:moveTo>
                  <a:pt x="1229106" y="121919"/>
                </a:moveTo>
                <a:lnTo>
                  <a:pt x="1221567" y="79837"/>
                </a:lnTo>
                <a:lnTo>
                  <a:pt x="1200743" y="44041"/>
                </a:lnTo>
                <a:lnTo>
                  <a:pt x="1169321" y="17267"/>
                </a:lnTo>
                <a:lnTo>
                  <a:pt x="1129989" y="2254"/>
                </a:lnTo>
                <a:lnTo>
                  <a:pt x="121920" y="0"/>
                </a:lnTo>
                <a:lnTo>
                  <a:pt x="107318" y="875"/>
                </a:lnTo>
                <a:lnTo>
                  <a:pt x="66916" y="13196"/>
                </a:lnTo>
                <a:lnTo>
                  <a:pt x="33770" y="37906"/>
                </a:lnTo>
                <a:lnTo>
                  <a:pt x="10641" y="72244"/>
                </a:lnTo>
                <a:lnTo>
                  <a:pt x="293" y="113447"/>
                </a:lnTo>
                <a:lnTo>
                  <a:pt x="0" y="610362"/>
                </a:lnTo>
                <a:lnTo>
                  <a:pt x="875" y="624963"/>
                </a:lnTo>
                <a:lnTo>
                  <a:pt x="13196" y="665365"/>
                </a:lnTo>
                <a:lnTo>
                  <a:pt x="37906" y="698511"/>
                </a:lnTo>
                <a:lnTo>
                  <a:pt x="72244" y="721640"/>
                </a:lnTo>
                <a:lnTo>
                  <a:pt x="113447" y="731988"/>
                </a:lnTo>
                <a:lnTo>
                  <a:pt x="1106424" y="732281"/>
                </a:lnTo>
                <a:lnTo>
                  <a:pt x="1121136" y="731411"/>
                </a:lnTo>
                <a:lnTo>
                  <a:pt x="1161765" y="719164"/>
                </a:lnTo>
                <a:lnTo>
                  <a:pt x="1195039" y="694593"/>
                </a:lnTo>
                <a:lnTo>
                  <a:pt x="1218270" y="660434"/>
                </a:lnTo>
                <a:lnTo>
                  <a:pt x="1228769" y="619424"/>
                </a:lnTo>
                <a:lnTo>
                  <a:pt x="1229106" y="12191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21059" y="4282440"/>
            <a:ext cx="1026160" cy="612140"/>
          </a:xfrm>
          <a:custGeom>
            <a:avLst/>
            <a:gdLst/>
            <a:ahLst/>
            <a:cxnLst/>
            <a:rect l="l" t="t" r="r" b="b"/>
            <a:pathLst>
              <a:path w="1026160" h="612139">
                <a:moveTo>
                  <a:pt x="1025652" y="102107"/>
                </a:moveTo>
                <a:lnTo>
                  <a:pt x="1016697" y="60203"/>
                </a:lnTo>
                <a:lnTo>
                  <a:pt x="992494" y="26694"/>
                </a:lnTo>
                <a:lnTo>
                  <a:pt x="957034" y="5488"/>
                </a:lnTo>
                <a:lnTo>
                  <a:pt x="102108" y="0"/>
                </a:lnTo>
                <a:lnTo>
                  <a:pt x="87501" y="1037"/>
                </a:lnTo>
                <a:lnTo>
                  <a:pt x="48083" y="15448"/>
                </a:lnTo>
                <a:lnTo>
                  <a:pt x="18272" y="43806"/>
                </a:lnTo>
                <a:lnTo>
                  <a:pt x="1930" y="82247"/>
                </a:lnTo>
                <a:lnTo>
                  <a:pt x="0" y="509778"/>
                </a:lnTo>
                <a:lnTo>
                  <a:pt x="1037" y="524384"/>
                </a:lnTo>
                <a:lnTo>
                  <a:pt x="15448" y="563802"/>
                </a:lnTo>
                <a:lnTo>
                  <a:pt x="43806" y="593613"/>
                </a:lnTo>
                <a:lnTo>
                  <a:pt x="82247" y="609955"/>
                </a:lnTo>
                <a:lnTo>
                  <a:pt x="924306" y="611885"/>
                </a:lnTo>
                <a:lnTo>
                  <a:pt x="938781" y="610841"/>
                </a:lnTo>
                <a:lnTo>
                  <a:pt x="977949" y="596327"/>
                </a:lnTo>
                <a:lnTo>
                  <a:pt x="1007628" y="567782"/>
                </a:lnTo>
                <a:lnTo>
                  <a:pt x="1023824" y="529112"/>
                </a:lnTo>
                <a:lnTo>
                  <a:pt x="1025652" y="102107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21059" y="4282440"/>
            <a:ext cx="1026160" cy="612140"/>
          </a:xfrm>
          <a:custGeom>
            <a:avLst/>
            <a:gdLst/>
            <a:ahLst/>
            <a:cxnLst/>
            <a:rect l="l" t="t" r="r" b="b"/>
            <a:pathLst>
              <a:path w="1026160" h="612139">
                <a:moveTo>
                  <a:pt x="102108" y="0"/>
                </a:moveTo>
                <a:lnTo>
                  <a:pt x="60346" y="8904"/>
                </a:lnTo>
                <a:lnTo>
                  <a:pt x="26903" y="33042"/>
                </a:lnTo>
                <a:lnTo>
                  <a:pt x="5642" y="68551"/>
                </a:lnTo>
                <a:lnTo>
                  <a:pt x="0" y="509778"/>
                </a:lnTo>
                <a:lnTo>
                  <a:pt x="1037" y="524384"/>
                </a:lnTo>
                <a:lnTo>
                  <a:pt x="15448" y="563802"/>
                </a:lnTo>
                <a:lnTo>
                  <a:pt x="43806" y="593613"/>
                </a:lnTo>
                <a:lnTo>
                  <a:pt x="82247" y="609955"/>
                </a:lnTo>
                <a:lnTo>
                  <a:pt x="924306" y="611885"/>
                </a:lnTo>
                <a:lnTo>
                  <a:pt x="938781" y="610841"/>
                </a:lnTo>
                <a:lnTo>
                  <a:pt x="977949" y="596327"/>
                </a:lnTo>
                <a:lnTo>
                  <a:pt x="1007628" y="567782"/>
                </a:lnTo>
                <a:lnTo>
                  <a:pt x="1023824" y="529112"/>
                </a:lnTo>
                <a:lnTo>
                  <a:pt x="1025652" y="102107"/>
                </a:lnTo>
                <a:lnTo>
                  <a:pt x="1024607" y="87448"/>
                </a:lnTo>
                <a:lnTo>
                  <a:pt x="1010126" y="47908"/>
                </a:lnTo>
                <a:lnTo>
                  <a:pt x="981727" y="18066"/>
                </a:lnTo>
                <a:lnTo>
                  <a:pt x="943402" y="1828"/>
                </a:lnTo>
                <a:lnTo>
                  <a:pt x="10210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12747" y="4373330"/>
            <a:ext cx="83883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265" marR="5080" indent="-2032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散列记录 </a:t>
            </a: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文件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34191" y="5451347"/>
            <a:ext cx="1228725" cy="731520"/>
          </a:xfrm>
          <a:custGeom>
            <a:avLst/>
            <a:gdLst/>
            <a:ahLst/>
            <a:cxnLst/>
            <a:rect l="l" t="t" r="r" b="b"/>
            <a:pathLst>
              <a:path w="1228725" h="731520">
                <a:moveTo>
                  <a:pt x="1228344" y="121919"/>
                </a:moveTo>
                <a:lnTo>
                  <a:pt x="1220854" y="79407"/>
                </a:lnTo>
                <a:lnTo>
                  <a:pt x="1200129" y="43527"/>
                </a:lnTo>
                <a:lnTo>
                  <a:pt x="1168783" y="16895"/>
                </a:lnTo>
                <a:lnTo>
                  <a:pt x="1129430" y="2125"/>
                </a:lnTo>
                <a:lnTo>
                  <a:pt x="121920" y="0"/>
                </a:lnTo>
                <a:lnTo>
                  <a:pt x="107173" y="864"/>
                </a:lnTo>
                <a:lnTo>
                  <a:pt x="66581" y="13056"/>
                </a:lnTo>
                <a:lnTo>
                  <a:pt x="33493" y="37612"/>
                </a:lnTo>
                <a:lnTo>
                  <a:pt x="10525" y="71917"/>
                </a:lnTo>
                <a:lnTo>
                  <a:pt x="289" y="113358"/>
                </a:lnTo>
                <a:lnTo>
                  <a:pt x="0" y="609600"/>
                </a:lnTo>
                <a:lnTo>
                  <a:pt x="864" y="624346"/>
                </a:lnTo>
                <a:lnTo>
                  <a:pt x="13056" y="664938"/>
                </a:lnTo>
                <a:lnTo>
                  <a:pt x="37612" y="698026"/>
                </a:lnTo>
                <a:lnTo>
                  <a:pt x="71917" y="720994"/>
                </a:lnTo>
                <a:lnTo>
                  <a:pt x="113358" y="731230"/>
                </a:lnTo>
                <a:lnTo>
                  <a:pt x="1106424" y="731519"/>
                </a:lnTo>
                <a:lnTo>
                  <a:pt x="1121170" y="730655"/>
                </a:lnTo>
                <a:lnTo>
                  <a:pt x="1161762" y="718463"/>
                </a:lnTo>
                <a:lnTo>
                  <a:pt x="1194850" y="693907"/>
                </a:lnTo>
                <a:lnTo>
                  <a:pt x="1217818" y="659602"/>
                </a:lnTo>
                <a:lnTo>
                  <a:pt x="1228054" y="618161"/>
                </a:lnTo>
                <a:lnTo>
                  <a:pt x="1228344" y="12191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35537" y="5511546"/>
            <a:ext cx="1026160" cy="611505"/>
          </a:xfrm>
          <a:custGeom>
            <a:avLst/>
            <a:gdLst/>
            <a:ahLst/>
            <a:cxnLst/>
            <a:rect l="l" t="t" r="r" b="b"/>
            <a:pathLst>
              <a:path w="1026160" h="611504">
                <a:moveTo>
                  <a:pt x="1025652" y="102107"/>
                </a:moveTo>
                <a:lnTo>
                  <a:pt x="1016747" y="60346"/>
                </a:lnTo>
                <a:lnTo>
                  <a:pt x="992609" y="26903"/>
                </a:lnTo>
                <a:lnTo>
                  <a:pt x="957100" y="5642"/>
                </a:lnTo>
                <a:lnTo>
                  <a:pt x="102108" y="0"/>
                </a:lnTo>
                <a:lnTo>
                  <a:pt x="87501" y="1037"/>
                </a:lnTo>
                <a:lnTo>
                  <a:pt x="48083" y="15448"/>
                </a:lnTo>
                <a:lnTo>
                  <a:pt x="18272" y="43806"/>
                </a:lnTo>
                <a:lnTo>
                  <a:pt x="1930" y="82247"/>
                </a:lnTo>
                <a:lnTo>
                  <a:pt x="0" y="509016"/>
                </a:lnTo>
                <a:lnTo>
                  <a:pt x="1037" y="523622"/>
                </a:lnTo>
                <a:lnTo>
                  <a:pt x="15448" y="563040"/>
                </a:lnTo>
                <a:lnTo>
                  <a:pt x="43806" y="592851"/>
                </a:lnTo>
                <a:lnTo>
                  <a:pt x="82247" y="609193"/>
                </a:lnTo>
                <a:lnTo>
                  <a:pt x="923544" y="611123"/>
                </a:lnTo>
                <a:lnTo>
                  <a:pt x="938150" y="610086"/>
                </a:lnTo>
                <a:lnTo>
                  <a:pt x="977568" y="595675"/>
                </a:lnTo>
                <a:lnTo>
                  <a:pt x="1007379" y="567317"/>
                </a:lnTo>
                <a:lnTo>
                  <a:pt x="1023721" y="528876"/>
                </a:lnTo>
                <a:lnTo>
                  <a:pt x="1025652" y="102107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35537" y="5511546"/>
            <a:ext cx="1026160" cy="611505"/>
          </a:xfrm>
          <a:custGeom>
            <a:avLst/>
            <a:gdLst/>
            <a:ahLst/>
            <a:cxnLst/>
            <a:rect l="l" t="t" r="r" b="b"/>
            <a:pathLst>
              <a:path w="1026160" h="611504">
                <a:moveTo>
                  <a:pt x="102108" y="0"/>
                </a:moveTo>
                <a:lnTo>
                  <a:pt x="60346" y="8904"/>
                </a:lnTo>
                <a:lnTo>
                  <a:pt x="26903" y="33042"/>
                </a:lnTo>
                <a:lnTo>
                  <a:pt x="5642" y="68551"/>
                </a:lnTo>
                <a:lnTo>
                  <a:pt x="0" y="509016"/>
                </a:lnTo>
                <a:lnTo>
                  <a:pt x="1037" y="523622"/>
                </a:lnTo>
                <a:lnTo>
                  <a:pt x="15448" y="563040"/>
                </a:lnTo>
                <a:lnTo>
                  <a:pt x="43806" y="592851"/>
                </a:lnTo>
                <a:lnTo>
                  <a:pt x="82247" y="609193"/>
                </a:lnTo>
                <a:lnTo>
                  <a:pt x="923544" y="611123"/>
                </a:lnTo>
                <a:lnTo>
                  <a:pt x="938150" y="610086"/>
                </a:lnTo>
                <a:lnTo>
                  <a:pt x="977568" y="595675"/>
                </a:lnTo>
                <a:lnTo>
                  <a:pt x="1007379" y="567317"/>
                </a:lnTo>
                <a:lnTo>
                  <a:pt x="1023721" y="528876"/>
                </a:lnTo>
                <a:lnTo>
                  <a:pt x="1025652" y="102107"/>
                </a:lnTo>
                <a:lnTo>
                  <a:pt x="1024614" y="87501"/>
                </a:lnTo>
                <a:lnTo>
                  <a:pt x="1010203" y="48083"/>
                </a:lnTo>
                <a:lnTo>
                  <a:pt x="981845" y="18272"/>
                </a:lnTo>
                <a:lnTo>
                  <a:pt x="943404" y="1930"/>
                </a:lnTo>
                <a:lnTo>
                  <a:pt x="10210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26463" y="5602436"/>
            <a:ext cx="83883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265" marR="5080" indent="-2032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聚簇记录 </a:t>
            </a: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文件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08211" y="3758946"/>
            <a:ext cx="1405255" cy="1038225"/>
          </a:xfrm>
          <a:custGeom>
            <a:avLst/>
            <a:gdLst/>
            <a:ahLst/>
            <a:cxnLst/>
            <a:rect l="l" t="t" r="r" b="b"/>
            <a:pathLst>
              <a:path w="1405254" h="1038225">
                <a:moveTo>
                  <a:pt x="1405127" y="518922"/>
                </a:moveTo>
                <a:lnTo>
                  <a:pt x="1402797" y="476373"/>
                </a:lnTo>
                <a:lnTo>
                  <a:pt x="1395928" y="434769"/>
                </a:lnTo>
                <a:lnTo>
                  <a:pt x="1384700" y="394245"/>
                </a:lnTo>
                <a:lnTo>
                  <a:pt x="1369295" y="354933"/>
                </a:lnTo>
                <a:lnTo>
                  <a:pt x="1349894" y="316968"/>
                </a:lnTo>
                <a:lnTo>
                  <a:pt x="1326679" y="280483"/>
                </a:lnTo>
                <a:lnTo>
                  <a:pt x="1299830" y="245611"/>
                </a:lnTo>
                <a:lnTo>
                  <a:pt x="1269528" y="212488"/>
                </a:lnTo>
                <a:lnTo>
                  <a:pt x="1235955" y="181246"/>
                </a:lnTo>
                <a:lnTo>
                  <a:pt x="1199292" y="152019"/>
                </a:lnTo>
                <a:lnTo>
                  <a:pt x="1159720" y="124940"/>
                </a:lnTo>
                <a:lnTo>
                  <a:pt x="1117421" y="100145"/>
                </a:lnTo>
                <a:lnTo>
                  <a:pt x="1072574" y="77765"/>
                </a:lnTo>
                <a:lnTo>
                  <a:pt x="1025363" y="57936"/>
                </a:lnTo>
                <a:lnTo>
                  <a:pt x="975967" y="40790"/>
                </a:lnTo>
                <a:lnTo>
                  <a:pt x="924568" y="26462"/>
                </a:lnTo>
                <a:lnTo>
                  <a:pt x="871347" y="15085"/>
                </a:lnTo>
                <a:lnTo>
                  <a:pt x="816485" y="6793"/>
                </a:lnTo>
                <a:lnTo>
                  <a:pt x="760163" y="1720"/>
                </a:lnTo>
                <a:lnTo>
                  <a:pt x="702563" y="0"/>
                </a:lnTo>
                <a:lnTo>
                  <a:pt x="644964" y="1720"/>
                </a:lnTo>
                <a:lnTo>
                  <a:pt x="588642" y="6793"/>
                </a:lnTo>
                <a:lnTo>
                  <a:pt x="533780" y="15085"/>
                </a:lnTo>
                <a:lnTo>
                  <a:pt x="480559" y="26462"/>
                </a:lnTo>
                <a:lnTo>
                  <a:pt x="429160" y="40790"/>
                </a:lnTo>
                <a:lnTo>
                  <a:pt x="379764" y="57936"/>
                </a:lnTo>
                <a:lnTo>
                  <a:pt x="332553" y="77765"/>
                </a:lnTo>
                <a:lnTo>
                  <a:pt x="287706" y="100145"/>
                </a:lnTo>
                <a:lnTo>
                  <a:pt x="245407" y="124940"/>
                </a:lnTo>
                <a:lnTo>
                  <a:pt x="205835" y="152019"/>
                </a:lnTo>
                <a:lnTo>
                  <a:pt x="169172" y="181246"/>
                </a:lnTo>
                <a:lnTo>
                  <a:pt x="135599" y="212488"/>
                </a:lnTo>
                <a:lnTo>
                  <a:pt x="105297" y="245611"/>
                </a:lnTo>
                <a:lnTo>
                  <a:pt x="78448" y="280483"/>
                </a:lnTo>
                <a:lnTo>
                  <a:pt x="55233" y="316968"/>
                </a:lnTo>
                <a:lnTo>
                  <a:pt x="35832" y="354933"/>
                </a:lnTo>
                <a:lnTo>
                  <a:pt x="20427" y="394245"/>
                </a:lnTo>
                <a:lnTo>
                  <a:pt x="9199" y="434769"/>
                </a:lnTo>
                <a:lnTo>
                  <a:pt x="2330" y="476373"/>
                </a:lnTo>
                <a:lnTo>
                  <a:pt x="0" y="518922"/>
                </a:lnTo>
                <a:lnTo>
                  <a:pt x="2330" y="561470"/>
                </a:lnTo>
                <a:lnTo>
                  <a:pt x="9199" y="603074"/>
                </a:lnTo>
                <a:lnTo>
                  <a:pt x="20427" y="643598"/>
                </a:lnTo>
                <a:lnTo>
                  <a:pt x="35832" y="682910"/>
                </a:lnTo>
                <a:lnTo>
                  <a:pt x="55233" y="720875"/>
                </a:lnTo>
                <a:lnTo>
                  <a:pt x="78448" y="757360"/>
                </a:lnTo>
                <a:lnTo>
                  <a:pt x="105297" y="792232"/>
                </a:lnTo>
                <a:lnTo>
                  <a:pt x="135599" y="825355"/>
                </a:lnTo>
                <a:lnTo>
                  <a:pt x="169172" y="856597"/>
                </a:lnTo>
                <a:lnTo>
                  <a:pt x="205835" y="885825"/>
                </a:lnTo>
                <a:lnTo>
                  <a:pt x="245407" y="912903"/>
                </a:lnTo>
                <a:lnTo>
                  <a:pt x="287706" y="937698"/>
                </a:lnTo>
                <a:lnTo>
                  <a:pt x="332553" y="960078"/>
                </a:lnTo>
                <a:lnTo>
                  <a:pt x="379764" y="979907"/>
                </a:lnTo>
                <a:lnTo>
                  <a:pt x="429160" y="997053"/>
                </a:lnTo>
                <a:lnTo>
                  <a:pt x="480559" y="1011381"/>
                </a:lnTo>
                <a:lnTo>
                  <a:pt x="533780" y="1022758"/>
                </a:lnTo>
                <a:lnTo>
                  <a:pt x="588642" y="1031050"/>
                </a:lnTo>
                <a:lnTo>
                  <a:pt x="644964" y="1036123"/>
                </a:lnTo>
                <a:lnTo>
                  <a:pt x="702564" y="1037844"/>
                </a:lnTo>
                <a:lnTo>
                  <a:pt x="760163" y="1036123"/>
                </a:lnTo>
                <a:lnTo>
                  <a:pt x="816485" y="1031050"/>
                </a:lnTo>
                <a:lnTo>
                  <a:pt x="871347" y="1022758"/>
                </a:lnTo>
                <a:lnTo>
                  <a:pt x="924568" y="1011381"/>
                </a:lnTo>
                <a:lnTo>
                  <a:pt x="975967" y="997053"/>
                </a:lnTo>
                <a:lnTo>
                  <a:pt x="1025363" y="979907"/>
                </a:lnTo>
                <a:lnTo>
                  <a:pt x="1072574" y="960078"/>
                </a:lnTo>
                <a:lnTo>
                  <a:pt x="1117421" y="937698"/>
                </a:lnTo>
                <a:lnTo>
                  <a:pt x="1159720" y="912903"/>
                </a:lnTo>
                <a:lnTo>
                  <a:pt x="1199292" y="885825"/>
                </a:lnTo>
                <a:lnTo>
                  <a:pt x="1235955" y="856597"/>
                </a:lnTo>
                <a:lnTo>
                  <a:pt x="1269528" y="825355"/>
                </a:lnTo>
                <a:lnTo>
                  <a:pt x="1299830" y="792232"/>
                </a:lnTo>
                <a:lnTo>
                  <a:pt x="1326679" y="757360"/>
                </a:lnTo>
                <a:lnTo>
                  <a:pt x="1349894" y="720875"/>
                </a:lnTo>
                <a:lnTo>
                  <a:pt x="1369295" y="682910"/>
                </a:lnTo>
                <a:lnTo>
                  <a:pt x="1384700" y="643598"/>
                </a:lnTo>
                <a:lnTo>
                  <a:pt x="1395928" y="603074"/>
                </a:lnTo>
                <a:lnTo>
                  <a:pt x="1402797" y="561470"/>
                </a:lnTo>
                <a:lnTo>
                  <a:pt x="1405127" y="51892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73743" y="3806190"/>
            <a:ext cx="1285875" cy="930910"/>
          </a:xfrm>
          <a:custGeom>
            <a:avLst/>
            <a:gdLst/>
            <a:ahLst/>
            <a:cxnLst/>
            <a:rect l="l" t="t" r="r" b="b"/>
            <a:pathLst>
              <a:path w="1285875" h="930910">
                <a:moveTo>
                  <a:pt x="1285493" y="465581"/>
                </a:moveTo>
                <a:lnTo>
                  <a:pt x="1283361" y="427443"/>
                </a:lnTo>
                <a:lnTo>
                  <a:pt x="1266797" y="353807"/>
                </a:lnTo>
                <a:lnTo>
                  <a:pt x="1234940" y="284499"/>
                </a:lnTo>
                <a:lnTo>
                  <a:pt x="1213690" y="251770"/>
                </a:lnTo>
                <a:lnTo>
                  <a:pt x="1189115" y="220484"/>
                </a:lnTo>
                <a:lnTo>
                  <a:pt x="1161379" y="190762"/>
                </a:lnTo>
                <a:lnTo>
                  <a:pt x="1130648" y="162725"/>
                </a:lnTo>
                <a:lnTo>
                  <a:pt x="1097089" y="136493"/>
                </a:lnTo>
                <a:lnTo>
                  <a:pt x="1060866" y="112187"/>
                </a:lnTo>
                <a:lnTo>
                  <a:pt x="1022146" y="89928"/>
                </a:lnTo>
                <a:lnTo>
                  <a:pt x="981095" y="69836"/>
                </a:lnTo>
                <a:lnTo>
                  <a:pt x="937877" y="52031"/>
                </a:lnTo>
                <a:lnTo>
                  <a:pt x="892659" y="36635"/>
                </a:lnTo>
                <a:lnTo>
                  <a:pt x="845606" y="23768"/>
                </a:lnTo>
                <a:lnTo>
                  <a:pt x="796885" y="13550"/>
                </a:lnTo>
                <a:lnTo>
                  <a:pt x="746660" y="6102"/>
                </a:lnTo>
                <a:lnTo>
                  <a:pt x="695099" y="1545"/>
                </a:lnTo>
                <a:lnTo>
                  <a:pt x="642365" y="0"/>
                </a:lnTo>
                <a:lnTo>
                  <a:pt x="589638" y="1545"/>
                </a:lnTo>
                <a:lnTo>
                  <a:pt x="538092" y="6102"/>
                </a:lnTo>
                <a:lnTo>
                  <a:pt x="487892" y="13550"/>
                </a:lnTo>
                <a:lnTo>
                  <a:pt x="439204" y="23768"/>
                </a:lnTo>
                <a:lnTo>
                  <a:pt x="392191" y="36635"/>
                </a:lnTo>
                <a:lnTo>
                  <a:pt x="347019" y="52031"/>
                </a:lnTo>
                <a:lnTo>
                  <a:pt x="303851" y="69836"/>
                </a:lnTo>
                <a:lnTo>
                  <a:pt x="262853" y="89928"/>
                </a:lnTo>
                <a:lnTo>
                  <a:pt x="224189" y="112187"/>
                </a:lnTo>
                <a:lnTo>
                  <a:pt x="188023" y="136493"/>
                </a:lnTo>
                <a:lnTo>
                  <a:pt x="154521" y="162725"/>
                </a:lnTo>
                <a:lnTo>
                  <a:pt x="123846" y="190762"/>
                </a:lnTo>
                <a:lnTo>
                  <a:pt x="96164" y="220484"/>
                </a:lnTo>
                <a:lnTo>
                  <a:pt x="71638" y="251770"/>
                </a:lnTo>
                <a:lnTo>
                  <a:pt x="50434" y="284499"/>
                </a:lnTo>
                <a:lnTo>
                  <a:pt x="32717" y="318552"/>
                </a:lnTo>
                <a:lnTo>
                  <a:pt x="8398" y="390144"/>
                </a:lnTo>
                <a:lnTo>
                  <a:pt x="0" y="465581"/>
                </a:lnTo>
                <a:lnTo>
                  <a:pt x="2127" y="503715"/>
                </a:lnTo>
                <a:lnTo>
                  <a:pt x="18650" y="577309"/>
                </a:lnTo>
                <a:lnTo>
                  <a:pt x="50434" y="646545"/>
                </a:lnTo>
                <a:lnTo>
                  <a:pt x="71638" y="679229"/>
                </a:lnTo>
                <a:lnTo>
                  <a:pt x="96164" y="710465"/>
                </a:lnTo>
                <a:lnTo>
                  <a:pt x="123846" y="740133"/>
                </a:lnTo>
                <a:lnTo>
                  <a:pt x="154521" y="768114"/>
                </a:lnTo>
                <a:lnTo>
                  <a:pt x="188023" y="794289"/>
                </a:lnTo>
                <a:lnTo>
                  <a:pt x="224189" y="818538"/>
                </a:lnTo>
                <a:lnTo>
                  <a:pt x="262853" y="840742"/>
                </a:lnTo>
                <a:lnTo>
                  <a:pt x="303851" y="860780"/>
                </a:lnTo>
                <a:lnTo>
                  <a:pt x="347019" y="878534"/>
                </a:lnTo>
                <a:lnTo>
                  <a:pt x="392191" y="893885"/>
                </a:lnTo>
                <a:lnTo>
                  <a:pt x="439204" y="906712"/>
                </a:lnTo>
                <a:lnTo>
                  <a:pt x="487892" y="916897"/>
                </a:lnTo>
                <a:lnTo>
                  <a:pt x="538092" y="924320"/>
                </a:lnTo>
                <a:lnTo>
                  <a:pt x="589638" y="928861"/>
                </a:lnTo>
                <a:lnTo>
                  <a:pt x="642365" y="930402"/>
                </a:lnTo>
                <a:lnTo>
                  <a:pt x="695099" y="928861"/>
                </a:lnTo>
                <a:lnTo>
                  <a:pt x="746660" y="924320"/>
                </a:lnTo>
                <a:lnTo>
                  <a:pt x="796885" y="916897"/>
                </a:lnTo>
                <a:lnTo>
                  <a:pt x="845606" y="906712"/>
                </a:lnTo>
                <a:lnTo>
                  <a:pt x="892659" y="893885"/>
                </a:lnTo>
                <a:lnTo>
                  <a:pt x="937877" y="878534"/>
                </a:lnTo>
                <a:lnTo>
                  <a:pt x="981095" y="860780"/>
                </a:lnTo>
                <a:lnTo>
                  <a:pt x="1022146" y="840742"/>
                </a:lnTo>
                <a:lnTo>
                  <a:pt x="1060866" y="818538"/>
                </a:lnTo>
                <a:lnTo>
                  <a:pt x="1097089" y="794289"/>
                </a:lnTo>
                <a:lnTo>
                  <a:pt x="1130648" y="768114"/>
                </a:lnTo>
                <a:lnTo>
                  <a:pt x="1161379" y="740133"/>
                </a:lnTo>
                <a:lnTo>
                  <a:pt x="1189115" y="710465"/>
                </a:lnTo>
                <a:lnTo>
                  <a:pt x="1213690" y="679229"/>
                </a:lnTo>
                <a:lnTo>
                  <a:pt x="1234940" y="646545"/>
                </a:lnTo>
                <a:lnTo>
                  <a:pt x="1252697" y="612532"/>
                </a:lnTo>
                <a:lnTo>
                  <a:pt x="1277073" y="540997"/>
                </a:lnTo>
                <a:lnTo>
                  <a:pt x="1285493" y="46558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73743" y="3806190"/>
            <a:ext cx="1285875" cy="930910"/>
          </a:xfrm>
          <a:custGeom>
            <a:avLst/>
            <a:gdLst/>
            <a:ahLst/>
            <a:cxnLst/>
            <a:rect l="l" t="t" r="r" b="b"/>
            <a:pathLst>
              <a:path w="1285875" h="930910">
                <a:moveTo>
                  <a:pt x="642365" y="0"/>
                </a:moveTo>
                <a:lnTo>
                  <a:pt x="589638" y="1545"/>
                </a:lnTo>
                <a:lnTo>
                  <a:pt x="538092" y="6102"/>
                </a:lnTo>
                <a:lnTo>
                  <a:pt x="487892" y="13550"/>
                </a:lnTo>
                <a:lnTo>
                  <a:pt x="439204" y="23768"/>
                </a:lnTo>
                <a:lnTo>
                  <a:pt x="392191" y="36635"/>
                </a:lnTo>
                <a:lnTo>
                  <a:pt x="347019" y="52031"/>
                </a:lnTo>
                <a:lnTo>
                  <a:pt x="303851" y="69836"/>
                </a:lnTo>
                <a:lnTo>
                  <a:pt x="262853" y="89928"/>
                </a:lnTo>
                <a:lnTo>
                  <a:pt x="224189" y="112187"/>
                </a:lnTo>
                <a:lnTo>
                  <a:pt x="188023" y="136493"/>
                </a:lnTo>
                <a:lnTo>
                  <a:pt x="154521" y="162725"/>
                </a:lnTo>
                <a:lnTo>
                  <a:pt x="123846" y="190762"/>
                </a:lnTo>
                <a:lnTo>
                  <a:pt x="96164" y="220484"/>
                </a:lnTo>
                <a:lnTo>
                  <a:pt x="71638" y="251770"/>
                </a:lnTo>
                <a:lnTo>
                  <a:pt x="50434" y="284499"/>
                </a:lnTo>
                <a:lnTo>
                  <a:pt x="32717" y="318552"/>
                </a:lnTo>
                <a:lnTo>
                  <a:pt x="8398" y="390144"/>
                </a:lnTo>
                <a:lnTo>
                  <a:pt x="0" y="465581"/>
                </a:lnTo>
                <a:lnTo>
                  <a:pt x="2127" y="503715"/>
                </a:lnTo>
                <a:lnTo>
                  <a:pt x="18650" y="577309"/>
                </a:lnTo>
                <a:lnTo>
                  <a:pt x="50434" y="646545"/>
                </a:lnTo>
                <a:lnTo>
                  <a:pt x="71638" y="679229"/>
                </a:lnTo>
                <a:lnTo>
                  <a:pt x="96164" y="710465"/>
                </a:lnTo>
                <a:lnTo>
                  <a:pt x="123846" y="740133"/>
                </a:lnTo>
                <a:lnTo>
                  <a:pt x="154521" y="768114"/>
                </a:lnTo>
                <a:lnTo>
                  <a:pt x="188023" y="794289"/>
                </a:lnTo>
                <a:lnTo>
                  <a:pt x="224189" y="818538"/>
                </a:lnTo>
                <a:lnTo>
                  <a:pt x="262853" y="840742"/>
                </a:lnTo>
                <a:lnTo>
                  <a:pt x="303851" y="860780"/>
                </a:lnTo>
                <a:lnTo>
                  <a:pt x="347019" y="878534"/>
                </a:lnTo>
                <a:lnTo>
                  <a:pt x="392191" y="893885"/>
                </a:lnTo>
                <a:lnTo>
                  <a:pt x="439204" y="906712"/>
                </a:lnTo>
                <a:lnTo>
                  <a:pt x="487892" y="916897"/>
                </a:lnTo>
                <a:lnTo>
                  <a:pt x="538092" y="924320"/>
                </a:lnTo>
                <a:lnTo>
                  <a:pt x="589638" y="928861"/>
                </a:lnTo>
                <a:lnTo>
                  <a:pt x="642365" y="930402"/>
                </a:lnTo>
                <a:lnTo>
                  <a:pt x="695099" y="928861"/>
                </a:lnTo>
                <a:lnTo>
                  <a:pt x="746660" y="924320"/>
                </a:lnTo>
                <a:lnTo>
                  <a:pt x="796885" y="916897"/>
                </a:lnTo>
                <a:lnTo>
                  <a:pt x="845606" y="906712"/>
                </a:lnTo>
                <a:lnTo>
                  <a:pt x="892659" y="893885"/>
                </a:lnTo>
                <a:lnTo>
                  <a:pt x="937877" y="878534"/>
                </a:lnTo>
                <a:lnTo>
                  <a:pt x="981095" y="860780"/>
                </a:lnTo>
                <a:lnTo>
                  <a:pt x="1022146" y="840742"/>
                </a:lnTo>
                <a:lnTo>
                  <a:pt x="1060866" y="818538"/>
                </a:lnTo>
                <a:lnTo>
                  <a:pt x="1097089" y="794289"/>
                </a:lnTo>
                <a:lnTo>
                  <a:pt x="1130648" y="768114"/>
                </a:lnTo>
                <a:lnTo>
                  <a:pt x="1161379" y="740133"/>
                </a:lnTo>
                <a:lnTo>
                  <a:pt x="1189115" y="710465"/>
                </a:lnTo>
                <a:lnTo>
                  <a:pt x="1213690" y="679229"/>
                </a:lnTo>
                <a:lnTo>
                  <a:pt x="1234940" y="646545"/>
                </a:lnTo>
                <a:lnTo>
                  <a:pt x="1252697" y="612532"/>
                </a:lnTo>
                <a:lnTo>
                  <a:pt x="1277073" y="540997"/>
                </a:lnTo>
                <a:lnTo>
                  <a:pt x="1285493" y="465581"/>
                </a:lnTo>
                <a:lnTo>
                  <a:pt x="1283361" y="427443"/>
                </a:lnTo>
                <a:lnTo>
                  <a:pt x="1266797" y="353807"/>
                </a:lnTo>
                <a:lnTo>
                  <a:pt x="1234940" y="284499"/>
                </a:lnTo>
                <a:lnTo>
                  <a:pt x="1213690" y="251770"/>
                </a:lnTo>
                <a:lnTo>
                  <a:pt x="1189115" y="220484"/>
                </a:lnTo>
                <a:lnTo>
                  <a:pt x="1161379" y="190762"/>
                </a:lnTo>
                <a:lnTo>
                  <a:pt x="1130648" y="162725"/>
                </a:lnTo>
                <a:lnTo>
                  <a:pt x="1097089" y="136493"/>
                </a:lnTo>
                <a:lnTo>
                  <a:pt x="1060866" y="112187"/>
                </a:lnTo>
                <a:lnTo>
                  <a:pt x="1022146" y="89928"/>
                </a:lnTo>
                <a:lnTo>
                  <a:pt x="981095" y="69836"/>
                </a:lnTo>
                <a:lnTo>
                  <a:pt x="937877" y="52031"/>
                </a:lnTo>
                <a:lnTo>
                  <a:pt x="892659" y="36635"/>
                </a:lnTo>
                <a:lnTo>
                  <a:pt x="845606" y="23768"/>
                </a:lnTo>
                <a:lnTo>
                  <a:pt x="796885" y="13550"/>
                </a:lnTo>
                <a:lnTo>
                  <a:pt x="746660" y="6102"/>
                </a:lnTo>
                <a:lnTo>
                  <a:pt x="695099" y="1545"/>
                </a:lnTo>
                <a:lnTo>
                  <a:pt x="642365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845441" y="3924035"/>
            <a:ext cx="939800" cy="69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微软雅黑"/>
                <a:cs typeface="微软雅黑"/>
              </a:rPr>
              <a:t>文件组 织方法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33911" y="1641083"/>
            <a:ext cx="3378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增删改时如何快速“存”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21763" y="2090663"/>
            <a:ext cx="3683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检索查询时如何快速“取”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018667" y="3020567"/>
            <a:ext cx="1052830" cy="1127125"/>
          </a:xfrm>
          <a:custGeom>
            <a:avLst/>
            <a:gdLst/>
            <a:ahLst/>
            <a:cxnLst/>
            <a:rect l="l" t="t" r="r" b="b"/>
            <a:pathLst>
              <a:path w="1052829" h="1127125">
                <a:moveTo>
                  <a:pt x="1052322" y="563879"/>
                </a:moveTo>
                <a:lnTo>
                  <a:pt x="1050578" y="517601"/>
                </a:lnTo>
                <a:lnTo>
                  <a:pt x="1045438" y="472358"/>
                </a:lnTo>
                <a:lnTo>
                  <a:pt x="1037035" y="428296"/>
                </a:lnTo>
                <a:lnTo>
                  <a:pt x="1025505" y="385559"/>
                </a:lnTo>
                <a:lnTo>
                  <a:pt x="1010983" y="344293"/>
                </a:lnTo>
                <a:lnTo>
                  <a:pt x="993603" y="304640"/>
                </a:lnTo>
                <a:lnTo>
                  <a:pt x="973501" y="266747"/>
                </a:lnTo>
                <a:lnTo>
                  <a:pt x="950811" y="230757"/>
                </a:lnTo>
                <a:lnTo>
                  <a:pt x="925668" y="196816"/>
                </a:lnTo>
                <a:lnTo>
                  <a:pt x="898207" y="165068"/>
                </a:lnTo>
                <a:lnTo>
                  <a:pt x="868563" y="135657"/>
                </a:lnTo>
                <a:lnTo>
                  <a:pt x="836871" y="108728"/>
                </a:lnTo>
                <a:lnTo>
                  <a:pt x="803265" y="84425"/>
                </a:lnTo>
                <a:lnTo>
                  <a:pt x="767881" y="62894"/>
                </a:lnTo>
                <a:lnTo>
                  <a:pt x="730853" y="44279"/>
                </a:lnTo>
                <a:lnTo>
                  <a:pt x="692316" y="28724"/>
                </a:lnTo>
                <a:lnTo>
                  <a:pt x="652406" y="16374"/>
                </a:lnTo>
                <a:lnTo>
                  <a:pt x="611256" y="7373"/>
                </a:lnTo>
                <a:lnTo>
                  <a:pt x="569002" y="1867"/>
                </a:lnTo>
                <a:lnTo>
                  <a:pt x="525780" y="0"/>
                </a:lnTo>
                <a:lnTo>
                  <a:pt x="482665" y="1867"/>
                </a:lnTo>
                <a:lnTo>
                  <a:pt x="440509" y="7373"/>
                </a:lnTo>
                <a:lnTo>
                  <a:pt x="399447" y="16374"/>
                </a:lnTo>
                <a:lnTo>
                  <a:pt x="359615" y="28724"/>
                </a:lnTo>
                <a:lnTo>
                  <a:pt x="321147" y="44279"/>
                </a:lnTo>
                <a:lnTo>
                  <a:pt x="284179" y="62894"/>
                </a:lnTo>
                <a:lnTo>
                  <a:pt x="248847" y="84425"/>
                </a:lnTo>
                <a:lnTo>
                  <a:pt x="215286" y="108728"/>
                </a:lnTo>
                <a:lnTo>
                  <a:pt x="183631" y="135657"/>
                </a:lnTo>
                <a:lnTo>
                  <a:pt x="154019" y="165068"/>
                </a:lnTo>
                <a:lnTo>
                  <a:pt x="126584" y="196816"/>
                </a:lnTo>
                <a:lnTo>
                  <a:pt x="101461" y="230757"/>
                </a:lnTo>
                <a:lnTo>
                  <a:pt x="78787" y="266747"/>
                </a:lnTo>
                <a:lnTo>
                  <a:pt x="58697" y="304640"/>
                </a:lnTo>
                <a:lnTo>
                  <a:pt x="41326" y="344293"/>
                </a:lnTo>
                <a:lnTo>
                  <a:pt x="26810" y="385559"/>
                </a:lnTo>
                <a:lnTo>
                  <a:pt x="15283" y="428296"/>
                </a:lnTo>
                <a:lnTo>
                  <a:pt x="6883" y="472358"/>
                </a:lnTo>
                <a:lnTo>
                  <a:pt x="1743" y="517601"/>
                </a:lnTo>
                <a:lnTo>
                  <a:pt x="0" y="563879"/>
                </a:lnTo>
                <a:lnTo>
                  <a:pt x="1743" y="610050"/>
                </a:lnTo>
                <a:lnTo>
                  <a:pt x="6883" y="655195"/>
                </a:lnTo>
                <a:lnTo>
                  <a:pt x="15283" y="699169"/>
                </a:lnTo>
                <a:lnTo>
                  <a:pt x="26810" y="741828"/>
                </a:lnTo>
                <a:lnTo>
                  <a:pt x="41326" y="783026"/>
                </a:lnTo>
                <a:lnTo>
                  <a:pt x="58697" y="822618"/>
                </a:lnTo>
                <a:lnTo>
                  <a:pt x="78787" y="860459"/>
                </a:lnTo>
                <a:lnTo>
                  <a:pt x="92964" y="882933"/>
                </a:lnTo>
                <a:lnTo>
                  <a:pt x="92964" y="563879"/>
                </a:lnTo>
                <a:lnTo>
                  <a:pt x="94397" y="525855"/>
                </a:lnTo>
                <a:lnTo>
                  <a:pt x="105529" y="452446"/>
                </a:lnTo>
                <a:lnTo>
                  <a:pt x="126944" y="383357"/>
                </a:lnTo>
                <a:lnTo>
                  <a:pt x="157754" y="319549"/>
                </a:lnTo>
                <a:lnTo>
                  <a:pt x="197073" y="261982"/>
                </a:lnTo>
                <a:lnTo>
                  <a:pt x="244013" y="211615"/>
                </a:lnTo>
                <a:lnTo>
                  <a:pt x="297688" y="169410"/>
                </a:lnTo>
                <a:lnTo>
                  <a:pt x="357211" y="136326"/>
                </a:lnTo>
                <a:lnTo>
                  <a:pt x="421694" y="113323"/>
                </a:lnTo>
                <a:lnTo>
                  <a:pt x="490251" y="101362"/>
                </a:lnTo>
                <a:lnTo>
                  <a:pt x="525780" y="99821"/>
                </a:lnTo>
                <a:lnTo>
                  <a:pt x="561314" y="101362"/>
                </a:lnTo>
                <a:lnTo>
                  <a:pt x="629911" y="113323"/>
                </a:lnTo>
                <a:lnTo>
                  <a:pt x="694467" y="136326"/>
                </a:lnTo>
                <a:lnTo>
                  <a:pt x="754085" y="169410"/>
                </a:lnTo>
                <a:lnTo>
                  <a:pt x="807870" y="211615"/>
                </a:lnTo>
                <a:lnTo>
                  <a:pt x="854924" y="261982"/>
                </a:lnTo>
                <a:lnTo>
                  <a:pt x="894352" y="319549"/>
                </a:lnTo>
                <a:lnTo>
                  <a:pt x="925258" y="383357"/>
                </a:lnTo>
                <a:lnTo>
                  <a:pt x="946746" y="452446"/>
                </a:lnTo>
                <a:lnTo>
                  <a:pt x="957919" y="525855"/>
                </a:lnTo>
                <a:lnTo>
                  <a:pt x="959358" y="563879"/>
                </a:lnTo>
                <a:lnTo>
                  <a:pt x="959358" y="882865"/>
                </a:lnTo>
                <a:lnTo>
                  <a:pt x="973501" y="860459"/>
                </a:lnTo>
                <a:lnTo>
                  <a:pt x="993603" y="822618"/>
                </a:lnTo>
                <a:lnTo>
                  <a:pt x="1010983" y="783026"/>
                </a:lnTo>
                <a:lnTo>
                  <a:pt x="1025505" y="741828"/>
                </a:lnTo>
                <a:lnTo>
                  <a:pt x="1037035" y="699169"/>
                </a:lnTo>
                <a:lnTo>
                  <a:pt x="1045438" y="655195"/>
                </a:lnTo>
                <a:lnTo>
                  <a:pt x="1050578" y="610050"/>
                </a:lnTo>
                <a:lnTo>
                  <a:pt x="1052322" y="563879"/>
                </a:lnTo>
                <a:close/>
              </a:path>
              <a:path w="1052829" h="1127125">
                <a:moveTo>
                  <a:pt x="959358" y="882865"/>
                </a:moveTo>
                <a:lnTo>
                  <a:pt x="959358" y="563879"/>
                </a:lnTo>
                <a:lnTo>
                  <a:pt x="957919" y="601899"/>
                </a:lnTo>
                <a:lnTo>
                  <a:pt x="953678" y="639068"/>
                </a:lnTo>
                <a:lnTo>
                  <a:pt x="937235" y="710379"/>
                </a:lnTo>
                <a:lnTo>
                  <a:pt x="910926" y="776862"/>
                </a:lnTo>
                <a:lnTo>
                  <a:pt x="875647" y="837566"/>
                </a:lnTo>
                <a:lnTo>
                  <a:pt x="832294" y="891539"/>
                </a:lnTo>
                <a:lnTo>
                  <a:pt x="781763" y="937833"/>
                </a:lnTo>
                <a:lnTo>
                  <a:pt x="724950" y="975494"/>
                </a:lnTo>
                <a:lnTo>
                  <a:pt x="662751" y="1003572"/>
                </a:lnTo>
                <a:lnTo>
                  <a:pt x="596062" y="1021116"/>
                </a:lnTo>
                <a:lnTo>
                  <a:pt x="525780" y="1027175"/>
                </a:lnTo>
                <a:lnTo>
                  <a:pt x="490251" y="1025641"/>
                </a:lnTo>
                <a:lnTo>
                  <a:pt x="421694" y="1013720"/>
                </a:lnTo>
                <a:lnTo>
                  <a:pt x="357211" y="990790"/>
                </a:lnTo>
                <a:lnTo>
                  <a:pt x="297688" y="957801"/>
                </a:lnTo>
                <a:lnTo>
                  <a:pt x="244013" y="915706"/>
                </a:lnTo>
                <a:lnTo>
                  <a:pt x="197073" y="865453"/>
                </a:lnTo>
                <a:lnTo>
                  <a:pt x="157754" y="807995"/>
                </a:lnTo>
                <a:lnTo>
                  <a:pt x="126944" y="744283"/>
                </a:lnTo>
                <a:lnTo>
                  <a:pt x="105529" y="675267"/>
                </a:lnTo>
                <a:lnTo>
                  <a:pt x="94397" y="601899"/>
                </a:lnTo>
                <a:lnTo>
                  <a:pt x="92964" y="563879"/>
                </a:lnTo>
                <a:lnTo>
                  <a:pt x="92964" y="882933"/>
                </a:lnTo>
                <a:lnTo>
                  <a:pt x="126584" y="930308"/>
                </a:lnTo>
                <a:lnTo>
                  <a:pt x="154019" y="962024"/>
                </a:lnTo>
                <a:lnTo>
                  <a:pt x="183631" y="991410"/>
                </a:lnTo>
                <a:lnTo>
                  <a:pt x="215286" y="1018318"/>
                </a:lnTo>
                <a:lnTo>
                  <a:pt x="248847" y="1042604"/>
                </a:lnTo>
                <a:lnTo>
                  <a:pt x="284179" y="1064123"/>
                </a:lnTo>
                <a:lnTo>
                  <a:pt x="321147" y="1082730"/>
                </a:lnTo>
                <a:lnTo>
                  <a:pt x="359615" y="1098279"/>
                </a:lnTo>
                <a:lnTo>
                  <a:pt x="399447" y="1110626"/>
                </a:lnTo>
                <a:lnTo>
                  <a:pt x="440509" y="1119624"/>
                </a:lnTo>
                <a:lnTo>
                  <a:pt x="482665" y="1125130"/>
                </a:lnTo>
                <a:lnTo>
                  <a:pt x="525780" y="1126997"/>
                </a:lnTo>
                <a:lnTo>
                  <a:pt x="569002" y="1125130"/>
                </a:lnTo>
                <a:lnTo>
                  <a:pt x="611256" y="1119624"/>
                </a:lnTo>
                <a:lnTo>
                  <a:pt x="652406" y="1110626"/>
                </a:lnTo>
                <a:lnTo>
                  <a:pt x="692316" y="1098279"/>
                </a:lnTo>
                <a:lnTo>
                  <a:pt x="730853" y="1082730"/>
                </a:lnTo>
                <a:lnTo>
                  <a:pt x="767881" y="1064123"/>
                </a:lnTo>
                <a:lnTo>
                  <a:pt x="803265" y="1042604"/>
                </a:lnTo>
                <a:lnTo>
                  <a:pt x="836871" y="1018318"/>
                </a:lnTo>
                <a:lnTo>
                  <a:pt x="868563" y="991410"/>
                </a:lnTo>
                <a:lnTo>
                  <a:pt x="898207" y="962024"/>
                </a:lnTo>
                <a:lnTo>
                  <a:pt x="925668" y="930308"/>
                </a:lnTo>
                <a:lnTo>
                  <a:pt x="950811" y="896404"/>
                </a:lnTo>
                <a:lnTo>
                  <a:pt x="959358" y="88286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05536" y="3112770"/>
            <a:ext cx="878205" cy="941069"/>
          </a:xfrm>
          <a:custGeom>
            <a:avLst/>
            <a:gdLst/>
            <a:ahLst/>
            <a:cxnLst/>
            <a:rect l="l" t="t" r="r" b="b"/>
            <a:pathLst>
              <a:path w="878204" h="941070">
                <a:moveTo>
                  <a:pt x="877824" y="470916"/>
                </a:moveTo>
                <a:lnTo>
                  <a:pt x="876373" y="432325"/>
                </a:lnTo>
                <a:lnTo>
                  <a:pt x="865106" y="357826"/>
                </a:lnTo>
                <a:lnTo>
                  <a:pt x="843426" y="287714"/>
                </a:lnTo>
                <a:lnTo>
                  <a:pt x="812225" y="222963"/>
                </a:lnTo>
                <a:lnTo>
                  <a:pt x="772395" y="164545"/>
                </a:lnTo>
                <a:lnTo>
                  <a:pt x="724826" y="113437"/>
                </a:lnTo>
                <a:lnTo>
                  <a:pt x="670410" y="70610"/>
                </a:lnTo>
                <a:lnTo>
                  <a:pt x="610040" y="37040"/>
                </a:lnTo>
                <a:lnTo>
                  <a:pt x="544606" y="13699"/>
                </a:lnTo>
                <a:lnTo>
                  <a:pt x="475000" y="1562"/>
                </a:lnTo>
                <a:lnTo>
                  <a:pt x="438912" y="0"/>
                </a:lnTo>
                <a:lnTo>
                  <a:pt x="402926" y="1562"/>
                </a:lnTo>
                <a:lnTo>
                  <a:pt x="333465" y="13699"/>
                </a:lnTo>
                <a:lnTo>
                  <a:pt x="268104" y="37040"/>
                </a:lnTo>
                <a:lnTo>
                  <a:pt x="207751" y="70610"/>
                </a:lnTo>
                <a:lnTo>
                  <a:pt x="153308" y="113437"/>
                </a:lnTo>
                <a:lnTo>
                  <a:pt x="105683" y="164545"/>
                </a:lnTo>
                <a:lnTo>
                  <a:pt x="65780" y="222963"/>
                </a:lnTo>
                <a:lnTo>
                  <a:pt x="34504" y="287714"/>
                </a:lnTo>
                <a:lnTo>
                  <a:pt x="12761" y="357826"/>
                </a:lnTo>
                <a:lnTo>
                  <a:pt x="1455" y="432325"/>
                </a:lnTo>
                <a:lnTo>
                  <a:pt x="0" y="470916"/>
                </a:lnTo>
                <a:lnTo>
                  <a:pt x="1455" y="509500"/>
                </a:lnTo>
                <a:lnTo>
                  <a:pt x="12761" y="583958"/>
                </a:lnTo>
                <a:lnTo>
                  <a:pt x="34504" y="653998"/>
                </a:lnTo>
                <a:lnTo>
                  <a:pt x="65780" y="718654"/>
                </a:lnTo>
                <a:lnTo>
                  <a:pt x="105683" y="776961"/>
                </a:lnTo>
                <a:lnTo>
                  <a:pt x="153308" y="827956"/>
                </a:lnTo>
                <a:lnTo>
                  <a:pt x="207751" y="870673"/>
                </a:lnTo>
                <a:lnTo>
                  <a:pt x="268104" y="904148"/>
                </a:lnTo>
                <a:lnTo>
                  <a:pt x="333465" y="927416"/>
                </a:lnTo>
                <a:lnTo>
                  <a:pt x="402926" y="939512"/>
                </a:lnTo>
                <a:lnTo>
                  <a:pt x="438912" y="941069"/>
                </a:lnTo>
                <a:lnTo>
                  <a:pt x="475000" y="939512"/>
                </a:lnTo>
                <a:lnTo>
                  <a:pt x="544606" y="927416"/>
                </a:lnTo>
                <a:lnTo>
                  <a:pt x="610040" y="904148"/>
                </a:lnTo>
                <a:lnTo>
                  <a:pt x="670410" y="870673"/>
                </a:lnTo>
                <a:lnTo>
                  <a:pt x="724826" y="827956"/>
                </a:lnTo>
                <a:lnTo>
                  <a:pt x="772395" y="776961"/>
                </a:lnTo>
                <a:lnTo>
                  <a:pt x="812225" y="718654"/>
                </a:lnTo>
                <a:lnTo>
                  <a:pt x="843426" y="653998"/>
                </a:lnTo>
                <a:lnTo>
                  <a:pt x="865106" y="583958"/>
                </a:lnTo>
                <a:lnTo>
                  <a:pt x="876373" y="509500"/>
                </a:lnTo>
                <a:lnTo>
                  <a:pt x="877824" y="470916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05536" y="3112770"/>
            <a:ext cx="878205" cy="941069"/>
          </a:xfrm>
          <a:custGeom>
            <a:avLst/>
            <a:gdLst/>
            <a:ahLst/>
            <a:cxnLst/>
            <a:rect l="l" t="t" r="r" b="b"/>
            <a:pathLst>
              <a:path w="878204" h="941070">
                <a:moveTo>
                  <a:pt x="438912" y="0"/>
                </a:moveTo>
                <a:lnTo>
                  <a:pt x="367739" y="6169"/>
                </a:lnTo>
                <a:lnTo>
                  <a:pt x="300215" y="24030"/>
                </a:lnTo>
                <a:lnTo>
                  <a:pt x="237245" y="52607"/>
                </a:lnTo>
                <a:lnTo>
                  <a:pt x="179734" y="90927"/>
                </a:lnTo>
                <a:lnTo>
                  <a:pt x="128587" y="138017"/>
                </a:lnTo>
                <a:lnTo>
                  <a:pt x="84710" y="192901"/>
                </a:lnTo>
                <a:lnTo>
                  <a:pt x="49007" y="254607"/>
                </a:lnTo>
                <a:lnTo>
                  <a:pt x="22384" y="322161"/>
                </a:lnTo>
                <a:lnTo>
                  <a:pt x="5747" y="394588"/>
                </a:lnTo>
                <a:lnTo>
                  <a:pt x="0" y="470916"/>
                </a:lnTo>
                <a:lnTo>
                  <a:pt x="1455" y="509500"/>
                </a:lnTo>
                <a:lnTo>
                  <a:pt x="12761" y="583958"/>
                </a:lnTo>
                <a:lnTo>
                  <a:pt x="34504" y="653998"/>
                </a:lnTo>
                <a:lnTo>
                  <a:pt x="65780" y="718654"/>
                </a:lnTo>
                <a:lnTo>
                  <a:pt x="105683" y="776961"/>
                </a:lnTo>
                <a:lnTo>
                  <a:pt x="153308" y="827956"/>
                </a:lnTo>
                <a:lnTo>
                  <a:pt x="207751" y="870673"/>
                </a:lnTo>
                <a:lnTo>
                  <a:pt x="268104" y="904148"/>
                </a:lnTo>
                <a:lnTo>
                  <a:pt x="333465" y="927416"/>
                </a:lnTo>
                <a:lnTo>
                  <a:pt x="402926" y="939512"/>
                </a:lnTo>
                <a:lnTo>
                  <a:pt x="438912" y="941069"/>
                </a:lnTo>
                <a:lnTo>
                  <a:pt x="475000" y="939512"/>
                </a:lnTo>
                <a:lnTo>
                  <a:pt x="544606" y="927416"/>
                </a:lnTo>
                <a:lnTo>
                  <a:pt x="610040" y="904148"/>
                </a:lnTo>
                <a:lnTo>
                  <a:pt x="670410" y="870673"/>
                </a:lnTo>
                <a:lnTo>
                  <a:pt x="724826" y="827956"/>
                </a:lnTo>
                <a:lnTo>
                  <a:pt x="772395" y="776961"/>
                </a:lnTo>
                <a:lnTo>
                  <a:pt x="812225" y="718654"/>
                </a:lnTo>
                <a:lnTo>
                  <a:pt x="843426" y="653998"/>
                </a:lnTo>
                <a:lnTo>
                  <a:pt x="865106" y="583958"/>
                </a:lnTo>
                <a:lnTo>
                  <a:pt x="876373" y="509500"/>
                </a:lnTo>
                <a:lnTo>
                  <a:pt x="877824" y="470916"/>
                </a:lnTo>
                <a:lnTo>
                  <a:pt x="876373" y="432325"/>
                </a:lnTo>
                <a:lnTo>
                  <a:pt x="865106" y="357826"/>
                </a:lnTo>
                <a:lnTo>
                  <a:pt x="843426" y="287714"/>
                </a:lnTo>
                <a:lnTo>
                  <a:pt x="812225" y="222963"/>
                </a:lnTo>
                <a:lnTo>
                  <a:pt x="772395" y="164545"/>
                </a:lnTo>
                <a:lnTo>
                  <a:pt x="724826" y="113437"/>
                </a:lnTo>
                <a:lnTo>
                  <a:pt x="670410" y="70610"/>
                </a:lnTo>
                <a:lnTo>
                  <a:pt x="610040" y="37040"/>
                </a:lnTo>
                <a:lnTo>
                  <a:pt x="544606" y="13699"/>
                </a:lnTo>
                <a:lnTo>
                  <a:pt x="475000" y="1562"/>
                </a:lnTo>
                <a:lnTo>
                  <a:pt x="43891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276471" y="3303549"/>
            <a:ext cx="5334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性能 降低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429372" y="4087367"/>
            <a:ext cx="228600" cy="656590"/>
          </a:xfrm>
          <a:custGeom>
            <a:avLst/>
            <a:gdLst/>
            <a:ahLst/>
            <a:cxnLst/>
            <a:rect l="l" t="t" r="r" b="b"/>
            <a:pathLst>
              <a:path w="228600" h="656589">
                <a:moveTo>
                  <a:pt x="228600" y="427482"/>
                </a:moveTo>
                <a:lnTo>
                  <a:pt x="0" y="427482"/>
                </a:lnTo>
                <a:lnTo>
                  <a:pt x="76200" y="579882"/>
                </a:lnTo>
                <a:lnTo>
                  <a:pt x="76200" y="465582"/>
                </a:lnTo>
                <a:lnTo>
                  <a:pt x="152400" y="465582"/>
                </a:lnTo>
                <a:lnTo>
                  <a:pt x="152400" y="579882"/>
                </a:lnTo>
                <a:lnTo>
                  <a:pt x="228600" y="427482"/>
                </a:lnTo>
                <a:close/>
              </a:path>
              <a:path w="228600" h="656589">
                <a:moveTo>
                  <a:pt x="152400" y="427482"/>
                </a:moveTo>
                <a:lnTo>
                  <a:pt x="152400" y="0"/>
                </a:lnTo>
                <a:lnTo>
                  <a:pt x="76200" y="0"/>
                </a:lnTo>
                <a:lnTo>
                  <a:pt x="76200" y="427482"/>
                </a:lnTo>
                <a:lnTo>
                  <a:pt x="152400" y="427482"/>
                </a:lnTo>
                <a:close/>
              </a:path>
              <a:path w="228600" h="656589">
                <a:moveTo>
                  <a:pt x="152400" y="579882"/>
                </a:moveTo>
                <a:lnTo>
                  <a:pt x="152400" y="465582"/>
                </a:lnTo>
                <a:lnTo>
                  <a:pt x="76200" y="465582"/>
                </a:lnTo>
                <a:lnTo>
                  <a:pt x="76200" y="579882"/>
                </a:lnTo>
                <a:lnTo>
                  <a:pt x="114300" y="656082"/>
                </a:lnTo>
                <a:lnTo>
                  <a:pt x="152400" y="5798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">
            <a:extLst>
              <a:ext uri="{FF2B5EF4-FFF2-40B4-BE49-F238E27FC236}">
                <a16:creationId xmlns:a16="http://schemas.microsoft.com/office/drawing/2014/main" xmlns="" id="{110DE7A8-2B18-4694-912A-D1202797B550}"/>
              </a:ext>
            </a:extLst>
          </p:cNvPr>
          <p:cNvSpPr/>
          <p:nvPr/>
        </p:nvSpPr>
        <p:spPr>
          <a:xfrm>
            <a:off x="1003300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xmlns="" id="{EF56FFB3-7782-4531-B6E4-218702521432}"/>
              </a:ext>
            </a:extLst>
          </p:cNvPr>
          <p:cNvSpPr/>
          <p:nvPr/>
        </p:nvSpPr>
        <p:spPr>
          <a:xfrm>
            <a:off x="1003300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0103" y="496001"/>
            <a:ext cx="8633193" cy="492443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379136"/>
            <a:ext cx="7845927" cy="5999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altLang="zh-CN" sz="1800" dirty="0">
                <a:latin typeface="Times New Roman" panose="02020603050405020304"/>
                <a:cs typeface="Times New Roman" panose="02020603050405020304"/>
              </a:rPr>
              <a:t> 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tabLst>
                <a:tab pos="1341755" algn="l"/>
              </a:tabLst>
            </a:pP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第</a:t>
            </a:r>
            <a:r>
              <a:rPr lang="en-US" altLang="zh-CN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17</a:t>
            </a: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讲 数据库物理存储</a:t>
            </a:r>
          </a:p>
          <a:p>
            <a:pPr marL="148590">
              <a:lnSpc>
                <a:spcPct val="100000"/>
              </a:lnSpc>
              <a:spcBef>
                <a:spcPts val="2360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17.1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数据库管理系统实现技术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? 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17.2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基础回顾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-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计算机系统的存储体系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17.3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磁盘的结构与特性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17.4 DBMS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数据存储与查询实现的基本思想 ？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17.5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数据库之表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-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记录与磁盘块的映射？ 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17.6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数据库之文件组织方法？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17.7 Oracle DB</a:t>
            </a:r>
            <a:r>
              <a:rPr lang="zh-CN" altLang="en-US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物理存储简介 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4345624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19690" y="1397220"/>
            <a:ext cx="8456930" cy="646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  <a:buFont typeface="Wingdings"/>
              <a:buChar char=""/>
              <a:tabLst>
                <a:tab pos="290195" algn="l"/>
              </a:tabLst>
            </a:pPr>
            <a:r>
              <a:rPr sz="2000" b="1" spc="-5" dirty="0">
                <a:latin typeface="微软雅黑"/>
                <a:cs typeface="微软雅黑"/>
              </a:rPr>
              <a:t>Oracle数据库组织为数据库(database)、表空间(tablespace)、操作系 统文件、table、段(segment)、盘区(extent)和基本数据块(data blocks)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54843" y="3341370"/>
            <a:ext cx="5621273" cy="2391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71896" y="3445628"/>
            <a:ext cx="2552700" cy="2480679"/>
          </a:xfrm>
          <a:prstGeom prst="rect">
            <a:avLst/>
          </a:prstGeom>
        </p:spPr>
        <p:txBody>
          <a:bodyPr vert="horz" wrap="square" lIns="0" tIns="0" rIns="0" bIns="0" rtlCol="0" anchor="t" anchorCtr="1">
            <a:spAutoFit/>
          </a:bodyPr>
          <a:lstStyle/>
          <a:p>
            <a:pPr marL="445770" marR="5080" indent="186690" algn="r">
              <a:lnSpc>
                <a:spcPct val="140000"/>
              </a:lnSpc>
            </a:pPr>
            <a:r>
              <a:rPr sz="1600" b="1" dirty="0">
                <a:latin typeface="微软雅黑"/>
                <a:cs typeface="微软雅黑"/>
              </a:rPr>
              <a:t>数据库(database)</a:t>
            </a:r>
            <a:endParaRPr lang="en-US" sz="1600" b="1" dirty="0">
              <a:latin typeface="微软雅黑"/>
              <a:cs typeface="微软雅黑"/>
            </a:endParaRPr>
          </a:p>
          <a:p>
            <a:pPr marL="445770" marR="5080" indent="186690" algn="r">
              <a:lnSpc>
                <a:spcPct val="140000"/>
              </a:lnSpc>
            </a:pPr>
            <a:r>
              <a:rPr sz="1600" b="1" dirty="0" err="1">
                <a:latin typeface="微软雅黑"/>
                <a:cs typeface="微软雅黑"/>
              </a:rPr>
              <a:t>表空间</a:t>
            </a:r>
            <a:r>
              <a:rPr sz="1600" b="1" dirty="0">
                <a:latin typeface="微软雅黑"/>
                <a:cs typeface="微软雅黑"/>
              </a:rPr>
              <a:t>(tablespace) </a:t>
            </a:r>
            <a:endParaRPr lang="en-US" sz="1600" b="1" dirty="0">
              <a:latin typeface="微软雅黑"/>
              <a:cs typeface="微软雅黑"/>
            </a:endParaRPr>
          </a:p>
          <a:p>
            <a:pPr marL="445770" marR="5080" indent="186690" algn="r">
              <a:lnSpc>
                <a:spcPct val="140000"/>
              </a:lnSpc>
            </a:pPr>
            <a:r>
              <a:rPr sz="1600" b="1" dirty="0" err="1">
                <a:solidFill>
                  <a:srgbClr val="CC0000"/>
                </a:solidFill>
                <a:latin typeface="微软雅黑"/>
                <a:cs typeface="微软雅黑"/>
              </a:rPr>
              <a:t>文件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(</a:t>
            </a:r>
            <a:r>
              <a:rPr sz="1600" b="1" dirty="0" err="1">
                <a:solidFill>
                  <a:srgbClr val="CC0000"/>
                </a:solidFill>
                <a:latin typeface="微软雅黑"/>
                <a:cs typeface="微软雅黑"/>
              </a:rPr>
              <a:t>datafile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)</a:t>
            </a:r>
            <a:endParaRPr sz="1600" dirty="0">
              <a:latin typeface="微软雅黑"/>
              <a:cs typeface="微软雅黑"/>
            </a:endParaRPr>
          </a:p>
          <a:p>
            <a:pPr marR="5080" algn="r">
              <a:lnSpc>
                <a:spcPct val="100000"/>
              </a:lnSpc>
              <a:spcBef>
                <a:spcPts val="865"/>
              </a:spcBef>
            </a:pPr>
            <a:r>
              <a:rPr sz="1600" b="1" dirty="0">
                <a:latin typeface="微软雅黑"/>
                <a:cs typeface="微软雅黑"/>
              </a:rPr>
              <a:t>表(table)</a:t>
            </a:r>
            <a:endParaRPr lang="en-US" sz="1600" dirty="0">
              <a:latin typeface="微软雅黑"/>
              <a:cs typeface="微软雅黑"/>
            </a:endParaRPr>
          </a:p>
          <a:p>
            <a:pPr marR="5080" algn="r">
              <a:lnSpc>
                <a:spcPct val="100000"/>
              </a:lnSpc>
              <a:spcBef>
                <a:spcPts val="865"/>
              </a:spcBef>
            </a:pP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段(segment) </a:t>
            </a:r>
            <a:endParaRPr lang="en-US" sz="1600" b="1" dirty="0">
              <a:solidFill>
                <a:srgbClr val="CC0000"/>
              </a:solidFill>
              <a:latin typeface="微软雅黑"/>
              <a:cs typeface="微软雅黑"/>
            </a:endParaRPr>
          </a:p>
          <a:p>
            <a:pPr marR="5080" algn="r">
              <a:lnSpc>
                <a:spcPct val="100000"/>
              </a:lnSpc>
              <a:spcBef>
                <a:spcPts val="865"/>
              </a:spcBef>
            </a:pPr>
            <a:r>
              <a:rPr sz="1600" b="1" dirty="0" err="1">
                <a:latin typeface="微软雅黑"/>
                <a:cs typeface="微软雅黑"/>
              </a:rPr>
              <a:t>盘区</a:t>
            </a:r>
            <a:r>
              <a:rPr sz="1600" b="1" dirty="0">
                <a:latin typeface="微软雅黑"/>
                <a:cs typeface="微软雅黑"/>
              </a:rPr>
              <a:t>(extent) </a:t>
            </a:r>
            <a:endParaRPr lang="en-US" sz="1600" b="1" dirty="0">
              <a:latin typeface="微软雅黑"/>
              <a:cs typeface="微软雅黑"/>
            </a:endParaRPr>
          </a:p>
          <a:p>
            <a:pPr marR="5080" algn="r">
              <a:lnSpc>
                <a:spcPct val="100000"/>
              </a:lnSpc>
              <a:spcBef>
                <a:spcPts val="865"/>
              </a:spcBef>
            </a:pPr>
            <a:r>
              <a:rPr sz="1600" b="1" dirty="0" err="1">
                <a:latin typeface="微软雅黑"/>
                <a:cs typeface="微软雅黑"/>
              </a:rPr>
              <a:t>基本数据块</a:t>
            </a:r>
            <a:r>
              <a:rPr sz="1600" b="1" dirty="0">
                <a:latin typeface="微软雅黑"/>
                <a:cs typeface="微软雅黑"/>
              </a:rPr>
              <a:t>(data block)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987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b="0" spc="-1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17.7 </a:t>
            </a:r>
            <a:r>
              <a:rPr sz="2800" b="0" spc="-1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Oracl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800" b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800" b="0" spc="-1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DB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物理存储简介</a:t>
            </a: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/>
            </a:r>
            <a:b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</a:b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(1)Oracl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数据库的数据组织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xmlns="" id="{40F04740-E918-48F8-B435-E5DC11292BD2}"/>
              </a:ext>
            </a:extLst>
          </p:cNvPr>
          <p:cNvSpPr/>
          <p:nvPr/>
        </p:nvSpPr>
        <p:spPr>
          <a:xfrm>
            <a:off x="1079500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xmlns="" id="{94E035ED-7028-4B6A-BFC6-5A38E2E5D391}"/>
              </a:ext>
            </a:extLst>
          </p:cNvPr>
          <p:cNvSpPr/>
          <p:nvPr/>
        </p:nvSpPr>
        <p:spPr>
          <a:xfrm>
            <a:off x="1079500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604395" y="4841747"/>
            <a:ext cx="4082796" cy="1946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19687" y="1397207"/>
            <a:ext cx="8568690" cy="40472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b="1" spc="-5" dirty="0">
                <a:latin typeface="微软雅黑"/>
                <a:cs typeface="微软雅黑"/>
              </a:rPr>
              <a:t>简要理解</a:t>
            </a:r>
            <a:endParaRPr sz="2000" dirty="0">
              <a:latin typeface="微软雅黑"/>
              <a:cs typeface="微软雅黑"/>
            </a:endParaRPr>
          </a:p>
          <a:p>
            <a:pPr marL="102235" marR="140970">
              <a:lnSpc>
                <a:spcPct val="119700"/>
              </a:lnSpc>
              <a:spcBef>
                <a:spcPts val="815"/>
              </a:spcBef>
            </a:pPr>
            <a:r>
              <a:rPr sz="2000" spc="-10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每个数据库分成一个或多个表空间，所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有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表空间的组合存储容量即是数据 库的存储容量</a:t>
            </a:r>
            <a:endParaRPr sz="2000" dirty="0">
              <a:latin typeface="微软雅黑"/>
              <a:cs typeface="微软雅黑"/>
            </a:endParaRPr>
          </a:p>
          <a:p>
            <a:pPr marL="102235" marR="156845">
              <a:lnSpc>
                <a:spcPct val="119700"/>
              </a:lnSpc>
            </a:pPr>
            <a:r>
              <a:rPr sz="2000" spc="-10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有系统表空间SYSTEM和用户表空间；系统表空间由Oracle在创建数据库 时自动创建，用于数据字典等的管理；用户表空间可由用户创建</a:t>
            </a:r>
            <a:endParaRPr sz="2000" dirty="0">
              <a:latin typeface="微软雅黑"/>
              <a:cs typeface="微软雅黑"/>
            </a:endParaRPr>
          </a:p>
          <a:p>
            <a:pPr marL="102235" marR="5080" algn="just">
              <a:lnSpc>
                <a:spcPct val="119700"/>
              </a:lnSpc>
              <a:spcBef>
                <a:spcPts val="5"/>
              </a:spcBef>
            </a:pPr>
            <a:r>
              <a:rPr sz="2000" spc="-10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每个表空间由一个或多个操作系统文件构成,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一个操作系统文件只能与一个 数据库相联，操作系统文件仅起占位的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作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用。数据在表空间中可跨文件进行 操作。</a:t>
            </a:r>
            <a:endParaRPr sz="2000" dirty="0">
              <a:latin typeface="微软雅黑"/>
              <a:cs typeface="微软雅黑"/>
            </a:endParaRPr>
          </a:p>
          <a:p>
            <a:pPr marL="102235" algn="just">
              <a:spcBef>
                <a:spcPts val="470"/>
              </a:spcBef>
            </a:pPr>
            <a:r>
              <a:rPr sz="2000" spc="-10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操作系统文件中存储一个表(Table)</a:t>
            </a:r>
            <a:r>
              <a:rPr sz="2000" spc="-5" dirty="0" err="1">
                <a:solidFill>
                  <a:srgbClr val="3333CC"/>
                </a:solidFill>
                <a:latin typeface="微软雅黑"/>
                <a:cs typeface="微软雅黑"/>
              </a:rPr>
              <a:t>或多个表，一个表可存储在一个文件中</a:t>
            </a:r>
            <a:r>
              <a:rPr lang="zh-CN" altLang="en-US" sz="2000" spc="-5" dirty="0">
                <a:solidFill>
                  <a:srgbClr val="3333CC"/>
                </a:solidFill>
                <a:latin typeface="微软雅黑"/>
                <a:cs typeface="微软雅黑"/>
              </a:rPr>
              <a:t>也可能存储在多个文件中。</a:t>
            </a:r>
            <a:endParaRPr lang="zh-CN" altLang="en-US" sz="2000" dirty="0">
              <a:latin typeface="微软雅黑"/>
              <a:cs typeface="微软雅黑"/>
            </a:endParaRPr>
          </a:p>
          <a:p>
            <a:pPr marL="102235" algn="just">
              <a:lnSpc>
                <a:spcPct val="100000"/>
              </a:lnSpc>
              <a:spcBef>
                <a:spcPts val="470"/>
              </a:spcBef>
            </a:pPr>
            <a:endParaRPr sz="2000" dirty="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9579" y="5150048"/>
            <a:ext cx="30734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上述为逻辑存储层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7642" y="4916606"/>
            <a:ext cx="1207770" cy="1159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0500" algn="r">
              <a:lnSpc>
                <a:spcPct val="110000"/>
              </a:lnSpc>
            </a:pPr>
            <a:r>
              <a:rPr sz="1800" b="1" dirty="0">
                <a:latin typeface="Arial"/>
                <a:cs typeface="Arial"/>
              </a:rPr>
              <a:t>database tablespace data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92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b="0" spc="-1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17.7 </a:t>
            </a:r>
            <a:r>
              <a:rPr sz="2800" b="0" spc="-1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Oracl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800" b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800" b="0" spc="-1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DB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物理存储简介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 </a:t>
            </a: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/>
            </a:r>
            <a:b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</a:b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(1)Oracl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数据库的数据组织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xmlns="" id="{24035222-1946-4A96-8BBB-5C26DC30B68F}"/>
              </a:ext>
            </a:extLst>
          </p:cNvPr>
          <p:cNvSpPr/>
          <p:nvPr/>
        </p:nvSpPr>
        <p:spPr>
          <a:xfrm>
            <a:off x="1079500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xmlns="" id="{D66ECC2B-0CFB-4A7A-97A2-9DBC1B391CDC}"/>
              </a:ext>
            </a:extLst>
          </p:cNvPr>
          <p:cNvSpPr/>
          <p:nvPr/>
        </p:nvSpPr>
        <p:spPr>
          <a:xfrm>
            <a:off x="1079500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604395" y="4828794"/>
            <a:ext cx="4082796" cy="1946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19687" y="1397207"/>
            <a:ext cx="8590280" cy="319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b="1" spc="-5" dirty="0">
                <a:latin typeface="微软雅黑"/>
                <a:cs typeface="微软雅黑"/>
              </a:rPr>
              <a:t>简要理解(续)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71120">
              <a:lnSpc>
                <a:spcPct val="100000"/>
              </a:lnSpc>
            </a:pPr>
            <a:r>
              <a:rPr sz="2000" spc="-10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物理存储层由段(segment)、盘区(exte</a:t>
            </a:r>
            <a:r>
              <a:rPr sz="2000" spc="0" dirty="0">
                <a:solidFill>
                  <a:srgbClr val="3333CC"/>
                </a:solidFill>
                <a:latin typeface="微软雅黑"/>
                <a:cs typeface="微软雅黑"/>
              </a:rPr>
              <a:t>n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t)和数据块(data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block)构成</a:t>
            </a:r>
            <a:endParaRPr sz="2000" dirty="0">
              <a:latin typeface="微软雅黑"/>
              <a:cs typeface="微软雅黑"/>
            </a:endParaRPr>
          </a:p>
          <a:p>
            <a:pPr marL="71120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数据块是最小的IO存储单位，又称为Oracle块、页(相当于扇区)</a:t>
            </a:r>
            <a:endParaRPr sz="2000" dirty="0">
              <a:latin typeface="微软雅黑"/>
              <a:cs typeface="微软雅黑"/>
            </a:endParaRPr>
          </a:p>
          <a:p>
            <a:pPr marL="71120" marR="5080">
              <a:lnSpc>
                <a:spcPts val="3130"/>
              </a:lnSpc>
              <a:spcBef>
                <a:spcPts val="215"/>
              </a:spcBef>
            </a:pPr>
            <a:r>
              <a:rPr sz="2000" spc="-10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盘区是特定数量的连续数据块(相当于簇)。Oracle中的盘区是可以动态变化 的，随不同数据库存储需求而调整</a:t>
            </a:r>
            <a:endParaRPr sz="2000" dirty="0">
              <a:latin typeface="微软雅黑"/>
              <a:cs typeface="微软雅黑"/>
            </a:endParaRPr>
          </a:p>
          <a:p>
            <a:pPr marL="71120">
              <a:lnSpc>
                <a:spcPct val="100000"/>
              </a:lnSpc>
              <a:spcBef>
                <a:spcPts val="500"/>
              </a:spcBef>
            </a:pPr>
            <a:r>
              <a:rPr sz="2000" spc="-10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段是一组分配了特定数据结构的盘区，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又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分为数据段、索引段和临时段等</a:t>
            </a:r>
            <a:endParaRPr sz="2000" dirty="0">
              <a:latin typeface="微软雅黑"/>
              <a:cs typeface="微软雅黑"/>
            </a:endParaRPr>
          </a:p>
          <a:p>
            <a:pPr marL="71120" marR="194310">
              <a:lnSpc>
                <a:spcPct val="130300"/>
              </a:lnSpc>
            </a:pPr>
            <a:r>
              <a:rPr sz="2000" spc="-10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一个表的数据可以存放在一个段内，也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可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以存放在多个段内。一个段可以 存放一个表的数据，也可以存放多个表的数据(如聚簇文件)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8697" y="6199812"/>
            <a:ext cx="1156335" cy="85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0500" algn="r">
              <a:lnSpc>
                <a:spcPct val="109900"/>
              </a:lnSpc>
            </a:pPr>
            <a:r>
              <a:rPr sz="1800" b="1" spc="-5" dirty="0">
                <a:latin typeface="Arial"/>
                <a:cs typeface="Arial"/>
              </a:rPr>
              <a:t>segment </a:t>
            </a:r>
            <a:r>
              <a:rPr sz="1800" b="1" dirty="0">
                <a:latin typeface="Arial"/>
                <a:cs typeface="Arial"/>
              </a:rPr>
              <a:t>extent data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block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92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b="0" spc="-1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17.7 </a:t>
            </a:r>
            <a:r>
              <a:rPr sz="2800" b="0" spc="-1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Oracl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800" b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800" b="0" spc="-1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DB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物理存储简介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 </a:t>
            </a: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/>
            </a:r>
            <a:b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</a:b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(1)Oracl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数据库的数据组织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xmlns="" id="{6A578F3B-A23E-4D88-A4EA-A7026B402561}"/>
              </a:ext>
            </a:extLst>
          </p:cNvPr>
          <p:cNvSpPr/>
          <p:nvPr/>
        </p:nvSpPr>
        <p:spPr>
          <a:xfrm>
            <a:off x="1079500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xmlns="" id="{B427713D-F5E2-45B2-A17D-379E18804181}"/>
              </a:ext>
            </a:extLst>
          </p:cNvPr>
          <p:cNvSpPr/>
          <p:nvPr/>
        </p:nvSpPr>
        <p:spPr>
          <a:xfrm>
            <a:off x="1079500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63885" y="1386552"/>
            <a:ext cx="8430895" cy="464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Oracle物理数据库相关的定义语句</a:t>
            </a:r>
            <a:endParaRPr sz="2000">
              <a:latin typeface="微软雅黑"/>
              <a:cs typeface="微软雅黑"/>
            </a:endParaRPr>
          </a:p>
          <a:p>
            <a:pPr marL="12700" marR="5080">
              <a:lnSpc>
                <a:spcPct val="130300"/>
              </a:lnSpc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定义表空间时，需要考虑物理存储性能。注意参数的使用，参数的含义参 见Oracle手册。</a:t>
            </a:r>
            <a:endParaRPr sz="2000">
              <a:latin typeface="微软雅黑"/>
              <a:cs typeface="微软雅黑"/>
            </a:endParaRPr>
          </a:p>
          <a:p>
            <a:pPr marL="1010285" marR="3792854" indent="-914400">
              <a:lnSpc>
                <a:spcPct val="100000"/>
              </a:lnSpc>
              <a:spcBef>
                <a:spcPts val="1720"/>
              </a:spcBef>
              <a:tabLst>
                <a:tab pos="1353820" algn="l"/>
                <a:tab pos="2479040" algn="l"/>
                <a:tab pos="335978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CREATE	TABLESPACE	</a:t>
            </a:r>
            <a:r>
              <a:rPr sz="2000" b="1" spc="-5" dirty="0">
                <a:latin typeface="Arial"/>
                <a:cs typeface="Arial"/>
              </a:rPr>
              <a:t>tblspname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DATAFILE	</a:t>
            </a:r>
            <a:r>
              <a:rPr sz="2000" b="1" spc="-10" dirty="0">
                <a:latin typeface="Arial"/>
                <a:cs typeface="Arial"/>
              </a:rPr>
              <a:t>'filename'</a:t>
            </a:r>
            <a:endParaRPr sz="2000">
              <a:latin typeface="Arial"/>
              <a:cs typeface="Arial"/>
            </a:endParaRPr>
          </a:p>
          <a:p>
            <a:pPr marL="1924685" marR="4763135">
              <a:lnSpc>
                <a:spcPct val="100000"/>
              </a:lnSpc>
              <a:tabLst>
                <a:tab pos="2940050" algn="l"/>
              </a:tabLst>
            </a:pP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[SIZE </a:t>
            </a:r>
            <a:r>
              <a:rPr sz="2000" b="1" spc="-5" dirty="0">
                <a:latin typeface="Arial"/>
                <a:cs typeface="Arial"/>
              </a:rPr>
              <a:t>n	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[K|M]] [REUSE]</a:t>
            </a:r>
            <a:endParaRPr sz="2000">
              <a:latin typeface="Arial"/>
              <a:cs typeface="Arial"/>
            </a:endParaRPr>
          </a:p>
          <a:p>
            <a:pPr marL="1924685">
              <a:lnSpc>
                <a:spcPct val="100000"/>
              </a:lnSpc>
            </a:pP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[AUTOEXTEND</a:t>
            </a:r>
            <a:r>
              <a:rPr sz="2000" b="1" spc="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OFF</a:t>
            </a:r>
            <a:r>
              <a:rPr sz="2000" b="1" spc="1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|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AUTOEXTEND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  <a:p>
            <a:pPr marL="2484120">
              <a:lnSpc>
                <a:spcPct val="100000"/>
              </a:lnSpc>
            </a:pPr>
            <a:r>
              <a:rPr sz="2000" b="1" spc="-15" dirty="0">
                <a:solidFill>
                  <a:srgbClr val="FF0065"/>
                </a:solidFill>
                <a:latin typeface="Arial"/>
                <a:cs typeface="Arial"/>
              </a:rPr>
              <a:t>[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NEXT</a:t>
            </a:r>
            <a:r>
              <a:rPr sz="2000" b="1" spc="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n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[K|M]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[MAXSIZE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{UNLIMITED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|</a:t>
            </a:r>
            <a:r>
              <a:rPr sz="2000" b="1" spc="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n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[K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|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M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]}]</a:t>
            </a:r>
            <a:endParaRPr sz="2000">
              <a:latin typeface="Arial"/>
              <a:cs typeface="Arial"/>
            </a:endParaRPr>
          </a:p>
          <a:p>
            <a:pPr marL="1010285" marR="4591685" indent="91440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{</a:t>
            </a:r>
            <a:r>
              <a:rPr sz="2000" b="1" spc="-5" dirty="0">
                <a:latin typeface="Arial"/>
                <a:cs typeface="Arial"/>
              </a:rPr>
              <a:t>, </a:t>
            </a:r>
            <a:r>
              <a:rPr sz="2000" b="1" spc="-10" dirty="0">
                <a:latin typeface="Arial"/>
                <a:cs typeface="Arial"/>
              </a:rPr>
              <a:t>'filename</a:t>
            </a:r>
            <a:r>
              <a:rPr sz="2000" b="1" spc="-5" dirty="0">
                <a:latin typeface="Arial"/>
                <a:cs typeface="Arial"/>
              </a:rPr>
              <a:t>' . . </a:t>
            </a:r>
            <a:r>
              <a:rPr sz="2000" b="1" spc="-10" dirty="0">
                <a:latin typeface="Arial"/>
                <a:cs typeface="Arial"/>
              </a:rPr>
              <a:t>.}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[ONLINE</a:t>
            </a: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|</a:t>
            </a: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OFFLINE]</a:t>
            </a:r>
            <a:endParaRPr sz="2000">
              <a:latin typeface="Arial"/>
              <a:cs typeface="Arial"/>
            </a:endParaRPr>
          </a:p>
          <a:p>
            <a:pPr marL="1924685" marR="59055" indent="-9144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[DEFAULT</a:t>
            </a:r>
            <a:r>
              <a:rPr sz="2000" b="1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STORAGE</a:t>
            </a:r>
            <a:r>
              <a:rPr sz="2000"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[ </a:t>
            </a:r>
            <a:r>
              <a:rPr sz="2000" b="1" spc="-15" dirty="0">
                <a:solidFill>
                  <a:srgbClr val="FF0065"/>
                </a:solidFill>
                <a:latin typeface="Arial"/>
                <a:cs typeface="Arial"/>
              </a:rPr>
              <a:t>I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ITIAL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n]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0065"/>
                </a:solidFill>
                <a:latin typeface="Arial"/>
                <a:cs typeface="Arial"/>
              </a:rPr>
              <a:t>[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NEXT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n]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[</a:t>
            </a:r>
            <a:r>
              <a:rPr sz="2000" b="1" spc="-15" dirty="0">
                <a:solidFill>
                  <a:srgbClr val="FF0065"/>
                </a:solidFill>
                <a:latin typeface="Arial"/>
                <a:cs typeface="Arial"/>
              </a:rPr>
              <a:t>MI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NEXTENTS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n] [MAXEXTENTS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{n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|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UNL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MITED}]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[PCTINCREASE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n</a:t>
            </a:r>
            <a:r>
              <a:rPr sz="2000" b="1" spc="0" dirty="0">
                <a:solidFill>
                  <a:srgbClr val="FF0065"/>
                </a:solidFill>
                <a:latin typeface="Arial"/>
                <a:cs typeface="Arial"/>
              </a:rPr>
              <a:t>]</a:t>
            </a:r>
            <a:r>
              <a:rPr sz="2000" b="1" spc="-5" dirty="0">
                <a:latin typeface="Arial"/>
                <a:cs typeface="Arial"/>
              </a:rPr>
              <a:t>)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  <a:p>
            <a:pPr marL="1010285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[</a:t>
            </a:r>
            <a:r>
              <a:rPr sz="2000" b="1" spc="-1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INIMUM</a:t>
            </a: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EXTENT</a:t>
            </a:r>
            <a:r>
              <a:rPr sz="2000" b="1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n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[K</a:t>
            </a: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|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M]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]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92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b="0" spc="-1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17.7 </a:t>
            </a:r>
            <a:r>
              <a:rPr sz="2800" b="0" spc="-1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Oracl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800" b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800" b="0" spc="-1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DB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物理存储简介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 </a:t>
            </a: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/>
            </a:r>
            <a:b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</a:b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(2)Oracl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数据库的数据组织相关</a:t>
            </a:r>
            <a:r>
              <a:rPr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的</a:t>
            </a: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命令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xmlns="" id="{601BF454-4250-42D8-9925-A202AC830931}"/>
              </a:ext>
            </a:extLst>
          </p:cNvPr>
          <p:cNvSpPr/>
          <p:nvPr/>
        </p:nvSpPr>
        <p:spPr>
          <a:xfrm>
            <a:off x="1079500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xmlns="" id="{67288C9A-F4B5-417E-B34D-372DBEC15729}"/>
              </a:ext>
            </a:extLst>
          </p:cNvPr>
          <p:cNvSpPr/>
          <p:nvPr/>
        </p:nvSpPr>
        <p:spPr>
          <a:xfrm>
            <a:off x="1079500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746639" y="2141220"/>
            <a:ext cx="5876544" cy="2429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7645" y="4860797"/>
            <a:ext cx="3836670" cy="1632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2683" y="2132076"/>
            <a:ext cx="1470660" cy="946150"/>
          </a:xfrm>
          <a:custGeom>
            <a:avLst/>
            <a:gdLst/>
            <a:ahLst/>
            <a:cxnLst/>
            <a:rect l="l" t="t" r="r" b="b"/>
            <a:pathLst>
              <a:path w="1470660" h="946150">
                <a:moveTo>
                  <a:pt x="1470660" y="472440"/>
                </a:moveTo>
                <a:lnTo>
                  <a:pt x="1468222" y="433632"/>
                </a:lnTo>
                <a:lnTo>
                  <a:pt x="1461036" y="395699"/>
                </a:lnTo>
                <a:lnTo>
                  <a:pt x="1449291" y="358762"/>
                </a:lnTo>
                <a:lnTo>
                  <a:pt x="1433175" y="322941"/>
                </a:lnTo>
                <a:lnTo>
                  <a:pt x="1412878" y="288357"/>
                </a:lnTo>
                <a:lnTo>
                  <a:pt x="1388590" y="255130"/>
                </a:lnTo>
                <a:lnTo>
                  <a:pt x="1360498" y="223381"/>
                </a:lnTo>
                <a:lnTo>
                  <a:pt x="1328793" y="193231"/>
                </a:lnTo>
                <a:lnTo>
                  <a:pt x="1293664" y="164799"/>
                </a:lnTo>
                <a:lnTo>
                  <a:pt x="1255299" y="138207"/>
                </a:lnTo>
                <a:lnTo>
                  <a:pt x="1213888" y="113576"/>
                </a:lnTo>
                <a:lnTo>
                  <a:pt x="1169621" y="91025"/>
                </a:lnTo>
                <a:lnTo>
                  <a:pt x="1122685" y="70676"/>
                </a:lnTo>
                <a:lnTo>
                  <a:pt x="1073271" y="52648"/>
                </a:lnTo>
                <a:lnTo>
                  <a:pt x="1021568" y="37064"/>
                </a:lnTo>
                <a:lnTo>
                  <a:pt x="967764" y="24042"/>
                </a:lnTo>
                <a:lnTo>
                  <a:pt x="912049" y="13704"/>
                </a:lnTo>
                <a:lnTo>
                  <a:pt x="854612" y="6171"/>
                </a:lnTo>
                <a:lnTo>
                  <a:pt x="795643" y="1562"/>
                </a:lnTo>
                <a:lnTo>
                  <a:pt x="735330" y="0"/>
                </a:lnTo>
                <a:lnTo>
                  <a:pt x="675016" y="1562"/>
                </a:lnTo>
                <a:lnTo>
                  <a:pt x="616047" y="6171"/>
                </a:lnTo>
                <a:lnTo>
                  <a:pt x="558610" y="13704"/>
                </a:lnTo>
                <a:lnTo>
                  <a:pt x="502895" y="24042"/>
                </a:lnTo>
                <a:lnTo>
                  <a:pt x="449091" y="37064"/>
                </a:lnTo>
                <a:lnTo>
                  <a:pt x="397388" y="52648"/>
                </a:lnTo>
                <a:lnTo>
                  <a:pt x="347974" y="70676"/>
                </a:lnTo>
                <a:lnTo>
                  <a:pt x="301038" y="91025"/>
                </a:lnTo>
                <a:lnTo>
                  <a:pt x="256771" y="113576"/>
                </a:lnTo>
                <a:lnTo>
                  <a:pt x="215360" y="138207"/>
                </a:lnTo>
                <a:lnTo>
                  <a:pt x="176995" y="164799"/>
                </a:lnTo>
                <a:lnTo>
                  <a:pt x="141866" y="193231"/>
                </a:lnTo>
                <a:lnTo>
                  <a:pt x="110161" y="223381"/>
                </a:lnTo>
                <a:lnTo>
                  <a:pt x="82069" y="255130"/>
                </a:lnTo>
                <a:lnTo>
                  <a:pt x="57781" y="288357"/>
                </a:lnTo>
                <a:lnTo>
                  <a:pt x="37484" y="322941"/>
                </a:lnTo>
                <a:lnTo>
                  <a:pt x="21368" y="358762"/>
                </a:lnTo>
                <a:lnTo>
                  <a:pt x="9623" y="395699"/>
                </a:lnTo>
                <a:lnTo>
                  <a:pt x="2437" y="433632"/>
                </a:lnTo>
                <a:lnTo>
                  <a:pt x="0" y="472440"/>
                </a:lnTo>
                <a:lnTo>
                  <a:pt x="2437" y="511253"/>
                </a:lnTo>
                <a:lnTo>
                  <a:pt x="9623" y="549201"/>
                </a:lnTo>
                <a:lnTo>
                  <a:pt x="21368" y="586163"/>
                </a:lnTo>
                <a:lnTo>
                  <a:pt x="37484" y="622017"/>
                </a:lnTo>
                <a:lnTo>
                  <a:pt x="57781" y="656641"/>
                </a:lnTo>
                <a:lnTo>
                  <a:pt x="82069" y="689914"/>
                </a:lnTo>
                <a:lnTo>
                  <a:pt x="110161" y="721713"/>
                </a:lnTo>
                <a:lnTo>
                  <a:pt x="141866" y="751917"/>
                </a:lnTo>
                <a:lnTo>
                  <a:pt x="176995" y="780404"/>
                </a:lnTo>
                <a:lnTo>
                  <a:pt x="215360" y="807053"/>
                </a:lnTo>
                <a:lnTo>
                  <a:pt x="256771" y="831741"/>
                </a:lnTo>
                <a:lnTo>
                  <a:pt x="301038" y="854348"/>
                </a:lnTo>
                <a:lnTo>
                  <a:pt x="347974" y="874751"/>
                </a:lnTo>
                <a:lnTo>
                  <a:pt x="397388" y="892828"/>
                </a:lnTo>
                <a:lnTo>
                  <a:pt x="449091" y="908458"/>
                </a:lnTo>
                <a:lnTo>
                  <a:pt x="502895" y="921520"/>
                </a:lnTo>
                <a:lnTo>
                  <a:pt x="558610" y="931890"/>
                </a:lnTo>
                <a:lnTo>
                  <a:pt x="616047" y="939449"/>
                </a:lnTo>
                <a:lnTo>
                  <a:pt x="675016" y="944073"/>
                </a:lnTo>
                <a:lnTo>
                  <a:pt x="735330" y="945641"/>
                </a:lnTo>
                <a:lnTo>
                  <a:pt x="795643" y="944073"/>
                </a:lnTo>
                <a:lnTo>
                  <a:pt x="854612" y="939449"/>
                </a:lnTo>
                <a:lnTo>
                  <a:pt x="912049" y="931890"/>
                </a:lnTo>
                <a:lnTo>
                  <a:pt x="967764" y="921520"/>
                </a:lnTo>
                <a:lnTo>
                  <a:pt x="1021568" y="908458"/>
                </a:lnTo>
                <a:lnTo>
                  <a:pt x="1073271" y="892828"/>
                </a:lnTo>
                <a:lnTo>
                  <a:pt x="1122685" y="874751"/>
                </a:lnTo>
                <a:lnTo>
                  <a:pt x="1169621" y="854348"/>
                </a:lnTo>
                <a:lnTo>
                  <a:pt x="1213888" y="831741"/>
                </a:lnTo>
                <a:lnTo>
                  <a:pt x="1255299" y="807053"/>
                </a:lnTo>
                <a:lnTo>
                  <a:pt x="1293664" y="780404"/>
                </a:lnTo>
                <a:lnTo>
                  <a:pt x="1328793" y="751917"/>
                </a:lnTo>
                <a:lnTo>
                  <a:pt x="1360498" y="721713"/>
                </a:lnTo>
                <a:lnTo>
                  <a:pt x="1388590" y="689914"/>
                </a:lnTo>
                <a:lnTo>
                  <a:pt x="1412878" y="656641"/>
                </a:lnTo>
                <a:lnTo>
                  <a:pt x="1433175" y="622017"/>
                </a:lnTo>
                <a:lnTo>
                  <a:pt x="1449291" y="586163"/>
                </a:lnTo>
                <a:lnTo>
                  <a:pt x="1461036" y="549201"/>
                </a:lnTo>
                <a:lnTo>
                  <a:pt x="1468222" y="511253"/>
                </a:lnTo>
                <a:lnTo>
                  <a:pt x="1470660" y="47244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1263" y="2176272"/>
            <a:ext cx="1346835" cy="847725"/>
          </a:xfrm>
          <a:custGeom>
            <a:avLst/>
            <a:gdLst/>
            <a:ahLst/>
            <a:cxnLst/>
            <a:rect l="l" t="t" r="r" b="b"/>
            <a:pathLst>
              <a:path w="1346835" h="847725">
                <a:moveTo>
                  <a:pt x="1346453" y="423672"/>
                </a:moveTo>
                <a:lnTo>
                  <a:pt x="1337633" y="354963"/>
                </a:lnTo>
                <a:lnTo>
                  <a:pt x="1312096" y="289779"/>
                </a:lnTo>
                <a:lnTo>
                  <a:pt x="1271235" y="228993"/>
                </a:lnTo>
                <a:lnTo>
                  <a:pt x="1245492" y="200523"/>
                </a:lnTo>
                <a:lnTo>
                  <a:pt x="1216438" y="173479"/>
                </a:lnTo>
                <a:lnTo>
                  <a:pt x="1184248" y="147972"/>
                </a:lnTo>
                <a:lnTo>
                  <a:pt x="1149095" y="124110"/>
                </a:lnTo>
                <a:lnTo>
                  <a:pt x="1111154" y="102003"/>
                </a:lnTo>
                <a:lnTo>
                  <a:pt x="1070597" y="81759"/>
                </a:lnTo>
                <a:lnTo>
                  <a:pt x="1027599" y="63488"/>
                </a:lnTo>
                <a:lnTo>
                  <a:pt x="982333" y="47299"/>
                </a:lnTo>
                <a:lnTo>
                  <a:pt x="934973" y="33301"/>
                </a:lnTo>
                <a:lnTo>
                  <a:pt x="885693" y="21604"/>
                </a:lnTo>
                <a:lnTo>
                  <a:pt x="834667" y="12316"/>
                </a:lnTo>
                <a:lnTo>
                  <a:pt x="782068" y="5546"/>
                </a:lnTo>
                <a:lnTo>
                  <a:pt x="728069" y="1404"/>
                </a:lnTo>
                <a:lnTo>
                  <a:pt x="672845" y="0"/>
                </a:lnTo>
                <a:lnTo>
                  <a:pt x="617731" y="1404"/>
                </a:lnTo>
                <a:lnTo>
                  <a:pt x="563830" y="5546"/>
                </a:lnTo>
                <a:lnTo>
                  <a:pt x="511318" y="12316"/>
                </a:lnTo>
                <a:lnTo>
                  <a:pt x="460369" y="21604"/>
                </a:lnTo>
                <a:lnTo>
                  <a:pt x="411158" y="33301"/>
                </a:lnTo>
                <a:lnTo>
                  <a:pt x="363858" y="47299"/>
                </a:lnTo>
                <a:lnTo>
                  <a:pt x="318645" y="63488"/>
                </a:lnTo>
                <a:lnTo>
                  <a:pt x="275691" y="81759"/>
                </a:lnTo>
                <a:lnTo>
                  <a:pt x="235172" y="102003"/>
                </a:lnTo>
                <a:lnTo>
                  <a:pt x="197262" y="124110"/>
                </a:lnTo>
                <a:lnTo>
                  <a:pt x="162135" y="147972"/>
                </a:lnTo>
                <a:lnTo>
                  <a:pt x="129966" y="173479"/>
                </a:lnTo>
                <a:lnTo>
                  <a:pt x="100929" y="200523"/>
                </a:lnTo>
                <a:lnTo>
                  <a:pt x="75197" y="228993"/>
                </a:lnTo>
                <a:lnTo>
                  <a:pt x="34350" y="289779"/>
                </a:lnTo>
                <a:lnTo>
                  <a:pt x="8820" y="354963"/>
                </a:lnTo>
                <a:lnTo>
                  <a:pt x="0" y="423672"/>
                </a:lnTo>
                <a:lnTo>
                  <a:pt x="2234" y="458412"/>
                </a:lnTo>
                <a:lnTo>
                  <a:pt x="19583" y="525467"/>
                </a:lnTo>
                <a:lnTo>
                  <a:pt x="52947" y="588561"/>
                </a:lnTo>
                <a:lnTo>
                  <a:pt x="100929" y="646820"/>
                </a:lnTo>
                <a:lnTo>
                  <a:pt x="129966" y="673864"/>
                </a:lnTo>
                <a:lnTo>
                  <a:pt x="162135" y="699371"/>
                </a:lnTo>
                <a:lnTo>
                  <a:pt x="197262" y="723233"/>
                </a:lnTo>
                <a:lnTo>
                  <a:pt x="235172" y="745340"/>
                </a:lnTo>
                <a:lnTo>
                  <a:pt x="275691" y="765584"/>
                </a:lnTo>
                <a:lnTo>
                  <a:pt x="318645" y="783855"/>
                </a:lnTo>
                <a:lnTo>
                  <a:pt x="363858" y="800044"/>
                </a:lnTo>
                <a:lnTo>
                  <a:pt x="411158" y="814042"/>
                </a:lnTo>
                <a:lnTo>
                  <a:pt x="460369" y="825739"/>
                </a:lnTo>
                <a:lnTo>
                  <a:pt x="511318" y="835027"/>
                </a:lnTo>
                <a:lnTo>
                  <a:pt x="563830" y="841797"/>
                </a:lnTo>
                <a:lnTo>
                  <a:pt x="617731" y="845939"/>
                </a:lnTo>
                <a:lnTo>
                  <a:pt x="672846" y="847344"/>
                </a:lnTo>
                <a:lnTo>
                  <a:pt x="728069" y="845939"/>
                </a:lnTo>
                <a:lnTo>
                  <a:pt x="782068" y="841797"/>
                </a:lnTo>
                <a:lnTo>
                  <a:pt x="834667" y="835027"/>
                </a:lnTo>
                <a:lnTo>
                  <a:pt x="885693" y="825739"/>
                </a:lnTo>
                <a:lnTo>
                  <a:pt x="934973" y="814042"/>
                </a:lnTo>
                <a:lnTo>
                  <a:pt x="982333" y="800044"/>
                </a:lnTo>
                <a:lnTo>
                  <a:pt x="1027599" y="783855"/>
                </a:lnTo>
                <a:lnTo>
                  <a:pt x="1070597" y="765584"/>
                </a:lnTo>
                <a:lnTo>
                  <a:pt x="1111154" y="745340"/>
                </a:lnTo>
                <a:lnTo>
                  <a:pt x="1149095" y="723233"/>
                </a:lnTo>
                <a:lnTo>
                  <a:pt x="1184248" y="699371"/>
                </a:lnTo>
                <a:lnTo>
                  <a:pt x="1216438" y="673864"/>
                </a:lnTo>
                <a:lnTo>
                  <a:pt x="1245492" y="646820"/>
                </a:lnTo>
                <a:lnTo>
                  <a:pt x="1271235" y="618350"/>
                </a:lnTo>
                <a:lnTo>
                  <a:pt x="1312096" y="557564"/>
                </a:lnTo>
                <a:lnTo>
                  <a:pt x="1337633" y="492380"/>
                </a:lnTo>
                <a:lnTo>
                  <a:pt x="1346453" y="42367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81263" y="2176272"/>
            <a:ext cx="1346835" cy="847725"/>
          </a:xfrm>
          <a:custGeom>
            <a:avLst/>
            <a:gdLst/>
            <a:ahLst/>
            <a:cxnLst/>
            <a:rect l="l" t="t" r="r" b="b"/>
            <a:pathLst>
              <a:path w="1346835" h="847725">
                <a:moveTo>
                  <a:pt x="672845" y="0"/>
                </a:moveTo>
                <a:lnTo>
                  <a:pt x="617731" y="1404"/>
                </a:lnTo>
                <a:lnTo>
                  <a:pt x="563830" y="5546"/>
                </a:lnTo>
                <a:lnTo>
                  <a:pt x="511318" y="12316"/>
                </a:lnTo>
                <a:lnTo>
                  <a:pt x="460369" y="21604"/>
                </a:lnTo>
                <a:lnTo>
                  <a:pt x="411158" y="33301"/>
                </a:lnTo>
                <a:lnTo>
                  <a:pt x="363858" y="47299"/>
                </a:lnTo>
                <a:lnTo>
                  <a:pt x="318645" y="63488"/>
                </a:lnTo>
                <a:lnTo>
                  <a:pt x="275691" y="81759"/>
                </a:lnTo>
                <a:lnTo>
                  <a:pt x="235172" y="102003"/>
                </a:lnTo>
                <a:lnTo>
                  <a:pt x="197262" y="124110"/>
                </a:lnTo>
                <a:lnTo>
                  <a:pt x="162135" y="147972"/>
                </a:lnTo>
                <a:lnTo>
                  <a:pt x="129966" y="173479"/>
                </a:lnTo>
                <a:lnTo>
                  <a:pt x="100929" y="200523"/>
                </a:lnTo>
                <a:lnTo>
                  <a:pt x="75197" y="228993"/>
                </a:lnTo>
                <a:lnTo>
                  <a:pt x="34350" y="289779"/>
                </a:lnTo>
                <a:lnTo>
                  <a:pt x="8820" y="354963"/>
                </a:lnTo>
                <a:lnTo>
                  <a:pt x="0" y="423672"/>
                </a:lnTo>
                <a:lnTo>
                  <a:pt x="2234" y="458412"/>
                </a:lnTo>
                <a:lnTo>
                  <a:pt x="19583" y="525467"/>
                </a:lnTo>
                <a:lnTo>
                  <a:pt x="52947" y="588561"/>
                </a:lnTo>
                <a:lnTo>
                  <a:pt x="100929" y="646820"/>
                </a:lnTo>
                <a:lnTo>
                  <a:pt x="129966" y="673864"/>
                </a:lnTo>
                <a:lnTo>
                  <a:pt x="162135" y="699371"/>
                </a:lnTo>
                <a:lnTo>
                  <a:pt x="197262" y="723233"/>
                </a:lnTo>
                <a:lnTo>
                  <a:pt x="235172" y="745340"/>
                </a:lnTo>
                <a:lnTo>
                  <a:pt x="275691" y="765584"/>
                </a:lnTo>
                <a:lnTo>
                  <a:pt x="318645" y="783855"/>
                </a:lnTo>
                <a:lnTo>
                  <a:pt x="363858" y="800044"/>
                </a:lnTo>
                <a:lnTo>
                  <a:pt x="411158" y="814042"/>
                </a:lnTo>
                <a:lnTo>
                  <a:pt x="460369" y="825739"/>
                </a:lnTo>
                <a:lnTo>
                  <a:pt x="511318" y="835027"/>
                </a:lnTo>
                <a:lnTo>
                  <a:pt x="563830" y="841797"/>
                </a:lnTo>
                <a:lnTo>
                  <a:pt x="617731" y="845939"/>
                </a:lnTo>
                <a:lnTo>
                  <a:pt x="672846" y="847344"/>
                </a:lnTo>
                <a:lnTo>
                  <a:pt x="728069" y="845939"/>
                </a:lnTo>
                <a:lnTo>
                  <a:pt x="782068" y="841797"/>
                </a:lnTo>
                <a:lnTo>
                  <a:pt x="834667" y="835027"/>
                </a:lnTo>
                <a:lnTo>
                  <a:pt x="885693" y="825739"/>
                </a:lnTo>
                <a:lnTo>
                  <a:pt x="934973" y="814042"/>
                </a:lnTo>
                <a:lnTo>
                  <a:pt x="982333" y="800044"/>
                </a:lnTo>
                <a:lnTo>
                  <a:pt x="1027599" y="783855"/>
                </a:lnTo>
                <a:lnTo>
                  <a:pt x="1070597" y="765584"/>
                </a:lnTo>
                <a:lnTo>
                  <a:pt x="1111154" y="745340"/>
                </a:lnTo>
                <a:lnTo>
                  <a:pt x="1149095" y="723233"/>
                </a:lnTo>
                <a:lnTo>
                  <a:pt x="1184248" y="699371"/>
                </a:lnTo>
                <a:lnTo>
                  <a:pt x="1216438" y="673864"/>
                </a:lnTo>
                <a:lnTo>
                  <a:pt x="1245492" y="646820"/>
                </a:lnTo>
                <a:lnTo>
                  <a:pt x="1271235" y="618350"/>
                </a:lnTo>
                <a:lnTo>
                  <a:pt x="1312096" y="557564"/>
                </a:lnTo>
                <a:lnTo>
                  <a:pt x="1337633" y="492380"/>
                </a:lnTo>
                <a:lnTo>
                  <a:pt x="1346453" y="423672"/>
                </a:lnTo>
                <a:lnTo>
                  <a:pt x="1344219" y="388931"/>
                </a:lnTo>
                <a:lnTo>
                  <a:pt x="1326867" y="321876"/>
                </a:lnTo>
                <a:lnTo>
                  <a:pt x="1293495" y="258782"/>
                </a:lnTo>
                <a:lnTo>
                  <a:pt x="1245492" y="200523"/>
                </a:lnTo>
                <a:lnTo>
                  <a:pt x="1216438" y="173479"/>
                </a:lnTo>
                <a:lnTo>
                  <a:pt x="1184248" y="147972"/>
                </a:lnTo>
                <a:lnTo>
                  <a:pt x="1149095" y="124110"/>
                </a:lnTo>
                <a:lnTo>
                  <a:pt x="1111154" y="102003"/>
                </a:lnTo>
                <a:lnTo>
                  <a:pt x="1070597" y="81759"/>
                </a:lnTo>
                <a:lnTo>
                  <a:pt x="1027599" y="63488"/>
                </a:lnTo>
                <a:lnTo>
                  <a:pt x="982333" y="47299"/>
                </a:lnTo>
                <a:lnTo>
                  <a:pt x="934973" y="33301"/>
                </a:lnTo>
                <a:lnTo>
                  <a:pt x="885693" y="21604"/>
                </a:lnTo>
                <a:lnTo>
                  <a:pt x="834667" y="12316"/>
                </a:lnTo>
                <a:lnTo>
                  <a:pt x="782068" y="5546"/>
                </a:lnTo>
                <a:lnTo>
                  <a:pt x="728069" y="1404"/>
                </a:lnTo>
                <a:lnTo>
                  <a:pt x="672845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12683" y="3192017"/>
            <a:ext cx="1470660" cy="946785"/>
          </a:xfrm>
          <a:custGeom>
            <a:avLst/>
            <a:gdLst/>
            <a:ahLst/>
            <a:cxnLst/>
            <a:rect l="l" t="t" r="r" b="b"/>
            <a:pathLst>
              <a:path w="1470660" h="946785">
                <a:moveTo>
                  <a:pt x="1470660" y="473202"/>
                </a:moveTo>
                <a:lnTo>
                  <a:pt x="1468222" y="434388"/>
                </a:lnTo>
                <a:lnTo>
                  <a:pt x="1461036" y="396440"/>
                </a:lnTo>
                <a:lnTo>
                  <a:pt x="1449291" y="359478"/>
                </a:lnTo>
                <a:lnTo>
                  <a:pt x="1433175" y="323624"/>
                </a:lnTo>
                <a:lnTo>
                  <a:pt x="1412878" y="289000"/>
                </a:lnTo>
                <a:lnTo>
                  <a:pt x="1388590" y="255727"/>
                </a:lnTo>
                <a:lnTo>
                  <a:pt x="1360498" y="223928"/>
                </a:lnTo>
                <a:lnTo>
                  <a:pt x="1328793" y="193724"/>
                </a:lnTo>
                <a:lnTo>
                  <a:pt x="1293664" y="165237"/>
                </a:lnTo>
                <a:lnTo>
                  <a:pt x="1255299" y="138588"/>
                </a:lnTo>
                <a:lnTo>
                  <a:pt x="1213888" y="113900"/>
                </a:lnTo>
                <a:lnTo>
                  <a:pt x="1169621" y="91293"/>
                </a:lnTo>
                <a:lnTo>
                  <a:pt x="1122685" y="70890"/>
                </a:lnTo>
                <a:lnTo>
                  <a:pt x="1073271" y="52813"/>
                </a:lnTo>
                <a:lnTo>
                  <a:pt x="1021568" y="37183"/>
                </a:lnTo>
                <a:lnTo>
                  <a:pt x="967764" y="24121"/>
                </a:lnTo>
                <a:lnTo>
                  <a:pt x="912049" y="13751"/>
                </a:lnTo>
                <a:lnTo>
                  <a:pt x="854612" y="6192"/>
                </a:lnTo>
                <a:lnTo>
                  <a:pt x="795643" y="1568"/>
                </a:lnTo>
                <a:lnTo>
                  <a:pt x="735330" y="0"/>
                </a:lnTo>
                <a:lnTo>
                  <a:pt x="675016" y="1568"/>
                </a:lnTo>
                <a:lnTo>
                  <a:pt x="616047" y="6192"/>
                </a:lnTo>
                <a:lnTo>
                  <a:pt x="558610" y="13751"/>
                </a:lnTo>
                <a:lnTo>
                  <a:pt x="502895" y="24121"/>
                </a:lnTo>
                <a:lnTo>
                  <a:pt x="449091" y="37183"/>
                </a:lnTo>
                <a:lnTo>
                  <a:pt x="397388" y="52813"/>
                </a:lnTo>
                <a:lnTo>
                  <a:pt x="347974" y="70890"/>
                </a:lnTo>
                <a:lnTo>
                  <a:pt x="301038" y="91293"/>
                </a:lnTo>
                <a:lnTo>
                  <a:pt x="256771" y="113900"/>
                </a:lnTo>
                <a:lnTo>
                  <a:pt x="215360" y="138588"/>
                </a:lnTo>
                <a:lnTo>
                  <a:pt x="176995" y="165237"/>
                </a:lnTo>
                <a:lnTo>
                  <a:pt x="141866" y="193724"/>
                </a:lnTo>
                <a:lnTo>
                  <a:pt x="110161" y="223928"/>
                </a:lnTo>
                <a:lnTo>
                  <a:pt x="82069" y="255727"/>
                </a:lnTo>
                <a:lnTo>
                  <a:pt x="57781" y="289000"/>
                </a:lnTo>
                <a:lnTo>
                  <a:pt x="37484" y="323624"/>
                </a:lnTo>
                <a:lnTo>
                  <a:pt x="21368" y="359478"/>
                </a:lnTo>
                <a:lnTo>
                  <a:pt x="9623" y="396440"/>
                </a:lnTo>
                <a:lnTo>
                  <a:pt x="2437" y="434388"/>
                </a:lnTo>
                <a:lnTo>
                  <a:pt x="0" y="473202"/>
                </a:lnTo>
                <a:lnTo>
                  <a:pt x="2437" y="512015"/>
                </a:lnTo>
                <a:lnTo>
                  <a:pt x="9623" y="549963"/>
                </a:lnTo>
                <a:lnTo>
                  <a:pt x="21368" y="586925"/>
                </a:lnTo>
                <a:lnTo>
                  <a:pt x="37484" y="622779"/>
                </a:lnTo>
                <a:lnTo>
                  <a:pt x="57781" y="657403"/>
                </a:lnTo>
                <a:lnTo>
                  <a:pt x="82069" y="690676"/>
                </a:lnTo>
                <a:lnTo>
                  <a:pt x="110161" y="722475"/>
                </a:lnTo>
                <a:lnTo>
                  <a:pt x="141866" y="752679"/>
                </a:lnTo>
                <a:lnTo>
                  <a:pt x="176995" y="781166"/>
                </a:lnTo>
                <a:lnTo>
                  <a:pt x="215360" y="807815"/>
                </a:lnTo>
                <a:lnTo>
                  <a:pt x="256771" y="832503"/>
                </a:lnTo>
                <a:lnTo>
                  <a:pt x="301038" y="855110"/>
                </a:lnTo>
                <a:lnTo>
                  <a:pt x="347974" y="875513"/>
                </a:lnTo>
                <a:lnTo>
                  <a:pt x="397388" y="893590"/>
                </a:lnTo>
                <a:lnTo>
                  <a:pt x="449091" y="909220"/>
                </a:lnTo>
                <a:lnTo>
                  <a:pt x="502895" y="922282"/>
                </a:lnTo>
                <a:lnTo>
                  <a:pt x="558610" y="932652"/>
                </a:lnTo>
                <a:lnTo>
                  <a:pt x="616047" y="940211"/>
                </a:lnTo>
                <a:lnTo>
                  <a:pt x="675016" y="944835"/>
                </a:lnTo>
                <a:lnTo>
                  <a:pt x="735330" y="946404"/>
                </a:lnTo>
                <a:lnTo>
                  <a:pt x="795643" y="944835"/>
                </a:lnTo>
                <a:lnTo>
                  <a:pt x="854612" y="940211"/>
                </a:lnTo>
                <a:lnTo>
                  <a:pt x="912049" y="932652"/>
                </a:lnTo>
                <a:lnTo>
                  <a:pt x="967764" y="922282"/>
                </a:lnTo>
                <a:lnTo>
                  <a:pt x="1021568" y="909220"/>
                </a:lnTo>
                <a:lnTo>
                  <a:pt x="1073271" y="893590"/>
                </a:lnTo>
                <a:lnTo>
                  <a:pt x="1122685" y="875513"/>
                </a:lnTo>
                <a:lnTo>
                  <a:pt x="1169621" y="855110"/>
                </a:lnTo>
                <a:lnTo>
                  <a:pt x="1213888" y="832503"/>
                </a:lnTo>
                <a:lnTo>
                  <a:pt x="1255299" y="807815"/>
                </a:lnTo>
                <a:lnTo>
                  <a:pt x="1293664" y="781166"/>
                </a:lnTo>
                <a:lnTo>
                  <a:pt x="1328793" y="752679"/>
                </a:lnTo>
                <a:lnTo>
                  <a:pt x="1360498" y="722475"/>
                </a:lnTo>
                <a:lnTo>
                  <a:pt x="1388590" y="690676"/>
                </a:lnTo>
                <a:lnTo>
                  <a:pt x="1412878" y="657403"/>
                </a:lnTo>
                <a:lnTo>
                  <a:pt x="1433175" y="622779"/>
                </a:lnTo>
                <a:lnTo>
                  <a:pt x="1449291" y="586925"/>
                </a:lnTo>
                <a:lnTo>
                  <a:pt x="1461036" y="549963"/>
                </a:lnTo>
                <a:lnTo>
                  <a:pt x="1468222" y="512015"/>
                </a:lnTo>
                <a:lnTo>
                  <a:pt x="1470660" y="47320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81263" y="3236976"/>
            <a:ext cx="1346835" cy="847725"/>
          </a:xfrm>
          <a:custGeom>
            <a:avLst/>
            <a:gdLst/>
            <a:ahLst/>
            <a:cxnLst/>
            <a:rect l="l" t="t" r="r" b="b"/>
            <a:pathLst>
              <a:path w="1346835" h="847725">
                <a:moveTo>
                  <a:pt x="1346453" y="423672"/>
                </a:moveTo>
                <a:lnTo>
                  <a:pt x="1337633" y="354963"/>
                </a:lnTo>
                <a:lnTo>
                  <a:pt x="1312096" y="289779"/>
                </a:lnTo>
                <a:lnTo>
                  <a:pt x="1271235" y="228993"/>
                </a:lnTo>
                <a:lnTo>
                  <a:pt x="1245492" y="200523"/>
                </a:lnTo>
                <a:lnTo>
                  <a:pt x="1216438" y="173479"/>
                </a:lnTo>
                <a:lnTo>
                  <a:pt x="1184248" y="147972"/>
                </a:lnTo>
                <a:lnTo>
                  <a:pt x="1149095" y="124110"/>
                </a:lnTo>
                <a:lnTo>
                  <a:pt x="1111154" y="102003"/>
                </a:lnTo>
                <a:lnTo>
                  <a:pt x="1070597" y="81759"/>
                </a:lnTo>
                <a:lnTo>
                  <a:pt x="1027599" y="63488"/>
                </a:lnTo>
                <a:lnTo>
                  <a:pt x="982333" y="47299"/>
                </a:lnTo>
                <a:lnTo>
                  <a:pt x="934973" y="33301"/>
                </a:lnTo>
                <a:lnTo>
                  <a:pt x="885693" y="21604"/>
                </a:lnTo>
                <a:lnTo>
                  <a:pt x="834667" y="12316"/>
                </a:lnTo>
                <a:lnTo>
                  <a:pt x="782068" y="5546"/>
                </a:lnTo>
                <a:lnTo>
                  <a:pt x="728069" y="1404"/>
                </a:lnTo>
                <a:lnTo>
                  <a:pt x="672845" y="0"/>
                </a:lnTo>
                <a:lnTo>
                  <a:pt x="617731" y="1404"/>
                </a:lnTo>
                <a:lnTo>
                  <a:pt x="563830" y="5546"/>
                </a:lnTo>
                <a:lnTo>
                  <a:pt x="511318" y="12316"/>
                </a:lnTo>
                <a:lnTo>
                  <a:pt x="460369" y="21604"/>
                </a:lnTo>
                <a:lnTo>
                  <a:pt x="411158" y="33301"/>
                </a:lnTo>
                <a:lnTo>
                  <a:pt x="363858" y="47299"/>
                </a:lnTo>
                <a:lnTo>
                  <a:pt x="318645" y="63488"/>
                </a:lnTo>
                <a:lnTo>
                  <a:pt x="275691" y="81759"/>
                </a:lnTo>
                <a:lnTo>
                  <a:pt x="235172" y="102003"/>
                </a:lnTo>
                <a:lnTo>
                  <a:pt x="197262" y="124110"/>
                </a:lnTo>
                <a:lnTo>
                  <a:pt x="162135" y="147972"/>
                </a:lnTo>
                <a:lnTo>
                  <a:pt x="129966" y="173479"/>
                </a:lnTo>
                <a:lnTo>
                  <a:pt x="100929" y="200523"/>
                </a:lnTo>
                <a:lnTo>
                  <a:pt x="75197" y="228993"/>
                </a:lnTo>
                <a:lnTo>
                  <a:pt x="34350" y="289779"/>
                </a:lnTo>
                <a:lnTo>
                  <a:pt x="8820" y="354963"/>
                </a:lnTo>
                <a:lnTo>
                  <a:pt x="0" y="423672"/>
                </a:lnTo>
                <a:lnTo>
                  <a:pt x="2234" y="458412"/>
                </a:lnTo>
                <a:lnTo>
                  <a:pt x="19583" y="525467"/>
                </a:lnTo>
                <a:lnTo>
                  <a:pt x="52947" y="588561"/>
                </a:lnTo>
                <a:lnTo>
                  <a:pt x="100929" y="646820"/>
                </a:lnTo>
                <a:lnTo>
                  <a:pt x="129966" y="673864"/>
                </a:lnTo>
                <a:lnTo>
                  <a:pt x="162135" y="699371"/>
                </a:lnTo>
                <a:lnTo>
                  <a:pt x="197262" y="723233"/>
                </a:lnTo>
                <a:lnTo>
                  <a:pt x="235172" y="745340"/>
                </a:lnTo>
                <a:lnTo>
                  <a:pt x="275691" y="765584"/>
                </a:lnTo>
                <a:lnTo>
                  <a:pt x="318645" y="783855"/>
                </a:lnTo>
                <a:lnTo>
                  <a:pt x="363858" y="800044"/>
                </a:lnTo>
                <a:lnTo>
                  <a:pt x="411158" y="814042"/>
                </a:lnTo>
                <a:lnTo>
                  <a:pt x="460369" y="825739"/>
                </a:lnTo>
                <a:lnTo>
                  <a:pt x="511318" y="835027"/>
                </a:lnTo>
                <a:lnTo>
                  <a:pt x="563830" y="841797"/>
                </a:lnTo>
                <a:lnTo>
                  <a:pt x="617731" y="845939"/>
                </a:lnTo>
                <a:lnTo>
                  <a:pt x="672846" y="847344"/>
                </a:lnTo>
                <a:lnTo>
                  <a:pt x="728069" y="845939"/>
                </a:lnTo>
                <a:lnTo>
                  <a:pt x="782068" y="841797"/>
                </a:lnTo>
                <a:lnTo>
                  <a:pt x="834667" y="835027"/>
                </a:lnTo>
                <a:lnTo>
                  <a:pt x="885693" y="825739"/>
                </a:lnTo>
                <a:lnTo>
                  <a:pt x="934973" y="814042"/>
                </a:lnTo>
                <a:lnTo>
                  <a:pt x="982333" y="800044"/>
                </a:lnTo>
                <a:lnTo>
                  <a:pt x="1027599" y="783855"/>
                </a:lnTo>
                <a:lnTo>
                  <a:pt x="1070597" y="765584"/>
                </a:lnTo>
                <a:lnTo>
                  <a:pt x="1111154" y="745340"/>
                </a:lnTo>
                <a:lnTo>
                  <a:pt x="1149095" y="723233"/>
                </a:lnTo>
                <a:lnTo>
                  <a:pt x="1184248" y="699371"/>
                </a:lnTo>
                <a:lnTo>
                  <a:pt x="1216438" y="673864"/>
                </a:lnTo>
                <a:lnTo>
                  <a:pt x="1245492" y="646820"/>
                </a:lnTo>
                <a:lnTo>
                  <a:pt x="1271235" y="618350"/>
                </a:lnTo>
                <a:lnTo>
                  <a:pt x="1312096" y="557564"/>
                </a:lnTo>
                <a:lnTo>
                  <a:pt x="1337633" y="492380"/>
                </a:lnTo>
                <a:lnTo>
                  <a:pt x="1346453" y="42367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81263" y="3236976"/>
            <a:ext cx="1346835" cy="847725"/>
          </a:xfrm>
          <a:custGeom>
            <a:avLst/>
            <a:gdLst/>
            <a:ahLst/>
            <a:cxnLst/>
            <a:rect l="l" t="t" r="r" b="b"/>
            <a:pathLst>
              <a:path w="1346835" h="847725">
                <a:moveTo>
                  <a:pt x="672845" y="0"/>
                </a:moveTo>
                <a:lnTo>
                  <a:pt x="617731" y="1404"/>
                </a:lnTo>
                <a:lnTo>
                  <a:pt x="563830" y="5546"/>
                </a:lnTo>
                <a:lnTo>
                  <a:pt x="511318" y="12316"/>
                </a:lnTo>
                <a:lnTo>
                  <a:pt x="460369" y="21604"/>
                </a:lnTo>
                <a:lnTo>
                  <a:pt x="411158" y="33301"/>
                </a:lnTo>
                <a:lnTo>
                  <a:pt x="363858" y="47299"/>
                </a:lnTo>
                <a:lnTo>
                  <a:pt x="318645" y="63488"/>
                </a:lnTo>
                <a:lnTo>
                  <a:pt x="275691" y="81759"/>
                </a:lnTo>
                <a:lnTo>
                  <a:pt x="235172" y="102003"/>
                </a:lnTo>
                <a:lnTo>
                  <a:pt x="197262" y="124110"/>
                </a:lnTo>
                <a:lnTo>
                  <a:pt x="162135" y="147972"/>
                </a:lnTo>
                <a:lnTo>
                  <a:pt x="129966" y="173479"/>
                </a:lnTo>
                <a:lnTo>
                  <a:pt x="100929" y="200523"/>
                </a:lnTo>
                <a:lnTo>
                  <a:pt x="75197" y="228993"/>
                </a:lnTo>
                <a:lnTo>
                  <a:pt x="34350" y="289779"/>
                </a:lnTo>
                <a:lnTo>
                  <a:pt x="8820" y="354963"/>
                </a:lnTo>
                <a:lnTo>
                  <a:pt x="0" y="423672"/>
                </a:lnTo>
                <a:lnTo>
                  <a:pt x="2234" y="458412"/>
                </a:lnTo>
                <a:lnTo>
                  <a:pt x="19583" y="525467"/>
                </a:lnTo>
                <a:lnTo>
                  <a:pt x="52947" y="588561"/>
                </a:lnTo>
                <a:lnTo>
                  <a:pt x="100929" y="646820"/>
                </a:lnTo>
                <a:lnTo>
                  <a:pt x="129966" y="673864"/>
                </a:lnTo>
                <a:lnTo>
                  <a:pt x="162135" y="699371"/>
                </a:lnTo>
                <a:lnTo>
                  <a:pt x="197262" y="723233"/>
                </a:lnTo>
                <a:lnTo>
                  <a:pt x="235172" y="745340"/>
                </a:lnTo>
                <a:lnTo>
                  <a:pt x="275691" y="765584"/>
                </a:lnTo>
                <a:lnTo>
                  <a:pt x="318645" y="783855"/>
                </a:lnTo>
                <a:lnTo>
                  <a:pt x="363858" y="800044"/>
                </a:lnTo>
                <a:lnTo>
                  <a:pt x="411158" y="814042"/>
                </a:lnTo>
                <a:lnTo>
                  <a:pt x="460369" y="825739"/>
                </a:lnTo>
                <a:lnTo>
                  <a:pt x="511318" y="835027"/>
                </a:lnTo>
                <a:lnTo>
                  <a:pt x="563830" y="841797"/>
                </a:lnTo>
                <a:lnTo>
                  <a:pt x="617731" y="845939"/>
                </a:lnTo>
                <a:lnTo>
                  <a:pt x="672846" y="847344"/>
                </a:lnTo>
                <a:lnTo>
                  <a:pt x="728069" y="845939"/>
                </a:lnTo>
                <a:lnTo>
                  <a:pt x="782068" y="841797"/>
                </a:lnTo>
                <a:lnTo>
                  <a:pt x="834667" y="835027"/>
                </a:lnTo>
                <a:lnTo>
                  <a:pt x="885693" y="825739"/>
                </a:lnTo>
                <a:lnTo>
                  <a:pt x="934973" y="814042"/>
                </a:lnTo>
                <a:lnTo>
                  <a:pt x="982333" y="800044"/>
                </a:lnTo>
                <a:lnTo>
                  <a:pt x="1027599" y="783855"/>
                </a:lnTo>
                <a:lnTo>
                  <a:pt x="1070597" y="765584"/>
                </a:lnTo>
                <a:lnTo>
                  <a:pt x="1111154" y="745340"/>
                </a:lnTo>
                <a:lnTo>
                  <a:pt x="1149095" y="723233"/>
                </a:lnTo>
                <a:lnTo>
                  <a:pt x="1184248" y="699371"/>
                </a:lnTo>
                <a:lnTo>
                  <a:pt x="1216438" y="673864"/>
                </a:lnTo>
                <a:lnTo>
                  <a:pt x="1245492" y="646820"/>
                </a:lnTo>
                <a:lnTo>
                  <a:pt x="1271235" y="618350"/>
                </a:lnTo>
                <a:lnTo>
                  <a:pt x="1312096" y="557564"/>
                </a:lnTo>
                <a:lnTo>
                  <a:pt x="1337633" y="492380"/>
                </a:lnTo>
                <a:lnTo>
                  <a:pt x="1346453" y="423672"/>
                </a:lnTo>
                <a:lnTo>
                  <a:pt x="1344219" y="388931"/>
                </a:lnTo>
                <a:lnTo>
                  <a:pt x="1326867" y="321876"/>
                </a:lnTo>
                <a:lnTo>
                  <a:pt x="1293495" y="258782"/>
                </a:lnTo>
                <a:lnTo>
                  <a:pt x="1245492" y="200523"/>
                </a:lnTo>
                <a:lnTo>
                  <a:pt x="1216438" y="173479"/>
                </a:lnTo>
                <a:lnTo>
                  <a:pt x="1184248" y="147972"/>
                </a:lnTo>
                <a:lnTo>
                  <a:pt x="1149095" y="124110"/>
                </a:lnTo>
                <a:lnTo>
                  <a:pt x="1111154" y="102003"/>
                </a:lnTo>
                <a:lnTo>
                  <a:pt x="1070597" y="81759"/>
                </a:lnTo>
                <a:lnTo>
                  <a:pt x="1027599" y="63488"/>
                </a:lnTo>
                <a:lnTo>
                  <a:pt x="982333" y="47299"/>
                </a:lnTo>
                <a:lnTo>
                  <a:pt x="934973" y="33301"/>
                </a:lnTo>
                <a:lnTo>
                  <a:pt x="885693" y="21604"/>
                </a:lnTo>
                <a:lnTo>
                  <a:pt x="834667" y="12316"/>
                </a:lnTo>
                <a:lnTo>
                  <a:pt x="782068" y="5546"/>
                </a:lnTo>
                <a:lnTo>
                  <a:pt x="728069" y="1404"/>
                </a:lnTo>
                <a:lnTo>
                  <a:pt x="672845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3885" y="1386552"/>
            <a:ext cx="2009775" cy="2663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b="1" spc="-5" dirty="0">
                <a:latin typeface="微软雅黑"/>
                <a:cs typeface="微软雅黑"/>
              </a:rPr>
              <a:t>简要理解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979805" marR="5080" algn="just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一个表空间 可以由多个 文件构成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980440" marR="5080" algn="ctr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表空间的文 件是否可自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动扩展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92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b="0" spc="-1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17.7 </a:t>
            </a:r>
            <a:r>
              <a:rPr sz="2800" b="0" spc="-1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Oracl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800" b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800" b="0" spc="-1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DB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物理存储简介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 </a:t>
            </a: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/>
            </a:r>
            <a:b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</a:b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(2)Oracl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数据库的数据组织相关</a:t>
            </a:r>
            <a:r>
              <a:rPr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的</a:t>
            </a: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命令</a:t>
            </a:r>
          </a:p>
        </p:txBody>
      </p:sp>
      <p:sp>
        <p:nvSpPr>
          <p:cNvPr id="15" name="object 15"/>
          <p:cNvSpPr/>
          <p:nvPr/>
        </p:nvSpPr>
        <p:spPr>
          <a:xfrm>
            <a:off x="6926453" y="5747765"/>
            <a:ext cx="1470025" cy="946785"/>
          </a:xfrm>
          <a:custGeom>
            <a:avLst/>
            <a:gdLst/>
            <a:ahLst/>
            <a:cxnLst/>
            <a:rect l="l" t="t" r="r" b="b"/>
            <a:pathLst>
              <a:path w="1470025" h="946784">
                <a:moveTo>
                  <a:pt x="1469898" y="473202"/>
                </a:moveTo>
                <a:lnTo>
                  <a:pt x="1467460" y="434388"/>
                </a:lnTo>
                <a:lnTo>
                  <a:pt x="1460274" y="396440"/>
                </a:lnTo>
                <a:lnTo>
                  <a:pt x="1448529" y="359478"/>
                </a:lnTo>
                <a:lnTo>
                  <a:pt x="1432413" y="323624"/>
                </a:lnTo>
                <a:lnTo>
                  <a:pt x="1412116" y="289000"/>
                </a:lnTo>
                <a:lnTo>
                  <a:pt x="1387828" y="255727"/>
                </a:lnTo>
                <a:lnTo>
                  <a:pt x="1359736" y="223928"/>
                </a:lnTo>
                <a:lnTo>
                  <a:pt x="1328031" y="193724"/>
                </a:lnTo>
                <a:lnTo>
                  <a:pt x="1292902" y="165237"/>
                </a:lnTo>
                <a:lnTo>
                  <a:pt x="1254537" y="138588"/>
                </a:lnTo>
                <a:lnTo>
                  <a:pt x="1213126" y="113900"/>
                </a:lnTo>
                <a:lnTo>
                  <a:pt x="1168859" y="91293"/>
                </a:lnTo>
                <a:lnTo>
                  <a:pt x="1121923" y="70890"/>
                </a:lnTo>
                <a:lnTo>
                  <a:pt x="1072509" y="52813"/>
                </a:lnTo>
                <a:lnTo>
                  <a:pt x="1020806" y="37183"/>
                </a:lnTo>
                <a:lnTo>
                  <a:pt x="967002" y="24121"/>
                </a:lnTo>
                <a:lnTo>
                  <a:pt x="911287" y="13751"/>
                </a:lnTo>
                <a:lnTo>
                  <a:pt x="853850" y="6192"/>
                </a:lnTo>
                <a:lnTo>
                  <a:pt x="794881" y="1568"/>
                </a:lnTo>
                <a:lnTo>
                  <a:pt x="734568" y="0"/>
                </a:lnTo>
                <a:lnTo>
                  <a:pt x="674363" y="1568"/>
                </a:lnTo>
                <a:lnTo>
                  <a:pt x="615491" y="6192"/>
                </a:lnTo>
                <a:lnTo>
                  <a:pt x="558142" y="13751"/>
                </a:lnTo>
                <a:lnTo>
                  <a:pt x="502505" y="24121"/>
                </a:lnTo>
                <a:lnTo>
                  <a:pt x="448770" y="37183"/>
                </a:lnTo>
                <a:lnTo>
                  <a:pt x="397126" y="52813"/>
                </a:lnTo>
                <a:lnTo>
                  <a:pt x="347764" y="70890"/>
                </a:lnTo>
                <a:lnTo>
                  <a:pt x="300874" y="91293"/>
                </a:lnTo>
                <a:lnTo>
                  <a:pt x="256644" y="113900"/>
                </a:lnTo>
                <a:lnTo>
                  <a:pt x="215265" y="138588"/>
                </a:lnTo>
                <a:lnTo>
                  <a:pt x="176926" y="165237"/>
                </a:lnTo>
                <a:lnTo>
                  <a:pt x="141817" y="193724"/>
                </a:lnTo>
                <a:lnTo>
                  <a:pt x="110128" y="223928"/>
                </a:lnTo>
                <a:lnTo>
                  <a:pt x="82049" y="255727"/>
                </a:lnTo>
                <a:lnTo>
                  <a:pt x="57769" y="289000"/>
                </a:lnTo>
                <a:lnTo>
                  <a:pt x="37478" y="323624"/>
                </a:lnTo>
                <a:lnTo>
                  <a:pt x="21366" y="359478"/>
                </a:lnTo>
                <a:lnTo>
                  <a:pt x="9622" y="396440"/>
                </a:lnTo>
                <a:lnTo>
                  <a:pt x="2437" y="434388"/>
                </a:lnTo>
                <a:lnTo>
                  <a:pt x="0" y="473202"/>
                </a:lnTo>
                <a:lnTo>
                  <a:pt x="2437" y="512015"/>
                </a:lnTo>
                <a:lnTo>
                  <a:pt x="9622" y="549963"/>
                </a:lnTo>
                <a:lnTo>
                  <a:pt x="21366" y="586925"/>
                </a:lnTo>
                <a:lnTo>
                  <a:pt x="37478" y="622779"/>
                </a:lnTo>
                <a:lnTo>
                  <a:pt x="57769" y="657403"/>
                </a:lnTo>
                <a:lnTo>
                  <a:pt x="82049" y="690676"/>
                </a:lnTo>
                <a:lnTo>
                  <a:pt x="110128" y="722475"/>
                </a:lnTo>
                <a:lnTo>
                  <a:pt x="141817" y="752679"/>
                </a:lnTo>
                <a:lnTo>
                  <a:pt x="176926" y="781166"/>
                </a:lnTo>
                <a:lnTo>
                  <a:pt x="215265" y="807815"/>
                </a:lnTo>
                <a:lnTo>
                  <a:pt x="256644" y="832503"/>
                </a:lnTo>
                <a:lnTo>
                  <a:pt x="300874" y="855110"/>
                </a:lnTo>
                <a:lnTo>
                  <a:pt x="347764" y="875513"/>
                </a:lnTo>
                <a:lnTo>
                  <a:pt x="397126" y="893590"/>
                </a:lnTo>
                <a:lnTo>
                  <a:pt x="448770" y="909220"/>
                </a:lnTo>
                <a:lnTo>
                  <a:pt x="502505" y="922282"/>
                </a:lnTo>
                <a:lnTo>
                  <a:pt x="558142" y="932652"/>
                </a:lnTo>
                <a:lnTo>
                  <a:pt x="615491" y="940211"/>
                </a:lnTo>
                <a:lnTo>
                  <a:pt x="674363" y="944835"/>
                </a:lnTo>
                <a:lnTo>
                  <a:pt x="734568" y="946404"/>
                </a:lnTo>
                <a:lnTo>
                  <a:pt x="794881" y="944835"/>
                </a:lnTo>
                <a:lnTo>
                  <a:pt x="853850" y="940211"/>
                </a:lnTo>
                <a:lnTo>
                  <a:pt x="911287" y="932652"/>
                </a:lnTo>
                <a:lnTo>
                  <a:pt x="967002" y="922282"/>
                </a:lnTo>
                <a:lnTo>
                  <a:pt x="1020806" y="909220"/>
                </a:lnTo>
                <a:lnTo>
                  <a:pt x="1072509" y="893590"/>
                </a:lnTo>
                <a:lnTo>
                  <a:pt x="1121923" y="875513"/>
                </a:lnTo>
                <a:lnTo>
                  <a:pt x="1168859" y="855110"/>
                </a:lnTo>
                <a:lnTo>
                  <a:pt x="1213126" y="832503"/>
                </a:lnTo>
                <a:lnTo>
                  <a:pt x="1254537" y="807815"/>
                </a:lnTo>
                <a:lnTo>
                  <a:pt x="1292902" y="781166"/>
                </a:lnTo>
                <a:lnTo>
                  <a:pt x="1328031" y="752679"/>
                </a:lnTo>
                <a:lnTo>
                  <a:pt x="1359736" y="722475"/>
                </a:lnTo>
                <a:lnTo>
                  <a:pt x="1387828" y="690676"/>
                </a:lnTo>
                <a:lnTo>
                  <a:pt x="1412116" y="657403"/>
                </a:lnTo>
                <a:lnTo>
                  <a:pt x="1432413" y="622779"/>
                </a:lnTo>
                <a:lnTo>
                  <a:pt x="1448529" y="586925"/>
                </a:lnTo>
                <a:lnTo>
                  <a:pt x="1460274" y="549963"/>
                </a:lnTo>
                <a:lnTo>
                  <a:pt x="1467460" y="512015"/>
                </a:lnTo>
                <a:lnTo>
                  <a:pt x="1469898" y="47320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94283" y="5792723"/>
            <a:ext cx="1346835" cy="847725"/>
          </a:xfrm>
          <a:custGeom>
            <a:avLst/>
            <a:gdLst/>
            <a:ahLst/>
            <a:cxnLst/>
            <a:rect l="l" t="t" r="r" b="b"/>
            <a:pathLst>
              <a:path w="1346834" h="847725">
                <a:moveTo>
                  <a:pt x="1346453" y="423672"/>
                </a:moveTo>
                <a:lnTo>
                  <a:pt x="1337654" y="354963"/>
                </a:lnTo>
                <a:lnTo>
                  <a:pt x="1312176" y="289779"/>
                </a:lnTo>
                <a:lnTo>
                  <a:pt x="1271400" y="228993"/>
                </a:lnTo>
                <a:lnTo>
                  <a:pt x="1245706" y="200523"/>
                </a:lnTo>
                <a:lnTo>
                  <a:pt x="1216706" y="173479"/>
                </a:lnTo>
                <a:lnTo>
                  <a:pt x="1184572" y="147972"/>
                </a:lnTo>
                <a:lnTo>
                  <a:pt x="1149476" y="124110"/>
                </a:lnTo>
                <a:lnTo>
                  <a:pt x="1111592" y="102003"/>
                </a:lnTo>
                <a:lnTo>
                  <a:pt x="1071091" y="81759"/>
                </a:lnTo>
                <a:lnTo>
                  <a:pt x="1028146" y="63488"/>
                </a:lnTo>
                <a:lnTo>
                  <a:pt x="982931" y="47299"/>
                </a:lnTo>
                <a:lnTo>
                  <a:pt x="935616" y="33301"/>
                </a:lnTo>
                <a:lnTo>
                  <a:pt x="886376" y="21604"/>
                </a:lnTo>
                <a:lnTo>
                  <a:pt x="835383" y="12316"/>
                </a:lnTo>
                <a:lnTo>
                  <a:pt x="782808" y="5546"/>
                </a:lnTo>
                <a:lnTo>
                  <a:pt x="728826" y="1404"/>
                </a:lnTo>
                <a:lnTo>
                  <a:pt x="673607" y="0"/>
                </a:lnTo>
                <a:lnTo>
                  <a:pt x="618384" y="1404"/>
                </a:lnTo>
                <a:lnTo>
                  <a:pt x="564385" y="5546"/>
                </a:lnTo>
                <a:lnTo>
                  <a:pt x="511786" y="12316"/>
                </a:lnTo>
                <a:lnTo>
                  <a:pt x="460760" y="21604"/>
                </a:lnTo>
                <a:lnTo>
                  <a:pt x="411479" y="33301"/>
                </a:lnTo>
                <a:lnTo>
                  <a:pt x="364120" y="47299"/>
                </a:lnTo>
                <a:lnTo>
                  <a:pt x="318854" y="63488"/>
                </a:lnTo>
                <a:lnTo>
                  <a:pt x="275856" y="81759"/>
                </a:lnTo>
                <a:lnTo>
                  <a:pt x="235299" y="102003"/>
                </a:lnTo>
                <a:lnTo>
                  <a:pt x="197357" y="124110"/>
                </a:lnTo>
                <a:lnTo>
                  <a:pt x="162205" y="147972"/>
                </a:lnTo>
                <a:lnTo>
                  <a:pt x="130015" y="173479"/>
                </a:lnTo>
                <a:lnTo>
                  <a:pt x="100961" y="200523"/>
                </a:lnTo>
                <a:lnTo>
                  <a:pt x="75218" y="228993"/>
                </a:lnTo>
                <a:lnTo>
                  <a:pt x="34357" y="289779"/>
                </a:lnTo>
                <a:lnTo>
                  <a:pt x="8820" y="354963"/>
                </a:lnTo>
                <a:lnTo>
                  <a:pt x="0" y="423672"/>
                </a:lnTo>
                <a:lnTo>
                  <a:pt x="2234" y="458412"/>
                </a:lnTo>
                <a:lnTo>
                  <a:pt x="19586" y="525467"/>
                </a:lnTo>
                <a:lnTo>
                  <a:pt x="52958" y="588561"/>
                </a:lnTo>
                <a:lnTo>
                  <a:pt x="100961" y="646820"/>
                </a:lnTo>
                <a:lnTo>
                  <a:pt x="130015" y="673864"/>
                </a:lnTo>
                <a:lnTo>
                  <a:pt x="162205" y="699371"/>
                </a:lnTo>
                <a:lnTo>
                  <a:pt x="197357" y="723233"/>
                </a:lnTo>
                <a:lnTo>
                  <a:pt x="235299" y="745340"/>
                </a:lnTo>
                <a:lnTo>
                  <a:pt x="275856" y="765584"/>
                </a:lnTo>
                <a:lnTo>
                  <a:pt x="318854" y="783855"/>
                </a:lnTo>
                <a:lnTo>
                  <a:pt x="364120" y="800044"/>
                </a:lnTo>
                <a:lnTo>
                  <a:pt x="411479" y="814042"/>
                </a:lnTo>
                <a:lnTo>
                  <a:pt x="460760" y="825739"/>
                </a:lnTo>
                <a:lnTo>
                  <a:pt x="511786" y="835027"/>
                </a:lnTo>
                <a:lnTo>
                  <a:pt x="564385" y="841797"/>
                </a:lnTo>
                <a:lnTo>
                  <a:pt x="618384" y="845939"/>
                </a:lnTo>
                <a:lnTo>
                  <a:pt x="673607" y="847344"/>
                </a:lnTo>
                <a:lnTo>
                  <a:pt x="728826" y="845939"/>
                </a:lnTo>
                <a:lnTo>
                  <a:pt x="782808" y="841797"/>
                </a:lnTo>
                <a:lnTo>
                  <a:pt x="835383" y="835027"/>
                </a:lnTo>
                <a:lnTo>
                  <a:pt x="886376" y="825739"/>
                </a:lnTo>
                <a:lnTo>
                  <a:pt x="935616" y="814042"/>
                </a:lnTo>
                <a:lnTo>
                  <a:pt x="982931" y="800044"/>
                </a:lnTo>
                <a:lnTo>
                  <a:pt x="1028146" y="783855"/>
                </a:lnTo>
                <a:lnTo>
                  <a:pt x="1071091" y="765584"/>
                </a:lnTo>
                <a:lnTo>
                  <a:pt x="1111592" y="745340"/>
                </a:lnTo>
                <a:lnTo>
                  <a:pt x="1149476" y="723233"/>
                </a:lnTo>
                <a:lnTo>
                  <a:pt x="1184572" y="699371"/>
                </a:lnTo>
                <a:lnTo>
                  <a:pt x="1216706" y="673864"/>
                </a:lnTo>
                <a:lnTo>
                  <a:pt x="1245706" y="646820"/>
                </a:lnTo>
                <a:lnTo>
                  <a:pt x="1271400" y="618350"/>
                </a:lnTo>
                <a:lnTo>
                  <a:pt x="1312176" y="557564"/>
                </a:lnTo>
                <a:lnTo>
                  <a:pt x="1337654" y="492380"/>
                </a:lnTo>
                <a:lnTo>
                  <a:pt x="1346453" y="42367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94283" y="5792723"/>
            <a:ext cx="1346835" cy="847725"/>
          </a:xfrm>
          <a:custGeom>
            <a:avLst/>
            <a:gdLst/>
            <a:ahLst/>
            <a:cxnLst/>
            <a:rect l="l" t="t" r="r" b="b"/>
            <a:pathLst>
              <a:path w="1346834" h="847725">
                <a:moveTo>
                  <a:pt x="673607" y="0"/>
                </a:moveTo>
                <a:lnTo>
                  <a:pt x="618384" y="1404"/>
                </a:lnTo>
                <a:lnTo>
                  <a:pt x="564385" y="5546"/>
                </a:lnTo>
                <a:lnTo>
                  <a:pt x="511786" y="12316"/>
                </a:lnTo>
                <a:lnTo>
                  <a:pt x="460760" y="21604"/>
                </a:lnTo>
                <a:lnTo>
                  <a:pt x="411479" y="33301"/>
                </a:lnTo>
                <a:lnTo>
                  <a:pt x="364120" y="47299"/>
                </a:lnTo>
                <a:lnTo>
                  <a:pt x="318854" y="63488"/>
                </a:lnTo>
                <a:lnTo>
                  <a:pt x="275856" y="81759"/>
                </a:lnTo>
                <a:lnTo>
                  <a:pt x="235299" y="102003"/>
                </a:lnTo>
                <a:lnTo>
                  <a:pt x="197357" y="124110"/>
                </a:lnTo>
                <a:lnTo>
                  <a:pt x="162205" y="147972"/>
                </a:lnTo>
                <a:lnTo>
                  <a:pt x="130015" y="173479"/>
                </a:lnTo>
                <a:lnTo>
                  <a:pt x="100961" y="200523"/>
                </a:lnTo>
                <a:lnTo>
                  <a:pt x="75218" y="228993"/>
                </a:lnTo>
                <a:lnTo>
                  <a:pt x="34357" y="289779"/>
                </a:lnTo>
                <a:lnTo>
                  <a:pt x="8820" y="354963"/>
                </a:lnTo>
                <a:lnTo>
                  <a:pt x="0" y="423672"/>
                </a:lnTo>
                <a:lnTo>
                  <a:pt x="2234" y="458412"/>
                </a:lnTo>
                <a:lnTo>
                  <a:pt x="19586" y="525467"/>
                </a:lnTo>
                <a:lnTo>
                  <a:pt x="52958" y="588561"/>
                </a:lnTo>
                <a:lnTo>
                  <a:pt x="100961" y="646820"/>
                </a:lnTo>
                <a:lnTo>
                  <a:pt x="130015" y="673864"/>
                </a:lnTo>
                <a:lnTo>
                  <a:pt x="162205" y="699371"/>
                </a:lnTo>
                <a:lnTo>
                  <a:pt x="197357" y="723233"/>
                </a:lnTo>
                <a:lnTo>
                  <a:pt x="235299" y="745340"/>
                </a:lnTo>
                <a:lnTo>
                  <a:pt x="275856" y="765584"/>
                </a:lnTo>
                <a:lnTo>
                  <a:pt x="318854" y="783855"/>
                </a:lnTo>
                <a:lnTo>
                  <a:pt x="364120" y="800044"/>
                </a:lnTo>
                <a:lnTo>
                  <a:pt x="411479" y="814042"/>
                </a:lnTo>
                <a:lnTo>
                  <a:pt x="460760" y="825739"/>
                </a:lnTo>
                <a:lnTo>
                  <a:pt x="511786" y="835027"/>
                </a:lnTo>
                <a:lnTo>
                  <a:pt x="564385" y="841797"/>
                </a:lnTo>
                <a:lnTo>
                  <a:pt x="618384" y="845939"/>
                </a:lnTo>
                <a:lnTo>
                  <a:pt x="673607" y="847344"/>
                </a:lnTo>
                <a:lnTo>
                  <a:pt x="728826" y="845939"/>
                </a:lnTo>
                <a:lnTo>
                  <a:pt x="782808" y="841797"/>
                </a:lnTo>
                <a:lnTo>
                  <a:pt x="835383" y="835027"/>
                </a:lnTo>
                <a:lnTo>
                  <a:pt x="886376" y="825739"/>
                </a:lnTo>
                <a:lnTo>
                  <a:pt x="935616" y="814042"/>
                </a:lnTo>
                <a:lnTo>
                  <a:pt x="982931" y="800044"/>
                </a:lnTo>
                <a:lnTo>
                  <a:pt x="1028146" y="783855"/>
                </a:lnTo>
                <a:lnTo>
                  <a:pt x="1071091" y="765584"/>
                </a:lnTo>
                <a:lnTo>
                  <a:pt x="1111592" y="745340"/>
                </a:lnTo>
                <a:lnTo>
                  <a:pt x="1149476" y="723233"/>
                </a:lnTo>
                <a:lnTo>
                  <a:pt x="1184572" y="699371"/>
                </a:lnTo>
                <a:lnTo>
                  <a:pt x="1216706" y="673864"/>
                </a:lnTo>
                <a:lnTo>
                  <a:pt x="1245706" y="646820"/>
                </a:lnTo>
                <a:lnTo>
                  <a:pt x="1271400" y="618350"/>
                </a:lnTo>
                <a:lnTo>
                  <a:pt x="1312176" y="557564"/>
                </a:lnTo>
                <a:lnTo>
                  <a:pt x="1337654" y="492380"/>
                </a:lnTo>
                <a:lnTo>
                  <a:pt x="1346453" y="423672"/>
                </a:lnTo>
                <a:lnTo>
                  <a:pt x="1344225" y="388931"/>
                </a:lnTo>
                <a:lnTo>
                  <a:pt x="1326913" y="321876"/>
                </a:lnTo>
                <a:lnTo>
                  <a:pt x="1293614" y="258782"/>
                </a:lnTo>
                <a:lnTo>
                  <a:pt x="1245706" y="200523"/>
                </a:lnTo>
                <a:lnTo>
                  <a:pt x="1216706" y="173479"/>
                </a:lnTo>
                <a:lnTo>
                  <a:pt x="1184572" y="147972"/>
                </a:lnTo>
                <a:lnTo>
                  <a:pt x="1149476" y="124110"/>
                </a:lnTo>
                <a:lnTo>
                  <a:pt x="1111592" y="102003"/>
                </a:lnTo>
                <a:lnTo>
                  <a:pt x="1071091" y="81759"/>
                </a:lnTo>
                <a:lnTo>
                  <a:pt x="1028146" y="63488"/>
                </a:lnTo>
                <a:lnTo>
                  <a:pt x="982931" y="47299"/>
                </a:lnTo>
                <a:lnTo>
                  <a:pt x="935616" y="33301"/>
                </a:lnTo>
                <a:lnTo>
                  <a:pt x="886376" y="21604"/>
                </a:lnTo>
                <a:lnTo>
                  <a:pt x="835383" y="12316"/>
                </a:lnTo>
                <a:lnTo>
                  <a:pt x="782808" y="5546"/>
                </a:lnTo>
                <a:lnTo>
                  <a:pt x="728826" y="1404"/>
                </a:lnTo>
                <a:lnTo>
                  <a:pt x="673607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72507" y="4908041"/>
            <a:ext cx="2424430" cy="984885"/>
          </a:xfrm>
          <a:custGeom>
            <a:avLst/>
            <a:gdLst/>
            <a:ahLst/>
            <a:cxnLst/>
            <a:rect l="l" t="t" r="r" b="b"/>
            <a:pathLst>
              <a:path w="2424429" h="984885">
                <a:moveTo>
                  <a:pt x="2423922" y="492251"/>
                </a:moveTo>
                <a:lnTo>
                  <a:pt x="2419904" y="451856"/>
                </a:lnTo>
                <a:lnTo>
                  <a:pt x="2408060" y="412364"/>
                </a:lnTo>
                <a:lnTo>
                  <a:pt x="2388701" y="373902"/>
                </a:lnTo>
                <a:lnTo>
                  <a:pt x="2362139" y="336596"/>
                </a:lnTo>
                <a:lnTo>
                  <a:pt x="2328683" y="300573"/>
                </a:lnTo>
                <a:lnTo>
                  <a:pt x="2288647" y="265958"/>
                </a:lnTo>
                <a:lnTo>
                  <a:pt x="2242342" y="232878"/>
                </a:lnTo>
                <a:lnTo>
                  <a:pt x="2190079" y="201460"/>
                </a:lnTo>
                <a:lnTo>
                  <a:pt x="2132169" y="171829"/>
                </a:lnTo>
                <a:lnTo>
                  <a:pt x="2068925" y="144113"/>
                </a:lnTo>
                <a:lnTo>
                  <a:pt x="2000657" y="118436"/>
                </a:lnTo>
                <a:lnTo>
                  <a:pt x="1927677" y="94926"/>
                </a:lnTo>
                <a:lnTo>
                  <a:pt x="1850296" y="73709"/>
                </a:lnTo>
                <a:lnTo>
                  <a:pt x="1768826" y="54912"/>
                </a:lnTo>
                <a:lnTo>
                  <a:pt x="1683579" y="38659"/>
                </a:lnTo>
                <a:lnTo>
                  <a:pt x="1594866" y="25078"/>
                </a:lnTo>
                <a:lnTo>
                  <a:pt x="1502997" y="14296"/>
                </a:lnTo>
                <a:lnTo>
                  <a:pt x="1408286" y="6438"/>
                </a:lnTo>
                <a:lnTo>
                  <a:pt x="1311043" y="1630"/>
                </a:lnTo>
                <a:lnTo>
                  <a:pt x="1211580" y="0"/>
                </a:lnTo>
                <a:lnTo>
                  <a:pt x="1112225" y="1630"/>
                </a:lnTo>
                <a:lnTo>
                  <a:pt x="1015080" y="6438"/>
                </a:lnTo>
                <a:lnTo>
                  <a:pt x="920456" y="14296"/>
                </a:lnTo>
                <a:lnTo>
                  <a:pt x="828665" y="25078"/>
                </a:lnTo>
                <a:lnTo>
                  <a:pt x="740021" y="38659"/>
                </a:lnTo>
                <a:lnTo>
                  <a:pt x="654833" y="54912"/>
                </a:lnTo>
                <a:lnTo>
                  <a:pt x="573416" y="73709"/>
                </a:lnTo>
                <a:lnTo>
                  <a:pt x="496080" y="94926"/>
                </a:lnTo>
                <a:lnTo>
                  <a:pt x="423138" y="118436"/>
                </a:lnTo>
                <a:lnTo>
                  <a:pt x="354901" y="144113"/>
                </a:lnTo>
                <a:lnTo>
                  <a:pt x="291682" y="171829"/>
                </a:lnTo>
                <a:lnTo>
                  <a:pt x="233793" y="201460"/>
                </a:lnTo>
                <a:lnTo>
                  <a:pt x="181546" y="232878"/>
                </a:lnTo>
                <a:lnTo>
                  <a:pt x="135253" y="265958"/>
                </a:lnTo>
                <a:lnTo>
                  <a:pt x="95226" y="300573"/>
                </a:lnTo>
                <a:lnTo>
                  <a:pt x="61776" y="336596"/>
                </a:lnTo>
                <a:lnTo>
                  <a:pt x="35217" y="373902"/>
                </a:lnTo>
                <a:lnTo>
                  <a:pt x="15860" y="412364"/>
                </a:lnTo>
                <a:lnTo>
                  <a:pt x="4017" y="451856"/>
                </a:lnTo>
                <a:lnTo>
                  <a:pt x="0" y="492252"/>
                </a:lnTo>
                <a:lnTo>
                  <a:pt x="4017" y="532647"/>
                </a:lnTo>
                <a:lnTo>
                  <a:pt x="15860" y="572139"/>
                </a:lnTo>
                <a:lnTo>
                  <a:pt x="35217" y="610601"/>
                </a:lnTo>
                <a:lnTo>
                  <a:pt x="61776" y="647907"/>
                </a:lnTo>
                <a:lnTo>
                  <a:pt x="95226" y="683930"/>
                </a:lnTo>
                <a:lnTo>
                  <a:pt x="135253" y="718545"/>
                </a:lnTo>
                <a:lnTo>
                  <a:pt x="181546" y="751625"/>
                </a:lnTo>
                <a:lnTo>
                  <a:pt x="233793" y="783043"/>
                </a:lnTo>
                <a:lnTo>
                  <a:pt x="291682" y="812674"/>
                </a:lnTo>
                <a:lnTo>
                  <a:pt x="354901" y="840390"/>
                </a:lnTo>
                <a:lnTo>
                  <a:pt x="423138" y="866067"/>
                </a:lnTo>
                <a:lnTo>
                  <a:pt x="496080" y="889577"/>
                </a:lnTo>
                <a:lnTo>
                  <a:pt x="573416" y="910794"/>
                </a:lnTo>
                <a:lnTo>
                  <a:pt x="654833" y="929591"/>
                </a:lnTo>
                <a:lnTo>
                  <a:pt x="740021" y="945844"/>
                </a:lnTo>
                <a:lnTo>
                  <a:pt x="828665" y="959425"/>
                </a:lnTo>
                <a:lnTo>
                  <a:pt x="920456" y="970207"/>
                </a:lnTo>
                <a:lnTo>
                  <a:pt x="1015080" y="978065"/>
                </a:lnTo>
                <a:lnTo>
                  <a:pt x="1112225" y="982873"/>
                </a:lnTo>
                <a:lnTo>
                  <a:pt x="1211580" y="984504"/>
                </a:lnTo>
                <a:lnTo>
                  <a:pt x="1311043" y="982873"/>
                </a:lnTo>
                <a:lnTo>
                  <a:pt x="1408286" y="978065"/>
                </a:lnTo>
                <a:lnTo>
                  <a:pt x="1502997" y="970207"/>
                </a:lnTo>
                <a:lnTo>
                  <a:pt x="1594866" y="959425"/>
                </a:lnTo>
                <a:lnTo>
                  <a:pt x="1683579" y="945844"/>
                </a:lnTo>
                <a:lnTo>
                  <a:pt x="1768826" y="929591"/>
                </a:lnTo>
                <a:lnTo>
                  <a:pt x="1850296" y="910794"/>
                </a:lnTo>
                <a:lnTo>
                  <a:pt x="1927677" y="889577"/>
                </a:lnTo>
                <a:lnTo>
                  <a:pt x="2000657" y="866067"/>
                </a:lnTo>
                <a:lnTo>
                  <a:pt x="2068925" y="840390"/>
                </a:lnTo>
                <a:lnTo>
                  <a:pt x="2132169" y="812674"/>
                </a:lnTo>
                <a:lnTo>
                  <a:pt x="2190079" y="783043"/>
                </a:lnTo>
                <a:lnTo>
                  <a:pt x="2242342" y="751625"/>
                </a:lnTo>
                <a:lnTo>
                  <a:pt x="2288647" y="718545"/>
                </a:lnTo>
                <a:lnTo>
                  <a:pt x="2328683" y="683930"/>
                </a:lnTo>
                <a:lnTo>
                  <a:pt x="2362139" y="647907"/>
                </a:lnTo>
                <a:lnTo>
                  <a:pt x="2388701" y="610601"/>
                </a:lnTo>
                <a:lnTo>
                  <a:pt x="2408060" y="572139"/>
                </a:lnTo>
                <a:lnTo>
                  <a:pt x="2419904" y="532647"/>
                </a:lnTo>
                <a:lnTo>
                  <a:pt x="2423922" y="49225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81485" y="4954523"/>
            <a:ext cx="2223135" cy="882650"/>
          </a:xfrm>
          <a:custGeom>
            <a:avLst/>
            <a:gdLst/>
            <a:ahLst/>
            <a:cxnLst/>
            <a:rect l="l" t="t" r="r" b="b"/>
            <a:pathLst>
              <a:path w="2223134" h="882650">
                <a:moveTo>
                  <a:pt x="2222754" y="441197"/>
                </a:moveTo>
                <a:lnTo>
                  <a:pt x="2208208" y="369591"/>
                </a:lnTo>
                <a:lnTo>
                  <a:pt x="2190455" y="335116"/>
                </a:lnTo>
                <a:lnTo>
                  <a:pt x="2166097" y="301678"/>
                </a:lnTo>
                <a:lnTo>
                  <a:pt x="2135421" y="269390"/>
                </a:lnTo>
                <a:lnTo>
                  <a:pt x="2098713" y="238365"/>
                </a:lnTo>
                <a:lnTo>
                  <a:pt x="2056259" y="208716"/>
                </a:lnTo>
                <a:lnTo>
                  <a:pt x="2008345" y="180557"/>
                </a:lnTo>
                <a:lnTo>
                  <a:pt x="1955258" y="154000"/>
                </a:lnTo>
                <a:lnTo>
                  <a:pt x="1897284" y="129158"/>
                </a:lnTo>
                <a:lnTo>
                  <a:pt x="1834710" y="106146"/>
                </a:lnTo>
                <a:lnTo>
                  <a:pt x="1767821" y="85075"/>
                </a:lnTo>
                <a:lnTo>
                  <a:pt x="1696905" y="66060"/>
                </a:lnTo>
                <a:lnTo>
                  <a:pt x="1622246" y="49213"/>
                </a:lnTo>
                <a:lnTo>
                  <a:pt x="1544133" y="34647"/>
                </a:lnTo>
                <a:lnTo>
                  <a:pt x="1462851" y="22475"/>
                </a:lnTo>
                <a:lnTo>
                  <a:pt x="1378685" y="12812"/>
                </a:lnTo>
                <a:lnTo>
                  <a:pt x="1291924" y="5769"/>
                </a:lnTo>
                <a:lnTo>
                  <a:pt x="1202853" y="1461"/>
                </a:lnTo>
                <a:lnTo>
                  <a:pt x="1111758" y="0"/>
                </a:lnTo>
                <a:lnTo>
                  <a:pt x="1020554" y="1461"/>
                </a:lnTo>
                <a:lnTo>
                  <a:pt x="931384" y="5769"/>
                </a:lnTo>
                <a:lnTo>
                  <a:pt x="844536" y="12812"/>
                </a:lnTo>
                <a:lnTo>
                  <a:pt x="760293" y="22475"/>
                </a:lnTo>
                <a:lnTo>
                  <a:pt x="678942" y="34647"/>
                </a:lnTo>
                <a:lnTo>
                  <a:pt x="600768" y="49213"/>
                </a:lnTo>
                <a:lnTo>
                  <a:pt x="526058" y="66060"/>
                </a:lnTo>
                <a:lnTo>
                  <a:pt x="455096" y="85075"/>
                </a:lnTo>
                <a:lnTo>
                  <a:pt x="388170" y="106146"/>
                </a:lnTo>
                <a:lnTo>
                  <a:pt x="325564" y="129159"/>
                </a:lnTo>
                <a:lnTo>
                  <a:pt x="267564" y="154000"/>
                </a:lnTo>
                <a:lnTo>
                  <a:pt x="214457" y="180557"/>
                </a:lnTo>
                <a:lnTo>
                  <a:pt x="166527" y="208716"/>
                </a:lnTo>
                <a:lnTo>
                  <a:pt x="124061" y="238365"/>
                </a:lnTo>
                <a:lnTo>
                  <a:pt x="87344" y="269390"/>
                </a:lnTo>
                <a:lnTo>
                  <a:pt x="56662" y="301678"/>
                </a:lnTo>
                <a:lnTo>
                  <a:pt x="32301" y="335116"/>
                </a:lnTo>
                <a:lnTo>
                  <a:pt x="14546" y="369591"/>
                </a:lnTo>
                <a:lnTo>
                  <a:pt x="0" y="441198"/>
                </a:lnTo>
                <a:lnTo>
                  <a:pt x="3684" y="477406"/>
                </a:lnTo>
                <a:lnTo>
                  <a:pt x="32301" y="547279"/>
                </a:lnTo>
                <a:lnTo>
                  <a:pt x="56662" y="580717"/>
                </a:lnTo>
                <a:lnTo>
                  <a:pt x="87344" y="613005"/>
                </a:lnTo>
                <a:lnTo>
                  <a:pt x="124061" y="644030"/>
                </a:lnTo>
                <a:lnTo>
                  <a:pt x="166527" y="673679"/>
                </a:lnTo>
                <a:lnTo>
                  <a:pt x="214457" y="701838"/>
                </a:lnTo>
                <a:lnTo>
                  <a:pt x="267564" y="728395"/>
                </a:lnTo>
                <a:lnTo>
                  <a:pt x="325564" y="753237"/>
                </a:lnTo>
                <a:lnTo>
                  <a:pt x="388170" y="776249"/>
                </a:lnTo>
                <a:lnTo>
                  <a:pt x="455096" y="797320"/>
                </a:lnTo>
                <a:lnTo>
                  <a:pt x="526058" y="816335"/>
                </a:lnTo>
                <a:lnTo>
                  <a:pt x="600768" y="833182"/>
                </a:lnTo>
                <a:lnTo>
                  <a:pt x="678942" y="847748"/>
                </a:lnTo>
                <a:lnTo>
                  <a:pt x="760293" y="859920"/>
                </a:lnTo>
                <a:lnTo>
                  <a:pt x="844536" y="869583"/>
                </a:lnTo>
                <a:lnTo>
                  <a:pt x="931384" y="876626"/>
                </a:lnTo>
                <a:lnTo>
                  <a:pt x="1020554" y="880934"/>
                </a:lnTo>
                <a:lnTo>
                  <a:pt x="1111758" y="882396"/>
                </a:lnTo>
                <a:lnTo>
                  <a:pt x="1202853" y="880934"/>
                </a:lnTo>
                <a:lnTo>
                  <a:pt x="1291924" y="876626"/>
                </a:lnTo>
                <a:lnTo>
                  <a:pt x="1378685" y="869583"/>
                </a:lnTo>
                <a:lnTo>
                  <a:pt x="1462851" y="859920"/>
                </a:lnTo>
                <a:lnTo>
                  <a:pt x="1544133" y="847748"/>
                </a:lnTo>
                <a:lnTo>
                  <a:pt x="1622246" y="833182"/>
                </a:lnTo>
                <a:lnTo>
                  <a:pt x="1696905" y="816335"/>
                </a:lnTo>
                <a:lnTo>
                  <a:pt x="1767821" y="797320"/>
                </a:lnTo>
                <a:lnTo>
                  <a:pt x="1834710" y="776249"/>
                </a:lnTo>
                <a:lnTo>
                  <a:pt x="1897284" y="753236"/>
                </a:lnTo>
                <a:lnTo>
                  <a:pt x="1955258" y="728395"/>
                </a:lnTo>
                <a:lnTo>
                  <a:pt x="2008345" y="701838"/>
                </a:lnTo>
                <a:lnTo>
                  <a:pt x="2056259" y="673679"/>
                </a:lnTo>
                <a:lnTo>
                  <a:pt x="2098713" y="644030"/>
                </a:lnTo>
                <a:lnTo>
                  <a:pt x="2135421" y="613005"/>
                </a:lnTo>
                <a:lnTo>
                  <a:pt x="2166097" y="580717"/>
                </a:lnTo>
                <a:lnTo>
                  <a:pt x="2190455" y="547279"/>
                </a:lnTo>
                <a:lnTo>
                  <a:pt x="2208208" y="512804"/>
                </a:lnTo>
                <a:lnTo>
                  <a:pt x="2222754" y="44119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81485" y="4954523"/>
            <a:ext cx="2223135" cy="882650"/>
          </a:xfrm>
          <a:custGeom>
            <a:avLst/>
            <a:gdLst/>
            <a:ahLst/>
            <a:cxnLst/>
            <a:rect l="l" t="t" r="r" b="b"/>
            <a:pathLst>
              <a:path w="2223134" h="882650">
                <a:moveTo>
                  <a:pt x="1111758" y="0"/>
                </a:moveTo>
                <a:lnTo>
                  <a:pt x="1020554" y="1461"/>
                </a:lnTo>
                <a:lnTo>
                  <a:pt x="931384" y="5769"/>
                </a:lnTo>
                <a:lnTo>
                  <a:pt x="844536" y="12812"/>
                </a:lnTo>
                <a:lnTo>
                  <a:pt x="760293" y="22475"/>
                </a:lnTo>
                <a:lnTo>
                  <a:pt x="678942" y="34647"/>
                </a:lnTo>
                <a:lnTo>
                  <a:pt x="600768" y="49213"/>
                </a:lnTo>
                <a:lnTo>
                  <a:pt x="526058" y="66060"/>
                </a:lnTo>
                <a:lnTo>
                  <a:pt x="455096" y="85075"/>
                </a:lnTo>
                <a:lnTo>
                  <a:pt x="388170" y="106146"/>
                </a:lnTo>
                <a:lnTo>
                  <a:pt x="325564" y="129159"/>
                </a:lnTo>
                <a:lnTo>
                  <a:pt x="267564" y="154000"/>
                </a:lnTo>
                <a:lnTo>
                  <a:pt x="214457" y="180557"/>
                </a:lnTo>
                <a:lnTo>
                  <a:pt x="166527" y="208716"/>
                </a:lnTo>
                <a:lnTo>
                  <a:pt x="124061" y="238365"/>
                </a:lnTo>
                <a:lnTo>
                  <a:pt x="87344" y="269390"/>
                </a:lnTo>
                <a:lnTo>
                  <a:pt x="56662" y="301678"/>
                </a:lnTo>
                <a:lnTo>
                  <a:pt x="32301" y="335116"/>
                </a:lnTo>
                <a:lnTo>
                  <a:pt x="14546" y="369591"/>
                </a:lnTo>
                <a:lnTo>
                  <a:pt x="0" y="441198"/>
                </a:lnTo>
                <a:lnTo>
                  <a:pt x="3684" y="477406"/>
                </a:lnTo>
                <a:lnTo>
                  <a:pt x="32301" y="547279"/>
                </a:lnTo>
                <a:lnTo>
                  <a:pt x="56662" y="580717"/>
                </a:lnTo>
                <a:lnTo>
                  <a:pt x="87344" y="613005"/>
                </a:lnTo>
                <a:lnTo>
                  <a:pt x="124061" y="644030"/>
                </a:lnTo>
                <a:lnTo>
                  <a:pt x="166527" y="673679"/>
                </a:lnTo>
                <a:lnTo>
                  <a:pt x="214457" y="701838"/>
                </a:lnTo>
                <a:lnTo>
                  <a:pt x="267564" y="728395"/>
                </a:lnTo>
                <a:lnTo>
                  <a:pt x="325564" y="753237"/>
                </a:lnTo>
                <a:lnTo>
                  <a:pt x="388170" y="776249"/>
                </a:lnTo>
                <a:lnTo>
                  <a:pt x="455096" y="797320"/>
                </a:lnTo>
                <a:lnTo>
                  <a:pt x="526058" y="816335"/>
                </a:lnTo>
                <a:lnTo>
                  <a:pt x="600768" y="833182"/>
                </a:lnTo>
                <a:lnTo>
                  <a:pt x="678942" y="847748"/>
                </a:lnTo>
                <a:lnTo>
                  <a:pt x="760293" y="859920"/>
                </a:lnTo>
                <a:lnTo>
                  <a:pt x="844536" y="869583"/>
                </a:lnTo>
                <a:lnTo>
                  <a:pt x="931384" y="876626"/>
                </a:lnTo>
                <a:lnTo>
                  <a:pt x="1020554" y="880934"/>
                </a:lnTo>
                <a:lnTo>
                  <a:pt x="1111758" y="882396"/>
                </a:lnTo>
                <a:lnTo>
                  <a:pt x="1202853" y="880934"/>
                </a:lnTo>
                <a:lnTo>
                  <a:pt x="1291924" y="876626"/>
                </a:lnTo>
                <a:lnTo>
                  <a:pt x="1378685" y="869583"/>
                </a:lnTo>
                <a:lnTo>
                  <a:pt x="1462851" y="859920"/>
                </a:lnTo>
                <a:lnTo>
                  <a:pt x="1544133" y="847748"/>
                </a:lnTo>
                <a:lnTo>
                  <a:pt x="1622246" y="833182"/>
                </a:lnTo>
                <a:lnTo>
                  <a:pt x="1696905" y="816335"/>
                </a:lnTo>
                <a:lnTo>
                  <a:pt x="1767821" y="797320"/>
                </a:lnTo>
                <a:lnTo>
                  <a:pt x="1834710" y="776249"/>
                </a:lnTo>
                <a:lnTo>
                  <a:pt x="1897284" y="753236"/>
                </a:lnTo>
                <a:lnTo>
                  <a:pt x="1955258" y="728395"/>
                </a:lnTo>
                <a:lnTo>
                  <a:pt x="2008345" y="701838"/>
                </a:lnTo>
                <a:lnTo>
                  <a:pt x="2056259" y="673679"/>
                </a:lnTo>
                <a:lnTo>
                  <a:pt x="2098713" y="644030"/>
                </a:lnTo>
                <a:lnTo>
                  <a:pt x="2135421" y="613005"/>
                </a:lnTo>
                <a:lnTo>
                  <a:pt x="2166097" y="580717"/>
                </a:lnTo>
                <a:lnTo>
                  <a:pt x="2190455" y="547279"/>
                </a:lnTo>
                <a:lnTo>
                  <a:pt x="2208208" y="512804"/>
                </a:lnTo>
                <a:lnTo>
                  <a:pt x="2222754" y="441197"/>
                </a:lnTo>
                <a:lnTo>
                  <a:pt x="2219069" y="404989"/>
                </a:lnTo>
                <a:lnTo>
                  <a:pt x="2190455" y="335116"/>
                </a:lnTo>
                <a:lnTo>
                  <a:pt x="2166097" y="301678"/>
                </a:lnTo>
                <a:lnTo>
                  <a:pt x="2135421" y="269390"/>
                </a:lnTo>
                <a:lnTo>
                  <a:pt x="2098713" y="238365"/>
                </a:lnTo>
                <a:lnTo>
                  <a:pt x="2056259" y="208716"/>
                </a:lnTo>
                <a:lnTo>
                  <a:pt x="2008345" y="180557"/>
                </a:lnTo>
                <a:lnTo>
                  <a:pt x="1955258" y="154000"/>
                </a:lnTo>
                <a:lnTo>
                  <a:pt x="1897284" y="129158"/>
                </a:lnTo>
                <a:lnTo>
                  <a:pt x="1834710" y="106146"/>
                </a:lnTo>
                <a:lnTo>
                  <a:pt x="1767821" y="85075"/>
                </a:lnTo>
                <a:lnTo>
                  <a:pt x="1696905" y="66060"/>
                </a:lnTo>
                <a:lnTo>
                  <a:pt x="1622246" y="49213"/>
                </a:lnTo>
                <a:lnTo>
                  <a:pt x="1544133" y="34647"/>
                </a:lnTo>
                <a:lnTo>
                  <a:pt x="1462851" y="22475"/>
                </a:lnTo>
                <a:lnTo>
                  <a:pt x="1378685" y="12812"/>
                </a:lnTo>
                <a:lnTo>
                  <a:pt x="1291924" y="5769"/>
                </a:lnTo>
                <a:lnTo>
                  <a:pt x="1202853" y="1461"/>
                </a:lnTo>
                <a:lnTo>
                  <a:pt x="111175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60803" y="5051510"/>
            <a:ext cx="2826385" cy="155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75360" algn="ctr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可设置表空间的初始 容量、最小盘区数、 每次扩展容量等</a:t>
            </a:r>
            <a:endParaRPr sz="1600" dirty="0">
              <a:latin typeface="微软雅黑"/>
              <a:cs typeface="微软雅黑"/>
            </a:endParaRPr>
          </a:p>
          <a:p>
            <a:pPr marL="1796414" marR="5080" algn="ctr">
              <a:lnSpc>
                <a:spcPct val="100000"/>
              </a:lnSpc>
              <a:spcBef>
                <a:spcPts val="819"/>
              </a:spcBef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可设置构成 表空间的最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小盘区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054987" y="4933950"/>
            <a:ext cx="1470025" cy="946150"/>
          </a:xfrm>
          <a:custGeom>
            <a:avLst/>
            <a:gdLst/>
            <a:ahLst/>
            <a:cxnLst/>
            <a:rect l="l" t="t" r="r" b="b"/>
            <a:pathLst>
              <a:path w="1470025" h="946150">
                <a:moveTo>
                  <a:pt x="1469897" y="472440"/>
                </a:moveTo>
                <a:lnTo>
                  <a:pt x="1467460" y="433735"/>
                </a:lnTo>
                <a:lnTo>
                  <a:pt x="1460275" y="395884"/>
                </a:lnTo>
                <a:lnTo>
                  <a:pt x="1448531" y="359010"/>
                </a:lnTo>
                <a:lnTo>
                  <a:pt x="1432419" y="323234"/>
                </a:lnTo>
                <a:lnTo>
                  <a:pt x="1412128" y="288678"/>
                </a:lnTo>
                <a:lnTo>
                  <a:pt x="1387848" y="255466"/>
                </a:lnTo>
                <a:lnTo>
                  <a:pt x="1359769" y="223719"/>
                </a:lnTo>
                <a:lnTo>
                  <a:pt x="1328080" y="193560"/>
                </a:lnTo>
                <a:lnTo>
                  <a:pt x="1292971" y="165110"/>
                </a:lnTo>
                <a:lnTo>
                  <a:pt x="1254632" y="138493"/>
                </a:lnTo>
                <a:lnTo>
                  <a:pt x="1213253" y="113830"/>
                </a:lnTo>
                <a:lnTo>
                  <a:pt x="1169023" y="91244"/>
                </a:lnTo>
                <a:lnTo>
                  <a:pt x="1122133" y="70858"/>
                </a:lnTo>
                <a:lnTo>
                  <a:pt x="1072771" y="52792"/>
                </a:lnTo>
                <a:lnTo>
                  <a:pt x="1021127" y="37171"/>
                </a:lnTo>
                <a:lnTo>
                  <a:pt x="967392" y="24115"/>
                </a:lnTo>
                <a:lnTo>
                  <a:pt x="911755" y="13748"/>
                </a:lnTo>
                <a:lnTo>
                  <a:pt x="854406" y="6192"/>
                </a:lnTo>
                <a:lnTo>
                  <a:pt x="795534" y="1568"/>
                </a:lnTo>
                <a:lnTo>
                  <a:pt x="735329" y="0"/>
                </a:lnTo>
                <a:lnTo>
                  <a:pt x="675016" y="1568"/>
                </a:lnTo>
                <a:lnTo>
                  <a:pt x="616047" y="6192"/>
                </a:lnTo>
                <a:lnTo>
                  <a:pt x="558610" y="13748"/>
                </a:lnTo>
                <a:lnTo>
                  <a:pt x="502895" y="24115"/>
                </a:lnTo>
                <a:lnTo>
                  <a:pt x="449091" y="37171"/>
                </a:lnTo>
                <a:lnTo>
                  <a:pt x="397388" y="52792"/>
                </a:lnTo>
                <a:lnTo>
                  <a:pt x="347974" y="70858"/>
                </a:lnTo>
                <a:lnTo>
                  <a:pt x="301038" y="91244"/>
                </a:lnTo>
                <a:lnTo>
                  <a:pt x="256771" y="113830"/>
                </a:lnTo>
                <a:lnTo>
                  <a:pt x="215360" y="138493"/>
                </a:lnTo>
                <a:lnTo>
                  <a:pt x="176995" y="165110"/>
                </a:lnTo>
                <a:lnTo>
                  <a:pt x="141866" y="193560"/>
                </a:lnTo>
                <a:lnTo>
                  <a:pt x="110161" y="223719"/>
                </a:lnTo>
                <a:lnTo>
                  <a:pt x="82069" y="255466"/>
                </a:lnTo>
                <a:lnTo>
                  <a:pt x="57781" y="288678"/>
                </a:lnTo>
                <a:lnTo>
                  <a:pt x="37484" y="323234"/>
                </a:lnTo>
                <a:lnTo>
                  <a:pt x="21368" y="359010"/>
                </a:lnTo>
                <a:lnTo>
                  <a:pt x="9623" y="395884"/>
                </a:lnTo>
                <a:lnTo>
                  <a:pt x="2437" y="433735"/>
                </a:lnTo>
                <a:lnTo>
                  <a:pt x="0" y="472440"/>
                </a:lnTo>
                <a:lnTo>
                  <a:pt x="2437" y="511253"/>
                </a:lnTo>
                <a:lnTo>
                  <a:pt x="9623" y="549201"/>
                </a:lnTo>
                <a:lnTo>
                  <a:pt x="21368" y="586163"/>
                </a:lnTo>
                <a:lnTo>
                  <a:pt x="37484" y="622017"/>
                </a:lnTo>
                <a:lnTo>
                  <a:pt x="57781" y="656641"/>
                </a:lnTo>
                <a:lnTo>
                  <a:pt x="82069" y="689914"/>
                </a:lnTo>
                <a:lnTo>
                  <a:pt x="110161" y="721713"/>
                </a:lnTo>
                <a:lnTo>
                  <a:pt x="141866" y="751917"/>
                </a:lnTo>
                <a:lnTo>
                  <a:pt x="176995" y="780404"/>
                </a:lnTo>
                <a:lnTo>
                  <a:pt x="215360" y="807053"/>
                </a:lnTo>
                <a:lnTo>
                  <a:pt x="256771" y="831741"/>
                </a:lnTo>
                <a:lnTo>
                  <a:pt x="301038" y="854348"/>
                </a:lnTo>
                <a:lnTo>
                  <a:pt x="347974" y="874751"/>
                </a:lnTo>
                <a:lnTo>
                  <a:pt x="397388" y="892828"/>
                </a:lnTo>
                <a:lnTo>
                  <a:pt x="449091" y="908458"/>
                </a:lnTo>
                <a:lnTo>
                  <a:pt x="502895" y="921520"/>
                </a:lnTo>
                <a:lnTo>
                  <a:pt x="558610" y="931890"/>
                </a:lnTo>
                <a:lnTo>
                  <a:pt x="616047" y="939449"/>
                </a:lnTo>
                <a:lnTo>
                  <a:pt x="675016" y="944073"/>
                </a:lnTo>
                <a:lnTo>
                  <a:pt x="735329" y="945641"/>
                </a:lnTo>
                <a:lnTo>
                  <a:pt x="795534" y="944073"/>
                </a:lnTo>
                <a:lnTo>
                  <a:pt x="854406" y="939449"/>
                </a:lnTo>
                <a:lnTo>
                  <a:pt x="911755" y="931890"/>
                </a:lnTo>
                <a:lnTo>
                  <a:pt x="967392" y="921520"/>
                </a:lnTo>
                <a:lnTo>
                  <a:pt x="1021127" y="908458"/>
                </a:lnTo>
                <a:lnTo>
                  <a:pt x="1072771" y="892828"/>
                </a:lnTo>
                <a:lnTo>
                  <a:pt x="1122133" y="874751"/>
                </a:lnTo>
                <a:lnTo>
                  <a:pt x="1169023" y="854348"/>
                </a:lnTo>
                <a:lnTo>
                  <a:pt x="1213253" y="831741"/>
                </a:lnTo>
                <a:lnTo>
                  <a:pt x="1254633" y="807053"/>
                </a:lnTo>
                <a:lnTo>
                  <a:pt x="1292971" y="780404"/>
                </a:lnTo>
                <a:lnTo>
                  <a:pt x="1328080" y="751917"/>
                </a:lnTo>
                <a:lnTo>
                  <a:pt x="1359769" y="721713"/>
                </a:lnTo>
                <a:lnTo>
                  <a:pt x="1387848" y="689914"/>
                </a:lnTo>
                <a:lnTo>
                  <a:pt x="1412128" y="656641"/>
                </a:lnTo>
                <a:lnTo>
                  <a:pt x="1432419" y="622017"/>
                </a:lnTo>
                <a:lnTo>
                  <a:pt x="1448531" y="586163"/>
                </a:lnTo>
                <a:lnTo>
                  <a:pt x="1460275" y="549201"/>
                </a:lnTo>
                <a:lnTo>
                  <a:pt x="1467460" y="511253"/>
                </a:lnTo>
                <a:lnTo>
                  <a:pt x="1469897" y="47244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23555" y="4978146"/>
            <a:ext cx="1346200" cy="847725"/>
          </a:xfrm>
          <a:custGeom>
            <a:avLst/>
            <a:gdLst/>
            <a:ahLst/>
            <a:cxnLst/>
            <a:rect l="l" t="t" r="r" b="b"/>
            <a:pathLst>
              <a:path w="1346200" h="847725">
                <a:moveTo>
                  <a:pt x="1345692" y="423672"/>
                </a:moveTo>
                <a:lnTo>
                  <a:pt x="1336892" y="354963"/>
                </a:lnTo>
                <a:lnTo>
                  <a:pt x="1311414" y="289779"/>
                </a:lnTo>
                <a:lnTo>
                  <a:pt x="1270638" y="228993"/>
                </a:lnTo>
                <a:lnTo>
                  <a:pt x="1244944" y="200523"/>
                </a:lnTo>
                <a:lnTo>
                  <a:pt x="1215944" y="173479"/>
                </a:lnTo>
                <a:lnTo>
                  <a:pt x="1183810" y="147972"/>
                </a:lnTo>
                <a:lnTo>
                  <a:pt x="1148715" y="124110"/>
                </a:lnTo>
                <a:lnTo>
                  <a:pt x="1110830" y="102003"/>
                </a:lnTo>
                <a:lnTo>
                  <a:pt x="1070329" y="81759"/>
                </a:lnTo>
                <a:lnTo>
                  <a:pt x="1027384" y="63488"/>
                </a:lnTo>
                <a:lnTo>
                  <a:pt x="982169" y="47299"/>
                </a:lnTo>
                <a:lnTo>
                  <a:pt x="934854" y="33301"/>
                </a:lnTo>
                <a:lnTo>
                  <a:pt x="885614" y="21604"/>
                </a:lnTo>
                <a:lnTo>
                  <a:pt x="834621" y="12316"/>
                </a:lnTo>
                <a:lnTo>
                  <a:pt x="782046" y="5546"/>
                </a:lnTo>
                <a:lnTo>
                  <a:pt x="728064" y="1404"/>
                </a:lnTo>
                <a:lnTo>
                  <a:pt x="672846" y="0"/>
                </a:lnTo>
                <a:lnTo>
                  <a:pt x="617627" y="1404"/>
                </a:lnTo>
                <a:lnTo>
                  <a:pt x="563645" y="5546"/>
                </a:lnTo>
                <a:lnTo>
                  <a:pt x="511070" y="12316"/>
                </a:lnTo>
                <a:lnTo>
                  <a:pt x="460077" y="21604"/>
                </a:lnTo>
                <a:lnTo>
                  <a:pt x="410837" y="33301"/>
                </a:lnTo>
                <a:lnTo>
                  <a:pt x="363522" y="47299"/>
                </a:lnTo>
                <a:lnTo>
                  <a:pt x="318307" y="63488"/>
                </a:lnTo>
                <a:lnTo>
                  <a:pt x="275362" y="81759"/>
                </a:lnTo>
                <a:lnTo>
                  <a:pt x="234861" y="102003"/>
                </a:lnTo>
                <a:lnTo>
                  <a:pt x="196977" y="124110"/>
                </a:lnTo>
                <a:lnTo>
                  <a:pt x="161881" y="147972"/>
                </a:lnTo>
                <a:lnTo>
                  <a:pt x="129747" y="173479"/>
                </a:lnTo>
                <a:lnTo>
                  <a:pt x="100747" y="200523"/>
                </a:lnTo>
                <a:lnTo>
                  <a:pt x="75053" y="228993"/>
                </a:lnTo>
                <a:lnTo>
                  <a:pt x="34277" y="289779"/>
                </a:lnTo>
                <a:lnTo>
                  <a:pt x="8799" y="354963"/>
                </a:lnTo>
                <a:lnTo>
                  <a:pt x="0" y="423672"/>
                </a:lnTo>
                <a:lnTo>
                  <a:pt x="2228" y="458412"/>
                </a:lnTo>
                <a:lnTo>
                  <a:pt x="19540" y="525467"/>
                </a:lnTo>
                <a:lnTo>
                  <a:pt x="52839" y="588561"/>
                </a:lnTo>
                <a:lnTo>
                  <a:pt x="100747" y="646820"/>
                </a:lnTo>
                <a:lnTo>
                  <a:pt x="129747" y="673864"/>
                </a:lnTo>
                <a:lnTo>
                  <a:pt x="161881" y="699371"/>
                </a:lnTo>
                <a:lnTo>
                  <a:pt x="196977" y="723233"/>
                </a:lnTo>
                <a:lnTo>
                  <a:pt x="234861" y="745340"/>
                </a:lnTo>
                <a:lnTo>
                  <a:pt x="275362" y="765584"/>
                </a:lnTo>
                <a:lnTo>
                  <a:pt x="318307" y="783855"/>
                </a:lnTo>
                <a:lnTo>
                  <a:pt x="363522" y="800044"/>
                </a:lnTo>
                <a:lnTo>
                  <a:pt x="410837" y="814042"/>
                </a:lnTo>
                <a:lnTo>
                  <a:pt x="460077" y="825739"/>
                </a:lnTo>
                <a:lnTo>
                  <a:pt x="511070" y="835027"/>
                </a:lnTo>
                <a:lnTo>
                  <a:pt x="563645" y="841797"/>
                </a:lnTo>
                <a:lnTo>
                  <a:pt x="617627" y="845939"/>
                </a:lnTo>
                <a:lnTo>
                  <a:pt x="672846" y="847344"/>
                </a:lnTo>
                <a:lnTo>
                  <a:pt x="728064" y="845939"/>
                </a:lnTo>
                <a:lnTo>
                  <a:pt x="782046" y="841797"/>
                </a:lnTo>
                <a:lnTo>
                  <a:pt x="834621" y="835027"/>
                </a:lnTo>
                <a:lnTo>
                  <a:pt x="885614" y="825739"/>
                </a:lnTo>
                <a:lnTo>
                  <a:pt x="934854" y="814042"/>
                </a:lnTo>
                <a:lnTo>
                  <a:pt x="982169" y="800044"/>
                </a:lnTo>
                <a:lnTo>
                  <a:pt x="1027384" y="783855"/>
                </a:lnTo>
                <a:lnTo>
                  <a:pt x="1070329" y="765584"/>
                </a:lnTo>
                <a:lnTo>
                  <a:pt x="1110830" y="745340"/>
                </a:lnTo>
                <a:lnTo>
                  <a:pt x="1148715" y="723233"/>
                </a:lnTo>
                <a:lnTo>
                  <a:pt x="1183810" y="699371"/>
                </a:lnTo>
                <a:lnTo>
                  <a:pt x="1215944" y="673864"/>
                </a:lnTo>
                <a:lnTo>
                  <a:pt x="1244944" y="646820"/>
                </a:lnTo>
                <a:lnTo>
                  <a:pt x="1270638" y="618350"/>
                </a:lnTo>
                <a:lnTo>
                  <a:pt x="1311414" y="557564"/>
                </a:lnTo>
                <a:lnTo>
                  <a:pt x="1336892" y="492380"/>
                </a:lnTo>
                <a:lnTo>
                  <a:pt x="1345692" y="42367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23555" y="4978146"/>
            <a:ext cx="1346200" cy="847725"/>
          </a:xfrm>
          <a:custGeom>
            <a:avLst/>
            <a:gdLst/>
            <a:ahLst/>
            <a:cxnLst/>
            <a:rect l="l" t="t" r="r" b="b"/>
            <a:pathLst>
              <a:path w="1346200" h="847725">
                <a:moveTo>
                  <a:pt x="672846" y="0"/>
                </a:moveTo>
                <a:lnTo>
                  <a:pt x="617627" y="1404"/>
                </a:lnTo>
                <a:lnTo>
                  <a:pt x="563645" y="5546"/>
                </a:lnTo>
                <a:lnTo>
                  <a:pt x="511070" y="12316"/>
                </a:lnTo>
                <a:lnTo>
                  <a:pt x="460077" y="21604"/>
                </a:lnTo>
                <a:lnTo>
                  <a:pt x="410837" y="33301"/>
                </a:lnTo>
                <a:lnTo>
                  <a:pt x="363522" y="47299"/>
                </a:lnTo>
                <a:lnTo>
                  <a:pt x="318307" y="63488"/>
                </a:lnTo>
                <a:lnTo>
                  <a:pt x="275362" y="81759"/>
                </a:lnTo>
                <a:lnTo>
                  <a:pt x="234861" y="102003"/>
                </a:lnTo>
                <a:lnTo>
                  <a:pt x="196977" y="124110"/>
                </a:lnTo>
                <a:lnTo>
                  <a:pt x="161881" y="147972"/>
                </a:lnTo>
                <a:lnTo>
                  <a:pt x="129747" y="173479"/>
                </a:lnTo>
                <a:lnTo>
                  <a:pt x="100747" y="200523"/>
                </a:lnTo>
                <a:lnTo>
                  <a:pt x="75053" y="228993"/>
                </a:lnTo>
                <a:lnTo>
                  <a:pt x="34277" y="289779"/>
                </a:lnTo>
                <a:lnTo>
                  <a:pt x="8799" y="354963"/>
                </a:lnTo>
                <a:lnTo>
                  <a:pt x="0" y="423672"/>
                </a:lnTo>
                <a:lnTo>
                  <a:pt x="2228" y="458412"/>
                </a:lnTo>
                <a:lnTo>
                  <a:pt x="19540" y="525467"/>
                </a:lnTo>
                <a:lnTo>
                  <a:pt x="52839" y="588561"/>
                </a:lnTo>
                <a:lnTo>
                  <a:pt x="100747" y="646820"/>
                </a:lnTo>
                <a:lnTo>
                  <a:pt x="129747" y="673864"/>
                </a:lnTo>
                <a:lnTo>
                  <a:pt x="161881" y="699371"/>
                </a:lnTo>
                <a:lnTo>
                  <a:pt x="196977" y="723233"/>
                </a:lnTo>
                <a:lnTo>
                  <a:pt x="234861" y="745340"/>
                </a:lnTo>
                <a:lnTo>
                  <a:pt x="275362" y="765584"/>
                </a:lnTo>
                <a:lnTo>
                  <a:pt x="318307" y="783855"/>
                </a:lnTo>
                <a:lnTo>
                  <a:pt x="363522" y="800044"/>
                </a:lnTo>
                <a:lnTo>
                  <a:pt x="410837" y="814042"/>
                </a:lnTo>
                <a:lnTo>
                  <a:pt x="460077" y="825739"/>
                </a:lnTo>
                <a:lnTo>
                  <a:pt x="511070" y="835027"/>
                </a:lnTo>
                <a:lnTo>
                  <a:pt x="563645" y="841797"/>
                </a:lnTo>
                <a:lnTo>
                  <a:pt x="617627" y="845939"/>
                </a:lnTo>
                <a:lnTo>
                  <a:pt x="672846" y="847344"/>
                </a:lnTo>
                <a:lnTo>
                  <a:pt x="728064" y="845939"/>
                </a:lnTo>
                <a:lnTo>
                  <a:pt x="782046" y="841797"/>
                </a:lnTo>
                <a:lnTo>
                  <a:pt x="834621" y="835027"/>
                </a:lnTo>
                <a:lnTo>
                  <a:pt x="885614" y="825739"/>
                </a:lnTo>
                <a:lnTo>
                  <a:pt x="934854" y="814042"/>
                </a:lnTo>
                <a:lnTo>
                  <a:pt x="982169" y="800044"/>
                </a:lnTo>
                <a:lnTo>
                  <a:pt x="1027384" y="783855"/>
                </a:lnTo>
                <a:lnTo>
                  <a:pt x="1070329" y="765584"/>
                </a:lnTo>
                <a:lnTo>
                  <a:pt x="1110830" y="745340"/>
                </a:lnTo>
                <a:lnTo>
                  <a:pt x="1148715" y="723233"/>
                </a:lnTo>
                <a:lnTo>
                  <a:pt x="1183810" y="699371"/>
                </a:lnTo>
                <a:lnTo>
                  <a:pt x="1215944" y="673864"/>
                </a:lnTo>
                <a:lnTo>
                  <a:pt x="1244944" y="646820"/>
                </a:lnTo>
                <a:lnTo>
                  <a:pt x="1270638" y="618350"/>
                </a:lnTo>
                <a:lnTo>
                  <a:pt x="1311414" y="557564"/>
                </a:lnTo>
                <a:lnTo>
                  <a:pt x="1336892" y="492380"/>
                </a:lnTo>
                <a:lnTo>
                  <a:pt x="1345692" y="423672"/>
                </a:lnTo>
                <a:lnTo>
                  <a:pt x="1343463" y="388931"/>
                </a:lnTo>
                <a:lnTo>
                  <a:pt x="1326151" y="321876"/>
                </a:lnTo>
                <a:lnTo>
                  <a:pt x="1292852" y="258782"/>
                </a:lnTo>
                <a:lnTo>
                  <a:pt x="1244944" y="200523"/>
                </a:lnTo>
                <a:lnTo>
                  <a:pt x="1215944" y="173479"/>
                </a:lnTo>
                <a:lnTo>
                  <a:pt x="1183810" y="147972"/>
                </a:lnTo>
                <a:lnTo>
                  <a:pt x="1148715" y="124110"/>
                </a:lnTo>
                <a:lnTo>
                  <a:pt x="1110830" y="102003"/>
                </a:lnTo>
                <a:lnTo>
                  <a:pt x="1070329" y="81759"/>
                </a:lnTo>
                <a:lnTo>
                  <a:pt x="1027384" y="63488"/>
                </a:lnTo>
                <a:lnTo>
                  <a:pt x="982169" y="47299"/>
                </a:lnTo>
                <a:lnTo>
                  <a:pt x="934854" y="33301"/>
                </a:lnTo>
                <a:lnTo>
                  <a:pt x="885614" y="21604"/>
                </a:lnTo>
                <a:lnTo>
                  <a:pt x="834621" y="12316"/>
                </a:lnTo>
                <a:lnTo>
                  <a:pt x="782046" y="5546"/>
                </a:lnTo>
                <a:lnTo>
                  <a:pt x="728064" y="1404"/>
                </a:lnTo>
                <a:lnTo>
                  <a:pt x="67284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273929" y="5073608"/>
            <a:ext cx="1042035" cy="71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盘区的大小 是可以动态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调整的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xmlns="" id="{AED41449-22E4-4F53-B771-4D26A32AB369}"/>
              </a:ext>
            </a:extLst>
          </p:cNvPr>
          <p:cNvSpPr/>
          <p:nvPr/>
        </p:nvSpPr>
        <p:spPr>
          <a:xfrm>
            <a:off x="1079500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">
            <a:extLst>
              <a:ext uri="{FF2B5EF4-FFF2-40B4-BE49-F238E27FC236}">
                <a16:creationId xmlns:a16="http://schemas.microsoft.com/office/drawing/2014/main" xmlns="" id="{77F9A68F-BACD-4577-940A-A0625B383A25}"/>
              </a:ext>
            </a:extLst>
          </p:cNvPr>
          <p:cNvSpPr/>
          <p:nvPr/>
        </p:nvSpPr>
        <p:spPr>
          <a:xfrm>
            <a:off x="1079500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0103" y="496001"/>
            <a:ext cx="8633193" cy="492443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379136"/>
            <a:ext cx="7845927" cy="5999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altLang="zh-CN" sz="1800" dirty="0">
                <a:latin typeface="Times New Roman" panose="02020603050405020304"/>
                <a:cs typeface="Times New Roman" panose="02020603050405020304"/>
              </a:rPr>
              <a:t> 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tabLst>
                <a:tab pos="1341755" algn="l"/>
              </a:tabLst>
            </a:pP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第</a:t>
            </a:r>
            <a:r>
              <a:rPr lang="en-US" altLang="zh-CN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17</a:t>
            </a: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讲 数据库物理存储</a:t>
            </a:r>
          </a:p>
          <a:p>
            <a:pPr marL="148590">
              <a:lnSpc>
                <a:spcPct val="100000"/>
              </a:lnSpc>
              <a:spcBef>
                <a:spcPts val="2360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17.1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数据库管理系统实现技术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? 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17.2 </a:t>
            </a:r>
            <a:r>
              <a:rPr lang="zh-CN" altLang="en-US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基础回顾</a:t>
            </a:r>
            <a:r>
              <a:rPr lang="en-US" altLang="zh-CN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-</a:t>
            </a:r>
            <a:r>
              <a:rPr lang="zh-CN" altLang="en-US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计算机系统的存储体系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17.3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磁盘的结构与特性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17.4 DBMS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数据存储与查询实现的基本思想 ？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17.5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数据库之表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-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记录与磁盘块的映射？ 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17.6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数据库之文件组织方法？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17.7 Oracle DB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物理存储简介 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211662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95890" y="1464276"/>
            <a:ext cx="8433435" cy="4378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300"/>
              </a:lnSpc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b="1" spc="-5" dirty="0">
                <a:latin typeface="微软雅黑"/>
                <a:cs typeface="微软雅黑"/>
              </a:rPr>
              <a:t>定义表(table)时，需要考虑物理存储性能。注意参数的使用，参数的含义 参见Oracle手册。</a:t>
            </a:r>
            <a:endParaRPr sz="2000" dirty="0">
              <a:latin typeface="微软雅黑"/>
              <a:cs typeface="微软雅黑"/>
            </a:endParaRPr>
          </a:p>
          <a:p>
            <a:pPr marL="456565">
              <a:lnSpc>
                <a:spcPct val="100000"/>
              </a:lnSpc>
              <a:spcBef>
                <a:spcPts val="1535"/>
              </a:spcBef>
              <a:tabLst>
                <a:tab pos="1714500" algn="l"/>
                <a:tab pos="284289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CREATE	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ABLE</a:t>
            </a: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sz="2000" b="1" spc="-5" dirty="0">
                <a:latin typeface="Arial"/>
                <a:cs typeface="Arial"/>
              </a:rPr>
              <a:t>tablename</a:t>
            </a:r>
            <a:endParaRPr sz="2000" dirty="0">
              <a:latin typeface="Arial"/>
              <a:cs typeface="Arial"/>
            </a:endParaRPr>
          </a:p>
          <a:p>
            <a:pPr marL="1370965">
              <a:lnSpc>
                <a:spcPct val="100000"/>
              </a:lnSpc>
              <a:tabLst>
                <a:tab pos="4895850" algn="l"/>
              </a:tabLst>
            </a:pPr>
            <a:r>
              <a:rPr sz="2000" b="1" spc="-5" dirty="0">
                <a:latin typeface="Arial"/>
                <a:cs typeface="Arial"/>
              </a:rPr>
              <a:t>( {colname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datatype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[default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5" dirty="0">
                <a:latin typeface="Arial"/>
                <a:cs typeface="Arial"/>
              </a:rPr>
              <a:t>{ constant | NULL}]</a:t>
            </a:r>
            <a:endParaRPr sz="2000" dirty="0">
              <a:latin typeface="Arial"/>
              <a:cs typeface="Arial"/>
            </a:endParaRPr>
          </a:p>
          <a:p>
            <a:pPr marL="1370965" marR="1052830" indent="91440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{</a:t>
            </a:r>
            <a:r>
              <a:rPr sz="2000" b="1" spc="-5" dirty="0">
                <a:latin typeface="Arial"/>
                <a:cs typeface="Arial"/>
              </a:rPr>
              <a:t>,</a:t>
            </a:r>
            <a:r>
              <a:rPr sz="2000" b="1" spc="-10" dirty="0">
                <a:latin typeface="Arial"/>
                <a:cs typeface="Arial"/>
              </a:rPr>
              <a:t> colnam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</a:t>
            </a:r>
            <a:r>
              <a:rPr sz="2000" b="1" spc="-10" dirty="0">
                <a:latin typeface="Arial"/>
                <a:cs typeface="Arial"/>
              </a:rPr>
              <a:t>atatyp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etc</a:t>
            </a:r>
            <a:r>
              <a:rPr sz="2000" b="1" spc="-5" dirty="0">
                <a:latin typeface="Arial"/>
                <a:cs typeface="Arial"/>
              </a:rPr>
              <a:t>.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.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.</a:t>
            </a:r>
            <a:r>
              <a:rPr sz="2000" b="1" spc="-10" dirty="0">
                <a:latin typeface="Arial"/>
                <a:cs typeface="Arial"/>
              </a:rPr>
              <a:t> .} </a:t>
            </a:r>
            <a:r>
              <a:rPr sz="2000" b="1" spc="-5" dirty="0">
                <a:latin typeface="Arial"/>
                <a:cs typeface="Arial"/>
              </a:rPr>
              <a:t>[</a:t>
            </a:r>
            <a:r>
              <a:rPr sz="2000" b="1" u="sng" spc="-5" dirty="0">
                <a:solidFill>
                  <a:srgbClr val="3333CC"/>
                </a:solidFill>
                <a:latin typeface="Arial"/>
                <a:cs typeface="Arial"/>
              </a:rPr>
              <a:t>ORGANIZATION HEAP</a:t>
            </a: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|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ORGANIZATION INDEX</a:t>
            </a:r>
            <a:r>
              <a:rPr sz="2000" b="1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]</a:t>
            </a:r>
            <a:endParaRPr sz="2000" dirty="0">
              <a:latin typeface="Arial"/>
              <a:cs typeface="Arial"/>
            </a:endParaRPr>
          </a:p>
          <a:p>
            <a:pPr marL="1370965" marR="3728085">
              <a:lnSpc>
                <a:spcPct val="100000"/>
              </a:lnSpc>
              <a:tabLst>
                <a:tab pos="2853055" algn="l"/>
                <a:tab pos="3321685" algn="l"/>
              </a:tabLst>
            </a:pPr>
            <a:r>
              <a:rPr sz="2000" b="1" spc="-5" dirty="0">
                <a:latin typeface="Arial"/>
                <a:cs typeface="Arial"/>
              </a:rPr>
              <a:t>[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TABLESPACE	</a:t>
            </a:r>
            <a:r>
              <a:rPr sz="2000" b="1" spc="-5" dirty="0">
                <a:latin typeface="Arial"/>
                <a:cs typeface="Arial"/>
              </a:rPr>
              <a:t>tblspname] [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STORAGE	</a:t>
            </a:r>
            <a:r>
              <a:rPr sz="2000" b="1" spc="-15" dirty="0">
                <a:latin typeface="Arial"/>
                <a:cs typeface="Arial"/>
              </a:rPr>
              <a:t>(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[initia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l </a:t>
            </a:r>
            <a:r>
              <a:rPr sz="2000" b="1" spc="-5" dirty="0">
                <a:latin typeface="Arial"/>
                <a:cs typeface="Arial"/>
              </a:rPr>
              <a:t>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[K|M]]</a:t>
            </a:r>
            <a:endParaRPr sz="2000" dirty="0">
              <a:latin typeface="Arial"/>
              <a:cs typeface="Arial"/>
            </a:endParaRPr>
          </a:p>
          <a:p>
            <a:pPr marL="18415" marR="5080" indent="1543685"/>
            <a:r>
              <a:rPr lang="en-US" sz="2000" b="1" spc="-20" dirty="0">
                <a:solidFill>
                  <a:srgbClr val="FF0065"/>
                </a:solidFill>
                <a:latin typeface="Arial"/>
                <a:cs typeface="Arial"/>
              </a:rPr>
              <a:t>		</a:t>
            </a:r>
            <a:r>
              <a:rPr sz="2000" b="1" spc="-20" dirty="0">
                <a:solidFill>
                  <a:srgbClr val="FF0065"/>
                </a:solidFill>
                <a:latin typeface="Arial"/>
                <a:cs typeface="Arial"/>
              </a:rPr>
              <a:t>[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n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ex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[K|M]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]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	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[minextent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s</a:t>
            </a:r>
            <a:r>
              <a:rPr sz="2000" b="1" spc="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]</a:t>
            </a:r>
            <a:r>
              <a:rPr lang="en-US" altLang="zh-CN" sz="2000" b="1" spc="-2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</a:p>
          <a:p>
            <a:pPr marL="18415" marR="5080" indent="1543685"/>
            <a:r>
              <a:rPr lang="en-US" altLang="zh-CN" sz="2000" b="1" spc="-20" dirty="0">
                <a:solidFill>
                  <a:srgbClr val="FF0065"/>
                </a:solidFill>
                <a:latin typeface="Arial"/>
                <a:cs typeface="Arial"/>
              </a:rPr>
              <a:t>		[</a:t>
            </a:r>
            <a:r>
              <a:rPr lang="en-US" altLang="zh-CN" sz="2000" b="1" spc="-10" dirty="0" err="1">
                <a:solidFill>
                  <a:srgbClr val="FF0065"/>
                </a:solidFill>
                <a:latin typeface="Arial"/>
                <a:cs typeface="Arial"/>
              </a:rPr>
              <a:t>m</a:t>
            </a:r>
            <a:r>
              <a:rPr lang="en-US" altLang="zh-CN" sz="2000" b="1" spc="-5" dirty="0" err="1">
                <a:solidFill>
                  <a:srgbClr val="FF0065"/>
                </a:solidFill>
                <a:latin typeface="Arial"/>
                <a:cs typeface="Arial"/>
              </a:rPr>
              <a:t>axextents</a:t>
            </a:r>
            <a:r>
              <a:rPr lang="en-US" altLang="zh-CN" sz="2000" b="1" spc="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lang="en-US" altLang="zh-CN" sz="2000" b="1" spc="-10" dirty="0">
                <a:latin typeface="Arial"/>
                <a:cs typeface="Arial"/>
              </a:rPr>
              <a:t>n</a:t>
            </a:r>
            <a:r>
              <a:rPr lang="en-US" altLang="zh-CN" sz="2000" b="1" spc="-5" dirty="0">
                <a:solidFill>
                  <a:srgbClr val="FF0065"/>
                </a:solidFill>
                <a:latin typeface="Arial"/>
                <a:cs typeface="Arial"/>
              </a:rPr>
              <a:t>]</a:t>
            </a:r>
            <a:r>
              <a:rPr lang="en-US" altLang="zh-CN" sz="2000" b="1" spc="-20" dirty="0">
                <a:solidFill>
                  <a:srgbClr val="FF0065"/>
                </a:solidFill>
                <a:latin typeface="Arial"/>
                <a:cs typeface="Arial"/>
              </a:rPr>
              <a:t> [</a:t>
            </a:r>
            <a:r>
              <a:rPr lang="en-US" altLang="zh-CN" sz="2000" b="1" spc="-5" dirty="0" err="1">
                <a:solidFill>
                  <a:srgbClr val="FF0065"/>
                </a:solidFill>
                <a:latin typeface="Arial"/>
                <a:cs typeface="Arial"/>
              </a:rPr>
              <a:t>p</a:t>
            </a:r>
            <a:r>
              <a:rPr lang="en-US" altLang="zh-CN" sz="2000" b="1" spc="-10" dirty="0" err="1">
                <a:solidFill>
                  <a:srgbClr val="FF0065"/>
                </a:solidFill>
                <a:latin typeface="Arial"/>
                <a:cs typeface="Arial"/>
              </a:rPr>
              <a:t>ctincreas</a:t>
            </a:r>
            <a:r>
              <a:rPr lang="en-US" altLang="zh-CN" sz="2000" b="1" spc="-5" dirty="0" err="1">
                <a:solidFill>
                  <a:srgbClr val="FF0065"/>
                </a:solidFill>
                <a:latin typeface="Arial"/>
                <a:cs typeface="Arial"/>
              </a:rPr>
              <a:t>e</a:t>
            </a:r>
            <a:r>
              <a:rPr lang="en-US" altLang="zh-CN" sz="2000" b="1" spc="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lang="en-US" altLang="zh-CN" sz="2000" b="1" spc="-10" dirty="0">
                <a:latin typeface="Arial"/>
                <a:cs typeface="Arial"/>
              </a:rPr>
              <a:t>n</a:t>
            </a:r>
            <a:r>
              <a:rPr lang="en-US" altLang="zh-CN" sz="2000" b="1" spc="-5" dirty="0">
                <a:solidFill>
                  <a:srgbClr val="FF0065"/>
                </a:solidFill>
                <a:latin typeface="Arial"/>
                <a:cs typeface="Arial"/>
              </a:rPr>
              <a:t>]</a:t>
            </a:r>
            <a:r>
              <a:rPr lang="en-US" altLang="zh-CN"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lang="en-US" altLang="zh-CN" sz="2000" b="1" spc="-5" dirty="0">
                <a:latin typeface="Arial"/>
                <a:cs typeface="Arial"/>
              </a:rPr>
              <a:t>)</a:t>
            </a:r>
            <a:r>
              <a:rPr lang="en-US" altLang="zh-CN" sz="2000" b="1" spc="-10" dirty="0">
                <a:latin typeface="Arial"/>
                <a:cs typeface="Arial"/>
              </a:rPr>
              <a:t> </a:t>
            </a:r>
            <a:r>
              <a:rPr lang="en-US" altLang="zh-CN" sz="2000" b="1" spc="-5" dirty="0">
                <a:latin typeface="Arial"/>
                <a:cs typeface="Arial"/>
              </a:rPr>
              <a:t>]</a:t>
            </a:r>
            <a:endParaRPr lang="en-US" altLang="zh-CN" sz="2000" dirty="0">
              <a:latin typeface="Arial"/>
              <a:cs typeface="Arial"/>
            </a:endParaRPr>
          </a:p>
          <a:p>
            <a:pPr marL="18415" marR="5080" indent="1543685"/>
            <a:r>
              <a:rPr lang="en-US" altLang="zh-CN" sz="2000" b="1" spc="-5" dirty="0">
                <a:solidFill>
                  <a:srgbClr val="3333CC"/>
                </a:solidFill>
                <a:latin typeface="Arial"/>
                <a:cs typeface="Arial"/>
              </a:rPr>
              <a:t>[PCTFREE</a:t>
            </a:r>
            <a:r>
              <a:rPr lang="en-US" altLang="zh-CN" sz="2000"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000" b="1" spc="-5" dirty="0">
                <a:latin typeface="Arial"/>
                <a:cs typeface="Arial"/>
              </a:rPr>
              <a:t>n</a:t>
            </a:r>
            <a:r>
              <a:rPr lang="en-US" altLang="zh-CN" sz="2000" b="1" spc="-5" dirty="0">
                <a:solidFill>
                  <a:srgbClr val="3333CC"/>
                </a:solidFill>
                <a:latin typeface="Arial"/>
                <a:cs typeface="Arial"/>
              </a:rPr>
              <a:t>]</a:t>
            </a:r>
            <a:endParaRPr lang="en-US" altLang="zh-CN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2000" b="1" spc="-5" dirty="0">
                <a:solidFill>
                  <a:srgbClr val="3333CC"/>
                </a:solidFill>
                <a:latin typeface="Arial"/>
                <a:cs typeface="Arial"/>
              </a:rPr>
              <a:t>	      [PCTUSED</a:t>
            </a:r>
            <a:r>
              <a:rPr lang="en-US" altLang="zh-CN" sz="2000" b="1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000" b="1" spc="-10" dirty="0">
                <a:latin typeface="Arial"/>
                <a:cs typeface="Arial"/>
              </a:rPr>
              <a:t>n</a:t>
            </a:r>
            <a:r>
              <a:rPr lang="en-US" altLang="zh-CN" sz="2000" b="1" spc="-5" dirty="0">
                <a:solidFill>
                  <a:srgbClr val="3333CC"/>
                </a:solidFill>
                <a:latin typeface="Arial"/>
                <a:cs typeface="Arial"/>
              </a:rPr>
              <a:t>]</a:t>
            </a:r>
            <a:endParaRPr lang="en-US" altLang="zh-CN" sz="2000" dirty="0">
              <a:latin typeface="Arial"/>
              <a:cs typeface="Arial"/>
            </a:endParaRPr>
          </a:p>
          <a:p>
            <a:pPr marL="2914650">
              <a:lnSpc>
                <a:spcPct val="100000"/>
              </a:lnSpc>
              <a:tabLst>
                <a:tab pos="4813935" algn="l"/>
              </a:tabLst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4839" y="5611367"/>
            <a:ext cx="9144000" cy="76123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006475" marR="1733550" indent="-914400">
              <a:lnSpc>
                <a:spcPct val="13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SQL的CREATE TABLE的三种功能： </a:t>
            </a:r>
            <a:endParaRPr lang="en-US" sz="2000" b="1" spc="-5" dirty="0">
              <a:solidFill>
                <a:srgbClr val="FFFFFF"/>
              </a:solidFill>
              <a:latin typeface="微软雅黑"/>
              <a:cs typeface="微软雅黑"/>
            </a:endParaRPr>
          </a:p>
          <a:p>
            <a:pPr marL="1006475" marR="1733550" indent="-914400">
              <a:lnSpc>
                <a:spcPct val="13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(1)定义模式；(2)定义物理存储结构；(3)定义完整性约束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92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b="0" spc="-1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17.7 </a:t>
            </a:r>
            <a:r>
              <a:rPr sz="2800" b="0" spc="-1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Oracl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800" b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800" b="0" spc="-1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DB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物理存储简介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 </a:t>
            </a: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/>
            </a:r>
            <a:b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</a:b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(2)Oracl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数据库的数据组织相关</a:t>
            </a:r>
            <a:r>
              <a:rPr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的</a:t>
            </a: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命令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xmlns="" id="{CEBD2EF9-A95B-4099-B867-86311C15153E}"/>
              </a:ext>
            </a:extLst>
          </p:cNvPr>
          <p:cNvSpPr/>
          <p:nvPr/>
        </p:nvSpPr>
        <p:spPr>
          <a:xfrm>
            <a:off x="1079500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xmlns="" id="{1AC72AAB-D8A6-412C-92EE-BAEDD534634C}"/>
              </a:ext>
            </a:extLst>
          </p:cNvPr>
          <p:cNvSpPr/>
          <p:nvPr/>
        </p:nvSpPr>
        <p:spPr>
          <a:xfrm>
            <a:off x="1079500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92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</a:pPr>
            <a:r>
              <a:rPr lang="en-US" altLang="zh-CN" sz="2800" b="0" spc="-1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17.7 </a:t>
            </a:r>
            <a:r>
              <a:rPr sz="2800" b="0" spc="-1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Oracl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800" b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800" b="0" spc="-1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DB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物理存储简介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 </a:t>
            </a: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/>
            </a:r>
            <a:b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</a:b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(2)Oracl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数据库的数据组织相关</a:t>
            </a:r>
            <a:r>
              <a:rPr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的</a:t>
            </a: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命令</a:t>
            </a:r>
          </a:p>
        </p:txBody>
      </p:sp>
      <p:sp>
        <p:nvSpPr>
          <p:cNvPr id="6" name="object 6"/>
          <p:cNvSpPr/>
          <p:nvPr/>
        </p:nvSpPr>
        <p:spPr>
          <a:xfrm>
            <a:off x="1158887" y="1325117"/>
            <a:ext cx="5020055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75139" y="3416045"/>
            <a:ext cx="6422897" cy="3454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xmlns="" id="{8339E145-B420-4548-8DC0-812CEC35518B}"/>
              </a:ext>
            </a:extLst>
          </p:cNvPr>
          <p:cNvSpPr/>
          <p:nvPr/>
        </p:nvSpPr>
        <p:spPr>
          <a:xfrm>
            <a:off x="1079500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xmlns="" id="{69AB9149-C7F9-42F5-8F03-C627C4E70F63}"/>
              </a:ext>
            </a:extLst>
          </p:cNvPr>
          <p:cNvSpPr/>
          <p:nvPr/>
        </p:nvSpPr>
        <p:spPr>
          <a:xfrm>
            <a:off x="1079500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92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b="0" spc="-1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17.7 </a:t>
            </a:r>
            <a:r>
              <a:rPr sz="2800" b="0" spc="-1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Oracl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800" b="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800" b="0" spc="-1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DB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物理存储简介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 </a:t>
            </a: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/>
            </a:r>
            <a:b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</a:b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小结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1409" y="1709166"/>
            <a:ext cx="5621273" cy="2391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73620" y="1799708"/>
            <a:ext cx="7964805" cy="4922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5134" marR="5417820" indent="187325" algn="r">
              <a:lnSpc>
                <a:spcPct val="140000"/>
              </a:lnSpc>
            </a:pPr>
            <a:r>
              <a:rPr sz="1600" b="1" dirty="0">
                <a:latin typeface="微软雅黑"/>
                <a:cs typeface="微软雅黑"/>
              </a:rPr>
              <a:t>数据库(database) 表空间(tablespace) 文件(</a:t>
            </a:r>
            <a:r>
              <a:rPr sz="1600" b="1" dirty="0" err="1">
                <a:latin typeface="微软雅黑"/>
                <a:cs typeface="微软雅黑"/>
              </a:rPr>
              <a:t>datafile</a:t>
            </a:r>
            <a:r>
              <a:rPr sz="1600" b="1" dirty="0">
                <a:latin typeface="微软雅黑"/>
                <a:cs typeface="微软雅黑"/>
              </a:rPr>
              <a:t>)</a:t>
            </a:r>
            <a:endParaRPr lang="en-US" sz="1600" dirty="0">
              <a:latin typeface="微软雅黑"/>
              <a:cs typeface="微软雅黑"/>
            </a:endParaRPr>
          </a:p>
          <a:p>
            <a:pPr marL="445134" marR="5417820" indent="187325" algn="r">
              <a:lnSpc>
                <a:spcPct val="140000"/>
              </a:lnSpc>
            </a:pPr>
            <a:r>
              <a:rPr sz="1600" b="1" dirty="0">
                <a:latin typeface="微软雅黑"/>
                <a:cs typeface="微软雅黑"/>
              </a:rPr>
              <a:t>表(table) </a:t>
            </a:r>
            <a:endParaRPr lang="en-US" sz="1600" b="1" dirty="0">
              <a:latin typeface="微软雅黑"/>
              <a:cs typeface="微软雅黑"/>
            </a:endParaRPr>
          </a:p>
          <a:p>
            <a:pPr marL="445134" marR="5417820" indent="187325" algn="r">
              <a:lnSpc>
                <a:spcPct val="140000"/>
              </a:lnSpc>
            </a:pPr>
            <a:r>
              <a:rPr sz="1600" b="1" dirty="0">
                <a:latin typeface="微软雅黑"/>
                <a:cs typeface="微软雅黑"/>
              </a:rPr>
              <a:t>段(segment) </a:t>
            </a:r>
            <a:endParaRPr lang="en-US" sz="1600" b="1" dirty="0">
              <a:latin typeface="微软雅黑"/>
              <a:cs typeface="微软雅黑"/>
            </a:endParaRPr>
          </a:p>
          <a:p>
            <a:pPr marL="445134" marR="5417820" indent="187325" algn="r">
              <a:lnSpc>
                <a:spcPct val="140000"/>
              </a:lnSpc>
            </a:pPr>
            <a:r>
              <a:rPr sz="1600" b="1" dirty="0" err="1">
                <a:latin typeface="微软雅黑"/>
                <a:cs typeface="微软雅黑"/>
              </a:rPr>
              <a:t>盘区</a:t>
            </a:r>
            <a:r>
              <a:rPr sz="1600" b="1" dirty="0">
                <a:latin typeface="微软雅黑"/>
                <a:cs typeface="微软雅黑"/>
              </a:rPr>
              <a:t>(extent)</a:t>
            </a:r>
            <a:endParaRPr sz="1600" dirty="0">
              <a:latin typeface="微软雅黑"/>
              <a:cs typeface="微软雅黑"/>
            </a:endParaRPr>
          </a:p>
          <a:p>
            <a:pPr marL="179705" indent="-167640">
              <a:lnSpc>
                <a:spcPct val="100000"/>
              </a:lnSpc>
              <a:spcBef>
                <a:spcPts val="870"/>
              </a:spcBef>
            </a:pPr>
            <a:r>
              <a:rPr lang="en-US" sz="1600" b="1" dirty="0">
                <a:latin typeface="微软雅黑"/>
                <a:cs typeface="微软雅黑"/>
              </a:rPr>
              <a:t>     </a:t>
            </a:r>
            <a:r>
              <a:rPr sz="1600" b="1" dirty="0" err="1">
                <a:latin typeface="微软雅黑"/>
                <a:cs typeface="微软雅黑"/>
              </a:rPr>
              <a:t>基本数据块</a:t>
            </a:r>
            <a:r>
              <a:rPr sz="1600" b="1" dirty="0">
                <a:latin typeface="微软雅黑"/>
                <a:cs typeface="微软雅黑"/>
              </a:rPr>
              <a:t>(data block)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79705">
              <a:lnSpc>
                <a:spcPct val="100000"/>
              </a:lnSpc>
              <a:tabLst>
                <a:tab pos="1394460" algn="l"/>
              </a:tabLst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CREATE	DATABASE </a:t>
            </a:r>
            <a:r>
              <a:rPr sz="2000" b="1" spc="-5" dirty="0">
                <a:latin typeface="微软雅黑"/>
                <a:cs typeface="微软雅黑"/>
              </a:rPr>
              <a:t>sct</a:t>
            </a:r>
            <a:endParaRPr sz="2000" dirty="0">
              <a:latin typeface="微软雅黑"/>
              <a:cs typeface="微软雅黑"/>
            </a:endParaRPr>
          </a:p>
          <a:p>
            <a:pPr marL="179705" marR="3395345" indent="914400">
              <a:lnSpc>
                <a:spcPct val="100000"/>
              </a:lnSpc>
              <a:tabLst>
                <a:tab pos="1395095" algn="l"/>
                <a:tab pos="3332479" algn="l"/>
              </a:tabLst>
            </a:pPr>
            <a:r>
              <a:rPr sz="2000" b="1" spc="-5" dirty="0">
                <a:latin typeface="微软雅黑"/>
                <a:cs typeface="微软雅黑"/>
              </a:rPr>
              <a:t>将多个表空间关联在一起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CREATE	TABLESPACE	</a:t>
            </a:r>
            <a:r>
              <a:rPr sz="2000" b="1" spc="-5" dirty="0">
                <a:latin typeface="微软雅黑"/>
                <a:cs typeface="微软雅黑"/>
              </a:rPr>
              <a:t>tspace1…</a:t>
            </a:r>
            <a:endParaRPr sz="2000" dirty="0">
              <a:latin typeface="微软雅黑"/>
              <a:cs typeface="微软雅黑"/>
            </a:endParaRPr>
          </a:p>
          <a:p>
            <a:pPr marL="1094105" marR="508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用多个操作系统文件占位，将多个表的存取统一在一个空间中 直接对数据块-盘区-Segment进行操作。</a:t>
            </a:r>
            <a:endParaRPr sz="2000" dirty="0">
              <a:latin typeface="微软雅黑"/>
              <a:cs typeface="微软雅黑"/>
            </a:endParaRPr>
          </a:p>
          <a:p>
            <a:pPr marL="1094105" marR="2178685" indent="-914400">
              <a:lnSpc>
                <a:spcPct val="100000"/>
              </a:lnSpc>
              <a:tabLst>
                <a:tab pos="1395095" algn="l"/>
                <a:tab pos="2506345" algn="l"/>
              </a:tabLst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CREATE	TABLE	</a:t>
            </a:r>
            <a:r>
              <a:rPr sz="2000" b="1" spc="-5" dirty="0">
                <a:latin typeface="微软雅黑"/>
                <a:cs typeface="微软雅黑"/>
              </a:rPr>
              <a:t>tablename … 表的存取，直接映射对数据块-盘区的操作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xmlns="" id="{616C1762-26D6-4D1A-B731-B52990F39A05}"/>
              </a:ext>
            </a:extLst>
          </p:cNvPr>
          <p:cNvSpPr/>
          <p:nvPr/>
        </p:nvSpPr>
        <p:spPr>
          <a:xfrm>
            <a:off x="1079500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xmlns="" id="{22C0F00C-F672-4CB5-B1E0-5C324EA0D031}"/>
              </a:ext>
            </a:extLst>
          </p:cNvPr>
          <p:cNvSpPr/>
          <p:nvPr/>
        </p:nvSpPr>
        <p:spPr>
          <a:xfrm>
            <a:off x="1079500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105150" y="2028825"/>
            <a:ext cx="44831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637030" algn="l"/>
              </a:tabLst>
            </a:pPr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回顾本讲学习了什么</a:t>
            </a:r>
            <a:r>
              <a:rPr lang="en-US" altLang="zh-CN" sz="36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?</a:t>
            </a:r>
            <a:endParaRPr lang="zh-CN" altLang="en-US" sz="3600" dirty="0">
              <a:solidFill>
                <a:schemeClr val="bg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75326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5470" y="307236"/>
            <a:ext cx="8633193" cy="544529"/>
          </a:xfrm>
          <a:prstGeom prst="rect">
            <a:avLst/>
          </a:prstGeom>
        </p:spPr>
        <p:txBody>
          <a:bodyPr vert="horz" wrap="square" lIns="0" tIns="95652" rIns="0" bIns="0" rtlCol="0">
            <a:spAutoFit/>
          </a:bodyPr>
          <a:lstStyle/>
          <a:p>
            <a:pPr marL="2259330">
              <a:lnSpc>
                <a:spcPts val="3835"/>
              </a:lnSpc>
            </a:pP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回顾本讲学习了什么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</p:txBody>
      </p:sp>
      <p:sp>
        <p:nvSpPr>
          <p:cNvPr id="6" name="object 6"/>
          <p:cNvSpPr/>
          <p:nvPr/>
        </p:nvSpPr>
        <p:spPr>
          <a:xfrm>
            <a:off x="3489083" y="1660398"/>
            <a:ext cx="3453765" cy="810895"/>
          </a:xfrm>
          <a:custGeom>
            <a:avLst/>
            <a:gdLst/>
            <a:ahLst/>
            <a:cxnLst/>
            <a:rect l="l" t="t" r="r" b="b"/>
            <a:pathLst>
              <a:path w="3453765" h="810894">
                <a:moveTo>
                  <a:pt x="3453384" y="405384"/>
                </a:moveTo>
                <a:lnTo>
                  <a:pt x="3430774" y="339594"/>
                </a:lnTo>
                <a:lnTo>
                  <a:pt x="3403180" y="307919"/>
                </a:lnTo>
                <a:lnTo>
                  <a:pt x="3365321" y="277197"/>
                </a:lnTo>
                <a:lnTo>
                  <a:pt x="3317640" y="247530"/>
                </a:lnTo>
                <a:lnTo>
                  <a:pt x="3260585" y="219024"/>
                </a:lnTo>
                <a:lnTo>
                  <a:pt x="3194598" y="191782"/>
                </a:lnTo>
                <a:lnTo>
                  <a:pt x="3120127" y="165908"/>
                </a:lnTo>
                <a:lnTo>
                  <a:pt x="3037616" y="141507"/>
                </a:lnTo>
                <a:lnTo>
                  <a:pt x="2947511" y="118681"/>
                </a:lnTo>
                <a:lnTo>
                  <a:pt x="2850256" y="97536"/>
                </a:lnTo>
                <a:lnTo>
                  <a:pt x="2746296" y="78175"/>
                </a:lnTo>
                <a:lnTo>
                  <a:pt x="2636078" y="60702"/>
                </a:lnTo>
                <a:lnTo>
                  <a:pt x="2520046" y="45221"/>
                </a:lnTo>
                <a:lnTo>
                  <a:pt x="2398645" y="31837"/>
                </a:lnTo>
                <a:lnTo>
                  <a:pt x="2272320" y="20653"/>
                </a:lnTo>
                <a:lnTo>
                  <a:pt x="2141517" y="11773"/>
                </a:lnTo>
                <a:lnTo>
                  <a:pt x="2006682" y="5301"/>
                </a:lnTo>
                <a:lnTo>
                  <a:pt x="1868258" y="1342"/>
                </a:lnTo>
                <a:lnTo>
                  <a:pt x="1726692" y="0"/>
                </a:lnTo>
                <a:lnTo>
                  <a:pt x="1585125" y="1342"/>
                </a:lnTo>
                <a:lnTo>
                  <a:pt x="1446701" y="5301"/>
                </a:lnTo>
                <a:lnTo>
                  <a:pt x="1311866" y="11773"/>
                </a:lnTo>
                <a:lnTo>
                  <a:pt x="1181063" y="20653"/>
                </a:lnTo>
                <a:lnTo>
                  <a:pt x="1054738" y="31837"/>
                </a:lnTo>
                <a:lnTo>
                  <a:pt x="933337" y="45221"/>
                </a:lnTo>
                <a:lnTo>
                  <a:pt x="817305" y="60702"/>
                </a:lnTo>
                <a:lnTo>
                  <a:pt x="707087" y="78175"/>
                </a:lnTo>
                <a:lnTo>
                  <a:pt x="603127" y="97536"/>
                </a:lnTo>
                <a:lnTo>
                  <a:pt x="505872" y="118681"/>
                </a:lnTo>
                <a:lnTo>
                  <a:pt x="415767" y="141507"/>
                </a:lnTo>
                <a:lnTo>
                  <a:pt x="333256" y="165908"/>
                </a:lnTo>
                <a:lnTo>
                  <a:pt x="258785" y="191782"/>
                </a:lnTo>
                <a:lnTo>
                  <a:pt x="192798" y="219024"/>
                </a:lnTo>
                <a:lnTo>
                  <a:pt x="135743" y="247530"/>
                </a:lnTo>
                <a:lnTo>
                  <a:pt x="88062" y="277197"/>
                </a:lnTo>
                <a:lnTo>
                  <a:pt x="50203" y="307919"/>
                </a:lnTo>
                <a:lnTo>
                  <a:pt x="22609" y="339594"/>
                </a:lnTo>
                <a:lnTo>
                  <a:pt x="0" y="405384"/>
                </a:lnTo>
                <a:lnTo>
                  <a:pt x="5726" y="438650"/>
                </a:lnTo>
                <a:lnTo>
                  <a:pt x="50203" y="502848"/>
                </a:lnTo>
                <a:lnTo>
                  <a:pt x="88062" y="533570"/>
                </a:lnTo>
                <a:lnTo>
                  <a:pt x="135743" y="563237"/>
                </a:lnTo>
                <a:lnTo>
                  <a:pt x="192798" y="591743"/>
                </a:lnTo>
                <a:lnTo>
                  <a:pt x="258785" y="618985"/>
                </a:lnTo>
                <a:lnTo>
                  <a:pt x="306324" y="635502"/>
                </a:lnTo>
                <a:lnTo>
                  <a:pt x="306324" y="405384"/>
                </a:lnTo>
                <a:lnTo>
                  <a:pt x="311029" y="378000"/>
                </a:lnTo>
                <a:lnTo>
                  <a:pt x="347580" y="325153"/>
                </a:lnTo>
                <a:lnTo>
                  <a:pt x="378695" y="299862"/>
                </a:lnTo>
                <a:lnTo>
                  <a:pt x="417885" y="275439"/>
                </a:lnTo>
                <a:lnTo>
                  <a:pt x="464784" y="251970"/>
                </a:lnTo>
                <a:lnTo>
                  <a:pt x="519029" y="229542"/>
                </a:lnTo>
                <a:lnTo>
                  <a:pt x="580253" y="208239"/>
                </a:lnTo>
                <a:lnTo>
                  <a:pt x="648094" y="188148"/>
                </a:lnTo>
                <a:lnTo>
                  <a:pt x="722185" y="169354"/>
                </a:lnTo>
                <a:lnTo>
                  <a:pt x="802163" y="151943"/>
                </a:lnTo>
                <a:lnTo>
                  <a:pt x="887662" y="136001"/>
                </a:lnTo>
                <a:lnTo>
                  <a:pt x="978319" y="121614"/>
                </a:lnTo>
                <a:lnTo>
                  <a:pt x="1073769" y="108866"/>
                </a:lnTo>
                <a:lnTo>
                  <a:pt x="1173646" y="97845"/>
                </a:lnTo>
                <a:lnTo>
                  <a:pt x="1277587" y="88635"/>
                </a:lnTo>
                <a:lnTo>
                  <a:pt x="1385227" y="81323"/>
                </a:lnTo>
                <a:lnTo>
                  <a:pt x="1496200" y="75994"/>
                </a:lnTo>
                <a:lnTo>
                  <a:pt x="1610143" y="72733"/>
                </a:lnTo>
                <a:lnTo>
                  <a:pt x="1726692" y="71628"/>
                </a:lnTo>
                <a:lnTo>
                  <a:pt x="1843240" y="72733"/>
                </a:lnTo>
                <a:lnTo>
                  <a:pt x="1957183" y="75994"/>
                </a:lnTo>
                <a:lnTo>
                  <a:pt x="2068156" y="81323"/>
                </a:lnTo>
                <a:lnTo>
                  <a:pt x="2175796" y="88635"/>
                </a:lnTo>
                <a:lnTo>
                  <a:pt x="2279737" y="97845"/>
                </a:lnTo>
                <a:lnTo>
                  <a:pt x="2379614" y="108866"/>
                </a:lnTo>
                <a:lnTo>
                  <a:pt x="2475064" y="121614"/>
                </a:lnTo>
                <a:lnTo>
                  <a:pt x="2565721" y="136001"/>
                </a:lnTo>
                <a:lnTo>
                  <a:pt x="2651220" y="151943"/>
                </a:lnTo>
                <a:lnTo>
                  <a:pt x="2731198" y="169354"/>
                </a:lnTo>
                <a:lnTo>
                  <a:pt x="2805289" y="188148"/>
                </a:lnTo>
                <a:lnTo>
                  <a:pt x="2873130" y="208239"/>
                </a:lnTo>
                <a:lnTo>
                  <a:pt x="2934354" y="229542"/>
                </a:lnTo>
                <a:lnTo>
                  <a:pt x="2988599" y="251970"/>
                </a:lnTo>
                <a:lnTo>
                  <a:pt x="3035498" y="275439"/>
                </a:lnTo>
                <a:lnTo>
                  <a:pt x="3074688" y="299862"/>
                </a:lnTo>
                <a:lnTo>
                  <a:pt x="3105803" y="325153"/>
                </a:lnTo>
                <a:lnTo>
                  <a:pt x="3142354" y="378000"/>
                </a:lnTo>
                <a:lnTo>
                  <a:pt x="3147060" y="405384"/>
                </a:lnTo>
                <a:lnTo>
                  <a:pt x="3147060" y="635502"/>
                </a:lnTo>
                <a:lnTo>
                  <a:pt x="3194598" y="618985"/>
                </a:lnTo>
                <a:lnTo>
                  <a:pt x="3260585" y="591743"/>
                </a:lnTo>
                <a:lnTo>
                  <a:pt x="3317640" y="563237"/>
                </a:lnTo>
                <a:lnTo>
                  <a:pt x="3365321" y="533570"/>
                </a:lnTo>
                <a:lnTo>
                  <a:pt x="3403180" y="502848"/>
                </a:lnTo>
                <a:lnTo>
                  <a:pt x="3430774" y="471173"/>
                </a:lnTo>
                <a:lnTo>
                  <a:pt x="3447657" y="438650"/>
                </a:lnTo>
                <a:lnTo>
                  <a:pt x="3453384" y="405384"/>
                </a:lnTo>
                <a:close/>
              </a:path>
              <a:path w="3453765" h="810894">
                <a:moveTo>
                  <a:pt x="3147060" y="635502"/>
                </a:moveTo>
                <a:lnTo>
                  <a:pt x="3147060" y="405384"/>
                </a:lnTo>
                <a:lnTo>
                  <a:pt x="3142354" y="432767"/>
                </a:lnTo>
                <a:lnTo>
                  <a:pt x="3128480" y="459539"/>
                </a:lnTo>
                <a:lnTo>
                  <a:pt x="3074688" y="510905"/>
                </a:lnTo>
                <a:lnTo>
                  <a:pt x="3035498" y="535328"/>
                </a:lnTo>
                <a:lnTo>
                  <a:pt x="2988599" y="558797"/>
                </a:lnTo>
                <a:lnTo>
                  <a:pt x="2934354" y="581225"/>
                </a:lnTo>
                <a:lnTo>
                  <a:pt x="2873130" y="602528"/>
                </a:lnTo>
                <a:lnTo>
                  <a:pt x="2805289" y="622619"/>
                </a:lnTo>
                <a:lnTo>
                  <a:pt x="2731198" y="641413"/>
                </a:lnTo>
                <a:lnTo>
                  <a:pt x="2651220" y="658824"/>
                </a:lnTo>
                <a:lnTo>
                  <a:pt x="2565721" y="674766"/>
                </a:lnTo>
                <a:lnTo>
                  <a:pt x="2475064" y="689153"/>
                </a:lnTo>
                <a:lnTo>
                  <a:pt x="2379614" y="701901"/>
                </a:lnTo>
                <a:lnTo>
                  <a:pt x="2279737" y="712922"/>
                </a:lnTo>
                <a:lnTo>
                  <a:pt x="2175796" y="722132"/>
                </a:lnTo>
                <a:lnTo>
                  <a:pt x="2068156" y="729444"/>
                </a:lnTo>
                <a:lnTo>
                  <a:pt x="1957183" y="734773"/>
                </a:lnTo>
                <a:lnTo>
                  <a:pt x="1843240" y="738034"/>
                </a:lnTo>
                <a:lnTo>
                  <a:pt x="1726692" y="739140"/>
                </a:lnTo>
                <a:lnTo>
                  <a:pt x="1610143" y="738034"/>
                </a:lnTo>
                <a:lnTo>
                  <a:pt x="1496200" y="734773"/>
                </a:lnTo>
                <a:lnTo>
                  <a:pt x="1385227" y="729444"/>
                </a:lnTo>
                <a:lnTo>
                  <a:pt x="1277587" y="722132"/>
                </a:lnTo>
                <a:lnTo>
                  <a:pt x="1173646" y="712922"/>
                </a:lnTo>
                <a:lnTo>
                  <a:pt x="1073769" y="701901"/>
                </a:lnTo>
                <a:lnTo>
                  <a:pt x="978319" y="689153"/>
                </a:lnTo>
                <a:lnTo>
                  <a:pt x="887662" y="674766"/>
                </a:lnTo>
                <a:lnTo>
                  <a:pt x="802163" y="658824"/>
                </a:lnTo>
                <a:lnTo>
                  <a:pt x="722185" y="641413"/>
                </a:lnTo>
                <a:lnTo>
                  <a:pt x="648094" y="622619"/>
                </a:lnTo>
                <a:lnTo>
                  <a:pt x="580253" y="602528"/>
                </a:lnTo>
                <a:lnTo>
                  <a:pt x="519029" y="581225"/>
                </a:lnTo>
                <a:lnTo>
                  <a:pt x="464784" y="558797"/>
                </a:lnTo>
                <a:lnTo>
                  <a:pt x="417885" y="535328"/>
                </a:lnTo>
                <a:lnTo>
                  <a:pt x="378695" y="510905"/>
                </a:lnTo>
                <a:lnTo>
                  <a:pt x="347580" y="485614"/>
                </a:lnTo>
                <a:lnTo>
                  <a:pt x="311029" y="432767"/>
                </a:lnTo>
                <a:lnTo>
                  <a:pt x="306324" y="405384"/>
                </a:lnTo>
                <a:lnTo>
                  <a:pt x="306324" y="635502"/>
                </a:lnTo>
                <a:lnTo>
                  <a:pt x="415767" y="669260"/>
                </a:lnTo>
                <a:lnTo>
                  <a:pt x="505872" y="692086"/>
                </a:lnTo>
                <a:lnTo>
                  <a:pt x="603127" y="713231"/>
                </a:lnTo>
                <a:lnTo>
                  <a:pt x="707087" y="732592"/>
                </a:lnTo>
                <a:lnTo>
                  <a:pt x="817305" y="750065"/>
                </a:lnTo>
                <a:lnTo>
                  <a:pt x="933337" y="765546"/>
                </a:lnTo>
                <a:lnTo>
                  <a:pt x="1054738" y="778930"/>
                </a:lnTo>
                <a:lnTo>
                  <a:pt x="1181063" y="790114"/>
                </a:lnTo>
                <a:lnTo>
                  <a:pt x="1311866" y="798994"/>
                </a:lnTo>
                <a:lnTo>
                  <a:pt x="1446701" y="805466"/>
                </a:lnTo>
                <a:lnTo>
                  <a:pt x="1585125" y="809425"/>
                </a:lnTo>
                <a:lnTo>
                  <a:pt x="1726692" y="810768"/>
                </a:lnTo>
                <a:lnTo>
                  <a:pt x="1868258" y="809425"/>
                </a:lnTo>
                <a:lnTo>
                  <a:pt x="2006682" y="805466"/>
                </a:lnTo>
                <a:lnTo>
                  <a:pt x="2141517" y="798994"/>
                </a:lnTo>
                <a:lnTo>
                  <a:pt x="2272320" y="790114"/>
                </a:lnTo>
                <a:lnTo>
                  <a:pt x="2398645" y="778930"/>
                </a:lnTo>
                <a:lnTo>
                  <a:pt x="2520046" y="765546"/>
                </a:lnTo>
                <a:lnTo>
                  <a:pt x="2636078" y="750065"/>
                </a:lnTo>
                <a:lnTo>
                  <a:pt x="2746296" y="732592"/>
                </a:lnTo>
                <a:lnTo>
                  <a:pt x="2850256" y="713231"/>
                </a:lnTo>
                <a:lnTo>
                  <a:pt x="2947511" y="692086"/>
                </a:lnTo>
                <a:lnTo>
                  <a:pt x="3037616" y="669260"/>
                </a:lnTo>
                <a:lnTo>
                  <a:pt x="3120127" y="644859"/>
                </a:lnTo>
                <a:lnTo>
                  <a:pt x="3147060" y="63550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73309" y="1726692"/>
            <a:ext cx="2885440" cy="680085"/>
          </a:xfrm>
          <a:custGeom>
            <a:avLst/>
            <a:gdLst/>
            <a:ahLst/>
            <a:cxnLst/>
            <a:rect l="l" t="t" r="r" b="b"/>
            <a:pathLst>
              <a:path w="2885440" h="680085">
                <a:moveTo>
                  <a:pt x="2884931" y="339851"/>
                </a:moveTo>
                <a:lnTo>
                  <a:pt x="2866042" y="284785"/>
                </a:lnTo>
                <a:lnTo>
                  <a:pt x="2811359" y="232525"/>
                </a:lnTo>
                <a:lnTo>
                  <a:pt x="2771524" y="207668"/>
                </a:lnTo>
                <a:lnTo>
                  <a:pt x="2723858" y="183777"/>
                </a:lnTo>
                <a:lnTo>
                  <a:pt x="2668730" y="160940"/>
                </a:lnTo>
                <a:lnTo>
                  <a:pt x="2606515" y="139244"/>
                </a:lnTo>
                <a:lnTo>
                  <a:pt x="2537583" y="118779"/>
                </a:lnTo>
                <a:lnTo>
                  <a:pt x="2462307" y="99631"/>
                </a:lnTo>
                <a:lnTo>
                  <a:pt x="2381059" y="81889"/>
                </a:lnTo>
                <a:lnTo>
                  <a:pt x="2294211" y="65641"/>
                </a:lnTo>
                <a:lnTo>
                  <a:pt x="2202134" y="50975"/>
                </a:lnTo>
                <a:lnTo>
                  <a:pt x="2105202" y="37979"/>
                </a:lnTo>
                <a:lnTo>
                  <a:pt x="2003786" y="26741"/>
                </a:lnTo>
                <a:lnTo>
                  <a:pt x="1898257" y="17349"/>
                </a:lnTo>
                <a:lnTo>
                  <a:pt x="1788989" y="9890"/>
                </a:lnTo>
                <a:lnTo>
                  <a:pt x="1676353" y="4454"/>
                </a:lnTo>
                <a:lnTo>
                  <a:pt x="1560721" y="1128"/>
                </a:lnTo>
                <a:lnTo>
                  <a:pt x="1442465" y="0"/>
                </a:lnTo>
                <a:lnTo>
                  <a:pt x="1324210" y="1128"/>
                </a:lnTo>
                <a:lnTo>
                  <a:pt x="1208578" y="4454"/>
                </a:lnTo>
                <a:lnTo>
                  <a:pt x="1095942" y="9890"/>
                </a:lnTo>
                <a:lnTo>
                  <a:pt x="986674" y="17349"/>
                </a:lnTo>
                <a:lnTo>
                  <a:pt x="881145" y="26741"/>
                </a:lnTo>
                <a:lnTo>
                  <a:pt x="779729" y="37979"/>
                </a:lnTo>
                <a:lnTo>
                  <a:pt x="682797" y="50975"/>
                </a:lnTo>
                <a:lnTo>
                  <a:pt x="590720" y="65641"/>
                </a:lnTo>
                <a:lnTo>
                  <a:pt x="503872" y="81889"/>
                </a:lnTo>
                <a:lnTo>
                  <a:pt x="422624" y="99631"/>
                </a:lnTo>
                <a:lnTo>
                  <a:pt x="347348" y="118779"/>
                </a:lnTo>
                <a:lnTo>
                  <a:pt x="278416" y="139244"/>
                </a:lnTo>
                <a:lnTo>
                  <a:pt x="216201" y="160940"/>
                </a:lnTo>
                <a:lnTo>
                  <a:pt x="161073" y="183777"/>
                </a:lnTo>
                <a:lnTo>
                  <a:pt x="113407" y="207668"/>
                </a:lnTo>
                <a:lnTo>
                  <a:pt x="73572" y="232525"/>
                </a:lnTo>
                <a:lnTo>
                  <a:pt x="41942" y="258260"/>
                </a:lnTo>
                <a:lnTo>
                  <a:pt x="4784" y="312011"/>
                </a:lnTo>
                <a:lnTo>
                  <a:pt x="0" y="339852"/>
                </a:lnTo>
                <a:lnTo>
                  <a:pt x="4784" y="367692"/>
                </a:lnTo>
                <a:lnTo>
                  <a:pt x="41942" y="421443"/>
                </a:lnTo>
                <a:lnTo>
                  <a:pt x="73572" y="447178"/>
                </a:lnTo>
                <a:lnTo>
                  <a:pt x="113407" y="472035"/>
                </a:lnTo>
                <a:lnTo>
                  <a:pt x="161073" y="495926"/>
                </a:lnTo>
                <a:lnTo>
                  <a:pt x="216201" y="518763"/>
                </a:lnTo>
                <a:lnTo>
                  <a:pt x="278416" y="540459"/>
                </a:lnTo>
                <a:lnTo>
                  <a:pt x="347348" y="560924"/>
                </a:lnTo>
                <a:lnTo>
                  <a:pt x="422624" y="580072"/>
                </a:lnTo>
                <a:lnTo>
                  <a:pt x="503872" y="597814"/>
                </a:lnTo>
                <a:lnTo>
                  <a:pt x="590720" y="614062"/>
                </a:lnTo>
                <a:lnTo>
                  <a:pt x="682797" y="628728"/>
                </a:lnTo>
                <a:lnTo>
                  <a:pt x="779729" y="641724"/>
                </a:lnTo>
                <a:lnTo>
                  <a:pt x="881145" y="652962"/>
                </a:lnTo>
                <a:lnTo>
                  <a:pt x="986674" y="662354"/>
                </a:lnTo>
                <a:lnTo>
                  <a:pt x="1095942" y="669813"/>
                </a:lnTo>
                <a:lnTo>
                  <a:pt x="1208578" y="675249"/>
                </a:lnTo>
                <a:lnTo>
                  <a:pt x="1324210" y="678575"/>
                </a:lnTo>
                <a:lnTo>
                  <a:pt x="1442465" y="679704"/>
                </a:lnTo>
                <a:lnTo>
                  <a:pt x="1560721" y="678575"/>
                </a:lnTo>
                <a:lnTo>
                  <a:pt x="1676353" y="675249"/>
                </a:lnTo>
                <a:lnTo>
                  <a:pt x="1788989" y="669813"/>
                </a:lnTo>
                <a:lnTo>
                  <a:pt x="1898257" y="662354"/>
                </a:lnTo>
                <a:lnTo>
                  <a:pt x="2003786" y="652962"/>
                </a:lnTo>
                <a:lnTo>
                  <a:pt x="2105202" y="641724"/>
                </a:lnTo>
                <a:lnTo>
                  <a:pt x="2202134" y="628728"/>
                </a:lnTo>
                <a:lnTo>
                  <a:pt x="2294211" y="614062"/>
                </a:lnTo>
                <a:lnTo>
                  <a:pt x="2381059" y="597814"/>
                </a:lnTo>
                <a:lnTo>
                  <a:pt x="2462307" y="580072"/>
                </a:lnTo>
                <a:lnTo>
                  <a:pt x="2537583" y="560924"/>
                </a:lnTo>
                <a:lnTo>
                  <a:pt x="2606515" y="540459"/>
                </a:lnTo>
                <a:lnTo>
                  <a:pt x="2668730" y="518763"/>
                </a:lnTo>
                <a:lnTo>
                  <a:pt x="2723858" y="495926"/>
                </a:lnTo>
                <a:lnTo>
                  <a:pt x="2771524" y="472035"/>
                </a:lnTo>
                <a:lnTo>
                  <a:pt x="2811359" y="447178"/>
                </a:lnTo>
                <a:lnTo>
                  <a:pt x="2842989" y="421443"/>
                </a:lnTo>
                <a:lnTo>
                  <a:pt x="2880147" y="367692"/>
                </a:lnTo>
                <a:lnTo>
                  <a:pt x="2884931" y="33985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73309" y="1726692"/>
            <a:ext cx="2885440" cy="680085"/>
          </a:xfrm>
          <a:custGeom>
            <a:avLst/>
            <a:gdLst/>
            <a:ahLst/>
            <a:cxnLst/>
            <a:rect l="l" t="t" r="r" b="b"/>
            <a:pathLst>
              <a:path w="2885440" h="680085">
                <a:moveTo>
                  <a:pt x="1442465" y="0"/>
                </a:moveTo>
                <a:lnTo>
                  <a:pt x="1324210" y="1128"/>
                </a:lnTo>
                <a:lnTo>
                  <a:pt x="1208578" y="4454"/>
                </a:lnTo>
                <a:lnTo>
                  <a:pt x="1095942" y="9890"/>
                </a:lnTo>
                <a:lnTo>
                  <a:pt x="986674" y="17349"/>
                </a:lnTo>
                <a:lnTo>
                  <a:pt x="881145" y="26741"/>
                </a:lnTo>
                <a:lnTo>
                  <a:pt x="779729" y="37979"/>
                </a:lnTo>
                <a:lnTo>
                  <a:pt x="682797" y="50975"/>
                </a:lnTo>
                <a:lnTo>
                  <a:pt x="590720" y="65641"/>
                </a:lnTo>
                <a:lnTo>
                  <a:pt x="503872" y="81889"/>
                </a:lnTo>
                <a:lnTo>
                  <a:pt x="422624" y="99631"/>
                </a:lnTo>
                <a:lnTo>
                  <a:pt x="347348" y="118779"/>
                </a:lnTo>
                <a:lnTo>
                  <a:pt x="278416" y="139244"/>
                </a:lnTo>
                <a:lnTo>
                  <a:pt x="216201" y="160940"/>
                </a:lnTo>
                <a:lnTo>
                  <a:pt x="161073" y="183777"/>
                </a:lnTo>
                <a:lnTo>
                  <a:pt x="113407" y="207668"/>
                </a:lnTo>
                <a:lnTo>
                  <a:pt x="73572" y="232525"/>
                </a:lnTo>
                <a:lnTo>
                  <a:pt x="41942" y="258260"/>
                </a:lnTo>
                <a:lnTo>
                  <a:pt x="4784" y="312011"/>
                </a:lnTo>
                <a:lnTo>
                  <a:pt x="0" y="339852"/>
                </a:lnTo>
                <a:lnTo>
                  <a:pt x="4784" y="367692"/>
                </a:lnTo>
                <a:lnTo>
                  <a:pt x="41942" y="421443"/>
                </a:lnTo>
                <a:lnTo>
                  <a:pt x="73572" y="447178"/>
                </a:lnTo>
                <a:lnTo>
                  <a:pt x="113407" y="472035"/>
                </a:lnTo>
                <a:lnTo>
                  <a:pt x="161073" y="495926"/>
                </a:lnTo>
                <a:lnTo>
                  <a:pt x="216201" y="518763"/>
                </a:lnTo>
                <a:lnTo>
                  <a:pt x="278416" y="540459"/>
                </a:lnTo>
                <a:lnTo>
                  <a:pt x="347348" y="560924"/>
                </a:lnTo>
                <a:lnTo>
                  <a:pt x="422624" y="580072"/>
                </a:lnTo>
                <a:lnTo>
                  <a:pt x="503872" y="597814"/>
                </a:lnTo>
                <a:lnTo>
                  <a:pt x="590720" y="614062"/>
                </a:lnTo>
                <a:lnTo>
                  <a:pt x="682797" y="628728"/>
                </a:lnTo>
                <a:lnTo>
                  <a:pt x="779729" y="641724"/>
                </a:lnTo>
                <a:lnTo>
                  <a:pt x="881145" y="652962"/>
                </a:lnTo>
                <a:lnTo>
                  <a:pt x="986674" y="662354"/>
                </a:lnTo>
                <a:lnTo>
                  <a:pt x="1095942" y="669813"/>
                </a:lnTo>
                <a:lnTo>
                  <a:pt x="1208578" y="675249"/>
                </a:lnTo>
                <a:lnTo>
                  <a:pt x="1324210" y="678575"/>
                </a:lnTo>
                <a:lnTo>
                  <a:pt x="1442465" y="679704"/>
                </a:lnTo>
                <a:lnTo>
                  <a:pt x="1560721" y="678575"/>
                </a:lnTo>
                <a:lnTo>
                  <a:pt x="1676353" y="675249"/>
                </a:lnTo>
                <a:lnTo>
                  <a:pt x="1788989" y="669813"/>
                </a:lnTo>
                <a:lnTo>
                  <a:pt x="1898257" y="662354"/>
                </a:lnTo>
                <a:lnTo>
                  <a:pt x="2003786" y="652962"/>
                </a:lnTo>
                <a:lnTo>
                  <a:pt x="2105202" y="641724"/>
                </a:lnTo>
                <a:lnTo>
                  <a:pt x="2202134" y="628728"/>
                </a:lnTo>
                <a:lnTo>
                  <a:pt x="2294211" y="614062"/>
                </a:lnTo>
                <a:lnTo>
                  <a:pt x="2381059" y="597814"/>
                </a:lnTo>
                <a:lnTo>
                  <a:pt x="2462307" y="580072"/>
                </a:lnTo>
                <a:lnTo>
                  <a:pt x="2537583" y="560924"/>
                </a:lnTo>
                <a:lnTo>
                  <a:pt x="2606515" y="540459"/>
                </a:lnTo>
                <a:lnTo>
                  <a:pt x="2668730" y="518763"/>
                </a:lnTo>
                <a:lnTo>
                  <a:pt x="2723858" y="495926"/>
                </a:lnTo>
                <a:lnTo>
                  <a:pt x="2771524" y="472035"/>
                </a:lnTo>
                <a:lnTo>
                  <a:pt x="2811359" y="447178"/>
                </a:lnTo>
                <a:lnTo>
                  <a:pt x="2842989" y="421443"/>
                </a:lnTo>
                <a:lnTo>
                  <a:pt x="2880147" y="367692"/>
                </a:lnTo>
                <a:lnTo>
                  <a:pt x="2884931" y="339851"/>
                </a:lnTo>
                <a:lnTo>
                  <a:pt x="2880147" y="312011"/>
                </a:lnTo>
                <a:lnTo>
                  <a:pt x="2842989" y="258260"/>
                </a:lnTo>
                <a:lnTo>
                  <a:pt x="2811359" y="232525"/>
                </a:lnTo>
                <a:lnTo>
                  <a:pt x="2771524" y="207668"/>
                </a:lnTo>
                <a:lnTo>
                  <a:pt x="2723858" y="183777"/>
                </a:lnTo>
                <a:lnTo>
                  <a:pt x="2668730" y="160940"/>
                </a:lnTo>
                <a:lnTo>
                  <a:pt x="2606515" y="139244"/>
                </a:lnTo>
                <a:lnTo>
                  <a:pt x="2537583" y="118779"/>
                </a:lnTo>
                <a:lnTo>
                  <a:pt x="2462307" y="99631"/>
                </a:lnTo>
                <a:lnTo>
                  <a:pt x="2381059" y="81889"/>
                </a:lnTo>
                <a:lnTo>
                  <a:pt x="2294211" y="65641"/>
                </a:lnTo>
                <a:lnTo>
                  <a:pt x="2202134" y="50975"/>
                </a:lnTo>
                <a:lnTo>
                  <a:pt x="2105202" y="37979"/>
                </a:lnTo>
                <a:lnTo>
                  <a:pt x="2003786" y="26741"/>
                </a:lnTo>
                <a:lnTo>
                  <a:pt x="1898257" y="17349"/>
                </a:lnTo>
                <a:lnTo>
                  <a:pt x="1788989" y="9890"/>
                </a:lnTo>
                <a:lnTo>
                  <a:pt x="1676353" y="4454"/>
                </a:lnTo>
                <a:lnTo>
                  <a:pt x="1560721" y="1128"/>
                </a:lnTo>
                <a:lnTo>
                  <a:pt x="1442465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56432" y="1867971"/>
            <a:ext cx="251396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3333CC"/>
                </a:solidFill>
                <a:latin typeface="华文中宋"/>
                <a:cs typeface="华文中宋"/>
              </a:rPr>
              <a:t>数据库物理存储</a:t>
            </a:r>
            <a:endParaRPr sz="2800">
              <a:latin typeface="华文中宋"/>
              <a:cs typeface="华文中宋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85885" y="2490216"/>
            <a:ext cx="6441947" cy="3953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18949" y="2850921"/>
            <a:ext cx="279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表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93463" y="5706897"/>
            <a:ext cx="7867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数据库 重组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71364" y="2682452"/>
            <a:ext cx="83883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265" marR="5080" indent="-2032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无序记录 </a:t>
            </a: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文件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72889" y="3432260"/>
            <a:ext cx="83883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265" marR="5080" indent="-2032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有序记录 </a:t>
            </a: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文件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72889" y="4182830"/>
            <a:ext cx="83883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265" marR="5080" indent="-2032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散列记录 </a:t>
            </a: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文件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31725" y="3866667"/>
            <a:ext cx="533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记录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02185" y="4784115"/>
            <a:ext cx="7867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属性值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78685" y="3835425"/>
            <a:ext cx="7867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磁盘块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72889" y="4934162"/>
            <a:ext cx="83883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265" marR="5080" indent="-2032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聚簇记录 </a:t>
            </a: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文件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02635" y="3293643"/>
            <a:ext cx="7867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主文件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27604" y="4187469"/>
            <a:ext cx="53403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索引 文件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58908" y="4519634"/>
            <a:ext cx="975360" cy="71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定长记录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vs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不定长 记录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58908" y="3586184"/>
            <a:ext cx="975360" cy="71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记录跨块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vs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记录不 跨块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22681" y="2654258"/>
            <a:ext cx="1448435" cy="71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磁盘块的分配： </a:t>
            </a: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顺序、</a:t>
            </a:r>
            <a:r>
              <a:rPr sz="1600" b="1" spc="-35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链接、 </a:t>
            </a: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索引、按簇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17.2 </a:t>
            </a:r>
            <a:r>
              <a:rPr sz="280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基础回</a:t>
            </a:r>
            <a:r>
              <a:rPr sz="28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顾</a:t>
            </a:r>
            <a:r>
              <a:rPr sz="2800" spc="-1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</a:t>
            </a:r>
            <a:r>
              <a:rPr sz="280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计算机系统的存储体系</a:t>
            </a:r>
            <a:endParaRPr sz="28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数据库的存储与检索问题</a:t>
            </a:r>
            <a:endParaRPr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06787" y="2476500"/>
            <a:ext cx="2627630" cy="2282190"/>
          </a:xfrm>
          <a:custGeom>
            <a:avLst/>
            <a:gdLst/>
            <a:ahLst/>
            <a:cxnLst/>
            <a:rect l="l" t="t" r="r" b="b"/>
            <a:pathLst>
              <a:path w="2627629" h="2282190">
                <a:moveTo>
                  <a:pt x="2627376" y="2151126"/>
                </a:moveTo>
                <a:lnTo>
                  <a:pt x="2627376" y="131825"/>
                </a:lnTo>
                <a:lnTo>
                  <a:pt x="2623020" y="120967"/>
                </a:lnTo>
                <a:lnTo>
                  <a:pt x="2589190" y="100034"/>
                </a:lnTo>
                <a:lnTo>
                  <a:pt x="2524125" y="80367"/>
                </a:lnTo>
                <a:lnTo>
                  <a:pt x="2480724" y="71091"/>
                </a:lnTo>
                <a:lnTo>
                  <a:pt x="2430530" y="62231"/>
                </a:lnTo>
                <a:lnTo>
                  <a:pt x="2373879" y="53821"/>
                </a:lnTo>
                <a:lnTo>
                  <a:pt x="2311112" y="45893"/>
                </a:lnTo>
                <a:lnTo>
                  <a:pt x="2242566" y="38480"/>
                </a:lnTo>
                <a:lnTo>
                  <a:pt x="2168578" y="31617"/>
                </a:lnTo>
                <a:lnTo>
                  <a:pt x="2089489" y="25334"/>
                </a:lnTo>
                <a:lnTo>
                  <a:pt x="2005635" y="19667"/>
                </a:lnTo>
                <a:lnTo>
                  <a:pt x="1917356" y="14648"/>
                </a:lnTo>
                <a:lnTo>
                  <a:pt x="1824989" y="10310"/>
                </a:lnTo>
                <a:lnTo>
                  <a:pt x="1728874" y="6687"/>
                </a:lnTo>
                <a:lnTo>
                  <a:pt x="1629348" y="3811"/>
                </a:lnTo>
                <a:lnTo>
                  <a:pt x="1526749" y="1716"/>
                </a:lnTo>
                <a:lnTo>
                  <a:pt x="1421416" y="434"/>
                </a:lnTo>
                <a:lnTo>
                  <a:pt x="1313688" y="0"/>
                </a:lnTo>
                <a:lnTo>
                  <a:pt x="1205959" y="434"/>
                </a:lnTo>
                <a:lnTo>
                  <a:pt x="1100626" y="1716"/>
                </a:lnTo>
                <a:lnTo>
                  <a:pt x="998027" y="3811"/>
                </a:lnTo>
                <a:lnTo>
                  <a:pt x="898501" y="6687"/>
                </a:lnTo>
                <a:lnTo>
                  <a:pt x="802386" y="10310"/>
                </a:lnTo>
                <a:lnTo>
                  <a:pt x="710019" y="14648"/>
                </a:lnTo>
                <a:lnTo>
                  <a:pt x="621740" y="19667"/>
                </a:lnTo>
                <a:lnTo>
                  <a:pt x="537886" y="25334"/>
                </a:lnTo>
                <a:lnTo>
                  <a:pt x="458797" y="31617"/>
                </a:lnTo>
                <a:lnTo>
                  <a:pt x="384810" y="38481"/>
                </a:lnTo>
                <a:lnTo>
                  <a:pt x="316263" y="45893"/>
                </a:lnTo>
                <a:lnTo>
                  <a:pt x="253496" y="53821"/>
                </a:lnTo>
                <a:lnTo>
                  <a:pt x="196845" y="62231"/>
                </a:lnTo>
                <a:lnTo>
                  <a:pt x="146651" y="71091"/>
                </a:lnTo>
                <a:lnTo>
                  <a:pt x="103250" y="80367"/>
                </a:lnTo>
                <a:lnTo>
                  <a:pt x="38185" y="100034"/>
                </a:lnTo>
                <a:lnTo>
                  <a:pt x="4355" y="120967"/>
                </a:lnTo>
                <a:lnTo>
                  <a:pt x="0" y="131826"/>
                </a:lnTo>
                <a:lnTo>
                  <a:pt x="0" y="2151126"/>
                </a:lnTo>
                <a:lnTo>
                  <a:pt x="38185" y="2182623"/>
                </a:lnTo>
                <a:lnTo>
                  <a:pt x="103251" y="2202144"/>
                </a:lnTo>
                <a:lnTo>
                  <a:pt x="146651" y="2211359"/>
                </a:lnTo>
                <a:lnTo>
                  <a:pt x="196845" y="2220167"/>
                </a:lnTo>
                <a:lnTo>
                  <a:pt x="253496" y="2228533"/>
                </a:lnTo>
                <a:lnTo>
                  <a:pt x="316263" y="2236423"/>
                </a:lnTo>
                <a:lnTo>
                  <a:pt x="384810" y="2243804"/>
                </a:lnTo>
                <a:lnTo>
                  <a:pt x="458797" y="2250642"/>
                </a:lnTo>
                <a:lnTo>
                  <a:pt x="537886" y="2256903"/>
                </a:lnTo>
                <a:lnTo>
                  <a:pt x="621740" y="2262554"/>
                </a:lnTo>
                <a:lnTo>
                  <a:pt x="710019" y="2267561"/>
                </a:lnTo>
                <a:lnTo>
                  <a:pt x="802386" y="2271891"/>
                </a:lnTo>
                <a:lnTo>
                  <a:pt x="898501" y="2275508"/>
                </a:lnTo>
                <a:lnTo>
                  <a:pt x="998027" y="2278381"/>
                </a:lnTo>
                <a:lnTo>
                  <a:pt x="1100626" y="2280474"/>
                </a:lnTo>
                <a:lnTo>
                  <a:pt x="1205959" y="2281755"/>
                </a:lnTo>
                <a:lnTo>
                  <a:pt x="1313688" y="2282190"/>
                </a:lnTo>
                <a:lnTo>
                  <a:pt x="1421416" y="2281755"/>
                </a:lnTo>
                <a:lnTo>
                  <a:pt x="1526749" y="2280474"/>
                </a:lnTo>
                <a:lnTo>
                  <a:pt x="1629348" y="2278381"/>
                </a:lnTo>
                <a:lnTo>
                  <a:pt x="1728874" y="2275508"/>
                </a:lnTo>
                <a:lnTo>
                  <a:pt x="1824990" y="2271891"/>
                </a:lnTo>
                <a:lnTo>
                  <a:pt x="1917356" y="2267561"/>
                </a:lnTo>
                <a:lnTo>
                  <a:pt x="2005635" y="2262554"/>
                </a:lnTo>
                <a:lnTo>
                  <a:pt x="2089489" y="2256903"/>
                </a:lnTo>
                <a:lnTo>
                  <a:pt x="2168578" y="2250642"/>
                </a:lnTo>
                <a:lnTo>
                  <a:pt x="2242566" y="2243804"/>
                </a:lnTo>
                <a:lnTo>
                  <a:pt x="2311112" y="2236423"/>
                </a:lnTo>
                <a:lnTo>
                  <a:pt x="2373879" y="2228533"/>
                </a:lnTo>
                <a:lnTo>
                  <a:pt x="2430530" y="2220167"/>
                </a:lnTo>
                <a:lnTo>
                  <a:pt x="2480724" y="2211359"/>
                </a:lnTo>
                <a:lnTo>
                  <a:pt x="2524125" y="2202144"/>
                </a:lnTo>
                <a:lnTo>
                  <a:pt x="2589190" y="2182623"/>
                </a:lnTo>
                <a:lnTo>
                  <a:pt x="2623020" y="2161876"/>
                </a:lnTo>
                <a:lnTo>
                  <a:pt x="2627376" y="2151126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6787" y="2476500"/>
            <a:ext cx="2627630" cy="262890"/>
          </a:xfrm>
          <a:custGeom>
            <a:avLst/>
            <a:gdLst/>
            <a:ahLst/>
            <a:cxnLst/>
            <a:rect l="l" t="t" r="r" b="b"/>
            <a:pathLst>
              <a:path w="2627629" h="262889">
                <a:moveTo>
                  <a:pt x="2627376" y="131825"/>
                </a:moveTo>
                <a:lnTo>
                  <a:pt x="2589190" y="100034"/>
                </a:lnTo>
                <a:lnTo>
                  <a:pt x="2524125" y="80367"/>
                </a:lnTo>
                <a:lnTo>
                  <a:pt x="2480724" y="71091"/>
                </a:lnTo>
                <a:lnTo>
                  <a:pt x="2430530" y="62231"/>
                </a:lnTo>
                <a:lnTo>
                  <a:pt x="2373879" y="53821"/>
                </a:lnTo>
                <a:lnTo>
                  <a:pt x="2311112" y="45893"/>
                </a:lnTo>
                <a:lnTo>
                  <a:pt x="2242566" y="38480"/>
                </a:lnTo>
                <a:lnTo>
                  <a:pt x="2168578" y="31617"/>
                </a:lnTo>
                <a:lnTo>
                  <a:pt x="2089489" y="25334"/>
                </a:lnTo>
                <a:lnTo>
                  <a:pt x="2005635" y="19667"/>
                </a:lnTo>
                <a:lnTo>
                  <a:pt x="1917356" y="14648"/>
                </a:lnTo>
                <a:lnTo>
                  <a:pt x="1824989" y="10310"/>
                </a:lnTo>
                <a:lnTo>
                  <a:pt x="1728874" y="6687"/>
                </a:lnTo>
                <a:lnTo>
                  <a:pt x="1629348" y="3811"/>
                </a:lnTo>
                <a:lnTo>
                  <a:pt x="1526749" y="1716"/>
                </a:lnTo>
                <a:lnTo>
                  <a:pt x="1421416" y="434"/>
                </a:lnTo>
                <a:lnTo>
                  <a:pt x="1313688" y="0"/>
                </a:lnTo>
                <a:lnTo>
                  <a:pt x="1205959" y="434"/>
                </a:lnTo>
                <a:lnTo>
                  <a:pt x="1100626" y="1716"/>
                </a:lnTo>
                <a:lnTo>
                  <a:pt x="998027" y="3811"/>
                </a:lnTo>
                <a:lnTo>
                  <a:pt x="898501" y="6687"/>
                </a:lnTo>
                <a:lnTo>
                  <a:pt x="802386" y="10310"/>
                </a:lnTo>
                <a:lnTo>
                  <a:pt x="710019" y="14648"/>
                </a:lnTo>
                <a:lnTo>
                  <a:pt x="621740" y="19667"/>
                </a:lnTo>
                <a:lnTo>
                  <a:pt x="537886" y="25334"/>
                </a:lnTo>
                <a:lnTo>
                  <a:pt x="458797" y="31617"/>
                </a:lnTo>
                <a:lnTo>
                  <a:pt x="384810" y="38480"/>
                </a:lnTo>
                <a:lnTo>
                  <a:pt x="316263" y="45893"/>
                </a:lnTo>
                <a:lnTo>
                  <a:pt x="253496" y="53821"/>
                </a:lnTo>
                <a:lnTo>
                  <a:pt x="196845" y="62231"/>
                </a:lnTo>
                <a:lnTo>
                  <a:pt x="146651" y="71091"/>
                </a:lnTo>
                <a:lnTo>
                  <a:pt x="103250" y="80367"/>
                </a:lnTo>
                <a:lnTo>
                  <a:pt x="38185" y="100034"/>
                </a:lnTo>
                <a:lnTo>
                  <a:pt x="4355" y="120967"/>
                </a:lnTo>
                <a:lnTo>
                  <a:pt x="0" y="131825"/>
                </a:lnTo>
                <a:lnTo>
                  <a:pt x="4355" y="142576"/>
                </a:lnTo>
                <a:lnTo>
                  <a:pt x="38185" y="163323"/>
                </a:lnTo>
                <a:lnTo>
                  <a:pt x="103250" y="182844"/>
                </a:lnTo>
                <a:lnTo>
                  <a:pt x="146651" y="192059"/>
                </a:lnTo>
                <a:lnTo>
                  <a:pt x="196845" y="200867"/>
                </a:lnTo>
                <a:lnTo>
                  <a:pt x="253496" y="209233"/>
                </a:lnTo>
                <a:lnTo>
                  <a:pt x="316263" y="217123"/>
                </a:lnTo>
                <a:lnTo>
                  <a:pt x="384810" y="224504"/>
                </a:lnTo>
                <a:lnTo>
                  <a:pt x="458797" y="231342"/>
                </a:lnTo>
                <a:lnTo>
                  <a:pt x="537886" y="237603"/>
                </a:lnTo>
                <a:lnTo>
                  <a:pt x="621740" y="243254"/>
                </a:lnTo>
                <a:lnTo>
                  <a:pt x="710019" y="248261"/>
                </a:lnTo>
                <a:lnTo>
                  <a:pt x="802386" y="252591"/>
                </a:lnTo>
                <a:lnTo>
                  <a:pt x="898501" y="256208"/>
                </a:lnTo>
                <a:lnTo>
                  <a:pt x="998027" y="259081"/>
                </a:lnTo>
                <a:lnTo>
                  <a:pt x="1100626" y="261174"/>
                </a:lnTo>
                <a:lnTo>
                  <a:pt x="1205959" y="262455"/>
                </a:lnTo>
                <a:lnTo>
                  <a:pt x="1313688" y="262889"/>
                </a:lnTo>
                <a:lnTo>
                  <a:pt x="1421416" y="262455"/>
                </a:lnTo>
                <a:lnTo>
                  <a:pt x="1526749" y="261174"/>
                </a:lnTo>
                <a:lnTo>
                  <a:pt x="1629348" y="259081"/>
                </a:lnTo>
                <a:lnTo>
                  <a:pt x="1728874" y="256208"/>
                </a:lnTo>
                <a:lnTo>
                  <a:pt x="1824989" y="252591"/>
                </a:lnTo>
                <a:lnTo>
                  <a:pt x="1917356" y="248261"/>
                </a:lnTo>
                <a:lnTo>
                  <a:pt x="2005635" y="243254"/>
                </a:lnTo>
                <a:lnTo>
                  <a:pt x="2089489" y="237603"/>
                </a:lnTo>
                <a:lnTo>
                  <a:pt x="2168578" y="231342"/>
                </a:lnTo>
                <a:lnTo>
                  <a:pt x="2242566" y="224504"/>
                </a:lnTo>
                <a:lnTo>
                  <a:pt x="2311112" y="217123"/>
                </a:lnTo>
                <a:lnTo>
                  <a:pt x="2373879" y="209233"/>
                </a:lnTo>
                <a:lnTo>
                  <a:pt x="2430530" y="200867"/>
                </a:lnTo>
                <a:lnTo>
                  <a:pt x="2480724" y="192059"/>
                </a:lnTo>
                <a:lnTo>
                  <a:pt x="2524125" y="182844"/>
                </a:lnTo>
                <a:lnTo>
                  <a:pt x="2589190" y="163323"/>
                </a:lnTo>
                <a:lnTo>
                  <a:pt x="2623020" y="142576"/>
                </a:lnTo>
                <a:lnTo>
                  <a:pt x="2627376" y="131825"/>
                </a:lnTo>
                <a:close/>
              </a:path>
            </a:pathLst>
          </a:custGeom>
          <a:solidFill>
            <a:srgbClr val="8484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06787" y="2476500"/>
            <a:ext cx="2627630" cy="2282190"/>
          </a:xfrm>
          <a:custGeom>
            <a:avLst/>
            <a:gdLst/>
            <a:ahLst/>
            <a:cxnLst/>
            <a:rect l="l" t="t" r="r" b="b"/>
            <a:pathLst>
              <a:path w="2627629" h="2282190">
                <a:moveTo>
                  <a:pt x="1313688" y="0"/>
                </a:moveTo>
                <a:lnTo>
                  <a:pt x="1205959" y="434"/>
                </a:lnTo>
                <a:lnTo>
                  <a:pt x="1100626" y="1716"/>
                </a:lnTo>
                <a:lnTo>
                  <a:pt x="998027" y="3811"/>
                </a:lnTo>
                <a:lnTo>
                  <a:pt x="898501" y="6687"/>
                </a:lnTo>
                <a:lnTo>
                  <a:pt x="802386" y="10310"/>
                </a:lnTo>
                <a:lnTo>
                  <a:pt x="710019" y="14648"/>
                </a:lnTo>
                <a:lnTo>
                  <a:pt x="621740" y="19667"/>
                </a:lnTo>
                <a:lnTo>
                  <a:pt x="537886" y="25334"/>
                </a:lnTo>
                <a:lnTo>
                  <a:pt x="458797" y="31617"/>
                </a:lnTo>
                <a:lnTo>
                  <a:pt x="384810" y="38481"/>
                </a:lnTo>
                <a:lnTo>
                  <a:pt x="316263" y="45893"/>
                </a:lnTo>
                <a:lnTo>
                  <a:pt x="253496" y="53821"/>
                </a:lnTo>
                <a:lnTo>
                  <a:pt x="196845" y="62231"/>
                </a:lnTo>
                <a:lnTo>
                  <a:pt x="146651" y="71091"/>
                </a:lnTo>
                <a:lnTo>
                  <a:pt x="103250" y="80367"/>
                </a:lnTo>
                <a:lnTo>
                  <a:pt x="38185" y="100034"/>
                </a:lnTo>
                <a:lnTo>
                  <a:pt x="4355" y="120967"/>
                </a:lnTo>
                <a:lnTo>
                  <a:pt x="0" y="131826"/>
                </a:lnTo>
                <a:lnTo>
                  <a:pt x="0" y="2151126"/>
                </a:lnTo>
                <a:lnTo>
                  <a:pt x="38185" y="2182623"/>
                </a:lnTo>
                <a:lnTo>
                  <a:pt x="103251" y="2202144"/>
                </a:lnTo>
                <a:lnTo>
                  <a:pt x="146651" y="2211359"/>
                </a:lnTo>
                <a:lnTo>
                  <a:pt x="196845" y="2220167"/>
                </a:lnTo>
                <a:lnTo>
                  <a:pt x="253496" y="2228533"/>
                </a:lnTo>
                <a:lnTo>
                  <a:pt x="316263" y="2236423"/>
                </a:lnTo>
                <a:lnTo>
                  <a:pt x="384810" y="2243804"/>
                </a:lnTo>
                <a:lnTo>
                  <a:pt x="458797" y="2250642"/>
                </a:lnTo>
                <a:lnTo>
                  <a:pt x="537886" y="2256903"/>
                </a:lnTo>
                <a:lnTo>
                  <a:pt x="621740" y="2262554"/>
                </a:lnTo>
                <a:lnTo>
                  <a:pt x="710019" y="2267561"/>
                </a:lnTo>
                <a:lnTo>
                  <a:pt x="802386" y="2271891"/>
                </a:lnTo>
                <a:lnTo>
                  <a:pt x="898501" y="2275508"/>
                </a:lnTo>
                <a:lnTo>
                  <a:pt x="998027" y="2278381"/>
                </a:lnTo>
                <a:lnTo>
                  <a:pt x="1100626" y="2280474"/>
                </a:lnTo>
                <a:lnTo>
                  <a:pt x="1205959" y="2281755"/>
                </a:lnTo>
                <a:lnTo>
                  <a:pt x="1313688" y="2282190"/>
                </a:lnTo>
                <a:lnTo>
                  <a:pt x="1421416" y="2281755"/>
                </a:lnTo>
                <a:lnTo>
                  <a:pt x="1526749" y="2280474"/>
                </a:lnTo>
                <a:lnTo>
                  <a:pt x="1629348" y="2278381"/>
                </a:lnTo>
                <a:lnTo>
                  <a:pt x="1728874" y="2275508"/>
                </a:lnTo>
                <a:lnTo>
                  <a:pt x="1824990" y="2271891"/>
                </a:lnTo>
                <a:lnTo>
                  <a:pt x="1917356" y="2267561"/>
                </a:lnTo>
                <a:lnTo>
                  <a:pt x="2005635" y="2262554"/>
                </a:lnTo>
                <a:lnTo>
                  <a:pt x="2089489" y="2256903"/>
                </a:lnTo>
                <a:lnTo>
                  <a:pt x="2168578" y="2250642"/>
                </a:lnTo>
                <a:lnTo>
                  <a:pt x="2242566" y="2243804"/>
                </a:lnTo>
                <a:lnTo>
                  <a:pt x="2311112" y="2236423"/>
                </a:lnTo>
                <a:lnTo>
                  <a:pt x="2373879" y="2228533"/>
                </a:lnTo>
                <a:lnTo>
                  <a:pt x="2430530" y="2220167"/>
                </a:lnTo>
                <a:lnTo>
                  <a:pt x="2480724" y="2211359"/>
                </a:lnTo>
                <a:lnTo>
                  <a:pt x="2524125" y="2202144"/>
                </a:lnTo>
                <a:lnTo>
                  <a:pt x="2589190" y="2182623"/>
                </a:lnTo>
                <a:lnTo>
                  <a:pt x="2623020" y="2161876"/>
                </a:lnTo>
                <a:lnTo>
                  <a:pt x="2627376" y="2151126"/>
                </a:lnTo>
                <a:lnTo>
                  <a:pt x="2627376" y="131825"/>
                </a:lnTo>
                <a:lnTo>
                  <a:pt x="2589190" y="100034"/>
                </a:lnTo>
                <a:lnTo>
                  <a:pt x="2524125" y="80367"/>
                </a:lnTo>
                <a:lnTo>
                  <a:pt x="2480724" y="71091"/>
                </a:lnTo>
                <a:lnTo>
                  <a:pt x="2430530" y="62231"/>
                </a:lnTo>
                <a:lnTo>
                  <a:pt x="2373879" y="53821"/>
                </a:lnTo>
                <a:lnTo>
                  <a:pt x="2311112" y="45893"/>
                </a:lnTo>
                <a:lnTo>
                  <a:pt x="2242566" y="38480"/>
                </a:lnTo>
                <a:lnTo>
                  <a:pt x="2168578" y="31617"/>
                </a:lnTo>
                <a:lnTo>
                  <a:pt x="2089489" y="25334"/>
                </a:lnTo>
                <a:lnTo>
                  <a:pt x="2005635" y="19667"/>
                </a:lnTo>
                <a:lnTo>
                  <a:pt x="1917356" y="14648"/>
                </a:lnTo>
                <a:lnTo>
                  <a:pt x="1824989" y="10310"/>
                </a:lnTo>
                <a:lnTo>
                  <a:pt x="1728874" y="6687"/>
                </a:lnTo>
                <a:lnTo>
                  <a:pt x="1629348" y="3811"/>
                </a:lnTo>
                <a:lnTo>
                  <a:pt x="1526749" y="1716"/>
                </a:lnTo>
                <a:lnTo>
                  <a:pt x="1421416" y="434"/>
                </a:lnTo>
                <a:lnTo>
                  <a:pt x="131368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6787" y="2608326"/>
            <a:ext cx="2627630" cy="131445"/>
          </a:xfrm>
          <a:custGeom>
            <a:avLst/>
            <a:gdLst/>
            <a:ahLst/>
            <a:cxnLst/>
            <a:rect l="l" t="t" r="r" b="b"/>
            <a:pathLst>
              <a:path w="2627629" h="131444">
                <a:moveTo>
                  <a:pt x="0" y="0"/>
                </a:moveTo>
                <a:lnTo>
                  <a:pt x="38185" y="31497"/>
                </a:lnTo>
                <a:lnTo>
                  <a:pt x="103250" y="51018"/>
                </a:lnTo>
                <a:lnTo>
                  <a:pt x="146651" y="60233"/>
                </a:lnTo>
                <a:lnTo>
                  <a:pt x="196845" y="69041"/>
                </a:lnTo>
                <a:lnTo>
                  <a:pt x="253496" y="77407"/>
                </a:lnTo>
                <a:lnTo>
                  <a:pt x="316263" y="85297"/>
                </a:lnTo>
                <a:lnTo>
                  <a:pt x="384810" y="92678"/>
                </a:lnTo>
                <a:lnTo>
                  <a:pt x="458797" y="99516"/>
                </a:lnTo>
                <a:lnTo>
                  <a:pt x="537886" y="105777"/>
                </a:lnTo>
                <a:lnTo>
                  <a:pt x="621740" y="111428"/>
                </a:lnTo>
                <a:lnTo>
                  <a:pt x="710019" y="116435"/>
                </a:lnTo>
                <a:lnTo>
                  <a:pt x="802386" y="120765"/>
                </a:lnTo>
                <a:lnTo>
                  <a:pt x="898501" y="124382"/>
                </a:lnTo>
                <a:lnTo>
                  <a:pt x="998027" y="127255"/>
                </a:lnTo>
                <a:lnTo>
                  <a:pt x="1100626" y="129348"/>
                </a:lnTo>
                <a:lnTo>
                  <a:pt x="1205959" y="130629"/>
                </a:lnTo>
                <a:lnTo>
                  <a:pt x="1313688" y="131063"/>
                </a:lnTo>
                <a:lnTo>
                  <a:pt x="1421416" y="130629"/>
                </a:lnTo>
                <a:lnTo>
                  <a:pt x="1526749" y="129348"/>
                </a:lnTo>
                <a:lnTo>
                  <a:pt x="1629348" y="127255"/>
                </a:lnTo>
                <a:lnTo>
                  <a:pt x="1728874" y="124382"/>
                </a:lnTo>
                <a:lnTo>
                  <a:pt x="1824989" y="120765"/>
                </a:lnTo>
                <a:lnTo>
                  <a:pt x="1917356" y="116435"/>
                </a:lnTo>
                <a:lnTo>
                  <a:pt x="2005635" y="111428"/>
                </a:lnTo>
                <a:lnTo>
                  <a:pt x="2089489" y="105777"/>
                </a:lnTo>
                <a:lnTo>
                  <a:pt x="2168578" y="99516"/>
                </a:lnTo>
                <a:lnTo>
                  <a:pt x="2242566" y="92678"/>
                </a:lnTo>
                <a:lnTo>
                  <a:pt x="2311112" y="85297"/>
                </a:lnTo>
                <a:lnTo>
                  <a:pt x="2373879" y="77407"/>
                </a:lnTo>
                <a:lnTo>
                  <a:pt x="2430530" y="69041"/>
                </a:lnTo>
                <a:lnTo>
                  <a:pt x="2480724" y="60233"/>
                </a:lnTo>
                <a:lnTo>
                  <a:pt x="2524125" y="51018"/>
                </a:lnTo>
                <a:lnTo>
                  <a:pt x="2589190" y="31497"/>
                </a:lnTo>
                <a:lnTo>
                  <a:pt x="2623020" y="10750"/>
                </a:lnTo>
                <a:lnTo>
                  <a:pt x="2627376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7969" y="1517141"/>
            <a:ext cx="2750820" cy="3116580"/>
          </a:xfrm>
          <a:custGeom>
            <a:avLst/>
            <a:gdLst/>
            <a:ahLst/>
            <a:cxnLst/>
            <a:rect l="l" t="t" r="r" b="b"/>
            <a:pathLst>
              <a:path w="2750820" h="3116579">
                <a:moveTo>
                  <a:pt x="2750819" y="2983230"/>
                </a:moveTo>
                <a:lnTo>
                  <a:pt x="2750819" y="133349"/>
                </a:lnTo>
                <a:lnTo>
                  <a:pt x="2746261" y="122480"/>
                </a:lnTo>
                <a:lnTo>
                  <a:pt x="2710852" y="101465"/>
                </a:lnTo>
                <a:lnTo>
                  <a:pt x="2642746" y="81653"/>
                </a:lnTo>
                <a:lnTo>
                  <a:pt x="2597317" y="72286"/>
                </a:lnTo>
                <a:lnTo>
                  <a:pt x="2544774" y="63326"/>
                </a:lnTo>
                <a:lnTo>
                  <a:pt x="2485473" y="54809"/>
                </a:lnTo>
                <a:lnTo>
                  <a:pt x="2419766" y="46769"/>
                </a:lnTo>
                <a:lnTo>
                  <a:pt x="2348007" y="39242"/>
                </a:lnTo>
                <a:lnTo>
                  <a:pt x="2270551" y="32265"/>
                </a:lnTo>
                <a:lnTo>
                  <a:pt x="2187750" y="25871"/>
                </a:lnTo>
                <a:lnTo>
                  <a:pt x="2099959" y="20097"/>
                </a:lnTo>
                <a:lnTo>
                  <a:pt x="2007532" y="14977"/>
                </a:lnTo>
                <a:lnTo>
                  <a:pt x="1910822" y="10548"/>
                </a:lnTo>
                <a:lnTo>
                  <a:pt x="1810182" y="6845"/>
                </a:lnTo>
                <a:lnTo>
                  <a:pt x="1705968" y="3903"/>
                </a:lnTo>
                <a:lnTo>
                  <a:pt x="1598531" y="1758"/>
                </a:lnTo>
                <a:lnTo>
                  <a:pt x="1488228" y="445"/>
                </a:lnTo>
                <a:lnTo>
                  <a:pt x="1375409" y="0"/>
                </a:lnTo>
                <a:lnTo>
                  <a:pt x="1262591" y="445"/>
                </a:lnTo>
                <a:lnTo>
                  <a:pt x="1152288" y="1758"/>
                </a:lnTo>
                <a:lnTo>
                  <a:pt x="1044851" y="3903"/>
                </a:lnTo>
                <a:lnTo>
                  <a:pt x="940637" y="6845"/>
                </a:lnTo>
                <a:lnTo>
                  <a:pt x="839997" y="10548"/>
                </a:lnTo>
                <a:lnTo>
                  <a:pt x="743287" y="14977"/>
                </a:lnTo>
                <a:lnTo>
                  <a:pt x="650860" y="20097"/>
                </a:lnTo>
                <a:lnTo>
                  <a:pt x="563069" y="25871"/>
                </a:lnTo>
                <a:lnTo>
                  <a:pt x="480268" y="32265"/>
                </a:lnTo>
                <a:lnTo>
                  <a:pt x="402812" y="39243"/>
                </a:lnTo>
                <a:lnTo>
                  <a:pt x="331053" y="46769"/>
                </a:lnTo>
                <a:lnTo>
                  <a:pt x="265346" y="54809"/>
                </a:lnTo>
                <a:lnTo>
                  <a:pt x="206045" y="63326"/>
                </a:lnTo>
                <a:lnTo>
                  <a:pt x="153502" y="72286"/>
                </a:lnTo>
                <a:lnTo>
                  <a:pt x="108073" y="81653"/>
                </a:lnTo>
                <a:lnTo>
                  <a:pt x="70110" y="91391"/>
                </a:lnTo>
                <a:lnTo>
                  <a:pt x="17999" y="111840"/>
                </a:lnTo>
                <a:lnTo>
                  <a:pt x="0" y="133350"/>
                </a:lnTo>
                <a:lnTo>
                  <a:pt x="0" y="2983230"/>
                </a:lnTo>
                <a:lnTo>
                  <a:pt x="39967" y="3015362"/>
                </a:lnTo>
                <a:lnTo>
                  <a:pt x="108073" y="3035248"/>
                </a:lnTo>
                <a:lnTo>
                  <a:pt x="153502" y="3044629"/>
                </a:lnTo>
                <a:lnTo>
                  <a:pt x="206045" y="3053591"/>
                </a:lnTo>
                <a:lnTo>
                  <a:pt x="265346" y="3062100"/>
                </a:lnTo>
                <a:lnTo>
                  <a:pt x="331053" y="3070121"/>
                </a:lnTo>
                <a:lnTo>
                  <a:pt x="402812" y="3077622"/>
                </a:lnTo>
                <a:lnTo>
                  <a:pt x="480268" y="3084569"/>
                </a:lnTo>
                <a:lnTo>
                  <a:pt x="563069" y="3090928"/>
                </a:lnTo>
                <a:lnTo>
                  <a:pt x="650860" y="3096664"/>
                </a:lnTo>
                <a:lnTo>
                  <a:pt x="743287" y="3101746"/>
                </a:lnTo>
                <a:lnTo>
                  <a:pt x="839997" y="3106138"/>
                </a:lnTo>
                <a:lnTo>
                  <a:pt x="940637" y="3109807"/>
                </a:lnTo>
                <a:lnTo>
                  <a:pt x="1044851" y="3112719"/>
                </a:lnTo>
                <a:lnTo>
                  <a:pt x="1152288" y="3114841"/>
                </a:lnTo>
                <a:lnTo>
                  <a:pt x="1262591" y="3116139"/>
                </a:lnTo>
                <a:lnTo>
                  <a:pt x="1375409" y="3116580"/>
                </a:lnTo>
                <a:lnTo>
                  <a:pt x="1488228" y="3116139"/>
                </a:lnTo>
                <a:lnTo>
                  <a:pt x="1598531" y="3114841"/>
                </a:lnTo>
                <a:lnTo>
                  <a:pt x="1705968" y="3112719"/>
                </a:lnTo>
                <a:lnTo>
                  <a:pt x="1810182" y="3109807"/>
                </a:lnTo>
                <a:lnTo>
                  <a:pt x="1910822" y="3106138"/>
                </a:lnTo>
                <a:lnTo>
                  <a:pt x="2007532" y="3101746"/>
                </a:lnTo>
                <a:lnTo>
                  <a:pt x="2099959" y="3096664"/>
                </a:lnTo>
                <a:lnTo>
                  <a:pt x="2187750" y="3090928"/>
                </a:lnTo>
                <a:lnTo>
                  <a:pt x="2270551" y="3084569"/>
                </a:lnTo>
                <a:lnTo>
                  <a:pt x="2348007" y="3077622"/>
                </a:lnTo>
                <a:lnTo>
                  <a:pt x="2419766" y="3070121"/>
                </a:lnTo>
                <a:lnTo>
                  <a:pt x="2485473" y="3062100"/>
                </a:lnTo>
                <a:lnTo>
                  <a:pt x="2544774" y="3053591"/>
                </a:lnTo>
                <a:lnTo>
                  <a:pt x="2597317" y="3044629"/>
                </a:lnTo>
                <a:lnTo>
                  <a:pt x="2642746" y="3035248"/>
                </a:lnTo>
                <a:lnTo>
                  <a:pt x="2680709" y="3025481"/>
                </a:lnTo>
                <a:lnTo>
                  <a:pt x="2732820" y="3004924"/>
                </a:lnTo>
                <a:lnTo>
                  <a:pt x="2750819" y="298323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7969" y="1517141"/>
            <a:ext cx="2750820" cy="266700"/>
          </a:xfrm>
          <a:custGeom>
            <a:avLst/>
            <a:gdLst/>
            <a:ahLst/>
            <a:cxnLst/>
            <a:rect l="l" t="t" r="r" b="b"/>
            <a:pathLst>
              <a:path w="2750820" h="266700">
                <a:moveTo>
                  <a:pt x="2750820" y="133349"/>
                </a:moveTo>
                <a:lnTo>
                  <a:pt x="2710852" y="101465"/>
                </a:lnTo>
                <a:lnTo>
                  <a:pt x="2642746" y="81653"/>
                </a:lnTo>
                <a:lnTo>
                  <a:pt x="2597317" y="72286"/>
                </a:lnTo>
                <a:lnTo>
                  <a:pt x="2544774" y="63326"/>
                </a:lnTo>
                <a:lnTo>
                  <a:pt x="2485473" y="54809"/>
                </a:lnTo>
                <a:lnTo>
                  <a:pt x="2419766" y="46769"/>
                </a:lnTo>
                <a:lnTo>
                  <a:pt x="2348007" y="39242"/>
                </a:lnTo>
                <a:lnTo>
                  <a:pt x="2270551" y="32265"/>
                </a:lnTo>
                <a:lnTo>
                  <a:pt x="2187750" y="25871"/>
                </a:lnTo>
                <a:lnTo>
                  <a:pt x="2099959" y="20097"/>
                </a:lnTo>
                <a:lnTo>
                  <a:pt x="2007532" y="14977"/>
                </a:lnTo>
                <a:lnTo>
                  <a:pt x="1910822" y="10548"/>
                </a:lnTo>
                <a:lnTo>
                  <a:pt x="1810182" y="6845"/>
                </a:lnTo>
                <a:lnTo>
                  <a:pt x="1705968" y="3903"/>
                </a:lnTo>
                <a:lnTo>
                  <a:pt x="1598531" y="1758"/>
                </a:lnTo>
                <a:lnTo>
                  <a:pt x="1488228" y="445"/>
                </a:lnTo>
                <a:lnTo>
                  <a:pt x="1375410" y="0"/>
                </a:lnTo>
                <a:lnTo>
                  <a:pt x="1262591" y="445"/>
                </a:lnTo>
                <a:lnTo>
                  <a:pt x="1152288" y="1758"/>
                </a:lnTo>
                <a:lnTo>
                  <a:pt x="1044851" y="3903"/>
                </a:lnTo>
                <a:lnTo>
                  <a:pt x="940637" y="6845"/>
                </a:lnTo>
                <a:lnTo>
                  <a:pt x="839997" y="10548"/>
                </a:lnTo>
                <a:lnTo>
                  <a:pt x="743287" y="14977"/>
                </a:lnTo>
                <a:lnTo>
                  <a:pt x="650860" y="20097"/>
                </a:lnTo>
                <a:lnTo>
                  <a:pt x="563069" y="25871"/>
                </a:lnTo>
                <a:lnTo>
                  <a:pt x="480268" y="32265"/>
                </a:lnTo>
                <a:lnTo>
                  <a:pt x="402812" y="39242"/>
                </a:lnTo>
                <a:lnTo>
                  <a:pt x="331053" y="46769"/>
                </a:lnTo>
                <a:lnTo>
                  <a:pt x="265346" y="54809"/>
                </a:lnTo>
                <a:lnTo>
                  <a:pt x="206045" y="63326"/>
                </a:lnTo>
                <a:lnTo>
                  <a:pt x="153502" y="72286"/>
                </a:lnTo>
                <a:lnTo>
                  <a:pt x="108073" y="81653"/>
                </a:lnTo>
                <a:lnTo>
                  <a:pt x="70110" y="91391"/>
                </a:lnTo>
                <a:lnTo>
                  <a:pt x="17999" y="111840"/>
                </a:lnTo>
                <a:lnTo>
                  <a:pt x="0" y="133350"/>
                </a:lnTo>
                <a:lnTo>
                  <a:pt x="4558" y="144322"/>
                </a:lnTo>
                <a:lnTo>
                  <a:pt x="39967" y="165482"/>
                </a:lnTo>
                <a:lnTo>
                  <a:pt x="108073" y="185368"/>
                </a:lnTo>
                <a:lnTo>
                  <a:pt x="153502" y="194749"/>
                </a:lnTo>
                <a:lnTo>
                  <a:pt x="206045" y="203711"/>
                </a:lnTo>
                <a:lnTo>
                  <a:pt x="265346" y="212220"/>
                </a:lnTo>
                <a:lnTo>
                  <a:pt x="331053" y="220241"/>
                </a:lnTo>
                <a:lnTo>
                  <a:pt x="402812" y="227742"/>
                </a:lnTo>
                <a:lnTo>
                  <a:pt x="480268" y="234689"/>
                </a:lnTo>
                <a:lnTo>
                  <a:pt x="563069" y="241048"/>
                </a:lnTo>
                <a:lnTo>
                  <a:pt x="650860" y="246784"/>
                </a:lnTo>
                <a:lnTo>
                  <a:pt x="743287" y="251866"/>
                </a:lnTo>
                <a:lnTo>
                  <a:pt x="839997" y="256258"/>
                </a:lnTo>
                <a:lnTo>
                  <a:pt x="940637" y="259927"/>
                </a:lnTo>
                <a:lnTo>
                  <a:pt x="1044851" y="262839"/>
                </a:lnTo>
                <a:lnTo>
                  <a:pt x="1152288" y="264961"/>
                </a:lnTo>
                <a:lnTo>
                  <a:pt x="1262591" y="266259"/>
                </a:lnTo>
                <a:lnTo>
                  <a:pt x="1375410" y="266699"/>
                </a:lnTo>
                <a:lnTo>
                  <a:pt x="1488228" y="266259"/>
                </a:lnTo>
                <a:lnTo>
                  <a:pt x="1598531" y="264961"/>
                </a:lnTo>
                <a:lnTo>
                  <a:pt x="1705968" y="262839"/>
                </a:lnTo>
                <a:lnTo>
                  <a:pt x="1810182" y="259927"/>
                </a:lnTo>
                <a:lnTo>
                  <a:pt x="1910822" y="256258"/>
                </a:lnTo>
                <a:lnTo>
                  <a:pt x="2007532" y="251866"/>
                </a:lnTo>
                <a:lnTo>
                  <a:pt x="2099959" y="246784"/>
                </a:lnTo>
                <a:lnTo>
                  <a:pt x="2187750" y="241048"/>
                </a:lnTo>
                <a:lnTo>
                  <a:pt x="2270551" y="234689"/>
                </a:lnTo>
                <a:lnTo>
                  <a:pt x="2348007" y="227742"/>
                </a:lnTo>
                <a:lnTo>
                  <a:pt x="2419766" y="220241"/>
                </a:lnTo>
                <a:lnTo>
                  <a:pt x="2485473" y="212220"/>
                </a:lnTo>
                <a:lnTo>
                  <a:pt x="2544774" y="203711"/>
                </a:lnTo>
                <a:lnTo>
                  <a:pt x="2597317" y="194749"/>
                </a:lnTo>
                <a:lnTo>
                  <a:pt x="2642746" y="185368"/>
                </a:lnTo>
                <a:lnTo>
                  <a:pt x="2680709" y="175601"/>
                </a:lnTo>
                <a:lnTo>
                  <a:pt x="2732820" y="155044"/>
                </a:lnTo>
                <a:lnTo>
                  <a:pt x="2750820" y="133349"/>
                </a:lnTo>
                <a:close/>
              </a:path>
            </a:pathLst>
          </a:custGeom>
          <a:solidFill>
            <a:srgbClr val="8484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7969" y="1517141"/>
            <a:ext cx="2750820" cy="3116580"/>
          </a:xfrm>
          <a:custGeom>
            <a:avLst/>
            <a:gdLst/>
            <a:ahLst/>
            <a:cxnLst/>
            <a:rect l="l" t="t" r="r" b="b"/>
            <a:pathLst>
              <a:path w="2750820" h="3116579">
                <a:moveTo>
                  <a:pt x="1375409" y="0"/>
                </a:moveTo>
                <a:lnTo>
                  <a:pt x="1262591" y="445"/>
                </a:lnTo>
                <a:lnTo>
                  <a:pt x="1152288" y="1758"/>
                </a:lnTo>
                <a:lnTo>
                  <a:pt x="1044851" y="3903"/>
                </a:lnTo>
                <a:lnTo>
                  <a:pt x="940637" y="6845"/>
                </a:lnTo>
                <a:lnTo>
                  <a:pt x="839997" y="10548"/>
                </a:lnTo>
                <a:lnTo>
                  <a:pt x="743287" y="14977"/>
                </a:lnTo>
                <a:lnTo>
                  <a:pt x="650860" y="20097"/>
                </a:lnTo>
                <a:lnTo>
                  <a:pt x="563069" y="25871"/>
                </a:lnTo>
                <a:lnTo>
                  <a:pt x="480268" y="32265"/>
                </a:lnTo>
                <a:lnTo>
                  <a:pt x="402812" y="39243"/>
                </a:lnTo>
                <a:lnTo>
                  <a:pt x="331053" y="46769"/>
                </a:lnTo>
                <a:lnTo>
                  <a:pt x="265346" y="54809"/>
                </a:lnTo>
                <a:lnTo>
                  <a:pt x="206045" y="63326"/>
                </a:lnTo>
                <a:lnTo>
                  <a:pt x="153502" y="72286"/>
                </a:lnTo>
                <a:lnTo>
                  <a:pt x="108073" y="81653"/>
                </a:lnTo>
                <a:lnTo>
                  <a:pt x="70110" y="91391"/>
                </a:lnTo>
                <a:lnTo>
                  <a:pt x="17999" y="111840"/>
                </a:lnTo>
                <a:lnTo>
                  <a:pt x="0" y="133350"/>
                </a:lnTo>
                <a:lnTo>
                  <a:pt x="0" y="2983230"/>
                </a:lnTo>
                <a:lnTo>
                  <a:pt x="39967" y="3015362"/>
                </a:lnTo>
                <a:lnTo>
                  <a:pt x="108073" y="3035248"/>
                </a:lnTo>
                <a:lnTo>
                  <a:pt x="153502" y="3044629"/>
                </a:lnTo>
                <a:lnTo>
                  <a:pt x="206045" y="3053591"/>
                </a:lnTo>
                <a:lnTo>
                  <a:pt x="265346" y="3062100"/>
                </a:lnTo>
                <a:lnTo>
                  <a:pt x="331053" y="3070121"/>
                </a:lnTo>
                <a:lnTo>
                  <a:pt x="402812" y="3077622"/>
                </a:lnTo>
                <a:lnTo>
                  <a:pt x="480268" y="3084569"/>
                </a:lnTo>
                <a:lnTo>
                  <a:pt x="563069" y="3090928"/>
                </a:lnTo>
                <a:lnTo>
                  <a:pt x="650860" y="3096664"/>
                </a:lnTo>
                <a:lnTo>
                  <a:pt x="743287" y="3101746"/>
                </a:lnTo>
                <a:lnTo>
                  <a:pt x="839997" y="3106138"/>
                </a:lnTo>
                <a:lnTo>
                  <a:pt x="940637" y="3109807"/>
                </a:lnTo>
                <a:lnTo>
                  <a:pt x="1044851" y="3112719"/>
                </a:lnTo>
                <a:lnTo>
                  <a:pt x="1152288" y="3114841"/>
                </a:lnTo>
                <a:lnTo>
                  <a:pt x="1262591" y="3116139"/>
                </a:lnTo>
                <a:lnTo>
                  <a:pt x="1375409" y="3116580"/>
                </a:lnTo>
                <a:lnTo>
                  <a:pt x="1488228" y="3116139"/>
                </a:lnTo>
                <a:lnTo>
                  <a:pt x="1598531" y="3114841"/>
                </a:lnTo>
                <a:lnTo>
                  <a:pt x="1705968" y="3112719"/>
                </a:lnTo>
                <a:lnTo>
                  <a:pt x="1810182" y="3109807"/>
                </a:lnTo>
                <a:lnTo>
                  <a:pt x="1910822" y="3106138"/>
                </a:lnTo>
                <a:lnTo>
                  <a:pt x="2007532" y="3101746"/>
                </a:lnTo>
                <a:lnTo>
                  <a:pt x="2099959" y="3096664"/>
                </a:lnTo>
                <a:lnTo>
                  <a:pt x="2187750" y="3090928"/>
                </a:lnTo>
                <a:lnTo>
                  <a:pt x="2270551" y="3084569"/>
                </a:lnTo>
                <a:lnTo>
                  <a:pt x="2348007" y="3077622"/>
                </a:lnTo>
                <a:lnTo>
                  <a:pt x="2419766" y="3070121"/>
                </a:lnTo>
                <a:lnTo>
                  <a:pt x="2485473" y="3062100"/>
                </a:lnTo>
                <a:lnTo>
                  <a:pt x="2544774" y="3053591"/>
                </a:lnTo>
                <a:lnTo>
                  <a:pt x="2597317" y="3044629"/>
                </a:lnTo>
                <a:lnTo>
                  <a:pt x="2642746" y="3035248"/>
                </a:lnTo>
                <a:lnTo>
                  <a:pt x="2680709" y="3025481"/>
                </a:lnTo>
                <a:lnTo>
                  <a:pt x="2732820" y="3004924"/>
                </a:lnTo>
                <a:lnTo>
                  <a:pt x="2750819" y="2983230"/>
                </a:lnTo>
                <a:lnTo>
                  <a:pt x="2750819" y="133349"/>
                </a:lnTo>
                <a:lnTo>
                  <a:pt x="2710852" y="101465"/>
                </a:lnTo>
                <a:lnTo>
                  <a:pt x="2642746" y="81653"/>
                </a:lnTo>
                <a:lnTo>
                  <a:pt x="2597317" y="72286"/>
                </a:lnTo>
                <a:lnTo>
                  <a:pt x="2544774" y="63326"/>
                </a:lnTo>
                <a:lnTo>
                  <a:pt x="2485473" y="54809"/>
                </a:lnTo>
                <a:lnTo>
                  <a:pt x="2419766" y="46769"/>
                </a:lnTo>
                <a:lnTo>
                  <a:pt x="2348007" y="39242"/>
                </a:lnTo>
                <a:lnTo>
                  <a:pt x="2270551" y="32265"/>
                </a:lnTo>
                <a:lnTo>
                  <a:pt x="2187750" y="25871"/>
                </a:lnTo>
                <a:lnTo>
                  <a:pt x="2099959" y="20097"/>
                </a:lnTo>
                <a:lnTo>
                  <a:pt x="2007532" y="14977"/>
                </a:lnTo>
                <a:lnTo>
                  <a:pt x="1910822" y="10548"/>
                </a:lnTo>
                <a:lnTo>
                  <a:pt x="1810182" y="6845"/>
                </a:lnTo>
                <a:lnTo>
                  <a:pt x="1705968" y="3903"/>
                </a:lnTo>
                <a:lnTo>
                  <a:pt x="1598531" y="1758"/>
                </a:lnTo>
                <a:lnTo>
                  <a:pt x="1488228" y="445"/>
                </a:lnTo>
                <a:lnTo>
                  <a:pt x="1375409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67969" y="1650492"/>
            <a:ext cx="2750820" cy="133350"/>
          </a:xfrm>
          <a:custGeom>
            <a:avLst/>
            <a:gdLst/>
            <a:ahLst/>
            <a:cxnLst/>
            <a:rect l="l" t="t" r="r" b="b"/>
            <a:pathLst>
              <a:path w="2750820" h="133350">
                <a:moveTo>
                  <a:pt x="0" y="0"/>
                </a:moveTo>
                <a:lnTo>
                  <a:pt x="39967" y="32132"/>
                </a:lnTo>
                <a:lnTo>
                  <a:pt x="108073" y="52018"/>
                </a:lnTo>
                <a:lnTo>
                  <a:pt x="153502" y="61399"/>
                </a:lnTo>
                <a:lnTo>
                  <a:pt x="206045" y="70361"/>
                </a:lnTo>
                <a:lnTo>
                  <a:pt x="265346" y="78870"/>
                </a:lnTo>
                <a:lnTo>
                  <a:pt x="331053" y="86891"/>
                </a:lnTo>
                <a:lnTo>
                  <a:pt x="402812" y="94392"/>
                </a:lnTo>
                <a:lnTo>
                  <a:pt x="480268" y="101339"/>
                </a:lnTo>
                <a:lnTo>
                  <a:pt x="563069" y="107698"/>
                </a:lnTo>
                <a:lnTo>
                  <a:pt x="650860" y="113434"/>
                </a:lnTo>
                <a:lnTo>
                  <a:pt x="743287" y="118516"/>
                </a:lnTo>
                <a:lnTo>
                  <a:pt x="839997" y="122908"/>
                </a:lnTo>
                <a:lnTo>
                  <a:pt x="940637" y="126577"/>
                </a:lnTo>
                <a:lnTo>
                  <a:pt x="1044851" y="129489"/>
                </a:lnTo>
                <a:lnTo>
                  <a:pt x="1152288" y="131611"/>
                </a:lnTo>
                <a:lnTo>
                  <a:pt x="1262591" y="132909"/>
                </a:lnTo>
                <a:lnTo>
                  <a:pt x="1375410" y="133349"/>
                </a:lnTo>
                <a:lnTo>
                  <a:pt x="1488228" y="132909"/>
                </a:lnTo>
                <a:lnTo>
                  <a:pt x="1598531" y="131611"/>
                </a:lnTo>
                <a:lnTo>
                  <a:pt x="1705968" y="129489"/>
                </a:lnTo>
                <a:lnTo>
                  <a:pt x="1810182" y="126577"/>
                </a:lnTo>
                <a:lnTo>
                  <a:pt x="1910822" y="122908"/>
                </a:lnTo>
                <a:lnTo>
                  <a:pt x="2007532" y="118516"/>
                </a:lnTo>
                <a:lnTo>
                  <a:pt x="2099959" y="113434"/>
                </a:lnTo>
                <a:lnTo>
                  <a:pt x="2187750" y="107698"/>
                </a:lnTo>
                <a:lnTo>
                  <a:pt x="2270551" y="101339"/>
                </a:lnTo>
                <a:lnTo>
                  <a:pt x="2348007" y="94392"/>
                </a:lnTo>
                <a:lnTo>
                  <a:pt x="2419766" y="86891"/>
                </a:lnTo>
                <a:lnTo>
                  <a:pt x="2485473" y="78870"/>
                </a:lnTo>
                <a:lnTo>
                  <a:pt x="2544774" y="70361"/>
                </a:lnTo>
                <a:lnTo>
                  <a:pt x="2597317" y="61399"/>
                </a:lnTo>
                <a:lnTo>
                  <a:pt x="2642746" y="52018"/>
                </a:lnTo>
                <a:lnTo>
                  <a:pt x="2680709" y="42251"/>
                </a:lnTo>
                <a:lnTo>
                  <a:pt x="2732820" y="21694"/>
                </a:lnTo>
                <a:lnTo>
                  <a:pt x="2746261" y="10972"/>
                </a:lnTo>
                <a:lnTo>
                  <a:pt x="275082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31833" y="3861815"/>
            <a:ext cx="795655" cy="256540"/>
          </a:xfrm>
          <a:custGeom>
            <a:avLst/>
            <a:gdLst/>
            <a:ahLst/>
            <a:cxnLst/>
            <a:rect l="l" t="t" r="r" b="b"/>
            <a:pathLst>
              <a:path w="795654" h="256539">
                <a:moveTo>
                  <a:pt x="596645" y="192024"/>
                </a:moveTo>
                <a:lnTo>
                  <a:pt x="596645" y="64008"/>
                </a:lnTo>
                <a:lnTo>
                  <a:pt x="0" y="64008"/>
                </a:lnTo>
                <a:lnTo>
                  <a:pt x="0" y="192024"/>
                </a:lnTo>
                <a:lnTo>
                  <a:pt x="596645" y="192024"/>
                </a:lnTo>
                <a:close/>
              </a:path>
              <a:path w="795654" h="256539">
                <a:moveTo>
                  <a:pt x="795527" y="128015"/>
                </a:moveTo>
                <a:lnTo>
                  <a:pt x="596645" y="0"/>
                </a:lnTo>
                <a:lnTo>
                  <a:pt x="596645" y="256032"/>
                </a:lnTo>
                <a:lnTo>
                  <a:pt x="795527" y="128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31833" y="3861815"/>
            <a:ext cx="795655" cy="256540"/>
          </a:xfrm>
          <a:custGeom>
            <a:avLst/>
            <a:gdLst/>
            <a:ahLst/>
            <a:cxnLst/>
            <a:rect l="l" t="t" r="r" b="b"/>
            <a:pathLst>
              <a:path w="795654" h="256539">
                <a:moveTo>
                  <a:pt x="596645" y="0"/>
                </a:moveTo>
                <a:lnTo>
                  <a:pt x="596645" y="64008"/>
                </a:lnTo>
                <a:lnTo>
                  <a:pt x="0" y="64008"/>
                </a:lnTo>
                <a:lnTo>
                  <a:pt x="0" y="192024"/>
                </a:lnTo>
                <a:lnTo>
                  <a:pt x="596645" y="192024"/>
                </a:lnTo>
                <a:lnTo>
                  <a:pt x="596645" y="256032"/>
                </a:lnTo>
                <a:lnTo>
                  <a:pt x="795527" y="128015"/>
                </a:lnTo>
                <a:lnTo>
                  <a:pt x="59664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73775" y="3605021"/>
            <a:ext cx="708025" cy="269875"/>
          </a:xfrm>
          <a:custGeom>
            <a:avLst/>
            <a:gdLst/>
            <a:ahLst/>
            <a:cxnLst/>
            <a:rect l="l" t="t" r="r" b="b"/>
            <a:pathLst>
              <a:path w="708025" h="269875">
                <a:moveTo>
                  <a:pt x="531113" y="202692"/>
                </a:moveTo>
                <a:lnTo>
                  <a:pt x="531113" y="67056"/>
                </a:lnTo>
                <a:lnTo>
                  <a:pt x="0" y="67056"/>
                </a:lnTo>
                <a:lnTo>
                  <a:pt x="0" y="202692"/>
                </a:lnTo>
                <a:lnTo>
                  <a:pt x="531113" y="202692"/>
                </a:lnTo>
                <a:close/>
              </a:path>
              <a:path w="708025" h="269875">
                <a:moveTo>
                  <a:pt x="707897" y="134874"/>
                </a:moveTo>
                <a:lnTo>
                  <a:pt x="531113" y="0"/>
                </a:lnTo>
                <a:lnTo>
                  <a:pt x="531113" y="269748"/>
                </a:lnTo>
                <a:lnTo>
                  <a:pt x="707897" y="134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73775" y="3605021"/>
            <a:ext cx="708025" cy="269875"/>
          </a:xfrm>
          <a:custGeom>
            <a:avLst/>
            <a:gdLst/>
            <a:ahLst/>
            <a:cxnLst/>
            <a:rect l="l" t="t" r="r" b="b"/>
            <a:pathLst>
              <a:path w="708025" h="269875">
                <a:moveTo>
                  <a:pt x="531113" y="0"/>
                </a:moveTo>
                <a:lnTo>
                  <a:pt x="531113" y="67056"/>
                </a:lnTo>
                <a:lnTo>
                  <a:pt x="0" y="67056"/>
                </a:lnTo>
                <a:lnTo>
                  <a:pt x="0" y="202692"/>
                </a:lnTo>
                <a:lnTo>
                  <a:pt x="531113" y="202692"/>
                </a:lnTo>
                <a:lnTo>
                  <a:pt x="531113" y="269748"/>
                </a:lnTo>
                <a:lnTo>
                  <a:pt x="707897" y="134874"/>
                </a:lnTo>
                <a:lnTo>
                  <a:pt x="53111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74683" y="3467100"/>
            <a:ext cx="795655" cy="255270"/>
          </a:xfrm>
          <a:custGeom>
            <a:avLst/>
            <a:gdLst/>
            <a:ahLst/>
            <a:cxnLst/>
            <a:rect l="l" t="t" r="r" b="b"/>
            <a:pathLst>
              <a:path w="795654" h="255270">
                <a:moveTo>
                  <a:pt x="198881" y="255270"/>
                </a:moveTo>
                <a:lnTo>
                  <a:pt x="198881" y="0"/>
                </a:lnTo>
                <a:lnTo>
                  <a:pt x="0" y="127254"/>
                </a:lnTo>
                <a:lnTo>
                  <a:pt x="198881" y="255270"/>
                </a:lnTo>
                <a:close/>
              </a:path>
              <a:path w="795654" h="255270">
                <a:moveTo>
                  <a:pt x="795527" y="191261"/>
                </a:moveTo>
                <a:lnTo>
                  <a:pt x="795527" y="63245"/>
                </a:lnTo>
                <a:lnTo>
                  <a:pt x="198881" y="63246"/>
                </a:lnTo>
                <a:lnTo>
                  <a:pt x="198881" y="191262"/>
                </a:lnTo>
                <a:lnTo>
                  <a:pt x="795527" y="1912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74683" y="3467100"/>
            <a:ext cx="795655" cy="255270"/>
          </a:xfrm>
          <a:custGeom>
            <a:avLst/>
            <a:gdLst/>
            <a:ahLst/>
            <a:cxnLst/>
            <a:rect l="l" t="t" r="r" b="b"/>
            <a:pathLst>
              <a:path w="795654" h="255270">
                <a:moveTo>
                  <a:pt x="198881" y="0"/>
                </a:moveTo>
                <a:lnTo>
                  <a:pt x="198881" y="63246"/>
                </a:lnTo>
                <a:lnTo>
                  <a:pt x="795527" y="63245"/>
                </a:lnTo>
                <a:lnTo>
                  <a:pt x="795527" y="191261"/>
                </a:lnTo>
                <a:lnTo>
                  <a:pt x="198881" y="191262"/>
                </a:lnTo>
                <a:lnTo>
                  <a:pt x="198881" y="255270"/>
                </a:lnTo>
                <a:lnTo>
                  <a:pt x="0" y="127254"/>
                </a:lnTo>
                <a:lnTo>
                  <a:pt x="19888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83065" y="1943100"/>
            <a:ext cx="4105275" cy="314325"/>
          </a:xfrm>
          <a:custGeom>
            <a:avLst/>
            <a:gdLst/>
            <a:ahLst/>
            <a:cxnLst/>
            <a:rect l="l" t="t" r="r" b="b"/>
            <a:pathLst>
              <a:path w="4105275" h="314325">
                <a:moveTo>
                  <a:pt x="277368" y="313944"/>
                </a:moveTo>
                <a:lnTo>
                  <a:pt x="277368" y="0"/>
                </a:lnTo>
                <a:lnTo>
                  <a:pt x="0" y="156972"/>
                </a:lnTo>
                <a:lnTo>
                  <a:pt x="277368" y="313944"/>
                </a:lnTo>
                <a:close/>
              </a:path>
              <a:path w="4105275" h="314325">
                <a:moveTo>
                  <a:pt x="4104894" y="237743"/>
                </a:moveTo>
                <a:lnTo>
                  <a:pt x="4104894" y="76199"/>
                </a:lnTo>
                <a:lnTo>
                  <a:pt x="277368" y="76200"/>
                </a:lnTo>
                <a:lnTo>
                  <a:pt x="277368" y="237744"/>
                </a:lnTo>
                <a:lnTo>
                  <a:pt x="4104894" y="237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83065" y="1943100"/>
            <a:ext cx="4105275" cy="314325"/>
          </a:xfrm>
          <a:custGeom>
            <a:avLst/>
            <a:gdLst/>
            <a:ahLst/>
            <a:cxnLst/>
            <a:rect l="l" t="t" r="r" b="b"/>
            <a:pathLst>
              <a:path w="4105275" h="314325">
                <a:moveTo>
                  <a:pt x="277368" y="0"/>
                </a:moveTo>
                <a:lnTo>
                  <a:pt x="277368" y="76200"/>
                </a:lnTo>
                <a:lnTo>
                  <a:pt x="4104894" y="76199"/>
                </a:lnTo>
                <a:lnTo>
                  <a:pt x="4104894" y="237743"/>
                </a:lnTo>
                <a:lnTo>
                  <a:pt x="277368" y="237744"/>
                </a:lnTo>
                <a:lnTo>
                  <a:pt x="277368" y="313944"/>
                </a:lnTo>
                <a:lnTo>
                  <a:pt x="0" y="156972"/>
                </a:lnTo>
                <a:lnTo>
                  <a:pt x="2773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92378" y="2895335"/>
            <a:ext cx="2460625" cy="163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311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数据库</a:t>
            </a:r>
            <a:endParaRPr sz="2400">
              <a:latin typeface="微软雅黑"/>
              <a:cs typeface="微软雅黑"/>
            </a:endParaRPr>
          </a:p>
          <a:p>
            <a:pPr marL="12700" marR="5080">
              <a:lnSpc>
                <a:spcPct val="130200"/>
              </a:lnSpc>
              <a:spcBef>
                <a:spcPts val="26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bit &amp; B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te, 1KB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1MB(Megabyte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50" b="1" spc="-7" baseline="30303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KB 1GB(Gigabyte) 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50" b="1" spc="-7" baseline="3030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650" b="1" baseline="3030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MB 1TB(Trillionbyte) =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50" b="1" spc="-7" baseline="2525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50" b="1" baseline="25252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MB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10708" y="2012462"/>
            <a:ext cx="2467610" cy="2479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6270">
              <a:lnSpc>
                <a:spcPct val="100000"/>
              </a:lnSpc>
            </a:pPr>
            <a:r>
              <a:rPr sz="3200" b="1" spc="-5" dirty="0">
                <a:solidFill>
                  <a:srgbClr val="FFFFFF"/>
                </a:solidFill>
                <a:latin typeface="微软雅黑"/>
                <a:cs typeface="微软雅黑"/>
              </a:rPr>
              <a:t>大数据</a:t>
            </a:r>
            <a:endParaRPr sz="3200">
              <a:latin typeface="微软雅黑"/>
              <a:cs typeface="微软雅黑"/>
            </a:endParaRPr>
          </a:p>
          <a:p>
            <a:pPr marL="12700" marR="5080">
              <a:lnSpc>
                <a:spcPct val="130200"/>
              </a:lnSpc>
              <a:spcBef>
                <a:spcPts val="113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1TB(Trillionbyte)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2</a:t>
            </a:r>
            <a:r>
              <a:rPr sz="1650" b="1" spc="-7" baseline="2525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50" b="1" baseline="25252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MB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1PB(Petabyte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50" b="1" spc="-7" baseline="25252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650" b="1" baseline="25252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MB 1EB(Exabyte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2</a:t>
            </a:r>
            <a:r>
              <a:rPr sz="1650" b="1" spc="-7" baseline="25252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650" b="1" baseline="25252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MB 1ZB(Zettabyte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2</a:t>
            </a:r>
            <a:r>
              <a:rPr sz="1650" b="1" spc="-7" baseline="25252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650" b="1" baseline="25252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MB 1YB(Yottabyte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50" b="1" spc="-7" baseline="25252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650" b="1" baseline="25252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MB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1BB(Brontobyte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50" b="1" spc="-7" baseline="25252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1650" b="1" baseline="25252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MB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67511" y="5116565"/>
            <a:ext cx="5543550" cy="175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微软雅黑"/>
                <a:cs typeface="微软雅黑"/>
              </a:rPr>
              <a:t>两个基本问题如何解决？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spc="-5" dirty="0">
                <a:latin typeface="微软雅黑"/>
                <a:cs typeface="微软雅黑"/>
              </a:rPr>
              <a:t>•</a:t>
            </a:r>
            <a:r>
              <a:rPr sz="2400" b="1" dirty="0">
                <a:latin typeface="微软雅黑"/>
                <a:cs typeface="微软雅黑"/>
              </a:rPr>
              <a:t>如何高效率的存储？</a:t>
            </a:r>
            <a:r>
              <a:rPr sz="2400" b="1" spc="-5" dirty="0">
                <a:latin typeface="Times New Roman"/>
                <a:cs typeface="Times New Roman"/>
              </a:rPr>
              <a:t>-</a:t>
            </a:r>
            <a:r>
              <a:rPr sz="2400" b="1" dirty="0">
                <a:latin typeface="Times New Roman"/>
                <a:cs typeface="Times New Roman"/>
              </a:rPr>
              <a:t>-</a:t>
            </a:r>
            <a:r>
              <a:rPr sz="2400" b="1" dirty="0">
                <a:latin typeface="微软雅黑"/>
                <a:cs typeface="微软雅黑"/>
              </a:rPr>
              <a:t>数据组织与索引</a:t>
            </a:r>
            <a:endParaRPr sz="2400" dirty="0">
              <a:latin typeface="微软雅黑"/>
              <a:cs typeface="微软雅黑"/>
            </a:endParaRPr>
          </a:p>
          <a:p>
            <a:pPr marL="12700" marR="5080">
              <a:lnSpc>
                <a:spcPts val="3740"/>
              </a:lnSpc>
              <a:spcBef>
                <a:spcPts val="259"/>
              </a:spcBef>
            </a:pPr>
            <a:r>
              <a:rPr sz="2400" spc="-5" dirty="0">
                <a:latin typeface="微软雅黑"/>
                <a:cs typeface="微软雅黑"/>
              </a:rPr>
              <a:t>•</a:t>
            </a:r>
            <a:r>
              <a:rPr sz="2400" b="1" dirty="0">
                <a:latin typeface="微软雅黑"/>
                <a:cs typeface="微软雅黑"/>
              </a:rPr>
              <a:t>如何快速的检索？</a:t>
            </a:r>
            <a:r>
              <a:rPr sz="2400" b="1" spc="-5" dirty="0">
                <a:latin typeface="Times New Roman"/>
                <a:cs typeface="Times New Roman"/>
              </a:rPr>
              <a:t>--</a:t>
            </a:r>
            <a:r>
              <a:rPr sz="2400" b="1" dirty="0">
                <a:latin typeface="微软雅黑"/>
                <a:cs typeface="微软雅黑"/>
              </a:rPr>
              <a:t>查询实现与查询优化 </a:t>
            </a:r>
            <a:r>
              <a:rPr sz="2400" b="1" dirty="0">
                <a:solidFill>
                  <a:srgbClr val="3333CC"/>
                </a:solidFill>
                <a:latin typeface="微软雅黑"/>
                <a:cs typeface="微软雅黑"/>
              </a:rPr>
              <a:t>面向大规模用户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, </a:t>
            </a:r>
            <a:r>
              <a:rPr sz="2400" b="1" dirty="0">
                <a:solidFill>
                  <a:srgbClr val="3333CC"/>
                </a:solidFill>
                <a:latin typeface="微软雅黑"/>
                <a:cs typeface="微软雅黑"/>
              </a:rPr>
              <a:t>又如何解决？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27003" y="3584401"/>
            <a:ext cx="73723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微软雅黑"/>
                <a:cs typeface="微软雅黑"/>
              </a:rPr>
              <a:t>数据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20918" y="1920961"/>
            <a:ext cx="73723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微软雅黑"/>
                <a:cs typeface="微软雅黑"/>
              </a:rPr>
              <a:t>数据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67091" y="5195315"/>
            <a:ext cx="2089150" cy="1560830"/>
          </a:xfrm>
          <a:custGeom>
            <a:avLst/>
            <a:gdLst/>
            <a:ahLst/>
            <a:cxnLst/>
            <a:rect l="l" t="t" r="r" b="b"/>
            <a:pathLst>
              <a:path w="2089150" h="1560829">
                <a:moveTo>
                  <a:pt x="2088642" y="1300733"/>
                </a:moveTo>
                <a:lnTo>
                  <a:pt x="2088642" y="260603"/>
                </a:lnTo>
                <a:lnTo>
                  <a:pt x="2087784" y="239218"/>
                </a:lnTo>
                <a:lnTo>
                  <a:pt x="2081119" y="197948"/>
                </a:lnTo>
                <a:lnTo>
                  <a:pt x="2068294" y="159127"/>
                </a:lnTo>
                <a:lnTo>
                  <a:pt x="2049833" y="123288"/>
                </a:lnTo>
                <a:lnTo>
                  <a:pt x="2026264" y="90968"/>
                </a:lnTo>
                <a:lnTo>
                  <a:pt x="1998111" y="62701"/>
                </a:lnTo>
                <a:lnTo>
                  <a:pt x="1965900" y="39022"/>
                </a:lnTo>
                <a:lnTo>
                  <a:pt x="1930157" y="20466"/>
                </a:lnTo>
                <a:lnTo>
                  <a:pt x="1891409" y="7568"/>
                </a:lnTo>
                <a:lnTo>
                  <a:pt x="1850180" y="863"/>
                </a:lnTo>
                <a:lnTo>
                  <a:pt x="1828800" y="0"/>
                </a:lnTo>
                <a:lnTo>
                  <a:pt x="259842" y="0"/>
                </a:lnTo>
                <a:lnTo>
                  <a:pt x="217755" y="3408"/>
                </a:lnTo>
                <a:lnTo>
                  <a:pt x="177808" y="13277"/>
                </a:lnTo>
                <a:lnTo>
                  <a:pt x="140540" y="29071"/>
                </a:lnTo>
                <a:lnTo>
                  <a:pt x="106491" y="50255"/>
                </a:lnTo>
                <a:lnTo>
                  <a:pt x="76200" y="76295"/>
                </a:lnTo>
                <a:lnTo>
                  <a:pt x="50206" y="106655"/>
                </a:lnTo>
                <a:lnTo>
                  <a:pt x="29050" y="140801"/>
                </a:lnTo>
                <a:lnTo>
                  <a:pt x="13270" y="178198"/>
                </a:lnTo>
                <a:lnTo>
                  <a:pt x="3407" y="218310"/>
                </a:lnTo>
                <a:lnTo>
                  <a:pt x="0" y="260604"/>
                </a:lnTo>
                <a:lnTo>
                  <a:pt x="0" y="1300734"/>
                </a:lnTo>
                <a:lnTo>
                  <a:pt x="3407" y="1342820"/>
                </a:lnTo>
                <a:lnTo>
                  <a:pt x="13270" y="1382767"/>
                </a:lnTo>
                <a:lnTo>
                  <a:pt x="29050" y="1420035"/>
                </a:lnTo>
                <a:lnTo>
                  <a:pt x="50206" y="1454084"/>
                </a:lnTo>
                <a:lnTo>
                  <a:pt x="76200" y="1484376"/>
                </a:lnTo>
                <a:lnTo>
                  <a:pt x="106491" y="1510369"/>
                </a:lnTo>
                <a:lnTo>
                  <a:pt x="140540" y="1531525"/>
                </a:lnTo>
                <a:lnTo>
                  <a:pt x="177808" y="1547305"/>
                </a:lnTo>
                <a:lnTo>
                  <a:pt x="217755" y="1557168"/>
                </a:lnTo>
                <a:lnTo>
                  <a:pt x="259842" y="1560576"/>
                </a:lnTo>
                <a:lnTo>
                  <a:pt x="1828800" y="1560575"/>
                </a:lnTo>
                <a:lnTo>
                  <a:pt x="1871071" y="1557168"/>
                </a:lnTo>
                <a:lnTo>
                  <a:pt x="1911126" y="1547305"/>
                </a:lnTo>
                <a:lnTo>
                  <a:pt x="1948437" y="1531525"/>
                </a:lnTo>
                <a:lnTo>
                  <a:pt x="1982480" y="1510369"/>
                </a:lnTo>
                <a:lnTo>
                  <a:pt x="2012727" y="1484375"/>
                </a:lnTo>
                <a:lnTo>
                  <a:pt x="2038654" y="1454084"/>
                </a:lnTo>
                <a:lnTo>
                  <a:pt x="2059735" y="1420035"/>
                </a:lnTo>
                <a:lnTo>
                  <a:pt x="2075444" y="1382767"/>
                </a:lnTo>
                <a:lnTo>
                  <a:pt x="2085254" y="1342820"/>
                </a:lnTo>
                <a:lnTo>
                  <a:pt x="2088642" y="130073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62341" y="5268467"/>
            <a:ext cx="1914525" cy="1399540"/>
          </a:xfrm>
          <a:custGeom>
            <a:avLst/>
            <a:gdLst/>
            <a:ahLst/>
            <a:cxnLst/>
            <a:rect l="l" t="t" r="r" b="b"/>
            <a:pathLst>
              <a:path w="1914525" h="1399540">
                <a:moveTo>
                  <a:pt x="1914144" y="1165859"/>
                </a:moveTo>
                <a:lnTo>
                  <a:pt x="1914144" y="233171"/>
                </a:lnTo>
                <a:lnTo>
                  <a:pt x="1913371" y="214048"/>
                </a:lnTo>
                <a:lnTo>
                  <a:pt x="1902256" y="159471"/>
                </a:lnTo>
                <a:lnTo>
                  <a:pt x="1879209" y="110346"/>
                </a:lnTo>
                <a:lnTo>
                  <a:pt x="1845849" y="68294"/>
                </a:lnTo>
                <a:lnTo>
                  <a:pt x="1803797" y="34934"/>
                </a:lnTo>
                <a:lnTo>
                  <a:pt x="1754672" y="11887"/>
                </a:lnTo>
                <a:lnTo>
                  <a:pt x="1700095" y="772"/>
                </a:lnTo>
                <a:lnTo>
                  <a:pt x="1680972" y="0"/>
                </a:lnTo>
                <a:lnTo>
                  <a:pt x="233172" y="0"/>
                </a:lnTo>
                <a:lnTo>
                  <a:pt x="177137" y="6776"/>
                </a:lnTo>
                <a:lnTo>
                  <a:pt x="126015" y="26026"/>
                </a:lnTo>
                <a:lnTo>
                  <a:pt x="81425" y="56128"/>
                </a:lnTo>
                <a:lnTo>
                  <a:pt x="44988" y="95463"/>
                </a:lnTo>
                <a:lnTo>
                  <a:pt x="18323" y="142410"/>
                </a:lnTo>
                <a:lnTo>
                  <a:pt x="3051" y="195350"/>
                </a:lnTo>
                <a:lnTo>
                  <a:pt x="0" y="233172"/>
                </a:lnTo>
                <a:lnTo>
                  <a:pt x="0" y="1165860"/>
                </a:lnTo>
                <a:lnTo>
                  <a:pt x="6776" y="1221894"/>
                </a:lnTo>
                <a:lnTo>
                  <a:pt x="26026" y="1273016"/>
                </a:lnTo>
                <a:lnTo>
                  <a:pt x="56128" y="1317606"/>
                </a:lnTo>
                <a:lnTo>
                  <a:pt x="95463" y="1354043"/>
                </a:lnTo>
                <a:lnTo>
                  <a:pt x="142410" y="1380708"/>
                </a:lnTo>
                <a:lnTo>
                  <a:pt x="195350" y="1395980"/>
                </a:lnTo>
                <a:lnTo>
                  <a:pt x="233172" y="1399032"/>
                </a:lnTo>
                <a:lnTo>
                  <a:pt x="1680972" y="1399032"/>
                </a:lnTo>
                <a:lnTo>
                  <a:pt x="1737006" y="1392255"/>
                </a:lnTo>
                <a:lnTo>
                  <a:pt x="1788128" y="1373005"/>
                </a:lnTo>
                <a:lnTo>
                  <a:pt x="1832718" y="1342903"/>
                </a:lnTo>
                <a:lnTo>
                  <a:pt x="1869155" y="1303568"/>
                </a:lnTo>
                <a:lnTo>
                  <a:pt x="1895820" y="1256621"/>
                </a:lnTo>
                <a:lnTo>
                  <a:pt x="1911092" y="1203681"/>
                </a:lnTo>
                <a:lnTo>
                  <a:pt x="1914144" y="116585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62341" y="5268467"/>
            <a:ext cx="1914525" cy="1399540"/>
          </a:xfrm>
          <a:custGeom>
            <a:avLst/>
            <a:gdLst/>
            <a:ahLst/>
            <a:cxnLst/>
            <a:rect l="l" t="t" r="r" b="b"/>
            <a:pathLst>
              <a:path w="1914525" h="1399540">
                <a:moveTo>
                  <a:pt x="233172" y="0"/>
                </a:moveTo>
                <a:lnTo>
                  <a:pt x="177137" y="6776"/>
                </a:lnTo>
                <a:lnTo>
                  <a:pt x="126015" y="26026"/>
                </a:lnTo>
                <a:lnTo>
                  <a:pt x="81425" y="56128"/>
                </a:lnTo>
                <a:lnTo>
                  <a:pt x="44988" y="95463"/>
                </a:lnTo>
                <a:lnTo>
                  <a:pt x="18323" y="142410"/>
                </a:lnTo>
                <a:lnTo>
                  <a:pt x="3051" y="195350"/>
                </a:lnTo>
                <a:lnTo>
                  <a:pt x="0" y="233172"/>
                </a:lnTo>
                <a:lnTo>
                  <a:pt x="0" y="1165860"/>
                </a:lnTo>
                <a:lnTo>
                  <a:pt x="6776" y="1221894"/>
                </a:lnTo>
                <a:lnTo>
                  <a:pt x="26026" y="1273016"/>
                </a:lnTo>
                <a:lnTo>
                  <a:pt x="56128" y="1317606"/>
                </a:lnTo>
                <a:lnTo>
                  <a:pt x="95463" y="1354043"/>
                </a:lnTo>
                <a:lnTo>
                  <a:pt x="142410" y="1380708"/>
                </a:lnTo>
                <a:lnTo>
                  <a:pt x="195350" y="1395980"/>
                </a:lnTo>
                <a:lnTo>
                  <a:pt x="233172" y="1399032"/>
                </a:lnTo>
                <a:lnTo>
                  <a:pt x="1680972" y="1399032"/>
                </a:lnTo>
                <a:lnTo>
                  <a:pt x="1737006" y="1392255"/>
                </a:lnTo>
                <a:lnTo>
                  <a:pt x="1788128" y="1373005"/>
                </a:lnTo>
                <a:lnTo>
                  <a:pt x="1832718" y="1342903"/>
                </a:lnTo>
                <a:lnTo>
                  <a:pt x="1869155" y="1303568"/>
                </a:lnTo>
                <a:lnTo>
                  <a:pt x="1895820" y="1256621"/>
                </a:lnTo>
                <a:lnTo>
                  <a:pt x="1911092" y="1203681"/>
                </a:lnTo>
                <a:lnTo>
                  <a:pt x="1914144" y="1165859"/>
                </a:lnTo>
                <a:lnTo>
                  <a:pt x="1914144" y="233171"/>
                </a:lnTo>
                <a:lnTo>
                  <a:pt x="1907367" y="177137"/>
                </a:lnTo>
                <a:lnTo>
                  <a:pt x="1888117" y="126015"/>
                </a:lnTo>
                <a:lnTo>
                  <a:pt x="1858015" y="81425"/>
                </a:lnTo>
                <a:lnTo>
                  <a:pt x="1818680" y="44988"/>
                </a:lnTo>
                <a:lnTo>
                  <a:pt x="1771733" y="18323"/>
                </a:lnTo>
                <a:lnTo>
                  <a:pt x="1718793" y="3051"/>
                </a:lnTo>
                <a:lnTo>
                  <a:pt x="1680972" y="0"/>
                </a:lnTo>
                <a:lnTo>
                  <a:pt x="23317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467746" y="5384276"/>
            <a:ext cx="1699895" cy="96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 marR="5080" indent="-24765" algn="just">
              <a:lnSpc>
                <a:spcPct val="100000"/>
              </a:lnSpc>
            </a:pP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既</a:t>
            </a: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是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DBA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的职责— 借助于软件管理与 维护，又是计算机 科学家需要研究和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96182" y="6364397"/>
            <a:ext cx="10420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解决的问题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38669" y="4481321"/>
            <a:ext cx="1228725" cy="881380"/>
          </a:xfrm>
          <a:custGeom>
            <a:avLst/>
            <a:gdLst/>
            <a:ahLst/>
            <a:cxnLst/>
            <a:rect l="l" t="t" r="r" b="b"/>
            <a:pathLst>
              <a:path w="1228725" h="881379">
                <a:moveTo>
                  <a:pt x="1228344" y="440436"/>
                </a:moveTo>
                <a:lnTo>
                  <a:pt x="1220302" y="369035"/>
                </a:lnTo>
                <a:lnTo>
                  <a:pt x="1197022" y="301288"/>
                </a:lnTo>
                <a:lnTo>
                  <a:pt x="1159770" y="238104"/>
                </a:lnTo>
                <a:lnTo>
                  <a:pt x="1109813" y="180392"/>
                </a:lnTo>
                <a:lnTo>
                  <a:pt x="1080465" y="153873"/>
                </a:lnTo>
                <a:lnTo>
                  <a:pt x="1048416" y="129063"/>
                </a:lnTo>
                <a:lnTo>
                  <a:pt x="1013824" y="106076"/>
                </a:lnTo>
                <a:lnTo>
                  <a:pt x="976847" y="85027"/>
                </a:lnTo>
                <a:lnTo>
                  <a:pt x="937643" y="66027"/>
                </a:lnTo>
                <a:lnTo>
                  <a:pt x="896371" y="49192"/>
                </a:lnTo>
                <a:lnTo>
                  <a:pt x="853189" y="34635"/>
                </a:lnTo>
                <a:lnTo>
                  <a:pt x="808256" y="22469"/>
                </a:lnTo>
                <a:lnTo>
                  <a:pt x="761729" y="12809"/>
                </a:lnTo>
                <a:lnTo>
                  <a:pt x="713767" y="5769"/>
                </a:lnTo>
                <a:lnTo>
                  <a:pt x="664529" y="1461"/>
                </a:lnTo>
                <a:lnTo>
                  <a:pt x="614172" y="0"/>
                </a:lnTo>
                <a:lnTo>
                  <a:pt x="563711" y="1461"/>
                </a:lnTo>
                <a:lnTo>
                  <a:pt x="514391" y="5769"/>
                </a:lnTo>
                <a:lnTo>
                  <a:pt x="466366" y="12809"/>
                </a:lnTo>
                <a:lnTo>
                  <a:pt x="419794" y="22469"/>
                </a:lnTo>
                <a:lnTo>
                  <a:pt x="374832" y="34635"/>
                </a:lnTo>
                <a:lnTo>
                  <a:pt x="331636" y="49192"/>
                </a:lnTo>
                <a:lnTo>
                  <a:pt x="290362" y="66027"/>
                </a:lnTo>
                <a:lnTo>
                  <a:pt x="251167" y="85027"/>
                </a:lnTo>
                <a:lnTo>
                  <a:pt x="214208" y="106076"/>
                </a:lnTo>
                <a:lnTo>
                  <a:pt x="179641" y="129063"/>
                </a:lnTo>
                <a:lnTo>
                  <a:pt x="147623" y="153873"/>
                </a:lnTo>
                <a:lnTo>
                  <a:pt x="118311" y="180392"/>
                </a:lnTo>
                <a:lnTo>
                  <a:pt x="91860" y="208507"/>
                </a:lnTo>
                <a:lnTo>
                  <a:pt x="48172" y="269069"/>
                </a:lnTo>
                <a:lnTo>
                  <a:pt x="17811" y="334648"/>
                </a:lnTo>
                <a:lnTo>
                  <a:pt x="2031" y="404336"/>
                </a:lnTo>
                <a:lnTo>
                  <a:pt x="0" y="440436"/>
                </a:lnTo>
                <a:lnTo>
                  <a:pt x="2031" y="476535"/>
                </a:lnTo>
                <a:lnTo>
                  <a:pt x="17811" y="546223"/>
                </a:lnTo>
                <a:lnTo>
                  <a:pt x="48172" y="611802"/>
                </a:lnTo>
                <a:lnTo>
                  <a:pt x="91860" y="672364"/>
                </a:lnTo>
                <a:lnTo>
                  <a:pt x="108204" y="689735"/>
                </a:lnTo>
                <a:lnTo>
                  <a:pt x="108204" y="440436"/>
                </a:lnTo>
                <a:lnTo>
                  <a:pt x="109879" y="410676"/>
                </a:lnTo>
                <a:lnTo>
                  <a:pt x="122896" y="353244"/>
                </a:lnTo>
                <a:lnTo>
                  <a:pt x="147935" y="299215"/>
                </a:lnTo>
                <a:lnTo>
                  <a:pt x="183958" y="249336"/>
                </a:lnTo>
                <a:lnTo>
                  <a:pt x="229927" y="204351"/>
                </a:lnTo>
                <a:lnTo>
                  <a:pt x="284805" y="165006"/>
                </a:lnTo>
                <a:lnTo>
                  <a:pt x="347554" y="132046"/>
                </a:lnTo>
                <a:lnTo>
                  <a:pt x="417135" y="106215"/>
                </a:lnTo>
                <a:lnTo>
                  <a:pt x="454164" y="96207"/>
                </a:lnTo>
                <a:lnTo>
                  <a:pt x="492511" y="88260"/>
                </a:lnTo>
                <a:lnTo>
                  <a:pt x="532048" y="82468"/>
                </a:lnTo>
                <a:lnTo>
                  <a:pt x="572645" y="78925"/>
                </a:lnTo>
                <a:lnTo>
                  <a:pt x="614172" y="77724"/>
                </a:lnTo>
                <a:lnTo>
                  <a:pt x="655589" y="78925"/>
                </a:lnTo>
                <a:lnTo>
                  <a:pt x="696088" y="82468"/>
                </a:lnTo>
                <a:lnTo>
                  <a:pt x="735538" y="88260"/>
                </a:lnTo>
                <a:lnTo>
                  <a:pt x="773807" y="96207"/>
                </a:lnTo>
                <a:lnTo>
                  <a:pt x="810768" y="106215"/>
                </a:lnTo>
                <a:lnTo>
                  <a:pt x="880237" y="132046"/>
                </a:lnTo>
                <a:lnTo>
                  <a:pt x="942903" y="165006"/>
                </a:lnTo>
                <a:lnTo>
                  <a:pt x="997723" y="204351"/>
                </a:lnTo>
                <a:lnTo>
                  <a:pt x="1043656" y="249336"/>
                </a:lnTo>
                <a:lnTo>
                  <a:pt x="1079658" y="299215"/>
                </a:lnTo>
                <a:lnTo>
                  <a:pt x="1104688" y="353244"/>
                </a:lnTo>
                <a:lnTo>
                  <a:pt x="1117702" y="410676"/>
                </a:lnTo>
                <a:lnTo>
                  <a:pt x="1119378" y="440436"/>
                </a:lnTo>
                <a:lnTo>
                  <a:pt x="1119378" y="690327"/>
                </a:lnTo>
                <a:lnTo>
                  <a:pt x="1136301" y="672364"/>
                </a:lnTo>
                <a:lnTo>
                  <a:pt x="1180064" y="611802"/>
                </a:lnTo>
                <a:lnTo>
                  <a:pt x="1210488" y="546223"/>
                </a:lnTo>
                <a:lnTo>
                  <a:pt x="1226307" y="476535"/>
                </a:lnTo>
                <a:lnTo>
                  <a:pt x="1228344" y="440436"/>
                </a:lnTo>
                <a:close/>
              </a:path>
              <a:path w="1228725" h="881379">
                <a:moveTo>
                  <a:pt x="1119378" y="690327"/>
                </a:moveTo>
                <a:lnTo>
                  <a:pt x="1119378" y="440436"/>
                </a:lnTo>
                <a:lnTo>
                  <a:pt x="1117702" y="470195"/>
                </a:lnTo>
                <a:lnTo>
                  <a:pt x="1112762" y="499290"/>
                </a:lnTo>
                <a:lnTo>
                  <a:pt x="1093610" y="555113"/>
                </a:lnTo>
                <a:lnTo>
                  <a:pt x="1062964" y="607160"/>
                </a:lnTo>
                <a:lnTo>
                  <a:pt x="1021866" y="654686"/>
                </a:lnTo>
                <a:lnTo>
                  <a:pt x="971359" y="696944"/>
                </a:lnTo>
                <a:lnTo>
                  <a:pt x="912485" y="733190"/>
                </a:lnTo>
                <a:lnTo>
                  <a:pt x="846287" y="762678"/>
                </a:lnTo>
                <a:lnTo>
                  <a:pt x="773807" y="784664"/>
                </a:lnTo>
                <a:lnTo>
                  <a:pt x="735538" y="792611"/>
                </a:lnTo>
                <a:lnTo>
                  <a:pt x="696088" y="798403"/>
                </a:lnTo>
                <a:lnTo>
                  <a:pt x="655589" y="801946"/>
                </a:lnTo>
                <a:lnTo>
                  <a:pt x="614172" y="803148"/>
                </a:lnTo>
                <a:lnTo>
                  <a:pt x="572645" y="801946"/>
                </a:lnTo>
                <a:lnTo>
                  <a:pt x="532048" y="798403"/>
                </a:lnTo>
                <a:lnTo>
                  <a:pt x="492511" y="792611"/>
                </a:lnTo>
                <a:lnTo>
                  <a:pt x="454164" y="784664"/>
                </a:lnTo>
                <a:lnTo>
                  <a:pt x="417135" y="774656"/>
                </a:lnTo>
                <a:lnTo>
                  <a:pt x="347554" y="748825"/>
                </a:lnTo>
                <a:lnTo>
                  <a:pt x="284805" y="715865"/>
                </a:lnTo>
                <a:lnTo>
                  <a:pt x="229927" y="676520"/>
                </a:lnTo>
                <a:lnTo>
                  <a:pt x="183958" y="631535"/>
                </a:lnTo>
                <a:lnTo>
                  <a:pt x="147935" y="581656"/>
                </a:lnTo>
                <a:lnTo>
                  <a:pt x="122896" y="527627"/>
                </a:lnTo>
                <a:lnTo>
                  <a:pt x="109879" y="470195"/>
                </a:lnTo>
                <a:lnTo>
                  <a:pt x="108204" y="440436"/>
                </a:lnTo>
                <a:lnTo>
                  <a:pt x="108204" y="689735"/>
                </a:lnTo>
                <a:lnTo>
                  <a:pt x="147623" y="726998"/>
                </a:lnTo>
                <a:lnTo>
                  <a:pt x="179641" y="751808"/>
                </a:lnTo>
                <a:lnTo>
                  <a:pt x="214208" y="774795"/>
                </a:lnTo>
                <a:lnTo>
                  <a:pt x="251167" y="795844"/>
                </a:lnTo>
                <a:lnTo>
                  <a:pt x="290362" y="814844"/>
                </a:lnTo>
                <a:lnTo>
                  <a:pt x="331636" y="831679"/>
                </a:lnTo>
                <a:lnTo>
                  <a:pt x="374832" y="846236"/>
                </a:lnTo>
                <a:lnTo>
                  <a:pt x="419794" y="858402"/>
                </a:lnTo>
                <a:lnTo>
                  <a:pt x="466366" y="868062"/>
                </a:lnTo>
                <a:lnTo>
                  <a:pt x="514391" y="875102"/>
                </a:lnTo>
                <a:lnTo>
                  <a:pt x="563711" y="879410"/>
                </a:lnTo>
                <a:lnTo>
                  <a:pt x="614172" y="880872"/>
                </a:lnTo>
                <a:lnTo>
                  <a:pt x="664529" y="879410"/>
                </a:lnTo>
                <a:lnTo>
                  <a:pt x="713767" y="875102"/>
                </a:lnTo>
                <a:lnTo>
                  <a:pt x="761729" y="868062"/>
                </a:lnTo>
                <a:lnTo>
                  <a:pt x="808256" y="858402"/>
                </a:lnTo>
                <a:lnTo>
                  <a:pt x="853189" y="846236"/>
                </a:lnTo>
                <a:lnTo>
                  <a:pt x="896371" y="831679"/>
                </a:lnTo>
                <a:lnTo>
                  <a:pt x="937643" y="814844"/>
                </a:lnTo>
                <a:lnTo>
                  <a:pt x="976847" y="795844"/>
                </a:lnTo>
                <a:lnTo>
                  <a:pt x="1013824" y="774795"/>
                </a:lnTo>
                <a:lnTo>
                  <a:pt x="1048416" y="751808"/>
                </a:lnTo>
                <a:lnTo>
                  <a:pt x="1080465" y="726998"/>
                </a:lnTo>
                <a:lnTo>
                  <a:pt x="1109813" y="700479"/>
                </a:lnTo>
                <a:lnTo>
                  <a:pt x="1119378" y="69032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40015" y="4554473"/>
            <a:ext cx="1026160" cy="734695"/>
          </a:xfrm>
          <a:custGeom>
            <a:avLst/>
            <a:gdLst/>
            <a:ahLst/>
            <a:cxnLst/>
            <a:rect l="l" t="t" r="r" b="b"/>
            <a:pathLst>
              <a:path w="1026160" h="734695">
                <a:moveTo>
                  <a:pt x="1025652" y="367284"/>
                </a:moveTo>
                <a:lnTo>
                  <a:pt x="1018925" y="307745"/>
                </a:lnTo>
                <a:lnTo>
                  <a:pt x="999457" y="251252"/>
                </a:lnTo>
                <a:lnTo>
                  <a:pt x="968312" y="198563"/>
                </a:lnTo>
                <a:lnTo>
                  <a:pt x="926555" y="150437"/>
                </a:lnTo>
                <a:lnTo>
                  <a:pt x="875252" y="107632"/>
                </a:lnTo>
                <a:lnTo>
                  <a:pt x="815468" y="70908"/>
                </a:lnTo>
                <a:lnTo>
                  <a:pt x="748267" y="41024"/>
                </a:lnTo>
                <a:lnTo>
                  <a:pt x="674717" y="18739"/>
                </a:lnTo>
                <a:lnTo>
                  <a:pt x="635893" y="10683"/>
                </a:lnTo>
                <a:lnTo>
                  <a:pt x="595881" y="4811"/>
                </a:lnTo>
                <a:lnTo>
                  <a:pt x="554814" y="1218"/>
                </a:lnTo>
                <a:lnTo>
                  <a:pt x="512826" y="0"/>
                </a:lnTo>
                <a:lnTo>
                  <a:pt x="470734" y="1218"/>
                </a:lnTo>
                <a:lnTo>
                  <a:pt x="429585" y="4811"/>
                </a:lnTo>
                <a:lnTo>
                  <a:pt x="389510" y="10683"/>
                </a:lnTo>
                <a:lnTo>
                  <a:pt x="350641" y="18739"/>
                </a:lnTo>
                <a:lnTo>
                  <a:pt x="313110" y="28884"/>
                </a:lnTo>
                <a:lnTo>
                  <a:pt x="242585" y="55064"/>
                </a:lnTo>
                <a:lnTo>
                  <a:pt x="178987" y="88463"/>
                </a:lnTo>
                <a:lnTo>
                  <a:pt x="123366" y="128322"/>
                </a:lnTo>
                <a:lnTo>
                  <a:pt x="76776" y="173882"/>
                </a:lnTo>
                <a:lnTo>
                  <a:pt x="40266" y="224385"/>
                </a:lnTo>
                <a:lnTo>
                  <a:pt x="14890" y="279071"/>
                </a:lnTo>
                <a:lnTo>
                  <a:pt x="1698" y="337181"/>
                </a:lnTo>
                <a:lnTo>
                  <a:pt x="0" y="367284"/>
                </a:lnTo>
                <a:lnTo>
                  <a:pt x="1698" y="397386"/>
                </a:lnTo>
                <a:lnTo>
                  <a:pt x="14890" y="455496"/>
                </a:lnTo>
                <a:lnTo>
                  <a:pt x="40266" y="510182"/>
                </a:lnTo>
                <a:lnTo>
                  <a:pt x="76776" y="560685"/>
                </a:lnTo>
                <a:lnTo>
                  <a:pt x="123366" y="606245"/>
                </a:lnTo>
                <a:lnTo>
                  <a:pt x="178987" y="646104"/>
                </a:lnTo>
                <a:lnTo>
                  <a:pt x="242585" y="679503"/>
                </a:lnTo>
                <a:lnTo>
                  <a:pt x="313110" y="705683"/>
                </a:lnTo>
                <a:lnTo>
                  <a:pt x="350641" y="715828"/>
                </a:lnTo>
                <a:lnTo>
                  <a:pt x="389510" y="723884"/>
                </a:lnTo>
                <a:lnTo>
                  <a:pt x="429585" y="729756"/>
                </a:lnTo>
                <a:lnTo>
                  <a:pt x="470734" y="733349"/>
                </a:lnTo>
                <a:lnTo>
                  <a:pt x="512826" y="734568"/>
                </a:lnTo>
                <a:lnTo>
                  <a:pt x="554814" y="733349"/>
                </a:lnTo>
                <a:lnTo>
                  <a:pt x="595881" y="729756"/>
                </a:lnTo>
                <a:lnTo>
                  <a:pt x="635893" y="723884"/>
                </a:lnTo>
                <a:lnTo>
                  <a:pt x="674717" y="715828"/>
                </a:lnTo>
                <a:lnTo>
                  <a:pt x="712219" y="705683"/>
                </a:lnTo>
                <a:lnTo>
                  <a:pt x="782728" y="679503"/>
                </a:lnTo>
                <a:lnTo>
                  <a:pt x="846353" y="646104"/>
                </a:lnTo>
                <a:lnTo>
                  <a:pt x="902030" y="606245"/>
                </a:lnTo>
                <a:lnTo>
                  <a:pt x="948693" y="560685"/>
                </a:lnTo>
                <a:lnTo>
                  <a:pt x="985277" y="510182"/>
                </a:lnTo>
                <a:lnTo>
                  <a:pt x="1010717" y="455496"/>
                </a:lnTo>
                <a:lnTo>
                  <a:pt x="1023948" y="397386"/>
                </a:lnTo>
                <a:lnTo>
                  <a:pt x="1025652" y="367284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0015" y="4554473"/>
            <a:ext cx="1026160" cy="734695"/>
          </a:xfrm>
          <a:custGeom>
            <a:avLst/>
            <a:gdLst/>
            <a:ahLst/>
            <a:cxnLst/>
            <a:rect l="l" t="t" r="r" b="b"/>
            <a:pathLst>
              <a:path w="1026160" h="734695">
                <a:moveTo>
                  <a:pt x="512826" y="0"/>
                </a:moveTo>
                <a:lnTo>
                  <a:pt x="470734" y="1218"/>
                </a:lnTo>
                <a:lnTo>
                  <a:pt x="429585" y="4811"/>
                </a:lnTo>
                <a:lnTo>
                  <a:pt x="389510" y="10683"/>
                </a:lnTo>
                <a:lnTo>
                  <a:pt x="350641" y="18739"/>
                </a:lnTo>
                <a:lnTo>
                  <a:pt x="313110" y="28884"/>
                </a:lnTo>
                <a:lnTo>
                  <a:pt x="242585" y="55064"/>
                </a:lnTo>
                <a:lnTo>
                  <a:pt x="178987" y="88463"/>
                </a:lnTo>
                <a:lnTo>
                  <a:pt x="123366" y="128322"/>
                </a:lnTo>
                <a:lnTo>
                  <a:pt x="76776" y="173882"/>
                </a:lnTo>
                <a:lnTo>
                  <a:pt x="40266" y="224385"/>
                </a:lnTo>
                <a:lnTo>
                  <a:pt x="14890" y="279071"/>
                </a:lnTo>
                <a:lnTo>
                  <a:pt x="1698" y="337181"/>
                </a:lnTo>
                <a:lnTo>
                  <a:pt x="0" y="367284"/>
                </a:lnTo>
                <a:lnTo>
                  <a:pt x="1698" y="397386"/>
                </a:lnTo>
                <a:lnTo>
                  <a:pt x="14890" y="455496"/>
                </a:lnTo>
                <a:lnTo>
                  <a:pt x="40266" y="510182"/>
                </a:lnTo>
                <a:lnTo>
                  <a:pt x="76776" y="560685"/>
                </a:lnTo>
                <a:lnTo>
                  <a:pt x="123366" y="606245"/>
                </a:lnTo>
                <a:lnTo>
                  <a:pt x="178987" y="646104"/>
                </a:lnTo>
                <a:lnTo>
                  <a:pt x="242585" y="679503"/>
                </a:lnTo>
                <a:lnTo>
                  <a:pt x="313110" y="705683"/>
                </a:lnTo>
                <a:lnTo>
                  <a:pt x="350641" y="715828"/>
                </a:lnTo>
                <a:lnTo>
                  <a:pt x="389510" y="723884"/>
                </a:lnTo>
                <a:lnTo>
                  <a:pt x="429585" y="729756"/>
                </a:lnTo>
                <a:lnTo>
                  <a:pt x="470734" y="733349"/>
                </a:lnTo>
                <a:lnTo>
                  <a:pt x="512826" y="734568"/>
                </a:lnTo>
                <a:lnTo>
                  <a:pt x="554814" y="733349"/>
                </a:lnTo>
                <a:lnTo>
                  <a:pt x="595881" y="729756"/>
                </a:lnTo>
                <a:lnTo>
                  <a:pt x="635893" y="723884"/>
                </a:lnTo>
                <a:lnTo>
                  <a:pt x="674717" y="715828"/>
                </a:lnTo>
                <a:lnTo>
                  <a:pt x="712219" y="705683"/>
                </a:lnTo>
                <a:lnTo>
                  <a:pt x="782728" y="679503"/>
                </a:lnTo>
                <a:lnTo>
                  <a:pt x="846353" y="646104"/>
                </a:lnTo>
                <a:lnTo>
                  <a:pt x="902030" y="606245"/>
                </a:lnTo>
                <a:lnTo>
                  <a:pt x="948693" y="560685"/>
                </a:lnTo>
                <a:lnTo>
                  <a:pt x="985277" y="510182"/>
                </a:lnTo>
                <a:lnTo>
                  <a:pt x="1010717" y="455496"/>
                </a:lnTo>
                <a:lnTo>
                  <a:pt x="1023948" y="397386"/>
                </a:lnTo>
                <a:lnTo>
                  <a:pt x="1025652" y="367284"/>
                </a:lnTo>
                <a:lnTo>
                  <a:pt x="1023948" y="337181"/>
                </a:lnTo>
                <a:lnTo>
                  <a:pt x="1010717" y="279071"/>
                </a:lnTo>
                <a:lnTo>
                  <a:pt x="985277" y="224385"/>
                </a:lnTo>
                <a:lnTo>
                  <a:pt x="948693" y="173882"/>
                </a:lnTo>
                <a:lnTo>
                  <a:pt x="902030" y="128322"/>
                </a:lnTo>
                <a:lnTo>
                  <a:pt x="846353" y="88463"/>
                </a:lnTo>
                <a:lnTo>
                  <a:pt x="782728" y="55064"/>
                </a:lnTo>
                <a:lnTo>
                  <a:pt x="712219" y="28884"/>
                </a:lnTo>
                <a:lnTo>
                  <a:pt x="674717" y="18739"/>
                </a:lnTo>
                <a:lnTo>
                  <a:pt x="635893" y="10683"/>
                </a:lnTo>
                <a:lnTo>
                  <a:pt x="595881" y="4811"/>
                </a:lnTo>
                <a:lnTo>
                  <a:pt x="554814" y="1218"/>
                </a:lnTo>
                <a:lnTo>
                  <a:pt x="51282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132465" y="4708610"/>
            <a:ext cx="83883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64" marR="5080" indent="-1016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性能评估 </a:t>
            </a: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与改进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846717" y="6240017"/>
            <a:ext cx="1228725" cy="881380"/>
          </a:xfrm>
          <a:custGeom>
            <a:avLst/>
            <a:gdLst/>
            <a:ahLst/>
            <a:cxnLst/>
            <a:rect l="l" t="t" r="r" b="b"/>
            <a:pathLst>
              <a:path w="1228725" h="881379">
                <a:moveTo>
                  <a:pt x="1228344" y="440436"/>
                </a:moveTo>
                <a:lnTo>
                  <a:pt x="1220302" y="369035"/>
                </a:lnTo>
                <a:lnTo>
                  <a:pt x="1197022" y="301288"/>
                </a:lnTo>
                <a:lnTo>
                  <a:pt x="1159770" y="238104"/>
                </a:lnTo>
                <a:lnTo>
                  <a:pt x="1109813" y="180392"/>
                </a:lnTo>
                <a:lnTo>
                  <a:pt x="1080465" y="153873"/>
                </a:lnTo>
                <a:lnTo>
                  <a:pt x="1048416" y="129063"/>
                </a:lnTo>
                <a:lnTo>
                  <a:pt x="1013824" y="106076"/>
                </a:lnTo>
                <a:lnTo>
                  <a:pt x="976847" y="85027"/>
                </a:lnTo>
                <a:lnTo>
                  <a:pt x="937643" y="66027"/>
                </a:lnTo>
                <a:lnTo>
                  <a:pt x="896371" y="49192"/>
                </a:lnTo>
                <a:lnTo>
                  <a:pt x="853189" y="34635"/>
                </a:lnTo>
                <a:lnTo>
                  <a:pt x="808256" y="22469"/>
                </a:lnTo>
                <a:lnTo>
                  <a:pt x="761729" y="12809"/>
                </a:lnTo>
                <a:lnTo>
                  <a:pt x="713767" y="5769"/>
                </a:lnTo>
                <a:lnTo>
                  <a:pt x="664529" y="1461"/>
                </a:lnTo>
                <a:lnTo>
                  <a:pt x="614172" y="0"/>
                </a:lnTo>
                <a:lnTo>
                  <a:pt x="563814" y="1461"/>
                </a:lnTo>
                <a:lnTo>
                  <a:pt x="514576" y="5769"/>
                </a:lnTo>
                <a:lnTo>
                  <a:pt x="466614" y="12809"/>
                </a:lnTo>
                <a:lnTo>
                  <a:pt x="420087" y="22469"/>
                </a:lnTo>
                <a:lnTo>
                  <a:pt x="375154" y="34635"/>
                </a:lnTo>
                <a:lnTo>
                  <a:pt x="331972" y="49192"/>
                </a:lnTo>
                <a:lnTo>
                  <a:pt x="290700" y="66027"/>
                </a:lnTo>
                <a:lnTo>
                  <a:pt x="251496" y="85027"/>
                </a:lnTo>
                <a:lnTo>
                  <a:pt x="214519" y="106076"/>
                </a:lnTo>
                <a:lnTo>
                  <a:pt x="179927" y="129063"/>
                </a:lnTo>
                <a:lnTo>
                  <a:pt x="147878" y="153873"/>
                </a:lnTo>
                <a:lnTo>
                  <a:pt x="118530" y="180392"/>
                </a:lnTo>
                <a:lnTo>
                  <a:pt x="92042" y="208507"/>
                </a:lnTo>
                <a:lnTo>
                  <a:pt x="48279" y="269069"/>
                </a:lnTo>
                <a:lnTo>
                  <a:pt x="17855" y="334648"/>
                </a:lnTo>
                <a:lnTo>
                  <a:pt x="2036" y="404336"/>
                </a:lnTo>
                <a:lnTo>
                  <a:pt x="0" y="440436"/>
                </a:lnTo>
                <a:lnTo>
                  <a:pt x="2036" y="476639"/>
                </a:lnTo>
                <a:lnTo>
                  <a:pt x="17855" y="546470"/>
                </a:lnTo>
                <a:lnTo>
                  <a:pt x="48279" y="612124"/>
                </a:lnTo>
                <a:lnTo>
                  <a:pt x="92042" y="672702"/>
                </a:lnTo>
                <a:lnTo>
                  <a:pt x="108966" y="690659"/>
                </a:lnTo>
                <a:lnTo>
                  <a:pt x="108966" y="440436"/>
                </a:lnTo>
                <a:lnTo>
                  <a:pt x="110641" y="410785"/>
                </a:lnTo>
                <a:lnTo>
                  <a:pt x="123655" y="353538"/>
                </a:lnTo>
                <a:lnTo>
                  <a:pt x="148685" y="299656"/>
                </a:lnTo>
                <a:lnTo>
                  <a:pt x="184687" y="249889"/>
                </a:lnTo>
                <a:lnTo>
                  <a:pt x="230620" y="204987"/>
                </a:lnTo>
                <a:lnTo>
                  <a:pt x="285440" y="165699"/>
                </a:lnTo>
                <a:lnTo>
                  <a:pt x="348106" y="132775"/>
                </a:lnTo>
                <a:lnTo>
                  <a:pt x="417575" y="106965"/>
                </a:lnTo>
                <a:lnTo>
                  <a:pt x="454536" y="96962"/>
                </a:lnTo>
                <a:lnTo>
                  <a:pt x="492805" y="89019"/>
                </a:lnTo>
                <a:lnTo>
                  <a:pt x="532255" y="83230"/>
                </a:lnTo>
                <a:lnTo>
                  <a:pt x="572754" y="79687"/>
                </a:lnTo>
                <a:lnTo>
                  <a:pt x="614172" y="78486"/>
                </a:lnTo>
                <a:lnTo>
                  <a:pt x="655589" y="79687"/>
                </a:lnTo>
                <a:lnTo>
                  <a:pt x="696088" y="83230"/>
                </a:lnTo>
                <a:lnTo>
                  <a:pt x="735538" y="89019"/>
                </a:lnTo>
                <a:lnTo>
                  <a:pt x="773807" y="96962"/>
                </a:lnTo>
                <a:lnTo>
                  <a:pt x="810768" y="106965"/>
                </a:lnTo>
                <a:lnTo>
                  <a:pt x="880237" y="132775"/>
                </a:lnTo>
                <a:lnTo>
                  <a:pt x="942903" y="165699"/>
                </a:lnTo>
                <a:lnTo>
                  <a:pt x="997723" y="204987"/>
                </a:lnTo>
                <a:lnTo>
                  <a:pt x="1043656" y="249889"/>
                </a:lnTo>
                <a:lnTo>
                  <a:pt x="1079658" y="299656"/>
                </a:lnTo>
                <a:lnTo>
                  <a:pt x="1104688" y="353538"/>
                </a:lnTo>
                <a:lnTo>
                  <a:pt x="1117702" y="410785"/>
                </a:lnTo>
                <a:lnTo>
                  <a:pt x="1119378" y="440436"/>
                </a:lnTo>
                <a:lnTo>
                  <a:pt x="1119378" y="690659"/>
                </a:lnTo>
                <a:lnTo>
                  <a:pt x="1136301" y="672702"/>
                </a:lnTo>
                <a:lnTo>
                  <a:pt x="1180064" y="612124"/>
                </a:lnTo>
                <a:lnTo>
                  <a:pt x="1210488" y="546470"/>
                </a:lnTo>
                <a:lnTo>
                  <a:pt x="1226307" y="476639"/>
                </a:lnTo>
                <a:lnTo>
                  <a:pt x="1228344" y="440436"/>
                </a:lnTo>
                <a:close/>
              </a:path>
              <a:path w="1228725" h="881379">
                <a:moveTo>
                  <a:pt x="1119378" y="690659"/>
                </a:moveTo>
                <a:lnTo>
                  <a:pt x="1119378" y="440436"/>
                </a:lnTo>
                <a:lnTo>
                  <a:pt x="1117702" y="470195"/>
                </a:lnTo>
                <a:lnTo>
                  <a:pt x="1112762" y="499290"/>
                </a:lnTo>
                <a:lnTo>
                  <a:pt x="1093610" y="555113"/>
                </a:lnTo>
                <a:lnTo>
                  <a:pt x="1062964" y="607160"/>
                </a:lnTo>
                <a:lnTo>
                  <a:pt x="1021866" y="654686"/>
                </a:lnTo>
                <a:lnTo>
                  <a:pt x="971359" y="696944"/>
                </a:lnTo>
                <a:lnTo>
                  <a:pt x="912485" y="733190"/>
                </a:lnTo>
                <a:lnTo>
                  <a:pt x="846287" y="762678"/>
                </a:lnTo>
                <a:lnTo>
                  <a:pt x="773807" y="784664"/>
                </a:lnTo>
                <a:lnTo>
                  <a:pt x="735538" y="792611"/>
                </a:lnTo>
                <a:lnTo>
                  <a:pt x="696088" y="798403"/>
                </a:lnTo>
                <a:lnTo>
                  <a:pt x="655589" y="801946"/>
                </a:lnTo>
                <a:lnTo>
                  <a:pt x="614172" y="803148"/>
                </a:lnTo>
                <a:lnTo>
                  <a:pt x="572754" y="801946"/>
                </a:lnTo>
                <a:lnTo>
                  <a:pt x="532255" y="798403"/>
                </a:lnTo>
                <a:lnTo>
                  <a:pt x="492805" y="792611"/>
                </a:lnTo>
                <a:lnTo>
                  <a:pt x="454536" y="784664"/>
                </a:lnTo>
                <a:lnTo>
                  <a:pt x="417575" y="774656"/>
                </a:lnTo>
                <a:lnTo>
                  <a:pt x="348106" y="748825"/>
                </a:lnTo>
                <a:lnTo>
                  <a:pt x="285440" y="715865"/>
                </a:lnTo>
                <a:lnTo>
                  <a:pt x="230620" y="676520"/>
                </a:lnTo>
                <a:lnTo>
                  <a:pt x="184687" y="631535"/>
                </a:lnTo>
                <a:lnTo>
                  <a:pt x="148685" y="581656"/>
                </a:lnTo>
                <a:lnTo>
                  <a:pt x="123655" y="527627"/>
                </a:lnTo>
                <a:lnTo>
                  <a:pt x="110641" y="470195"/>
                </a:lnTo>
                <a:lnTo>
                  <a:pt x="108966" y="440436"/>
                </a:lnTo>
                <a:lnTo>
                  <a:pt x="108966" y="690659"/>
                </a:lnTo>
                <a:lnTo>
                  <a:pt x="147878" y="727309"/>
                </a:lnTo>
                <a:lnTo>
                  <a:pt x="179927" y="752094"/>
                </a:lnTo>
                <a:lnTo>
                  <a:pt x="214519" y="775049"/>
                </a:lnTo>
                <a:lnTo>
                  <a:pt x="251496" y="796064"/>
                </a:lnTo>
                <a:lnTo>
                  <a:pt x="290700" y="815026"/>
                </a:lnTo>
                <a:lnTo>
                  <a:pt x="331972" y="831823"/>
                </a:lnTo>
                <a:lnTo>
                  <a:pt x="375154" y="846343"/>
                </a:lnTo>
                <a:lnTo>
                  <a:pt x="420087" y="858475"/>
                </a:lnTo>
                <a:lnTo>
                  <a:pt x="466614" y="868105"/>
                </a:lnTo>
                <a:lnTo>
                  <a:pt x="514576" y="875123"/>
                </a:lnTo>
                <a:lnTo>
                  <a:pt x="563814" y="879416"/>
                </a:lnTo>
                <a:lnTo>
                  <a:pt x="614172" y="880872"/>
                </a:lnTo>
                <a:lnTo>
                  <a:pt x="664529" y="879416"/>
                </a:lnTo>
                <a:lnTo>
                  <a:pt x="713767" y="875123"/>
                </a:lnTo>
                <a:lnTo>
                  <a:pt x="761729" y="868105"/>
                </a:lnTo>
                <a:lnTo>
                  <a:pt x="808256" y="858475"/>
                </a:lnTo>
                <a:lnTo>
                  <a:pt x="853189" y="846343"/>
                </a:lnTo>
                <a:lnTo>
                  <a:pt x="896371" y="831823"/>
                </a:lnTo>
                <a:lnTo>
                  <a:pt x="937643" y="815026"/>
                </a:lnTo>
                <a:lnTo>
                  <a:pt x="976847" y="796064"/>
                </a:lnTo>
                <a:lnTo>
                  <a:pt x="1013824" y="775049"/>
                </a:lnTo>
                <a:lnTo>
                  <a:pt x="1048416" y="752094"/>
                </a:lnTo>
                <a:lnTo>
                  <a:pt x="1080465" y="727309"/>
                </a:lnTo>
                <a:lnTo>
                  <a:pt x="1109813" y="700808"/>
                </a:lnTo>
                <a:lnTo>
                  <a:pt x="1119378" y="69065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8063" y="6313170"/>
            <a:ext cx="1026160" cy="735330"/>
          </a:xfrm>
          <a:custGeom>
            <a:avLst/>
            <a:gdLst/>
            <a:ahLst/>
            <a:cxnLst/>
            <a:rect l="l" t="t" r="r" b="b"/>
            <a:pathLst>
              <a:path w="1026160" h="735329">
                <a:moveTo>
                  <a:pt x="1025651" y="367284"/>
                </a:moveTo>
                <a:lnTo>
                  <a:pt x="1018946" y="307745"/>
                </a:lnTo>
                <a:lnTo>
                  <a:pt x="999530" y="251252"/>
                </a:lnTo>
                <a:lnTo>
                  <a:pt x="968456" y="198563"/>
                </a:lnTo>
                <a:lnTo>
                  <a:pt x="926774" y="150437"/>
                </a:lnTo>
                <a:lnTo>
                  <a:pt x="875538" y="107632"/>
                </a:lnTo>
                <a:lnTo>
                  <a:pt x="815797" y="70908"/>
                </a:lnTo>
                <a:lnTo>
                  <a:pt x="748604" y="41024"/>
                </a:lnTo>
                <a:lnTo>
                  <a:pt x="675010" y="18739"/>
                </a:lnTo>
                <a:lnTo>
                  <a:pt x="636141" y="10683"/>
                </a:lnTo>
                <a:lnTo>
                  <a:pt x="596066" y="4811"/>
                </a:lnTo>
                <a:lnTo>
                  <a:pt x="554917" y="1218"/>
                </a:lnTo>
                <a:lnTo>
                  <a:pt x="512825" y="0"/>
                </a:lnTo>
                <a:lnTo>
                  <a:pt x="470734" y="1218"/>
                </a:lnTo>
                <a:lnTo>
                  <a:pt x="429585" y="4811"/>
                </a:lnTo>
                <a:lnTo>
                  <a:pt x="389510" y="10683"/>
                </a:lnTo>
                <a:lnTo>
                  <a:pt x="350641" y="18739"/>
                </a:lnTo>
                <a:lnTo>
                  <a:pt x="313110" y="28884"/>
                </a:lnTo>
                <a:lnTo>
                  <a:pt x="242585" y="55064"/>
                </a:lnTo>
                <a:lnTo>
                  <a:pt x="178987" y="88463"/>
                </a:lnTo>
                <a:lnTo>
                  <a:pt x="123366" y="128322"/>
                </a:lnTo>
                <a:lnTo>
                  <a:pt x="76776" y="173882"/>
                </a:lnTo>
                <a:lnTo>
                  <a:pt x="40266" y="224385"/>
                </a:lnTo>
                <a:lnTo>
                  <a:pt x="14890" y="279071"/>
                </a:lnTo>
                <a:lnTo>
                  <a:pt x="1698" y="337181"/>
                </a:lnTo>
                <a:lnTo>
                  <a:pt x="0" y="367284"/>
                </a:lnTo>
                <a:lnTo>
                  <a:pt x="1698" y="397494"/>
                </a:lnTo>
                <a:lnTo>
                  <a:pt x="14890" y="455790"/>
                </a:lnTo>
                <a:lnTo>
                  <a:pt x="40266" y="510623"/>
                </a:lnTo>
                <a:lnTo>
                  <a:pt x="76776" y="561238"/>
                </a:lnTo>
                <a:lnTo>
                  <a:pt x="123366" y="606881"/>
                </a:lnTo>
                <a:lnTo>
                  <a:pt x="178987" y="646797"/>
                </a:lnTo>
                <a:lnTo>
                  <a:pt x="242585" y="680233"/>
                </a:lnTo>
                <a:lnTo>
                  <a:pt x="313110" y="706433"/>
                </a:lnTo>
                <a:lnTo>
                  <a:pt x="350641" y="716584"/>
                </a:lnTo>
                <a:lnTo>
                  <a:pt x="389510" y="724644"/>
                </a:lnTo>
                <a:lnTo>
                  <a:pt x="429585" y="730517"/>
                </a:lnTo>
                <a:lnTo>
                  <a:pt x="470734" y="734111"/>
                </a:lnTo>
                <a:lnTo>
                  <a:pt x="512825" y="735330"/>
                </a:lnTo>
                <a:lnTo>
                  <a:pt x="554917" y="734111"/>
                </a:lnTo>
                <a:lnTo>
                  <a:pt x="596066" y="730517"/>
                </a:lnTo>
                <a:lnTo>
                  <a:pt x="636141" y="724644"/>
                </a:lnTo>
                <a:lnTo>
                  <a:pt x="675010" y="716584"/>
                </a:lnTo>
                <a:lnTo>
                  <a:pt x="712541" y="706433"/>
                </a:lnTo>
                <a:lnTo>
                  <a:pt x="783066" y="680233"/>
                </a:lnTo>
                <a:lnTo>
                  <a:pt x="846664" y="646797"/>
                </a:lnTo>
                <a:lnTo>
                  <a:pt x="902285" y="606881"/>
                </a:lnTo>
                <a:lnTo>
                  <a:pt x="948875" y="561238"/>
                </a:lnTo>
                <a:lnTo>
                  <a:pt x="985385" y="510623"/>
                </a:lnTo>
                <a:lnTo>
                  <a:pt x="1010761" y="455790"/>
                </a:lnTo>
                <a:lnTo>
                  <a:pt x="1023953" y="397494"/>
                </a:lnTo>
                <a:lnTo>
                  <a:pt x="1025651" y="367284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48063" y="6313170"/>
            <a:ext cx="1026160" cy="735330"/>
          </a:xfrm>
          <a:custGeom>
            <a:avLst/>
            <a:gdLst/>
            <a:ahLst/>
            <a:cxnLst/>
            <a:rect l="l" t="t" r="r" b="b"/>
            <a:pathLst>
              <a:path w="1026160" h="735329">
                <a:moveTo>
                  <a:pt x="512825" y="0"/>
                </a:moveTo>
                <a:lnTo>
                  <a:pt x="470734" y="1218"/>
                </a:lnTo>
                <a:lnTo>
                  <a:pt x="429585" y="4811"/>
                </a:lnTo>
                <a:lnTo>
                  <a:pt x="389510" y="10683"/>
                </a:lnTo>
                <a:lnTo>
                  <a:pt x="350641" y="18739"/>
                </a:lnTo>
                <a:lnTo>
                  <a:pt x="313110" y="28884"/>
                </a:lnTo>
                <a:lnTo>
                  <a:pt x="242585" y="55064"/>
                </a:lnTo>
                <a:lnTo>
                  <a:pt x="178987" y="88463"/>
                </a:lnTo>
                <a:lnTo>
                  <a:pt x="123366" y="128322"/>
                </a:lnTo>
                <a:lnTo>
                  <a:pt x="76776" y="173882"/>
                </a:lnTo>
                <a:lnTo>
                  <a:pt x="40266" y="224385"/>
                </a:lnTo>
                <a:lnTo>
                  <a:pt x="14890" y="279071"/>
                </a:lnTo>
                <a:lnTo>
                  <a:pt x="1698" y="337181"/>
                </a:lnTo>
                <a:lnTo>
                  <a:pt x="0" y="367284"/>
                </a:lnTo>
                <a:lnTo>
                  <a:pt x="1698" y="397494"/>
                </a:lnTo>
                <a:lnTo>
                  <a:pt x="14890" y="455790"/>
                </a:lnTo>
                <a:lnTo>
                  <a:pt x="40266" y="510623"/>
                </a:lnTo>
                <a:lnTo>
                  <a:pt x="76776" y="561238"/>
                </a:lnTo>
                <a:lnTo>
                  <a:pt x="123366" y="606881"/>
                </a:lnTo>
                <a:lnTo>
                  <a:pt x="178987" y="646797"/>
                </a:lnTo>
                <a:lnTo>
                  <a:pt x="242585" y="680233"/>
                </a:lnTo>
                <a:lnTo>
                  <a:pt x="313110" y="706433"/>
                </a:lnTo>
                <a:lnTo>
                  <a:pt x="350641" y="716584"/>
                </a:lnTo>
                <a:lnTo>
                  <a:pt x="389510" y="724644"/>
                </a:lnTo>
                <a:lnTo>
                  <a:pt x="429585" y="730517"/>
                </a:lnTo>
                <a:lnTo>
                  <a:pt x="470734" y="734111"/>
                </a:lnTo>
                <a:lnTo>
                  <a:pt x="512825" y="735330"/>
                </a:lnTo>
                <a:lnTo>
                  <a:pt x="554917" y="734111"/>
                </a:lnTo>
                <a:lnTo>
                  <a:pt x="596066" y="730517"/>
                </a:lnTo>
                <a:lnTo>
                  <a:pt x="636141" y="724644"/>
                </a:lnTo>
                <a:lnTo>
                  <a:pt x="675010" y="716584"/>
                </a:lnTo>
                <a:lnTo>
                  <a:pt x="712541" y="706433"/>
                </a:lnTo>
                <a:lnTo>
                  <a:pt x="783066" y="680233"/>
                </a:lnTo>
                <a:lnTo>
                  <a:pt x="846664" y="646797"/>
                </a:lnTo>
                <a:lnTo>
                  <a:pt x="902285" y="606881"/>
                </a:lnTo>
                <a:lnTo>
                  <a:pt x="948875" y="561238"/>
                </a:lnTo>
                <a:lnTo>
                  <a:pt x="985385" y="510623"/>
                </a:lnTo>
                <a:lnTo>
                  <a:pt x="1010761" y="455790"/>
                </a:lnTo>
                <a:lnTo>
                  <a:pt x="1023953" y="397494"/>
                </a:lnTo>
                <a:lnTo>
                  <a:pt x="1025651" y="367284"/>
                </a:lnTo>
                <a:lnTo>
                  <a:pt x="1023953" y="337181"/>
                </a:lnTo>
                <a:lnTo>
                  <a:pt x="1010761" y="279071"/>
                </a:lnTo>
                <a:lnTo>
                  <a:pt x="985385" y="224385"/>
                </a:lnTo>
                <a:lnTo>
                  <a:pt x="948875" y="173882"/>
                </a:lnTo>
                <a:lnTo>
                  <a:pt x="902285" y="128322"/>
                </a:lnTo>
                <a:lnTo>
                  <a:pt x="846664" y="88463"/>
                </a:lnTo>
                <a:lnTo>
                  <a:pt x="783066" y="55064"/>
                </a:lnTo>
                <a:lnTo>
                  <a:pt x="712541" y="28884"/>
                </a:lnTo>
                <a:lnTo>
                  <a:pt x="675010" y="18739"/>
                </a:lnTo>
                <a:lnTo>
                  <a:pt x="636141" y="10683"/>
                </a:lnTo>
                <a:lnTo>
                  <a:pt x="596066" y="4811"/>
                </a:lnTo>
                <a:lnTo>
                  <a:pt x="554917" y="1218"/>
                </a:lnTo>
                <a:lnTo>
                  <a:pt x="512825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040513" y="6467306"/>
            <a:ext cx="83883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64" marR="5080" indent="-1016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算法设计 </a:t>
            </a: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与实现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8" name="object 2">
            <a:extLst>
              <a:ext uri="{FF2B5EF4-FFF2-40B4-BE49-F238E27FC236}">
                <a16:creationId xmlns:a16="http://schemas.microsoft.com/office/drawing/2014/main" xmlns="" id="{6A4F61EE-1981-41CD-B085-CC18BD8CBC6D}"/>
              </a:ext>
            </a:extLst>
          </p:cNvPr>
          <p:cNvSpPr/>
          <p:nvPr/>
        </p:nvSpPr>
        <p:spPr>
          <a:xfrm>
            <a:off x="927100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xmlns="" id="{41C73CDB-A709-43B2-8BD1-9D3AD3A6E312}"/>
              </a:ext>
            </a:extLst>
          </p:cNvPr>
          <p:cNvSpPr/>
          <p:nvPr/>
        </p:nvSpPr>
        <p:spPr>
          <a:xfrm>
            <a:off x="927100" y="9113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46339" y="3301746"/>
            <a:ext cx="2437130" cy="1549400"/>
          </a:xfrm>
          <a:custGeom>
            <a:avLst/>
            <a:gdLst/>
            <a:ahLst/>
            <a:cxnLst/>
            <a:rect l="l" t="t" r="r" b="b"/>
            <a:pathLst>
              <a:path w="2437129" h="1549400">
                <a:moveTo>
                  <a:pt x="2436876" y="1290827"/>
                </a:moveTo>
                <a:lnTo>
                  <a:pt x="2436876" y="258317"/>
                </a:lnTo>
                <a:lnTo>
                  <a:pt x="2436018" y="237155"/>
                </a:lnTo>
                <a:lnTo>
                  <a:pt x="2429358" y="196296"/>
                </a:lnTo>
                <a:lnTo>
                  <a:pt x="2416552" y="157841"/>
                </a:lnTo>
                <a:lnTo>
                  <a:pt x="2398133" y="122323"/>
                </a:lnTo>
                <a:lnTo>
                  <a:pt x="2374637" y="90277"/>
                </a:lnTo>
                <a:lnTo>
                  <a:pt x="2346598" y="62238"/>
                </a:lnTo>
                <a:lnTo>
                  <a:pt x="2314552" y="38742"/>
                </a:lnTo>
                <a:lnTo>
                  <a:pt x="2279034" y="20323"/>
                </a:lnTo>
                <a:lnTo>
                  <a:pt x="2240579" y="7517"/>
                </a:lnTo>
                <a:lnTo>
                  <a:pt x="2199720" y="857"/>
                </a:lnTo>
                <a:lnTo>
                  <a:pt x="2178558" y="0"/>
                </a:lnTo>
                <a:lnTo>
                  <a:pt x="258318" y="0"/>
                </a:lnTo>
                <a:lnTo>
                  <a:pt x="216459" y="3385"/>
                </a:lnTo>
                <a:lnTo>
                  <a:pt x="176735" y="13185"/>
                </a:lnTo>
                <a:lnTo>
                  <a:pt x="139681" y="28865"/>
                </a:lnTo>
                <a:lnTo>
                  <a:pt x="105832" y="49889"/>
                </a:lnTo>
                <a:lnTo>
                  <a:pt x="75723" y="75723"/>
                </a:lnTo>
                <a:lnTo>
                  <a:pt x="49889" y="105832"/>
                </a:lnTo>
                <a:lnTo>
                  <a:pt x="28865" y="139681"/>
                </a:lnTo>
                <a:lnTo>
                  <a:pt x="13185" y="176735"/>
                </a:lnTo>
                <a:lnTo>
                  <a:pt x="3385" y="216459"/>
                </a:lnTo>
                <a:lnTo>
                  <a:pt x="0" y="258318"/>
                </a:lnTo>
                <a:lnTo>
                  <a:pt x="0" y="1290828"/>
                </a:lnTo>
                <a:lnTo>
                  <a:pt x="3385" y="1332872"/>
                </a:lnTo>
                <a:lnTo>
                  <a:pt x="13185" y="1372703"/>
                </a:lnTo>
                <a:lnTo>
                  <a:pt x="28865" y="1409800"/>
                </a:lnTo>
                <a:lnTo>
                  <a:pt x="49889" y="1443642"/>
                </a:lnTo>
                <a:lnTo>
                  <a:pt x="75723" y="1473708"/>
                </a:lnTo>
                <a:lnTo>
                  <a:pt x="105832" y="1499475"/>
                </a:lnTo>
                <a:lnTo>
                  <a:pt x="139681" y="1520424"/>
                </a:lnTo>
                <a:lnTo>
                  <a:pt x="176735" y="1536033"/>
                </a:lnTo>
                <a:lnTo>
                  <a:pt x="216459" y="1545781"/>
                </a:lnTo>
                <a:lnTo>
                  <a:pt x="258318" y="1549146"/>
                </a:lnTo>
                <a:lnTo>
                  <a:pt x="2178558" y="1549145"/>
                </a:lnTo>
                <a:lnTo>
                  <a:pt x="2220416" y="1545781"/>
                </a:lnTo>
                <a:lnTo>
                  <a:pt x="2260140" y="1536033"/>
                </a:lnTo>
                <a:lnTo>
                  <a:pt x="2297194" y="1520424"/>
                </a:lnTo>
                <a:lnTo>
                  <a:pt x="2331043" y="1499475"/>
                </a:lnTo>
                <a:lnTo>
                  <a:pt x="2361152" y="1473708"/>
                </a:lnTo>
                <a:lnTo>
                  <a:pt x="2386986" y="1443642"/>
                </a:lnTo>
                <a:lnTo>
                  <a:pt x="2408010" y="1409800"/>
                </a:lnTo>
                <a:lnTo>
                  <a:pt x="2423690" y="1372703"/>
                </a:lnTo>
                <a:lnTo>
                  <a:pt x="2433490" y="1332872"/>
                </a:lnTo>
                <a:lnTo>
                  <a:pt x="2436876" y="129082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7591" y="3374897"/>
            <a:ext cx="2233930" cy="1388110"/>
          </a:xfrm>
          <a:custGeom>
            <a:avLst/>
            <a:gdLst/>
            <a:ahLst/>
            <a:cxnLst/>
            <a:rect l="l" t="t" r="r" b="b"/>
            <a:pathLst>
              <a:path w="2233929" h="1388110">
                <a:moveTo>
                  <a:pt x="2233422" y="1155953"/>
                </a:moveTo>
                <a:lnTo>
                  <a:pt x="2233422" y="230885"/>
                </a:lnTo>
                <a:lnTo>
                  <a:pt x="2232654" y="211985"/>
                </a:lnTo>
                <a:lnTo>
                  <a:pt x="2221626" y="158008"/>
                </a:lnTo>
                <a:lnTo>
                  <a:pt x="2198767" y="109380"/>
                </a:lnTo>
                <a:lnTo>
                  <a:pt x="2165699" y="67722"/>
                </a:lnTo>
                <a:lnTo>
                  <a:pt x="2124041" y="34654"/>
                </a:lnTo>
                <a:lnTo>
                  <a:pt x="2075413" y="11795"/>
                </a:lnTo>
                <a:lnTo>
                  <a:pt x="2021436" y="767"/>
                </a:lnTo>
                <a:lnTo>
                  <a:pt x="2002536" y="0"/>
                </a:lnTo>
                <a:lnTo>
                  <a:pt x="230886" y="0"/>
                </a:lnTo>
                <a:lnTo>
                  <a:pt x="175486" y="6725"/>
                </a:lnTo>
                <a:lnTo>
                  <a:pt x="124895" y="25820"/>
                </a:lnTo>
                <a:lnTo>
                  <a:pt x="80734" y="55665"/>
                </a:lnTo>
                <a:lnTo>
                  <a:pt x="44622" y="94640"/>
                </a:lnTo>
                <a:lnTo>
                  <a:pt x="18180" y="141124"/>
                </a:lnTo>
                <a:lnTo>
                  <a:pt x="3028" y="193498"/>
                </a:lnTo>
                <a:lnTo>
                  <a:pt x="0" y="230886"/>
                </a:lnTo>
                <a:lnTo>
                  <a:pt x="0" y="1155954"/>
                </a:lnTo>
                <a:lnTo>
                  <a:pt x="6725" y="1211647"/>
                </a:lnTo>
                <a:lnTo>
                  <a:pt x="25820" y="1262445"/>
                </a:lnTo>
                <a:lnTo>
                  <a:pt x="55665" y="1306740"/>
                </a:lnTo>
                <a:lnTo>
                  <a:pt x="94640" y="1342930"/>
                </a:lnTo>
                <a:lnTo>
                  <a:pt x="141124" y="1369409"/>
                </a:lnTo>
                <a:lnTo>
                  <a:pt x="193498" y="1384572"/>
                </a:lnTo>
                <a:lnTo>
                  <a:pt x="230886" y="1387602"/>
                </a:lnTo>
                <a:lnTo>
                  <a:pt x="2002536" y="1387602"/>
                </a:lnTo>
                <a:lnTo>
                  <a:pt x="2057935" y="1380874"/>
                </a:lnTo>
                <a:lnTo>
                  <a:pt x="2108526" y="1361761"/>
                </a:lnTo>
                <a:lnTo>
                  <a:pt x="2152687" y="1331867"/>
                </a:lnTo>
                <a:lnTo>
                  <a:pt x="2188799" y="1292797"/>
                </a:lnTo>
                <a:lnTo>
                  <a:pt x="2215241" y="1246155"/>
                </a:lnTo>
                <a:lnTo>
                  <a:pt x="2230393" y="1193548"/>
                </a:lnTo>
                <a:lnTo>
                  <a:pt x="2233422" y="1155953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7591" y="3374897"/>
            <a:ext cx="2233930" cy="1388110"/>
          </a:xfrm>
          <a:custGeom>
            <a:avLst/>
            <a:gdLst/>
            <a:ahLst/>
            <a:cxnLst/>
            <a:rect l="l" t="t" r="r" b="b"/>
            <a:pathLst>
              <a:path w="2233929" h="1388110">
                <a:moveTo>
                  <a:pt x="230886" y="0"/>
                </a:moveTo>
                <a:lnTo>
                  <a:pt x="175486" y="6725"/>
                </a:lnTo>
                <a:lnTo>
                  <a:pt x="124895" y="25820"/>
                </a:lnTo>
                <a:lnTo>
                  <a:pt x="80734" y="55665"/>
                </a:lnTo>
                <a:lnTo>
                  <a:pt x="44622" y="94640"/>
                </a:lnTo>
                <a:lnTo>
                  <a:pt x="18180" y="141124"/>
                </a:lnTo>
                <a:lnTo>
                  <a:pt x="3028" y="193498"/>
                </a:lnTo>
                <a:lnTo>
                  <a:pt x="0" y="230886"/>
                </a:lnTo>
                <a:lnTo>
                  <a:pt x="0" y="1155954"/>
                </a:lnTo>
                <a:lnTo>
                  <a:pt x="6725" y="1211647"/>
                </a:lnTo>
                <a:lnTo>
                  <a:pt x="25820" y="1262445"/>
                </a:lnTo>
                <a:lnTo>
                  <a:pt x="55665" y="1306740"/>
                </a:lnTo>
                <a:lnTo>
                  <a:pt x="94640" y="1342930"/>
                </a:lnTo>
                <a:lnTo>
                  <a:pt x="141124" y="1369409"/>
                </a:lnTo>
                <a:lnTo>
                  <a:pt x="193498" y="1384572"/>
                </a:lnTo>
                <a:lnTo>
                  <a:pt x="230886" y="1387602"/>
                </a:lnTo>
                <a:lnTo>
                  <a:pt x="2002536" y="1387602"/>
                </a:lnTo>
                <a:lnTo>
                  <a:pt x="2057935" y="1380874"/>
                </a:lnTo>
                <a:lnTo>
                  <a:pt x="2108526" y="1361761"/>
                </a:lnTo>
                <a:lnTo>
                  <a:pt x="2152687" y="1331867"/>
                </a:lnTo>
                <a:lnTo>
                  <a:pt x="2188799" y="1292797"/>
                </a:lnTo>
                <a:lnTo>
                  <a:pt x="2215241" y="1246155"/>
                </a:lnTo>
                <a:lnTo>
                  <a:pt x="2230393" y="1193548"/>
                </a:lnTo>
                <a:lnTo>
                  <a:pt x="2233422" y="1155953"/>
                </a:lnTo>
                <a:lnTo>
                  <a:pt x="2233422" y="230885"/>
                </a:lnTo>
                <a:lnTo>
                  <a:pt x="2226696" y="175486"/>
                </a:lnTo>
                <a:lnTo>
                  <a:pt x="2207601" y="124895"/>
                </a:lnTo>
                <a:lnTo>
                  <a:pt x="2177756" y="80734"/>
                </a:lnTo>
                <a:lnTo>
                  <a:pt x="2138781" y="44622"/>
                </a:lnTo>
                <a:lnTo>
                  <a:pt x="2092297" y="18180"/>
                </a:lnTo>
                <a:lnTo>
                  <a:pt x="2039923" y="3028"/>
                </a:lnTo>
                <a:lnTo>
                  <a:pt x="2002536" y="0"/>
                </a:lnTo>
                <a:lnTo>
                  <a:pt x="23088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47883" y="1456963"/>
            <a:ext cx="8241665" cy="3245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数据组织的基础-</a:t>
            </a:r>
            <a:r>
              <a:rPr sz="2000" b="1" dirty="0">
                <a:latin typeface="微软雅黑"/>
                <a:cs typeface="微软雅黑"/>
              </a:rPr>
              <a:t>-</a:t>
            </a:r>
            <a:r>
              <a:rPr sz="3200" b="1" spc="-5" dirty="0">
                <a:latin typeface="微软雅黑"/>
                <a:cs typeface="微软雅黑"/>
              </a:rPr>
              <a:t>存储体系</a:t>
            </a:r>
            <a:endParaRPr sz="32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2000" spc="-5" dirty="0">
                <a:latin typeface="Wingdings"/>
                <a:cs typeface="Wingdings"/>
              </a:rPr>
              <a:t>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将不同性价比的存储器组织在一起，满足高速度、大容量、低价格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需求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r>
              <a:rPr sz="2000" spc="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CPU与内存直接交换信息，按存储单元(存储字)进行访问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r>
              <a:rPr sz="2000" spc="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外存按存储块进行访问，其信息需先装入内存，才能被CPU处理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R="5180330" algn="ctr">
              <a:lnSpc>
                <a:spcPct val="100000"/>
              </a:lnSpc>
            </a:pPr>
            <a:r>
              <a:rPr sz="1600" spc="-5" dirty="0">
                <a:solidFill>
                  <a:srgbClr val="3333CC"/>
                </a:solidFill>
                <a:latin typeface="微软雅黑"/>
                <a:cs typeface="微软雅黑"/>
              </a:rPr>
              <a:t>•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磁带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-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数据库</a:t>
            </a:r>
            <a:endParaRPr sz="1600" dirty="0">
              <a:latin typeface="微软雅黑"/>
              <a:cs typeface="微软雅黑"/>
            </a:endParaRPr>
          </a:p>
          <a:p>
            <a:pPr marR="5180330" algn="ct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333CC"/>
                </a:solidFill>
                <a:latin typeface="微软雅黑"/>
                <a:cs typeface="微软雅黑"/>
              </a:rPr>
              <a:t>•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磁盘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-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数据库</a:t>
            </a:r>
            <a:endParaRPr sz="1600" dirty="0">
              <a:latin typeface="微软雅黑"/>
              <a:cs typeface="微软雅黑"/>
            </a:endParaRPr>
          </a:p>
          <a:p>
            <a:pPr marL="509905" marR="5690870" algn="ct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333CC"/>
                </a:solidFill>
                <a:latin typeface="微软雅黑"/>
                <a:cs typeface="微软雅黑"/>
              </a:rPr>
              <a:t>•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内存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-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数据库 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在数据组织和实现查询 方面有什么差别吗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17.2 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基础回</a:t>
            </a:r>
            <a:r>
              <a:rPr sz="2800" b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顾</a:t>
            </a:r>
            <a:r>
              <a:rPr sz="2800" b="0" spc="-1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计算机系统的存储体系</a:t>
            </a:r>
            <a:endParaRPr sz="2800" b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什么是存储体系</a:t>
            </a:r>
            <a:endParaRPr sz="240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72057" y="4229100"/>
            <a:ext cx="1814322" cy="579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94917" y="4785359"/>
            <a:ext cx="1776983" cy="121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06359" y="4884420"/>
            <a:ext cx="7788401" cy="23088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xmlns="" id="{1528C85A-510A-4BB0-82FB-E69806B5DC20}"/>
              </a:ext>
            </a:extLst>
          </p:cNvPr>
          <p:cNvSpPr/>
          <p:nvPr/>
        </p:nvSpPr>
        <p:spPr>
          <a:xfrm>
            <a:off x="927100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xmlns="" id="{BEB19D5C-69E0-4283-BE71-AFFBF672C5A5}"/>
              </a:ext>
            </a:extLst>
          </p:cNvPr>
          <p:cNvSpPr/>
          <p:nvPr/>
        </p:nvSpPr>
        <p:spPr>
          <a:xfrm>
            <a:off x="927100" y="9113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920369" y="1861566"/>
            <a:ext cx="2687574" cy="2679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45325" y="4529328"/>
            <a:ext cx="2447544" cy="841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20369" y="5358384"/>
            <a:ext cx="2687574" cy="1121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88480" y="1823466"/>
            <a:ext cx="0" cy="4695190"/>
          </a:xfrm>
          <a:custGeom>
            <a:avLst/>
            <a:gdLst/>
            <a:ahLst/>
            <a:cxnLst/>
            <a:rect l="l" t="t" r="r" b="b"/>
            <a:pathLst>
              <a:path h="4695190">
                <a:moveTo>
                  <a:pt x="0" y="0"/>
                </a:moveTo>
                <a:lnTo>
                  <a:pt x="0" y="46946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94830" y="1829942"/>
            <a:ext cx="2738120" cy="0"/>
          </a:xfrm>
          <a:custGeom>
            <a:avLst/>
            <a:gdLst/>
            <a:ahLst/>
            <a:cxnLst/>
            <a:rect l="l" t="t" r="r" b="b"/>
            <a:pathLst>
              <a:path w="2738120">
                <a:moveTo>
                  <a:pt x="0" y="0"/>
                </a:moveTo>
                <a:lnTo>
                  <a:pt x="273812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39300" y="1823466"/>
            <a:ext cx="0" cy="4695190"/>
          </a:xfrm>
          <a:custGeom>
            <a:avLst/>
            <a:gdLst/>
            <a:ahLst/>
            <a:cxnLst/>
            <a:rect l="l" t="t" r="r" b="b"/>
            <a:pathLst>
              <a:path h="4695190">
                <a:moveTo>
                  <a:pt x="0" y="0"/>
                </a:moveTo>
                <a:lnTo>
                  <a:pt x="0" y="46946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95210" y="6511670"/>
            <a:ext cx="2738120" cy="0"/>
          </a:xfrm>
          <a:custGeom>
            <a:avLst/>
            <a:gdLst/>
            <a:ahLst/>
            <a:cxnLst/>
            <a:rect l="l" t="t" r="r" b="b"/>
            <a:pathLst>
              <a:path w="2738120">
                <a:moveTo>
                  <a:pt x="0" y="0"/>
                </a:moveTo>
                <a:lnTo>
                  <a:pt x="2737866" y="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13880" y="1848611"/>
            <a:ext cx="0" cy="4644390"/>
          </a:xfrm>
          <a:custGeom>
            <a:avLst/>
            <a:gdLst/>
            <a:ahLst/>
            <a:cxnLst/>
            <a:rect l="l" t="t" r="r" b="b"/>
            <a:pathLst>
              <a:path h="4644390">
                <a:moveTo>
                  <a:pt x="0" y="0"/>
                </a:moveTo>
                <a:lnTo>
                  <a:pt x="0" y="46443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20230" y="1855089"/>
            <a:ext cx="2687320" cy="0"/>
          </a:xfrm>
          <a:custGeom>
            <a:avLst/>
            <a:gdLst/>
            <a:ahLst/>
            <a:cxnLst/>
            <a:rect l="l" t="t" r="r" b="b"/>
            <a:pathLst>
              <a:path w="2687320">
                <a:moveTo>
                  <a:pt x="0" y="0"/>
                </a:moveTo>
                <a:lnTo>
                  <a:pt x="268732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14534" y="1848611"/>
            <a:ext cx="0" cy="4644390"/>
          </a:xfrm>
          <a:custGeom>
            <a:avLst/>
            <a:gdLst/>
            <a:ahLst/>
            <a:cxnLst/>
            <a:rect l="l" t="t" r="r" b="b"/>
            <a:pathLst>
              <a:path h="4644390">
                <a:moveTo>
                  <a:pt x="0" y="0"/>
                </a:moveTo>
                <a:lnTo>
                  <a:pt x="0" y="464439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20369" y="6486525"/>
            <a:ext cx="2687955" cy="0"/>
          </a:xfrm>
          <a:custGeom>
            <a:avLst/>
            <a:gdLst/>
            <a:ahLst/>
            <a:cxnLst/>
            <a:rect l="l" t="t" r="r" b="b"/>
            <a:pathLst>
              <a:path w="2687954">
                <a:moveTo>
                  <a:pt x="0" y="0"/>
                </a:moveTo>
                <a:lnTo>
                  <a:pt x="2687574" y="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44993" y="2170176"/>
            <a:ext cx="5474208" cy="41635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17.2 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基础回</a:t>
            </a:r>
            <a:r>
              <a:rPr sz="2800" b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顾</a:t>
            </a:r>
            <a:r>
              <a:rPr sz="2800" b="0" spc="-1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计算机系统的存储体系</a:t>
            </a:r>
            <a:endParaRPr sz="2800" b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不同层次存储的访问时间上的差异</a:t>
            </a:r>
            <a:endParaRPr sz="240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xmlns="" id="{5CA5A2AD-27FA-4C8C-8D77-15476BCB6872}"/>
              </a:ext>
            </a:extLst>
          </p:cNvPr>
          <p:cNvSpPr/>
          <p:nvPr/>
        </p:nvSpPr>
        <p:spPr>
          <a:xfrm>
            <a:off x="927100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xmlns="" id="{06229F5A-08A5-4BCB-AE19-F58545C06C51}"/>
              </a:ext>
            </a:extLst>
          </p:cNvPr>
          <p:cNvSpPr/>
          <p:nvPr/>
        </p:nvSpPr>
        <p:spPr>
          <a:xfrm>
            <a:off x="927100" y="9113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1305" y="2359914"/>
            <a:ext cx="5687567" cy="4433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6829" y="1444487"/>
            <a:ext cx="7359650" cy="73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操作系统对数据的组织：FAT-目录(文件夹)-磁盘块/簇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b="1" spc="-10" dirty="0">
                <a:latin typeface="微软雅黑"/>
                <a:cs typeface="微软雅黑"/>
              </a:rPr>
              <a:t>FAT(文件分配表-Fil</a:t>
            </a:r>
            <a:r>
              <a:rPr sz="2000" b="1" spc="-5" dirty="0">
                <a:latin typeface="微软雅黑"/>
                <a:cs typeface="微软雅黑"/>
              </a:rPr>
              <a:t>e </a:t>
            </a:r>
            <a:r>
              <a:rPr sz="2000" b="1" spc="-10" dirty="0">
                <a:latin typeface="微软雅黑"/>
                <a:cs typeface="微软雅黑"/>
              </a:rPr>
              <a:t>Allocatio</a:t>
            </a:r>
            <a:r>
              <a:rPr sz="2000" b="1" spc="-5" dirty="0">
                <a:latin typeface="微软雅黑"/>
                <a:cs typeface="微软雅黑"/>
              </a:rPr>
              <a:t>n </a:t>
            </a:r>
            <a:r>
              <a:rPr sz="2000" b="1" spc="-10" dirty="0">
                <a:latin typeface="微软雅黑"/>
                <a:cs typeface="微软雅黑"/>
              </a:rPr>
              <a:t>Table)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5315" y="2660904"/>
            <a:ext cx="1985962" cy="3794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61343" y="3974871"/>
            <a:ext cx="1041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操作系统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6181" y="2894485"/>
            <a:ext cx="381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用户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3079" y="2859437"/>
            <a:ext cx="8210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信息/程序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6945" y="2472333"/>
            <a:ext cx="5143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文件A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48339" y="5130955"/>
            <a:ext cx="2003425" cy="164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2940" marR="843280">
              <a:lnSpc>
                <a:spcPct val="168900"/>
              </a:lnSpc>
            </a:pPr>
            <a:r>
              <a:rPr sz="1400" b="1" spc="-5" dirty="0">
                <a:solidFill>
                  <a:srgbClr val="FFFFFF"/>
                </a:solidFill>
                <a:latin typeface="微软雅黑"/>
                <a:cs typeface="微软雅黑"/>
              </a:rPr>
              <a:t>文件A 文件B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indent="65024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微软雅黑"/>
                <a:cs typeface="微软雅黑"/>
              </a:rPr>
              <a:t>文件C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外存(硬盘/软盘/光盘)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99395" y="2314194"/>
            <a:ext cx="5752465" cy="4495800"/>
          </a:xfrm>
          <a:custGeom>
            <a:avLst/>
            <a:gdLst/>
            <a:ahLst/>
            <a:cxnLst/>
            <a:rect l="l" t="t" r="r" b="b"/>
            <a:pathLst>
              <a:path w="5752465" h="4495800">
                <a:moveTo>
                  <a:pt x="0" y="4495800"/>
                </a:moveTo>
                <a:lnTo>
                  <a:pt x="0" y="0"/>
                </a:lnTo>
                <a:lnTo>
                  <a:pt x="5752338" y="0"/>
                </a:lnTo>
                <a:lnTo>
                  <a:pt x="5752338" y="4495800"/>
                </a:lnTo>
                <a:lnTo>
                  <a:pt x="0" y="449580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17.2 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基础回</a:t>
            </a:r>
            <a:r>
              <a:rPr sz="2800" b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顾</a:t>
            </a:r>
            <a:r>
              <a:rPr sz="2800" b="0" spc="-1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计算机系统的存储体系</a:t>
            </a:r>
            <a:endParaRPr sz="2800" b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(4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操作系统如何管理磁盘和数据</a:t>
            </a:r>
            <a:endParaRPr sz="240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xmlns="" id="{FFAD1440-061B-4BEA-A281-A1111D705BFC}"/>
              </a:ext>
            </a:extLst>
          </p:cNvPr>
          <p:cNvSpPr/>
          <p:nvPr/>
        </p:nvSpPr>
        <p:spPr>
          <a:xfrm>
            <a:off x="927100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xmlns="" id="{F6DCD68F-63AE-4798-8E4C-1887CC4D2F2A}"/>
              </a:ext>
            </a:extLst>
          </p:cNvPr>
          <p:cNvSpPr/>
          <p:nvPr/>
        </p:nvSpPr>
        <p:spPr>
          <a:xfrm>
            <a:off x="927100" y="9113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27309" y="1396481"/>
            <a:ext cx="7819390" cy="160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内存管理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b="1" spc="-5" dirty="0">
                <a:latin typeface="微软雅黑"/>
                <a:cs typeface="微软雅黑"/>
              </a:rPr>
              <a:t>一条记录的地址=存储单元的地址=内存地址=</a:t>
            </a:r>
            <a:r>
              <a:rPr sz="2400" b="1" spc="-5" dirty="0">
                <a:latin typeface="微软雅黑"/>
                <a:cs typeface="微软雅黑"/>
              </a:rPr>
              <a:t>页面：页内偏移量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b="1" spc="-5" dirty="0">
                <a:latin typeface="微软雅黑"/>
                <a:cs typeface="微软雅黑"/>
              </a:rPr>
              <a:t>页面(Page) = 块(Block)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b="1" spc="-5" dirty="0">
                <a:latin typeface="微软雅黑"/>
                <a:cs typeface="微软雅黑"/>
              </a:rPr>
              <a:t>内存页面的分配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7309" y="3114024"/>
            <a:ext cx="20053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b="1" spc="-5" dirty="0">
                <a:latin typeface="微软雅黑"/>
                <a:cs typeface="微软雅黑"/>
              </a:rPr>
              <a:t>内存页面的置换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34469" y="6243065"/>
            <a:ext cx="1291590" cy="154305"/>
          </a:xfrm>
          <a:custGeom>
            <a:avLst/>
            <a:gdLst/>
            <a:ahLst/>
            <a:cxnLst/>
            <a:rect l="l" t="t" r="r" b="b"/>
            <a:pathLst>
              <a:path w="1291590" h="154304">
                <a:moveTo>
                  <a:pt x="645413" y="0"/>
                </a:moveTo>
                <a:lnTo>
                  <a:pt x="592457" y="259"/>
                </a:lnTo>
                <a:lnTo>
                  <a:pt x="540684" y="1023"/>
                </a:lnTo>
                <a:lnTo>
                  <a:pt x="490260" y="2270"/>
                </a:lnTo>
                <a:lnTo>
                  <a:pt x="441350" y="3980"/>
                </a:lnTo>
                <a:lnTo>
                  <a:pt x="394120" y="6131"/>
                </a:lnTo>
                <a:lnTo>
                  <a:pt x="348736" y="8702"/>
                </a:lnTo>
                <a:lnTo>
                  <a:pt x="305364" y="11672"/>
                </a:lnTo>
                <a:lnTo>
                  <a:pt x="264170" y="15020"/>
                </a:lnTo>
                <a:lnTo>
                  <a:pt x="225318" y="18724"/>
                </a:lnTo>
                <a:lnTo>
                  <a:pt x="155307" y="27118"/>
                </a:lnTo>
                <a:lnTo>
                  <a:pt x="96658" y="36685"/>
                </a:lnTo>
                <a:lnTo>
                  <a:pt x="50696" y="47255"/>
                </a:lnTo>
                <a:lnTo>
                  <a:pt x="8442" y="64622"/>
                </a:lnTo>
                <a:lnTo>
                  <a:pt x="0" y="76962"/>
                </a:lnTo>
                <a:lnTo>
                  <a:pt x="2138" y="83296"/>
                </a:lnTo>
                <a:lnTo>
                  <a:pt x="50696" y="106989"/>
                </a:lnTo>
                <a:lnTo>
                  <a:pt x="96658" y="117576"/>
                </a:lnTo>
                <a:lnTo>
                  <a:pt x="155307" y="127116"/>
                </a:lnTo>
                <a:lnTo>
                  <a:pt x="225318" y="135453"/>
                </a:lnTo>
                <a:lnTo>
                  <a:pt x="264170" y="139122"/>
                </a:lnTo>
                <a:lnTo>
                  <a:pt x="305364" y="142433"/>
                </a:lnTo>
                <a:lnTo>
                  <a:pt x="348736" y="145365"/>
                </a:lnTo>
                <a:lnTo>
                  <a:pt x="394120" y="147899"/>
                </a:lnTo>
                <a:lnTo>
                  <a:pt x="441350" y="150016"/>
                </a:lnTo>
                <a:lnTo>
                  <a:pt x="490260" y="151696"/>
                </a:lnTo>
                <a:lnTo>
                  <a:pt x="540684" y="152921"/>
                </a:lnTo>
                <a:lnTo>
                  <a:pt x="592457" y="153670"/>
                </a:lnTo>
                <a:lnTo>
                  <a:pt x="645413" y="153924"/>
                </a:lnTo>
                <a:lnTo>
                  <a:pt x="698478" y="153670"/>
                </a:lnTo>
                <a:lnTo>
                  <a:pt x="750349" y="152921"/>
                </a:lnTo>
                <a:lnTo>
                  <a:pt x="800861" y="151696"/>
                </a:lnTo>
                <a:lnTo>
                  <a:pt x="849849" y="150016"/>
                </a:lnTo>
                <a:lnTo>
                  <a:pt x="897147" y="147899"/>
                </a:lnTo>
                <a:lnTo>
                  <a:pt x="942591" y="145365"/>
                </a:lnTo>
                <a:lnTo>
                  <a:pt x="986015" y="142433"/>
                </a:lnTo>
                <a:lnTo>
                  <a:pt x="1027255" y="139122"/>
                </a:lnTo>
                <a:lnTo>
                  <a:pt x="1066144" y="135453"/>
                </a:lnTo>
                <a:lnTo>
                  <a:pt x="1136212" y="127116"/>
                </a:lnTo>
                <a:lnTo>
                  <a:pt x="1194898" y="117576"/>
                </a:lnTo>
                <a:lnTo>
                  <a:pt x="1240881" y="106989"/>
                </a:lnTo>
                <a:lnTo>
                  <a:pt x="1283146" y="89486"/>
                </a:lnTo>
                <a:lnTo>
                  <a:pt x="1291589" y="76961"/>
                </a:lnTo>
                <a:lnTo>
                  <a:pt x="1289451" y="70730"/>
                </a:lnTo>
                <a:lnTo>
                  <a:pt x="1240881" y="47255"/>
                </a:lnTo>
                <a:lnTo>
                  <a:pt x="1194898" y="36685"/>
                </a:lnTo>
                <a:lnTo>
                  <a:pt x="1136212" y="27118"/>
                </a:lnTo>
                <a:lnTo>
                  <a:pt x="1066144" y="18724"/>
                </a:lnTo>
                <a:lnTo>
                  <a:pt x="1027255" y="15020"/>
                </a:lnTo>
                <a:lnTo>
                  <a:pt x="986015" y="11672"/>
                </a:lnTo>
                <a:lnTo>
                  <a:pt x="942591" y="8702"/>
                </a:lnTo>
                <a:lnTo>
                  <a:pt x="897147" y="6131"/>
                </a:lnTo>
                <a:lnTo>
                  <a:pt x="849849" y="3980"/>
                </a:lnTo>
                <a:lnTo>
                  <a:pt x="800861" y="2270"/>
                </a:lnTo>
                <a:lnTo>
                  <a:pt x="750349" y="1023"/>
                </a:lnTo>
                <a:lnTo>
                  <a:pt x="698478" y="259"/>
                </a:lnTo>
                <a:lnTo>
                  <a:pt x="64541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34469" y="6777990"/>
            <a:ext cx="1291590" cy="154940"/>
          </a:xfrm>
          <a:custGeom>
            <a:avLst/>
            <a:gdLst/>
            <a:ahLst/>
            <a:cxnLst/>
            <a:rect l="l" t="t" r="r" b="b"/>
            <a:pathLst>
              <a:path w="1291590" h="154940">
                <a:moveTo>
                  <a:pt x="645413" y="0"/>
                </a:moveTo>
                <a:lnTo>
                  <a:pt x="592457" y="259"/>
                </a:lnTo>
                <a:lnTo>
                  <a:pt x="540684" y="1024"/>
                </a:lnTo>
                <a:lnTo>
                  <a:pt x="490260" y="2273"/>
                </a:lnTo>
                <a:lnTo>
                  <a:pt x="441350" y="3986"/>
                </a:lnTo>
                <a:lnTo>
                  <a:pt x="394120" y="6143"/>
                </a:lnTo>
                <a:lnTo>
                  <a:pt x="348736" y="8723"/>
                </a:lnTo>
                <a:lnTo>
                  <a:pt x="305364" y="11705"/>
                </a:lnTo>
                <a:lnTo>
                  <a:pt x="264170" y="15069"/>
                </a:lnTo>
                <a:lnTo>
                  <a:pt x="225318" y="18794"/>
                </a:lnTo>
                <a:lnTo>
                  <a:pt x="155307" y="27245"/>
                </a:lnTo>
                <a:lnTo>
                  <a:pt x="96658" y="36894"/>
                </a:lnTo>
                <a:lnTo>
                  <a:pt x="50696" y="47577"/>
                </a:lnTo>
                <a:lnTo>
                  <a:pt x="8442" y="65178"/>
                </a:lnTo>
                <a:lnTo>
                  <a:pt x="0" y="77723"/>
                </a:lnTo>
                <a:lnTo>
                  <a:pt x="2138" y="83955"/>
                </a:lnTo>
                <a:lnTo>
                  <a:pt x="50696" y="107430"/>
                </a:lnTo>
                <a:lnTo>
                  <a:pt x="96658" y="118000"/>
                </a:lnTo>
                <a:lnTo>
                  <a:pt x="155307" y="127567"/>
                </a:lnTo>
                <a:lnTo>
                  <a:pt x="225318" y="135961"/>
                </a:lnTo>
                <a:lnTo>
                  <a:pt x="264170" y="139665"/>
                </a:lnTo>
                <a:lnTo>
                  <a:pt x="305364" y="143013"/>
                </a:lnTo>
                <a:lnTo>
                  <a:pt x="348736" y="145983"/>
                </a:lnTo>
                <a:lnTo>
                  <a:pt x="394120" y="148554"/>
                </a:lnTo>
                <a:lnTo>
                  <a:pt x="441350" y="150705"/>
                </a:lnTo>
                <a:lnTo>
                  <a:pt x="490260" y="152415"/>
                </a:lnTo>
                <a:lnTo>
                  <a:pt x="540684" y="153662"/>
                </a:lnTo>
                <a:lnTo>
                  <a:pt x="592457" y="154426"/>
                </a:lnTo>
                <a:lnTo>
                  <a:pt x="645413" y="154685"/>
                </a:lnTo>
                <a:lnTo>
                  <a:pt x="698478" y="154426"/>
                </a:lnTo>
                <a:lnTo>
                  <a:pt x="750349" y="153662"/>
                </a:lnTo>
                <a:lnTo>
                  <a:pt x="800861" y="152415"/>
                </a:lnTo>
                <a:lnTo>
                  <a:pt x="849849" y="150705"/>
                </a:lnTo>
                <a:lnTo>
                  <a:pt x="897147" y="148554"/>
                </a:lnTo>
                <a:lnTo>
                  <a:pt x="942591" y="145983"/>
                </a:lnTo>
                <a:lnTo>
                  <a:pt x="986015" y="143013"/>
                </a:lnTo>
                <a:lnTo>
                  <a:pt x="1027255" y="139665"/>
                </a:lnTo>
                <a:lnTo>
                  <a:pt x="1066144" y="135961"/>
                </a:lnTo>
                <a:lnTo>
                  <a:pt x="1136212" y="127567"/>
                </a:lnTo>
                <a:lnTo>
                  <a:pt x="1194898" y="118000"/>
                </a:lnTo>
                <a:lnTo>
                  <a:pt x="1240881" y="107430"/>
                </a:lnTo>
                <a:lnTo>
                  <a:pt x="1283146" y="90063"/>
                </a:lnTo>
                <a:lnTo>
                  <a:pt x="1291589" y="77723"/>
                </a:lnTo>
                <a:lnTo>
                  <a:pt x="1289451" y="71383"/>
                </a:lnTo>
                <a:lnTo>
                  <a:pt x="1240881" y="47577"/>
                </a:lnTo>
                <a:lnTo>
                  <a:pt x="1194898" y="36894"/>
                </a:lnTo>
                <a:lnTo>
                  <a:pt x="1136212" y="27245"/>
                </a:lnTo>
                <a:lnTo>
                  <a:pt x="1066144" y="18794"/>
                </a:lnTo>
                <a:lnTo>
                  <a:pt x="1027255" y="15069"/>
                </a:lnTo>
                <a:lnTo>
                  <a:pt x="986015" y="11705"/>
                </a:lnTo>
                <a:lnTo>
                  <a:pt x="942591" y="8723"/>
                </a:lnTo>
                <a:lnTo>
                  <a:pt x="897147" y="6143"/>
                </a:lnTo>
                <a:lnTo>
                  <a:pt x="849849" y="3986"/>
                </a:lnTo>
                <a:lnTo>
                  <a:pt x="800861" y="2273"/>
                </a:lnTo>
                <a:lnTo>
                  <a:pt x="750349" y="1024"/>
                </a:lnTo>
                <a:lnTo>
                  <a:pt x="698478" y="259"/>
                </a:lnTo>
                <a:lnTo>
                  <a:pt x="64541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21515" y="632079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0"/>
                </a:moveTo>
                <a:lnTo>
                  <a:pt x="0" y="53568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39013" y="632079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0"/>
                </a:moveTo>
                <a:lnTo>
                  <a:pt x="0" y="53568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16479" y="6431438"/>
            <a:ext cx="448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DB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62541" y="6031991"/>
            <a:ext cx="2981325" cy="0"/>
          </a:xfrm>
          <a:custGeom>
            <a:avLst/>
            <a:gdLst/>
            <a:ahLst/>
            <a:cxnLst/>
            <a:rect l="l" t="t" r="r" b="b"/>
            <a:pathLst>
              <a:path w="2981325">
                <a:moveTo>
                  <a:pt x="0" y="0"/>
                </a:moveTo>
                <a:lnTo>
                  <a:pt x="2980944" y="0"/>
                </a:lnTo>
              </a:path>
            </a:pathLst>
          </a:custGeom>
          <a:ln w="12700">
            <a:solidFill>
              <a:srgbClr val="B76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2635" y="4113276"/>
            <a:ext cx="1046480" cy="312420"/>
          </a:xfrm>
          <a:custGeom>
            <a:avLst/>
            <a:gdLst/>
            <a:ahLst/>
            <a:cxnLst/>
            <a:rect l="l" t="t" r="r" b="b"/>
            <a:pathLst>
              <a:path w="1046479" h="312420">
                <a:moveTo>
                  <a:pt x="26669" y="240227"/>
                </a:moveTo>
                <a:lnTo>
                  <a:pt x="26669" y="217170"/>
                </a:lnTo>
                <a:lnTo>
                  <a:pt x="6095" y="248412"/>
                </a:lnTo>
                <a:lnTo>
                  <a:pt x="5333" y="249174"/>
                </a:lnTo>
                <a:lnTo>
                  <a:pt x="5333" y="251460"/>
                </a:lnTo>
                <a:lnTo>
                  <a:pt x="0" y="305562"/>
                </a:lnTo>
                <a:lnTo>
                  <a:pt x="0" y="308610"/>
                </a:lnTo>
                <a:lnTo>
                  <a:pt x="2286" y="312420"/>
                </a:lnTo>
                <a:lnTo>
                  <a:pt x="9144" y="312420"/>
                </a:lnTo>
                <a:lnTo>
                  <a:pt x="12954" y="310134"/>
                </a:lnTo>
                <a:lnTo>
                  <a:pt x="12954" y="306324"/>
                </a:lnTo>
                <a:lnTo>
                  <a:pt x="16763" y="261874"/>
                </a:lnTo>
                <a:lnTo>
                  <a:pt x="16763" y="255270"/>
                </a:lnTo>
                <a:lnTo>
                  <a:pt x="17525" y="252984"/>
                </a:lnTo>
                <a:lnTo>
                  <a:pt x="17525" y="254112"/>
                </a:lnTo>
                <a:lnTo>
                  <a:pt x="26669" y="240227"/>
                </a:lnTo>
                <a:close/>
              </a:path>
              <a:path w="1046479" h="312420">
                <a:moveTo>
                  <a:pt x="17525" y="252984"/>
                </a:moveTo>
                <a:lnTo>
                  <a:pt x="16763" y="255270"/>
                </a:lnTo>
                <a:lnTo>
                  <a:pt x="17414" y="254281"/>
                </a:lnTo>
                <a:lnTo>
                  <a:pt x="17525" y="252984"/>
                </a:lnTo>
                <a:close/>
              </a:path>
              <a:path w="1046479" h="312420">
                <a:moveTo>
                  <a:pt x="17414" y="254281"/>
                </a:moveTo>
                <a:lnTo>
                  <a:pt x="16763" y="255270"/>
                </a:lnTo>
                <a:lnTo>
                  <a:pt x="16763" y="261874"/>
                </a:lnTo>
                <a:lnTo>
                  <a:pt x="17414" y="254281"/>
                </a:lnTo>
                <a:close/>
              </a:path>
              <a:path w="1046479" h="312420">
                <a:moveTo>
                  <a:pt x="17525" y="254112"/>
                </a:moveTo>
                <a:lnTo>
                  <a:pt x="17525" y="252984"/>
                </a:lnTo>
                <a:lnTo>
                  <a:pt x="17414" y="254281"/>
                </a:lnTo>
                <a:lnTo>
                  <a:pt x="17525" y="254112"/>
                </a:lnTo>
                <a:close/>
              </a:path>
              <a:path w="1046479" h="312420">
                <a:moveTo>
                  <a:pt x="37337" y="224028"/>
                </a:moveTo>
                <a:lnTo>
                  <a:pt x="37337" y="185166"/>
                </a:lnTo>
                <a:lnTo>
                  <a:pt x="25907" y="217932"/>
                </a:lnTo>
                <a:lnTo>
                  <a:pt x="26669" y="217170"/>
                </a:lnTo>
                <a:lnTo>
                  <a:pt x="26669" y="240227"/>
                </a:lnTo>
                <a:lnTo>
                  <a:pt x="37337" y="224028"/>
                </a:lnTo>
                <a:close/>
              </a:path>
              <a:path w="1046479" h="312420">
                <a:moveTo>
                  <a:pt x="404622" y="86868"/>
                </a:moveTo>
                <a:lnTo>
                  <a:pt x="371094" y="54101"/>
                </a:lnTo>
                <a:lnTo>
                  <a:pt x="371094" y="53339"/>
                </a:lnTo>
                <a:lnTo>
                  <a:pt x="370332" y="53339"/>
                </a:lnTo>
                <a:lnTo>
                  <a:pt x="339090" y="32766"/>
                </a:lnTo>
                <a:lnTo>
                  <a:pt x="305562" y="9906"/>
                </a:lnTo>
                <a:lnTo>
                  <a:pt x="304038" y="9906"/>
                </a:lnTo>
                <a:lnTo>
                  <a:pt x="304038" y="9144"/>
                </a:lnTo>
                <a:lnTo>
                  <a:pt x="272034" y="0"/>
                </a:lnTo>
                <a:lnTo>
                  <a:pt x="236220" y="0"/>
                </a:lnTo>
                <a:lnTo>
                  <a:pt x="204978" y="9144"/>
                </a:lnTo>
                <a:lnTo>
                  <a:pt x="203454" y="9906"/>
                </a:lnTo>
                <a:lnTo>
                  <a:pt x="202692" y="9906"/>
                </a:lnTo>
                <a:lnTo>
                  <a:pt x="158495" y="53340"/>
                </a:lnTo>
                <a:lnTo>
                  <a:pt x="115061" y="86868"/>
                </a:lnTo>
                <a:lnTo>
                  <a:pt x="114299" y="87630"/>
                </a:lnTo>
                <a:lnTo>
                  <a:pt x="80772" y="130302"/>
                </a:lnTo>
                <a:lnTo>
                  <a:pt x="38099" y="182880"/>
                </a:lnTo>
                <a:lnTo>
                  <a:pt x="37337" y="183642"/>
                </a:lnTo>
                <a:lnTo>
                  <a:pt x="37337" y="223266"/>
                </a:lnTo>
                <a:lnTo>
                  <a:pt x="38099" y="222504"/>
                </a:lnTo>
                <a:lnTo>
                  <a:pt x="48006" y="191370"/>
                </a:lnTo>
                <a:lnTo>
                  <a:pt x="48767" y="188976"/>
                </a:lnTo>
                <a:lnTo>
                  <a:pt x="48767" y="190323"/>
                </a:lnTo>
                <a:lnTo>
                  <a:pt x="90677" y="138684"/>
                </a:lnTo>
                <a:lnTo>
                  <a:pt x="123443" y="96981"/>
                </a:lnTo>
                <a:lnTo>
                  <a:pt x="123443" y="96774"/>
                </a:lnTo>
                <a:lnTo>
                  <a:pt x="124205" y="96012"/>
                </a:lnTo>
                <a:lnTo>
                  <a:pt x="124205" y="96175"/>
                </a:lnTo>
                <a:lnTo>
                  <a:pt x="166115" y="63246"/>
                </a:lnTo>
                <a:lnTo>
                  <a:pt x="208788" y="22020"/>
                </a:lnTo>
                <a:lnTo>
                  <a:pt x="208788" y="21336"/>
                </a:lnTo>
                <a:lnTo>
                  <a:pt x="211074" y="19812"/>
                </a:lnTo>
                <a:lnTo>
                  <a:pt x="211074" y="20666"/>
                </a:lnTo>
                <a:lnTo>
                  <a:pt x="238506" y="12638"/>
                </a:lnTo>
                <a:lnTo>
                  <a:pt x="238506" y="12192"/>
                </a:lnTo>
                <a:lnTo>
                  <a:pt x="269748" y="12192"/>
                </a:lnTo>
                <a:lnTo>
                  <a:pt x="269748" y="12627"/>
                </a:lnTo>
                <a:lnTo>
                  <a:pt x="298704" y="20900"/>
                </a:lnTo>
                <a:lnTo>
                  <a:pt x="298704" y="20574"/>
                </a:lnTo>
                <a:lnTo>
                  <a:pt x="300228" y="21336"/>
                </a:lnTo>
                <a:lnTo>
                  <a:pt x="300228" y="21601"/>
                </a:lnTo>
                <a:lnTo>
                  <a:pt x="331470" y="42672"/>
                </a:lnTo>
                <a:lnTo>
                  <a:pt x="362712" y="63500"/>
                </a:lnTo>
                <a:lnTo>
                  <a:pt x="362712" y="63246"/>
                </a:lnTo>
                <a:lnTo>
                  <a:pt x="396240" y="96773"/>
                </a:lnTo>
                <a:lnTo>
                  <a:pt x="397002" y="96773"/>
                </a:lnTo>
                <a:lnTo>
                  <a:pt x="403860" y="101624"/>
                </a:lnTo>
                <a:lnTo>
                  <a:pt x="403860" y="86868"/>
                </a:lnTo>
                <a:lnTo>
                  <a:pt x="404622" y="86868"/>
                </a:lnTo>
                <a:close/>
              </a:path>
              <a:path w="1046479" h="312420">
                <a:moveTo>
                  <a:pt x="48767" y="188976"/>
                </a:moveTo>
                <a:lnTo>
                  <a:pt x="48006" y="191262"/>
                </a:lnTo>
                <a:lnTo>
                  <a:pt x="48767" y="188976"/>
                </a:lnTo>
                <a:close/>
              </a:path>
              <a:path w="1046479" h="312420">
                <a:moveTo>
                  <a:pt x="48062" y="191191"/>
                </a:moveTo>
                <a:lnTo>
                  <a:pt x="48006" y="191370"/>
                </a:lnTo>
                <a:lnTo>
                  <a:pt x="48062" y="191191"/>
                </a:lnTo>
                <a:close/>
              </a:path>
              <a:path w="1046479" h="312420">
                <a:moveTo>
                  <a:pt x="48767" y="190323"/>
                </a:moveTo>
                <a:lnTo>
                  <a:pt x="48767" y="188976"/>
                </a:lnTo>
                <a:lnTo>
                  <a:pt x="48062" y="191191"/>
                </a:lnTo>
                <a:lnTo>
                  <a:pt x="48767" y="190323"/>
                </a:lnTo>
                <a:close/>
              </a:path>
              <a:path w="1046479" h="312420">
                <a:moveTo>
                  <a:pt x="124205" y="96012"/>
                </a:moveTo>
                <a:lnTo>
                  <a:pt x="123443" y="96774"/>
                </a:lnTo>
                <a:lnTo>
                  <a:pt x="123870" y="96438"/>
                </a:lnTo>
                <a:lnTo>
                  <a:pt x="124205" y="96012"/>
                </a:lnTo>
                <a:close/>
              </a:path>
              <a:path w="1046479" h="312420">
                <a:moveTo>
                  <a:pt x="123870" y="96438"/>
                </a:moveTo>
                <a:lnTo>
                  <a:pt x="123443" y="96774"/>
                </a:lnTo>
                <a:lnTo>
                  <a:pt x="123443" y="96981"/>
                </a:lnTo>
                <a:lnTo>
                  <a:pt x="123870" y="96438"/>
                </a:lnTo>
                <a:close/>
              </a:path>
              <a:path w="1046479" h="312420">
                <a:moveTo>
                  <a:pt x="124205" y="96175"/>
                </a:moveTo>
                <a:lnTo>
                  <a:pt x="124205" y="96012"/>
                </a:lnTo>
                <a:lnTo>
                  <a:pt x="123870" y="96438"/>
                </a:lnTo>
                <a:lnTo>
                  <a:pt x="124205" y="96175"/>
                </a:lnTo>
                <a:close/>
              </a:path>
              <a:path w="1046479" h="312420">
                <a:moveTo>
                  <a:pt x="211074" y="19812"/>
                </a:moveTo>
                <a:lnTo>
                  <a:pt x="208788" y="21336"/>
                </a:lnTo>
                <a:lnTo>
                  <a:pt x="209804" y="21038"/>
                </a:lnTo>
                <a:lnTo>
                  <a:pt x="211074" y="19812"/>
                </a:lnTo>
                <a:close/>
              </a:path>
              <a:path w="1046479" h="312420">
                <a:moveTo>
                  <a:pt x="209804" y="21038"/>
                </a:moveTo>
                <a:lnTo>
                  <a:pt x="208788" y="21336"/>
                </a:lnTo>
                <a:lnTo>
                  <a:pt x="208788" y="22020"/>
                </a:lnTo>
                <a:lnTo>
                  <a:pt x="209804" y="21038"/>
                </a:lnTo>
                <a:close/>
              </a:path>
              <a:path w="1046479" h="312420">
                <a:moveTo>
                  <a:pt x="211074" y="20666"/>
                </a:moveTo>
                <a:lnTo>
                  <a:pt x="211074" y="19812"/>
                </a:lnTo>
                <a:lnTo>
                  <a:pt x="209804" y="21038"/>
                </a:lnTo>
                <a:lnTo>
                  <a:pt x="211074" y="20666"/>
                </a:lnTo>
                <a:close/>
              </a:path>
              <a:path w="1046479" h="312420">
                <a:moveTo>
                  <a:pt x="240029" y="12192"/>
                </a:moveTo>
                <a:lnTo>
                  <a:pt x="238506" y="12192"/>
                </a:lnTo>
                <a:lnTo>
                  <a:pt x="238506" y="12638"/>
                </a:lnTo>
                <a:lnTo>
                  <a:pt x="240029" y="12192"/>
                </a:lnTo>
                <a:close/>
              </a:path>
              <a:path w="1046479" h="312420">
                <a:moveTo>
                  <a:pt x="269748" y="12627"/>
                </a:moveTo>
                <a:lnTo>
                  <a:pt x="269748" y="12192"/>
                </a:lnTo>
                <a:lnTo>
                  <a:pt x="268224" y="12192"/>
                </a:lnTo>
                <a:lnTo>
                  <a:pt x="269748" y="12627"/>
                </a:lnTo>
                <a:close/>
              </a:path>
              <a:path w="1046479" h="312420">
                <a:moveTo>
                  <a:pt x="300228" y="21336"/>
                </a:moveTo>
                <a:lnTo>
                  <a:pt x="298704" y="20574"/>
                </a:lnTo>
                <a:lnTo>
                  <a:pt x="299544" y="21140"/>
                </a:lnTo>
                <a:lnTo>
                  <a:pt x="300228" y="21336"/>
                </a:lnTo>
                <a:close/>
              </a:path>
              <a:path w="1046479" h="312420">
                <a:moveTo>
                  <a:pt x="299544" y="21140"/>
                </a:moveTo>
                <a:lnTo>
                  <a:pt x="298704" y="20574"/>
                </a:lnTo>
                <a:lnTo>
                  <a:pt x="298704" y="20900"/>
                </a:lnTo>
                <a:lnTo>
                  <a:pt x="299544" y="21140"/>
                </a:lnTo>
                <a:close/>
              </a:path>
              <a:path w="1046479" h="312420">
                <a:moveTo>
                  <a:pt x="300228" y="21601"/>
                </a:moveTo>
                <a:lnTo>
                  <a:pt x="300228" y="21336"/>
                </a:lnTo>
                <a:lnTo>
                  <a:pt x="299544" y="21140"/>
                </a:lnTo>
                <a:lnTo>
                  <a:pt x="300228" y="21601"/>
                </a:lnTo>
                <a:close/>
              </a:path>
              <a:path w="1046479" h="312420">
                <a:moveTo>
                  <a:pt x="363474" y="64008"/>
                </a:moveTo>
                <a:lnTo>
                  <a:pt x="362712" y="63246"/>
                </a:lnTo>
                <a:lnTo>
                  <a:pt x="362712" y="63500"/>
                </a:lnTo>
                <a:lnTo>
                  <a:pt x="363474" y="64008"/>
                </a:lnTo>
                <a:close/>
              </a:path>
              <a:path w="1046479" h="312420">
                <a:moveTo>
                  <a:pt x="469361" y="139417"/>
                </a:moveTo>
                <a:lnTo>
                  <a:pt x="435864" y="108966"/>
                </a:lnTo>
                <a:lnTo>
                  <a:pt x="403860" y="86868"/>
                </a:lnTo>
                <a:lnTo>
                  <a:pt x="403860" y="101624"/>
                </a:lnTo>
                <a:lnTo>
                  <a:pt x="428244" y="118872"/>
                </a:lnTo>
                <a:lnTo>
                  <a:pt x="461009" y="148590"/>
                </a:lnTo>
                <a:lnTo>
                  <a:pt x="462534" y="150114"/>
                </a:lnTo>
                <a:lnTo>
                  <a:pt x="467868" y="152781"/>
                </a:lnTo>
                <a:lnTo>
                  <a:pt x="467868" y="138684"/>
                </a:lnTo>
                <a:lnTo>
                  <a:pt x="469361" y="139417"/>
                </a:lnTo>
                <a:close/>
              </a:path>
              <a:path w="1046479" h="312420">
                <a:moveTo>
                  <a:pt x="469392" y="153543"/>
                </a:moveTo>
                <a:lnTo>
                  <a:pt x="469392" y="139446"/>
                </a:lnTo>
                <a:lnTo>
                  <a:pt x="467868" y="138684"/>
                </a:lnTo>
                <a:lnTo>
                  <a:pt x="467868" y="152781"/>
                </a:lnTo>
                <a:lnTo>
                  <a:pt x="469392" y="153543"/>
                </a:lnTo>
                <a:close/>
              </a:path>
              <a:path w="1046479" h="312420">
                <a:moveTo>
                  <a:pt x="553917" y="180594"/>
                </a:moveTo>
                <a:lnTo>
                  <a:pt x="512826" y="160782"/>
                </a:lnTo>
                <a:lnTo>
                  <a:pt x="469361" y="139417"/>
                </a:lnTo>
                <a:lnTo>
                  <a:pt x="469392" y="153543"/>
                </a:lnTo>
                <a:lnTo>
                  <a:pt x="506730" y="172212"/>
                </a:lnTo>
                <a:lnTo>
                  <a:pt x="550164" y="192786"/>
                </a:lnTo>
                <a:lnTo>
                  <a:pt x="550926" y="192786"/>
                </a:lnTo>
                <a:lnTo>
                  <a:pt x="551688" y="193548"/>
                </a:lnTo>
                <a:lnTo>
                  <a:pt x="552450" y="193548"/>
                </a:lnTo>
                <a:lnTo>
                  <a:pt x="552450" y="180594"/>
                </a:lnTo>
                <a:lnTo>
                  <a:pt x="553917" y="180594"/>
                </a:lnTo>
                <a:close/>
              </a:path>
              <a:path w="1046479" h="312420">
                <a:moveTo>
                  <a:pt x="555498" y="181356"/>
                </a:moveTo>
                <a:lnTo>
                  <a:pt x="553917" y="180594"/>
                </a:lnTo>
                <a:lnTo>
                  <a:pt x="552450" y="180594"/>
                </a:lnTo>
                <a:lnTo>
                  <a:pt x="555498" y="181356"/>
                </a:lnTo>
                <a:close/>
              </a:path>
              <a:path w="1046479" h="312420">
                <a:moveTo>
                  <a:pt x="555498" y="193547"/>
                </a:moveTo>
                <a:lnTo>
                  <a:pt x="555498" y="181356"/>
                </a:lnTo>
                <a:lnTo>
                  <a:pt x="552450" y="180594"/>
                </a:lnTo>
                <a:lnTo>
                  <a:pt x="552450" y="193548"/>
                </a:lnTo>
                <a:lnTo>
                  <a:pt x="555498" y="193547"/>
                </a:lnTo>
                <a:close/>
              </a:path>
              <a:path w="1046479" h="312420">
                <a:moveTo>
                  <a:pt x="748284" y="193547"/>
                </a:moveTo>
                <a:lnTo>
                  <a:pt x="748284" y="180594"/>
                </a:lnTo>
                <a:lnTo>
                  <a:pt x="553917" y="180594"/>
                </a:lnTo>
                <a:lnTo>
                  <a:pt x="555498" y="181356"/>
                </a:lnTo>
                <a:lnTo>
                  <a:pt x="555498" y="193547"/>
                </a:lnTo>
                <a:lnTo>
                  <a:pt x="748284" y="193547"/>
                </a:lnTo>
                <a:close/>
              </a:path>
              <a:path w="1046479" h="312420">
                <a:moveTo>
                  <a:pt x="877062" y="163475"/>
                </a:moveTo>
                <a:lnTo>
                  <a:pt x="877062" y="150876"/>
                </a:lnTo>
                <a:lnTo>
                  <a:pt x="821436" y="160019"/>
                </a:lnTo>
                <a:lnTo>
                  <a:pt x="820674" y="160019"/>
                </a:lnTo>
                <a:lnTo>
                  <a:pt x="789432" y="171449"/>
                </a:lnTo>
                <a:lnTo>
                  <a:pt x="746760" y="180594"/>
                </a:lnTo>
                <a:lnTo>
                  <a:pt x="748284" y="180594"/>
                </a:lnTo>
                <a:lnTo>
                  <a:pt x="748284" y="193547"/>
                </a:lnTo>
                <a:lnTo>
                  <a:pt x="749046" y="193547"/>
                </a:lnTo>
                <a:lnTo>
                  <a:pt x="792480" y="183642"/>
                </a:lnTo>
                <a:lnTo>
                  <a:pt x="824484" y="172211"/>
                </a:lnTo>
                <a:lnTo>
                  <a:pt x="824484" y="172838"/>
                </a:lnTo>
                <a:lnTo>
                  <a:pt x="877062" y="163475"/>
                </a:lnTo>
                <a:close/>
              </a:path>
              <a:path w="1046479" h="312420">
                <a:moveTo>
                  <a:pt x="824484" y="172838"/>
                </a:moveTo>
                <a:lnTo>
                  <a:pt x="824484" y="172211"/>
                </a:lnTo>
                <a:lnTo>
                  <a:pt x="823722" y="172974"/>
                </a:lnTo>
                <a:lnTo>
                  <a:pt x="824484" y="172838"/>
                </a:lnTo>
                <a:close/>
              </a:path>
              <a:path w="1046479" h="312420">
                <a:moveTo>
                  <a:pt x="993647" y="86868"/>
                </a:moveTo>
                <a:lnTo>
                  <a:pt x="977068" y="89698"/>
                </a:lnTo>
                <a:lnTo>
                  <a:pt x="949452" y="108965"/>
                </a:lnTo>
                <a:lnTo>
                  <a:pt x="918210" y="128777"/>
                </a:lnTo>
                <a:lnTo>
                  <a:pt x="875538" y="150876"/>
                </a:lnTo>
                <a:lnTo>
                  <a:pt x="877062" y="150876"/>
                </a:lnTo>
                <a:lnTo>
                  <a:pt x="877062" y="163475"/>
                </a:lnTo>
                <a:lnTo>
                  <a:pt x="879347" y="163067"/>
                </a:lnTo>
                <a:lnTo>
                  <a:pt x="880110" y="163067"/>
                </a:lnTo>
                <a:lnTo>
                  <a:pt x="880872" y="162306"/>
                </a:lnTo>
                <a:lnTo>
                  <a:pt x="923544" y="140207"/>
                </a:lnTo>
                <a:lnTo>
                  <a:pt x="956310" y="119633"/>
                </a:lnTo>
                <a:lnTo>
                  <a:pt x="989838" y="96773"/>
                </a:lnTo>
                <a:lnTo>
                  <a:pt x="992752" y="95025"/>
                </a:lnTo>
                <a:lnTo>
                  <a:pt x="993647" y="86868"/>
                </a:lnTo>
                <a:close/>
              </a:path>
              <a:path w="1046479" h="312420">
                <a:moveTo>
                  <a:pt x="1046226" y="31241"/>
                </a:moveTo>
                <a:lnTo>
                  <a:pt x="931163" y="97536"/>
                </a:lnTo>
                <a:lnTo>
                  <a:pt x="977068" y="89698"/>
                </a:lnTo>
                <a:lnTo>
                  <a:pt x="982218" y="86105"/>
                </a:lnTo>
                <a:lnTo>
                  <a:pt x="990600" y="81533"/>
                </a:lnTo>
                <a:lnTo>
                  <a:pt x="993647" y="79247"/>
                </a:lnTo>
                <a:lnTo>
                  <a:pt x="997458" y="80009"/>
                </a:lnTo>
                <a:lnTo>
                  <a:pt x="998982" y="83057"/>
                </a:lnTo>
                <a:lnTo>
                  <a:pt x="1001268" y="86105"/>
                </a:lnTo>
                <a:lnTo>
                  <a:pt x="1001268" y="120581"/>
                </a:lnTo>
                <a:lnTo>
                  <a:pt x="1046226" y="31241"/>
                </a:lnTo>
                <a:close/>
              </a:path>
              <a:path w="1046479" h="312420">
                <a:moveTo>
                  <a:pt x="1001268" y="86105"/>
                </a:moveTo>
                <a:lnTo>
                  <a:pt x="998982" y="83057"/>
                </a:lnTo>
                <a:lnTo>
                  <a:pt x="997458" y="80009"/>
                </a:lnTo>
                <a:lnTo>
                  <a:pt x="993647" y="79247"/>
                </a:lnTo>
                <a:lnTo>
                  <a:pt x="990600" y="81533"/>
                </a:lnTo>
                <a:lnTo>
                  <a:pt x="982218" y="86105"/>
                </a:lnTo>
                <a:lnTo>
                  <a:pt x="977068" y="89698"/>
                </a:lnTo>
                <a:lnTo>
                  <a:pt x="993647" y="86868"/>
                </a:lnTo>
                <a:lnTo>
                  <a:pt x="993647" y="94488"/>
                </a:lnTo>
                <a:lnTo>
                  <a:pt x="997458" y="92201"/>
                </a:lnTo>
                <a:lnTo>
                  <a:pt x="1000506" y="89915"/>
                </a:lnTo>
                <a:lnTo>
                  <a:pt x="1001268" y="86105"/>
                </a:lnTo>
                <a:close/>
              </a:path>
              <a:path w="1046479" h="312420">
                <a:moveTo>
                  <a:pt x="1001268" y="120581"/>
                </a:moveTo>
                <a:lnTo>
                  <a:pt x="1001268" y="86105"/>
                </a:lnTo>
                <a:lnTo>
                  <a:pt x="1000506" y="89915"/>
                </a:lnTo>
                <a:lnTo>
                  <a:pt x="997458" y="92201"/>
                </a:lnTo>
                <a:lnTo>
                  <a:pt x="992752" y="95025"/>
                </a:lnTo>
                <a:lnTo>
                  <a:pt x="986790" y="149351"/>
                </a:lnTo>
                <a:lnTo>
                  <a:pt x="1001268" y="120581"/>
                </a:lnTo>
                <a:close/>
              </a:path>
              <a:path w="1046479" h="312420">
                <a:moveTo>
                  <a:pt x="993647" y="94488"/>
                </a:moveTo>
                <a:lnTo>
                  <a:pt x="993647" y="86868"/>
                </a:lnTo>
                <a:lnTo>
                  <a:pt x="992752" y="95025"/>
                </a:lnTo>
                <a:lnTo>
                  <a:pt x="993647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95713" y="4809744"/>
            <a:ext cx="1045210" cy="311785"/>
          </a:xfrm>
          <a:custGeom>
            <a:avLst/>
            <a:gdLst/>
            <a:ahLst/>
            <a:cxnLst/>
            <a:rect l="l" t="t" r="r" b="b"/>
            <a:pathLst>
              <a:path w="1045210" h="311785">
                <a:moveTo>
                  <a:pt x="26142" y="216466"/>
                </a:moveTo>
                <a:lnTo>
                  <a:pt x="6095" y="247649"/>
                </a:lnTo>
                <a:lnTo>
                  <a:pt x="4571" y="249173"/>
                </a:lnTo>
                <a:lnTo>
                  <a:pt x="4571" y="250697"/>
                </a:lnTo>
                <a:lnTo>
                  <a:pt x="0" y="304038"/>
                </a:lnTo>
                <a:lnTo>
                  <a:pt x="0" y="307848"/>
                </a:lnTo>
                <a:lnTo>
                  <a:pt x="2286" y="310895"/>
                </a:lnTo>
                <a:lnTo>
                  <a:pt x="6096" y="310895"/>
                </a:lnTo>
                <a:lnTo>
                  <a:pt x="9144" y="311658"/>
                </a:lnTo>
                <a:lnTo>
                  <a:pt x="12192" y="308609"/>
                </a:lnTo>
                <a:lnTo>
                  <a:pt x="12954" y="305562"/>
                </a:lnTo>
                <a:lnTo>
                  <a:pt x="16763" y="260476"/>
                </a:lnTo>
                <a:lnTo>
                  <a:pt x="16763" y="254508"/>
                </a:lnTo>
                <a:lnTo>
                  <a:pt x="17525" y="251459"/>
                </a:lnTo>
                <a:lnTo>
                  <a:pt x="17525" y="253322"/>
                </a:lnTo>
                <a:lnTo>
                  <a:pt x="25907" y="240283"/>
                </a:lnTo>
                <a:lnTo>
                  <a:pt x="25907" y="217169"/>
                </a:lnTo>
                <a:lnTo>
                  <a:pt x="26142" y="216466"/>
                </a:lnTo>
                <a:close/>
              </a:path>
              <a:path w="1045210" h="311785">
                <a:moveTo>
                  <a:pt x="17525" y="251459"/>
                </a:moveTo>
                <a:lnTo>
                  <a:pt x="16763" y="254508"/>
                </a:lnTo>
                <a:lnTo>
                  <a:pt x="17344" y="253604"/>
                </a:lnTo>
                <a:lnTo>
                  <a:pt x="17525" y="251459"/>
                </a:lnTo>
                <a:close/>
              </a:path>
              <a:path w="1045210" h="311785">
                <a:moveTo>
                  <a:pt x="17344" y="253604"/>
                </a:moveTo>
                <a:lnTo>
                  <a:pt x="16763" y="254508"/>
                </a:lnTo>
                <a:lnTo>
                  <a:pt x="16763" y="260476"/>
                </a:lnTo>
                <a:lnTo>
                  <a:pt x="17344" y="253604"/>
                </a:lnTo>
                <a:close/>
              </a:path>
              <a:path w="1045210" h="311785">
                <a:moveTo>
                  <a:pt x="17525" y="253322"/>
                </a:moveTo>
                <a:lnTo>
                  <a:pt x="17525" y="251459"/>
                </a:lnTo>
                <a:lnTo>
                  <a:pt x="17344" y="253604"/>
                </a:lnTo>
                <a:lnTo>
                  <a:pt x="17525" y="253322"/>
                </a:lnTo>
                <a:close/>
              </a:path>
              <a:path w="1045210" h="311785">
                <a:moveTo>
                  <a:pt x="26669" y="215645"/>
                </a:moveTo>
                <a:lnTo>
                  <a:pt x="26142" y="216466"/>
                </a:lnTo>
                <a:lnTo>
                  <a:pt x="25907" y="217169"/>
                </a:lnTo>
                <a:lnTo>
                  <a:pt x="26669" y="215645"/>
                </a:lnTo>
                <a:close/>
              </a:path>
              <a:path w="1045210" h="311785">
                <a:moveTo>
                  <a:pt x="26669" y="239098"/>
                </a:moveTo>
                <a:lnTo>
                  <a:pt x="26669" y="215645"/>
                </a:lnTo>
                <a:lnTo>
                  <a:pt x="25907" y="217169"/>
                </a:lnTo>
                <a:lnTo>
                  <a:pt x="25907" y="240283"/>
                </a:lnTo>
                <a:lnTo>
                  <a:pt x="26669" y="239098"/>
                </a:lnTo>
                <a:close/>
              </a:path>
              <a:path w="1045210" h="311785">
                <a:moveTo>
                  <a:pt x="37337" y="222503"/>
                </a:moveTo>
                <a:lnTo>
                  <a:pt x="37337" y="184403"/>
                </a:lnTo>
                <a:lnTo>
                  <a:pt x="36575" y="185165"/>
                </a:lnTo>
                <a:lnTo>
                  <a:pt x="26142" y="216466"/>
                </a:lnTo>
                <a:lnTo>
                  <a:pt x="26669" y="215645"/>
                </a:lnTo>
                <a:lnTo>
                  <a:pt x="26669" y="239098"/>
                </a:lnTo>
                <a:lnTo>
                  <a:pt x="37337" y="222503"/>
                </a:lnTo>
                <a:close/>
              </a:path>
              <a:path w="1045210" h="311785">
                <a:moveTo>
                  <a:pt x="404622" y="102554"/>
                </a:moveTo>
                <a:lnTo>
                  <a:pt x="404622" y="87629"/>
                </a:lnTo>
                <a:lnTo>
                  <a:pt x="371094" y="54101"/>
                </a:lnTo>
                <a:lnTo>
                  <a:pt x="370332" y="54101"/>
                </a:lnTo>
                <a:lnTo>
                  <a:pt x="370332" y="53339"/>
                </a:lnTo>
                <a:lnTo>
                  <a:pt x="338328" y="32765"/>
                </a:lnTo>
                <a:lnTo>
                  <a:pt x="305562" y="10667"/>
                </a:lnTo>
                <a:lnTo>
                  <a:pt x="304800" y="10667"/>
                </a:lnTo>
                <a:lnTo>
                  <a:pt x="304038" y="9905"/>
                </a:lnTo>
                <a:lnTo>
                  <a:pt x="303276" y="9905"/>
                </a:lnTo>
                <a:lnTo>
                  <a:pt x="272034" y="0"/>
                </a:lnTo>
                <a:lnTo>
                  <a:pt x="234696" y="0"/>
                </a:lnTo>
                <a:lnTo>
                  <a:pt x="202692" y="9905"/>
                </a:lnTo>
                <a:lnTo>
                  <a:pt x="201929" y="9905"/>
                </a:lnTo>
                <a:lnTo>
                  <a:pt x="157733" y="54101"/>
                </a:lnTo>
                <a:lnTo>
                  <a:pt x="115061" y="86867"/>
                </a:lnTo>
                <a:lnTo>
                  <a:pt x="115061" y="87629"/>
                </a:lnTo>
                <a:lnTo>
                  <a:pt x="114299" y="87629"/>
                </a:lnTo>
                <a:lnTo>
                  <a:pt x="114299" y="88391"/>
                </a:lnTo>
                <a:lnTo>
                  <a:pt x="80772" y="131063"/>
                </a:lnTo>
                <a:lnTo>
                  <a:pt x="38099" y="183641"/>
                </a:lnTo>
                <a:lnTo>
                  <a:pt x="37337" y="183641"/>
                </a:lnTo>
                <a:lnTo>
                  <a:pt x="37337" y="221741"/>
                </a:lnTo>
                <a:lnTo>
                  <a:pt x="38099" y="220979"/>
                </a:lnTo>
                <a:lnTo>
                  <a:pt x="48006" y="191969"/>
                </a:lnTo>
                <a:lnTo>
                  <a:pt x="48006" y="191261"/>
                </a:lnTo>
                <a:lnTo>
                  <a:pt x="48767" y="189737"/>
                </a:lnTo>
                <a:lnTo>
                  <a:pt x="48767" y="190323"/>
                </a:lnTo>
                <a:lnTo>
                  <a:pt x="90677" y="138683"/>
                </a:lnTo>
                <a:lnTo>
                  <a:pt x="122681" y="97951"/>
                </a:lnTo>
                <a:lnTo>
                  <a:pt x="122681" y="97535"/>
                </a:lnTo>
                <a:lnTo>
                  <a:pt x="124205" y="96011"/>
                </a:lnTo>
                <a:lnTo>
                  <a:pt x="124205" y="96359"/>
                </a:lnTo>
                <a:lnTo>
                  <a:pt x="166115" y="64007"/>
                </a:lnTo>
                <a:lnTo>
                  <a:pt x="206502" y="23621"/>
                </a:lnTo>
                <a:lnTo>
                  <a:pt x="206502" y="22097"/>
                </a:lnTo>
                <a:lnTo>
                  <a:pt x="209550" y="20573"/>
                </a:lnTo>
                <a:lnTo>
                  <a:pt x="209550" y="21154"/>
                </a:lnTo>
                <a:lnTo>
                  <a:pt x="238506" y="12191"/>
                </a:lnTo>
                <a:lnTo>
                  <a:pt x="238506" y="12953"/>
                </a:lnTo>
                <a:lnTo>
                  <a:pt x="268224" y="12953"/>
                </a:lnTo>
                <a:lnTo>
                  <a:pt x="268224" y="12191"/>
                </a:lnTo>
                <a:lnTo>
                  <a:pt x="297942" y="21614"/>
                </a:lnTo>
                <a:lnTo>
                  <a:pt x="297942" y="21335"/>
                </a:lnTo>
                <a:lnTo>
                  <a:pt x="299466" y="22097"/>
                </a:lnTo>
                <a:lnTo>
                  <a:pt x="299466" y="22340"/>
                </a:lnTo>
                <a:lnTo>
                  <a:pt x="331470" y="43433"/>
                </a:lnTo>
                <a:lnTo>
                  <a:pt x="363474" y="64007"/>
                </a:lnTo>
                <a:lnTo>
                  <a:pt x="363474" y="64769"/>
                </a:lnTo>
                <a:lnTo>
                  <a:pt x="395478" y="96773"/>
                </a:lnTo>
                <a:lnTo>
                  <a:pt x="396240" y="96773"/>
                </a:lnTo>
                <a:lnTo>
                  <a:pt x="396240" y="97535"/>
                </a:lnTo>
                <a:lnTo>
                  <a:pt x="397002" y="97535"/>
                </a:lnTo>
                <a:lnTo>
                  <a:pt x="404622" y="102554"/>
                </a:lnTo>
                <a:close/>
              </a:path>
              <a:path w="1045210" h="311785">
                <a:moveTo>
                  <a:pt x="48767" y="189737"/>
                </a:moveTo>
                <a:lnTo>
                  <a:pt x="48006" y="191261"/>
                </a:lnTo>
                <a:lnTo>
                  <a:pt x="48423" y="190748"/>
                </a:lnTo>
                <a:lnTo>
                  <a:pt x="48767" y="189737"/>
                </a:lnTo>
                <a:close/>
              </a:path>
              <a:path w="1045210" h="311785">
                <a:moveTo>
                  <a:pt x="48423" y="190748"/>
                </a:moveTo>
                <a:lnTo>
                  <a:pt x="48006" y="191261"/>
                </a:lnTo>
                <a:lnTo>
                  <a:pt x="48006" y="191969"/>
                </a:lnTo>
                <a:lnTo>
                  <a:pt x="48423" y="190748"/>
                </a:lnTo>
                <a:close/>
              </a:path>
              <a:path w="1045210" h="311785">
                <a:moveTo>
                  <a:pt x="48767" y="190323"/>
                </a:moveTo>
                <a:lnTo>
                  <a:pt x="48767" y="189737"/>
                </a:lnTo>
                <a:lnTo>
                  <a:pt x="48423" y="190748"/>
                </a:lnTo>
                <a:lnTo>
                  <a:pt x="48767" y="190323"/>
                </a:lnTo>
                <a:close/>
              </a:path>
              <a:path w="1045210" h="311785">
                <a:moveTo>
                  <a:pt x="124205" y="96011"/>
                </a:moveTo>
                <a:lnTo>
                  <a:pt x="122681" y="97535"/>
                </a:lnTo>
                <a:lnTo>
                  <a:pt x="123511" y="96895"/>
                </a:lnTo>
                <a:lnTo>
                  <a:pt x="124205" y="96011"/>
                </a:lnTo>
                <a:close/>
              </a:path>
              <a:path w="1045210" h="311785">
                <a:moveTo>
                  <a:pt x="123511" y="96895"/>
                </a:moveTo>
                <a:lnTo>
                  <a:pt x="122681" y="97535"/>
                </a:lnTo>
                <a:lnTo>
                  <a:pt x="122681" y="97951"/>
                </a:lnTo>
                <a:lnTo>
                  <a:pt x="123511" y="96895"/>
                </a:lnTo>
                <a:close/>
              </a:path>
              <a:path w="1045210" h="311785">
                <a:moveTo>
                  <a:pt x="124205" y="96359"/>
                </a:moveTo>
                <a:lnTo>
                  <a:pt x="124205" y="96011"/>
                </a:lnTo>
                <a:lnTo>
                  <a:pt x="123511" y="96895"/>
                </a:lnTo>
                <a:lnTo>
                  <a:pt x="124205" y="96359"/>
                </a:lnTo>
                <a:close/>
              </a:path>
              <a:path w="1045210" h="311785">
                <a:moveTo>
                  <a:pt x="209550" y="20573"/>
                </a:moveTo>
                <a:lnTo>
                  <a:pt x="206502" y="22097"/>
                </a:lnTo>
                <a:lnTo>
                  <a:pt x="208709" y="21414"/>
                </a:lnTo>
                <a:lnTo>
                  <a:pt x="209550" y="20573"/>
                </a:lnTo>
                <a:close/>
              </a:path>
              <a:path w="1045210" h="311785">
                <a:moveTo>
                  <a:pt x="208709" y="21414"/>
                </a:moveTo>
                <a:lnTo>
                  <a:pt x="206502" y="22097"/>
                </a:lnTo>
                <a:lnTo>
                  <a:pt x="206502" y="23621"/>
                </a:lnTo>
                <a:lnTo>
                  <a:pt x="208709" y="21414"/>
                </a:lnTo>
                <a:close/>
              </a:path>
              <a:path w="1045210" h="311785">
                <a:moveTo>
                  <a:pt x="209550" y="21154"/>
                </a:moveTo>
                <a:lnTo>
                  <a:pt x="209550" y="20573"/>
                </a:lnTo>
                <a:lnTo>
                  <a:pt x="208709" y="21414"/>
                </a:lnTo>
                <a:lnTo>
                  <a:pt x="209550" y="21154"/>
                </a:lnTo>
                <a:close/>
              </a:path>
              <a:path w="1045210" h="311785">
                <a:moveTo>
                  <a:pt x="238506" y="12953"/>
                </a:moveTo>
                <a:lnTo>
                  <a:pt x="238506" y="12191"/>
                </a:lnTo>
                <a:lnTo>
                  <a:pt x="236220" y="12953"/>
                </a:lnTo>
                <a:lnTo>
                  <a:pt x="238506" y="12953"/>
                </a:lnTo>
                <a:close/>
              </a:path>
              <a:path w="1045210" h="311785">
                <a:moveTo>
                  <a:pt x="269748" y="12953"/>
                </a:moveTo>
                <a:lnTo>
                  <a:pt x="268224" y="12191"/>
                </a:lnTo>
                <a:lnTo>
                  <a:pt x="268224" y="12953"/>
                </a:lnTo>
                <a:lnTo>
                  <a:pt x="269748" y="12953"/>
                </a:lnTo>
                <a:close/>
              </a:path>
              <a:path w="1045210" h="311785">
                <a:moveTo>
                  <a:pt x="299466" y="22097"/>
                </a:moveTo>
                <a:lnTo>
                  <a:pt x="297942" y="21335"/>
                </a:lnTo>
                <a:lnTo>
                  <a:pt x="298757" y="21873"/>
                </a:lnTo>
                <a:lnTo>
                  <a:pt x="299466" y="22097"/>
                </a:lnTo>
                <a:close/>
              </a:path>
              <a:path w="1045210" h="311785">
                <a:moveTo>
                  <a:pt x="298757" y="21873"/>
                </a:moveTo>
                <a:lnTo>
                  <a:pt x="297942" y="21335"/>
                </a:lnTo>
                <a:lnTo>
                  <a:pt x="297942" y="21614"/>
                </a:lnTo>
                <a:lnTo>
                  <a:pt x="298757" y="21873"/>
                </a:lnTo>
                <a:close/>
              </a:path>
              <a:path w="1045210" h="311785">
                <a:moveTo>
                  <a:pt x="299466" y="22340"/>
                </a:moveTo>
                <a:lnTo>
                  <a:pt x="299466" y="22097"/>
                </a:lnTo>
                <a:lnTo>
                  <a:pt x="298757" y="21873"/>
                </a:lnTo>
                <a:lnTo>
                  <a:pt x="299466" y="22340"/>
                </a:lnTo>
                <a:close/>
              </a:path>
              <a:path w="1045210" h="311785">
                <a:moveTo>
                  <a:pt x="363474" y="64769"/>
                </a:moveTo>
                <a:lnTo>
                  <a:pt x="363474" y="64007"/>
                </a:lnTo>
                <a:lnTo>
                  <a:pt x="361950" y="63245"/>
                </a:lnTo>
                <a:lnTo>
                  <a:pt x="363474" y="64769"/>
                </a:lnTo>
                <a:close/>
              </a:path>
              <a:path w="1045210" h="311785">
                <a:moveTo>
                  <a:pt x="469392" y="153420"/>
                </a:moveTo>
                <a:lnTo>
                  <a:pt x="469392" y="140207"/>
                </a:lnTo>
                <a:lnTo>
                  <a:pt x="435864" y="108203"/>
                </a:lnTo>
                <a:lnTo>
                  <a:pt x="435864" y="107441"/>
                </a:lnTo>
                <a:lnTo>
                  <a:pt x="435102" y="107441"/>
                </a:lnTo>
                <a:lnTo>
                  <a:pt x="403860" y="86867"/>
                </a:lnTo>
                <a:lnTo>
                  <a:pt x="404622" y="87629"/>
                </a:lnTo>
                <a:lnTo>
                  <a:pt x="404622" y="102554"/>
                </a:lnTo>
                <a:lnTo>
                  <a:pt x="427481" y="117608"/>
                </a:lnTo>
                <a:lnTo>
                  <a:pt x="427481" y="117347"/>
                </a:lnTo>
                <a:lnTo>
                  <a:pt x="461009" y="149351"/>
                </a:lnTo>
                <a:lnTo>
                  <a:pt x="461772" y="150113"/>
                </a:lnTo>
                <a:lnTo>
                  <a:pt x="462534" y="150113"/>
                </a:lnTo>
                <a:lnTo>
                  <a:pt x="469392" y="153420"/>
                </a:lnTo>
                <a:close/>
              </a:path>
              <a:path w="1045210" h="311785">
                <a:moveTo>
                  <a:pt x="428244" y="118109"/>
                </a:moveTo>
                <a:lnTo>
                  <a:pt x="427481" y="117347"/>
                </a:lnTo>
                <a:lnTo>
                  <a:pt x="427481" y="117608"/>
                </a:lnTo>
                <a:lnTo>
                  <a:pt x="428244" y="118109"/>
                </a:lnTo>
                <a:close/>
              </a:path>
              <a:path w="1045210" h="311785">
                <a:moveTo>
                  <a:pt x="552526" y="181355"/>
                </a:moveTo>
                <a:lnTo>
                  <a:pt x="510540" y="159257"/>
                </a:lnTo>
                <a:lnTo>
                  <a:pt x="467868" y="138683"/>
                </a:lnTo>
                <a:lnTo>
                  <a:pt x="469392" y="140207"/>
                </a:lnTo>
                <a:lnTo>
                  <a:pt x="469392" y="153420"/>
                </a:lnTo>
                <a:lnTo>
                  <a:pt x="505206" y="170687"/>
                </a:lnTo>
                <a:lnTo>
                  <a:pt x="547878" y="192785"/>
                </a:lnTo>
                <a:lnTo>
                  <a:pt x="548640" y="193547"/>
                </a:lnTo>
                <a:lnTo>
                  <a:pt x="550926" y="193547"/>
                </a:lnTo>
                <a:lnTo>
                  <a:pt x="550926" y="181355"/>
                </a:lnTo>
                <a:lnTo>
                  <a:pt x="552526" y="181355"/>
                </a:lnTo>
                <a:close/>
              </a:path>
              <a:path w="1045210" h="311785">
                <a:moveTo>
                  <a:pt x="553974" y="182117"/>
                </a:moveTo>
                <a:lnTo>
                  <a:pt x="552526" y="181355"/>
                </a:lnTo>
                <a:lnTo>
                  <a:pt x="550926" y="181355"/>
                </a:lnTo>
                <a:lnTo>
                  <a:pt x="553974" y="182117"/>
                </a:lnTo>
                <a:close/>
              </a:path>
              <a:path w="1045210" h="311785">
                <a:moveTo>
                  <a:pt x="553974" y="193547"/>
                </a:moveTo>
                <a:lnTo>
                  <a:pt x="553974" y="182117"/>
                </a:lnTo>
                <a:lnTo>
                  <a:pt x="550926" y="181355"/>
                </a:lnTo>
                <a:lnTo>
                  <a:pt x="550926" y="193547"/>
                </a:lnTo>
                <a:lnTo>
                  <a:pt x="553974" y="193547"/>
                </a:lnTo>
                <a:close/>
              </a:path>
              <a:path w="1045210" h="311785">
                <a:moveTo>
                  <a:pt x="745998" y="193547"/>
                </a:moveTo>
                <a:lnTo>
                  <a:pt x="745998" y="181355"/>
                </a:lnTo>
                <a:lnTo>
                  <a:pt x="552526" y="181355"/>
                </a:lnTo>
                <a:lnTo>
                  <a:pt x="553974" y="182117"/>
                </a:lnTo>
                <a:lnTo>
                  <a:pt x="553974" y="193547"/>
                </a:lnTo>
                <a:lnTo>
                  <a:pt x="745998" y="193547"/>
                </a:lnTo>
                <a:close/>
              </a:path>
              <a:path w="1045210" h="311785">
                <a:moveTo>
                  <a:pt x="874452" y="149545"/>
                </a:moveTo>
                <a:lnTo>
                  <a:pt x="819912" y="159257"/>
                </a:lnTo>
                <a:lnTo>
                  <a:pt x="818388" y="159257"/>
                </a:lnTo>
                <a:lnTo>
                  <a:pt x="787146" y="169925"/>
                </a:lnTo>
                <a:lnTo>
                  <a:pt x="744474" y="181355"/>
                </a:lnTo>
                <a:lnTo>
                  <a:pt x="745998" y="181355"/>
                </a:lnTo>
                <a:lnTo>
                  <a:pt x="745998" y="193547"/>
                </a:lnTo>
                <a:lnTo>
                  <a:pt x="747522" y="193547"/>
                </a:lnTo>
                <a:lnTo>
                  <a:pt x="790956" y="182117"/>
                </a:lnTo>
                <a:lnTo>
                  <a:pt x="822197" y="171703"/>
                </a:lnTo>
                <a:lnTo>
                  <a:pt x="822197" y="171449"/>
                </a:lnTo>
                <a:lnTo>
                  <a:pt x="873252" y="162940"/>
                </a:lnTo>
                <a:lnTo>
                  <a:pt x="873252" y="150113"/>
                </a:lnTo>
                <a:lnTo>
                  <a:pt x="874452" y="149545"/>
                </a:lnTo>
                <a:close/>
              </a:path>
              <a:path w="1045210" h="311785">
                <a:moveTo>
                  <a:pt x="822960" y="171449"/>
                </a:moveTo>
                <a:lnTo>
                  <a:pt x="822197" y="171449"/>
                </a:lnTo>
                <a:lnTo>
                  <a:pt x="822197" y="171703"/>
                </a:lnTo>
                <a:lnTo>
                  <a:pt x="822960" y="171449"/>
                </a:lnTo>
                <a:close/>
              </a:path>
              <a:path w="1045210" h="311785">
                <a:moveTo>
                  <a:pt x="875538" y="149351"/>
                </a:moveTo>
                <a:lnTo>
                  <a:pt x="874452" y="149545"/>
                </a:lnTo>
                <a:lnTo>
                  <a:pt x="873252" y="150113"/>
                </a:lnTo>
                <a:lnTo>
                  <a:pt x="875538" y="149351"/>
                </a:lnTo>
                <a:close/>
              </a:path>
              <a:path w="1045210" h="311785">
                <a:moveTo>
                  <a:pt x="875538" y="162559"/>
                </a:moveTo>
                <a:lnTo>
                  <a:pt x="875538" y="149351"/>
                </a:lnTo>
                <a:lnTo>
                  <a:pt x="873252" y="150113"/>
                </a:lnTo>
                <a:lnTo>
                  <a:pt x="873252" y="162940"/>
                </a:lnTo>
                <a:lnTo>
                  <a:pt x="875538" y="162559"/>
                </a:lnTo>
                <a:close/>
              </a:path>
              <a:path w="1045210" h="311785">
                <a:moveTo>
                  <a:pt x="916686" y="143541"/>
                </a:moveTo>
                <a:lnTo>
                  <a:pt x="916686" y="129539"/>
                </a:lnTo>
                <a:lnTo>
                  <a:pt x="874452" y="149545"/>
                </a:lnTo>
                <a:lnTo>
                  <a:pt x="875538" y="149351"/>
                </a:lnTo>
                <a:lnTo>
                  <a:pt x="875538" y="162559"/>
                </a:lnTo>
                <a:lnTo>
                  <a:pt x="877062" y="162305"/>
                </a:lnTo>
                <a:lnTo>
                  <a:pt x="877824" y="161543"/>
                </a:lnTo>
                <a:lnTo>
                  <a:pt x="879347" y="161543"/>
                </a:lnTo>
                <a:lnTo>
                  <a:pt x="916686" y="143541"/>
                </a:lnTo>
                <a:close/>
              </a:path>
              <a:path w="1045210" h="311785">
                <a:moveTo>
                  <a:pt x="992124" y="86867"/>
                </a:moveTo>
                <a:lnTo>
                  <a:pt x="976361" y="89526"/>
                </a:lnTo>
                <a:lnTo>
                  <a:pt x="947166" y="107441"/>
                </a:lnTo>
                <a:lnTo>
                  <a:pt x="915924" y="129539"/>
                </a:lnTo>
                <a:lnTo>
                  <a:pt x="916686" y="129539"/>
                </a:lnTo>
                <a:lnTo>
                  <a:pt x="916686" y="143541"/>
                </a:lnTo>
                <a:lnTo>
                  <a:pt x="922019" y="140969"/>
                </a:lnTo>
                <a:lnTo>
                  <a:pt x="922782" y="140207"/>
                </a:lnTo>
                <a:lnTo>
                  <a:pt x="954786" y="118109"/>
                </a:lnTo>
                <a:lnTo>
                  <a:pt x="987552" y="97535"/>
                </a:lnTo>
                <a:lnTo>
                  <a:pt x="991141" y="95023"/>
                </a:lnTo>
                <a:lnTo>
                  <a:pt x="992124" y="86867"/>
                </a:lnTo>
                <a:close/>
              </a:path>
              <a:path w="1045210" h="311785">
                <a:moveTo>
                  <a:pt x="1044702" y="32003"/>
                </a:moveTo>
                <a:lnTo>
                  <a:pt x="928878" y="97535"/>
                </a:lnTo>
                <a:lnTo>
                  <a:pt x="976361" y="89526"/>
                </a:lnTo>
                <a:lnTo>
                  <a:pt x="980694" y="86867"/>
                </a:lnTo>
                <a:lnTo>
                  <a:pt x="988313" y="81533"/>
                </a:lnTo>
                <a:lnTo>
                  <a:pt x="991141" y="80120"/>
                </a:lnTo>
                <a:lnTo>
                  <a:pt x="995172" y="80009"/>
                </a:lnTo>
                <a:lnTo>
                  <a:pt x="997458" y="83057"/>
                </a:lnTo>
                <a:lnTo>
                  <a:pt x="998982" y="86105"/>
                </a:lnTo>
                <a:lnTo>
                  <a:pt x="998982" y="121707"/>
                </a:lnTo>
                <a:lnTo>
                  <a:pt x="1044702" y="32003"/>
                </a:lnTo>
                <a:close/>
              </a:path>
              <a:path w="1045210" h="311785">
                <a:moveTo>
                  <a:pt x="998982" y="86105"/>
                </a:moveTo>
                <a:lnTo>
                  <a:pt x="997458" y="83057"/>
                </a:lnTo>
                <a:lnTo>
                  <a:pt x="995172" y="80009"/>
                </a:lnTo>
                <a:lnTo>
                  <a:pt x="991141" y="80120"/>
                </a:lnTo>
                <a:lnTo>
                  <a:pt x="988313" y="81533"/>
                </a:lnTo>
                <a:lnTo>
                  <a:pt x="980694" y="86867"/>
                </a:lnTo>
                <a:lnTo>
                  <a:pt x="976361" y="89526"/>
                </a:lnTo>
                <a:lnTo>
                  <a:pt x="992124" y="86867"/>
                </a:lnTo>
                <a:lnTo>
                  <a:pt x="992124" y="94335"/>
                </a:lnTo>
                <a:lnTo>
                  <a:pt x="995172" y="92201"/>
                </a:lnTo>
                <a:lnTo>
                  <a:pt x="998219" y="89915"/>
                </a:lnTo>
                <a:lnTo>
                  <a:pt x="998982" y="86105"/>
                </a:lnTo>
                <a:close/>
              </a:path>
              <a:path w="1045210" h="311785">
                <a:moveTo>
                  <a:pt x="998982" y="121707"/>
                </a:moveTo>
                <a:lnTo>
                  <a:pt x="998982" y="86105"/>
                </a:lnTo>
                <a:lnTo>
                  <a:pt x="998219" y="89915"/>
                </a:lnTo>
                <a:lnTo>
                  <a:pt x="995172" y="92201"/>
                </a:lnTo>
                <a:lnTo>
                  <a:pt x="991141" y="95023"/>
                </a:lnTo>
                <a:lnTo>
                  <a:pt x="984504" y="150113"/>
                </a:lnTo>
                <a:lnTo>
                  <a:pt x="998982" y="121707"/>
                </a:lnTo>
                <a:close/>
              </a:path>
              <a:path w="1045210" h="311785">
                <a:moveTo>
                  <a:pt x="992124" y="94335"/>
                </a:moveTo>
                <a:lnTo>
                  <a:pt x="992124" y="86867"/>
                </a:lnTo>
                <a:lnTo>
                  <a:pt x="991141" y="95023"/>
                </a:lnTo>
                <a:lnTo>
                  <a:pt x="992124" y="94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76835" y="3326891"/>
            <a:ext cx="76200" cy="549910"/>
          </a:xfrm>
          <a:custGeom>
            <a:avLst/>
            <a:gdLst/>
            <a:ahLst/>
            <a:cxnLst/>
            <a:rect l="l" t="t" r="r" b="b"/>
            <a:pathLst>
              <a:path w="76200" h="549910">
                <a:moveTo>
                  <a:pt x="76200" y="127254"/>
                </a:moveTo>
                <a:lnTo>
                  <a:pt x="38100" y="0"/>
                </a:lnTo>
                <a:lnTo>
                  <a:pt x="0" y="127254"/>
                </a:lnTo>
                <a:lnTo>
                  <a:pt x="25908" y="92537"/>
                </a:lnTo>
                <a:lnTo>
                  <a:pt x="25908" y="76200"/>
                </a:lnTo>
                <a:lnTo>
                  <a:pt x="51054" y="76200"/>
                </a:lnTo>
                <a:lnTo>
                  <a:pt x="51054" y="93558"/>
                </a:lnTo>
                <a:lnTo>
                  <a:pt x="76200" y="127254"/>
                </a:lnTo>
                <a:close/>
              </a:path>
              <a:path w="76200" h="549910">
                <a:moveTo>
                  <a:pt x="38099" y="473201"/>
                </a:moveTo>
                <a:lnTo>
                  <a:pt x="0" y="422148"/>
                </a:lnTo>
                <a:lnTo>
                  <a:pt x="25908" y="508680"/>
                </a:lnTo>
                <a:lnTo>
                  <a:pt x="25908" y="473201"/>
                </a:lnTo>
                <a:lnTo>
                  <a:pt x="38099" y="473201"/>
                </a:lnTo>
                <a:close/>
              </a:path>
              <a:path w="76200" h="549910">
                <a:moveTo>
                  <a:pt x="38100" y="76200"/>
                </a:moveTo>
                <a:lnTo>
                  <a:pt x="25908" y="76200"/>
                </a:lnTo>
                <a:lnTo>
                  <a:pt x="25908" y="92537"/>
                </a:lnTo>
                <a:lnTo>
                  <a:pt x="38100" y="76200"/>
                </a:lnTo>
                <a:close/>
              </a:path>
              <a:path w="76200" h="549910">
                <a:moveTo>
                  <a:pt x="51054" y="455843"/>
                </a:moveTo>
                <a:lnTo>
                  <a:pt x="51054" y="93558"/>
                </a:lnTo>
                <a:lnTo>
                  <a:pt x="38100" y="76200"/>
                </a:lnTo>
                <a:lnTo>
                  <a:pt x="25908" y="92537"/>
                </a:lnTo>
                <a:lnTo>
                  <a:pt x="25908" y="456864"/>
                </a:lnTo>
                <a:lnTo>
                  <a:pt x="38100" y="473202"/>
                </a:lnTo>
                <a:lnTo>
                  <a:pt x="51054" y="455843"/>
                </a:lnTo>
                <a:close/>
              </a:path>
              <a:path w="76200" h="549910">
                <a:moveTo>
                  <a:pt x="51054" y="506135"/>
                </a:moveTo>
                <a:lnTo>
                  <a:pt x="51054" y="473201"/>
                </a:lnTo>
                <a:lnTo>
                  <a:pt x="25908" y="473201"/>
                </a:lnTo>
                <a:lnTo>
                  <a:pt x="25908" y="508680"/>
                </a:lnTo>
                <a:lnTo>
                  <a:pt x="38100" y="549402"/>
                </a:lnTo>
                <a:lnTo>
                  <a:pt x="51054" y="506135"/>
                </a:lnTo>
                <a:close/>
              </a:path>
              <a:path w="76200" h="549910">
                <a:moveTo>
                  <a:pt x="51054" y="93558"/>
                </a:moveTo>
                <a:lnTo>
                  <a:pt x="51054" y="76200"/>
                </a:lnTo>
                <a:lnTo>
                  <a:pt x="38100" y="76200"/>
                </a:lnTo>
                <a:lnTo>
                  <a:pt x="51054" y="93558"/>
                </a:lnTo>
                <a:close/>
              </a:path>
              <a:path w="76200" h="549910">
                <a:moveTo>
                  <a:pt x="76200" y="422148"/>
                </a:moveTo>
                <a:lnTo>
                  <a:pt x="38100" y="473202"/>
                </a:lnTo>
                <a:lnTo>
                  <a:pt x="51054" y="473201"/>
                </a:lnTo>
                <a:lnTo>
                  <a:pt x="51054" y="506135"/>
                </a:lnTo>
                <a:lnTo>
                  <a:pt x="76200" y="422148"/>
                </a:lnTo>
                <a:close/>
              </a:path>
            </a:pathLst>
          </a:custGeom>
          <a:solidFill>
            <a:srgbClr val="B92B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74753" y="3717980"/>
            <a:ext cx="2982595" cy="2246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572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BUFFER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POOL</a:t>
            </a:r>
            <a:endParaRPr sz="1800">
              <a:latin typeface="Arial"/>
              <a:cs typeface="Arial"/>
            </a:endParaRPr>
          </a:p>
          <a:p>
            <a:pPr marL="179070" marR="1753235" indent="-71755">
              <a:lnSpc>
                <a:spcPct val="253100"/>
              </a:lnSpc>
              <a:spcBef>
                <a:spcPts val="430"/>
              </a:spcBef>
            </a:pPr>
            <a:r>
              <a:rPr sz="1800" dirty="0">
                <a:latin typeface="Arial"/>
                <a:cs typeface="Arial"/>
              </a:rPr>
              <a:t>disk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page free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B760F9"/>
                </a:solidFill>
                <a:latin typeface="Arial"/>
                <a:cs typeface="Arial"/>
              </a:rPr>
              <a:t>MAIN</a:t>
            </a:r>
            <a:r>
              <a:rPr sz="1800" spc="-5" dirty="0">
                <a:solidFill>
                  <a:srgbClr val="B760F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B760F9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77039" y="6208958"/>
            <a:ext cx="558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B760F9"/>
                </a:solidFill>
                <a:latin typeface="Arial"/>
                <a:cs typeface="Arial"/>
              </a:rPr>
              <a:t>DISK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5289" y="2968910"/>
            <a:ext cx="47548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B92B32"/>
                </a:solidFill>
                <a:latin typeface="Arial"/>
                <a:cs typeface="Arial"/>
              </a:rPr>
              <a:t>Page Requests from Higher Levels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67335" y="5948171"/>
            <a:ext cx="1028065" cy="165735"/>
          </a:xfrm>
          <a:custGeom>
            <a:avLst/>
            <a:gdLst/>
            <a:ahLst/>
            <a:cxnLst/>
            <a:rect l="l" t="t" r="r" b="b"/>
            <a:pathLst>
              <a:path w="1028065" h="165735">
                <a:moveTo>
                  <a:pt x="131064" y="39624"/>
                </a:moveTo>
                <a:lnTo>
                  <a:pt x="0" y="19050"/>
                </a:lnTo>
                <a:lnTo>
                  <a:pt x="61722" y="75030"/>
                </a:lnTo>
                <a:lnTo>
                  <a:pt x="61722" y="53340"/>
                </a:lnTo>
                <a:lnTo>
                  <a:pt x="63246" y="50292"/>
                </a:lnTo>
                <a:lnTo>
                  <a:pt x="64008" y="46482"/>
                </a:lnTo>
                <a:lnTo>
                  <a:pt x="67818" y="44958"/>
                </a:lnTo>
                <a:lnTo>
                  <a:pt x="70866" y="45720"/>
                </a:lnTo>
                <a:lnTo>
                  <a:pt x="81139" y="49365"/>
                </a:lnTo>
                <a:lnTo>
                  <a:pt x="131064" y="39624"/>
                </a:lnTo>
                <a:close/>
              </a:path>
              <a:path w="1028065" h="165735">
                <a:moveTo>
                  <a:pt x="81139" y="49365"/>
                </a:moveTo>
                <a:lnTo>
                  <a:pt x="70866" y="45720"/>
                </a:lnTo>
                <a:lnTo>
                  <a:pt x="67818" y="44958"/>
                </a:lnTo>
                <a:lnTo>
                  <a:pt x="64008" y="46482"/>
                </a:lnTo>
                <a:lnTo>
                  <a:pt x="63246" y="50292"/>
                </a:lnTo>
                <a:lnTo>
                  <a:pt x="61722" y="53340"/>
                </a:lnTo>
                <a:lnTo>
                  <a:pt x="63246" y="57150"/>
                </a:lnTo>
                <a:lnTo>
                  <a:pt x="67056" y="57912"/>
                </a:lnTo>
                <a:lnTo>
                  <a:pt x="68580" y="58470"/>
                </a:lnTo>
                <a:lnTo>
                  <a:pt x="68580" y="51816"/>
                </a:lnTo>
                <a:lnTo>
                  <a:pt x="81139" y="49365"/>
                </a:lnTo>
                <a:close/>
              </a:path>
              <a:path w="1028065" h="165735">
                <a:moveTo>
                  <a:pt x="98298" y="108204"/>
                </a:moveTo>
                <a:lnTo>
                  <a:pt x="72927" y="60064"/>
                </a:lnTo>
                <a:lnTo>
                  <a:pt x="67056" y="57912"/>
                </a:lnTo>
                <a:lnTo>
                  <a:pt x="63246" y="57150"/>
                </a:lnTo>
                <a:lnTo>
                  <a:pt x="61722" y="53340"/>
                </a:lnTo>
                <a:lnTo>
                  <a:pt x="61722" y="75030"/>
                </a:lnTo>
                <a:lnTo>
                  <a:pt x="98298" y="108204"/>
                </a:lnTo>
                <a:close/>
              </a:path>
              <a:path w="1028065" h="165735">
                <a:moveTo>
                  <a:pt x="166878" y="76200"/>
                </a:moveTo>
                <a:lnTo>
                  <a:pt x="125730" y="65532"/>
                </a:lnTo>
                <a:lnTo>
                  <a:pt x="94488" y="54102"/>
                </a:lnTo>
                <a:lnTo>
                  <a:pt x="81139" y="49365"/>
                </a:lnTo>
                <a:lnTo>
                  <a:pt x="68580" y="51816"/>
                </a:lnTo>
                <a:lnTo>
                  <a:pt x="72927" y="60064"/>
                </a:lnTo>
                <a:lnTo>
                  <a:pt x="89916" y="66294"/>
                </a:lnTo>
                <a:lnTo>
                  <a:pt x="122682" y="77724"/>
                </a:lnTo>
                <a:lnTo>
                  <a:pt x="163830" y="88392"/>
                </a:lnTo>
                <a:lnTo>
                  <a:pt x="164592" y="88392"/>
                </a:lnTo>
                <a:lnTo>
                  <a:pt x="164592" y="89154"/>
                </a:lnTo>
                <a:lnTo>
                  <a:pt x="166116" y="89315"/>
                </a:lnTo>
                <a:lnTo>
                  <a:pt x="166116" y="76200"/>
                </a:lnTo>
                <a:lnTo>
                  <a:pt x="166878" y="76200"/>
                </a:lnTo>
                <a:close/>
              </a:path>
              <a:path w="1028065" h="165735">
                <a:moveTo>
                  <a:pt x="72927" y="60064"/>
                </a:moveTo>
                <a:lnTo>
                  <a:pt x="68580" y="51816"/>
                </a:lnTo>
                <a:lnTo>
                  <a:pt x="68580" y="58470"/>
                </a:lnTo>
                <a:lnTo>
                  <a:pt x="72927" y="60064"/>
                </a:lnTo>
                <a:close/>
              </a:path>
              <a:path w="1028065" h="165735">
                <a:moveTo>
                  <a:pt x="484632" y="104394"/>
                </a:moveTo>
                <a:lnTo>
                  <a:pt x="484632" y="92202"/>
                </a:lnTo>
                <a:lnTo>
                  <a:pt x="446726" y="91948"/>
                </a:lnTo>
                <a:lnTo>
                  <a:pt x="403747" y="91829"/>
                </a:lnTo>
                <a:lnTo>
                  <a:pt x="396621" y="91931"/>
                </a:lnTo>
                <a:lnTo>
                  <a:pt x="357682" y="92631"/>
                </a:lnTo>
                <a:lnTo>
                  <a:pt x="327137" y="92754"/>
                </a:lnTo>
                <a:lnTo>
                  <a:pt x="280177" y="90887"/>
                </a:lnTo>
                <a:lnTo>
                  <a:pt x="231652" y="83708"/>
                </a:lnTo>
                <a:lnTo>
                  <a:pt x="220218" y="80772"/>
                </a:lnTo>
                <a:lnTo>
                  <a:pt x="166116" y="76200"/>
                </a:lnTo>
                <a:lnTo>
                  <a:pt x="166116" y="89315"/>
                </a:lnTo>
                <a:lnTo>
                  <a:pt x="227078" y="95787"/>
                </a:lnTo>
                <a:lnTo>
                  <a:pt x="239276" y="98116"/>
                </a:lnTo>
                <a:lnTo>
                  <a:pt x="289070" y="103653"/>
                </a:lnTo>
                <a:lnTo>
                  <a:pt x="327137" y="104869"/>
                </a:lnTo>
                <a:lnTo>
                  <a:pt x="357682" y="104777"/>
                </a:lnTo>
                <a:lnTo>
                  <a:pt x="370725" y="104596"/>
                </a:lnTo>
                <a:lnTo>
                  <a:pt x="403747" y="104087"/>
                </a:lnTo>
                <a:lnTo>
                  <a:pt x="409407" y="104059"/>
                </a:lnTo>
                <a:lnTo>
                  <a:pt x="441653" y="104088"/>
                </a:lnTo>
                <a:lnTo>
                  <a:pt x="454152" y="104394"/>
                </a:lnTo>
                <a:lnTo>
                  <a:pt x="484632" y="104394"/>
                </a:lnTo>
                <a:close/>
              </a:path>
              <a:path w="1028065" h="165735">
                <a:moveTo>
                  <a:pt x="568452" y="83112"/>
                </a:moveTo>
                <a:lnTo>
                  <a:pt x="568452" y="70104"/>
                </a:lnTo>
                <a:lnTo>
                  <a:pt x="525780" y="80772"/>
                </a:lnTo>
                <a:lnTo>
                  <a:pt x="483145" y="92192"/>
                </a:lnTo>
                <a:lnTo>
                  <a:pt x="484632" y="92202"/>
                </a:lnTo>
                <a:lnTo>
                  <a:pt x="484632" y="104394"/>
                </a:lnTo>
                <a:lnTo>
                  <a:pt x="486156" y="104394"/>
                </a:lnTo>
                <a:lnTo>
                  <a:pt x="528828" y="93726"/>
                </a:lnTo>
                <a:lnTo>
                  <a:pt x="568452" y="83112"/>
                </a:lnTo>
                <a:close/>
              </a:path>
              <a:path w="1028065" h="165735">
                <a:moveTo>
                  <a:pt x="991362" y="120396"/>
                </a:moveTo>
                <a:lnTo>
                  <a:pt x="991362" y="94488"/>
                </a:lnTo>
                <a:lnTo>
                  <a:pt x="990600" y="93726"/>
                </a:lnTo>
                <a:lnTo>
                  <a:pt x="989076" y="92964"/>
                </a:lnTo>
                <a:lnTo>
                  <a:pt x="946404" y="66294"/>
                </a:lnTo>
                <a:lnTo>
                  <a:pt x="913638" y="44196"/>
                </a:lnTo>
                <a:lnTo>
                  <a:pt x="912876" y="43434"/>
                </a:lnTo>
                <a:lnTo>
                  <a:pt x="912114" y="43434"/>
                </a:lnTo>
                <a:lnTo>
                  <a:pt x="870966" y="27432"/>
                </a:lnTo>
                <a:lnTo>
                  <a:pt x="828294" y="5334"/>
                </a:lnTo>
                <a:lnTo>
                  <a:pt x="827532" y="4572"/>
                </a:lnTo>
                <a:lnTo>
                  <a:pt x="826770" y="4572"/>
                </a:lnTo>
                <a:lnTo>
                  <a:pt x="794766" y="0"/>
                </a:lnTo>
                <a:lnTo>
                  <a:pt x="761238" y="0"/>
                </a:lnTo>
                <a:lnTo>
                  <a:pt x="729234" y="4572"/>
                </a:lnTo>
                <a:lnTo>
                  <a:pt x="728472" y="4572"/>
                </a:lnTo>
                <a:lnTo>
                  <a:pt x="728472" y="5334"/>
                </a:lnTo>
                <a:lnTo>
                  <a:pt x="694944" y="16002"/>
                </a:lnTo>
                <a:lnTo>
                  <a:pt x="664464" y="27432"/>
                </a:lnTo>
                <a:lnTo>
                  <a:pt x="630936" y="43434"/>
                </a:lnTo>
                <a:lnTo>
                  <a:pt x="601218" y="54102"/>
                </a:lnTo>
                <a:lnTo>
                  <a:pt x="567690" y="70104"/>
                </a:lnTo>
                <a:lnTo>
                  <a:pt x="568452" y="70104"/>
                </a:lnTo>
                <a:lnTo>
                  <a:pt x="568452" y="83112"/>
                </a:lnTo>
                <a:lnTo>
                  <a:pt x="571500" y="82296"/>
                </a:lnTo>
                <a:lnTo>
                  <a:pt x="572262" y="82296"/>
                </a:lnTo>
                <a:lnTo>
                  <a:pt x="573024" y="81534"/>
                </a:lnTo>
                <a:lnTo>
                  <a:pt x="605790" y="66294"/>
                </a:lnTo>
                <a:lnTo>
                  <a:pt x="636270" y="54864"/>
                </a:lnTo>
                <a:lnTo>
                  <a:pt x="669036" y="38862"/>
                </a:lnTo>
                <a:lnTo>
                  <a:pt x="732282" y="16764"/>
                </a:lnTo>
                <a:lnTo>
                  <a:pt x="732282" y="17399"/>
                </a:lnTo>
                <a:lnTo>
                  <a:pt x="763524" y="12192"/>
                </a:lnTo>
                <a:lnTo>
                  <a:pt x="763524" y="12954"/>
                </a:lnTo>
                <a:lnTo>
                  <a:pt x="793242" y="12954"/>
                </a:lnTo>
                <a:lnTo>
                  <a:pt x="793242" y="12192"/>
                </a:lnTo>
                <a:lnTo>
                  <a:pt x="822960" y="17265"/>
                </a:lnTo>
                <a:lnTo>
                  <a:pt x="822960" y="16764"/>
                </a:lnTo>
                <a:lnTo>
                  <a:pt x="866394" y="38862"/>
                </a:lnTo>
                <a:lnTo>
                  <a:pt x="906018" y="54271"/>
                </a:lnTo>
                <a:lnTo>
                  <a:pt x="906018" y="54102"/>
                </a:lnTo>
                <a:lnTo>
                  <a:pt x="907542" y="54864"/>
                </a:lnTo>
                <a:lnTo>
                  <a:pt x="907542" y="55141"/>
                </a:lnTo>
                <a:lnTo>
                  <a:pt x="939546" y="76962"/>
                </a:lnTo>
                <a:lnTo>
                  <a:pt x="980694" y="102228"/>
                </a:lnTo>
                <a:lnTo>
                  <a:pt x="980694" y="101346"/>
                </a:lnTo>
                <a:lnTo>
                  <a:pt x="982980" y="103632"/>
                </a:lnTo>
                <a:lnTo>
                  <a:pt x="982980" y="105727"/>
                </a:lnTo>
                <a:lnTo>
                  <a:pt x="989838" y="118872"/>
                </a:lnTo>
                <a:lnTo>
                  <a:pt x="991362" y="120396"/>
                </a:lnTo>
                <a:close/>
              </a:path>
              <a:path w="1028065" h="165735">
                <a:moveTo>
                  <a:pt x="732282" y="17399"/>
                </a:moveTo>
                <a:lnTo>
                  <a:pt x="732282" y="16764"/>
                </a:lnTo>
                <a:lnTo>
                  <a:pt x="731520" y="17526"/>
                </a:lnTo>
                <a:lnTo>
                  <a:pt x="732282" y="17399"/>
                </a:lnTo>
                <a:close/>
              </a:path>
              <a:path w="1028065" h="165735">
                <a:moveTo>
                  <a:pt x="763524" y="12954"/>
                </a:moveTo>
                <a:lnTo>
                  <a:pt x="763524" y="12192"/>
                </a:lnTo>
                <a:lnTo>
                  <a:pt x="762000" y="12954"/>
                </a:lnTo>
                <a:lnTo>
                  <a:pt x="763524" y="12954"/>
                </a:lnTo>
                <a:close/>
              </a:path>
              <a:path w="1028065" h="165735">
                <a:moveTo>
                  <a:pt x="794004" y="12954"/>
                </a:moveTo>
                <a:lnTo>
                  <a:pt x="793242" y="12192"/>
                </a:lnTo>
                <a:lnTo>
                  <a:pt x="793242" y="12954"/>
                </a:lnTo>
                <a:lnTo>
                  <a:pt x="794004" y="12954"/>
                </a:lnTo>
                <a:close/>
              </a:path>
              <a:path w="1028065" h="165735">
                <a:moveTo>
                  <a:pt x="824444" y="17519"/>
                </a:moveTo>
                <a:lnTo>
                  <a:pt x="822960" y="16764"/>
                </a:lnTo>
                <a:lnTo>
                  <a:pt x="822960" y="17265"/>
                </a:lnTo>
                <a:lnTo>
                  <a:pt x="824444" y="17519"/>
                </a:lnTo>
                <a:close/>
              </a:path>
              <a:path w="1028065" h="165735">
                <a:moveTo>
                  <a:pt x="907542" y="54864"/>
                </a:moveTo>
                <a:lnTo>
                  <a:pt x="906018" y="54102"/>
                </a:lnTo>
                <a:lnTo>
                  <a:pt x="906596" y="54496"/>
                </a:lnTo>
                <a:lnTo>
                  <a:pt x="907542" y="54864"/>
                </a:lnTo>
                <a:close/>
              </a:path>
              <a:path w="1028065" h="165735">
                <a:moveTo>
                  <a:pt x="906596" y="54496"/>
                </a:moveTo>
                <a:lnTo>
                  <a:pt x="906018" y="54102"/>
                </a:lnTo>
                <a:lnTo>
                  <a:pt x="906018" y="54271"/>
                </a:lnTo>
                <a:lnTo>
                  <a:pt x="906596" y="54496"/>
                </a:lnTo>
                <a:close/>
              </a:path>
              <a:path w="1028065" h="165735">
                <a:moveTo>
                  <a:pt x="907542" y="55141"/>
                </a:moveTo>
                <a:lnTo>
                  <a:pt x="907542" y="54864"/>
                </a:lnTo>
                <a:lnTo>
                  <a:pt x="906596" y="54496"/>
                </a:lnTo>
                <a:lnTo>
                  <a:pt x="907542" y="55141"/>
                </a:lnTo>
                <a:close/>
              </a:path>
              <a:path w="1028065" h="165735">
                <a:moveTo>
                  <a:pt x="982980" y="103632"/>
                </a:moveTo>
                <a:lnTo>
                  <a:pt x="980694" y="101346"/>
                </a:lnTo>
                <a:lnTo>
                  <a:pt x="981371" y="102644"/>
                </a:lnTo>
                <a:lnTo>
                  <a:pt x="982980" y="103632"/>
                </a:lnTo>
                <a:close/>
              </a:path>
              <a:path w="1028065" h="165735">
                <a:moveTo>
                  <a:pt x="981371" y="102644"/>
                </a:moveTo>
                <a:lnTo>
                  <a:pt x="980694" y="101346"/>
                </a:lnTo>
                <a:lnTo>
                  <a:pt x="980694" y="102228"/>
                </a:lnTo>
                <a:lnTo>
                  <a:pt x="981371" y="102644"/>
                </a:lnTo>
                <a:close/>
              </a:path>
              <a:path w="1028065" h="165735">
                <a:moveTo>
                  <a:pt x="982980" y="105727"/>
                </a:moveTo>
                <a:lnTo>
                  <a:pt x="982980" y="103632"/>
                </a:lnTo>
                <a:lnTo>
                  <a:pt x="981371" y="102644"/>
                </a:lnTo>
                <a:lnTo>
                  <a:pt x="982980" y="105727"/>
                </a:lnTo>
                <a:close/>
              </a:path>
              <a:path w="1028065" h="165735">
                <a:moveTo>
                  <a:pt x="1000157" y="110811"/>
                </a:moveTo>
                <a:lnTo>
                  <a:pt x="991362" y="95250"/>
                </a:lnTo>
                <a:lnTo>
                  <a:pt x="991362" y="121158"/>
                </a:lnTo>
                <a:lnTo>
                  <a:pt x="999744" y="127145"/>
                </a:lnTo>
                <a:lnTo>
                  <a:pt x="999744" y="110490"/>
                </a:lnTo>
                <a:lnTo>
                  <a:pt x="1000157" y="110811"/>
                </a:lnTo>
                <a:close/>
              </a:path>
              <a:path w="1028065" h="165735">
                <a:moveTo>
                  <a:pt x="1001268" y="112776"/>
                </a:moveTo>
                <a:lnTo>
                  <a:pt x="1000157" y="110811"/>
                </a:lnTo>
                <a:lnTo>
                  <a:pt x="999744" y="110490"/>
                </a:lnTo>
                <a:lnTo>
                  <a:pt x="1001268" y="112776"/>
                </a:lnTo>
                <a:close/>
              </a:path>
              <a:path w="1028065" h="165735">
                <a:moveTo>
                  <a:pt x="1001268" y="128233"/>
                </a:moveTo>
                <a:lnTo>
                  <a:pt x="1001268" y="112776"/>
                </a:lnTo>
                <a:lnTo>
                  <a:pt x="999744" y="110490"/>
                </a:lnTo>
                <a:lnTo>
                  <a:pt x="999744" y="127145"/>
                </a:lnTo>
                <a:lnTo>
                  <a:pt x="1001268" y="128233"/>
                </a:lnTo>
                <a:close/>
              </a:path>
              <a:path w="1028065" h="165735">
                <a:moveTo>
                  <a:pt x="1027938" y="160782"/>
                </a:moveTo>
                <a:lnTo>
                  <a:pt x="1027176" y="157734"/>
                </a:lnTo>
                <a:lnTo>
                  <a:pt x="1022604" y="130302"/>
                </a:lnTo>
                <a:lnTo>
                  <a:pt x="1021080" y="127254"/>
                </a:lnTo>
                <a:lnTo>
                  <a:pt x="1020318" y="126492"/>
                </a:lnTo>
                <a:lnTo>
                  <a:pt x="1000157" y="110811"/>
                </a:lnTo>
                <a:lnTo>
                  <a:pt x="1001268" y="112776"/>
                </a:lnTo>
                <a:lnTo>
                  <a:pt x="1001268" y="128233"/>
                </a:lnTo>
                <a:lnTo>
                  <a:pt x="1009650" y="134220"/>
                </a:lnTo>
                <a:lnTo>
                  <a:pt x="1009650" y="132588"/>
                </a:lnTo>
                <a:lnTo>
                  <a:pt x="1012698" y="136398"/>
                </a:lnTo>
                <a:lnTo>
                  <a:pt x="1012698" y="148263"/>
                </a:lnTo>
                <a:lnTo>
                  <a:pt x="1014984" y="160020"/>
                </a:lnTo>
                <a:lnTo>
                  <a:pt x="1014984" y="163068"/>
                </a:lnTo>
                <a:lnTo>
                  <a:pt x="1018794" y="165354"/>
                </a:lnTo>
                <a:lnTo>
                  <a:pt x="1021842" y="164592"/>
                </a:lnTo>
                <a:lnTo>
                  <a:pt x="1025652" y="164592"/>
                </a:lnTo>
                <a:lnTo>
                  <a:pt x="1027938" y="160782"/>
                </a:lnTo>
                <a:close/>
              </a:path>
              <a:path w="1028065" h="165735">
                <a:moveTo>
                  <a:pt x="1012698" y="136398"/>
                </a:moveTo>
                <a:lnTo>
                  <a:pt x="1009650" y="132588"/>
                </a:lnTo>
                <a:lnTo>
                  <a:pt x="1010018" y="134484"/>
                </a:lnTo>
                <a:lnTo>
                  <a:pt x="1012698" y="136398"/>
                </a:lnTo>
                <a:close/>
              </a:path>
              <a:path w="1028065" h="165735">
                <a:moveTo>
                  <a:pt x="1010018" y="134484"/>
                </a:moveTo>
                <a:lnTo>
                  <a:pt x="1009650" y="132588"/>
                </a:lnTo>
                <a:lnTo>
                  <a:pt x="1009650" y="134220"/>
                </a:lnTo>
                <a:lnTo>
                  <a:pt x="1010018" y="134484"/>
                </a:lnTo>
                <a:close/>
              </a:path>
              <a:path w="1028065" h="165735">
                <a:moveTo>
                  <a:pt x="1012698" y="148263"/>
                </a:moveTo>
                <a:lnTo>
                  <a:pt x="1012698" y="136398"/>
                </a:lnTo>
                <a:lnTo>
                  <a:pt x="1010018" y="134484"/>
                </a:lnTo>
                <a:lnTo>
                  <a:pt x="1012698" y="148263"/>
                </a:lnTo>
                <a:close/>
              </a:path>
            </a:pathLst>
          </a:custGeom>
          <a:solidFill>
            <a:srgbClr val="B92B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86733" y="6263059"/>
            <a:ext cx="245046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B92B32"/>
                </a:solidFill>
                <a:latin typeface="Arial"/>
                <a:cs typeface="Arial"/>
              </a:rPr>
              <a:t>choic</a:t>
            </a:r>
            <a:r>
              <a:rPr sz="1800" dirty="0">
                <a:solidFill>
                  <a:srgbClr val="B92B32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B92B32"/>
                </a:solidFill>
                <a:latin typeface="Arial"/>
                <a:cs typeface="Arial"/>
              </a:rPr>
              <a:t> o</a:t>
            </a:r>
            <a:r>
              <a:rPr sz="1800" dirty="0">
                <a:solidFill>
                  <a:srgbClr val="B92B32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B92B32"/>
                </a:solidFill>
                <a:latin typeface="Arial"/>
                <a:cs typeface="Arial"/>
              </a:rPr>
              <a:t> fram</a:t>
            </a:r>
            <a:r>
              <a:rPr sz="1800" dirty="0">
                <a:solidFill>
                  <a:srgbClr val="B92B32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B92B32"/>
                </a:solidFill>
                <a:latin typeface="Arial"/>
                <a:cs typeface="Arial"/>
              </a:rPr>
              <a:t> dictated </a:t>
            </a:r>
            <a:r>
              <a:rPr sz="1800" dirty="0">
                <a:solidFill>
                  <a:srgbClr val="B92B32"/>
                </a:solidFill>
                <a:latin typeface="Arial"/>
                <a:cs typeface="Arial"/>
              </a:rPr>
              <a:t>by</a:t>
            </a:r>
            <a:r>
              <a:rPr sz="1800" spc="-5" dirty="0">
                <a:solidFill>
                  <a:srgbClr val="B92B3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92B32"/>
                </a:solidFill>
                <a:latin typeface="Arial"/>
                <a:cs typeface="Arial"/>
              </a:rPr>
              <a:t>replacemen</a:t>
            </a:r>
            <a:r>
              <a:rPr sz="1800" b="1" dirty="0">
                <a:solidFill>
                  <a:srgbClr val="B92B32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B92B32"/>
                </a:solidFill>
                <a:latin typeface="Arial"/>
                <a:cs typeface="Arial"/>
              </a:rPr>
              <a:t> policy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76835" y="5689091"/>
            <a:ext cx="76200" cy="549910"/>
          </a:xfrm>
          <a:custGeom>
            <a:avLst/>
            <a:gdLst/>
            <a:ahLst/>
            <a:cxnLst/>
            <a:rect l="l" t="t" r="r" b="b"/>
            <a:pathLst>
              <a:path w="76200" h="549910">
                <a:moveTo>
                  <a:pt x="76200" y="127254"/>
                </a:moveTo>
                <a:lnTo>
                  <a:pt x="38100" y="0"/>
                </a:lnTo>
                <a:lnTo>
                  <a:pt x="0" y="127254"/>
                </a:lnTo>
                <a:lnTo>
                  <a:pt x="25908" y="92537"/>
                </a:lnTo>
                <a:lnTo>
                  <a:pt x="25908" y="76200"/>
                </a:lnTo>
                <a:lnTo>
                  <a:pt x="51054" y="76200"/>
                </a:lnTo>
                <a:lnTo>
                  <a:pt x="51054" y="93558"/>
                </a:lnTo>
                <a:lnTo>
                  <a:pt x="76200" y="127254"/>
                </a:lnTo>
                <a:close/>
              </a:path>
              <a:path w="76200" h="549910">
                <a:moveTo>
                  <a:pt x="38100" y="473201"/>
                </a:moveTo>
                <a:lnTo>
                  <a:pt x="0" y="422148"/>
                </a:lnTo>
                <a:lnTo>
                  <a:pt x="25908" y="508680"/>
                </a:lnTo>
                <a:lnTo>
                  <a:pt x="25908" y="473201"/>
                </a:lnTo>
                <a:lnTo>
                  <a:pt x="38100" y="473201"/>
                </a:lnTo>
                <a:close/>
              </a:path>
              <a:path w="76200" h="549910">
                <a:moveTo>
                  <a:pt x="38100" y="76200"/>
                </a:moveTo>
                <a:lnTo>
                  <a:pt x="25908" y="76200"/>
                </a:lnTo>
                <a:lnTo>
                  <a:pt x="25908" y="92537"/>
                </a:lnTo>
                <a:lnTo>
                  <a:pt x="38100" y="76200"/>
                </a:lnTo>
                <a:close/>
              </a:path>
              <a:path w="76200" h="549910">
                <a:moveTo>
                  <a:pt x="51054" y="455843"/>
                </a:moveTo>
                <a:lnTo>
                  <a:pt x="51054" y="93558"/>
                </a:lnTo>
                <a:lnTo>
                  <a:pt x="38100" y="76200"/>
                </a:lnTo>
                <a:lnTo>
                  <a:pt x="25908" y="92537"/>
                </a:lnTo>
                <a:lnTo>
                  <a:pt x="25908" y="456864"/>
                </a:lnTo>
                <a:lnTo>
                  <a:pt x="38100" y="473202"/>
                </a:lnTo>
                <a:lnTo>
                  <a:pt x="51054" y="455843"/>
                </a:lnTo>
                <a:close/>
              </a:path>
              <a:path w="76200" h="549910">
                <a:moveTo>
                  <a:pt x="51054" y="506135"/>
                </a:moveTo>
                <a:lnTo>
                  <a:pt x="51054" y="473201"/>
                </a:lnTo>
                <a:lnTo>
                  <a:pt x="25908" y="473201"/>
                </a:lnTo>
                <a:lnTo>
                  <a:pt x="25908" y="508680"/>
                </a:lnTo>
                <a:lnTo>
                  <a:pt x="38100" y="549402"/>
                </a:lnTo>
                <a:lnTo>
                  <a:pt x="51054" y="506135"/>
                </a:lnTo>
                <a:close/>
              </a:path>
              <a:path w="76200" h="549910">
                <a:moveTo>
                  <a:pt x="51054" y="93558"/>
                </a:moveTo>
                <a:lnTo>
                  <a:pt x="51054" y="76200"/>
                </a:lnTo>
                <a:lnTo>
                  <a:pt x="38100" y="76200"/>
                </a:lnTo>
                <a:lnTo>
                  <a:pt x="51054" y="93558"/>
                </a:lnTo>
                <a:close/>
              </a:path>
              <a:path w="76200" h="549910">
                <a:moveTo>
                  <a:pt x="76200" y="422148"/>
                </a:moveTo>
                <a:lnTo>
                  <a:pt x="38100" y="473202"/>
                </a:lnTo>
                <a:lnTo>
                  <a:pt x="51054" y="473201"/>
                </a:lnTo>
                <a:lnTo>
                  <a:pt x="51054" y="506135"/>
                </a:lnTo>
                <a:lnTo>
                  <a:pt x="76200" y="422148"/>
                </a:lnTo>
                <a:close/>
              </a:path>
            </a:pathLst>
          </a:custGeom>
          <a:solidFill>
            <a:srgbClr val="B92B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17.2 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基础回</a:t>
            </a:r>
            <a:r>
              <a:rPr sz="2800" b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顾</a:t>
            </a:r>
            <a:r>
              <a:rPr sz="2800" b="0" spc="-1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计算机系统的存储体系</a:t>
            </a:r>
            <a:endParaRPr sz="2800" b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(5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操作系统对内存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缓冲区的管理</a:t>
            </a:r>
            <a:endParaRPr sz="240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33913" y="3944365"/>
          <a:ext cx="4204967" cy="1695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38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18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769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66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38734">
                <a:tc>
                  <a:txBody>
                    <a:bodyPr/>
                    <a:lstStyle/>
                    <a:p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25641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5641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8743">
                <a:tc>
                  <a:txBody>
                    <a:bodyPr/>
                    <a:lstStyle/>
                    <a:p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654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565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654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5654">
                      <a:solidFill>
                        <a:srgbClr val="000000"/>
                      </a:solidFill>
                      <a:prstDash val="solid"/>
                    </a:lnL>
                    <a:lnR w="25641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5641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8226">
                <a:tc>
                  <a:txBody>
                    <a:bodyPr/>
                    <a:lstStyle/>
                    <a:p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65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565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65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56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" name="object 2">
            <a:extLst>
              <a:ext uri="{FF2B5EF4-FFF2-40B4-BE49-F238E27FC236}">
                <a16:creationId xmlns:a16="http://schemas.microsoft.com/office/drawing/2014/main" xmlns="" id="{CDF307FA-A645-4B14-AED5-38C2086048B8}"/>
              </a:ext>
            </a:extLst>
          </p:cNvPr>
          <p:cNvSpPr/>
          <p:nvPr/>
        </p:nvSpPr>
        <p:spPr>
          <a:xfrm>
            <a:off x="927100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xmlns="" id="{04E89DC0-A410-41D6-B332-00295E75DEDD}"/>
              </a:ext>
            </a:extLst>
          </p:cNvPr>
          <p:cNvSpPr/>
          <p:nvPr/>
        </p:nvSpPr>
        <p:spPr>
          <a:xfrm>
            <a:off x="927100" y="9113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Words>2899</Words>
  <Application>Microsoft Office PowerPoint</Application>
  <PresentationFormat>自定义</PresentationFormat>
  <Paragraphs>688</Paragraphs>
  <Slides>44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Franklin Gothic Book</vt:lpstr>
      <vt:lpstr>Microsoft JhengHei</vt:lpstr>
      <vt:lpstr>黑体</vt:lpstr>
      <vt:lpstr>华文中宋</vt:lpstr>
      <vt:lpstr>宋体</vt:lpstr>
      <vt:lpstr>微软雅黑</vt:lpstr>
      <vt:lpstr>新宋体</vt:lpstr>
      <vt:lpstr>幼圆</vt:lpstr>
      <vt:lpstr>Arial</vt:lpstr>
      <vt:lpstr>Calibri</vt:lpstr>
      <vt:lpstr>Times New Roman</vt:lpstr>
      <vt:lpstr>Wingdings</vt:lpstr>
      <vt:lpstr>Office Theme</vt:lpstr>
      <vt:lpstr>PowerPoint 演示文稿</vt:lpstr>
      <vt:lpstr>本讲学习什么?</vt:lpstr>
      <vt:lpstr>  </vt:lpstr>
      <vt:lpstr>  </vt:lpstr>
      <vt:lpstr>PowerPoint 演示文稿</vt:lpstr>
      <vt:lpstr>17.2 基础回顾-计算机系统的存储体系 (2)什么是存储体系</vt:lpstr>
      <vt:lpstr>17.2 基础回顾-计算机系统的存储体系 (3)不同层次存储的访问时间上的差异</vt:lpstr>
      <vt:lpstr>17.2 基础回顾-计算机系统的存储体系 (4)操作系统如何管理磁盘和数据</vt:lpstr>
      <vt:lpstr>17.2 基础回顾-计算机系统的存储体系 (5)操作系统对内存-缓冲区的管理</vt:lpstr>
      <vt:lpstr>  </vt:lpstr>
      <vt:lpstr>PowerPoint 演示文稿</vt:lpstr>
      <vt:lpstr>PowerPoint 演示文稿</vt:lpstr>
      <vt:lpstr>PowerPoint 演示文稿</vt:lpstr>
      <vt:lpstr>  </vt:lpstr>
      <vt:lpstr>17.4 DBMS数据存储与查询实现的基本思想  (1)数据存储的映射关系示意</vt:lpstr>
      <vt:lpstr>17.4 DBMS数据存储与查询实现的基本思想 (2)数据存储与查询实现的基本框架示意</vt:lpstr>
      <vt:lpstr>  </vt:lpstr>
      <vt:lpstr>17.5 数据库之表-记录与磁盘块的映射 (1)数据库概念与磁盘相关概念的映射示意</vt:lpstr>
      <vt:lpstr>17.5 数据库之表-记录与磁盘块的映射 (2)数据库中记录的区分及记录内属性值的区分</vt:lpstr>
      <vt:lpstr>17.5 数据库之表-记录与磁盘块的映射 (3)数据库中的记录 vs. 磁盘块</vt:lpstr>
      <vt:lpstr>PowerPoint 演示文稿</vt:lpstr>
      <vt:lpstr>  </vt:lpstr>
      <vt:lpstr>17.6 数据库之文件组织方法 (1)数据组织与存取方法</vt:lpstr>
      <vt:lpstr>17.6 数据库之文件组织方法 (2)无序文件组织</vt:lpstr>
      <vt:lpstr>17.6 数据库之文件组织方法 (2)无序文件组织</vt:lpstr>
      <vt:lpstr>17.6 数据库之文件组织方法 (3)有序文件组织</vt:lpstr>
      <vt:lpstr>17.6 数据库之文件组织方法 (3)有序文件组织</vt:lpstr>
      <vt:lpstr>PowerPoint 演示文稿</vt:lpstr>
      <vt:lpstr>17.6 数据库之文件组织方法 (4)散列文件组织</vt:lpstr>
      <vt:lpstr>17.6 数据库之文件组织方法 (4)散列文件组织</vt:lpstr>
      <vt:lpstr>17.6 数据库之文件组织方法 (4)散列文件组织</vt:lpstr>
      <vt:lpstr>17.6 数据库之文件组织方法 (4)聚簇文件组织</vt:lpstr>
      <vt:lpstr>17.6 数据库之文件组织方法 (5)小结</vt:lpstr>
      <vt:lpstr>  </vt:lpstr>
      <vt:lpstr>17.7 Oracle DB物理存储简介  (1)Oracle数据库的数据组织</vt:lpstr>
      <vt:lpstr>17.7 Oracle DB物理存储简介  (1)Oracle数据库的数据组织</vt:lpstr>
      <vt:lpstr>17.7 Oracle DB物理存储简介  (1)Oracle数据库的数据组织</vt:lpstr>
      <vt:lpstr>17.7 Oracle DB物理存储简介  (2)Oracle数据库的数据组织相关的SQL命令</vt:lpstr>
      <vt:lpstr>17.7 Oracle DB物理存储简介  (2)Oracle数据库的数据组织相关的SQL命令</vt:lpstr>
      <vt:lpstr>17.7 Oracle DB物理存储简介  (2)Oracle数据库的数据组织相关的SQL命令</vt:lpstr>
      <vt:lpstr>17.7 Oracle DB物理存储简介  (2)Oracle数据库的数据组织相关的SQL命令</vt:lpstr>
      <vt:lpstr>17.7 Oracle DB物理存储简介  (3)小结</vt:lpstr>
      <vt:lpstr>PowerPoint 演示文稿</vt:lpstr>
      <vt:lpstr>回顾本讲学习了什么?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&lt;4D6963726F736F667420506F776572506F696E74202D20CAFDBEDDBFE2CFB5CDB3BBF9B4A1BDB2D2E5B5DA3137BDB2CAFDBEDDBFE2CEEFC0EDB4E6B4A22E707074&gt;</dc:title>
  <dc:creator>dechen</dc:creator>
  <cp:lastModifiedBy>lenovo</cp:lastModifiedBy>
  <cp:revision>81</cp:revision>
  <cp:lastPrinted>2019-03-27T07:48:02Z</cp:lastPrinted>
  <dcterms:created xsi:type="dcterms:W3CDTF">2019-03-04T15:32:56Z</dcterms:created>
  <dcterms:modified xsi:type="dcterms:W3CDTF">2020-04-21T05:38:26Z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2016-04-02T00:00:00Z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2019-03-04T00:00:00Z</vt:filetime>
  </property>
</Properties>
</file>